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04" r:id="rId2"/>
    <p:sldId id="305" r:id="rId3"/>
    <p:sldId id="306" r:id="rId4"/>
    <p:sldId id="307" r:id="rId5"/>
    <p:sldId id="308" r:id="rId6"/>
    <p:sldId id="309" r:id="rId7"/>
    <p:sldId id="310" r:id="rId8"/>
    <p:sldId id="311" r:id="rId9"/>
    <p:sldId id="312" r:id="rId10"/>
    <p:sldId id="313" r:id="rId11"/>
    <p:sldId id="314" r:id="rId12"/>
    <p:sldId id="315" r:id="rId13"/>
    <p:sldId id="316" r:id="rId14"/>
    <p:sldId id="317" r:id="rId15"/>
    <p:sldId id="318" r:id="rId16"/>
    <p:sldId id="319" r:id="rId17"/>
    <p:sldId id="320" r:id="rId18"/>
    <p:sldId id="321" r:id="rId19"/>
    <p:sldId id="322" r:id="rId20"/>
    <p:sldId id="323" r:id="rId21"/>
    <p:sldId id="324" r:id="rId22"/>
    <p:sldId id="325" r:id="rId23"/>
    <p:sldId id="326" r:id="rId24"/>
    <p:sldId id="327" r:id="rId25"/>
    <p:sldId id="285" r:id="rId26"/>
    <p:sldId id="284" r:id="rId27"/>
  </p:sldIdLst>
  <p:sldSz cx="12195175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12" autoAdjust="0"/>
    <p:restoredTop sz="94660"/>
  </p:normalViewPr>
  <p:slideViewPr>
    <p:cSldViewPr>
      <p:cViewPr varScale="1">
        <p:scale>
          <a:sx n="98" d="100"/>
          <a:sy n="98" d="100"/>
        </p:scale>
        <p:origin x="-1152" y="-102"/>
      </p:cViewPr>
      <p:guideLst>
        <p:guide orient="horz" pos="2160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image" Target="../media/image23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image" Target="../media/image26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image" Target="../media/image2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AC2F2-7D5E-4B19-8F8A-AF610728EDB0}" type="datetimeFigureOut">
              <a:rPr lang="zh-CN" altLang="en-US" smtClean="0"/>
              <a:t>2022-9-2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DBE115-2331-432A-84F8-CF80B7608A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8140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C1EF30-7B0C-4F2D-A5CA-1454F4965A54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296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1135287"/>
            <a:ext cx="10975658" cy="4525963"/>
          </a:xfrm>
        </p:spPr>
        <p:txBody>
          <a:bodyPr>
            <a:normAutofit/>
          </a:bodyPr>
          <a:lstStyle>
            <a:lvl1pPr marL="0" indent="719138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2022-9-2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6822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2022-9-2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288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792903" y="274639"/>
            <a:ext cx="3658553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13014" y="274639"/>
            <a:ext cx="10776639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2022-9-2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652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336" y="4406903"/>
            <a:ext cx="1036589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336" y="2906713"/>
            <a:ext cx="1036589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2022-9-2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8322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638" y="2130428"/>
            <a:ext cx="10365899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276" y="3886200"/>
            <a:ext cx="853662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2022-9-2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5635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13012" y="1600203"/>
            <a:ext cx="72175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233863" y="1600203"/>
            <a:ext cx="721759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2022-9-2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0556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535113"/>
            <a:ext cx="538832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759" y="2174875"/>
            <a:ext cx="53883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4981" y="1535113"/>
            <a:ext cx="539043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4981" y="2174875"/>
            <a:ext cx="539043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2022-9-2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5895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2022-9-2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0369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2022-9-2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648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61" y="273050"/>
            <a:ext cx="401212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974" y="273052"/>
            <a:ext cx="681744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761" y="1435102"/>
            <a:ext cx="401212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2022-9-2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5769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341" y="4800600"/>
            <a:ext cx="731710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341" y="612775"/>
            <a:ext cx="731710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341" y="5367338"/>
            <a:ext cx="731710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2022-9-2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7166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600203"/>
            <a:ext cx="1097565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760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C67D8-3E43-4364-A6C9-6E7FE31DF974}" type="datetimeFigureOut">
              <a:rPr lang="zh-CN" altLang="en-US" smtClean="0"/>
              <a:t>2022-9-2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6685" y="6356353"/>
            <a:ext cx="3861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9875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1424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49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21WLXKCXARXS1-70.TIF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oleObject" Target="../embeddings/oleObject9.bin"/><Relationship Id="rId7" Type="http://schemas.openxmlformats.org/officeDocument/2006/relationships/package" Target="../embeddings/Microsoft_Word_Document10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3.emf"/><Relationship Id="rId4" Type="http://schemas.openxmlformats.org/officeDocument/2006/relationships/package" Target="../embeddings/Microsoft_Word_Document9.docx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5.emf"/><Relationship Id="rId4" Type="http://schemas.openxmlformats.org/officeDocument/2006/relationships/package" Target="../embeddings/Microsoft_Word_Document11.docx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oleObject" Target="../embeddings/oleObject12.bin"/><Relationship Id="rId7" Type="http://schemas.openxmlformats.org/officeDocument/2006/relationships/package" Target="../embeddings/Microsoft_Word_Document13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16.emf"/><Relationship Id="rId4" Type="http://schemas.openxmlformats.org/officeDocument/2006/relationships/package" Target="../embeddings/Microsoft_Word_Document12.docx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21WLXKCXARXS1-72.TIF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oleObject" Target="../embeddings/oleObject14.bin"/><Relationship Id="rId7" Type="http://schemas.openxmlformats.org/officeDocument/2006/relationships/package" Target="../embeddings/Microsoft_Word_Document15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19.emf"/><Relationship Id="rId4" Type="http://schemas.openxmlformats.org/officeDocument/2006/relationships/package" Target="../embeddings/Microsoft_Word_Document14.docx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21WLXKCXARXS1-73.TIF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22.emf"/><Relationship Id="rId4" Type="http://schemas.openxmlformats.org/officeDocument/2006/relationships/package" Target="../embeddings/Microsoft_Word_Document16.docx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oleObject" Target="../embeddings/oleObject17.bin"/><Relationship Id="rId7" Type="http://schemas.openxmlformats.org/officeDocument/2006/relationships/package" Target="../embeddings/Microsoft_Word_Document18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23.emf"/><Relationship Id="rId4" Type="http://schemas.openxmlformats.org/officeDocument/2006/relationships/package" Target="../embeddings/Microsoft_Word_Document17.docx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21WLXKCXARXS1-67.T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25.emf"/><Relationship Id="rId4" Type="http://schemas.openxmlformats.org/officeDocument/2006/relationships/package" Target="../embeddings/Microsoft_Word_Document19.docx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oleObject" Target="../embeddings/oleObject20.bin"/><Relationship Id="rId7" Type="http://schemas.openxmlformats.org/officeDocument/2006/relationships/package" Target="../embeddings/Microsoft_Word_Document21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26.emf"/><Relationship Id="rId4" Type="http://schemas.openxmlformats.org/officeDocument/2006/relationships/package" Target="../embeddings/Microsoft_Word_Document20.docx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21WLXKCXARXS1-75.TIF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oleObject" Target="../embeddings/oleObject22.bin"/><Relationship Id="rId7" Type="http://schemas.openxmlformats.org/officeDocument/2006/relationships/package" Target="../embeddings/Microsoft_Word_Document23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29.emf"/><Relationship Id="rId4" Type="http://schemas.openxmlformats.org/officeDocument/2006/relationships/package" Target="../embeddings/Microsoft_Word_Document22.docx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../../&#35838;&#26102;&#36319;&#36394;&#26816;&#27979;word&#25991;&#20214;/&#35838;&#26102;&#36319;&#36394;&#26816;&#27979;&#65288;&#19971;&#65289;&#21160;&#37327;&#19982;&#33021;&#37327;&#30340;&#32508;&#21512;&#38382;&#39064;.DOC" TargetMode="External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oleObject" Target="../embeddings/oleObject1.bin"/><Relationship Id="rId7" Type="http://schemas.openxmlformats.org/officeDocument/2006/relationships/package" Target="../embeddings/Microsoft_Word_Document2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emf"/><Relationship Id="rId4" Type="http://schemas.openxmlformats.org/officeDocument/2006/relationships/package" Target="../embeddings/Microsoft_Word_Document1.docx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emf"/><Relationship Id="rId4" Type="http://schemas.openxmlformats.org/officeDocument/2006/relationships/package" Target="../embeddings/Microsoft_Word_Document3.docx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oleObject" Target="../embeddings/oleObject4.bin"/><Relationship Id="rId7" Type="http://schemas.openxmlformats.org/officeDocument/2006/relationships/package" Target="../embeddings/Microsoft_Word_Document5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6.emf"/><Relationship Id="rId4" Type="http://schemas.openxmlformats.org/officeDocument/2006/relationships/package" Target="../embeddings/Microsoft_Word_Document4.docx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image" Target="21WLXKCXARXS1-69.TIF" TargetMode="Externa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png"/><Relationship Id="rId5" Type="http://schemas.openxmlformats.org/officeDocument/2006/relationships/image" Target="../media/image8.emf"/><Relationship Id="rId4" Type="http://schemas.openxmlformats.org/officeDocument/2006/relationships/package" Target="../embeddings/Microsoft_Word_Document6.docx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oleObject" Target="../embeddings/oleObject7.bin"/><Relationship Id="rId7" Type="http://schemas.openxmlformats.org/officeDocument/2006/relationships/package" Target="../embeddings/Microsoft_Word_Document8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0.emf"/><Relationship Id="rId4" Type="http://schemas.openxmlformats.org/officeDocument/2006/relationships/package" Target="../embeddings/Microsoft_Word_Document7.docx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13011" y="548680"/>
            <a:ext cx="10312364" cy="5256583"/>
          </a:xfrm>
        </p:spPr>
        <p:txBody>
          <a:bodyPr/>
          <a:lstStyle/>
          <a:p>
            <a:pPr indent="612140" algn="ctr"/>
            <a:r>
              <a:rPr lang="zh-CN" altLang="zh-CN" sz="2800" b="1" kern="100" dirty="0">
                <a:solidFill>
                  <a:srgbClr val="00B050"/>
                </a:solidFill>
                <a:latin typeface="Times New Roman"/>
                <a:cs typeface="Times New Roman"/>
              </a:rPr>
              <a:t>习题课一　动量与能量的综合问题</a:t>
            </a:r>
            <a:endParaRPr lang="zh-CN" altLang="zh-CN" sz="2800" kern="100" dirty="0">
              <a:solidFill>
                <a:srgbClr val="00B050"/>
              </a:solidFill>
              <a:latin typeface="宋体"/>
              <a:cs typeface="Courier New"/>
            </a:endParaRPr>
          </a:p>
          <a:p>
            <a:pPr indent="612140" algn="ctr"/>
            <a:r>
              <a:rPr lang="zh-CN" altLang="zh-CN" b="1" kern="100" dirty="0">
                <a:solidFill>
                  <a:schemeClr val="accent5">
                    <a:lumMod val="75000"/>
                  </a:schemeClr>
                </a:solidFill>
                <a:latin typeface="Times New Roman"/>
                <a:cs typeface="Times New Roman"/>
              </a:rPr>
              <a:t>综合提能</a:t>
            </a:r>
            <a:r>
              <a:rPr lang="en-US" altLang="zh-CN" b="1" kern="100" dirty="0">
                <a:solidFill>
                  <a:schemeClr val="accent5">
                    <a:lumMod val="75000"/>
                  </a:schemeClr>
                </a:solidFill>
                <a:latin typeface="Symbol"/>
                <a:cs typeface="Times New Roman"/>
              </a:rPr>
              <a:t>(</a:t>
            </a:r>
            <a:r>
              <a:rPr lang="zh-CN" altLang="zh-CN" b="1" kern="100" dirty="0">
                <a:solidFill>
                  <a:schemeClr val="accent5">
                    <a:lumMod val="75000"/>
                  </a:schemeClr>
                </a:solidFill>
                <a:latin typeface="Times New Roman"/>
                <a:cs typeface="Times New Roman"/>
              </a:rPr>
              <a:t>一</a:t>
            </a:r>
            <a:r>
              <a:rPr lang="en-US" altLang="zh-CN" b="1" kern="100" dirty="0">
                <a:solidFill>
                  <a:schemeClr val="accent5">
                    <a:lumMod val="75000"/>
                  </a:schemeClr>
                </a:solidFill>
                <a:latin typeface="Symbol"/>
                <a:cs typeface="Times New Roman"/>
              </a:rPr>
              <a:t>)</a:t>
            </a:r>
            <a:r>
              <a:rPr lang="zh-CN" altLang="zh-CN" b="1" kern="100" dirty="0">
                <a:solidFill>
                  <a:schemeClr val="accent5">
                    <a:lumMod val="75000"/>
                  </a:schemeClr>
                </a:solidFill>
                <a:latin typeface="Times New Roman"/>
                <a:cs typeface="Times New Roman"/>
              </a:rPr>
              <a:t>　子弹打木块模型</a:t>
            </a:r>
            <a:endParaRPr lang="zh-CN" altLang="zh-CN" sz="1050" kern="100" dirty="0">
              <a:solidFill>
                <a:schemeClr val="accent5">
                  <a:lumMod val="75000"/>
                </a:schemeClr>
              </a:solidFill>
              <a:latin typeface="宋体"/>
              <a:cs typeface="Courier New"/>
            </a:endParaRPr>
          </a:p>
          <a:p>
            <a:pPr indent="612140" algn="ctr"/>
            <a:r>
              <a:rPr lang="en-US" altLang="zh-CN" b="1" kern="100" dirty="0">
                <a:solidFill>
                  <a:srgbClr val="FFC000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FFC000"/>
                </a:solidFill>
                <a:latin typeface="IPAPANNEW"/>
                <a:ea typeface="黑体"/>
                <a:cs typeface="Times New Roman"/>
              </a:rPr>
              <a:t>知识贯通</a:t>
            </a:r>
            <a:r>
              <a:rPr lang="en-US" altLang="zh-CN" b="1" kern="100" dirty="0">
                <a:solidFill>
                  <a:srgbClr val="FFC000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solidFill>
                <a:srgbClr val="FFC000"/>
              </a:solidFill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．子弹打木块的过程很短暂，认为该过程内力远大于外力，则系统动量守恒。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．在子弹打木块过程中摩擦生热，系统机械能不守恒，机械能向内能转化。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．若子弹不穿出木块，二者最后有共同速度，机械能损失最多。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4076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836712"/>
            <a:ext cx="10975658" cy="4968552"/>
          </a:xfrm>
        </p:spPr>
        <p:txBody>
          <a:bodyPr/>
          <a:lstStyle/>
          <a:p>
            <a:pPr indent="612140" algn="just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[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典例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2]</a:t>
            </a:r>
            <a:r>
              <a:rPr lang="zh-CN" altLang="zh-CN" b="1" kern="100" dirty="0">
                <a:latin typeface="Times New Roman"/>
                <a:cs typeface="Times New Roman"/>
              </a:rPr>
              <a:t>　如图所示，物体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的质量分别是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en-US" altLang="zh-CN" b="1" i="1" kern="100" baseline="-250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4.0 kg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en-US" altLang="zh-CN" b="1" i="1" kern="100" baseline="-250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6.0 kg</a:t>
            </a:r>
            <a:r>
              <a:rPr lang="zh-CN" altLang="zh-CN" b="1" kern="100" dirty="0">
                <a:latin typeface="Times New Roman"/>
                <a:cs typeface="Times New Roman"/>
              </a:rPr>
              <a:t>，用轻弹簧相连接放在光滑的水平面上，物体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左侧与竖直墙相接触。另有一个质量为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en-US" altLang="zh-CN" b="1" i="1" kern="100" baseline="-250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2.0 kg</a:t>
            </a:r>
            <a:r>
              <a:rPr lang="zh-CN" altLang="zh-CN" b="1" kern="100" dirty="0">
                <a:latin typeface="Times New Roman"/>
                <a:cs typeface="Times New Roman"/>
              </a:rPr>
              <a:t>物体</a:t>
            </a:r>
            <a:r>
              <a:rPr lang="en-US" altLang="zh-CN" b="1" i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以速度</a:t>
            </a:r>
            <a:r>
              <a:rPr lang="en-US" altLang="zh-CN" b="1" i="1" kern="100" dirty="0">
                <a:latin typeface="Book Antiqua"/>
                <a:cs typeface="Times New Roman"/>
              </a:rPr>
              <a:t>v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向左运动，与物体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相碰，碰后立即与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粘在一起不再分开，然后以</a:t>
            </a:r>
            <a:r>
              <a:rPr lang="en-US" altLang="zh-CN" b="1" i="1" kern="100" dirty="0">
                <a:latin typeface="Book Antiqua"/>
                <a:cs typeface="Times New Roman"/>
              </a:rPr>
              <a:t>v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2.0 m/s</a:t>
            </a:r>
            <a:r>
              <a:rPr lang="zh-CN" altLang="zh-CN" b="1" kern="100" dirty="0">
                <a:latin typeface="Times New Roman"/>
                <a:cs typeface="Times New Roman"/>
              </a:rPr>
              <a:t>的共同速度压缩弹簧，试求：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 algn="just"/>
            <a:endParaRPr lang="en-US" altLang="zh-CN" b="1" kern="100" dirty="0">
              <a:latin typeface="Times New Roman"/>
              <a:cs typeface="Courier New"/>
            </a:endParaRPr>
          </a:p>
          <a:p>
            <a:pPr indent="612140" algn="just"/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en-US" altLang="zh-CN" b="1" kern="100" dirty="0">
                <a:latin typeface="Times New Roman"/>
                <a:cs typeface="Courier New"/>
              </a:rPr>
              <a:t>1)</a:t>
            </a:r>
            <a:r>
              <a:rPr lang="zh-CN" altLang="zh-CN" b="1" kern="100" dirty="0">
                <a:latin typeface="Times New Roman"/>
                <a:cs typeface="Times New Roman"/>
              </a:rPr>
              <a:t>物体</a:t>
            </a:r>
            <a:r>
              <a:rPr lang="en-US" altLang="zh-CN" b="1" i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的初速度</a:t>
            </a:r>
            <a:r>
              <a:rPr lang="en-US" altLang="zh-CN" b="1" i="1" kern="100" dirty="0">
                <a:latin typeface="Book Antiqua"/>
                <a:cs typeface="Times New Roman"/>
              </a:rPr>
              <a:t>v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为多大？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在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离开墙壁之后，弹簧的最大弹性势能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8194" name="Picture 2" descr="21WLXKCXARXS1-70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371" y="3260296"/>
            <a:ext cx="3240360" cy="1032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811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813877"/>
              </p:ext>
            </p:extLst>
          </p:nvPr>
        </p:nvGraphicFramePr>
        <p:xfrm>
          <a:off x="911225" y="404664"/>
          <a:ext cx="10371138" cy="5068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2" name="文档" r:id="rId4" imgW="10371836" imgH="5069217" progId="Word.Document.12">
                  <p:embed/>
                </p:oleObj>
              </mc:Choice>
              <mc:Fallback>
                <p:oleObj name="文档" r:id="rId4" imgW="10371836" imgH="506921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1225" y="404664"/>
                        <a:ext cx="10371138" cy="5068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9033830"/>
              </p:ext>
            </p:extLst>
          </p:nvPr>
        </p:nvGraphicFramePr>
        <p:xfrm>
          <a:off x="911025" y="5571579"/>
          <a:ext cx="10371138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3" name="文档" r:id="rId7" imgW="10371836" imgH="593770" progId="Word.Document.12">
                  <p:embed/>
                </p:oleObj>
              </mc:Choice>
              <mc:Fallback>
                <p:oleObj name="文档" r:id="rId7" imgW="10371836" imgH="59377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11025" y="5571579"/>
                        <a:ext cx="10371138" cy="593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379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3464680"/>
              </p:ext>
            </p:extLst>
          </p:nvPr>
        </p:nvGraphicFramePr>
        <p:xfrm>
          <a:off x="914400" y="764704"/>
          <a:ext cx="10274300" cy="4935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3" name="文档" r:id="rId4" imgW="10371836" imgH="4994230" progId="Word.Document.12">
                  <p:embed/>
                </p:oleObj>
              </mc:Choice>
              <mc:Fallback>
                <p:oleObj name="文档" r:id="rId4" imgW="10371836" imgH="499423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4400" y="764704"/>
                        <a:ext cx="10274300" cy="4935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7034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3053582"/>
              </p:ext>
            </p:extLst>
          </p:nvPr>
        </p:nvGraphicFramePr>
        <p:xfrm>
          <a:off x="1007863" y="1340768"/>
          <a:ext cx="10274300" cy="327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6" name="文档" r:id="rId4" imgW="10371836" imgH="3311341" progId="Word.Document.12">
                  <p:embed/>
                </p:oleObj>
              </mc:Choice>
              <mc:Fallback>
                <p:oleObj name="文档" r:id="rId4" imgW="10371836" imgH="331134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07863" y="1340768"/>
                        <a:ext cx="10274300" cy="3273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978491"/>
              </p:ext>
            </p:extLst>
          </p:nvPr>
        </p:nvGraphicFramePr>
        <p:xfrm>
          <a:off x="987796" y="4105473"/>
          <a:ext cx="5275262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7" name="文档" r:id="rId7" imgW="5274753" imgH="396374" progId="Word.Document.12">
                  <p:embed/>
                </p:oleObj>
              </mc:Choice>
              <mc:Fallback>
                <p:oleObj name="文档" r:id="rId7" imgW="5274753" imgH="39637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87796" y="4105473"/>
                        <a:ext cx="5275262" cy="396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4152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836712"/>
            <a:ext cx="10975658" cy="4536504"/>
          </a:xfrm>
        </p:spPr>
        <p:txBody>
          <a:bodyPr/>
          <a:lstStyle/>
          <a:p>
            <a:pPr marL="442913" indent="-442913" algn="just"/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．两物块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用轻弹簧相连，质量均为</a:t>
            </a:r>
            <a:r>
              <a:rPr lang="en-US" altLang="zh-CN" b="1" kern="100" dirty="0">
                <a:latin typeface="Times New Roman"/>
                <a:cs typeface="Courier New"/>
              </a:rPr>
              <a:t>2 kg</a:t>
            </a:r>
            <a:r>
              <a:rPr lang="zh-CN" altLang="zh-CN" b="1" kern="100" dirty="0">
                <a:latin typeface="Times New Roman"/>
                <a:cs typeface="Times New Roman"/>
              </a:rPr>
              <a:t>，初始时弹簧处于原长，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两物块都以</a:t>
            </a:r>
            <a:r>
              <a:rPr lang="en-US" altLang="zh-CN" b="1" i="1" kern="100" dirty="0">
                <a:latin typeface="Book Antiqua"/>
                <a:cs typeface="Times New Roman"/>
              </a:rPr>
              <a:t>v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6 m/s</a:t>
            </a:r>
            <a:r>
              <a:rPr lang="zh-CN" altLang="zh-CN" b="1" kern="100" dirty="0">
                <a:latin typeface="Times New Roman"/>
                <a:cs typeface="Times New Roman"/>
              </a:rPr>
              <a:t>的速度在光滑的水平地面上运动，质量</a:t>
            </a:r>
            <a:r>
              <a:rPr lang="en-US" altLang="zh-CN" b="1" kern="100" dirty="0">
                <a:latin typeface="Times New Roman"/>
                <a:cs typeface="Courier New"/>
              </a:rPr>
              <a:t>4 kg</a:t>
            </a:r>
            <a:r>
              <a:rPr lang="zh-CN" altLang="zh-CN" b="1" kern="100" dirty="0">
                <a:latin typeface="Times New Roman"/>
                <a:cs typeface="Times New Roman"/>
              </a:rPr>
              <a:t>的物块</a:t>
            </a:r>
            <a:r>
              <a:rPr lang="en-US" altLang="zh-CN" b="1" i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静止在前方，如图所示。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与</a:t>
            </a:r>
            <a:r>
              <a:rPr lang="en-US" altLang="zh-CN" b="1" i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碰撞后二者会粘在一起运动。则在以后的运动中：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 algn="just"/>
            <a:r>
              <a:rPr lang="en-US" altLang="zh-CN" b="1" kern="100" dirty="0" smtClean="0">
                <a:latin typeface="Times New Roman"/>
                <a:cs typeface="Courier New"/>
              </a:rPr>
              <a:t>	</a:t>
            </a:r>
          </a:p>
          <a:p>
            <a:pPr marL="442913" indent="-442913" algn="just"/>
            <a:endParaRPr lang="en-US" altLang="zh-CN" b="1" kern="100" dirty="0">
              <a:latin typeface="Times New Roman"/>
              <a:cs typeface="Courier New"/>
            </a:endParaRPr>
          </a:p>
          <a:p>
            <a:pPr marL="442913" indent="-442913" algn="just"/>
            <a:r>
              <a:rPr lang="en-US" altLang="zh-CN" b="1" kern="100" dirty="0" smtClean="0">
                <a:latin typeface="Times New Roman"/>
                <a:cs typeface="Courier New"/>
              </a:rPr>
              <a:t>	(</a:t>
            </a:r>
            <a:r>
              <a:rPr lang="en-US" altLang="zh-CN" b="1" kern="100" dirty="0">
                <a:latin typeface="Times New Roman"/>
                <a:cs typeface="Courier New"/>
              </a:rPr>
              <a:t>1)</a:t>
            </a:r>
            <a:r>
              <a:rPr lang="zh-CN" altLang="zh-CN" b="1" kern="100" dirty="0">
                <a:latin typeface="Times New Roman"/>
                <a:cs typeface="Times New Roman"/>
              </a:rPr>
              <a:t>当弹簧的弹性势能最大时，物块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的速度为多大？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 algn="just"/>
            <a:r>
              <a:rPr lang="en-US" altLang="zh-CN" b="1" kern="100" dirty="0" smtClean="0">
                <a:latin typeface="Times New Roman"/>
                <a:cs typeface="Courier New"/>
              </a:rPr>
              <a:t>	(</a:t>
            </a:r>
            <a:r>
              <a:rPr lang="en-US" altLang="zh-CN" b="1" kern="100" dirty="0">
                <a:latin typeface="Times New Roman"/>
                <a:cs typeface="Courier New"/>
              </a:rPr>
              <a:t>2)</a:t>
            </a:r>
            <a:r>
              <a:rPr lang="zh-CN" altLang="zh-CN" b="1" kern="100" dirty="0">
                <a:latin typeface="Times New Roman"/>
                <a:cs typeface="Times New Roman"/>
              </a:rPr>
              <a:t>系统中弹性势能的最大值是多少？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/>
            <a:endParaRPr lang="zh-CN" altLang="en-US" dirty="0"/>
          </a:p>
        </p:txBody>
      </p:sp>
      <p:pic>
        <p:nvPicPr>
          <p:cNvPr id="12290" name="Picture 2" descr="21WLXKCXARXS1-72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330" y="2636912"/>
            <a:ext cx="3810997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811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8870288"/>
              </p:ext>
            </p:extLst>
          </p:nvPr>
        </p:nvGraphicFramePr>
        <p:xfrm>
          <a:off x="909562" y="692696"/>
          <a:ext cx="10588625" cy="4856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2" name="文档" r:id="rId4" imgW="10683452" imgH="4908067" progId="Word.Document.12">
                  <p:embed/>
                </p:oleObj>
              </mc:Choice>
              <mc:Fallback>
                <p:oleObj name="文档" r:id="rId4" imgW="10683452" imgH="490806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09562" y="692696"/>
                        <a:ext cx="10588625" cy="4856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0481424"/>
              </p:ext>
            </p:extLst>
          </p:nvPr>
        </p:nvGraphicFramePr>
        <p:xfrm>
          <a:off x="261490" y="5499571"/>
          <a:ext cx="10371138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3" name="文档" r:id="rId7" imgW="10371836" imgH="593770" progId="Word.Document.12">
                  <p:embed/>
                </p:oleObj>
              </mc:Choice>
              <mc:Fallback>
                <p:oleObj name="文档" r:id="rId7" imgW="10371836" imgH="59377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61490" y="5499571"/>
                        <a:ext cx="10371138" cy="593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379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836712"/>
            <a:ext cx="10975658" cy="4525963"/>
          </a:xfrm>
        </p:spPr>
        <p:txBody>
          <a:bodyPr>
            <a:normAutofit/>
          </a:bodyPr>
          <a:lstStyle/>
          <a:p>
            <a:pPr indent="622300" algn="ctr"/>
            <a:r>
              <a:rPr lang="zh-CN" altLang="zh-CN" b="1" kern="100" dirty="0">
                <a:solidFill>
                  <a:schemeClr val="accent5">
                    <a:lumMod val="75000"/>
                  </a:schemeClr>
                </a:solidFill>
                <a:latin typeface="Times New Roman"/>
                <a:cs typeface="Times New Roman"/>
              </a:rPr>
              <a:t>综合提能</a:t>
            </a:r>
            <a:r>
              <a:rPr lang="en-US" altLang="zh-CN" b="1" kern="100" dirty="0">
                <a:solidFill>
                  <a:schemeClr val="accent5">
                    <a:lumMod val="75000"/>
                  </a:schemeClr>
                </a:solidFill>
                <a:latin typeface="Symbol"/>
                <a:cs typeface="Times New Roman"/>
              </a:rPr>
              <a:t>(</a:t>
            </a:r>
            <a:r>
              <a:rPr lang="zh-CN" altLang="zh-CN" b="1" kern="100" dirty="0">
                <a:solidFill>
                  <a:schemeClr val="accent5">
                    <a:lumMod val="75000"/>
                  </a:schemeClr>
                </a:solidFill>
                <a:latin typeface="Times New Roman"/>
                <a:cs typeface="Times New Roman"/>
              </a:rPr>
              <a:t>三</a:t>
            </a:r>
            <a:r>
              <a:rPr lang="en-US" altLang="zh-CN" b="1" kern="100" dirty="0">
                <a:solidFill>
                  <a:schemeClr val="accent5">
                    <a:lumMod val="75000"/>
                  </a:schemeClr>
                </a:solidFill>
                <a:latin typeface="Symbol"/>
                <a:cs typeface="Times New Roman"/>
              </a:rPr>
              <a:t>)</a:t>
            </a:r>
            <a:r>
              <a:rPr lang="zh-CN" altLang="zh-CN" b="1" kern="100" dirty="0">
                <a:solidFill>
                  <a:schemeClr val="accent5">
                    <a:lumMod val="75000"/>
                  </a:schemeClr>
                </a:solidFill>
                <a:latin typeface="Times New Roman"/>
                <a:cs typeface="Times New Roman"/>
              </a:rPr>
              <a:t>　　滑块</a:t>
            </a:r>
            <a:r>
              <a:rPr lang="en-US" altLang="zh-CN" b="1" kern="100" dirty="0">
                <a:solidFill>
                  <a:schemeClr val="accent5">
                    <a:lumMod val="75000"/>
                  </a:schemeClr>
                </a:solidFill>
                <a:latin typeface="Times New Roman"/>
                <a:cs typeface="Courier New"/>
              </a:rPr>
              <a:t>—</a:t>
            </a:r>
            <a:r>
              <a:rPr lang="zh-CN" altLang="zh-CN" b="1" kern="100" dirty="0">
                <a:solidFill>
                  <a:schemeClr val="accent5">
                    <a:lumMod val="75000"/>
                  </a:schemeClr>
                </a:solidFill>
                <a:latin typeface="Times New Roman"/>
                <a:cs typeface="Times New Roman"/>
              </a:rPr>
              <a:t>木板模型</a:t>
            </a:r>
            <a:endParaRPr lang="zh-CN" altLang="zh-CN" sz="1050" kern="100" dirty="0">
              <a:solidFill>
                <a:schemeClr val="accent5">
                  <a:lumMod val="75000"/>
                </a:schemeClr>
              </a:solidFill>
              <a:latin typeface="宋体"/>
              <a:cs typeface="Courier New"/>
            </a:endParaRPr>
          </a:p>
          <a:p>
            <a:pPr indent="622300" algn="ctr"/>
            <a:r>
              <a:rPr lang="en-US" altLang="zh-CN" b="1" kern="100" dirty="0">
                <a:solidFill>
                  <a:srgbClr val="FFC000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FFC000"/>
                </a:solidFill>
                <a:latin typeface="IPAPANNEW"/>
                <a:ea typeface="黑体"/>
                <a:cs typeface="Times New Roman"/>
              </a:rPr>
              <a:t>知识贯通</a:t>
            </a:r>
            <a:r>
              <a:rPr lang="en-US" altLang="zh-CN" b="1" kern="100" dirty="0">
                <a:solidFill>
                  <a:srgbClr val="FFC000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22300" algn="just">
              <a:tabLst>
                <a:tab pos="297053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．把滑块、木板看作一个整体，摩擦力为内力。在光滑水平面上，滑块和木板组成的系统动量守恒。</a:t>
            </a:r>
            <a:endParaRPr lang="zh-CN" altLang="zh-CN" kern="100" dirty="0">
              <a:latin typeface="宋体"/>
              <a:cs typeface="Courier New"/>
            </a:endParaRPr>
          </a:p>
          <a:p>
            <a:pPr indent="622300" algn="just">
              <a:tabLst>
                <a:tab pos="297053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．由于摩擦生热，机械能转化为内能，系统机械能不守恒，应用能量守恒定律求解问题。</a:t>
            </a:r>
            <a:endParaRPr lang="zh-CN" altLang="zh-CN" kern="100" dirty="0">
              <a:latin typeface="宋体"/>
              <a:cs typeface="Courier New"/>
            </a:endParaRPr>
          </a:p>
          <a:p>
            <a:pPr indent="622300" algn="just">
              <a:tabLst>
                <a:tab pos="2970530" algn="l"/>
              </a:tabLst>
            </a:pPr>
            <a:r>
              <a:rPr lang="en-US" altLang="zh-CN" b="1" kern="100" dirty="0" smtClean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．滑块不滑离木板时，最后二者有共同速度。</a:t>
            </a:r>
            <a:endParaRPr lang="zh-CN" altLang="zh-CN" kern="100" dirty="0">
              <a:latin typeface="宋体"/>
              <a:cs typeface="Courier New"/>
            </a:endParaRPr>
          </a:p>
          <a:p>
            <a:pPr indent="622300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7034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548681"/>
            <a:ext cx="10975658" cy="5544616"/>
          </a:xfrm>
        </p:spPr>
        <p:txBody>
          <a:bodyPr/>
          <a:lstStyle/>
          <a:p>
            <a:pPr indent="612140" algn="just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[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典例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3]</a:t>
            </a:r>
            <a:r>
              <a:rPr lang="zh-CN" altLang="zh-CN" b="1" kern="100" dirty="0">
                <a:latin typeface="Times New Roman"/>
                <a:cs typeface="Times New Roman"/>
              </a:rPr>
              <a:t>　如图所示，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是放在光滑的水平面上质量为</a:t>
            </a:r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zh-CN" altLang="zh-CN" b="1" kern="100" dirty="0">
                <a:latin typeface="Times New Roman"/>
                <a:cs typeface="Times New Roman"/>
              </a:rPr>
              <a:t>的一块木板，物块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可看成质点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质量为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zh-CN" altLang="zh-CN" b="1" kern="100" dirty="0">
                <a:latin typeface="Times New Roman"/>
                <a:cs typeface="Times New Roman"/>
              </a:rPr>
              <a:t>，与木板间的动摩擦因数为</a:t>
            </a:r>
            <a:r>
              <a:rPr lang="en-US" altLang="zh-CN" b="1" i="1" kern="100" dirty="0">
                <a:latin typeface="Times New Roman"/>
                <a:cs typeface="Courier New"/>
              </a:rPr>
              <a:t>μ</a:t>
            </a:r>
            <a:r>
              <a:rPr lang="zh-CN" altLang="zh-CN" b="1" kern="100" dirty="0">
                <a:latin typeface="Times New Roman"/>
                <a:cs typeface="Times New Roman"/>
              </a:rPr>
              <a:t>。最初木板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静止，物块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以水平初速度</a:t>
            </a:r>
            <a:r>
              <a:rPr lang="en-US" altLang="zh-CN" b="1" i="1" kern="100" dirty="0">
                <a:latin typeface="Book Antiqua"/>
                <a:cs typeface="Times New Roman"/>
              </a:rPr>
              <a:t>v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滑上长木板，木板足够长。求：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重力加速度为</a:t>
            </a:r>
            <a:r>
              <a:rPr lang="en-US" altLang="zh-CN" b="1" i="1" kern="100" dirty="0">
                <a:latin typeface="Times New Roman"/>
                <a:cs typeface="Courier New"/>
              </a:rPr>
              <a:t>g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 algn="just"/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 algn="just"/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en-US" altLang="zh-CN" b="1" kern="100" dirty="0">
                <a:latin typeface="Times New Roman"/>
                <a:cs typeface="Courier New"/>
              </a:rPr>
              <a:t>1)</a:t>
            </a:r>
            <a:r>
              <a:rPr lang="zh-CN" altLang="zh-CN" b="1" kern="100" dirty="0">
                <a:latin typeface="Times New Roman"/>
                <a:cs typeface="Times New Roman"/>
              </a:rPr>
              <a:t>木板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的最大速度是多少？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木块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从刚开始运动到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速度刚好相等的过程中，木块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所发生的位移是多少？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若物块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恰好没滑离木板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，则木板至少多长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？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14338" name="Picture 2" descr="21WLXKCXARXS1-73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371" y="2420888"/>
            <a:ext cx="2664296" cy="961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415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5610877"/>
              </p:ext>
            </p:extLst>
          </p:nvPr>
        </p:nvGraphicFramePr>
        <p:xfrm>
          <a:off x="911225" y="908720"/>
          <a:ext cx="10371138" cy="3965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6" name="文档" r:id="rId4" imgW="10371836" imgH="3964956" progId="Word.Document.12">
                  <p:embed/>
                </p:oleObj>
              </mc:Choice>
              <mc:Fallback>
                <p:oleObj name="文档" r:id="rId4" imgW="10371836" imgH="396495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1225" y="908720"/>
                        <a:ext cx="10371138" cy="3965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811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0993233"/>
              </p:ext>
            </p:extLst>
          </p:nvPr>
        </p:nvGraphicFramePr>
        <p:xfrm>
          <a:off x="914400" y="550863"/>
          <a:ext cx="10274300" cy="5160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2" name="文档" r:id="rId4" imgW="10371836" imgH="5223879" progId="Word.Document.12">
                  <p:embed/>
                </p:oleObj>
              </mc:Choice>
              <mc:Fallback>
                <p:oleObj name="文档" r:id="rId4" imgW="10371836" imgH="522387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4400" y="550863"/>
                        <a:ext cx="10274300" cy="51609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7292556"/>
              </p:ext>
            </p:extLst>
          </p:nvPr>
        </p:nvGraphicFramePr>
        <p:xfrm>
          <a:off x="1055041" y="5233441"/>
          <a:ext cx="10371138" cy="931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3" name="文档" r:id="rId7" imgW="10371836" imgH="932295" progId="Word.Document.12">
                  <p:embed/>
                </p:oleObj>
              </mc:Choice>
              <mc:Fallback>
                <p:oleObj name="文档" r:id="rId7" imgW="10371836" imgH="93229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55041" y="5233441"/>
                        <a:ext cx="10371138" cy="931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379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620689"/>
            <a:ext cx="10975658" cy="5040559"/>
          </a:xfrm>
        </p:spPr>
        <p:txBody>
          <a:bodyPr/>
          <a:lstStyle/>
          <a:p>
            <a:pPr indent="612140" algn="just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[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典例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1]</a:t>
            </a:r>
            <a:r>
              <a:rPr lang="zh-CN" altLang="zh-CN" b="1" kern="100" dirty="0">
                <a:latin typeface="Times New Roman"/>
                <a:cs typeface="Times New Roman"/>
              </a:rPr>
              <a:t>　如图所示，在水平地面上放置一质量为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zh-CN" altLang="zh-CN" b="1" kern="100" dirty="0">
                <a:latin typeface="Times New Roman"/>
                <a:cs typeface="Times New Roman"/>
              </a:rPr>
              <a:t>的木块，一质量为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zh-CN" altLang="zh-CN" b="1" kern="100" dirty="0">
                <a:latin typeface="Times New Roman"/>
                <a:cs typeface="Times New Roman"/>
              </a:rPr>
              <a:t>的子弹以水平速度</a:t>
            </a:r>
            <a:r>
              <a:rPr lang="en-US" altLang="zh-CN" b="1" i="1" kern="100" dirty="0">
                <a:latin typeface="Book Antiqua"/>
                <a:cs typeface="Times New Roman"/>
              </a:rPr>
              <a:t>v</a:t>
            </a:r>
            <a:r>
              <a:rPr lang="zh-CN" altLang="zh-CN" b="1" kern="100" dirty="0">
                <a:latin typeface="Times New Roman"/>
                <a:cs typeface="Times New Roman"/>
              </a:rPr>
              <a:t>射入木块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未穿出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，若木块与地面间的动摩擦因数为</a:t>
            </a:r>
            <a:r>
              <a:rPr lang="en-US" altLang="zh-CN" b="1" i="1" kern="100" dirty="0">
                <a:latin typeface="Times New Roman"/>
                <a:cs typeface="Courier New"/>
              </a:rPr>
              <a:t>μ</a:t>
            </a:r>
            <a:r>
              <a:rPr lang="zh-CN" altLang="zh-CN" b="1" kern="100" dirty="0">
                <a:latin typeface="Times New Roman"/>
                <a:cs typeface="Times New Roman"/>
              </a:rPr>
              <a:t>，子弹与木块间的平均作用力大小为</a:t>
            </a:r>
            <a:r>
              <a:rPr lang="en-US" altLang="zh-CN" b="1" i="1" kern="100" dirty="0">
                <a:latin typeface="Times New Roman"/>
                <a:cs typeface="Courier New"/>
              </a:rPr>
              <a:t>f</a:t>
            </a:r>
            <a:r>
              <a:rPr lang="zh-CN" altLang="zh-CN" b="1" kern="100" dirty="0">
                <a:latin typeface="Times New Roman"/>
                <a:cs typeface="Times New Roman"/>
              </a:rPr>
              <a:t>，求：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 algn="just"/>
            <a:endParaRPr lang="en-US" altLang="zh-CN" b="1" kern="100" dirty="0">
              <a:latin typeface="Times New Roman"/>
              <a:cs typeface="Courier New"/>
            </a:endParaRPr>
          </a:p>
          <a:p>
            <a:pPr indent="612140" algn="just"/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en-US" altLang="zh-CN" b="1" kern="100" dirty="0">
                <a:latin typeface="Times New Roman"/>
                <a:cs typeface="Courier New"/>
              </a:rPr>
              <a:t>1)</a:t>
            </a:r>
            <a:r>
              <a:rPr lang="zh-CN" altLang="zh-CN" b="1" kern="100" dirty="0">
                <a:latin typeface="Times New Roman"/>
                <a:cs typeface="Times New Roman"/>
              </a:rPr>
              <a:t>子弹射入后，木块在地面上前进的距离；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射入的过程中，系统损失的机械能；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子弹在木块中打入的深度。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1026" name="Picture 2" descr="21WLXKCXARXS1-67.TIF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932" y="2420888"/>
            <a:ext cx="3446783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930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1927375"/>
            <a:ext cx="10975658" cy="2509737"/>
          </a:xfrm>
        </p:spPr>
        <p:txBody>
          <a:bodyPr/>
          <a:lstStyle/>
          <a:p>
            <a:pPr indent="612140" algn="just">
              <a:lnSpc>
                <a:spcPct val="200000"/>
              </a:lnSpc>
            </a:pP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滑块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—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木板模型是通过板块之间的滑动摩擦力发生相互作用的，当系统所受合外力为零时，系统的动量守恒，但机械能一般不守恒，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多</a:t>
            </a:r>
            <a:r>
              <a:rPr lang="zh-CN" altLang="en-US" b="1" kern="100" dirty="0" smtClean="0">
                <a:latin typeface="Times New Roman"/>
                <a:ea typeface="楷体_GB2312"/>
                <a:cs typeface="Times New Roman"/>
              </a:rPr>
              <a:t>架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用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能量守恒定律求解，需要注意的是，滑块若不滑离木板，意味着二者最终具有共同速度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1741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059" y="1495327"/>
            <a:ext cx="1549400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034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1821796"/>
              </p:ext>
            </p:extLst>
          </p:nvPr>
        </p:nvGraphicFramePr>
        <p:xfrm>
          <a:off x="935855" y="188640"/>
          <a:ext cx="10274300" cy="6430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5" name="文档" r:id="rId4" imgW="10371836" imgH="6499745" progId="Word.Document.12">
                  <p:embed/>
                </p:oleObj>
              </mc:Choice>
              <mc:Fallback>
                <p:oleObj name="文档" r:id="rId4" imgW="10371836" imgH="649974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35855" y="188640"/>
                        <a:ext cx="10274300" cy="64309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415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9206508"/>
              </p:ext>
            </p:extLst>
          </p:nvPr>
        </p:nvGraphicFramePr>
        <p:xfrm>
          <a:off x="1007863" y="1268760"/>
          <a:ext cx="10274300" cy="310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8" name="文档" r:id="rId4" imgW="10371836" imgH="3146224" progId="Word.Document.12">
                  <p:embed/>
                </p:oleObj>
              </mc:Choice>
              <mc:Fallback>
                <p:oleObj name="文档" r:id="rId4" imgW="10371836" imgH="314622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07863" y="1268760"/>
                        <a:ext cx="10274300" cy="3106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4245366"/>
              </p:ext>
            </p:extLst>
          </p:nvPr>
        </p:nvGraphicFramePr>
        <p:xfrm>
          <a:off x="1110357" y="3968229"/>
          <a:ext cx="5275262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9" name="文档" r:id="rId7" imgW="5274753" imgH="396374" progId="Word.Document.12">
                  <p:embed/>
                </p:oleObj>
              </mc:Choice>
              <mc:Fallback>
                <p:oleObj name="文档" r:id="rId7" imgW="5274753" imgH="39637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110357" y="3968229"/>
                        <a:ext cx="5275262" cy="396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811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4979" y="775245"/>
            <a:ext cx="10975658" cy="4525963"/>
          </a:xfrm>
        </p:spPr>
        <p:txBody>
          <a:bodyPr/>
          <a:lstStyle/>
          <a:p>
            <a:pPr marL="442913" indent="-442913" algn="just"/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．如图所示，光滑水平面上有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两小车，质量分别为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en-US" altLang="zh-CN" b="1" i="1" kern="100" baseline="-250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20 kg</a:t>
            </a:r>
            <a:r>
              <a:rPr lang="zh-CN" altLang="zh-CN" b="1" kern="100" dirty="0">
                <a:latin typeface="Times New Roman"/>
                <a:cs typeface="Times New Roman"/>
              </a:rPr>
              <a:t>，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en-US" altLang="zh-CN" b="1" i="1" kern="100" baseline="-250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25 kg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车以初速度</a:t>
            </a:r>
            <a:r>
              <a:rPr lang="en-US" altLang="zh-CN" b="1" i="1" kern="100" dirty="0">
                <a:latin typeface="Book Antiqua"/>
                <a:cs typeface="Times New Roman"/>
              </a:rPr>
              <a:t>v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3 m/s</a:t>
            </a:r>
            <a:r>
              <a:rPr lang="zh-CN" altLang="zh-CN" b="1" kern="100" dirty="0">
                <a:latin typeface="Times New Roman"/>
                <a:cs typeface="Times New Roman"/>
              </a:rPr>
              <a:t>向右运动，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车静止，且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车右端放着物块</a:t>
            </a:r>
            <a:r>
              <a:rPr lang="en-US" altLang="zh-CN" b="1" i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，</a:t>
            </a:r>
            <a:r>
              <a:rPr lang="en-US" altLang="zh-CN" b="1" i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的质量为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en-US" altLang="zh-CN" b="1" i="1" kern="100" baseline="-250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15 kg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相撞且在极短时间内连接在一起，不再分开。已知</a:t>
            </a:r>
            <a:r>
              <a:rPr lang="en-US" altLang="zh-CN" b="1" i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与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上表面间动摩擦因数为</a:t>
            </a:r>
            <a:r>
              <a:rPr lang="en-US" altLang="zh-CN" b="1" i="1" kern="100" dirty="0">
                <a:latin typeface="Times New Roman"/>
                <a:cs typeface="Courier New"/>
              </a:rPr>
              <a:t>μ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0.2</a:t>
            </a:r>
            <a:r>
              <a:rPr lang="zh-CN" altLang="zh-CN" b="1" kern="100" dirty="0">
                <a:latin typeface="Times New Roman"/>
                <a:cs typeface="Times New Roman"/>
              </a:rPr>
              <a:t>，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车足够长，求</a:t>
            </a:r>
            <a:r>
              <a:rPr lang="en-US" altLang="zh-CN" b="1" i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沿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上表面滑行的长度。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/>
            <a:endParaRPr lang="zh-CN" altLang="en-US" dirty="0"/>
          </a:p>
        </p:txBody>
      </p:sp>
      <p:pic>
        <p:nvPicPr>
          <p:cNvPr id="20482" name="Picture 2" descr="21WLXKCXARXS1-75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315" y="3284984"/>
            <a:ext cx="4210286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379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9075297"/>
              </p:ext>
            </p:extLst>
          </p:nvPr>
        </p:nvGraphicFramePr>
        <p:xfrm>
          <a:off x="1223887" y="550863"/>
          <a:ext cx="10274300" cy="447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2" name="文档" r:id="rId4" imgW="10371836" imgH="4525919" progId="Word.Document.12">
                  <p:embed/>
                </p:oleObj>
              </mc:Choice>
              <mc:Fallback>
                <p:oleObj name="文档" r:id="rId4" imgW="10371836" imgH="452591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23887" y="550863"/>
                        <a:ext cx="10274300" cy="4473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1357594"/>
              </p:ext>
            </p:extLst>
          </p:nvPr>
        </p:nvGraphicFramePr>
        <p:xfrm>
          <a:off x="624979" y="4869160"/>
          <a:ext cx="10371138" cy="91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3" name="文档" r:id="rId7" imgW="10371836" imgH="912466" progId="Word.Document.12">
                  <p:embed/>
                </p:oleObj>
              </mc:Choice>
              <mc:Fallback>
                <p:oleObj name="文档" r:id="rId7" imgW="10371836" imgH="91246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24979" y="4869160"/>
                        <a:ext cx="10371138" cy="912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7034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8161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007" y="1497547"/>
            <a:ext cx="944421" cy="3513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>
            <a:hlinkClick r:id="" action="ppaction://hlinkshowjump?jump=nextslide" highlightClick="1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811" y="1502660"/>
            <a:ext cx="9578899" cy="3495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文本框 816131">
            <a:hlinkClick r:id="rId5" action="ppaction://hlinkfile"/>
          </p:cNvPr>
          <p:cNvSpPr txBox="1"/>
          <p:nvPr/>
        </p:nvSpPr>
        <p:spPr>
          <a:xfrm>
            <a:off x="913011" y="2420888"/>
            <a:ext cx="10371137" cy="133882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课时跟踪检测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见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课时</a:t>
            </a:r>
            <a:r>
              <a:rPr lang="zh-CN" altLang="en-US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跟踪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检测（</a:t>
            </a:r>
            <a:r>
              <a:rPr lang="zh-CN" altLang="en-US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七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）</a:t>
            </a:r>
            <a:r>
              <a:rPr lang="en-US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altLang="zh-CN" sz="2800" b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</a:rPr>
              <a:t> 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(</a:t>
            </a:r>
            <a:r>
              <a:rPr kumimoji="0" lang="zh-CN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单击进入电子文档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)</a:t>
            </a:r>
            <a:endParaRPr kumimoji="0" lang="zh-CN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6966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590675"/>
            <a:ext cx="12155488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317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7728758"/>
              </p:ext>
            </p:extLst>
          </p:nvPr>
        </p:nvGraphicFramePr>
        <p:xfrm>
          <a:off x="914400" y="322485"/>
          <a:ext cx="10274300" cy="5338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" name="文档" r:id="rId4" imgW="10371836" imgH="5394763" progId="Word.Document.12">
                  <p:embed/>
                </p:oleObj>
              </mc:Choice>
              <mc:Fallback>
                <p:oleObj name="文档" r:id="rId4" imgW="10371836" imgH="539476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4400" y="322485"/>
                        <a:ext cx="10274300" cy="5338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0651425"/>
              </p:ext>
            </p:extLst>
          </p:nvPr>
        </p:nvGraphicFramePr>
        <p:xfrm>
          <a:off x="911025" y="5621039"/>
          <a:ext cx="10371138" cy="97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5" name="文档" r:id="rId7" imgW="10371836" imgH="976999" progId="Word.Document.12">
                  <p:embed/>
                </p:oleObj>
              </mc:Choice>
              <mc:Fallback>
                <p:oleObj name="文档" r:id="rId7" imgW="10371836" imgH="97699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11025" y="5621039"/>
                        <a:ext cx="10371138" cy="976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1730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2287415"/>
            <a:ext cx="10975658" cy="1933673"/>
          </a:xfrm>
        </p:spPr>
        <p:txBody>
          <a:bodyPr/>
          <a:lstStyle/>
          <a:p>
            <a:pPr indent="612140" algn="just">
              <a:lnSpc>
                <a:spcPct val="200000"/>
              </a:lnSpc>
            </a:pPr>
            <a:r>
              <a:rPr lang="zh-CN" altLang="zh-CN" b="1" kern="100" dirty="0">
                <a:latin typeface="宋体"/>
                <a:ea typeface="楷体_GB2312"/>
                <a:cs typeface="Times New Roman"/>
              </a:rPr>
              <a:t>子弹打木块模型是通过系统内的滑动摩擦力相互作用的，系统动量守恒。当子弹不穿出木块时，相当于完全非弹性碰撞，机械能损失最多。　　　</a:t>
            </a:r>
            <a:r>
              <a:rPr lang="en-US" altLang="zh-CN" b="1" kern="100" dirty="0">
                <a:latin typeface="宋体"/>
                <a:ea typeface="楷体_GB2312"/>
                <a:cs typeface="Times New Roman"/>
              </a:rPr>
              <a:t> 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307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059" y="1700856"/>
            <a:ext cx="1849263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772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188640"/>
            <a:ext cx="10975658" cy="6480719"/>
          </a:xfrm>
        </p:spPr>
        <p:txBody>
          <a:bodyPr>
            <a:normAutofit/>
          </a:bodyPr>
          <a:lstStyle/>
          <a:p>
            <a:pPr indent="612140" algn="ctr"/>
            <a:r>
              <a:rPr lang="en-US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集训提能</a:t>
            </a:r>
            <a:r>
              <a:rPr lang="en-US" altLang="zh-CN" b="1" kern="100" dirty="0" smtClean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7303506"/>
              </p:ext>
            </p:extLst>
          </p:nvPr>
        </p:nvGraphicFramePr>
        <p:xfrm>
          <a:off x="477838" y="980728"/>
          <a:ext cx="11260137" cy="5297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6" name="文档" r:id="rId4" imgW="11354807" imgH="5344932" progId="Word.Document.12">
                  <p:embed/>
                </p:oleObj>
              </mc:Choice>
              <mc:Fallback>
                <p:oleObj name="文档" r:id="rId4" imgW="11354807" imgH="534493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77838" y="980728"/>
                        <a:ext cx="11260137" cy="5297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415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7050400"/>
              </p:ext>
            </p:extLst>
          </p:nvPr>
        </p:nvGraphicFramePr>
        <p:xfrm>
          <a:off x="985019" y="1271588"/>
          <a:ext cx="10177463" cy="3589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0" name="文档" r:id="rId4" imgW="10367808" imgH="3662318" progId="Word.Document.12">
                  <p:embed/>
                </p:oleObj>
              </mc:Choice>
              <mc:Fallback>
                <p:oleObj name="文档" r:id="rId4" imgW="10367808" imgH="366231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85019" y="1271588"/>
                        <a:ext cx="10177463" cy="3589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6781939"/>
              </p:ext>
            </p:extLst>
          </p:nvPr>
        </p:nvGraphicFramePr>
        <p:xfrm>
          <a:off x="1038349" y="4472285"/>
          <a:ext cx="5275262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1" name="文档" r:id="rId7" imgW="5269437" imgH="396514" progId="Word.Document.12">
                  <p:embed/>
                </p:oleObj>
              </mc:Choice>
              <mc:Fallback>
                <p:oleObj name="文档" r:id="rId7" imgW="5269437" imgH="39651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38349" y="4472285"/>
                        <a:ext cx="5275262" cy="396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811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08955" y="44624"/>
            <a:ext cx="10975658" cy="4525963"/>
          </a:xfrm>
        </p:spPr>
        <p:txBody>
          <a:bodyPr/>
          <a:lstStyle/>
          <a:p>
            <a:pPr marL="442913" indent="-442913" algn="just"/>
            <a:r>
              <a:rPr lang="en-US" altLang="zh-CN" b="1" kern="100" dirty="0" smtClean="0">
                <a:latin typeface="Times New Roman"/>
                <a:cs typeface="Courier New"/>
              </a:rPr>
              <a:t>2.	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如</a:t>
            </a:r>
            <a:r>
              <a:rPr lang="zh-CN" altLang="zh-CN" b="1" kern="100" dirty="0">
                <a:latin typeface="Times New Roman"/>
                <a:cs typeface="Times New Roman"/>
              </a:rPr>
              <a:t>图所示，在光滑水平面上有一辆质量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8 kg</a:t>
            </a:r>
            <a:r>
              <a:rPr lang="zh-CN" altLang="zh-CN" b="1" kern="100" dirty="0">
                <a:latin typeface="Times New Roman"/>
                <a:cs typeface="Times New Roman"/>
              </a:rPr>
              <a:t>的平板小车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，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marL="442913" indent="-442913" algn="just"/>
            <a:r>
              <a:rPr lang="en-US" altLang="zh-CN" b="1" kern="100" dirty="0" smtClean="0">
                <a:latin typeface="Times New Roman"/>
                <a:cs typeface="Times New Roman"/>
              </a:rPr>
              <a:t>	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车</a:t>
            </a:r>
            <a:r>
              <a:rPr lang="zh-CN" altLang="zh-CN" b="1" kern="100" dirty="0">
                <a:latin typeface="Times New Roman"/>
                <a:cs typeface="Times New Roman"/>
              </a:rPr>
              <a:t>上有一个质量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1.9 kg</a:t>
            </a:r>
            <a:r>
              <a:rPr lang="zh-CN" altLang="zh-CN" b="1" kern="100" dirty="0">
                <a:latin typeface="Times New Roman"/>
                <a:cs typeface="Times New Roman"/>
              </a:rPr>
              <a:t>的木块，木块距小车左端</a:t>
            </a:r>
            <a:r>
              <a:rPr lang="en-US" altLang="zh-CN" b="1" kern="100" dirty="0">
                <a:latin typeface="Times New Roman"/>
                <a:cs typeface="Courier New"/>
              </a:rPr>
              <a:t>6 m(</a:t>
            </a:r>
            <a:r>
              <a:rPr lang="zh-CN" altLang="zh-CN" b="1" kern="100" dirty="0">
                <a:latin typeface="Times New Roman"/>
                <a:cs typeface="Times New Roman"/>
              </a:rPr>
              <a:t>木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块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marL="442913" indent="-442913" algn="just"/>
            <a:r>
              <a:rPr lang="en-US" altLang="zh-CN" b="1" kern="100" dirty="0">
                <a:latin typeface="Times New Roman"/>
                <a:cs typeface="Times New Roman"/>
              </a:rPr>
              <a:t>	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可</a:t>
            </a:r>
            <a:r>
              <a:rPr lang="zh-CN" altLang="zh-CN" b="1" kern="100" dirty="0">
                <a:latin typeface="Times New Roman"/>
                <a:cs typeface="Times New Roman"/>
              </a:rPr>
              <a:t>视为质点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。车与木块一起以</a:t>
            </a:r>
            <a:r>
              <a:rPr lang="en-US" altLang="zh-CN" b="1" i="1" kern="100" dirty="0">
                <a:latin typeface="Book Antiqua"/>
                <a:cs typeface="Times New Roman"/>
              </a:rPr>
              <a:t>v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1 m</a:t>
            </a:r>
            <a:r>
              <a:rPr lang="en-US" altLang="zh-CN" b="1" kern="100" dirty="0">
                <a:latin typeface="IPAPANNEW"/>
                <a:cs typeface="Times New Roman"/>
              </a:rPr>
              <a:t>/s</a:t>
            </a:r>
            <a:r>
              <a:rPr lang="zh-CN" altLang="zh-CN" b="1" kern="100" dirty="0">
                <a:latin typeface="IPAPANNEW"/>
                <a:cs typeface="Times New Roman"/>
              </a:rPr>
              <a:t>的速度水平向右</a:t>
            </a:r>
            <a:r>
              <a:rPr lang="zh-CN" altLang="zh-CN" b="1" kern="100" dirty="0" smtClean="0">
                <a:latin typeface="IPAPANNEW"/>
                <a:cs typeface="Times New Roman"/>
              </a:rPr>
              <a:t>匀</a:t>
            </a:r>
            <a:endParaRPr lang="en-US" altLang="zh-CN" b="1" kern="100" dirty="0" smtClean="0">
              <a:latin typeface="IPAPANNEW"/>
              <a:cs typeface="Times New Roman"/>
            </a:endParaRPr>
          </a:p>
          <a:p>
            <a:pPr marL="442913" indent="-442913" algn="just"/>
            <a:r>
              <a:rPr lang="en-US" altLang="zh-CN" b="1" kern="100" dirty="0">
                <a:latin typeface="IPAPANNEW"/>
                <a:cs typeface="Times New Roman"/>
              </a:rPr>
              <a:t>	</a:t>
            </a:r>
            <a:r>
              <a:rPr lang="zh-CN" altLang="zh-CN" b="1" kern="100" dirty="0" smtClean="0">
                <a:latin typeface="IPAPANNEW"/>
                <a:cs typeface="Times New Roman"/>
              </a:rPr>
              <a:t>速</a:t>
            </a:r>
            <a:r>
              <a:rPr lang="zh-CN" altLang="zh-CN" b="1" kern="100" dirty="0">
                <a:latin typeface="IPAPANNEW"/>
                <a:cs typeface="Times New Roman"/>
              </a:rPr>
              <a:t>行驶。一颗质量</a:t>
            </a:r>
            <a:r>
              <a:rPr lang="en-US" altLang="zh-CN" b="1" i="1" kern="100" dirty="0">
                <a:latin typeface="IPAPANNEW"/>
                <a:cs typeface="Times New Roman"/>
              </a:rPr>
              <a:t>m</a:t>
            </a:r>
            <a:r>
              <a:rPr lang="en-US" altLang="zh-CN" b="1" kern="100" baseline="-25000" dirty="0">
                <a:latin typeface="IPAPANNEW"/>
                <a:cs typeface="Times New Roman"/>
              </a:rPr>
              <a:t>0</a:t>
            </a:r>
            <a:r>
              <a:rPr lang="zh-CN" altLang="zh-CN" b="1" kern="100" dirty="0">
                <a:latin typeface="IPAPANNEW"/>
                <a:cs typeface="Times New Roman"/>
              </a:rPr>
              <a:t>＝</a:t>
            </a:r>
            <a:r>
              <a:rPr lang="en-US" altLang="zh-CN" b="1" kern="100" dirty="0">
                <a:latin typeface="IPAPANNEW"/>
                <a:cs typeface="Times New Roman"/>
              </a:rPr>
              <a:t>0.1 kg </a:t>
            </a:r>
            <a:r>
              <a:rPr lang="zh-CN" altLang="zh-CN" b="1" kern="100" dirty="0">
                <a:latin typeface="IPAPANNEW"/>
                <a:cs typeface="Times New Roman"/>
              </a:rPr>
              <a:t>的子弹以</a:t>
            </a:r>
            <a:r>
              <a:rPr lang="en-US" altLang="zh-CN" b="1" i="1" kern="100" dirty="0">
                <a:latin typeface="IPAPANNEW"/>
                <a:cs typeface="Times New Roman"/>
              </a:rPr>
              <a:t>v</a:t>
            </a:r>
            <a:r>
              <a:rPr lang="en-US" altLang="zh-CN" b="1" kern="100" baseline="-25000" dirty="0">
                <a:latin typeface="IPAPANNEW"/>
                <a:cs typeface="Times New Roman"/>
              </a:rPr>
              <a:t>0</a:t>
            </a:r>
            <a:r>
              <a:rPr lang="zh-CN" altLang="zh-CN" b="1" kern="100" dirty="0">
                <a:latin typeface="IPAPANNEW"/>
                <a:cs typeface="Times New Roman"/>
              </a:rPr>
              <a:t>＝</a:t>
            </a:r>
            <a:r>
              <a:rPr lang="en-US" altLang="zh-CN" b="1" kern="100" dirty="0">
                <a:latin typeface="IPAPANNEW"/>
                <a:cs typeface="Times New Roman"/>
              </a:rPr>
              <a:t>179 m/</a:t>
            </a:r>
            <a:r>
              <a:rPr lang="en-US" altLang="zh-CN" b="1" kern="100" dirty="0">
                <a:latin typeface="Times New Roman"/>
                <a:cs typeface="Courier New"/>
              </a:rPr>
              <a:t>s</a:t>
            </a:r>
            <a:r>
              <a:rPr lang="zh-CN" altLang="zh-CN" b="1" kern="100" dirty="0">
                <a:latin typeface="Times New Roman"/>
                <a:cs typeface="Times New Roman"/>
              </a:rPr>
              <a:t>的初速度水平向左飞，瞬间击中木块并留在其中。如果木块刚好不从车上掉下，求木块与平板小车之间的动摩擦因数</a:t>
            </a:r>
            <a:r>
              <a:rPr lang="en-US" altLang="zh-CN" b="1" i="1" kern="100" dirty="0">
                <a:latin typeface="Times New Roman"/>
                <a:cs typeface="Courier New"/>
              </a:rPr>
              <a:t>μ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en-US" altLang="zh-CN" b="1" i="1" kern="100" dirty="0">
                <a:latin typeface="Times New Roman"/>
                <a:cs typeface="Courier New"/>
              </a:rPr>
              <a:t>g</a:t>
            </a:r>
            <a:r>
              <a:rPr lang="zh-CN" altLang="zh-CN" b="1" kern="100" dirty="0">
                <a:latin typeface="Times New Roman"/>
                <a:cs typeface="Times New Roman"/>
              </a:rPr>
              <a:t>取</a:t>
            </a:r>
            <a:r>
              <a:rPr lang="en-US" altLang="zh-CN" b="1" kern="100" dirty="0">
                <a:latin typeface="Times New Roman"/>
                <a:cs typeface="Courier New"/>
              </a:rPr>
              <a:t>10 m/s</a:t>
            </a:r>
            <a:r>
              <a:rPr lang="en-US" altLang="zh-CN" b="1" kern="100" baseline="30000" dirty="0">
                <a:latin typeface="Times New Roman"/>
                <a:cs typeface="Courier New"/>
              </a:rPr>
              <a:t>2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/>
            <a:endParaRPr lang="zh-CN" altLang="en-US" dirty="0"/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1680133"/>
              </p:ext>
            </p:extLst>
          </p:nvPr>
        </p:nvGraphicFramePr>
        <p:xfrm>
          <a:off x="913011" y="3645024"/>
          <a:ext cx="10550525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5" name="文档" r:id="rId4" imgW="10780607" imgH="3112336" progId="Word.Document.12">
                  <p:embed/>
                </p:oleObj>
              </mc:Choice>
              <mc:Fallback>
                <p:oleObj name="文档" r:id="rId4" imgW="10780607" imgH="311233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3011" y="3645024"/>
                        <a:ext cx="10550525" cy="304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46" name="Picture 2" descr="21WLXKCXARXS1-69.TIF"/>
          <p:cNvPicPr>
            <a:picLocks noChangeAspect="1" noChangeArrowheads="1"/>
          </p:cNvPicPr>
          <p:nvPr/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9915" y="699406"/>
            <a:ext cx="2304256" cy="947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379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4045677"/>
              </p:ext>
            </p:extLst>
          </p:nvPr>
        </p:nvGraphicFramePr>
        <p:xfrm>
          <a:off x="985019" y="1256729"/>
          <a:ext cx="10371138" cy="2100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4" name="文档" r:id="rId4" imgW="10371836" imgH="2100367" progId="Word.Document.12">
                  <p:embed/>
                </p:oleObj>
              </mc:Choice>
              <mc:Fallback>
                <p:oleObj name="文档" r:id="rId4" imgW="10371836" imgH="210036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85019" y="1256729"/>
                        <a:ext cx="10371138" cy="21002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0948876"/>
              </p:ext>
            </p:extLst>
          </p:nvPr>
        </p:nvGraphicFramePr>
        <p:xfrm>
          <a:off x="983033" y="3411339"/>
          <a:ext cx="10371138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5" name="文档" r:id="rId7" imgW="10371836" imgH="593770" progId="Word.Document.12">
                  <p:embed/>
                </p:oleObj>
              </mc:Choice>
              <mc:Fallback>
                <p:oleObj name="文档" r:id="rId7" imgW="10371836" imgH="59377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83033" y="3411339"/>
                        <a:ext cx="10371138" cy="593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7034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908720"/>
            <a:ext cx="10975658" cy="4525963"/>
          </a:xfrm>
        </p:spPr>
        <p:txBody>
          <a:bodyPr/>
          <a:lstStyle/>
          <a:p>
            <a:pPr indent="612140" algn="ctr"/>
            <a:r>
              <a:rPr lang="zh-CN" altLang="zh-CN" b="1" kern="100" dirty="0">
                <a:solidFill>
                  <a:schemeClr val="accent5">
                    <a:lumMod val="75000"/>
                  </a:schemeClr>
                </a:solidFill>
                <a:latin typeface="Times New Roman"/>
                <a:cs typeface="Times New Roman"/>
              </a:rPr>
              <a:t>综合提能</a:t>
            </a:r>
            <a:r>
              <a:rPr lang="en-US" altLang="zh-CN" b="1" kern="100" dirty="0">
                <a:solidFill>
                  <a:schemeClr val="accent5">
                    <a:lumMod val="75000"/>
                  </a:schemeClr>
                </a:solidFill>
                <a:latin typeface="Symbol"/>
                <a:cs typeface="Times New Roman"/>
              </a:rPr>
              <a:t>(</a:t>
            </a:r>
            <a:r>
              <a:rPr lang="zh-CN" altLang="zh-CN" b="1" kern="100" dirty="0">
                <a:solidFill>
                  <a:schemeClr val="accent5">
                    <a:lumMod val="75000"/>
                  </a:schemeClr>
                </a:solidFill>
                <a:latin typeface="Times New Roman"/>
                <a:cs typeface="Times New Roman"/>
              </a:rPr>
              <a:t>二</a:t>
            </a:r>
            <a:r>
              <a:rPr lang="en-US" altLang="zh-CN" b="1" kern="100" dirty="0">
                <a:solidFill>
                  <a:schemeClr val="accent5">
                    <a:lumMod val="75000"/>
                  </a:schemeClr>
                </a:solidFill>
                <a:latin typeface="Symbol"/>
                <a:cs typeface="Times New Roman"/>
              </a:rPr>
              <a:t>)</a:t>
            </a:r>
            <a:r>
              <a:rPr lang="zh-CN" altLang="zh-CN" b="1" kern="100" dirty="0">
                <a:solidFill>
                  <a:schemeClr val="accent5">
                    <a:lumMod val="75000"/>
                  </a:schemeClr>
                </a:solidFill>
                <a:latin typeface="Times New Roman"/>
                <a:cs typeface="Times New Roman"/>
              </a:rPr>
              <a:t>　弹簧类碰撞模型</a:t>
            </a:r>
            <a:endParaRPr lang="zh-CN" altLang="zh-CN" sz="1050" kern="100" dirty="0">
              <a:solidFill>
                <a:schemeClr val="accent5">
                  <a:lumMod val="75000"/>
                </a:schemeClr>
              </a:solidFill>
              <a:latin typeface="宋体"/>
              <a:cs typeface="Courier New"/>
            </a:endParaRPr>
          </a:p>
          <a:p>
            <a:pPr indent="612140" algn="ctr"/>
            <a:r>
              <a:rPr lang="en-US" altLang="zh-CN" b="1" kern="100" dirty="0">
                <a:solidFill>
                  <a:srgbClr val="FFC000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FFC000"/>
                </a:solidFill>
                <a:latin typeface="IPAPANNEW"/>
                <a:ea typeface="黑体"/>
                <a:cs typeface="Times New Roman"/>
              </a:rPr>
              <a:t>知识贯通</a:t>
            </a:r>
            <a:r>
              <a:rPr lang="en-US" altLang="zh-CN" b="1" kern="100" dirty="0">
                <a:solidFill>
                  <a:srgbClr val="FFC000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．对于弹簧类碰撞问题，在作用过程中，系统所受合外力为零，满足动量守恒定律。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．整个过程涉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及弹</a:t>
            </a:r>
            <a:r>
              <a:rPr lang="zh-CN" altLang="zh-CN" b="1" kern="100" dirty="0">
                <a:latin typeface="Times New Roman"/>
                <a:cs typeface="Times New Roman"/>
              </a:rPr>
              <a:t>性势能、动能、内能、重力势能的转化，应用能量守恒定律解决此类问题。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．弹簧压缩最短时，弹簧连接的两物体速度相等，此时弹簧弹性势能最大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39415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</TotalTime>
  <Words>475</Words>
  <Application>Microsoft Office PowerPoint</Application>
  <PresentationFormat>自定义</PresentationFormat>
  <Paragraphs>49</Paragraphs>
  <Slides>26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28" baseType="lpstr">
      <vt:lpstr>Office 主题​​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xb21cn</dc:creator>
  <cp:lastModifiedBy>xb21cn</cp:lastModifiedBy>
  <cp:revision>100</cp:revision>
  <dcterms:created xsi:type="dcterms:W3CDTF">2021-04-02T06:41:31Z</dcterms:created>
  <dcterms:modified xsi:type="dcterms:W3CDTF">2022-09-02T02:28:13Z</dcterms:modified>
</cp:coreProperties>
</file>