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304" r:id="rId2"/>
    <p:sldId id="305" r:id="rId3"/>
    <p:sldId id="306" r:id="rId4"/>
    <p:sldId id="307" r:id="rId5"/>
    <p:sldId id="308" r:id="rId6"/>
    <p:sldId id="309" r:id="rId7"/>
    <p:sldId id="335" r:id="rId8"/>
    <p:sldId id="310" r:id="rId9"/>
    <p:sldId id="311"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36" r:id="rId24"/>
    <p:sldId id="330" r:id="rId25"/>
    <p:sldId id="339" r:id="rId26"/>
    <p:sldId id="338" r:id="rId27"/>
    <p:sldId id="331" r:id="rId28"/>
    <p:sldId id="332" r:id="rId29"/>
    <p:sldId id="333" r:id="rId30"/>
    <p:sldId id="285" r:id="rId31"/>
    <p:sldId id="284" r:id="rId32"/>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2" autoAdjust="0"/>
    <p:restoredTop sz="94660"/>
  </p:normalViewPr>
  <p:slideViewPr>
    <p:cSldViewPr>
      <p:cViewPr varScale="1">
        <p:scale>
          <a:sx n="81" d="100"/>
          <a:sy n="81" d="100"/>
        </p:scale>
        <p:origin x="-540" y="-90"/>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image" Target="../media/image27.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image" Target="../media/image31.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image" Target="../media/image3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AC2F2-7D5E-4B19-8F8A-AF610728EDB0}" type="datetimeFigureOut">
              <a:rPr lang="zh-CN" altLang="en-US" smtClean="0"/>
              <a:t>2024-5-14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DBE115-2331-432A-84F8-CF80B7608A6C}" type="slidenum">
              <a:rPr lang="zh-CN" altLang="en-US" smtClean="0"/>
              <a:t>‹#›</a:t>
            </a:fld>
            <a:endParaRPr lang="zh-CN" altLang="en-US"/>
          </a:p>
        </p:txBody>
      </p:sp>
    </p:spTree>
    <p:extLst>
      <p:ext uri="{BB962C8B-B14F-4D97-AF65-F5344CB8AC3E}">
        <p14:creationId xmlns:p14="http://schemas.microsoft.com/office/powerpoint/2010/main" val="3558140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30</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21XYJWL-26.TIF"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21WLXKCXARXS1-89.TIF" TargetMode="External"/><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68888.docx"/><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image" Target="../media/image15.emf"/></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Word_Document79999.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17.emf"/><Relationship Id="rId5" Type="http://schemas.openxmlformats.org/officeDocument/2006/relationships/package" Target="../embeddings/Microsoft_Word_Document810101010.docx"/><Relationship Id="rId4" Type="http://schemas.openxmlformats.org/officeDocument/2006/relationships/image" Target="../media/image16.emf"/></Relationships>
</file>

<file path=ppt/slides/_rels/slide15.xml.rels><?xml version="1.0" encoding="UTF-8" standalone="yes"?>
<Relationships xmlns="http://schemas.openxmlformats.org/package/2006/relationships"><Relationship Id="rId3" Type="http://schemas.openxmlformats.org/officeDocument/2006/relationships/image" Target="&#26032;&#34917;&#22270;2.TIF"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Word_Document911111111.docx"/><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20.emf"/><Relationship Id="rId5" Type="http://schemas.openxmlformats.org/officeDocument/2006/relationships/package" Target="../embeddings/Microsoft_Word_Document1012121212.docx"/><Relationship Id="rId4" Type="http://schemas.openxmlformats.org/officeDocument/2006/relationships/image" Target="../media/image19.emf"/></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1113131313.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21WLXKCXARXS1-88.TIF" TargetMode="External"/><Relationship Id="rId5" Type="http://schemas.openxmlformats.org/officeDocument/2006/relationships/image" Target="../media/image22.png"/><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1214141414.docx"/><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image" Target="../media/image23.emf"/></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1315151515.docx"/><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25.emf"/><Relationship Id="rId5" Type="http://schemas.openxmlformats.org/officeDocument/2006/relationships/package" Target="../embeddings/Microsoft_Word_Document1416161616.docx"/><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3" Type="http://schemas.openxmlformats.org/officeDocument/2006/relationships/image" Target="21WLXKCXARXS1-83.TIF"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171717.docx"/><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26.emf"/></Relationships>
</file>

<file path=ppt/slides/_rels/slide23.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package" Target="../embeddings/Microsoft_Word_Document191918.docx"/><Relationship Id="rId7" Type="http://schemas.openxmlformats.org/officeDocument/2006/relationships/package" Target="../embeddings/Microsoft_Word_Document20.docx"/><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28.emf"/><Relationship Id="rId5" Type="http://schemas.openxmlformats.org/officeDocument/2006/relationships/package" Target="../embeddings/Microsoft_Word_Document19.docx"/><Relationship Id="rId4" Type="http://schemas.openxmlformats.org/officeDocument/2006/relationships/image" Target="../media/image27.emf"/></Relationships>
</file>

<file path=ppt/slides/_rels/slide24.xml.rels><?xml version="1.0" encoding="UTF-8" standalone="yes"?>
<Relationships xmlns="http://schemas.openxmlformats.org/package/2006/relationships"><Relationship Id="rId3" Type="http://schemas.openxmlformats.org/officeDocument/2006/relationships/image" Target="2022WLGKHNJ-4.TIF" TargetMode="External"/><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Word_Document19202021.docx"/><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32.emf"/><Relationship Id="rId5" Type="http://schemas.openxmlformats.org/officeDocument/2006/relationships/package" Target="../embeddings/Microsoft_Word_Document20212122.docx"/><Relationship Id="rId4" Type="http://schemas.openxmlformats.org/officeDocument/2006/relationships/image" Target="../media/image31.emf"/></Relationships>
</file>

<file path=ppt/slides/_rels/slide26.xml.rels><?xml version="1.0" encoding="UTF-8" standalone="yes"?>
<Relationships xmlns="http://schemas.openxmlformats.org/package/2006/relationships"><Relationship Id="rId3" Type="http://schemas.openxmlformats.org/officeDocument/2006/relationships/image" Target="20WLXBY1-81.TIF" TargetMode="External"/><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Word_Document1921222223.docx"/><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image" Target="../media/image35.emf"/><Relationship Id="rId5" Type="http://schemas.openxmlformats.org/officeDocument/2006/relationships/package" Target="../embeddings/Microsoft_Word_Document2022232324.docx"/><Relationship Id="rId4" Type="http://schemas.openxmlformats.org/officeDocument/2006/relationships/image" Target="../media/image34.emf"/></Relationships>
</file>

<file path=ppt/slides/_rels/slide28.xml.rels><?xml version="1.0" encoding="UTF-8" standalone="yes"?>
<Relationships xmlns="http://schemas.openxmlformats.org/package/2006/relationships"><Relationship Id="rId3" Type="http://schemas.openxmlformats.org/officeDocument/2006/relationships/image" Target="file:///F:\&#29289;&#29702;%20&#36873;&#25321;&#24615;&#24517;&#20462;&#31532;&#19968;&#20876;%20&#31908;&#25945;&#29256;\24gkjswljx-19.TIF" TargetMode="External"/><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Word_Document252525.docx"/><Relationship Id="rId2" Type="http://schemas.openxmlformats.org/officeDocument/2006/relationships/slideLayout" Target="../slideLayouts/slideLayout1.xml"/><Relationship Id="rId1" Type="http://schemas.openxmlformats.org/officeDocument/2006/relationships/vmlDrawing" Target="../drawings/vmlDrawing15.vml"/><Relationship Id="rId6" Type="http://schemas.openxmlformats.org/officeDocument/2006/relationships/image" Target="../media/image38.emf"/><Relationship Id="rId5" Type="http://schemas.openxmlformats.org/officeDocument/2006/relationships/package" Target="../embeddings/Microsoft_Word_Document26.docx"/><Relationship Id="rId4" Type="http://schemas.openxmlformats.org/officeDocument/2006/relationships/image" Target="../media/image3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8454;&#27573;&#39564;&#25910;&#35780;&#20215;&#65288;&#19968;&#65289;%20&#21160;&#37327;&#21644;&#21160;&#37327;&#23432;&#24658;&#23450;&#24459;.DOC" TargetMode="Externa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111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21WLXKCXARXS1-84.TIF" TargetMode="External"/><Relationship Id="rId5" Type="http://schemas.openxmlformats.org/officeDocument/2006/relationships/image" Target="../media/image5.png"/><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package" Target="../embeddings/Microsoft_Word_Document22222.docx"/><Relationship Id="rId7" Type="http://schemas.openxmlformats.org/officeDocument/2006/relationships/package" Target="../embeddings/Microsoft_Word_Document44444.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7.emf"/><Relationship Id="rId5" Type="http://schemas.openxmlformats.org/officeDocument/2006/relationships/package" Target="../embeddings/Microsoft_Word_Document33333.docx"/><Relationship Id="rId4" Type="http://schemas.openxmlformats.org/officeDocument/2006/relationships/image" Target="../media/image6.emf"/><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Word_Document55555.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image" Target="22wlbjgk-19.TIF"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6666.docx"/><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3.emf"/><Relationship Id="rId5" Type="http://schemas.openxmlformats.org/officeDocument/2006/relationships/package" Target="../embeddings/Microsoft_Word_Document7777.docx"/><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059" y="260648"/>
            <a:ext cx="10142609"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6879156" y="332656"/>
            <a:ext cx="4206601" cy="559769"/>
          </a:xfrm>
          <a:prstGeom prst="rect">
            <a:avLst/>
          </a:prstGeom>
        </p:spPr>
        <p:txBody>
          <a:bodyPr wrap="none">
            <a:spAutoFit/>
          </a:bodyPr>
          <a:lstStyle/>
          <a:p>
            <a:pPr algn="just">
              <a:lnSpc>
                <a:spcPct val="150000"/>
              </a:lnSpc>
              <a:spcAft>
                <a:spcPts val="0"/>
              </a:spcAft>
            </a:pPr>
            <a:r>
              <a:rPr lang="zh-CN" altLang="zh-CN" sz="2400" b="1" kern="100" dirty="0">
                <a:solidFill>
                  <a:srgbClr val="C00000"/>
                </a:solidFill>
                <a:latin typeface="Times New Roman"/>
                <a:cs typeface="Times New Roman"/>
              </a:rPr>
              <a:t>第一章　动量和动量守恒定律</a:t>
            </a:r>
            <a:endParaRPr lang="zh-CN" altLang="zh-CN" sz="2400" kern="100" dirty="0">
              <a:solidFill>
                <a:srgbClr val="C00000"/>
              </a:solidFill>
              <a:effectLst/>
              <a:latin typeface="宋体"/>
              <a:cs typeface="Courier New"/>
            </a:endParaRPr>
          </a:p>
        </p:txBody>
      </p:sp>
      <p:sp>
        <p:nvSpPr>
          <p:cNvPr id="6" name="矩形 5"/>
          <p:cNvSpPr/>
          <p:nvPr/>
        </p:nvSpPr>
        <p:spPr>
          <a:xfrm>
            <a:off x="3937347" y="764704"/>
            <a:ext cx="3587200" cy="559769"/>
          </a:xfrm>
          <a:prstGeom prst="rect">
            <a:avLst/>
          </a:prstGeom>
        </p:spPr>
        <p:txBody>
          <a:bodyPr wrap="none">
            <a:spAutoFit/>
          </a:bodyPr>
          <a:lstStyle/>
          <a:p>
            <a:pPr indent="612140" algn="ctr">
              <a:lnSpc>
                <a:spcPct val="150000"/>
              </a:lnSpc>
              <a:spcAft>
                <a:spcPts val="0"/>
              </a:spcAft>
            </a:pPr>
            <a:r>
              <a:rPr lang="zh-CN" altLang="zh-CN" sz="2400" b="1" kern="100" dirty="0">
                <a:latin typeface="Times New Roman"/>
                <a:cs typeface="Times New Roman"/>
              </a:rPr>
              <a:t>一、主干知识成体系</a:t>
            </a:r>
            <a:endParaRPr lang="zh-CN" altLang="zh-CN" sz="2400" kern="100" dirty="0">
              <a:effectLst/>
              <a:latin typeface="宋体"/>
              <a:cs typeface="Courier New"/>
            </a:endParaRPr>
          </a:p>
        </p:txBody>
      </p:sp>
      <p:pic>
        <p:nvPicPr>
          <p:cNvPr id="1027" name="Picture 3" descr="21XYJWL-26.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96987" y="1464324"/>
            <a:ext cx="10873208" cy="506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766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88640"/>
            <a:ext cx="10975658" cy="6336704"/>
          </a:xfrm>
        </p:spPr>
        <p:txBody>
          <a:bodyPr>
            <a:normAutofit lnSpcReduction="10000"/>
          </a:bodyPr>
          <a:lstStyle/>
          <a:p>
            <a:pPr indent="612140" algn="ctr"/>
            <a:r>
              <a:rPr lang="en-US" altLang="zh-CN" b="1" kern="100" dirty="0">
                <a:latin typeface="Times New Roman"/>
                <a:ea typeface="黑体"/>
                <a:cs typeface="Courier New"/>
              </a:rPr>
              <a:t>(</a:t>
            </a:r>
            <a:r>
              <a:rPr lang="zh-CN" altLang="zh-CN" b="1" kern="100" dirty="0">
                <a:latin typeface="Times New Roman"/>
                <a:ea typeface="黑体"/>
                <a:cs typeface="Times New Roman"/>
              </a:rPr>
              <a:t>二</a:t>
            </a:r>
            <a:r>
              <a:rPr lang="en-US" altLang="zh-CN" b="1" kern="100" dirty="0">
                <a:latin typeface="Times New Roman"/>
                <a:ea typeface="黑体"/>
                <a:cs typeface="Courier New"/>
              </a:rPr>
              <a:t>)</a:t>
            </a:r>
            <a:r>
              <a:rPr lang="zh-CN" altLang="zh-CN" b="1" kern="100" dirty="0">
                <a:latin typeface="Times New Roman"/>
                <a:ea typeface="黑体"/>
                <a:cs typeface="Times New Roman"/>
              </a:rPr>
              <a:t>动量守恒定律应用中的临界问题</a:t>
            </a:r>
            <a:endParaRPr lang="zh-CN" altLang="zh-CN" sz="1050" kern="100" dirty="0">
              <a:latin typeface="宋体"/>
              <a:cs typeface="Courier New"/>
            </a:endParaRPr>
          </a:p>
          <a:p>
            <a:pPr indent="612140" algn="just"/>
            <a:r>
              <a:rPr lang="en-US" altLang="zh-CN" b="1" kern="100" dirty="0">
                <a:latin typeface="Times New Roman"/>
                <a:ea typeface="黑体"/>
                <a:cs typeface="Courier New"/>
              </a:rPr>
              <a:t>1</a:t>
            </a:r>
            <a:r>
              <a:rPr lang="zh-CN" altLang="zh-CN" b="1" kern="100" dirty="0">
                <a:latin typeface="Times New Roman"/>
                <a:ea typeface="黑体"/>
                <a:cs typeface="Times New Roman"/>
              </a:rPr>
              <a:t>．寻找临界状态</a:t>
            </a:r>
            <a:endParaRPr lang="zh-CN" altLang="zh-CN" sz="1050" kern="100" dirty="0">
              <a:latin typeface="宋体"/>
              <a:cs typeface="Courier New"/>
            </a:endParaRPr>
          </a:p>
          <a:p>
            <a:pPr indent="612140" algn="just"/>
            <a:r>
              <a:rPr lang="zh-CN" altLang="zh-CN" b="1" kern="100" dirty="0">
                <a:latin typeface="Times New Roman"/>
                <a:cs typeface="Times New Roman"/>
              </a:rPr>
              <a:t>题设情景中看是否有相互作用的两物体相距最近、恰好滑离、避免相碰和物体开始反向运动等临界状态。</a:t>
            </a:r>
            <a:endParaRPr lang="zh-CN" altLang="zh-CN" sz="1050" kern="100" dirty="0">
              <a:latin typeface="宋体"/>
              <a:cs typeface="Courier New"/>
            </a:endParaRPr>
          </a:p>
          <a:p>
            <a:pPr indent="612140" algn="just"/>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挖掘临界条件</a:t>
            </a:r>
            <a:endParaRPr lang="zh-CN" altLang="zh-CN" sz="1050" kern="100" dirty="0">
              <a:latin typeface="宋体"/>
              <a:cs typeface="Courier New"/>
            </a:endParaRPr>
          </a:p>
          <a:p>
            <a:pPr indent="612140" algn="just"/>
            <a:r>
              <a:rPr lang="zh-CN" altLang="zh-CN" b="1" kern="100" dirty="0">
                <a:latin typeface="Times New Roman"/>
                <a:cs typeface="Times New Roman"/>
              </a:rPr>
              <a:t>在与动量相关的临界问题中，临界条件常常表现为两物体的相对速度关系、相对位移关系。</a:t>
            </a:r>
            <a:endParaRPr lang="zh-CN" altLang="zh-CN" sz="1050" kern="100" dirty="0">
              <a:latin typeface="宋体"/>
              <a:cs typeface="Courier New"/>
            </a:endParaRPr>
          </a:p>
          <a:p>
            <a:pPr indent="612140" algn="just"/>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常见类型</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涉及弹簧类的临界问题</a:t>
            </a:r>
            <a:endParaRPr lang="zh-CN" altLang="zh-CN" sz="1050" kern="100" dirty="0">
              <a:latin typeface="宋体"/>
              <a:cs typeface="Courier New"/>
            </a:endParaRPr>
          </a:p>
          <a:p>
            <a:pPr indent="612140" algn="just"/>
            <a:r>
              <a:rPr lang="zh-CN" altLang="zh-CN" b="1" kern="100" dirty="0">
                <a:latin typeface="Times New Roman"/>
                <a:cs typeface="Times New Roman"/>
              </a:rPr>
              <a:t>对于由弹簧组成的系统，在物体间发生相互作用的过程中，当弹簧被压缩到最短或拉伸到最长时，弹簧两端的两个物体的速度必然相等</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indent="612140" algn="just"/>
            <a:r>
              <a:rPr lang="en-US" altLang="zh-CN" b="1" kern="100" dirty="0">
                <a:latin typeface="Times New Roman"/>
                <a:cs typeface="Courier New"/>
              </a:rPr>
              <a:t>(2)</a:t>
            </a:r>
            <a:r>
              <a:rPr lang="zh-CN" altLang="zh-CN" b="1" kern="100" dirty="0">
                <a:latin typeface="Times New Roman"/>
                <a:cs typeface="Times New Roman"/>
              </a:rPr>
              <a:t>涉及相互作用边界的临界问题</a:t>
            </a:r>
            <a:endParaRPr lang="zh-CN" altLang="zh-CN" sz="1050" kern="100" dirty="0">
              <a:latin typeface="宋体"/>
              <a:cs typeface="Courier New"/>
            </a:endParaRPr>
          </a:p>
          <a:p>
            <a:pPr indent="612140" algn="just"/>
            <a:r>
              <a:rPr lang="zh-CN" altLang="zh-CN" b="1" kern="100" dirty="0">
                <a:latin typeface="Times New Roman"/>
                <a:cs typeface="Times New Roman"/>
              </a:rPr>
              <a:t>在物体滑上斜面</a:t>
            </a:r>
            <a:r>
              <a:rPr lang="en-US" altLang="zh-CN" b="1" kern="100" dirty="0">
                <a:latin typeface="Times New Roman"/>
                <a:cs typeface="Courier New"/>
              </a:rPr>
              <a:t>(</a:t>
            </a:r>
            <a:r>
              <a:rPr lang="zh-CN" altLang="zh-CN" b="1" kern="100" dirty="0">
                <a:latin typeface="Times New Roman"/>
                <a:cs typeface="Times New Roman"/>
              </a:rPr>
              <a:t>斜面放在光滑水平面上</a:t>
            </a:r>
            <a:r>
              <a:rPr lang="en-US" altLang="zh-CN" b="1" kern="100" dirty="0">
                <a:latin typeface="Times New Roman"/>
                <a:cs typeface="Courier New"/>
              </a:rPr>
              <a:t>)</a:t>
            </a:r>
            <a:r>
              <a:rPr lang="zh-CN" altLang="zh-CN" b="1" kern="100" dirty="0">
                <a:latin typeface="Times New Roman"/>
                <a:cs typeface="Times New Roman"/>
              </a:rPr>
              <a:t>的过程中，由于物体间弹力的作用，斜面在水平方向上将做加速运动，物体滑到斜面上最高点的临界条件是物体与斜面沿水平方向具有共同的速度，物体到达斜面顶端时，在竖直方向上的分速度等于零。</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子弹打木块类的临界问题：子弹刚好击穿木块的临界条件为子弹穿出时的速度与木块的速度相同，子弹位移为木块位移与木块厚度之和。</a:t>
            </a:r>
            <a:endParaRPr lang="zh-CN" altLang="zh-CN" sz="1050" kern="100" dirty="0">
              <a:effectLst/>
              <a:latin typeface="宋体"/>
              <a:cs typeface="Courier New"/>
            </a:endParaRPr>
          </a:p>
        </p:txBody>
      </p:sp>
    </p:spTree>
    <p:extLst>
      <p:ext uri="{BB962C8B-B14F-4D97-AF65-F5344CB8AC3E}">
        <p14:creationId xmlns:p14="http://schemas.microsoft.com/office/powerpoint/2010/main" val="12837974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260648"/>
            <a:ext cx="10975658" cy="6336703"/>
          </a:xfrm>
        </p:spPr>
        <p:txBody>
          <a:bodyPr>
            <a:normAutofit/>
          </a:bodyPr>
          <a:lstStyle/>
          <a:p>
            <a:pPr indent="612140" algn="just"/>
            <a:r>
              <a:rPr lang="en-US" altLang="zh-CN" b="1" kern="100" dirty="0">
                <a:ea typeface="黑体"/>
              </a:rPr>
              <a:t>[</a:t>
            </a:r>
            <a:r>
              <a:rPr lang="zh-CN" altLang="zh-CN" b="1" kern="100" dirty="0">
                <a:ea typeface="黑体"/>
              </a:rPr>
              <a:t>典例</a:t>
            </a:r>
            <a:r>
              <a:rPr lang="en-US" altLang="zh-CN" b="1" kern="100" dirty="0">
                <a:ea typeface="黑体"/>
              </a:rPr>
              <a:t>2]</a:t>
            </a:r>
            <a:r>
              <a:rPr lang="zh-CN" altLang="zh-CN" b="1" kern="100" dirty="0"/>
              <a:t>　如图，光滑水平面上有一矩形木板</a:t>
            </a:r>
            <a:r>
              <a:rPr lang="en-US" altLang="zh-CN" b="1" i="1" kern="100" dirty="0"/>
              <a:t>A</a:t>
            </a:r>
            <a:r>
              <a:rPr lang="zh-CN" altLang="zh-CN" b="1" kern="100" dirty="0"/>
              <a:t>和滑块</a:t>
            </a:r>
            <a:r>
              <a:rPr lang="en-US" altLang="zh-CN" b="1" i="1" kern="100" dirty="0"/>
              <a:t>C</a:t>
            </a:r>
            <a:r>
              <a:rPr lang="zh-CN" altLang="zh-CN" b="1" kern="100" dirty="0"/>
              <a:t>，可视为质点的滑块</a:t>
            </a:r>
            <a:r>
              <a:rPr lang="en-US" altLang="zh-CN" b="1" i="1" kern="100" dirty="0"/>
              <a:t>B</a:t>
            </a:r>
            <a:r>
              <a:rPr lang="zh-CN" altLang="zh-CN" b="1" kern="100" dirty="0"/>
              <a:t>置于</a:t>
            </a:r>
            <a:r>
              <a:rPr lang="en-US" altLang="zh-CN" b="1" i="1" kern="100" dirty="0"/>
              <a:t>A</a:t>
            </a:r>
            <a:r>
              <a:rPr lang="zh-CN" altLang="zh-CN" b="1" kern="100" dirty="0"/>
              <a:t>的最左端，滑块</a:t>
            </a:r>
            <a:r>
              <a:rPr lang="en-US" altLang="zh-CN" b="1" i="1" kern="100" dirty="0"/>
              <a:t>C</a:t>
            </a:r>
            <a:r>
              <a:rPr lang="zh-CN" altLang="zh-CN" b="1" kern="100" dirty="0"/>
              <a:t>静止。若木板</a:t>
            </a:r>
            <a:r>
              <a:rPr lang="en-US" altLang="zh-CN" b="1" i="1" kern="100" dirty="0"/>
              <a:t>A</a:t>
            </a:r>
            <a:r>
              <a:rPr lang="zh-CN" altLang="zh-CN" b="1" kern="100" dirty="0"/>
              <a:t>和滑块</a:t>
            </a:r>
            <a:r>
              <a:rPr lang="en-US" altLang="zh-CN" b="1" i="1" kern="100" dirty="0"/>
              <a:t>B</a:t>
            </a:r>
            <a:r>
              <a:rPr lang="zh-CN" altLang="zh-CN" b="1" kern="100" dirty="0"/>
              <a:t>一起以</a:t>
            </a:r>
            <a:r>
              <a:rPr lang="en-US" altLang="zh-CN" b="1" i="1" kern="100" dirty="0"/>
              <a:t>v</a:t>
            </a:r>
            <a:r>
              <a:rPr lang="en-US" altLang="zh-CN" b="1" kern="100" baseline="-25000" dirty="0"/>
              <a:t>0</a:t>
            </a:r>
            <a:r>
              <a:rPr lang="zh-CN" altLang="zh-CN" b="1" kern="100" dirty="0"/>
              <a:t>＝</a:t>
            </a:r>
            <a:r>
              <a:rPr lang="en-US" altLang="zh-CN" b="1" kern="100" dirty="0"/>
              <a:t>5 m/s</a:t>
            </a:r>
            <a:r>
              <a:rPr lang="zh-CN" altLang="zh-CN" b="1" kern="100" dirty="0"/>
              <a:t>的速度向右运动，</a:t>
            </a:r>
            <a:r>
              <a:rPr lang="en-US" altLang="zh-CN" b="1" i="1" kern="100" dirty="0"/>
              <a:t>A</a:t>
            </a:r>
            <a:r>
              <a:rPr lang="zh-CN" altLang="zh-CN" b="1" kern="100" dirty="0"/>
              <a:t>与</a:t>
            </a:r>
            <a:r>
              <a:rPr lang="en-US" altLang="zh-CN" b="1" i="1" kern="100" dirty="0"/>
              <a:t>C</a:t>
            </a:r>
            <a:r>
              <a:rPr lang="zh-CN" altLang="zh-CN" b="1" kern="100" dirty="0"/>
              <a:t>发生碰撞</a:t>
            </a:r>
            <a:r>
              <a:rPr lang="en-US" altLang="zh-CN" b="1" kern="100" dirty="0"/>
              <a:t>(</a:t>
            </a:r>
            <a:r>
              <a:rPr lang="zh-CN" altLang="zh-CN" b="1" kern="100" dirty="0"/>
              <a:t>时间极短</a:t>
            </a:r>
            <a:r>
              <a:rPr lang="en-US" altLang="zh-CN" b="1" kern="100" dirty="0"/>
              <a:t>)</a:t>
            </a:r>
            <a:r>
              <a:rPr lang="zh-CN" altLang="zh-CN" b="1" kern="100" dirty="0"/>
              <a:t>，相碰后滑块</a:t>
            </a:r>
            <a:r>
              <a:rPr lang="en-US" altLang="zh-CN" b="1" i="1" kern="100" dirty="0"/>
              <a:t>C</a:t>
            </a:r>
            <a:r>
              <a:rPr lang="zh-CN" altLang="zh-CN" b="1" kern="100" dirty="0"/>
              <a:t>向右运动，一段时间后</a:t>
            </a:r>
            <a:r>
              <a:rPr lang="en-US" altLang="zh-CN" b="1" i="1" kern="100" dirty="0"/>
              <a:t>A</a:t>
            </a:r>
            <a:r>
              <a:rPr lang="zh-CN" altLang="zh-CN" b="1" kern="100" dirty="0"/>
              <a:t>、</a:t>
            </a:r>
            <a:r>
              <a:rPr lang="en-US" altLang="zh-CN" b="1" i="1" kern="100" dirty="0"/>
              <a:t>B</a:t>
            </a:r>
            <a:r>
              <a:rPr lang="zh-CN" altLang="zh-CN" b="1" kern="100" dirty="0"/>
              <a:t>再次一起向右运动，且恰好不再与滑块</a:t>
            </a:r>
            <a:r>
              <a:rPr lang="en-US" altLang="zh-CN" b="1" i="1" kern="100" dirty="0"/>
              <a:t>C</a:t>
            </a:r>
            <a:r>
              <a:rPr lang="zh-CN" altLang="zh-CN" b="1" kern="100" dirty="0"/>
              <a:t>相碰。已知：木板</a:t>
            </a:r>
            <a:r>
              <a:rPr lang="en-US" altLang="zh-CN" b="1" i="1" kern="100" dirty="0"/>
              <a:t>A</a:t>
            </a:r>
            <a:r>
              <a:rPr lang="zh-CN" altLang="zh-CN" b="1" kern="100" dirty="0"/>
              <a:t>与滑块</a:t>
            </a:r>
            <a:r>
              <a:rPr lang="en-US" altLang="zh-CN" b="1" i="1" kern="100" dirty="0"/>
              <a:t>B</a:t>
            </a:r>
            <a:r>
              <a:rPr lang="zh-CN" altLang="zh-CN" b="1" kern="100" dirty="0"/>
              <a:t>间的动摩擦因数</a:t>
            </a:r>
            <a:r>
              <a:rPr lang="en-US" altLang="zh-CN" b="1" i="1" kern="100" dirty="0"/>
              <a:t>μ</a:t>
            </a:r>
            <a:r>
              <a:rPr lang="zh-CN" altLang="zh-CN" b="1" kern="100" dirty="0"/>
              <a:t>＝</a:t>
            </a:r>
            <a:r>
              <a:rPr lang="en-US" altLang="zh-CN" b="1" kern="100" dirty="0"/>
              <a:t>0.1</a:t>
            </a:r>
            <a:r>
              <a:rPr lang="zh-CN" altLang="zh-CN" b="1" kern="100" dirty="0"/>
              <a:t>，</a:t>
            </a:r>
            <a:r>
              <a:rPr lang="en-US" altLang="zh-CN" b="1" i="1" kern="100" dirty="0"/>
              <a:t>m</a:t>
            </a:r>
            <a:r>
              <a:rPr lang="en-US" altLang="zh-CN" b="1" i="1" kern="100" baseline="-25000" dirty="0"/>
              <a:t>A</a:t>
            </a:r>
            <a:r>
              <a:rPr lang="zh-CN" altLang="zh-CN" b="1" kern="100" dirty="0"/>
              <a:t>＝</a:t>
            </a:r>
            <a:r>
              <a:rPr lang="en-US" altLang="zh-CN" b="1" kern="100" dirty="0"/>
              <a:t>2 kg</a:t>
            </a:r>
            <a:r>
              <a:rPr lang="zh-CN" altLang="zh-CN" b="1" kern="100" dirty="0"/>
              <a:t>，</a:t>
            </a:r>
            <a:r>
              <a:rPr lang="en-US" altLang="zh-CN" b="1" i="1" kern="100" dirty="0"/>
              <a:t>m</a:t>
            </a:r>
            <a:r>
              <a:rPr lang="en-US" altLang="zh-CN" b="1" i="1" kern="100" baseline="-25000" dirty="0"/>
              <a:t>B</a:t>
            </a:r>
            <a:r>
              <a:rPr lang="zh-CN" altLang="zh-CN" b="1" kern="100" dirty="0"/>
              <a:t>＝</a:t>
            </a:r>
            <a:r>
              <a:rPr lang="en-US" altLang="zh-CN" b="1" kern="100" dirty="0"/>
              <a:t>1 kg</a:t>
            </a:r>
            <a:r>
              <a:rPr lang="zh-CN" altLang="zh-CN" b="1" kern="100" dirty="0"/>
              <a:t>，</a:t>
            </a:r>
            <a:r>
              <a:rPr lang="en-US" altLang="zh-CN" b="1" i="1" kern="100" dirty="0"/>
              <a:t>m</a:t>
            </a:r>
            <a:r>
              <a:rPr lang="en-US" altLang="zh-CN" b="1" i="1" kern="100" baseline="-25000" dirty="0"/>
              <a:t>C</a:t>
            </a:r>
            <a:r>
              <a:rPr lang="zh-CN" altLang="zh-CN" b="1" kern="100" dirty="0"/>
              <a:t>＝</a:t>
            </a:r>
            <a:r>
              <a:rPr lang="en-US" altLang="zh-CN" b="1" kern="100" dirty="0"/>
              <a:t>2 kg</a:t>
            </a:r>
            <a:r>
              <a:rPr lang="zh-CN" altLang="zh-CN" b="1" kern="100" dirty="0"/>
              <a:t>，</a:t>
            </a:r>
            <a:r>
              <a:rPr lang="en-US" altLang="zh-CN" b="1" i="1" kern="100" dirty="0"/>
              <a:t>g</a:t>
            </a:r>
            <a:r>
              <a:rPr lang="zh-CN" altLang="zh-CN" b="1" kern="100" dirty="0"/>
              <a:t>取</a:t>
            </a:r>
            <a:r>
              <a:rPr lang="en-US" altLang="zh-CN" b="1" kern="100" dirty="0"/>
              <a:t>10 m/s</a:t>
            </a:r>
            <a:r>
              <a:rPr lang="en-US" altLang="zh-CN" b="1" kern="100" baseline="30000" dirty="0"/>
              <a:t>2</a:t>
            </a:r>
            <a:r>
              <a:rPr lang="zh-CN" altLang="zh-CN" b="1" kern="100" dirty="0"/>
              <a:t>。求：</a:t>
            </a:r>
            <a:endParaRPr lang="zh-CN" altLang="zh-CN" sz="1050" kern="100" dirty="0"/>
          </a:p>
          <a:p>
            <a:pPr indent="612140" algn="just"/>
            <a:endParaRPr lang="en-US" altLang="zh-CN" b="1" kern="100" dirty="0" smtClean="0"/>
          </a:p>
          <a:p>
            <a:pPr indent="612140" algn="just"/>
            <a:endParaRPr lang="en-US" altLang="zh-CN" b="1" kern="100" dirty="0"/>
          </a:p>
          <a:p>
            <a:pPr indent="612140" algn="just"/>
            <a:r>
              <a:rPr lang="en-US" altLang="zh-CN" b="1" kern="100" dirty="0" smtClean="0"/>
              <a:t>(</a:t>
            </a:r>
            <a:r>
              <a:rPr lang="en-US" altLang="zh-CN" b="1" kern="100" dirty="0"/>
              <a:t>1)</a:t>
            </a:r>
            <a:r>
              <a:rPr lang="zh-CN" altLang="zh-CN" b="1" kern="100" dirty="0"/>
              <a:t>木板</a:t>
            </a:r>
            <a:r>
              <a:rPr lang="en-US" altLang="zh-CN" b="1" i="1" kern="100" dirty="0"/>
              <a:t>A</a:t>
            </a:r>
            <a:r>
              <a:rPr lang="zh-CN" altLang="zh-CN" b="1" kern="100" dirty="0"/>
              <a:t>与滑块</a:t>
            </a:r>
            <a:r>
              <a:rPr lang="en-US" altLang="zh-CN" b="1" i="1" kern="100" dirty="0"/>
              <a:t>C</a:t>
            </a:r>
            <a:r>
              <a:rPr lang="zh-CN" altLang="zh-CN" b="1" kern="100" dirty="0"/>
              <a:t>碰后瞬间</a:t>
            </a:r>
            <a:r>
              <a:rPr lang="en-US" altLang="zh-CN" b="1" i="1" kern="100" dirty="0"/>
              <a:t>A</a:t>
            </a:r>
            <a:r>
              <a:rPr lang="zh-CN" altLang="zh-CN" b="1" kern="100" dirty="0"/>
              <a:t>的速度大小，并计算说明</a:t>
            </a:r>
            <a:r>
              <a:rPr lang="en-US" altLang="zh-CN" b="1" i="1" kern="100" dirty="0"/>
              <a:t>A</a:t>
            </a:r>
            <a:r>
              <a:rPr lang="zh-CN" altLang="zh-CN" b="1" kern="100" dirty="0"/>
              <a:t>与</a:t>
            </a:r>
            <a:r>
              <a:rPr lang="en-US" altLang="zh-CN" b="1" i="1" kern="100" dirty="0"/>
              <a:t>C</a:t>
            </a:r>
            <a:r>
              <a:rPr lang="zh-CN" altLang="zh-CN" b="1" kern="100" dirty="0"/>
              <a:t>是否为弹性碰撞；</a:t>
            </a:r>
            <a:endParaRPr lang="zh-CN" altLang="zh-CN" sz="1050" kern="100" dirty="0"/>
          </a:p>
          <a:p>
            <a:pPr indent="612140" algn="just"/>
            <a:r>
              <a:rPr lang="en-US" altLang="zh-CN" b="1" kern="100" dirty="0"/>
              <a:t>(2)</a:t>
            </a:r>
            <a:r>
              <a:rPr lang="zh-CN" altLang="zh-CN" b="1" kern="100" dirty="0"/>
              <a:t>滑块</a:t>
            </a:r>
            <a:r>
              <a:rPr lang="en-US" altLang="zh-CN" b="1" i="1" kern="100" dirty="0"/>
              <a:t>B</a:t>
            </a:r>
            <a:r>
              <a:rPr lang="zh-CN" altLang="zh-CN" b="1" kern="100" dirty="0"/>
              <a:t>在木板</a:t>
            </a:r>
            <a:r>
              <a:rPr lang="en-US" altLang="zh-CN" b="1" i="1" kern="100" dirty="0"/>
              <a:t>A</a:t>
            </a:r>
            <a:r>
              <a:rPr lang="zh-CN" altLang="zh-CN" b="1" kern="100" dirty="0"/>
              <a:t>上相对运动的时间；</a:t>
            </a:r>
            <a:endParaRPr lang="zh-CN" altLang="zh-CN" sz="1050" kern="100" dirty="0"/>
          </a:p>
          <a:p>
            <a:pPr indent="612140" algn="just"/>
            <a:r>
              <a:rPr lang="en-US" altLang="zh-CN" b="1" kern="100" dirty="0"/>
              <a:t>(3)</a:t>
            </a:r>
            <a:r>
              <a:rPr lang="zh-CN" altLang="zh-CN" b="1" kern="100" dirty="0"/>
              <a:t>要使滑块</a:t>
            </a:r>
            <a:r>
              <a:rPr lang="en-US" altLang="zh-CN" b="1" i="1" kern="100" dirty="0"/>
              <a:t>B</a:t>
            </a:r>
            <a:r>
              <a:rPr lang="zh-CN" altLang="zh-CN" b="1" kern="100" dirty="0"/>
              <a:t>不从木板</a:t>
            </a:r>
            <a:r>
              <a:rPr lang="en-US" altLang="zh-CN" b="1" i="1" kern="100" dirty="0"/>
              <a:t>A</a:t>
            </a:r>
            <a:r>
              <a:rPr lang="zh-CN" altLang="zh-CN" b="1" kern="100" dirty="0"/>
              <a:t>上滑下，木板</a:t>
            </a:r>
            <a:r>
              <a:rPr lang="en-US" altLang="zh-CN" b="1" i="1" kern="100" dirty="0"/>
              <a:t>A</a:t>
            </a:r>
            <a:r>
              <a:rPr lang="zh-CN" altLang="zh-CN" b="1" kern="100" dirty="0"/>
              <a:t>至少多长</a:t>
            </a:r>
            <a:r>
              <a:rPr lang="zh-CN" altLang="zh-CN" b="1" kern="100" dirty="0" smtClean="0"/>
              <a:t>。</a:t>
            </a:r>
            <a:endParaRPr lang="zh-CN" altLang="zh-CN" sz="1050" kern="100" dirty="0"/>
          </a:p>
        </p:txBody>
      </p:sp>
      <p:pic>
        <p:nvPicPr>
          <p:cNvPr id="7170" name="Picture 2" descr="21WLXKCXARXS1-89.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649315" y="3140968"/>
            <a:ext cx="4089292"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03486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154477423"/>
              </p:ext>
            </p:extLst>
          </p:nvPr>
        </p:nvGraphicFramePr>
        <p:xfrm>
          <a:off x="696987" y="382166"/>
          <a:ext cx="10834688" cy="5999162"/>
        </p:xfrm>
        <a:graphic>
          <a:graphicData uri="http://schemas.openxmlformats.org/presentationml/2006/ole">
            <mc:AlternateContent xmlns:mc="http://schemas.openxmlformats.org/markup-compatibility/2006">
              <mc:Choice xmlns:v="urn:schemas-microsoft-com:vml" Requires="v">
                <p:oleObj spid="_x0000_s8245" name="文档" r:id="rId3" imgW="10951887" imgH="6069650" progId="Word.Document.12">
                  <p:embed/>
                </p:oleObj>
              </mc:Choice>
              <mc:Fallback>
                <p:oleObj name="文档" r:id="rId3" imgW="10951887" imgH="6069650" progId="Word.Document.12">
                  <p:embed/>
                  <p:pic>
                    <p:nvPicPr>
                      <p:cNvPr id="0" name=""/>
                      <p:cNvPicPr/>
                      <p:nvPr/>
                    </p:nvPicPr>
                    <p:blipFill>
                      <a:blip r:embed="rId4"/>
                      <a:stretch>
                        <a:fillRect/>
                      </a:stretch>
                    </p:blipFill>
                    <p:spPr>
                      <a:xfrm>
                        <a:off x="696987" y="382166"/>
                        <a:ext cx="10834688" cy="5999162"/>
                      </a:xfrm>
                      <a:prstGeom prst="rect">
                        <a:avLst/>
                      </a:prstGeom>
                    </p:spPr>
                  </p:pic>
                </p:oleObj>
              </mc:Fallback>
            </mc:AlternateContent>
          </a:graphicData>
        </a:graphic>
      </p:graphicFrame>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981227235"/>
              </p:ext>
            </p:extLst>
          </p:nvPr>
        </p:nvGraphicFramePr>
        <p:xfrm>
          <a:off x="911225" y="764704"/>
          <a:ext cx="10371138" cy="4475163"/>
        </p:xfrm>
        <a:graphic>
          <a:graphicData uri="http://schemas.openxmlformats.org/presentationml/2006/ole">
            <mc:AlternateContent xmlns:mc="http://schemas.openxmlformats.org/markup-compatibility/2006">
              <mc:Choice xmlns:v="urn:schemas-microsoft-com:vml" Requires="v">
                <p:oleObj spid="_x0000_s9318" name="文档" r:id="rId3" imgW="10371836" imgH="4475447" progId="Word.Document.12">
                  <p:embed/>
                </p:oleObj>
              </mc:Choice>
              <mc:Fallback>
                <p:oleObj name="文档" r:id="rId3" imgW="10371836" imgH="4475447" progId="Word.Document.12">
                  <p:embed/>
                  <p:pic>
                    <p:nvPicPr>
                      <p:cNvPr id="0" name=""/>
                      <p:cNvPicPr/>
                      <p:nvPr/>
                    </p:nvPicPr>
                    <p:blipFill>
                      <a:blip r:embed="rId4"/>
                      <a:stretch>
                        <a:fillRect/>
                      </a:stretch>
                    </p:blipFill>
                    <p:spPr>
                      <a:xfrm>
                        <a:off x="911225" y="764704"/>
                        <a:ext cx="10371138" cy="447516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537591878"/>
              </p:ext>
            </p:extLst>
          </p:nvPr>
        </p:nvGraphicFramePr>
        <p:xfrm>
          <a:off x="983033" y="5301208"/>
          <a:ext cx="10371138" cy="593725"/>
        </p:xfrm>
        <a:graphic>
          <a:graphicData uri="http://schemas.openxmlformats.org/presentationml/2006/ole">
            <mc:AlternateContent xmlns:mc="http://schemas.openxmlformats.org/markup-compatibility/2006">
              <mc:Choice xmlns:v="urn:schemas-microsoft-com:vml" Requires="v">
                <p:oleObj spid="_x0000_s9319"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983033" y="5301208"/>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136811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476672"/>
            <a:ext cx="10975658" cy="5544616"/>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针对训练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533400" indent="-533400" algn="just"/>
            <a:r>
              <a:rPr lang="en-US" altLang="zh-CN" b="1" kern="100" dirty="0">
                <a:latin typeface="Times New Roman"/>
                <a:cs typeface="Courier New"/>
              </a:rPr>
              <a:t>1</a:t>
            </a:r>
            <a:r>
              <a:rPr lang="en-US" altLang="zh-CN" b="1" kern="100" dirty="0" smtClean="0">
                <a:latin typeface="Times New Roman"/>
                <a:cs typeface="Courier New"/>
              </a:rPr>
              <a:t>.	</a:t>
            </a:r>
            <a:r>
              <a:rPr lang="zh-CN" altLang="zh-CN" b="1" kern="100" dirty="0" smtClean="0">
                <a:latin typeface="Times New Roman"/>
                <a:cs typeface="Times New Roman"/>
              </a:rPr>
              <a:t>如</a:t>
            </a:r>
            <a:r>
              <a:rPr lang="zh-CN" altLang="zh-CN" b="1" kern="100" dirty="0">
                <a:latin typeface="Times New Roman"/>
                <a:cs typeface="Times New Roman"/>
              </a:rPr>
              <a:t>图所示，水平光滑轨道宽度和轻质弹簧自然长度相等，两物体</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套在水平光滑轨道上，并分别与弹簧两端连接，</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的左边有一固定挡板。</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由图示位置静止释放，已知释放</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前弹簧的弹性势能为</a:t>
            </a:r>
            <a:r>
              <a:rPr lang="en-US" altLang="zh-CN" b="1" i="1" kern="100" dirty="0">
                <a:latin typeface="Times New Roman"/>
                <a:cs typeface="Courier New"/>
              </a:rPr>
              <a:t>E</a:t>
            </a:r>
            <a:r>
              <a:rPr lang="zh-CN" altLang="zh-CN" b="1" kern="100" dirty="0">
                <a:latin typeface="Times New Roman"/>
                <a:cs typeface="Times New Roman"/>
              </a:rPr>
              <a:t>。在</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离开挡板后的运动过程中，求：</a:t>
            </a:r>
            <a:endParaRPr lang="zh-CN" altLang="zh-CN" sz="1050" kern="100" dirty="0">
              <a:latin typeface="宋体"/>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a:latin typeface="Times New Roman"/>
              <a:cs typeface="Courier New"/>
            </a:endParaRPr>
          </a:p>
          <a:p>
            <a:pPr indent="61214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弹簧弹性势能的最大值；</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速度的最大值。</a:t>
            </a:r>
            <a:endParaRPr lang="zh-CN" altLang="zh-CN" sz="1050" kern="100" dirty="0">
              <a:latin typeface="宋体"/>
              <a:cs typeface="Courier New"/>
            </a:endParaRPr>
          </a:p>
          <a:p>
            <a:endParaRPr lang="zh-CN" altLang="en-US" dirty="0"/>
          </a:p>
        </p:txBody>
      </p:sp>
      <p:pic>
        <p:nvPicPr>
          <p:cNvPr id="10242" name="Picture 2" descr="新补图2.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225379" y="3068959"/>
            <a:ext cx="3096344" cy="159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37974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10477239"/>
              </p:ext>
            </p:extLst>
          </p:nvPr>
        </p:nvGraphicFramePr>
        <p:xfrm>
          <a:off x="1007863" y="402679"/>
          <a:ext cx="10274300" cy="5762625"/>
        </p:xfrm>
        <a:graphic>
          <a:graphicData uri="http://schemas.openxmlformats.org/presentationml/2006/ole">
            <mc:AlternateContent xmlns:mc="http://schemas.openxmlformats.org/markup-compatibility/2006">
              <mc:Choice xmlns:v="urn:schemas-microsoft-com:vml" Requires="v">
                <p:oleObj spid="_x0000_s11362" name="文档" r:id="rId3" imgW="10371836" imgH="5829546" progId="Word.Document.12">
                  <p:embed/>
                </p:oleObj>
              </mc:Choice>
              <mc:Fallback>
                <p:oleObj name="文档" r:id="rId3" imgW="10371836" imgH="5829546" progId="Word.Document.12">
                  <p:embed/>
                  <p:pic>
                    <p:nvPicPr>
                      <p:cNvPr id="0" name=""/>
                      <p:cNvPicPr/>
                      <p:nvPr/>
                    </p:nvPicPr>
                    <p:blipFill>
                      <a:blip r:embed="rId4"/>
                      <a:stretch>
                        <a:fillRect/>
                      </a:stretch>
                    </p:blipFill>
                    <p:spPr>
                      <a:xfrm>
                        <a:off x="1007863" y="402679"/>
                        <a:ext cx="10274300" cy="57626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245628505"/>
              </p:ext>
            </p:extLst>
          </p:nvPr>
        </p:nvGraphicFramePr>
        <p:xfrm>
          <a:off x="408955" y="5616277"/>
          <a:ext cx="10371138" cy="981075"/>
        </p:xfrm>
        <a:graphic>
          <a:graphicData uri="http://schemas.openxmlformats.org/presentationml/2006/ole">
            <mc:AlternateContent xmlns:mc="http://schemas.openxmlformats.org/markup-compatibility/2006">
              <mc:Choice xmlns:v="urn:schemas-microsoft-com:vml" Requires="v">
                <p:oleObj spid="_x0000_s11363" name="文档" r:id="rId5" imgW="10371836" imgH="981685" progId="Word.Document.12">
                  <p:embed/>
                </p:oleObj>
              </mc:Choice>
              <mc:Fallback>
                <p:oleObj name="文档" r:id="rId5" imgW="10371836" imgH="981685" progId="Word.Document.12">
                  <p:embed/>
                  <p:pic>
                    <p:nvPicPr>
                      <p:cNvPr id="0" name=""/>
                      <p:cNvPicPr/>
                      <p:nvPr/>
                    </p:nvPicPr>
                    <p:blipFill>
                      <a:blip r:embed="rId6"/>
                      <a:stretch>
                        <a:fillRect/>
                      </a:stretch>
                    </p:blipFill>
                    <p:spPr>
                      <a:xfrm>
                        <a:off x="408955" y="5616277"/>
                        <a:ext cx="10371138" cy="981075"/>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429769711"/>
              </p:ext>
            </p:extLst>
          </p:nvPr>
        </p:nvGraphicFramePr>
        <p:xfrm>
          <a:off x="935855" y="620688"/>
          <a:ext cx="10274300" cy="3863975"/>
        </p:xfrm>
        <a:graphic>
          <a:graphicData uri="http://schemas.openxmlformats.org/presentationml/2006/ole">
            <mc:AlternateContent xmlns:mc="http://schemas.openxmlformats.org/markup-compatibility/2006">
              <mc:Choice xmlns:v="urn:schemas-microsoft-com:vml" Requires="v">
                <p:oleObj spid="_x0000_s12338" name="文档" r:id="rId3" imgW="10371836" imgH="3906192" progId="Word.Document.12">
                  <p:embed/>
                </p:oleObj>
              </mc:Choice>
              <mc:Fallback>
                <p:oleObj name="文档" r:id="rId3" imgW="10371836" imgH="3906192" progId="Word.Document.12">
                  <p:embed/>
                  <p:pic>
                    <p:nvPicPr>
                      <p:cNvPr id="0" name=""/>
                      <p:cNvPicPr/>
                      <p:nvPr/>
                    </p:nvPicPr>
                    <p:blipFill>
                      <a:blip r:embed="rId4"/>
                      <a:stretch>
                        <a:fillRect/>
                      </a:stretch>
                    </p:blipFill>
                    <p:spPr>
                      <a:xfrm>
                        <a:off x="935855" y="620688"/>
                        <a:ext cx="10274300" cy="3863975"/>
                      </a:xfrm>
                      <a:prstGeom prst="rect">
                        <a:avLst/>
                      </a:prstGeom>
                    </p:spPr>
                  </p:pic>
                </p:oleObj>
              </mc:Fallback>
            </mc:AlternateContent>
          </a:graphicData>
        </a:graphic>
      </p:graphicFrame>
      <p:pic>
        <p:nvPicPr>
          <p:cNvPr id="12290" name="Picture 2" descr="21WLXKCXARXS1-88.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3937347" y="4581128"/>
            <a:ext cx="3024336" cy="144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967317076"/>
              </p:ext>
            </p:extLst>
          </p:nvPr>
        </p:nvGraphicFramePr>
        <p:xfrm>
          <a:off x="914400" y="304800"/>
          <a:ext cx="10569575" cy="5741988"/>
        </p:xfrm>
        <a:graphic>
          <a:graphicData uri="http://schemas.openxmlformats.org/presentationml/2006/ole">
            <mc:AlternateContent xmlns:mc="http://schemas.openxmlformats.org/markup-compatibility/2006">
              <mc:Choice xmlns:v="urn:schemas-microsoft-com:vml" Requires="v">
                <p:oleObj spid="_x0000_s13359" name="文档" r:id="rId3" imgW="10683452" imgH="5802147" progId="Word.Document.12">
                  <p:embed/>
                </p:oleObj>
              </mc:Choice>
              <mc:Fallback>
                <p:oleObj name="文档" r:id="rId3" imgW="10683452" imgH="5802147" progId="Word.Document.12">
                  <p:embed/>
                  <p:pic>
                    <p:nvPicPr>
                      <p:cNvPr id="0" name=""/>
                      <p:cNvPicPr/>
                      <p:nvPr/>
                    </p:nvPicPr>
                    <p:blipFill>
                      <a:blip r:embed="rId4"/>
                      <a:stretch>
                        <a:fillRect/>
                      </a:stretch>
                    </p:blipFill>
                    <p:spPr>
                      <a:xfrm>
                        <a:off x="914400" y="304800"/>
                        <a:ext cx="10569575" cy="5741988"/>
                      </a:xfrm>
                      <a:prstGeom prst="rect">
                        <a:avLst/>
                      </a:prstGeom>
                    </p:spPr>
                  </p:pic>
                </p:oleObj>
              </mc:Fallback>
            </mc:AlternateContent>
          </a:graphicData>
        </a:graphic>
      </p:graphicFrame>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747523426"/>
              </p:ext>
            </p:extLst>
          </p:nvPr>
        </p:nvGraphicFramePr>
        <p:xfrm>
          <a:off x="911225" y="692696"/>
          <a:ext cx="10371138" cy="4838700"/>
        </p:xfrm>
        <a:graphic>
          <a:graphicData uri="http://schemas.openxmlformats.org/presentationml/2006/ole">
            <mc:AlternateContent xmlns:mc="http://schemas.openxmlformats.org/markup-compatibility/2006">
              <mc:Choice xmlns:v="urn:schemas-microsoft-com:vml" Requires="v">
                <p:oleObj spid="_x0000_s14426" name="文档" r:id="rId3" imgW="10371836" imgH="4845697" progId="Word.Document.12">
                  <p:embed/>
                </p:oleObj>
              </mc:Choice>
              <mc:Fallback>
                <p:oleObj name="文档" r:id="rId3" imgW="10371836" imgH="4845697" progId="Word.Document.12">
                  <p:embed/>
                  <p:pic>
                    <p:nvPicPr>
                      <p:cNvPr id="0" name=""/>
                      <p:cNvPicPr/>
                      <p:nvPr/>
                    </p:nvPicPr>
                    <p:blipFill>
                      <a:blip r:embed="rId4"/>
                      <a:stretch>
                        <a:fillRect/>
                      </a:stretch>
                    </p:blipFill>
                    <p:spPr>
                      <a:xfrm>
                        <a:off x="911225" y="692696"/>
                        <a:ext cx="10371138" cy="483870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044828211"/>
              </p:ext>
            </p:extLst>
          </p:nvPr>
        </p:nvGraphicFramePr>
        <p:xfrm>
          <a:off x="913011" y="5324499"/>
          <a:ext cx="10371138" cy="912813"/>
        </p:xfrm>
        <a:graphic>
          <a:graphicData uri="http://schemas.openxmlformats.org/presentationml/2006/ole">
            <mc:AlternateContent xmlns:mc="http://schemas.openxmlformats.org/markup-compatibility/2006">
              <mc:Choice xmlns:v="urn:schemas-microsoft-com:vml" Requires="v">
                <p:oleObj spid="_x0000_s14427" name="文档" r:id="rId5" imgW="10371836" imgH="912466" progId="Word.Document.12">
                  <p:embed/>
                </p:oleObj>
              </mc:Choice>
              <mc:Fallback>
                <p:oleObj name="文档" r:id="rId5" imgW="10371836" imgH="912466" progId="Word.Document.12">
                  <p:embed/>
                  <p:pic>
                    <p:nvPicPr>
                      <p:cNvPr id="0" name=""/>
                      <p:cNvPicPr/>
                      <p:nvPr/>
                    </p:nvPicPr>
                    <p:blipFill>
                      <a:blip r:embed="rId6"/>
                      <a:stretch>
                        <a:fillRect/>
                      </a:stretch>
                    </p:blipFill>
                    <p:spPr>
                      <a:xfrm>
                        <a:off x="913011" y="5324499"/>
                        <a:ext cx="10371138" cy="912813"/>
                      </a:xfrm>
                      <a:prstGeom prst="rect">
                        <a:avLst/>
                      </a:prstGeom>
                    </p:spPr>
                  </p:pic>
                </p:oleObj>
              </mc:Fallback>
            </mc:AlternateContent>
          </a:graphicData>
        </a:graphic>
      </p:graphicFrame>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548680"/>
            <a:ext cx="10975658" cy="5256586"/>
          </a:xfrm>
        </p:spPr>
        <p:txBody>
          <a:bodyPr>
            <a:normAutofit/>
          </a:bodyPr>
          <a:lstStyle/>
          <a:p>
            <a:pPr indent="612140" algn="ctr"/>
            <a:r>
              <a:rPr lang="zh-CN" altLang="zh-CN" b="1" kern="100" dirty="0">
                <a:latin typeface="Times New Roman"/>
                <a:cs typeface="Times New Roman"/>
              </a:rPr>
              <a:t>二、</a:t>
            </a:r>
            <a:r>
              <a:rPr lang="zh-CN" altLang="zh-CN" b="1" kern="100" dirty="0">
                <a:latin typeface="宋体"/>
                <a:ea typeface="Times New Roman"/>
                <a:cs typeface="Courier New"/>
              </a:rPr>
              <a:t> </a:t>
            </a:r>
            <a:r>
              <a:rPr lang="zh-CN" altLang="zh-CN" b="1" kern="100" dirty="0">
                <a:latin typeface="Times New Roman"/>
                <a:cs typeface="Times New Roman"/>
              </a:rPr>
              <a:t>迁移交汇辨析清</a:t>
            </a:r>
            <a:endParaRPr lang="zh-CN" altLang="zh-CN" sz="1050" kern="100" dirty="0">
              <a:latin typeface="宋体"/>
              <a:cs typeface="Courier New"/>
            </a:endParaRPr>
          </a:p>
          <a:p>
            <a:pPr indent="612140" algn="ctr"/>
            <a:r>
              <a:rPr lang="en-US" altLang="zh-CN" b="1" kern="100" dirty="0">
                <a:latin typeface="Times New Roman"/>
                <a:ea typeface="黑体"/>
                <a:cs typeface="Courier New"/>
              </a:rPr>
              <a:t>(</a:t>
            </a:r>
            <a:r>
              <a:rPr lang="zh-CN" altLang="zh-CN" b="1" kern="100" dirty="0">
                <a:latin typeface="Times New Roman"/>
                <a:ea typeface="黑体"/>
                <a:cs typeface="Times New Roman"/>
              </a:rPr>
              <a:t>一</a:t>
            </a:r>
            <a:r>
              <a:rPr lang="en-US" altLang="zh-CN" b="1" kern="100" dirty="0">
                <a:latin typeface="Times New Roman"/>
                <a:ea typeface="黑体"/>
                <a:cs typeface="Courier New"/>
              </a:rPr>
              <a:t>)</a:t>
            </a:r>
            <a:r>
              <a:rPr lang="zh-CN" altLang="zh-CN" b="1" kern="100" dirty="0">
                <a:latin typeface="Times New Roman"/>
                <a:ea typeface="黑体"/>
                <a:cs typeface="Times New Roman"/>
              </a:rPr>
              <a:t>动量定理及其应用</a:t>
            </a:r>
            <a:endParaRPr lang="zh-CN" altLang="zh-CN" sz="1050" kern="100" dirty="0">
              <a:latin typeface="宋体"/>
              <a:cs typeface="Courier New"/>
            </a:endParaRPr>
          </a:p>
          <a:p>
            <a:pPr indent="612140" algn="just"/>
            <a:r>
              <a:rPr lang="en-US" altLang="zh-CN" b="1" kern="100" dirty="0">
                <a:latin typeface="Times New Roman"/>
                <a:ea typeface="黑体"/>
                <a:cs typeface="Courier New"/>
              </a:rPr>
              <a:t>1</a:t>
            </a:r>
            <a:r>
              <a:rPr lang="zh-CN" altLang="zh-CN" b="1" kern="100" dirty="0">
                <a:latin typeface="Times New Roman"/>
                <a:ea typeface="黑体"/>
                <a:cs typeface="Times New Roman"/>
              </a:rPr>
              <a:t>．冲量的计算</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恒力的冲量：公式</a:t>
            </a:r>
            <a:r>
              <a:rPr lang="en-US" altLang="zh-CN" b="1" i="1" kern="100" dirty="0">
                <a:latin typeface="Times New Roman"/>
                <a:cs typeface="Courier New"/>
              </a:rPr>
              <a:t>I</a:t>
            </a:r>
            <a:r>
              <a:rPr lang="zh-CN" altLang="zh-CN" b="1" kern="100" dirty="0">
                <a:latin typeface="Times New Roman"/>
                <a:cs typeface="Times New Roman"/>
              </a:rPr>
              <a:t>＝</a:t>
            </a:r>
            <a:r>
              <a:rPr lang="en-US" altLang="zh-CN" b="1" i="1" kern="100" dirty="0">
                <a:latin typeface="Times New Roman"/>
                <a:cs typeface="Courier New"/>
              </a:rPr>
              <a:t>Ft</a:t>
            </a:r>
            <a:r>
              <a:rPr lang="zh-CN" altLang="zh-CN" b="1" kern="100" dirty="0">
                <a:latin typeface="Times New Roman"/>
                <a:cs typeface="Times New Roman"/>
              </a:rPr>
              <a:t>适用于计算恒力的冲量。</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变力的冲量：</a:t>
            </a:r>
            <a:endParaRPr lang="zh-CN" altLang="zh-CN" sz="1050" kern="100" dirty="0">
              <a:latin typeface="宋体"/>
              <a:cs typeface="Courier New"/>
            </a:endParaRPr>
          </a:p>
          <a:p>
            <a:pPr indent="612140" algn="just"/>
            <a:r>
              <a:rPr lang="zh-CN" altLang="zh-CN" b="1" kern="100" dirty="0">
                <a:latin typeface="宋体"/>
                <a:cs typeface="宋体"/>
              </a:rPr>
              <a:t>①</a:t>
            </a:r>
            <a:r>
              <a:rPr lang="zh-CN" altLang="zh-CN" b="1" kern="100" dirty="0">
                <a:latin typeface="Times New Roman"/>
                <a:cs typeface="Times New Roman"/>
              </a:rPr>
              <a:t>通常利用动量定理</a:t>
            </a:r>
            <a:r>
              <a:rPr lang="en-US" altLang="zh-CN" b="1" i="1" kern="100" dirty="0">
                <a:latin typeface="Times New Roman"/>
                <a:cs typeface="Courier New"/>
              </a:rPr>
              <a:t>I</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p</a:t>
            </a:r>
            <a:r>
              <a:rPr lang="zh-CN" altLang="zh-CN" b="1" kern="100" dirty="0">
                <a:latin typeface="Times New Roman"/>
                <a:cs typeface="Times New Roman"/>
              </a:rPr>
              <a:t>求解。</a:t>
            </a:r>
            <a:endParaRPr lang="zh-CN" altLang="zh-CN" sz="1050" kern="100" dirty="0">
              <a:latin typeface="宋体"/>
              <a:cs typeface="Courier New"/>
            </a:endParaRPr>
          </a:p>
          <a:p>
            <a:pPr indent="612140" algn="just"/>
            <a:r>
              <a:rPr lang="zh-CN" altLang="zh-CN" b="1" kern="100" dirty="0">
                <a:latin typeface="宋体"/>
                <a:cs typeface="宋体"/>
              </a:rPr>
              <a:t>②</a:t>
            </a:r>
            <a:r>
              <a:rPr lang="zh-CN" altLang="zh-CN" b="1" kern="100" dirty="0">
                <a:latin typeface="Times New Roman"/>
                <a:cs typeface="Times New Roman"/>
              </a:rPr>
              <a:t>可用图像法计算。在</a:t>
            </a:r>
            <a:r>
              <a:rPr lang="en-US" altLang="zh-CN" b="1" i="1" kern="100" dirty="0">
                <a:latin typeface="Times New Roman"/>
                <a:cs typeface="Courier New"/>
              </a:rPr>
              <a:t>F</a:t>
            </a:r>
            <a:r>
              <a:rPr lang="en-US" altLang="zh-CN" b="1" kern="100" dirty="0">
                <a:latin typeface="Times New Roman"/>
                <a:cs typeface="Courier New"/>
              </a:rPr>
              <a:t></a:t>
            </a:r>
            <a:r>
              <a:rPr lang="en-US" altLang="zh-CN" b="1" i="1" kern="100" dirty="0">
                <a:latin typeface="Times New Roman"/>
                <a:cs typeface="Courier New"/>
              </a:rPr>
              <a:t>t</a:t>
            </a:r>
            <a:r>
              <a:rPr lang="zh-CN" altLang="zh-CN" b="1" kern="100" dirty="0">
                <a:latin typeface="Times New Roman"/>
                <a:cs typeface="Times New Roman"/>
              </a:rPr>
              <a:t>图像中阴影部分</a:t>
            </a:r>
            <a:r>
              <a:rPr lang="en-US" altLang="zh-CN" b="1" kern="100" dirty="0">
                <a:latin typeface="Times New Roman"/>
                <a:cs typeface="Courier New"/>
              </a:rPr>
              <a:t>(</a:t>
            </a:r>
            <a:r>
              <a:rPr lang="zh-CN" altLang="zh-CN" b="1" kern="100" dirty="0">
                <a:latin typeface="Times New Roman"/>
                <a:cs typeface="Times New Roman"/>
              </a:rPr>
              <a:t>如图</a:t>
            </a:r>
            <a:r>
              <a:rPr lang="en-US" altLang="zh-CN" b="1" kern="100" dirty="0" smtClean="0">
                <a:latin typeface="Times New Roman"/>
                <a:cs typeface="Courier New"/>
              </a:rPr>
              <a:t>)</a:t>
            </a:r>
          </a:p>
          <a:p>
            <a:pPr indent="0" algn="just"/>
            <a:r>
              <a:rPr lang="zh-CN" altLang="zh-CN" b="1" kern="100" dirty="0" smtClean="0">
                <a:latin typeface="Times New Roman"/>
                <a:cs typeface="Times New Roman"/>
              </a:rPr>
              <a:t>的</a:t>
            </a:r>
            <a:r>
              <a:rPr lang="zh-CN" altLang="zh-CN" b="1" kern="100" dirty="0">
                <a:latin typeface="Times New Roman"/>
                <a:cs typeface="Times New Roman"/>
              </a:rPr>
              <a:t>面积就表示力在时间</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a:t>
            </a:r>
            <a:r>
              <a:rPr lang="en-US" altLang="zh-CN" b="1" i="1" kern="100" dirty="0">
                <a:latin typeface="Times New Roman"/>
                <a:cs typeface="Courier New"/>
              </a:rPr>
              <a:t>t</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内的冲量。</a:t>
            </a:r>
            <a:endParaRPr lang="zh-CN" altLang="zh-CN" sz="1050" kern="100" dirty="0">
              <a:latin typeface="宋体"/>
              <a:cs typeface="Courier New"/>
            </a:endParaRPr>
          </a:p>
          <a:p>
            <a:endParaRPr lang="zh-CN" altLang="en-US" dirty="0"/>
          </a:p>
        </p:txBody>
      </p:sp>
      <p:pic>
        <p:nvPicPr>
          <p:cNvPr id="2050" name="Picture 2" descr="21WLXKCXARXS1-8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401843" y="3717031"/>
            <a:ext cx="2376264" cy="1869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93049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88640"/>
            <a:ext cx="10975658" cy="4525963"/>
          </a:xfrm>
        </p:spPr>
        <p:txBody>
          <a:bodyPr/>
          <a:lstStyle/>
          <a:p>
            <a:pPr indent="612140" algn="ctr">
              <a:lnSpc>
                <a:spcPct val="130000"/>
              </a:lnSpc>
            </a:pPr>
            <a:r>
              <a:rPr lang="en-US" altLang="zh-CN" b="1" kern="100" dirty="0">
                <a:latin typeface="Times New Roman"/>
                <a:ea typeface="黑体"/>
                <a:cs typeface="Courier New"/>
              </a:rPr>
              <a:t>(</a:t>
            </a:r>
            <a:r>
              <a:rPr lang="zh-CN" altLang="zh-CN" b="1" kern="100" dirty="0">
                <a:latin typeface="Times New Roman"/>
                <a:ea typeface="黑体"/>
                <a:cs typeface="Times New Roman"/>
              </a:rPr>
              <a:t>三</a:t>
            </a:r>
            <a:r>
              <a:rPr lang="en-US" altLang="zh-CN" b="1" kern="100" dirty="0">
                <a:latin typeface="Times New Roman"/>
                <a:ea typeface="黑体"/>
                <a:cs typeface="Courier New"/>
              </a:rPr>
              <a:t>)</a:t>
            </a:r>
            <a:r>
              <a:rPr lang="zh-CN" altLang="zh-CN" b="1" kern="100" dirty="0">
                <a:latin typeface="Times New Roman"/>
                <a:ea typeface="黑体"/>
                <a:cs typeface="Times New Roman"/>
              </a:rPr>
              <a:t>解答动力学问题的三大观点</a:t>
            </a:r>
            <a:endParaRPr lang="zh-CN" altLang="zh-CN" sz="1050" kern="100" dirty="0">
              <a:latin typeface="宋体"/>
              <a:cs typeface="Courier New"/>
            </a:endParaRPr>
          </a:p>
          <a:p>
            <a:pPr indent="612140" algn="just">
              <a:lnSpc>
                <a:spcPct val="130000"/>
              </a:lnSpc>
            </a:pPr>
            <a:r>
              <a:rPr lang="en-US" altLang="zh-CN" b="1" kern="100" dirty="0">
                <a:latin typeface="Times New Roman"/>
                <a:ea typeface="黑体"/>
                <a:cs typeface="Courier New"/>
              </a:rPr>
              <a:t>1</a:t>
            </a:r>
            <a:r>
              <a:rPr lang="zh-CN" altLang="zh-CN" b="1" kern="100" dirty="0">
                <a:latin typeface="Times New Roman"/>
                <a:ea typeface="黑体"/>
                <a:cs typeface="Times New Roman"/>
              </a:rPr>
              <a:t>．三种思路的比较</a:t>
            </a:r>
            <a:endParaRPr lang="zh-CN" altLang="zh-CN" sz="1050" kern="100" dirty="0">
              <a:latin typeface="宋体"/>
              <a:cs typeface="Courier New"/>
            </a:endParaRPr>
          </a:p>
          <a:p>
            <a:pPr>
              <a:lnSpc>
                <a:spcPct val="130000"/>
              </a:lnSpc>
            </a:pPr>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3273242305"/>
              </p:ext>
            </p:extLst>
          </p:nvPr>
        </p:nvGraphicFramePr>
        <p:xfrm>
          <a:off x="768995" y="1552195"/>
          <a:ext cx="10729192" cy="4973149"/>
        </p:xfrm>
        <a:graphic>
          <a:graphicData uri="http://schemas.openxmlformats.org/drawingml/2006/table">
            <a:tbl>
              <a:tblPr/>
              <a:tblGrid>
                <a:gridCol w="2689768"/>
                <a:gridCol w="5375129"/>
                <a:gridCol w="2664295"/>
              </a:tblGrid>
              <a:tr h="382369">
                <a:tc>
                  <a:txBody>
                    <a:bodyPr/>
                    <a:lstStyle/>
                    <a:p>
                      <a:pPr algn="ctr">
                        <a:lnSpc>
                          <a:spcPct val="100000"/>
                        </a:lnSpc>
                        <a:spcAft>
                          <a:spcPts val="0"/>
                        </a:spcAft>
                      </a:pPr>
                      <a:r>
                        <a:rPr lang="zh-CN" sz="2400" b="1" kern="100">
                          <a:effectLst/>
                          <a:latin typeface="Times New Roman"/>
                          <a:cs typeface="Times New Roman"/>
                        </a:rPr>
                        <a:t>观点</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sz="2400" b="1" kern="100">
                          <a:effectLst/>
                          <a:latin typeface="Times New Roman"/>
                          <a:cs typeface="Times New Roman"/>
                        </a:rPr>
                        <a:t>特点分析</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sz="2400" b="1" kern="100">
                          <a:effectLst/>
                          <a:latin typeface="Times New Roman"/>
                          <a:cs typeface="Times New Roman"/>
                        </a:rPr>
                        <a:t>适用情况</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39319">
                <a:tc>
                  <a:txBody>
                    <a:bodyPr/>
                    <a:lstStyle/>
                    <a:p>
                      <a:pPr algn="l">
                        <a:lnSpc>
                          <a:spcPct val="100000"/>
                        </a:lnSpc>
                        <a:spcAft>
                          <a:spcPts val="0"/>
                        </a:spcAft>
                      </a:pPr>
                      <a:r>
                        <a:rPr lang="zh-CN" sz="2400" b="1" kern="100">
                          <a:effectLst/>
                          <a:latin typeface="Times New Roman"/>
                          <a:cs typeface="Times New Roman"/>
                        </a:rPr>
                        <a:t>力的观点：牛顿运动定律结合运动学公式</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pPr>
                      <a:r>
                        <a:rPr lang="zh-CN" sz="2400" b="1" kern="100" dirty="0">
                          <a:effectLst/>
                          <a:latin typeface="Times New Roman"/>
                          <a:cs typeface="Times New Roman"/>
                        </a:rPr>
                        <a:t>分析物体的受力，确定加速度，建立加速度和运动量间的关系，涉及力、加速度、位移、速度、时间</a:t>
                      </a:r>
                      <a:endParaRPr lang="zh-CN" sz="2400" kern="100" dirty="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pPr>
                      <a:r>
                        <a:rPr lang="zh-CN" sz="2400" b="1" kern="100">
                          <a:effectLst/>
                          <a:latin typeface="Times New Roman"/>
                          <a:cs typeface="Times New Roman"/>
                        </a:rPr>
                        <a:t>恒力作用下的运动</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9478">
                <a:tc>
                  <a:txBody>
                    <a:bodyPr/>
                    <a:lstStyle/>
                    <a:p>
                      <a:pPr algn="l">
                        <a:lnSpc>
                          <a:spcPct val="100000"/>
                        </a:lnSpc>
                        <a:spcAft>
                          <a:spcPts val="0"/>
                        </a:spcAft>
                      </a:pPr>
                      <a:r>
                        <a:rPr lang="zh-CN" sz="2400" b="1" kern="100">
                          <a:effectLst/>
                          <a:latin typeface="Times New Roman"/>
                          <a:cs typeface="Times New Roman"/>
                        </a:rPr>
                        <a:t>能量观点：动能定理、机械能守恒定律和能量守恒定律</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pPr>
                      <a:r>
                        <a:rPr lang="zh-CN" sz="2400" b="1" kern="100" dirty="0">
                          <a:effectLst/>
                          <a:latin typeface="Times New Roman"/>
                          <a:cs typeface="Times New Roman"/>
                        </a:rPr>
                        <a:t>分析物体的受力、位移和速度，确定功与能的关系。系统内力做功会影响系统能量，涉及力、位移、速度</a:t>
                      </a:r>
                      <a:endParaRPr lang="zh-CN" sz="2400" kern="100" dirty="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pPr>
                      <a:r>
                        <a:rPr lang="zh-CN" sz="2400" b="1" kern="100" dirty="0">
                          <a:effectLst/>
                          <a:latin typeface="Times New Roman"/>
                          <a:cs typeface="Times New Roman"/>
                        </a:rPr>
                        <a:t>恒力作用下的运动、变力作用下的曲线运动、往复运动、瞬时作用</a:t>
                      </a:r>
                      <a:endParaRPr lang="zh-CN" sz="2400" kern="100" dirty="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1983">
                <a:tc>
                  <a:txBody>
                    <a:bodyPr/>
                    <a:lstStyle/>
                    <a:p>
                      <a:pPr algn="l">
                        <a:lnSpc>
                          <a:spcPct val="100000"/>
                        </a:lnSpc>
                        <a:spcAft>
                          <a:spcPts val="0"/>
                        </a:spcAft>
                      </a:pPr>
                      <a:r>
                        <a:rPr lang="zh-CN" sz="2400" b="1" kern="100">
                          <a:effectLst/>
                          <a:latin typeface="Times New Roman"/>
                          <a:cs typeface="Times New Roman"/>
                        </a:rPr>
                        <a:t>动量观点：动量定理和动量守恒定律</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pPr>
                      <a:r>
                        <a:rPr lang="zh-CN" sz="2400" b="1" kern="100">
                          <a:effectLst/>
                          <a:latin typeface="Times New Roman"/>
                          <a:cs typeface="Times New Roman"/>
                        </a:rPr>
                        <a:t>分析物体的受力</a:t>
                      </a:r>
                      <a:r>
                        <a:rPr lang="en-US" sz="2400" b="1" kern="100">
                          <a:effectLst/>
                          <a:latin typeface="Times New Roman"/>
                          <a:cs typeface="Courier New"/>
                        </a:rPr>
                        <a:t>(</a:t>
                      </a:r>
                      <a:r>
                        <a:rPr lang="zh-CN" sz="2400" b="1" kern="100">
                          <a:effectLst/>
                          <a:latin typeface="Times New Roman"/>
                          <a:cs typeface="Times New Roman"/>
                        </a:rPr>
                        <a:t>或系统所受外力</a:t>
                      </a:r>
                      <a:r>
                        <a:rPr lang="en-US" sz="2400" b="1" kern="100">
                          <a:effectLst/>
                          <a:latin typeface="Times New Roman"/>
                          <a:cs typeface="Courier New"/>
                        </a:rPr>
                        <a:t>)</a:t>
                      </a:r>
                      <a:r>
                        <a:rPr lang="zh-CN" sz="2400" b="1" kern="100">
                          <a:effectLst/>
                          <a:latin typeface="Times New Roman"/>
                          <a:cs typeface="Times New Roman"/>
                        </a:rPr>
                        <a:t>、速度，建立力、时间与动量间的关系</a:t>
                      </a:r>
                      <a:r>
                        <a:rPr lang="en-US" sz="2400" b="1" kern="100">
                          <a:effectLst/>
                          <a:latin typeface="Times New Roman"/>
                          <a:cs typeface="Courier New"/>
                        </a:rPr>
                        <a:t>(</a:t>
                      </a:r>
                      <a:r>
                        <a:rPr lang="zh-CN" sz="2400" b="1" kern="100">
                          <a:effectLst/>
                          <a:latin typeface="Times New Roman"/>
                          <a:cs typeface="Times New Roman"/>
                        </a:rPr>
                        <a:t>或动量守恒定律</a:t>
                      </a:r>
                      <a:r>
                        <a:rPr lang="en-US" sz="2400" b="1" kern="100">
                          <a:effectLst/>
                          <a:latin typeface="Times New Roman"/>
                          <a:cs typeface="Courier New"/>
                        </a:rPr>
                        <a:t>)</a:t>
                      </a:r>
                      <a:r>
                        <a:rPr lang="zh-CN" sz="2400" b="1" kern="100">
                          <a:effectLst/>
                          <a:latin typeface="Times New Roman"/>
                          <a:cs typeface="Times New Roman"/>
                        </a:rPr>
                        <a:t>，系统内力不影响系统动量，涉及力、时间、动量</a:t>
                      </a:r>
                      <a:r>
                        <a:rPr lang="en-US" sz="2400" b="1" kern="100">
                          <a:effectLst/>
                          <a:latin typeface="Times New Roman"/>
                          <a:cs typeface="Courier New"/>
                        </a:rPr>
                        <a:t>(</a:t>
                      </a:r>
                      <a:r>
                        <a:rPr lang="zh-CN" sz="2400" b="1" kern="100">
                          <a:effectLst/>
                          <a:latin typeface="Times New Roman"/>
                          <a:cs typeface="Times New Roman"/>
                        </a:rPr>
                        <a:t>速度</a:t>
                      </a:r>
                      <a:r>
                        <a:rPr lang="en-US" sz="2400" b="1" kern="100">
                          <a:effectLst/>
                          <a:latin typeface="Times New Roman"/>
                          <a:cs typeface="Courier New"/>
                        </a:rPr>
                        <a:t>)</a:t>
                      </a:r>
                      <a:endParaRPr lang="zh-CN" sz="2400" kern="10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pPr>
                      <a:r>
                        <a:rPr lang="zh-CN" sz="2400" b="1" kern="100" dirty="0">
                          <a:effectLst/>
                          <a:latin typeface="Times New Roman"/>
                          <a:cs typeface="Times New Roman"/>
                        </a:rPr>
                        <a:t>恒力作用下的运动、瞬时作用、往</a:t>
                      </a:r>
                      <a:r>
                        <a:rPr lang="zh-CN" sz="2400" b="1" kern="100" dirty="0" smtClean="0">
                          <a:effectLst/>
                          <a:latin typeface="Times New Roman"/>
                          <a:cs typeface="Times New Roman"/>
                        </a:rPr>
                        <a:t>复</a:t>
                      </a:r>
                      <a:endParaRPr lang="en-US" altLang="zh-CN" sz="2400" b="1" kern="100" dirty="0" smtClean="0">
                        <a:effectLst/>
                        <a:latin typeface="Times New Roman"/>
                        <a:cs typeface="Times New Roman"/>
                      </a:endParaRPr>
                    </a:p>
                    <a:p>
                      <a:pPr algn="l">
                        <a:lnSpc>
                          <a:spcPct val="100000"/>
                        </a:lnSpc>
                        <a:spcAft>
                          <a:spcPts val="0"/>
                        </a:spcAft>
                      </a:pPr>
                      <a:r>
                        <a:rPr lang="zh-CN" sz="2400" b="1" kern="100" dirty="0" smtClean="0">
                          <a:effectLst/>
                          <a:latin typeface="Times New Roman"/>
                          <a:cs typeface="Times New Roman"/>
                        </a:rPr>
                        <a:t>运</a:t>
                      </a:r>
                      <a:r>
                        <a:rPr lang="zh-CN" sz="2400" b="1" kern="100" dirty="0">
                          <a:effectLst/>
                          <a:latin typeface="Times New Roman"/>
                          <a:cs typeface="Times New Roman"/>
                        </a:rPr>
                        <a:t>动</a:t>
                      </a:r>
                      <a:endParaRPr lang="zh-CN" sz="2400" kern="100" dirty="0">
                        <a:effectLst/>
                        <a:latin typeface="宋体"/>
                        <a:cs typeface="Courier New"/>
                      </a:endParaRPr>
                    </a:p>
                  </a:txBody>
                  <a:tcPr marL="23573" marR="23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692694"/>
            <a:ext cx="10975658" cy="5256586"/>
          </a:xfrm>
        </p:spPr>
        <p:txBody>
          <a:bodyPr/>
          <a:lstStyle/>
          <a:p>
            <a:pPr indent="612140" algn="just"/>
            <a:r>
              <a:rPr lang="en-US" altLang="zh-CN" b="1" kern="100" dirty="0">
                <a:latin typeface="Times New Roman"/>
                <a:cs typeface="Courier New"/>
              </a:rPr>
              <a:t>2</a:t>
            </a:r>
            <a:r>
              <a:rPr lang="zh-CN" altLang="zh-CN" b="1" kern="100" dirty="0">
                <a:latin typeface="Times New Roman"/>
                <a:cs typeface="Times New Roman"/>
              </a:rPr>
              <a:t>．</a:t>
            </a:r>
            <a:r>
              <a:rPr lang="zh-CN" altLang="zh-CN" b="1" kern="100" dirty="0">
                <a:latin typeface="宋体"/>
                <a:ea typeface="黑体"/>
                <a:cs typeface="Times New Roman"/>
              </a:rPr>
              <a:t>三种思路的选择</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对于不涉及物体运动过程中的加速度和时间问题，无论是恒力做功还是变力做功，一般都利用动能定理求解。</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如果只有重力和弹簧弹力做功而不涉及运动过程的加速度和时间问题，则采用机械能守恒定律求解。</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对于碰撞、反冲类问题，应用动量守恒定律求解。</a:t>
            </a:r>
            <a:endParaRPr lang="zh-CN" altLang="zh-CN" sz="1050" kern="100" dirty="0">
              <a:latin typeface="宋体"/>
              <a:cs typeface="Courier New"/>
            </a:endParaRPr>
          </a:p>
          <a:p>
            <a:pPr indent="612140" algn="just"/>
            <a:r>
              <a:rPr lang="en-US" altLang="zh-CN" b="1" kern="100" dirty="0">
                <a:latin typeface="Times New Roman"/>
                <a:cs typeface="Courier New"/>
              </a:rPr>
              <a:t>(4)</a:t>
            </a:r>
            <a:r>
              <a:rPr lang="zh-CN" altLang="zh-CN" b="1" kern="100" dirty="0">
                <a:latin typeface="Times New Roman"/>
                <a:cs typeface="Times New Roman"/>
              </a:rPr>
              <a:t>对于相互作用的两物体，若明确两物体相对滑动的距离，应考虑选用能量守恒</a:t>
            </a:r>
            <a:r>
              <a:rPr lang="en-US" altLang="zh-CN" b="1" kern="100" dirty="0">
                <a:latin typeface="Times New Roman"/>
                <a:cs typeface="Courier New"/>
              </a:rPr>
              <a:t>(</a:t>
            </a:r>
            <a:r>
              <a:rPr lang="zh-CN" altLang="zh-CN" b="1" kern="100" dirty="0">
                <a:latin typeface="Times New Roman"/>
                <a:cs typeface="Times New Roman"/>
              </a:rPr>
              <a:t>功能关系</a:t>
            </a:r>
            <a:r>
              <a:rPr lang="en-US" altLang="zh-CN" b="1" kern="100" dirty="0">
                <a:latin typeface="Times New Roman"/>
                <a:cs typeface="Courier New"/>
              </a:rPr>
              <a:t>)</a:t>
            </a:r>
            <a:r>
              <a:rPr lang="zh-CN" altLang="zh-CN" b="1" kern="100" dirty="0">
                <a:latin typeface="Times New Roman"/>
                <a:cs typeface="Times New Roman"/>
              </a:rPr>
              <a:t>定律建立方程</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580293278"/>
              </p:ext>
            </p:extLst>
          </p:nvPr>
        </p:nvGraphicFramePr>
        <p:xfrm>
          <a:off x="914400" y="903288"/>
          <a:ext cx="10877550" cy="4689475"/>
        </p:xfrm>
        <a:graphic>
          <a:graphicData uri="http://schemas.openxmlformats.org/presentationml/2006/ole">
            <mc:AlternateContent xmlns:mc="http://schemas.openxmlformats.org/markup-compatibility/2006">
              <mc:Choice xmlns:v="urn:schemas-microsoft-com:vml" Requires="v">
                <p:oleObj spid="_x0000_s45066" name="文档" r:id="rId3" imgW="10769812" imgH="4777199" progId="Word.Document.12">
                  <p:embed/>
                </p:oleObj>
              </mc:Choice>
              <mc:Fallback>
                <p:oleObj name="文档" r:id="rId3" imgW="10769812" imgH="4777199" progId="Word.Document.12">
                  <p:embed/>
                  <p:pic>
                    <p:nvPicPr>
                      <p:cNvPr id="0" name=""/>
                      <p:cNvPicPr/>
                      <p:nvPr/>
                    </p:nvPicPr>
                    <p:blipFill>
                      <a:blip r:embed="rId4"/>
                      <a:stretch>
                        <a:fillRect/>
                      </a:stretch>
                    </p:blipFill>
                    <p:spPr>
                      <a:xfrm>
                        <a:off x="914400" y="903288"/>
                        <a:ext cx="10877550" cy="4689475"/>
                      </a:xfrm>
                      <a:prstGeom prst="rect">
                        <a:avLst/>
                      </a:prstGeom>
                    </p:spPr>
                  </p:pic>
                </p:oleObj>
              </mc:Fallback>
            </mc:AlternateContent>
          </a:graphicData>
        </a:graphic>
      </p:graphicFrame>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3687983650"/>
              </p:ext>
            </p:extLst>
          </p:nvPr>
        </p:nvGraphicFramePr>
        <p:xfrm>
          <a:off x="913011" y="5373216"/>
          <a:ext cx="10371138" cy="931863"/>
        </p:xfrm>
        <a:graphic>
          <a:graphicData uri="http://schemas.openxmlformats.org/presentationml/2006/ole">
            <mc:AlternateContent xmlns:mc="http://schemas.openxmlformats.org/markup-compatibility/2006">
              <mc:Choice xmlns:v="urn:schemas-microsoft-com:vml" Requires="v">
                <p:oleObj spid="_x0000_s40984" name="文档" r:id="rId3" imgW="10371836" imgH="932295" progId="Word.Document.12">
                  <p:embed/>
                </p:oleObj>
              </mc:Choice>
              <mc:Fallback>
                <p:oleObj name="文档" r:id="rId3" imgW="10371836" imgH="932295" progId="Word.Document.12">
                  <p:embed/>
                  <p:pic>
                    <p:nvPicPr>
                      <p:cNvPr id="0" name=""/>
                      <p:cNvPicPr/>
                      <p:nvPr/>
                    </p:nvPicPr>
                    <p:blipFill>
                      <a:blip r:embed="rId4"/>
                      <a:stretch>
                        <a:fillRect/>
                      </a:stretch>
                    </p:blipFill>
                    <p:spPr>
                      <a:xfrm>
                        <a:off x="913011" y="5373216"/>
                        <a:ext cx="10371138" cy="931863"/>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4038909155"/>
              </p:ext>
            </p:extLst>
          </p:nvPr>
        </p:nvGraphicFramePr>
        <p:xfrm>
          <a:off x="408955" y="620688"/>
          <a:ext cx="11126787" cy="2411412"/>
        </p:xfrm>
        <a:graphic>
          <a:graphicData uri="http://schemas.openxmlformats.org/presentationml/2006/ole">
            <mc:AlternateContent xmlns:mc="http://schemas.openxmlformats.org/markup-compatibility/2006">
              <mc:Choice xmlns:v="urn:schemas-microsoft-com:vml" Requires="v">
                <p:oleObj spid="_x0000_s40985" name="文档" r:id="rId5" imgW="11122088" imgH="2458359" progId="Word.Document.12">
                  <p:embed/>
                </p:oleObj>
              </mc:Choice>
              <mc:Fallback>
                <p:oleObj name="文档" r:id="rId5" imgW="11122088" imgH="2458359" progId="Word.Document.12">
                  <p:embed/>
                  <p:pic>
                    <p:nvPicPr>
                      <p:cNvPr id="0" name=""/>
                      <p:cNvPicPr/>
                      <p:nvPr/>
                    </p:nvPicPr>
                    <p:blipFill>
                      <a:blip r:embed="rId6"/>
                      <a:stretch>
                        <a:fillRect/>
                      </a:stretch>
                    </p:blipFill>
                    <p:spPr>
                      <a:xfrm>
                        <a:off x="408955" y="620688"/>
                        <a:ext cx="11126787" cy="2411412"/>
                      </a:xfrm>
                      <a:prstGeom prst="rect">
                        <a:avLst/>
                      </a:prstGeom>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1448542616"/>
              </p:ext>
            </p:extLst>
          </p:nvPr>
        </p:nvGraphicFramePr>
        <p:xfrm>
          <a:off x="1129035" y="2924944"/>
          <a:ext cx="5334000" cy="2422525"/>
        </p:xfrm>
        <a:graphic>
          <a:graphicData uri="http://schemas.openxmlformats.org/presentationml/2006/ole">
            <mc:AlternateContent xmlns:mc="http://schemas.openxmlformats.org/markup-compatibility/2006">
              <mc:Choice xmlns:v="urn:schemas-microsoft-com:vml" Requires="v">
                <p:oleObj spid="_x0000_s40986" name="文档" r:id="rId7" imgW="5334518" imgH="2422167" progId="Word.Document.12">
                  <p:embed/>
                </p:oleObj>
              </mc:Choice>
              <mc:Fallback>
                <p:oleObj name="文档" r:id="rId7" imgW="5334518" imgH="2422167" progId="Word.Document.12">
                  <p:embed/>
                  <p:pic>
                    <p:nvPicPr>
                      <p:cNvPr id="0" name=""/>
                      <p:cNvPicPr/>
                      <p:nvPr/>
                    </p:nvPicPr>
                    <p:blipFill>
                      <a:blip r:embed="rId8"/>
                      <a:stretch>
                        <a:fillRect/>
                      </a:stretch>
                    </p:blipFill>
                    <p:spPr>
                      <a:xfrm>
                        <a:off x="1129035" y="2924944"/>
                        <a:ext cx="5334000" cy="2422525"/>
                      </a:xfrm>
                      <a:prstGeom prst="rect">
                        <a:avLst/>
                      </a:prstGeom>
                    </p:spPr>
                  </p:pic>
                </p:oleObj>
              </mc:Fallback>
            </mc:AlternateContent>
          </a:graphicData>
        </a:graphic>
      </p:graphicFrame>
    </p:spTree>
    <p:extLst>
      <p:ext uri="{BB962C8B-B14F-4D97-AF65-F5344CB8AC3E}">
        <p14:creationId xmlns:p14="http://schemas.microsoft.com/office/powerpoint/2010/main" val="2059997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22529" y="332656"/>
            <a:ext cx="10975658" cy="5832648"/>
          </a:xfrm>
        </p:spPr>
        <p:txBody>
          <a:bodyPr>
            <a:normAutofit lnSpcReduction="10000"/>
          </a:bodyPr>
          <a:lstStyle/>
          <a:p>
            <a:pPr marL="446088" indent="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针对训练</a:t>
            </a:r>
            <a:r>
              <a:rPr lang="en-US" altLang="zh-CN" b="1" kern="100" dirty="0" smtClean="0">
                <a:solidFill>
                  <a:srgbClr val="4F6228"/>
                </a:solidFill>
                <a:latin typeface="IPAPANNEW"/>
                <a:ea typeface="黑体"/>
                <a:cs typeface="Times New Roman"/>
              </a:rPr>
              <a:t>]</a:t>
            </a:r>
          </a:p>
          <a:p>
            <a:pPr marL="446088" indent="-446088" algn="just"/>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隶书"/>
                <a:cs typeface="Courier New"/>
              </a:rPr>
              <a:t>(2022·</a:t>
            </a:r>
            <a:r>
              <a:rPr lang="zh-CN" altLang="zh-CN" b="1" kern="100" dirty="0">
                <a:latin typeface="Times New Roman"/>
                <a:ea typeface="隶书"/>
                <a:cs typeface="Times New Roman"/>
              </a:rPr>
              <a:t>湖南高考</a:t>
            </a:r>
            <a:r>
              <a:rPr lang="en-US" altLang="zh-CN" b="1" kern="100" dirty="0">
                <a:latin typeface="Times New Roman"/>
                <a:ea typeface="隶书"/>
                <a:cs typeface="Courier New"/>
              </a:rPr>
              <a:t>)</a:t>
            </a:r>
            <a:r>
              <a:rPr lang="en-US" altLang="zh-CN" b="1" kern="100" dirty="0">
                <a:latin typeface="Times New Roman"/>
                <a:cs typeface="Courier New"/>
              </a:rPr>
              <a:t>1932</a:t>
            </a:r>
            <a:r>
              <a:rPr lang="zh-CN" altLang="zh-CN" b="1" kern="100" dirty="0">
                <a:latin typeface="Times New Roman"/>
                <a:cs typeface="Times New Roman"/>
              </a:rPr>
              <a:t>年，查德威克用未知射线轰击氢核，发现这种射线是由质量与质子大致相等的中性粒子</a:t>
            </a:r>
            <a:r>
              <a:rPr lang="en-US" altLang="zh-CN" b="1" kern="100" dirty="0">
                <a:latin typeface="Times New Roman"/>
                <a:cs typeface="Courier New"/>
              </a:rPr>
              <a:t>(</a:t>
            </a:r>
            <a:r>
              <a:rPr lang="zh-CN" altLang="zh-CN" b="1" kern="100" dirty="0">
                <a:latin typeface="Times New Roman"/>
                <a:cs typeface="Times New Roman"/>
              </a:rPr>
              <a:t>即中子</a:t>
            </a:r>
            <a:r>
              <a:rPr lang="en-US" altLang="zh-CN" b="1" kern="100" dirty="0">
                <a:latin typeface="Times New Roman"/>
                <a:cs typeface="Courier New"/>
              </a:rPr>
              <a:t>)</a:t>
            </a:r>
            <a:r>
              <a:rPr lang="zh-CN" altLang="zh-CN" b="1" kern="100" dirty="0">
                <a:latin typeface="Times New Roman"/>
                <a:cs typeface="Times New Roman"/>
              </a:rPr>
              <a:t>组成。如图，中子以速度</a:t>
            </a:r>
            <a:r>
              <a:rPr lang="en-US" altLang="zh-CN" b="1" i="1" kern="100" dirty="0">
                <a:latin typeface="Book Antiqua"/>
                <a:cs typeface="Times New Roman"/>
              </a:rPr>
              <a:t>v</a:t>
            </a:r>
            <a:r>
              <a:rPr lang="en-US" altLang="zh-CN" b="1" kern="100" baseline="-25000" dirty="0">
                <a:latin typeface="Times New Roman"/>
                <a:cs typeface="Courier New"/>
              </a:rPr>
              <a:t>0</a:t>
            </a:r>
            <a:r>
              <a:rPr lang="zh-CN" altLang="zh-CN" b="1" kern="100" dirty="0">
                <a:latin typeface="Times New Roman"/>
                <a:cs typeface="Times New Roman"/>
              </a:rPr>
              <a:t>分别碰撞静止的氢核和氮核，碰撞后氢核和氮核的速度分别为</a:t>
            </a:r>
            <a:r>
              <a:rPr lang="en-US" altLang="zh-CN" b="1" i="1" kern="100" dirty="0">
                <a:latin typeface="Book Antiqua"/>
                <a:cs typeface="Times New Roman"/>
              </a:rPr>
              <a:t>v</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Book Antiqua"/>
                <a:cs typeface="Times New Roman"/>
              </a:rPr>
              <a:t>v</a:t>
            </a:r>
            <a:r>
              <a:rPr lang="en-US" altLang="zh-CN" b="1" kern="100" baseline="-25000" dirty="0">
                <a:latin typeface="Times New Roman"/>
                <a:cs typeface="Courier New"/>
              </a:rPr>
              <a:t>2</a:t>
            </a:r>
            <a:r>
              <a:rPr lang="zh-CN" altLang="zh-CN" b="1" kern="100" dirty="0">
                <a:latin typeface="Times New Roman"/>
                <a:cs typeface="Times New Roman"/>
              </a:rPr>
              <a:t>。设碰撞为弹性正碰，不考虑相对论效应，下列说法正确的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latin typeface="宋体"/>
              <a:cs typeface="Courier New"/>
            </a:endParaRPr>
          </a:p>
          <a:p>
            <a:pPr marL="446088" indent="0" algn="just"/>
            <a:r>
              <a:rPr lang="en-US" altLang="zh-CN" b="1" kern="100" dirty="0">
                <a:latin typeface="Times New Roman"/>
                <a:cs typeface="Courier New"/>
              </a:rPr>
              <a:t>A</a:t>
            </a:r>
            <a:r>
              <a:rPr lang="zh-CN" altLang="zh-CN" b="1" kern="100" dirty="0">
                <a:latin typeface="Times New Roman"/>
                <a:cs typeface="Times New Roman"/>
              </a:rPr>
              <a:t>．碰撞后氮核的动量比氢核的小</a:t>
            </a:r>
            <a:endParaRPr lang="zh-CN" altLang="zh-CN" kern="100" dirty="0">
              <a:latin typeface="宋体"/>
              <a:cs typeface="Courier New"/>
            </a:endParaRPr>
          </a:p>
          <a:p>
            <a:pPr marL="446088" indent="0" algn="just"/>
            <a:r>
              <a:rPr lang="en-US" altLang="zh-CN" b="1" kern="100" dirty="0">
                <a:latin typeface="Times New Roman"/>
                <a:cs typeface="Courier New"/>
              </a:rPr>
              <a:t>B</a:t>
            </a:r>
            <a:r>
              <a:rPr lang="zh-CN" altLang="zh-CN" b="1" kern="100" dirty="0">
                <a:latin typeface="Times New Roman"/>
                <a:cs typeface="Times New Roman"/>
              </a:rPr>
              <a:t>．碰撞后氮核的动能比氢核的小</a:t>
            </a:r>
            <a:endParaRPr lang="zh-CN" altLang="zh-CN" kern="100" dirty="0">
              <a:latin typeface="宋体"/>
              <a:cs typeface="Courier New"/>
            </a:endParaRPr>
          </a:p>
          <a:p>
            <a:pPr marL="446088" indent="0" algn="just"/>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Book Antiqua"/>
                <a:cs typeface="Times New Roman"/>
              </a:rPr>
              <a:t>v</a:t>
            </a:r>
            <a:r>
              <a:rPr lang="en-US" altLang="zh-CN" b="1" kern="100" baseline="-25000" dirty="0">
                <a:latin typeface="Times New Roman"/>
                <a:cs typeface="Courier New"/>
              </a:rPr>
              <a:t>2</a:t>
            </a:r>
            <a:r>
              <a:rPr lang="zh-CN" altLang="zh-CN" b="1" kern="100" dirty="0">
                <a:latin typeface="Times New Roman"/>
                <a:cs typeface="Times New Roman"/>
              </a:rPr>
              <a:t>大于</a:t>
            </a:r>
            <a:r>
              <a:rPr lang="en-US" altLang="zh-CN" b="1" i="1" kern="100" dirty="0">
                <a:latin typeface="Book Antiqua"/>
                <a:cs typeface="Times New Roman"/>
              </a:rPr>
              <a:t>v</a:t>
            </a:r>
            <a:r>
              <a:rPr lang="en-US" altLang="zh-CN" b="1" kern="100" baseline="-25000" dirty="0">
                <a:latin typeface="Times New Roman"/>
                <a:cs typeface="Courier New"/>
              </a:rPr>
              <a:t>1</a:t>
            </a:r>
            <a:endParaRPr lang="zh-CN" altLang="zh-CN" kern="100" dirty="0">
              <a:latin typeface="宋体"/>
              <a:cs typeface="Courier New"/>
            </a:endParaRPr>
          </a:p>
          <a:p>
            <a:pPr marL="446088" indent="0" algn="just"/>
            <a:r>
              <a:rPr lang="en-US" altLang="zh-CN" b="1" kern="100" dirty="0">
                <a:latin typeface="Times New Roman"/>
                <a:cs typeface="Courier New"/>
              </a:rPr>
              <a:t>D</a:t>
            </a:r>
            <a:r>
              <a:rPr lang="zh-CN" altLang="zh-CN" b="1" kern="100" dirty="0">
                <a:latin typeface="Times New Roman"/>
                <a:cs typeface="Times New Roman"/>
              </a:rPr>
              <a:t>．</a:t>
            </a:r>
            <a:r>
              <a:rPr lang="en-US" altLang="zh-CN" b="1" i="1" kern="100" dirty="0">
                <a:latin typeface="Book Antiqua"/>
                <a:cs typeface="Times New Roman"/>
              </a:rPr>
              <a:t>v</a:t>
            </a:r>
            <a:r>
              <a:rPr lang="en-US" altLang="zh-CN" b="1" kern="100" baseline="-25000" dirty="0">
                <a:latin typeface="Times New Roman"/>
                <a:cs typeface="Courier New"/>
              </a:rPr>
              <a:t>2</a:t>
            </a:r>
            <a:r>
              <a:rPr lang="zh-CN" altLang="zh-CN" b="1" kern="100" dirty="0">
                <a:latin typeface="Times New Roman"/>
                <a:cs typeface="Times New Roman"/>
              </a:rPr>
              <a:t>大于</a:t>
            </a:r>
            <a:r>
              <a:rPr lang="en-US" altLang="zh-CN" b="1" i="1" kern="100" dirty="0">
                <a:latin typeface="Book Antiqua"/>
                <a:cs typeface="Times New Roman"/>
              </a:rPr>
              <a:t>v</a:t>
            </a:r>
            <a:r>
              <a:rPr lang="en-US" altLang="zh-CN" b="1" kern="100" baseline="-25000" dirty="0">
                <a:latin typeface="Times New Roman"/>
                <a:cs typeface="Courier New"/>
              </a:rPr>
              <a:t>0</a:t>
            </a:r>
            <a:endParaRPr lang="zh-CN" altLang="zh-CN" kern="100" dirty="0">
              <a:latin typeface="宋体"/>
              <a:cs typeface="Courier New"/>
            </a:endParaRPr>
          </a:p>
          <a:p>
            <a:pPr marL="446088" indent="0"/>
            <a:endParaRPr lang="zh-CN" altLang="en-US" dirty="0"/>
          </a:p>
        </p:txBody>
      </p:sp>
      <p:pic>
        <p:nvPicPr>
          <p:cNvPr id="43010" name="Picture 2" descr="2022WLGKHNJ-4.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457627" y="3379679"/>
            <a:ext cx="3888432" cy="163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37974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2983128653"/>
              </p:ext>
            </p:extLst>
          </p:nvPr>
        </p:nvGraphicFramePr>
        <p:xfrm>
          <a:off x="624979" y="188640"/>
          <a:ext cx="11309350" cy="6492875"/>
        </p:xfrm>
        <a:graphic>
          <a:graphicData uri="http://schemas.openxmlformats.org/presentationml/2006/ole">
            <mc:AlternateContent xmlns:mc="http://schemas.openxmlformats.org/markup-compatibility/2006">
              <mc:Choice xmlns:v="urn:schemas-microsoft-com:vml" Requires="v">
                <p:oleObj spid="_x0000_s44058" name="文档" r:id="rId3" imgW="11304091" imgH="6516814" progId="Word.Document.12">
                  <p:embed/>
                </p:oleObj>
              </mc:Choice>
              <mc:Fallback>
                <p:oleObj name="文档" r:id="rId3" imgW="11304091" imgH="6516814" progId="Word.Document.12">
                  <p:embed/>
                  <p:pic>
                    <p:nvPicPr>
                      <p:cNvPr id="0" name=""/>
                      <p:cNvPicPr/>
                      <p:nvPr/>
                    </p:nvPicPr>
                    <p:blipFill>
                      <a:blip r:embed="rId4"/>
                      <a:stretch>
                        <a:fillRect/>
                      </a:stretch>
                    </p:blipFill>
                    <p:spPr>
                      <a:xfrm>
                        <a:off x="624979" y="188640"/>
                        <a:ext cx="11309350" cy="6492875"/>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1050177889"/>
              </p:ext>
            </p:extLst>
          </p:nvPr>
        </p:nvGraphicFramePr>
        <p:xfrm>
          <a:off x="773089" y="6285115"/>
          <a:ext cx="5268912" cy="396875"/>
        </p:xfrm>
        <a:graphic>
          <a:graphicData uri="http://schemas.openxmlformats.org/presentationml/2006/ole">
            <mc:AlternateContent xmlns:mc="http://schemas.openxmlformats.org/markup-compatibility/2006">
              <mc:Choice xmlns:v="urn:schemas-microsoft-com:vml" Requires="v">
                <p:oleObj spid="_x0000_s44059" name="文档" r:id="rId5" imgW="5269437" imgH="396154" progId="Word.Document.12">
                  <p:embed/>
                </p:oleObj>
              </mc:Choice>
              <mc:Fallback>
                <p:oleObj name="文档" r:id="rId5" imgW="5269437" imgH="396154" progId="Word.Document.12">
                  <p:embed/>
                  <p:pic>
                    <p:nvPicPr>
                      <p:cNvPr id="0" name=""/>
                      <p:cNvPicPr/>
                      <p:nvPr/>
                    </p:nvPicPr>
                    <p:blipFill>
                      <a:blip r:embed="rId6"/>
                      <a:stretch>
                        <a:fillRect/>
                      </a:stretch>
                    </p:blipFill>
                    <p:spPr>
                      <a:xfrm>
                        <a:off x="773089" y="6285115"/>
                        <a:ext cx="5268912" cy="396875"/>
                      </a:xfrm>
                      <a:prstGeom prst="rect">
                        <a:avLst/>
                      </a:prstGeom>
                    </p:spPr>
                  </p:pic>
                </p:oleObj>
              </mc:Fallback>
            </mc:AlternateContent>
          </a:graphicData>
        </a:graphic>
      </p:graphicFrame>
    </p:spTree>
    <p:extLst>
      <p:ext uri="{BB962C8B-B14F-4D97-AF65-F5344CB8AC3E}">
        <p14:creationId xmlns:p14="http://schemas.microsoft.com/office/powerpoint/2010/main" val="2822446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38553" y="908720"/>
            <a:ext cx="10975658" cy="5040560"/>
          </a:xfrm>
        </p:spPr>
        <p:txBody>
          <a:bodyPr/>
          <a:lstStyle/>
          <a:p>
            <a:pPr indent="612140" algn="ctr"/>
            <a:endParaRPr lang="zh-CN" altLang="zh-CN" sz="1050" kern="100" dirty="0">
              <a:latin typeface="宋体"/>
              <a:cs typeface="Courier New"/>
            </a:endParaRPr>
          </a:p>
          <a:p>
            <a:pPr marL="533400" indent="-533400" algn="just"/>
            <a:r>
              <a:rPr lang="en-US" altLang="zh-CN" b="1" kern="100" dirty="0" smtClean="0">
                <a:latin typeface="Times New Roman"/>
                <a:cs typeface="Courier New"/>
              </a:rPr>
              <a:t>2.	</a:t>
            </a:r>
            <a:r>
              <a:rPr lang="zh-CN" altLang="zh-CN" b="1" kern="100" dirty="0" smtClean="0">
                <a:latin typeface="Times New Roman"/>
                <a:cs typeface="Times New Roman"/>
              </a:rPr>
              <a:t>如</a:t>
            </a:r>
            <a:r>
              <a:rPr lang="zh-CN" altLang="zh-CN" b="1" kern="100" dirty="0">
                <a:latin typeface="Times New Roman"/>
                <a:cs typeface="Times New Roman"/>
              </a:rPr>
              <a:t>图所示，物块质量</a:t>
            </a:r>
            <a:r>
              <a:rPr lang="en-US" altLang="zh-CN" b="1" i="1" kern="100" dirty="0">
                <a:latin typeface="Times New Roman"/>
                <a:cs typeface="Courier New"/>
              </a:rPr>
              <a:t>m</a:t>
            </a:r>
            <a:r>
              <a:rPr lang="zh-CN" altLang="zh-CN" b="1" kern="100" dirty="0">
                <a:latin typeface="Times New Roman"/>
                <a:cs typeface="Times New Roman"/>
              </a:rPr>
              <a:t>＝</a:t>
            </a:r>
            <a:r>
              <a:rPr lang="en-US" altLang="zh-CN" b="1" kern="100" dirty="0">
                <a:latin typeface="Times New Roman"/>
                <a:cs typeface="Courier New"/>
              </a:rPr>
              <a:t>3 kg</a:t>
            </a:r>
            <a:r>
              <a:rPr lang="zh-CN" altLang="zh-CN" b="1" kern="100" dirty="0">
                <a:latin typeface="Times New Roman"/>
                <a:cs typeface="Times New Roman"/>
              </a:rPr>
              <a:t>，以速度</a:t>
            </a:r>
            <a:r>
              <a:rPr lang="en-US" altLang="zh-CN" b="1" i="1" kern="100" dirty="0">
                <a:latin typeface="Book Antiqua"/>
                <a:cs typeface="Times New Roman"/>
              </a:rPr>
              <a:t>v</a:t>
            </a:r>
            <a:r>
              <a:rPr lang="zh-CN" altLang="zh-CN" b="1" kern="100" dirty="0">
                <a:latin typeface="Times New Roman"/>
                <a:cs typeface="Times New Roman"/>
              </a:rPr>
              <a:t>＝</a:t>
            </a:r>
            <a:r>
              <a:rPr lang="en-US" altLang="zh-CN" b="1" kern="100" dirty="0">
                <a:latin typeface="Times New Roman"/>
                <a:cs typeface="Courier New"/>
              </a:rPr>
              <a:t>2 m</a:t>
            </a:r>
            <a:r>
              <a:rPr lang="en-US" altLang="zh-CN" b="1" kern="100" dirty="0">
                <a:latin typeface="IPAPANNEW"/>
                <a:cs typeface="Times New Roman"/>
              </a:rPr>
              <a:t>/s</a:t>
            </a:r>
            <a:r>
              <a:rPr lang="zh-CN" altLang="zh-CN" b="1" kern="100" dirty="0">
                <a:latin typeface="IPAPANNEW"/>
                <a:cs typeface="Times New Roman"/>
              </a:rPr>
              <a:t>水平滑上一静止的平板车，平板车质量</a:t>
            </a:r>
            <a:r>
              <a:rPr lang="en-US" altLang="zh-CN" b="1" i="1" kern="100" dirty="0">
                <a:latin typeface="IPAPANNEW"/>
                <a:cs typeface="Times New Roman"/>
              </a:rPr>
              <a:t>M</a:t>
            </a:r>
            <a:r>
              <a:rPr lang="zh-CN" altLang="zh-CN" b="1" kern="100" dirty="0">
                <a:latin typeface="IPAPANNEW"/>
                <a:cs typeface="Times New Roman"/>
              </a:rPr>
              <a:t>＝</a:t>
            </a:r>
            <a:r>
              <a:rPr lang="en-US" altLang="zh-CN" b="1" kern="100" dirty="0">
                <a:latin typeface="IPAPANNEW"/>
                <a:cs typeface="Times New Roman"/>
              </a:rPr>
              <a:t>12 kg</a:t>
            </a:r>
            <a:r>
              <a:rPr lang="zh-CN" altLang="zh-CN" b="1" kern="100" dirty="0">
                <a:latin typeface="IPAPANNEW"/>
                <a:cs typeface="Times New Roman"/>
              </a:rPr>
              <a:t>，物块与平板车之间的动摩擦因数</a:t>
            </a:r>
            <a:r>
              <a:rPr lang="en-US" altLang="zh-CN" b="1" i="1" kern="100" dirty="0">
                <a:latin typeface="IPAPANNEW"/>
                <a:cs typeface="Times New Roman"/>
              </a:rPr>
              <a:t>μ</a:t>
            </a:r>
            <a:r>
              <a:rPr lang="zh-CN" altLang="zh-CN" b="1" kern="100" dirty="0">
                <a:latin typeface="IPAPANNEW"/>
                <a:cs typeface="Times New Roman"/>
              </a:rPr>
              <a:t>＝</a:t>
            </a:r>
            <a:r>
              <a:rPr lang="en-US" altLang="zh-CN" b="1" kern="100" dirty="0">
                <a:latin typeface="IPAPANNEW"/>
                <a:cs typeface="Times New Roman"/>
              </a:rPr>
              <a:t>0.2</a:t>
            </a:r>
            <a:r>
              <a:rPr lang="zh-CN" altLang="zh-CN" b="1" kern="100" dirty="0">
                <a:latin typeface="IPAPANNEW"/>
                <a:cs typeface="Times New Roman"/>
              </a:rPr>
              <a:t>，其他摩擦不计</a:t>
            </a:r>
            <a:r>
              <a:rPr lang="en-US" altLang="zh-CN" b="1" kern="100" dirty="0">
                <a:latin typeface="IPAPANNEW"/>
                <a:cs typeface="Times New Roman"/>
              </a:rPr>
              <a:t>(</a:t>
            </a:r>
            <a:r>
              <a:rPr lang="en-US" altLang="zh-CN" b="1" i="1" kern="100" dirty="0">
                <a:latin typeface="IPAPANNEW"/>
                <a:cs typeface="Times New Roman"/>
              </a:rPr>
              <a:t>g</a:t>
            </a:r>
            <a:r>
              <a:rPr lang="zh-CN" altLang="zh-CN" b="1" kern="100" dirty="0">
                <a:latin typeface="IPAPANNEW"/>
                <a:cs typeface="Times New Roman"/>
              </a:rPr>
              <a:t>取</a:t>
            </a:r>
            <a:r>
              <a:rPr lang="en-US" altLang="zh-CN" b="1" kern="100" dirty="0">
                <a:latin typeface="IPAPANNEW"/>
                <a:cs typeface="Times New Roman"/>
              </a:rPr>
              <a:t>10 m/</a:t>
            </a:r>
            <a:r>
              <a:rPr lang="en-US" altLang="zh-CN" b="1" kern="100" dirty="0">
                <a:latin typeface="Times New Roman"/>
                <a:cs typeface="Courier New"/>
              </a:rPr>
              <a:t>s</a:t>
            </a:r>
            <a:r>
              <a:rPr lang="en-US" altLang="zh-CN" b="1" kern="100" baseline="30000" dirty="0">
                <a:latin typeface="Times New Roman"/>
                <a:cs typeface="Courier New"/>
              </a:rPr>
              <a:t>2</a:t>
            </a:r>
            <a:r>
              <a:rPr lang="en-US" altLang="zh-CN" b="1" kern="100" dirty="0">
                <a:latin typeface="Times New Roman"/>
                <a:cs typeface="Courier New"/>
              </a:rPr>
              <a:t>)</a:t>
            </a:r>
            <a:r>
              <a:rPr lang="zh-CN" altLang="zh-CN" b="1" kern="100" dirty="0">
                <a:latin typeface="Times New Roman"/>
                <a:cs typeface="Times New Roman"/>
              </a:rPr>
              <a:t>，求：</a:t>
            </a:r>
            <a:endParaRPr lang="zh-CN" altLang="zh-CN" sz="1050" kern="100" dirty="0">
              <a:latin typeface="宋体"/>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a:latin typeface="Times New Roman"/>
              <a:cs typeface="Courier New"/>
            </a:endParaRPr>
          </a:p>
          <a:p>
            <a:pPr indent="61214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物块相对平板车静止时的速度</a:t>
            </a:r>
            <a:r>
              <a:rPr lang="en-US" altLang="zh-CN" b="1" kern="100" dirty="0">
                <a:latin typeface="Times New Roman"/>
                <a:cs typeface="Courier New"/>
              </a:rPr>
              <a:t>(</a:t>
            </a:r>
            <a:r>
              <a:rPr lang="zh-CN" altLang="zh-CN" b="1" kern="100" dirty="0">
                <a:latin typeface="Times New Roman"/>
                <a:cs typeface="Times New Roman"/>
              </a:rPr>
              <a:t>假设平板车足够长</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要使物块在平板车上不滑下，平板车的最小长度。</a:t>
            </a:r>
            <a:endParaRPr lang="zh-CN" altLang="zh-CN" sz="1050" kern="100" dirty="0">
              <a:latin typeface="宋体"/>
              <a:cs typeface="Courier New"/>
            </a:endParaRPr>
          </a:p>
          <a:p>
            <a:endParaRPr lang="zh-CN" altLang="en-US" dirty="0"/>
          </a:p>
        </p:txBody>
      </p:sp>
      <p:pic>
        <p:nvPicPr>
          <p:cNvPr id="21506" name="Picture 2" descr="20WLXBY1-81.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642205" y="2903992"/>
            <a:ext cx="2592288" cy="110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97181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783501865"/>
              </p:ext>
            </p:extLst>
          </p:nvPr>
        </p:nvGraphicFramePr>
        <p:xfrm>
          <a:off x="1199057" y="908720"/>
          <a:ext cx="10371138" cy="3881437"/>
        </p:xfrm>
        <a:graphic>
          <a:graphicData uri="http://schemas.openxmlformats.org/presentationml/2006/ole">
            <mc:AlternateContent xmlns:mc="http://schemas.openxmlformats.org/markup-compatibility/2006">
              <mc:Choice xmlns:v="urn:schemas-microsoft-com:vml" Requires="v">
                <p:oleObj spid="_x0000_s22596" name="文档" r:id="rId3" imgW="10371836" imgH="3887085" progId="Word.Document.12">
                  <p:embed/>
                </p:oleObj>
              </mc:Choice>
              <mc:Fallback>
                <p:oleObj name="文档" r:id="rId3" imgW="10371836" imgH="3887085" progId="Word.Document.12">
                  <p:embed/>
                  <p:pic>
                    <p:nvPicPr>
                      <p:cNvPr id="0" name=""/>
                      <p:cNvPicPr/>
                      <p:nvPr/>
                    </p:nvPicPr>
                    <p:blipFill>
                      <a:blip r:embed="rId4"/>
                      <a:stretch>
                        <a:fillRect/>
                      </a:stretch>
                    </p:blipFill>
                    <p:spPr>
                      <a:xfrm>
                        <a:off x="1199057" y="908720"/>
                        <a:ext cx="10371138" cy="388143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906729834"/>
              </p:ext>
            </p:extLst>
          </p:nvPr>
        </p:nvGraphicFramePr>
        <p:xfrm>
          <a:off x="552771" y="4923507"/>
          <a:ext cx="10371138" cy="593725"/>
        </p:xfrm>
        <a:graphic>
          <a:graphicData uri="http://schemas.openxmlformats.org/presentationml/2006/ole">
            <mc:AlternateContent xmlns:mc="http://schemas.openxmlformats.org/markup-compatibility/2006">
              <mc:Choice xmlns:v="urn:schemas-microsoft-com:vml" Requires="v">
                <p:oleObj spid="_x0000_s22597"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552771" y="4923507"/>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23585" y="764704"/>
            <a:ext cx="10975658" cy="4525963"/>
          </a:xfrm>
        </p:spPr>
        <p:txBody>
          <a:bodyPr>
            <a:noAutofit/>
          </a:bodyPr>
          <a:lstStyle/>
          <a:p>
            <a:pPr indent="612140" algn="just">
              <a:tabLst>
                <a:tab pos="3150870" algn="l"/>
              </a:tabLst>
            </a:pPr>
            <a:r>
              <a:rPr lang="en-US" altLang="zh-CN" b="1" kern="100" dirty="0" smtClean="0">
                <a:latin typeface="Times New Roman"/>
                <a:cs typeface="Courier New"/>
              </a:rPr>
              <a:t>3</a:t>
            </a:r>
            <a:r>
              <a:rPr lang="zh-CN" altLang="zh-CN" b="1" kern="100" dirty="0">
                <a:latin typeface="Times New Roman"/>
                <a:cs typeface="Times New Roman"/>
              </a:rPr>
              <a:t>．</a:t>
            </a:r>
            <a:r>
              <a:rPr lang="en-US" altLang="zh-CN" b="1" kern="100" dirty="0">
                <a:latin typeface="Times New Roman"/>
                <a:ea typeface="隶书"/>
                <a:cs typeface="Courier New"/>
              </a:rPr>
              <a:t>(2024</a:t>
            </a:r>
            <a:r>
              <a:rPr lang="zh-CN" altLang="zh-CN" b="1" kern="100" dirty="0">
                <a:latin typeface="Times New Roman"/>
                <a:ea typeface="隶书"/>
                <a:cs typeface="Times New Roman"/>
              </a:rPr>
              <a:t>年</a:t>
            </a:r>
            <a:r>
              <a:rPr lang="en-US" altLang="zh-CN" b="1" kern="100" dirty="0">
                <a:latin typeface="Times New Roman"/>
                <a:ea typeface="隶书"/>
                <a:cs typeface="Courier New"/>
              </a:rPr>
              <a:t>1</a:t>
            </a:r>
            <a:r>
              <a:rPr lang="zh-CN" altLang="zh-CN" b="1" kern="100" dirty="0">
                <a:latin typeface="Times New Roman"/>
                <a:ea typeface="隶书"/>
                <a:cs typeface="Times New Roman"/>
              </a:rPr>
              <a:t>月</a:t>
            </a:r>
            <a:r>
              <a:rPr lang="en-US" altLang="zh-CN" b="1" kern="100" dirty="0">
                <a:latin typeface="Times New Roman"/>
                <a:ea typeface="隶书"/>
                <a:cs typeface="Courier New"/>
              </a:rPr>
              <a:t>·</a:t>
            </a:r>
            <a:r>
              <a:rPr lang="zh-CN" altLang="zh-CN" b="1" kern="100" dirty="0">
                <a:latin typeface="Times New Roman"/>
                <a:ea typeface="隶书"/>
                <a:cs typeface="Times New Roman"/>
              </a:rPr>
              <a:t>九省联考江西卷</a:t>
            </a:r>
            <a:r>
              <a:rPr lang="en-US" altLang="zh-CN" b="1" kern="100" dirty="0">
                <a:latin typeface="Times New Roman"/>
                <a:ea typeface="隶书"/>
                <a:cs typeface="Courier New"/>
              </a:rPr>
              <a:t>)</a:t>
            </a:r>
            <a:r>
              <a:rPr lang="zh-CN" altLang="zh-CN" b="1" kern="100" dirty="0">
                <a:latin typeface="Times New Roman"/>
                <a:cs typeface="Times New Roman"/>
              </a:rPr>
              <a:t>如图所示，一质</a:t>
            </a:r>
            <a:r>
              <a:rPr lang="zh-CN" altLang="zh-CN" b="1" kern="100" dirty="0" smtClean="0">
                <a:latin typeface="Times New Roman"/>
                <a:cs typeface="Times New Roman"/>
              </a:rPr>
              <a:t>量</a:t>
            </a:r>
            <a:endParaRPr lang="en-US" altLang="zh-CN" b="1" kern="100" dirty="0" smtClean="0">
              <a:latin typeface="Times New Roman"/>
              <a:cs typeface="Times New Roman"/>
            </a:endParaRPr>
          </a:p>
          <a:p>
            <a:pPr indent="0" algn="just">
              <a:tabLst>
                <a:tab pos="3150870" algn="l"/>
              </a:tabLst>
            </a:pPr>
            <a:r>
              <a:rPr lang="zh-CN" altLang="zh-CN" b="1" kern="100" dirty="0" smtClean="0">
                <a:latin typeface="Times New Roman"/>
                <a:cs typeface="Times New Roman"/>
              </a:rPr>
              <a:t>为</a:t>
            </a:r>
            <a:r>
              <a:rPr lang="en-US" altLang="zh-CN" b="1" i="1" kern="100" dirty="0">
                <a:latin typeface="Times New Roman"/>
                <a:cs typeface="Courier New"/>
              </a:rPr>
              <a:t>M</a:t>
            </a:r>
            <a:r>
              <a:rPr lang="zh-CN" altLang="zh-CN" b="1" kern="100" dirty="0">
                <a:latin typeface="Times New Roman"/>
                <a:cs typeface="Times New Roman"/>
              </a:rPr>
              <a:t>的平板车静止放在斜坡的底端。滑板爱好者从长为</a:t>
            </a:r>
            <a:r>
              <a:rPr lang="en-US" altLang="zh-CN" b="1" i="1" kern="100" dirty="0">
                <a:latin typeface="Times New Roman"/>
                <a:cs typeface="Courier New"/>
              </a:rPr>
              <a:t>l</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tabLst>
                <a:tab pos="3150870" algn="l"/>
              </a:tabLst>
            </a:pPr>
            <a:r>
              <a:rPr lang="zh-CN" altLang="zh-CN" b="1" kern="100" dirty="0" smtClean="0">
                <a:latin typeface="Times New Roman"/>
                <a:cs typeface="Times New Roman"/>
              </a:rPr>
              <a:t>倾</a:t>
            </a:r>
            <a:r>
              <a:rPr lang="zh-CN" altLang="zh-CN" b="1" kern="100" dirty="0">
                <a:latin typeface="Times New Roman"/>
                <a:cs typeface="Times New Roman"/>
              </a:rPr>
              <a:t>角为</a:t>
            </a:r>
            <a:r>
              <a:rPr lang="en-US" altLang="zh-CN" b="1" i="1" kern="100" dirty="0">
                <a:latin typeface="Times New Roman"/>
                <a:cs typeface="Courier New"/>
              </a:rPr>
              <a:t>θ</a:t>
            </a:r>
            <a:r>
              <a:rPr lang="zh-CN" altLang="zh-CN" b="1" kern="100" dirty="0">
                <a:latin typeface="Times New Roman"/>
                <a:cs typeface="Times New Roman"/>
              </a:rPr>
              <a:t>的斜坡顶端静止下滑，滑到平板车上后制动</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tabLst>
                <a:tab pos="3150870" algn="l"/>
              </a:tabLst>
            </a:pPr>
            <a:r>
              <a:rPr lang="zh-CN" altLang="zh-CN" b="1" kern="100" dirty="0" smtClean="0">
                <a:latin typeface="Times New Roman"/>
                <a:cs typeface="Times New Roman"/>
              </a:rPr>
              <a:t>最</a:t>
            </a:r>
            <a:r>
              <a:rPr lang="zh-CN" altLang="zh-CN" b="1" kern="100" dirty="0">
                <a:latin typeface="Times New Roman"/>
                <a:cs typeface="Times New Roman"/>
              </a:rPr>
              <a:t>终与平板车达到共同速度。忽略滑板与斜面以及平板车与水平地面之间的摩擦，假设斜坡底端与平板车平滑相接，平板车足够长，滑板及滑板爱好者总质量为</a:t>
            </a:r>
            <a:r>
              <a:rPr lang="en-US" altLang="zh-CN" b="1" i="1" kern="100" dirty="0">
                <a:latin typeface="Times New Roman"/>
                <a:cs typeface="Courier New"/>
              </a:rPr>
              <a:t>m</a:t>
            </a:r>
            <a:r>
              <a:rPr lang="zh-CN" altLang="zh-CN" b="1" kern="100" dirty="0">
                <a:latin typeface="Times New Roman"/>
                <a:cs typeface="Times New Roman"/>
              </a:rPr>
              <a:t>，可视为质点，重力加速度为</a:t>
            </a:r>
            <a:r>
              <a:rPr lang="en-US" altLang="zh-CN" b="1" i="1" kern="100" dirty="0">
                <a:latin typeface="Times New Roman"/>
                <a:cs typeface="Courier New"/>
              </a:rPr>
              <a:t>g</a:t>
            </a:r>
            <a:r>
              <a:rPr lang="zh-CN" altLang="zh-CN" b="1" kern="100" dirty="0">
                <a:latin typeface="Times New Roman"/>
                <a:cs typeface="Times New Roman"/>
              </a:rPr>
              <a:t>。求：</a:t>
            </a:r>
            <a:endParaRPr lang="zh-CN" altLang="zh-CN" kern="100" dirty="0">
              <a:latin typeface="宋体"/>
              <a:cs typeface="Courier New"/>
            </a:endParaRPr>
          </a:p>
          <a:p>
            <a:pPr indent="612140" algn="just">
              <a:tabLst>
                <a:tab pos="3150870" algn="l"/>
              </a:tabLst>
            </a:pPr>
            <a:r>
              <a:rPr lang="en-US" altLang="zh-CN" b="1" kern="100" dirty="0">
                <a:latin typeface="Times New Roman"/>
                <a:cs typeface="Courier New"/>
              </a:rPr>
              <a:t>(1)</a:t>
            </a:r>
            <a:r>
              <a:rPr lang="zh-CN" altLang="zh-CN" b="1" kern="100" dirty="0">
                <a:latin typeface="Times New Roman"/>
                <a:cs typeface="Times New Roman"/>
              </a:rPr>
              <a:t>滑板爱好者刚滑到平板车上时的速度大小；</a:t>
            </a:r>
            <a:endParaRPr lang="zh-CN" altLang="zh-CN" kern="100" dirty="0">
              <a:latin typeface="宋体"/>
              <a:cs typeface="Courier New"/>
            </a:endParaRPr>
          </a:p>
          <a:p>
            <a:pPr indent="612140" algn="just">
              <a:tabLst>
                <a:tab pos="3150870" algn="l"/>
              </a:tabLst>
            </a:pPr>
            <a:r>
              <a:rPr lang="en-US" altLang="zh-CN" b="1" kern="100" dirty="0">
                <a:latin typeface="Times New Roman"/>
                <a:cs typeface="Courier New"/>
              </a:rPr>
              <a:t>(2)</a:t>
            </a:r>
            <a:r>
              <a:rPr lang="zh-CN" altLang="zh-CN" b="1" kern="100" dirty="0">
                <a:latin typeface="Times New Roman"/>
                <a:cs typeface="Times New Roman"/>
              </a:rPr>
              <a:t>滑板爱好者与平板车最后达到的共同速度大小。</a:t>
            </a:r>
            <a:endParaRPr lang="zh-CN" altLang="zh-CN" kern="100" dirty="0">
              <a:latin typeface="宋体"/>
              <a:cs typeface="Courier New"/>
            </a:endParaRPr>
          </a:p>
          <a:p>
            <a:endParaRPr lang="zh-CN" altLang="en-US" dirty="0"/>
          </a:p>
        </p:txBody>
      </p:sp>
      <p:pic>
        <p:nvPicPr>
          <p:cNvPr id="46082" name="Picture 2" descr="F:\物理 选择性必修第一册 粤教版\24gkjswljx-1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400449" y="1345033"/>
            <a:ext cx="3385770"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p:cNvGraphicFramePr>
            <a:graphicFrameLocks noChangeAspect="1"/>
          </p:cNvGraphicFramePr>
          <p:nvPr>
            <p:extLst>
              <p:ext uri="{D42A27DB-BD31-4B8C-83A1-F6EECF244321}">
                <p14:modId xmlns:p14="http://schemas.microsoft.com/office/powerpoint/2010/main" val="992681962"/>
              </p:ext>
            </p:extLst>
          </p:nvPr>
        </p:nvGraphicFramePr>
        <p:xfrm>
          <a:off x="624979" y="5301208"/>
          <a:ext cx="10371138" cy="957263"/>
        </p:xfrm>
        <a:graphic>
          <a:graphicData uri="http://schemas.openxmlformats.org/presentationml/2006/ole">
            <mc:AlternateContent xmlns:mc="http://schemas.openxmlformats.org/markup-compatibility/2006">
              <mc:Choice xmlns:v="urn:schemas-microsoft-com:vml" Requires="v">
                <p:oleObj spid="_x0000_s24639" name="文档" r:id="rId3" imgW="10371836" imgH="957531" progId="Word.Document.12">
                  <p:embed/>
                </p:oleObj>
              </mc:Choice>
              <mc:Fallback>
                <p:oleObj name="文档" r:id="rId3" imgW="10371836" imgH="957531" progId="Word.Document.12">
                  <p:embed/>
                  <p:pic>
                    <p:nvPicPr>
                      <p:cNvPr id="0" name=""/>
                      <p:cNvPicPr/>
                      <p:nvPr/>
                    </p:nvPicPr>
                    <p:blipFill>
                      <a:blip r:embed="rId4"/>
                      <a:stretch>
                        <a:fillRect/>
                      </a:stretch>
                    </p:blipFill>
                    <p:spPr>
                      <a:xfrm>
                        <a:off x="624979" y="5301208"/>
                        <a:ext cx="10371138" cy="957263"/>
                      </a:xfrm>
                      <a:prstGeom prst="rect">
                        <a:avLst/>
                      </a:prstGeom>
                    </p:spPr>
                  </p:pic>
                </p:oleObj>
              </mc:Fallback>
            </mc:AlternateContent>
          </a:graphicData>
        </a:graphic>
      </p:graphicFrame>
      <p:graphicFrame>
        <p:nvGraphicFramePr>
          <p:cNvPr id="2" name="对象 1"/>
          <p:cNvGraphicFramePr>
            <a:graphicFrameLocks noChangeAspect="1"/>
          </p:cNvGraphicFramePr>
          <p:nvPr>
            <p:extLst>
              <p:ext uri="{D42A27DB-BD31-4B8C-83A1-F6EECF244321}">
                <p14:modId xmlns:p14="http://schemas.microsoft.com/office/powerpoint/2010/main" val="3645147893"/>
              </p:ext>
            </p:extLst>
          </p:nvPr>
        </p:nvGraphicFramePr>
        <p:xfrm>
          <a:off x="913011" y="908720"/>
          <a:ext cx="9893300" cy="4298950"/>
        </p:xfrm>
        <a:graphic>
          <a:graphicData uri="http://schemas.openxmlformats.org/presentationml/2006/ole">
            <mc:AlternateContent xmlns:mc="http://schemas.openxmlformats.org/markup-compatibility/2006">
              <mc:Choice xmlns:v="urn:schemas-microsoft-com:vml" Requires="v">
                <p:oleObj spid="_x0000_s24640" name="文档" r:id="rId5" imgW="9887500" imgH="4315739" progId="Word.Document.12">
                  <p:embed/>
                </p:oleObj>
              </mc:Choice>
              <mc:Fallback>
                <p:oleObj name="文档" r:id="rId5" imgW="9887500" imgH="4315739" progId="Word.Document.12">
                  <p:embed/>
                  <p:pic>
                    <p:nvPicPr>
                      <p:cNvPr id="0" name=""/>
                      <p:cNvPicPr/>
                      <p:nvPr/>
                    </p:nvPicPr>
                    <p:blipFill>
                      <a:blip r:embed="rId6"/>
                      <a:stretch>
                        <a:fillRect/>
                      </a:stretch>
                    </p:blipFill>
                    <p:spPr>
                      <a:xfrm>
                        <a:off x="913011" y="908720"/>
                        <a:ext cx="9893300" cy="4298950"/>
                      </a:xfrm>
                      <a:prstGeom prst="rect">
                        <a:avLst/>
                      </a:prstGeom>
                    </p:spPr>
                  </p:pic>
                </p:oleObj>
              </mc:Fallback>
            </mc:AlternateContent>
          </a:graphicData>
        </a:graphic>
      </p:graphicFrame>
    </p:spTree>
    <p:extLst>
      <p:ext uri="{BB962C8B-B14F-4D97-AF65-F5344CB8AC3E}">
        <p14:creationId xmlns:p14="http://schemas.microsoft.com/office/powerpoint/2010/main" val="136811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908721"/>
            <a:ext cx="10975658" cy="4752530"/>
          </a:xfrm>
        </p:spPr>
        <p:txBody>
          <a:bodyPr/>
          <a:lstStyle/>
          <a:p>
            <a:pPr indent="612140" algn="just"/>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动量定理</a:t>
            </a:r>
            <a:r>
              <a:rPr lang="en-US" altLang="zh-CN" b="1" i="1" kern="100" dirty="0">
                <a:latin typeface="Times New Roman"/>
                <a:ea typeface="黑体"/>
                <a:cs typeface="Courier New"/>
              </a:rPr>
              <a:t>Ft</a:t>
            </a:r>
            <a:r>
              <a:rPr lang="zh-CN" altLang="zh-CN" b="1" kern="100" dirty="0">
                <a:latin typeface="Times New Roman"/>
                <a:ea typeface="黑体"/>
                <a:cs typeface="Times New Roman"/>
              </a:rPr>
              <a:t>＝</a:t>
            </a:r>
            <a:r>
              <a:rPr lang="en-US" altLang="zh-CN" b="1" i="1" kern="100" dirty="0">
                <a:latin typeface="Times New Roman"/>
                <a:ea typeface="黑体"/>
                <a:cs typeface="Courier New"/>
              </a:rPr>
              <a:t>m</a:t>
            </a:r>
            <a:r>
              <a:rPr lang="en-US" altLang="zh-CN" b="1" i="1" kern="100" dirty="0">
                <a:latin typeface="Book Antiqua"/>
                <a:ea typeface="黑体"/>
                <a:cs typeface="Times New Roman"/>
              </a:rPr>
              <a:t>v</a:t>
            </a:r>
            <a:r>
              <a:rPr lang="en-US" altLang="zh-CN" b="1" kern="100" baseline="-25000" dirty="0">
                <a:latin typeface="Times New Roman"/>
                <a:ea typeface="黑体"/>
                <a:cs typeface="Courier New"/>
              </a:rPr>
              <a:t>2</a:t>
            </a:r>
            <a:r>
              <a:rPr lang="zh-CN" altLang="zh-CN" b="1" kern="100" dirty="0">
                <a:latin typeface="Times New Roman"/>
                <a:ea typeface="黑体"/>
                <a:cs typeface="Times New Roman"/>
              </a:rPr>
              <a:t>－</a:t>
            </a:r>
            <a:r>
              <a:rPr lang="en-US" altLang="zh-CN" b="1" i="1" kern="100" dirty="0">
                <a:latin typeface="Times New Roman"/>
                <a:ea typeface="黑体"/>
                <a:cs typeface="Courier New"/>
              </a:rPr>
              <a:t>m</a:t>
            </a:r>
            <a:r>
              <a:rPr lang="en-US" altLang="zh-CN" b="1" i="1" kern="100" dirty="0">
                <a:latin typeface="Book Antiqua"/>
                <a:ea typeface="黑体"/>
                <a:cs typeface="Times New Roman"/>
              </a:rPr>
              <a:t>v</a:t>
            </a:r>
            <a:r>
              <a:rPr lang="en-US" altLang="zh-CN" b="1" kern="100" baseline="-25000" dirty="0">
                <a:latin typeface="Times New Roman"/>
                <a:ea typeface="黑体"/>
                <a:cs typeface="Courier New"/>
              </a:rPr>
              <a:t>1</a:t>
            </a:r>
            <a:r>
              <a:rPr lang="zh-CN" altLang="zh-CN" b="1" kern="100" dirty="0">
                <a:latin typeface="Times New Roman"/>
                <a:ea typeface="黑体"/>
                <a:cs typeface="Times New Roman"/>
              </a:rPr>
              <a:t>的应用</a:t>
            </a:r>
            <a:endParaRPr lang="zh-CN" altLang="zh-CN" sz="1050" kern="100" dirty="0">
              <a:latin typeface="宋体"/>
              <a:cs typeface="Courier New"/>
            </a:endParaRPr>
          </a:p>
          <a:p>
            <a:pPr indent="612140" algn="just"/>
            <a:r>
              <a:rPr lang="zh-CN" altLang="zh-CN" b="1" kern="100" dirty="0">
                <a:latin typeface="Times New Roman"/>
                <a:cs typeface="Times New Roman"/>
              </a:rPr>
              <a:t>它说明的是力对时间的累积效应。应用动量定理解题时，只考虑物体的初、末状态的动量，而不必考虑中间的运动过程。</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求动量变化量。</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求变力的冲量问题及平均力问题。</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求相互作用时间。</a:t>
            </a:r>
            <a:endParaRPr lang="zh-CN" altLang="zh-CN" sz="1050" kern="100" dirty="0">
              <a:latin typeface="宋体"/>
              <a:cs typeface="Courier New"/>
            </a:endParaRPr>
          </a:p>
          <a:p>
            <a:pPr indent="612140" algn="just"/>
            <a:r>
              <a:rPr lang="en-US" altLang="zh-CN" b="1" kern="100" dirty="0">
                <a:latin typeface="Times New Roman"/>
                <a:cs typeface="Courier New"/>
              </a:rPr>
              <a:t>(4)</a:t>
            </a:r>
            <a:r>
              <a:rPr lang="zh-CN" altLang="zh-CN" b="1" kern="100" dirty="0">
                <a:latin typeface="Times New Roman"/>
                <a:cs typeface="Times New Roman"/>
              </a:rPr>
              <a:t>利用动量定理定性分析现象。</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41717303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en-US" sz="2800" b="1" dirty="0">
                <a:effectLst>
                  <a:outerShdw blurRad="50800" dist="38100" algn="tr" rotWithShape="0">
                    <a:prstClr val="black">
                      <a:alpha val="40000"/>
                    </a:prstClr>
                  </a:outerShdw>
                </a:effectLst>
              </a:rPr>
              <a:t>阶段验收评价</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en-US" sz="2800" b="1" dirty="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阶段验收评价</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一</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1786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404664"/>
            <a:ext cx="10975658" cy="4525963"/>
          </a:xfrm>
        </p:spPr>
        <p:txBody>
          <a:bodyPr/>
          <a:lstStyle/>
          <a:p>
            <a:pPr indent="612140" algn="just"/>
            <a:r>
              <a:rPr lang="en-US" altLang="zh-CN" b="1" kern="100" dirty="0">
                <a:latin typeface="Times New Roman"/>
                <a:ea typeface="黑体"/>
                <a:cs typeface="Courier New"/>
              </a:rPr>
              <a:t>[</a:t>
            </a: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一个铁球，从静止状态由</a:t>
            </a:r>
            <a:r>
              <a:rPr lang="en-US" altLang="zh-CN" b="1" kern="100" dirty="0">
                <a:latin typeface="Times New Roman"/>
                <a:cs typeface="Courier New"/>
              </a:rPr>
              <a:t>10 m</a:t>
            </a:r>
            <a:r>
              <a:rPr lang="zh-CN" altLang="zh-CN" b="1" kern="100" dirty="0">
                <a:latin typeface="Times New Roman"/>
                <a:cs typeface="Times New Roman"/>
              </a:rPr>
              <a:t>高处自由下落，不计空气阻力，然后陷入泥潭中，从进入泥潭到静止用时</a:t>
            </a:r>
            <a:r>
              <a:rPr lang="en-US" altLang="zh-CN" b="1" kern="100" dirty="0">
                <a:latin typeface="Times New Roman"/>
                <a:cs typeface="Courier New"/>
              </a:rPr>
              <a:t>0.4 s</a:t>
            </a:r>
            <a:r>
              <a:rPr lang="zh-CN" altLang="zh-CN" b="1" kern="100" dirty="0">
                <a:latin typeface="Times New Roman"/>
                <a:cs typeface="Times New Roman"/>
              </a:rPr>
              <a:t>，该铁球的质量为</a:t>
            </a:r>
            <a:r>
              <a:rPr lang="en-US" altLang="zh-CN" b="1" kern="100" dirty="0">
                <a:latin typeface="Times New Roman"/>
                <a:cs typeface="Courier New"/>
              </a:rPr>
              <a:t>336 g</a:t>
            </a:r>
            <a:r>
              <a:rPr lang="zh-CN" altLang="zh-CN" b="1" kern="100" dirty="0">
                <a:latin typeface="Times New Roman"/>
                <a:cs typeface="Times New Roman"/>
              </a:rPr>
              <a:t>，求</a:t>
            </a:r>
            <a:r>
              <a:rPr lang="en-US" altLang="zh-CN" b="1" kern="100" dirty="0">
                <a:latin typeface="Times New Roman"/>
                <a:cs typeface="Courier New"/>
              </a:rPr>
              <a:t>(</a:t>
            </a:r>
            <a:r>
              <a:rPr lang="en-US" altLang="zh-CN" b="1" i="1" kern="100" dirty="0">
                <a:latin typeface="Times New Roman"/>
                <a:cs typeface="Courier New"/>
              </a:rPr>
              <a:t>g</a:t>
            </a:r>
            <a:r>
              <a:rPr lang="zh-CN" altLang="zh-CN" b="1" kern="100" dirty="0">
                <a:latin typeface="Times New Roman"/>
                <a:cs typeface="Times New Roman"/>
              </a:rPr>
              <a:t>取</a:t>
            </a:r>
            <a:r>
              <a:rPr lang="en-US" altLang="zh-CN" b="1" kern="100" dirty="0">
                <a:latin typeface="Times New Roman"/>
                <a:cs typeface="Courier New"/>
              </a:rPr>
              <a:t>10 m/s</a:t>
            </a:r>
            <a:r>
              <a:rPr lang="en-US" altLang="zh-CN" b="1" kern="100" baseline="30000" dirty="0">
                <a:latin typeface="Times New Roman"/>
                <a:cs typeface="Courier New"/>
              </a:rPr>
              <a:t>2</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从开始下落到进入泥潭前，重力对小球的冲量大小；</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从进入泥潭到静止，泥潭对小球的冲量大小；</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泥潭对小球的平均作用力的大小。</a:t>
            </a:r>
            <a:endParaRPr lang="zh-CN" altLang="zh-CN" sz="1050" kern="100" dirty="0">
              <a:latin typeface="宋体"/>
              <a:cs typeface="Courier New"/>
            </a:endParaRPr>
          </a:p>
          <a:p>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4053617529"/>
              </p:ext>
            </p:extLst>
          </p:nvPr>
        </p:nvGraphicFramePr>
        <p:xfrm>
          <a:off x="698500" y="4079875"/>
          <a:ext cx="10274300" cy="2478088"/>
        </p:xfrm>
        <a:graphic>
          <a:graphicData uri="http://schemas.openxmlformats.org/presentationml/2006/ole">
            <mc:AlternateContent xmlns:mc="http://schemas.openxmlformats.org/markup-compatibility/2006">
              <mc:Choice xmlns:v="urn:schemas-microsoft-com:vml" Requires="v">
                <p:oleObj spid="_x0000_s3138" name="文档" r:id="rId3" imgW="10371836" imgH="2510995" progId="Word.Document.12">
                  <p:embed/>
                </p:oleObj>
              </mc:Choice>
              <mc:Fallback>
                <p:oleObj name="文档" r:id="rId3" imgW="10371836" imgH="2510995" progId="Word.Document.12">
                  <p:embed/>
                  <p:pic>
                    <p:nvPicPr>
                      <p:cNvPr id="0" name=""/>
                      <p:cNvPicPr/>
                      <p:nvPr/>
                    </p:nvPicPr>
                    <p:blipFill>
                      <a:blip r:embed="rId4"/>
                      <a:stretch>
                        <a:fillRect/>
                      </a:stretch>
                    </p:blipFill>
                    <p:spPr>
                      <a:xfrm>
                        <a:off x="698500" y="4079875"/>
                        <a:ext cx="10274300" cy="2478088"/>
                      </a:xfrm>
                      <a:prstGeom prst="rect">
                        <a:avLst/>
                      </a:prstGeom>
                    </p:spPr>
                  </p:pic>
                </p:oleObj>
              </mc:Fallback>
            </mc:AlternateContent>
          </a:graphicData>
        </a:graphic>
      </p:graphicFrame>
      <p:pic>
        <p:nvPicPr>
          <p:cNvPr id="3074" name="Picture 2" descr="21WLXKCXARXS1-84.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8761883" y="4169097"/>
            <a:ext cx="2088232" cy="2284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72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986314895"/>
              </p:ext>
            </p:extLst>
          </p:nvPr>
        </p:nvGraphicFramePr>
        <p:xfrm>
          <a:off x="911225" y="188640"/>
          <a:ext cx="10371138" cy="3563937"/>
        </p:xfrm>
        <a:graphic>
          <a:graphicData uri="http://schemas.openxmlformats.org/presentationml/2006/ole">
            <mc:AlternateContent xmlns:mc="http://schemas.openxmlformats.org/markup-compatibility/2006">
              <mc:Choice xmlns:v="urn:schemas-microsoft-com:vml" Requires="v">
                <p:oleObj spid="_x0000_s4284" name="文档" r:id="rId3" imgW="10371836" imgH="3564062" progId="Word.Document.12">
                  <p:embed/>
                </p:oleObj>
              </mc:Choice>
              <mc:Fallback>
                <p:oleObj name="文档" r:id="rId3" imgW="10371836" imgH="3564062" progId="Word.Document.12">
                  <p:embed/>
                  <p:pic>
                    <p:nvPicPr>
                      <p:cNvPr id="0" name=""/>
                      <p:cNvPicPr/>
                      <p:nvPr/>
                    </p:nvPicPr>
                    <p:blipFill>
                      <a:blip r:embed="rId4"/>
                      <a:stretch>
                        <a:fillRect/>
                      </a:stretch>
                    </p:blipFill>
                    <p:spPr>
                      <a:xfrm>
                        <a:off x="911225" y="188640"/>
                        <a:ext cx="10371138" cy="356393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038656709"/>
              </p:ext>
            </p:extLst>
          </p:nvPr>
        </p:nvGraphicFramePr>
        <p:xfrm>
          <a:off x="913011" y="3843387"/>
          <a:ext cx="10371138" cy="593725"/>
        </p:xfrm>
        <a:graphic>
          <a:graphicData uri="http://schemas.openxmlformats.org/presentationml/2006/ole">
            <mc:AlternateContent xmlns:mc="http://schemas.openxmlformats.org/markup-compatibility/2006">
              <mc:Choice xmlns:v="urn:schemas-microsoft-com:vml" Requires="v">
                <p:oleObj spid="_x0000_s4285"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913011" y="3843387"/>
                        <a:ext cx="10371138" cy="593725"/>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1212597973"/>
              </p:ext>
            </p:extLst>
          </p:nvPr>
        </p:nvGraphicFramePr>
        <p:xfrm>
          <a:off x="913011" y="5445224"/>
          <a:ext cx="10371138" cy="1187450"/>
        </p:xfrm>
        <a:graphic>
          <a:graphicData uri="http://schemas.openxmlformats.org/presentationml/2006/ole">
            <mc:AlternateContent xmlns:mc="http://schemas.openxmlformats.org/markup-compatibility/2006">
              <mc:Choice xmlns:v="urn:schemas-microsoft-com:vml" Requires="v">
                <p:oleObj spid="_x0000_s4286" name="文档" r:id="rId7" imgW="10371836" imgH="1187540" progId="Word.Document.12">
                  <p:embed/>
                </p:oleObj>
              </mc:Choice>
              <mc:Fallback>
                <p:oleObj name="文档" r:id="rId7" imgW="10371836" imgH="1187540" progId="Word.Document.12">
                  <p:embed/>
                  <p:pic>
                    <p:nvPicPr>
                      <p:cNvPr id="0" name=""/>
                      <p:cNvPicPr/>
                      <p:nvPr/>
                    </p:nvPicPr>
                    <p:blipFill>
                      <a:blip r:embed="rId8"/>
                      <a:stretch>
                        <a:fillRect/>
                      </a:stretch>
                    </p:blipFill>
                    <p:spPr>
                      <a:xfrm>
                        <a:off x="913011" y="5445224"/>
                        <a:ext cx="10371138" cy="1187450"/>
                      </a:xfrm>
                      <a:prstGeom prst="rect">
                        <a:avLst/>
                      </a:prstGeom>
                    </p:spPr>
                  </p:pic>
                </p:oleObj>
              </mc:Fallback>
            </mc:AlternateContent>
          </a:graphicData>
        </a:graphic>
      </p:graphicFrame>
      <p:pic>
        <p:nvPicPr>
          <p:cNvPr id="410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61083" y="4797152"/>
            <a:ext cx="1885950" cy="4318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52971" y="476672"/>
            <a:ext cx="10975658" cy="5661248"/>
          </a:xfrm>
        </p:spPr>
        <p:txBody>
          <a:bodyPr>
            <a:normAutofit/>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针对训练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7675" lvl="0" indent="-447675" algn="just">
              <a:lnSpc>
                <a:spcPct val="200000"/>
              </a:lnSpc>
              <a:tabLst>
                <a:tab pos="5826125" algn="l"/>
              </a:tabLst>
            </a:pPr>
            <a:r>
              <a:rPr lang="en-US" altLang="zh-CN" b="1" kern="100" dirty="0">
                <a:solidFill>
                  <a:prstClr val="black"/>
                </a:solidFill>
              </a:rPr>
              <a:t>1</a:t>
            </a:r>
            <a:r>
              <a:rPr lang="zh-CN" altLang="zh-CN" b="1" kern="100" dirty="0">
                <a:solidFill>
                  <a:prstClr val="black"/>
                </a:solidFill>
              </a:rPr>
              <a:t>．福建属于台风频发地区，各类户外设施建设都要考虑台风影响。已知</a:t>
            </a:r>
            <a:r>
              <a:rPr lang="en-US" altLang="zh-CN" b="1" kern="100" dirty="0">
                <a:solidFill>
                  <a:prstClr val="black"/>
                </a:solidFill>
              </a:rPr>
              <a:t>10</a:t>
            </a:r>
            <a:r>
              <a:rPr lang="zh-CN" altLang="zh-CN" b="1" kern="100" dirty="0">
                <a:solidFill>
                  <a:prstClr val="black"/>
                </a:solidFill>
              </a:rPr>
              <a:t>级台风的风速范围为</a:t>
            </a:r>
            <a:r>
              <a:rPr lang="en-US" altLang="zh-CN" b="1" kern="100" dirty="0">
                <a:solidFill>
                  <a:prstClr val="black"/>
                </a:solidFill>
              </a:rPr>
              <a:t>24.5</a:t>
            </a:r>
            <a:r>
              <a:rPr lang="zh-CN" altLang="zh-CN" b="1" kern="100" dirty="0">
                <a:solidFill>
                  <a:prstClr val="black"/>
                </a:solidFill>
              </a:rPr>
              <a:t>～</a:t>
            </a:r>
            <a:r>
              <a:rPr lang="en-US" altLang="zh-CN" b="1" kern="100" dirty="0">
                <a:solidFill>
                  <a:prstClr val="black"/>
                </a:solidFill>
              </a:rPr>
              <a:t>28.4 m/s</a:t>
            </a:r>
            <a:r>
              <a:rPr lang="zh-CN" altLang="zh-CN" b="1" kern="100" dirty="0">
                <a:solidFill>
                  <a:prstClr val="black"/>
                </a:solidFill>
              </a:rPr>
              <a:t>，</a:t>
            </a:r>
            <a:r>
              <a:rPr lang="en-US" altLang="zh-CN" b="1" kern="100" dirty="0">
                <a:solidFill>
                  <a:prstClr val="black"/>
                </a:solidFill>
              </a:rPr>
              <a:t>16</a:t>
            </a:r>
            <a:r>
              <a:rPr lang="zh-CN" altLang="zh-CN" b="1" kern="100" dirty="0">
                <a:solidFill>
                  <a:prstClr val="black"/>
                </a:solidFill>
              </a:rPr>
              <a:t>级台风的风速范围为</a:t>
            </a:r>
            <a:r>
              <a:rPr lang="en-US" altLang="zh-CN" b="1" kern="100" dirty="0">
                <a:solidFill>
                  <a:prstClr val="black"/>
                </a:solidFill>
              </a:rPr>
              <a:t>51.0</a:t>
            </a:r>
            <a:r>
              <a:rPr lang="zh-CN" altLang="zh-CN" b="1" kern="100" dirty="0">
                <a:solidFill>
                  <a:prstClr val="black"/>
                </a:solidFill>
              </a:rPr>
              <a:t>～</a:t>
            </a:r>
            <a:r>
              <a:rPr lang="en-US" altLang="zh-CN" b="1" kern="100" dirty="0">
                <a:solidFill>
                  <a:prstClr val="black"/>
                </a:solidFill>
              </a:rPr>
              <a:t>56.0 m/s</a:t>
            </a:r>
            <a:r>
              <a:rPr lang="zh-CN" altLang="zh-CN" b="1" kern="100" dirty="0">
                <a:solidFill>
                  <a:prstClr val="black"/>
                </a:solidFill>
              </a:rPr>
              <a:t>。若台风迎面垂直吹向一固定的交通标志牌，则</a:t>
            </a:r>
            <a:r>
              <a:rPr lang="en-US" altLang="zh-CN" b="1" kern="100" dirty="0">
                <a:solidFill>
                  <a:prstClr val="black"/>
                </a:solidFill>
              </a:rPr>
              <a:t>16</a:t>
            </a:r>
            <a:r>
              <a:rPr lang="zh-CN" altLang="zh-CN" b="1" kern="100" dirty="0">
                <a:solidFill>
                  <a:prstClr val="black"/>
                </a:solidFill>
              </a:rPr>
              <a:t>级台风对该交通标志牌的作用力大小约为</a:t>
            </a:r>
            <a:r>
              <a:rPr lang="en-US" altLang="zh-CN" b="1" kern="100" dirty="0">
                <a:solidFill>
                  <a:prstClr val="black"/>
                </a:solidFill>
              </a:rPr>
              <a:t>10</a:t>
            </a:r>
            <a:r>
              <a:rPr lang="zh-CN" altLang="zh-CN" b="1" kern="100" dirty="0">
                <a:solidFill>
                  <a:prstClr val="black"/>
                </a:solidFill>
              </a:rPr>
              <a:t>级台风的</a:t>
            </a:r>
            <a:r>
              <a:rPr lang="en-US" altLang="zh-CN" b="1" kern="100" dirty="0">
                <a:solidFill>
                  <a:prstClr val="black"/>
                </a:solidFill>
              </a:rPr>
              <a:t>					(</a:t>
            </a:r>
            <a:r>
              <a:rPr lang="zh-CN" altLang="zh-CN" b="1" kern="100" dirty="0">
                <a:solidFill>
                  <a:prstClr val="black"/>
                </a:solidFill>
              </a:rPr>
              <a:t>　　</a:t>
            </a:r>
            <a:r>
              <a:rPr lang="en-US" altLang="zh-CN" b="1" kern="100" dirty="0">
                <a:solidFill>
                  <a:prstClr val="black"/>
                </a:solidFill>
              </a:rPr>
              <a:t>)</a:t>
            </a:r>
            <a:endParaRPr lang="zh-CN" altLang="zh-CN" kern="100" dirty="0">
              <a:solidFill>
                <a:prstClr val="black"/>
              </a:solidFill>
            </a:endParaRPr>
          </a:p>
          <a:p>
            <a:pPr marL="447675" lvl="0" indent="0" algn="just">
              <a:lnSpc>
                <a:spcPct val="200000"/>
              </a:lnSpc>
              <a:tabLst>
                <a:tab pos="5826125" algn="l"/>
              </a:tabLst>
            </a:pPr>
            <a:r>
              <a:rPr lang="en-US" altLang="zh-CN" b="1" kern="100" dirty="0">
                <a:solidFill>
                  <a:prstClr val="black"/>
                </a:solidFill>
              </a:rPr>
              <a:t>A</a:t>
            </a:r>
            <a:r>
              <a:rPr lang="zh-CN" altLang="zh-CN" b="1" kern="100" dirty="0">
                <a:solidFill>
                  <a:prstClr val="black"/>
                </a:solidFill>
              </a:rPr>
              <a:t>．</a:t>
            </a:r>
            <a:r>
              <a:rPr lang="en-US" altLang="zh-CN" b="1" kern="100" dirty="0">
                <a:solidFill>
                  <a:prstClr val="black"/>
                </a:solidFill>
              </a:rPr>
              <a:t>2</a:t>
            </a:r>
            <a:r>
              <a:rPr lang="zh-CN" altLang="zh-CN" b="1" kern="100" dirty="0">
                <a:solidFill>
                  <a:prstClr val="black"/>
                </a:solidFill>
              </a:rPr>
              <a:t>倍　　　　　　　</a:t>
            </a:r>
            <a:r>
              <a:rPr lang="en-US" altLang="zh-CN" b="1" kern="100" dirty="0">
                <a:solidFill>
                  <a:prstClr val="black"/>
                </a:solidFill>
              </a:rPr>
              <a:t>	B</a:t>
            </a:r>
            <a:r>
              <a:rPr lang="zh-CN" altLang="zh-CN" b="1" kern="100" dirty="0">
                <a:solidFill>
                  <a:prstClr val="black"/>
                </a:solidFill>
              </a:rPr>
              <a:t>．</a:t>
            </a:r>
            <a:r>
              <a:rPr lang="en-US" altLang="zh-CN" b="1" kern="100" dirty="0">
                <a:solidFill>
                  <a:prstClr val="black"/>
                </a:solidFill>
              </a:rPr>
              <a:t>4</a:t>
            </a:r>
            <a:r>
              <a:rPr lang="zh-CN" altLang="zh-CN" b="1" kern="100" dirty="0">
                <a:solidFill>
                  <a:prstClr val="black"/>
                </a:solidFill>
              </a:rPr>
              <a:t>倍</a:t>
            </a:r>
            <a:endParaRPr lang="zh-CN" altLang="zh-CN" kern="100" dirty="0">
              <a:solidFill>
                <a:prstClr val="black"/>
              </a:solidFill>
            </a:endParaRPr>
          </a:p>
          <a:p>
            <a:pPr marL="447675" lvl="0" indent="0" algn="just">
              <a:lnSpc>
                <a:spcPct val="200000"/>
              </a:lnSpc>
              <a:tabLst>
                <a:tab pos="5826125" algn="l"/>
              </a:tabLst>
            </a:pPr>
            <a:r>
              <a:rPr lang="en-US" altLang="zh-CN" b="1" kern="100" dirty="0">
                <a:solidFill>
                  <a:prstClr val="black"/>
                </a:solidFill>
              </a:rPr>
              <a:t>C</a:t>
            </a:r>
            <a:r>
              <a:rPr lang="zh-CN" altLang="zh-CN" b="1" kern="100" dirty="0">
                <a:solidFill>
                  <a:prstClr val="black"/>
                </a:solidFill>
              </a:rPr>
              <a:t>．</a:t>
            </a:r>
            <a:r>
              <a:rPr lang="en-US" altLang="zh-CN" b="1" kern="100" dirty="0">
                <a:solidFill>
                  <a:prstClr val="black"/>
                </a:solidFill>
              </a:rPr>
              <a:t>8</a:t>
            </a:r>
            <a:r>
              <a:rPr lang="zh-CN" altLang="zh-CN" b="1" kern="100" dirty="0">
                <a:solidFill>
                  <a:prstClr val="black"/>
                </a:solidFill>
              </a:rPr>
              <a:t>倍</a:t>
            </a:r>
            <a:r>
              <a:rPr lang="zh-CN" altLang="zh-CN" b="1" kern="100" dirty="0">
                <a:solidFill>
                  <a:prstClr val="black"/>
                </a:solidFill>
                <a:ea typeface="Times New Roman"/>
              </a:rPr>
              <a:t> </a:t>
            </a:r>
            <a:r>
              <a:rPr lang="en-US" altLang="zh-CN" b="1" kern="100" dirty="0">
                <a:solidFill>
                  <a:prstClr val="black"/>
                </a:solidFill>
                <a:ea typeface="Times New Roman"/>
              </a:rPr>
              <a:t>	D</a:t>
            </a:r>
            <a:r>
              <a:rPr lang="zh-CN" altLang="zh-CN" b="1" kern="100" dirty="0">
                <a:solidFill>
                  <a:prstClr val="black"/>
                </a:solidFill>
              </a:rPr>
              <a:t>．</a:t>
            </a:r>
            <a:r>
              <a:rPr lang="en-US" altLang="zh-CN" b="1" kern="100" dirty="0">
                <a:solidFill>
                  <a:prstClr val="black"/>
                </a:solidFill>
              </a:rPr>
              <a:t>16</a:t>
            </a:r>
            <a:r>
              <a:rPr lang="zh-CN" altLang="zh-CN" b="1" kern="100" dirty="0">
                <a:solidFill>
                  <a:prstClr val="black"/>
                </a:solidFill>
              </a:rPr>
              <a:t>倍</a:t>
            </a:r>
            <a:endParaRPr lang="zh-CN" altLang="zh-CN" kern="100" dirty="0">
              <a:latin typeface="宋体"/>
              <a:cs typeface="Courier New"/>
            </a:endParaRPr>
          </a:p>
        </p:txBody>
      </p:sp>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207293"/>
            <a:ext cx="10975658" cy="4525963"/>
          </a:xfrm>
        </p:spPr>
        <p:txBody>
          <a:bodyPr/>
          <a:lstStyle/>
          <a:p>
            <a:pPr indent="0"/>
            <a:endParaRPr lang="en-US" altLang="zh-CN" b="1" kern="100" dirty="0" smtClean="0">
              <a:solidFill>
                <a:srgbClr val="FF0000"/>
              </a:solidFill>
              <a:latin typeface="Times New Roman"/>
              <a:ea typeface="黑体"/>
              <a:cs typeface="Times New Roman"/>
            </a:endParaRPr>
          </a:p>
          <a:p>
            <a:pPr indent="0"/>
            <a:endParaRPr lang="en-US" altLang="zh-CN" b="1" kern="100" dirty="0" smtClean="0">
              <a:solidFill>
                <a:srgbClr val="FF0000"/>
              </a:solidFill>
              <a:latin typeface="Times New Roman"/>
              <a:ea typeface="黑体"/>
              <a:cs typeface="Times New Roman"/>
            </a:endParaRPr>
          </a:p>
          <a:p>
            <a:pPr indent="0"/>
            <a:endParaRPr lang="en-US" altLang="zh-CN" b="1" kern="100" dirty="0">
              <a:solidFill>
                <a:srgbClr val="FF0000"/>
              </a:solidFill>
              <a:latin typeface="Times New Roman"/>
              <a:ea typeface="黑体"/>
              <a:cs typeface="Times New Roman"/>
            </a:endParaRPr>
          </a:p>
          <a:p>
            <a:pPr indent="0"/>
            <a:endParaRPr lang="en-US" altLang="zh-CN" b="1" kern="100" dirty="0" smtClean="0">
              <a:solidFill>
                <a:srgbClr val="FF0000"/>
              </a:solidFill>
              <a:latin typeface="Times New Roman"/>
              <a:ea typeface="黑体"/>
              <a:cs typeface="Times New Roman"/>
            </a:endParaRPr>
          </a:p>
          <a:p>
            <a:pPr indent="0"/>
            <a:endParaRPr lang="en-US" altLang="zh-CN" b="1" kern="100" dirty="0">
              <a:solidFill>
                <a:srgbClr val="FF0000"/>
              </a:solidFill>
              <a:latin typeface="Times New Roman"/>
              <a:ea typeface="黑体"/>
              <a:cs typeface="Times New Roman"/>
            </a:endParaRPr>
          </a:p>
          <a:p>
            <a:pPr indent="0"/>
            <a:r>
              <a:rPr lang="zh-CN" altLang="zh-CN" b="1" kern="100" dirty="0" smtClean="0">
                <a:solidFill>
                  <a:srgbClr val="FF0000"/>
                </a:solidFill>
                <a:latin typeface="Times New Roman"/>
                <a:ea typeface="黑体"/>
                <a:cs typeface="Times New Roman"/>
              </a:rPr>
              <a:t>答</a:t>
            </a:r>
            <a:r>
              <a:rPr lang="zh-CN" altLang="zh-CN" b="1" kern="100" dirty="0">
                <a:solidFill>
                  <a:srgbClr val="FF0000"/>
                </a:solidFill>
                <a:latin typeface="Times New Roman"/>
                <a:ea typeface="黑体"/>
                <a:cs typeface="Times New Roman"/>
              </a:rPr>
              <a:t>案</a:t>
            </a:r>
            <a:r>
              <a:rPr lang="zh-CN" altLang="zh-CN" b="1" kern="100" dirty="0" smtClean="0">
                <a:solidFill>
                  <a:srgbClr val="FF0000"/>
                </a:solidFill>
                <a:latin typeface="Times New Roman"/>
                <a:ea typeface="黑体"/>
                <a:cs typeface="Times New Roman"/>
              </a:rPr>
              <a:t>：</a:t>
            </a:r>
            <a:r>
              <a:rPr lang="en-US" altLang="zh-CN" b="1" kern="100" dirty="0" smtClean="0">
                <a:latin typeface="Times New Roman"/>
                <a:ea typeface="楷体_GB2312"/>
                <a:cs typeface="Courier New"/>
              </a:rPr>
              <a:t>B</a:t>
            </a:r>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3936878909"/>
              </p:ext>
            </p:extLst>
          </p:nvPr>
        </p:nvGraphicFramePr>
        <p:xfrm>
          <a:off x="624979" y="1772219"/>
          <a:ext cx="10723562" cy="2703512"/>
        </p:xfrm>
        <a:graphic>
          <a:graphicData uri="http://schemas.openxmlformats.org/presentationml/2006/ole">
            <mc:AlternateContent xmlns:mc="http://schemas.openxmlformats.org/markup-compatibility/2006">
              <mc:Choice xmlns:v="urn:schemas-microsoft-com:vml" Requires="v">
                <p:oleObj spid="_x0000_s37904" name="文档" r:id="rId3" imgW="10839007" imgH="2729710" progId="Word.Document.12">
                  <p:embed/>
                </p:oleObj>
              </mc:Choice>
              <mc:Fallback>
                <p:oleObj name="文档" r:id="rId3" imgW="10839007" imgH="2729710" progId="Word.Document.12">
                  <p:embed/>
                  <p:pic>
                    <p:nvPicPr>
                      <p:cNvPr id="0" name=""/>
                      <p:cNvPicPr/>
                      <p:nvPr/>
                    </p:nvPicPr>
                    <p:blipFill>
                      <a:blip r:embed="rId4"/>
                      <a:stretch>
                        <a:fillRect/>
                      </a:stretch>
                    </p:blipFill>
                    <p:spPr>
                      <a:xfrm>
                        <a:off x="624979" y="1772219"/>
                        <a:ext cx="10723562" cy="2703512"/>
                      </a:xfrm>
                      <a:prstGeom prst="rect">
                        <a:avLst/>
                      </a:prstGeom>
                    </p:spPr>
                  </p:pic>
                </p:oleObj>
              </mc:Fallback>
            </mc:AlternateContent>
          </a:graphicData>
        </a:graphic>
      </p:graphicFrame>
    </p:spTree>
    <p:extLst>
      <p:ext uri="{BB962C8B-B14F-4D97-AF65-F5344CB8AC3E}">
        <p14:creationId xmlns:p14="http://schemas.microsoft.com/office/powerpoint/2010/main" val="327113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35287"/>
            <a:ext cx="10975658" cy="4741985"/>
          </a:xfrm>
        </p:spPr>
        <p:txBody>
          <a:bodyPr/>
          <a:lstStyle/>
          <a:p>
            <a:pPr marL="446088" indent="-446088" algn="just"/>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隶书"/>
                <a:cs typeface="Courier New"/>
              </a:rPr>
              <a:t>(2022·</a:t>
            </a:r>
            <a:r>
              <a:rPr lang="zh-CN" altLang="zh-CN" b="1" kern="100" dirty="0">
                <a:latin typeface="Times New Roman"/>
                <a:ea typeface="隶书"/>
                <a:cs typeface="Times New Roman"/>
              </a:rPr>
              <a:t>北京高考</a:t>
            </a:r>
            <a:r>
              <a:rPr lang="en-US" altLang="zh-CN" b="1" kern="100" dirty="0">
                <a:latin typeface="Times New Roman"/>
                <a:ea typeface="隶书"/>
                <a:cs typeface="Courier New"/>
              </a:rPr>
              <a:t>)</a:t>
            </a:r>
            <a:r>
              <a:rPr lang="zh-CN" altLang="zh-CN" b="1" kern="100" dirty="0">
                <a:latin typeface="Times New Roman"/>
                <a:cs typeface="Times New Roman"/>
              </a:rPr>
              <a:t>体育课上，甲同学在距离地面高</a:t>
            </a:r>
            <a:r>
              <a:rPr lang="en-US" altLang="zh-CN" b="1" i="1" kern="100" dirty="0">
                <a:latin typeface="Times New Roman"/>
                <a:cs typeface="Courier New"/>
              </a:rPr>
              <a:t>h</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2.5 m</a:t>
            </a:r>
            <a:r>
              <a:rPr lang="zh-CN" altLang="zh-CN" b="1" kern="100" dirty="0">
                <a:latin typeface="Times New Roman"/>
                <a:cs typeface="Times New Roman"/>
              </a:rPr>
              <a:t>处将排球击出，球的初速度沿水平方向，大小为</a:t>
            </a:r>
            <a:r>
              <a:rPr lang="en-US" altLang="zh-CN" b="1" i="1" kern="100" dirty="0">
                <a:latin typeface="Book Antiqua"/>
                <a:cs typeface="Times New Roman"/>
              </a:rPr>
              <a:t>v</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8.0 m</a:t>
            </a:r>
            <a:r>
              <a:rPr lang="en-US" altLang="zh-CN" b="1" kern="100" dirty="0">
                <a:latin typeface="IPAPANNEW"/>
                <a:cs typeface="Times New Roman"/>
              </a:rPr>
              <a:t>/s</a:t>
            </a:r>
            <a:r>
              <a:rPr lang="zh-CN" altLang="zh-CN" b="1" kern="100" dirty="0">
                <a:latin typeface="IPAPANNEW"/>
                <a:cs typeface="Times New Roman"/>
              </a:rPr>
              <a:t>；乙同学在离地</a:t>
            </a:r>
            <a:r>
              <a:rPr lang="en-US" altLang="zh-CN" b="1" i="1" kern="100" dirty="0">
                <a:latin typeface="IPAPANNEW"/>
                <a:cs typeface="Times New Roman"/>
              </a:rPr>
              <a:t>h</a:t>
            </a:r>
            <a:r>
              <a:rPr lang="en-US" altLang="zh-CN" b="1" kern="100" baseline="-25000" dirty="0">
                <a:latin typeface="IPAPANNEW"/>
                <a:cs typeface="Times New Roman"/>
              </a:rPr>
              <a:t>2</a:t>
            </a:r>
            <a:r>
              <a:rPr lang="zh-CN" altLang="zh-CN" b="1" kern="100" dirty="0">
                <a:latin typeface="IPAPANNEW"/>
                <a:cs typeface="Times New Roman"/>
              </a:rPr>
              <a:t>＝</a:t>
            </a:r>
            <a:r>
              <a:rPr lang="en-US" altLang="zh-CN" b="1" kern="100" dirty="0">
                <a:latin typeface="IPAPANNEW"/>
                <a:cs typeface="Times New Roman"/>
              </a:rPr>
              <a:t>0.7 m</a:t>
            </a:r>
            <a:r>
              <a:rPr lang="zh-CN" altLang="zh-CN" b="1" kern="100" dirty="0">
                <a:latin typeface="IPAPANNEW"/>
                <a:cs typeface="Times New Roman"/>
              </a:rPr>
              <a:t>处将排球垫起，垫起前后球的速度大小相等，方向相反。已知排球质量</a:t>
            </a:r>
            <a:r>
              <a:rPr lang="en-US" altLang="zh-CN" b="1" i="1" kern="100" dirty="0">
                <a:latin typeface="IPAPANNEW"/>
                <a:cs typeface="Times New Roman"/>
              </a:rPr>
              <a:t>m</a:t>
            </a:r>
            <a:r>
              <a:rPr lang="zh-CN" altLang="zh-CN" b="1" kern="100" dirty="0">
                <a:latin typeface="IPAPANNEW"/>
                <a:cs typeface="Times New Roman"/>
              </a:rPr>
              <a:t>＝</a:t>
            </a:r>
            <a:r>
              <a:rPr lang="en-US" altLang="zh-CN" b="1" kern="100" dirty="0">
                <a:latin typeface="IPAPANNEW"/>
                <a:cs typeface="Times New Roman"/>
              </a:rPr>
              <a:t>0.3 kg</a:t>
            </a:r>
            <a:r>
              <a:rPr lang="zh-CN" altLang="zh-CN" b="1" kern="100" dirty="0">
                <a:latin typeface="IPAPANNEW"/>
                <a:cs typeface="Times New Roman"/>
              </a:rPr>
              <a:t>，取重力加速度</a:t>
            </a:r>
            <a:r>
              <a:rPr lang="en-US" altLang="zh-CN" b="1" i="1" kern="100" dirty="0">
                <a:latin typeface="IPAPANNEW"/>
                <a:cs typeface="Times New Roman"/>
              </a:rPr>
              <a:t>g</a:t>
            </a:r>
            <a:r>
              <a:rPr lang="zh-CN" altLang="zh-CN" b="1" kern="100" dirty="0">
                <a:latin typeface="IPAPANNEW"/>
                <a:cs typeface="Times New Roman"/>
              </a:rPr>
              <a:t>＝</a:t>
            </a:r>
            <a:r>
              <a:rPr lang="en-US" altLang="zh-CN" b="1" kern="100" dirty="0">
                <a:latin typeface="IPAPANNEW"/>
                <a:cs typeface="Times New Roman"/>
              </a:rPr>
              <a:t>10 m/</a:t>
            </a:r>
            <a:r>
              <a:rPr lang="en-US" altLang="zh-CN" b="1" kern="100" dirty="0">
                <a:latin typeface="Times New Roman"/>
                <a:cs typeface="Courier New"/>
              </a:rPr>
              <a:t>s</a:t>
            </a:r>
            <a:r>
              <a:rPr lang="en-US" altLang="zh-CN" b="1" kern="100" baseline="30000" dirty="0">
                <a:latin typeface="Times New Roman"/>
                <a:cs typeface="Courier New"/>
              </a:rPr>
              <a:t>2</a:t>
            </a:r>
            <a:r>
              <a:rPr lang="zh-CN" altLang="zh-CN" b="1" kern="100" dirty="0">
                <a:latin typeface="Times New Roman"/>
                <a:cs typeface="Times New Roman"/>
              </a:rPr>
              <a:t>。不计空气阻力。求：</a:t>
            </a:r>
            <a:endParaRPr lang="zh-CN" altLang="zh-CN" kern="100" dirty="0">
              <a:latin typeface="宋体"/>
              <a:cs typeface="Courier New"/>
            </a:endParaRPr>
          </a:p>
          <a:p>
            <a:pPr marL="446088" indent="0" algn="just"/>
            <a:r>
              <a:rPr lang="en-US" altLang="zh-CN" b="1" kern="100" dirty="0">
                <a:latin typeface="Times New Roman"/>
                <a:cs typeface="Courier New"/>
              </a:rPr>
              <a:t>(1)</a:t>
            </a:r>
            <a:r>
              <a:rPr lang="zh-CN" altLang="zh-CN" b="1" kern="100" dirty="0">
                <a:latin typeface="Times New Roman"/>
                <a:cs typeface="Times New Roman"/>
              </a:rPr>
              <a:t>排球被垫起前在水平方向飞行的距离</a:t>
            </a:r>
            <a:r>
              <a:rPr lang="en-US" altLang="zh-CN" b="1" i="1" kern="100" dirty="0">
                <a:latin typeface="Times New Roman"/>
                <a:cs typeface="Courier New"/>
              </a:rPr>
              <a:t>x</a:t>
            </a:r>
            <a:r>
              <a:rPr lang="zh-CN" altLang="zh-CN" b="1" kern="100" dirty="0">
                <a:latin typeface="Times New Roman"/>
                <a:cs typeface="Times New Roman"/>
              </a:rPr>
              <a:t>；</a:t>
            </a:r>
            <a:endParaRPr lang="zh-CN" altLang="zh-CN" kern="100" dirty="0">
              <a:latin typeface="宋体"/>
              <a:cs typeface="Courier New"/>
            </a:endParaRPr>
          </a:p>
          <a:p>
            <a:pPr marL="446088" indent="0" algn="just"/>
            <a:r>
              <a:rPr lang="en-US" altLang="zh-CN" b="1" kern="100" dirty="0">
                <a:latin typeface="Times New Roman"/>
                <a:cs typeface="Courier New"/>
              </a:rPr>
              <a:t>(2)</a:t>
            </a:r>
            <a:r>
              <a:rPr lang="zh-CN" altLang="zh-CN" b="1" kern="100" dirty="0">
                <a:latin typeface="Times New Roman"/>
                <a:cs typeface="Times New Roman"/>
              </a:rPr>
              <a:t>排球被垫起前瞬间的速度大小</a:t>
            </a:r>
            <a:r>
              <a:rPr lang="en-US" altLang="zh-CN" b="1" i="1" kern="100" dirty="0">
                <a:latin typeface="Book Antiqua"/>
                <a:cs typeface="Times New Roman"/>
              </a:rPr>
              <a:t>v</a:t>
            </a:r>
            <a:r>
              <a:rPr lang="zh-CN" altLang="zh-CN" b="1" kern="100" dirty="0">
                <a:latin typeface="Times New Roman"/>
                <a:cs typeface="Times New Roman"/>
              </a:rPr>
              <a:t>及方向；</a:t>
            </a:r>
            <a:endParaRPr lang="zh-CN" altLang="zh-CN" kern="100" dirty="0">
              <a:latin typeface="宋体"/>
              <a:cs typeface="Courier New"/>
            </a:endParaRPr>
          </a:p>
          <a:p>
            <a:pPr marL="446088" indent="0" algn="just"/>
            <a:r>
              <a:rPr lang="en-US" altLang="zh-CN" b="1" kern="100" dirty="0">
                <a:latin typeface="Times New Roman"/>
                <a:cs typeface="Courier New"/>
              </a:rPr>
              <a:t>(3)</a:t>
            </a:r>
            <a:r>
              <a:rPr lang="zh-CN" altLang="zh-CN" b="1" kern="100" dirty="0">
                <a:latin typeface="Times New Roman"/>
                <a:cs typeface="Times New Roman"/>
              </a:rPr>
              <a:t>排球与乙同学作用过程中所受冲量的大小</a:t>
            </a:r>
            <a:r>
              <a:rPr lang="en-US" altLang="zh-CN" b="1" i="1" kern="100" dirty="0">
                <a:latin typeface="Times New Roman"/>
                <a:cs typeface="Courier New"/>
              </a:rPr>
              <a:t>I</a:t>
            </a:r>
            <a:r>
              <a:rPr lang="zh-CN" altLang="zh-CN" b="1" kern="100" dirty="0">
                <a:latin typeface="Times New Roman"/>
                <a:cs typeface="Times New Roman"/>
              </a:rPr>
              <a:t>。</a:t>
            </a:r>
            <a:endParaRPr lang="zh-CN" altLang="zh-CN" kern="100" dirty="0">
              <a:latin typeface="宋体"/>
              <a:cs typeface="Courier New"/>
            </a:endParaRPr>
          </a:p>
          <a:p>
            <a:pPr marL="446088" indent="0"/>
            <a:endParaRPr lang="zh-CN" altLang="en-US" dirty="0"/>
          </a:p>
        </p:txBody>
      </p:sp>
      <p:pic>
        <p:nvPicPr>
          <p:cNvPr id="36866" name="Picture 2" descr="22wlbjgk-1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537747" y="3212976"/>
            <a:ext cx="3763669" cy="1394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3797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552971" y="700930"/>
            <a:ext cx="10975658" cy="4525963"/>
          </a:xfrm>
        </p:spPr>
        <p:txBody>
          <a:bodyPr>
            <a:normAutofit/>
          </a:bodyPr>
          <a:lstStyle/>
          <a:p>
            <a:pPr marL="447675" indent="-447675" algn="just">
              <a:lnSpc>
                <a:spcPct val="200000"/>
              </a:lnSpc>
              <a:tabLst>
                <a:tab pos="5826125" algn="l"/>
              </a:tabLst>
            </a:pPr>
            <a:endParaRPr lang="zh-CN" altLang="zh-CN" kern="100" dirty="0" smtClean="0"/>
          </a:p>
          <a:p>
            <a:pPr marL="447675" indent="0">
              <a:lnSpc>
                <a:spcPct val="200000"/>
              </a:lnSpc>
              <a:tabLst>
                <a:tab pos="5826125" algn="l"/>
              </a:tabLst>
            </a:pPr>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2229033341"/>
              </p:ext>
            </p:extLst>
          </p:nvPr>
        </p:nvGraphicFramePr>
        <p:xfrm>
          <a:off x="266700" y="188640"/>
          <a:ext cx="11099800" cy="6181725"/>
        </p:xfrm>
        <a:graphic>
          <a:graphicData uri="http://schemas.openxmlformats.org/presentationml/2006/ole">
            <mc:AlternateContent xmlns:mc="http://schemas.openxmlformats.org/markup-compatibility/2006">
              <mc:Choice xmlns:v="urn:schemas-microsoft-com:vml" Requires="v">
                <p:oleObj spid="_x0000_s38942" name="文档" r:id="rId3" imgW="11136833" imgH="6214753" progId="Word.Document.12">
                  <p:embed/>
                </p:oleObj>
              </mc:Choice>
              <mc:Fallback>
                <p:oleObj name="文档" r:id="rId3" imgW="11136833" imgH="6214753" progId="Word.Document.12">
                  <p:embed/>
                  <p:pic>
                    <p:nvPicPr>
                      <p:cNvPr id="0" name=""/>
                      <p:cNvPicPr/>
                      <p:nvPr/>
                    </p:nvPicPr>
                    <p:blipFill>
                      <a:blip r:embed="rId4"/>
                      <a:stretch>
                        <a:fillRect/>
                      </a:stretch>
                    </p:blipFill>
                    <p:spPr>
                      <a:xfrm>
                        <a:off x="266700" y="188640"/>
                        <a:ext cx="11099800" cy="618172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2253804346"/>
              </p:ext>
            </p:extLst>
          </p:nvPr>
        </p:nvGraphicFramePr>
        <p:xfrm>
          <a:off x="192931" y="5850631"/>
          <a:ext cx="11758613" cy="960438"/>
        </p:xfrm>
        <a:graphic>
          <a:graphicData uri="http://schemas.openxmlformats.org/presentationml/2006/ole">
            <mc:AlternateContent xmlns:mc="http://schemas.openxmlformats.org/markup-compatibility/2006">
              <mc:Choice xmlns:v="urn:schemas-microsoft-com:vml" Requires="v">
                <p:oleObj spid="_x0000_s38943" name="文档" r:id="rId5" imgW="11751549" imgH="964147" progId="Word.Document.12">
                  <p:embed/>
                </p:oleObj>
              </mc:Choice>
              <mc:Fallback>
                <p:oleObj name="文档" r:id="rId5" imgW="11751549" imgH="964147" progId="Word.Document.12">
                  <p:embed/>
                  <p:pic>
                    <p:nvPicPr>
                      <p:cNvPr id="0" name=""/>
                      <p:cNvPicPr/>
                      <p:nvPr/>
                    </p:nvPicPr>
                    <p:blipFill>
                      <a:blip r:embed="rId6"/>
                      <a:stretch>
                        <a:fillRect/>
                      </a:stretch>
                    </p:blipFill>
                    <p:spPr>
                      <a:xfrm>
                        <a:off x="192931" y="5850631"/>
                        <a:ext cx="11758613" cy="960438"/>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TotalTime>
  <Words>1816</Words>
  <Application>Microsoft Office PowerPoint</Application>
  <PresentationFormat>自定义</PresentationFormat>
  <Paragraphs>98</Paragraphs>
  <Slides>31</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31</vt:i4>
      </vt:variant>
    </vt:vector>
  </HeadingPairs>
  <TitlesOfParts>
    <vt:vector size="34"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126</cp:revision>
  <dcterms:created xsi:type="dcterms:W3CDTF">2021-04-02T06:41:31Z</dcterms:created>
  <dcterms:modified xsi:type="dcterms:W3CDTF">2024-05-14T02:52:38Z</dcterms:modified>
</cp:coreProperties>
</file>