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60" r:id="rId2"/>
    <p:sldId id="266" r:id="rId3"/>
    <p:sldId id="267" r:id="rId4"/>
    <p:sldId id="268" r:id="rId5"/>
    <p:sldId id="270" r:id="rId6"/>
    <p:sldId id="271" r:id="rId7"/>
    <p:sldId id="272" r:id="rId8"/>
    <p:sldId id="273" r:id="rId9"/>
    <p:sldId id="274" r:id="rId10"/>
    <p:sldId id="275" r:id="rId11"/>
    <p:sldId id="276" r:id="rId12"/>
    <p:sldId id="277" r:id="rId13"/>
    <p:sldId id="261" r:id="rId14"/>
    <p:sldId id="262" r:id="rId15"/>
    <p:sldId id="263" r:id="rId16"/>
    <p:sldId id="264" r:id="rId17"/>
    <p:sldId id="265" r:id="rId18"/>
    <p:sldId id="278" r:id="rId19"/>
    <p:sldId id="281" r:id="rId20"/>
    <p:sldId id="289" r:id="rId21"/>
    <p:sldId id="291" r:id="rId22"/>
    <p:sldId id="292" r:id="rId23"/>
    <p:sldId id="293" r:id="rId24"/>
    <p:sldId id="294" r:id="rId25"/>
    <p:sldId id="295" r:id="rId26"/>
    <p:sldId id="297" r:id="rId27"/>
    <p:sldId id="298" r:id="rId28"/>
    <p:sldId id="300" r:id="rId29"/>
    <p:sldId id="301" r:id="rId30"/>
    <p:sldId id="303" r:id="rId31"/>
    <p:sldId id="304" r:id="rId32"/>
    <p:sldId id="305" r:id="rId33"/>
    <p:sldId id="306" r:id="rId34"/>
    <p:sldId id="307" r:id="rId35"/>
    <p:sldId id="309" r:id="rId36"/>
    <p:sldId id="310" r:id="rId37"/>
    <p:sldId id="321" r:id="rId38"/>
    <p:sldId id="311" r:id="rId39"/>
    <p:sldId id="320" r:id="rId40"/>
    <p:sldId id="312" r:id="rId41"/>
    <p:sldId id="313" r:id="rId42"/>
    <p:sldId id="314" r:id="rId43"/>
    <p:sldId id="315" r:id="rId44"/>
    <p:sldId id="316" r:id="rId45"/>
    <p:sldId id="317" r:id="rId46"/>
    <p:sldId id="318" r:id="rId47"/>
    <p:sldId id="319" r:id="rId48"/>
    <p:sldId id="288" r:id="rId49"/>
    <p:sldId id="287" r:id="rId50"/>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07" autoAdjust="0"/>
  </p:normalViewPr>
  <p:slideViewPr>
    <p:cSldViewPr>
      <p:cViewPr varScale="1">
        <p:scale>
          <a:sx n="85" d="100"/>
          <a:sy n="85" d="100"/>
        </p:scale>
        <p:origin x="-624" y="-78"/>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image" Target="../media/image3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image" Target="../media/image43.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image" Target="../media/image4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164F66-8AFB-43E2-8B78-5A04C59B8376}" type="datetimeFigureOut">
              <a:rPr lang="zh-CN" altLang="en-US" smtClean="0"/>
              <a:t>2023-6-16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862BE3-BFA0-408A-9820-1B9171ECD5E8}" type="slidenum">
              <a:rPr lang="zh-CN" altLang="en-US" smtClean="0"/>
              <a:t>‹#›</a:t>
            </a:fld>
            <a:endParaRPr lang="zh-CN" altLang="en-US"/>
          </a:p>
        </p:txBody>
      </p:sp>
    </p:spTree>
    <p:extLst>
      <p:ext uri="{BB962C8B-B14F-4D97-AF65-F5344CB8AC3E}">
        <p14:creationId xmlns:p14="http://schemas.microsoft.com/office/powerpoint/2010/main" val="1860648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48</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5555.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6666.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7777.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13.emf"/><Relationship Id="rId5" Type="http://schemas.openxmlformats.org/officeDocument/2006/relationships/package" Target="../embeddings/Microsoft_Word_Document8888.docx"/><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9999.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6.emf"/><Relationship Id="rId5" Type="http://schemas.openxmlformats.org/officeDocument/2006/relationships/package" Target="../embeddings/Microsoft_Word_Document10101010.docx"/><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21WLXKCXARXS1-2.TIF" TargetMode="External"/><Relationship Id="rId3" Type="http://schemas.openxmlformats.org/officeDocument/2006/relationships/package" Target="../embeddings/Microsoft_Word_Document11111111.docx"/><Relationship Id="rId7"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18.emf"/><Relationship Id="rId5" Type="http://schemas.openxmlformats.org/officeDocument/2006/relationships/package" Target="../embeddings/Microsoft_Word_Document12121212.docx"/><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3" Type="http://schemas.openxmlformats.org/officeDocument/2006/relationships/image" Target="21WLXKCXARXS1-3.TIF" TargetMode="External"/><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20XWLX1-5.TIF"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20XWLX1-6.TIF" TargetMode="External"/><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13131313.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24.emf"/><Relationship Id="rId5" Type="http://schemas.openxmlformats.org/officeDocument/2006/relationships/package" Target="../embeddings/Microsoft_Word_Document14141414.docx"/><Relationship Id="rId4" Type="http://schemas.openxmlformats.org/officeDocument/2006/relationships/image" Target="../media/image23.emf"/></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vmlDrawing" Target="../drawings/vmlDrawing9.vml"/><Relationship Id="rId5" Type="http://schemas.openxmlformats.org/officeDocument/2006/relationships/image" Target="../media/image25.emf"/><Relationship Id="rId4" Type="http://schemas.openxmlformats.org/officeDocument/2006/relationships/package" Target="../embeddings/Microsoft_Word_Document15151515.docx"/></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9.png"/><Relationship Id="rId7" Type="http://schemas.openxmlformats.org/officeDocument/2006/relationships/package" Target="../embeddings/Microsoft_Word_Document17171717.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27.emf"/><Relationship Id="rId5" Type="http://schemas.openxmlformats.org/officeDocument/2006/relationships/package" Target="../embeddings/Microsoft_Word_Document16161616.docx"/><Relationship Id="rId4" Type="http://schemas.openxmlformats.org/officeDocument/2006/relationships/image" Target="20XWLX1-7.TI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21XLKWLX1-4.TIF" TargetMode="Externa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Word_Document18181818.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19191919.docx"/><Relationship Id="rId2" Type="http://schemas.openxmlformats.org/officeDocument/2006/relationships/slideLayout" Target="../slideLayouts/slideLayout1.xml"/><Relationship Id="rId1" Type="http://schemas.openxmlformats.org/officeDocument/2006/relationships/vmlDrawing" Target="../drawings/vmlDrawing12.vml"/><Relationship Id="rId5" Type="http://schemas.openxmlformats.org/officeDocument/2006/relationships/image" Target="../media/image33.png"/><Relationship Id="rId4" Type="http://schemas.openxmlformats.org/officeDocument/2006/relationships/image" Target="../media/image32.emf"/></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20202020.docx"/><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35.emf"/><Relationship Id="rId5" Type="http://schemas.openxmlformats.org/officeDocument/2006/relationships/package" Target="../embeddings/Microsoft_Word_Document21212121.docx"/><Relationship Id="rId4" Type="http://schemas.openxmlformats.org/officeDocument/2006/relationships/image" Target="../media/image34.emf"/></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file:///C:\Documents%20and%20Settings\Administrator\&#26700;&#38754;\&#34917;1.TIF" TargetMode="External"/><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file:///C:\Documents%20and%20Settings\Administrator\&#26700;&#38754;\&#34917;++13.TIF" TargetMode="External"/><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package" Target="../embeddings/Microsoft_Word_Document232222.docx"/><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image" Target="../media/image39.emf"/><Relationship Id="rId5" Type="http://schemas.openxmlformats.org/officeDocument/2006/relationships/package" Target="../embeddings/Microsoft_Word_Document242323.docx"/><Relationship Id="rId4" Type="http://schemas.openxmlformats.org/officeDocument/2006/relationships/image" Target="../media/image38.emf"/></Relationships>
</file>

<file path=ppt/slides/_rels/slide38.xml.rels><?xml version="1.0" encoding="UTF-8" standalone="yes"?>
<Relationships xmlns="http://schemas.openxmlformats.org/package/2006/relationships"><Relationship Id="rId3" Type="http://schemas.openxmlformats.org/officeDocument/2006/relationships/package" Target="../embeddings/Microsoft_Word_Document22252424.docx"/><Relationship Id="rId2" Type="http://schemas.openxmlformats.org/officeDocument/2006/relationships/slideLayout" Target="../slideLayouts/slideLayout1.xml"/><Relationship Id="rId1" Type="http://schemas.openxmlformats.org/officeDocument/2006/relationships/vmlDrawing" Target="../drawings/vmlDrawing15.vml"/><Relationship Id="rId4" Type="http://schemas.openxmlformats.org/officeDocument/2006/relationships/image" Target="../media/image40.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tiff"/><Relationship Id="rId1" Type="http://schemas.openxmlformats.org/officeDocument/2006/relationships/slideLayout" Target="../slideLayouts/slideLayout1.xml"/><Relationship Id="rId4" Type="http://schemas.openxmlformats.org/officeDocument/2006/relationships/image" Target="file:///E:\&#39640;&#28165;&#29615;\&#35838;&#20214;\2023\&#20986;&#29256;&#31038;\&#24191;&#19996;\&#31908;&#25945;&#29289;&#29702;&#36873;&#25321;&#24615;&#24517;&#20462;&#31532;&#19968;&#20876;\&#25945;&#24072;&#29992;&#20070;word&#25991;&#20214;\22wlcqgk-4.TIF" TargetMode="External"/></Relationships>
</file>

<file path=ppt/slides/_rels/slide41.xml.rels><?xml version="1.0" encoding="UTF-8" standalone="yes"?>
<Relationships xmlns="http://schemas.openxmlformats.org/package/2006/relationships"><Relationship Id="rId3" Type="http://schemas.openxmlformats.org/officeDocument/2006/relationships/package" Target="../embeddings/Microsoft_Word_Document272625.docx"/><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44.emf"/><Relationship Id="rId5" Type="http://schemas.openxmlformats.org/officeDocument/2006/relationships/package" Target="../embeddings/Microsoft_Word_Document26.docx"/><Relationship Id="rId4" Type="http://schemas.openxmlformats.org/officeDocument/2006/relationships/image" Target="../media/image43.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package" Target="../embeddings/Microsoft_Word_Document25282727.docx"/><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image" Target="../media/image46.emf"/><Relationship Id="rId5" Type="http://schemas.openxmlformats.org/officeDocument/2006/relationships/package" Target="../embeddings/Microsoft_Word_Document26292828.docx"/><Relationship Id="rId4" Type="http://schemas.openxmlformats.org/officeDocument/2006/relationships/image" Target="../media/image45.emf"/></Relationships>
</file>

<file path=ppt/slides/_rels/slide44.xml.rels><?xml version="1.0" encoding="UTF-8" standalone="yes"?>
<Relationships xmlns="http://schemas.openxmlformats.org/package/2006/relationships"><Relationship Id="rId3" Type="http://schemas.openxmlformats.org/officeDocument/2006/relationships/image" Target="21WLXKCXARXS1-5.TIF" TargetMode="External"/><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20XWLX1-13.TIF" TargetMode="External"/><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19968;&#65289;%20&#20914;&#37327;%20&#21160;&#37327;%20&#21160;&#37327;&#23450;&#29702;.DOC" TargetMode="Externa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1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package" Target="../embeddings/Microsoft_Word_Document2222.docx"/><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3333.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package" Target="../embeddings/Microsoft_Word_Document4444.docx"/><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22WLRXY1-3.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tiff"/><Relationship Id="rId1" Type="http://schemas.openxmlformats.org/officeDocument/2006/relationships/slideLayout" Target="../slideLayouts/slideLayout1.xml"/><Relationship Id="rId4" Type="http://schemas.openxmlformats.org/officeDocument/2006/relationships/image" Target="21WLXKCXARXS1-1.TI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04662"/>
            <a:ext cx="10975658" cy="4464498"/>
          </a:xfrm>
        </p:spPr>
        <p:txBody>
          <a:bodyPr/>
          <a:lstStyle/>
          <a:p>
            <a:pPr indent="612140" algn="ctr"/>
            <a:r>
              <a:rPr lang="zh-CN" altLang="zh-CN" sz="3000" b="1" kern="100" dirty="0">
                <a:solidFill>
                  <a:srgbClr val="C00000"/>
                </a:solidFill>
                <a:latin typeface="Times New Roman"/>
                <a:cs typeface="Times New Roman"/>
              </a:rPr>
              <a:t>第一章</a:t>
            </a:r>
            <a:r>
              <a:rPr lang="zh-CN" altLang="zh-CN" sz="3000" b="1" kern="100" dirty="0">
                <a:solidFill>
                  <a:srgbClr val="C00000"/>
                </a:solidFill>
                <a:ea typeface="Times New Roman"/>
                <a:cs typeface="Courier New"/>
              </a:rPr>
              <a:t> </a:t>
            </a:r>
            <a:r>
              <a:rPr lang="en-US" altLang="zh-CN" sz="3000" b="1" kern="100" dirty="0">
                <a:solidFill>
                  <a:srgbClr val="C00000"/>
                </a:solidFill>
                <a:latin typeface="Times New Roman"/>
                <a:cs typeface="Courier New"/>
              </a:rPr>
              <a:t>  </a:t>
            </a:r>
            <a:r>
              <a:rPr lang="zh-CN" altLang="zh-CN" sz="3000" b="1" kern="100" dirty="0">
                <a:solidFill>
                  <a:srgbClr val="C00000"/>
                </a:solidFill>
                <a:latin typeface="Times New Roman"/>
                <a:cs typeface="Times New Roman"/>
              </a:rPr>
              <a:t>动量和动量守恒定律</a:t>
            </a:r>
            <a:endParaRPr lang="zh-CN" altLang="zh-CN" sz="3000" kern="100" dirty="0">
              <a:solidFill>
                <a:srgbClr val="C00000"/>
              </a:solidFill>
              <a:cs typeface="Courier New"/>
            </a:endParaRPr>
          </a:p>
          <a:p>
            <a:pPr indent="612140" algn="ctr"/>
            <a:r>
              <a:rPr lang="zh-CN" altLang="zh-CN" sz="2800" b="1" kern="100" dirty="0">
                <a:solidFill>
                  <a:srgbClr val="00B050"/>
                </a:solidFill>
                <a:latin typeface="Times New Roman"/>
                <a:cs typeface="Times New Roman"/>
              </a:rPr>
              <a:t>第一、二节　冲量　动量　动量定理</a:t>
            </a:r>
            <a:endParaRPr lang="zh-CN" altLang="zh-CN" sz="2800" kern="100" dirty="0">
              <a:solidFill>
                <a:srgbClr val="00B050"/>
              </a:solidFill>
              <a:cs typeface="Courier New"/>
            </a:endParaRPr>
          </a:p>
          <a:p>
            <a:endParaRPr lang="zh-CN" altLang="en-US" dirty="0"/>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955" y="2060847"/>
            <a:ext cx="11305256" cy="3768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76672"/>
            <a:ext cx="10975658" cy="4464498"/>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对动量的认识</a:t>
            </a:r>
            <a:endParaRPr lang="zh-CN" altLang="zh-CN" sz="1050" kern="100" dirty="0">
              <a:cs typeface="Courier New"/>
            </a:endParaRPr>
          </a:p>
          <a:p>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2148989035"/>
              </p:ext>
            </p:extLst>
          </p:nvPr>
        </p:nvGraphicFramePr>
        <p:xfrm>
          <a:off x="1777107" y="2060848"/>
          <a:ext cx="8424936" cy="3888432"/>
        </p:xfrm>
        <a:graphic>
          <a:graphicData uri="http://schemas.openxmlformats.org/drawingml/2006/table">
            <a:tbl>
              <a:tblPr/>
              <a:tblGrid>
                <a:gridCol w="1074321"/>
                <a:gridCol w="7350615"/>
              </a:tblGrid>
              <a:tr h="1296144">
                <a:tc>
                  <a:txBody>
                    <a:bodyPr/>
                    <a:lstStyle/>
                    <a:p>
                      <a:pPr algn="ctr">
                        <a:lnSpc>
                          <a:spcPct val="150000"/>
                        </a:lnSpc>
                        <a:spcAft>
                          <a:spcPts val="0"/>
                        </a:spcAft>
                      </a:pPr>
                      <a:r>
                        <a:rPr lang="zh-CN" sz="2400" b="1" kern="100">
                          <a:effectLst/>
                          <a:latin typeface="Times New Roman"/>
                          <a:cs typeface="Times New Roman"/>
                        </a:rPr>
                        <a:t>瞬时性</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通常说物体的动量是物体在某一时刻或某一位置的动量，动量的大小可用</a:t>
                      </a:r>
                      <a:r>
                        <a:rPr lang="en-US" sz="2400" b="1" i="1" kern="100" dirty="0">
                          <a:effectLst/>
                          <a:latin typeface="Times New Roman"/>
                          <a:cs typeface="Courier New"/>
                        </a:rPr>
                        <a:t>p</a:t>
                      </a:r>
                      <a:r>
                        <a:rPr lang="zh-CN" sz="2400" b="1" kern="100" dirty="0">
                          <a:effectLst/>
                          <a:latin typeface="Times New Roman"/>
                          <a:cs typeface="Times New Roman"/>
                        </a:rPr>
                        <a:t>＝</a:t>
                      </a:r>
                      <a:r>
                        <a:rPr lang="en-US" sz="2400" b="1" i="1" kern="100" dirty="0">
                          <a:effectLst/>
                          <a:latin typeface="Times New Roman"/>
                          <a:cs typeface="Courier New"/>
                        </a:rPr>
                        <a:t>m</a:t>
                      </a:r>
                      <a:r>
                        <a:rPr lang="en-US" sz="2400" b="1" i="1" kern="100" dirty="0">
                          <a:effectLst/>
                          <a:latin typeface="Book Antiqua"/>
                          <a:cs typeface="Times New Roman"/>
                        </a:rPr>
                        <a:t>v</a:t>
                      </a:r>
                      <a:r>
                        <a:rPr lang="zh-CN" sz="2400" b="1" kern="100" dirty="0">
                          <a:effectLst/>
                          <a:latin typeface="Times New Roman"/>
                          <a:cs typeface="Times New Roman"/>
                        </a:rPr>
                        <a:t>表示</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6144">
                <a:tc>
                  <a:txBody>
                    <a:bodyPr/>
                    <a:lstStyle/>
                    <a:p>
                      <a:pPr algn="ctr">
                        <a:lnSpc>
                          <a:spcPct val="150000"/>
                        </a:lnSpc>
                        <a:spcAft>
                          <a:spcPts val="0"/>
                        </a:spcAft>
                      </a:pPr>
                      <a:r>
                        <a:rPr lang="zh-CN" sz="2400" b="1" kern="100">
                          <a:effectLst/>
                          <a:latin typeface="Times New Roman"/>
                          <a:cs typeface="Times New Roman"/>
                        </a:rPr>
                        <a:t>矢量性</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动量的方向与物体的瞬时速度的方向相同</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6144">
                <a:tc>
                  <a:txBody>
                    <a:bodyPr/>
                    <a:lstStyle/>
                    <a:p>
                      <a:pPr algn="ctr">
                        <a:lnSpc>
                          <a:spcPct val="150000"/>
                        </a:lnSpc>
                        <a:spcAft>
                          <a:spcPts val="0"/>
                        </a:spcAft>
                      </a:pPr>
                      <a:r>
                        <a:rPr lang="zh-CN" sz="2400" b="1" kern="100">
                          <a:effectLst/>
                          <a:latin typeface="Times New Roman"/>
                          <a:cs typeface="Times New Roman"/>
                        </a:rPr>
                        <a:t>相对性</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因物体的速度与参考系的选取有关，故物体的动量也与参考系的选取有关</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6632"/>
            <a:ext cx="10975658" cy="4464498"/>
          </a:xfrm>
        </p:spPr>
        <p:txBody>
          <a:bodyPr/>
          <a:lstStyle/>
          <a:p>
            <a:pPr indent="612140" algn="just"/>
            <a:r>
              <a:rPr lang="en-US" altLang="zh-CN" b="1" kern="100" dirty="0">
                <a:latin typeface="Times New Roman"/>
                <a:cs typeface="Courier New"/>
              </a:rPr>
              <a:t>2</a:t>
            </a:r>
            <a:r>
              <a:rPr lang="zh-CN" altLang="zh-CN" b="1" kern="100" dirty="0">
                <a:latin typeface="Times New Roman"/>
                <a:cs typeface="Times New Roman"/>
              </a:rPr>
              <a:t>．</a:t>
            </a:r>
            <a:r>
              <a:rPr lang="zh-CN" altLang="zh-CN" b="1" kern="100" dirty="0">
                <a:ea typeface="黑体"/>
                <a:cs typeface="Times New Roman"/>
              </a:rPr>
              <a:t>动量的变化量</a:t>
            </a:r>
            <a:endParaRPr lang="zh-CN" altLang="zh-CN" sz="1050" kern="100" dirty="0">
              <a:cs typeface="Courier New"/>
            </a:endParaRPr>
          </a:p>
          <a:p>
            <a:pPr indent="612140" algn="just"/>
            <a:r>
              <a:rPr lang="zh-CN" altLang="zh-CN" b="1" kern="100" dirty="0">
                <a:latin typeface="Times New Roman"/>
                <a:cs typeface="Times New Roman"/>
              </a:rPr>
              <a:t>其表达式</a:t>
            </a:r>
            <a:r>
              <a:rPr lang="en-US" altLang="zh-CN" b="1" kern="100" dirty="0">
                <a:latin typeface="Times New Roman"/>
                <a:cs typeface="Courier New"/>
              </a:rPr>
              <a:t>Δ</a:t>
            </a:r>
            <a:r>
              <a:rPr lang="en-US" altLang="zh-CN" b="1" i="1" kern="100" dirty="0">
                <a:latin typeface="Times New Roman"/>
                <a:cs typeface="Courier New"/>
              </a:rPr>
              <a:t>p</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为矢量式，运算遵循平行四边形定则。当</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在同一条直线上时，可规定正方向，将矢量运算转化为代数运算。</a:t>
            </a:r>
            <a:endParaRPr lang="zh-CN" altLang="zh-CN" sz="1050" kern="100" dirty="0">
              <a:cs typeface="Courier New"/>
            </a:endParaRPr>
          </a:p>
          <a:p>
            <a:pPr indent="612140" algn="just"/>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动量和动能的区别与联系</a:t>
            </a:r>
            <a:endParaRPr lang="zh-CN" altLang="zh-CN" sz="1050" kern="100" dirty="0">
              <a:cs typeface="Courier New"/>
            </a:endParaRPr>
          </a:p>
          <a:p>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557291343"/>
              </p:ext>
            </p:extLst>
          </p:nvPr>
        </p:nvGraphicFramePr>
        <p:xfrm>
          <a:off x="910579" y="2682007"/>
          <a:ext cx="10515600" cy="3843337"/>
        </p:xfrm>
        <a:graphic>
          <a:graphicData uri="http://schemas.openxmlformats.org/presentationml/2006/ole">
            <mc:AlternateContent xmlns:mc="http://schemas.openxmlformats.org/markup-compatibility/2006">
              <mc:Choice xmlns:v="urn:schemas-microsoft-com:vml" Requires="v">
                <p:oleObj spid="_x0000_s8259" name="文档" r:id="rId3" imgW="10515050" imgH="3848870" progId="Word.Document.12">
                  <p:embed/>
                </p:oleObj>
              </mc:Choice>
              <mc:Fallback>
                <p:oleObj name="文档" r:id="rId3" imgW="10515050" imgH="3848870" progId="Word.Document.12">
                  <p:embed/>
                  <p:pic>
                    <p:nvPicPr>
                      <p:cNvPr id="0" name=""/>
                      <p:cNvPicPr/>
                      <p:nvPr/>
                    </p:nvPicPr>
                    <p:blipFill>
                      <a:blip r:embed="rId4"/>
                      <a:stretch>
                        <a:fillRect/>
                      </a:stretch>
                    </p:blipFill>
                    <p:spPr>
                      <a:xfrm>
                        <a:off x="910579" y="2682007"/>
                        <a:ext cx="10515600" cy="3843337"/>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88640"/>
            <a:ext cx="10975658" cy="4464498"/>
          </a:xfrm>
        </p:spPr>
        <p:txBody>
          <a:bodyPr/>
          <a:lstStyle/>
          <a:p>
            <a:pPr indent="612140" algn="just">
              <a:lnSpc>
                <a:spcPct val="130000"/>
              </a:lnSpc>
            </a:pPr>
            <a:r>
              <a:rPr lang="zh-CN" altLang="zh-CN" b="1" kern="100" dirty="0">
                <a:latin typeface="Times New Roman"/>
                <a:ea typeface="黑体"/>
                <a:cs typeface="Times New Roman"/>
              </a:rPr>
              <a:t>典例</a:t>
            </a:r>
            <a:r>
              <a:rPr lang="en-US" altLang="zh-CN" b="1" kern="100" dirty="0">
                <a:latin typeface="Times New Roman"/>
                <a:ea typeface="黑体"/>
                <a:cs typeface="Courier New"/>
              </a:rPr>
              <a:t>1 </a:t>
            </a:r>
            <a:r>
              <a:rPr lang="zh-CN" altLang="zh-CN" b="1" kern="100" dirty="0">
                <a:latin typeface="Times New Roman"/>
                <a:cs typeface="Times New Roman"/>
              </a:rPr>
              <a:t>羽毛球是速度最快的球类运动之一，在一场羽毛球比赛中，假设球的速度为</a:t>
            </a:r>
            <a:r>
              <a:rPr lang="en-US" altLang="zh-CN" b="1" kern="100" dirty="0">
                <a:latin typeface="Times New Roman"/>
                <a:cs typeface="Courier New"/>
              </a:rPr>
              <a:t>90 km</a:t>
            </a:r>
            <a:r>
              <a:rPr lang="en-US" altLang="zh-CN" b="1" kern="100" dirty="0">
                <a:latin typeface="IPAPANNEW"/>
                <a:cs typeface="Times New Roman"/>
              </a:rPr>
              <a:t>/h</a:t>
            </a:r>
            <a:r>
              <a:rPr lang="zh-CN" altLang="zh-CN" b="1" kern="100" dirty="0">
                <a:latin typeface="IPAPANNEW"/>
                <a:cs typeface="Times New Roman"/>
              </a:rPr>
              <a:t>，羽毛球运动员将球以</a:t>
            </a:r>
            <a:r>
              <a:rPr lang="en-US" altLang="zh-CN" b="1" kern="100" dirty="0">
                <a:latin typeface="IPAPANNEW"/>
                <a:cs typeface="Times New Roman"/>
              </a:rPr>
              <a:t>342 km/</a:t>
            </a:r>
            <a:r>
              <a:rPr lang="en-US" altLang="zh-CN" b="1" kern="100" dirty="0">
                <a:latin typeface="Times New Roman"/>
                <a:cs typeface="Courier New"/>
              </a:rPr>
              <a:t>h</a:t>
            </a:r>
            <a:r>
              <a:rPr lang="zh-CN" altLang="zh-CN" b="1" kern="100" dirty="0">
                <a:latin typeface="Times New Roman"/>
                <a:cs typeface="Times New Roman"/>
              </a:rPr>
              <a:t>的速度反向击回。设羽毛球质量为</a:t>
            </a:r>
            <a:r>
              <a:rPr lang="en-US" altLang="zh-CN" b="1" kern="100" dirty="0">
                <a:latin typeface="Times New Roman"/>
                <a:cs typeface="Courier New"/>
              </a:rPr>
              <a:t>5 g</a:t>
            </a:r>
            <a:r>
              <a:rPr lang="zh-CN" altLang="zh-CN" b="1" kern="100" dirty="0">
                <a:latin typeface="Times New Roman"/>
                <a:cs typeface="Times New Roman"/>
              </a:rPr>
              <a:t>，试求：</a:t>
            </a:r>
            <a:endParaRPr lang="zh-CN" altLang="zh-CN" sz="1050" kern="100" dirty="0">
              <a:cs typeface="Courier New"/>
            </a:endParaRPr>
          </a:p>
          <a:p>
            <a:pPr indent="612140" algn="just">
              <a:lnSpc>
                <a:spcPct val="130000"/>
              </a:lnSpc>
            </a:pPr>
            <a:r>
              <a:rPr lang="en-US" altLang="zh-CN" b="1" kern="100" dirty="0">
                <a:latin typeface="Times New Roman"/>
                <a:cs typeface="Courier New"/>
              </a:rPr>
              <a:t>(1)</a:t>
            </a:r>
            <a:r>
              <a:rPr lang="zh-CN" altLang="zh-CN" b="1" kern="100" dirty="0">
                <a:latin typeface="Times New Roman"/>
                <a:cs typeface="Times New Roman"/>
              </a:rPr>
              <a:t>羽毛球运动员击球过程中羽毛球的动量变化量；</a:t>
            </a:r>
            <a:endParaRPr lang="zh-CN" altLang="zh-CN" sz="1050" kern="100" dirty="0">
              <a:cs typeface="Courier New"/>
            </a:endParaRPr>
          </a:p>
          <a:p>
            <a:pPr indent="612140" algn="just">
              <a:lnSpc>
                <a:spcPct val="130000"/>
              </a:lnSpc>
            </a:pPr>
            <a:r>
              <a:rPr lang="en-US" altLang="zh-CN" b="1" kern="100" dirty="0">
                <a:latin typeface="Times New Roman"/>
                <a:cs typeface="Courier New"/>
              </a:rPr>
              <a:t>(2)</a:t>
            </a:r>
            <a:r>
              <a:rPr lang="zh-CN" altLang="zh-CN" b="1" kern="100" dirty="0">
                <a:latin typeface="Times New Roman"/>
                <a:cs typeface="Times New Roman"/>
              </a:rPr>
              <a:t>在羽毛球运动员的这次扣杀中，羽毛球的速度变化、动能变化各是多少？</a:t>
            </a:r>
            <a:endParaRPr lang="zh-CN" altLang="zh-CN" sz="1050" kern="100" dirty="0">
              <a:cs typeface="Courier New"/>
            </a:endParaRPr>
          </a:p>
          <a:p>
            <a:pPr>
              <a:lnSpc>
                <a:spcPct val="130000"/>
              </a:lnSpc>
            </a:pPr>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3900528937"/>
              </p:ext>
            </p:extLst>
          </p:nvPr>
        </p:nvGraphicFramePr>
        <p:xfrm>
          <a:off x="768995" y="2953023"/>
          <a:ext cx="10274300" cy="3716337"/>
        </p:xfrm>
        <a:graphic>
          <a:graphicData uri="http://schemas.openxmlformats.org/presentationml/2006/ole">
            <mc:AlternateContent xmlns:mc="http://schemas.openxmlformats.org/markup-compatibility/2006">
              <mc:Choice xmlns:v="urn:schemas-microsoft-com:vml" Requires="v">
                <p:oleObj spid="_x0000_s9283" name="文档" r:id="rId3" imgW="10371836" imgH="3755497" progId="Word.Document.12">
                  <p:embed/>
                </p:oleObj>
              </mc:Choice>
              <mc:Fallback>
                <p:oleObj name="文档" r:id="rId3" imgW="10371836" imgH="3755497" progId="Word.Document.12">
                  <p:embed/>
                  <p:pic>
                    <p:nvPicPr>
                      <p:cNvPr id="0" name=""/>
                      <p:cNvPicPr/>
                      <p:nvPr/>
                    </p:nvPicPr>
                    <p:blipFill>
                      <a:blip r:embed="rId4"/>
                      <a:stretch>
                        <a:fillRect/>
                      </a:stretch>
                    </p:blipFill>
                    <p:spPr>
                      <a:xfrm>
                        <a:off x="768995" y="2953023"/>
                        <a:ext cx="10274300" cy="3716337"/>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49542615"/>
              </p:ext>
            </p:extLst>
          </p:nvPr>
        </p:nvGraphicFramePr>
        <p:xfrm>
          <a:off x="911225" y="471636"/>
          <a:ext cx="10371138" cy="4794250"/>
        </p:xfrm>
        <a:graphic>
          <a:graphicData uri="http://schemas.openxmlformats.org/presentationml/2006/ole">
            <mc:AlternateContent xmlns:mc="http://schemas.openxmlformats.org/markup-compatibility/2006">
              <mc:Choice xmlns:v="urn:schemas-microsoft-com:vml" Requires="v">
                <p:oleObj spid="_x0000_s10368" name="文档" r:id="rId3" imgW="10371836" imgH="4794143" progId="Word.Document.12">
                  <p:embed/>
                </p:oleObj>
              </mc:Choice>
              <mc:Fallback>
                <p:oleObj name="文档" r:id="rId3" imgW="10371836" imgH="4794143" progId="Word.Document.12">
                  <p:embed/>
                  <p:pic>
                    <p:nvPicPr>
                      <p:cNvPr id="0" name=""/>
                      <p:cNvPicPr/>
                      <p:nvPr/>
                    </p:nvPicPr>
                    <p:blipFill>
                      <a:blip r:embed="rId4"/>
                      <a:stretch>
                        <a:fillRect/>
                      </a:stretch>
                    </p:blipFill>
                    <p:spPr>
                      <a:xfrm>
                        <a:off x="911225" y="471636"/>
                        <a:ext cx="10371138" cy="47942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4139793021"/>
              </p:ext>
            </p:extLst>
          </p:nvPr>
        </p:nvGraphicFramePr>
        <p:xfrm>
          <a:off x="841003" y="5265886"/>
          <a:ext cx="10371138" cy="1187450"/>
        </p:xfrm>
        <a:graphic>
          <a:graphicData uri="http://schemas.openxmlformats.org/presentationml/2006/ole">
            <mc:AlternateContent xmlns:mc="http://schemas.openxmlformats.org/markup-compatibility/2006">
              <mc:Choice xmlns:v="urn:schemas-microsoft-com:vml" Requires="v">
                <p:oleObj spid="_x0000_s10369" name="文档" r:id="rId5" imgW="10371836" imgH="1187540" progId="Word.Document.12">
                  <p:embed/>
                </p:oleObj>
              </mc:Choice>
              <mc:Fallback>
                <p:oleObj name="文档" r:id="rId5" imgW="10371836" imgH="1187540" progId="Word.Document.12">
                  <p:embed/>
                  <p:pic>
                    <p:nvPicPr>
                      <p:cNvPr id="0" name=""/>
                      <p:cNvPicPr/>
                      <p:nvPr/>
                    </p:nvPicPr>
                    <p:blipFill>
                      <a:blip r:embed="rId6"/>
                      <a:stretch>
                        <a:fillRect/>
                      </a:stretch>
                    </p:blipFill>
                    <p:spPr>
                      <a:xfrm>
                        <a:off x="841003" y="5265886"/>
                        <a:ext cx="10371138" cy="1187450"/>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84784"/>
            <a:ext cx="10975658" cy="4176464"/>
          </a:xfrm>
        </p:spPr>
        <p:txBody>
          <a:bodyPr/>
          <a:lstStyle/>
          <a:p>
            <a:pPr indent="612140" algn="ctr">
              <a:lnSpc>
                <a:spcPct val="200000"/>
              </a:lnSpc>
            </a:pPr>
            <a:r>
              <a:rPr lang="zh-CN" altLang="zh-CN" b="1" kern="100" dirty="0">
                <a:latin typeface="Times New Roman"/>
                <a:ea typeface="黑体"/>
                <a:cs typeface="Times New Roman"/>
              </a:rPr>
              <a:t>对动量和动量变化量的提醒</a:t>
            </a:r>
            <a:endParaRPr lang="zh-CN" altLang="zh-CN" sz="1050" kern="100" dirty="0">
              <a:cs typeface="Courier New"/>
            </a:endParaRPr>
          </a:p>
          <a:p>
            <a:pPr indent="612140" algn="just">
              <a:lnSpc>
                <a:spcPct val="200000"/>
              </a:lnSpc>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动量是矢量，比较两个物体的动量时，不能仅比较大小，还要比较方向，只有大小相等、方向相同的两个动量才能相等。</a:t>
            </a:r>
            <a:endParaRPr lang="zh-CN" altLang="zh-CN" sz="1050" kern="100" dirty="0">
              <a:cs typeface="Courier New"/>
            </a:endParaRPr>
          </a:p>
          <a:p>
            <a:pPr indent="612140" algn="just">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计算动量变化量时，应利用矢量运算法则进行计算。对于在同一直线上的矢量运算，要注意选取正方向</a:t>
            </a:r>
            <a:r>
              <a:rPr lang="zh-CN" altLang="zh-CN" b="1" kern="100" dirty="0" smtClean="0">
                <a:latin typeface="Times New Roman"/>
                <a:ea typeface="楷体_GB2312"/>
                <a:cs typeface="Times New Roman"/>
              </a:rPr>
              <a:t>。</a:t>
            </a:r>
            <a:endParaRPr lang="zh-CN" altLang="zh-CN" sz="1050" kern="100" dirty="0">
              <a:cs typeface="Courier New"/>
            </a:endParaRP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5059" y="1196752"/>
            <a:ext cx="1883999" cy="4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980728"/>
            <a:ext cx="10975658" cy="4464498"/>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indent="180975"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关于动量的概念，下列说法正确的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．动量大的物体，惯性不一定大</a:t>
            </a:r>
            <a:endParaRPr lang="zh-CN" altLang="zh-CN" sz="1050" kern="100" dirty="0">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．动量大的物体，运动一定快</a:t>
            </a:r>
            <a:endParaRPr lang="zh-CN" altLang="zh-CN" sz="1050" kern="100" dirty="0">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．动量相同的物体，运动方向一定相同</a:t>
            </a:r>
            <a:endParaRPr lang="zh-CN" altLang="zh-CN" sz="1050" kern="100" dirty="0">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．动量相同的物体，动能也一定相同</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386564423"/>
              </p:ext>
            </p:extLst>
          </p:nvPr>
        </p:nvGraphicFramePr>
        <p:xfrm>
          <a:off x="914400" y="1268760"/>
          <a:ext cx="10274300" cy="2940050"/>
        </p:xfrm>
        <a:graphic>
          <a:graphicData uri="http://schemas.openxmlformats.org/presentationml/2006/ole">
            <mc:AlternateContent xmlns:mc="http://schemas.openxmlformats.org/markup-compatibility/2006">
              <mc:Choice xmlns:v="urn:schemas-microsoft-com:vml" Requires="v">
                <p:oleObj spid="_x0000_s12406" name="文档" r:id="rId3" imgW="10371836" imgH="2974619" progId="Word.Document.12">
                  <p:embed/>
                </p:oleObj>
              </mc:Choice>
              <mc:Fallback>
                <p:oleObj name="文档" r:id="rId3" imgW="10371836" imgH="2974619" progId="Word.Document.12">
                  <p:embed/>
                  <p:pic>
                    <p:nvPicPr>
                      <p:cNvPr id="0" name=""/>
                      <p:cNvPicPr/>
                      <p:nvPr/>
                    </p:nvPicPr>
                    <p:blipFill>
                      <a:blip r:embed="rId4"/>
                      <a:stretch>
                        <a:fillRect/>
                      </a:stretch>
                    </p:blipFill>
                    <p:spPr>
                      <a:xfrm>
                        <a:off x="914400" y="1268760"/>
                        <a:ext cx="10274300" cy="29400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730390698"/>
              </p:ext>
            </p:extLst>
          </p:nvPr>
        </p:nvGraphicFramePr>
        <p:xfrm>
          <a:off x="913011" y="4328269"/>
          <a:ext cx="5275262" cy="396875"/>
        </p:xfrm>
        <a:graphic>
          <a:graphicData uri="http://schemas.openxmlformats.org/presentationml/2006/ole">
            <mc:AlternateContent xmlns:mc="http://schemas.openxmlformats.org/markup-compatibility/2006">
              <mc:Choice xmlns:v="urn:schemas-microsoft-com:vml" Requires="v">
                <p:oleObj spid="_x0000_s12407" name="文档" r:id="rId5" imgW="5274753" imgH="396734" progId="Word.Document.12">
                  <p:embed/>
                </p:oleObj>
              </mc:Choice>
              <mc:Fallback>
                <p:oleObj name="文档" r:id="rId5" imgW="5274753" imgH="396734" progId="Word.Document.12">
                  <p:embed/>
                  <p:pic>
                    <p:nvPicPr>
                      <p:cNvPr id="0" name=""/>
                      <p:cNvPicPr/>
                      <p:nvPr/>
                    </p:nvPicPr>
                    <p:blipFill>
                      <a:blip r:embed="rId6"/>
                      <a:stretch>
                        <a:fillRect/>
                      </a:stretch>
                    </p:blipFill>
                    <p:spPr>
                      <a:xfrm>
                        <a:off x="913011" y="4328269"/>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908720"/>
            <a:ext cx="10975658" cy="4464498"/>
          </a:xfrm>
        </p:spPr>
        <p:txBody>
          <a:bodyPr/>
          <a:lstStyle/>
          <a:p>
            <a:pPr indent="0" algn="just">
              <a:lnSpc>
                <a:spcPct val="200000"/>
              </a:lnSpc>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关于动量的变化，下列说法中正确的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lnSpc>
                <a:spcPct val="200000"/>
              </a:lnSpc>
            </a:pPr>
            <a:r>
              <a:rPr lang="en-US" altLang="zh-CN" b="1" kern="100" dirty="0">
                <a:latin typeface="Times New Roman"/>
                <a:cs typeface="Courier New"/>
              </a:rPr>
              <a:t>A</a:t>
            </a:r>
            <a:r>
              <a:rPr lang="zh-CN" altLang="zh-CN" b="1" kern="100" dirty="0">
                <a:latin typeface="Times New Roman"/>
                <a:cs typeface="Times New Roman"/>
              </a:rPr>
              <a:t>．做直线运动的物体速度增大时，动量的变化量</a:t>
            </a:r>
            <a:r>
              <a:rPr lang="en-US" altLang="zh-CN" b="1" kern="100" dirty="0">
                <a:latin typeface="Times New Roman"/>
                <a:cs typeface="Courier New"/>
              </a:rPr>
              <a:t>Δ</a:t>
            </a:r>
            <a:r>
              <a:rPr lang="en-US" altLang="zh-CN" b="1" i="1" kern="100" dirty="0">
                <a:latin typeface="Times New Roman"/>
                <a:cs typeface="Courier New"/>
              </a:rPr>
              <a:t>p</a:t>
            </a:r>
            <a:r>
              <a:rPr lang="zh-CN" altLang="zh-CN" b="1" kern="100" dirty="0">
                <a:latin typeface="Times New Roman"/>
                <a:cs typeface="Times New Roman"/>
              </a:rPr>
              <a:t>与速度的方向相同</a:t>
            </a:r>
            <a:endParaRPr lang="zh-CN" altLang="zh-CN" sz="1050" kern="100" dirty="0">
              <a:cs typeface="Courier New"/>
            </a:endParaRPr>
          </a:p>
          <a:p>
            <a:pPr indent="612140" algn="just">
              <a:lnSpc>
                <a:spcPct val="200000"/>
              </a:lnSpc>
            </a:pPr>
            <a:r>
              <a:rPr lang="en-US" altLang="zh-CN" b="1" kern="100" dirty="0">
                <a:latin typeface="Times New Roman"/>
                <a:cs typeface="Courier New"/>
              </a:rPr>
              <a:t>B</a:t>
            </a:r>
            <a:r>
              <a:rPr lang="zh-CN" altLang="zh-CN" b="1" kern="100" dirty="0">
                <a:latin typeface="Times New Roman"/>
                <a:cs typeface="Times New Roman"/>
              </a:rPr>
              <a:t>．做直线运动的物体速度减小时，动量的变化量</a:t>
            </a:r>
            <a:r>
              <a:rPr lang="en-US" altLang="zh-CN" b="1" kern="100" dirty="0">
                <a:latin typeface="Times New Roman"/>
                <a:cs typeface="Courier New"/>
              </a:rPr>
              <a:t>Δ</a:t>
            </a:r>
            <a:r>
              <a:rPr lang="en-US" altLang="zh-CN" b="1" i="1" kern="100" dirty="0">
                <a:latin typeface="Times New Roman"/>
                <a:cs typeface="Courier New"/>
              </a:rPr>
              <a:t>p</a:t>
            </a:r>
            <a:r>
              <a:rPr lang="zh-CN" altLang="zh-CN" b="1" kern="100" dirty="0">
                <a:latin typeface="Times New Roman"/>
                <a:cs typeface="Times New Roman"/>
              </a:rPr>
              <a:t>与运动的方向相反</a:t>
            </a:r>
            <a:endParaRPr lang="zh-CN" altLang="zh-CN" sz="1050" kern="100" dirty="0">
              <a:cs typeface="Courier New"/>
            </a:endParaRPr>
          </a:p>
          <a:p>
            <a:pPr indent="612140" algn="just">
              <a:lnSpc>
                <a:spcPct val="200000"/>
              </a:lnSpc>
            </a:pPr>
            <a:r>
              <a:rPr lang="en-US" altLang="zh-CN" b="1" kern="100" dirty="0">
                <a:latin typeface="Times New Roman"/>
                <a:cs typeface="Courier New"/>
              </a:rPr>
              <a:t>C</a:t>
            </a:r>
            <a:r>
              <a:rPr lang="zh-CN" altLang="zh-CN" b="1" kern="100" dirty="0">
                <a:latin typeface="Times New Roman"/>
                <a:cs typeface="Times New Roman"/>
              </a:rPr>
              <a:t>．物体的速度大小不变时，动量的变化量</a:t>
            </a:r>
            <a:r>
              <a:rPr lang="en-US" altLang="zh-CN" b="1" kern="100" dirty="0">
                <a:latin typeface="Times New Roman"/>
                <a:cs typeface="Courier New"/>
              </a:rPr>
              <a:t>Δ</a:t>
            </a:r>
            <a:r>
              <a:rPr lang="en-US" altLang="zh-CN" b="1" i="1" kern="100" dirty="0">
                <a:latin typeface="Times New Roman"/>
                <a:cs typeface="Courier New"/>
              </a:rPr>
              <a:t>p</a:t>
            </a:r>
            <a:r>
              <a:rPr lang="zh-CN" altLang="zh-CN" b="1" kern="100" dirty="0">
                <a:latin typeface="Times New Roman"/>
                <a:cs typeface="Times New Roman"/>
              </a:rPr>
              <a:t>为零</a:t>
            </a:r>
            <a:endParaRPr lang="zh-CN" altLang="zh-CN" sz="1050" kern="100" dirty="0">
              <a:cs typeface="Courier New"/>
            </a:endParaRPr>
          </a:p>
          <a:p>
            <a:pPr indent="612140" algn="just">
              <a:lnSpc>
                <a:spcPct val="200000"/>
              </a:lnSpc>
            </a:pPr>
            <a:r>
              <a:rPr lang="en-US" altLang="zh-CN" b="1" kern="100" dirty="0">
                <a:latin typeface="Times New Roman"/>
                <a:cs typeface="Courier New"/>
              </a:rPr>
              <a:t>D</a:t>
            </a:r>
            <a:r>
              <a:rPr lang="zh-CN" altLang="zh-CN" b="1" kern="100" dirty="0">
                <a:latin typeface="Times New Roman"/>
                <a:cs typeface="Times New Roman"/>
              </a:rPr>
              <a:t>．物体做曲线运动时，动量的变化量</a:t>
            </a:r>
            <a:r>
              <a:rPr lang="en-US" altLang="zh-CN" b="1" kern="100" dirty="0">
                <a:latin typeface="Times New Roman"/>
                <a:cs typeface="Courier New"/>
              </a:rPr>
              <a:t>Δ</a:t>
            </a:r>
            <a:r>
              <a:rPr lang="en-US" altLang="zh-CN" b="1" i="1" kern="100" dirty="0">
                <a:latin typeface="Times New Roman"/>
                <a:cs typeface="Courier New"/>
              </a:rPr>
              <a:t>p</a:t>
            </a:r>
            <a:r>
              <a:rPr lang="zh-CN" altLang="zh-CN" b="1" kern="100" dirty="0">
                <a:latin typeface="Times New Roman"/>
                <a:cs typeface="Times New Roman"/>
              </a:rPr>
              <a:t>不为</a:t>
            </a:r>
            <a:r>
              <a:rPr lang="zh-CN" altLang="zh-CN" b="1" kern="100" dirty="0" smtClean="0">
                <a:latin typeface="Times New Roman"/>
                <a:cs typeface="Times New Roman"/>
              </a:rPr>
              <a:t>零</a:t>
            </a:r>
            <a:endParaRPr lang="zh-CN" altLang="zh-CN" sz="1050" kern="100" dirty="0">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452942201"/>
              </p:ext>
            </p:extLst>
          </p:nvPr>
        </p:nvGraphicFramePr>
        <p:xfrm>
          <a:off x="914400" y="331341"/>
          <a:ext cx="10274300" cy="4110038"/>
        </p:xfrm>
        <a:graphic>
          <a:graphicData uri="http://schemas.openxmlformats.org/presentationml/2006/ole">
            <mc:AlternateContent xmlns:mc="http://schemas.openxmlformats.org/markup-compatibility/2006">
              <mc:Choice xmlns:v="urn:schemas-microsoft-com:vml" Requires="v">
                <p:oleObj spid="_x0000_s13423" name="文档" r:id="rId3" imgW="10371836" imgH="4162159" progId="Word.Document.12">
                  <p:embed/>
                </p:oleObj>
              </mc:Choice>
              <mc:Fallback>
                <p:oleObj name="文档" r:id="rId3" imgW="10371836" imgH="4162159" progId="Word.Document.12">
                  <p:embed/>
                  <p:pic>
                    <p:nvPicPr>
                      <p:cNvPr id="0" name=""/>
                      <p:cNvPicPr/>
                      <p:nvPr/>
                    </p:nvPicPr>
                    <p:blipFill>
                      <a:blip r:embed="rId4"/>
                      <a:stretch>
                        <a:fillRect/>
                      </a:stretch>
                    </p:blipFill>
                    <p:spPr>
                      <a:xfrm>
                        <a:off x="914400" y="331341"/>
                        <a:ext cx="10274300" cy="4110038"/>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919910645"/>
              </p:ext>
            </p:extLst>
          </p:nvPr>
        </p:nvGraphicFramePr>
        <p:xfrm>
          <a:off x="966341" y="6165304"/>
          <a:ext cx="5275262" cy="396875"/>
        </p:xfrm>
        <a:graphic>
          <a:graphicData uri="http://schemas.openxmlformats.org/presentationml/2006/ole">
            <mc:AlternateContent xmlns:mc="http://schemas.openxmlformats.org/markup-compatibility/2006">
              <mc:Choice xmlns:v="urn:schemas-microsoft-com:vml" Requires="v">
                <p:oleObj spid="_x0000_s13424" name="文档" r:id="rId5" imgW="5274753" imgH="396374" progId="Word.Document.12">
                  <p:embed/>
                </p:oleObj>
              </mc:Choice>
              <mc:Fallback>
                <p:oleObj name="文档" r:id="rId5" imgW="5274753" imgH="396374" progId="Word.Document.12">
                  <p:embed/>
                  <p:pic>
                    <p:nvPicPr>
                      <p:cNvPr id="0" name=""/>
                      <p:cNvPicPr/>
                      <p:nvPr/>
                    </p:nvPicPr>
                    <p:blipFill>
                      <a:blip r:embed="rId6"/>
                      <a:stretch>
                        <a:fillRect/>
                      </a:stretch>
                    </p:blipFill>
                    <p:spPr>
                      <a:xfrm>
                        <a:off x="966341" y="6165304"/>
                        <a:ext cx="5275262" cy="396875"/>
                      </a:xfrm>
                      <a:prstGeom prst="rect">
                        <a:avLst/>
                      </a:prstGeom>
                    </p:spPr>
                  </p:pic>
                </p:oleObj>
              </mc:Fallback>
            </mc:AlternateContent>
          </a:graphicData>
        </a:graphic>
      </p:graphicFrame>
      <p:pic>
        <p:nvPicPr>
          <p:cNvPr id="13314" name="Picture 2" descr="21WLXKCXARXS1-2.TIF"/>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3073251" y="4433409"/>
            <a:ext cx="6408712" cy="15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20688"/>
            <a:ext cx="10975658" cy="5256584"/>
          </a:xfrm>
        </p:spPr>
        <p:txBody>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二</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　冲量的理解与计算</a:t>
            </a:r>
            <a:endParaRPr lang="zh-CN" altLang="zh-CN" sz="1050" kern="100" dirty="0">
              <a:solidFill>
                <a:schemeClr val="accent6">
                  <a:lumMod val="75000"/>
                </a:schemeClr>
              </a:solidFill>
              <a:cs typeface="Courier New"/>
            </a:endParaRPr>
          </a:p>
          <a:p>
            <a:pPr indent="612140" algn="just"/>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cs typeface="Courier New"/>
            </a:endParaRPr>
          </a:p>
          <a:p>
            <a:pPr indent="612140" algn="just"/>
            <a:r>
              <a:rPr lang="zh-CN" altLang="zh-CN" b="1" kern="100" dirty="0">
                <a:latin typeface="Times New Roman"/>
                <a:cs typeface="Times New Roman"/>
              </a:rPr>
              <a:t>如图所示，一个质量为</a:t>
            </a:r>
            <a:r>
              <a:rPr lang="en-US" altLang="zh-CN" b="1" i="1" kern="100" dirty="0">
                <a:latin typeface="Times New Roman"/>
                <a:cs typeface="Courier New"/>
              </a:rPr>
              <a:t>m</a:t>
            </a:r>
            <a:r>
              <a:rPr lang="zh-CN" altLang="zh-CN" b="1" kern="100" dirty="0">
                <a:latin typeface="Times New Roman"/>
                <a:cs typeface="Times New Roman"/>
              </a:rPr>
              <a:t>的物体，在动摩擦因数为</a:t>
            </a:r>
            <a:r>
              <a:rPr lang="en-US" altLang="zh-CN" b="1" i="1" kern="100" dirty="0">
                <a:latin typeface="Times New Roman"/>
                <a:cs typeface="Courier New"/>
              </a:rPr>
              <a:t>μ</a:t>
            </a:r>
            <a:r>
              <a:rPr lang="zh-CN" altLang="zh-CN" b="1" kern="100" dirty="0">
                <a:latin typeface="Times New Roman"/>
                <a:cs typeface="Times New Roman"/>
              </a:rPr>
              <a:t>的水平面上运动，受到一个与运动方向相同的恒力</a:t>
            </a:r>
            <a:r>
              <a:rPr lang="en-US" altLang="zh-CN" b="1" i="1" kern="100" dirty="0">
                <a:latin typeface="Times New Roman"/>
                <a:cs typeface="Courier New"/>
              </a:rPr>
              <a:t>F</a:t>
            </a:r>
            <a:r>
              <a:rPr lang="zh-CN" altLang="zh-CN" b="1" kern="100" dirty="0">
                <a:latin typeface="Times New Roman"/>
                <a:cs typeface="Times New Roman"/>
              </a:rPr>
              <a:t>作用。在时间</a:t>
            </a:r>
            <a:r>
              <a:rPr lang="en-US" altLang="zh-CN" b="1" i="1" kern="100" dirty="0">
                <a:latin typeface="Times New Roman"/>
                <a:cs typeface="Courier New"/>
              </a:rPr>
              <a:t>t</a:t>
            </a:r>
            <a:r>
              <a:rPr lang="zh-CN" altLang="zh-CN" b="1" kern="100" dirty="0">
                <a:latin typeface="Times New Roman"/>
                <a:cs typeface="Times New Roman"/>
              </a:rPr>
              <a:t>内恒力</a:t>
            </a:r>
            <a:r>
              <a:rPr lang="en-US" altLang="zh-CN" b="1" i="1" kern="100" dirty="0">
                <a:latin typeface="Times New Roman"/>
                <a:cs typeface="Courier New"/>
              </a:rPr>
              <a:t>F</a:t>
            </a:r>
            <a:r>
              <a:rPr lang="zh-CN" altLang="zh-CN" b="1" kern="100" dirty="0">
                <a:latin typeface="Times New Roman"/>
                <a:cs typeface="Times New Roman"/>
              </a:rPr>
              <a:t>的冲量和合外力的冲量各是多大？</a:t>
            </a:r>
            <a:endParaRPr lang="zh-CN" altLang="zh-CN" sz="1050" kern="100" dirty="0">
              <a:cs typeface="Courier New"/>
            </a:endParaRPr>
          </a:p>
          <a:p>
            <a:pPr indent="612140" algn="just"/>
            <a:endParaRPr lang="en-US" altLang="zh-CN" b="1" kern="100" dirty="0" smtClean="0">
              <a:solidFill>
                <a:srgbClr val="FF0000"/>
              </a:solidFill>
              <a:latin typeface="Times New Roman"/>
              <a:ea typeface="黑体"/>
              <a:cs typeface="Times New Roman"/>
            </a:endParaRPr>
          </a:p>
          <a:p>
            <a:pPr indent="612140" algn="just"/>
            <a:endParaRPr lang="en-US" altLang="zh-CN" b="1" kern="100" dirty="0" smtClean="0">
              <a:solidFill>
                <a:srgbClr val="FF0000"/>
              </a:solidFill>
              <a:latin typeface="Times New Roman"/>
              <a:ea typeface="黑体"/>
              <a:cs typeface="Times New Roman"/>
            </a:endParaRPr>
          </a:p>
          <a:p>
            <a:pPr indent="612140" algn="just"/>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恒力</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的冲量为</a:t>
            </a:r>
            <a:r>
              <a:rPr lang="en-US" altLang="zh-CN" b="1" i="1" kern="100" dirty="0">
                <a:latin typeface="Times New Roman"/>
                <a:ea typeface="楷体_GB2312"/>
                <a:cs typeface="Courier New"/>
              </a:rPr>
              <a:t>Ft</a:t>
            </a:r>
            <a:r>
              <a:rPr lang="zh-CN" altLang="zh-CN" b="1" kern="100" dirty="0">
                <a:latin typeface="Times New Roman"/>
                <a:ea typeface="楷体_GB2312"/>
                <a:cs typeface="Times New Roman"/>
              </a:rPr>
              <a:t>；合外力的冲量为</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μmg</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p:txBody>
      </p:sp>
      <p:pic>
        <p:nvPicPr>
          <p:cNvPr id="14338" name="Picture 2" descr="21WLXKCXARXS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18933" y="3429000"/>
            <a:ext cx="2718814" cy="88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417067" y="1484784"/>
            <a:ext cx="9448268" cy="4671043"/>
          </a:xfrm>
        </p:spPr>
        <p:txBody>
          <a:bodyPr/>
          <a:lstStyle/>
          <a:p>
            <a:pPr marL="442913" indent="-442913" algn="just"/>
            <a:r>
              <a:rPr lang="zh-CN" altLang="zh-CN" b="1" kern="100" dirty="0">
                <a:latin typeface="Times New Roman"/>
                <a:ea typeface="黑体"/>
                <a:cs typeface="Times New Roman"/>
              </a:rPr>
              <a:t>一、冲量与动量</a:t>
            </a:r>
            <a:endParaRPr lang="zh-CN" altLang="zh-CN" sz="1050" kern="100" dirty="0">
              <a:cs typeface="Courier New"/>
            </a:endParaRPr>
          </a:p>
          <a:p>
            <a:pPr marL="442913" indent="-442913" algn="just"/>
            <a:r>
              <a:rPr lang="en-US" altLang="zh-CN" b="1" kern="100" dirty="0">
                <a:latin typeface="Times New Roman"/>
                <a:cs typeface="Courier New"/>
              </a:rPr>
              <a:t>1</a:t>
            </a:r>
            <a:r>
              <a:rPr lang="zh-CN" altLang="zh-CN" b="1" kern="100" dirty="0">
                <a:latin typeface="Times New Roman"/>
                <a:cs typeface="Times New Roman"/>
              </a:rPr>
              <a:t>．</a:t>
            </a:r>
            <a:r>
              <a:rPr lang="zh-CN" altLang="zh-CN" b="1" kern="100" dirty="0">
                <a:latin typeface="黑体" panose="02010600030101010101" pitchFamily="2" charset="-122"/>
                <a:ea typeface="黑体" panose="02010600030101010101" pitchFamily="2" charset="-122"/>
                <a:cs typeface="Times New Roman"/>
              </a:rPr>
              <a:t>填一填</a:t>
            </a:r>
            <a:endParaRPr lang="zh-CN" altLang="zh-CN" sz="1050" kern="100" dirty="0">
              <a:latin typeface="黑体" panose="02010600030101010101" pitchFamily="2" charset="-122"/>
              <a:ea typeface="黑体" panose="02010600030101010101" pitchFamily="2" charset="-122"/>
              <a:cs typeface="Courier New"/>
            </a:endParaRPr>
          </a:p>
          <a:p>
            <a:pPr marL="442913" indent="-442913" algn="just"/>
            <a:r>
              <a:rPr lang="en-US" altLang="zh-CN" b="1" kern="100" dirty="0">
                <a:latin typeface="Times New Roman"/>
                <a:cs typeface="Courier New"/>
              </a:rPr>
              <a:t>(1)</a:t>
            </a:r>
            <a:r>
              <a:rPr lang="zh-CN" altLang="zh-CN" b="1" kern="100" dirty="0">
                <a:latin typeface="Times New Roman"/>
                <a:ea typeface="黑体"/>
                <a:cs typeface="Times New Roman"/>
              </a:rPr>
              <a:t>冲量</a:t>
            </a:r>
            <a:endParaRPr lang="zh-CN" altLang="zh-CN" sz="1050" kern="100" dirty="0">
              <a:cs typeface="Courier New"/>
            </a:endParaRPr>
          </a:p>
          <a:p>
            <a:pPr marL="442913" indent="-442913" algn="just"/>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定义：作用力在</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上的积累。</a:t>
            </a:r>
            <a:endParaRPr lang="zh-CN" altLang="zh-CN" sz="1050" kern="100" dirty="0">
              <a:cs typeface="Courier New"/>
            </a:endParaRPr>
          </a:p>
          <a:p>
            <a:pPr marL="442913" indent="-442913" algn="just"/>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公式：</a:t>
            </a:r>
            <a:r>
              <a:rPr lang="en-US" altLang="zh-CN" b="1" i="1" kern="100" dirty="0">
                <a:latin typeface="Times New Roman"/>
                <a:cs typeface="Courier New"/>
              </a:rPr>
              <a:t>I</a:t>
            </a:r>
            <a:r>
              <a:rPr lang="zh-CN" altLang="zh-CN" b="1" kern="100" dirty="0">
                <a:latin typeface="Times New Roman"/>
                <a:cs typeface="Times New Roman"/>
              </a:rPr>
              <a:t>＝</a:t>
            </a:r>
            <a:r>
              <a:rPr lang="en-US" altLang="zh-CN" b="1" i="1" u="sng" kern="100" dirty="0">
                <a:latin typeface="Times New Roman"/>
                <a:cs typeface="Courier New"/>
              </a:rPr>
              <a:t>   </a:t>
            </a:r>
            <a:r>
              <a:rPr lang="en-US" altLang="zh-CN" b="1" i="1" u="sng" kern="100" dirty="0" smtClean="0">
                <a:latin typeface="Times New Roman"/>
                <a:cs typeface="Courier New"/>
              </a:rPr>
              <a:t>    </a:t>
            </a:r>
            <a:r>
              <a:rPr lang="zh-CN" altLang="zh-CN" b="1" kern="100" dirty="0">
                <a:latin typeface="Times New Roman"/>
                <a:cs typeface="Times New Roman"/>
              </a:rPr>
              <a:t>。</a:t>
            </a:r>
            <a:endParaRPr lang="zh-CN" altLang="zh-CN" sz="1050" kern="100" dirty="0">
              <a:cs typeface="Courier New"/>
            </a:endParaRPr>
          </a:p>
          <a:p>
            <a:pPr marL="442913" indent="-442913" algn="just"/>
            <a:r>
              <a:rPr lang="en-US" altLang="zh-CN" b="1" kern="100" dirty="0" smtClean="0">
                <a:cs typeface="宋体"/>
              </a:rPr>
              <a:t>	</a:t>
            </a:r>
            <a:r>
              <a:rPr lang="zh-CN" altLang="zh-CN" b="1" kern="100" dirty="0" smtClean="0">
                <a:cs typeface="宋体"/>
              </a:rPr>
              <a:t>③</a:t>
            </a:r>
            <a:r>
              <a:rPr lang="zh-CN" altLang="zh-CN" b="1" kern="100" dirty="0">
                <a:latin typeface="Times New Roman"/>
                <a:cs typeface="Times New Roman"/>
              </a:rPr>
              <a:t>单位：</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，符号</a:t>
            </a:r>
            <a:r>
              <a:rPr lang="zh-CN" altLang="zh-CN" b="1" kern="100" dirty="0" smtClean="0">
                <a:latin typeface="Times New Roman"/>
                <a:cs typeface="Times New Roman"/>
              </a:rPr>
              <a:t>是</a:t>
            </a:r>
            <a:r>
              <a:rPr lang="en-US" altLang="zh-CN" b="1" kern="100" dirty="0" smtClean="0">
                <a:latin typeface="Times New Roman"/>
                <a:cs typeface="Times New Roman"/>
              </a:rPr>
              <a:t>____</a:t>
            </a:r>
            <a:r>
              <a:rPr lang="zh-CN" altLang="zh-CN" b="1" kern="100" dirty="0" smtClean="0">
                <a:latin typeface="Times New Roman"/>
                <a:cs typeface="Times New Roman"/>
              </a:rPr>
              <a:t>。</a:t>
            </a:r>
            <a:endParaRPr lang="zh-CN" altLang="zh-CN" sz="1050" kern="100" dirty="0">
              <a:cs typeface="Courier New"/>
            </a:endParaRPr>
          </a:p>
          <a:p>
            <a:pPr marL="442913" indent="-442913" algn="just"/>
            <a:r>
              <a:rPr lang="en-US" altLang="zh-CN" b="1" kern="100" dirty="0" smtClean="0">
                <a:cs typeface="宋体"/>
              </a:rPr>
              <a:t>	</a:t>
            </a:r>
            <a:r>
              <a:rPr lang="zh-CN" altLang="zh-CN" b="1" kern="100" dirty="0" smtClean="0">
                <a:cs typeface="宋体"/>
              </a:rPr>
              <a:t>④</a:t>
            </a:r>
            <a:r>
              <a:rPr lang="zh-CN" altLang="zh-CN" b="1" kern="100" dirty="0">
                <a:latin typeface="Times New Roman"/>
                <a:cs typeface="Times New Roman"/>
              </a:rPr>
              <a:t>矢量性：方向与</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smtClean="0">
                <a:latin typeface="Times New Roman"/>
                <a:cs typeface="Times New Roman"/>
              </a:rPr>
              <a:t>相</a:t>
            </a:r>
            <a:r>
              <a:rPr lang="zh-CN" altLang="zh-CN" b="1" kern="100" dirty="0">
                <a:latin typeface="Times New Roman"/>
                <a:cs typeface="Times New Roman"/>
              </a:rPr>
              <a:t>同</a:t>
            </a:r>
            <a:r>
              <a:rPr lang="zh-CN" altLang="zh-CN" b="1" kern="100" dirty="0" smtClean="0">
                <a:latin typeface="Times New Roman"/>
                <a:cs typeface="Times New Roman"/>
              </a:rPr>
              <a:t>。</a:t>
            </a:r>
            <a:endParaRPr lang="zh-CN" altLang="zh-CN" sz="1050" kern="100" dirty="0">
              <a:cs typeface="Courier New"/>
            </a:endParaRPr>
          </a:p>
        </p:txBody>
      </p:sp>
      <p:pic>
        <p:nvPicPr>
          <p:cNvPr id="2050" name="Picture 2" descr="F:\粤教版物理选择性必修第一册\新课程学案1自学新教材.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7187" y="476672"/>
            <a:ext cx="7319443" cy="900000"/>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441403" y="342900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时间</a:t>
            </a:r>
            <a:endParaRPr lang="zh-CN" altLang="en-US" sz="2400" dirty="0"/>
          </a:p>
        </p:txBody>
      </p:sp>
      <p:sp>
        <p:nvSpPr>
          <p:cNvPr id="6" name="矩形 5"/>
          <p:cNvSpPr/>
          <p:nvPr/>
        </p:nvSpPr>
        <p:spPr>
          <a:xfrm>
            <a:off x="3649315" y="4047455"/>
            <a:ext cx="474810" cy="461665"/>
          </a:xfrm>
          <a:prstGeom prst="rect">
            <a:avLst/>
          </a:prstGeom>
        </p:spPr>
        <p:txBody>
          <a:bodyPr wrap="none">
            <a:spAutoFit/>
          </a:bodyPr>
          <a:lstStyle/>
          <a:p>
            <a:r>
              <a:rPr lang="en-US" altLang="zh-CN" sz="2400" b="1" i="1" kern="100" dirty="0">
                <a:solidFill>
                  <a:srgbClr val="FF0000"/>
                </a:solidFill>
                <a:latin typeface="Times New Roman"/>
              </a:rPr>
              <a:t>Ft</a:t>
            </a:r>
            <a:endParaRPr lang="zh-CN" altLang="en-US" sz="2400" dirty="0"/>
          </a:p>
        </p:txBody>
      </p:sp>
      <p:sp>
        <p:nvSpPr>
          <p:cNvPr id="7" name="矩形 6"/>
          <p:cNvSpPr/>
          <p:nvPr/>
        </p:nvSpPr>
        <p:spPr>
          <a:xfrm>
            <a:off x="3145259" y="465313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牛秒</a:t>
            </a:r>
            <a:endParaRPr lang="zh-CN" altLang="en-US" sz="2400" dirty="0"/>
          </a:p>
        </p:txBody>
      </p:sp>
      <p:sp>
        <p:nvSpPr>
          <p:cNvPr id="8" name="矩形 7"/>
          <p:cNvSpPr/>
          <p:nvPr/>
        </p:nvSpPr>
        <p:spPr>
          <a:xfrm>
            <a:off x="5200112" y="4695527"/>
            <a:ext cx="604653" cy="461665"/>
          </a:xfrm>
          <a:prstGeom prst="rect">
            <a:avLst/>
          </a:prstGeom>
        </p:spPr>
        <p:txBody>
          <a:bodyPr wrap="none">
            <a:spAutoFit/>
          </a:bodyPr>
          <a:lstStyle/>
          <a:p>
            <a:r>
              <a:rPr lang="en-US" altLang="zh-CN" sz="2400" b="1" kern="100" dirty="0">
                <a:solidFill>
                  <a:srgbClr val="FF0000"/>
                </a:solidFill>
                <a:latin typeface="Times New Roman"/>
              </a:rPr>
              <a:t>N·s</a:t>
            </a:r>
            <a:endParaRPr lang="zh-CN" altLang="en-US" sz="2400" dirty="0"/>
          </a:p>
        </p:txBody>
      </p:sp>
      <p:sp>
        <p:nvSpPr>
          <p:cNvPr id="9" name="矩形 8"/>
          <p:cNvSpPr/>
          <p:nvPr/>
        </p:nvSpPr>
        <p:spPr>
          <a:xfrm>
            <a:off x="4459379" y="5271591"/>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力的方向</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04664"/>
            <a:ext cx="10975658" cy="5904656"/>
          </a:xfrm>
        </p:spPr>
        <p:txBody>
          <a:bodyPr>
            <a:normAutofit lnSpcReduction="10000"/>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冲量的性质</a:t>
            </a:r>
            <a:endParaRPr lang="zh-CN" altLang="zh-CN" sz="1050" kern="100" dirty="0">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ea typeface="黑体"/>
                <a:cs typeface="Times New Roman"/>
              </a:rPr>
              <a:t>过程量</a:t>
            </a:r>
            <a:r>
              <a:rPr lang="zh-CN" altLang="zh-CN" b="1" kern="100" dirty="0">
                <a:latin typeface="Times New Roman"/>
                <a:cs typeface="Times New Roman"/>
              </a:rPr>
              <a:t>：冲量描述的是力的作用对时间的积累效应，取决于力和时间这两个因素，所以求冲量时一定要明确所求的是哪一个力在哪一段时间内的冲量。</a:t>
            </a:r>
            <a:endParaRPr lang="zh-CN" altLang="zh-CN" sz="1050" kern="100" dirty="0">
              <a:cs typeface="Courier New"/>
            </a:endParaRPr>
          </a:p>
          <a:p>
            <a:pPr indent="612140" algn="just"/>
            <a:r>
              <a:rPr lang="en-US" altLang="zh-CN" b="1" kern="100" dirty="0">
                <a:latin typeface="Times New Roman"/>
                <a:ea typeface="黑体"/>
                <a:cs typeface="Courier New"/>
              </a:rPr>
              <a:t>(2)</a:t>
            </a:r>
            <a:r>
              <a:rPr lang="zh-CN" altLang="zh-CN" b="1" kern="100" dirty="0">
                <a:latin typeface="Times New Roman"/>
                <a:ea typeface="黑体"/>
                <a:cs typeface="Times New Roman"/>
              </a:rPr>
              <a:t>矢量性：</a:t>
            </a:r>
            <a:r>
              <a:rPr lang="zh-CN" altLang="zh-CN" b="1" kern="100" dirty="0">
                <a:latin typeface="Times New Roman"/>
                <a:cs typeface="Times New Roman"/>
              </a:rPr>
              <a:t>冲量的方向与力的方向相同，与相应时间内物体动量变化量的方向相同。</a:t>
            </a:r>
            <a:endParaRPr lang="zh-CN" altLang="zh-CN" sz="1050" kern="100" dirty="0">
              <a:cs typeface="Courier New"/>
            </a:endParaRPr>
          </a:p>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冲量的计算</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求某个恒力的冲量：</a:t>
            </a:r>
            <a:endParaRPr lang="zh-CN" altLang="zh-CN" sz="1050" kern="100" dirty="0">
              <a:cs typeface="Courier New"/>
            </a:endParaRPr>
          </a:p>
          <a:p>
            <a:pPr indent="612140" algn="just"/>
            <a:r>
              <a:rPr lang="zh-CN" altLang="zh-CN" b="1" kern="100" dirty="0">
                <a:cs typeface="宋体"/>
              </a:rPr>
              <a:t>①</a:t>
            </a:r>
            <a:r>
              <a:rPr lang="zh-CN" altLang="zh-CN" b="1" kern="100" dirty="0">
                <a:latin typeface="Times New Roman"/>
                <a:cs typeface="Times New Roman"/>
              </a:rPr>
              <a:t>该恒力和力的作用时间的乘积。</a:t>
            </a:r>
            <a:endParaRPr lang="zh-CN" altLang="zh-CN" sz="1050" kern="100" dirty="0">
              <a:cs typeface="Courier New"/>
            </a:endParaRPr>
          </a:p>
          <a:p>
            <a:pPr indent="612140" algn="just"/>
            <a:r>
              <a:rPr lang="zh-CN" altLang="zh-CN" b="1" kern="100" dirty="0">
                <a:cs typeface="宋体"/>
              </a:rPr>
              <a:t>②</a:t>
            </a:r>
            <a:r>
              <a:rPr lang="zh-CN" altLang="zh-CN" b="1" kern="100" dirty="0">
                <a:latin typeface="Times New Roman"/>
                <a:cs typeface="Times New Roman"/>
              </a:rPr>
              <a:t>利用动量定理求解</a:t>
            </a:r>
            <a:r>
              <a:rPr lang="zh-CN" altLang="zh-CN" b="1" kern="100" dirty="0" smtClean="0">
                <a:latin typeface="Times New Roman"/>
                <a:cs typeface="Times New Roman"/>
              </a:rPr>
              <a:t>。</a:t>
            </a:r>
            <a:endParaRPr lang="zh-CN" altLang="zh-CN" sz="1050" kern="100" dirty="0">
              <a:cs typeface="Courier New"/>
            </a:endParaRPr>
          </a:p>
        </p:txBody>
      </p:sp>
    </p:spTree>
    <p:extLst>
      <p:ext uri="{BB962C8B-B14F-4D97-AF65-F5344CB8AC3E}">
        <p14:creationId xmlns:p14="http://schemas.microsoft.com/office/powerpoint/2010/main" val="2255565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404664"/>
            <a:ext cx="10975658" cy="5616624"/>
          </a:xfrm>
        </p:spPr>
        <p:txBody>
          <a:bodyPr>
            <a:normAutofit/>
          </a:bodyPr>
          <a:lstStyle/>
          <a:p>
            <a:pPr indent="612140" algn="just"/>
            <a:r>
              <a:rPr lang="en-US" altLang="zh-CN" b="1" kern="100" dirty="0">
                <a:latin typeface="Times New Roman"/>
                <a:cs typeface="Courier New"/>
              </a:rPr>
              <a:t>(2)</a:t>
            </a:r>
            <a:r>
              <a:rPr lang="zh-CN" altLang="zh-CN" b="1" kern="100" dirty="0">
                <a:latin typeface="Times New Roman"/>
                <a:cs typeface="Times New Roman"/>
              </a:rPr>
              <a:t>求多个力的冲量：</a:t>
            </a:r>
            <a:endParaRPr lang="zh-CN" altLang="zh-CN" sz="1050" kern="100" dirty="0">
              <a:cs typeface="Courier New"/>
            </a:endParaRPr>
          </a:p>
          <a:p>
            <a:pPr indent="612140" algn="just"/>
            <a:r>
              <a:rPr lang="zh-CN" altLang="zh-CN" b="1" kern="100" dirty="0">
                <a:cs typeface="宋体"/>
              </a:rPr>
              <a:t>①</a:t>
            </a:r>
            <a:r>
              <a:rPr lang="zh-CN" altLang="zh-CN" b="1" kern="100" dirty="0">
                <a:latin typeface="Times New Roman"/>
                <a:cs typeface="Times New Roman"/>
              </a:rPr>
              <a:t>可分别求每一个力的冲量，再求各冲量的矢量和。</a:t>
            </a:r>
            <a:endParaRPr lang="zh-CN" altLang="zh-CN" sz="1050" kern="100" dirty="0">
              <a:cs typeface="Courier New"/>
            </a:endParaRPr>
          </a:p>
          <a:p>
            <a:pPr indent="612140" algn="just"/>
            <a:r>
              <a:rPr lang="zh-CN" altLang="zh-CN" b="1" kern="100" dirty="0">
                <a:cs typeface="宋体"/>
              </a:rPr>
              <a:t>②</a:t>
            </a:r>
            <a:r>
              <a:rPr lang="zh-CN" altLang="zh-CN" b="1" kern="100" dirty="0">
                <a:latin typeface="Times New Roman"/>
                <a:cs typeface="Times New Roman"/>
              </a:rPr>
              <a:t>如果各个力的作用时间相同，也可以先求合力，再用公式</a:t>
            </a:r>
            <a:r>
              <a:rPr lang="en-US" altLang="zh-CN" b="1" i="1" kern="100" dirty="0">
                <a:latin typeface="Times New Roman"/>
                <a:cs typeface="Courier New"/>
              </a:rPr>
              <a:t>I</a:t>
            </a:r>
            <a:r>
              <a:rPr lang="zh-CN" altLang="zh-CN" b="1" kern="100" baseline="-25000" dirty="0">
                <a:latin typeface="Times New Roman"/>
                <a:cs typeface="Times New Roman"/>
              </a:rPr>
              <a:t>合</a:t>
            </a:r>
            <a:r>
              <a:rPr lang="zh-CN" altLang="zh-CN" b="1" kern="100" dirty="0">
                <a:latin typeface="Times New Roman"/>
                <a:cs typeface="Times New Roman"/>
              </a:rPr>
              <a:t>＝</a:t>
            </a:r>
            <a:r>
              <a:rPr lang="en-US" altLang="zh-CN" b="1" i="1" kern="100" dirty="0">
                <a:latin typeface="Times New Roman"/>
                <a:cs typeface="Courier New"/>
              </a:rPr>
              <a:t>F</a:t>
            </a:r>
            <a:r>
              <a:rPr lang="zh-CN" altLang="zh-CN" b="1" kern="100" baseline="-25000" dirty="0">
                <a:latin typeface="Times New Roman"/>
                <a:cs typeface="Times New Roman"/>
              </a:rPr>
              <a:t>合</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求解。</a:t>
            </a:r>
            <a:endParaRPr lang="zh-CN" altLang="zh-CN" sz="1050" kern="100" dirty="0">
              <a:cs typeface="Courier New"/>
            </a:endParaRPr>
          </a:p>
          <a:p>
            <a:pPr indent="612140" algn="just"/>
            <a:r>
              <a:rPr lang="zh-CN" altLang="zh-CN" b="1" kern="100" dirty="0">
                <a:cs typeface="宋体"/>
              </a:rPr>
              <a:t>③</a:t>
            </a:r>
            <a:r>
              <a:rPr lang="zh-CN" altLang="zh-CN" b="1" kern="100" dirty="0">
                <a:latin typeface="Times New Roman"/>
                <a:cs typeface="Times New Roman"/>
              </a:rPr>
              <a:t>利用动量定理求解。</a:t>
            </a:r>
            <a:endParaRPr lang="zh-CN" altLang="zh-CN" sz="1050" kern="100" dirty="0">
              <a:cs typeface="Courier New"/>
            </a:endParaRPr>
          </a:p>
          <a:p>
            <a:pPr indent="611188" algn="just"/>
            <a:r>
              <a:rPr lang="en-US" altLang="zh-CN" b="1" kern="100" dirty="0">
                <a:latin typeface="Times New Roman"/>
                <a:cs typeface="Courier New"/>
              </a:rPr>
              <a:t>(3)</a:t>
            </a:r>
            <a:r>
              <a:rPr lang="zh-CN" altLang="zh-CN" b="1" kern="100" dirty="0">
                <a:latin typeface="Times New Roman"/>
                <a:cs typeface="Times New Roman"/>
              </a:rPr>
              <a:t>求变力的冲量：</a:t>
            </a:r>
            <a:endParaRPr lang="zh-CN" altLang="zh-CN" sz="1050" kern="100" dirty="0">
              <a:cs typeface="Courier New"/>
            </a:endParaRPr>
          </a:p>
          <a:p>
            <a:pPr indent="612140" algn="just"/>
            <a:r>
              <a:rPr lang="zh-CN" altLang="zh-CN" b="1" kern="100" dirty="0">
                <a:cs typeface="宋体"/>
              </a:rPr>
              <a:t>①</a:t>
            </a:r>
            <a:r>
              <a:rPr lang="zh-CN" altLang="zh-CN" b="1" kern="100" dirty="0">
                <a:latin typeface="Times New Roman"/>
                <a:cs typeface="Times New Roman"/>
              </a:rPr>
              <a:t>若力与时间成线性关系变化，则可用平均力求变力的冲量。</a:t>
            </a:r>
            <a:endParaRPr lang="zh-CN" altLang="zh-CN" sz="1050" kern="100" dirty="0">
              <a:cs typeface="Courier New"/>
            </a:endParaRPr>
          </a:p>
          <a:p>
            <a:pPr indent="612140" algn="just"/>
            <a:r>
              <a:rPr lang="zh-CN" altLang="zh-CN" b="1" kern="100" dirty="0">
                <a:cs typeface="宋体"/>
              </a:rPr>
              <a:t>②</a:t>
            </a:r>
            <a:r>
              <a:rPr lang="zh-CN" altLang="zh-CN" b="1" kern="100" dirty="0">
                <a:latin typeface="Times New Roman"/>
                <a:cs typeface="Times New Roman"/>
              </a:rPr>
              <a:t>若给出了力随时间变化的图像，如图所示，可用面积法</a:t>
            </a:r>
            <a:r>
              <a:rPr lang="zh-CN" altLang="zh-CN" b="1" kern="100" dirty="0" smtClean="0">
                <a:latin typeface="Times New Roman"/>
                <a:cs typeface="Times New Roman"/>
              </a:rPr>
              <a:t>求</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变</a:t>
            </a:r>
            <a:r>
              <a:rPr lang="zh-CN" altLang="zh-CN" b="1" kern="100" dirty="0">
                <a:latin typeface="Times New Roman"/>
                <a:cs typeface="Times New Roman"/>
              </a:rPr>
              <a:t>力的冲量。</a:t>
            </a:r>
            <a:endParaRPr lang="zh-CN" altLang="zh-CN" sz="1050" kern="100" dirty="0">
              <a:cs typeface="Courier New"/>
            </a:endParaRPr>
          </a:p>
          <a:p>
            <a:pPr indent="612140" algn="just"/>
            <a:r>
              <a:rPr lang="zh-CN" altLang="zh-CN" b="1" kern="100" dirty="0">
                <a:cs typeface="宋体"/>
              </a:rPr>
              <a:t>③</a:t>
            </a:r>
            <a:r>
              <a:rPr lang="zh-CN" altLang="zh-CN" b="1" kern="100" dirty="0">
                <a:latin typeface="Times New Roman"/>
                <a:cs typeface="Times New Roman"/>
              </a:rPr>
              <a:t>利用动量定理求解</a:t>
            </a:r>
            <a:r>
              <a:rPr lang="zh-CN" altLang="zh-CN" b="1" kern="100" dirty="0" smtClean="0">
                <a:latin typeface="Times New Roman"/>
                <a:cs typeface="Times New Roman"/>
              </a:rPr>
              <a:t>。</a:t>
            </a:r>
            <a:endParaRPr lang="zh-CN" altLang="zh-CN" sz="1050" kern="100" dirty="0">
              <a:cs typeface="Courier New"/>
            </a:endParaRPr>
          </a:p>
        </p:txBody>
      </p:sp>
      <p:pic>
        <p:nvPicPr>
          <p:cNvPr id="15362" name="Picture 2" descr="20XWLX1-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641199" y="3501008"/>
            <a:ext cx="1872208" cy="16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43458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124744"/>
            <a:ext cx="10975658" cy="4464498"/>
          </a:xfrm>
        </p:spPr>
        <p:txBody>
          <a:bodyPr/>
          <a:lstStyle/>
          <a:p>
            <a:pPr indent="612140"/>
            <a:r>
              <a:rPr lang="zh-CN" altLang="zh-CN" b="1" kern="100" dirty="0">
                <a:latin typeface="Times New Roman"/>
                <a:ea typeface="黑体"/>
                <a:cs typeface="Times New Roman"/>
              </a:rPr>
              <a:t>典例</a:t>
            </a:r>
            <a:r>
              <a:rPr lang="en-US" altLang="zh-CN" b="1" kern="100" dirty="0" smtClean="0">
                <a:latin typeface="Times New Roman"/>
                <a:ea typeface="黑体"/>
                <a:cs typeface="Courier New"/>
              </a:rPr>
              <a:t>2   </a:t>
            </a:r>
            <a:r>
              <a:rPr lang="zh-CN" altLang="zh-CN" b="1" kern="100" dirty="0" smtClean="0">
                <a:latin typeface="Times New Roman"/>
                <a:cs typeface="Times New Roman"/>
              </a:rPr>
              <a:t>如</a:t>
            </a:r>
            <a:r>
              <a:rPr lang="zh-CN" altLang="zh-CN" b="1" kern="100" dirty="0">
                <a:latin typeface="Times New Roman"/>
                <a:cs typeface="Times New Roman"/>
              </a:rPr>
              <a:t>图所示，质量为</a:t>
            </a:r>
            <a:r>
              <a:rPr lang="en-US" altLang="zh-CN" b="1" kern="100" dirty="0">
                <a:latin typeface="Times New Roman"/>
                <a:cs typeface="Courier New"/>
              </a:rPr>
              <a:t>2 kg</a:t>
            </a:r>
            <a:r>
              <a:rPr lang="zh-CN" altLang="zh-CN" b="1" kern="100" dirty="0">
                <a:latin typeface="Times New Roman"/>
                <a:cs typeface="Times New Roman"/>
              </a:rPr>
              <a:t>的物体沿倾角</a:t>
            </a:r>
            <a:r>
              <a:rPr lang="en-US" altLang="zh-CN" b="1" i="1" kern="100" dirty="0">
                <a:latin typeface="Times New Roman"/>
                <a:cs typeface="Courier New"/>
              </a:rPr>
              <a:t>θ</a:t>
            </a:r>
            <a:r>
              <a:rPr lang="zh-CN" altLang="zh-CN" b="1" kern="100" dirty="0">
                <a:latin typeface="Times New Roman"/>
                <a:cs typeface="Times New Roman"/>
              </a:rPr>
              <a:t>＝</a:t>
            </a:r>
            <a:r>
              <a:rPr lang="en-US" altLang="zh-CN" b="1" kern="100" dirty="0">
                <a:latin typeface="Times New Roman"/>
                <a:cs typeface="Courier New"/>
              </a:rPr>
              <a:t>30°</a:t>
            </a:r>
            <a:r>
              <a:rPr lang="zh-CN" altLang="zh-CN" b="1" kern="100" dirty="0">
                <a:latin typeface="Times New Roman"/>
                <a:cs typeface="Times New Roman"/>
              </a:rPr>
              <a:t>、高为</a:t>
            </a:r>
            <a:r>
              <a:rPr lang="en-US" altLang="zh-CN" b="1" kern="100" dirty="0">
                <a:latin typeface="Times New Roman"/>
                <a:cs typeface="Courier New"/>
              </a:rPr>
              <a:t>5 m</a:t>
            </a:r>
            <a:r>
              <a:rPr lang="zh-CN" altLang="zh-CN" b="1" kern="100" dirty="0">
                <a:latin typeface="Times New Roman"/>
                <a:cs typeface="Times New Roman"/>
              </a:rPr>
              <a:t>的光滑斜面由静止从顶端下滑到底端的过程中，</a:t>
            </a:r>
            <a:r>
              <a:rPr lang="en-US" altLang="zh-CN" b="1" i="1" kern="100" dirty="0">
                <a:latin typeface="Times New Roman"/>
                <a:cs typeface="Courier New"/>
              </a:rPr>
              <a:t>g</a:t>
            </a:r>
            <a:r>
              <a:rPr lang="en-US" altLang="zh-CN" b="1" kern="100" dirty="0">
                <a:latin typeface="Times New Roman"/>
                <a:cs typeface="Courier New"/>
              </a:rPr>
              <a:t> </a:t>
            </a:r>
            <a:r>
              <a:rPr lang="zh-CN" altLang="zh-CN" b="1" kern="100" dirty="0">
                <a:latin typeface="Times New Roman"/>
                <a:cs typeface="Times New Roman"/>
              </a:rPr>
              <a:t>取</a:t>
            </a:r>
            <a:r>
              <a:rPr lang="en-US" altLang="zh-CN" b="1" kern="100" dirty="0">
                <a:latin typeface="Times New Roman"/>
                <a:cs typeface="Courier New"/>
              </a:rPr>
              <a:t>10 m/s</a:t>
            </a:r>
            <a:r>
              <a:rPr lang="en-US" altLang="zh-CN" b="1" kern="100" baseline="30000" dirty="0">
                <a:latin typeface="Times New Roman"/>
                <a:cs typeface="Courier New"/>
              </a:rPr>
              <a:t>2</a:t>
            </a:r>
            <a:r>
              <a:rPr lang="zh-CN" altLang="zh-CN" b="1" kern="100" dirty="0">
                <a:latin typeface="Times New Roman"/>
                <a:cs typeface="Times New Roman"/>
              </a:rPr>
              <a:t>，求：</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重力的冲量；</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支持力的冲量；</a:t>
            </a:r>
            <a:endParaRPr lang="zh-CN" altLang="zh-CN" sz="1050" kern="100" dirty="0">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合力的冲量。</a:t>
            </a:r>
            <a:endParaRPr lang="zh-CN" altLang="zh-CN" sz="1050" kern="100" dirty="0">
              <a:cs typeface="Courier New"/>
            </a:endParaRPr>
          </a:p>
          <a:p>
            <a:endParaRPr lang="zh-CN" altLang="en-US" dirty="0"/>
          </a:p>
        </p:txBody>
      </p:sp>
      <p:pic>
        <p:nvPicPr>
          <p:cNvPr id="16386" name="Picture 2" descr="20XWLX1-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571201" y="2348882"/>
            <a:ext cx="2160240" cy="137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5565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389654988"/>
              </p:ext>
            </p:extLst>
          </p:nvPr>
        </p:nvGraphicFramePr>
        <p:xfrm>
          <a:off x="911225" y="404664"/>
          <a:ext cx="10371138" cy="4818062"/>
        </p:xfrm>
        <a:graphic>
          <a:graphicData uri="http://schemas.openxmlformats.org/presentationml/2006/ole">
            <mc:AlternateContent xmlns:mc="http://schemas.openxmlformats.org/markup-compatibility/2006">
              <mc:Choice xmlns:v="urn:schemas-microsoft-com:vml" Requires="v">
                <p:oleObj spid="_x0000_s17507" name="文档" r:id="rId3" imgW="10371836" imgH="4818659" progId="Word.Document.12">
                  <p:embed/>
                </p:oleObj>
              </mc:Choice>
              <mc:Fallback>
                <p:oleObj name="文档" r:id="rId3" imgW="10371836" imgH="4818659" progId="Word.Document.12">
                  <p:embed/>
                  <p:pic>
                    <p:nvPicPr>
                      <p:cNvPr id="0" name="对象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25" y="404664"/>
                        <a:ext cx="10371138" cy="481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327972003"/>
              </p:ext>
            </p:extLst>
          </p:nvPr>
        </p:nvGraphicFramePr>
        <p:xfrm>
          <a:off x="913011" y="5301208"/>
          <a:ext cx="10371138" cy="1189037"/>
        </p:xfrm>
        <a:graphic>
          <a:graphicData uri="http://schemas.openxmlformats.org/presentationml/2006/ole">
            <mc:AlternateContent xmlns:mc="http://schemas.openxmlformats.org/markup-compatibility/2006">
              <mc:Choice xmlns:v="urn:schemas-microsoft-com:vml" Requires="v">
                <p:oleObj spid="_x0000_s17508" name="文档" r:id="rId5" imgW="10371836" imgH="1188982" progId="Word.Document.12">
                  <p:embed/>
                </p:oleObj>
              </mc:Choice>
              <mc:Fallback>
                <p:oleObj name="文档" r:id="rId5" imgW="10371836" imgH="1188982" progId="Word.Document.12">
                  <p:embed/>
                  <p:pic>
                    <p:nvPicPr>
                      <p:cNvPr id="0" name=""/>
                      <p:cNvPicPr/>
                      <p:nvPr/>
                    </p:nvPicPr>
                    <p:blipFill>
                      <a:blip r:embed="rId6"/>
                      <a:stretch>
                        <a:fillRect/>
                      </a:stretch>
                    </p:blipFill>
                    <p:spPr>
                      <a:xfrm>
                        <a:off x="913011" y="5301208"/>
                        <a:ext cx="10371138" cy="1189037"/>
                      </a:xfrm>
                      <a:prstGeom prst="rect">
                        <a:avLst/>
                      </a:prstGeom>
                    </p:spPr>
                  </p:pic>
                </p:oleObj>
              </mc:Fallback>
            </mc:AlternateContent>
          </a:graphicData>
        </a:graphic>
      </p:graphicFrame>
    </p:spTree>
    <p:extLst>
      <p:ext uri="{BB962C8B-B14F-4D97-AF65-F5344CB8AC3E}">
        <p14:creationId xmlns:p14="http://schemas.microsoft.com/office/powerpoint/2010/main" val="323466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028" y="1340768"/>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aphicFrame>
        <p:nvGraphicFramePr>
          <p:cNvPr id="3" name="对象 2"/>
          <p:cNvGraphicFramePr>
            <a:graphicFrameLocks noChangeAspect="1"/>
          </p:cNvGraphicFramePr>
          <p:nvPr>
            <p:extLst>
              <p:ext uri="{D42A27DB-BD31-4B8C-83A1-F6EECF244321}">
                <p14:modId xmlns:p14="http://schemas.microsoft.com/office/powerpoint/2010/main" val="355788252"/>
              </p:ext>
            </p:extLst>
          </p:nvPr>
        </p:nvGraphicFramePr>
        <p:xfrm>
          <a:off x="911225" y="2077070"/>
          <a:ext cx="10371138" cy="2432050"/>
        </p:xfrm>
        <a:graphic>
          <a:graphicData uri="http://schemas.openxmlformats.org/presentationml/2006/ole">
            <mc:AlternateContent xmlns:mc="http://schemas.openxmlformats.org/markup-compatibility/2006">
              <mc:Choice xmlns:v="urn:schemas-microsoft-com:vml" Requires="v">
                <p:oleObj spid="_x0000_s18480" name="文档" r:id="rId4" imgW="10371836" imgH="2432042" progId="Word.Document.12">
                  <p:embed/>
                </p:oleObj>
              </mc:Choice>
              <mc:Fallback>
                <p:oleObj name="文档" r:id="rId4" imgW="10371836" imgH="2432042" progId="Word.Document.12">
                  <p:embed/>
                  <p:pic>
                    <p:nvPicPr>
                      <p:cNvPr id="0" name=""/>
                      <p:cNvPicPr/>
                      <p:nvPr/>
                    </p:nvPicPr>
                    <p:blipFill>
                      <a:blip r:embed="rId5"/>
                      <a:stretch>
                        <a:fillRect/>
                      </a:stretch>
                    </p:blipFill>
                    <p:spPr>
                      <a:xfrm>
                        <a:off x="911225" y="2077070"/>
                        <a:ext cx="10371138" cy="2432050"/>
                      </a:xfrm>
                      <a:prstGeom prst="rect">
                        <a:avLst/>
                      </a:prstGeom>
                    </p:spPr>
                  </p:pic>
                </p:oleObj>
              </mc:Fallback>
            </mc:AlternateContent>
          </a:graphicData>
        </a:graphic>
      </p:graphicFrame>
    </p:spTree>
    <p:extLst>
      <p:ext uri="{BB962C8B-B14F-4D97-AF65-F5344CB8AC3E}">
        <p14:creationId xmlns:p14="http://schemas.microsoft.com/office/powerpoint/2010/main" val="35243458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980728"/>
            <a:ext cx="10975658" cy="4464498"/>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indent="180975" algn="just"/>
            <a:r>
              <a:rPr lang="en-US" altLang="zh-CN" b="1" kern="100" dirty="0">
                <a:latin typeface="Times New Roman"/>
                <a:cs typeface="Courier New"/>
              </a:rPr>
              <a:t>1</a:t>
            </a:r>
            <a:r>
              <a:rPr lang="zh-CN" altLang="zh-CN" b="1" kern="100" dirty="0">
                <a:latin typeface="Times New Roman"/>
                <a:cs typeface="Times New Roman"/>
              </a:rPr>
              <a:t>．关于冲量，下列说法正确的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．冲量是物体动量变化的原因</a:t>
            </a:r>
            <a:endParaRPr lang="zh-CN" altLang="zh-CN" sz="1050" kern="100" dirty="0">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．作用在静止的物体上的力的冲量一定为零</a:t>
            </a:r>
            <a:endParaRPr lang="zh-CN" altLang="zh-CN" sz="1050" kern="100" dirty="0">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．动量越大的物体受到的冲量越大</a:t>
            </a:r>
            <a:endParaRPr lang="zh-CN" altLang="zh-CN" sz="1050" kern="100" dirty="0">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．冲量的方向就是物体速度的方向</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2255565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力</a:t>
            </a:r>
            <a:r>
              <a:rPr lang="zh-CN" altLang="zh-CN" b="1" kern="100" dirty="0">
                <a:latin typeface="Times New Roman"/>
                <a:ea typeface="楷体_GB2312"/>
                <a:cs typeface="Times New Roman"/>
              </a:rPr>
              <a:t>作用一段时间便有了冲量，而力作用一段时间后，物体的运动状态发生了变化，物体的动量也发生了变化，因此冲量使物体的动量发生了变化，</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选项正确；只要有力作用在物体上，经历一段时间，这个力便有了冲量</a:t>
            </a:r>
            <a:r>
              <a:rPr lang="en-US" altLang="zh-CN" b="1" i="1" kern="100" dirty="0">
                <a:latin typeface="Times New Roman"/>
                <a:ea typeface="楷体_GB2312"/>
                <a:cs typeface="Courier New"/>
              </a:rPr>
              <a:t>I</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Ft</a:t>
            </a:r>
            <a:r>
              <a:rPr lang="zh-CN" altLang="zh-CN" b="1" kern="100" dirty="0">
                <a:latin typeface="Times New Roman"/>
                <a:ea typeface="楷体_GB2312"/>
                <a:cs typeface="Times New Roman"/>
              </a:rPr>
              <a:t>，与物体处于什么运动状态无关，物体运动状态的变化情况，是所有作用在物体上的力共同产生的效果，</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选项不正确；物体所受冲量</a:t>
            </a:r>
            <a:r>
              <a:rPr lang="en-US" altLang="zh-CN" b="1" i="1" kern="100" dirty="0">
                <a:latin typeface="Times New Roman"/>
                <a:ea typeface="楷体_GB2312"/>
                <a:cs typeface="Courier New"/>
              </a:rPr>
              <a:t>I</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Ft</a:t>
            </a:r>
            <a:r>
              <a:rPr lang="zh-CN" altLang="zh-CN" b="1" kern="100" dirty="0">
                <a:latin typeface="Times New Roman"/>
                <a:ea typeface="楷体_GB2312"/>
                <a:cs typeface="Times New Roman"/>
              </a:rPr>
              <a:t>与物体动量的大小</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无关，</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选项不正确；冲量的方向与物体速度变化的方向相同，</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选项不正确。</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A</a:t>
            </a:r>
            <a:endParaRPr lang="zh-CN" altLang="en-US" dirty="0"/>
          </a:p>
        </p:txBody>
      </p:sp>
    </p:spTree>
    <p:extLst>
      <p:ext uri="{BB962C8B-B14F-4D97-AF65-F5344CB8AC3E}">
        <p14:creationId xmlns:p14="http://schemas.microsoft.com/office/powerpoint/2010/main" val="352434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332654"/>
            <a:ext cx="10975658" cy="4464498"/>
          </a:xfrm>
        </p:spPr>
        <p:txBody>
          <a:bodyPr/>
          <a:lstStyle/>
          <a:p>
            <a:pPr marL="361950" indent="-361950" algn="just"/>
            <a:r>
              <a:rPr lang="en-US" altLang="zh-CN" b="1" kern="100" dirty="0" smtClean="0">
                <a:latin typeface="Times New Roman"/>
                <a:cs typeface="Courier New"/>
              </a:rPr>
              <a:t>2.	</a:t>
            </a:r>
            <a:r>
              <a:rPr lang="zh-CN" altLang="zh-CN" b="1" kern="100" dirty="0" smtClean="0">
                <a:latin typeface="Times New Roman"/>
                <a:cs typeface="Times New Roman"/>
              </a:rPr>
              <a:t>用</a:t>
            </a:r>
            <a:r>
              <a:rPr lang="zh-CN" altLang="zh-CN" b="1" kern="100" dirty="0">
                <a:latin typeface="Times New Roman"/>
                <a:cs typeface="Times New Roman"/>
              </a:rPr>
              <a:t>电钻给建筑物钻孔，钻头所受的阻力与深度成正比。如图</a:t>
            </a:r>
            <a:r>
              <a:rPr lang="zh-CN" altLang="zh-CN" b="1" kern="100" dirty="0" smtClean="0">
                <a:latin typeface="Times New Roman"/>
                <a:cs typeface="Times New Roman"/>
              </a:rPr>
              <a:t>为</a:t>
            </a:r>
            <a:endParaRPr lang="en-US" altLang="zh-CN" b="1" kern="100" dirty="0" smtClean="0">
              <a:latin typeface="Times New Roman"/>
              <a:cs typeface="Times New Roman"/>
            </a:endParaRPr>
          </a:p>
          <a:p>
            <a:pPr marL="361950" indent="-361950" algn="just"/>
            <a:r>
              <a:rPr lang="en-US" altLang="zh-CN" b="1" kern="100" dirty="0" smtClean="0">
                <a:latin typeface="Times New Roman"/>
                <a:cs typeface="Times New Roman"/>
              </a:rPr>
              <a:t>	</a:t>
            </a:r>
            <a:r>
              <a:rPr lang="zh-CN" altLang="zh-CN" b="1" kern="100" dirty="0" smtClean="0">
                <a:latin typeface="Times New Roman"/>
                <a:cs typeface="Times New Roman"/>
              </a:rPr>
              <a:t>阻</a:t>
            </a:r>
            <a:r>
              <a:rPr lang="zh-CN" altLang="zh-CN" b="1" kern="100" dirty="0">
                <a:latin typeface="Times New Roman"/>
                <a:cs typeface="Times New Roman"/>
              </a:rPr>
              <a:t>力</a:t>
            </a:r>
            <a:r>
              <a:rPr lang="en-US" altLang="zh-CN" b="1" i="1" kern="100" dirty="0">
                <a:latin typeface="Times New Roman"/>
                <a:cs typeface="Courier New"/>
              </a:rPr>
              <a:t>f</a:t>
            </a:r>
            <a:r>
              <a:rPr lang="zh-CN" altLang="zh-CN" b="1" kern="100" dirty="0">
                <a:latin typeface="Times New Roman"/>
                <a:cs typeface="Times New Roman"/>
              </a:rPr>
              <a:t>与时间</a:t>
            </a:r>
            <a:r>
              <a:rPr lang="en-US" altLang="zh-CN" b="1" i="1" kern="100" dirty="0">
                <a:latin typeface="Times New Roman"/>
                <a:cs typeface="Courier New"/>
              </a:rPr>
              <a:t>t</a:t>
            </a:r>
            <a:r>
              <a:rPr lang="zh-CN" altLang="zh-CN" b="1" kern="100" dirty="0">
                <a:latin typeface="Times New Roman"/>
                <a:cs typeface="Times New Roman"/>
              </a:rPr>
              <a:t>关系的图像，若钻头匀速钻进时第</a:t>
            </a:r>
            <a:r>
              <a:rPr lang="en-US" altLang="zh-CN" b="1" kern="100" dirty="0">
                <a:latin typeface="Times New Roman"/>
                <a:cs typeface="Courier New"/>
              </a:rPr>
              <a:t>1 s</a:t>
            </a:r>
            <a:r>
              <a:rPr lang="zh-CN" altLang="zh-CN" b="1" kern="100" dirty="0">
                <a:latin typeface="Times New Roman"/>
                <a:cs typeface="Times New Roman"/>
              </a:rPr>
              <a:t>内所受的</a:t>
            </a:r>
            <a:r>
              <a:rPr lang="zh-CN" altLang="zh-CN" b="1" kern="100" dirty="0" smtClean="0">
                <a:latin typeface="Times New Roman"/>
                <a:cs typeface="Times New Roman"/>
              </a:rPr>
              <a:t>阻</a:t>
            </a:r>
            <a:endParaRPr lang="en-US" altLang="zh-CN" b="1" kern="100" dirty="0" smtClean="0">
              <a:latin typeface="Times New Roman"/>
              <a:cs typeface="Times New Roman"/>
            </a:endParaRPr>
          </a:p>
          <a:p>
            <a:pPr marL="361950" indent="-361950" algn="just"/>
            <a:r>
              <a:rPr lang="en-US" altLang="zh-CN" b="1" kern="100" dirty="0">
                <a:latin typeface="Times New Roman"/>
                <a:cs typeface="Times New Roman"/>
              </a:rPr>
              <a:t>	</a:t>
            </a:r>
            <a:r>
              <a:rPr lang="zh-CN" altLang="zh-CN" b="1" kern="100" dirty="0" smtClean="0">
                <a:latin typeface="Times New Roman"/>
                <a:cs typeface="Times New Roman"/>
              </a:rPr>
              <a:t>力</a:t>
            </a:r>
            <a:r>
              <a:rPr lang="zh-CN" altLang="zh-CN" b="1" kern="100" dirty="0">
                <a:latin typeface="Times New Roman"/>
                <a:cs typeface="Times New Roman"/>
              </a:rPr>
              <a:t>的冲量为</a:t>
            </a:r>
            <a:r>
              <a:rPr lang="en-US" altLang="zh-CN" b="1" kern="100" dirty="0">
                <a:latin typeface="Times New Roman"/>
                <a:cs typeface="Courier New"/>
              </a:rPr>
              <a:t>100 N·s</a:t>
            </a:r>
            <a:r>
              <a:rPr lang="zh-CN" altLang="zh-CN" b="1" kern="100" dirty="0">
                <a:latin typeface="Times New Roman"/>
                <a:cs typeface="Times New Roman"/>
              </a:rPr>
              <a:t>，求</a:t>
            </a:r>
            <a:r>
              <a:rPr lang="en-US" altLang="zh-CN" b="1" kern="100" dirty="0">
                <a:latin typeface="Times New Roman"/>
                <a:cs typeface="Courier New"/>
              </a:rPr>
              <a:t>5 s</a:t>
            </a:r>
            <a:r>
              <a:rPr lang="zh-CN" altLang="zh-CN" b="1" kern="100" dirty="0">
                <a:latin typeface="Times New Roman"/>
                <a:cs typeface="Times New Roman"/>
              </a:rPr>
              <a:t>内阻力的冲量的大小。</a:t>
            </a:r>
            <a:endParaRPr lang="zh-CN" altLang="zh-CN" sz="1050" kern="100" dirty="0">
              <a:cs typeface="Courier New"/>
            </a:endParaRPr>
          </a:p>
          <a:p>
            <a:pPr marL="361950" indent="-361950"/>
            <a:endParaRPr lang="zh-CN" altLang="en-US" dirty="0"/>
          </a:p>
        </p:txBody>
      </p:sp>
      <p:pic>
        <p:nvPicPr>
          <p:cNvPr id="19458" name="Picture 2" descr="20XWLX1-7.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842003" y="540039"/>
            <a:ext cx="1872208" cy="1808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210413572"/>
              </p:ext>
            </p:extLst>
          </p:nvPr>
        </p:nvGraphicFramePr>
        <p:xfrm>
          <a:off x="1157907" y="2500213"/>
          <a:ext cx="10628312" cy="3521075"/>
        </p:xfrm>
        <a:graphic>
          <a:graphicData uri="http://schemas.openxmlformats.org/presentationml/2006/ole">
            <mc:AlternateContent xmlns:mc="http://schemas.openxmlformats.org/markup-compatibility/2006">
              <mc:Choice xmlns:v="urn:schemas-microsoft-com:vml" Requires="v">
                <p:oleObj spid="_x0000_s19543" name="文档" r:id="rId5" imgW="10743184" imgH="3556852" progId="Word.Document.12">
                  <p:embed/>
                </p:oleObj>
              </mc:Choice>
              <mc:Fallback>
                <p:oleObj name="文档" r:id="rId5" imgW="10743184" imgH="3556852" progId="Word.Document.12">
                  <p:embed/>
                  <p:pic>
                    <p:nvPicPr>
                      <p:cNvPr id="0" name=""/>
                      <p:cNvPicPr/>
                      <p:nvPr/>
                    </p:nvPicPr>
                    <p:blipFill>
                      <a:blip r:embed="rId6"/>
                      <a:stretch>
                        <a:fillRect/>
                      </a:stretch>
                    </p:blipFill>
                    <p:spPr>
                      <a:xfrm>
                        <a:off x="1157907" y="2500213"/>
                        <a:ext cx="10628312" cy="35210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584186092"/>
              </p:ext>
            </p:extLst>
          </p:nvPr>
        </p:nvGraphicFramePr>
        <p:xfrm>
          <a:off x="1129506" y="5872311"/>
          <a:ext cx="2663825" cy="581025"/>
        </p:xfrm>
        <a:graphic>
          <a:graphicData uri="http://schemas.openxmlformats.org/presentationml/2006/ole">
            <mc:AlternateContent xmlns:mc="http://schemas.openxmlformats.org/markup-compatibility/2006">
              <mc:Choice xmlns:v="urn:schemas-microsoft-com:vml" Requires="v">
                <p:oleObj spid="_x0000_s19544" name="文档" r:id="rId7" imgW="2697577" imgH="592904" progId="Word.Document.12">
                  <p:embed/>
                </p:oleObj>
              </mc:Choice>
              <mc:Fallback>
                <p:oleObj name="文档" r:id="rId7" imgW="2697577" imgH="592904" progId="Word.Document.12">
                  <p:embed/>
                  <p:pic>
                    <p:nvPicPr>
                      <p:cNvPr id="0" name=""/>
                      <p:cNvPicPr/>
                      <p:nvPr/>
                    </p:nvPicPr>
                    <p:blipFill>
                      <a:blip r:embed="rId8"/>
                      <a:stretch>
                        <a:fillRect/>
                      </a:stretch>
                    </p:blipFill>
                    <p:spPr>
                      <a:xfrm>
                        <a:off x="1129506" y="5872311"/>
                        <a:ext cx="2663825" cy="581025"/>
                      </a:xfrm>
                      <a:prstGeom prst="rect">
                        <a:avLst/>
                      </a:prstGeom>
                    </p:spPr>
                  </p:pic>
                </p:oleObj>
              </mc:Fallback>
            </mc:AlternateContent>
          </a:graphicData>
        </a:graphic>
      </p:graphicFrame>
    </p:spTree>
    <p:extLst>
      <p:ext uri="{BB962C8B-B14F-4D97-AF65-F5344CB8AC3E}">
        <p14:creationId xmlns:p14="http://schemas.microsoft.com/office/powerpoint/2010/main" val="225556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4464498"/>
          </a:xfrm>
        </p:spPr>
        <p:txBody>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三</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　</a:t>
            </a:r>
            <a:r>
              <a:rPr lang="zh-CN" altLang="zh-CN" b="1" dirty="0">
                <a:solidFill>
                  <a:schemeClr val="accent6">
                    <a:lumMod val="75000"/>
                  </a:schemeClr>
                </a:solidFill>
              </a:rPr>
              <a:t>动量定理的理解与应用</a:t>
            </a:r>
            <a:endParaRPr lang="zh-CN" altLang="zh-CN" kern="100" dirty="0">
              <a:solidFill>
                <a:schemeClr val="accent6">
                  <a:lumMod val="75000"/>
                </a:schemeClr>
              </a:solidFill>
              <a:cs typeface="Courier New"/>
            </a:endParaRPr>
          </a:p>
          <a:p>
            <a:pPr indent="612140" algn="just"/>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cs typeface="Courier New"/>
            </a:endParaRPr>
          </a:p>
          <a:p>
            <a:pPr indent="612140" algn="just"/>
            <a:r>
              <a:rPr lang="zh-CN" altLang="zh-CN" b="1" kern="100" dirty="0">
                <a:latin typeface="Times New Roman"/>
                <a:cs typeface="Times New Roman"/>
              </a:rPr>
              <a:t>为保证驾驶安全，交规规定驾驶员以及乘客在行驶的车辆上必须系安全带，安全带具有很好的松紧作用，避免紧急刹车时对人员造成伤害。</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动量定理的适用条件是什么？</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安全带如果采用刚性绳是否可以？为什么？</a:t>
            </a:r>
            <a:endParaRPr lang="zh-CN" altLang="zh-CN" sz="1050" kern="100" dirty="0">
              <a:cs typeface="Courier New"/>
            </a:endParaRPr>
          </a:p>
          <a:p>
            <a:endParaRPr lang="zh-CN" altLang="en-US" dirty="0"/>
          </a:p>
        </p:txBody>
      </p:sp>
      <p:pic>
        <p:nvPicPr>
          <p:cNvPr id="20482" name="Picture 2" descr="21XLKWLX1-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5379" y="4162225"/>
            <a:ext cx="2592288" cy="2052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43458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96752"/>
            <a:ext cx="10975658" cy="3888432"/>
          </a:xfrm>
        </p:spPr>
        <p:txBody>
          <a:bodyPr/>
          <a:lstStyle/>
          <a:p>
            <a:pPr indent="612140" algn="just"/>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动量定理不仅适用于宏观物体，也适用于微观粒子，具有普遍性。不论物体的运动轨迹是直线还是曲线，作用力不论是恒力还是变力，几个力作用时间是否相同，动量定理都适用。</a:t>
            </a:r>
            <a:endParaRPr lang="zh-CN" altLang="zh-CN" sz="1050" kern="100" dirty="0">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对于确定的人员从行驶到静止，动量的变化量是确定的，采用弹性绳可以延缓力作用的时间，减小安全带对人的作用力，如果采用刚性绳，作用时间不延长，安全带对人的作用力较大。</a:t>
            </a:r>
            <a:r>
              <a:rPr lang="zh-CN" altLang="zh-CN" b="1" kern="100" dirty="0">
                <a:latin typeface="Times New Roman"/>
                <a:cs typeface="Times New Roman"/>
              </a:rPr>
              <a:t>　　　　</a:t>
            </a:r>
            <a:endParaRPr lang="zh-CN" altLang="zh-CN" sz="1050" kern="100" dirty="0">
              <a:cs typeface="Courier New"/>
            </a:endParaRPr>
          </a:p>
        </p:txBody>
      </p:sp>
    </p:spTree>
    <p:extLst>
      <p:ext uri="{BB962C8B-B14F-4D97-AF65-F5344CB8AC3E}">
        <p14:creationId xmlns:p14="http://schemas.microsoft.com/office/powerpoint/2010/main" val="2255565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76672"/>
            <a:ext cx="10975658" cy="5904656"/>
          </a:xfrm>
        </p:spPr>
        <p:txBody>
          <a:bodyPr>
            <a:normAutofit/>
          </a:bodyPr>
          <a:lstStyle/>
          <a:p>
            <a:pPr indent="90488" algn="just"/>
            <a:r>
              <a:rPr lang="en-US" altLang="zh-CN" b="1" kern="100" dirty="0">
                <a:latin typeface="Times New Roman"/>
                <a:cs typeface="Courier New"/>
              </a:rPr>
              <a:t>(2)</a:t>
            </a:r>
            <a:r>
              <a:rPr lang="zh-CN" altLang="zh-CN" b="1" kern="100" dirty="0">
                <a:latin typeface="Times New Roman"/>
                <a:ea typeface="黑体"/>
                <a:cs typeface="Times New Roman"/>
              </a:rPr>
              <a:t>动量</a:t>
            </a:r>
            <a:endParaRPr lang="zh-CN" altLang="zh-CN" sz="1050" kern="100" dirty="0">
              <a:cs typeface="Courier New"/>
            </a:endParaRPr>
          </a:p>
          <a:p>
            <a:pPr indent="612140" algn="just"/>
            <a:r>
              <a:rPr lang="zh-CN" altLang="zh-CN" b="1" kern="100" dirty="0">
                <a:cs typeface="宋体"/>
              </a:rPr>
              <a:t>①</a:t>
            </a:r>
            <a:r>
              <a:rPr lang="zh-CN" altLang="zh-CN" b="1" kern="100" dirty="0">
                <a:latin typeface="Times New Roman"/>
                <a:cs typeface="Times New Roman"/>
              </a:rPr>
              <a:t>定义：物体的</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和</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的乘积。</a:t>
            </a:r>
            <a:endParaRPr lang="zh-CN" altLang="zh-CN" sz="1050" kern="100" dirty="0">
              <a:cs typeface="Courier New"/>
            </a:endParaRPr>
          </a:p>
          <a:p>
            <a:pPr indent="612140" algn="just"/>
            <a:r>
              <a:rPr lang="zh-CN" altLang="zh-CN" b="1" kern="100" dirty="0">
                <a:cs typeface="宋体"/>
              </a:rPr>
              <a:t>②</a:t>
            </a:r>
            <a:r>
              <a:rPr lang="zh-CN" altLang="zh-CN" b="1" kern="100" dirty="0">
                <a:latin typeface="Times New Roman"/>
                <a:cs typeface="Times New Roman"/>
              </a:rPr>
              <a:t>公式：</a:t>
            </a:r>
            <a:r>
              <a:rPr lang="en-US" altLang="zh-CN" b="1" i="1" kern="100" dirty="0">
                <a:latin typeface="Times New Roman"/>
                <a:cs typeface="Courier New"/>
              </a:rPr>
              <a:t>p</a:t>
            </a:r>
            <a:r>
              <a:rPr lang="zh-CN" altLang="zh-CN" b="1" kern="100" dirty="0">
                <a:latin typeface="Times New Roman"/>
                <a:cs typeface="Times New Roman"/>
              </a:rPr>
              <a:t>＝</a:t>
            </a:r>
            <a:r>
              <a:rPr lang="en-US" altLang="zh-CN" b="1" i="1" u="sng" kern="100" dirty="0">
                <a:latin typeface="Times New Roman"/>
                <a:cs typeface="Courier New"/>
              </a:rPr>
              <a:t>    </a:t>
            </a:r>
            <a:r>
              <a:rPr lang="en-US" altLang="zh-CN" b="1" i="1" u="sng" kern="100" dirty="0" smtClean="0">
                <a:latin typeface="Times New Roman"/>
                <a:cs typeface="Courier New"/>
              </a:rPr>
              <a:t>    </a:t>
            </a:r>
            <a:r>
              <a:rPr lang="zh-CN" altLang="zh-CN" b="1" kern="100" dirty="0" smtClean="0">
                <a:latin typeface="Times New Roman"/>
                <a:cs typeface="Times New Roman"/>
              </a:rPr>
              <a:t>。</a:t>
            </a:r>
            <a:endParaRPr lang="zh-CN" altLang="zh-CN" sz="1050" kern="100" dirty="0">
              <a:cs typeface="Courier New"/>
            </a:endParaRPr>
          </a:p>
          <a:p>
            <a:pPr indent="612140" algn="just"/>
            <a:r>
              <a:rPr lang="zh-CN" altLang="zh-CN" b="1" kern="100" dirty="0">
                <a:cs typeface="宋体"/>
              </a:rPr>
              <a:t>③</a:t>
            </a:r>
            <a:r>
              <a:rPr lang="zh-CN" altLang="zh-CN" b="1" kern="100" dirty="0">
                <a:latin typeface="Times New Roman"/>
                <a:cs typeface="Times New Roman"/>
              </a:rPr>
              <a:t>单位：</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smtClean="0">
                <a:latin typeface="Times New Roman"/>
                <a:cs typeface="Times New Roman"/>
              </a:rPr>
              <a:t>，</a:t>
            </a:r>
            <a:r>
              <a:rPr lang="zh-CN" altLang="zh-CN" b="1" kern="100" dirty="0">
                <a:latin typeface="Times New Roman"/>
                <a:cs typeface="Times New Roman"/>
              </a:rPr>
              <a:t>符号：</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a:t>
            </a:r>
            <a:endParaRPr lang="zh-CN" altLang="zh-CN" sz="1050" kern="100" dirty="0">
              <a:cs typeface="Courier New"/>
            </a:endParaRPr>
          </a:p>
          <a:p>
            <a:pPr indent="612140" algn="just"/>
            <a:r>
              <a:rPr lang="zh-CN" altLang="zh-CN" b="1" kern="100" dirty="0">
                <a:cs typeface="宋体"/>
              </a:rPr>
              <a:t>④</a:t>
            </a:r>
            <a:r>
              <a:rPr lang="zh-CN" altLang="zh-CN" b="1" kern="100" dirty="0">
                <a:latin typeface="Times New Roman"/>
                <a:cs typeface="Times New Roman"/>
              </a:rPr>
              <a:t>矢量性：方向与</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的方向相同，运算遵守</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定则。</a:t>
            </a:r>
            <a:endParaRPr lang="zh-CN" altLang="zh-CN" sz="1050" kern="100" dirty="0">
              <a:cs typeface="Courier New"/>
            </a:endParaRPr>
          </a:p>
          <a:p>
            <a:pPr indent="90488" algn="just"/>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90488" algn="just"/>
            <a:r>
              <a:rPr lang="en-US" altLang="zh-CN" b="1" kern="100" dirty="0">
                <a:latin typeface="Times New Roman"/>
                <a:cs typeface="Courier New"/>
              </a:rPr>
              <a:t>(1)</a:t>
            </a:r>
            <a:r>
              <a:rPr lang="zh-CN" altLang="zh-CN" b="1" kern="100" dirty="0">
                <a:latin typeface="Times New Roman"/>
                <a:cs typeface="Times New Roman"/>
              </a:rPr>
              <a:t>动量的方向与物体运动速度方向一定相同</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90488" algn="just"/>
            <a:r>
              <a:rPr lang="en-US" altLang="zh-CN" b="1" kern="100" dirty="0">
                <a:latin typeface="Times New Roman"/>
                <a:cs typeface="Courier New"/>
              </a:rPr>
              <a:t>(2)</a:t>
            </a:r>
            <a:r>
              <a:rPr lang="zh-CN" altLang="zh-CN" b="1" kern="100" dirty="0">
                <a:latin typeface="Times New Roman"/>
                <a:cs typeface="Times New Roman"/>
              </a:rPr>
              <a:t>冲量是矢量，其方向与力的方向相同</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90488" algn="just"/>
            <a:r>
              <a:rPr lang="en-US" altLang="zh-CN" b="1" kern="100" dirty="0">
                <a:latin typeface="Times New Roman"/>
                <a:cs typeface="Courier New"/>
              </a:rPr>
              <a:t>(3)</a:t>
            </a:r>
            <a:r>
              <a:rPr lang="zh-CN" altLang="zh-CN" b="1" kern="100" dirty="0">
                <a:latin typeface="Times New Roman"/>
                <a:cs typeface="Times New Roman"/>
              </a:rPr>
              <a:t>力越大，力对物体的冲量越大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sp>
        <p:nvSpPr>
          <p:cNvPr id="4" name="矩形 3"/>
          <p:cNvSpPr/>
          <p:nvPr/>
        </p:nvSpPr>
        <p:spPr>
          <a:xfrm>
            <a:off x="3493962" y="119675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质量</a:t>
            </a:r>
            <a:endParaRPr lang="zh-CN" altLang="en-US" sz="2400" dirty="0"/>
          </a:p>
        </p:txBody>
      </p:sp>
      <p:sp>
        <p:nvSpPr>
          <p:cNvPr id="5" name="矩形 4"/>
          <p:cNvSpPr/>
          <p:nvPr/>
        </p:nvSpPr>
        <p:spPr>
          <a:xfrm>
            <a:off x="4549623" y="117864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速度</a:t>
            </a:r>
            <a:endParaRPr lang="zh-CN" altLang="en-US" sz="2400" dirty="0"/>
          </a:p>
        </p:txBody>
      </p:sp>
      <p:sp>
        <p:nvSpPr>
          <p:cNvPr id="6" name="矩形 5"/>
          <p:cNvSpPr/>
          <p:nvPr/>
        </p:nvSpPr>
        <p:spPr>
          <a:xfrm>
            <a:off x="3001243" y="1815207"/>
            <a:ext cx="595035" cy="461665"/>
          </a:xfrm>
          <a:prstGeom prst="rect">
            <a:avLst/>
          </a:prstGeom>
        </p:spPr>
        <p:txBody>
          <a:bodyPr wrap="none">
            <a:spAutoFit/>
          </a:bodyPr>
          <a:lstStyle/>
          <a:p>
            <a:r>
              <a:rPr lang="en-US" altLang="zh-CN" sz="2400" b="1" i="1" kern="100" dirty="0">
                <a:solidFill>
                  <a:srgbClr val="FF0000"/>
                </a:solidFill>
                <a:latin typeface="Times New Roman"/>
              </a:rPr>
              <a:t>m</a:t>
            </a:r>
            <a:r>
              <a:rPr lang="en-US" altLang="zh-CN" sz="2400" b="1" i="1" kern="100" dirty="0">
                <a:solidFill>
                  <a:srgbClr val="FF0000"/>
                </a:solidFill>
                <a:latin typeface="Book Antiqua"/>
                <a:cs typeface="Times New Roman"/>
              </a:rPr>
              <a:t>v</a:t>
            </a:r>
            <a:endParaRPr lang="zh-CN" altLang="en-US" sz="2400" dirty="0"/>
          </a:p>
        </p:txBody>
      </p:sp>
      <p:sp>
        <p:nvSpPr>
          <p:cNvPr id="7" name="矩形 6"/>
          <p:cNvSpPr/>
          <p:nvPr/>
        </p:nvSpPr>
        <p:spPr>
          <a:xfrm>
            <a:off x="2497187" y="2391271"/>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千克米每秒</a:t>
            </a:r>
            <a:endParaRPr lang="zh-CN" altLang="en-US" sz="2400" dirty="0"/>
          </a:p>
        </p:txBody>
      </p:sp>
      <p:sp>
        <p:nvSpPr>
          <p:cNvPr id="8" name="矩形 7"/>
          <p:cNvSpPr/>
          <p:nvPr/>
        </p:nvSpPr>
        <p:spPr>
          <a:xfrm>
            <a:off x="5521523" y="2391270"/>
            <a:ext cx="1048685" cy="461665"/>
          </a:xfrm>
          <a:prstGeom prst="rect">
            <a:avLst/>
          </a:prstGeom>
        </p:spPr>
        <p:txBody>
          <a:bodyPr wrap="none">
            <a:spAutoFit/>
          </a:bodyPr>
          <a:lstStyle/>
          <a:p>
            <a:r>
              <a:rPr lang="en-US" altLang="zh-CN" sz="2400" b="1" kern="100" dirty="0">
                <a:solidFill>
                  <a:srgbClr val="FF0000"/>
                </a:solidFill>
                <a:latin typeface="Times New Roman"/>
              </a:rPr>
              <a:t>kg·m/s</a:t>
            </a:r>
            <a:endParaRPr lang="zh-CN" altLang="en-US" sz="2400" dirty="0"/>
          </a:p>
        </p:txBody>
      </p:sp>
      <p:sp>
        <p:nvSpPr>
          <p:cNvPr id="9" name="矩形 8"/>
          <p:cNvSpPr/>
          <p:nvPr/>
        </p:nvSpPr>
        <p:spPr>
          <a:xfrm>
            <a:off x="3746198" y="305415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速度</a:t>
            </a:r>
            <a:endParaRPr lang="zh-CN" altLang="en-US" sz="2400" dirty="0"/>
          </a:p>
        </p:txBody>
      </p:sp>
      <p:sp>
        <p:nvSpPr>
          <p:cNvPr id="10" name="矩形 9"/>
          <p:cNvSpPr/>
          <p:nvPr/>
        </p:nvSpPr>
        <p:spPr>
          <a:xfrm>
            <a:off x="7537747" y="3054151"/>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平行四边形</a:t>
            </a:r>
            <a:endParaRPr lang="zh-CN" altLang="en-US" sz="2400" dirty="0"/>
          </a:p>
        </p:txBody>
      </p:sp>
      <p:sp>
        <p:nvSpPr>
          <p:cNvPr id="11" name="矩形 10"/>
          <p:cNvSpPr/>
          <p:nvPr/>
        </p:nvSpPr>
        <p:spPr>
          <a:xfrm>
            <a:off x="10732842" y="431983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12" name="矩形 11"/>
          <p:cNvSpPr/>
          <p:nvPr/>
        </p:nvSpPr>
        <p:spPr>
          <a:xfrm>
            <a:off x="10741895" y="494116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13" name="矩形 12"/>
          <p:cNvSpPr/>
          <p:nvPr/>
        </p:nvSpPr>
        <p:spPr>
          <a:xfrm>
            <a:off x="10770427" y="5607346"/>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randombar(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randombar(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randombar(horizontal)">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264696"/>
          </a:xfrm>
        </p:spPr>
        <p:txBody>
          <a:bodyPr>
            <a:normAutofit/>
          </a:bodyPr>
          <a:lstStyle/>
          <a:p>
            <a:pPr indent="612140" algn="ctr">
              <a:lnSpc>
                <a:spcPct val="125000"/>
              </a:lnSpc>
            </a:pP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cs typeface="Courier New"/>
            </a:endParaRPr>
          </a:p>
          <a:p>
            <a:pPr indent="612140" algn="just">
              <a:lnSpc>
                <a:spcPct val="125000"/>
              </a:lnSpc>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对动量定理的理解</a:t>
            </a:r>
            <a:endParaRPr lang="zh-CN" altLang="zh-CN" sz="1050" kern="100" dirty="0">
              <a:cs typeface="Courier New"/>
            </a:endParaRPr>
          </a:p>
          <a:p>
            <a:pPr indent="612140" algn="just">
              <a:lnSpc>
                <a:spcPct val="125000"/>
              </a:lnSpc>
            </a:pPr>
            <a:r>
              <a:rPr lang="en-US" altLang="zh-CN" b="1" kern="100" dirty="0">
                <a:latin typeface="Times New Roman"/>
                <a:cs typeface="Courier New"/>
              </a:rPr>
              <a:t>(1)</a:t>
            </a:r>
            <a:r>
              <a:rPr lang="zh-CN" altLang="zh-CN" b="1" kern="100" dirty="0">
                <a:latin typeface="Times New Roman"/>
                <a:cs typeface="Times New Roman"/>
              </a:rPr>
              <a:t>动量定理的表达式</a:t>
            </a:r>
            <a:r>
              <a:rPr lang="en-US" altLang="zh-CN" b="1" i="1" kern="100" dirty="0">
                <a:latin typeface="Times New Roman"/>
                <a:cs typeface="Courier New"/>
              </a:rPr>
              <a:t>F</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a:t>
            </a:r>
            <a:r>
              <a:rPr lang="en-US" altLang="zh-CN" b="1" i="1" kern="100" dirty="0">
                <a:latin typeface="Times New Roman"/>
                <a:cs typeface="Courier New"/>
              </a:rPr>
              <a:t>m</a:t>
            </a:r>
            <a:r>
              <a:rPr lang="en-US" altLang="zh-CN" b="1" i="1" kern="100" dirty="0">
                <a:latin typeface="Book Antiqua"/>
                <a:cs typeface="Times New Roman"/>
              </a:rPr>
              <a:t>v</a:t>
            </a:r>
            <a:r>
              <a:rPr lang="en-US" altLang="zh-CN" b="1" kern="100" dirty="0">
                <a:cs typeface="Times New Roman"/>
              </a:rPr>
              <a:t>′</a:t>
            </a:r>
            <a:r>
              <a:rPr lang="zh-CN" altLang="zh-CN" b="1" kern="100" dirty="0">
                <a:latin typeface="Times New Roman"/>
                <a:cs typeface="Times New Roman"/>
              </a:rPr>
              <a:t>－</a:t>
            </a:r>
            <a:r>
              <a:rPr lang="en-US" altLang="zh-CN" b="1" i="1" kern="100" dirty="0">
                <a:latin typeface="Times New Roman"/>
                <a:cs typeface="Courier New"/>
              </a:rPr>
              <a:t>m</a:t>
            </a:r>
            <a:r>
              <a:rPr lang="en-US" altLang="zh-CN" b="1" i="1" kern="100" dirty="0">
                <a:latin typeface="Book Antiqua"/>
                <a:cs typeface="Times New Roman"/>
              </a:rPr>
              <a:t>v</a:t>
            </a:r>
            <a:r>
              <a:rPr lang="zh-CN" altLang="zh-CN" b="1" kern="100" dirty="0">
                <a:latin typeface="Times New Roman"/>
                <a:cs typeface="Times New Roman"/>
              </a:rPr>
              <a:t>是矢量式，等号包含了大小相等、方向相同两方面的含义。</a:t>
            </a:r>
            <a:endParaRPr lang="zh-CN" altLang="zh-CN" sz="1050" kern="100" dirty="0">
              <a:cs typeface="Courier New"/>
            </a:endParaRPr>
          </a:p>
          <a:p>
            <a:pPr indent="612140" algn="just">
              <a:lnSpc>
                <a:spcPct val="125000"/>
              </a:lnSpc>
            </a:pPr>
            <a:r>
              <a:rPr lang="en-US" altLang="zh-CN" b="1" kern="100" dirty="0">
                <a:latin typeface="Times New Roman"/>
                <a:cs typeface="Courier New"/>
              </a:rPr>
              <a:t>(2)</a:t>
            </a:r>
            <a:r>
              <a:rPr lang="zh-CN" altLang="zh-CN" b="1" kern="100" dirty="0">
                <a:latin typeface="Times New Roman"/>
                <a:cs typeface="Times New Roman"/>
              </a:rPr>
              <a:t>动量定理反映了合外力的冲量是动量变化的原因。</a:t>
            </a:r>
            <a:endParaRPr lang="zh-CN" altLang="zh-CN" sz="1050" kern="100" dirty="0">
              <a:cs typeface="Courier New"/>
            </a:endParaRPr>
          </a:p>
          <a:p>
            <a:pPr indent="612140" algn="just">
              <a:lnSpc>
                <a:spcPct val="125000"/>
              </a:lnSpc>
            </a:pPr>
            <a:r>
              <a:rPr lang="en-US" altLang="zh-CN" b="1" kern="100" dirty="0">
                <a:latin typeface="Times New Roman"/>
                <a:cs typeface="Courier New"/>
              </a:rPr>
              <a:t>(3)</a:t>
            </a:r>
            <a:r>
              <a:rPr lang="zh-CN" altLang="zh-CN" b="1" kern="100" dirty="0">
                <a:latin typeface="Times New Roman"/>
                <a:cs typeface="Times New Roman"/>
              </a:rPr>
              <a:t>公式中的</a:t>
            </a:r>
            <a:r>
              <a:rPr lang="en-US" altLang="zh-CN" b="1" i="1" kern="100" dirty="0">
                <a:latin typeface="Times New Roman"/>
                <a:cs typeface="Courier New"/>
              </a:rPr>
              <a:t>F</a:t>
            </a:r>
            <a:r>
              <a:rPr lang="zh-CN" altLang="zh-CN" b="1" kern="100" dirty="0">
                <a:latin typeface="Times New Roman"/>
                <a:cs typeface="Times New Roman"/>
              </a:rPr>
              <a:t>是物体所受的合外力，若合外力是变力，则</a:t>
            </a:r>
            <a:r>
              <a:rPr lang="en-US" altLang="zh-CN" b="1" i="1" kern="100" dirty="0">
                <a:latin typeface="Times New Roman"/>
                <a:cs typeface="Courier New"/>
              </a:rPr>
              <a:t>F</a:t>
            </a:r>
            <a:r>
              <a:rPr lang="zh-CN" altLang="zh-CN" b="1" kern="100" dirty="0">
                <a:latin typeface="Times New Roman"/>
                <a:cs typeface="Times New Roman"/>
              </a:rPr>
              <a:t>应是合外力在作用时间内的平均值。</a:t>
            </a:r>
            <a:endParaRPr lang="zh-CN" altLang="zh-CN" sz="1050" kern="100" dirty="0">
              <a:cs typeface="Courier New"/>
            </a:endParaRPr>
          </a:p>
          <a:p>
            <a:pPr indent="612140" algn="just">
              <a:lnSpc>
                <a:spcPct val="125000"/>
              </a:lnSpc>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动量定理的定性应用</a:t>
            </a:r>
            <a:endParaRPr lang="zh-CN" altLang="zh-CN" sz="1050" kern="100" dirty="0">
              <a:cs typeface="Courier New"/>
            </a:endParaRPr>
          </a:p>
          <a:p>
            <a:pPr indent="612140" algn="just">
              <a:lnSpc>
                <a:spcPct val="125000"/>
              </a:lnSpc>
            </a:pPr>
            <a:r>
              <a:rPr lang="en-US" altLang="zh-CN" b="1" kern="100" dirty="0">
                <a:latin typeface="Times New Roman"/>
                <a:cs typeface="Courier New"/>
              </a:rPr>
              <a:t>(1)</a:t>
            </a:r>
            <a:r>
              <a:rPr lang="zh-CN" altLang="zh-CN" b="1" kern="100" dirty="0">
                <a:latin typeface="Times New Roman"/>
                <a:cs typeface="Times New Roman"/>
              </a:rPr>
              <a:t>物体的动量变化量一定时，力的作用时间越短，力就越大；力的作用时间越长，力就越小。</a:t>
            </a:r>
            <a:endParaRPr lang="zh-CN" altLang="zh-CN" sz="1050" kern="100" dirty="0">
              <a:cs typeface="Courier New"/>
            </a:endParaRPr>
          </a:p>
          <a:p>
            <a:pPr indent="612140" algn="just">
              <a:lnSpc>
                <a:spcPct val="125000"/>
              </a:lnSpc>
            </a:pPr>
            <a:r>
              <a:rPr lang="en-US" altLang="zh-CN" b="1" kern="100" dirty="0">
                <a:latin typeface="Times New Roman"/>
                <a:cs typeface="Courier New"/>
              </a:rPr>
              <a:t>(2)</a:t>
            </a:r>
            <a:r>
              <a:rPr lang="zh-CN" altLang="zh-CN" b="1" kern="100" dirty="0">
                <a:latin typeface="Times New Roman"/>
                <a:cs typeface="Times New Roman"/>
              </a:rPr>
              <a:t>作用力一定时，力的作用时间越长，动量变化量越大；力的作用时间越短，动量变化量越小</a:t>
            </a:r>
            <a:r>
              <a:rPr lang="zh-CN" altLang="zh-CN" b="1" kern="100" dirty="0" smtClean="0">
                <a:latin typeface="Times New Roman"/>
                <a:cs typeface="Times New Roman"/>
              </a:rPr>
              <a:t>。</a:t>
            </a:r>
            <a:endParaRPr lang="zh-CN" altLang="zh-CN" sz="1050" kern="100" dirty="0">
              <a:cs typeface="Courier New"/>
            </a:endParaRPr>
          </a:p>
        </p:txBody>
      </p:sp>
    </p:spTree>
    <p:extLst>
      <p:ext uri="{BB962C8B-B14F-4D97-AF65-F5344CB8AC3E}">
        <p14:creationId xmlns:p14="http://schemas.microsoft.com/office/powerpoint/2010/main" val="35243458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04662"/>
            <a:ext cx="10975658" cy="4464498"/>
          </a:xfrm>
        </p:spPr>
        <p:txBody>
          <a:bodyPr/>
          <a:lstStyle/>
          <a:p>
            <a:pPr indent="612140"/>
            <a:r>
              <a:rPr lang="zh-CN" altLang="zh-CN" b="1" kern="100" dirty="0">
                <a:ea typeface="黑体"/>
                <a:cs typeface="Courier New"/>
              </a:rPr>
              <a:t>典例</a:t>
            </a:r>
            <a:r>
              <a:rPr lang="en-US" altLang="zh-CN" b="1" kern="100" dirty="0">
                <a:ea typeface="黑体"/>
                <a:cs typeface="Courier New"/>
              </a:rPr>
              <a:t>3  </a:t>
            </a:r>
            <a:r>
              <a:rPr lang="zh-CN" altLang="zh-CN" b="1" kern="100" dirty="0">
                <a:latin typeface="Times New Roman"/>
                <a:cs typeface="Times New Roman"/>
              </a:rPr>
              <a:t>质量为</a:t>
            </a:r>
            <a:r>
              <a:rPr lang="en-US" altLang="zh-CN" b="1" kern="100" dirty="0">
                <a:latin typeface="Times New Roman"/>
                <a:cs typeface="Courier New"/>
              </a:rPr>
              <a:t>0.5 kg</a:t>
            </a:r>
            <a:r>
              <a:rPr lang="zh-CN" altLang="zh-CN" b="1" kern="100" dirty="0">
                <a:latin typeface="Times New Roman"/>
                <a:cs typeface="Times New Roman"/>
              </a:rPr>
              <a:t>的弹性小球，从</a:t>
            </a:r>
            <a:r>
              <a:rPr lang="en-US" altLang="zh-CN" b="1" kern="100" dirty="0">
                <a:latin typeface="Times New Roman"/>
                <a:cs typeface="Courier New"/>
              </a:rPr>
              <a:t>1.25 m</a:t>
            </a:r>
            <a:r>
              <a:rPr lang="zh-CN" altLang="zh-CN" b="1" kern="100" dirty="0">
                <a:latin typeface="Times New Roman"/>
                <a:cs typeface="Times New Roman"/>
              </a:rPr>
              <a:t>高处自由下落，与地板碰撞后回弹高度为</a:t>
            </a:r>
            <a:r>
              <a:rPr lang="en-US" altLang="zh-CN" b="1" kern="100" dirty="0">
                <a:latin typeface="Times New Roman"/>
                <a:cs typeface="Courier New"/>
              </a:rPr>
              <a:t>0.8 m</a:t>
            </a:r>
            <a:r>
              <a:rPr lang="zh-CN" altLang="zh-CN" b="1" kern="100" dirty="0">
                <a:latin typeface="Times New Roman"/>
                <a:cs typeface="Times New Roman"/>
              </a:rPr>
              <a:t>。设碰撞时间为</a:t>
            </a:r>
            <a:r>
              <a:rPr lang="en-US" altLang="zh-CN" b="1" kern="100" dirty="0">
                <a:latin typeface="Times New Roman"/>
                <a:cs typeface="Courier New"/>
              </a:rPr>
              <a:t>0.1 s</a:t>
            </a:r>
            <a:r>
              <a:rPr lang="zh-CN" altLang="zh-CN" b="1" kern="100" dirty="0">
                <a:latin typeface="Times New Roman"/>
                <a:cs typeface="Times New Roman"/>
              </a:rPr>
              <a:t>，回弹的速度方向竖直向上，</a:t>
            </a:r>
            <a:r>
              <a:rPr lang="en-US" altLang="zh-CN" b="1" i="1" kern="100" dirty="0">
                <a:latin typeface="Times New Roman"/>
                <a:cs typeface="Courier New"/>
              </a:rPr>
              <a:t>g</a:t>
            </a:r>
            <a:r>
              <a:rPr lang="zh-CN" altLang="zh-CN" b="1" kern="100" dirty="0">
                <a:latin typeface="Times New Roman"/>
                <a:cs typeface="Times New Roman"/>
              </a:rPr>
              <a:t>取</a:t>
            </a:r>
            <a:r>
              <a:rPr lang="en-US" altLang="zh-CN" b="1" kern="100" dirty="0">
                <a:latin typeface="Times New Roman"/>
                <a:cs typeface="Courier New"/>
              </a:rPr>
              <a:t>10 m/s</a:t>
            </a:r>
            <a:r>
              <a:rPr lang="en-US" altLang="zh-CN" b="1" kern="100" baseline="30000" dirty="0">
                <a:latin typeface="Times New Roman"/>
                <a:cs typeface="Courier New"/>
              </a:rPr>
              <a:t>2</a:t>
            </a:r>
            <a:r>
              <a:rPr lang="zh-CN" altLang="zh-CN" b="1" kern="100" dirty="0">
                <a:latin typeface="Times New Roman"/>
                <a:cs typeface="Times New Roman"/>
              </a:rPr>
              <a:t>，不计空气阻力。求小球对地板的平均作用力。</a:t>
            </a:r>
            <a:endParaRPr lang="zh-CN" altLang="zh-CN" sz="1050" kern="100" dirty="0">
              <a:cs typeface="Courier New"/>
            </a:endParaRPr>
          </a:p>
          <a:p>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468744800"/>
              </p:ext>
            </p:extLst>
          </p:nvPr>
        </p:nvGraphicFramePr>
        <p:xfrm>
          <a:off x="695325" y="2346325"/>
          <a:ext cx="10277475" cy="4164013"/>
        </p:xfrm>
        <a:graphic>
          <a:graphicData uri="http://schemas.openxmlformats.org/presentationml/2006/ole">
            <mc:AlternateContent xmlns:mc="http://schemas.openxmlformats.org/markup-compatibility/2006">
              <mc:Choice xmlns:v="urn:schemas-microsoft-com:vml" Requires="v">
                <p:oleObj spid="_x0000_s21543" name="文档" r:id="rId3" imgW="10367808" imgH="4202937" progId="Word.Document.12">
                  <p:embed/>
                </p:oleObj>
              </mc:Choice>
              <mc:Fallback>
                <p:oleObj name="文档" r:id="rId3" imgW="10367808" imgH="4202937" progId="Word.Document.12">
                  <p:embed/>
                  <p:pic>
                    <p:nvPicPr>
                      <p:cNvPr id="0" name=""/>
                      <p:cNvPicPr/>
                      <p:nvPr/>
                    </p:nvPicPr>
                    <p:blipFill>
                      <a:blip r:embed="rId4"/>
                      <a:stretch>
                        <a:fillRect/>
                      </a:stretch>
                    </p:blipFill>
                    <p:spPr>
                      <a:xfrm>
                        <a:off x="695325" y="2346325"/>
                        <a:ext cx="10277475" cy="4164013"/>
                      </a:xfrm>
                      <a:prstGeom prst="rect">
                        <a:avLst/>
                      </a:prstGeom>
                    </p:spPr>
                  </p:pic>
                </p:oleObj>
              </mc:Fallback>
            </mc:AlternateContent>
          </a:graphicData>
        </a:graphic>
      </p:graphicFrame>
    </p:spTree>
    <p:extLst>
      <p:ext uri="{BB962C8B-B14F-4D97-AF65-F5344CB8AC3E}">
        <p14:creationId xmlns:p14="http://schemas.microsoft.com/office/powerpoint/2010/main" val="225556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892240097"/>
              </p:ext>
            </p:extLst>
          </p:nvPr>
        </p:nvGraphicFramePr>
        <p:xfrm>
          <a:off x="841003" y="886432"/>
          <a:ext cx="10274300" cy="4168775"/>
        </p:xfrm>
        <a:graphic>
          <a:graphicData uri="http://schemas.openxmlformats.org/presentationml/2006/ole">
            <mc:AlternateContent xmlns:mc="http://schemas.openxmlformats.org/markup-compatibility/2006">
              <mc:Choice xmlns:v="urn:schemas-microsoft-com:vml" Requires="v">
                <p:oleObj spid="_x0000_s22568" name="文档" r:id="rId3" imgW="10371836" imgH="4214434" progId="Word.Document.12">
                  <p:embed/>
                </p:oleObj>
              </mc:Choice>
              <mc:Fallback>
                <p:oleObj name="文档" r:id="rId3" imgW="10371836" imgH="4214434" progId="Word.Document.12">
                  <p:embed/>
                  <p:pic>
                    <p:nvPicPr>
                      <p:cNvPr id="0" name=""/>
                      <p:cNvPicPr/>
                      <p:nvPr/>
                    </p:nvPicPr>
                    <p:blipFill>
                      <a:blip r:embed="rId4"/>
                      <a:stretch>
                        <a:fillRect/>
                      </a:stretch>
                    </p:blipFill>
                    <p:spPr>
                      <a:xfrm>
                        <a:off x="841003" y="886432"/>
                        <a:ext cx="10274300" cy="4168775"/>
                      </a:xfrm>
                      <a:prstGeom prst="rect">
                        <a:avLst/>
                      </a:prstGeom>
                    </p:spPr>
                  </p:pic>
                </p:oleObj>
              </mc:Fallback>
            </mc:AlternateContent>
          </a:graphicData>
        </a:graphic>
      </p:graphicFrame>
      <p:pic>
        <p:nvPicPr>
          <p:cNvPr id="22530" name="Picture 2" descr="20XWLX1-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7427" y="3573016"/>
            <a:ext cx="1872208" cy="1894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6651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188475196"/>
              </p:ext>
            </p:extLst>
          </p:nvPr>
        </p:nvGraphicFramePr>
        <p:xfrm>
          <a:off x="911225" y="476672"/>
          <a:ext cx="10371138" cy="5205412"/>
        </p:xfrm>
        <a:graphic>
          <a:graphicData uri="http://schemas.openxmlformats.org/presentationml/2006/ole">
            <mc:AlternateContent xmlns:mc="http://schemas.openxmlformats.org/markup-compatibility/2006">
              <mc:Choice xmlns:v="urn:schemas-microsoft-com:vml" Requires="v">
                <p:oleObj spid="_x0000_s23627" name="文档" r:id="rId3" imgW="10367808" imgH="5204270" progId="Word.Document.12">
                  <p:embed/>
                </p:oleObj>
              </mc:Choice>
              <mc:Fallback>
                <p:oleObj name="文档" r:id="rId3" imgW="10367808" imgH="5204270" progId="Word.Document.12">
                  <p:embed/>
                  <p:pic>
                    <p:nvPicPr>
                      <p:cNvPr id="0" name="对象 2"/>
                      <p:cNvPicPr>
                        <a:picLocks noChangeAspect="1" noChangeArrowheads="1"/>
                      </p:cNvPicPr>
                      <p:nvPr/>
                    </p:nvPicPr>
                    <p:blipFill>
                      <a:blip r:embed="rId4"/>
                      <a:srcRect/>
                      <a:stretch>
                        <a:fillRect/>
                      </a:stretch>
                    </p:blipFill>
                    <p:spPr bwMode="auto">
                      <a:xfrm>
                        <a:off x="911225" y="476672"/>
                        <a:ext cx="10371138" cy="520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814339085"/>
              </p:ext>
            </p:extLst>
          </p:nvPr>
        </p:nvGraphicFramePr>
        <p:xfrm>
          <a:off x="913011" y="5787603"/>
          <a:ext cx="10371138" cy="593725"/>
        </p:xfrm>
        <a:graphic>
          <a:graphicData uri="http://schemas.openxmlformats.org/presentationml/2006/ole">
            <mc:AlternateContent xmlns:mc="http://schemas.openxmlformats.org/markup-compatibility/2006">
              <mc:Choice xmlns:v="urn:schemas-microsoft-com:vml" Requires="v">
                <p:oleObj spid="_x0000_s23628"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913011" y="5787603"/>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52434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80728"/>
            <a:ext cx="10975658" cy="5400600"/>
          </a:xfrm>
        </p:spPr>
        <p:txBody>
          <a:bodyPr/>
          <a:lstStyle/>
          <a:p>
            <a:pPr indent="612140" algn="ctr"/>
            <a:r>
              <a:rPr lang="zh-CN" altLang="zh-CN" b="1" kern="100" dirty="0">
                <a:latin typeface="Times New Roman"/>
                <a:ea typeface="黑体"/>
                <a:cs typeface="Times New Roman"/>
              </a:rPr>
              <a:t>应用动量定理的四点注意事项</a:t>
            </a:r>
            <a:endParaRPr lang="zh-CN" altLang="zh-CN" sz="1050" kern="100" dirty="0">
              <a:cs typeface="Courier New"/>
            </a:endParaRPr>
          </a:p>
          <a:p>
            <a:pPr indent="612140" algn="just"/>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明确物体受到冲量作用的结果是导致物体动量发生变化。冲量和动量都是矢量，它们的加、减运算都遵循平行四边形定则。</a:t>
            </a:r>
            <a:endParaRPr lang="zh-CN" altLang="zh-CN" sz="1050" kern="100" dirty="0">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列方程前首先要选取正方向，与规定的正方向一致的力或动量取正值，反之取负值。</a:t>
            </a:r>
            <a:endParaRPr lang="zh-CN" altLang="zh-CN" sz="1050" kern="100" dirty="0">
              <a:cs typeface="Courier New"/>
            </a:endParaRPr>
          </a:p>
          <a:p>
            <a:pPr indent="612140" algn="just"/>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分析速度时一定要选取同一个参考系，未加说明时一般是选地面为参考系，同一道题目中一般不要选取不同的参考系。</a:t>
            </a:r>
            <a:endParaRPr lang="zh-CN" altLang="zh-CN" sz="1050" kern="100" dirty="0">
              <a:cs typeface="Courier New"/>
            </a:endParaRPr>
          </a:p>
          <a:p>
            <a:pPr indent="612140" algn="just"/>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公式中的冲量应是合外力的冲量，求动量的变化量时要严格按公式，且要注意是末动量减去初动量</a:t>
            </a:r>
            <a:r>
              <a:rPr lang="zh-CN" altLang="zh-CN" b="1" kern="100" dirty="0" smtClean="0">
                <a:latin typeface="Times New Roman"/>
                <a:ea typeface="楷体_GB2312"/>
                <a:cs typeface="Times New Roman"/>
              </a:rPr>
              <a:t>。</a:t>
            </a:r>
            <a:endParaRPr lang="zh-CN" altLang="zh-CN" sz="1050" kern="100" dirty="0">
              <a:cs typeface="Courier New"/>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059" y="548680"/>
            <a:ext cx="1885950" cy="4318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2555652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264939" y="44624"/>
            <a:ext cx="11665296" cy="7056784"/>
          </a:xfrm>
        </p:spPr>
        <p:txBody>
          <a:bodyPr>
            <a:normAutofit/>
          </a:bodyPr>
          <a:lstStyle/>
          <a:p>
            <a:pPr marL="442913" indent="-442913" algn="ctr">
              <a:tabLst>
                <a:tab pos="5830888" algn="l"/>
              </a:tabLst>
            </a:pP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marL="442913" indent="-442913" algn="just">
              <a:tabLst>
                <a:tab pos="5830888" algn="l"/>
              </a:tabLst>
            </a:pPr>
            <a:r>
              <a:rPr lang="en-US" altLang="zh-CN" b="1" kern="100" dirty="0" smtClean="0">
                <a:latin typeface="Times New Roman"/>
                <a:cs typeface="Courier New"/>
              </a:rPr>
              <a:t>1.</a:t>
            </a:r>
            <a:r>
              <a:rPr lang="zh-CN" altLang="zh-CN" kern="100" dirty="0" smtClean="0">
                <a:cs typeface="Courier New"/>
              </a:rPr>
              <a:t> </a:t>
            </a:r>
            <a:r>
              <a:rPr lang="en-US" altLang="zh-CN" b="1" kern="100" dirty="0" smtClean="0">
                <a:latin typeface="Times New Roman"/>
                <a:cs typeface="Courier New"/>
              </a:rPr>
              <a:t>2023</a:t>
            </a:r>
            <a:r>
              <a:rPr lang="zh-CN" altLang="zh-CN" b="1" kern="100" dirty="0">
                <a:latin typeface="Times New Roman"/>
                <a:cs typeface="Times New Roman"/>
              </a:rPr>
              <a:t>年</a:t>
            </a:r>
            <a:r>
              <a:rPr lang="en-US" altLang="zh-CN" b="1" kern="100" dirty="0">
                <a:latin typeface="Times New Roman"/>
                <a:cs typeface="Courier New"/>
              </a:rPr>
              <a:t>2</a:t>
            </a:r>
            <a:r>
              <a:rPr lang="zh-CN" altLang="zh-CN" b="1" kern="100" dirty="0">
                <a:latin typeface="Times New Roman"/>
                <a:cs typeface="Times New Roman"/>
              </a:rPr>
              <a:t>月</a:t>
            </a:r>
            <a:r>
              <a:rPr lang="en-US" altLang="zh-CN" b="1" kern="100" dirty="0">
                <a:latin typeface="Times New Roman"/>
                <a:cs typeface="Courier New"/>
              </a:rPr>
              <a:t>23</a:t>
            </a:r>
            <a:r>
              <a:rPr lang="zh-CN" altLang="zh-CN" b="1" kern="100" dirty="0">
                <a:latin typeface="Times New Roman"/>
                <a:cs typeface="Times New Roman"/>
              </a:rPr>
              <a:t>日晚，由中国运载火箭技术研究院研制</a:t>
            </a:r>
            <a:r>
              <a:rPr lang="zh-CN" altLang="zh-CN" b="1" kern="100" dirty="0" smtClean="0">
                <a:latin typeface="Times New Roman"/>
                <a:cs typeface="Times New Roman"/>
              </a:rPr>
              <a:t>的</a:t>
            </a:r>
            <a:r>
              <a:rPr lang="en-US" altLang="zh-CN" b="1" kern="100" dirty="0" smtClean="0">
                <a:latin typeface="Times New Roman"/>
                <a:cs typeface="Times New Roman"/>
              </a:rPr>
              <a:t>“</a:t>
            </a:r>
            <a:r>
              <a:rPr lang="zh-CN" altLang="zh-CN" b="1" kern="100" dirty="0" smtClean="0">
                <a:latin typeface="Times New Roman"/>
                <a:cs typeface="Times New Roman"/>
              </a:rPr>
              <a:t>长征</a:t>
            </a:r>
            <a:endParaRPr lang="en-US" altLang="zh-CN" b="1" kern="100" dirty="0" smtClean="0">
              <a:latin typeface="Times New Roman"/>
              <a:cs typeface="Times New Roman"/>
            </a:endParaRPr>
          </a:p>
          <a:p>
            <a:pPr marL="442913" indent="3175" algn="just">
              <a:tabLst>
                <a:tab pos="5830888" algn="l"/>
              </a:tabLst>
            </a:pPr>
            <a:r>
              <a:rPr lang="zh-CN" altLang="zh-CN" b="1" kern="100" dirty="0" smtClean="0">
                <a:latin typeface="Times New Roman"/>
                <a:cs typeface="Times New Roman"/>
              </a:rPr>
              <a:t>三</a:t>
            </a:r>
            <a:r>
              <a:rPr lang="zh-CN" altLang="zh-CN" b="1" kern="100" dirty="0">
                <a:latin typeface="Times New Roman"/>
                <a:cs typeface="Times New Roman"/>
              </a:rPr>
              <a:t>号</a:t>
            </a:r>
            <a:r>
              <a:rPr lang="zh-CN" altLang="zh-CN" b="1" kern="100" dirty="0" smtClean="0">
                <a:latin typeface="Times New Roman"/>
                <a:cs typeface="Times New Roman"/>
              </a:rPr>
              <a:t>乙</a:t>
            </a:r>
            <a:r>
              <a:rPr lang="en-US" altLang="zh-CN" b="1" kern="100" dirty="0" smtClean="0">
                <a:latin typeface="Times New Roman"/>
                <a:cs typeface="Times New Roman"/>
              </a:rPr>
              <a:t>”</a:t>
            </a:r>
            <a:r>
              <a:rPr lang="zh-CN" altLang="zh-CN" b="1" kern="100" dirty="0" smtClean="0">
                <a:latin typeface="Times New Roman"/>
                <a:cs typeface="Times New Roman"/>
              </a:rPr>
              <a:t>运</a:t>
            </a:r>
            <a:r>
              <a:rPr lang="zh-CN" altLang="zh-CN" b="1" kern="100" dirty="0">
                <a:latin typeface="Times New Roman"/>
                <a:cs typeface="Times New Roman"/>
              </a:rPr>
              <a:t>载火箭在西昌卫星发射中心点火升空，</a:t>
            </a:r>
            <a:r>
              <a:rPr lang="zh-CN" altLang="zh-CN" b="1" kern="100" dirty="0" smtClean="0">
                <a:latin typeface="Times New Roman"/>
                <a:cs typeface="Times New Roman"/>
              </a:rPr>
              <a:t>将</a:t>
            </a:r>
            <a:r>
              <a:rPr lang="en-US" altLang="zh-CN" b="1" kern="100" dirty="0" smtClean="0">
                <a:latin typeface="Times New Roman"/>
                <a:cs typeface="Times New Roman"/>
              </a:rPr>
              <a:t>“</a:t>
            </a:r>
            <a:r>
              <a:rPr lang="zh-CN" altLang="zh-CN" b="1" kern="100" dirty="0" smtClean="0">
                <a:latin typeface="Times New Roman"/>
                <a:cs typeface="Times New Roman"/>
              </a:rPr>
              <a:t>中</a:t>
            </a:r>
            <a:r>
              <a:rPr lang="zh-CN" altLang="zh-CN" b="1" kern="100" dirty="0">
                <a:latin typeface="Times New Roman"/>
                <a:cs typeface="Times New Roman"/>
              </a:rPr>
              <a:t>星</a:t>
            </a:r>
            <a:r>
              <a:rPr lang="en-US" altLang="zh-CN" b="1" kern="100" dirty="0" smtClean="0">
                <a:latin typeface="Times New Roman"/>
                <a:cs typeface="Courier New"/>
              </a:rPr>
              <a:t>26</a:t>
            </a:r>
          </a:p>
          <a:p>
            <a:pPr marL="442913" indent="3175" algn="just">
              <a:tabLst>
                <a:tab pos="5830888" algn="l"/>
              </a:tabLst>
            </a:pPr>
            <a:r>
              <a:rPr lang="zh-CN" altLang="zh-CN" b="1" kern="100" dirty="0" smtClean="0">
                <a:latin typeface="Times New Roman"/>
                <a:cs typeface="Times New Roman"/>
              </a:rPr>
              <a:t>号</a:t>
            </a:r>
            <a:r>
              <a:rPr lang="en-US" altLang="zh-CN" b="1" kern="100" dirty="0" smtClean="0">
                <a:latin typeface="Times New Roman"/>
                <a:cs typeface="Times New Roman"/>
              </a:rPr>
              <a:t>”</a:t>
            </a:r>
            <a:r>
              <a:rPr lang="zh-CN" altLang="zh-CN" b="1" kern="100" dirty="0" smtClean="0">
                <a:latin typeface="Times New Roman"/>
                <a:cs typeface="Times New Roman"/>
              </a:rPr>
              <a:t>卫</a:t>
            </a:r>
            <a:r>
              <a:rPr lang="zh-CN" altLang="zh-CN" b="1" kern="100" dirty="0">
                <a:latin typeface="Times New Roman"/>
                <a:cs typeface="Times New Roman"/>
              </a:rPr>
              <a:t>星顺利送入预定轨道，发射任务取得圆满成功。最</a:t>
            </a:r>
            <a:r>
              <a:rPr lang="zh-CN" altLang="zh-CN" b="1" kern="100" dirty="0" smtClean="0">
                <a:latin typeface="Times New Roman"/>
                <a:cs typeface="Times New Roman"/>
              </a:rPr>
              <a:t>初</a:t>
            </a:r>
            <a:endParaRPr lang="en-US" altLang="zh-CN" b="1" kern="100" dirty="0" smtClean="0">
              <a:latin typeface="Times New Roman"/>
              <a:cs typeface="Times New Roman"/>
            </a:endParaRPr>
          </a:p>
          <a:p>
            <a:pPr marL="442913" indent="3175" algn="just">
              <a:tabLst>
                <a:tab pos="5830888" algn="l"/>
              </a:tabLst>
            </a:pPr>
            <a:r>
              <a:rPr lang="zh-CN" altLang="zh-CN" b="1" kern="100" dirty="0" smtClean="0">
                <a:latin typeface="Times New Roman"/>
                <a:cs typeface="Times New Roman"/>
              </a:rPr>
              <a:t>静</a:t>
            </a:r>
            <a:r>
              <a:rPr lang="zh-CN" altLang="zh-CN" b="1" kern="100" dirty="0">
                <a:latin typeface="Times New Roman"/>
                <a:cs typeface="Times New Roman"/>
              </a:rPr>
              <a:t>止的运载火箭点火后喷出质量为</a:t>
            </a:r>
            <a:r>
              <a:rPr lang="en-US" altLang="zh-CN" b="1" i="1" kern="100" dirty="0">
                <a:latin typeface="Times New Roman"/>
                <a:cs typeface="Courier New"/>
              </a:rPr>
              <a:t>M</a:t>
            </a:r>
            <a:r>
              <a:rPr lang="zh-CN" altLang="zh-CN" b="1" kern="100" dirty="0">
                <a:latin typeface="Times New Roman"/>
                <a:cs typeface="Times New Roman"/>
              </a:rPr>
              <a:t>的气体后，质量为</a:t>
            </a:r>
            <a:r>
              <a:rPr lang="en-US" altLang="zh-CN" b="1" i="1" kern="100" dirty="0">
                <a:latin typeface="Times New Roman"/>
                <a:cs typeface="Courier New"/>
              </a:rPr>
              <a:t>m</a:t>
            </a:r>
            <a:r>
              <a:rPr lang="zh-CN" altLang="zh-CN" b="1" kern="100" dirty="0">
                <a:latin typeface="Times New Roman"/>
                <a:cs typeface="Times New Roman"/>
              </a:rPr>
              <a:t>的卫星的速度大小为</a:t>
            </a:r>
            <a:r>
              <a:rPr lang="en-US" altLang="zh-CN" b="1" i="1" kern="100" dirty="0">
                <a:latin typeface="Book Antiqua"/>
                <a:cs typeface="Times New Roman"/>
              </a:rPr>
              <a:t>v</a:t>
            </a:r>
            <a:r>
              <a:rPr lang="zh-CN" altLang="zh-CN" b="1" kern="100" dirty="0">
                <a:latin typeface="Times New Roman"/>
                <a:cs typeface="Times New Roman"/>
              </a:rPr>
              <a:t>，则在上述过程中，卫星所受合外力的冲量大小为</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smtClean="0">
                <a:latin typeface="Times New Roman"/>
                <a:cs typeface="Courier New"/>
              </a:rPr>
              <a:t>)</a:t>
            </a:r>
            <a:endParaRPr lang="zh-CN" altLang="zh-CN" kern="100" dirty="0" smtClean="0">
              <a:cs typeface="Courier New"/>
            </a:endParaRPr>
          </a:p>
          <a:p>
            <a:pPr marL="442913" indent="3175" algn="just">
              <a:tabLst>
                <a:tab pos="5830888" algn="l"/>
              </a:tabLst>
            </a:pPr>
            <a:r>
              <a:rPr lang="en-US" altLang="zh-CN" b="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M</a:t>
            </a:r>
            <a:r>
              <a:rPr lang="en-US" altLang="zh-CN" b="1" i="1" kern="100" dirty="0">
                <a:latin typeface="Book Antiqua"/>
                <a:cs typeface="Times New Roman"/>
              </a:rPr>
              <a:t>v</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a:t>
            </a:r>
            <a:r>
              <a:rPr lang="en-US" altLang="zh-CN" b="1" i="1" kern="1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dirty="0">
                <a:latin typeface="Times New Roman"/>
                <a:cs typeface="Courier New"/>
              </a:rPr>
              <a:t>)</a:t>
            </a:r>
            <a:r>
              <a:rPr lang="en-US" altLang="zh-CN" b="1" i="1" kern="100" dirty="0">
                <a:latin typeface="Book Antiqua"/>
                <a:cs typeface="Times New Roman"/>
              </a:rPr>
              <a:t>v</a:t>
            </a:r>
            <a:endParaRPr lang="zh-CN" altLang="zh-CN" kern="100" dirty="0">
              <a:cs typeface="Courier New"/>
            </a:endParaRPr>
          </a:p>
          <a:p>
            <a:pPr marL="442913" indent="3175" algn="just">
              <a:tabLst>
                <a:tab pos="5830888"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a:t>
            </a:r>
            <a:r>
              <a:rPr lang="en-US" altLang="zh-CN" b="1" i="1" kern="1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dirty="0">
                <a:latin typeface="Times New Roman"/>
                <a:cs typeface="Courier New"/>
              </a:rPr>
              <a:t>)</a:t>
            </a:r>
            <a:r>
              <a:rPr lang="en-US" altLang="zh-CN" b="1" i="1" kern="100" dirty="0">
                <a:latin typeface="Book Antiqua"/>
                <a:cs typeface="Times New Roman"/>
              </a:rPr>
              <a:t>v</a:t>
            </a:r>
            <a:r>
              <a:rPr lang="en-US" altLang="zh-CN" b="1" kern="100" dirty="0">
                <a:latin typeface="Times New Roman"/>
                <a:cs typeface="Courier New"/>
              </a:rPr>
              <a:t> 	D</a:t>
            </a:r>
            <a:r>
              <a:rPr lang="zh-CN" altLang="zh-CN" b="1" kern="100" dirty="0">
                <a:latin typeface="Times New Roman"/>
                <a:cs typeface="Times New Roman"/>
              </a:rPr>
              <a:t>．</a:t>
            </a:r>
            <a:r>
              <a:rPr lang="en-US" altLang="zh-CN" b="1" i="1" kern="100" dirty="0">
                <a:latin typeface="Times New Roman"/>
                <a:cs typeface="Courier New"/>
              </a:rPr>
              <a:t>m</a:t>
            </a:r>
            <a:r>
              <a:rPr lang="en-US" altLang="zh-CN" b="1" i="1" kern="100" dirty="0">
                <a:latin typeface="Book Antiqua"/>
                <a:cs typeface="Times New Roman"/>
              </a:rPr>
              <a:t>v</a:t>
            </a:r>
            <a:endParaRPr lang="zh-CN" altLang="zh-CN" kern="100" dirty="0">
              <a:cs typeface="Courier New"/>
            </a:endParaRPr>
          </a:p>
          <a:p>
            <a:pPr marL="442913" indent="3175" algn="just">
              <a:tabLst>
                <a:tab pos="5830888" algn="l"/>
              </a:tabLst>
            </a:pPr>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smtClean="0">
                <a:solidFill>
                  <a:srgbClr val="FF0000"/>
                </a:solidFill>
                <a:latin typeface="Times New Roman"/>
                <a:ea typeface="黑体"/>
                <a:cs typeface="Times New Roman"/>
              </a:rPr>
              <a:t>：</a:t>
            </a:r>
            <a:r>
              <a:rPr lang="zh-CN" altLang="zh-CN" b="1" kern="100" dirty="0">
                <a:latin typeface="Times New Roman"/>
                <a:ea typeface="楷体_GB2312"/>
                <a:cs typeface="Times New Roman"/>
              </a:rPr>
              <a:t>卫星获得的速度为</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，故根据动量定理</a:t>
            </a:r>
            <a:r>
              <a:rPr lang="en-US" altLang="zh-CN" b="1" i="1" kern="100" dirty="0">
                <a:latin typeface="Times New Roman"/>
                <a:ea typeface="楷体_GB2312"/>
              </a:rPr>
              <a:t>I</a:t>
            </a:r>
            <a:r>
              <a:rPr lang="zh-CN" altLang="zh-CN" b="1" kern="100" dirty="0">
                <a:latin typeface="Times New Roman"/>
                <a:ea typeface="楷体_GB2312"/>
                <a:cs typeface="Times New Roman"/>
              </a:rPr>
              <a:t>＝</a:t>
            </a:r>
            <a:r>
              <a:rPr lang="en-US" altLang="zh-CN" b="1" i="1" kern="100" dirty="0">
                <a:latin typeface="Times New Roman"/>
                <a:ea typeface="楷体_GB2312"/>
              </a:rPr>
              <a:t>Ft</a:t>
            </a:r>
            <a:r>
              <a:rPr lang="zh-CN" altLang="zh-CN" b="1" kern="100" dirty="0">
                <a:latin typeface="Times New Roman"/>
                <a:ea typeface="楷体_GB2312"/>
                <a:cs typeface="Times New Roman"/>
              </a:rPr>
              <a:t>＝</a:t>
            </a:r>
            <a:r>
              <a:rPr lang="en-US" altLang="zh-CN" b="1" i="1" kern="100" dirty="0">
                <a:latin typeface="Times New Roman"/>
                <a:ea typeface="楷体_GB2312"/>
              </a:rPr>
              <a:t>m</a:t>
            </a:r>
            <a:r>
              <a:rPr lang="en-US" altLang="zh-CN" b="1" kern="100" dirty="0">
                <a:latin typeface="Times New Roman"/>
                <a:ea typeface="楷体_GB2312"/>
              </a:rPr>
              <a:t>Δ</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，可得卫星受到的冲量大小为</a:t>
            </a:r>
            <a:r>
              <a:rPr lang="en-US" altLang="zh-CN" b="1" i="1" kern="100" dirty="0">
                <a:latin typeface="Times New Roman"/>
                <a:ea typeface="楷体_GB2312"/>
              </a:rPr>
              <a:t>I</a:t>
            </a:r>
            <a:r>
              <a:rPr lang="zh-CN" altLang="zh-CN" b="1" kern="100" dirty="0">
                <a:latin typeface="Times New Roman"/>
                <a:ea typeface="楷体_GB2312"/>
                <a:cs typeface="Times New Roman"/>
              </a:rPr>
              <a:t>＝</a:t>
            </a:r>
            <a:r>
              <a:rPr lang="en-US" altLang="zh-CN" b="1" i="1" kern="100" dirty="0">
                <a:latin typeface="Times New Roman"/>
                <a:ea typeface="楷体_GB2312"/>
              </a:rPr>
              <a:t>m</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kern="100" dirty="0">
                <a:latin typeface="Times New Roman"/>
                <a:ea typeface="楷体_GB2312"/>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3175" algn="just">
              <a:tabLst>
                <a:tab pos="5830888" algn="l"/>
              </a:tabLst>
            </a:pPr>
            <a:r>
              <a:rPr lang="zh-CN" altLang="zh-CN" b="1" kern="100" dirty="0" smtClean="0">
                <a:solidFill>
                  <a:srgbClr val="FF0000"/>
                </a:solidFill>
                <a:latin typeface="Times New Roman"/>
                <a:ea typeface="黑体"/>
                <a:cs typeface="Times New Roman"/>
              </a:rPr>
              <a:t>答案：</a:t>
            </a:r>
            <a:r>
              <a:rPr lang="en-US" altLang="zh-CN" b="1" kern="100" dirty="0" smtClean="0">
                <a:solidFill>
                  <a:prstClr val="black"/>
                </a:solidFill>
                <a:latin typeface="Times New Roman"/>
                <a:ea typeface="楷体_GB2312"/>
                <a:cs typeface="Courier New"/>
              </a:rPr>
              <a:t>D</a:t>
            </a:r>
            <a:r>
              <a:rPr lang="zh-CN" altLang="zh-CN" b="1" kern="100" dirty="0" smtClean="0">
                <a:solidFill>
                  <a:prstClr val="black"/>
                </a:solidFill>
                <a:latin typeface="Times New Roman"/>
                <a:ea typeface="楷体_GB2312"/>
                <a:cs typeface="Times New Roman"/>
              </a:rPr>
              <a:t>　</a:t>
            </a:r>
            <a:endParaRPr lang="zh-CN" altLang="zh-CN" sz="1050" kern="100" dirty="0">
              <a:cs typeface="Courier New"/>
            </a:endParaRPr>
          </a:p>
        </p:txBody>
      </p:sp>
      <p:pic>
        <p:nvPicPr>
          <p:cNvPr id="31746" name="Picture 2" descr="C:\Documents and Settings\Administrator\桌面\补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905899" y="692696"/>
            <a:ext cx="2808312" cy="1867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434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Effect transition="in" filter="randombar(horizontal)">
                                      <p:cBhvr>
                                        <p:cTn id="7" dur="500"/>
                                        <p:tgtEl>
                                          <p:spTgt spid="6">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8" end="8"/>
                                            </p:txEl>
                                          </p:spTgt>
                                        </p:tgtEl>
                                        <p:attrNameLst>
                                          <p:attrName>style.visibility</p:attrName>
                                        </p:attrNameLst>
                                      </p:cBhvr>
                                      <p:to>
                                        <p:strVal val="visible"/>
                                      </p:to>
                                    </p:set>
                                    <p:animEffect transition="in" filter="randombar(horizontal)">
                                      <p:cBhvr>
                                        <p:cTn id="1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marL="623888" indent="-623888" algn="just"/>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cs typeface="Times New Roman"/>
              </a:rPr>
              <a:t>“</a:t>
            </a:r>
            <a:r>
              <a:rPr lang="zh-CN" altLang="zh-CN" b="1" kern="100" dirty="0">
                <a:latin typeface="Times New Roman"/>
                <a:cs typeface="Times New Roman"/>
              </a:rPr>
              <a:t>守株待兔</a:t>
            </a:r>
            <a:r>
              <a:rPr lang="en-US" altLang="zh-CN" b="1" kern="100" dirty="0">
                <a:cs typeface="Times New Roman"/>
              </a:rPr>
              <a:t>”</a:t>
            </a:r>
            <a:r>
              <a:rPr lang="zh-CN" altLang="zh-CN" b="1" kern="100" dirty="0">
                <a:latin typeface="Times New Roman"/>
                <a:cs typeface="Times New Roman"/>
              </a:rPr>
              <a:t>是一则家喻户晓的故事，它告诉我</a:t>
            </a:r>
            <a:r>
              <a:rPr lang="zh-CN" altLang="zh-CN" b="1" kern="100" dirty="0" smtClean="0">
                <a:latin typeface="Times New Roman"/>
                <a:cs typeface="Times New Roman"/>
              </a:rPr>
              <a:t>们</a:t>
            </a:r>
            <a:endParaRPr lang="en-US" altLang="zh-CN" b="1" kern="100" dirty="0" smtClean="0">
              <a:latin typeface="Times New Roman"/>
              <a:cs typeface="Times New Roman"/>
            </a:endParaRPr>
          </a:p>
          <a:p>
            <a:pPr marL="623888" indent="0" algn="just"/>
            <a:r>
              <a:rPr lang="zh-CN" altLang="zh-CN" b="1" kern="100" dirty="0" smtClean="0">
                <a:latin typeface="Times New Roman"/>
                <a:cs typeface="Times New Roman"/>
              </a:rPr>
              <a:t>天</a:t>
            </a:r>
            <a:r>
              <a:rPr lang="zh-CN" altLang="zh-CN" b="1" kern="100" dirty="0">
                <a:latin typeface="Times New Roman"/>
                <a:cs typeface="Times New Roman"/>
              </a:rPr>
              <a:t>上不会掉馅饼，要通过劳动获取成果。假设兔</a:t>
            </a:r>
            <a:r>
              <a:rPr lang="zh-CN" altLang="zh-CN" b="1" kern="100" dirty="0" smtClean="0">
                <a:latin typeface="Times New Roman"/>
                <a:cs typeface="Times New Roman"/>
              </a:rPr>
              <a:t>子</a:t>
            </a:r>
            <a:endParaRPr lang="en-US" altLang="zh-CN" b="1" kern="100" dirty="0" smtClean="0">
              <a:latin typeface="Times New Roman"/>
              <a:cs typeface="Times New Roman"/>
            </a:endParaRPr>
          </a:p>
          <a:p>
            <a:pPr marL="623888" indent="0" algn="just"/>
            <a:r>
              <a:rPr lang="zh-CN" altLang="zh-CN" b="1" kern="100" dirty="0" smtClean="0">
                <a:latin typeface="Times New Roman"/>
                <a:cs typeface="Times New Roman"/>
              </a:rPr>
              <a:t>的</a:t>
            </a:r>
            <a:r>
              <a:rPr lang="zh-CN" altLang="zh-CN" b="1" kern="100" dirty="0">
                <a:latin typeface="Times New Roman"/>
                <a:cs typeface="Times New Roman"/>
              </a:rPr>
              <a:t>头部受到大小等于自身体重的打击力时即可致</a:t>
            </a:r>
            <a:r>
              <a:rPr lang="zh-CN" altLang="zh-CN" b="1" kern="100" dirty="0" smtClean="0">
                <a:latin typeface="Times New Roman"/>
                <a:cs typeface="Times New Roman"/>
              </a:rPr>
              <a:t>死</a:t>
            </a:r>
            <a:r>
              <a:rPr lang="zh-CN" altLang="en-US" b="1" kern="100" dirty="0" smtClean="0">
                <a:latin typeface="Times New Roman"/>
                <a:cs typeface="Times New Roman"/>
              </a:rPr>
              <a:t>。</a:t>
            </a:r>
            <a:endParaRPr lang="en-US" altLang="zh-CN" b="1" kern="100" dirty="0" smtClean="0">
              <a:latin typeface="Times New Roman"/>
              <a:cs typeface="Times New Roman"/>
            </a:endParaRPr>
          </a:p>
          <a:p>
            <a:pPr marL="623888" indent="0" algn="just"/>
            <a:r>
              <a:rPr lang="zh-CN" altLang="zh-CN" b="1" kern="100" dirty="0" smtClean="0">
                <a:latin typeface="Times New Roman"/>
                <a:cs typeface="Times New Roman"/>
              </a:rPr>
              <a:t>若</a:t>
            </a:r>
            <a:r>
              <a:rPr lang="zh-CN" altLang="zh-CN" b="1" kern="100" dirty="0">
                <a:latin typeface="Times New Roman"/>
                <a:cs typeface="Times New Roman"/>
              </a:rPr>
              <a:t>兔子与树桩发生碰撞，作用时间为</a:t>
            </a:r>
            <a:r>
              <a:rPr lang="en-US" altLang="zh-CN" b="1" kern="100" dirty="0">
                <a:latin typeface="Times New Roman"/>
                <a:cs typeface="Courier New"/>
              </a:rPr>
              <a:t>0.2 s</a:t>
            </a:r>
            <a:r>
              <a:rPr lang="zh-CN" altLang="zh-CN" b="1" kern="100" dirty="0">
                <a:latin typeface="Times New Roman"/>
                <a:cs typeface="Times New Roman"/>
              </a:rPr>
              <a:t>，则被撞死的兔子的奔跑速度不可能是</a:t>
            </a:r>
            <a:r>
              <a:rPr lang="en-US" altLang="zh-CN" b="1" kern="100" dirty="0">
                <a:latin typeface="Times New Roman"/>
                <a:cs typeface="Courier New"/>
              </a:rPr>
              <a:t>(</a:t>
            </a:r>
            <a:r>
              <a:rPr lang="en-US" altLang="zh-CN" b="1" i="1" kern="100" dirty="0">
                <a:latin typeface="Times New Roman"/>
                <a:cs typeface="Courier New"/>
              </a:rPr>
              <a:t>g</a:t>
            </a:r>
            <a:r>
              <a:rPr lang="zh-CN" altLang="zh-CN" b="1" kern="100" dirty="0">
                <a:latin typeface="Times New Roman"/>
                <a:cs typeface="Times New Roman"/>
              </a:rPr>
              <a:t>取</a:t>
            </a:r>
            <a:r>
              <a:rPr lang="en-US" altLang="zh-CN" b="1" kern="100" dirty="0">
                <a:latin typeface="Times New Roman"/>
                <a:cs typeface="Courier New"/>
              </a:rPr>
              <a:t>10 m/s</a:t>
            </a:r>
            <a:r>
              <a:rPr lang="en-US" altLang="zh-CN" b="1" kern="100" baseline="30000" dirty="0">
                <a:latin typeface="Times New Roman"/>
                <a:cs typeface="Courier New"/>
              </a:rPr>
              <a:t>2</a:t>
            </a:r>
            <a:r>
              <a:rPr lang="en-US" altLang="zh-CN" b="1" kern="100" dirty="0" smtClean="0">
                <a:latin typeface="Times New Roman"/>
                <a:cs typeface="Courier New"/>
              </a:rPr>
              <a:t>)								(</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623888" indent="0" algn="just"/>
            <a:r>
              <a:rPr lang="pl-PL" altLang="zh-CN" b="1" kern="100" dirty="0">
                <a:latin typeface="Times New Roman"/>
                <a:cs typeface="Courier New"/>
              </a:rPr>
              <a:t>A</a:t>
            </a:r>
            <a:r>
              <a:rPr lang="zh-CN" altLang="zh-CN" b="1" kern="100" dirty="0">
                <a:latin typeface="Times New Roman"/>
                <a:cs typeface="Times New Roman"/>
              </a:rPr>
              <a:t>．</a:t>
            </a:r>
            <a:r>
              <a:rPr lang="pl-PL" altLang="zh-CN" b="1" kern="100" dirty="0">
                <a:latin typeface="Times New Roman"/>
                <a:cs typeface="Courier New"/>
              </a:rPr>
              <a:t>1 m</a:t>
            </a:r>
            <a:r>
              <a:rPr lang="pl-PL" altLang="zh-CN" b="1" kern="100" dirty="0">
                <a:latin typeface="IPAPANNEW"/>
                <a:cs typeface="Times New Roman"/>
              </a:rPr>
              <a:t>/s</a:t>
            </a:r>
            <a:r>
              <a:rPr lang="zh-CN" altLang="zh-CN" b="1" kern="100" dirty="0">
                <a:latin typeface="IPAPANNEW"/>
                <a:cs typeface="Times New Roman"/>
              </a:rPr>
              <a:t>　　　　　　　</a:t>
            </a:r>
            <a:r>
              <a:rPr lang="en-US" altLang="zh-CN" b="1" kern="100" dirty="0" smtClean="0">
                <a:latin typeface="IPAPANNEW"/>
                <a:cs typeface="Times New Roman"/>
              </a:rPr>
              <a:t>		</a:t>
            </a:r>
            <a:r>
              <a:rPr lang="pl-PL" altLang="zh-CN" b="1" kern="100" dirty="0" smtClean="0">
                <a:latin typeface="IPAPANNEW"/>
                <a:cs typeface="Times New Roman"/>
              </a:rPr>
              <a:t>B</a:t>
            </a:r>
            <a:r>
              <a:rPr lang="zh-CN" altLang="zh-CN" b="1" kern="100" dirty="0">
                <a:latin typeface="IPAPANNEW"/>
                <a:cs typeface="Times New Roman"/>
              </a:rPr>
              <a:t>．</a:t>
            </a:r>
            <a:r>
              <a:rPr lang="pl-PL" altLang="zh-CN" b="1" kern="100" dirty="0">
                <a:latin typeface="IPAPANNEW"/>
                <a:cs typeface="Times New Roman"/>
              </a:rPr>
              <a:t>1.5 m/</a:t>
            </a:r>
            <a:r>
              <a:rPr lang="pl-PL" altLang="zh-CN" b="1" kern="100" dirty="0">
                <a:latin typeface="Times New Roman"/>
                <a:cs typeface="Courier New"/>
              </a:rPr>
              <a:t>s</a:t>
            </a:r>
            <a:endParaRPr lang="zh-CN" altLang="zh-CN" kern="100" dirty="0">
              <a:cs typeface="Courier New"/>
            </a:endParaRPr>
          </a:p>
          <a:p>
            <a:pPr marL="623888" indent="0" algn="just"/>
            <a:r>
              <a:rPr lang="pl-PL" altLang="zh-CN" b="1" kern="100" dirty="0">
                <a:latin typeface="Times New Roman"/>
                <a:cs typeface="Courier New"/>
              </a:rPr>
              <a:t>C</a:t>
            </a:r>
            <a:r>
              <a:rPr lang="zh-CN" altLang="zh-CN" b="1" kern="100" dirty="0">
                <a:latin typeface="Times New Roman"/>
                <a:cs typeface="Times New Roman"/>
              </a:rPr>
              <a:t>．</a:t>
            </a:r>
            <a:r>
              <a:rPr lang="pl-PL" altLang="zh-CN" b="1" kern="100" dirty="0">
                <a:latin typeface="Times New Roman"/>
                <a:cs typeface="Courier New"/>
              </a:rPr>
              <a:t>2 m</a:t>
            </a:r>
            <a:r>
              <a:rPr lang="pl-PL" altLang="zh-CN" b="1" kern="100" dirty="0">
                <a:latin typeface="IPAPANNEW"/>
                <a:cs typeface="Times New Roman"/>
              </a:rPr>
              <a:t>/s  				D</a:t>
            </a:r>
            <a:r>
              <a:rPr lang="zh-CN" altLang="zh-CN" b="1" kern="100" dirty="0">
                <a:latin typeface="IPAPANNEW"/>
                <a:cs typeface="Times New Roman"/>
              </a:rPr>
              <a:t>．</a:t>
            </a:r>
            <a:r>
              <a:rPr lang="pl-PL" altLang="zh-CN" b="1" kern="100" dirty="0">
                <a:latin typeface="IPAPANNEW"/>
                <a:cs typeface="Times New Roman"/>
              </a:rPr>
              <a:t>2.5 m/</a:t>
            </a:r>
            <a:r>
              <a:rPr lang="pl-PL" altLang="zh-CN" b="1" kern="100" dirty="0">
                <a:latin typeface="Times New Roman"/>
                <a:cs typeface="Courier New"/>
              </a:rPr>
              <a:t>s</a:t>
            </a:r>
            <a:endParaRPr lang="zh-CN" altLang="zh-CN" kern="100" dirty="0">
              <a:cs typeface="Courier New"/>
            </a:endParaRPr>
          </a:p>
        </p:txBody>
      </p:sp>
      <p:pic>
        <p:nvPicPr>
          <p:cNvPr id="32770" name="Picture 2" descr="C:\Documents and Settings\Administrator\桌面\补++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401843" y="1196752"/>
            <a:ext cx="3312368" cy="1930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86939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420510443"/>
              </p:ext>
            </p:extLst>
          </p:nvPr>
        </p:nvGraphicFramePr>
        <p:xfrm>
          <a:off x="1445839" y="1961033"/>
          <a:ext cx="8612188" cy="4132263"/>
        </p:xfrm>
        <a:graphic>
          <a:graphicData uri="http://schemas.openxmlformats.org/presentationml/2006/ole">
            <mc:AlternateContent xmlns:mc="http://schemas.openxmlformats.org/markup-compatibility/2006">
              <mc:Choice xmlns:v="urn:schemas-microsoft-com:vml" Requires="v">
                <p:oleObj spid="_x0000_s33806" name="文档" r:id="rId3" imgW="8643797" imgH="4158650" progId="Word.Document.12">
                  <p:embed/>
                </p:oleObj>
              </mc:Choice>
              <mc:Fallback>
                <p:oleObj name="文档" r:id="rId3" imgW="8643797" imgH="4158650" progId="Word.Document.12">
                  <p:embed/>
                  <p:pic>
                    <p:nvPicPr>
                      <p:cNvPr id="0" name=""/>
                      <p:cNvPicPr/>
                      <p:nvPr/>
                    </p:nvPicPr>
                    <p:blipFill>
                      <a:blip r:embed="rId4"/>
                      <a:stretch>
                        <a:fillRect/>
                      </a:stretch>
                    </p:blipFill>
                    <p:spPr>
                      <a:xfrm>
                        <a:off x="1445839" y="1961033"/>
                        <a:ext cx="8612188" cy="4132263"/>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230188031"/>
              </p:ext>
            </p:extLst>
          </p:nvPr>
        </p:nvGraphicFramePr>
        <p:xfrm>
          <a:off x="1505519" y="4121273"/>
          <a:ext cx="5268912" cy="396875"/>
        </p:xfrm>
        <a:graphic>
          <a:graphicData uri="http://schemas.openxmlformats.org/presentationml/2006/ole">
            <mc:AlternateContent xmlns:mc="http://schemas.openxmlformats.org/markup-compatibility/2006">
              <mc:Choice xmlns:v="urn:schemas-microsoft-com:vml" Requires="v">
                <p:oleObj spid="_x0000_s33807" name="文档" r:id="rId5" imgW="5269437" imgH="396154" progId="Word.Document.12">
                  <p:embed/>
                </p:oleObj>
              </mc:Choice>
              <mc:Fallback>
                <p:oleObj name="文档" r:id="rId5" imgW="5269437" imgH="396154" progId="Word.Document.12">
                  <p:embed/>
                  <p:pic>
                    <p:nvPicPr>
                      <p:cNvPr id="0" name=""/>
                      <p:cNvPicPr/>
                      <p:nvPr/>
                    </p:nvPicPr>
                    <p:blipFill>
                      <a:blip r:embed="rId6"/>
                      <a:stretch>
                        <a:fillRect/>
                      </a:stretch>
                    </p:blipFill>
                    <p:spPr>
                      <a:xfrm>
                        <a:off x="1505519" y="4121273"/>
                        <a:ext cx="5268912" cy="396875"/>
                      </a:xfrm>
                      <a:prstGeom prst="rect">
                        <a:avLst/>
                      </a:prstGeom>
                    </p:spPr>
                  </p:pic>
                </p:oleObj>
              </mc:Fallback>
            </mc:AlternateContent>
          </a:graphicData>
        </a:graphic>
      </p:graphicFrame>
    </p:spTree>
    <p:extLst>
      <p:ext uri="{BB962C8B-B14F-4D97-AF65-F5344CB8AC3E}">
        <p14:creationId xmlns:p14="http://schemas.microsoft.com/office/powerpoint/2010/main" val="287319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211011"/>
            <a:ext cx="10975658" cy="4464498"/>
          </a:xfrm>
        </p:spPr>
        <p:txBody>
          <a:bodyPr/>
          <a:lstStyle/>
          <a:p>
            <a:pPr marL="442913" indent="-442913" algn="just">
              <a:lnSpc>
                <a:spcPct val="200000"/>
              </a:lnSpc>
              <a:tabLst>
                <a:tab pos="2970530" algn="l"/>
              </a:tabLst>
            </a:pPr>
            <a:r>
              <a:rPr lang="en-US" altLang="zh-CN" b="1" kern="100" dirty="0">
                <a:latin typeface="Times New Roman"/>
                <a:cs typeface="Courier New"/>
              </a:rPr>
              <a:t>3</a:t>
            </a:r>
            <a:r>
              <a:rPr lang="zh-CN" altLang="zh-CN" b="1" kern="100" dirty="0">
                <a:latin typeface="Times New Roman"/>
                <a:cs typeface="Times New Roman"/>
              </a:rPr>
              <a:t>．某运动员正在用头颠球，若足球用头顶起，每次上升高度为</a:t>
            </a:r>
            <a:r>
              <a:rPr lang="en-US" altLang="zh-CN" b="1" kern="100" dirty="0">
                <a:latin typeface="Times New Roman"/>
                <a:cs typeface="Courier New"/>
              </a:rPr>
              <a:t>80 cm</a:t>
            </a:r>
            <a:r>
              <a:rPr lang="zh-CN" altLang="zh-CN" b="1" kern="100" dirty="0">
                <a:latin typeface="Times New Roman"/>
                <a:cs typeface="Times New Roman"/>
              </a:rPr>
              <a:t>，足球的重量为</a:t>
            </a:r>
            <a:r>
              <a:rPr lang="en-US" altLang="zh-CN" b="1" kern="100" dirty="0">
                <a:latin typeface="Times New Roman"/>
                <a:cs typeface="Courier New"/>
              </a:rPr>
              <a:t>400 g</a:t>
            </a:r>
            <a:r>
              <a:rPr lang="zh-CN" altLang="zh-CN" b="1" kern="100" dirty="0">
                <a:latin typeface="Times New Roman"/>
                <a:cs typeface="Times New Roman"/>
              </a:rPr>
              <a:t>，与头顶作用时间</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0.1 s</a:t>
            </a:r>
            <a:r>
              <a:rPr lang="zh-CN" altLang="zh-CN" b="1" kern="100" dirty="0">
                <a:latin typeface="Times New Roman"/>
                <a:cs typeface="Times New Roman"/>
              </a:rPr>
              <a:t>，空气阻力不计，</a:t>
            </a:r>
            <a:r>
              <a:rPr lang="en-US" altLang="zh-CN" b="1" i="1" kern="100" dirty="0">
                <a:latin typeface="Times New Roman"/>
                <a:cs typeface="Courier New"/>
              </a:rPr>
              <a:t>g</a:t>
            </a:r>
            <a:r>
              <a:rPr lang="zh-CN" altLang="zh-CN" b="1" kern="100" dirty="0">
                <a:latin typeface="Times New Roman"/>
                <a:cs typeface="Times New Roman"/>
              </a:rPr>
              <a:t>取</a:t>
            </a:r>
            <a:r>
              <a:rPr lang="en-US" altLang="zh-CN" b="1" kern="100" dirty="0">
                <a:latin typeface="Times New Roman"/>
                <a:cs typeface="Courier New"/>
              </a:rPr>
              <a:t>10 m/s</a:t>
            </a:r>
            <a:r>
              <a:rPr lang="en-US" altLang="zh-CN" b="1" kern="100" baseline="30000" dirty="0">
                <a:latin typeface="Times New Roman"/>
                <a:cs typeface="Courier New"/>
              </a:rPr>
              <a:t>2</a:t>
            </a:r>
            <a:r>
              <a:rPr lang="zh-CN" altLang="zh-CN" b="1" kern="100" dirty="0">
                <a:latin typeface="Times New Roman"/>
                <a:cs typeface="Times New Roman"/>
              </a:rPr>
              <a:t>，求：</a:t>
            </a:r>
            <a:endParaRPr lang="zh-CN" altLang="zh-CN" kern="100" dirty="0">
              <a:cs typeface="Courier New"/>
            </a:endParaRPr>
          </a:p>
          <a:p>
            <a:pPr marL="442913" indent="0" algn="just">
              <a:lnSpc>
                <a:spcPct val="200000"/>
              </a:lnSpc>
              <a:tabLst>
                <a:tab pos="2970530" algn="l"/>
              </a:tabLst>
            </a:pPr>
            <a:r>
              <a:rPr lang="en-US" altLang="zh-CN" b="1" kern="100" dirty="0">
                <a:latin typeface="Times New Roman"/>
                <a:cs typeface="Courier New"/>
              </a:rPr>
              <a:t>(1)</a:t>
            </a:r>
            <a:r>
              <a:rPr lang="zh-CN" altLang="zh-CN" b="1" kern="100" dirty="0">
                <a:latin typeface="Times New Roman"/>
                <a:cs typeface="Times New Roman"/>
              </a:rPr>
              <a:t>足球在空中往返一次的运动时间</a:t>
            </a:r>
            <a:r>
              <a:rPr lang="en-US" altLang="zh-CN" b="1" i="1" kern="100" dirty="0">
                <a:latin typeface="Times New Roman"/>
                <a:cs typeface="Courier New"/>
              </a:rPr>
              <a:t>t</a:t>
            </a:r>
            <a:r>
              <a:rPr lang="zh-CN" altLang="zh-CN" b="1" kern="100" dirty="0">
                <a:latin typeface="Times New Roman"/>
                <a:cs typeface="Times New Roman"/>
              </a:rPr>
              <a:t>。</a:t>
            </a:r>
            <a:endParaRPr lang="zh-CN" altLang="zh-CN" kern="100" dirty="0">
              <a:cs typeface="Courier New"/>
            </a:endParaRPr>
          </a:p>
          <a:p>
            <a:pPr marL="442913" indent="0" algn="just">
              <a:lnSpc>
                <a:spcPct val="200000"/>
              </a:lnSpc>
              <a:tabLst>
                <a:tab pos="2970530" algn="l"/>
              </a:tabLst>
            </a:pPr>
            <a:r>
              <a:rPr lang="en-US" altLang="zh-CN" b="1" kern="100" dirty="0">
                <a:latin typeface="Times New Roman"/>
                <a:cs typeface="Courier New"/>
              </a:rPr>
              <a:t>(2)</a:t>
            </a:r>
            <a:r>
              <a:rPr lang="zh-CN" altLang="zh-CN" b="1" kern="100" dirty="0">
                <a:latin typeface="Times New Roman"/>
                <a:cs typeface="Times New Roman"/>
              </a:rPr>
              <a:t>足球对运动员头部的作用力</a:t>
            </a:r>
            <a:r>
              <a:rPr lang="en-US" altLang="zh-CN" b="1" i="1" kern="100" dirty="0">
                <a:latin typeface="Times New Roman"/>
                <a:cs typeface="Courier New"/>
              </a:rPr>
              <a:t>F</a:t>
            </a:r>
            <a:r>
              <a:rPr lang="en-US" altLang="zh-CN" b="1" i="1" kern="100" baseline="-25000" dirty="0">
                <a:latin typeface="Times New Roman"/>
                <a:cs typeface="Courier New"/>
              </a:rPr>
              <a:t>N</a:t>
            </a:r>
            <a:r>
              <a:rPr lang="zh-CN" altLang="zh-CN" b="1" kern="100" dirty="0">
                <a:latin typeface="Times New Roman"/>
                <a:cs typeface="Times New Roman"/>
              </a:rPr>
              <a:t>。</a:t>
            </a:r>
            <a:endParaRPr lang="zh-CN" altLang="zh-CN" kern="100" dirty="0">
              <a:cs typeface="Courier New"/>
            </a:endParaRPr>
          </a:p>
          <a:p>
            <a:pPr marL="442913" indent="0">
              <a:lnSpc>
                <a:spcPct val="200000"/>
              </a:lnSpc>
            </a:pPr>
            <a:endParaRPr lang="zh-CN" altLang="en-US" dirty="0"/>
          </a:p>
        </p:txBody>
      </p:sp>
      <p:graphicFrame>
        <p:nvGraphicFramePr>
          <p:cNvPr id="6" name="对象 5"/>
          <p:cNvGraphicFramePr>
            <a:graphicFrameLocks noChangeAspect="1"/>
          </p:cNvGraphicFramePr>
          <p:nvPr>
            <p:extLst>
              <p:ext uri="{D42A27DB-BD31-4B8C-83A1-F6EECF244321}">
                <p14:modId xmlns:p14="http://schemas.microsoft.com/office/powerpoint/2010/main" val="1694298159"/>
              </p:ext>
            </p:extLst>
          </p:nvPr>
        </p:nvGraphicFramePr>
        <p:xfrm>
          <a:off x="1137715" y="3451373"/>
          <a:ext cx="10504488" cy="3001963"/>
        </p:xfrm>
        <a:graphic>
          <a:graphicData uri="http://schemas.openxmlformats.org/presentationml/2006/ole">
            <mc:AlternateContent xmlns:mc="http://schemas.openxmlformats.org/markup-compatibility/2006">
              <mc:Choice xmlns:v="urn:schemas-microsoft-com:vml" Requires="v">
                <p:oleObj spid="_x0000_s27692" name="文档" r:id="rId3" imgW="10592257" imgH="3031771" progId="Word.Document.12">
                  <p:embed/>
                </p:oleObj>
              </mc:Choice>
              <mc:Fallback>
                <p:oleObj name="文档" r:id="rId3" imgW="10592257" imgH="3031771" progId="Word.Document.12">
                  <p:embed/>
                  <p:pic>
                    <p:nvPicPr>
                      <p:cNvPr id="0" name=""/>
                      <p:cNvPicPr/>
                      <p:nvPr/>
                    </p:nvPicPr>
                    <p:blipFill>
                      <a:blip r:embed="rId4"/>
                      <a:stretch>
                        <a:fillRect/>
                      </a:stretch>
                    </p:blipFill>
                    <p:spPr>
                      <a:xfrm>
                        <a:off x="1137715" y="3451373"/>
                        <a:ext cx="10504488" cy="3001963"/>
                      </a:xfrm>
                      <a:prstGeom prst="rect">
                        <a:avLst/>
                      </a:prstGeom>
                    </p:spPr>
                  </p:pic>
                </p:oleObj>
              </mc:Fallback>
            </mc:AlternateContent>
          </a:graphicData>
        </a:graphic>
      </p:graphicFrame>
    </p:spTree>
    <p:extLst>
      <p:ext uri="{BB962C8B-B14F-4D97-AF65-F5344CB8AC3E}">
        <p14:creationId xmlns:p14="http://schemas.microsoft.com/office/powerpoint/2010/main" val="141222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66545" y="764704"/>
            <a:ext cx="10975658" cy="4896544"/>
          </a:xfrm>
        </p:spPr>
        <p:txBody>
          <a:bodyPr/>
          <a:lstStyle/>
          <a:p>
            <a:pPr indent="0" algn="just">
              <a:lnSpc>
                <a:spcPct val="200000"/>
              </a:lnSpc>
              <a:tabLst>
                <a:tab pos="2970530"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设竖直向上为正方向，因空气阻力不计，所以顶球前后速度大小相同，由动量定理得</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F</a:t>
            </a:r>
            <a:r>
              <a:rPr lang="en-US" altLang="zh-CN" b="1" i="1" kern="100" baseline="-250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mg</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，又</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gt</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 m/s</a:t>
            </a:r>
            <a:r>
              <a:rPr lang="zh-CN" altLang="zh-CN" b="1" kern="100" dirty="0">
                <a:latin typeface="Times New Roman"/>
                <a:ea typeface="楷体_GB2312"/>
                <a:cs typeface="Times New Roman"/>
              </a:rPr>
              <a:t>，</a:t>
            </a:r>
            <a:endParaRPr lang="zh-CN" altLang="zh-CN" kern="100" dirty="0">
              <a:cs typeface="Courier New"/>
            </a:endParaRPr>
          </a:p>
          <a:p>
            <a:pPr indent="0" algn="just">
              <a:lnSpc>
                <a:spcPct val="200000"/>
              </a:lnSpc>
              <a:tabLst>
                <a:tab pos="2970530" algn="l"/>
              </a:tabLst>
            </a:pPr>
            <a:r>
              <a:rPr lang="zh-CN" altLang="zh-CN" b="1" kern="100" dirty="0">
                <a:latin typeface="Times New Roman"/>
                <a:ea typeface="楷体_GB2312"/>
                <a:cs typeface="Times New Roman"/>
              </a:rPr>
              <a:t>联立以上式子解得</a:t>
            </a:r>
            <a:r>
              <a:rPr lang="en-US" altLang="zh-CN" b="1" i="1" kern="100" dirty="0">
                <a:latin typeface="Times New Roman"/>
                <a:ea typeface="楷体_GB2312"/>
                <a:cs typeface="Courier New"/>
              </a:rPr>
              <a:t>F</a:t>
            </a:r>
            <a:r>
              <a:rPr lang="en-US" altLang="zh-CN" b="1" i="1" kern="100" baseline="-250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36 N</a:t>
            </a:r>
            <a:r>
              <a:rPr lang="zh-CN" altLang="zh-CN" b="1" kern="100" dirty="0">
                <a:latin typeface="Times New Roman"/>
                <a:ea typeface="楷体_GB2312"/>
                <a:cs typeface="Times New Roman"/>
              </a:rPr>
              <a:t>，</a:t>
            </a:r>
            <a:endParaRPr lang="zh-CN" altLang="zh-CN" kern="100" dirty="0">
              <a:cs typeface="Courier New"/>
            </a:endParaRPr>
          </a:p>
          <a:p>
            <a:pPr indent="0" algn="just">
              <a:lnSpc>
                <a:spcPct val="200000"/>
              </a:lnSpc>
              <a:tabLst>
                <a:tab pos="2970530" algn="l"/>
              </a:tabLst>
            </a:pPr>
            <a:r>
              <a:rPr lang="zh-CN" altLang="zh-CN" b="1" kern="100" dirty="0">
                <a:latin typeface="Times New Roman"/>
                <a:ea typeface="楷体_GB2312"/>
                <a:cs typeface="Times New Roman"/>
              </a:rPr>
              <a:t>由牛顿第三定律可知，足球对运动员头部的作用力</a:t>
            </a:r>
            <a:endParaRPr lang="zh-CN" altLang="zh-CN" kern="100" dirty="0">
              <a:cs typeface="Courier New"/>
            </a:endParaRPr>
          </a:p>
          <a:p>
            <a:pPr indent="0" algn="just">
              <a:lnSpc>
                <a:spcPct val="200000"/>
              </a:lnSpc>
              <a:tabLst>
                <a:tab pos="2970530" algn="l"/>
              </a:tabLst>
            </a:pPr>
            <a:r>
              <a:rPr lang="en-US" altLang="zh-CN" b="1" i="1" kern="100" dirty="0">
                <a:latin typeface="Times New Roman"/>
                <a:ea typeface="楷体_GB2312"/>
                <a:cs typeface="Courier New"/>
              </a:rPr>
              <a:t>F</a:t>
            </a:r>
            <a:r>
              <a:rPr lang="en-US" altLang="zh-CN" b="1" i="1" kern="100" baseline="-25000" dirty="0">
                <a:latin typeface="Times New Roman"/>
                <a:ea typeface="楷体_GB2312"/>
                <a:cs typeface="Courier New"/>
              </a:rPr>
              <a:t>N</a:t>
            </a:r>
            <a:r>
              <a:rPr lang="en-US" altLang="zh-CN" b="1" kern="100" dirty="0">
                <a:ea typeface="楷体_GB2312"/>
                <a:cs typeface="Times New Roman"/>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36 N</a:t>
            </a:r>
            <a:r>
              <a:rPr lang="zh-CN" altLang="zh-CN" b="1" kern="100" dirty="0">
                <a:latin typeface="Times New Roman"/>
                <a:ea typeface="楷体_GB2312"/>
                <a:cs typeface="Times New Roman"/>
              </a:rPr>
              <a:t>，方向竖直向下。</a:t>
            </a:r>
            <a:endParaRPr lang="zh-CN" altLang="zh-CN" kern="100" dirty="0">
              <a:cs typeface="Courier New"/>
            </a:endParaRPr>
          </a:p>
          <a:p>
            <a:pPr indent="0" algn="just">
              <a:tabLst>
                <a:tab pos="2970530" algn="l"/>
              </a:tabLst>
            </a:pPr>
            <a:r>
              <a:rPr lang="zh-CN" altLang="zh-CN" b="1" kern="100" dirty="0">
                <a:solidFill>
                  <a:srgbClr val="FF0000"/>
                </a:solidFill>
                <a:latin typeface="Times New Roman"/>
                <a:ea typeface="黑体"/>
                <a:cs typeface="Times New Roman"/>
              </a:rPr>
              <a:t>答案</a:t>
            </a:r>
            <a:r>
              <a:rPr lang="zh-CN" altLang="zh-CN" b="1" kern="100" dirty="0">
                <a:solidFill>
                  <a:srgbClr val="FF0000"/>
                </a:solidFill>
                <a:latin typeface="Times New Roman"/>
                <a:cs typeface="Times New Roman"/>
              </a:rPr>
              <a:t>：</a:t>
            </a:r>
            <a:r>
              <a:rPr lang="en-US" altLang="zh-CN" b="1" kern="100" dirty="0">
                <a:latin typeface="Times New Roman"/>
                <a:cs typeface="Courier New"/>
              </a:rPr>
              <a:t>(1)0.8 s</a:t>
            </a:r>
            <a:r>
              <a:rPr lang="zh-CN" altLang="zh-CN" b="1" kern="100" dirty="0">
                <a:latin typeface="Times New Roman"/>
                <a:cs typeface="Times New Roman"/>
              </a:rPr>
              <a:t>　</a:t>
            </a:r>
            <a:r>
              <a:rPr lang="en-US" altLang="zh-CN" b="1" kern="100" dirty="0">
                <a:latin typeface="Times New Roman"/>
                <a:cs typeface="Courier New"/>
              </a:rPr>
              <a:t>(2)36 N</a:t>
            </a:r>
            <a:r>
              <a:rPr lang="zh-CN" altLang="zh-CN" b="1" kern="100" dirty="0">
                <a:latin typeface="Times New Roman"/>
                <a:cs typeface="Times New Roman"/>
              </a:rPr>
              <a:t>，竖直向下</a:t>
            </a:r>
            <a:endParaRPr lang="zh-CN" altLang="zh-CN" kern="100" dirty="0">
              <a:cs typeface="Courier New"/>
            </a:endParaRPr>
          </a:p>
          <a:p>
            <a:pPr indent="0">
              <a:lnSpc>
                <a:spcPct val="200000"/>
              </a:lnSpc>
            </a:pPr>
            <a:endParaRPr lang="zh-CN" altLang="en-US" dirty="0"/>
          </a:p>
        </p:txBody>
      </p:sp>
    </p:spTree>
    <p:extLst>
      <p:ext uri="{BB962C8B-B14F-4D97-AF65-F5344CB8AC3E}">
        <p14:creationId xmlns:p14="http://schemas.microsoft.com/office/powerpoint/2010/main" val="337511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980728"/>
            <a:ext cx="10975658" cy="4464498"/>
          </a:xfrm>
        </p:spPr>
        <p:txBody>
          <a:bodyPr/>
          <a:lstStyle/>
          <a:p>
            <a:pPr marL="442913" indent="-442913" algn="just">
              <a:lnSpc>
                <a:spcPct val="200000"/>
              </a:lnSpc>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42913" indent="0" algn="just">
              <a:lnSpc>
                <a:spcPct val="200000"/>
              </a:lnSpc>
            </a:pPr>
            <a:r>
              <a:rPr lang="zh-CN" altLang="zh-CN" b="1" kern="100" dirty="0">
                <a:latin typeface="Times New Roman"/>
                <a:cs typeface="Times New Roman"/>
              </a:rPr>
              <a:t>在一维运动中，动量正负的含义是什么？</a:t>
            </a:r>
            <a:endParaRPr lang="zh-CN" altLang="zh-CN" sz="1050" kern="100" dirty="0">
              <a:cs typeface="Courier New"/>
            </a:endParaRPr>
          </a:p>
          <a:p>
            <a:pPr marL="442913" indent="0" algn="just">
              <a:lnSpc>
                <a:spcPct val="200000"/>
              </a:lnSpc>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正负号仅表示方向，不表示大小。正号表示动量的方向与规定的正方向相同；负号表示动量的方向与规定的正方向相反。</a:t>
            </a:r>
            <a:endParaRPr lang="zh-CN" altLang="zh-CN" sz="1050" kern="100" dirty="0">
              <a:cs typeface="Courier New"/>
            </a:endParaRPr>
          </a:p>
          <a:p>
            <a:pPr marL="442913" indent="0">
              <a:lnSpc>
                <a:spcPct val="200000"/>
              </a:lnSpc>
            </a:pP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4"/>
            <a:ext cx="10975658" cy="5688632"/>
          </a:xfrm>
        </p:spPr>
        <p:txBody>
          <a:bodyPr>
            <a:normAutofit/>
          </a:bodyPr>
          <a:lstStyle/>
          <a:p>
            <a:pPr marL="446088" indent="0" algn="just"/>
            <a:r>
              <a:rPr lang="zh-CN" altLang="zh-CN" b="1" kern="100" dirty="0">
                <a:latin typeface="Times New Roman" panose="02020603050405020304" pitchFamily="18" charset="0"/>
                <a:ea typeface="黑体"/>
              </a:rPr>
              <a:t>一、培养创新意识和创新思维</a:t>
            </a:r>
            <a:endParaRPr lang="zh-CN" altLang="zh-CN" sz="1050" kern="100" dirty="0">
              <a:latin typeface="Times New Roman" panose="02020603050405020304" pitchFamily="18" charset="0"/>
            </a:endParaRPr>
          </a:p>
          <a:p>
            <a:pPr marL="446088" indent="-446088"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(2022·</a:t>
            </a:r>
            <a:r>
              <a:rPr lang="zh-CN" altLang="zh-CN" b="1" kern="100" dirty="0">
                <a:latin typeface="Times New Roman"/>
                <a:ea typeface="隶书"/>
                <a:cs typeface="Times New Roman"/>
              </a:rPr>
              <a:t>重庆高考</a:t>
            </a:r>
            <a:r>
              <a:rPr lang="en-US" altLang="zh-CN" b="1" kern="100" dirty="0">
                <a:latin typeface="Times New Roman"/>
                <a:ea typeface="隶书"/>
                <a:cs typeface="Courier New"/>
              </a:rPr>
              <a:t>)</a:t>
            </a:r>
            <a:r>
              <a:rPr lang="zh-CN" altLang="zh-CN" kern="100" dirty="0">
                <a:cs typeface="Courier New"/>
              </a:rPr>
              <a:t> </a:t>
            </a:r>
            <a:r>
              <a:rPr lang="zh-CN" altLang="zh-CN" b="1" kern="100" dirty="0">
                <a:latin typeface="Times New Roman"/>
                <a:cs typeface="Times New Roman"/>
              </a:rPr>
              <a:t>在测试汽车的安全气囊对驾乘人员头部防护作用的实验中，某小组得到了假人头部所受安全气囊的作用力随时间变化的曲线</a:t>
            </a:r>
            <a:r>
              <a:rPr lang="en-US" altLang="zh-CN" b="1" kern="100" dirty="0">
                <a:latin typeface="Times New Roman"/>
                <a:cs typeface="Courier New"/>
              </a:rPr>
              <a:t>(</a:t>
            </a:r>
            <a:r>
              <a:rPr lang="zh-CN" altLang="zh-CN" b="1" kern="100" dirty="0">
                <a:latin typeface="Times New Roman"/>
                <a:cs typeface="Times New Roman"/>
              </a:rPr>
              <a:t>如图</a:t>
            </a:r>
            <a:r>
              <a:rPr lang="en-US" altLang="zh-CN" b="1" kern="100" dirty="0">
                <a:latin typeface="Times New Roman"/>
                <a:cs typeface="Courier New"/>
              </a:rPr>
              <a:t>)</a:t>
            </a:r>
            <a:r>
              <a:rPr lang="zh-CN" altLang="zh-CN" b="1" kern="100" dirty="0">
                <a:latin typeface="Times New Roman"/>
                <a:cs typeface="Times New Roman"/>
              </a:rPr>
              <a:t>。从碰撞开始到碰撞结束过程中，若假人头部只受到安全气囊的作用，则由曲线可知，假人头</a:t>
            </a:r>
            <a:r>
              <a:rPr lang="zh-CN" altLang="zh-CN" b="1" kern="100" dirty="0" smtClean="0">
                <a:latin typeface="Times New Roman"/>
                <a:cs typeface="Times New Roman"/>
              </a:rPr>
              <a:t>部</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446088" indent="0" algn="just"/>
            <a:r>
              <a:rPr lang="en-US" altLang="zh-CN" b="1" kern="100" dirty="0">
                <a:latin typeface="Times New Roman"/>
                <a:cs typeface="Courier New"/>
              </a:rPr>
              <a:t>A</a:t>
            </a:r>
            <a:r>
              <a:rPr lang="zh-CN" altLang="zh-CN" b="1" kern="100" dirty="0">
                <a:latin typeface="Times New Roman"/>
                <a:cs typeface="Times New Roman"/>
              </a:rPr>
              <a:t>．速度的变化量等于曲线与横轴围成的面积</a:t>
            </a:r>
            <a:endParaRPr lang="zh-CN" altLang="zh-CN" kern="100" dirty="0">
              <a:cs typeface="Courier New"/>
            </a:endParaRPr>
          </a:p>
          <a:p>
            <a:pPr marL="446088" indent="0" algn="just"/>
            <a:r>
              <a:rPr lang="en-US" altLang="zh-CN" b="1" kern="100" dirty="0">
                <a:latin typeface="Times New Roman"/>
                <a:cs typeface="Courier New"/>
              </a:rPr>
              <a:t>B</a:t>
            </a:r>
            <a:r>
              <a:rPr lang="zh-CN" altLang="zh-CN" b="1" kern="100" dirty="0">
                <a:latin typeface="Times New Roman"/>
                <a:cs typeface="Times New Roman"/>
              </a:rPr>
              <a:t>．动量大小先增大后减小</a:t>
            </a:r>
            <a:endParaRPr lang="zh-CN" altLang="zh-CN" kern="100" dirty="0">
              <a:cs typeface="Courier New"/>
            </a:endParaRPr>
          </a:p>
          <a:p>
            <a:pPr marL="446088" indent="0" algn="just"/>
            <a:r>
              <a:rPr lang="en-US" altLang="zh-CN" b="1" kern="100" dirty="0">
                <a:latin typeface="Times New Roman"/>
                <a:cs typeface="Courier New"/>
              </a:rPr>
              <a:t>C</a:t>
            </a:r>
            <a:r>
              <a:rPr lang="zh-CN" altLang="zh-CN" b="1" kern="100" dirty="0">
                <a:latin typeface="Times New Roman"/>
                <a:cs typeface="Times New Roman"/>
              </a:rPr>
              <a:t>．动能变化正比于曲线与横轴围成的面积</a:t>
            </a:r>
            <a:endParaRPr lang="zh-CN" altLang="zh-CN" kern="100" dirty="0">
              <a:cs typeface="Courier New"/>
            </a:endParaRPr>
          </a:p>
          <a:p>
            <a:pPr marL="446088" indent="0" algn="just"/>
            <a:r>
              <a:rPr lang="en-US" altLang="zh-CN" b="1" kern="100" dirty="0">
                <a:latin typeface="Times New Roman"/>
                <a:cs typeface="Courier New"/>
              </a:rPr>
              <a:t>D</a:t>
            </a:r>
            <a:r>
              <a:rPr lang="zh-CN" altLang="zh-CN" b="1" kern="100" dirty="0">
                <a:latin typeface="Times New Roman"/>
                <a:cs typeface="Times New Roman"/>
              </a:rPr>
              <a:t>．加速度大小先增大后减小</a:t>
            </a:r>
            <a:endParaRPr lang="zh-CN" altLang="zh-CN" kern="100" dirty="0">
              <a:cs typeface="Courier New"/>
            </a:endParaRPr>
          </a:p>
        </p:txBody>
      </p:sp>
      <p:pic>
        <p:nvPicPr>
          <p:cNvPr id="28674" name="Picture 2" descr="F:\粤教版物理选择性必修第一册\新课程学案3培优高素养.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4569" y="-27384"/>
            <a:ext cx="7319442" cy="900000"/>
          </a:xfrm>
          <a:prstGeom prst="rect">
            <a:avLst/>
          </a:prstGeom>
          <a:noFill/>
          <a:extLst>
            <a:ext uri="{909E8E84-426E-40DD-AFC4-6F175D3DCCD1}">
              <a14:hiddenFill xmlns:a14="http://schemas.microsoft.com/office/drawing/2010/main">
                <a:solidFill>
                  <a:srgbClr val="FFFFFF"/>
                </a:solidFill>
              </a14:hiddenFill>
            </a:ext>
          </a:extLst>
        </p:spPr>
      </p:pic>
      <p:pic>
        <p:nvPicPr>
          <p:cNvPr id="34818" name="Picture 2" descr="E:\高清环\课件\2023\出版社\广东\粤教物理选择性必修第一册\教师用书word文件\22wlcqgk-4.T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8401843" y="3755536"/>
            <a:ext cx="2377603" cy="190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318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1747575549"/>
              </p:ext>
            </p:extLst>
          </p:nvPr>
        </p:nvGraphicFramePr>
        <p:xfrm>
          <a:off x="768995" y="5336381"/>
          <a:ext cx="5268912" cy="396875"/>
        </p:xfrm>
        <a:graphic>
          <a:graphicData uri="http://schemas.openxmlformats.org/presentationml/2006/ole">
            <mc:AlternateContent xmlns:mc="http://schemas.openxmlformats.org/markup-compatibility/2006">
              <mc:Choice xmlns:v="urn:schemas-microsoft-com:vml" Requires="v">
                <p:oleObj spid="_x0000_s29744" name="文档" r:id="rId3" imgW="5269437" imgH="396154" progId="Word.Document.12">
                  <p:embed/>
                </p:oleObj>
              </mc:Choice>
              <mc:Fallback>
                <p:oleObj name="文档" r:id="rId3" imgW="5269437" imgH="396154" progId="Word.Document.12">
                  <p:embed/>
                  <p:pic>
                    <p:nvPicPr>
                      <p:cNvPr id="0" name=""/>
                      <p:cNvPicPr/>
                      <p:nvPr/>
                    </p:nvPicPr>
                    <p:blipFill>
                      <a:blip r:embed="rId4"/>
                      <a:stretch>
                        <a:fillRect/>
                      </a:stretch>
                    </p:blipFill>
                    <p:spPr>
                      <a:xfrm>
                        <a:off x="768995" y="5336381"/>
                        <a:ext cx="5268912" cy="39687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974030488"/>
              </p:ext>
            </p:extLst>
          </p:nvPr>
        </p:nvGraphicFramePr>
        <p:xfrm>
          <a:off x="824482" y="776487"/>
          <a:ext cx="10614025" cy="4686300"/>
        </p:xfrm>
        <a:graphic>
          <a:graphicData uri="http://schemas.openxmlformats.org/presentationml/2006/ole">
            <mc:AlternateContent xmlns:mc="http://schemas.openxmlformats.org/markup-compatibility/2006">
              <mc:Choice xmlns:v="urn:schemas-microsoft-com:vml" Requires="v">
                <p:oleObj spid="_x0000_s29745" name="文档" r:id="rId5" imgW="10646211" imgH="4716329" progId="Word.Document.12">
                  <p:embed/>
                </p:oleObj>
              </mc:Choice>
              <mc:Fallback>
                <p:oleObj name="文档" r:id="rId5" imgW="10646211" imgH="4716329" progId="Word.Document.12">
                  <p:embed/>
                  <p:pic>
                    <p:nvPicPr>
                      <p:cNvPr id="0" name=""/>
                      <p:cNvPicPr/>
                      <p:nvPr/>
                    </p:nvPicPr>
                    <p:blipFill>
                      <a:blip r:embed="rId6"/>
                      <a:stretch>
                        <a:fillRect/>
                      </a:stretch>
                    </p:blipFill>
                    <p:spPr>
                      <a:xfrm>
                        <a:off x="824482" y="776487"/>
                        <a:ext cx="10614025" cy="4686300"/>
                      </a:xfrm>
                      <a:prstGeom prst="rect">
                        <a:avLst/>
                      </a:prstGeom>
                    </p:spPr>
                  </p:pic>
                </p:oleObj>
              </mc:Fallback>
            </mc:AlternateContent>
          </a:graphicData>
        </a:graphic>
      </p:graphicFrame>
    </p:spTree>
    <p:extLst>
      <p:ext uri="{BB962C8B-B14F-4D97-AF65-F5344CB8AC3E}">
        <p14:creationId xmlns:p14="http://schemas.microsoft.com/office/powerpoint/2010/main" val="114528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836710"/>
            <a:ext cx="10975658" cy="4608514"/>
          </a:xfrm>
        </p:spPr>
        <p:txBody>
          <a:bodyPr/>
          <a:lstStyle/>
          <a:p>
            <a:pPr marL="442913" indent="-442913" algn="just">
              <a:lnSpc>
                <a:spcPct val="200000"/>
              </a:lnSpc>
            </a:pPr>
            <a:r>
              <a:rPr lang="en-US" altLang="zh-CN" b="1" kern="100" dirty="0">
                <a:latin typeface="Times New Roman"/>
                <a:cs typeface="Courier New"/>
              </a:rPr>
              <a:t>2</a:t>
            </a:r>
            <a:r>
              <a:rPr lang="zh-CN" altLang="zh-CN" b="1" kern="100" dirty="0">
                <a:latin typeface="Times New Roman"/>
                <a:cs typeface="Times New Roman"/>
              </a:rPr>
              <a:t>．一辆轿车强行超车时，与另一辆迎面驶来的轿车相撞，两车相撞后，车身因相互挤压皆缩短了</a:t>
            </a:r>
            <a:r>
              <a:rPr lang="en-US" altLang="zh-CN" b="1" kern="100" dirty="0">
                <a:latin typeface="Times New Roman"/>
                <a:cs typeface="Courier New"/>
              </a:rPr>
              <a:t>0.5 m</a:t>
            </a:r>
            <a:r>
              <a:rPr lang="zh-CN" altLang="zh-CN" b="1" kern="100" dirty="0">
                <a:latin typeface="Times New Roman"/>
                <a:cs typeface="Times New Roman"/>
              </a:rPr>
              <a:t>，根据测算，两车相撞前速度大小均为</a:t>
            </a:r>
            <a:r>
              <a:rPr lang="en-US" altLang="zh-CN" b="1" kern="100" dirty="0">
                <a:latin typeface="Times New Roman"/>
                <a:cs typeface="Courier New"/>
              </a:rPr>
              <a:t>30 m/s</a:t>
            </a:r>
            <a:r>
              <a:rPr lang="zh-CN" altLang="zh-CN" b="1" kern="100" dirty="0">
                <a:latin typeface="Times New Roman"/>
                <a:cs typeface="Times New Roman"/>
              </a:rPr>
              <a:t>。</a:t>
            </a:r>
            <a:endParaRPr lang="zh-CN" altLang="zh-CN" sz="1050" kern="100" dirty="0">
              <a:cs typeface="Courier New"/>
            </a:endParaRPr>
          </a:p>
          <a:p>
            <a:pPr marL="442913" indent="0" algn="just">
              <a:lnSpc>
                <a:spcPct val="200000"/>
              </a:lnSpc>
            </a:pPr>
            <a:r>
              <a:rPr lang="en-US" altLang="zh-CN" b="1" kern="100" dirty="0">
                <a:latin typeface="Times New Roman"/>
                <a:cs typeface="Courier New"/>
              </a:rPr>
              <a:t>(1)</a:t>
            </a:r>
            <a:r>
              <a:rPr lang="zh-CN" altLang="zh-CN" b="1" kern="100" dirty="0">
                <a:latin typeface="Times New Roman"/>
                <a:cs typeface="Times New Roman"/>
              </a:rPr>
              <a:t>车祸中车内质量约</a:t>
            </a:r>
            <a:r>
              <a:rPr lang="en-US" altLang="zh-CN" b="1" kern="100" dirty="0">
                <a:latin typeface="Times New Roman"/>
                <a:cs typeface="Courier New"/>
              </a:rPr>
              <a:t> 60 kg</a:t>
            </a:r>
            <a:r>
              <a:rPr lang="zh-CN" altLang="zh-CN" b="1" kern="100" dirty="0">
                <a:latin typeface="Times New Roman"/>
                <a:cs typeface="Times New Roman"/>
              </a:rPr>
              <a:t>的人受到的平均冲力是多大？</a:t>
            </a:r>
            <a:endParaRPr lang="zh-CN" altLang="zh-CN" sz="1050" kern="100" dirty="0">
              <a:cs typeface="Courier New"/>
            </a:endParaRPr>
          </a:p>
          <a:p>
            <a:pPr marL="442913" indent="0" algn="just">
              <a:lnSpc>
                <a:spcPct val="200000"/>
              </a:lnSpc>
            </a:pPr>
            <a:r>
              <a:rPr lang="en-US" altLang="zh-CN" b="1" kern="100" dirty="0">
                <a:latin typeface="Times New Roman"/>
                <a:cs typeface="Courier New"/>
              </a:rPr>
              <a:t>(2)</a:t>
            </a:r>
            <a:r>
              <a:rPr lang="zh-CN" altLang="zh-CN" b="1" kern="100" dirty="0">
                <a:latin typeface="Times New Roman"/>
                <a:cs typeface="Times New Roman"/>
              </a:rPr>
              <a:t>若此人系有安全带，安全带在车碰撞过程中与人体的作用时间是</a:t>
            </a:r>
            <a:r>
              <a:rPr lang="en-US" altLang="zh-CN" b="1" kern="100" dirty="0">
                <a:latin typeface="Times New Roman"/>
                <a:cs typeface="Courier New"/>
              </a:rPr>
              <a:t>1 s</a:t>
            </a:r>
            <a:r>
              <a:rPr lang="zh-CN" altLang="zh-CN" b="1" kern="100" dirty="0">
                <a:latin typeface="Times New Roman"/>
                <a:cs typeface="Times New Roman"/>
              </a:rPr>
              <a:t>，这时人体受到的平均冲力为多大</a:t>
            </a:r>
            <a:r>
              <a:rPr lang="zh-CN" altLang="zh-CN" b="1" kern="100" dirty="0" smtClean="0">
                <a:latin typeface="Times New Roman"/>
                <a:cs typeface="Times New Roman"/>
              </a:rPr>
              <a:t>？</a:t>
            </a:r>
            <a:endParaRPr lang="zh-CN" altLang="zh-CN" sz="1050" kern="100" dirty="0">
              <a:cs typeface="Courier New"/>
            </a:endParaRPr>
          </a:p>
        </p:txBody>
      </p:sp>
    </p:spTree>
    <p:extLst>
      <p:ext uri="{BB962C8B-B14F-4D97-AF65-F5344CB8AC3E}">
        <p14:creationId xmlns:p14="http://schemas.microsoft.com/office/powerpoint/2010/main" val="1201318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223729410"/>
              </p:ext>
            </p:extLst>
          </p:nvPr>
        </p:nvGraphicFramePr>
        <p:xfrm>
          <a:off x="983033" y="908720"/>
          <a:ext cx="10371138" cy="4462463"/>
        </p:xfrm>
        <a:graphic>
          <a:graphicData uri="http://schemas.openxmlformats.org/presentationml/2006/ole">
            <mc:AlternateContent xmlns:mc="http://schemas.openxmlformats.org/markup-compatibility/2006">
              <mc:Choice xmlns:v="urn:schemas-microsoft-com:vml" Requires="v">
                <p:oleObj spid="_x0000_s30764" name="文档" r:id="rId3" imgW="10371836" imgH="4468958" progId="Word.Document.12">
                  <p:embed/>
                </p:oleObj>
              </mc:Choice>
              <mc:Fallback>
                <p:oleObj name="文档" r:id="rId3" imgW="10371836" imgH="4468958" progId="Word.Document.12">
                  <p:embed/>
                  <p:pic>
                    <p:nvPicPr>
                      <p:cNvPr id="0" name=""/>
                      <p:cNvPicPr/>
                      <p:nvPr/>
                    </p:nvPicPr>
                    <p:blipFill>
                      <a:blip r:embed="rId4"/>
                      <a:stretch>
                        <a:fillRect/>
                      </a:stretch>
                    </p:blipFill>
                    <p:spPr>
                      <a:xfrm>
                        <a:off x="983033" y="908720"/>
                        <a:ext cx="10371138" cy="446246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91022803"/>
              </p:ext>
            </p:extLst>
          </p:nvPr>
        </p:nvGraphicFramePr>
        <p:xfrm>
          <a:off x="408955" y="5427563"/>
          <a:ext cx="10371138" cy="593725"/>
        </p:xfrm>
        <a:graphic>
          <a:graphicData uri="http://schemas.openxmlformats.org/presentationml/2006/ole">
            <mc:AlternateContent xmlns:mc="http://schemas.openxmlformats.org/markup-compatibility/2006">
              <mc:Choice xmlns:v="urn:schemas-microsoft-com:vml" Requires="v">
                <p:oleObj spid="_x0000_s30765"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408955" y="5427563"/>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14528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8640"/>
            <a:ext cx="10975658" cy="6192688"/>
          </a:xfrm>
        </p:spPr>
        <p:txBody>
          <a:bodyPr>
            <a:normAutofit/>
          </a:bodyPr>
          <a:lstStyle/>
          <a:p>
            <a:pPr indent="0" algn="just">
              <a:lnSpc>
                <a:spcPct val="135000"/>
              </a:lnSpc>
            </a:pPr>
            <a:r>
              <a:rPr lang="zh-CN" altLang="zh-CN" b="1" kern="100" dirty="0">
                <a:latin typeface="Times New Roman"/>
                <a:ea typeface="黑体"/>
                <a:cs typeface="Times New Roman"/>
              </a:rPr>
              <a:t>二、注重学以致用和思维建模</a:t>
            </a:r>
            <a:endParaRPr lang="zh-CN" altLang="zh-CN" sz="1050" kern="100" dirty="0">
              <a:cs typeface="Courier New"/>
            </a:endParaRPr>
          </a:p>
          <a:p>
            <a:pPr indent="612140" algn="ctr">
              <a:lnSpc>
                <a:spcPct val="135000"/>
              </a:lnSpc>
            </a:pPr>
            <a:r>
              <a:rPr lang="zh-CN" altLang="zh-CN" b="1" kern="100" dirty="0">
                <a:latin typeface="Times New Roman"/>
                <a:ea typeface="黑体"/>
                <a:cs typeface="Times New Roman"/>
              </a:rPr>
              <a:t>动量定理分析流体类平均冲力问题</a:t>
            </a:r>
            <a:endParaRPr lang="zh-CN" altLang="zh-CN" sz="1050" kern="100" dirty="0">
              <a:cs typeface="Courier New"/>
            </a:endParaRPr>
          </a:p>
          <a:p>
            <a:pPr indent="612140" algn="just">
              <a:lnSpc>
                <a:spcPct val="135000"/>
              </a:lnSpc>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基本思路</a:t>
            </a:r>
            <a:endParaRPr lang="zh-CN" altLang="zh-CN" sz="1050" kern="100" dirty="0">
              <a:cs typeface="Courier New"/>
            </a:endParaRPr>
          </a:p>
          <a:p>
            <a:pPr indent="612140" algn="just">
              <a:lnSpc>
                <a:spcPct val="135000"/>
              </a:lnSpc>
            </a:pPr>
            <a:r>
              <a:rPr lang="en-US" altLang="zh-CN" b="1" kern="100" dirty="0">
                <a:latin typeface="Times New Roman"/>
                <a:cs typeface="Courier New"/>
              </a:rPr>
              <a:t>(1)</a:t>
            </a:r>
            <a:r>
              <a:rPr lang="zh-CN" altLang="zh-CN" b="1" kern="100" dirty="0">
                <a:latin typeface="Times New Roman"/>
                <a:cs typeface="Times New Roman"/>
              </a:rPr>
              <a:t>建立</a:t>
            </a:r>
            <a:r>
              <a:rPr lang="en-US" altLang="zh-CN" b="1" kern="100" dirty="0">
                <a:cs typeface="Times New Roman"/>
              </a:rPr>
              <a:t>“</a:t>
            </a:r>
            <a:r>
              <a:rPr lang="zh-CN" altLang="zh-CN" b="1" kern="100" dirty="0">
                <a:latin typeface="Times New Roman"/>
                <a:cs typeface="Times New Roman"/>
              </a:rPr>
              <a:t>柱体</a:t>
            </a:r>
            <a:r>
              <a:rPr lang="en-US" altLang="zh-CN" b="1" kern="100" dirty="0">
                <a:cs typeface="Times New Roman"/>
              </a:rPr>
              <a:t>”</a:t>
            </a:r>
            <a:r>
              <a:rPr lang="zh-CN" altLang="zh-CN" b="1" kern="100" dirty="0">
                <a:latin typeface="Times New Roman"/>
                <a:cs typeface="Times New Roman"/>
              </a:rPr>
              <a:t>模型。对于流体，可沿流速</a:t>
            </a:r>
            <a:r>
              <a:rPr lang="en-US" altLang="zh-CN" b="1" i="1" kern="100" dirty="0">
                <a:latin typeface="Book Antiqua"/>
                <a:cs typeface="Times New Roman"/>
              </a:rPr>
              <a:t>v</a:t>
            </a:r>
            <a:r>
              <a:rPr lang="zh-CN" altLang="zh-CN" b="1" kern="100" dirty="0">
                <a:latin typeface="Times New Roman"/>
                <a:cs typeface="Times New Roman"/>
              </a:rPr>
              <a:t>的方向</a:t>
            </a:r>
            <a:r>
              <a:rPr lang="zh-CN" altLang="zh-CN" b="1" kern="100" dirty="0" smtClean="0">
                <a:latin typeface="Times New Roman"/>
                <a:cs typeface="Times New Roman"/>
              </a:rPr>
              <a:t>选</a:t>
            </a:r>
            <a:endParaRPr lang="en-US" altLang="zh-CN" b="1" kern="100" dirty="0" smtClean="0">
              <a:latin typeface="Times New Roman"/>
              <a:cs typeface="Times New Roman"/>
            </a:endParaRPr>
          </a:p>
          <a:p>
            <a:pPr indent="0" algn="just">
              <a:lnSpc>
                <a:spcPct val="135000"/>
              </a:lnSpc>
            </a:pPr>
            <a:r>
              <a:rPr lang="zh-CN" altLang="zh-CN" b="1" kern="100" dirty="0" smtClean="0">
                <a:latin typeface="Times New Roman"/>
                <a:cs typeface="Times New Roman"/>
              </a:rPr>
              <a:t>取</a:t>
            </a:r>
            <a:r>
              <a:rPr lang="zh-CN" altLang="zh-CN" b="1" kern="100" dirty="0">
                <a:latin typeface="Times New Roman"/>
                <a:cs typeface="Times New Roman"/>
              </a:rPr>
              <a:t>一段柱形流体，设在</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时间内通过某一横截面积为</a:t>
            </a:r>
            <a:r>
              <a:rPr lang="en-US" altLang="zh-CN" b="1" i="1" kern="100" dirty="0">
                <a:latin typeface="Times New Roman"/>
                <a:cs typeface="Courier New"/>
              </a:rPr>
              <a:t>S</a:t>
            </a:r>
            <a:r>
              <a:rPr lang="zh-CN" altLang="zh-CN" b="1" kern="100" dirty="0">
                <a:latin typeface="Times New Roman"/>
                <a:cs typeface="Times New Roman"/>
              </a:rPr>
              <a:t>的流</a:t>
            </a:r>
            <a:r>
              <a:rPr lang="zh-CN" altLang="zh-CN" b="1" kern="100" dirty="0" smtClean="0">
                <a:latin typeface="Times New Roman"/>
                <a:cs typeface="Times New Roman"/>
              </a:rPr>
              <a:t>体</a:t>
            </a:r>
            <a:endParaRPr lang="en-US" altLang="zh-CN" b="1" kern="100" dirty="0" smtClean="0">
              <a:latin typeface="Times New Roman"/>
              <a:cs typeface="Times New Roman"/>
            </a:endParaRPr>
          </a:p>
          <a:p>
            <a:pPr indent="0" algn="just">
              <a:lnSpc>
                <a:spcPct val="135000"/>
              </a:lnSpc>
            </a:pPr>
            <a:r>
              <a:rPr lang="zh-CN" altLang="zh-CN" b="1" kern="100" dirty="0" smtClean="0">
                <a:latin typeface="Times New Roman"/>
                <a:cs typeface="Times New Roman"/>
              </a:rPr>
              <a:t>长</a:t>
            </a:r>
            <a:r>
              <a:rPr lang="zh-CN" altLang="zh-CN" b="1" kern="100" dirty="0">
                <a:latin typeface="Times New Roman"/>
                <a:cs typeface="Times New Roman"/>
              </a:rPr>
              <a:t>度为</a:t>
            </a:r>
            <a:r>
              <a:rPr lang="en-US" altLang="zh-CN" b="1" kern="100" dirty="0">
                <a:latin typeface="Times New Roman"/>
                <a:cs typeface="Courier New"/>
              </a:rPr>
              <a:t>Δ</a:t>
            </a:r>
            <a:r>
              <a:rPr lang="en-US" altLang="zh-CN" b="1" i="1" kern="100" dirty="0">
                <a:latin typeface="Times New Roman"/>
                <a:cs typeface="Courier New"/>
              </a:rPr>
              <a:t>l</a:t>
            </a:r>
            <a:r>
              <a:rPr lang="zh-CN" altLang="zh-CN" b="1" kern="100" dirty="0">
                <a:latin typeface="Times New Roman"/>
                <a:cs typeface="Times New Roman"/>
              </a:rPr>
              <a:t>，如图所示，若流体的密度为</a:t>
            </a:r>
            <a:r>
              <a:rPr lang="en-US" altLang="zh-CN" b="1" i="1" kern="100" dirty="0">
                <a:latin typeface="Times New Roman"/>
                <a:cs typeface="Courier New"/>
              </a:rPr>
              <a:t>ρ</a:t>
            </a:r>
            <a:r>
              <a:rPr lang="zh-CN" altLang="zh-CN" b="1" kern="100" dirty="0">
                <a:latin typeface="Times New Roman"/>
                <a:cs typeface="Times New Roman"/>
              </a:rPr>
              <a:t>，那么，在这段</a:t>
            </a:r>
            <a:r>
              <a:rPr lang="zh-CN" altLang="zh-CN" b="1" kern="100" dirty="0" smtClean="0">
                <a:latin typeface="Times New Roman"/>
                <a:cs typeface="Times New Roman"/>
              </a:rPr>
              <a:t>时</a:t>
            </a:r>
            <a:endParaRPr lang="en-US" altLang="zh-CN" b="1" kern="100" dirty="0" smtClean="0">
              <a:latin typeface="Times New Roman"/>
              <a:cs typeface="Times New Roman"/>
            </a:endParaRPr>
          </a:p>
          <a:p>
            <a:pPr indent="0" algn="just">
              <a:lnSpc>
                <a:spcPct val="135000"/>
              </a:lnSpc>
            </a:pPr>
            <a:r>
              <a:rPr lang="zh-CN" altLang="zh-CN" b="1" kern="100" dirty="0" smtClean="0">
                <a:latin typeface="Times New Roman"/>
                <a:cs typeface="Times New Roman"/>
              </a:rPr>
              <a:t>间</a:t>
            </a:r>
            <a:r>
              <a:rPr lang="zh-CN" altLang="zh-CN" b="1" kern="100" dirty="0">
                <a:latin typeface="Times New Roman"/>
                <a:cs typeface="Times New Roman"/>
              </a:rPr>
              <a:t>内流过该截面的流体的质量为</a:t>
            </a:r>
            <a:r>
              <a:rPr lang="en-US" altLang="zh-CN" b="1" kern="100" dirty="0">
                <a:latin typeface="Times New Roman"/>
                <a:cs typeface="Courier New"/>
              </a:rPr>
              <a:t>Δ</a:t>
            </a:r>
            <a:r>
              <a:rPr lang="en-US" altLang="zh-CN" b="1" i="1" kern="1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ρS</a:t>
            </a:r>
            <a:r>
              <a:rPr lang="en-US" altLang="zh-CN" b="1" kern="100" dirty="0">
                <a:latin typeface="Times New Roman"/>
                <a:cs typeface="Courier New"/>
              </a:rPr>
              <a:t>Δ</a:t>
            </a:r>
            <a:r>
              <a:rPr lang="en-US" altLang="zh-CN" b="1" i="1" kern="100" dirty="0">
                <a:latin typeface="Times New Roman"/>
                <a:cs typeface="Courier New"/>
              </a:rPr>
              <a:t>l</a:t>
            </a:r>
            <a:r>
              <a:rPr lang="zh-CN" altLang="zh-CN" b="1" kern="100" dirty="0">
                <a:latin typeface="Times New Roman"/>
                <a:cs typeface="Times New Roman"/>
              </a:rPr>
              <a:t>＝</a:t>
            </a:r>
            <a:r>
              <a:rPr lang="en-US" altLang="zh-CN" b="1" i="1" kern="100" dirty="0">
                <a:latin typeface="Times New Roman"/>
                <a:cs typeface="Courier New"/>
              </a:rPr>
              <a:t>ρS</a:t>
            </a:r>
            <a:r>
              <a:rPr lang="en-US" altLang="zh-CN" b="1" i="1" kern="100" dirty="0">
                <a:latin typeface="Book Antiqua"/>
                <a:cs typeface="Times New Roman"/>
              </a:rPr>
              <a:t>v</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a:t>
            </a:r>
            <a:endParaRPr lang="zh-CN" altLang="zh-CN" sz="1050" kern="100" dirty="0">
              <a:cs typeface="Courier New"/>
            </a:endParaRPr>
          </a:p>
          <a:p>
            <a:pPr indent="612140" algn="just">
              <a:lnSpc>
                <a:spcPct val="135000"/>
              </a:lnSpc>
            </a:pPr>
            <a:r>
              <a:rPr lang="en-US" altLang="zh-CN" b="1" kern="100" dirty="0">
                <a:latin typeface="Times New Roman"/>
                <a:cs typeface="Courier New"/>
              </a:rPr>
              <a:t>(2)</a:t>
            </a:r>
            <a:r>
              <a:rPr lang="zh-CN" altLang="zh-CN" b="1" kern="100" dirty="0">
                <a:latin typeface="Times New Roman"/>
                <a:cs typeface="Times New Roman"/>
              </a:rPr>
              <a:t>掌握</a:t>
            </a:r>
            <a:r>
              <a:rPr lang="en-US" altLang="zh-CN" b="1" kern="100" dirty="0">
                <a:cs typeface="Times New Roman"/>
              </a:rPr>
              <a:t>“</a:t>
            </a:r>
            <a:r>
              <a:rPr lang="zh-CN" altLang="zh-CN" b="1" kern="100" dirty="0">
                <a:latin typeface="Times New Roman"/>
                <a:cs typeface="Times New Roman"/>
              </a:rPr>
              <a:t>微元</a:t>
            </a:r>
            <a:r>
              <a:rPr lang="en-US" altLang="zh-CN" b="1" kern="100" dirty="0">
                <a:cs typeface="Times New Roman"/>
              </a:rPr>
              <a:t>”</a:t>
            </a:r>
            <a:r>
              <a:rPr lang="zh-CN" altLang="zh-CN" b="1" kern="100" dirty="0">
                <a:latin typeface="Times New Roman"/>
                <a:cs typeface="Times New Roman"/>
              </a:rPr>
              <a:t>方法。当所取时间</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足够短时，图中流体柱长度</a:t>
            </a:r>
            <a:r>
              <a:rPr lang="en-US" altLang="zh-CN" b="1" kern="100" dirty="0">
                <a:latin typeface="Times New Roman"/>
                <a:cs typeface="Courier New"/>
              </a:rPr>
              <a:t>Δ</a:t>
            </a:r>
            <a:r>
              <a:rPr lang="en-US" altLang="zh-CN" b="1" i="1" kern="100" dirty="0">
                <a:latin typeface="Times New Roman"/>
                <a:cs typeface="Courier New"/>
              </a:rPr>
              <a:t>l</a:t>
            </a:r>
            <a:r>
              <a:rPr lang="zh-CN" altLang="zh-CN" b="1" kern="100" dirty="0">
                <a:latin typeface="Times New Roman"/>
                <a:cs typeface="Times New Roman"/>
              </a:rPr>
              <a:t>就足够短，质量</a:t>
            </a:r>
            <a:r>
              <a:rPr lang="en-US" altLang="zh-CN" b="1" kern="100" dirty="0">
                <a:latin typeface="Times New Roman"/>
                <a:cs typeface="Courier New"/>
              </a:rPr>
              <a:t>Δ</a:t>
            </a:r>
            <a:r>
              <a:rPr lang="en-US" altLang="zh-CN" b="1" i="1" kern="100" dirty="0">
                <a:latin typeface="Times New Roman"/>
                <a:cs typeface="Courier New"/>
              </a:rPr>
              <a:t>m</a:t>
            </a:r>
            <a:r>
              <a:rPr lang="zh-CN" altLang="zh-CN" b="1" kern="100" dirty="0">
                <a:latin typeface="Times New Roman"/>
                <a:cs typeface="Times New Roman"/>
              </a:rPr>
              <a:t>也很小，这种以一微小段为研究对象的方法就是微元法。</a:t>
            </a:r>
            <a:endParaRPr lang="zh-CN" altLang="zh-CN" sz="1050" kern="100" dirty="0">
              <a:cs typeface="Courier New"/>
            </a:endParaRPr>
          </a:p>
          <a:p>
            <a:pPr indent="612140" algn="just">
              <a:lnSpc>
                <a:spcPct val="135000"/>
              </a:lnSpc>
            </a:pPr>
            <a:r>
              <a:rPr lang="en-US" altLang="zh-CN" b="1" kern="100" dirty="0">
                <a:latin typeface="Times New Roman"/>
                <a:cs typeface="Courier New"/>
              </a:rPr>
              <a:t>(3)</a:t>
            </a:r>
            <a:r>
              <a:rPr lang="zh-CN" altLang="zh-CN" b="1" kern="100" dirty="0">
                <a:latin typeface="Times New Roman"/>
                <a:cs typeface="Times New Roman"/>
              </a:rPr>
              <a:t>运用动量定理，即流体微元所受的合外力的冲量等于流体微元动量的增量，即</a:t>
            </a:r>
            <a:r>
              <a:rPr lang="en-US" altLang="zh-CN" b="1" i="1" kern="100" dirty="0">
                <a:latin typeface="Times New Roman"/>
                <a:cs typeface="Courier New"/>
              </a:rPr>
              <a:t>F</a:t>
            </a:r>
            <a:r>
              <a:rPr lang="zh-CN" altLang="zh-CN" b="1" kern="100" baseline="-25000" dirty="0">
                <a:latin typeface="Times New Roman"/>
                <a:cs typeface="Times New Roman"/>
              </a:rPr>
              <a:t>合</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p</a:t>
            </a:r>
            <a:r>
              <a:rPr lang="zh-CN" altLang="zh-CN" b="1" kern="100" dirty="0" smtClean="0">
                <a:latin typeface="Times New Roman"/>
                <a:cs typeface="Times New Roman"/>
              </a:rPr>
              <a:t>。</a:t>
            </a:r>
            <a:endParaRPr lang="zh-CN" altLang="zh-CN" sz="1050" kern="100" dirty="0">
              <a:cs typeface="Courier New"/>
            </a:endParaRPr>
          </a:p>
        </p:txBody>
      </p:sp>
      <p:pic>
        <p:nvPicPr>
          <p:cNvPr id="31746" name="Picture 2" descr="21WLXKCXARXS1-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121923" y="2127218"/>
            <a:ext cx="1872208" cy="1445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318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具体步骤</a:t>
            </a:r>
            <a:endParaRPr lang="zh-CN" altLang="zh-CN" sz="1050" kern="100" dirty="0">
              <a:cs typeface="Courier New"/>
            </a:endParaRPr>
          </a:p>
          <a:p>
            <a:pPr indent="612140" algn="just"/>
            <a:r>
              <a:rPr lang="zh-CN" altLang="zh-CN" b="1" kern="100" dirty="0">
                <a:latin typeface="Times New Roman"/>
                <a:cs typeface="Times New Roman"/>
              </a:rPr>
              <a:t>应用动量定理分析连续流体相互作用问题的方法是微元法，具体步骤为：</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确定一小段时间</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内的连续流体为研究对象；</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写出</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内连续流体的质量</a:t>
            </a:r>
            <a:r>
              <a:rPr lang="en-US" altLang="zh-CN" b="1" kern="100" dirty="0">
                <a:latin typeface="Times New Roman"/>
                <a:cs typeface="Courier New"/>
              </a:rPr>
              <a:t>Δ</a:t>
            </a:r>
            <a:r>
              <a:rPr lang="en-US" altLang="zh-CN" b="1" i="1" kern="100" dirty="0">
                <a:latin typeface="Times New Roman"/>
                <a:cs typeface="Courier New"/>
              </a:rPr>
              <a:t>m</a:t>
            </a:r>
            <a:r>
              <a:rPr lang="zh-CN" altLang="zh-CN" b="1" kern="100" dirty="0">
                <a:latin typeface="Times New Roman"/>
                <a:cs typeface="Times New Roman"/>
              </a:rPr>
              <a:t>与</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的关系式；</a:t>
            </a:r>
            <a:endParaRPr lang="zh-CN" altLang="zh-CN" sz="1050" kern="100" dirty="0">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分析连续流体的受力情况和动量变化；</a:t>
            </a:r>
            <a:endParaRPr lang="zh-CN" altLang="zh-CN" sz="1050" kern="100" dirty="0">
              <a:cs typeface="Courier New"/>
            </a:endParaRPr>
          </a:p>
          <a:p>
            <a:pPr indent="612140" algn="just"/>
            <a:r>
              <a:rPr lang="en-US" altLang="zh-CN" b="1" kern="100" dirty="0">
                <a:latin typeface="Times New Roman"/>
                <a:cs typeface="Courier New"/>
              </a:rPr>
              <a:t>(4)</a:t>
            </a:r>
            <a:r>
              <a:rPr lang="zh-CN" altLang="zh-CN" b="1" kern="100" dirty="0">
                <a:latin typeface="Times New Roman"/>
                <a:cs typeface="Times New Roman"/>
              </a:rPr>
              <a:t>应用动量定理列式、求解。</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11452817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60648"/>
            <a:ext cx="10975658" cy="6264696"/>
          </a:xfrm>
        </p:spPr>
        <p:txBody>
          <a:bodyPr>
            <a:normAutofit lnSpcReduction="10000"/>
          </a:bodyPr>
          <a:lstStyle/>
          <a:p>
            <a:pPr indent="612140" algn="just"/>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对点训练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marL="442913" indent="-442913"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选自鲁科版新教材课后习题</a:t>
            </a:r>
            <a:r>
              <a:rPr lang="en-US" altLang="zh-CN" b="1" kern="100" dirty="0">
                <a:latin typeface="Times New Roman"/>
                <a:ea typeface="隶书"/>
                <a:cs typeface="Courier New"/>
              </a:rPr>
              <a:t>)</a:t>
            </a:r>
            <a:r>
              <a:rPr lang="zh-CN" altLang="zh-CN" b="1" kern="100" dirty="0">
                <a:latin typeface="Times New Roman"/>
                <a:cs typeface="Times New Roman"/>
              </a:rPr>
              <a:t>现代切割技术常用的一种</a:t>
            </a:r>
            <a:r>
              <a:rPr lang="en-US" altLang="zh-CN" b="1" kern="100" dirty="0">
                <a:cs typeface="Times New Roman"/>
              </a:rPr>
              <a:t>“</a:t>
            </a:r>
            <a:r>
              <a:rPr lang="zh-CN" altLang="zh-CN" b="1" kern="100" dirty="0">
                <a:latin typeface="Times New Roman"/>
                <a:cs typeface="Times New Roman"/>
              </a:rPr>
              <a:t>水刀</a:t>
            </a:r>
            <a:r>
              <a:rPr lang="en-US" altLang="zh-CN" b="1" kern="100" dirty="0">
                <a:cs typeface="Times New Roman"/>
              </a:rPr>
              <a:t>”</a:t>
            </a:r>
            <a:r>
              <a:rPr lang="zh-CN" altLang="zh-CN" b="1" kern="100" dirty="0">
                <a:latin typeface="Times New Roman"/>
                <a:cs typeface="Times New Roman"/>
              </a:rPr>
              <a:t>如图所示。它将水从高压水枪中高速射出，形成很细的水束，用来切割钢板等物体。已知水束的横截面积为</a:t>
            </a:r>
            <a:r>
              <a:rPr lang="en-US" altLang="zh-CN" b="1" i="1" kern="100" dirty="0">
                <a:latin typeface="Times New Roman"/>
                <a:cs typeface="Courier New"/>
              </a:rPr>
              <a:t>S</a:t>
            </a:r>
            <a:r>
              <a:rPr lang="zh-CN" altLang="zh-CN" b="1" kern="100" dirty="0">
                <a:latin typeface="Times New Roman"/>
                <a:cs typeface="Times New Roman"/>
              </a:rPr>
              <a:t>，速度为</a:t>
            </a:r>
            <a:r>
              <a:rPr lang="en-US" altLang="zh-CN" b="1" i="1" kern="100" dirty="0">
                <a:latin typeface="Book Antiqua"/>
                <a:cs typeface="Times New Roman"/>
              </a:rPr>
              <a:t>v</a:t>
            </a:r>
            <a:r>
              <a:rPr lang="zh-CN" altLang="zh-CN" b="1" kern="100" dirty="0">
                <a:latin typeface="Times New Roman"/>
                <a:cs typeface="Times New Roman"/>
              </a:rPr>
              <a:t>，并垂直射向钢板，若水射上钢板后的速度视为</a:t>
            </a:r>
            <a:r>
              <a:rPr lang="en-US" altLang="zh-CN" b="1" kern="100" dirty="0">
                <a:latin typeface="Times New Roman"/>
                <a:cs typeface="Courier New"/>
              </a:rPr>
              <a:t>0</a:t>
            </a:r>
            <a:r>
              <a:rPr lang="zh-CN" altLang="zh-CN" b="1" kern="100" dirty="0">
                <a:latin typeface="Times New Roman"/>
                <a:cs typeface="Times New Roman"/>
              </a:rPr>
              <a:t>，水的密度为</a:t>
            </a:r>
            <a:r>
              <a:rPr lang="en-US" altLang="zh-CN" b="1" i="1" kern="100" dirty="0">
                <a:latin typeface="Times New Roman"/>
                <a:cs typeface="Courier New"/>
              </a:rPr>
              <a:t>ρ</a:t>
            </a:r>
            <a:r>
              <a:rPr lang="zh-CN" altLang="zh-CN" b="1" kern="100" dirty="0">
                <a:latin typeface="Times New Roman"/>
                <a:cs typeface="Times New Roman"/>
              </a:rPr>
              <a:t>，求水对钢板的平均冲击力。</a:t>
            </a:r>
            <a:endParaRPr lang="zh-CN" altLang="zh-CN" sz="1050" kern="100" dirty="0">
              <a:cs typeface="Courier New"/>
            </a:endParaRPr>
          </a:p>
          <a:p>
            <a:pPr marL="442913" indent="0" algn="just"/>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在极短时间</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内，冲到钢板上水的质</a:t>
            </a:r>
            <a:r>
              <a:rPr lang="zh-CN" altLang="zh-CN" b="1" kern="100" dirty="0" smtClean="0">
                <a:latin typeface="Times New Roman"/>
                <a:ea typeface="楷体_GB2312"/>
                <a:cs typeface="Times New Roman"/>
              </a:rPr>
              <a:t>量</a:t>
            </a:r>
            <a:r>
              <a:rPr lang="en-US" altLang="zh-CN" b="1" kern="100" dirty="0" smtClean="0">
                <a:latin typeface="Times New Roman"/>
                <a:ea typeface="楷体_GB2312"/>
                <a:cs typeface="Times New Roman"/>
              </a:rPr>
              <a:t> </a:t>
            </a:r>
            <a:r>
              <a:rPr lang="en-US" altLang="zh-CN" b="1" i="1" kern="100" dirty="0" smtClean="0">
                <a:latin typeface="Times New Roman"/>
                <a:ea typeface="楷体_GB2312"/>
                <a:cs typeface="Courier New"/>
              </a:rPr>
              <a:t>m</a:t>
            </a:r>
            <a:r>
              <a:rPr lang="zh-CN" altLang="zh-CN" b="1" kern="100" dirty="0">
                <a:latin typeface="Times New Roman"/>
                <a:ea typeface="楷体_GB2312"/>
                <a:cs typeface="Times New Roman"/>
              </a:rPr>
              <a:t>＝</a:t>
            </a:r>
            <a:r>
              <a:rPr lang="en-US" altLang="zh-CN" b="1" i="1" kern="100" dirty="0">
                <a:latin typeface="Book Antiqua"/>
                <a:ea typeface="楷体_GB2312"/>
                <a:cs typeface="Times New Roman"/>
              </a:rPr>
              <a:t>v</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S</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ρ</a:t>
            </a:r>
            <a:endParaRPr lang="zh-CN" altLang="zh-CN" sz="1050" kern="100" dirty="0">
              <a:cs typeface="Courier New"/>
            </a:endParaRPr>
          </a:p>
          <a:p>
            <a:pPr marL="442913" indent="0" algn="just"/>
            <a:r>
              <a:rPr lang="zh-CN" altLang="zh-CN" b="1" kern="100" dirty="0">
                <a:latin typeface="Times New Roman"/>
                <a:ea typeface="楷体_GB2312"/>
                <a:cs typeface="Times New Roman"/>
              </a:rPr>
              <a:t>设钢板对水的平均冲击力为</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，取竖直向上为正方向</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lgn="just"/>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动量定理得：</a:t>
            </a:r>
            <a:r>
              <a:rPr lang="en-US" altLang="zh-CN" b="1" i="1" kern="100" dirty="0">
                <a:latin typeface="Times New Roman"/>
                <a:ea typeface="楷体_GB2312"/>
                <a:cs typeface="Courier New"/>
              </a:rPr>
              <a:t>F</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en-US" altLang="zh-CN" b="1" kern="100" dirty="0">
                <a:latin typeface="Times New Roman"/>
                <a:ea typeface="楷体_GB2312"/>
                <a:cs typeface="Courier New"/>
              </a:rPr>
              <a:t>)</a:t>
            </a:r>
            <a:endParaRPr lang="zh-CN" altLang="zh-CN" sz="1050" kern="100" dirty="0">
              <a:cs typeface="Courier New"/>
            </a:endParaRPr>
          </a:p>
          <a:p>
            <a:pPr marL="442913" indent="0" algn="just"/>
            <a:r>
              <a:rPr lang="zh-CN" altLang="zh-CN" b="1" kern="100" dirty="0">
                <a:latin typeface="Times New Roman"/>
                <a:ea typeface="楷体_GB2312"/>
                <a:cs typeface="Times New Roman"/>
              </a:rPr>
              <a:t>可解得：</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ρS</a:t>
            </a:r>
            <a:r>
              <a:rPr lang="en-US" altLang="zh-CN" b="1" i="1" kern="100" dirty="0">
                <a:latin typeface="Book Antiqua"/>
                <a:ea typeface="楷体_GB2312"/>
                <a:cs typeface="Times New Roman"/>
              </a:rPr>
              <a:t>v</a:t>
            </a:r>
            <a:r>
              <a:rPr lang="en-US" altLang="zh-CN" b="1" kern="100" baseline="30000" dirty="0">
                <a:latin typeface="Times New Roman"/>
                <a:ea typeface="楷体_GB2312"/>
                <a:cs typeface="Courier New"/>
              </a:rPr>
              <a:t>2</a:t>
            </a:r>
            <a:endParaRPr lang="zh-CN" altLang="zh-CN" sz="1050" kern="100" dirty="0">
              <a:cs typeface="Courier New"/>
            </a:endParaRPr>
          </a:p>
          <a:p>
            <a:pPr marL="442913" indent="0" algn="just"/>
            <a:r>
              <a:rPr lang="zh-CN" altLang="zh-CN" b="1" kern="100" dirty="0">
                <a:latin typeface="Times New Roman"/>
                <a:ea typeface="楷体_GB2312"/>
                <a:cs typeface="Times New Roman"/>
              </a:rPr>
              <a:t>由牛顿第三定律可得，水对钢板的平均冲击力</a:t>
            </a:r>
            <a:r>
              <a:rPr lang="en-US" altLang="zh-CN" b="1" i="1" kern="100" dirty="0">
                <a:latin typeface="Times New Roman"/>
                <a:ea typeface="楷体_GB2312"/>
                <a:cs typeface="Courier New"/>
              </a:rPr>
              <a:t>F</a:t>
            </a:r>
            <a:r>
              <a:rPr lang="en-US" altLang="zh-CN" b="1" kern="100" dirty="0">
                <a:ea typeface="楷体_GB2312"/>
                <a:cs typeface="Times New Roman"/>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ρS</a:t>
            </a:r>
            <a:r>
              <a:rPr lang="en-US" altLang="zh-CN" b="1" i="1" kern="100" dirty="0">
                <a:latin typeface="Book Antiqua"/>
                <a:ea typeface="楷体_GB2312"/>
                <a:cs typeface="Times New Roman"/>
              </a:rPr>
              <a:t>v</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，方向竖直向下。</a:t>
            </a:r>
            <a:endParaRPr lang="zh-CN" altLang="zh-CN" sz="1050" kern="100" dirty="0">
              <a:cs typeface="Courier New"/>
            </a:endParaRPr>
          </a:p>
          <a:p>
            <a:pPr marL="442913" indent="0" algn="just"/>
            <a:r>
              <a:rPr lang="zh-CN" altLang="zh-CN" b="1" kern="100" dirty="0">
                <a:solidFill>
                  <a:srgbClr val="FF0000"/>
                </a:solidFill>
                <a:latin typeface="Times New Roman"/>
                <a:ea typeface="黑体"/>
                <a:cs typeface="Times New Roman"/>
              </a:rPr>
              <a:t>答案：</a:t>
            </a:r>
            <a:r>
              <a:rPr lang="en-US" altLang="zh-CN" b="1" i="1" kern="100" dirty="0">
                <a:latin typeface="Times New Roman"/>
                <a:cs typeface="Courier New"/>
              </a:rPr>
              <a:t>ρS</a:t>
            </a:r>
            <a:r>
              <a:rPr lang="en-US" altLang="zh-CN" b="1" i="1" kern="100" dirty="0">
                <a:latin typeface="Book Antiqua"/>
                <a:cs typeface="Times New Roman"/>
              </a:rPr>
              <a:t>v</a:t>
            </a:r>
            <a:r>
              <a:rPr lang="en-US" altLang="zh-CN" b="1" kern="100" baseline="30000" dirty="0">
                <a:latin typeface="Times New Roman"/>
                <a:cs typeface="Courier New"/>
              </a:rPr>
              <a:t>2</a:t>
            </a:r>
            <a:r>
              <a:rPr lang="zh-CN" altLang="zh-CN" b="1" kern="100" dirty="0">
                <a:latin typeface="Times New Roman"/>
                <a:cs typeface="Times New Roman"/>
              </a:rPr>
              <a:t>，方向竖直向</a:t>
            </a:r>
            <a:r>
              <a:rPr lang="zh-CN" altLang="zh-CN" b="1" kern="100" dirty="0" smtClean="0">
                <a:latin typeface="Times New Roman"/>
                <a:cs typeface="Times New Roman"/>
              </a:rPr>
              <a:t>下</a:t>
            </a:r>
            <a:endParaRPr lang="zh-CN" altLang="zh-CN" sz="1050" kern="100" dirty="0">
              <a:cs typeface="Courier New"/>
            </a:endParaRPr>
          </a:p>
        </p:txBody>
      </p:sp>
      <p:pic>
        <p:nvPicPr>
          <p:cNvPr id="32770" name="Picture 2" descr="20XWLX1-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265939" y="2645994"/>
            <a:ext cx="1800200" cy="1719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3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0" dur="500"/>
                                        <p:tgtEl>
                                          <p:spTgt spid="2">
                                            <p:txEl>
                                              <p:pRg st="3" end="3"/>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3" dur="500"/>
                                        <p:tgtEl>
                                          <p:spTgt spid="2">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6" dur="500"/>
                                        <p:tgtEl>
                                          <p:spTgt spid="2">
                                            <p:txEl>
                                              <p:pRg st="5" end="5"/>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9" dur="500"/>
                                        <p:tgtEl>
                                          <p:spTgt spid="2">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
                                            <p:txEl>
                                              <p:pRg st="7" end="7"/>
                                            </p:txEl>
                                          </p:spTgt>
                                        </p:tgtEl>
                                        <p:attrNameLst>
                                          <p:attrName>style.visibility</p:attrName>
                                        </p:attrNameLst>
                                      </p:cBhvr>
                                      <p:to>
                                        <p:strVal val="visible"/>
                                      </p:to>
                                    </p:set>
                                    <p:animEffect transition="in" filter="randombar(horizontal)">
                                      <p:cBhvr>
                                        <p:cTn id="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60648"/>
            <a:ext cx="10975658" cy="6336704"/>
          </a:xfrm>
        </p:spPr>
        <p:txBody>
          <a:bodyPr>
            <a:normAutofit lnSpcReduction="10000"/>
          </a:bodyPr>
          <a:lstStyle/>
          <a:p>
            <a:pPr marL="442913" indent="-442913" algn="just"/>
            <a:r>
              <a:rPr lang="en-US" altLang="zh-CN" b="1" kern="100" dirty="0">
                <a:latin typeface="Times New Roman"/>
                <a:cs typeface="Courier New"/>
              </a:rPr>
              <a:t>2</a:t>
            </a:r>
            <a:r>
              <a:rPr lang="zh-CN" altLang="zh-CN" b="1" kern="100" dirty="0">
                <a:latin typeface="Times New Roman"/>
                <a:cs typeface="Times New Roman"/>
              </a:rPr>
              <a:t>．飞船在飞行过程中有很多技术问题需要解决，其中之一就是当飞船进入宇宙微粒尘区时如何保持飞船速度不变的问题。假如有一宇宙飞船，它的正面面积为</a:t>
            </a:r>
            <a:r>
              <a:rPr lang="en-US" altLang="zh-CN" b="1" i="1" kern="100" dirty="0">
                <a:latin typeface="Times New Roman"/>
                <a:cs typeface="Courier New"/>
              </a:rPr>
              <a:t>S</a:t>
            </a:r>
            <a:r>
              <a:rPr lang="zh-CN" altLang="zh-CN" b="1" kern="100" dirty="0">
                <a:latin typeface="Times New Roman"/>
                <a:cs typeface="Times New Roman"/>
              </a:rPr>
              <a:t>＝</a:t>
            </a:r>
            <a:r>
              <a:rPr lang="en-US" altLang="zh-CN" b="1" kern="100" dirty="0">
                <a:latin typeface="Times New Roman"/>
                <a:cs typeface="Courier New"/>
              </a:rPr>
              <a:t>0.98 m</a:t>
            </a:r>
            <a:r>
              <a:rPr lang="en-US" altLang="zh-CN" b="1" kern="100" baseline="30000" dirty="0">
                <a:latin typeface="Times New Roman"/>
                <a:cs typeface="Courier New"/>
              </a:rPr>
              <a:t>2</a:t>
            </a:r>
            <a:r>
              <a:rPr lang="zh-CN" altLang="zh-CN" b="1" kern="100" dirty="0">
                <a:latin typeface="Times New Roman"/>
                <a:cs typeface="Times New Roman"/>
              </a:rPr>
              <a:t>，以</a:t>
            </a:r>
            <a:r>
              <a:rPr lang="en-US" altLang="zh-CN" b="1" i="1" kern="100" dirty="0">
                <a:latin typeface="Book Antiqua"/>
                <a:cs typeface="Times New Roman"/>
              </a:rPr>
              <a:t>v</a:t>
            </a:r>
            <a:r>
              <a:rPr lang="zh-CN" altLang="zh-CN" b="1" kern="100" dirty="0">
                <a:latin typeface="Times New Roman"/>
                <a:cs typeface="Times New Roman"/>
              </a:rPr>
              <a:t>＝</a:t>
            </a:r>
            <a:r>
              <a:rPr lang="en-US" altLang="zh-CN" b="1" kern="100" dirty="0">
                <a:latin typeface="Times New Roman"/>
                <a:cs typeface="Courier New"/>
              </a:rPr>
              <a:t>2</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3</a:t>
            </a:r>
            <a:r>
              <a:rPr lang="en-US" altLang="zh-CN" b="1" kern="100" dirty="0">
                <a:latin typeface="Times New Roman"/>
                <a:cs typeface="Courier New"/>
              </a:rPr>
              <a:t> m/s</a:t>
            </a:r>
            <a:r>
              <a:rPr lang="zh-CN" altLang="zh-CN" b="1" kern="100" dirty="0">
                <a:latin typeface="Times New Roman"/>
                <a:cs typeface="Times New Roman"/>
              </a:rPr>
              <a:t>的速度进入宇宙微粒尘区，尘区每</a:t>
            </a:r>
            <a:r>
              <a:rPr lang="en-US" altLang="zh-CN" b="1" kern="100" dirty="0">
                <a:latin typeface="Times New Roman"/>
                <a:cs typeface="Courier New"/>
              </a:rPr>
              <a:t>1 m</a:t>
            </a:r>
            <a:r>
              <a:rPr lang="en-US" altLang="zh-CN" b="1" kern="100" baseline="30000" dirty="0">
                <a:latin typeface="Times New Roman"/>
                <a:cs typeface="Courier New"/>
              </a:rPr>
              <a:t>3</a:t>
            </a:r>
            <a:r>
              <a:rPr lang="zh-CN" altLang="zh-CN" b="1" kern="100" dirty="0">
                <a:latin typeface="Times New Roman"/>
                <a:cs typeface="Times New Roman"/>
              </a:rPr>
              <a:t>空间有一微粒，每一微粒平均质量</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2</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4</a:t>
            </a:r>
            <a:r>
              <a:rPr lang="en-US" altLang="zh-CN" b="1" kern="100" dirty="0">
                <a:latin typeface="Times New Roman"/>
                <a:cs typeface="Courier New"/>
              </a:rPr>
              <a:t> g</a:t>
            </a:r>
            <a:r>
              <a:rPr lang="zh-CN" altLang="zh-CN" b="1" kern="100" dirty="0">
                <a:latin typeface="Times New Roman"/>
                <a:cs typeface="Times New Roman"/>
              </a:rPr>
              <a:t>，若要使飞船速度保持不变，飞船的牵引力应增加多少？</a:t>
            </a:r>
            <a:r>
              <a:rPr lang="en-US" altLang="zh-CN" b="1" kern="100" dirty="0">
                <a:latin typeface="Times New Roman"/>
                <a:cs typeface="Courier New"/>
              </a:rPr>
              <a:t>(</a:t>
            </a:r>
            <a:r>
              <a:rPr lang="zh-CN" altLang="zh-CN" b="1" kern="100" dirty="0">
                <a:latin typeface="Times New Roman"/>
                <a:cs typeface="Times New Roman"/>
              </a:rPr>
              <a:t>设微粒与飞船相碰后附着到飞船上</a:t>
            </a:r>
            <a:r>
              <a:rPr lang="en-US" altLang="zh-CN" b="1" kern="100" dirty="0">
                <a:latin typeface="Times New Roman"/>
                <a:cs typeface="Courier New"/>
              </a:rPr>
              <a:t>)</a:t>
            </a:r>
            <a:endParaRPr lang="zh-CN" altLang="zh-CN" sz="1050" kern="100" dirty="0">
              <a:cs typeface="Courier New"/>
            </a:endParaRPr>
          </a:p>
          <a:p>
            <a:pPr marL="442913" indent="0" algn="just"/>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时间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内附着到飞船上的微粒质量为</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S</a:t>
            </a:r>
            <a:r>
              <a:rPr lang="en-US" altLang="zh-CN" b="1" kern="100" dirty="0">
                <a:latin typeface="Times New Roman"/>
                <a:ea typeface="楷体_GB2312"/>
                <a:cs typeface="Courier New"/>
              </a:rPr>
              <a:t>·</a:t>
            </a:r>
            <a:r>
              <a:rPr lang="en-US" altLang="zh-CN" b="1" i="1" kern="100" dirty="0">
                <a:latin typeface="Book Antiqua"/>
                <a:ea typeface="楷体_GB2312"/>
                <a:cs typeface="Times New Roman"/>
              </a:rPr>
              <a:t>v</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endParaRPr lang="zh-CN" altLang="zh-CN" sz="1050" kern="100" dirty="0">
              <a:cs typeface="Courier New"/>
            </a:endParaRPr>
          </a:p>
          <a:p>
            <a:pPr marL="442913" indent="0" algn="just"/>
            <a:r>
              <a:rPr lang="zh-CN" altLang="zh-CN" b="1" kern="100" dirty="0">
                <a:latin typeface="Times New Roman"/>
                <a:ea typeface="楷体_GB2312"/>
                <a:cs typeface="Times New Roman"/>
              </a:rPr>
              <a:t>设飞船对微粒的作用力为</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，由动量定理得</a:t>
            </a:r>
            <a:r>
              <a:rPr lang="en-US" altLang="zh-CN" b="1" i="1" kern="100" dirty="0">
                <a:latin typeface="Times New Roman"/>
                <a:ea typeface="楷体_GB2312"/>
                <a:cs typeface="Courier New"/>
              </a:rPr>
              <a:t>Ft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mS</a:t>
            </a:r>
            <a:r>
              <a:rPr lang="en-US" altLang="zh-CN" b="1" i="1" kern="100" dirty="0">
                <a:latin typeface="Book Antiqua"/>
                <a:ea typeface="楷体_GB2312"/>
                <a:cs typeface="Times New Roman"/>
              </a:rPr>
              <a:t>v</a:t>
            </a:r>
            <a:r>
              <a:rPr lang="en-US" altLang="zh-CN" b="1" i="1" kern="100" dirty="0">
                <a:latin typeface="Times New Roman"/>
                <a:ea typeface="楷体_GB2312"/>
                <a:cs typeface="Courier New"/>
              </a:rPr>
              <a:t>t</a:t>
            </a:r>
            <a:r>
              <a:rPr lang="en-US" altLang="zh-CN" b="1" kern="100" dirty="0">
                <a:latin typeface="Times New Roman"/>
                <a:ea typeface="楷体_GB2312"/>
                <a:cs typeface="Courier New"/>
              </a:rPr>
              <a:t>·</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endParaRPr lang="zh-CN" altLang="zh-CN" sz="1050" kern="100" dirty="0">
              <a:cs typeface="Courier New"/>
            </a:endParaRPr>
          </a:p>
          <a:p>
            <a:pPr marL="442913" indent="0" algn="just"/>
            <a:r>
              <a:rPr lang="zh-CN" altLang="zh-CN" b="1" kern="100" dirty="0">
                <a:latin typeface="Times New Roman"/>
                <a:ea typeface="楷体_GB2312"/>
                <a:cs typeface="Times New Roman"/>
              </a:rPr>
              <a:t>即</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mS</a:t>
            </a:r>
            <a:r>
              <a:rPr lang="en-US" altLang="zh-CN" b="1" i="1" kern="100" dirty="0">
                <a:latin typeface="Book Antiqua"/>
                <a:ea typeface="楷体_GB2312"/>
                <a:cs typeface="Times New Roman"/>
              </a:rPr>
              <a:t>v</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，代入数据解得</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0.784 N</a:t>
            </a:r>
            <a:r>
              <a:rPr lang="zh-CN" altLang="zh-CN" b="1" kern="100" dirty="0">
                <a:latin typeface="Times New Roman"/>
                <a:ea typeface="楷体_GB2312"/>
                <a:cs typeface="Times New Roman"/>
              </a:rPr>
              <a:t>，</a:t>
            </a:r>
            <a:endParaRPr lang="zh-CN" altLang="zh-CN" sz="1050" kern="100" dirty="0">
              <a:cs typeface="Courier New"/>
            </a:endParaRPr>
          </a:p>
          <a:p>
            <a:pPr marL="442913" indent="0" algn="just"/>
            <a:r>
              <a:rPr lang="zh-CN" altLang="zh-CN" b="1" kern="100" dirty="0">
                <a:latin typeface="Times New Roman"/>
                <a:ea typeface="楷体_GB2312"/>
                <a:cs typeface="Times New Roman"/>
              </a:rPr>
              <a:t>由牛顿第三定律得，微粒对飞船的作用力为</a:t>
            </a:r>
            <a:r>
              <a:rPr lang="en-US" altLang="zh-CN" b="1" kern="100" dirty="0">
                <a:latin typeface="Times New Roman"/>
                <a:ea typeface="楷体_GB2312"/>
                <a:cs typeface="Courier New"/>
              </a:rPr>
              <a:t>0.784 N</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lgn="just"/>
            <a:r>
              <a:rPr lang="zh-CN" altLang="zh-CN" b="1" kern="100" dirty="0" smtClean="0">
                <a:latin typeface="Times New Roman"/>
                <a:ea typeface="楷体_GB2312"/>
                <a:cs typeface="Times New Roman"/>
              </a:rPr>
              <a:t>故</a:t>
            </a:r>
            <a:r>
              <a:rPr lang="zh-CN" altLang="zh-CN" b="1" kern="100" dirty="0">
                <a:latin typeface="Times New Roman"/>
                <a:ea typeface="楷体_GB2312"/>
                <a:cs typeface="Times New Roman"/>
              </a:rPr>
              <a:t>飞船的牵引力应增加</a:t>
            </a:r>
            <a:r>
              <a:rPr lang="en-US" altLang="zh-CN" b="1" kern="100" dirty="0">
                <a:latin typeface="Times New Roman"/>
                <a:ea typeface="楷体_GB2312"/>
                <a:cs typeface="Courier New"/>
              </a:rPr>
              <a:t>0.784 N</a:t>
            </a:r>
            <a:r>
              <a:rPr lang="zh-CN" altLang="zh-CN" b="1" kern="100" dirty="0">
                <a:latin typeface="Times New Roman"/>
                <a:ea typeface="楷体_GB2312"/>
                <a:cs typeface="Times New Roman"/>
              </a:rPr>
              <a:t>。</a:t>
            </a:r>
            <a:endParaRPr lang="zh-CN" altLang="zh-CN" sz="1050" kern="100" dirty="0">
              <a:cs typeface="Courier New"/>
            </a:endParaRPr>
          </a:p>
          <a:p>
            <a:pPr marL="442913" indent="0" algn="just"/>
            <a:r>
              <a:rPr lang="zh-CN" altLang="zh-CN" b="1" kern="100" dirty="0">
                <a:solidFill>
                  <a:srgbClr val="FF0000"/>
                </a:solidFill>
                <a:latin typeface="Times New Roman"/>
                <a:ea typeface="黑体"/>
                <a:cs typeface="Times New Roman"/>
              </a:rPr>
              <a:t>答案：</a:t>
            </a:r>
            <a:r>
              <a:rPr lang="en-US" altLang="zh-CN" b="1" kern="100" dirty="0">
                <a:latin typeface="Times New Roman"/>
                <a:cs typeface="Courier New"/>
              </a:rPr>
              <a:t>0.784 </a:t>
            </a:r>
            <a:r>
              <a:rPr lang="en-US" altLang="zh-CN" b="1" kern="100" dirty="0" smtClean="0">
                <a:latin typeface="Times New Roman"/>
                <a:cs typeface="Courier New"/>
              </a:rPr>
              <a:t>N</a:t>
            </a:r>
            <a:endParaRPr lang="zh-CN" altLang="zh-CN" sz="1050" kern="100" dirty="0">
              <a:cs typeface="Courier New"/>
            </a:endParaRPr>
          </a:p>
        </p:txBody>
      </p:sp>
    </p:spTree>
    <p:extLst>
      <p:ext uri="{BB962C8B-B14F-4D97-AF65-F5344CB8AC3E}">
        <p14:creationId xmlns:p14="http://schemas.microsoft.com/office/powerpoint/2010/main" val="114528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0" dur="500"/>
                                        <p:tgtEl>
                                          <p:spTgt spid="2">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3" dur="500"/>
                                        <p:tgtEl>
                                          <p:spTgt spid="2">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6" dur="500"/>
                                        <p:tgtEl>
                                          <p:spTgt spid="2">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9" dur="500"/>
                                        <p:tgtEl>
                                          <p:spTgt spid="2">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一</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817127501"/>
              </p:ext>
            </p:extLst>
          </p:nvPr>
        </p:nvGraphicFramePr>
        <p:xfrm>
          <a:off x="933450" y="426938"/>
          <a:ext cx="10167938" cy="5594350"/>
        </p:xfrm>
        <a:graphic>
          <a:graphicData uri="http://schemas.openxmlformats.org/presentationml/2006/ole">
            <mc:AlternateContent xmlns:mc="http://schemas.openxmlformats.org/markup-compatibility/2006">
              <mc:Choice xmlns:v="urn:schemas-microsoft-com:vml" Requires="v">
                <p:oleObj spid="_x0000_s3232" name="文档" r:id="rId3" imgW="10371836" imgH="5714181" progId="Word.Document.12">
                  <p:embed/>
                </p:oleObj>
              </mc:Choice>
              <mc:Fallback>
                <p:oleObj name="文档" r:id="rId3" imgW="10371836" imgH="5714181" progId="Word.Document.12">
                  <p:embed/>
                  <p:pic>
                    <p:nvPicPr>
                      <p:cNvPr id="0" name=""/>
                      <p:cNvPicPr/>
                      <p:nvPr/>
                    </p:nvPicPr>
                    <p:blipFill>
                      <a:blip r:embed="rId4"/>
                      <a:stretch>
                        <a:fillRect/>
                      </a:stretch>
                    </p:blipFill>
                    <p:spPr>
                      <a:xfrm>
                        <a:off x="933450" y="426938"/>
                        <a:ext cx="10167938" cy="5594350"/>
                      </a:xfrm>
                      <a:prstGeom prst="rect">
                        <a:avLst/>
                      </a:prstGeom>
                    </p:spPr>
                  </p:pic>
                </p:oleObj>
              </mc:Fallback>
            </mc:AlternateContent>
          </a:graphicData>
        </a:graphic>
      </p:graphicFrame>
      <p:sp>
        <p:nvSpPr>
          <p:cNvPr id="5" name="矩形 4"/>
          <p:cNvSpPr/>
          <p:nvPr/>
        </p:nvSpPr>
        <p:spPr>
          <a:xfrm>
            <a:off x="7249715" y="2706761"/>
            <a:ext cx="577402" cy="461665"/>
          </a:xfrm>
          <a:prstGeom prst="rect">
            <a:avLst/>
          </a:prstGeom>
        </p:spPr>
        <p:txBody>
          <a:bodyPr wrap="none">
            <a:spAutoFit/>
          </a:bodyPr>
          <a:lstStyle/>
          <a:p>
            <a:r>
              <a:rPr lang="en-US" altLang="zh-CN" sz="2400" b="1" i="1" kern="100" dirty="0">
                <a:solidFill>
                  <a:srgbClr val="FF0000"/>
                </a:solidFill>
                <a:latin typeface="Times New Roman"/>
              </a:rPr>
              <a:t>ma</a:t>
            </a:r>
            <a:endParaRPr lang="zh-CN" altLang="en-US" sz="2400" dirty="0"/>
          </a:p>
        </p:txBody>
      </p:sp>
      <p:graphicFrame>
        <p:nvGraphicFramePr>
          <p:cNvPr id="6" name="对象 5"/>
          <p:cNvGraphicFramePr>
            <a:graphicFrameLocks noChangeAspect="1"/>
          </p:cNvGraphicFramePr>
          <p:nvPr>
            <p:extLst>
              <p:ext uri="{D42A27DB-BD31-4B8C-83A1-F6EECF244321}">
                <p14:modId xmlns:p14="http://schemas.microsoft.com/office/powerpoint/2010/main" val="2026574888"/>
              </p:ext>
            </p:extLst>
          </p:nvPr>
        </p:nvGraphicFramePr>
        <p:xfrm>
          <a:off x="4657427" y="4965376"/>
          <a:ext cx="1169988" cy="795338"/>
        </p:xfrm>
        <a:graphic>
          <a:graphicData uri="http://schemas.openxmlformats.org/presentationml/2006/ole">
            <mc:AlternateContent xmlns:mc="http://schemas.openxmlformats.org/markup-compatibility/2006">
              <mc:Choice xmlns:v="urn:schemas-microsoft-com:vml" Requires="v">
                <p:oleObj spid="_x0000_s3233" name="文档" r:id="rId5" imgW="1186963" imgH="803499" progId="Word.Document.12">
                  <p:embed/>
                </p:oleObj>
              </mc:Choice>
              <mc:Fallback>
                <p:oleObj name="文档" r:id="rId5" imgW="1186963" imgH="803499" progId="Word.Document.12">
                  <p:embed/>
                  <p:pic>
                    <p:nvPicPr>
                      <p:cNvPr id="0" name=""/>
                      <p:cNvPicPr/>
                      <p:nvPr/>
                    </p:nvPicPr>
                    <p:blipFill>
                      <a:blip r:embed="rId6"/>
                      <a:stretch>
                        <a:fillRect/>
                      </a:stretch>
                    </p:blipFill>
                    <p:spPr>
                      <a:xfrm>
                        <a:off x="4657427" y="4965376"/>
                        <a:ext cx="1169988" cy="795338"/>
                      </a:xfrm>
                      <a:prstGeom prst="rect">
                        <a:avLst/>
                      </a:prstGeom>
                    </p:spPr>
                  </p:pic>
                </p:oleObj>
              </mc:Fallback>
            </mc:AlternateContent>
          </a:graphicData>
        </a:graphic>
      </p:graphicFrame>
      <p:sp>
        <p:nvSpPr>
          <p:cNvPr id="7" name="矩形 6"/>
          <p:cNvSpPr/>
          <p:nvPr/>
        </p:nvSpPr>
        <p:spPr>
          <a:xfrm>
            <a:off x="6494711" y="5301208"/>
            <a:ext cx="1475084" cy="461665"/>
          </a:xfrm>
          <a:prstGeom prst="rect">
            <a:avLst/>
          </a:prstGeom>
        </p:spPr>
        <p:txBody>
          <a:bodyPr wrap="none">
            <a:spAutoFit/>
          </a:bodyPr>
          <a:lstStyle/>
          <a:p>
            <a:r>
              <a:rPr lang="en-US" altLang="zh-CN" sz="2400" b="1" i="1" kern="100" dirty="0">
                <a:solidFill>
                  <a:srgbClr val="FF0000"/>
                </a:solidFill>
                <a:latin typeface="Times New Roman"/>
              </a:rPr>
              <a:t>m</a:t>
            </a:r>
            <a:r>
              <a:rPr lang="en-US" altLang="zh-CN" sz="2400" b="1" i="1" kern="100" dirty="0">
                <a:solidFill>
                  <a:srgbClr val="FF0000"/>
                </a:solidFill>
                <a:latin typeface="Book Antiqua"/>
                <a:cs typeface="Times New Roman"/>
              </a:rPr>
              <a:t>v</a:t>
            </a:r>
            <a:r>
              <a:rPr lang="en-US" altLang="zh-CN" sz="2400" b="1" i="1" kern="100" baseline="-25000" dirty="0">
                <a:solidFill>
                  <a:srgbClr val="FF0000"/>
                </a:solidFill>
                <a:latin typeface="Times New Roman"/>
              </a:rPr>
              <a:t>t</a:t>
            </a:r>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m</a:t>
            </a:r>
            <a:r>
              <a:rPr lang="en-US" altLang="zh-CN" sz="2400" b="1" i="1" kern="100" dirty="0">
                <a:solidFill>
                  <a:srgbClr val="FF0000"/>
                </a:solidFill>
                <a:latin typeface="Book Antiqua"/>
                <a:cs typeface="Times New Roman"/>
              </a:rPr>
              <a:t>v</a:t>
            </a:r>
            <a:r>
              <a:rPr lang="en-US" altLang="zh-CN" sz="2400" b="1" kern="100" baseline="-25000" dirty="0">
                <a:solidFill>
                  <a:srgbClr val="FF0000"/>
                </a:solidFill>
                <a:latin typeface="Times New Roman"/>
              </a:rPr>
              <a:t>0</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488828493"/>
              </p:ext>
            </p:extLst>
          </p:nvPr>
        </p:nvGraphicFramePr>
        <p:xfrm>
          <a:off x="1130300" y="904875"/>
          <a:ext cx="10166350" cy="3873500"/>
        </p:xfrm>
        <a:graphic>
          <a:graphicData uri="http://schemas.openxmlformats.org/presentationml/2006/ole">
            <mc:AlternateContent xmlns:mc="http://schemas.openxmlformats.org/markup-compatibility/2006">
              <mc:Choice xmlns:v="urn:schemas-microsoft-com:vml" Requires="v">
                <p:oleObj spid="_x0000_s4254" name="文档" r:id="rId3" imgW="10371836" imgH="3958467" progId="Word.Document.12">
                  <p:embed/>
                </p:oleObj>
              </mc:Choice>
              <mc:Fallback>
                <p:oleObj name="文档" r:id="rId3" imgW="10371836" imgH="3958467" progId="Word.Document.12">
                  <p:embed/>
                  <p:pic>
                    <p:nvPicPr>
                      <p:cNvPr id="0" name=""/>
                      <p:cNvPicPr/>
                      <p:nvPr/>
                    </p:nvPicPr>
                    <p:blipFill>
                      <a:blip r:embed="rId4"/>
                      <a:stretch>
                        <a:fillRect/>
                      </a:stretch>
                    </p:blipFill>
                    <p:spPr>
                      <a:xfrm>
                        <a:off x="1130300" y="904875"/>
                        <a:ext cx="10166350" cy="3873500"/>
                      </a:xfrm>
                      <a:prstGeom prst="rect">
                        <a:avLst/>
                      </a:prstGeom>
                    </p:spPr>
                  </p:pic>
                </p:oleObj>
              </mc:Fallback>
            </mc:AlternateContent>
          </a:graphicData>
        </a:graphic>
      </p:graphicFrame>
      <p:sp>
        <p:nvSpPr>
          <p:cNvPr id="6" name="矩形 5"/>
          <p:cNvSpPr/>
          <p:nvPr/>
        </p:nvSpPr>
        <p:spPr>
          <a:xfrm>
            <a:off x="6702834" y="1572024"/>
            <a:ext cx="2040943" cy="461665"/>
          </a:xfrm>
          <a:prstGeom prst="rect">
            <a:avLst/>
          </a:prstGeom>
        </p:spPr>
        <p:txBody>
          <a:bodyPr wrap="none">
            <a:spAutoFit/>
          </a:bodyPr>
          <a:lstStyle/>
          <a:p>
            <a:r>
              <a:rPr lang="zh-CN" altLang="zh-CN" sz="2400" b="1" kern="100" dirty="0">
                <a:solidFill>
                  <a:srgbClr val="FF0000"/>
                </a:solidFill>
                <a:latin typeface="Times New Roman"/>
                <a:cs typeface="Times New Roman"/>
              </a:rPr>
              <a:t>动量的改变量</a:t>
            </a:r>
            <a:endParaRPr lang="zh-CN" altLang="en-US" sz="2400" dirty="0"/>
          </a:p>
        </p:txBody>
      </p:sp>
      <p:sp>
        <p:nvSpPr>
          <p:cNvPr id="7" name="矩形 6"/>
          <p:cNvSpPr/>
          <p:nvPr/>
        </p:nvSpPr>
        <p:spPr>
          <a:xfrm>
            <a:off x="3361283" y="2319263"/>
            <a:ext cx="1475084" cy="461665"/>
          </a:xfrm>
          <a:prstGeom prst="rect">
            <a:avLst/>
          </a:prstGeom>
        </p:spPr>
        <p:txBody>
          <a:bodyPr wrap="none">
            <a:spAutoFit/>
          </a:bodyPr>
          <a:lstStyle/>
          <a:p>
            <a:r>
              <a:rPr lang="en-US" altLang="zh-CN" sz="2400" b="1" i="1" kern="100" dirty="0">
                <a:solidFill>
                  <a:srgbClr val="FF0000"/>
                </a:solidFill>
                <a:latin typeface="Times New Roman"/>
              </a:rPr>
              <a:t>m</a:t>
            </a:r>
            <a:r>
              <a:rPr lang="en-US" altLang="zh-CN" sz="2400" b="1" i="1" kern="100" dirty="0">
                <a:solidFill>
                  <a:srgbClr val="FF0000"/>
                </a:solidFill>
                <a:latin typeface="Book Antiqua"/>
                <a:cs typeface="Times New Roman"/>
              </a:rPr>
              <a:t>v</a:t>
            </a:r>
            <a:r>
              <a:rPr lang="en-US" altLang="zh-CN" sz="2400" b="1" i="1" kern="100" baseline="-25000" dirty="0">
                <a:solidFill>
                  <a:srgbClr val="FF0000"/>
                </a:solidFill>
                <a:latin typeface="Times New Roman"/>
              </a:rPr>
              <a:t>t</a:t>
            </a:r>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m</a:t>
            </a:r>
            <a:r>
              <a:rPr lang="en-US" altLang="zh-CN" sz="2400" b="1" i="1" kern="100" dirty="0">
                <a:solidFill>
                  <a:srgbClr val="FF0000"/>
                </a:solidFill>
                <a:latin typeface="Book Antiqua"/>
                <a:cs typeface="Times New Roman"/>
              </a:rPr>
              <a:t>v</a:t>
            </a:r>
            <a:r>
              <a:rPr lang="en-US" altLang="zh-CN" sz="2400" b="1" kern="100" baseline="-25000" dirty="0">
                <a:solidFill>
                  <a:srgbClr val="FF0000"/>
                </a:solidFill>
                <a:latin typeface="Times New Roman"/>
              </a:rPr>
              <a:t>0</a:t>
            </a:r>
            <a:endParaRPr lang="zh-CN" altLang="en-US" sz="2400" dirty="0"/>
          </a:p>
        </p:txBody>
      </p:sp>
      <p:graphicFrame>
        <p:nvGraphicFramePr>
          <p:cNvPr id="8" name="对象 7"/>
          <p:cNvGraphicFramePr>
            <a:graphicFrameLocks noChangeAspect="1"/>
          </p:cNvGraphicFramePr>
          <p:nvPr>
            <p:extLst>
              <p:ext uri="{D42A27DB-BD31-4B8C-83A1-F6EECF244321}">
                <p14:modId xmlns:p14="http://schemas.microsoft.com/office/powerpoint/2010/main" val="3631826342"/>
              </p:ext>
            </p:extLst>
          </p:nvPr>
        </p:nvGraphicFramePr>
        <p:xfrm>
          <a:off x="3001243" y="3605562"/>
          <a:ext cx="1946275" cy="795338"/>
        </p:xfrm>
        <a:graphic>
          <a:graphicData uri="http://schemas.openxmlformats.org/presentationml/2006/ole">
            <mc:AlternateContent xmlns:mc="http://schemas.openxmlformats.org/markup-compatibility/2006">
              <mc:Choice xmlns:v="urn:schemas-microsoft-com:vml" Requires="v">
                <p:oleObj spid="_x0000_s4255" name="文档" r:id="rId5" imgW="1971791" imgH="803499" progId="Word.Document.12">
                  <p:embed/>
                </p:oleObj>
              </mc:Choice>
              <mc:Fallback>
                <p:oleObj name="文档" r:id="rId5" imgW="1971791" imgH="803499" progId="Word.Document.12">
                  <p:embed/>
                  <p:pic>
                    <p:nvPicPr>
                      <p:cNvPr id="0" name=""/>
                      <p:cNvPicPr/>
                      <p:nvPr/>
                    </p:nvPicPr>
                    <p:blipFill>
                      <a:blip r:embed="rId6"/>
                      <a:stretch>
                        <a:fillRect/>
                      </a:stretch>
                    </p:blipFill>
                    <p:spPr>
                      <a:xfrm>
                        <a:off x="3001243" y="3605562"/>
                        <a:ext cx="1946275" cy="795338"/>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1196752"/>
            <a:ext cx="10975658" cy="3600400"/>
          </a:xfrm>
        </p:spPr>
        <p:txBody>
          <a:bodyPr/>
          <a:lstStyle/>
          <a:p>
            <a:pPr marL="361950" indent="-361950" algn="just"/>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361950" indent="-361950" algn="just"/>
            <a:r>
              <a:rPr lang="en-US" altLang="zh-CN" b="1" kern="100" dirty="0">
                <a:latin typeface="Times New Roman"/>
                <a:cs typeface="Courier New"/>
              </a:rPr>
              <a:t>(1)</a:t>
            </a:r>
            <a:r>
              <a:rPr lang="zh-CN" altLang="zh-CN" b="1" kern="100" dirty="0">
                <a:latin typeface="Times New Roman"/>
                <a:cs typeface="Times New Roman"/>
              </a:rPr>
              <a:t>合力越大，物体动量变化量越大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1950" indent="-361950" algn="just"/>
            <a:r>
              <a:rPr lang="en-US" altLang="zh-CN" b="1" kern="100" dirty="0">
                <a:latin typeface="Times New Roman"/>
                <a:cs typeface="Courier New"/>
              </a:rPr>
              <a:t>(2)</a:t>
            </a:r>
            <a:r>
              <a:rPr lang="zh-CN" altLang="zh-CN" b="1" kern="100" dirty="0">
                <a:latin typeface="Times New Roman"/>
                <a:cs typeface="Times New Roman"/>
              </a:rPr>
              <a:t>合力的方向与物体动量变化量方向一致</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1950" indent="-361950" algn="just"/>
            <a:r>
              <a:rPr lang="en-US" altLang="zh-CN" b="1" kern="100" dirty="0">
                <a:latin typeface="Times New Roman"/>
                <a:cs typeface="Courier New"/>
              </a:rPr>
              <a:t>(3)</a:t>
            </a:r>
            <a:r>
              <a:rPr lang="zh-CN" altLang="zh-CN" b="1" kern="100" dirty="0">
                <a:latin typeface="Times New Roman"/>
                <a:cs typeface="Times New Roman"/>
              </a:rPr>
              <a:t>若物体在一段时间内，其动量发生了变化，则物体在这段时间内的合外力一定不为零</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1950" indent="-361950"/>
            <a:endParaRPr lang="zh-CN" altLang="en-US" dirty="0"/>
          </a:p>
        </p:txBody>
      </p:sp>
      <p:sp>
        <p:nvSpPr>
          <p:cNvPr id="4" name="矩形 3"/>
          <p:cNvSpPr/>
          <p:nvPr/>
        </p:nvSpPr>
        <p:spPr>
          <a:xfrm>
            <a:off x="10850115" y="195922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88117" y="256490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6" name="矩形 5"/>
          <p:cNvSpPr/>
          <p:nvPr/>
        </p:nvSpPr>
        <p:spPr>
          <a:xfrm>
            <a:off x="10850115" y="371703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476672"/>
            <a:ext cx="10975658" cy="5616624"/>
          </a:xfrm>
        </p:spPr>
        <p:txBody>
          <a:bodyPr>
            <a:normAutofit/>
          </a:bodyPr>
          <a:lstStyle/>
          <a:p>
            <a:pPr indent="533400" algn="just"/>
            <a:r>
              <a:rPr lang="en-US" altLang="zh-CN" b="1" kern="100" dirty="0">
                <a:latin typeface="Times New Roman"/>
                <a:cs typeface="Courier New"/>
              </a:rPr>
              <a:t>3</a:t>
            </a:r>
            <a:r>
              <a:rPr lang="zh-CN" altLang="zh-CN" b="1" kern="100" dirty="0">
                <a:latin typeface="Times New Roman"/>
                <a:cs typeface="Times New Roman"/>
              </a:rPr>
              <a:t>．想一想</a:t>
            </a:r>
            <a:endParaRPr lang="zh-CN" altLang="zh-CN" kern="100" dirty="0">
              <a:cs typeface="Courier New"/>
            </a:endParaRPr>
          </a:p>
          <a:p>
            <a:pPr indent="533400" algn="just"/>
            <a:r>
              <a:rPr lang="zh-CN" altLang="zh-CN" b="1" kern="100" dirty="0">
                <a:latin typeface="Times New Roman"/>
                <a:cs typeface="Times New Roman"/>
              </a:rPr>
              <a:t>如图所示，背越式跳高时，为什么在杆下放上厚厚的海绵垫</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533400" algn="just"/>
            <a:endParaRPr lang="en-US" altLang="zh-CN" b="1" kern="100" dirty="0">
              <a:latin typeface="Times New Roman"/>
              <a:cs typeface="Times New Roman"/>
            </a:endParaRPr>
          </a:p>
          <a:p>
            <a:pPr indent="533400" algn="just"/>
            <a:endParaRPr lang="en-US" altLang="zh-CN" b="1" kern="100" dirty="0" smtClean="0">
              <a:latin typeface="Times New Roman"/>
              <a:cs typeface="Times New Roman"/>
            </a:endParaRPr>
          </a:p>
          <a:p>
            <a:pPr indent="533400" algn="just"/>
            <a:endParaRPr lang="en-US" altLang="zh-CN" b="1" kern="100" dirty="0">
              <a:latin typeface="Times New Roman"/>
              <a:cs typeface="Times New Roman"/>
            </a:endParaRPr>
          </a:p>
          <a:p>
            <a:pPr indent="533400" algn="just"/>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根据动量定理</a:t>
            </a:r>
            <a:r>
              <a:rPr lang="en-US" altLang="zh-CN" b="1" i="1" kern="100" dirty="0">
                <a:latin typeface="Times New Roman"/>
                <a:ea typeface="楷体_GB2312"/>
                <a:cs typeface="Courier New"/>
              </a:rPr>
              <a:t>F</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，动量变化量</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一定时，作用时间</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越长，则作用力</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越小。厚厚的海绵垫是为了保护运动员免受伤害的，跳高运动员过杆后落在厚厚的海绵垫上与直接落到硬地面上相比较，延长了作用时间，减小了运动员所受的冲击力</a:t>
            </a:r>
            <a:r>
              <a:rPr lang="zh-CN" altLang="zh-CN" b="1" kern="100" dirty="0" smtClean="0">
                <a:latin typeface="Times New Roman"/>
                <a:ea typeface="楷体_GB2312"/>
                <a:cs typeface="Times New Roman"/>
              </a:rPr>
              <a:t>。</a:t>
            </a:r>
            <a:endParaRPr lang="zh-CN" altLang="zh-CN" kern="100" dirty="0">
              <a:cs typeface="Courier New"/>
            </a:endParaRPr>
          </a:p>
        </p:txBody>
      </p:sp>
      <p:pic>
        <p:nvPicPr>
          <p:cNvPr id="31746" name="Picture 2" descr="22WLRXY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22205" y="1844824"/>
            <a:ext cx="292996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836712"/>
            <a:ext cx="10975658" cy="5688632"/>
          </a:xfrm>
        </p:spPr>
        <p:txBody>
          <a:bodyPr>
            <a:normAutofit/>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　</a:t>
            </a:r>
            <a:r>
              <a:rPr lang="zh-CN" altLang="zh-CN" b="1" dirty="0">
                <a:solidFill>
                  <a:schemeClr val="accent6">
                    <a:lumMod val="75000"/>
                  </a:schemeClr>
                </a:solidFill>
              </a:rPr>
              <a:t>动量的理解</a:t>
            </a:r>
            <a:endParaRPr lang="zh-CN" altLang="zh-CN" kern="100" dirty="0">
              <a:solidFill>
                <a:schemeClr val="accent6">
                  <a:lumMod val="75000"/>
                </a:schemeClr>
              </a:solidFill>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solidFill>
                <a:srgbClr val="00B0F0"/>
              </a:solidFill>
              <a:cs typeface="Courier New"/>
            </a:endParaRPr>
          </a:p>
          <a:p>
            <a:pPr indent="612140" algn="just"/>
            <a:r>
              <a:rPr lang="zh-CN" altLang="zh-CN" b="1" kern="100" dirty="0">
                <a:latin typeface="Times New Roman"/>
                <a:cs typeface="Times New Roman"/>
              </a:rPr>
              <a:t>如图所示，质量为</a:t>
            </a:r>
            <a:r>
              <a:rPr lang="en-US" altLang="zh-CN" b="1" i="1" kern="100" dirty="0">
                <a:latin typeface="Times New Roman"/>
                <a:cs typeface="Courier New"/>
              </a:rPr>
              <a:t>m</a:t>
            </a:r>
            <a:r>
              <a:rPr lang="zh-CN" altLang="zh-CN" b="1" kern="100" dirty="0">
                <a:latin typeface="Times New Roman"/>
                <a:cs typeface="Times New Roman"/>
              </a:rPr>
              <a:t>、速度为</a:t>
            </a:r>
            <a:r>
              <a:rPr lang="en-US" altLang="zh-CN" b="1" i="1" kern="100" dirty="0">
                <a:latin typeface="Book Antiqua"/>
                <a:cs typeface="Times New Roman"/>
              </a:rPr>
              <a:t>v</a:t>
            </a:r>
            <a:r>
              <a:rPr lang="zh-CN" altLang="zh-CN" b="1" kern="100" dirty="0">
                <a:latin typeface="Times New Roman"/>
                <a:cs typeface="Times New Roman"/>
              </a:rPr>
              <a:t>的小球与挡板发生碰撞，碰后以大小不变的速度反向弹回。</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小球碰撞挡板前后的动量是否相同？</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小球碰撞挡板前后的动能是否相同？</a:t>
            </a:r>
            <a:endParaRPr lang="zh-CN" altLang="zh-CN" sz="1050" kern="100" dirty="0">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小球碰撞挡板过程中动量变化量大小是多少？</a:t>
            </a:r>
            <a:endParaRPr lang="zh-CN" altLang="zh-CN" sz="1050" kern="100" dirty="0">
              <a:cs typeface="Courier New"/>
            </a:endParaRPr>
          </a:p>
          <a:p>
            <a:pPr indent="612140" algn="just"/>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不相同。碰撞前后小球的动量大小相等，方向相反。</a:t>
            </a:r>
            <a:endParaRPr lang="zh-CN" altLang="zh-CN" sz="1050" kern="100" dirty="0">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相同</a:t>
            </a:r>
            <a:r>
              <a:rPr lang="zh-CN" altLang="zh-CN" b="1" kern="100" dirty="0" smtClean="0">
                <a:latin typeface="Times New Roman"/>
                <a:ea typeface="楷体_GB2312"/>
                <a:cs typeface="Times New Roman"/>
              </a:rPr>
              <a:t>。</a:t>
            </a:r>
            <a:r>
              <a:rPr lang="en-US" altLang="zh-CN" b="1" kern="100" dirty="0" smtClean="0">
                <a:latin typeface="Times New Roman"/>
                <a:ea typeface="楷体_GB2312"/>
                <a:cs typeface="Times New Roman"/>
              </a:rPr>
              <a:t>  </a:t>
            </a:r>
            <a:r>
              <a:rPr lang="en-US" altLang="zh-CN" b="1" kern="100" dirty="0" smtClean="0">
                <a:latin typeface="Times New Roman"/>
                <a:ea typeface="楷体_GB2312"/>
                <a:cs typeface="Courier New"/>
              </a:rPr>
              <a:t>(</a:t>
            </a:r>
            <a:r>
              <a:rPr lang="en-US" altLang="zh-CN" b="1" kern="100" dirty="0">
                <a:latin typeface="Times New Roman"/>
                <a:ea typeface="楷体_GB2312"/>
                <a:cs typeface="Courier New"/>
              </a:rPr>
              <a:t>3)2</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6146"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2583" y="44624"/>
            <a:ext cx="7319420" cy="9000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21WLXKCXARXS1-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7249715" y="3068960"/>
            <a:ext cx="2160240" cy="962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0"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413</TotalTime>
  <Words>3876</Words>
  <Application>Microsoft Office PowerPoint</Application>
  <PresentationFormat>自定义</PresentationFormat>
  <Paragraphs>213</Paragraphs>
  <Slides>49</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49</vt:i4>
      </vt:variant>
    </vt:vector>
  </HeadingPairs>
  <TitlesOfParts>
    <vt:vector size="52"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106</cp:revision>
  <dcterms:created xsi:type="dcterms:W3CDTF">2021-04-02T06:41:31Z</dcterms:created>
  <dcterms:modified xsi:type="dcterms:W3CDTF">2023-06-16T06:07:46Z</dcterms:modified>
</cp:coreProperties>
</file>