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04" r:id="rId2"/>
    <p:sldId id="305"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285" r:id="rId38"/>
    <p:sldId id="284" r:id="rId39"/>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1" d="100"/>
          <a:sy n="81" d="100"/>
        </p:scale>
        <p:origin x="-540"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37</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21WLXKCXARXS1-13.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1WLYJ-1.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0.e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package" Target="../embeddings/Microsoft_Word_Document1111.docx"/><Relationship Id="rId5" Type="http://schemas.openxmlformats.org/officeDocument/2006/relationships/oleObject" Target="../embeddings/oleObject1.bin"/><Relationship Id="rId4" Type="http://schemas.openxmlformats.org/officeDocument/2006/relationships/image" Target="21WLXKCXARXS1-15.TI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20XWLX1-33.TIF" TargetMode="External"/><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oleObject" Target="../embeddings/oleObject2.bin"/><Relationship Id="rId7" Type="http://schemas.openxmlformats.org/officeDocument/2006/relationships/package" Target="../embeddings/Microsoft_Word_Document3333.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3.emf"/><Relationship Id="rId4" Type="http://schemas.openxmlformats.org/officeDocument/2006/relationships/package" Target="../embeddings/Microsoft_Word_Document2222.docx"/></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21WLXKCXARXS1-16.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21WLXKCXARXS1-17.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21WLXKCXARXS1-18.TIF" TargetMode="External"/><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oleObject" Target="../embeddings/oleObject4.bin"/><Relationship Id="rId7" Type="http://schemas.openxmlformats.org/officeDocument/2006/relationships/package" Target="../embeddings/Microsoft_Word_Document5555.docx"/><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image" Target="../media/image18.emf"/><Relationship Id="rId4" Type="http://schemas.openxmlformats.org/officeDocument/2006/relationships/package" Target="../embeddings/Microsoft_Word_Document4444.docx"/></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tiff"/><Relationship Id="rId1" Type="http://schemas.openxmlformats.org/officeDocument/2006/relationships/slideLayout" Target="../slideLayouts/slideLayout1.xml"/><Relationship Id="rId4" Type="http://schemas.openxmlformats.org/officeDocument/2006/relationships/image" Target="21WLXKCXARXS1-19.TIF"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21XYJWL-2.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23WLGKGDJ-7.TIF" TargetMode="External"/><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23WLGKXKBJ-2.TIF" TargetMode="External"/><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oleObject" Target="../embeddings/oleObject6.bin"/><Relationship Id="rId7" Type="http://schemas.openxmlformats.org/officeDocument/2006/relationships/image" Target="23WLGKXKBJ-3.TIF" TargetMode="External"/><Relationship Id="rId2" Type="http://schemas.openxmlformats.org/officeDocument/2006/relationships/slideLayout" Target="../slideLayouts/slideLayout1.xml"/><Relationship Id="rId1" Type="http://schemas.openxmlformats.org/officeDocument/2006/relationships/vmlDrawing" Target="../drawings/vmlDrawing4.vml"/><Relationship Id="rId6" Type="http://schemas.openxmlformats.org/officeDocument/2006/relationships/image" Target="../media/image26.png"/><Relationship Id="rId5" Type="http://schemas.openxmlformats.org/officeDocument/2006/relationships/image" Target="../media/image24.emf"/><Relationship Id="rId10" Type="http://schemas.openxmlformats.org/officeDocument/2006/relationships/image" Target="../media/image25.emf"/><Relationship Id="rId4" Type="http://schemas.openxmlformats.org/officeDocument/2006/relationships/package" Target="../embeddings/Microsoft_Word_Document66.docx"/><Relationship Id="rId9" Type="http://schemas.openxmlformats.org/officeDocument/2006/relationships/package" Target="../embeddings/Microsoft_Word_Document77.docx"/></Relationships>
</file>

<file path=ppt/slides/_rels/slide3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oleObject" Target="../embeddings/oleObject8.bin"/><Relationship Id="rId7" Type="http://schemas.openxmlformats.org/officeDocument/2006/relationships/package" Target="../embeddings/Microsoft_Word_Document101099.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27.emf"/><Relationship Id="rId4" Type="http://schemas.openxmlformats.org/officeDocument/2006/relationships/package" Target="../embeddings/Microsoft_Word_Document9988.docx"/></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108;&#65289;&#21160;&#37327;&#23432;&#24658;&#23450;&#24459;.DOC" TargetMode="Externa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20XWLX1-22.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21XLKWLX1-15.TI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50521" y="908720"/>
            <a:ext cx="10975658" cy="4525963"/>
          </a:xfrm>
        </p:spPr>
        <p:txBody>
          <a:bodyPr/>
          <a:lstStyle/>
          <a:p>
            <a:pPr indent="612140" algn="ctr"/>
            <a:r>
              <a:rPr lang="zh-CN" altLang="zh-CN" sz="2800" b="1" kern="100" dirty="0">
                <a:solidFill>
                  <a:srgbClr val="00B050"/>
                </a:solidFill>
                <a:latin typeface="Times New Roman"/>
                <a:cs typeface="Times New Roman"/>
              </a:rPr>
              <a:t>第三节　动量守恒定律</a:t>
            </a:r>
            <a:endParaRPr lang="zh-CN" altLang="zh-CN" sz="2800" kern="100" dirty="0">
              <a:solidFill>
                <a:srgbClr val="00B050"/>
              </a:solidFill>
              <a:latin typeface="宋体"/>
              <a:cs typeface="Courier New"/>
            </a:endParaRPr>
          </a:p>
          <a:p>
            <a:endParaRPr lang="zh-CN" altLang="en-US" dirty="0"/>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280" y="1772816"/>
            <a:ext cx="11369947" cy="316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766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68995" y="260649"/>
            <a:ext cx="10975658" cy="6480719"/>
          </a:xfrm>
        </p:spPr>
        <p:txBody>
          <a:bodyPr>
            <a:normAutofit lnSpcReduction="10000"/>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1  (</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两物体的质量</a:t>
            </a:r>
            <a:r>
              <a:rPr lang="en-US" altLang="zh-CN" b="1" i="1" kern="100" dirty="0">
                <a:latin typeface="Times New Roman"/>
                <a:cs typeface="Courier New"/>
              </a:rPr>
              <a:t>m</a:t>
            </a:r>
            <a:r>
              <a:rPr lang="en-US" altLang="zh-CN" b="1" i="1" kern="100" baseline="-250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m</a:t>
            </a:r>
            <a:r>
              <a:rPr lang="en-US" altLang="zh-CN" b="1" i="1" kern="100" baseline="-25000" dirty="0">
                <a:latin typeface="Times New Roman"/>
                <a:cs typeface="Courier New"/>
              </a:rPr>
              <a:t>B</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中</a:t>
            </a:r>
            <a:r>
              <a:rPr lang="zh-CN" altLang="zh-CN" b="1" kern="100" dirty="0">
                <a:latin typeface="Times New Roman"/>
                <a:cs typeface="Times New Roman"/>
              </a:rPr>
              <a:t>间用一段细绳相连并有一被压缩的弹簧，放在平板小</a:t>
            </a:r>
            <a:r>
              <a:rPr lang="zh-CN" altLang="zh-CN" b="1" kern="100" dirty="0" smtClean="0">
                <a:latin typeface="Times New Roman"/>
                <a:cs typeface="Times New Roman"/>
              </a:rPr>
              <a:t>车</a:t>
            </a:r>
            <a:endParaRPr lang="en-US" altLang="zh-CN" b="1" kern="100" dirty="0" smtClean="0">
              <a:latin typeface="Times New Roman"/>
              <a:cs typeface="Times New Roman"/>
            </a:endParaRPr>
          </a:p>
          <a:p>
            <a:pPr indent="0"/>
            <a:r>
              <a:rPr lang="en-US" altLang="zh-CN" b="1" i="1" kern="100" dirty="0" smtClean="0">
                <a:latin typeface="Times New Roman"/>
                <a:cs typeface="Courier New"/>
              </a:rPr>
              <a:t>C</a:t>
            </a:r>
            <a:r>
              <a:rPr lang="zh-CN" altLang="zh-CN" b="1" kern="100" dirty="0">
                <a:latin typeface="Times New Roman"/>
                <a:cs typeface="Times New Roman"/>
              </a:rPr>
              <a:t>上后，</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均处于静止状态。若地面光滑，则在</a:t>
            </a:r>
            <a:r>
              <a:rPr lang="zh-CN" altLang="zh-CN" b="1" kern="100" dirty="0" smtClean="0">
                <a:latin typeface="Times New Roman"/>
                <a:cs typeface="Times New Roman"/>
              </a:rPr>
              <a:t>细</a:t>
            </a:r>
            <a:endParaRPr lang="en-US" altLang="zh-CN" b="1" kern="100" dirty="0" smtClean="0">
              <a:latin typeface="Times New Roman"/>
              <a:cs typeface="Times New Roman"/>
            </a:endParaRPr>
          </a:p>
          <a:p>
            <a:pPr indent="0"/>
            <a:r>
              <a:rPr lang="zh-CN" altLang="zh-CN" b="1" kern="100" dirty="0" smtClean="0">
                <a:latin typeface="Times New Roman"/>
                <a:cs typeface="Times New Roman"/>
              </a:rPr>
              <a:t>绳</a:t>
            </a:r>
            <a:r>
              <a:rPr lang="zh-CN" altLang="zh-CN" b="1" kern="100" dirty="0">
                <a:latin typeface="Times New Roman"/>
                <a:cs typeface="Times New Roman"/>
              </a:rPr>
              <a:t>被剪断后，</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从</a:t>
            </a:r>
            <a:r>
              <a:rPr lang="en-US" altLang="zh-CN" b="1" i="1" kern="100" dirty="0">
                <a:latin typeface="Times New Roman"/>
                <a:cs typeface="Courier New"/>
              </a:rPr>
              <a:t>C</a:t>
            </a:r>
            <a:r>
              <a:rPr lang="zh-CN" altLang="zh-CN" b="1" kern="100" dirty="0">
                <a:latin typeface="Times New Roman"/>
                <a:cs typeface="Times New Roman"/>
              </a:rPr>
              <a:t>上未滑离之前，</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在</a:t>
            </a:r>
            <a:r>
              <a:rPr lang="en-US" altLang="zh-CN" b="1" i="1" kern="100" dirty="0">
                <a:latin typeface="Times New Roman"/>
                <a:cs typeface="Courier New"/>
              </a:rPr>
              <a:t>C</a:t>
            </a:r>
            <a:r>
              <a:rPr lang="zh-CN" altLang="zh-CN" b="1" kern="100" dirty="0">
                <a:latin typeface="Times New Roman"/>
                <a:cs typeface="Times New Roman"/>
              </a:rPr>
              <a:t>上沿相反方向滑动过程</a:t>
            </a:r>
            <a:r>
              <a:rPr lang="zh-CN" altLang="zh-CN" b="1" kern="100" dirty="0" smtClean="0">
                <a:latin typeface="Times New Roman"/>
                <a:cs typeface="Times New Roman"/>
              </a:rPr>
              <a:t>中</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r>
              <a:rPr lang="en-US" altLang="zh-CN" b="1" kern="100" dirty="0">
                <a:latin typeface="Times New Roman"/>
                <a:cs typeface="Courier New"/>
              </a:rPr>
              <a:t>A</a:t>
            </a:r>
            <a:r>
              <a:rPr lang="zh-CN" altLang="zh-CN" b="1" kern="100" dirty="0">
                <a:latin typeface="Times New Roman"/>
                <a:cs typeface="Times New Roman"/>
              </a:rPr>
              <a:t>．若</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与</a:t>
            </a:r>
            <a:r>
              <a:rPr lang="en-US" altLang="zh-CN" b="1" i="1" kern="100" dirty="0">
                <a:latin typeface="Times New Roman"/>
                <a:cs typeface="Courier New"/>
              </a:rPr>
              <a:t>C</a:t>
            </a:r>
            <a:r>
              <a:rPr lang="zh-CN" altLang="zh-CN" b="1" kern="100" dirty="0">
                <a:latin typeface="Times New Roman"/>
                <a:cs typeface="Times New Roman"/>
              </a:rPr>
              <a:t>之间的摩擦力大小相等，则</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组成的系统动量守恒，</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组成的系统动量也守恒</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．若</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与</a:t>
            </a:r>
            <a:r>
              <a:rPr lang="en-US" altLang="zh-CN" b="1" i="1" kern="100" dirty="0">
                <a:latin typeface="Times New Roman"/>
                <a:cs typeface="Courier New"/>
              </a:rPr>
              <a:t>C</a:t>
            </a:r>
            <a:r>
              <a:rPr lang="zh-CN" altLang="zh-CN" b="1" kern="100" dirty="0">
                <a:latin typeface="Times New Roman"/>
                <a:cs typeface="Times New Roman"/>
              </a:rPr>
              <a:t>之间的摩擦力大小不相等，则</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组成的系统动量不守恒，</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组成的系统动量也不守恒</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．若</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与</a:t>
            </a:r>
            <a:r>
              <a:rPr lang="en-US" altLang="zh-CN" b="1" i="1" kern="100" dirty="0">
                <a:latin typeface="Times New Roman"/>
                <a:cs typeface="Courier New"/>
              </a:rPr>
              <a:t>C</a:t>
            </a:r>
            <a:r>
              <a:rPr lang="zh-CN" altLang="zh-CN" b="1" kern="100" dirty="0">
                <a:latin typeface="Times New Roman"/>
                <a:cs typeface="Times New Roman"/>
              </a:rPr>
              <a:t>之间的摩擦力大小不相等，则</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组成的系统动量不守恒，但</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C</a:t>
            </a:r>
            <a:r>
              <a:rPr lang="zh-CN" altLang="zh-CN" b="1" kern="100" dirty="0">
                <a:latin typeface="Times New Roman"/>
                <a:cs typeface="Times New Roman"/>
              </a:rPr>
              <a:t>组成的系统动量守恒</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．以上说法均不</a:t>
            </a:r>
            <a:r>
              <a:rPr lang="zh-CN" altLang="zh-CN" b="1" kern="100" dirty="0" smtClean="0">
                <a:latin typeface="Times New Roman"/>
                <a:cs typeface="Times New Roman"/>
              </a:rPr>
              <a:t>对</a:t>
            </a:r>
            <a:endParaRPr lang="zh-CN" altLang="zh-CN" sz="1050" kern="100" dirty="0">
              <a:latin typeface="宋体"/>
              <a:cs typeface="Courier New"/>
            </a:endParaRPr>
          </a:p>
        </p:txBody>
      </p:sp>
      <p:pic>
        <p:nvPicPr>
          <p:cNvPr id="7170" name="Picture 2" descr="21WLXKCXARXS1-1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777103" y="548681"/>
            <a:ext cx="2721084" cy="1096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620688"/>
            <a:ext cx="10975658" cy="5400600"/>
          </a:xfrm>
        </p:spPr>
        <p:txBody>
          <a:bodyPr/>
          <a:lstStyle/>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解题指导</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仿宋_GB2312"/>
                <a:cs typeface="Times New Roman"/>
              </a:rPr>
              <a:t>动量守恒定律成立的条件是系统不受外力，或所受合外力为零，或者是系统所受的外力比相互作用的内力小很多。</a:t>
            </a:r>
            <a:endParaRPr lang="zh-CN" altLang="zh-CN" sz="1050" kern="100" dirty="0">
              <a:latin typeface="宋体"/>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楷体_GB2312"/>
                <a:cs typeface="Times New Roman"/>
              </a:rPr>
              <a:t>　当</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两物体组成一个系统时，弹簧的弹力为内力，而</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之间的摩擦力为外力，当</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之间的摩擦力等大反向时，</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组成的系统所受外力之和为零，动量守恒；当</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之间的摩擦力大小不相等时，</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组成的系统所受外力之和不为零，动量不守恒。而对于</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组成的系统，</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之间的摩擦力均为内力，故不论</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与</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之间的摩擦力的大小是否相等，</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C</a:t>
            </a:r>
            <a:r>
              <a:rPr lang="zh-CN" altLang="zh-CN" b="1" kern="100" dirty="0">
                <a:latin typeface="Times New Roman"/>
                <a:ea typeface="楷体_GB2312"/>
                <a:cs typeface="Times New Roman"/>
              </a:rPr>
              <a:t>组成的系统所受外力之和均为零，故系统的动量守恒，故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cs typeface="Times New Roman"/>
              </a:rPr>
              <a:t>　</a:t>
            </a:r>
            <a:r>
              <a:rPr lang="en-US" altLang="zh-CN" b="1" kern="100" dirty="0" smtClean="0">
                <a:latin typeface="Times New Roman"/>
                <a:cs typeface="Courier New"/>
              </a:rPr>
              <a:t>AC</a:t>
            </a:r>
            <a:endParaRPr lang="zh-CN" altLang="zh-CN" sz="1050" kern="100" dirty="0">
              <a:latin typeface="宋体"/>
              <a:cs typeface="Courier New"/>
            </a:endParaRPr>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495325"/>
            <a:ext cx="10975658" cy="4525963"/>
          </a:xfrm>
        </p:spPr>
        <p:txBody>
          <a:bodyPr/>
          <a:lstStyle/>
          <a:p>
            <a:pPr indent="612140" algn="ctr">
              <a:lnSpc>
                <a:spcPct val="200000"/>
              </a:lnSpc>
            </a:pPr>
            <a:r>
              <a:rPr lang="zh-CN" altLang="zh-CN" b="1" kern="100" dirty="0">
                <a:latin typeface="Times New Roman"/>
                <a:ea typeface="黑体"/>
                <a:cs typeface="Times New Roman"/>
              </a:rPr>
              <a:t>判断动量守恒的两大技巧</a:t>
            </a:r>
            <a:endParaRPr lang="zh-CN" altLang="zh-CN" sz="1050" kern="100" dirty="0">
              <a:latin typeface="宋体"/>
              <a:cs typeface="Courier New"/>
            </a:endParaRPr>
          </a:p>
          <a:p>
            <a:pPr indent="612140" algn="just">
              <a:lnSpc>
                <a:spcPct val="200000"/>
              </a:lnSpc>
            </a:pP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动量守恒定律的研究对象是相互作用的物体组成的系统。判断系统的动量是否守恒，与选择哪几个物体作为系统和分析哪一段运动过程有直接关系。</a:t>
            </a:r>
            <a:endParaRPr lang="zh-CN" altLang="zh-CN" sz="1050" kern="100" dirty="0">
              <a:latin typeface="宋体"/>
              <a:cs typeface="Courier New"/>
            </a:endParaRPr>
          </a:p>
          <a:p>
            <a:pPr indent="612140" algn="just">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判断系统的动量是否守恒，要注意守恒的条件是不受外力或所受合外力为零，因此要分清哪些力是内力，哪些力是外力</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819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980726"/>
            <a:ext cx="1849264"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188640"/>
            <a:ext cx="11176460" cy="6408711"/>
          </a:xfrm>
        </p:spPr>
        <p:txBody>
          <a:bodyPr>
            <a:normAutofit lnSpcReduction="10000"/>
          </a:bodyPr>
          <a:lstStyle/>
          <a:p>
            <a:pPr marL="442913"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关于动量守恒的条件，下面说法正确的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lgn="just"/>
            <a:r>
              <a:rPr lang="en-US" altLang="zh-CN" b="1" kern="100" dirty="0">
                <a:latin typeface="Times New Roman"/>
                <a:cs typeface="Courier New"/>
              </a:rPr>
              <a:t>A</a:t>
            </a:r>
            <a:r>
              <a:rPr lang="zh-CN" altLang="zh-CN" b="1" kern="100" dirty="0">
                <a:latin typeface="Times New Roman"/>
                <a:cs typeface="Times New Roman"/>
              </a:rPr>
              <a:t>．只要系统内有摩擦力，动量就不可能守恒</a:t>
            </a:r>
            <a:endParaRPr lang="zh-CN" altLang="zh-CN" sz="1050" kern="100" dirty="0">
              <a:latin typeface="宋体"/>
              <a:cs typeface="Courier New"/>
            </a:endParaRPr>
          </a:p>
          <a:p>
            <a:pPr marL="442913" indent="0" algn="just"/>
            <a:r>
              <a:rPr lang="en-US" altLang="zh-CN" b="1" kern="100" dirty="0">
                <a:latin typeface="Times New Roman"/>
                <a:cs typeface="Courier New"/>
              </a:rPr>
              <a:t>B</a:t>
            </a:r>
            <a:r>
              <a:rPr lang="zh-CN" altLang="zh-CN" b="1" kern="100" dirty="0">
                <a:latin typeface="Times New Roman"/>
                <a:cs typeface="Times New Roman"/>
              </a:rPr>
              <a:t>．只要系统所受合外力为零，系统动量就守恒</a:t>
            </a:r>
            <a:endParaRPr lang="zh-CN" altLang="zh-CN" sz="1050" kern="100" dirty="0">
              <a:latin typeface="宋体"/>
              <a:cs typeface="Courier New"/>
            </a:endParaRPr>
          </a:p>
          <a:p>
            <a:pPr marL="442913" indent="0" algn="just"/>
            <a:r>
              <a:rPr lang="en-US" altLang="zh-CN" b="1" kern="100" dirty="0">
                <a:latin typeface="Times New Roman"/>
                <a:cs typeface="Courier New"/>
              </a:rPr>
              <a:t>C</a:t>
            </a:r>
            <a:r>
              <a:rPr lang="zh-CN" altLang="zh-CN" b="1" kern="100" dirty="0">
                <a:latin typeface="Times New Roman"/>
                <a:cs typeface="Times New Roman"/>
              </a:rPr>
              <a:t>．系统加速度为零，系统动量一定守恒</a:t>
            </a:r>
            <a:endParaRPr lang="zh-CN" altLang="zh-CN" sz="1050" kern="100" dirty="0">
              <a:latin typeface="宋体"/>
              <a:cs typeface="Courier New"/>
            </a:endParaRPr>
          </a:p>
          <a:p>
            <a:pPr marL="442913" indent="0" algn="just"/>
            <a:r>
              <a:rPr lang="en-US" altLang="zh-CN" b="1" kern="100" dirty="0">
                <a:latin typeface="Times New Roman"/>
                <a:cs typeface="Courier New"/>
              </a:rPr>
              <a:t>D</a:t>
            </a:r>
            <a:r>
              <a:rPr lang="zh-CN" altLang="zh-CN" b="1" kern="100" dirty="0">
                <a:latin typeface="Times New Roman"/>
                <a:cs typeface="Times New Roman"/>
              </a:rPr>
              <a:t>．只要系统所受合外力不为零，则系统在任何方向上动量都不可能守恒</a:t>
            </a:r>
            <a:endParaRPr lang="zh-CN" altLang="zh-CN" sz="1050" kern="100" dirty="0">
              <a:latin typeface="宋体"/>
              <a:cs typeface="Courier New"/>
            </a:endParaRPr>
          </a:p>
          <a:p>
            <a:pPr marL="442913"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动</a:t>
            </a:r>
            <a:r>
              <a:rPr lang="zh-CN" altLang="zh-CN" b="1" kern="100" dirty="0">
                <a:latin typeface="Times New Roman"/>
                <a:ea typeface="楷体_GB2312"/>
                <a:cs typeface="Times New Roman"/>
              </a:rPr>
              <a:t>量守恒的条件是系统不受外力或所受合外力为零，与系统内有无摩擦力无关，选项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正确。系统加速度为零时，根据牛顿第二定律可得系统所受合外力为零，所以此时系统动量守恒，选项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正确。系统合外力不为零时，在某方向上合外力可能为零，此时在该方向上系统动量守恒，选项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BC</a:t>
            </a:r>
            <a:endParaRPr lang="zh-CN" altLang="en-US" dirty="0"/>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1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08955" y="260649"/>
            <a:ext cx="11377264" cy="6408711"/>
          </a:xfrm>
        </p:spPr>
        <p:txBody>
          <a:bodyPr>
            <a:normAutofit/>
          </a:bodyPr>
          <a:lstStyle/>
          <a:p>
            <a:pPr marL="447675" indent="-447675" algn="just">
              <a:tabLst>
                <a:tab pos="2970530" algn="l"/>
              </a:tabLst>
            </a:pPr>
            <a:r>
              <a:rPr lang="en-US" altLang="zh-CN" b="1" kern="100" dirty="0">
                <a:latin typeface="Times New Roman"/>
                <a:cs typeface="Courier New"/>
              </a:rPr>
              <a:t>2</a:t>
            </a:r>
            <a:r>
              <a:rPr lang="zh-CN" altLang="zh-CN" b="1" kern="100" dirty="0" smtClean="0">
                <a:latin typeface="Times New Roman"/>
                <a:cs typeface="Times New Roman"/>
              </a:rPr>
              <a:t>．如</a:t>
            </a:r>
            <a:r>
              <a:rPr lang="zh-CN" altLang="zh-CN" b="1" kern="100" dirty="0">
                <a:latin typeface="Times New Roman"/>
                <a:cs typeface="Times New Roman"/>
              </a:rPr>
              <a:t>图，光滑水平地面上有一小车，一轻弹簧的一端与车厢的挡板相连，另一端与滑块相连，滑块与车厢的水平底板间有摩擦。用力向右推动车厢使弹簧压缩，撤去推力时滑块在车厢底板上有相对滑动。在地面参考系</a:t>
            </a:r>
            <a:r>
              <a:rPr lang="en-US" altLang="zh-CN" b="1" kern="100" dirty="0">
                <a:latin typeface="Times New Roman"/>
                <a:cs typeface="Courier New"/>
              </a:rPr>
              <a:t>(</a:t>
            </a:r>
            <a:r>
              <a:rPr lang="zh-CN" altLang="zh-CN" b="1" kern="100" dirty="0">
                <a:latin typeface="Times New Roman"/>
                <a:cs typeface="Times New Roman"/>
              </a:rPr>
              <a:t>可视为惯性系</a:t>
            </a:r>
            <a:r>
              <a:rPr lang="en-US" altLang="zh-CN" b="1" kern="100" dirty="0">
                <a:latin typeface="Times New Roman"/>
                <a:cs typeface="Courier New"/>
              </a:rPr>
              <a:t>)</a:t>
            </a:r>
            <a:r>
              <a:rPr lang="zh-CN" altLang="zh-CN" b="1" kern="100" dirty="0">
                <a:latin typeface="Times New Roman"/>
                <a:cs typeface="Times New Roman"/>
              </a:rPr>
              <a:t>中，从撤去推力开始，小车、弹簧和滑块组成的系</a:t>
            </a:r>
            <a:r>
              <a:rPr lang="zh-CN" altLang="zh-CN" b="1" kern="100" dirty="0" smtClean="0">
                <a:latin typeface="Times New Roman"/>
                <a:cs typeface="Times New Roman"/>
              </a:rPr>
              <a:t>统</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 </a:t>
            </a:r>
            <a:endParaRPr lang="zh-CN" altLang="zh-CN" kern="100" dirty="0">
              <a:latin typeface="宋体"/>
              <a:cs typeface="Courier New"/>
            </a:endParaRPr>
          </a:p>
          <a:p>
            <a:pPr marL="447675" indent="0" algn="just">
              <a:tabLst>
                <a:tab pos="2970530" algn="l"/>
              </a:tabLst>
            </a:pPr>
            <a:endParaRPr lang="en-US" altLang="zh-CN" b="1" kern="100" dirty="0" smtClean="0">
              <a:latin typeface="Times New Roman"/>
              <a:cs typeface="Courier New"/>
            </a:endParaRPr>
          </a:p>
          <a:p>
            <a:pPr marL="447675" indent="0" algn="just">
              <a:tabLst>
                <a:tab pos="2970530" algn="l"/>
              </a:tabLst>
            </a:pPr>
            <a:endParaRPr lang="en-US" altLang="zh-CN" b="1" kern="100" dirty="0" smtClean="0">
              <a:latin typeface="Times New Roman"/>
              <a:cs typeface="Courier New"/>
            </a:endParaRPr>
          </a:p>
          <a:p>
            <a:pPr marL="447675" indent="0" algn="just">
              <a:tabLst>
                <a:tab pos="2970530" algn="l"/>
              </a:tabLst>
            </a:pPr>
            <a:r>
              <a:rPr lang="en-US" altLang="zh-CN" b="1" kern="100" dirty="0" smtClean="0">
                <a:latin typeface="Times New Roman"/>
                <a:cs typeface="Courier New"/>
              </a:rPr>
              <a:t>A</a:t>
            </a:r>
            <a:r>
              <a:rPr lang="zh-CN" altLang="zh-CN" b="1" kern="100" dirty="0">
                <a:latin typeface="Times New Roman"/>
                <a:cs typeface="Times New Roman"/>
              </a:rPr>
              <a:t>．动量守恒，机械能守恒</a:t>
            </a:r>
            <a:endParaRPr lang="zh-CN" altLang="zh-CN" kern="100" dirty="0">
              <a:latin typeface="宋体"/>
              <a:cs typeface="Courier New"/>
            </a:endParaRPr>
          </a:p>
          <a:p>
            <a:pPr marL="447675" indent="0" algn="just">
              <a:tabLst>
                <a:tab pos="2970530" algn="l"/>
              </a:tabLst>
            </a:pPr>
            <a:r>
              <a:rPr lang="en-US" altLang="zh-CN" b="1" kern="100" dirty="0" smtClean="0">
                <a:latin typeface="Times New Roman"/>
                <a:cs typeface="Courier New"/>
              </a:rPr>
              <a:t>B</a:t>
            </a:r>
            <a:r>
              <a:rPr lang="zh-CN" altLang="zh-CN" b="1" kern="100" dirty="0">
                <a:latin typeface="Times New Roman"/>
                <a:cs typeface="Times New Roman"/>
              </a:rPr>
              <a:t>．动量守恒，机械能不守恒</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C</a:t>
            </a:r>
            <a:r>
              <a:rPr lang="zh-CN" altLang="zh-CN" b="1" kern="100" dirty="0">
                <a:latin typeface="Times New Roman"/>
                <a:cs typeface="Times New Roman"/>
              </a:rPr>
              <a:t>．动量不守恒，机械能守恒</a:t>
            </a:r>
            <a:endParaRPr lang="zh-CN" altLang="zh-CN" kern="100" dirty="0">
              <a:latin typeface="宋体"/>
              <a:cs typeface="Courier New"/>
            </a:endParaRPr>
          </a:p>
          <a:p>
            <a:pPr marL="447675" indent="0" algn="just">
              <a:tabLst>
                <a:tab pos="2970530" algn="l"/>
              </a:tabLst>
            </a:pPr>
            <a:r>
              <a:rPr lang="en-US" altLang="zh-CN" b="1" kern="100" dirty="0">
                <a:latin typeface="Times New Roman"/>
                <a:cs typeface="Courier New"/>
              </a:rPr>
              <a:t>D</a:t>
            </a:r>
            <a:r>
              <a:rPr lang="zh-CN" altLang="zh-CN" b="1" kern="100" dirty="0">
                <a:latin typeface="Times New Roman"/>
                <a:cs typeface="Times New Roman"/>
              </a:rPr>
              <a:t>．动量不守恒，机械能不守恒</a:t>
            </a:r>
            <a:endParaRPr lang="zh-CN" altLang="zh-CN" kern="100" dirty="0">
              <a:latin typeface="宋体"/>
              <a:cs typeface="Courier New"/>
            </a:endParaRPr>
          </a:p>
          <a:p>
            <a:pPr marL="447675" indent="0"/>
            <a:endParaRPr lang="zh-CN" altLang="en-US" dirty="0"/>
          </a:p>
        </p:txBody>
      </p:sp>
      <p:pic>
        <p:nvPicPr>
          <p:cNvPr id="24578" name="Picture 2" descr="21WLYJ-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331659" y="2492897"/>
            <a:ext cx="4214200" cy="1368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567335"/>
            <a:ext cx="10975658" cy="3445841"/>
          </a:xfrm>
        </p:spPr>
        <p:txBody>
          <a:bodyPr/>
          <a:lstStyle/>
          <a:p>
            <a:pPr indent="0" algn="just">
              <a:lnSpc>
                <a:spcPct val="200000"/>
              </a:lnSpc>
              <a:tabLst>
                <a:tab pos="2970530" algn="l"/>
              </a:tabLst>
            </a:pPr>
            <a:r>
              <a:rPr lang="zh-CN" altLang="zh-CN" b="1" kern="100" dirty="0" smtClean="0">
                <a:solidFill>
                  <a:srgbClr val="FF0000"/>
                </a:solidFill>
                <a:latin typeface="Times New Roman"/>
                <a:ea typeface="黑体"/>
                <a:cs typeface="Times New Roman"/>
              </a:rPr>
              <a:t>解析：</a:t>
            </a:r>
            <a:r>
              <a:rPr lang="zh-CN" altLang="zh-CN" b="1" kern="100" dirty="0">
                <a:latin typeface="Times New Roman"/>
                <a:ea typeface="楷体_GB2312"/>
                <a:cs typeface="Times New Roman"/>
              </a:rPr>
              <a:t>撤去推力，系统所受合外力为零，动量守恒；因为滑块与车厢水平底板间有摩擦，且撤去推力后滑块在车厢底板上有相对滑动，即摩擦力做功，故系统的机械能减少，</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endParaRPr lang="zh-CN" altLang="zh-CN" kern="100" dirty="0">
              <a:latin typeface="宋体"/>
              <a:cs typeface="Courier New"/>
            </a:endParaRPr>
          </a:p>
          <a:p>
            <a:pPr indent="0">
              <a:lnSpc>
                <a:spcPct val="200000"/>
              </a:lnSpc>
            </a:pPr>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zh-CN" altLang="zh-CN" b="1" kern="100" dirty="0">
                <a:solidFill>
                  <a:srgbClr val="FF0000"/>
                </a:solidFill>
                <a:latin typeface="宋体"/>
                <a:ea typeface="Times New Roman"/>
                <a:cs typeface="Courier New"/>
              </a:rPr>
              <a:t> </a:t>
            </a:r>
            <a:r>
              <a:rPr lang="en-US" altLang="zh-CN" b="1" kern="100" dirty="0" smtClean="0">
                <a:latin typeface="Times New Roman"/>
                <a:ea typeface="楷体_GB2312"/>
                <a:cs typeface="Courier New"/>
              </a:rPr>
              <a:t>B</a:t>
            </a:r>
            <a:endParaRPr lang="zh-CN" altLang="en-US" dirty="0"/>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4624"/>
            <a:ext cx="10975658" cy="3229817"/>
          </a:xfrm>
        </p:spPr>
        <p:txBody>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动量守恒定律的应用</a:t>
            </a:r>
            <a:endParaRPr lang="zh-CN" altLang="zh-CN" sz="1050" kern="100" dirty="0">
              <a:solidFill>
                <a:schemeClr val="accent6">
                  <a:lumMod val="75000"/>
                </a:schemeClr>
              </a:solidFill>
              <a:latin typeface="宋体"/>
              <a:cs typeface="Courier New"/>
            </a:endParaRPr>
          </a:p>
          <a:p>
            <a:pPr indent="612140" algn="just"/>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r>
              <a:rPr lang="en-US" altLang="zh-CN" b="1" kern="100" dirty="0">
                <a:latin typeface="Times New Roman"/>
                <a:ea typeface="黑体"/>
                <a:cs typeface="Courier New"/>
              </a:rPr>
              <a:t>  </a:t>
            </a:r>
            <a:endParaRPr lang="zh-CN" altLang="zh-CN" sz="1050" kern="100" dirty="0">
              <a:latin typeface="宋体"/>
              <a:cs typeface="Courier New"/>
            </a:endParaRPr>
          </a:p>
          <a:p>
            <a:pPr indent="612140" algn="just"/>
            <a:r>
              <a:rPr lang="zh-CN" altLang="zh-CN" b="1" kern="100" dirty="0">
                <a:latin typeface="Times New Roman"/>
                <a:cs typeface="Times New Roman"/>
              </a:rPr>
              <a:t>如图所示，质量为</a:t>
            </a:r>
            <a:r>
              <a:rPr lang="en-US" altLang="zh-CN" b="1" i="1" kern="100" dirty="0">
                <a:latin typeface="Times New Roman"/>
                <a:cs typeface="Courier New"/>
              </a:rPr>
              <a:t>M</a:t>
            </a:r>
            <a:r>
              <a:rPr lang="zh-CN" altLang="zh-CN" b="1" kern="100" dirty="0">
                <a:latin typeface="Times New Roman"/>
                <a:cs typeface="Times New Roman"/>
              </a:rPr>
              <a:t>的小船在静止水面上以速率</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向右匀速行驶，一质量为</a:t>
            </a:r>
            <a:r>
              <a:rPr lang="en-US" altLang="zh-CN" b="1" i="1" kern="100" dirty="0">
                <a:latin typeface="Times New Roman"/>
                <a:cs typeface="Courier New"/>
              </a:rPr>
              <a:t>m</a:t>
            </a:r>
            <a:r>
              <a:rPr lang="zh-CN" altLang="zh-CN" b="1" kern="100" dirty="0">
                <a:latin typeface="Times New Roman"/>
                <a:cs typeface="Times New Roman"/>
              </a:rPr>
              <a:t>的救生员站在船尾，相对小船静止。若救生员以相对水面速率</a:t>
            </a:r>
            <a:r>
              <a:rPr lang="en-US" altLang="zh-CN" b="1" i="1" kern="100" dirty="0">
                <a:latin typeface="Book Antiqua"/>
                <a:cs typeface="Times New Roman"/>
              </a:rPr>
              <a:t>v</a:t>
            </a:r>
            <a:r>
              <a:rPr lang="zh-CN" altLang="zh-CN" b="1" kern="100" dirty="0">
                <a:latin typeface="Times New Roman"/>
                <a:cs typeface="Times New Roman"/>
              </a:rPr>
              <a:t>水平向左跃入水中，则救生员跃出后小船的速率会发生什么变化？</a:t>
            </a:r>
            <a:endParaRPr lang="zh-CN" altLang="zh-CN" sz="1050" kern="100" dirty="0">
              <a:latin typeface="宋体"/>
              <a:cs typeface="Courier New"/>
            </a:endParaRPr>
          </a:p>
          <a:p>
            <a:endParaRPr lang="zh-CN" altLang="en-US" dirty="0"/>
          </a:p>
        </p:txBody>
      </p:sp>
      <p:pic>
        <p:nvPicPr>
          <p:cNvPr id="10242" name="Picture 2" descr="21WLXKCXARXS1-15.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801443" y="2996952"/>
            <a:ext cx="2304256" cy="1348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1107838565"/>
              </p:ext>
            </p:extLst>
          </p:nvPr>
        </p:nvGraphicFramePr>
        <p:xfrm>
          <a:off x="914400" y="4581128"/>
          <a:ext cx="10274300" cy="2074862"/>
        </p:xfrm>
        <a:graphic>
          <a:graphicData uri="http://schemas.openxmlformats.org/presentationml/2006/ole">
            <mc:AlternateContent xmlns:mc="http://schemas.openxmlformats.org/markup-compatibility/2006">
              <mc:Choice xmlns:v="urn:schemas-microsoft-com:vml" Requires="v">
                <p:oleObj spid="_x0000_s10279" name="文档" r:id="rId6" imgW="10371836" imgH="2103251" progId="Word.Document.12">
                  <p:embed/>
                </p:oleObj>
              </mc:Choice>
              <mc:Fallback>
                <p:oleObj name="文档" r:id="rId6" imgW="10371836" imgH="2103251" progId="Word.Document.12">
                  <p:embed/>
                  <p:pic>
                    <p:nvPicPr>
                      <p:cNvPr id="0" name=""/>
                      <p:cNvPicPr/>
                      <p:nvPr/>
                    </p:nvPicPr>
                    <p:blipFill>
                      <a:blip r:embed="rId7"/>
                      <a:stretch>
                        <a:fillRect/>
                      </a:stretch>
                    </p:blipFill>
                    <p:spPr>
                      <a:xfrm>
                        <a:off x="914400" y="4581128"/>
                        <a:ext cx="10274300" cy="2074862"/>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908721"/>
            <a:ext cx="10975658" cy="4752530"/>
          </a:xfrm>
        </p:spPr>
        <p:txBody>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对系统</a:t>
            </a:r>
            <a:r>
              <a:rPr lang="en-US" altLang="zh-CN" b="1" kern="100" dirty="0">
                <a:latin typeface="宋体"/>
                <a:cs typeface="Times New Roman"/>
              </a:rPr>
              <a:t>“</a:t>
            </a:r>
            <a:r>
              <a:rPr lang="zh-CN" altLang="zh-CN" b="1" kern="100" dirty="0">
                <a:latin typeface="Times New Roman"/>
                <a:ea typeface="黑体"/>
                <a:cs typeface="Times New Roman"/>
              </a:rPr>
              <a:t>总动量保持不变</a:t>
            </a:r>
            <a:r>
              <a:rPr lang="en-US" altLang="zh-CN" b="1" kern="100" dirty="0">
                <a:latin typeface="宋体"/>
                <a:cs typeface="Times New Roman"/>
              </a:rPr>
              <a:t>”</a:t>
            </a:r>
            <a:r>
              <a:rPr lang="zh-CN" altLang="zh-CN" b="1" kern="100" dirty="0">
                <a:latin typeface="Times New Roman"/>
                <a:ea typeface="黑体"/>
                <a:cs typeface="Times New Roman"/>
              </a:rPr>
              <a:t>的理解</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系统在整个过程中任意两个时刻的总动量都相等，不仅仅是初、末两个状态的总动量相等。</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系统的总动量保持不变，但系统内每个物体的动量可能都在不断变化。</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系统的总动量指系统内各物体动量的矢量和，总动量不变指的是系统的总动量的大小和方向都不变。</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38553" y="548680"/>
            <a:ext cx="10975658" cy="4525963"/>
          </a:xfrm>
        </p:spPr>
        <p:txBody>
          <a:bodyPr/>
          <a:lstStyle/>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动量守恒定律的三种表达式</a:t>
            </a:r>
            <a:endParaRPr lang="zh-CN" altLang="zh-CN" sz="1050" kern="100" dirty="0">
              <a:latin typeface="宋体"/>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3039928148"/>
              </p:ext>
            </p:extLst>
          </p:nvPr>
        </p:nvGraphicFramePr>
        <p:xfrm>
          <a:off x="1890681" y="1268759"/>
          <a:ext cx="8542848" cy="4514662"/>
        </p:xfrm>
        <a:graphic>
          <a:graphicData uri="http://schemas.openxmlformats.org/drawingml/2006/table">
            <a:tbl>
              <a:tblPr/>
              <a:tblGrid>
                <a:gridCol w="3357146"/>
                <a:gridCol w="5185702"/>
              </a:tblGrid>
              <a:tr h="644952">
                <a:tc>
                  <a:txBody>
                    <a:bodyPr/>
                    <a:lstStyle/>
                    <a:p>
                      <a:pPr algn="ctr">
                        <a:lnSpc>
                          <a:spcPct val="150000"/>
                        </a:lnSpc>
                        <a:spcAft>
                          <a:spcPts val="0"/>
                        </a:spcAft>
                      </a:pPr>
                      <a:r>
                        <a:rPr lang="zh-CN" sz="2400" b="1" kern="100" dirty="0">
                          <a:effectLst/>
                          <a:latin typeface="Times New Roman"/>
                          <a:cs typeface="Times New Roman"/>
                        </a:rPr>
                        <a:t>表达式</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a:effectLst/>
                          <a:latin typeface="Times New Roman"/>
                          <a:cs typeface="Times New Roman"/>
                        </a:rPr>
                        <a:t>具体含义</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34855">
                <a:tc>
                  <a:txBody>
                    <a:bodyPr/>
                    <a:lstStyle/>
                    <a:p>
                      <a:pPr algn="l">
                        <a:lnSpc>
                          <a:spcPct val="150000"/>
                        </a:lnSpc>
                        <a:spcAft>
                          <a:spcPts val="0"/>
                        </a:spcAft>
                      </a:pPr>
                      <a:r>
                        <a:rPr lang="en-US" sz="2400" b="1" i="1" kern="100">
                          <a:effectLst/>
                          <a:latin typeface="Times New Roman"/>
                          <a:cs typeface="Courier New"/>
                        </a:rPr>
                        <a:t>p</a:t>
                      </a:r>
                      <a:r>
                        <a:rPr lang="zh-CN" sz="2400" b="1" kern="100">
                          <a:effectLst/>
                          <a:latin typeface="Times New Roman"/>
                          <a:cs typeface="Times New Roman"/>
                        </a:rPr>
                        <a:t>＝</a:t>
                      </a:r>
                      <a:r>
                        <a:rPr lang="en-US" sz="2400" b="1" i="1" kern="100">
                          <a:effectLst/>
                          <a:latin typeface="Times New Roman"/>
                          <a:cs typeface="Courier New"/>
                        </a:rPr>
                        <a:t>p</a:t>
                      </a:r>
                      <a:r>
                        <a:rPr lang="en-US" sz="2400" b="1" kern="100">
                          <a:effectLst/>
                          <a:latin typeface="宋体"/>
                          <a:cs typeface="Times New Roman"/>
                        </a:rPr>
                        <a:t>′</a:t>
                      </a:r>
                      <a:r>
                        <a:rPr lang="zh-CN" sz="2400" b="1" kern="100">
                          <a:effectLst/>
                          <a:latin typeface="Times New Roman"/>
                          <a:cs typeface="Times New Roman"/>
                        </a:rPr>
                        <a:t>或</a:t>
                      </a:r>
                      <a:r>
                        <a:rPr lang="en-US" sz="2400" b="1" i="1" kern="100">
                          <a:effectLst/>
                          <a:latin typeface="Times New Roman"/>
                          <a:cs typeface="Courier New"/>
                        </a:rPr>
                        <a:t>m</a:t>
                      </a:r>
                      <a:r>
                        <a:rPr lang="en-US" sz="2400" b="1" kern="100" baseline="-25000">
                          <a:effectLst/>
                          <a:latin typeface="Times New Roman"/>
                          <a:cs typeface="Courier New"/>
                        </a:rPr>
                        <a:t>1</a:t>
                      </a:r>
                      <a:r>
                        <a:rPr lang="en-US" sz="2400" b="1" i="1" kern="100">
                          <a:effectLst/>
                          <a:latin typeface="Book Antiqua"/>
                          <a:cs typeface="Times New Roman"/>
                        </a:rPr>
                        <a:t>v</a:t>
                      </a:r>
                      <a:r>
                        <a:rPr lang="en-US" sz="2400" b="1" kern="100" baseline="-25000">
                          <a:effectLst/>
                          <a:latin typeface="Times New Roman"/>
                          <a:cs typeface="Courier New"/>
                        </a:rPr>
                        <a:t>1</a:t>
                      </a:r>
                      <a:r>
                        <a:rPr lang="zh-CN" sz="2400" b="1" kern="100">
                          <a:effectLst/>
                          <a:latin typeface="Times New Roman"/>
                          <a:cs typeface="Times New Roman"/>
                        </a:rPr>
                        <a:t>＋</a:t>
                      </a:r>
                      <a:r>
                        <a:rPr lang="en-US" sz="2400" b="1" i="1" kern="100">
                          <a:effectLst/>
                          <a:latin typeface="Times New Roman"/>
                          <a:cs typeface="Courier New"/>
                        </a:rPr>
                        <a:t>m</a:t>
                      </a:r>
                      <a:r>
                        <a:rPr lang="en-US" sz="2400" b="1" kern="100" baseline="-25000">
                          <a:effectLst/>
                          <a:latin typeface="Times New Roman"/>
                          <a:cs typeface="Courier New"/>
                        </a:rPr>
                        <a:t>2</a:t>
                      </a:r>
                      <a:r>
                        <a:rPr lang="en-US" sz="2400" b="1" i="1" kern="100">
                          <a:effectLst/>
                          <a:latin typeface="Book Antiqua"/>
                          <a:cs typeface="Times New Roman"/>
                        </a:rPr>
                        <a:t>v</a:t>
                      </a:r>
                      <a:r>
                        <a:rPr lang="en-US" sz="2400" b="1" kern="100" baseline="-25000">
                          <a:effectLst/>
                          <a:latin typeface="Times New Roman"/>
                          <a:cs typeface="Courier New"/>
                        </a:rPr>
                        <a:t>2</a:t>
                      </a:r>
                      <a:endParaRPr lang="zh-CN" sz="1050" kern="100">
                        <a:effectLst/>
                        <a:latin typeface="宋体"/>
                        <a:cs typeface="Courier New"/>
                      </a:endParaRPr>
                    </a:p>
                    <a:p>
                      <a:pPr algn="l">
                        <a:lnSpc>
                          <a:spcPct val="150000"/>
                        </a:lnSpc>
                        <a:spcAft>
                          <a:spcPts val="0"/>
                        </a:spcAft>
                      </a:pPr>
                      <a:r>
                        <a:rPr lang="zh-CN" sz="2400" b="1" kern="100">
                          <a:effectLst/>
                          <a:latin typeface="Times New Roman"/>
                          <a:cs typeface="Times New Roman"/>
                        </a:rPr>
                        <a:t>＝</a:t>
                      </a:r>
                      <a:r>
                        <a:rPr lang="en-US" sz="2400" b="1" i="1" kern="100">
                          <a:effectLst/>
                          <a:latin typeface="Times New Roman"/>
                          <a:cs typeface="Courier New"/>
                        </a:rPr>
                        <a:t>m</a:t>
                      </a:r>
                      <a:r>
                        <a:rPr lang="en-US" sz="2400" b="1" kern="100" baseline="-25000">
                          <a:effectLst/>
                          <a:latin typeface="Times New Roman"/>
                          <a:cs typeface="Courier New"/>
                        </a:rPr>
                        <a:t>1</a:t>
                      </a:r>
                      <a:r>
                        <a:rPr lang="en-US" sz="2400" b="1" i="1" kern="100">
                          <a:effectLst/>
                          <a:latin typeface="Book Antiqua"/>
                          <a:cs typeface="Times New Roman"/>
                        </a:rPr>
                        <a:t>v</a:t>
                      </a:r>
                      <a:r>
                        <a:rPr lang="en-US" sz="2400" b="1" kern="100" baseline="-25000">
                          <a:effectLst/>
                          <a:latin typeface="Times New Roman"/>
                          <a:cs typeface="Courier New"/>
                        </a:rPr>
                        <a:t>1</a:t>
                      </a:r>
                      <a:r>
                        <a:rPr lang="en-US" sz="2400" b="1" kern="100">
                          <a:effectLst/>
                          <a:latin typeface="宋体"/>
                          <a:cs typeface="Times New Roman"/>
                        </a:rPr>
                        <a:t>′</a:t>
                      </a:r>
                      <a:r>
                        <a:rPr lang="zh-CN" sz="2400" b="1" kern="100">
                          <a:effectLst/>
                          <a:latin typeface="Times New Roman"/>
                          <a:cs typeface="Times New Roman"/>
                        </a:rPr>
                        <a:t>＋</a:t>
                      </a:r>
                      <a:r>
                        <a:rPr lang="en-US" sz="2400" b="1" i="1" kern="100">
                          <a:effectLst/>
                          <a:latin typeface="Times New Roman"/>
                          <a:cs typeface="Courier New"/>
                        </a:rPr>
                        <a:t>m</a:t>
                      </a:r>
                      <a:r>
                        <a:rPr lang="en-US" sz="2400" b="1" kern="100" baseline="-25000">
                          <a:effectLst/>
                          <a:latin typeface="Times New Roman"/>
                          <a:cs typeface="Courier New"/>
                        </a:rPr>
                        <a:t>2</a:t>
                      </a:r>
                      <a:r>
                        <a:rPr lang="en-US" sz="2400" b="1" i="1" kern="100">
                          <a:effectLst/>
                          <a:latin typeface="Book Antiqua"/>
                          <a:cs typeface="Times New Roman"/>
                        </a:rPr>
                        <a:t>v</a:t>
                      </a:r>
                      <a:r>
                        <a:rPr lang="en-US" sz="2400" b="1" kern="100" baseline="-25000">
                          <a:effectLst/>
                          <a:latin typeface="Times New Roman"/>
                          <a:cs typeface="Courier New"/>
                        </a:rPr>
                        <a:t>2</a:t>
                      </a:r>
                      <a:r>
                        <a:rPr lang="en-US" sz="2400" b="1" kern="100">
                          <a:effectLst/>
                          <a:latin typeface="宋体"/>
                          <a:cs typeface="Times New Roman"/>
                        </a:rPr>
                        <a:t>′</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系统相互作用前的总动量</a:t>
                      </a:r>
                      <a:r>
                        <a:rPr lang="en-US" sz="2400" b="1" i="1" kern="100">
                          <a:effectLst/>
                          <a:latin typeface="Times New Roman"/>
                          <a:cs typeface="Courier New"/>
                        </a:rPr>
                        <a:t>p</a:t>
                      </a:r>
                      <a:r>
                        <a:rPr lang="zh-CN" sz="2400" b="1" kern="100">
                          <a:effectLst/>
                          <a:latin typeface="Times New Roman"/>
                          <a:cs typeface="Times New Roman"/>
                        </a:rPr>
                        <a:t>等于相互作用后的总动量</a:t>
                      </a:r>
                      <a:r>
                        <a:rPr lang="en-US" sz="2400" b="1" i="1" kern="100">
                          <a:effectLst/>
                          <a:latin typeface="Times New Roman"/>
                          <a:cs typeface="Courier New"/>
                        </a:rPr>
                        <a:t>p</a:t>
                      </a:r>
                      <a:r>
                        <a:rPr lang="en-US" sz="2400" b="1" kern="100">
                          <a:effectLst/>
                          <a:latin typeface="宋体"/>
                          <a:cs typeface="Times New Roman"/>
                        </a:rPr>
                        <a:t>′</a:t>
                      </a:r>
                      <a:r>
                        <a:rPr lang="zh-CN" sz="2400" b="1" kern="100">
                          <a:effectLst/>
                          <a:latin typeface="Times New Roman"/>
                          <a:cs typeface="Times New Roman"/>
                        </a:rPr>
                        <a:t>，大小相等，方向相同</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9903">
                <a:tc>
                  <a:txBody>
                    <a:bodyPr/>
                    <a:lstStyle/>
                    <a:p>
                      <a:pPr algn="ctr">
                        <a:lnSpc>
                          <a:spcPct val="150000"/>
                        </a:lnSpc>
                        <a:spcAft>
                          <a:spcPts val="0"/>
                        </a:spcAft>
                      </a:pPr>
                      <a:r>
                        <a:rPr lang="en-US" sz="2400" b="1" kern="100" dirty="0">
                          <a:effectLst/>
                          <a:latin typeface="Times New Roman"/>
                          <a:cs typeface="Courier New"/>
                        </a:rPr>
                        <a:t>Δ</a:t>
                      </a:r>
                      <a:r>
                        <a:rPr lang="en-US" sz="2400" b="1" i="1" kern="100" dirty="0">
                          <a:effectLst/>
                          <a:latin typeface="Times New Roman"/>
                          <a:cs typeface="Courier New"/>
                        </a:rPr>
                        <a:t>p</a:t>
                      </a:r>
                      <a:r>
                        <a:rPr lang="en-US" sz="2400" b="1" kern="100" baseline="-25000" dirty="0">
                          <a:effectLst/>
                          <a:latin typeface="Times New Roman"/>
                          <a:cs typeface="Courier New"/>
                        </a:rPr>
                        <a:t>1</a:t>
                      </a:r>
                      <a:r>
                        <a:rPr lang="zh-CN" sz="2400" b="1" kern="100" dirty="0">
                          <a:effectLst/>
                          <a:latin typeface="Times New Roman"/>
                          <a:cs typeface="Times New Roman"/>
                        </a:rPr>
                        <a:t>＝－</a:t>
                      </a:r>
                      <a:r>
                        <a:rPr lang="en-US" sz="2400" b="1" kern="100" dirty="0">
                          <a:effectLst/>
                          <a:latin typeface="Times New Roman"/>
                          <a:cs typeface="Courier New"/>
                        </a:rPr>
                        <a:t>Δ</a:t>
                      </a:r>
                      <a:r>
                        <a:rPr lang="en-US" sz="2400" b="1" i="1" kern="100" dirty="0">
                          <a:effectLst/>
                          <a:latin typeface="Times New Roman"/>
                          <a:cs typeface="Courier New"/>
                        </a:rPr>
                        <a:t>p</a:t>
                      </a:r>
                      <a:r>
                        <a:rPr lang="en-US" sz="2400" b="1" kern="100" baseline="-25000" dirty="0">
                          <a:effectLst/>
                          <a:latin typeface="Times New Roman"/>
                          <a:cs typeface="Courier New"/>
                        </a:rPr>
                        <a:t>2</a:t>
                      </a:r>
                      <a:r>
                        <a:rPr lang="zh-CN" sz="2400" b="1" kern="100" dirty="0">
                          <a:effectLst/>
                          <a:latin typeface="Times New Roman"/>
                          <a:cs typeface="Times New Roman"/>
                        </a:rPr>
                        <a:t>或</a:t>
                      </a:r>
                      <a:r>
                        <a:rPr lang="en-US" sz="2400" b="1" i="1" kern="100" dirty="0" smtClean="0">
                          <a:effectLst/>
                          <a:latin typeface="Times New Roman"/>
                          <a:cs typeface="Courier New"/>
                        </a:rPr>
                        <a:t>m</a:t>
                      </a:r>
                      <a:r>
                        <a:rPr lang="en-US" sz="2400" b="1" kern="100" baseline="-25000" dirty="0" smtClean="0">
                          <a:effectLst/>
                          <a:latin typeface="Times New Roman"/>
                          <a:cs typeface="Courier New"/>
                        </a:rPr>
                        <a:t>1</a:t>
                      </a:r>
                      <a:r>
                        <a:rPr lang="en-US" sz="2400" b="1" kern="100" dirty="0" smtClean="0">
                          <a:effectLst/>
                          <a:latin typeface="Times New Roman"/>
                          <a:cs typeface="Courier New"/>
                        </a:rPr>
                        <a:t>Δ</a:t>
                      </a:r>
                      <a:r>
                        <a:rPr lang="en-US" sz="2400" b="1" i="1" kern="100" dirty="0" smtClean="0">
                          <a:effectLst/>
                          <a:latin typeface="Book Antiqua"/>
                          <a:cs typeface="Times New Roman"/>
                        </a:rPr>
                        <a:t>v</a:t>
                      </a:r>
                      <a:r>
                        <a:rPr lang="en-US" sz="2400" b="1" kern="100" baseline="-25000" dirty="0" smtClean="0">
                          <a:effectLst/>
                          <a:latin typeface="Times New Roman"/>
                          <a:cs typeface="Courier New"/>
                        </a:rPr>
                        <a:t>1</a:t>
                      </a:r>
                    </a:p>
                    <a:p>
                      <a:pPr algn="l">
                        <a:lnSpc>
                          <a:spcPct val="150000"/>
                        </a:lnSpc>
                        <a:spcAft>
                          <a:spcPts val="0"/>
                        </a:spcAft>
                      </a:pPr>
                      <a:r>
                        <a:rPr lang="zh-CN" sz="2400" b="1" kern="100" dirty="0" smtClean="0">
                          <a:effectLst/>
                          <a:latin typeface="Times New Roman"/>
                          <a:cs typeface="Times New Roman"/>
                        </a:rPr>
                        <a:t>＝</a:t>
                      </a:r>
                      <a:r>
                        <a:rPr lang="zh-CN" sz="2400" b="1" kern="100" dirty="0">
                          <a:effectLst/>
                          <a:latin typeface="Times New Roman"/>
                          <a:cs typeface="Times New Roman"/>
                        </a:rPr>
                        <a:t>－</a:t>
                      </a:r>
                      <a:r>
                        <a:rPr lang="en-US" sz="2400" b="1" i="1" kern="100" dirty="0">
                          <a:effectLst/>
                          <a:latin typeface="Times New Roman"/>
                          <a:cs typeface="Courier New"/>
                        </a:rPr>
                        <a:t>m</a:t>
                      </a:r>
                      <a:r>
                        <a:rPr lang="en-US" sz="2400" b="1" kern="100" baseline="-25000" dirty="0">
                          <a:effectLst/>
                          <a:latin typeface="Times New Roman"/>
                          <a:cs typeface="Courier New"/>
                        </a:rPr>
                        <a:t>2</a:t>
                      </a:r>
                      <a:r>
                        <a:rPr lang="en-US" sz="2400" b="1" kern="100" dirty="0">
                          <a:effectLst/>
                          <a:latin typeface="Times New Roman"/>
                          <a:cs typeface="Courier New"/>
                        </a:rPr>
                        <a:t>Δ</a:t>
                      </a:r>
                      <a:r>
                        <a:rPr lang="en-US" sz="2400" b="1" i="1" kern="100" dirty="0">
                          <a:effectLst/>
                          <a:latin typeface="Book Antiqua"/>
                          <a:cs typeface="Times New Roman"/>
                        </a:rPr>
                        <a:t>v</a:t>
                      </a:r>
                      <a:r>
                        <a:rPr lang="en-US" sz="2400" b="1" kern="100" baseline="-25000" dirty="0">
                          <a:effectLst/>
                          <a:latin typeface="Times New Roman"/>
                          <a:cs typeface="Courier New"/>
                        </a:rPr>
                        <a:t>2</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a:effectLst/>
                          <a:latin typeface="Times New Roman"/>
                          <a:cs typeface="Times New Roman"/>
                        </a:rPr>
                        <a:t>系统内一个物体的动量变化量与其他物体的动量变化量等大反向</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4952">
                <a:tc>
                  <a:txBody>
                    <a:bodyPr/>
                    <a:lstStyle/>
                    <a:p>
                      <a:pPr algn="ctr">
                        <a:lnSpc>
                          <a:spcPct val="150000"/>
                        </a:lnSpc>
                        <a:spcAft>
                          <a:spcPts val="0"/>
                        </a:spcAft>
                      </a:pPr>
                      <a:r>
                        <a:rPr lang="en-US" sz="2400" b="1" kern="100">
                          <a:effectLst/>
                          <a:latin typeface="Times New Roman"/>
                          <a:cs typeface="Courier New"/>
                        </a:rPr>
                        <a:t>Δ</a:t>
                      </a:r>
                      <a:r>
                        <a:rPr lang="en-US" sz="2400" b="1" i="1" kern="100">
                          <a:effectLst/>
                          <a:latin typeface="Times New Roman"/>
                          <a:cs typeface="Courier New"/>
                        </a:rPr>
                        <a:t>p</a:t>
                      </a:r>
                      <a:r>
                        <a:rPr lang="zh-CN" sz="2400" b="1" kern="100">
                          <a:effectLst/>
                          <a:latin typeface="Times New Roman"/>
                          <a:cs typeface="Times New Roman"/>
                        </a:rPr>
                        <a:t>＝</a:t>
                      </a:r>
                      <a:r>
                        <a:rPr lang="en-US" sz="2400" b="1" i="1" kern="100">
                          <a:effectLst/>
                          <a:latin typeface="Times New Roman"/>
                          <a:cs typeface="Courier New"/>
                        </a:rPr>
                        <a:t>p</a:t>
                      </a:r>
                      <a:r>
                        <a:rPr lang="en-US" sz="2400" b="1" kern="100">
                          <a:effectLst/>
                          <a:latin typeface="宋体"/>
                          <a:cs typeface="Times New Roman"/>
                        </a:rPr>
                        <a:t>′</a:t>
                      </a:r>
                      <a:r>
                        <a:rPr lang="zh-CN" sz="2400" b="1" kern="100">
                          <a:effectLst/>
                          <a:latin typeface="Times New Roman"/>
                          <a:cs typeface="Times New Roman"/>
                        </a:rPr>
                        <a:t>－</a:t>
                      </a:r>
                      <a:r>
                        <a:rPr lang="en-US" sz="2400" b="1" i="1" kern="100">
                          <a:effectLst/>
                          <a:latin typeface="Times New Roman"/>
                          <a:cs typeface="Courier New"/>
                        </a:rPr>
                        <a:t>p</a:t>
                      </a:r>
                      <a:r>
                        <a:rPr lang="zh-CN" sz="2400" b="1" kern="100">
                          <a:effectLst/>
                          <a:latin typeface="Times New Roman"/>
                          <a:cs typeface="Times New Roman"/>
                        </a:rPr>
                        <a:t>＝</a:t>
                      </a:r>
                      <a:r>
                        <a:rPr lang="en-US" sz="2400" b="1" kern="100">
                          <a:effectLst/>
                          <a:latin typeface="Times New Roman"/>
                          <a:cs typeface="Courier New"/>
                        </a:rPr>
                        <a:t>0</a:t>
                      </a:r>
                      <a:endParaRPr lang="zh-CN" sz="1050" kern="10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zh-CN" sz="2400" b="1" kern="100" dirty="0">
                          <a:effectLst/>
                          <a:latin typeface="Times New Roman"/>
                          <a:cs typeface="Times New Roman"/>
                        </a:rPr>
                        <a:t>系统总动量的变化量为零</a:t>
                      </a:r>
                      <a:endParaRPr lang="zh-CN" sz="1050" kern="100" dirty="0">
                        <a:effectLst/>
                        <a:latin typeface="宋体"/>
                        <a:cs typeface="Courier New"/>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8640"/>
            <a:ext cx="10975658" cy="6326163"/>
          </a:xfrm>
        </p:spPr>
        <p:txBody>
          <a:bodyPr>
            <a:normAutofit lnSpcReduction="10000"/>
          </a:bodyPr>
          <a:lstStyle/>
          <a:p>
            <a:pPr indent="612140" algn="just"/>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选自鲁科版新教材例题</a:t>
            </a:r>
            <a:r>
              <a:rPr lang="en-US" altLang="zh-CN" b="1" kern="100" dirty="0">
                <a:latin typeface="Times New Roman"/>
                <a:ea typeface="隶书"/>
                <a:cs typeface="Courier New"/>
              </a:rPr>
              <a:t>)</a:t>
            </a:r>
            <a:r>
              <a:rPr lang="zh-CN" altLang="zh-CN" b="1" kern="100" dirty="0">
                <a:latin typeface="Times New Roman"/>
                <a:cs typeface="Times New Roman"/>
              </a:rPr>
              <a:t>冬季雨雪天气时，公路上容易发生交通事故。在结冰的公路上，一辆质量为</a:t>
            </a:r>
            <a:r>
              <a:rPr lang="en-US" altLang="zh-CN" b="1" kern="100" dirty="0">
                <a:latin typeface="Times New Roman"/>
                <a:cs typeface="Courier New"/>
              </a:rPr>
              <a:t>1.8</a:t>
            </a:r>
            <a:r>
              <a:rPr lang="en-US" altLang="zh-CN" b="1" kern="100" dirty="0">
                <a:latin typeface="宋体"/>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kg</a:t>
            </a:r>
            <a:r>
              <a:rPr lang="zh-CN" altLang="zh-CN" b="1" kern="100" dirty="0">
                <a:latin typeface="Times New Roman"/>
                <a:cs typeface="Times New Roman"/>
              </a:rPr>
              <a:t>的轻型货车尾随另一辆质量为</a:t>
            </a:r>
            <a:r>
              <a:rPr lang="en-US" altLang="zh-CN" b="1" kern="100" dirty="0">
                <a:latin typeface="Times New Roman"/>
                <a:cs typeface="Courier New"/>
              </a:rPr>
              <a:t>1.2</a:t>
            </a:r>
            <a:r>
              <a:rPr lang="en-US" altLang="zh-CN" b="1" kern="100" dirty="0">
                <a:latin typeface="宋体"/>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kg </a:t>
            </a:r>
            <a:r>
              <a:rPr lang="zh-CN" altLang="zh-CN" b="1" kern="100" dirty="0">
                <a:latin typeface="Times New Roman"/>
                <a:cs typeface="Times New Roman"/>
              </a:rPr>
              <a:t>的轿车同向行驶，因货车未及时刹车而发生追尾</a:t>
            </a:r>
            <a:r>
              <a:rPr lang="en-US" altLang="zh-CN" b="1" kern="100" dirty="0">
                <a:latin typeface="Times New Roman"/>
                <a:cs typeface="Courier New"/>
              </a:rPr>
              <a:t>(</a:t>
            </a:r>
            <a:r>
              <a:rPr lang="zh-CN" altLang="zh-CN" b="1" kern="100" dirty="0">
                <a:latin typeface="Times New Roman"/>
                <a:cs typeface="Times New Roman"/>
              </a:rPr>
              <a:t>即碰撞，如图</a:t>
            </a:r>
            <a:r>
              <a:rPr lang="en-US" altLang="zh-CN" b="1" kern="100" dirty="0">
                <a:latin typeface="Times New Roman"/>
                <a:cs typeface="Courier New"/>
              </a:rPr>
              <a:t>)</a:t>
            </a:r>
            <a:r>
              <a:rPr lang="zh-CN" altLang="zh-CN" b="1" kern="100" dirty="0">
                <a:latin typeface="Times New Roman"/>
                <a:cs typeface="Times New Roman"/>
              </a:rPr>
              <a:t>。若追尾前瞬间货车速度大小为</a:t>
            </a:r>
            <a:r>
              <a:rPr lang="en-US" altLang="zh-CN" b="1" kern="100" dirty="0">
                <a:latin typeface="Times New Roman"/>
                <a:cs typeface="Courier New"/>
              </a:rPr>
              <a:t>36 km</a:t>
            </a:r>
            <a:r>
              <a:rPr lang="en-US" altLang="zh-CN" b="1" kern="100" dirty="0">
                <a:latin typeface="IPAPANNEW"/>
                <a:cs typeface="Times New Roman"/>
              </a:rPr>
              <a:t>/h</a:t>
            </a:r>
            <a:r>
              <a:rPr lang="zh-CN" altLang="zh-CN" b="1" kern="100" dirty="0">
                <a:latin typeface="IPAPANNEW"/>
                <a:cs typeface="Times New Roman"/>
              </a:rPr>
              <a:t>，轿车速度大小为</a:t>
            </a:r>
            <a:r>
              <a:rPr lang="en-US" altLang="zh-CN" b="1" kern="100" dirty="0">
                <a:latin typeface="IPAPANNEW"/>
                <a:cs typeface="Times New Roman"/>
              </a:rPr>
              <a:t>18 km/</a:t>
            </a:r>
            <a:r>
              <a:rPr lang="en-US" altLang="zh-CN" b="1" kern="100" dirty="0">
                <a:latin typeface="Times New Roman"/>
                <a:cs typeface="Courier New"/>
              </a:rPr>
              <a:t>h</a:t>
            </a:r>
            <a:r>
              <a:rPr lang="zh-CN" altLang="zh-CN" b="1" kern="100" dirty="0">
                <a:latin typeface="Times New Roman"/>
                <a:cs typeface="Times New Roman"/>
              </a:rPr>
              <a:t>，刚追尾后两车视为紧靠在一起，此时两车的速度多大？</a:t>
            </a:r>
            <a:endParaRPr lang="zh-CN" altLang="zh-CN" sz="1050" kern="100" dirty="0">
              <a:latin typeface="宋体"/>
              <a:cs typeface="Courier New"/>
            </a:endParaRPr>
          </a:p>
          <a:p>
            <a:pPr indent="612140" algn="just"/>
            <a:endParaRPr lang="en-US" altLang="zh-CN" b="1" kern="100" dirty="0" smtClean="0">
              <a:solidFill>
                <a:srgbClr val="FF0000"/>
              </a:solidFill>
              <a:latin typeface="IPAPANNEW"/>
              <a:ea typeface="黑体"/>
              <a:cs typeface="Times New Roman"/>
            </a:endParaRPr>
          </a:p>
          <a:p>
            <a:pPr indent="612140" algn="just"/>
            <a:endParaRPr lang="en-US" altLang="zh-CN" b="1" kern="100" dirty="0">
              <a:solidFill>
                <a:srgbClr val="FF0000"/>
              </a:solidFill>
              <a:latin typeface="IPAPANNEW"/>
              <a:ea typeface="黑体"/>
              <a:cs typeface="Times New Roman"/>
            </a:endParaRPr>
          </a:p>
          <a:p>
            <a:pPr indent="612140" algn="just"/>
            <a:r>
              <a:rPr lang="en-US" altLang="zh-CN" b="1" kern="100" dirty="0" smtClean="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解题指导</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仿宋_GB2312"/>
                <a:cs typeface="Times New Roman"/>
              </a:rPr>
              <a:t>以两车</a:t>
            </a:r>
            <a:r>
              <a:rPr lang="zh-CN" altLang="zh-CN" b="1" kern="100" dirty="0" smtClean="0">
                <a:latin typeface="Times New Roman"/>
                <a:ea typeface="仿宋_GB2312"/>
                <a:cs typeface="Times New Roman"/>
              </a:rPr>
              <a:t>组成的系统为研究对象</a:t>
            </a:r>
            <a:r>
              <a:rPr lang="zh-CN" altLang="zh-CN" b="1" kern="100" dirty="0" smtClean="0">
                <a:latin typeface="宋体"/>
                <a:cs typeface="宋体"/>
              </a:rPr>
              <a:t>﹐</a:t>
            </a:r>
            <a:r>
              <a:rPr lang="zh-CN" altLang="zh-CN" b="1" kern="100" dirty="0" smtClean="0">
                <a:latin typeface="宋体"/>
                <a:ea typeface="仿宋_GB2312"/>
                <a:cs typeface="仿宋_GB2312"/>
              </a:rPr>
              <a:t>该</a:t>
            </a:r>
            <a:r>
              <a:rPr lang="zh-CN" altLang="zh-CN" b="1" kern="100" dirty="0">
                <a:latin typeface="宋体"/>
                <a:ea typeface="仿宋_GB2312"/>
                <a:cs typeface="仿宋_GB2312"/>
              </a:rPr>
              <a:t>系统受到的外</a:t>
            </a:r>
            <a:r>
              <a:rPr lang="zh-CN" altLang="zh-CN" b="1" kern="100" dirty="0">
                <a:latin typeface="Times New Roman"/>
                <a:ea typeface="仿宋_GB2312"/>
                <a:cs typeface="Times New Roman"/>
              </a:rPr>
              <a:t>力有重力、支持力和摩擦力。由于碰撞时间很短，碰撞过程中系统所受合外力通常远小于系统内力，可近似认为在该碰撞过程中系统动量守恒。根据动量守恒定律，可求出两车的共同速度</a:t>
            </a:r>
            <a:r>
              <a:rPr lang="zh-CN" altLang="zh-CN" b="1" kern="100" dirty="0" smtClean="0">
                <a:latin typeface="Times New Roman"/>
                <a:ea typeface="仿宋_GB2312"/>
                <a:cs typeface="Times New Roman"/>
              </a:rPr>
              <a:t>。</a:t>
            </a:r>
            <a:endParaRPr lang="zh-CN" altLang="zh-CN" sz="1050" kern="100" dirty="0">
              <a:latin typeface="宋体"/>
              <a:cs typeface="Courier New"/>
            </a:endParaRPr>
          </a:p>
        </p:txBody>
      </p:sp>
      <p:pic>
        <p:nvPicPr>
          <p:cNvPr id="25602" name="Picture 2" descr="20XWLX1-3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769750" y="2852936"/>
            <a:ext cx="4416069" cy="1152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76672"/>
            <a:ext cx="10975658" cy="5616624"/>
          </a:xfrm>
        </p:spPr>
        <p:txBody>
          <a:bodyPr/>
          <a:lstStyle/>
          <a:p>
            <a:pPr indent="612140" algn="ctr"/>
            <a:r>
              <a:rPr lang="zh-CN" altLang="zh-CN" sz="2800" b="1" kern="100" dirty="0">
                <a:solidFill>
                  <a:srgbClr val="7030A0"/>
                </a:solidFill>
                <a:latin typeface="Times New Roman"/>
                <a:cs typeface="Times New Roman"/>
              </a:rPr>
              <a:t>第</a:t>
            </a:r>
            <a:r>
              <a:rPr lang="en-US" altLang="zh-CN" sz="2800" b="1" kern="100" dirty="0">
                <a:solidFill>
                  <a:srgbClr val="7030A0"/>
                </a:solidFill>
                <a:latin typeface="Times New Roman"/>
                <a:cs typeface="Courier New"/>
              </a:rPr>
              <a:t>1</a:t>
            </a:r>
            <a:r>
              <a:rPr lang="zh-CN" altLang="zh-CN" sz="2800" b="1" kern="100" dirty="0">
                <a:solidFill>
                  <a:srgbClr val="7030A0"/>
                </a:solidFill>
                <a:latin typeface="Times New Roman"/>
                <a:cs typeface="Times New Roman"/>
              </a:rPr>
              <a:t>课时　动量守恒定律</a:t>
            </a:r>
            <a:endParaRPr lang="zh-CN" altLang="zh-CN" sz="2800" kern="100" dirty="0">
              <a:solidFill>
                <a:srgbClr val="7030A0"/>
              </a:solidFill>
              <a:latin typeface="宋体"/>
              <a:cs typeface="Courier New"/>
            </a:endParaRPr>
          </a:p>
          <a:p>
            <a:pPr indent="612140" algn="just"/>
            <a:endParaRPr lang="en-US" altLang="zh-CN" b="1" kern="100" dirty="0" smtClean="0">
              <a:latin typeface="Times New Roman"/>
              <a:ea typeface="黑体"/>
              <a:cs typeface="Times New Roman"/>
            </a:endParaRPr>
          </a:p>
          <a:p>
            <a:pPr indent="612140" algn="just"/>
            <a:endParaRPr lang="en-US" altLang="zh-CN" b="1" kern="100" dirty="0">
              <a:latin typeface="Times New Roman"/>
              <a:ea typeface="黑体"/>
              <a:cs typeface="Times New Roman"/>
            </a:endParaRPr>
          </a:p>
          <a:p>
            <a:pPr indent="612140" algn="just"/>
            <a:r>
              <a:rPr lang="zh-CN" altLang="zh-CN" b="1" kern="100" dirty="0" smtClean="0">
                <a:latin typeface="Times New Roman"/>
                <a:ea typeface="黑体"/>
                <a:cs typeface="Times New Roman"/>
              </a:rPr>
              <a:t>动</a:t>
            </a:r>
            <a:r>
              <a:rPr lang="zh-CN" altLang="zh-CN" b="1" kern="100" dirty="0">
                <a:latin typeface="Times New Roman"/>
                <a:ea typeface="黑体"/>
                <a:cs typeface="Times New Roman"/>
              </a:rPr>
              <a:t>量守恒定律</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系统：相互作用的两个或多个物体构成的整体。</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内力：</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物</a:t>
            </a:r>
            <a:r>
              <a:rPr lang="zh-CN" altLang="zh-CN" b="1" kern="100" dirty="0">
                <a:latin typeface="Times New Roman"/>
                <a:cs typeface="Times New Roman"/>
              </a:rPr>
              <a:t>体之间的作用力。</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外力：</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其他物体对系统的作用力</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7267" y="141285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2641203" y="4365104"/>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系统内</a:t>
            </a:r>
            <a:endParaRPr lang="zh-CN" altLang="en-US" sz="2400" dirty="0"/>
          </a:p>
        </p:txBody>
      </p:sp>
      <p:sp>
        <p:nvSpPr>
          <p:cNvPr id="6" name="矩形 5"/>
          <p:cNvSpPr/>
          <p:nvPr/>
        </p:nvSpPr>
        <p:spPr>
          <a:xfrm>
            <a:off x="2569195" y="4983559"/>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系统外部</a:t>
            </a:r>
            <a:endParaRPr lang="zh-CN" altLang="en-US" sz="2400" dirty="0"/>
          </a:p>
        </p:txBody>
      </p:sp>
    </p:spTree>
    <p:extLst>
      <p:ext uri="{BB962C8B-B14F-4D97-AF65-F5344CB8AC3E}">
        <p14:creationId xmlns:p14="http://schemas.microsoft.com/office/powerpoint/2010/main" val="191930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874700721"/>
              </p:ext>
            </p:extLst>
          </p:nvPr>
        </p:nvGraphicFramePr>
        <p:xfrm>
          <a:off x="911225" y="1025178"/>
          <a:ext cx="10371138" cy="3970337"/>
        </p:xfrm>
        <a:graphic>
          <a:graphicData uri="http://schemas.openxmlformats.org/presentationml/2006/ole">
            <mc:AlternateContent xmlns:mc="http://schemas.openxmlformats.org/markup-compatibility/2006">
              <mc:Choice xmlns:v="urn:schemas-microsoft-com:vml" Requires="v">
                <p:oleObj spid="_x0000_s13376" name="文档" r:id="rId4" imgW="10371836" imgH="3971085" progId="Word.Document.12">
                  <p:embed/>
                </p:oleObj>
              </mc:Choice>
              <mc:Fallback>
                <p:oleObj name="文档" r:id="rId4" imgW="10371836" imgH="3971085" progId="Word.Document.12">
                  <p:embed/>
                  <p:pic>
                    <p:nvPicPr>
                      <p:cNvPr id="0" name=""/>
                      <p:cNvPicPr/>
                      <p:nvPr/>
                    </p:nvPicPr>
                    <p:blipFill>
                      <a:blip r:embed="rId5"/>
                      <a:stretch>
                        <a:fillRect/>
                      </a:stretch>
                    </p:blipFill>
                    <p:spPr>
                      <a:xfrm>
                        <a:off x="911225" y="1025178"/>
                        <a:ext cx="10371138" cy="39703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403986453"/>
              </p:ext>
            </p:extLst>
          </p:nvPr>
        </p:nvGraphicFramePr>
        <p:xfrm>
          <a:off x="911025" y="5139531"/>
          <a:ext cx="10371138" cy="593725"/>
        </p:xfrm>
        <a:graphic>
          <a:graphicData uri="http://schemas.openxmlformats.org/presentationml/2006/ole">
            <mc:AlternateContent xmlns:mc="http://schemas.openxmlformats.org/markup-compatibility/2006">
              <mc:Choice xmlns:v="urn:schemas-microsoft-com:vml" Requires="v">
                <p:oleObj spid="_x0000_s13377"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911025" y="5139531"/>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19311"/>
            <a:ext cx="10975658" cy="3157809"/>
          </a:xfrm>
        </p:spPr>
        <p:txBody>
          <a:bodyPr/>
          <a:lstStyle/>
          <a:p>
            <a:pPr indent="612140" algn="just">
              <a:lnSpc>
                <a:spcPct val="200000"/>
              </a:lnSpc>
            </a:pPr>
            <a:r>
              <a:rPr lang="zh-CN" altLang="zh-CN" b="1" kern="100" dirty="0">
                <a:latin typeface="楷体_GB2312" panose="02010609030101010101" pitchFamily="49" charset="-122"/>
                <a:ea typeface="楷体_GB2312" panose="02010609030101010101" pitchFamily="49" charset="-122"/>
                <a:cs typeface="Times New Roman"/>
              </a:rPr>
              <a:t>运用动量守恒定律解决问题时，首先应明确研究的系统，在判断系统总动量守恒后，选定正方向，确定初、末状态及各物体的动量，然后列式求解。在碰撞这类问题中，由于相互作用时间极短，系统所受合外力通常远小于系统内力，系统的总动量近似守恒</a:t>
            </a:r>
            <a:r>
              <a:rPr lang="zh-CN" altLang="zh-CN" b="1" kern="100" dirty="0" smtClean="0">
                <a:latin typeface="楷体_GB2312" panose="02010609030101010101" pitchFamily="49" charset="-122"/>
                <a:ea typeface="楷体_GB2312" panose="02010609030101010101" pitchFamily="49" charset="-122"/>
                <a:cs typeface="Times New Roman"/>
              </a:rPr>
              <a:t>。</a:t>
            </a:r>
            <a:endParaRPr lang="zh-CN" altLang="zh-CN" sz="1050" kern="100" dirty="0">
              <a:latin typeface="楷体_GB2312" panose="02010609030101010101" pitchFamily="49" charset="-122"/>
              <a:ea typeface="楷体_GB2312" panose="02010609030101010101" pitchFamily="49" charset="-122"/>
              <a:cs typeface="Courier New"/>
            </a:endParaRPr>
          </a:p>
        </p:txBody>
      </p:sp>
      <p:pic>
        <p:nvPicPr>
          <p:cNvPr id="1433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60" y="1268760"/>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548680"/>
            <a:ext cx="10975658" cy="5616624"/>
          </a:xfrm>
        </p:spPr>
        <p:txBody>
          <a:bodyPr/>
          <a:lstStyle/>
          <a:p>
            <a:pPr indent="612140" algn="just"/>
            <a:r>
              <a:rPr lang="zh-CN" altLang="zh-CN" b="1" kern="100" dirty="0">
                <a:ea typeface="黑体"/>
              </a:rPr>
              <a:t>典例</a:t>
            </a:r>
            <a:r>
              <a:rPr lang="en-US" altLang="zh-CN" b="1" kern="100" dirty="0">
                <a:ea typeface="黑体"/>
              </a:rPr>
              <a:t>3 </a:t>
            </a:r>
            <a:r>
              <a:rPr lang="en-US" altLang="zh-CN" b="1" kern="100" dirty="0" smtClean="0">
                <a:ea typeface="黑体"/>
              </a:rPr>
              <a:t> </a:t>
            </a:r>
            <a:r>
              <a:rPr lang="zh-CN" altLang="zh-CN" b="1" kern="100" dirty="0" smtClean="0"/>
              <a:t>如</a:t>
            </a:r>
            <a:r>
              <a:rPr lang="zh-CN" altLang="zh-CN" b="1" kern="100" dirty="0"/>
              <a:t>图所示，</a:t>
            </a:r>
            <a:r>
              <a:rPr lang="en-US" altLang="zh-CN" b="1" i="1" kern="100" dirty="0"/>
              <a:t>A</a:t>
            </a:r>
            <a:r>
              <a:rPr lang="zh-CN" altLang="zh-CN" b="1" kern="100" dirty="0"/>
              <a:t>、</a:t>
            </a:r>
            <a:r>
              <a:rPr lang="en-US" altLang="zh-CN" b="1" i="1" kern="100" dirty="0"/>
              <a:t>B</a:t>
            </a:r>
            <a:r>
              <a:rPr lang="zh-CN" altLang="zh-CN" b="1" kern="100" dirty="0"/>
              <a:t>两个木块的质量分别为</a:t>
            </a:r>
            <a:r>
              <a:rPr lang="en-US" altLang="zh-CN" b="1" kern="100" dirty="0"/>
              <a:t>2 kg</a:t>
            </a:r>
            <a:r>
              <a:rPr lang="zh-CN" altLang="zh-CN" b="1" kern="100" dirty="0"/>
              <a:t>与</a:t>
            </a:r>
            <a:r>
              <a:rPr lang="en-US" altLang="zh-CN" b="1" kern="100" dirty="0"/>
              <a:t>0.9 kg</a:t>
            </a:r>
            <a:r>
              <a:rPr lang="zh-CN" altLang="zh-CN" b="1" kern="100" dirty="0"/>
              <a:t>，</a:t>
            </a:r>
            <a:r>
              <a:rPr lang="en-US" altLang="zh-CN" b="1" i="1" kern="100" dirty="0"/>
              <a:t>A</a:t>
            </a:r>
            <a:r>
              <a:rPr lang="zh-CN" altLang="zh-CN" b="1" kern="100" dirty="0"/>
              <a:t>、</a:t>
            </a:r>
            <a:r>
              <a:rPr lang="en-US" altLang="zh-CN" b="1" i="1" kern="100" dirty="0"/>
              <a:t>B</a:t>
            </a:r>
            <a:r>
              <a:rPr lang="zh-CN" altLang="zh-CN" b="1" kern="100" dirty="0"/>
              <a:t>与水平地面间接触光滑，上表面粗糙，质量为</a:t>
            </a:r>
            <a:r>
              <a:rPr lang="en-US" altLang="zh-CN" b="1" kern="100" dirty="0"/>
              <a:t>0.1 kg</a:t>
            </a:r>
            <a:r>
              <a:rPr lang="zh-CN" altLang="zh-CN" b="1" kern="100" dirty="0"/>
              <a:t>的铁块以</a:t>
            </a:r>
            <a:r>
              <a:rPr lang="en-US" altLang="zh-CN" b="1" kern="100" dirty="0"/>
              <a:t>10 m/s</a:t>
            </a:r>
            <a:r>
              <a:rPr lang="zh-CN" altLang="zh-CN" b="1" kern="100" dirty="0"/>
              <a:t>的速度从</a:t>
            </a:r>
            <a:r>
              <a:rPr lang="en-US" altLang="zh-CN" b="1" i="1" kern="100" dirty="0"/>
              <a:t>A</a:t>
            </a:r>
            <a:r>
              <a:rPr lang="zh-CN" altLang="zh-CN" b="1" kern="100" dirty="0"/>
              <a:t>的左端向右滑动，最后铁块与</a:t>
            </a:r>
            <a:r>
              <a:rPr lang="en-US" altLang="zh-CN" b="1" i="1" kern="100" dirty="0"/>
              <a:t>B</a:t>
            </a:r>
            <a:r>
              <a:rPr lang="zh-CN" altLang="zh-CN" b="1" kern="100" dirty="0"/>
              <a:t>的共同速度大小为</a:t>
            </a:r>
            <a:r>
              <a:rPr lang="en-US" altLang="zh-CN" b="1" kern="100" dirty="0"/>
              <a:t>0.5 m/s</a:t>
            </a:r>
            <a:r>
              <a:rPr lang="zh-CN" altLang="zh-CN" b="1" kern="100" dirty="0"/>
              <a:t>，求：</a:t>
            </a:r>
            <a:endParaRPr lang="zh-CN" altLang="zh-CN" sz="1050" kern="100" dirty="0"/>
          </a:p>
          <a:p>
            <a:pPr indent="612140" algn="just"/>
            <a:r>
              <a:rPr lang="en-US" altLang="zh-CN" b="1" kern="100" dirty="0"/>
              <a:t>(1)</a:t>
            </a:r>
            <a:r>
              <a:rPr lang="en-US" altLang="zh-CN" b="1" i="1" kern="100" dirty="0"/>
              <a:t>A</a:t>
            </a:r>
            <a:r>
              <a:rPr lang="zh-CN" altLang="zh-CN" b="1" kern="100" dirty="0"/>
              <a:t>的最终速度大小；</a:t>
            </a:r>
            <a:endParaRPr lang="zh-CN" altLang="zh-CN" sz="1050" kern="100" dirty="0"/>
          </a:p>
          <a:p>
            <a:pPr indent="612140" algn="just"/>
            <a:r>
              <a:rPr lang="en-US" altLang="zh-CN" b="1" kern="100" dirty="0"/>
              <a:t>(2)</a:t>
            </a:r>
            <a:r>
              <a:rPr lang="zh-CN" altLang="zh-CN" b="1" kern="100" dirty="0"/>
              <a:t>铁块刚滑上</a:t>
            </a:r>
            <a:r>
              <a:rPr lang="en-US" altLang="zh-CN" b="1" i="1" kern="100" dirty="0"/>
              <a:t>B</a:t>
            </a:r>
            <a:r>
              <a:rPr lang="zh-CN" altLang="zh-CN" b="1" kern="100" dirty="0"/>
              <a:t>时的速度大小。</a:t>
            </a:r>
            <a:endParaRPr lang="zh-CN" altLang="zh-CN" sz="1050" kern="100" dirty="0"/>
          </a:p>
          <a:p>
            <a:pPr indent="612140" algn="just"/>
            <a:r>
              <a:rPr lang="en-US" altLang="zh-CN" b="1" kern="100" dirty="0">
                <a:solidFill>
                  <a:srgbClr val="FF0000"/>
                </a:solidFill>
                <a:ea typeface="黑体"/>
              </a:rPr>
              <a:t>[</a:t>
            </a:r>
            <a:r>
              <a:rPr lang="zh-CN" altLang="zh-CN" b="1" kern="100" dirty="0">
                <a:solidFill>
                  <a:srgbClr val="FF0000"/>
                </a:solidFill>
                <a:ea typeface="黑体"/>
              </a:rPr>
              <a:t>解题指导</a:t>
            </a:r>
            <a:r>
              <a:rPr lang="en-US" altLang="zh-CN" b="1" kern="100" dirty="0">
                <a:solidFill>
                  <a:srgbClr val="FF0000"/>
                </a:solidFill>
                <a:ea typeface="黑体"/>
              </a:rPr>
              <a:t>]</a:t>
            </a:r>
            <a:r>
              <a:rPr lang="zh-CN" altLang="zh-CN" b="1" kern="100" dirty="0">
                <a:solidFill>
                  <a:srgbClr val="FF0000"/>
                </a:solidFill>
              </a:rPr>
              <a:t>　</a:t>
            </a:r>
            <a:endParaRPr lang="zh-CN" altLang="zh-CN" sz="1050" kern="100" dirty="0"/>
          </a:p>
          <a:p>
            <a:pPr indent="612140" algn="just"/>
            <a:r>
              <a:rPr lang="en-US" altLang="zh-CN" b="1" kern="100" dirty="0">
                <a:ea typeface="仿宋_GB2312"/>
              </a:rPr>
              <a:t>(1)</a:t>
            </a:r>
            <a:r>
              <a:rPr lang="zh-CN" altLang="zh-CN" b="1" kern="100" dirty="0">
                <a:ea typeface="仿宋_GB2312"/>
              </a:rPr>
              <a:t>铁块从</a:t>
            </a:r>
            <a:r>
              <a:rPr lang="en-US" altLang="zh-CN" b="1" i="1" kern="100" dirty="0">
                <a:ea typeface="仿宋_GB2312"/>
              </a:rPr>
              <a:t>A</a:t>
            </a:r>
            <a:r>
              <a:rPr lang="zh-CN" altLang="zh-CN" b="1" kern="100" dirty="0">
                <a:ea typeface="仿宋_GB2312"/>
              </a:rPr>
              <a:t>的左端向右滑动，铁块做减速运动，</a:t>
            </a:r>
            <a:r>
              <a:rPr lang="en-US" altLang="zh-CN" b="1" i="1" kern="100" dirty="0">
                <a:ea typeface="仿宋_GB2312"/>
              </a:rPr>
              <a:t>A</a:t>
            </a:r>
            <a:r>
              <a:rPr lang="zh-CN" altLang="zh-CN" b="1" kern="100" dirty="0">
                <a:ea typeface="仿宋_GB2312"/>
              </a:rPr>
              <a:t>、</a:t>
            </a:r>
            <a:r>
              <a:rPr lang="en-US" altLang="zh-CN" b="1" i="1" kern="100" dirty="0">
                <a:ea typeface="仿宋_GB2312"/>
              </a:rPr>
              <a:t>B</a:t>
            </a:r>
            <a:r>
              <a:rPr lang="zh-CN" altLang="zh-CN" b="1" kern="100" dirty="0">
                <a:ea typeface="仿宋_GB2312"/>
              </a:rPr>
              <a:t>一起做加速运动。</a:t>
            </a:r>
            <a:endParaRPr lang="zh-CN" altLang="zh-CN" sz="1050" kern="100" dirty="0"/>
          </a:p>
          <a:p>
            <a:pPr indent="612140" algn="just"/>
            <a:r>
              <a:rPr lang="en-US" altLang="zh-CN" b="1" kern="100" dirty="0">
                <a:ea typeface="仿宋_GB2312"/>
              </a:rPr>
              <a:t>(2)</a:t>
            </a:r>
            <a:r>
              <a:rPr lang="zh-CN" altLang="zh-CN" b="1" kern="100" dirty="0">
                <a:ea typeface="仿宋_GB2312"/>
              </a:rPr>
              <a:t>当铁块冲上</a:t>
            </a:r>
            <a:r>
              <a:rPr lang="en-US" altLang="zh-CN" b="1" i="1" kern="100" dirty="0">
                <a:ea typeface="仿宋_GB2312"/>
              </a:rPr>
              <a:t>B</a:t>
            </a:r>
            <a:r>
              <a:rPr lang="zh-CN" altLang="zh-CN" b="1" kern="100" dirty="0">
                <a:ea typeface="仿宋_GB2312"/>
              </a:rPr>
              <a:t>后，</a:t>
            </a:r>
            <a:r>
              <a:rPr lang="en-US" altLang="zh-CN" b="1" i="1" kern="100" dirty="0">
                <a:ea typeface="仿宋_GB2312"/>
              </a:rPr>
              <a:t>A</a:t>
            </a:r>
            <a:r>
              <a:rPr lang="zh-CN" altLang="zh-CN" b="1" kern="100" dirty="0">
                <a:ea typeface="仿宋_GB2312"/>
              </a:rPr>
              <a:t>、</a:t>
            </a:r>
            <a:r>
              <a:rPr lang="en-US" altLang="zh-CN" b="1" i="1" kern="100" dirty="0">
                <a:ea typeface="仿宋_GB2312"/>
              </a:rPr>
              <a:t>B</a:t>
            </a:r>
            <a:r>
              <a:rPr lang="zh-CN" altLang="zh-CN" b="1" kern="100" dirty="0">
                <a:ea typeface="仿宋_GB2312"/>
              </a:rPr>
              <a:t>分离，</a:t>
            </a:r>
            <a:r>
              <a:rPr lang="en-US" altLang="zh-CN" b="1" i="1" kern="100" dirty="0">
                <a:ea typeface="仿宋_GB2312"/>
              </a:rPr>
              <a:t>A</a:t>
            </a:r>
            <a:r>
              <a:rPr lang="zh-CN" altLang="zh-CN" b="1" kern="100" dirty="0">
                <a:ea typeface="仿宋_GB2312"/>
              </a:rPr>
              <a:t>做匀速运动，</a:t>
            </a:r>
            <a:r>
              <a:rPr lang="en-US" altLang="zh-CN" b="1" i="1" kern="100" dirty="0">
                <a:ea typeface="仿宋_GB2312"/>
              </a:rPr>
              <a:t>B</a:t>
            </a:r>
            <a:r>
              <a:rPr lang="zh-CN" altLang="zh-CN" b="1" kern="100" dirty="0">
                <a:ea typeface="仿宋_GB2312"/>
              </a:rPr>
              <a:t>继续做加速运动，当铁块与</a:t>
            </a:r>
            <a:r>
              <a:rPr lang="en-US" altLang="zh-CN" b="1" i="1" kern="100" dirty="0">
                <a:ea typeface="仿宋_GB2312"/>
              </a:rPr>
              <a:t>B</a:t>
            </a:r>
            <a:r>
              <a:rPr lang="zh-CN" altLang="zh-CN" b="1" kern="100" dirty="0">
                <a:ea typeface="仿宋_GB2312"/>
              </a:rPr>
              <a:t>达到共同速度后一起做匀速运动</a:t>
            </a:r>
            <a:r>
              <a:rPr lang="zh-CN" altLang="zh-CN" b="1" kern="100" dirty="0" smtClean="0">
                <a:ea typeface="仿宋_GB2312"/>
              </a:rPr>
              <a:t>。</a:t>
            </a:r>
            <a:endParaRPr lang="zh-CN" altLang="zh-CN" sz="1050" kern="100" dirty="0"/>
          </a:p>
        </p:txBody>
      </p:sp>
      <p:pic>
        <p:nvPicPr>
          <p:cNvPr id="15362" name="Picture 2" descr="21WLXKCXARXS1-16.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196137" y="2348880"/>
            <a:ext cx="2501849" cy="1095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908718"/>
            <a:ext cx="10975658" cy="4968554"/>
          </a:xfrm>
        </p:spPr>
        <p:txBody>
          <a:bodyPr/>
          <a:lstStyle/>
          <a:p>
            <a:pPr indent="612140" algn="just"/>
            <a:r>
              <a:rPr lang="en-US" altLang="zh-CN" b="1" kern="100" dirty="0">
                <a:solidFill>
                  <a:srgbClr val="FF0000"/>
                </a:solidFill>
                <a:ea typeface="黑体"/>
              </a:rPr>
              <a:t>[</a:t>
            </a:r>
            <a:r>
              <a:rPr lang="zh-CN" altLang="zh-CN" b="1" kern="100" dirty="0">
                <a:solidFill>
                  <a:srgbClr val="FF0000"/>
                </a:solidFill>
                <a:ea typeface="黑体"/>
              </a:rPr>
              <a:t>解析</a:t>
            </a:r>
            <a:r>
              <a:rPr lang="en-US" altLang="zh-CN" b="1" kern="100" dirty="0">
                <a:solidFill>
                  <a:srgbClr val="FF0000"/>
                </a:solidFill>
                <a:ea typeface="黑体"/>
              </a:rPr>
              <a:t>]</a:t>
            </a:r>
            <a:r>
              <a:rPr lang="zh-CN" altLang="zh-CN" b="1" kern="100" dirty="0">
                <a:ea typeface="黑体"/>
              </a:rPr>
              <a:t>　</a:t>
            </a:r>
            <a:r>
              <a:rPr lang="en-US" altLang="zh-CN" b="1" kern="100" dirty="0">
                <a:ea typeface="楷体_GB2312"/>
              </a:rPr>
              <a:t>(1)</a:t>
            </a:r>
            <a:r>
              <a:rPr lang="zh-CN" altLang="zh-CN" b="1" kern="100" dirty="0">
                <a:ea typeface="楷体_GB2312"/>
              </a:rPr>
              <a:t>选铁块和木块</a:t>
            </a:r>
            <a:r>
              <a:rPr lang="en-US" altLang="zh-CN" b="1" i="1" kern="100" dirty="0">
                <a:ea typeface="楷体_GB2312"/>
              </a:rPr>
              <a:t>A</a:t>
            </a:r>
            <a:r>
              <a:rPr lang="zh-CN" altLang="zh-CN" b="1" kern="100" dirty="0">
                <a:ea typeface="楷体_GB2312"/>
              </a:rPr>
              <a:t>、</a:t>
            </a:r>
            <a:r>
              <a:rPr lang="en-US" altLang="zh-CN" b="1" i="1" kern="100" dirty="0">
                <a:ea typeface="楷体_GB2312"/>
              </a:rPr>
              <a:t>B</a:t>
            </a:r>
            <a:r>
              <a:rPr lang="zh-CN" altLang="zh-CN" b="1" kern="100" dirty="0">
                <a:ea typeface="楷体_GB2312"/>
              </a:rPr>
              <a:t>为系统，取水平向右为正方向</a:t>
            </a:r>
            <a:r>
              <a:rPr lang="zh-CN" altLang="zh-CN" b="1" kern="100" dirty="0" smtClean="0">
                <a:ea typeface="楷体_GB2312"/>
              </a:rPr>
              <a:t>，</a:t>
            </a:r>
            <a:endParaRPr lang="en-US" altLang="zh-CN" b="1" kern="100" dirty="0" smtClean="0">
              <a:ea typeface="楷体_GB2312"/>
            </a:endParaRPr>
          </a:p>
          <a:p>
            <a:pPr indent="0" algn="just"/>
            <a:r>
              <a:rPr lang="zh-CN" altLang="zh-CN" b="1" kern="100" dirty="0" smtClean="0">
                <a:ea typeface="楷体_GB2312"/>
              </a:rPr>
              <a:t>由</a:t>
            </a:r>
            <a:r>
              <a:rPr lang="zh-CN" altLang="zh-CN" b="1" kern="100" dirty="0">
                <a:ea typeface="楷体_GB2312"/>
              </a:rPr>
              <a:t>系统总动量守恒得</a:t>
            </a:r>
            <a:endParaRPr lang="zh-CN" altLang="zh-CN" sz="1050" kern="100" dirty="0"/>
          </a:p>
          <a:p>
            <a:pPr indent="612140" algn="just"/>
            <a:r>
              <a:rPr lang="en-US" altLang="zh-CN" b="1" i="1" kern="100" dirty="0">
                <a:ea typeface="楷体_GB2312"/>
              </a:rPr>
              <a:t>mv</a:t>
            </a:r>
            <a:r>
              <a:rPr lang="zh-CN" altLang="zh-CN" b="1" kern="100" dirty="0">
                <a:ea typeface="楷体_GB2312"/>
              </a:rPr>
              <a:t>＝</a:t>
            </a:r>
            <a:r>
              <a:rPr lang="en-US" altLang="zh-CN" b="1" kern="100" dirty="0">
                <a:ea typeface="楷体_GB2312"/>
              </a:rPr>
              <a:t>(</a:t>
            </a:r>
            <a:r>
              <a:rPr lang="en-US" altLang="zh-CN" b="1" i="1" kern="100" dirty="0">
                <a:ea typeface="楷体_GB2312"/>
              </a:rPr>
              <a:t>M</a:t>
            </a:r>
            <a:r>
              <a:rPr lang="en-US" altLang="zh-CN" b="1" i="1" kern="100" baseline="-25000" dirty="0">
                <a:ea typeface="楷体_GB2312"/>
              </a:rPr>
              <a:t>B</a:t>
            </a:r>
            <a:r>
              <a:rPr lang="zh-CN" altLang="zh-CN" b="1" kern="100" dirty="0">
                <a:ea typeface="楷体_GB2312"/>
              </a:rPr>
              <a:t>＋</a:t>
            </a:r>
            <a:r>
              <a:rPr lang="en-US" altLang="zh-CN" b="1" i="1" kern="100" dirty="0">
                <a:ea typeface="楷体_GB2312"/>
              </a:rPr>
              <a:t>m</a:t>
            </a:r>
            <a:r>
              <a:rPr lang="en-US" altLang="zh-CN" b="1" kern="100" dirty="0">
                <a:ea typeface="楷体_GB2312"/>
              </a:rPr>
              <a:t>)</a:t>
            </a:r>
            <a:r>
              <a:rPr lang="en-US" altLang="zh-CN" b="1" i="1" kern="100" dirty="0">
                <a:ea typeface="楷体_GB2312"/>
              </a:rPr>
              <a:t>v</a:t>
            </a:r>
            <a:r>
              <a:rPr lang="en-US" altLang="zh-CN" b="1" i="1" kern="100" baseline="-25000" dirty="0">
                <a:ea typeface="楷体_GB2312"/>
              </a:rPr>
              <a:t>B</a:t>
            </a:r>
            <a:r>
              <a:rPr lang="zh-CN" altLang="zh-CN" b="1" kern="100" dirty="0">
                <a:ea typeface="楷体_GB2312"/>
              </a:rPr>
              <a:t>＋</a:t>
            </a:r>
            <a:r>
              <a:rPr lang="en-US" altLang="zh-CN" b="1" i="1" kern="100" dirty="0">
                <a:ea typeface="楷体_GB2312"/>
              </a:rPr>
              <a:t>M</a:t>
            </a:r>
            <a:r>
              <a:rPr lang="en-US" altLang="zh-CN" b="1" i="1" kern="100" baseline="-25000" dirty="0">
                <a:ea typeface="楷体_GB2312"/>
              </a:rPr>
              <a:t>A</a:t>
            </a:r>
            <a:r>
              <a:rPr lang="en-US" altLang="zh-CN" b="1" i="1" kern="100" dirty="0">
                <a:ea typeface="楷体_GB2312"/>
              </a:rPr>
              <a:t>v</a:t>
            </a:r>
            <a:r>
              <a:rPr lang="en-US" altLang="zh-CN" b="1" i="1" kern="100" baseline="-25000" dirty="0">
                <a:ea typeface="楷体_GB2312"/>
              </a:rPr>
              <a:t>A </a:t>
            </a:r>
            <a:r>
              <a:rPr lang="en-US" altLang="zh-CN" b="1" i="1" kern="100" baseline="-25000" dirty="0" smtClean="0">
                <a:ea typeface="楷体_GB2312"/>
              </a:rPr>
              <a:t>   </a:t>
            </a:r>
            <a:r>
              <a:rPr lang="zh-CN" altLang="zh-CN" b="1" kern="100" dirty="0" smtClean="0">
                <a:ea typeface="楷体_GB2312"/>
              </a:rPr>
              <a:t>代</a:t>
            </a:r>
            <a:r>
              <a:rPr lang="zh-CN" altLang="zh-CN" b="1" kern="100" dirty="0">
                <a:ea typeface="楷体_GB2312"/>
              </a:rPr>
              <a:t>入数据解得</a:t>
            </a:r>
            <a:r>
              <a:rPr lang="en-US" altLang="zh-CN" b="1" i="1" kern="100" dirty="0">
                <a:ea typeface="楷体_GB2312"/>
              </a:rPr>
              <a:t>v</a:t>
            </a:r>
            <a:r>
              <a:rPr lang="en-US" altLang="zh-CN" b="1" i="1" kern="100" baseline="-25000" dirty="0">
                <a:ea typeface="楷体_GB2312"/>
              </a:rPr>
              <a:t>A</a:t>
            </a:r>
            <a:r>
              <a:rPr lang="zh-CN" altLang="zh-CN" b="1" kern="100" dirty="0">
                <a:ea typeface="楷体_GB2312"/>
              </a:rPr>
              <a:t>＝</a:t>
            </a:r>
            <a:r>
              <a:rPr lang="en-US" altLang="zh-CN" b="1" kern="100" dirty="0">
                <a:ea typeface="楷体_GB2312"/>
              </a:rPr>
              <a:t>0.25 m/s</a:t>
            </a:r>
            <a:r>
              <a:rPr lang="zh-CN" altLang="zh-CN" b="1" kern="100" dirty="0">
                <a:ea typeface="楷体_GB2312"/>
              </a:rPr>
              <a:t>。</a:t>
            </a:r>
            <a:endParaRPr lang="zh-CN" altLang="zh-CN" sz="1050" kern="100" dirty="0"/>
          </a:p>
          <a:p>
            <a:pPr indent="612140" algn="just"/>
            <a:r>
              <a:rPr lang="en-US" altLang="zh-CN" b="1" kern="100" dirty="0">
                <a:ea typeface="楷体_GB2312"/>
              </a:rPr>
              <a:t>(2)</a:t>
            </a:r>
            <a:r>
              <a:rPr lang="zh-CN" altLang="zh-CN" b="1" kern="100" dirty="0">
                <a:ea typeface="楷体_GB2312"/>
              </a:rPr>
              <a:t>设铁块刚滑上</a:t>
            </a:r>
            <a:r>
              <a:rPr lang="en-US" altLang="zh-CN" b="1" i="1" kern="100" dirty="0">
                <a:ea typeface="楷体_GB2312"/>
              </a:rPr>
              <a:t>B</a:t>
            </a:r>
            <a:r>
              <a:rPr lang="zh-CN" altLang="zh-CN" b="1" kern="100" dirty="0">
                <a:ea typeface="楷体_GB2312"/>
              </a:rPr>
              <a:t>时的速度为</a:t>
            </a:r>
            <a:r>
              <a:rPr lang="en-US" altLang="zh-CN" b="1" i="1" kern="100" dirty="0">
                <a:ea typeface="楷体_GB2312"/>
              </a:rPr>
              <a:t>v</a:t>
            </a:r>
            <a:r>
              <a:rPr lang="en-US" altLang="zh-CN" b="1" kern="100" dirty="0">
                <a:ea typeface="楷体_GB2312"/>
              </a:rPr>
              <a:t>′</a:t>
            </a:r>
            <a:r>
              <a:rPr lang="zh-CN" altLang="zh-CN" b="1" kern="100" dirty="0">
                <a:ea typeface="楷体_GB2312"/>
              </a:rPr>
              <a:t>，此时</a:t>
            </a:r>
            <a:r>
              <a:rPr lang="en-US" altLang="zh-CN" b="1" i="1" kern="100" dirty="0">
                <a:ea typeface="楷体_GB2312"/>
              </a:rPr>
              <a:t>A</a:t>
            </a:r>
            <a:r>
              <a:rPr lang="zh-CN" altLang="zh-CN" b="1" kern="100" dirty="0">
                <a:ea typeface="楷体_GB2312"/>
              </a:rPr>
              <a:t>、</a:t>
            </a:r>
            <a:r>
              <a:rPr lang="en-US" altLang="zh-CN" b="1" i="1" kern="100" dirty="0">
                <a:ea typeface="楷体_GB2312"/>
              </a:rPr>
              <a:t>B</a:t>
            </a:r>
            <a:r>
              <a:rPr lang="zh-CN" altLang="zh-CN" b="1" kern="100" dirty="0">
                <a:ea typeface="楷体_GB2312"/>
              </a:rPr>
              <a:t>的速度均为</a:t>
            </a:r>
            <a:r>
              <a:rPr lang="en-US" altLang="zh-CN" b="1" i="1" kern="100" dirty="0">
                <a:ea typeface="楷体_GB2312"/>
              </a:rPr>
              <a:t>v</a:t>
            </a:r>
            <a:r>
              <a:rPr lang="en-US" altLang="zh-CN" b="1" i="1" kern="100" baseline="-25000" dirty="0">
                <a:ea typeface="楷体_GB2312"/>
              </a:rPr>
              <a:t>A</a:t>
            </a:r>
            <a:r>
              <a:rPr lang="zh-CN" altLang="zh-CN" b="1" kern="100" dirty="0">
                <a:ea typeface="楷体_GB2312"/>
              </a:rPr>
              <a:t>＝</a:t>
            </a:r>
            <a:r>
              <a:rPr lang="en-US" altLang="zh-CN" b="1" kern="100" dirty="0">
                <a:ea typeface="楷体_GB2312"/>
              </a:rPr>
              <a:t>0.25 m/s</a:t>
            </a:r>
            <a:r>
              <a:rPr lang="zh-CN" altLang="zh-CN" b="1" kern="100" dirty="0">
                <a:ea typeface="楷体_GB2312"/>
              </a:rPr>
              <a:t>，铁块与</a:t>
            </a:r>
            <a:r>
              <a:rPr lang="en-US" altLang="zh-CN" b="1" i="1" kern="100" dirty="0">
                <a:ea typeface="楷体_GB2312"/>
              </a:rPr>
              <a:t>A</a:t>
            </a:r>
            <a:r>
              <a:rPr lang="zh-CN" altLang="zh-CN" b="1" kern="100" dirty="0">
                <a:ea typeface="楷体_GB2312"/>
              </a:rPr>
              <a:t>、</a:t>
            </a:r>
            <a:r>
              <a:rPr lang="en-US" altLang="zh-CN" b="1" i="1" kern="100" dirty="0">
                <a:ea typeface="楷体_GB2312"/>
              </a:rPr>
              <a:t>B</a:t>
            </a:r>
            <a:r>
              <a:rPr lang="zh-CN" altLang="zh-CN" b="1" kern="100" dirty="0">
                <a:ea typeface="楷体_GB2312"/>
              </a:rPr>
              <a:t>组成的系统动量守恒，由系统动量守恒得</a:t>
            </a:r>
            <a:endParaRPr lang="zh-CN" altLang="zh-CN" sz="1050" kern="100" dirty="0"/>
          </a:p>
          <a:p>
            <a:pPr indent="612140" algn="just"/>
            <a:r>
              <a:rPr lang="en-US" altLang="zh-CN" b="1" i="1" kern="100" dirty="0">
                <a:ea typeface="楷体_GB2312"/>
              </a:rPr>
              <a:t>mv</a:t>
            </a:r>
            <a:r>
              <a:rPr lang="zh-CN" altLang="zh-CN" b="1" kern="100" dirty="0">
                <a:ea typeface="楷体_GB2312"/>
              </a:rPr>
              <a:t>＝</a:t>
            </a:r>
            <a:r>
              <a:rPr lang="en-US" altLang="zh-CN" b="1" i="1" kern="100" dirty="0">
                <a:ea typeface="楷体_GB2312"/>
              </a:rPr>
              <a:t>mv</a:t>
            </a:r>
            <a:r>
              <a:rPr lang="en-US" altLang="zh-CN" b="1" kern="100" dirty="0">
                <a:ea typeface="楷体_GB2312"/>
              </a:rPr>
              <a:t>′</a:t>
            </a:r>
            <a:r>
              <a:rPr lang="zh-CN" altLang="zh-CN" b="1" kern="100" dirty="0">
                <a:ea typeface="楷体_GB2312"/>
              </a:rPr>
              <a:t>＋</a:t>
            </a:r>
            <a:r>
              <a:rPr lang="en-US" altLang="zh-CN" b="1" kern="100" dirty="0">
                <a:ea typeface="楷体_GB2312"/>
              </a:rPr>
              <a:t>(</a:t>
            </a:r>
            <a:r>
              <a:rPr lang="en-US" altLang="zh-CN" b="1" i="1" kern="100" dirty="0">
                <a:ea typeface="楷体_GB2312"/>
              </a:rPr>
              <a:t>M</a:t>
            </a:r>
            <a:r>
              <a:rPr lang="en-US" altLang="zh-CN" b="1" i="1" kern="100" baseline="-25000" dirty="0">
                <a:ea typeface="楷体_GB2312"/>
              </a:rPr>
              <a:t>A</a:t>
            </a:r>
            <a:r>
              <a:rPr lang="zh-CN" altLang="zh-CN" b="1" kern="100" dirty="0">
                <a:ea typeface="楷体_GB2312"/>
              </a:rPr>
              <a:t>＋</a:t>
            </a:r>
            <a:r>
              <a:rPr lang="en-US" altLang="zh-CN" b="1" i="1" kern="100" dirty="0">
                <a:ea typeface="楷体_GB2312"/>
              </a:rPr>
              <a:t>M</a:t>
            </a:r>
            <a:r>
              <a:rPr lang="en-US" altLang="zh-CN" b="1" i="1" kern="100" baseline="-25000" dirty="0">
                <a:ea typeface="楷体_GB2312"/>
              </a:rPr>
              <a:t>B</a:t>
            </a:r>
            <a:r>
              <a:rPr lang="en-US" altLang="zh-CN" b="1" kern="100" dirty="0">
                <a:ea typeface="楷体_GB2312"/>
              </a:rPr>
              <a:t>)</a:t>
            </a:r>
            <a:r>
              <a:rPr lang="en-US" altLang="zh-CN" b="1" i="1" kern="100" dirty="0">
                <a:ea typeface="楷体_GB2312"/>
              </a:rPr>
              <a:t>v</a:t>
            </a:r>
            <a:r>
              <a:rPr lang="en-US" altLang="zh-CN" b="1" i="1" kern="100" baseline="-25000" dirty="0">
                <a:ea typeface="楷体_GB2312"/>
              </a:rPr>
              <a:t>A  </a:t>
            </a:r>
            <a:r>
              <a:rPr lang="zh-CN" altLang="zh-CN" b="1" kern="100" dirty="0">
                <a:ea typeface="楷体_GB2312"/>
              </a:rPr>
              <a:t>解得</a:t>
            </a:r>
            <a:r>
              <a:rPr lang="en-US" altLang="zh-CN" b="1" i="1" kern="100" dirty="0">
                <a:ea typeface="楷体_GB2312"/>
              </a:rPr>
              <a:t>v</a:t>
            </a:r>
            <a:r>
              <a:rPr lang="en-US" altLang="zh-CN" b="1" kern="100" dirty="0">
                <a:ea typeface="楷体_GB2312"/>
              </a:rPr>
              <a:t>′</a:t>
            </a:r>
            <a:r>
              <a:rPr lang="zh-CN" altLang="zh-CN" b="1" kern="100" dirty="0">
                <a:ea typeface="楷体_GB2312"/>
              </a:rPr>
              <a:t>＝</a:t>
            </a:r>
            <a:r>
              <a:rPr lang="en-US" altLang="zh-CN" b="1" kern="100" dirty="0">
                <a:ea typeface="楷体_GB2312"/>
              </a:rPr>
              <a:t>2.75 m/s</a:t>
            </a:r>
            <a:r>
              <a:rPr lang="zh-CN" altLang="zh-CN" b="1" kern="100" dirty="0">
                <a:ea typeface="楷体_GB2312"/>
              </a:rPr>
              <a:t>。</a:t>
            </a:r>
            <a:endParaRPr lang="zh-CN" altLang="zh-CN" sz="1050" kern="100" dirty="0"/>
          </a:p>
          <a:p>
            <a:pPr indent="612140" algn="just"/>
            <a:r>
              <a:rPr lang="en-US" altLang="zh-CN" b="1" kern="100" dirty="0">
                <a:solidFill>
                  <a:srgbClr val="FF0000"/>
                </a:solidFill>
                <a:ea typeface="黑体"/>
              </a:rPr>
              <a:t>[</a:t>
            </a:r>
            <a:r>
              <a:rPr lang="zh-CN" altLang="zh-CN" b="1" kern="100" dirty="0">
                <a:solidFill>
                  <a:srgbClr val="FF0000"/>
                </a:solidFill>
                <a:ea typeface="黑体"/>
              </a:rPr>
              <a:t>答案</a:t>
            </a:r>
            <a:r>
              <a:rPr lang="en-US" altLang="zh-CN" b="1" kern="100" dirty="0">
                <a:solidFill>
                  <a:srgbClr val="FF0000"/>
                </a:solidFill>
                <a:ea typeface="黑体"/>
              </a:rPr>
              <a:t>]</a:t>
            </a:r>
            <a:r>
              <a:rPr lang="zh-CN" altLang="zh-CN" b="1" kern="100" dirty="0">
                <a:ea typeface="黑体"/>
              </a:rPr>
              <a:t>　</a:t>
            </a:r>
            <a:r>
              <a:rPr lang="en-US" altLang="zh-CN" b="1" kern="100" dirty="0"/>
              <a:t>(1)0.25 m/s</a:t>
            </a:r>
            <a:r>
              <a:rPr lang="zh-CN" altLang="zh-CN" b="1" kern="100" dirty="0"/>
              <a:t>　</a:t>
            </a:r>
            <a:r>
              <a:rPr lang="en-US" altLang="zh-CN" b="1" kern="100" dirty="0"/>
              <a:t>(2)2.75 m/s</a:t>
            </a:r>
            <a:endParaRPr lang="zh-CN" altLang="zh-CN" sz="1050" kern="100" dirty="0"/>
          </a:p>
          <a:p>
            <a:endParaRPr lang="zh-CN" altLang="en-US" dirty="0"/>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96987" y="1268760"/>
            <a:ext cx="10975658" cy="4525963"/>
          </a:xfrm>
        </p:spPr>
        <p:txBody>
          <a:bodyPr/>
          <a:lstStyle/>
          <a:p>
            <a:pPr indent="612140" algn="ctr"/>
            <a:r>
              <a:rPr lang="zh-CN" altLang="zh-CN" b="1" kern="100" dirty="0">
                <a:latin typeface="Times New Roman"/>
                <a:ea typeface="黑体"/>
                <a:cs typeface="Times New Roman"/>
              </a:rPr>
              <a:t>应用动量守恒定律的解题步骤</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确定相互作用的系统为研究对象；</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分析研究对象所受的外力；</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判断系统是否符合动量守恒条件；</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(4)</a:t>
            </a:r>
            <a:r>
              <a:rPr lang="zh-CN" altLang="zh-CN" b="1" kern="100" dirty="0">
                <a:latin typeface="Times New Roman"/>
                <a:ea typeface="楷体_GB2312"/>
                <a:cs typeface="Times New Roman"/>
              </a:rPr>
              <a:t>规定正方向，确定初、末状态动量的正、负号；</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(5)</a:t>
            </a:r>
            <a:r>
              <a:rPr lang="zh-CN" altLang="zh-CN" b="1" kern="100" dirty="0">
                <a:latin typeface="Times New Roman"/>
                <a:ea typeface="楷体_GB2312"/>
                <a:cs typeface="Times New Roman"/>
              </a:rPr>
              <a:t>根据动量守恒定律列式求解</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60" y="764704"/>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8640"/>
            <a:ext cx="10975658" cy="6264696"/>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533400" indent="-533400" algn="just"/>
            <a:r>
              <a:rPr lang="en-US" altLang="zh-CN" b="1" kern="100" dirty="0">
                <a:latin typeface="Times New Roman"/>
                <a:cs typeface="Courier New"/>
              </a:rPr>
              <a:t>1</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两个小球在光滑水平面上沿同一直线相向运动，它们的动量大小分别为</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，碰撞后</a:t>
            </a:r>
            <a:r>
              <a:rPr lang="en-US" altLang="zh-CN" b="1" i="1" kern="100" dirty="0">
                <a:latin typeface="Times New Roman"/>
                <a:cs typeface="Courier New"/>
              </a:rPr>
              <a:t>A</a:t>
            </a:r>
            <a:r>
              <a:rPr lang="zh-CN" altLang="zh-CN" b="1" kern="100" dirty="0">
                <a:latin typeface="Times New Roman"/>
                <a:cs typeface="Times New Roman"/>
              </a:rPr>
              <a:t>球继续向右运动，动量大小为</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，此时</a:t>
            </a:r>
            <a:r>
              <a:rPr lang="en-US" altLang="zh-CN" b="1" i="1" kern="100" dirty="0">
                <a:latin typeface="Times New Roman"/>
                <a:cs typeface="Courier New"/>
              </a:rPr>
              <a:t>B</a:t>
            </a:r>
            <a:r>
              <a:rPr lang="zh-CN" altLang="zh-CN" b="1" kern="100" dirty="0">
                <a:latin typeface="Times New Roman"/>
                <a:cs typeface="Times New Roman"/>
              </a:rPr>
              <a:t>球的动量大小为</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，则下列等式成立的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　　</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宋体"/>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Times New Roman"/>
                <a:cs typeface="Courier New"/>
              </a:rPr>
              <a:t>  </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p</a:t>
            </a:r>
            <a:r>
              <a:rPr lang="en-US" altLang="zh-CN" b="1" kern="100" baseline="-25000" dirty="0">
                <a:latin typeface="Times New Roman"/>
                <a:cs typeface="Courier New"/>
              </a:rPr>
              <a:t>2</a:t>
            </a:r>
            <a:endParaRPr lang="zh-CN" altLang="zh-CN" sz="1050" kern="100" dirty="0">
              <a:latin typeface="宋体"/>
              <a:cs typeface="Courier New"/>
            </a:endParaRPr>
          </a:p>
          <a:p>
            <a:endParaRPr lang="zh-CN" altLang="en-US" dirty="0"/>
          </a:p>
        </p:txBody>
      </p:sp>
      <p:pic>
        <p:nvPicPr>
          <p:cNvPr id="16386" name="Picture 2" descr="21WLXKCXARXS1-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153371" y="2636912"/>
            <a:ext cx="2736304" cy="879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1351311"/>
            <a:ext cx="10975658" cy="3229817"/>
          </a:xfrm>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因</a:t>
            </a:r>
            <a:r>
              <a:rPr lang="zh-CN" altLang="zh-CN" b="1" kern="100" dirty="0">
                <a:latin typeface="Times New Roman"/>
                <a:ea typeface="楷体_GB2312"/>
                <a:cs typeface="Times New Roman"/>
              </a:rPr>
              <a:t>水平面光滑，所以</a:t>
            </a:r>
            <a:r>
              <a:rPr lang="en-US" altLang="zh-CN" b="1" i="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两球组成的系统在水平方向上动量守恒。取向右为正方向，由于</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均表示动量的大小，所以碰前的动量为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，碰后的动量为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，由系统动量守恒知</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，经变形得－</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en-US" altLang="zh-CN" b="1" kern="100" dirty="0">
                <a:latin typeface="宋体"/>
                <a:ea typeface="楷体_GB2312"/>
                <a:cs typeface="Times New Roman"/>
              </a:rPr>
              <a: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对。</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631229"/>
            <a:ext cx="10975658" cy="5606083"/>
          </a:xfrm>
        </p:spPr>
        <p:txBody>
          <a:bodyPr>
            <a:normAutofit/>
          </a:bodyPr>
          <a:lstStyle/>
          <a:p>
            <a:pPr marL="361950" indent="-361950" algn="just"/>
            <a:r>
              <a:rPr lang="en-US" altLang="zh-CN" b="1" kern="100" dirty="0">
                <a:latin typeface="Times New Roman"/>
                <a:cs typeface="Courier New"/>
              </a:rPr>
              <a:t>2</a:t>
            </a:r>
            <a:r>
              <a:rPr lang="zh-CN" altLang="zh-CN" b="1" kern="100" dirty="0">
                <a:latin typeface="Times New Roman"/>
                <a:cs typeface="Times New Roman"/>
              </a:rPr>
              <a:t>．将两个完全相同的磁铁</a:t>
            </a:r>
            <a:r>
              <a:rPr lang="en-US" altLang="zh-CN" b="1" kern="100" dirty="0">
                <a:latin typeface="Times New Roman"/>
                <a:cs typeface="Courier New"/>
              </a:rPr>
              <a:t>(</a:t>
            </a:r>
            <a:r>
              <a:rPr lang="zh-CN" altLang="zh-CN" b="1" kern="100" dirty="0">
                <a:latin typeface="Times New Roman"/>
                <a:cs typeface="Times New Roman"/>
              </a:rPr>
              <a:t>磁性极强</a:t>
            </a:r>
            <a:r>
              <a:rPr lang="en-US" altLang="zh-CN" b="1" kern="100" dirty="0">
                <a:latin typeface="Times New Roman"/>
                <a:cs typeface="Courier New"/>
              </a:rPr>
              <a:t>)</a:t>
            </a:r>
            <a:r>
              <a:rPr lang="zh-CN" altLang="zh-CN" b="1" kern="100" dirty="0">
                <a:latin typeface="Times New Roman"/>
                <a:cs typeface="Times New Roman"/>
              </a:rPr>
              <a:t>分别固定在质量相等的小车上，水平面光滑。开始时甲车速度大小为</a:t>
            </a:r>
            <a:r>
              <a:rPr lang="en-US" altLang="zh-CN" b="1" kern="100" dirty="0">
                <a:latin typeface="Times New Roman"/>
                <a:cs typeface="Courier New"/>
              </a:rPr>
              <a:t>3 m</a:t>
            </a:r>
            <a:r>
              <a:rPr lang="en-US" altLang="zh-CN" b="1" kern="100" dirty="0">
                <a:latin typeface="IPAPANNEW"/>
                <a:cs typeface="Times New Roman"/>
              </a:rPr>
              <a:t>/s</a:t>
            </a:r>
            <a:r>
              <a:rPr lang="zh-CN" altLang="zh-CN" b="1" kern="100" dirty="0">
                <a:latin typeface="IPAPANNEW"/>
                <a:cs typeface="Times New Roman"/>
              </a:rPr>
              <a:t>，乙车速度大小为</a:t>
            </a:r>
            <a:r>
              <a:rPr lang="en-US" altLang="zh-CN" b="1" kern="100" dirty="0">
                <a:latin typeface="IPAPANNEW"/>
                <a:cs typeface="Times New Roman"/>
              </a:rPr>
              <a:t>2 m/</a:t>
            </a:r>
            <a:r>
              <a:rPr lang="en-US" altLang="zh-CN" b="1" kern="100" dirty="0">
                <a:latin typeface="Times New Roman"/>
                <a:cs typeface="Courier New"/>
              </a:rPr>
              <a:t>s</a:t>
            </a:r>
            <a:r>
              <a:rPr lang="zh-CN" altLang="zh-CN" b="1" kern="100" dirty="0">
                <a:latin typeface="Times New Roman"/>
                <a:cs typeface="Times New Roman"/>
              </a:rPr>
              <a:t>，方向相反并在同一直线上，如图所示。</a:t>
            </a:r>
            <a:endParaRPr lang="zh-CN" altLang="zh-CN" sz="1050" kern="100" dirty="0">
              <a:latin typeface="宋体"/>
              <a:cs typeface="Courier New"/>
            </a:endParaRPr>
          </a:p>
          <a:p>
            <a:pPr marL="361950" indent="0" algn="just"/>
            <a:endParaRPr lang="en-US" altLang="zh-CN" b="1" kern="100" dirty="0" smtClean="0">
              <a:latin typeface="Times New Roman"/>
              <a:cs typeface="Courier New"/>
            </a:endParaRPr>
          </a:p>
          <a:p>
            <a:pPr marL="361950" indent="0" algn="just"/>
            <a:endParaRPr lang="en-US" altLang="zh-CN" b="1" kern="100" dirty="0">
              <a:latin typeface="Times New Roman"/>
              <a:cs typeface="Courier New"/>
            </a:endParaRPr>
          </a:p>
          <a:p>
            <a:pPr marL="361950" indent="0" algn="just"/>
            <a:endParaRPr lang="en-US" altLang="zh-CN" b="1" kern="100" dirty="0" smtClean="0">
              <a:latin typeface="Times New Roman"/>
              <a:cs typeface="Courier New"/>
            </a:endParaRPr>
          </a:p>
          <a:p>
            <a:pPr marL="361950" indent="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当乙车速度为零时，甲车的速度多大？方向如何？</a:t>
            </a:r>
            <a:endParaRPr lang="zh-CN" altLang="zh-CN" sz="1050" kern="100" dirty="0">
              <a:latin typeface="宋体"/>
              <a:cs typeface="Courier New"/>
            </a:endParaRPr>
          </a:p>
          <a:p>
            <a:pPr marL="361950" indent="0" algn="just"/>
            <a:r>
              <a:rPr lang="en-US" altLang="zh-CN" b="1" kern="100" dirty="0">
                <a:latin typeface="Times New Roman"/>
                <a:cs typeface="Courier New"/>
              </a:rPr>
              <a:t>(2)</a:t>
            </a:r>
            <a:r>
              <a:rPr lang="zh-CN" altLang="zh-CN" b="1" kern="100" dirty="0">
                <a:latin typeface="Times New Roman"/>
                <a:cs typeface="Times New Roman"/>
              </a:rPr>
              <a:t>由于磁性极强，故两车不会相碰，那么两车的距离最小时，乙车的速度是多大？方向如何？</a:t>
            </a:r>
            <a:endParaRPr lang="zh-CN" altLang="zh-CN" sz="1050" kern="100" dirty="0">
              <a:latin typeface="宋体"/>
              <a:cs typeface="Courier New"/>
            </a:endParaRPr>
          </a:p>
          <a:p>
            <a:pPr marL="361950" indent="0"/>
            <a:endParaRPr lang="zh-CN" altLang="en-US" dirty="0"/>
          </a:p>
        </p:txBody>
      </p:sp>
      <p:pic>
        <p:nvPicPr>
          <p:cNvPr id="17410" name="Picture 2" descr="21WLXKCXARXS1-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937347" y="2590692"/>
            <a:ext cx="3744416" cy="1126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821278646"/>
              </p:ext>
            </p:extLst>
          </p:nvPr>
        </p:nvGraphicFramePr>
        <p:xfrm>
          <a:off x="1055041" y="764704"/>
          <a:ext cx="10371138" cy="4519613"/>
        </p:xfrm>
        <a:graphic>
          <a:graphicData uri="http://schemas.openxmlformats.org/presentationml/2006/ole">
            <mc:AlternateContent xmlns:mc="http://schemas.openxmlformats.org/markup-compatibility/2006">
              <mc:Choice xmlns:v="urn:schemas-microsoft-com:vml" Requires="v">
                <p:oleObj spid="_x0000_s18476" name="文档" r:id="rId4" imgW="10371836" imgH="4525919" progId="Word.Document.12">
                  <p:embed/>
                </p:oleObj>
              </mc:Choice>
              <mc:Fallback>
                <p:oleObj name="文档" r:id="rId4" imgW="10371836" imgH="4525919" progId="Word.Document.12">
                  <p:embed/>
                  <p:pic>
                    <p:nvPicPr>
                      <p:cNvPr id="0" name=""/>
                      <p:cNvPicPr/>
                      <p:nvPr/>
                    </p:nvPicPr>
                    <p:blipFill>
                      <a:blip r:embed="rId5"/>
                      <a:stretch>
                        <a:fillRect/>
                      </a:stretch>
                    </p:blipFill>
                    <p:spPr>
                      <a:xfrm>
                        <a:off x="1055041" y="764704"/>
                        <a:ext cx="10371138" cy="451961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4277249854"/>
              </p:ext>
            </p:extLst>
          </p:nvPr>
        </p:nvGraphicFramePr>
        <p:xfrm>
          <a:off x="408955" y="5283547"/>
          <a:ext cx="10371138" cy="593725"/>
        </p:xfrm>
        <a:graphic>
          <a:graphicData uri="http://schemas.openxmlformats.org/presentationml/2006/ole">
            <mc:AlternateContent xmlns:mc="http://schemas.openxmlformats.org/markup-compatibility/2006">
              <mc:Choice xmlns:v="urn:schemas-microsoft-com:vml" Requires="v">
                <p:oleObj spid="_x0000_s18477"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408955" y="5283547"/>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016632"/>
            <a:ext cx="10975658" cy="5444661"/>
          </a:xfrm>
        </p:spPr>
        <p:txBody>
          <a:bodyPr/>
          <a:lstStyle/>
          <a:p>
            <a:pPr marL="625475" indent="-625475" algn="just"/>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625475" indent="0" algn="just"/>
            <a:r>
              <a:rPr lang="zh-CN" altLang="zh-CN" b="1" kern="100" dirty="0" smtClean="0">
                <a:latin typeface="Times New Roman"/>
                <a:cs typeface="Times New Roman"/>
              </a:rPr>
              <a:t>研</a:t>
            </a:r>
            <a:r>
              <a:rPr lang="zh-CN" altLang="zh-CN" b="1" kern="100" dirty="0">
                <a:latin typeface="Times New Roman"/>
                <a:cs typeface="Times New Roman"/>
              </a:rPr>
              <a:t>究小组的同学们用如图所示的装置探究物体的加速度与力、质量的关系之后，对此实验又做了进一步的分析：在实验前通过垫块已经平衡了阻力，且沙和沙桶的总质量远小于小车和车上砝码的总质量，若将小车</a:t>
            </a:r>
            <a:r>
              <a:rPr lang="en-US" altLang="zh-CN" b="1" kern="100" dirty="0">
                <a:latin typeface="Times New Roman"/>
                <a:cs typeface="Courier New"/>
              </a:rPr>
              <a:t>(</a:t>
            </a:r>
            <a:r>
              <a:rPr lang="zh-CN" altLang="zh-CN" b="1" kern="100" dirty="0">
                <a:latin typeface="Times New Roman"/>
                <a:cs typeface="Times New Roman"/>
              </a:rPr>
              <a:t>含车上砝码</a:t>
            </a:r>
            <a:r>
              <a:rPr lang="en-US" altLang="zh-CN" b="1" kern="100" dirty="0">
                <a:latin typeface="Times New Roman"/>
                <a:cs typeface="Courier New"/>
              </a:rPr>
              <a:t>)</a:t>
            </a:r>
            <a:r>
              <a:rPr lang="zh-CN" altLang="zh-CN" b="1" kern="100" dirty="0">
                <a:latin typeface="Times New Roman"/>
                <a:cs typeface="Times New Roman"/>
              </a:rPr>
              <a:t>和沙</a:t>
            </a:r>
            <a:r>
              <a:rPr lang="en-US" altLang="zh-CN" b="1" kern="100" dirty="0">
                <a:latin typeface="Times New Roman"/>
                <a:cs typeface="Courier New"/>
              </a:rPr>
              <a:t>(</a:t>
            </a:r>
            <a:r>
              <a:rPr lang="zh-CN" altLang="zh-CN" b="1" kern="100" dirty="0">
                <a:latin typeface="Times New Roman"/>
                <a:cs typeface="Times New Roman"/>
              </a:rPr>
              <a:t>含沙桶</a:t>
            </a:r>
            <a:r>
              <a:rPr lang="en-US" altLang="zh-CN" b="1" kern="100" dirty="0">
                <a:latin typeface="Times New Roman"/>
                <a:cs typeface="Courier New"/>
              </a:rPr>
              <a:t>)</a:t>
            </a:r>
            <a:r>
              <a:rPr lang="zh-CN" altLang="zh-CN" b="1" kern="100" dirty="0">
                <a:latin typeface="Times New Roman"/>
                <a:cs typeface="Times New Roman"/>
              </a:rPr>
              <a:t>当成一个系统，由静止释放小车后，下列说法中正确的是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625475" indent="0" algn="just"/>
            <a:r>
              <a:rPr lang="en-US" altLang="zh-CN" b="1" kern="100" dirty="0">
                <a:latin typeface="Times New Roman"/>
                <a:cs typeface="Courier New"/>
              </a:rPr>
              <a:t>A</a:t>
            </a:r>
            <a:r>
              <a:rPr lang="zh-CN" altLang="zh-CN" b="1" kern="100" dirty="0">
                <a:latin typeface="Times New Roman"/>
                <a:cs typeface="Times New Roman"/>
              </a:rPr>
              <a:t>．系统动量守恒，机械能守恒</a:t>
            </a:r>
            <a:endParaRPr lang="zh-CN" altLang="zh-CN" sz="1050" kern="100" dirty="0">
              <a:latin typeface="宋体"/>
              <a:cs typeface="Courier New"/>
            </a:endParaRPr>
          </a:p>
          <a:p>
            <a:pPr marL="625475" indent="0" algn="just"/>
            <a:r>
              <a:rPr lang="en-US" altLang="zh-CN" b="1" kern="100" dirty="0">
                <a:latin typeface="Times New Roman"/>
                <a:cs typeface="Courier New"/>
              </a:rPr>
              <a:t>B</a:t>
            </a:r>
            <a:r>
              <a:rPr lang="zh-CN" altLang="zh-CN" b="1" kern="100" dirty="0">
                <a:latin typeface="Times New Roman"/>
                <a:cs typeface="Times New Roman"/>
              </a:rPr>
              <a:t>．系统动量不守恒，机械能守恒</a:t>
            </a:r>
            <a:endParaRPr lang="zh-CN" altLang="zh-CN" sz="1050" kern="100" dirty="0">
              <a:latin typeface="宋体"/>
              <a:cs typeface="Courier New"/>
            </a:endParaRPr>
          </a:p>
          <a:p>
            <a:pPr marL="625475" indent="0" algn="just"/>
            <a:r>
              <a:rPr lang="en-US" altLang="zh-CN" b="1" kern="100" dirty="0">
                <a:latin typeface="Times New Roman"/>
                <a:cs typeface="Courier New"/>
              </a:rPr>
              <a:t>C</a:t>
            </a:r>
            <a:r>
              <a:rPr lang="zh-CN" altLang="zh-CN" b="1" kern="100" dirty="0">
                <a:latin typeface="Times New Roman"/>
                <a:cs typeface="Times New Roman"/>
              </a:rPr>
              <a:t>．系统动量守恒，机械能不守恒</a:t>
            </a:r>
            <a:endParaRPr lang="zh-CN" altLang="zh-CN" sz="1050" kern="100" dirty="0">
              <a:latin typeface="宋体"/>
              <a:cs typeface="Courier New"/>
            </a:endParaRPr>
          </a:p>
          <a:p>
            <a:pPr marL="625475" indent="0" algn="just"/>
            <a:r>
              <a:rPr lang="en-US" altLang="zh-CN" b="1" kern="100" dirty="0">
                <a:latin typeface="Times New Roman"/>
                <a:cs typeface="Courier New"/>
              </a:rPr>
              <a:t>D</a:t>
            </a:r>
            <a:r>
              <a:rPr lang="zh-CN" altLang="zh-CN" b="1" kern="100" dirty="0">
                <a:latin typeface="Times New Roman"/>
                <a:cs typeface="Times New Roman"/>
              </a:rPr>
              <a:t>．系统动量不守恒，机械能不守</a:t>
            </a:r>
            <a:r>
              <a:rPr lang="zh-CN" altLang="zh-CN" b="1" kern="100" dirty="0" smtClean="0">
                <a:latin typeface="Times New Roman"/>
                <a:cs typeface="Times New Roman"/>
              </a:rPr>
              <a:t>恒</a:t>
            </a:r>
            <a:endParaRPr lang="zh-CN" altLang="zh-CN" sz="1050" kern="100" dirty="0">
              <a:latin typeface="宋体"/>
              <a:cs typeface="Courier New"/>
            </a:endParaRPr>
          </a:p>
        </p:txBody>
      </p:sp>
      <p:pic>
        <p:nvPicPr>
          <p:cNvPr id="19458"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2583" y="116632"/>
            <a:ext cx="731942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9459" name="Picture 3" descr="21WLXKCXARXS1-19.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6601643" y="4139103"/>
            <a:ext cx="3312368" cy="1805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4624"/>
            <a:ext cx="10975658" cy="6624735"/>
          </a:xfrm>
        </p:spPr>
        <p:txBody>
          <a:bodyPr>
            <a:normAutofit/>
          </a:bodyPr>
          <a:lstStyle/>
          <a:p>
            <a:pPr marL="442913" indent="-442913" algn="just">
              <a:lnSpc>
                <a:spcPct val="135000"/>
              </a:lnSpc>
            </a:pPr>
            <a:r>
              <a:rPr lang="en-US" altLang="zh-CN" b="1" kern="100" dirty="0">
                <a:latin typeface="Times New Roman"/>
                <a:cs typeface="Courier New"/>
              </a:rPr>
              <a:t>(4)</a:t>
            </a:r>
            <a:r>
              <a:rPr lang="zh-CN" altLang="zh-CN" b="1" kern="100" dirty="0">
                <a:latin typeface="Times New Roman"/>
                <a:cs typeface="Times New Roman"/>
              </a:rPr>
              <a:t>动量守恒定律的推导</a:t>
            </a:r>
            <a:endParaRPr lang="zh-CN" altLang="zh-CN" sz="1050" kern="100" dirty="0">
              <a:latin typeface="宋体"/>
              <a:cs typeface="Courier New"/>
            </a:endParaRPr>
          </a:p>
          <a:p>
            <a:pPr marL="442913" indent="0" algn="just">
              <a:lnSpc>
                <a:spcPct val="135000"/>
              </a:lnSpc>
            </a:pPr>
            <a:r>
              <a:rPr lang="zh-CN" altLang="zh-CN" b="1" kern="100" dirty="0">
                <a:latin typeface="宋体"/>
                <a:cs typeface="宋体"/>
              </a:rPr>
              <a:t>①</a:t>
            </a:r>
            <a:r>
              <a:rPr lang="zh-CN" altLang="zh-CN" b="1" kern="100" dirty="0">
                <a:latin typeface="Times New Roman"/>
                <a:cs typeface="Times New Roman"/>
              </a:rPr>
              <a:t>情境设置：</a:t>
            </a:r>
            <a:endParaRPr lang="zh-CN" altLang="zh-CN" sz="1050" kern="100" dirty="0">
              <a:latin typeface="宋体"/>
              <a:cs typeface="Courier New"/>
            </a:endParaRPr>
          </a:p>
          <a:p>
            <a:pPr marL="442913" indent="0" algn="just">
              <a:lnSpc>
                <a:spcPct val="135000"/>
              </a:lnSpc>
            </a:pPr>
            <a:r>
              <a:rPr lang="zh-CN" altLang="zh-CN" b="1" kern="100" dirty="0">
                <a:latin typeface="Times New Roman"/>
                <a:cs typeface="Times New Roman"/>
              </a:rPr>
              <a:t>如图所示，物体</a:t>
            </a:r>
            <a:r>
              <a:rPr lang="en-US" altLang="zh-CN" b="1" kern="100" dirty="0">
                <a:latin typeface="Times New Roman"/>
                <a:cs typeface="Courier New"/>
              </a:rPr>
              <a:t>1</a:t>
            </a:r>
            <a:r>
              <a:rPr lang="zh-CN" altLang="zh-CN" b="1" kern="100" dirty="0">
                <a:latin typeface="Times New Roman"/>
                <a:cs typeface="Times New Roman"/>
              </a:rPr>
              <a:t>和物体</a:t>
            </a:r>
            <a:r>
              <a:rPr lang="en-US" altLang="zh-CN" b="1" kern="100" dirty="0">
                <a:latin typeface="Times New Roman"/>
                <a:cs typeface="Courier New"/>
              </a:rPr>
              <a:t>2</a:t>
            </a:r>
            <a:r>
              <a:rPr lang="zh-CN" altLang="zh-CN" b="1" kern="100" dirty="0">
                <a:latin typeface="Times New Roman"/>
                <a:cs typeface="Times New Roman"/>
              </a:rPr>
              <a:t>在光滑水平面上碰撞。设物体</a:t>
            </a:r>
            <a:r>
              <a:rPr lang="en-US" altLang="zh-CN" b="1" kern="100" dirty="0">
                <a:latin typeface="Times New Roman"/>
                <a:cs typeface="Courier New"/>
              </a:rPr>
              <a:t>1</a:t>
            </a:r>
            <a:r>
              <a:rPr lang="zh-CN" altLang="zh-CN" b="1" kern="100" dirty="0">
                <a:latin typeface="Times New Roman"/>
                <a:cs typeface="Times New Roman"/>
              </a:rPr>
              <a:t>和物体</a:t>
            </a:r>
            <a:r>
              <a:rPr lang="en-US" altLang="zh-CN" b="1" kern="100" dirty="0">
                <a:latin typeface="Times New Roman"/>
                <a:cs typeface="Courier New"/>
              </a:rPr>
              <a:t>2</a:t>
            </a:r>
            <a:r>
              <a:rPr lang="zh-CN" altLang="zh-CN" b="1" kern="100" dirty="0">
                <a:latin typeface="Times New Roman"/>
                <a:cs typeface="Times New Roman"/>
              </a:rPr>
              <a:t>的质量分别为</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zh-CN" altLang="zh-CN" b="1" kern="100" dirty="0">
                <a:latin typeface="Times New Roman"/>
                <a:cs typeface="Times New Roman"/>
              </a:rPr>
              <a:t>，碰撞前，物体</a:t>
            </a:r>
            <a:r>
              <a:rPr lang="en-US" altLang="zh-CN" b="1" kern="100" dirty="0">
                <a:latin typeface="Times New Roman"/>
                <a:cs typeface="Courier New"/>
              </a:rPr>
              <a:t>1</a:t>
            </a:r>
            <a:r>
              <a:rPr lang="zh-CN" altLang="zh-CN" b="1" kern="100" dirty="0">
                <a:latin typeface="Times New Roman"/>
                <a:cs typeface="Times New Roman"/>
              </a:rPr>
              <a:t>和物体</a:t>
            </a:r>
            <a:r>
              <a:rPr lang="en-US" altLang="zh-CN" b="1" kern="100" dirty="0">
                <a:latin typeface="Times New Roman"/>
                <a:cs typeface="Courier New"/>
              </a:rPr>
              <a:t>2</a:t>
            </a:r>
            <a:r>
              <a:rPr lang="zh-CN" altLang="zh-CN" b="1" kern="100" dirty="0">
                <a:latin typeface="Times New Roman"/>
                <a:cs typeface="Times New Roman"/>
              </a:rPr>
              <a:t>的速度分别为</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Book Antiqua"/>
                <a:cs typeface="Times New Roman"/>
              </a:rPr>
              <a:t>v</a:t>
            </a:r>
            <a:r>
              <a:rPr lang="en-US" altLang="zh-CN" b="1" kern="100" baseline="-25000" dirty="0">
                <a:latin typeface="Times New Roman"/>
                <a:cs typeface="Courier New"/>
              </a:rPr>
              <a:t>2</a:t>
            </a:r>
            <a:r>
              <a:rPr lang="zh-CN" altLang="zh-CN" b="1" kern="100" dirty="0">
                <a:latin typeface="Times New Roman"/>
                <a:cs typeface="Times New Roman"/>
              </a:rPr>
              <a:t>。碰撞时，物体</a:t>
            </a:r>
            <a:r>
              <a:rPr lang="en-US" altLang="zh-CN" b="1" kern="100" dirty="0">
                <a:latin typeface="Times New Roman"/>
                <a:cs typeface="Courier New"/>
              </a:rPr>
              <a:t>1</a:t>
            </a:r>
            <a:r>
              <a:rPr lang="zh-CN" altLang="zh-CN" b="1" kern="100" dirty="0">
                <a:latin typeface="Times New Roman"/>
                <a:cs typeface="Times New Roman"/>
              </a:rPr>
              <a:t>对物体</a:t>
            </a:r>
            <a:r>
              <a:rPr lang="en-US" altLang="zh-CN" b="1" kern="100" dirty="0">
                <a:latin typeface="Times New Roman"/>
                <a:cs typeface="Courier New"/>
              </a:rPr>
              <a:t>2</a:t>
            </a:r>
            <a:r>
              <a:rPr lang="zh-CN" altLang="zh-CN" b="1" kern="100" dirty="0">
                <a:latin typeface="Times New Roman"/>
                <a:cs typeface="Times New Roman"/>
              </a:rPr>
              <a:t>的作用力为</a:t>
            </a:r>
            <a:r>
              <a:rPr lang="en-US" altLang="zh-CN" b="1" i="1" kern="100" dirty="0">
                <a:latin typeface="Times New Roman"/>
                <a:cs typeface="Courier New"/>
              </a:rPr>
              <a:t>F</a:t>
            </a:r>
            <a:r>
              <a:rPr lang="en-US" altLang="zh-CN" b="1" kern="100" baseline="-25000" dirty="0">
                <a:latin typeface="Times New Roman"/>
                <a:cs typeface="Courier New"/>
              </a:rPr>
              <a:t>12</a:t>
            </a:r>
            <a:r>
              <a:rPr lang="zh-CN" altLang="zh-CN" b="1" kern="100" dirty="0">
                <a:latin typeface="Times New Roman"/>
                <a:cs typeface="Times New Roman"/>
              </a:rPr>
              <a:t>，物体</a:t>
            </a:r>
            <a:r>
              <a:rPr lang="en-US" altLang="zh-CN" b="1" kern="100" dirty="0">
                <a:latin typeface="Times New Roman"/>
                <a:cs typeface="Courier New"/>
              </a:rPr>
              <a:t>2</a:t>
            </a:r>
            <a:r>
              <a:rPr lang="zh-CN" altLang="zh-CN" b="1" kern="100" dirty="0">
                <a:latin typeface="Times New Roman"/>
                <a:cs typeface="Times New Roman"/>
              </a:rPr>
              <a:t>对物体</a:t>
            </a:r>
            <a:r>
              <a:rPr lang="en-US" altLang="zh-CN" b="1" kern="100" dirty="0">
                <a:latin typeface="Times New Roman"/>
                <a:cs typeface="Courier New"/>
              </a:rPr>
              <a:t>1</a:t>
            </a:r>
            <a:r>
              <a:rPr lang="zh-CN" altLang="zh-CN" b="1" kern="100" dirty="0">
                <a:latin typeface="Times New Roman"/>
                <a:cs typeface="Times New Roman"/>
              </a:rPr>
              <a:t>的作用力为</a:t>
            </a:r>
            <a:r>
              <a:rPr lang="en-US" altLang="zh-CN" b="1" i="1" kern="100" dirty="0">
                <a:latin typeface="Times New Roman"/>
                <a:cs typeface="Courier New"/>
              </a:rPr>
              <a:t>F</a:t>
            </a:r>
            <a:r>
              <a:rPr lang="en-US" altLang="zh-CN" b="1" kern="100" baseline="-25000" dirty="0">
                <a:latin typeface="Times New Roman"/>
                <a:cs typeface="Courier New"/>
              </a:rPr>
              <a:t>21</a:t>
            </a:r>
            <a:r>
              <a:rPr lang="zh-CN" altLang="zh-CN" b="1" kern="100" dirty="0">
                <a:latin typeface="Times New Roman"/>
                <a:cs typeface="Times New Roman"/>
              </a:rPr>
              <a:t>，物体</a:t>
            </a:r>
            <a:r>
              <a:rPr lang="en-US" altLang="zh-CN" b="1" kern="100" dirty="0">
                <a:latin typeface="Times New Roman"/>
                <a:cs typeface="Courier New"/>
              </a:rPr>
              <a:t>1</a:t>
            </a:r>
            <a:r>
              <a:rPr lang="zh-CN" altLang="zh-CN" b="1" kern="100" dirty="0">
                <a:latin typeface="Times New Roman"/>
                <a:cs typeface="Times New Roman"/>
              </a:rPr>
              <a:t>与物体</a:t>
            </a:r>
            <a:r>
              <a:rPr lang="en-US" altLang="zh-CN" b="1" kern="100" dirty="0">
                <a:latin typeface="Times New Roman"/>
                <a:cs typeface="Courier New"/>
              </a:rPr>
              <a:t>2</a:t>
            </a:r>
            <a:r>
              <a:rPr lang="zh-CN" altLang="zh-CN" b="1" kern="100" dirty="0">
                <a:latin typeface="Times New Roman"/>
                <a:cs typeface="Times New Roman"/>
              </a:rPr>
              <a:t>的碰撞时间为</a:t>
            </a:r>
            <a:r>
              <a:rPr lang="en-US" altLang="zh-CN" b="1" i="1" kern="100" dirty="0">
                <a:latin typeface="Times New Roman"/>
                <a:cs typeface="Courier New"/>
              </a:rPr>
              <a:t>t</a:t>
            </a:r>
            <a:r>
              <a:rPr lang="zh-CN" altLang="zh-CN" b="1" kern="100" dirty="0">
                <a:latin typeface="Times New Roman"/>
                <a:cs typeface="Times New Roman"/>
              </a:rPr>
              <a:t>。碰撞后，物体</a:t>
            </a:r>
            <a:r>
              <a:rPr lang="en-US" altLang="zh-CN" b="1" kern="100" dirty="0">
                <a:latin typeface="Times New Roman"/>
                <a:cs typeface="Courier New"/>
              </a:rPr>
              <a:t>1</a:t>
            </a:r>
            <a:r>
              <a:rPr lang="zh-CN" altLang="zh-CN" b="1" kern="100" dirty="0">
                <a:latin typeface="Times New Roman"/>
                <a:cs typeface="Times New Roman"/>
              </a:rPr>
              <a:t>和物体</a:t>
            </a:r>
            <a:r>
              <a:rPr lang="en-US" altLang="zh-CN" b="1" kern="100" dirty="0">
                <a:latin typeface="Times New Roman"/>
                <a:cs typeface="Courier New"/>
              </a:rPr>
              <a:t>2</a:t>
            </a:r>
            <a:r>
              <a:rPr lang="zh-CN" altLang="zh-CN" b="1" kern="100" dirty="0">
                <a:latin typeface="Times New Roman"/>
                <a:cs typeface="Times New Roman"/>
              </a:rPr>
              <a:t>的速度分别为</a:t>
            </a:r>
            <a:r>
              <a:rPr lang="en-US" altLang="zh-CN" b="1" i="1" kern="100" dirty="0">
                <a:latin typeface="Book Antiqua"/>
                <a:cs typeface="Times New Roman"/>
              </a:rPr>
              <a:t>v</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Book Antiqua"/>
                <a:cs typeface="Times New Roman"/>
              </a:rPr>
              <a:t>v</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pPr marL="442913" indent="0" algn="just">
              <a:lnSpc>
                <a:spcPct val="135000"/>
              </a:lnSpc>
            </a:pPr>
            <a:r>
              <a:rPr lang="zh-CN" altLang="zh-CN" b="1" kern="100" dirty="0">
                <a:latin typeface="宋体"/>
                <a:cs typeface="宋体"/>
              </a:rPr>
              <a:t>②</a:t>
            </a:r>
            <a:r>
              <a:rPr lang="zh-CN" altLang="zh-CN" b="1" kern="100" dirty="0">
                <a:latin typeface="Times New Roman"/>
                <a:cs typeface="Times New Roman"/>
              </a:rPr>
              <a:t>推导过程：</a:t>
            </a:r>
            <a:endParaRPr lang="zh-CN" altLang="zh-CN" sz="1050" kern="100" dirty="0">
              <a:latin typeface="宋体"/>
              <a:cs typeface="Courier New"/>
            </a:endParaRPr>
          </a:p>
          <a:p>
            <a:pPr marL="442913" indent="0" algn="just">
              <a:lnSpc>
                <a:spcPct val="135000"/>
              </a:lnSpc>
            </a:pPr>
            <a:r>
              <a:rPr lang="zh-CN" altLang="zh-CN" b="1" kern="100" dirty="0">
                <a:latin typeface="Times New Roman"/>
                <a:cs typeface="Times New Roman"/>
              </a:rPr>
              <a:t>对物体</a:t>
            </a:r>
            <a:r>
              <a:rPr lang="en-US" altLang="zh-CN" b="1" kern="100" dirty="0">
                <a:latin typeface="Times New Roman"/>
                <a:cs typeface="Courier New"/>
              </a:rPr>
              <a:t>1</a:t>
            </a:r>
            <a:r>
              <a:rPr lang="zh-CN" altLang="zh-CN" b="1" kern="100" dirty="0">
                <a:latin typeface="Times New Roman"/>
                <a:cs typeface="Times New Roman"/>
              </a:rPr>
              <a:t>应用动量定理：</a:t>
            </a:r>
            <a:r>
              <a:rPr lang="en-US" altLang="zh-CN" b="1" i="1" kern="100" dirty="0">
                <a:latin typeface="Times New Roman"/>
                <a:cs typeface="Courier New"/>
              </a:rPr>
              <a:t>F</a:t>
            </a:r>
            <a:r>
              <a:rPr lang="en-US" altLang="zh-CN" b="1" kern="100" baseline="-25000" dirty="0">
                <a:latin typeface="Times New Roman"/>
                <a:cs typeface="Courier New"/>
              </a:rPr>
              <a:t>21</a:t>
            </a:r>
            <a:r>
              <a:rPr lang="en-US" altLang="zh-CN" b="1" i="1" kern="100" dirty="0">
                <a:latin typeface="Times New Roman"/>
                <a:cs typeface="Courier New"/>
              </a:rPr>
              <a:t>t</a:t>
            </a:r>
            <a:r>
              <a:rPr lang="zh-CN" altLang="zh-CN" b="1" kern="100" dirty="0">
                <a:latin typeface="Times New Roman"/>
                <a:cs typeface="Times New Roman"/>
              </a:rPr>
              <a:t>＝</a:t>
            </a:r>
            <a:r>
              <a:rPr lang="en-US" altLang="zh-CN" b="1" i="1" kern="100" dirty="0">
                <a:latin typeface="Times New Roman"/>
                <a:cs typeface="Courier New"/>
              </a:rPr>
              <a:t> </a:t>
            </a:r>
            <a:r>
              <a:rPr lang="en-US" altLang="zh-CN" b="1" i="1" kern="100" dirty="0" smtClean="0">
                <a:latin typeface="Times New Roman"/>
                <a:cs typeface="Courier New"/>
              </a:rPr>
              <a:t>_____________</a:t>
            </a:r>
            <a:endParaRPr lang="zh-CN" altLang="zh-CN" sz="1050" kern="100" dirty="0">
              <a:latin typeface="宋体"/>
              <a:cs typeface="Courier New"/>
            </a:endParaRPr>
          </a:p>
          <a:p>
            <a:pPr marL="442913" indent="0" algn="just">
              <a:lnSpc>
                <a:spcPct val="135000"/>
              </a:lnSpc>
            </a:pPr>
            <a:r>
              <a:rPr lang="zh-CN" altLang="zh-CN" b="1" kern="100" dirty="0">
                <a:latin typeface="Times New Roman"/>
                <a:cs typeface="Times New Roman"/>
              </a:rPr>
              <a:t>对物体</a:t>
            </a:r>
            <a:r>
              <a:rPr lang="en-US" altLang="zh-CN" b="1" kern="100" dirty="0">
                <a:latin typeface="Times New Roman"/>
                <a:cs typeface="Courier New"/>
              </a:rPr>
              <a:t>2</a:t>
            </a:r>
            <a:r>
              <a:rPr lang="zh-CN" altLang="zh-CN" b="1" kern="100" dirty="0">
                <a:latin typeface="Times New Roman"/>
                <a:cs typeface="Times New Roman"/>
              </a:rPr>
              <a:t>应用动量定理：</a:t>
            </a:r>
            <a:r>
              <a:rPr lang="en-US" altLang="zh-CN" b="1" i="1" kern="100" dirty="0">
                <a:latin typeface="Times New Roman"/>
                <a:cs typeface="Courier New"/>
              </a:rPr>
              <a:t>F</a:t>
            </a:r>
            <a:r>
              <a:rPr lang="en-US" altLang="zh-CN" b="1" kern="100" baseline="-25000" dirty="0">
                <a:latin typeface="Times New Roman"/>
                <a:cs typeface="Courier New"/>
              </a:rPr>
              <a:t>12</a:t>
            </a:r>
            <a:r>
              <a:rPr lang="en-US" altLang="zh-CN" b="1" i="1" kern="100" dirty="0">
                <a:latin typeface="Times New Roman"/>
                <a:cs typeface="Courier New"/>
              </a:rPr>
              <a:t>t</a:t>
            </a:r>
            <a:r>
              <a:rPr lang="zh-CN" altLang="zh-CN" b="1" kern="100" dirty="0" smtClean="0">
                <a:latin typeface="Times New Roman"/>
                <a:cs typeface="Times New Roman"/>
              </a:rPr>
              <a:t>＝</a:t>
            </a:r>
            <a:r>
              <a:rPr lang="en-US" altLang="zh-CN" b="1" i="1" kern="100" dirty="0" smtClean="0">
                <a:latin typeface="Times New Roman"/>
                <a:cs typeface="Courier New"/>
              </a:rPr>
              <a:t>_____________ </a:t>
            </a:r>
            <a:r>
              <a:rPr lang="en-US" altLang="zh-CN" b="1" i="1" u="sng" kern="100" dirty="0" smtClean="0">
                <a:latin typeface="Times New Roman"/>
                <a:cs typeface="Courier New"/>
              </a:rPr>
              <a:t>   </a:t>
            </a:r>
            <a:endParaRPr lang="zh-CN" altLang="zh-CN" sz="1050" kern="100" dirty="0">
              <a:latin typeface="宋体"/>
              <a:cs typeface="Courier New"/>
            </a:endParaRPr>
          </a:p>
          <a:p>
            <a:pPr marL="442913" indent="0" algn="just">
              <a:lnSpc>
                <a:spcPct val="135000"/>
              </a:lnSpc>
            </a:pPr>
            <a:r>
              <a:rPr lang="zh-CN" altLang="zh-CN" b="1" kern="100" dirty="0">
                <a:latin typeface="Times New Roman"/>
                <a:cs typeface="Times New Roman"/>
              </a:rPr>
              <a:t>由牛顿第三定律得：</a:t>
            </a:r>
            <a:r>
              <a:rPr lang="en-US" altLang="zh-CN" b="1" i="1" kern="100" dirty="0">
                <a:latin typeface="Times New Roman"/>
                <a:cs typeface="Courier New"/>
              </a:rPr>
              <a:t>F</a:t>
            </a:r>
            <a:r>
              <a:rPr lang="en-US" altLang="zh-CN" b="1" kern="100" baseline="-25000" dirty="0">
                <a:latin typeface="Times New Roman"/>
                <a:cs typeface="Courier New"/>
              </a:rPr>
              <a:t>12</a:t>
            </a:r>
            <a:r>
              <a:rPr lang="zh-CN" altLang="zh-CN" b="1" kern="100" dirty="0" smtClean="0">
                <a:latin typeface="Times New Roman"/>
                <a:cs typeface="Times New Roman"/>
              </a:rPr>
              <a:t>＝</a:t>
            </a:r>
            <a:r>
              <a:rPr lang="en-US" altLang="zh-CN" b="1" i="1" kern="100" dirty="0" smtClean="0">
                <a:latin typeface="Times New Roman"/>
                <a:cs typeface="Courier New"/>
              </a:rPr>
              <a:t>______</a:t>
            </a:r>
            <a:r>
              <a:rPr lang="en-US" altLang="zh-CN" b="1" u="sng" kern="100" dirty="0" smtClean="0">
                <a:latin typeface="Times New Roman"/>
                <a:cs typeface="Courier New"/>
              </a:rPr>
              <a:t>   </a:t>
            </a:r>
            <a:endParaRPr lang="zh-CN" altLang="zh-CN" sz="1050" kern="100" dirty="0">
              <a:latin typeface="宋体"/>
              <a:cs typeface="Courier New"/>
            </a:endParaRPr>
          </a:p>
          <a:p>
            <a:pPr marL="442913" indent="0" algn="just">
              <a:lnSpc>
                <a:spcPct val="135000"/>
              </a:lnSpc>
            </a:pPr>
            <a:r>
              <a:rPr lang="zh-CN" altLang="zh-CN" b="1" kern="100" dirty="0">
                <a:latin typeface="Times New Roman"/>
                <a:cs typeface="Times New Roman"/>
              </a:rPr>
              <a:t>由以上三式可得：</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i="1" kern="100" dirty="0">
                <a:latin typeface="Book Antiqua"/>
                <a:cs typeface="Times New Roman"/>
              </a:rPr>
              <a:t>v</a:t>
            </a:r>
            <a:r>
              <a:rPr lang="en-US" altLang="zh-CN" b="1" kern="100" baseline="-25000" dirty="0">
                <a:latin typeface="Times New Roman"/>
                <a:cs typeface="Courier New"/>
              </a:rPr>
              <a:t>2</a:t>
            </a:r>
            <a:r>
              <a:rPr lang="en-US" altLang="zh-CN" b="1" kern="100" dirty="0">
                <a:latin typeface="宋体"/>
                <a:cs typeface="Times New Roman"/>
              </a:rPr>
              <a:t>′</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1</a:t>
            </a:r>
            <a:r>
              <a:rPr lang="en-US" altLang="zh-CN" b="1" i="1" kern="100" dirty="0">
                <a:latin typeface="Book Antiqua"/>
                <a:cs typeface="Times New Roman"/>
              </a:rPr>
              <a:t>v</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m</a:t>
            </a:r>
            <a:r>
              <a:rPr lang="en-US" altLang="zh-CN" b="1" kern="100" baseline="-25000" dirty="0">
                <a:latin typeface="Times New Roman"/>
                <a:cs typeface="Courier New"/>
              </a:rPr>
              <a:t>2</a:t>
            </a:r>
            <a:r>
              <a:rPr lang="en-US" altLang="zh-CN" b="1" i="1" kern="100" dirty="0">
                <a:latin typeface="Book Antiqua"/>
                <a:cs typeface="Times New Roman"/>
              </a:rPr>
              <a:t>v</a:t>
            </a:r>
            <a:r>
              <a:rPr lang="en-US" altLang="zh-CN" b="1" kern="100" baseline="-25000" dirty="0">
                <a:latin typeface="Times New Roman"/>
                <a:cs typeface="Courier New"/>
              </a:rPr>
              <a:t>2</a:t>
            </a:r>
            <a:endParaRPr lang="zh-CN" altLang="zh-CN" sz="1050" kern="100" dirty="0">
              <a:latin typeface="宋体"/>
              <a:cs typeface="Courier New"/>
            </a:endParaRPr>
          </a:p>
          <a:p>
            <a:pPr marL="442913" indent="0" algn="just">
              <a:lnSpc>
                <a:spcPct val="135000"/>
              </a:lnSpc>
            </a:pPr>
            <a:r>
              <a:rPr lang="zh-CN" altLang="zh-CN" b="1" kern="100" dirty="0">
                <a:latin typeface="宋体"/>
                <a:cs typeface="宋体"/>
              </a:rPr>
              <a:t>③</a:t>
            </a:r>
            <a:r>
              <a:rPr lang="zh-CN" altLang="zh-CN" b="1" kern="100" dirty="0">
                <a:latin typeface="Times New Roman"/>
                <a:cs typeface="Times New Roman"/>
              </a:rPr>
              <a:t>结论：两物体碰撞后的动量之和等于碰撞前的动量之和</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3074" name="Picture 2" descr="21XYJWL-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329835" y="3254083"/>
            <a:ext cx="2808312" cy="154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233491" y="3794784"/>
            <a:ext cx="2034531" cy="461665"/>
          </a:xfrm>
          <a:prstGeom prst="rect">
            <a:avLst/>
          </a:prstGeom>
        </p:spPr>
        <p:txBody>
          <a:bodyPr wrap="none">
            <a:spAutoFit/>
          </a:bodyPr>
          <a:lstStyle/>
          <a:p>
            <a:r>
              <a:rPr lang="en-US" altLang="zh-CN" sz="2400" b="1" i="1" kern="100" dirty="0">
                <a:solidFill>
                  <a:srgbClr val="FF0000"/>
                </a:solidFill>
                <a:latin typeface="Times New Roman"/>
              </a:rPr>
              <a:t>m</a:t>
            </a:r>
            <a:r>
              <a:rPr lang="en-US" altLang="zh-CN" sz="2400" b="1" kern="100" baseline="-25000" dirty="0">
                <a:solidFill>
                  <a:srgbClr val="FF0000"/>
                </a:solidFill>
                <a:latin typeface="Times New Roman"/>
              </a:rPr>
              <a:t>1</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1</a:t>
            </a:r>
            <a:r>
              <a:rPr lang="en-US" altLang="zh-CN" sz="2400" b="1" kern="100" dirty="0">
                <a:solidFill>
                  <a:srgbClr val="FF0000"/>
                </a:solidFill>
                <a:latin typeface="宋体"/>
                <a:cs typeface="Times New Roman"/>
              </a:rPr>
              <a: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m</a:t>
            </a:r>
            <a:r>
              <a:rPr lang="en-US" altLang="zh-CN" sz="2400" b="1" kern="100" baseline="-25000" dirty="0">
                <a:solidFill>
                  <a:srgbClr val="FF0000"/>
                </a:solidFill>
                <a:latin typeface="Times New Roman"/>
              </a:rPr>
              <a:t>1</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1</a:t>
            </a:r>
            <a:endParaRPr lang="zh-CN" altLang="en-US" sz="2400" dirty="0"/>
          </a:p>
        </p:txBody>
      </p:sp>
      <p:sp>
        <p:nvSpPr>
          <p:cNvPr id="6" name="矩形 5"/>
          <p:cNvSpPr/>
          <p:nvPr/>
        </p:nvSpPr>
        <p:spPr>
          <a:xfrm>
            <a:off x="5161483" y="4365104"/>
            <a:ext cx="2034531" cy="461665"/>
          </a:xfrm>
          <a:prstGeom prst="rect">
            <a:avLst/>
          </a:prstGeom>
        </p:spPr>
        <p:txBody>
          <a:bodyPr wrap="none">
            <a:spAutoFit/>
          </a:bodyPr>
          <a:lstStyle/>
          <a:p>
            <a:r>
              <a:rPr lang="en-US" altLang="zh-CN" sz="2400" b="1" i="1" kern="100" dirty="0">
                <a:solidFill>
                  <a:srgbClr val="FF0000"/>
                </a:solidFill>
                <a:latin typeface="Times New Roman"/>
              </a:rPr>
              <a:t>m</a:t>
            </a:r>
            <a:r>
              <a:rPr lang="en-US" altLang="zh-CN" sz="2400" b="1" kern="100" baseline="-25000" dirty="0">
                <a:solidFill>
                  <a:srgbClr val="FF0000"/>
                </a:solidFill>
                <a:latin typeface="Times New Roman"/>
              </a:rPr>
              <a:t>2</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2</a:t>
            </a:r>
            <a:r>
              <a:rPr lang="en-US" altLang="zh-CN" sz="2400" b="1" kern="100" dirty="0">
                <a:solidFill>
                  <a:srgbClr val="FF0000"/>
                </a:solidFill>
                <a:latin typeface="宋体"/>
                <a:cs typeface="Times New Roman"/>
              </a:rPr>
              <a:t>′</a:t>
            </a:r>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m</a:t>
            </a:r>
            <a:r>
              <a:rPr lang="en-US" altLang="zh-CN" sz="2400" b="1" kern="100" baseline="-25000" dirty="0">
                <a:solidFill>
                  <a:srgbClr val="FF0000"/>
                </a:solidFill>
                <a:latin typeface="Times New Roman"/>
              </a:rPr>
              <a:t>2</a:t>
            </a:r>
            <a:r>
              <a:rPr lang="en-US" altLang="zh-CN" sz="2400" b="1" i="1" kern="100" dirty="0">
                <a:solidFill>
                  <a:srgbClr val="FF0000"/>
                </a:solidFill>
                <a:latin typeface="Book Antiqua"/>
                <a:cs typeface="Times New Roman"/>
              </a:rPr>
              <a:t>v</a:t>
            </a:r>
            <a:r>
              <a:rPr lang="en-US" altLang="zh-CN" sz="2400" b="1" kern="100" baseline="-25000" dirty="0">
                <a:solidFill>
                  <a:srgbClr val="FF0000"/>
                </a:solidFill>
                <a:latin typeface="Times New Roman"/>
              </a:rPr>
              <a:t>2</a:t>
            </a:r>
            <a:endParaRPr lang="zh-CN" altLang="en-US" sz="2400" dirty="0"/>
          </a:p>
        </p:txBody>
      </p:sp>
      <p:sp>
        <p:nvSpPr>
          <p:cNvPr id="7" name="矩形 6"/>
          <p:cNvSpPr/>
          <p:nvPr/>
        </p:nvSpPr>
        <p:spPr>
          <a:xfrm>
            <a:off x="4585419" y="4941168"/>
            <a:ext cx="904415" cy="461665"/>
          </a:xfrm>
          <a:prstGeom prst="rect">
            <a:avLst/>
          </a:prstGeom>
        </p:spPr>
        <p:txBody>
          <a:bodyPr wrap="none">
            <a:spAutoFit/>
          </a:bodyPr>
          <a:lstStyle/>
          <a:p>
            <a:r>
              <a:rPr lang="zh-CN" altLang="zh-CN" sz="2400" b="1" kern="100" dirty="0">
                <a:solidFill>
                  <a:srgbClr val="FF0000"/>
                </a:solidFill>
                <a:latin typeface="Times New Roman"/>
                <a:cs typeface="Times New Roman"/>
              </a:rPr>
              <a:t>－</a:t>
            </a:r>
            <a:r>
              <a:rPr lang="en-US" altLang="zh-CN" sz="2400" b="1" i="1" kern="100" dirty="0">
                <a:solidFill>
                  <a:srgbClr val="FF0000"/>
                </a:solidFill>
                <a:latin typeface="Times New Roman"/>
              </a:rPr>
              <a:t>F</a:t>
            </a:r>
            <a:r>
              <a:rPr lang="en-US" altLang="zh-CN" sz="2400" b="1" kern="100" baseline="-25000" dirty="0">
                <a:solidFill>
                  <a:srgbClr val="FF0000"/>
                </a:solidFill>
                <a:latin typeface="Times New Roman"/>
              </a:rPr>
              <a:t>21</a:t>
            </a:r>
            <a:endParaRPr lang="zh-CN" altLang="en-US" sz="2400" dirty="0"/>
          </a:p>
        </p:txBody>
      </p:sp>
    </p:spTree>
    <p:extLst>
      <p:ext uri="{BB962C8B-B14F-4D97-AF65-F5344CB8AC3E}">
        <p14:creationId xmlns:p14="http://schemas.microsoft.com/office/powerpoint/2010/main" val="417173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279303"/>
            <a:ext cx="10975658" cy="3229817"/>
          </a:xfrm>
        </p:spPr>
        <p:txBody>
          <a:bodyPr/>
          <a:lstStyle/>
          <a:p>
            <a:pPr indent="0" algn="just"/>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由</a:t>
            </a:r>
            <a:r>
              <a:rPr lang="zh-CN" altLang="zh-CN" b="1" kern="100" dirty="0">
                <a:latin typeface="Times New Roman"/>
                <a:ea typeface="楷体_GB2312"/>
                <a:cs typeface="Times New Roman"/>
              </a:rPr>
              <a:t>静止释放小车后，小车的速度增加，沙桶的速度也增加，因此水平方向动量增加，竖直方向动量也增加，小车</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含车上砝码</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和沙</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含沙桶</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组成的系统动量不守恒；运动过程中，除重力做功外，摩擦力对系统做负功，小车</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含车上砝码</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和沙</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含沙桶</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组成的系统机械能减小，故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项正确，</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三项错误。</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楷体_GB2312"/>
                <a:cs typeface="Courier New"/>
              </a:rPr>
              <a:t>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68995" y="692696"/>
            <a:ext cx="10975658" cy="4525963"/>
          </a:xfrm>
        </p:spPr>
        <p:txBody>
          <a:bodyPr>
            <a:noAutofit/>
          </a:bodyPr>
          <a:lstStyle/>
          <a:p>
            <a:pPr indent="612140" algn="just">
              <a:tabLst>
                <a:tab pos="3150870" algn="l"/>
              </a:tabLst>
            </a:pPr>
            <a:r>
              <a:rPr lang="zh-CN" altLang="zh-CN" b="1" kern="100" dirty="0">
                <a:solidFill>
                  <a:schemeClr val="accent6">
                    <a:lumMod val="50000"/>
                  </a:schemeClr>
                </a:solidFill>
                <a:latin typeface="Times New Roman"/>
                <a:ea typeface="黑体"/>
                <a:cs typeface="Times New Roman"/>
              </a:rPr>
              <a:t>二、注重学以致用和思维建模</a:t>
            </a:r>
            <a:endParaRPr lang="zh-CN" altLang="zh-CN" kern="100" dirty="0">
              <a:solidFill>
                <a:schemeClr val="accent6">
                  <a:lumMod val="50000"/>
                </a:schemeClr>
              </a:solidFill>
              <a:latin typeface="宋体"/>
              <a:cs typeface="Courier New"/>
            </a:endParaRPr>
          </a:p>
          <a:p>
            <a:pPr indent="612140" algn="just">
              <a:tabLst>
                <a:tab pos="3150870" algn="l"/>
              </a:tabLst>
            </a:pPr>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(2023·</a:t>
            </a:r>
            <a:r>
              <a:rPr lang="zh-CN" altLang="zh-CN" b="1" kern="100" dirty="0">
                <a:latin typeface="Times New Roman"/>
                <a:ea typeface="隶书"/>
                <a:cs typeface="Times New Roman"/>
              </a:rPr>
              <a:t>广东高考</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某同学受电动窗帘的启发，设计了如图所示的简化模型。多个质量均为</a:t>
            </a:r>
            <a:r>
              <a:rPr lang="en-US" altLang="zh-CN" b="1" kern="100" dirty="0">
                <a:latin typeface="Times New Roman"/>
                <a:cs typeface="Courier New"/>
              </a:rPr>
              <a:t>1 kg</a:t>
            </a:r>
            <a:r>
              <a:rPr lang="zh-CN" altLang="zh-CN" b="1" kern="100" dirty="0">
                <a:latin typeface="Times New Roman"/>
                <a:cs typeface="Times New Roman"/>
              </a:rPr>
              <a:t>的滑块可在水平滑轨上滑动，忽略阻力。开窗帘过程中，电机对滑块</a:t>
            </a:r>
            <a:r>
              <a:rPr lang="en-US" altLang="zh-CN" b="1" kern="100" dirty="0">
                <a:latin typeface="Times New Roman"/>
                <a:cs typeface="Courier New"/>
              </a:rPr>
              <a:t>1</a:t>
            </a:r>
            <a:r>
              <a:rPr lang="zh-CN" altLang="zh-CN" b="1" kern="100" dirty="0">
                <a:latin typeface="Times New Roman"/>
                <a:cs typeface="Times New Roman"/>
              </a:rPr>
              <a:t>施加一个水平向右的恒力</a:t>
            </a:r>
            <a:r>
              <a:rPr lang="en-US" altLang="zh-CN" b="1" i="1" kern="100" dirty="0">
                <a:latin typeface="Times New Roman"/>
                <a:cs typeface="Courier New"/>
              </a:rPr>
              <a:t>F</a:t>
            </a:r>
            <a:r>
              <a:rPr lang="zh-CN" altLang="zh-CN" b="1" kern="100" dirty="0">
                <a:latin typeface="Times New Roman"/>
                <a:cs typeface="Times New Roman"/>
              </a:rPr>
              <a:t>，推动滑块</a:t>
            </a:r>
            <a:r>
              <a:rPr lang="en-US" altLang="zh-CN" b="1" kern="100" dirty="0">
                <a:latin typeface="Times New Roman"/>
                <a:cs typeface="Courier New"/>
              </a:rPr>
              <a:t>1</a:t>
            </a:r>
            <a:r>
              <a:rPr lang="zh-CN" altLang="zh-CN" b="1" kern="100" dirty="0">
                <a:latin typeface="Times New Roman"/>
                <a:cs typeface="Times New Roman"/>
              </a:rPr>
              <a:t>以</a:t>
            </a:r>
            <a:r>
              <a:rPr lang="en-US" altLang="zh-CN" b="1" kern="100" dirty="0">
                <a:latin typeface="Times New Roman"/>
                <a:cs typeface="Courier New"/>
              </a:rPr>
              <a:t>0.40 m</a:t>
            </a:r>
            <a:r>
              <a:rPr lang="en-US" altLang="zh-CN" b="1" kern="100" dirty="0">
                <a:latin typeface="IPAPANNEW"/>
                <a:cs typeface="Times New Roman"/>
              </a:rPr>
              <a:t>/s </a:t>
            </a:r>
            <a:r>
              <a:rPr lang="zh-CN" altLang="zh-CN" b="1" kern="100" dirty="0">
                <a:latin typeface="IPAPANNEW"/>
                <a:cs typeface="Times New Roman"/>
              </a:rPr>
              <a:t>的速度与静止的滑块</a:t>
            </a:r>
            <a:r>
              <a:rPr lang="en-US" altLang="zh-CN" b="1" kern="100" dirty="0">
                <a:latin typeface="IPAPANNEW"/>
                <a:cs typeface="Times New Roman"/>
              </a:rPr>
              <a:t>2</a:t>
            </a:r>
            <a:r>
              <a:rPr lang="zh-CN" altLang="zh-CN" b="1" kern="100" dirty="0">
                <a:latin typeface="IPAPANNEW"/>
                <a:cs typeface="Times New Roman"/>
              </a:rPr>
              <a:t>碰撞，碰撞时间为</a:t>
            </a:r>
            <a:r>
              <a:rPr lang="en-US" altLang="zh-CN" b="1" kern="100" dirty="0">
                <a:latin typeface="IPAPANNEW"/>
                <a:cs typeface="Times New Roman"/>
              </a:rPr>
              <a:t>0.04 s</a:t>
            </a:r>
            <a:r>
              <a:rPr lang="zh-CN" altLang="zh-CN" b="1" kern="100" dirty="0">
                <a:latin typeface="IPAPANNEW"/>
                <a:cs typeface="Times New Roman"/>
              </a:rPr>
              <a:t>，碰撞结束后瞬间两滑块的共同速度为</a:t>
            </a:r>
            <a:r>
              <a:rPr lang="en-US" altLang="zh-CN" b="1" kern="100" dirty="0">
                <a:latin typeface="IPAPANNEW"/>
                <a:cs typeface="Times New Roman"/>
              </a:rPr>
              <a:t>0.22 m/</a:t>
            </a:r>
            <a:r>
              <a:rPr lang="en-US" altLang="zh-CN" b="1" kern="100" dirty="0">
                <a:latin typeface="Times New Roman"/>
                <a:cs typeface="Courier New"/>
              </a:rPr>
              <a:t>s</a:t>
            </a:r>
            <a:r>
              <a:rPr lang="zh-CN" altLang="zh-CN" b="1" kern="100" dirty="0">
                <a:latin typeface="Times New Roman"/>
                <a:cs typeface="Times New Roman"/>
              </a:rPr>
              <a:t>。关于两滑块的碰撞过程，下列说法正确的有</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endParaRPr lang="zh-CN" altLang="en-US" dirty="0"/>
          </a:p>
        </p:txBody>
      </p:sp>
      <p:pic>
        <p:nvPicPr>
          <p:cNvPr id="20522" name="Picture 42" descr="23WLGKGDJ-7.TIF"/>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3361282" y="4365104"/>
            <a:ext cx="4405899" cy="126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68995" y="1556792"/>
            <a:ext cx="10975658" cy="4525963"/>
          </a:xfrm>
        </p:spPr>
        <p:txBody>
          <a:bodyPr/>
          <a:lstStyle/>
          <a:p>
            <a:pPr indent="612140" algn="just">
              <a:tabLst>
                <a:tab pos="3150870" algn="l"/>
              </a:tabLst>
            </a:pPr>
            <a:r>
              <a:rPr lang="en-US" altLang="zh-CN" b="1" kern="100" dirty="0">
                <a:latin typeface="Times New Roman"/>
                <a:cs typeface="Courier New"/>
              </a:rPr>
              <a:t>A</a:t>
            </a:r>
            <a:r>
              <a:rPr lang="zh-CN" altLang="zh-CN" b="1" kern="100" dirty="0">
                <a:latin typeface="Times New Roman"/>
                <a:cs typeface="Times New Roman"/>
              </a:rPr>
              <a:t>．该过程动量守恒</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B</a:t>
            </a:r>
            <a:r>
              <a:rPr lang="zh-CN" altLang="zh-CN" b="1" kern="100" dirty="0">
                <a:latin typeface="Times New Roman"/>
                <a:cs typeface="Times New Roman"/>
              </a:rPr>
              <a:t>．滑块</a:t>
            </a:r>
            <a:r>
              <a:rPr lang="en-US" altLang="zh-CN" b="1" kern="100" dirty="0">
                <a:latin typeface="Times New Roman"/>
                <a:cs typeface="Courier New"/>
              </a:rPr>
              <a:t>1</a:t>
            </a:r>
            <a:r>
              <a:rPr lang="zh-CN" altLang="zh-CN" b="1" kern="100" dirty="0">
                <a:latin typeface="Times New Roman"/>
                <a:cs typeface="Times New Roman"/>
              </a:rPr>
              <a:t>受到合外力的冲量大小为</a:t>
            </a:r>
            <a:r>
              <a:rPr lang="en-US" altLang="zh-CN" b="1" kern="100" dirty="0">
                <a:latin typeface="Times New Roman"/>
                <a:cs typeface="Courier New"/>
              </a:rPr>
              <a:t>0.18 N·s</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C</a:t>
            </a:r>
            <a:r>
              <a:rPr lang="zh-CN" altLang="zh-CN" b="1" kern="100" dirty="0">
                <a:latin typeface="Times New Roman"/>
                <a:cs typeface="Times New Roman"/>
              </a:rPr>
              <a:t>．滑块</a:t>
            </a:r>
            <a:r>
              <a:rPr lang="en-US" altLang="zh-CN" b="1" kern="100" dirty="0">
                <a:latin typeface="Times New Roman"/>
                <a:cs typeface="Courier New"/>
              </a:rPr>
              <a:t>2</a:t>
            </a:r>
            <a:r>
              <a:rPr lang="zh-CN" altLang="zh-CN" b="1" kern="100" dirty="0">
                <a:latin typeface="Times New Roman"/>
                <a:cs typeface="Times New Roman"/>
              </a:rPr>
              <a:t>受到合外力的冲量大小为</a:t>
            </a:r>
            <a:r>
              <a:rPr lang="en-US" altLang="zh-CN" b="1" kern="100" dirty="0">
                <a:latin typeface="Times New Roman"/>
                <a:cs typeface="Courier New"/>
              </a:rPr>
              <a:t>0.40 N·s</a:t>
            </a:r>
            <a:endParaRPr lang="zh-CN" altLang="zh-CN" sz="1050" kern="100" dirty="0">
              <a:latin typeface="宋体"/>
              <a:cs typeface="Courier New"/>
            </a:endParaRPr>
          </a:p>
          <a:p>
            <a:pPr indent="612140" algn="just">
              <a:tabLst>
                <a:tab pos="3150870" algn="l"/>
              </a:tabLst>
            </a:pPr>
            <a:r>
              <a:rPr lang="en-US" altLang="zh-CN" b="1" kern="100" dirty="0">
                <a:latin typeface="Times New Roman"/>
                <a:cs typeface="Courier New"/>
              </a:rPr>
              <a:t>D</a:t>
            </a:r>
            <a:r>
              <a:rPr lang="zh-CN" altLang="zh-CN" b="1" kern="100" dirty="0">
                <a:latin typeface="Times New Roman"/>
                <a:cs typeface="Times New Roman"/>
              </a:rPr>
              <a:t>．滑块</a:t>
            </a:r>
            <a:r>
              <a:rPr lang="en-US" altLang="zh-CN" b="1" kern="100" dirty="0">
                <a:latin typeface="Times New Roman"/>
                <a:cs typeface="Courier New"/>
              </a:rPr>
              <a:t>2</a:t>
            </a:r>
            <a:r>
              <a:rPr lang="zh-CN" altLang="zh-CN" b="1" kern="100" dirty="0">
                <a:latin typeface="Times New Roman"/>
                <a:cs typeface="Times New Roman"/>
              </a:rPr>
              <a:t>受到滑块</a:t>
            </a:r>
            <a:r>
              <a:rPr lang="en-US" altLang="zh-CN" b="1" kern="100" dirty="0">
                <a:latin typeface="Times New Roman"/>
                <a:cs typeface="Courier New"/>
              </a:rPr>
              <a:t>1</a:t>
            </a:r>
            <a:r>
              <a:rPr lang="zh-CN" altLang="zh-CN" b="1" kern="100" dirty="0">
                <a:latin typeface="Times New Roman"/>
                <a:cs typeface="Times New Roman"/>
              </a:rPr>
              <a:t>的平均作用力大小为</a:t>
            </a:r>
            <a:r>
              <a:rPr lang="en-US" altLang="zh-CN" b="1" kern="100" dirty="0">
                <a:latin typeface="Times New Roman"/>
                <a:cs typeface="Courier New"/>
              </a:rPr>
              <a:t>5.5 N</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692696"/>
            <a:ext cx="11233248" cy="4824536"/>
          </a:xfrm>
        </p:spPr>
        <p:txBody>
          <a:bodyPr>
            <a:noAutofit/>
          </a:bodyPr>
          <a:lstStyle/>
          <a:p>
            <a:pPr indent="612140" algn="just">
              <a:tabLst>
                <a:tab pos="3150870" algn="l"/>
              </a:tabLst>
            </a:pPr>
            <a:r>
              <a:rPr lang="zh-CN" altLang="zh-CN" b="1" kern="100" dirty="0">
                <a:solidFill>
                  <a:srgbClr val="FF0000"/>
                </a:solidFill>
                <a:latin typeface="宋体"/>
                <a:ea typeface="黑体"/>
                <a:cs typeface="Times New Roman"/>
              </a:rPr>
              <a:t>解析：</a:t>
            </a:r>
            <a:r>
              <a:rPr lang="zh-CN" altLang="zh-CN" b="1" kern="100" dirty="0">
                <a:latin typeface="Times New Roman"/>
                <a:ea typeface="楷体_GB2312"/>
                <a:cs typeface="Times New Roman"/>
              </a:rPr>
              <a:t>取水平向右为正方向，滑块</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和滑块</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组成的系统的初动量为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latin typeface="宋体"/>
                <a:cs typeface="Times New Roman"/>
              </a:rPr>
              <a:t>×</a:t>
            </a:r>
            <a:r>
              <a:rPr lang="en-US" altLang="zh-CN" b="1" kern="100" dirty="0">
                <a:latin typeface="Times New Roman"/>
                <a:ea typeface="楷体_GB2312"/>
                <a:cs typeface="Courier New"/>
              </a:rPr>
              <a:t>0.40 kg·m</a:t>
            </a:r>
            <a:r>
              <a:rPr lang="en-US" altLang="zh-CN" b="1" kern="100" dirty="0">
                <a:latin typeface="IPAPANNEW"/>
                <a:ea typeface="楷体_GB2312"/>
                <a:cs typeface="Times New Roman"/>
              </a:rPr>
              <a:t>/s</a:t>
            </a:r>
            <a:r>
              <a:rPr lang="zh-CN" altLang="zh-CN" b="1" kern="100" dirty="0">
                <a:latin typeface="IPAPANNEW"/>
                <a:ea typeface="楷体_GB2312"/>
                <a:cs typeface="Times New Roman"/>
              </a:rPr>
              <a:t>＝</a:t>
            </a:r>
            <a:r>
              <a:rPr lang="en-US" altLang="zh-CN" b="1" kern="100" dirty="0">
                <a:latin typeface="IPAPANNEW"/>
                <a:ea typeface="楷体_GB2312"/>
                <a:cs typeface="Times New Roman"/>
              </a:rPr>
              <a:t>0.40 kg·m/</a:t>
            </a:r>
            <a:r>
              <a:rPr lang="en-US" altLang="zh-CN" b="1" kern="100" dirty="0">
                <a:latin typeface="Times New Roman"/>
                <a:ea typeface="楷体_GB2312"/>
                <a:cs typeface="Courier New"/>
              </a:rPr>
              <a:t>s</a:t>
            </a:r>
            <a:r>
              <a:rPr lang="zh-CN" altLang="zh-CN" b="1" kern="100" dirty="0">
                <a:latin typeface="Times New Roman"/>
                <a:ea typeface="楷体_GB2312"/>
                <a:cs typeface="Times New Roman"/>
              </a:rPr>
              <a:t>，碰撞后的动量为</a:t>
            </a:r>
            <a:r>
              <a:rPr lang="en-US" altLang="zh-CN" b="1" i="1" kern="100" dirty="0">
                <a:latin typeface="Times New Roman"/>
                <a:ea typeface="楷体_GB2312"/>
                <a:cs typeface="Courier New"/>
              </a:rPr>
              <a:t>p</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2</a:t>
            </a:r>
            <a:r>
              <a:rPr lang="en-US" altLang="zh-CN" b="1" kern="100" dirty="0">
                <a:latin typeface="宋体"/>
                <a:cs typeface="Times New Roman"/>
              </a:rPr>
              <a:t>×</a:t>
            </a:r>
            <a:r>
              <a:rPr lang="en-US" altLang="zh-CN" b="1" kern="100" dirty="0">
                <a:latin typeface="Times New Roman"/>
                <a:ea typeface="楷体_GB2312"/>
                <a:cs typeface="Courier New"/>
              </a:rPr>
              <a:t>1</a:t>
            </a:r>
            <a:r>
              <a:rPr lang="en-US" altLang="zh-CN" b="1" kern="100" dirty="0">
                <a:latin typeface="宋体"/>
                <a:cs typeface="Times New Roman"/>
              </a:rPr>
              <a:t>×</a:t>
            </a:r>
            <a:r>
              <a:rPr lang="en-US" altLang="zh-CN" b="1" kern="100" dirty="0">
                <a:latin typeface="Times New Roman"/>
                <a:ea typeface="楷体_GB2312"/>
                <a:cs typeface="Courier New"/>
              </a:rPr>
              <a:t>0.22 kg·m</a:t>
            </a:r>
            <a:r>
              <a:rPr lang="en-US" altLang="zh-CN" b="1" kern="100" dirty="0">
                <a:latin typeface="IPAPANNEW"/>
                <a:ea typeface="楷体_GB2312"/>
                <a:cs typeface="Times New Roman"/>
              </a:rPr>
              <a:t>/s</a:t>
            </a:r>
            <a:r>
              <a:rPr lang="zh-CN" altLang="zh-CN" b="1" kern="100" dirty="0">
                <a:latin typeface="IPAPANNEW"/>
                <a:ea typeface="楷体_GB2312"/>
                <a:cs typeface="Times New Roman"/>
              </a:rPr>
              <a:t>＝</a:t>
            </a:r>
            <a:r>
              <a:rPr lang="en-US" altLang="zh-CN" b="1" kern="100" dirty="0">
                <a:latin typeface="IPAPANNEW"/>
                <a:ea typeface="楷体_GB2312"/>
                <a:cs typeface="Times New Roman"/>
              </a:rPr>
              <a:t>0.44 kg·m/</a:t>
            </a:r>
            <a:r>
              <a:rPr lang="en-US" altLang="zh-CN" b="1" kern="100" dirty="0">
                <a:latin typeface="Times New Roman"/>
                <a:ea typeface="楷体_GB2312"/>
                <a:cs typeface="Courier New"/>
              </a:rPr>
              <a:t>s</a:t>
            </a:r>
            <a:r>
              <a:rPr lang="zh-CN" altLang="zh-CN" b="1" kern="100" dirty="0">
                <a:latin typeface="Times New Roman"/>
                <a:ea typeface="楷体_GB2312"/>
                <a:cs typeface="Times New Roman"/>
              </a:rPr>
              <a:t>，则滑块的碰撞过程动量不守恒，故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错误；对滑块</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，有</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latin typeface="宋体"/>
                <a:cs typeface="Times New Roman"/>
              </a:rPr>
              <a:t>×</a:t>
            </a:r>
            <a:r>
              <a:rPr lang="en-US" altLang="zh-CN" b="1" kern="100" dirty="0">
                <a:latin typeface="Times New Roman"/>
                <a:ea typeface="楷体_GB2312"/>
                <a:cs typeface="Courier New"/>
              </a:rPr>
              <a:t>0.22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latin typeface="宋体"/>
                <a:cs typeface="Times New Roman"/>
              </a:rPr>
              <a:t>×</a:t>
            </a:r>
            <a:r>
              <a:rPr lang="en-US" altLang="zh-CN" b="1" kern="100" dirty="0">
                <a:latin typeface="Times New Roman"/>
                <a:ea typeface="楷体_GB2312"/>
                <a:cs typeface="Courier New"/>
              </a:rPr>
              <a:t>0.40) N·s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0.18 N·s</a:t>
            </a:r>
            <a:r>
              <a:rPr lang="zh-CN" altLang="zh-CN" b="1" kern="100" dirty="0">
                <a:latin typeface="Times New Roman"/>
                <a:ea typeface="楷体_GB2312"/>
                <a:cs typeface="Times New Roman"/>
              </a:rPr>
              <a:t>，负号表示方向水平向左，故</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正确；对滑块</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，有</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i="1" kern="100" dirty="0">
                <a:latin typeface="Book Antiqua"/>
                <a:ea typeface="楷体_GB2312"/>
                <a:cs typeface="Times New Roman"/>
              </a:rPr>
              <a:t>v</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1</a:t>
            </a:r>
            <a:r>
              <a:rPr lang="en-US" altLang="zh-CN" b="1" kern="100" dirty="0">
                <a:latin typeface="宋体"/>
                <a:cs typeface="Times New Roman"/>
              </a:rPr>
              <a:t>×</a:t>
            </a:r>
            <a:r>
              <a:rPr lang="en-US" altLang="zh-CN" b="1" kern="100" dirty="0">
                <a:latin typeface="Times New Roman"/>
                <a:ea typeface="楷体_GB2312"/>
                <a:cs typeface="Courier New"/>
              </a:rPr>
              <a:t>0.22 N·s</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0.22 N·s</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错误；对滑块</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，根据动量定理有</a:t>
            </a:r>
            <a:r>
              <a:rPr lang="en-US" altLang="zh-CN" b="1" i="1" kern="100" dirty="0">
                <a:latin typeface="Times New Roman"/>
                <a:ea typeface="楷体_GB2312"/>
                <a:cs typeface="Courier New"/>
              </a:rPr>
              <a:t>F</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t</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I</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，解得</a:t>
            </a:r>
            <a:r>
              <a:rPr lang="en-US" altLang="zh-CN" b="1" i="1" kern="100" dirty="0">
                <a:latin typeface="Times New Roman"/>
                <a:ea typeface="楷体_GB2312"/>
                <a:cs typeface="Courier New"/>
              </a:rPr>
              <a:t>F</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5.5 N</a:t>
            </a:r>
            <a:r>
              <a:rPr lang="zh-CN" altLang="zh-CN" b="1" kern="100" dirty="0">
                <a:latin typeface="Times New Roman"/>
                <a:ea typeface="楷体_GB2312"/>
                <a:cs typeface="Times New Roman"/>
              </a:rPr>
              <a:t>，则滑块</a:t>
            </a: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受到滑块</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的平均作用力大小为</a:t>
            </a:r>
            <a:r>
              <a:rPr lang="en-US" altLang="zh-CN" b="1" kern="100" dirty="0">
                <a:latin typeface="Times New Roman"/>
                <a:ea typeface="楷体_GB2312"/>
                <a:cs typeface="Courier New"/>
              </a:rPr>
              <a:t>5.5 N</a:t>
            </a:r>
            <a:r>
              <a:rPr lang="zh-CN" altLang="zh-CN" b="1" kern="100" dirty="0">
                <a:latin typeface="Times New Roman"/>
                <a:ea typeface="楷体_GB2312"/>
                <a:cs typeface="Times New Roman"/>
              </a:rPr>
              <a:t>，故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kern="100" dirty="0">
              <a:latin typeface="宋体"/>
              <a:cs typeface="Courier New"/>
            </a:endParaRPr>
          </a:p>
          <a:p>
            <a:pPr indent="612140" algn="just">
              <a:tabLst>
                <a:tab pos="3150870" algn="l"/>
              </a:tabLst>
            </a:pPr>
            <a:r>
              <a:rPr lang="zh-CN" altLang="zh-CN" b="1" kern="100" dirty="0">
                <a:solidFill>
                  <a:srgbClr val="FF0000"/>
                </a:solidFill>
                <a:latin typeface="宋体"/>
                <a:ea typeface="黑体"/>
                <a:cs typeface="Times New Roman"/>
              </a:rPr>
              <a:t>答案：</a:t>
            </a:r>
            <a:r>
              <a:rPr lang="en-US" altLang="zh-CN" b="1" kern="100" dirty="0">
                <a:latin typeface="Times New Roman"/>
                <a:ea typeface="楷体_GB2312"/>
                <a:cs typeface="Courier New"/>
              </a:rPr>
              <a:t>BD</a:t>
            </a:r>
            <a:r>
              <a:rPr lang="zh-CN" altLang="zh-CN" b="1" kern="100" dirty="0">
                <a:latin typeface="Times New Roman"/>
                <a:ea typeface="楷体_GB2312"/>
                <a:cs typeface="Times New Roman"/>
              </a:rPr>
              <a:t>　</a:t>
            </a:r>
            <a:endParaRPr lang="zh-CN" altLang="zh-CN" kern="100" dirty="0">
              <a:latin typeface="宋体"/>
              <a:cs typeface="Courier New"/>
            </a:endParaRPr>
          </a:p>
          <a:p>
            <a:pPr indent="0" algn="just"/>
            <a:endParaRPr lang="zh-CN" altLang="en-US" dirty="0"/>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476672"/>
            <a:ext cx="10975658" cy="5760640"/>
          </a:xfrm>
        </p:spPr>
        <p:txBody>
          <a:bodyPr/>
          <a:lstStyle/>
          <a:p>
            <a:pPr indent="612140" algn="just">
              <a:tabLst>
                <a:tab pos="3150870" algn="l"/>
              </a:tabLst>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(2023·</a:t>
            </a:r>
            <a:r>
              <a:rPr lang="zh-CN" altLang="zh-CN" b="1" kern="100" dirty="0">
                <a:latin typeface="Times New Roman"/>
                <a:ea typeface="隶书"/>
                <a:cs typeface="Times New Roman"/>
              </a:rPr>
              <a:t>新课标卷</a:t>
            </a:r>
            <a:r>
              <a:rPr lang="en-US" altLang="zh-CN" b="1" kern="100" dirty="0">
                <a:latin typeface="Times New Roman"/>
                <a:ea typeface="隶书"/>
                <a:cs typeface="Courier New"/>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使甲、乙两条形磁铁隔开一段距离，静止于水平桌面上，甲的</a:t>
            </a:r>
            <a:r>
              <a:rPr lang="en-US" altLang="zh-CN" b="1" kern="100" dirty="0">
                <a:latin typeface="Times New Roman"/>
                <a:cs typeface="Courier New"/>
              </a:rPr>
              <a:t>N</a:t>
            </a:r>
            <a:r>
              <a:rPr lang="zh-CN" altLang="zh-CN" b="1" kern="100" dirty="0">
                <a:latin typeface="Times New Roman"/>
                <a:cs typeface="Times New Roman"/>
              </a:rPr>
              <a:t>极正对着乙的</a:t>
            </a:r>
            <a:r>
              <a:rPr lang="en-US" altLang="zh-CN" b="1" kern="100" dirty="0">
                <a:latin typeface="Times New Roman"/>
                <a:cs typeface="Courier New"/>
              </a:rPr>
              <a:t>S</a:t>
            </a:r>
            <a:r>
              <a:rPr lang="zh-CN" altLang="zh-CN" b="1" kern="100" dirty="0">
                <a:latin typeface="Times New Roman"/>
                <a:cs typeface="Times New Roman"/>
              </a:rPr>
              <a:t>极，甲的质量大于乙的质量，两者与桌面之间的动摩擦因数相等。现同时释放甲和乙，在它们相互接近过程中的任一时刻</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endParaRPr lang="zh-CN" altLang="en-US" dirty="0"/>
          </a:p>
        </p:txBody>
      </p:sp>
      <p:pic>
        <p:nvPicPr>
          <p:cNvPr id="24578" name="Picture 2" descr="23WLGKXKBJ-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2348880"/>
            <a:ext cx="4510269"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937691" y="3356992"/>
            <a:ext cx="6096000" cy="2238241"/>
          </a:xfrm>
          <a:prstGeom prst="rect">
            <a:avLst/>
          </a:prstGeom>
        </p:spPr>
        <p:txBody>
          <a:bodyPr>
            <a:spAutoFit/>
          </a:bodyPr>
          <a:lstStyle/>
          <a:p>
            <a:pPr indent="612140" algn="just">
              <a:lnSpc>
                <a:spcPct val="150000"/>
              </a:lnSpc>
              <a:spcAft>
                <a:spcPts val="0"/>
              </a:spcAft>
              <a:tabLst>
                <a:tab pos="3150870" algn="l"/>
              </a:tabLst>
            </a:pPr>
            <a:r>
              <a:rPr lang="en-US" altLang="zh-CN" sz="2400" b="1" kern="100" dirty="0">
                <a:latin typeface="Times New Roman"/>
                <a:cs typeface="Courier New"/>
              </a:rPr>
              <a:t>A</a:t>
            </a:r>
            <a:r>
              <a:rPr lang="zh-CN" altLang="zh-CN" sz="2400" b="1" kern="100" dirty="0">
                <a:latin typeface="Times New Roman"/>
                <a:cs typeface="Times New Roman"/>
              </a:rPr>
              <a:t>．甲的速度大小比乙的大</a:t>
            </a:r>
            <a:endParaRPr lang="zh-CN" altLang="zh-CN" sz="2400" kern="100" dirty="0">
              <a:latin typeface="宋体"/>
              <a:cs typeface="Courier New"/>
            </a:endParaRPr>
          </a:p>
          <a:p>
            <a:pPr indent="612140" algn="just">
              <a:lnSpc>
                <a:spcPct val="150000"/>
              </a:lnSpc>
              <a:spcAft>
                <a:spcPts val="0"/>
              </a:spcAft>
              <a:tabLst>
                <a:tab pos="3150870" algn="l"/>
              </a:tabLst>
            </a:pPr>
            <a:r>
              <a:rPr lang="en-US" altLang="zh-CN" sz="2400" b="1" kern="100" dirty="0">
                <a:latin typeface="Times New Roman"/>
                <a:cs typeface="Courier New"/>
              </a:rPr>
              <a:t>B</a:t>
            </a:r>
            <a:r>
              <a:rPr lang="zh-CN" altLang="zh-CN" sz="2400" b="1" kern="100" dirty="0">
                <a:latin typeface="Times New Roman"/>
                <a:cs typeface="Times New Roman"/>
              </a:rPr>
              <a:t>．甲的动量大小比乙的小</a:t>
            </a:r>
            <a:endParaRPr lang="zh-CN" altLang="zh-CN" sz="2400" kern="100" dirty="0">
              <a:latin typeface="宋体"/>
              <a:cs typeface="Courier New"/>
            </a:endParaRPr>
          </a:p>
          <a:p>
            <a:pPr indent="612140" algn="just">
              <a:lnSpc>
                <a:spcPct val="150000"/>
              </a:lnSpc>
              <a:spcAft>
                <a:spcPts val="0"/>
              </a:spcAft>
              <a:tabLst>
                <a:tab pos="3150870" algn="l"/>
              </a:tabLst>
            </a:pPr>
            <a:r>
              <a:rPr lang="en-US" altLang="zh-CN" sz="2400" b="1" kern="100" dirty="0">
                <a:latin typeface="Times New Roman"/>
                <a:cs typeface="Courier New"/>
              </a:rPr>
              <a:t>C</a:t>
            </a:r>
            <a:r>
              <a:rPr lang="zh-CN" altLang="zh-CN" sz="2400" b="1" kern="100" dirty="0">
                <a:latin typeface="Times New Roman"/>
                <a:cs typeface="Times New Roman"/>
              </a:rPr>
              <a:t>．甲的动量大小与乙的相等</a:t>
            </a:r>
            <a:endParaRPr lang="zh-CN" altLang="zh-CN" sz="2400" kern="100" dirty="0">
              <a:latin typeface="宋体"/>
              <a:cs typeface="Courier New"/>
            </a:endParaRPr>
          </a:p>
          <a:p>
            <a:pPr indent="612140" algn="just">
              <a:lnSpc>
                <a:spcPct val="150000"/>
              </a:lnSpc>
              <a:spcAft>
                <a:spcPts val="0"/>
              </a:spcAft>
              <a:tabLst>
                <a:tab pos="3150870" algn="l"/>
              </a:tabLst>
            </a:pPr>
            <a:r>
              <a:rPr lang="en-US" altLang="zh-CN" sz="2400" b="1" kern="100" dirty="0">
                <a:latin typeface="Times New Roman"/>
                <a:cs typeface="Courier New"/>
              </a:rPr>
              <a:t>D</a:t>
            </a:r>
            <a:r>
              <a:rPr lang="zh-CN" altLang="zh-CN" sz="2400" b="1" kern="100" dirty="0">
                <a:latin typeface="Times New Roman"/>
                <a:cs typeface="Times New Roman"/>
              </a:rPr>
              <a:t>．甲和乙的动量之和不为零</a:t>
            </a:r>
            <a:endParaRPr lang="zh-CN" altLang="zh-CN" sz="2400" kern="100" dirty="0">
              <a:effectLst/>
              <a:latin typeface="宋体"/>
              <a:cs typeface="Courier New"/>
            </a:endParaRPr>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780370652"/>
              </p:ext>
            </p:extLst>
          </p:nvPr>
        </p:nvGraphicFramePr>
        <p:xfrm>
          <a:off x="841003" y="620688"/>
          <a:ext cx="10371138" cy="3376613"/>
        </p:xfrm>
        <a:graphic>
          <a:graphicData uri="http://schemas.openxmlformats.org/presentationml/2006/ole">
            <mc:AlternateContent xmlns:mc="http://schemas.openxmlformats.org/markup-compatibility/2006">
              <mc:Choice xmlns:v="urn:schemas-microsoft-com:vml" Requires="v">
                <p:oleObj spid="_x0000_s25609" name="文档" r:id="rId4" imgW="10371836" imgH="3381281" progId="Word.Document.12">
                  <p:embed/>
                </p:oleObj>
              </mc:Choice>
              <mc:Fallback>
                <p:oleObj name="文档" r:id="rId4" imgW="10371836" imgH="3381281" progId="Word.Document.12">
                  <p:embed/>
                  <p:pic>
                    <p:nvPicPr>
                      <p:cNvPr id="0" name=""/>
                      <p:cNvPicPr/>
                      <p:nvPr/>
                    </p:nvPicPr>
                    <p:blipFill>
                      <a:blip r:embed="rId5"/>
                      <a:stretch>
                        <a:fillRect/>
                      </a:stretch>
                    </p:blipFill>
                    <p:spPr>
                      <a:xfrm>
                        <a:off x="841003" y="620688"/>
                        <a:ext cx="10371138" cy="3376613"/>
                      </a:xfrm>
                      <a:prstGeom prst="rect">
                        <a:avLst/>
                      </a:prstGeom>
                    </p:spPr>
                  </p:pic>
                </p:oleObj>
              </mc:Fallback>
            </mc:AlternateContent>
          </a:graphicData>
        </a:graphic>
      </p:graphicFrame>
      <p:pic>
        <p:nvPicPr>
          <p:cNvPr id="25602" name="Picture 2" descr="23WLGKXKBJ-3.TIF"/>
          <p:cNvPicPr>
            <a:picLocks noChangeAspect="1" noChangeArrowheads="1"/>
          </p:cNvPicPr>
          <p:nvPr/>
        </p:nvPicPr>
        <p:blipFill>
          <a:blip r:embed="rId6" r:link="rId7">
            <a:extLst>
              <a:ext uri="{28A0092B-C50C-407E-A947-70E740481C1C}">
                <a14:useLocalDpi xmlns:a14="http://schemas.microsoft.com/office/drawing/2010/main" val="0"/>
              </a:ext>
            </a:extLst>
          </a:blip>
          <a:srcRect/>
          <a:stretch>
            <a:fillRect/>
          </a:stretch>
        </p:blipFill>
        <p:spPr bwMode="auto">
          <a:xfrm>
            <a:off x="2137147" y="3943817"/>
            <a:ext cx="7009944" cy="1080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 name="对象 4"/>
          <p:cNvGraphicFramePr>
            <a:graphicFrameLocks noChangeAspect="1"/>
          </p:cNvGraphicFramePr>
          <p:nvPr>
            <p:extLst>
              <p:ext uri="{D42A27DB-BD31-4B8C-83A1-F6EECF244321}">
                <p14:modId xmlns:p14="http://schemas.microsoft.com/office/powerpoint/2010/main" val="738224959"/>
              </p:ext>
            </p:extLst>
          </p:nvPr>
        </p:nvGraphicFramePr>
        <p:xfrm>
          <a:off x="913011" y="5229200"/>
          <a:ext cx="10371138" cy="593725"/>
        </p:xfrm>
        <a:graphic>
          <a:graphicData uri="http://schemas.openxmlformats.org/presentationml/2006/ole">
            <mc:AlternateContent xmlns:mc="http://schemas.openxmlformats.org/markup-compatibility/2006">
              <mc:Choice xmlns:v="urn:schemas-microsoft-com:vml" Requires="v">
                <p:oleObj spid="_x0000_s25610" name="文档" r:id="rId9" imgW="10371836" imgH="593770" progId="Word.Document.12">
                  <p:embed/>
                </p:oleObj>
              </mc:Choice>
              <mc:Fallback>
                <p:oleObj name="文档" r:id="rId9" imgW="10371836" imgH="593770" progId="Word.Document.12">
                  <p:embed/>
                  <p:pic>
                    <p:nvPicPr>
                      <p:cNvPr id="0" name=""/>
                      <p:cNvPicPr/>
                      <p:nvPr/>
                    </p:nvPicPr>
                    <p:blipFill>
                      <a:blip r:embed="rId10"/>
                      <a:stretch>
                        <a:fillRect/>
                      </a:stretch>
                    </p:blipFill>
                    <p:spPr>
                      <a:xfrm>
                        <a:off x="913011" y="5229200"/>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116632"/>
            <a:ext cx="10975658" cy="3373833"/>
          </a:xfrm>
        </p:spPr>
        <p:txBody>
          <a:bodyPr/>
          <a:lstStyle/>
          <a:p>
            <a:pPr marL="442913" indent="-442913" algn="just"/>
            <a:r>
              <a:rPr lang="en-US" altLang="zh-CN" b="1" kern="100" dirty="0" smtClean="0">
                <a:latin typeface="Times New Roman"/>
                <a:cs typeface="Times New Roman"/>
              </a:rPr>
              <a:t>3</a:t>
            </a:r>
            <a:r>
              <a:rPr lang="zh-CN" altLang="zh-CN" b="1" kern="100" dirty="0" smtClean="0">
                <a:latin typeface="Times New Roman"/>
                <a:cs typeface="Times New Roman"/>
              </a:rPr>
              <a:t>．</a:t>
            </a:r>
            <a:r>
              <a:rPr lang="zh-CN" altLang="zh-CN" b="1" kern="100" dirty="0">
                <a:latin typeface="Times New Roman"/>
                <a:cs typeface="Times New Roman"/>
              </a:rPr>
              <a:t>战斗机以水平速度</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飞行，挂架下总质量为</a:t>
            </a:r>
            <a:r>
              <a:rPr lang="en-US" altLang="zh-CN" b="1" i="1" kern="100" dirty="0">
                <a:latin typeface="Times New Roman"/>
                <a:cs typeface="Courier New"/>
              </a:rPr>
              <a:t>M</a:t>
            </a:r>
            <a:r>
              <a:rPr lang="zh-CN" altLang="zh-CN" b="1" kern="100" dirty="0">
                <a:latin typeface="Times New Roman"/>
                <a:cs typeface="Times New Roman"/>
              </a:rPr>
              <a:t>的导弹被释放后，借助发动机推力水平向前加速，设在释放后</a:t>
            </a:r>
            <a:r>
              <a:rPr lang="en-US" altLang="zh-CN" b="1" kern="100" dirty="0">
                <a:latin typeface="Times New Roman"/>
                <a:cs typeface="Courier New"/>
              </a:rPr>
              <a:t>Δ</a:t>
            </a:r>
            <a:r>
              <a:rPr lang="en-US" altLang="zh-CN" b="1" i="1" kern="100" dirty="0">
                <a:latin typeface="Times New Roman"/>
                <a:cs typeface="Courier New"/>
              </a:rPr>
              <a:t>t</a:t>
            </a:r>
            <a:r>
              <a:rPr lang="zh-CN" altLang="zh-CN" b="1" kern="100" dirty="0">
                <a:latin typeface="Times New Roman"/>
                <a:cs typeface="Times New Roman"/>
              </a:rPr>
              <a:t>时间内喷出的气体质量为</a:t>
            </a:r>
            <a:r>
              <a:rPr lang="en-US" altLang="zh-CN" b="1" kern="100" dirty="0">
                <a:latin typeface="Times New Roman"/>
                <a:cs typeface="Courier New"/>
              </a:rPr>
              <a:t>Δ</a:t>
            </a:r>
            <a:r>
              <a:rPr lang="en-US" altLang="zh-CN" b="1" i="1" kern="100" dirty="0">
                <a:latin typeface="Times New Roman"/>
                <a:cs typeface="Courier New"/>
              </a:rPr>
              <a:t>m</a:t>
            </a:r>
            <a:r>
              <a:rPr lang="zh-CN" altLang="zh-CN" b="1" kern="100" dirty="0">
                <a:latin typeface="Times New Roman"/>
                <a:cs typeface="Times New Roman"/>
              </a:rPr>
              <a:t>，发动机喷出的气体相对于地面向后的水平速率为</a:t>
            </a:r>
            <a:r>
              <a:rPr lang="en-US" altLang="zh-CN" b="1" i="1" kern="100" dirty="0">
                <a:latin typeface="Times New Roman"/>
                <a:cs typeface="Courier New"/>
              </a:rPr>
              <a:t>u</a:t>
            </a:r>
            <a:r>
              <a:rPr lang="zh-CN" altLang="zh-CN" b="1" kern="100" dirty="0">
                <a:latin typeface="Times New Roman"/>
                <a:cs typeface="Times New Roman"/>
              </a:rPr>
              <a:t>，</a:t>
            </a:r>
            <a:r>
              <a:rPr lang="en-US" altLang="zh-CN" b="1" kern="100" dirty="0">
                <a:latin typeface="Times New Roman"/>
                <a:cs typeface="Courier New"/>
              </a:rPr>
              <a:t>(</a:t>
            </a:r>
            <a:r>
              <a:rPr lang="zh-CN" altLang="zh-CN" b="1" kern="100" dirty="0">
                <a:latin typeface="Times New Roman"/>
                <a:cs typeface="Times New Roman"/>
              </a:rPr>
              <a:t>水平方向空气阻力可不计</a:t>
            </a:r>
            <a:r>
              <a:rPr lang="en-US" altLang="zh-CN" b="1" kern="100" dirty="0">
                <a:latin typeface="Times New Roman"/>
                <a:cs typeface="Courier New"/>
              </a:rPr>
              <a:t>)</a:t>
            </a:r>
            <a:r>
              <a:rPr lang="zh-CN" altLang="zh-CN" b="1" kern="100" dirty="0">
                <a:latin typeface="Times New Roman"/>
                <a:cs typeface="Times New Roman"/>
              </a:rPr>
              <a:t>求：</a:t>
            </a:r>
            <a:endParaRPr lang="zh-CN" altLang="zh-CN" sz="1050" kern="100" dirty="0">
              <a:latin typeface="宋体"/>
              <a:cs typeface="Courier New"/>
            </a:endParaRPr>
          </a:p>
          <a:p>
            <a:pPr marL="442913" indent="0" algn="just"/>
            <a:r>
              <a:rPr lang="en-US" altLang="zh-CN" b="1" kern="100" dirty="0">
                <a:latin typeface="Times New Roman"/>
                <a:cs typeface="Courier New"/>
              </a:rPr>
              <a:t>(1)</a:t>
            </a:r>
            <a:r>
              <a:rPr lang="zh-CN" altLang="zh-CN" b="1" kern="100" dirty="0">
                <a:latin typeface="Times New Roman"/>
                <a:cs typeface="Times New Roman"/>
              </a:rPr>
              <a:t>此时导弹的飞行速度是多大；</a:t>
            </a:r>
            <a:endParaRPr lang="zh-CN" altLang="zh-CN" sz="1050" kern="100" dirty="0">
              <a:latin typeface="宋体"/>
              <a:cs typeface="Courier New"/>
            </a:endParaRPr>
          </a:p>
          <a:p>
            <a:pPr marL="442913" indent="0" algn="just"/>
            <a:r>
              <a:rPr lang="en-US" altLang="zh-CN" b="1" kern="100" dirty="0">
                <a:latin typeface="Times New Roman"/>
                <a:cs typeface="Courier New"/>
              </a:rPr>
              <a:t>(2)Δ</a:t>
            </a:r>
            <a:r>
              <a:rPr lang="en-US" altLang="zh-CN" b="1" i="1" kern="100" dirty="0">
                <a:latin typeface="Times New Roman"/>
                <a:cs typeface="Courier New"/>
              </a:rPr>
              <a:t>t</a:t>
            </a:r>
            <a:r>
              <a:rPr lang="zh-CN" altLang="zh-CN" b="1" kern="100" dirty="0">
                <a:latin typeface="Times New Roman"/>
                <a:cs typeface="Times New Roman"/>
              </a:rPr>
              <a:t>时间内气体对导弹的冲量</a:t>
            </a:r>
            <a:r>
              <a:rPr lang="en-US" altLang="zh-CN" b="1" i="1" kern="100" dirty="0">
                <a:latin typeface="Times New Roman"/>
                <a:cs typeface="Courier New"/>
              </a:rPr>
              <a:t>I</a:t>
            </a:r>
            <a:r>
              <a:rPr lang="zh-CN" altLang="zh-CN" b="1" kern="100" dirty="0">
                <a:latin typeface="Times New Roman"/>
                <a:cs typeface="Times New Roman"/>
              </a:rPr>
              <a:t>的大小。</a:t>
            </a:r>
            <a:endParaRPr lang="zh-CN" altLang="zh-CN" sz="1050" kern="100" dirty="0">
              <a:latin typeface="宋体"/>
              <a:cs typeface="Courier New"/>
            </a:endParaRPr>
          </a:p>
          <a:p>
            <a:pPr marL="442913" indent="0"/>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105405408"/>
              </p:ext>
            </p:extLst>
          </p:nvPr>
        </p:nvGraphicFramePr>
        <p:xfrm>
          <a:off x="480963" y="3094385"/>
          <a:ext cx="10371138" cy="2782887"/>
        </p:xfrm>
        <a:graphic>
          <a:graphicData uri="http://schemas.openxmlformats.org/presentationml/2006/ole">
            <mc:AlternateContent xmlns:mc="http://schemas.openxmlformats.org/markup-compatibility/2006">
              <mc:Choice xmlns:v="urn:schemas-microsoft-com:vml" Requires="v">
                <p:oleObj spid="_x0000_s23574" name="文档" r:id="rId4" imgW="10371836" imgH="2783545" progId="Word.Document.12">
                  <p:embed/>
                </p:oleObj>
              </mc:Choice>
              <mc:Fallback>
                <p:oleObj name="文档" r:id="rId4" imgW="10371836" imgH="2783545" progId="Word.Document.12">
                  <p:embed/>
                  <p:pic>
                    <p:nvPicPr>
                      <p:cNvPr id="0" name=""/>
                      <p:cNvPicPr/>
                      <p:nvPr/>
                    </p:nvPicPr>
                    <p:blipFill>
                      <a:blip r:embed="rId5"/>
                      <a:stretch>
                        <a:fillRect/>
                      </a:stretch>
                    </p:blipFill>
                    <p:spPr>
                      <a:xfrm>
                        <a:off x="480963" y="3094385"/>
                        <a:ext cx="10371138" cy="27828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2316821170"/>
              </p:ext>
            </p:extLst>
          </p:nvPr>
        </p:nvGraphicFramePr>
        <p:xfrm>
          <a:off x="478977" y="5805264"/>
          <a:ext cx="10371138" cy="1001713"/>
        </p:xfrm>
        <a:graphic>
          <a:graphicData uri="http://schemas.openxmlformats.org/presentationml/2006/ole">
            <mc:AlternateContent xmlns:mc="http://schemas.openxmlformats.org/markup-compatibility/2006">
              <mc:Choice xmlns:v="urn:schemas-microsoft-com:vml" Requires="v">
                <p:oleObj spid="_x0000_s23575" name="文档" r:id="rId7" imgW="10371836" imgH="1002235" progId="Word.Document.12">
                  <p:embed/>
                </p:oleObj>
              </mc:Choice>
              <mc:Fallback>
                <p:oleObj name="文档" r:id="rId7" imgW="10371836" imgH="1002235" progId="Word.Document.12">
                  <p:embed/>
                  <p:pic>
                    <p:nvPicPr>
                      <p:cNvPr id="0" name=""/>
                      <p:cNvPicPr/>
                      <p:nvPr/>
                    </p:nvPicPr>
                    <p:blipFill>
                      <a:blip r:embed="rId8"/>
                      <a:stretch>
                        <a:fillRect/>
                      </a:stretch>
                    </p:blipFill>
                    <p:spPr>
                      <a:xfrm>
                        <a:off x="478977" y="5805264"/>
                        <a:ext cx="10371138" cy="1001713"/>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04664"/>
            <a:ext cx="11104452" cy="5904656"/>
          </a:xfrm>
        </p:spPr>
        <p:txBody>
          <a:bodyPr>
            <a:normAutofit/>
          </a:bodyPr>
          <a:lstStyle/>
          <a:p>
            <a:pPr marL="361950" indent="-361950" algn="just"/>
            <a:r>
              <a:rPr lang="en-US" altLang="zh-CN" b="1" kern="100" dirty="0">
                <a:latin typeface="Times New Roman"/>
                <a:cs typeface="Courier New"/>
              </a:rPr>
              <a:t>(5)</a:t>
            </a:r>
            <a:r>
              <a:rPr lang="zh-CN" altLang="zh-CN" b="1" kern="100" dirty="0">
                <a:latin typeface="Times New Roman"/>
                <a:cs typeface="Times New Roman"/>
              </a:rPr>
              <a:t>动量守恒的内容：</a:t>
            </a:r>
            <a:endParaRPr lang="zh-CN" altLang="zh-CN" sz="1050" kern="100" dirty="0">
              <a:latin typeface="宋体"/>
              <a:cs typeface="Courier New"/>
            </a:endParaRPr>
          </a:p>
          <a:p>
            <a:pPr marL="361950" indent="-361950" algn="just"/>
            <a:r>
              <a:rPr lang="en-US" altLang="zh-CN" b="1" kern="100" dirty="0" smtClean="0">
                <a:latin typeface="Times New Roman"/>
                <a:cs typeface="Times New Roman"/>
              </a:rPr>
              <a:t>	</a:t>
            </a:r>
            <a:r>
              <a:rPr lang="zh-CN" altLang="zh-CN" b="1" kern="100" dirty="0" smtClean="0">
                <a:latin typeface="Times New Roman"/>
                <a:cs typeface="Times New Roman"/>
              </a:rPr>
              <a:t>如</a:t>
            </a:r>
            <a:r>
              <a:rPr lang="zh-CN" altLang="zh-CN" b="1" kern="100" dirty="0">
                <a:latin typeface="Times New Roman"/>
                <a:cs typeface="Times New Roman"/>
              </a:rPr>
              <a:t>果系统所受合外力为零，则系统的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保持不变。</a:t>
            </a:r>
            <a:endParaRPr lang="zh-CN" altLang="zh-CN" sz="1050" kern="100" dirty="0">
              <a:latin typeface="宋体"/>
              <a:cs typeface="Courier New"/>
            </a:endParaRPr>
          </a:p>
          <a:p>
            <a:pPr marL="361950" indent="-361950" algn="just"/>
            <a:r>
              <a:rPr lang="en-US" altLang="zh-CN" b="1" kern="100" dirty="0">
                <a:latin typeface="Times New Roman"/>
                <a:cs typeface="Courier New"/>
              </a:rPr>
              <a:t>(6)</a:t>
            </a:r>
            <a:r>
              <a:rPr lang="zh-CN" altLang="zh-CN" b="1" kern="100" dirty="0">
                <a:latin typeface="Times New Roman"/>
                <a:cs typeface="Times New Roman"/>
              </a:rPr>
              <a:t>动量守恒的条件：</a:t>
            </a:r>
            <a:endParaRPr lang="zh-CN" altLang="zh-CN" sz="1050" kern="100" dirty="0">
              <a:latin typeface="宋体"/>
              <a:cs typeface="Courier New"/>
            </a:endParaRPr>
          </a:p>
          <a:p>
            <a:pPr marL="361950" indent="-361950" algn="just"/>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整个系统所受的合外力等于</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r>
              <a:rPr lang="zh-CN" altLang="zh-CN" b="1" kern="100" dirty="0">
                <a:latin typeface="Times New Roman"/>
                <a:cs typeface="Times New Roman"/>
              </a:rPr>
              <a:t>系统总动量守恒．</a:t>
            </a:r>
            <a:endParaRPr lang="zh-CN" altLang="zh-CN" sz="1050" kern="100" dirty="0">
              <a:latin typeface="宋体"/>
              <a:cs typeface="Courier New"/>
            </a:endParaRPr>
          </a:p>
          <a:p>
            <a:pPr marL="361950" indent="-361950" algn="just"/>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整个系统在某个方向所受的合外力为</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smtClean="0">
                <a:latin typeface="Times New Roman"/>
                <a:cs typeface="Times New Roman"/>
              </a:rPr>
              <a:t>，</a:t>
            </a:r>
            <a:r>
              <a:rPr lang="zh-CN" altLang="zh-CN" b="1" kern="100" dirty="0">
                <a:latin typeface="Times New Roman"/>
                <a:cs typeface="Times New Roman"/>
              </a:rPr>
              <a:t>系统在该方向的动量分量守恒．</a:t>
            </a:r>
            <a:endParaRPr lang="zh-CN" altLang="zh-CN" sz="1050" kern="100" dirty="0">
              <a:latin typeface="宋体"/>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只要系统内存在摩擦力，系统的动量就不守恒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lgn="just"/>
            <a:r>
              <a:rPr lang="en-US" altLang="zh-CN" b="1" kern="100" dirty="0">
                <a:latin typeface="Times New Roman"/>
                <a:cs typeface="Courier New"/>
              </a:rPr>
              <a:t>(2)</a:t>
            </a:r>
            <a:r>
              <a:rPr lang="zh-CN" altLang="zh-CN" b="1" kern="100" dirty="0">
                <a:latin typeface="Times New Roman"/>
                <a:cs typeface="Times New Roman"/>
              </a:rPr>
              <a:t>只要系统的合外力为零，系统的动量就守恒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361950" indent="-361950" algn="just"/>
            <a:r>
              <a:rPr lang="en-US" altLang="zh-CN" b="1" kern="100" dirty="0">
                <a:latin typeface="Times New Roman"/>
                <a:cs typeface="Courier New"/>
              </a:rPr>
              <a:t>(3)</a:t>
            </a:r>
            <a:r>
              <a:rPr lang="zh-CN" altLang="zh-CN" b="1" kern="100" dirty="0">
                <a:latin typeface="Times New Roman"/>
                <a:cs typeface="Times New Roman"/>
              </a:rPr>
              <a:t>只要系统所受合外力的冲量为零，系统的动量就守恒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p:txBody>
      </p:sp>
      <p:sp>
        <p:nvSpPr>
          <p:cNvPr id="4" name="矩形 3"/>
          <p:cNvSpPr/>
          <p:nvPr/>
        </p:nvSpPr>
        <p:spPr>
          <a:xfrm>
            <a:off x="6007473" y="1113233"/>
            <a:ext cx="1112805" cy="461665"/>
          </a:xfrm>
          <a:prstGeom prst="rect">
            <a:avLst/>
          </a:prstGeom>
        </p:spPr>
        <p:txBody>
          <a:bodyPr wrap="none">
            <a:spAutoFit/>
          </a:bodyPr>
          <a:lstStyle/>
          <a:p>
            <a:r>
              <a:rPr lang="zh-CN" altLang="zh-CN" sz="2400" b="1" kern="100" dirty="0">
                <a:solidFill>
                  <a:srgbClr val="FF0000"/>
                </a:solidFill>
                <a:latin typeface="Times New Roman"/>
                <a:cs typeface="Times New Roman"/>
              </a:rPr>
              <a:t>总动量</a:t>
            </a:r>
            <a:endParaRPr lang="zh-CN" altLang="en-US" sz="2400" dirty="0"/>
          </a:p>
        </p:txBody>
      </p:sp>
      <p:sp>
        <p:nvSpPr>
          <p:cNvPr id="5" name="矩形 4"/>
          <p:cNvSpPr/>
          <p:nvPr/>
        </p:nvSpPr>
        <p:spPr>
          <a:xfrm>
            <a:off x="5092760" y="2319263"/>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零</a:t>
            </a:r>
            <a:endParaRPr lang="zh-CN" altLang="en-US" sz="2400" dirty="0"/>
          </a:p>
        </p:txBody>
      </p:sp>
      <p:sp>
        <p:nvSpPr>
          <p:cNvPr id="6" name="矩形 5"/>
          <p:cNvSpPr/>
          <p:nvPr/>
        </p:nvSpPr>
        <p:spPr>
          <a:xfrm>
            <a:off x="6313611" y="2967335"/>
            <a:ext cx="494046" cy="461665"/>
          </a:xfrm>
          <a:prstGeom prst="rect">
            <a:avLst/>
          </a:prstGeom>
        </p:spPr>
        <p:txBody>
          <a:bodyPr wrap="none">
            <a:spAutoFit/>
          </a:bodyPr>
          <a:lstStyle/>
          <a:p>
            <a:r>
              <a:rPr lang="zh-CN" altLang="zh-CN" sz="2400" b="1" kern="100" dirty="0">
                <a:solidFill>
                  <a:srgbClr val="FF0000"/>
                </a:solidFill>
                <a:latin typeface="Times New Roman"/>
                <a:cs typeface="Times New Roman"/>
              </a:rPr>
              <a:t>零</a:t>
            </a:r>
            <a:endParaRPr lang="zh-CN" altLang="en-US" sz="2400" dirty="0"/>
          </a:p>
        </p:txBody>
      </p:sp>
      <p:sp>
        <p:nvSpPr>
          <p:cNvPr id="7" name="矩形 6"/>
          <p:cNvSpPr/>
          <p:nvPr/>
        </p:nvSpPr>
        <p:spPr>
          <a:xfrm>
            <a:off x="10769054" y="4274990"/>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8" name="矩形 7"/>
          <p:cNvSpPr/>
          <p:nvPr/>
        </p:nvSpPr>
        <p:spPr>
          <a:xfrm>
            <a:off x="10733308" y="4878213"/>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753332" y="551723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162772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2"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332656"/>
            <a:ext cx="10975658" cy="6048671"/>
          </a:xfrm>
        </p:spPr>
        <p:txBody>
          <a:bodyPr>
            <a:normAutofit lnSpcReduction="10000"/>
          </a:bodyPr>
          <a:lstStyle/>
          <a:p>
            <a:pPr marL="361950" indent="-361950" algn="just"/>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361950" indent="0" algn="just"/>
            <a:r>
              <a:rPr lang="zh-CN" altLang="zh-CN" b="1" kern="100" dirty="0">
                <a:latin typeface="Times New Roman"/>
                <a:cs typeface="Times New Roman"/>
              </a:rPr>
              <a:t>如图所示，公路上三辆汽车发生了追尾事故。如果将前面两辆汽车看成一个系统，最后面一辆汽车对中间汽车的作用力是内力，还是外力？如果将后面两辆汽车看成一个系统呢？</a:t>
            </a:r>
            <a:endParaRPr lang="zh-CN" altLang="zh-CN" sz="1050" kern="100" dirty="0">
              <a:latin typeface="宋体"/>
              <a:cs typeface="Courier New"/>
            </a:endParaRPr>
          </a:p>
          <a:p>
            <a:pPr marL="361950" indent="0" algn="just"/>
            <a:endParaRPr lang="en-US" altLang="zh-CN" b="1" kern="100" dirty="0" smtClean="0">
              <a:solidFill>
                <a:srgbClr val="FF0000"/>
              </a:solidFill>
              <a:latin typeface="Times New Roman"/>
              <a:ea typeface="黑体"/>
              <a:cs typeface="Times New Roman"/>
            </a:endParaRPr>
          </a:p>
          <a:p>
            <a:pPr marL="361950" indent="0" algn="just"/>
            <a:endParaRPr lang="en-US" altLang="zh-CN" b="1" kern="100" dirty="0">
              <a:solidFill>
                <a:srgbClr val="FF0000"/>
              </a:solidFill>
              <a:latin typeface="Times New Roman"/>
              <a:ea typeface="黑体"/>
              <a:cs typeface="Times New Roman"/>
            </a:endParaRPr>
          </a:p>
          <a:p>
            <a:pPr marL="361950" indent="0" algn="just"/>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内力是系统内物体之间的作用力，外力是系统以外的物体对系统以内的物体的作用力。一个力是内力还是外力关键是看所选择的系统。如果将前面两辆汽车看成一个系统，最后面一辆汽车对中间汽车的作用力是系统以外的物体对系统内物体的作用力，是外力；如果将后面两辆汽车看成一个系统，最后面一辆汽车与中间汽车的作用力是系统内物体之间的作用力，是内力。</a:t>
            </a:r>
            <a:endParaRPr lang="zh-CN" altLang="zh-CN" sz="1050" kern="100" dirty="0">
              <a:latin typeface="宋体"/>
              <a:cs typeface="Courier New"/>
            </a:endParaRPr>
          </a:p>
          <a:p>
            <a:pPr marL="361950" indent="0"/>
            <a:endParaRPr lang="zh-CN" altLang="en-US" dirty="0"/>
          </a:p>
        </p:txBody>
      </p:sp>
      <p:pic>
        <p:nvPicPr>
          <p:cNvPr id="4098" name="Picture 2" descr="20XWLX1-2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73451" y="2176333"/>
            <a:ext cx="2016224" cy="1540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556792"/>
            <a:ext cx="10975658" cy="4896544"/>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　动量守恒定律的条件和判断</a:t>
            </a:r>
            <a:endParaRPr lang="zh-CN" altLang="zh-CN" sz="1050" kern="100" dirty="0">
              <a:solidFill>
                <a:schemeClr val="accent6">
                  <a:lumMod val="75000"/>
                </a:schemeClr>
              </a:solidFill>
              <a:latin typeface="宋体"/>
              <a:cs typeface="Courier New"/>
            </a:endParaRPr>
          </a:p>
          <a:p>
            <a:pPr indent="612140" algn="just"/>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endParaRPr lang="zh-CN" altLang="en-US" dirty="0"/>
          </a:p>
        </p:txBody>
      </p:sp>
      <p:pic>
        <p:nvPicPr>
          <p:cNvPr id="5122"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1203" y="296752"/>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1XLKWLX1-15.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3145259" y="2876531"/>
            <a:ext cx="5904656" cy="364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60648"/>
            <a:ext cx="10975658" cy="6048672"/>
          </a:xfrm>
        </p:spPr>
        <p:txBody>
          <a:bodyPr/>
          <a:lstStyle/>
          <a:p>
            <a:pPr indent="612140" algn="just"/>
            <a:r>
              <a:rPr lang="en-US" altLang="zh-CN" b="1" kern="100" dirty="0">
                <a:latin typeface="Times New Roman"/>
                <a:cs typeface="Courier New"/>
              </a:rPr>
              <a:t>(1)</a:t>
            </a:r>
            <a:r>
              <a:rPr lang="zh-CN" altLang="zh-CN" b="1" kern="100" dirty="0">
                <a:latin typeface="Times New Roman"/>
                <a:cs typeface="Times New Roman"/>
              </a:rPr>
              <a:t>如图甲所示，大人和小孩在冰面上游戏，小孩用力推大人。以大人和小孩组成的系统，涉及重力、推力、摩擦力、支持力作用，哪些是外力？哪些是内力？</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如图乙所示，小车</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静止在光滑水平面上，烧断细线后，两小车受弹簧弹力的作用而运动，系统动量守恒吗？</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如图丙所示，速度为</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的物体滑上光滑水平面上的小车，物体与小车组成的系统动量守恒吗？</a:t>
            </a:r>
            <a:endParaRPr lang="zh-CN" altLang="zh-CN" sz="1050" kern="100" dirty="0">
              <a:latin typeface="宋体"/>
              <a:cs typeface="Courier New"/>
            </a:endParaRPr>
          </a:p>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重力、摩擦力、支持力是外力，推力是内力。</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烧断细线后，弹簧弹力是内力，系统所受外力的合力为零，系统动量守恒。</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物体和小车组成的系统，水平方向上合力为零，动量守恒，竖直方向上合力不为零，动量不守恒。</a:t>
            </a:r>
            <a:r>
              <a:rPr lang="zh-CN" altLang="zh-CN" b="1" kern="100" dirty="0">
                <a:latin typeface="Times New Roman"/>
                <a:cs typeface="Times New Roman"/>
              </a:rPr>
              <a:t>　　　　</a:t>
            </a:r>
            <a:endParaRPr lang="zh-CN" altLang="zh-CN" sz="1050" kern="100" dirty="0">
              <a:latin typeface="宋体"/>
              <a:cs typeface="Courier New"/>
            </a:endParaRPr>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7" dur="500"/>
                                        <p:tgtEl>
                                          <p:spTgt spid="3">
                                            <p:txEl>
                                              <p:pRg st="3" end="3"/>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10" dur="500"/>
                                        <p:tgtEl>
                                          <p:spTgt spid="3">
                                            <p:txEl>
                                              <p:pRg st="4" end="4"/>
                                            </p:txEl>
                                          </p:spTgt>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692696"/>
            <a:ext cx="10975658" cy="5112567"/>
          </a:xfrm>
        </p:spPr>
        <p:txBody>
          <a:bodyPr>
            <a:normAutofit/>
          </a:bodyPr>
          <a:lstStyle/>
          <a:p>
            <a:pPr indent="612140" algn="ct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研究对象：</a:t>
            </a:r>
            <a:r>
              <a:rPr lang="zh-CN" altLang="zh-CN" b="1" kern="100" dirty="0">
                <a:latin typeface="Times New Roman"/>
                <a:cs typeface="Times New Roman"/>
              </a:rPr>
              <a:t>相互作用的物体组成的系统。</a:t>
            </a:r>
            <a:endParaRPr lang="zh-CN" altLang="zh-CN" sz="1050" kern="100" dirty="0">
              <a:latin typeface="宋体"/>
              <a:cs typeface="Courier New"/>
            </a:endParaRPr>
          </a:p>
          <a:p>
            <a:pPr indent="612140" algn="just"/>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动量守恒定律的成立条件</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系统不受外力或所受合外力为零。</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系统受外力作用，合外力也不为零，但合外力远远小于内力，此时动量近似守恒。</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系统所受到的合外力不为零，但在某一方向上合外力为零，则系统在该方向上动量守恒。</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548680"/>
            <a:ext cx="10975658" cy="4525963"/>
          </a:xfrm>
        </p:spPr>
        <p:txBody>
          <a:bodyPr/>
          <a:lstStyle/>
          <a:p>
            <a:pPr indent="612140" algn="just"/>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动量守恒定律的三个性质</a:t>
            </a:r>
            <a:endParaRPr lang="zh-CN" altLang="zh-CN" sz="1050" kern="100" dirty="0">
              <a:latin typeface="宋体"/>
              <a:cs typeface="Courier New"/>
            </a:endParaRPr>
          </a:p>
          <a:p>
            <a:endParaRPr lang="zh-CN" altLang="en-US" dirty="0"/>
          </a:p>
        </p:txBody>
      </p:sp>
      <p:graphicFrame>
        <p:nvGraphicFramePr>
          <p:cNvPr id="4" name="表格 3"/>
          <p:cNvGraphicFramePr>
            <a:graphicFrameLocks noGrp="1"/>
          </p:cNvGraphicFramePr>
          <p:nvPr>
            <p:extLst>
              <p:ext uri="{D42A27DB-BD31-4B8C-83A1-F6EECF244321}">
                <p14:modId xmlns:p14="http://schemas.microsoft.com/office/powerpoint/2010/main" val="2178924945"/>
              </p:ext>
            </p:extLst>
          </p:nvPr>
        </p:nvGraphicFramePr>
        <p:xfrm>
          <a:off x="1633091" y="1268760"/>
          <a:ext cx="9001000" cy="4968554"/>
        </p:xfrm>
        <a:graphic>
          <a:graphicData uri="http://schemas.openxmlformats.org/drawingml/2006/table">
            <a:tbl>
              <a:tblPr/>
              <a:tblGrid>
                <a:gridCol w="1071844"/>
                <a:gridCol w="7929156"/>
              </a:tblGrid>
              <a:tr h="1897078">
                <a:tc>
                  <a:txBody>
                    <a:bodyPr/>
                    <a:lstStyle/>
                    <a:p>
                      <a:pPr algn="ctr">
                        <a:lnSpc>
                          <a:spcPct val="150000"/>
                        </a:lnSpc>
                        <a:spcAft>
                          <a:spcPts val="0"/>
                        </a:spcAft>
                      </a:pPr>
                      <a:r>
                        <a:rPr lang="zh-CN" sz="2400" b="1" kern="100" dirty="0">
                          <a:effectLst/>
                          <a:latin typeface="Times New Roman"/>
                          <a:cs typeface="Times New Roman"/>
                        </a:rPr>
                        <a:t>矢量性</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公式中的</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en-US" sz="2400" b="1" kern="100" dirty="0">
                          <a:effectLst/>
                          <a:latin typeface="宋体"/>
                          <a:cs typeface="Times New Roman"/>
                        </a:rPr>
                        <a:t>′</a:t>
                      </a:r>
                      <a:r>
                        <a:rPr lang="zh-CN" sz="2400" b="1" kern="100" dirty="0">
                          <a:effectLst/>
                          <a:latin typeface="Times New Roman"/>
                          <a:cs typeface="Times New Roman"/>
                        </a:rPr>
                        <a:t>和</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en-US" sz="2400" b="1" kern="100" dirty="0">
                          <a:effectLst/>
                          <a:latin typeface="宋体"/>
                          <a:cs typeface="Times New Roman"/>
                        </a:rPr>
                        <a:t>′</a:t>
                      </a:r>
                      <a:r>
                        <a:rPr lang="zh-CN" sz="2400" b="1" kern="100" dirty="0">
                          <a:effectLst/>
                          <a:latin typeface="Times New Roman"/>
                          <a:cs typeface="Times New Roman"/>
                        </a:rPr>
                        <a:t>都是矢量，只有它们在同一直线上，并先选定正方向，确定各速度的正、负</a:t>
                      </a:r>
                      <a:r>
                        <a:rPr lang="en-US" sz="2400" b="1" kern="100" dirty="0">
                          <a:effectLst/>
                          <a:latin typeface="Times New Roman"/>
                          <a:ea typeface="楷体_GB2312"/>
                          <a:cs typeface="Courier New"/>
                        </a:rPr>
                        <a:t>(</a:t>
                      </a:r>
                      <a:r>
                        <a:rPr lang="zh-CN" sz="2400" b="1" kern="100" dirty="0">
                          <a:effectLst/>
                          <a:latin typeface="Times New Roman"/>
                          <a:ea typeface="楷体_GB2312"/>
                          <a:cs typeface="Times New Roman"/>
                        </a:rPr>
                        <a:t>表示方向</a:t>
                      </a:r>
                      <a:r>
                        <a:rPr lang="en-US" sz="2400" b="1" kern="100" dirty="0">
                          <a:effectLst/>
                          <a:latin typeface="Times New Roman"/>
                          <a:ea typeface="楷体_GB2312"/>
                          <a:cs typeface="Courier New"/>
                        </a:rPr>
                        <a:t>)</a:t>
                      </a:r>
                      <a:r>
                        <a:rPr lang="zh-CN" sz="2400" b="1" kern="100" dirty="0">
                          <a:effectLst/>
                          <a:latin typeface="Times New Roman"/>
                          <a:cs typeface="Times New Roman"/>
                        </a:rPr>
                        <a:t>后，才能用代数方法运算</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74398">
                <a:tc>
                  <a:txBody>
                    <a:bodyPr/>
                    <a:lstStyle/>
                    <a:p>
                      <a:pPr algn="ctr">
                        <a:lnSpc>
                          <a:spcPct val="150000"/>
                        </a:lnSpc>
                        <a:spcAft>
                          <a:spcPts val="0"/>
                        </a:spcAft>
                      </a:pPr>
                      <a:r>
                        <a:rPr lang="zh-CN" sz="2400" b="1" kern="100">
                          <a:effectLst/>
                          <a:latin typeface="Times New Roman"/>
                          <a:cs typeface="Times New Roman"/>
                        </a:rPr>
                        <a:t>相对性</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速度具有相对性，公式中的</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en-US" sz="2400" b="1" kern="100" dirty="0">
                          <a:effectLst/>
                          <a:latin typeface="宋体"/>
                          <a:cs typeface="Times New Roman"/>
                        </a:rPr>
                        <a:t>′</a:t>
                      </a:r>
                      <a:r>
                        <a:rPr lang="zh-CN" sz="2400" b="1" kern="100" dirty="0">
                          <a:effectLst/>
                          <a:latin typeface="Times New Roman"/>
                          <a:cs typeface="Times New Roman"/>
                        </a:rPr>
                        <a:t>和</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en-US" sz="2400" b="1" kern="100" dirty="0">
                          <a:effectLst/>
                          <a:latin typeface="宋体"/>
                          <a:cs typeface="Times New Roman"/>
                        </a:rPr>
                        <a:t>′</a:t>
                      </a:r>
                      <a:r>
                        <a:rPr lang="zh-CN" sz="2400" b="1" kern="100" dirty="0">
                          <a:effectLst/>
                          <a:latin typeface="Times New Roman"/>
                          <a:cs typeface="Times New Roman"/>
                        </a:rPr>
                        <a:t>应是相对同一参考系的速度，一般取相对地面的速度</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97078">
                <a:tc>
                  <a:txBody>
                    <a:bodyPr/>
                    <a:lstStyle/>
                    <a:p>
                      <a:pPr algn="ctr">
                        <a:lnSpc>
                          <a:spcPct val="150000"/>
                        </a:lnSpc>
                        <a:spcAft>
                          <a:spcPts val="0"/>
                        </a:spcAft>
                      </a:pPr>
                      <a:r>
                        <a:rPr lang="zh-CN" sz="2400" b="1" kern="100">
                          <a:effectLst/>
                          <a:latin typeface="Times New Roman"/>
                          <a:cs typeface="Times New Roman"/>
                        </a:rPr>
                        <a:t>同时性</a:t>
                      </a:r>
                      <a:endParaRPr lang="zh-CN" sz="2400" kern="10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50000"/>
                        </a:lnSpc>
                        <a:spcAft>
                          <a:spcPts val="0"/>
                        </a:spcAft>
                      </a:pPr>
                      <a:r>
                        <a:rPr lang="zh-CN" sz="2400" b="1" kern="100" dirty="0">
                          <a:effectLst/>
                          <a:latin typeface="Times New Roman"/>
                          <a:cs typeface="Times New Roman"/>
                        </a:rPr>
                        <a:t>相互作用前的总动量，这个</a:t>
                      </a:r>
                      <a:r>
                        <a:rPr lang="en-US" sz="2400" b="1" kern="100" dirty="0">
                          <a:effectLst/>
                          <a:latin typeface="宋体"/>
                          <a:cs typeface="Times New Roman"/>
                        </a:rPr>
                        <a:t>“</a:t>
                      </a:r>
                      <a:r>
                        <a:rPr lang="zh-CN" sz="2400" b="1" kern="100" dirty="0">
                          <a:effectLst/>
                          <a:latin typeface="Times New Roman"/>
                          <a:cs typeface="Times New Roman"/>
                        </a:rPr>
                        <a:t>前</a:t>
                      </a:r>
                      <a:r>
                        <a:rPr lang="en-US" sz="2400" b="1" kern="100" dirty="0">
                          <a:effectLst/>
                          <a:latin typeface="宋体"/>
                          <a:cs typeface="Times New Roman"/>
                        </a:rPr>
                        <a:t>”</a:t>
                      </a:r>
                      <a:r>
                        <a:rPr lang="zh-CN" sz="2400" b="1" kern="100" dirty="0">
                          <a:effectLst/>
                          <a:latin typeface="Times New Roman"/>
                          <a:cs typeface="Times New Roman"/>
                        </a:rPr>
                        <a:t>是指相互作用前的某一时刻，</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zh-CN" sz="2400" b="1" kern="100" dirty="0">
                          <a:effectLst/>
                          <a:latin typeface="Times New Roman"/>
                          <a:cs typeface="Times New Roman"/>
                        </a:rPr>
                        <a:t>均是此时刻的瞬时速度；同理，</a:t>
                      </a:r>
                      <a:r>
                        <a:rPr lang="en-US" sz="2400" b="1" i="1" kern="100" dirty="0">
                          <a:effectLst/>
                          <a:latin typeface="Book Antiqua"/>
                          <a:cs typeface="Times New Roman"/>
                        </a:rPr>
                        <a:t>v</a:t>
                      </a:r>
                      <a:r>
                        <a:rPr lang="en-US" sz="2400" b="1" kern="100" baseline="-25000" dirty="0">
                          <a:effectLst/>
                          <a:latin typeface="Times New Roman"/>
                          <a:cs typeface="Courier New"/>
                        </a:rPr>
                        <a:t>1</a:t>
                      </a:r>
                      <a:r>
                        <a:rPr lang="en-US" sz="2400" b="1" kern="100" dirty="0">
                          <a:effectLst/>
                          <a:latin typeface="宋体"/>
                          <a:cs typeface="Times New Roman"/>
                        </a:rPr>
                        <a:t>′</a:t>
                      </a:r>
                      <a:r>
                        <a:rPr lang="zh-CN" sz="2400" b="1" kern="100" dirty="0">
                          <a:effectLst/>
                          <a:latin typeface="Times New Roman"/>
                          <a:cs typeface="Times New Roman"/>
                        </a:rPr>
                        <a:t>、</a:t>
                      </a:r>
                      <a:r>
                        <a:rPr lang="en-US" sz="2400" b="1" i="1" kern="100" dirty="0">
                          <a:effectLst/>
                          <a:latin typeface="Book Antiqua"/>
                          <a:cs typeface="Times New Roman"/>
                        </a:rPr>
                        <a:t>v</a:t>
                      </a:r>
                      <a:r>
                        <a:rPr lang="en-US" sz="2400" b="1" kern="100" baseline="-25000" dirty="0">
                          <a:effectLst/>
                          <a:latin typeface="Times New Roman"/>
                          <a:cs typeface="Courier New"/>
                        </a:rPr>
                        <a:t>2</a:t>
                      </a:r>
                      <a:r>
                        <a:rPr lang="en-US" sz="2400" b="1" kern="100" dirty="0">
                          <a:effectLst/>
                          <a:latin typeface="宋体"/>
                          <a:cs typeface="Times New Roman"/>
                        </a:rPr>
                        <a:t>′</a:t>
                      </a:r>
                      <a:r>
                        <a:rPr lang="zh-CN" sz="2400" b="1" kern="100" dirty="0">
                          <a:effectLst/>
                          <a:latin typeface="Times New Roman"/>
                          <a:cs typeface="Times New Roman"/>
                        </a:rPr>
                        <a:t>应是相互作用后的同一时刻的瞬时速度</a:t>
                      </a:r>
                      <a:endParaRPr lang="zh-CN" sz="2400" kern="100" dirty="0">
                        <a:effectLst/>
                        <a:latin typeface="宋体"/>
                        <a:cs typeface="Courier New"/>
                      </a:endParaRPr>
                    </a:p>
                  </a:txBody>
                  <a:tcPr marL="43519" marR="4351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TotalTime>
  <Words>3833</Words>
  <Application>Microsoft Office PowerPoint</Application>
  <PresentationFormat>自定义</PresentationFormat>
  <Paragraphs>180</Paragraphs>
  <Slides>38</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38</vt:i4>
      </vt:variant>
    </vt:vector>
  </HeadingPairs>
  <TitlesOfParts>
    <vt:vector size="40"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121</cp:revision>
  <dcterms:created xsi:type="dcterms:W3CDTF">2021-04-02T06:41:31Z</dcterms:created>
  <dcterms:modified xsi:type="dcterms:W3CDTF">2024-03-25T08:15:09Z</dcterms:modified>
</cp:coreProperties>
</file>