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04" r:id="rId2"/>
    <p:sldId id="305" r:id="rId3"/>
    <p:sldId id="306" r:id="rId4"/>
    <p:sldId id="307" r:id="rId5"/>
    <p:sldId id="308" r:id="rId6"/>
    <p:sldId id="309" r:id="rId7"/>
    <p:sldId id="330" r:id="rId8"/>
    <p:sldId id="331" r:id="rId9"/>
    <p:sldId id="332" r:id="rId10"/>
    <p:sldId id="333" r:id="rId11"/>
    <p:sldId id="334" r:id="rId12"/>
    <p:sldId id="335" r:id="rId13"/>
    <p:sldId id="318" r:id="rId14"/>
    <p:sldId id="319" r:id="rId15"/>
    <p:sldId id="320" r:id="rId16"/>
    <p:sldId id="321" r:id="rId17"/>
    <p:sldId id="322" r:id="rId18"/>
    <p:sldId id="323" r:id="rId19"/>
    <p:sldId id="324" r:id="rId20"/>
    <p:sldId id="325" r:id="rId21"/>
    <p:sldId id="326" r:id="rId22"/>
    <p:sldId id="336" r:id="rId23"/>
    <p:sldId id="327" r:id="rId24"/>
    <p:sldId id="328" r:id="rId25"/>
    <p:sldId id="329" r:id="rId26"/>
    <p:sldId id="285" r:id="rId27"/>
    <p:sldId id="284" r:id="rId28"/>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p:cViewPr varScale="1">
        <p:scale>
          <a:sx n="81" d="100"/>
          <a:sy n="81" d="100"/>
        </p:scale>
        <p:origin x="-540"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AC2F2-7D5E-4B19-8F8A-AF610728EDB0}" type="datetimeFigureOut">
              <a:rPr lang="zh-CN" altLang="en-US" smtClean="0"/>
              <a:t>2024-3-25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DBE115-2331-432A-84F8-CF80B7608A6C}" type="slidenum">
              <a:rPr lang="zh-CN" altLang="en-US" smtClean="0"/>
              <a:t>‹#›</a:t>
            </a:fld>
            <a:endParaRPr lang="zh-CN" altLang="en-US"/>
          </a:p>
        </p:txBody>
      </p:sp>
    </p:spTree>
    <p:extLst>
      <p:ext uri="{BB962C8B-B14F-4D97-AF65-F5344CB8AC3E}">
        <p14:creationId xmlns:p14="http://schemas.microsoft.com/office/powerpoint/2010/main" val="355814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26</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20EWLSY9-72.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3333.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package" Target="../embeddings/Microsoft_Word_Document4444.docx"/><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5555.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6666.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2.emf"/><Relationship Id="rId5" Type="http://schemas.openxmlformats.org/officeDocument/2006/relationships/package" Target="../embeddings/Microsoft_Word_Document7777.docx"/><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package" Target="../embeddings/Microsoft_Word_Document8888.docx"/><Relationship Id="rId7" Type="http://schemas.openxmlformats.org/officeDocument/2006/relationships/package" Target="../embeddings/Microsoft_Word_Document10101010.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14.emf"/><Relationship Id="rId5" Type="http://schemas.openxmlformats.org/officeDocument/2006/relationships/package" Target="../embeddings/Microsoft_Word_Document9999.docx"/><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3" Type="http://schemas.openxmlformats.org/officeDocument/2006/relationships/image" Target="20XWLX1-54.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11111111.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8.emf"/><Relationship Id="rId5" Type="http://schemas.openxmlformats.org/officeDocument/2006/relationships/package" Target="../embeddings/Microsoft_Word_Document12121212.docx"/><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31313.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23WLGKLJJ-14.TIF" TargetMode="External"/><Relationship Id="rId5" Type="http://schemas.openxmlformats.org/officeDocument/2006/relationships/image" Target="../media/image20.png"/><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41414.docx"/><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151515.docx"/><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22.emf"/></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61616.docx"/><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17.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24.emf"/></Relationships>
</file>

<file path=ppt/slides/_rels/slide24.xml.rels><?xml version="1.0" encoding="UTF-8" standalone="yes"?>
<Relationships xmlns="http://schemas.openxmlformats.org/package/2006/relationships"><Relationship Id="rId3" Type="http://schemas.openxmlformats.org/officeDocument/2006/relationships/image" Target="20XWLX1-52.TIF" TargetMode="Externa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15181818.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27.emf"/><Relationship Id="rId5" Type="http://schemas.openxmlformats.org/officeDocument/2006/relationships/package" Target="../embeddings/Microsoft_Word_Document16191919.docx"/><Relationship Id="rId4" Type="http://schemas.openxmlformats.org/officeDocument/2006/relationships/image" Target="../media/image26.emf"/></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19977;&#65289;&#23454;&#39564;&#65306;&#21160;&#37327;&#23432;&#24658;&#23450;&#24459;&#30340;&#39564;&#35777;.DOC" TargetMode="Externa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21XYJWL-3.tif"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20WLXBY1-39.TI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11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package" Target="../embeddings/Microsoft_Word_Document2222.docx"/><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260648"/>
            <a:ext cx="10975658" cy="6192688"/>
          </a:xfrm>
        </p:spPr>
        <p:txBody>
          <a:bodyPr>
            <a:normAutofit lnSpcReduction="10000"/>
          </a:bodyPr>
          <a:lstStyle/>
          <a:p>
            <a:pPr indent="612140" algn="ctr"/>
            <a:r>
              <a:rPr lang="zh-CN" altLang="zh-CN" sz="2800" b="1" kern="100" dirty="0">
                <a:solidFill>
                  <a:srgbClr val="7030A0"/>
                </a:solidFill>
                <a:latin typeface="Times New Roman"/>
                <a:cs typeface="Times New Roman"/>
              </a:rPr>
              <a:t>第</a:t>
            </a:r>
            <a:r>
              <a:rPr lang="en-US" altLang="zh-CN" sz="2800" b="1" kern="100" dirty="0">
                <a:solidFill>
                  <a:srgbClr val="7030A0"/>
                </a:solidFill>
                <a:latin typeface="Times New Roman"/>
                <a:cs typeface="Courier New"/>
              </a:rPr>
              <a:t>2</a:t>
            </a:r>
            <a:r>
              <a:rPr lang="zh-CN" altLang="zh-CN" sz="2800" b="1" kern="100" dirty="0">
                <a:solidFill>
                  <a:srgbClr val="7030A0"/>
                </a:solidFill>
                <a:latin typeface="Times New Roman"/>
                <a:cs typeface="Times New Roman"/>
              </a:rPr>
              <a:t>课时　实验：动量守恒定律的验证</a:t>
            </a:r>
            <a:endParaRPr lang="zh-CN" altLang="zh-CN" sz="2800" kern="100" dirty="0">
              <a:solidFill>
                <a:srgbClr val="7030A0"/>
              </a:solidFill>
              <a:latin typeface="宋体"/>
              <a:cs typeface="Courier New"/>
            </a:endParaRPr>
          </a:p>
          <a:p>
            <a:pPr indent="612140" algn="just"/>
            <a:endParaRPr lang="en-US" altLang="zh-CN" b="1" kern="100" dirty="0" smtClean="0">
              <a:latin typeface="宋体"/>
              <a:ea typeface="C-KT"/>
              <a:cs typeface="Times New Roman"/>
            </a:endParaRPr>
          </a:p>
          <a:p>
            <a:pPr indent="612140" algn="just"/>
            <a:endParaRPr lang="en-US" altLang="zh-CN" b="1" kern="100" dirty="0">
              <a:latin typeface="宋体"/>
              <a:ea typeface="C-KT"/>
              <a:cs typeface="Times New Roman"/>
            </a:endParaRPr>
          </a:p>
          <a:p>
            <a:pPr indent="612140" algn="just"/>
            <a:r>
              <a:rPr lang="zh-CN" altLang="zh-CN" b="1" kern="100" dirty="0" smtClean="0">
                <a:latin typeface="宋体"/>
                <a:ea typeface="C-KT"/>
                <a:cs typeface="Times New Roman"/>
              </a:rPr>
              <a:t></a:t>
            </a:r>
            <a:r>
              <a:rPr lang="zh-CN" altLang="zh-CN" b="1" kern="100" dirty="0">
                <a:latin typeface="Times New Roman"/>
                <a:ea typeface="黑体"/>
                <a:cs typeface="Times New Roman"/>
              </a:rPr>
              <a:t>实验目的</a:t>
            </a:r>
            <a:endParaRPr lang="zh-CN" altLang="zh-CN" sz="1050" kern="100" dirty="0">
              <a:latin typeface="宋体"/>
              <a:cs typeface="Courier New"/>
            </a:endParaRPr>
          </a:p>
          <a:p>
            <a:pPr indent="0" algn="just"/>
            <a:r>
              <a:rPr lang="en-US" altLang="zh-CN" b="1" kern="100" dirty="0">
                <a:latin typeface="Times New Roman"/>
                <a:cs typeface="Courier New"/>
              </a:rPr>
              <a:t>1</a:t>
            </a:r>
            <a:r>
              <a:rPr lang="zh-CN" altLang="zh-CN" b="1" kern="100" dirty="0">
                <a:latin typeface="Times New Roman"/>
                <a:cs typeface="Times New Roman"/>
              </a:rPr>
              <a:t>．动量守恒定律的验证。</a:t>
            </a:r>
            <a:endParaRPr lang="zh-CN" altLang="zh-CN" sz="1050" kern="100" dirty="0">
              <a:latin typeface="宋体"/>
              <a:cs typeface="Courier New"/>
            </a:endParaRPr>
          </a:p>
          <a:p>
            <a:pPr indent="0" algn="just"/>
            <a:r>
              <a:rPr lang="en-US" altLang="zh-CN" b="1" kern="100" dirty="0">
                <a:latin typeface="Times New Roman"/>
                <a:cs typeface="Courier New"/>
              </a:rPr>
              <a:t>2</a:t>
            </a:r>
            <a:r>
              <a:rPr lang="zh-CN" altLang="zh-CN" b="1" kern="100" dirty="0">
                <a:latin typeface="Times New Roman"/>
                <a:cs typeface="Times New Roman"/>
              </a:rPr>
              <a:t>．体会将不易测量的物理量转换为易测量的物理量的实验设计思想。</a:t>
            </a:r>
            <a:endParaRPr lang="zh-CN" altLang="zh-CN" sz="1050" kern="100" dirty="0">
              <a:latin typeface="宋体"/>
              <a:cs typeface="Courier New"/>
            </a:endParaRPr>
          </a:p>
          <a:p>
            <a:pPr indent="612140" algn="just"/>
            <a:r>
              <a:rPr lang="zh-CN" altLang="zh-CN" b="1" kern="100" dirty="0">
                <a:latin typeface="Times New Roman"/>
                <a:cs typeface="Times New Roman"/>
              </a:rPr>
              <a:t>　</a:t>
            </a:r>
            <a:endParaRPr lang="zh-CN" altLang="zh-CN" sz="1050" kern="100" dirty="0">
              <a:latin typeface="宋体"/>
              <a:cs typeface="Courier New"/>
            </a:endParaRPr>
          </a:p>
          <a:p>
            <a:pPr indent="612140" algn="just"/>
            <a:r>
              <a:rPr lang="zh-CN" altLang="zh-CN" b="1" kern="100" dirty="0">
                <a:latin typeface="宋体"/>
                <a:ea typeface="C-KT"/>
                <a:cs typeface="Times New Roman"/>
              </a:rPr>
              <a:t></a:t>
            </a:r>
            <a:r>
              <a:rPr lang="zh-CN" altLang="zh-CN" b="1" kern="100" dirty="0">
                <a:latin typeface="宋体"/>
                <a:ea typeface="黑体"/>
                <a:cs typeface="Times New Roman"/>
              </a:rPr>
              <a:t>实验器材</a:t>
            </a:r>
            <a:endParaRPr lang="zh-CN" altLang="zh-CN" sz="1050" kern="100" dirty="0">
              <a:latin typeface="宋体"/>
              <a:cs typeface="Courier New"/>
            </a:endParaRPr>
          </a:p>
          <a:p>
            <a:pPr indent="0" algn="just"/>
            <a:r>
              <a:rPr lang="zh-CN" altLang="zh-CN" b="1" kern="100" dirty="0">
                <a:latin typeface="Times New Roman"/>
                <a:cs typeface="Times New Roman"/>
              </a:rPr>
              <a:t>斜槽轨道、半径相等的钢球和玻璃球、白纸、复写纸、小铅锤、天平</a:t>
            </a:r>
            <a:r>
              <a:rPr lang="en-US" altLang="zh-CN" b="1" kern="100" dirty="0">
                <a:latin typeface="Times New Roman"/>
                <a:cs typeface="Courier New"/>
              </a:rPr>
              <a:t>(</a:t>
            </a:r>
            <a:r>
              <a:rPr lang="zh-CN" altLang="zh-CN" b="1" kern="100" dirty="0">
                <a:latin typeface="Times New Roman"/>
                <a:cs typeface="Times New Roman"/>
              </a:rPr>
              <a:t>附砝码</a:t>
            </a:r>
            <a:r>
              <a:rPr lang="en-US" altLang="zh-CN" b="1" kern="100" dirty="0">
                <a:latin typeface="Times New Roman"/>
                <a:cs typeface="Courier New"/>
              </a:rPr>
              <a:t>)</a:t>
            </a:r>
            <a:r>
              <a:rPr lang="zh-CN" altLang="zh-CN" b="1" kern="100" dirty="0">
                <a:latin typeface="Times New Roman"/>
                <a:cs typeface="Times New Roman"/>
              </a:rPr>
              <a:t>、毫米刻度尺</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1317" y="1052736"/>
            <a:ext cx="5512614"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0766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24979" y="1351309"/>
            <a:ext cx="10975658" cy="4525963"/>
          </a:xfrm>
        </p:spPr>
        <p:txBody>
          <a:bodyPr/>
          <a:lstStyle/>
          <a:p>
            <a:pPr indent="533400" algn="just">
              <a:lnSpc>
                <a:spcPct val="200000"/>
              </a:lnSpc>
              <a:tabLst>
                <a:tab pos="2970530" algn="l"/>
              </a:tabLst>
            </a:pPr>
            <a:r>
              <a:rPr lang="en-US" altLang="zh-CN" b="1" kern="100" dirty="0">
                <a:latin typeface="Times New Roman"/>
                <a:ea typeface="黑体"/>
                <a:cs typeface="Courier New"/>
              </a:rPr>
              <a:t>[</a:t>
            </a:r>
            <a:r>
              <a:rPr lang="zh-CN" altLang="zh-CN" b="1" kern="100" dirty="0">
                <a:latin typeface="Times New Roman"/>
                <a:ea typeface="黑体"/>
                <a:cs typeface="Times New Roman"/>
              </a:rPr>
              <a:t>微点拨</a:t>
            </a:r>
            <a:r>
              <a:rPr lang="en-US" altLang="zh-CN" b="1" kern="100" dirty="0">
                <a:latin typeface="Times New Roman"/>
                <a:ea typeface="黑体"/>
                <a:cs typeface="Courier New"/>
              </a:rPr>
              <a:t>]</a:t>
            </a:r>
            <a:endParaRPr lang="zh-CN" altLang="zh-CN" kern="100" dirty="0">
              <a:latin typeface="宋体"/>
              <a:cs typeface="Courier New"/>
            </a:endParaRPr>
          </a:p>
          <a:p>
            <a:pPr indent="533400" algn="just">
              <a:lnSpc>
                <a:spcPct val="200000"/>
              </a:lnSpc>
              <a:tabLst>
                <a:tab pos="2970530"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要保证入射小球和被碰小球发生对心碰撞，两个小球的半径应相等。</a:t>
            </a:r>
            <a:endParaRPr lang="zh-CN" altLang="zh-CN" kern="100" dirty="0">
              <a:latin typeface="宋体"/>
              <a:cs typeface="Courier New"/>
            </a:endParaRPr>
          </a:p>
          <a:p>
            <a:pPr indent="533400" algn="just">
              <a:lnSpc>
                <a:spcPct val="200000"/>
              </a:lnSpc>
              <a:tabLst>
                <a:tab pos="2970530"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要保证入射小球和被碰小球碰后均做平抛运动，斜槽末端切线必须水平。</a:t>
            </a:r>
            <a:endParaRPr lang="zh-CN" altLang="zh-CN" kern="100" dirty="0">
              <a:latin typeface="宋体"/>
              <a:cs typeface="Courier New"/>
            </a:endParaRPr>
          </a:p>
          <a:p>
            <a:pPr indent="533400" algn="just">
              <a:lnSpc>
                <a:spcPct val="200000"/>
              </a:lnSpc>
              <a:tabLst>
                <a:tab pos="2970530"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确定小球落点的平均位置时，应用尽可能小的圆把各个落点圈住，而偏离较远的点舍去，不考虑。</a:t>
            </a:r>
            <a:endParaRPr lang="zh-CN" altLang="zh-CN" kern="100" dirty="0">
              <a:latin typeface="宋体"/>
              <a:cs typeface="Courier New"/>
            </a:endParaRPr>
          </a:p>
          <a:p>
            <a:pPr indent="533400">
              <a:lnSpc>
                <a:spcPct val="200000"/>
              </a:lnSpc>
            </a:pPr>
            <a:endParaRPr lang="zh-CN" altLang="en-US" dirty="0"/>
          </a:p>
        </p:txBody>
      </p:sp>
    </p:spTree>
    <p:extLst>
      <p:ext uri="{BB962C8B-B14F-4D97-AF65-F5344CB8AC3E}">
        <p14:creationId xmlns:p14="http://schemas.microsoft.com/office/powerpoint/2010/main" val="2313458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52971" y="116632"/>
            <a:ext cx="10975658" cy="6552728"/>
          </a:xfrm>
        </p:spPr>
        <p:txBody>
          <a:bodyPr>
            <a:normAutofit lnSpcReduction="10000"/>
          </a:bodyPr>
          <a:lstStyle/>
          <a:p>
            <a:pPr marL="442913" indent="0" algn="just">
              <a:tabLst>
                <a:tab pos="2970530" algn="l"/>
              </a:tabLst>
            </a:pPr>
            <a:r>
              <a:rPr lang="en-US" altLang="zh-CN" b="1" kern="100" dirty="0">
                <a:solidFill>
                  <a:srgbClr val="006666"/>
                </a:solidFill>
                <a:latin typeface="IPAPANNEW"/>
                <a:cs typeface="Times New Roman"/>
              </a:rPr>
              <a:t>[</a:t>
            </a:r>
            <a:r>
              <a:rPr lang="zh-CN" altLang="zh-CN" b="1" kern="100" dirty="0">
                <a:solidFill>
                  <a:srgbClr val="006666"/>
                </a:solidFill>
                <a:latin typeface="IPAPANNEW"/>
                <a:cs typeface="Times New Roman"/>
              </a:rPr>
              <a:t>对点训练</a:t>
            </a:r>
            <a:r>
              <a:rPr lang="en-US" altLang="zh-CN" b="1" kern="100" dirty="0">
                <a:solidFill>
                  <a:srgbClr val="006666"/>
                </a:solidFill>
                <a:latin typeface="IPAPANNEW"/>
                <a:cs typeface="Times New Roman"/>
              </a:rPr>
              <a:t>]</a:t>
            </a:r>
            <a:endParaRPr lang="zh-CN" altLang="zh-CN" kern="100" dirty="0">
              <a:solidFill>
                <a:srgbClr val="006666"/>
              </a:solidFill>
              <a:latin typeface="宋体"/>
              <a:cs typeface="Courier New"/>
            </a:endParaRPr>
          </a:p>
          <a:p>
            <a:pPr marL="442913" indent="-442913" algn="just">
              <a:tabLst>
                <a:tab pos="2970530" algn="l"/>
              </a:tabLst>
            </a:pPr>
            <a:r>
              <a:rPr lang="en-US" altLang="zh-CN" b="1" kern="100" dirty="0">
                <a:latin typeface="Times New Roman"/>
                <a:cs typeface="Courier New"/>
              </a:rPr>
              <a:t>1</a:t>
            </a:r>
            <a:r>
              <a:rPr lang="zh-CN" altLang="zh-CN" b="1" kern="100" dirty="0">
                <a:latin typeface="Times New Roman"/>
                <a:cs typeface="Times New Roman"/>
              </a:rPr>
              <a:t>．气垫导轨是常用的一种实验仪器，它是利用气泵使带孔的导轨与滑块之间形成气垫，使滑块悬浮在导轨上，滑块在导轨上的运动可视为没有摩擦。我们可以用两个光电门以及滑块</a:t>
            </a:r>
            <a:r>
              <a:rPr lang="en-US" altLang="zh-CN" b="1" i="1" kern="100" dirty="0">
                <a:latin typeface="Times New Roman"/>
                <a:cs typeface="Courier New"/>
              </a:rPr>
              <a:t>A</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来探究动量守恒定律，实验装置如图所示，实验步骤如下：</a:t>
            </a:r>
            <a:endParaRPr lang="zh-CN" altLang="zh-CN" kern="100" dirty="0">
              <a:latin typeface="宋体"/>
              <a:cs typeface="Courier New"/>
            </a:endParaRPr>
          </a:p>
          <a:p>
            <a:pPr marL="442913" indent="0" algn="just">
              <a:tabLst>
                <a:tab pos="2970530" algn="l"/>
              </a:tabLst>
            </a:pPr>
            <a:endParaRPr lang="en-US" altLang="zh-CN" b="1" kern="100" dirty="0" smtClean="0">
              <a:latin typeface="Times New Roman"/>
              <a:cs typeface="Courier New"/>
            </a:endParaRPr>
          </a:p>
          <a:p>
            <a:pPr marL="442913" indent="0" algn="just">
              <a:tabLst>
                <a:tab pos="2970530" algn="l"/>
              </a:tabLst>
            </a:pPr>
            <a:endParaRPr lang="en-US" altLang="zh-CN" sz="1100" b="1" kern="100" dirty="0">
              <a:latin typeface="Times New Roman"/>
              <a:cs typeface="Courier New"/>
            </a:endParaRPr>
          </a:p>
          <a:p>
            <a:pPr marL="442913" indent="0" algn="just">
              <a:tabLst>
                <a:tab pos="2970530" algn="l"/>
              </a:tabLst>
            </a:pPr>
            <a:r>
              <a:rPr lang="en-US" altLang="zh-CN" b="1" kern="100" dirty="0" smtClean="0">
                <a:latin typeface="Times New Roman"/>
                <a:cs typeface="Courier New"/>
              </a:rPr>
              <a:t>a</a:t>
            </a:r>
            <a:r>
              <a:rPr lang="zh-CN" altLang="zh-CN" b="1" kern="100" dirty="0">
                <a:latin typeface="Times New Roman"/>
                <a:cs typeface="Times New Roman"/>
              </a:rPr>
              <a:t>．用天平分别测出滑块</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的质量</a:t>
            </a:r>
            <a:r>
              <a:rPr lang="en-US" altLang="zh-CN" b="1" i="1" kern="100" dirty="0">
                <a:latin typeface="Times New Roman"/>
                <a:cs typeface="Courier New"/>
              </a:rPr>
              <a:t>m</a:t>
            </a:r>
            <a:r>
              <a:rPr lang="en-US" altLang="zh-CN" b="1" i="1" kern="100" baseline="-250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baseline="-25000" dirty="0">
                <a:latin typeface="Times New Roman"/>
                <a:cs typeface="Courier New"/>
              </a:rPr>
              <a:t>B</a:t>
            </a:r>
            <a:endParaRPr lang="zh-CN" altLang="zh-CN" kern="100" dirty="0">
              <a:latin typeface="宋体"/>
              <a:cs typeface="Courier New"/>
            </a:endParaRPr>
          </a:p>
          <a:p>
            <a:pPr marL="442913" indent="0"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．调整气垫导轨，使导轨处于水平</a:t>
            </a:r>
            <a:endParaRPr lang="zh-CN" altLang="zh-CN" kern="100" dirty="0">
              <a:latin typeface="宋体"/>
              <a:cs typeface="Courier New"/>
            </a:endParaRPr>
          </a:p>
          <a:p>
            <a:pPr marL="442913" indent="0"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．给滑块</a:t>
            </a:r>
            <a:r>
              <a:rPr lang="en-US" altLang="zh-CN" b="1" i="1" kern="100" dirty="0">
                <a:latin typeface="Times New Roman"/>
                <a:cs typeface="Courier New"/>
              </a:rPr>
              <a:t>B</a:t>
            </a:r>
            <a:r>
              <a:rPr lang="zh-CN" altLang="zh-CN" b="1" kern="100" dirty="0">
                <a:latin typeface="Times New Roman"/>
                <a:cs typeface="Times New Roman"/>
              </a:rPr>
              <a:t>一个水平向左的初速度，记录滑块</a:t>
            </a:r>
            <a:r>
              <a:rPr lang="en-US" altLang="zh-CN" b="1" i="1" kern="100" dirty="0">
                <a:latin typeface="Times New Roman"/>
                <a:cs typeface="Courier New"/>
              </a:rPr>
              <a:t>B</a:t>
            </a:r>
            <a:r>
              <a:rPr lang="zh-CN" altLang="zh-CN" b="1" kern="100" dirty="0">
                <a:latin typeface="Times New Roman"/>
                <a:cs typeface="Times New Roman"/>
              </a:rPr>
              <a:t>通过光电门</a:t>
            </a:r>
            <a:r>
              <a:rPr lang="en-US" altLang="zh-CN" b="1" kern="100" dirty="0">
                <a:latin typeface="Times New Roman"/>
                <a:cs typeface="Courier New"/>
              </a:rPr>
              <a:t>2</a:t>
            </a:r>
            <a:r>
              <a:rPr lang="zh-CN" altLang="zh-CN" b="1" kern="100" dirty="0">
                <a:latin typeface="Times New Roman"/>
                <a:cs typeface="Times New Roman"/>
              </a:rPr>
              <a:t>的挡光时间为</a:t>
            </a:r>
            <a:r>
              <a:rPr lang="en-US" altLang="zh-CN" b="1" i="1" kern="100" dirty="0">
                <a:latin typeface="Times New Roman"/>
                <a:cs typeface="Courier New"/>
              </a:rPr>
              <a:t>t</a:t>
            </a:r>
            <a:r>
              <a:rPr lang="en-US" altLang="zh-CN" b="1" i="1" kern="100" baseline="-25000" dirty="0">
                <a:latin typeface="Times New Roman"/>
                <a:cs typeface="Courier New"/>
              </a:rPr>
              <a:t>B</a:t>
            </a:r>
            <a:endParaRPr lang="zh-CN" altLang="zh-CN" kern="100" dirty="0">
              <a:latin typeface="宋体"/>
              <a:cs typeface="Courier New"/>
            </a:endParaRPr>
          </a:p>
          <a:p>
            <a:pPr marL="442913" indent="0"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．滑块</a:t>
            </a:r>
            <a:r>
              <a:rPr lang="en-US" altLang="zh-CN" b="1" i="1" kern="100" dirty="0">
                <a:latin typeface="Times New Roman"/>
                <a:cs typeface="Courier New"/>
              </a:rPr>
              <a:t>B</a:t>
            </a:r>
            <a:r>
              <a:rPr lang="zh-CN" altLang="zh-CN" b="1" kern="100" dirty="0">
                <a:latin typeface="Times New Roman"/>
                <a:cs typeface="Times New Roman"/>
              </a:rPr>
              <a:t>与静止在导轨上的滑块</a:t>
            </a:r>
            <a:r>
              <a:rPr lang="en-US" altLang="zh-CN" b="1" i="1" kern="100" dirty="0">
                <a:latin typeface="Times New Roman"/>
                <a:cs typeface="Courier New"/>
              </a:rPr>
              <a:t>A</a:t>
            </a:r>
            <a:r>
              <a:rPr lang="zh-CN" altLang="zh-CN" b="1" kern="100" dirty="0">
                <a:latin typeface="Times New Roman"/>
                <a:cs typeface="Times New Roman"/>
              </a:rPr>
              <a:t>发生碰撞后，滑块</a:t>
            </a:r>
            <a:r>
              <a:rPr lang="en-US" altLang="zh-CN" b="1" i="1" kern="100" dirty="0">
                <a:latin typeface="Times New Roman"/>
                <a:cs typeface="Courier New"/>
              </a:rPr>
              <a:t>A</a:t>
            </a:r>
            <a:r>
              <a:rPr lang="zh-CN" altLang="zh-CN" b="1" kern="100" dirty="0">
                <a:latin typeface="Times New Roman"/>
                <a:cs typeface="Times New Roman"/>
              </a:rPr>
              <a:t>向左运动通过光电门</a:t>
            </a:r>
            <a:r>
              <a:rPr lang="en-US" altLang="zh-CN" b="1" kern="100" dirty="0">
                <a:latin typeface="Times New Roman"/>
                <a:cs typeface="Courier New"/>
              </a:rPr>
              <a:t>1</a:t>
            </a:r>
            <a:r>
              <a:rPr lang="zh-CN" altLang="zh-CN" b="1" kern="100" dirty="0">
                <a:latin typeface="Times New Roman"/>
                <a:cs typeface="Times New Roman"/>
              </a:rPr>
              <a:t>的挡光时间为</a:t>
            </a:r>
            <a:r>
              <a:rPr lang="en-US" altLang="zh-CN" b="1" i="1" kern="100" dirty="0">
                <a:latin typeface="Times New Roman"/>
                <a:cs typeface="Courier New"/>
              </a:rPr>
              <a:t>t</a:t>
            </a:r>
            <a:r>
              <a:rPr lang="en-US" altLang="zh-CN" b="1" i="1" kern="100" baseline="-25000" dirty="0">
                <a:latin typeface="Times New Roman"/>
                <a:cs typeface="Courier New"/>
              </a:rPr>
              <a:t>A</a:t>
            </a:r>
            <a:r>
              <a:rPr lang="zh-CN" altLang="zh-CN" b="1" kern="100" dirty="0">
                <a:latin typeface="Times New Roman"/>
                <a:cs typeface="Times New Roman"/>
              </a:rPr>
              <a:t>，滑块</a:t>
            </a:r>
            <a:r>
              <a:rPr lang="en-US" altLang="zh-CN" b="1" i="1" kern="100" dirty="0">
                <a:latin typeface="Times New Roman"/>
                <a:cs typeface="Courier New"/>
              </a:rPr>
              <a:t>B</a:t>
            </a:r>
            <a:r>
              <a:rPr lang="zh-CN" altLang="zh-CN" b="1" kern="100" dirty="0">
                <a:latin typeface="Times New Roman"/>
                <a:cs typeface="Times New Roman"/>
              </a:rPr>
              <a:t>向右运动通过光电门</a:t>
            </a:r>
            <a:r>
              <a:rPr lang="en-US" altLang="zh-CN" b="1" kern="100" dirty="0">
                <a:latin typeface="Times New Roman"/>
                <a:cs typeface="Courier New"/>
              </a:rPr>
              <a:t>2</a:t>
            </a:r>
            <a:r>
              <a:rPr lang="zh-CN" altLang="zh-CN" b="1" kern="100" dirty="0">
                <a:latin typeface="Times New Roman"/>
                <a:cs typeface="Times New Roman"/>
              </a:rPr>
              <a:t>的挡光时间为</a:t>
            </a:r>
            <a:r>
              <a:rPr lang="en-US" altLang="zh-CN" b="1" i="1" kern="100" dirty="0">
                <a:latin typeface="Times New Roman"/>
                <a:cs typeface="Courier New"/>
              </a:rPr>
              <a:t>t</a:t>
            </a:r>
            <a:r>
              <a:rPr lang="en-US" altLang="zh-CN" b="1" i="1" kern="100" baseline="-25000" dirty="0">
                <a:latin typeface="Times New Roman"/>
                <a:cs typeface="Courier New"/>
              </a:rPr>
              <a:t>B</a:t>
            </a:r>
            <a:r>
              <a:rPr lang="en-US" altLang="zh-CN" b="1" kern="100" dirty="0" smtClean="0">
                <a:latin typeface="宋体"/>
                <a:cs typeface="Times New Roman"/>
              </a:rPr>
              <a:t>′</a:t>
            </a:r>
            <a:endParaRPr lang="zh-CN" altLang="en-US" dirty="0"/>
          </a:p>
        </p:txBody>
      </p:sp>
      <p:pic>
        <p:nvPicPr>
          <p:cNvPr id="17410" name="Picture 2" descr="20EWLSY9-7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556819" y="2636912"/>
            <a:ext cx="3484984" cy="1007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34583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24979" y="116632"/>
            <a:ext cx="10975658" cy="4525963"/>
          </a:xfrm>
        </p:spPr>
        <p:txBody>
          <a:bodyPr/>
          <a:lstStyle/>
          <a:p>
            <a:pPr indent="0" algn="just">
              <a:tabLst>
                <a:tab pos="2970530" algn="l"/>
              </a:tabLst>
            </a:pPr>
            <a:r>
              <a:rPr lang="en-US" altLang="zh-CN" b="1" kern="100" dirty="0">
                <a:latin typeface="Times New Roman"/>
                <a:cs typeface="Courier New"/>
              </a:rPr>
              <a:t>(1)</a:t>
            </a:r>
            <a:r>
              <a:rPr lang="zh-CN" altLang="zh-CN" b="1" kern="100" dirty="0">
                <a:latin typeface="Times New Roman"/>
                <a:cs typeface="Times New Roman"/>
              </a:rPr>
              <a:t>实验中测得滑块</a:t>
            </a:r>
            <a:r>
              <a:rPr lang="en-US" altLang="zh-CN" b="1" i="1" kern="100" dirty="0">
                <a:latin typeface="Times New Roman"/>
                <a:cs typeface="Courier New"/>
              </a:rPr>
              <a:t>B</a:t>
            </a:r>
            <a:r>
              <a:rPr lang="zh-CN" altLang="zh-CN" b="1" kern="100" dirty="0">
                <a:latin typeface="Times New Roman"/>
                <a:cs typeface="Times New Roman"/>
              </a:rPr>
              <a:t>上遮光条的宽度为</a:t>
            </a:r>
            <a:r>
              <a:rPr lang="en-US" altLang="zh-CN" b="1" i="1" kern="100" dirty="0">
                <a:latin typeface="Times New Roman"/>
                <a:cs typeface="Courier New"/>
              </a:rPr>
              <a:t>d</a:t>
            </a:r>
            <a:r>
              <a:rPr lang="en-US" altLang="zh-CN" b="1" i="1" kern="100" baseline="-25000" dirty="0">
                <a:latin typeface="Times New Roman"/>
                <a:cs typeface="Courier New"/>
              </a:rPr>
              <a:t>B</a:t>
            </a:r>
            <a:r>
              <a:rPr lang="zh-CN" altLang="zh-CN" b="1" kern="100" dirty="0">
                <a:latin typeface="Times New Roman"/>
                <a:cs typeface="Times New Roman"/>
              </a:rPr>
              <a:t>，还应测量的物理量是</a:t>
            </a:r>
            <a:r>
              <a:rPr lang="en-US" altLang="zh-CN" b="1" kern="100" dirty="0" smtClean="0">
                <a:latin typeface="Times New Roman"/>
                <a:cs typeface="Courier New"/>
              </a:rPr>
              <a:t>______________</a:t>
            </a:r>
            <a:r>
              <a:rPr lang="zh-CN" altLang="zh-CN" b="1" kern="100" dirty="0">
                <a:latin typeface="Times New Roman"/>
                <a:cs typeface="Times New Roman"/>
              </a:rPr>
              <a:t>。</a:t>
            </a:r>
            <a:endParaRPr lang="zh-CN" altLang="zh-CN" kern="100" dirty="0">
              <a:latin typeface="宋体"/>
              <a:cs typeface="Courier New"/>
            </a:endParaRPr>
          </a:p>
          <a:p>
            <a:pPr indent="0"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利用上述测量的实验数据，如果有关系式</a:t>
            </a:r>
            <a:r>
              <a:rPr lang="en-US" altLang="zh-CN" b="1" kern="100" dirty="0" smtClean="0">
                <a:latin typeface="Times New Roman"/>
                <a:cs typeface="Courier New"/>
              </a:rPr>
              <a:t>_______________________________</a:t>
            </a:r>
            <a:r>
              <a:rPr lang="zh-CN" altLang="zh-CN" b="1" kern="100" dirty="0">
                <a:latin typeface="Times New Roman"/>
                <a:cs typeface="Times New Roman"/>
              </a:rPr>
              <a:t>成立，即可验证动量守恒定律。</a:t>
            </a:r>
            <a:endParaRPr lang="zh-CN" altLang="zh-CN" kern="100" dirty="0">
              <a:latin typeface="宋体"/>
              <a:cs typeface="Courier New"/>
            </a:endParaRPr>
          </a:p>
          <a:p>
            <a:pPr indent="0"/>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2140789926"/>
              </p:ext>
            </p:extLst>
          </p:nvPr>
        </p:nvGraphicFramePr>
        <p:xfrm>
          <a:off x="720203" y="1988840"/>
          <a:ext cx="10922000" cy="3657600"/>
        </p:xfrm>
        <a:graphic>
          <a:graphicData uri="http://schemas.openxmlformats.org/presentationml/2006/ole">
            <mc:AlternateContent xmlns:mc="http://schemas.openxmlformats.org/markup-compatibility/2006">
              <mc:Choice xmlns:v="urn:schemas-microsoft-com:vml" Requires="v">
                <p:oleObj spid="_x0000_s18455" name="文档" r:id="rId3" imgW="11018134" imgH="3691337" progId="Word.Document.12">
                  <p:embed/>
                </p:oleObj>
              </mc:Choice>
              <mc:Fallback>
                <p:oleObj name="文档" r:id="rId3" imgW="11018134" imgH="3691337" progId="Word.Document.12">
                  <p:embed/>
                  <p:pic>
                    <p:nvPicPr>
                      <p:cNvPr id="0" name=""/>
                      <p:cNvPicPr/>
                      <p:nvPr/>
                    </p:nvPicPr>
                    <p:blipFill>
                      <a:blip r:embed="rId4"/>
                      <a:stretch>
                        <a:fillRect/>
                      </a:stretch>
                    </p:blipFill>
                    <p:spPr>
                      <a:xfrm>
                        <a:off x="720203" y="1988840"/>
                        <a:ext cx="10922000" cy="3657600"/>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822165497"/>
              </p:ext>
            </p:extLst>
          </p:nvPr>
        </p:nvGraphicFramePr>
        <p:xfrm>
          <a:off x="696987" y="5661248"/>
          <a:ext cx="10336213" cy="942975"/>
        </p:xfrm>
        <a:graphic>
          <a:graphicData uri="http://schemas.openxmlformats.org/presentationml/2006/ole">
            <mc:AlternateContent xmlns:mc="http://schemas.openxmlformats.org/markup-compatibility/2006">
              <mc:Choice xmlns:v="urn:schemas-microsoft-com:vml" Requires="v">
                <p:oleObj spid="_x0000_s18456" name="文档" r:id="rId5" imgW="10421043" imgH="956227" progId="Word.Document.12">
                  <p:embed/>
                </p:oleObj>
              </mc:Choice>
              <mc:Fallback>
                <p:oleObj name="文档" r:id="rId5" imgW="10421043" imgH="956227" progId="Word.Document.12">
                  <p:embed/>
                  <p:pic>
                    <p:nvPicPr>
                      <p:cNvPr id="0" name=""/>
                      <p:cNvPicPr/>
                      <p:nvPr/>
                    </p:nvPicPr>
                    <p:blipFill>
                      <a:blip r:embed="rId6"/>
                      <a:stretch>
                        <a:fillRect/>
                      </a:stretch>
                    </p:blipFill>
                    <p:spPr>
                      <a:xfrm>
                        <a:off x="696987" y="5661248"/>
                        <a:ext cx="10336213" cy="942975"/>
                      </a:xfrm>
                      <a:prstGeom prst="rect">
                        <a:avLst/>
                      </a:prstGeom>
                    </p:spPr>
                  </p:pic>
                </p:oleObj>
              </mc:Fallback>
            </mc:AlternateContent>
          </a:graphicData>
        </a:graphic>
      </p:graphicFrame>
    </p:spTree>
    <p:extLst>
      <p:ext uri="{BB962C8B-B14F-4D97-AF65-F5344CB8AC3E}">
        <p14:creationId xmlns:p14="http://schemas.microsoft.com/office/powerpoint/2010/main" val="231345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434265492"/>
              </p:ext>
            </p:extLst>
          </p:nvPr>
        </p:nvGraphicFramePr>
        <p:xfrm>
          <a:off x="768995" y="476672"/>
          <a:ext cx="10274300" cy="5830887"/>
        </p:xfrm>
        <a:graphic>
          <a:graphicData uri="http://schemas.openxmlformats.org/presentationml/2006/ole">
            <mc:AlternateContent xmlns:mc="http://schemas.openxmlformats.org/markup-compatibility/2006">
              <mc:Choice xmlns:v="urn:schemas-microsoft-com:vml" Requires="v">
                <p:oleObj spid="_x0000_s7200" name="文档" r:id="rId3" imgW="10371836" imgH="5900207" progId="Word.Document.12">
                  <p:embed/>
                </p:oleObj>
              </mc:Choice>
              <mc:Fallback>
                <p:oleObj name="文档" r:id="rId3" imgW="10371836" imgH="5900207" progId="Word.Document.12">
                  <p:embed/>
                  <p:pic>
                    <p:nvPicPr>
                      <p:cNvPr id="0" name=""/>
                      <p:cNvPicPr/>
                      <p:nvPr/>
                    </p:nvPicPr>
                    <p:blipFill>
                      <a:blip r:embed="rId4"/>
                      <a:stretch>
                        <a:fillRect/>
                      </a:stretch>
                    </p:blipFill>
                    <p:spPr>
                      <a:xfrm>
                        <a:off x="768995" y="476672"/>
                        <a:ext cx="10274300" cy="5830887"/>
                      </a:xfrm>
                      <a:prstGeom prst="rect">
                        <a:avLst/>
                      </a:prstGeom>
                    </p:spPr>
                  </p:pic>
                </p:oleObj>
              </mc:Fallback>
            </mc:AlternateContent>
          </a:graphicData>
        </a:graphic>
      </p:graphicFrame>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620688"/>
            <a:ext cx="10975658" cy="5328591"/>
          </a:xfrm>
        </p:spPr>
        <p:txBody>
          <a:bodyPr/>
          <a:lstStyle/>
          <a:p>
            <a:pPr indent="612140" algn="just"/>
            <a:r>
              <a:rPr lang="en-US" altLang="zh-CN" b="1" kern="100" dirty="0">
                <a:latin typeface="Times New Roman"/>
                <a:cs typeface="Courier New"/>
              </a:rPr>
              <a:t>(2)</a:t>
            </a:r>
            <a:r>
              <a:rPr lang="zh-CN" altLang="zh-CN" b="1" kern="100" dirty="0">
                <a:latin typeface="Times New Roman"/>
                <a:cs typeface="Times New Roman"/>
              </a:rPr>
              <a:t>在本实验中，根据实验测得的数据，当关系式</a:t>
            </a:r>
            <a:r>
              <a:rPr lang="en-US" altLang="zh-CN" b="1" kern="100" dirty="0">
                <a:latin typeface="Times New Roman"/>
                <a:cs typeface="Courier New"/>
              </a:rPr>
              <a:t>____________________</a:t>
            </a:r>
            <a:r>
              <a:rPr lang="zh-CN" altLang="zh-CN" b="1" kern="100" dirty="0">
                <a:latin typeface="Times New Roman"/>
                <a:cs typeface="Times New Roman"/>
              </a:rPr>
              <a:t>成立时，即可验证碰撞过程中动量守恒。</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在本实验中，为了尽量减小实验误差，在安装斜槽轨道时，应让斜槽末端保持水平，这样做的目的是</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．入射球与被碰小球碰后均能从同一高度飞出</a:t>
            </a:r>
            <a:endParaRPr lang="zh-CN" altLang="zh-CN" sz="1050" kern="100" dirty="0">
              <a:latin typeface="宋体"/>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．入射球与被碰小球碰后能同时飞出</a:t>
            </a:r>
            <a:endParaRPr lang="zh-CN" altLang="zh-CN" sz="1050" kern="100" dirty="0">
              <a:latin typeface="宋体"/>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．入射球与被碰小球离开斜槽末端时的速度为水平方向</a:t>
            </a:r>
            <a:endParaRPr lang="zh-CN" altLang="zh-CN" sz="1050" kern="100" dirty="0">
              <a:latin typeface="宋体"/>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．入射球与被碰小球碰撞时的动能不损</a:t>
            </a:r>
            <a:r>
              <a:rPr lang="zh-CN" altLang="zh-CN" b="1" kern="100" dirty="0" smtClean="0">
                <a:latin typeface="Times New Roman"/>
                <a:cs typeface="Times New Roman"/>
              </a:rPr>
              <a:t>失</a:t>
            </a:r>
            <a:endParaRPr lang="zh-CN" altLang="zh-CN" sz="1050" kern="100" dirty="0">
              <a:latin typeface="宋体"/>
              <a:cs typeface="Courier New"/>
            </a:endParaRPr>
          </a:p>
        </p:txBody>
      </p:sp>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125084270"/>
              </p:ext>
            </p:extLst>
          </p:nvPr>
        </p:nvGraphicFramePr>
        <p:xfrm>
          <a:off x="1055041" y="561405"/>
          <a:ext cx="10371138" cy="2795587"/>
        </p:xfrm>
        <a:graphic>
          <a:graphicData uri="http://schemas.openxmlformats.org/presentationml/2006/ole">
            <mc:AlternateContent xmlns:mc="http://schemas.openxmlformats.org/markup-compatibility/2006">
              <mc:Choice xmlns:v="urn:schemas-microsoft-com:vml" Requires="v">
                <p:oleObj spid="_x0000_s8246" name="文档" r:id="rId3" imgW="10371836" imgH="2795803" progId="Word.Document.12">
                  <p:embed/>
                </p:oleObj>
              </mc:Choice>
              <mc:Fallback>
                <p:oleObj name="文档" r:id="rId3" imgW="10371836" imgH="2795803" progId="Word.Document.12">
                  <p:embed/>
                  <p:pic>
                    <p:nvPicPr>
                      <p:cNvPr id="0" name=""/>
                      <p:cNvPicPr/>
                      <p:nvPr/>
                    </p:nvPicPr>
                    <p:blipFill>
                      <a:blip r:embed="rId4"/>
                      <a:stretch>
                        <a:fillRect/>
                      </a:stretch>
                    </p:blipFill>
                    <p:spPr>
                      <a:xfrm>
                        <a:off x="1055041" y="561405"/>
                        <a:ext cx="10371138" cy="27955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654462372"/>
              </p:ext>
            </p:extLst>
          </p:nvPr>
        </p:nvGraphicFramePr>
        <p:xfrm>
          <a:off x="911225" y="3427561"/>
          <a:ext cx="10371138" cy="3025775"/>
        </p:xfrm>
        <a:graphic>
          <a:graphicData uri="http://schemas.openxmlformats.org/presentationml/2006/ole">
            <mc:AlternateContent xmlns:mc="http://schemas.openxmlformats.org/markup-compatibility/2006">
              <mc:Choice xmlns:v="urn:schemas-microsoft-com:vml" Requires="v">
                <p:oleObj spid="_x0000_s8247" name="文档" r:id="rId5" imgW="10371836" imgH="3025812" progId="Word.Document.12">
                  <p:embed/>
                </p:oleObj>
              </mc:Choice>
              <mc:Fallback>
                <p:oleObj name="文档" r:id="rId5" imgW="10371836" imgH="3025812" progId="Word.Document.12">
                  <p:embed/>
                  <p:pic>
                    <p:nvPicPr>
                      <p:cNvPr id="0" name=""/>
                      <p:cNvPicPr/>
                      <p:nvPr/>
                    </p:nvPicPr>
                    <p:blipFill>
                      <a:blip r:embed="rId6"/>
                      <a:stretch>
                        <a:fillRect/>
                      </a:stretch>
                    </p:blipFill>
                    <p:spPr>
                      <a:xfrm>
                        <a:off x="911225" y="3427561"/>
                        <a:ext cx="10371138" cy="3025775"/>
                      </a:xfrm>
                      <a:prstGeom prst="rect">
                        <a:avLst/>
                      </a:prstGeom>
                    </p:spPr>
                  </p:pic>
                </p:oleObj>
              </mc:Fallback>
            </mc:AlternateContent>
          </a:graphicData>
        </a:graphic>
      </p:graphicFrame>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535301433"/>
              </p:ext>
            </p:extLst>
          </p:nvPr>
        </p:nvGraphicFramePr>
        <p:xfrm>
          <a:off x="911225" y="596727"/>
          <a:ext cx="10371138" cy="1608137"/>
        </p:xfrm>
        <a:graphic>
          <a:graphicData uri="http://schemas.openxmlformats.org/presentationml/2006/ole">
            <mc:AlternateContent xmlns:mc="http://schemas.openxmlformats.org/markup-compatibility/2006">
              <mc:Choice xmlns:v="urn:schemas-microsoft-com:vml" Requires="v">
                <p:oleObj spid="_x0000_s9293" name="文档" r:id="rId3" imgW="10371836" imgH="1608262" progId="Word.Document.12">
                  <p:embed/>
                </p:oleObj>
              </mc:Choice>
              <mc:Fallback>
                <p:oleObj name="文档" r:id="rId3" imgW="10371836" imgH="1608262" progId="Word.Document.12">
                  <p:embed/>
                  <p:pic>
                    <p:nvPicPr>
                      <p:cNvPr id="0" name=""/>
                      <p:cNvPicPr/>
                      <p:nvPr/>
                    </p:nvPicPr>
                    <p:blipFill>
                      <a:blip r:embed="rId4"/>
                      <a:stretch>
                        <a:fillRect/>
                      </a:stretch>
                    </p:blipFill>
                    <p:spPr>
                      <a:xfrm>
                        <a:off x="911225" y="596727"/>
                        <a:ext cx="10371138" cy="16081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079719934"/>
              </p:ext>
            </p:extLst>
          </p:nvPr>
        </p:nvGraphicFramePr>
        <p:xfrm>
          <a:off x="911225" y="2396679"/>
          <a:ext cx="10371138" cy="1176337"/>
        </p:xfrm>
        <a:graphic>
          <a:graphicData uri="http://schemas.openxmlformats.org/presentationml/2006/ole">
            <mc:AlternateContent xmlns:mc="http://schemas.openxmlformats.org/markup-compatibility/2006">
              <mc:Choice xmlns:v="urn:schemas-microsoft-com:vml" Requires="v">
                <p:oleObj spid="_x0000_s9294" name="文档" r:id="rId5" imgW="10371836" imgH="1177085" progId="Word.Document.12">
                  <p:embed/>
                </p:oleObj>
              </mc:Choice>
              <mc:Fallback>
                <p:oleObj name="文档" r:id="rId5" imgW="10371836" imgH="1177085" progId="Word.Document.12">
                  <p:embed/>
                  <p:pic>
                    <p:nvPicPr>
                      <p:cNvPr id="0" name=""/>
                      <p:cNvPicPr/>
                      <p:nvPr/>
                    </p:nvPicPr>
                    <p:blipFill>
                      <a:blip r:embed="rId6"/>
                      <a:stretch>
                        <a:fillRect/>
                      </a:stretch>
                    </p:blipFill>
                    <p:spPr>
                      <a:xfrm>
                        <a:off x="911225" y="2396679"/>
                        <a:ext cx="10371138" cy="1176337"/>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588281609"/>
              </p:ext>
            </p:extLst>
          </p:nvPr>
        </p:nvGraphicFramePr>
        <p:xfrm>
          <a:off x="911225" y="3952081"/>
          <a:ext cx="10371138" cy="1781175"/>
        </p:xfrm>
        <a:graphic>
          <a:graphicData uri="http://schemas.openxmlformats.org/presentationml/2006/ole">
            <mc:AlternateContent xmlns:mc="http://schemas.openxmlformats.org/markup-compatibility/2006">
              <mc:Choice xmlns:v="urn:schemas-microsoft-com:vml" Requires="v">
                <p:oleObj spid="_x0000_s9295" name="文档" r:id="rId7" imgW="10371836" imgH="1783834" progId="Word.Document.12">
                  <p:embed/>
                </p:oleObj>
              </mc:Choice>
              <mc:Fallback>
                <p:oleObj name="文档" r:id="rId7" imgW="10371836" imgH="1783834" progId="Word.Document.12">
                  <p:embed/>
                  <p:pic>
                    <p:nvPicPr>
                      <p:cNvPr id="0" name=""/>
                      <p:cNvPicPr/>
                      <p:nvPr/>
                    </p:nvPicPr>
                    <p:blipFill>
                      <a:blip r:embed="rId8"/>
                      <a:stretch>
                        <a:fillRect/>
                      </a:stretch>
                    </p:blipFill>
                    <p:spPr>
                      <a:xfrm>
                        <a:off x="911225" y="3952081"/>
                        <a:ext cx="10371138" cy="1781175"/>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188640"/>
            <a:ext cx="10975658" cy="5328592"/>
          </a:xfrm>
        </p:spPr>
        <p:txBody>
          <a:bodyPr>
            <a:normAutofit/>
          </a:bodyPr>
          <a:lstStyle/>
          <a:p>
            <a:pPr indent="612140" algn="just"/>
            <a:r>
              <a:rPr lang="en-US" altLang="zh-CN" b="1" kern="100" dirty="0">
                <a:solidFill>
                  <a:srgbClr val="4F6228"/>
                </a:solidFill>
                <a:ea typeface="黑体"/>
              </a:rPr>
              <a:t>[</a:t>
            </a:r>
            <a:r>
              <a:rPr lang="zh-CN" altLang="zh-CN" b="1" kern="100" dirty="0">
                <a:solidFill>
                  <a:srgbClr val="4F6228"/>
                </a:solidFill>
                <a:ea typeface="黑体"/>
              </a:rPr>
              <a:t>对点训练</a:t>
            </a:r>
            <a:r>
              <a:rPr lang="en-US" altLang="zh-CN" b="1" kern="100" dirty="0">
                <a:solidFill>
                  <a:srgbClr val="4F6228"/>
                </a:solidFill>
                <a:ea typeface="黑体"/>
              </a:rPr>
              <a:t>]</a:t>
            </a:r>
            <a:endParaRPr lang="zh-CN" altLang="zh-CN" sz="1050" kern="100" dirty="0"/>
          </a:p>
          <a:p>
            <a:pPr marL="442913" indent="-442913" algn="just"/>
            <a:r>
              <a:rPr lang="en-US" altLang="zh-CN" b="1" kern="100" dirty="0"/>
              <a:t>2</a:t>
            </a:r>
            <a:r>
              <a:rPr lang="zh-CN" altLang="zh-CN" b="1" kern="100" dirty="0"/>
              <a:t>．在用气垫导轨做</a:t>
            </a:r>
            <a:r>
              <a:rPr lang="en-US" altLang="zh-CN" b="1" kern="100" dirty="0"/>
              <a:t>“</a:t>
            </a:r>
            <a:r>
              <a:rPr lang="zh-CN" altLang="zh-CN" b="1" kern="100" dirty="0"/>
              <a:t>动量守恒定律的验证</a:t>
            </a:r>
            <a:r>
              <a:rPr lang="en-US" altLang="zh-CN" b="1" kern="100" dirty="0"/>
              <a:t>”</a:t>
            </a:r>
            <a:endParaRPr lang="zh-CN" altLang="zh-CN" sz="1050" kern="100" dirty="0"/>
          </a:p>
          <a:p>
            <a:pPr marL="442913" indent="-442913" algn="just"/>
            <a:r>
              <a:rPr lang="en-US" altLang="zh-CN" b="1" kern="100" dirty="0" smtClean="0"/>
              <a:t>	</a:t>
            </a:r>
            <a:r>
              <a:rPr lang="zh-CN" altLang="zh-CN" b="1" kern="100" dirty="0" smtClean="0"/>
              <a:t>实</a:t>
            </a:r>
            <a:r>
              <a:rPr lang="zh-CN" altLang="zh-CN" b="1" kern="100" dirty="0"/>
              <a:t>验时，左侧滑块质量</a:t>
            </a:r>
            <a:r>
              <a:rPr lang="en-US" altLang="zh-CN" b="1" i="1" kern="100" dirty="0"/>
              <a:t>m</a:t>
            </a:r>
            <a:r>
              <a:rPr lang="en-US" altLang="zh-CN" b="1" kern="100" baseline="-25000" dirty="0"/>
              <a:t>1</a:t>
            </a:r>
            <a:r>
              <a:rPr lang="zh-CN" altLang="zh-CN" b="1" kern="100" dirty="0"/>
              <a:t>＝</a:t>
            </a:r>
            <a:r>
              <a:rPr lang="en-US" altLang="zh-CN" b="1" kern="100" dirty="0"/>
              <a:t>200 g</a:t>
            </a:r>
            <a:r>
              <a:rPr lang="zh-CN" altLang="zh-CN" b="1" kern="100" dirty="0"/>
              <a:t>，右侧滑块质量</a:t>
            </a:r>
            <a:r>
              <a:rPr lang="en-US" altLang="zh-CN" b="1" i="1" kern="100" dirty="0"/>
              <a:t>m</a:t>
            </a:r>
            <a:r>
              <a:rPr lang="en-US" altLang="zh-CN" b="1" kern="100" baseline="-25000" dirty="0"/>
              <a:t>2</a:t>
            </a:r>
            <a:r>
              <a:rPr lang="zh-CN" altLang="zh-CN" b="1" kern="100" dirty="0"/>
              <a:t>＝</a:t>
            </a:r>
            <a:r>
              <a:rPr lang="en-US" altLang="zh-CN" b="1" kern="100" dirty="0"/>
              <a:t>160 g</a:t>
            </a:r>
            <a:r>
              <a:rPr lang="zh-CN" altLang="zh-CN" b="1" kern="100" dirty="0"/>
              <a:t>，挡光片宽度为</a:t>
            </a:r>
            <a:r>
              <a:rPr lang="en-US" altLang="zh-CN" b="1" kern="100" dirty="0"/>
              <a:t>3.00 cm</a:t>
            </a:r>
            <a:r>
              <a:rPr lang="zh-CN" altLang="zh-CN" b="1" kern="100" dirty="0"/>
              <a:t>，两滑块之间有一压缩的弹簧片，并用细线将两滑块连在一起，如图所示。开始时两滑块静止，烧断细线后，两滑块分别向左、右方向运动。挡光片通过光电门的时间分别为</a:t>
            </a:r>
            <a:r>
              <a:rPr lang="en-US" altLang="zh-CN" b="1" kern="100" dirty="0"/>
              <a:t>Δ</a:t>
            </a:r>
            <a:r>
              <a:rPr lang="en-US" altLang="zh-CN" b="1" i="1" kern="100" dirty="0"/>
              <a:t>t</a:t>
            </a:r>
            <a:r>
              <a:rPr lang="en-US" altLang="zh-CN" b="1" kern="100" baseline="-25000" dirty="0"/>
              <a:t>1</a:t>
            </a:r>
            <a:r>
              <a:rPr lang="zh-CN" altLang="zh-CN" b="1" kern="100" dirty="0"/>
              <a:t>＝</a:t>
            </a:r>
            <a:r>
              <a:rPr lang="en-US" altLang="zh-CN" b="1" kern="100" dirty="0"/>
              <a:t>0.30 s</a:t>
            </a:r>
            <a:r>
              <a:rPr lang="zh-CN" altLang="zh-CN" b="1" kern="100" dirty="0"/>
              <a:t>，</a:t>
            </a:r>
            <a:r>
              <a:rPr lang="en-US" altLang="zh-CN" b="1" kern="100" dirty="0"/>
              <a:t>Δ</a:t>
            </a:r>
            <a:r>
              <a:rPr lang="en-US" altLang="zh-CN" b="1" i="1" kern="100" dirty="0"/>
              <a:t>t</a:t>
            </a:r>
            <a:r>
              <a:rPr lang="en-US" altLang="zh-CN" b="1" kern="100" baseline="-25000" dirty="0"/>
              <a:t>2</a:t>
            </a:r>
            <a:r>
              <a:rPr lang="zh-CN" altLang="zh-CN" b="1" kern="100" dirty="0"/>
              <a:t>＝</a:t>
            </a:r>
            <a:r>
              <a:rPr lang="en-US" altLang="zh-CN" b="1" kern="100" dirty="0"/>
              <a:t>0.24 s</a:t>
            </a:r>
            <a:r>
              <a:rPr lang="zh-CN" altLang="zh-CN" b="1" kern="100" dirty="0"/>
              <a:t>。则两滑块的速度分别为</a:t>
            </a:r>
            <a:r>
              <a:rPr lang="en-US" altLang="zh-CN" b="1" i="1" kern="100" dirty="0"/>
              <a:t>v</a:t>
            </a:r>
            <a:r>
              <a:rPr lang="en-US" altLang="zh-CN" b="1" kern="100" baseline="-25000" dirty="0"/>
              <a:t>1</a:t>
            </a:r>
            <a:r>
              <a:rPr lang="en-US" altLang="zh-CN" b="1" kern="100" dirty="0"/>
              <a:t>′</a:t>
            </a:r>
            <a:r>
              <a:rPr lang="zh-CN" altLang="zh-CN" b="1" kern="100" dirty="0"/>
              <a:t>＝</a:t>
            </a:r>
            <a:r>
              <a:rPr lang="en-US" altLang="zh-CN" b="1" kern="100" dirty="0"/>
              <a:t>________m/s</a:t>
            </a:r>
            <a:r>
              <a:rPr lang="zh-CN" altLang="zh-CN" b="1" kern="100" dirty="0"/>
              <a:t>，</a:t>
            </a:r>
            <a:r>
              <a:rPr lang="en-US" altLang="zh-CN" b="1" i="1" kern="100" dirty="0"/>
              <a:t>v</a:t>
            </a:r>
            <a:r>
              <a:rPr lang="en-US" altLang="zh-CN" b="1" kern="100" baseline="-25000" dirty="0"/>
              <a:t>2</a:t>
            </a:r>
            <a:r>
              <a:rPr lang="en-US" altLang="zh-CN" b="1" kern="100" dirty="0"/>
              <a:t>′</a:t>
            </a:r>
            <a:r>
              <a:rPr lang="zh-CN" altLang="zh-CN" b="1" kern="100" dirty="0"/>
              <a:t>＝</a:t>
            </a:r>
            <a:r>
              <a:rPr lang="en-US" altLang="zh-CN" b="1" kern="100" dirty="0"/>
              <a:t>________m/s</a:t>
            </a:r>
            <a:r>
              <a:rPr lang="zh-CN" altLang="zh-CN" b="1" kern="100" dirty="0"/>
              <a:t>。烧断细线前</a:t>
            </a:r>
            <a:r>
              <a:rPr lang="en-US" altLang="zh-CN" b="1" i="1" kern="100" dirty="0"/>
              <a:t>m</a:t>
            </a:r>
            <a:r>
              <a:rPr lang="en-US" altLang="zh-CN" b="1" kern="100" baseline="-25000" dirty="0"/>
              <a:t>1</a:t>
            </a:r>
            <a:r>
              <a:rPr lang="en-US" altLang="zh-CN" b="1" i="1" kern="100" dirty="0"/>
              <a:t>v</a:t>
            </a:r>
            <a:r>
              <a:rPr lang="en-US" altLang="zh-CN" b="1" kern="100" baseline="-25000" dirty="0"/>
              <a:t>1</a:t>
            </a:r>
            <a:r>
              <a:rPr lang="zh-CN" altLang="zh-CN" b="1" kern="100" dirty="0"/>
              <a:t>＋</a:t>
            </a:r>
            <a:r>
              <a:rPr lang="en-US" altLang="zh-CN" b="1" i="1" kern="100" dirty="0"/>
              <a:t>m</a:t>
            </a:r>
            <a:r>
              <a:rPr lang="en-US" altLang="zh-CN" b="1" kern="100" baseline="-25000" dirty="0"/>
              <a:t>2</a:t>
            </a:r>
            <a:r>
              <a:rPr lang="en-US" altLang="zh-CN" b="1" i="1" kern="100" dirty="0"/>
              <a:t>v</a:t>
            </a:r>
            <a:r>
              <a:rPr lang="en-US" altLang="zh-CN" b="1" kern="100" baseline="-25000" dirty="0"/>
              <a:t>2</a:t>
            </a:r>
            <a:r>
              <a:rPr lang="zh-CN" altLang="zh-CN" b="1" kern="100" dirty="0"/>
              <a:t>＝</a:t>
            </a:r>
            <a:r>
              <a:rPr lang="en-US" altLang="zh-CN" b="1" kern="100" dirty="0"/>
              <a:t>________kg·m/s</a:t>
            </a:r>
            <a:r>
              <a:rPr lang="zh-CN" altLang="zh-CN" b="1" kern="100" dirty="0"/>
              <a:t>，烧断细线后</a:t>
            </a:r>
            <a:r>
              <a:rPr lang="en-US" altLang="zh-CN" b="1" i="1" kern="100" dirty="0"/>
              <a:t>m</a:t>
            </a:r>
            <a:r>
              <a:rPr lang="en-US" altLang="zh-CN" b="1" kern="100" baseline="-25000" dirty="0"/>
              <a:t>1</a:t>
            </a:r>
            <a:r>
              <a:rPr lang="en-US" altLang="zh-CN" b="1" i="1" kern="100" dirty="0"/>
              <a:t>v</a:t>
            </a:r>
            <a:r>
              <a:rPr lang="en-US" altLang="zh-CN" b="1" kern="100" baseline="-25000" dirty="0"/>
              <a:t>1</a:t>
            </a:r>
            <a:r>
              <a:rPr lang="en-US" altLang="zh-CN" b="1" kern="100" dirty="0"/>
              <a:t>′</a:t>
            </a:r>
            <a:r>
              <a:rPr lang="zh-CN" altLang="zh-CN" b="1" kern="100" dirty="0"/>
              <a:t>＋</a:t>
            </a:r>
            <a:r>
              <a:rPr lang="en-US" altLang="zh-CN" b="1" i="1" kern="100" dirty="0"/>
              <a:t>m</a:t>
            </a:r>
            <a:r>
              <a:rPr lang="en-US" altLang="zh-CN" b="1" kern="100" baseline="-25000" dirty="0"/>
              <a:t>2</a:t>
            </a:r>
            <a:r>
              <a:rPr lang="en-US" altLang="zh-CN" b="1" i="1" kern="100" dirty="0"/>
              <a:t>v</a:t>
            </a:r>
            <a:r>
              <a:rPr lang="en-US" altLang="zh-CN" b="1" kern="100" baseline="-25000" dirty="0"/>
              <a:t>2</a:t>
            </a:r>
            <a:r>
              <a:rPr lang="en-US" altLang="zh-CN" b="1" kern="100" dirty="0"/>
              <a:t>′</a:t>
            </a:r>
            <a:r>
              <a:rPr lang="zh-CN" altLang="zh-CN" b="1" kern="100" dirty="0"/>
              <a:t>＝</a:t>
            </a:r>
            <a:r>
              <a:rPr lang="en-US" altLang="zh-CN" b="1" kern="100" dirty="0"/>
              <a:t>________kg·m/s</a:t>
            </a:r>
            <a:r>
              <a:rPr lang="zh-CN" altLang="zh-CN" b="1" kern="100" dirty="0"/>
              <a:t>。可得到的结论</a:t>
            </a:r>
            <a:r>
              <a:rPr lang="zh-CN" altLang="zh-CN" b="1" kern="100" dirty="0" smtClean="0"/>
              <a:t>是</a:t>
            </a:r>
            <a:r>
              <a:rPr lang="en-US" altLang="zh-CN" b="1" kern="100" dirty="0" smtClean="0"/>
              <a:t>____________________________________________________________</a:t>
            </a:r>
            <a:r>
              <a:rPr lang="zh-CN" altLang="zh-CN" b="1" kern="100" dirty="0" smtClean="0"/>
              <a:t>。</a:t>
            </a:r>
            <a:endParaRPr lang="zh-CN" altLang="zh-CN" sz="1050" kern="100" dirty="0"/>
          </a:p>
        </p:txBody>
      </p:sp>
      <p:pic>
        <p:nvPicPr>
          <p:cNvPr id="10242" name="Picture 2" descr="20XWLX1-5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5661248"/>
            <a:ext cx="3273378"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33854515"/>
              </p:ext>
            </p:extLst>
          </p:nvPr>
        </p:nvGraphicFramePr>
        <p:xfrm>
          <a:off x="911225" y="1340768"/>
          <a:ext cx="10371138" cy="2693987"/>
        </p:xfrm>
        <a:graphic>
          <a:graphicData uri="http://schemas.openxmlformats.org/presentationml/2006/ole">
            <mc:AlternateContent xmlns:mc="http://schemas.openxmlformats.org/markup-compatibility/2006">
              <mc:Choice xmlns:v="urn:schemas-microsoft-com:vml" Requires="v">
                <p:oleObj spid="_x0000_s11310" name="文档" r:id="rId3" imgW="10371836" imgH="2697742" progId="Word.Document.12">
                  <p:embed/>
                </p:oleObj>
              </mc:Choice>
              <mc:Fallback>
                <p:oleObj name="文档" r:id="rId3" imgW="10371836" imgH="2697742" progId="Word.Document.12">
                  <p:embed/>
                  <p:pic>
                    <p:nvPicPr>
                      <p:cNvPr id="0" name=""/>
                      <p:cNvPicPr/>
                      <p:nvPr/>
                    </p:nvPicPr>
                    <p:blipFill>
                      <a:blip r:embed="rId4"/>
                      <a:stretch>
                        <a:fillRect/>
                      </a:stretch>
                    </p:blipFill>
                    <p:spPr>
                      <a:xfrm>
                        <a:off x="911225" y="1340768"/>
                        <a:ext cx="10371138" cy="26939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33528246"/>
              </p:ext>
            </p:extLst>
          </p:nvPr>
        </p:nvGraphicFramePr>
        <p:xfrm>
          <a:off x="264939" y="4275435"/>
          <a:ext cx="10371138" cy="593725"/>
        </p:xfrm>
        <a:graphic>
          <a:graphicData uri="http://schemas.openxmlformats.org/presentationml/2006/ole">
            <mc:AlternateContent xmlns:mc="http://schemas.openxmlformats.org/markup-compatibility/2006">
              <mc:Choice xmlns:v="urn:schemas-microsoft-com:vml" Requires="v">
                <p:oleObj spid="_x0000_s11311"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264939" y="4275435"/>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52223" y="446330"/>
            <a:ext cx="10975658" cy="4525963"/>
          </a:xfrm>
        </p:spPr>
        <p:txBody>
          <a:bodyPr/>
          <a:lstStyle/>
          <a:p>
            <a:pPr indent="612140" algn="ctr"/>
            <a:r>
              <a:rPr lang="en-US" altLang="zh-CN" b="1" kern="100" dirty="0">
                <a:latin typeface="Times New Roman"/>
                <a:cs typeface="Courier New"/>
              </a:rPr>
              <a:t>(</a:t>
            </a:r>
            <a:r>
              <a:rPr lang="zh-CN" altLang="zh-CN" b="1" kern="100" dirty="0">
                <a:latin typeface="Times New Roman"/>
                <a:cs typeface="Times New Roman"/>
              </a:rPr>
              <a:t>三</a:t>
            </a:r>
            <a:r>
              <a:rPr lang="en-US" altLang="zh-CN" b="1" kern="100" dirty="0">
                <a:latin typeface="Times New Roman"/>
                <a:cs typeface="Courier New"/>
              </a:rPr>
              <a:t>)</a:t>
            </a:r>
            <a:r>
              <a:rPr lang="zh-CN" altLang="zh-CN" b="1" kern="100" dirty="0">
                <a:latin typeface="Times New Roman"/>
                <a:cs typeface="Times New Roman"/>
              </a:rPr>
              <a:t>实验创新考</a:t>
            </a:r>
            <a:r>
              <a:rPr lang="zh-CN" altLang="zh-CN" b="1" kern="100" dirty="0" smtClean="0">
                <a:latin typeface="Times New Roman"/>
                <a:cs typeface="Times New Roman"/>
              </a:rPr>
              <a:t>查</a:t>
            </a:r>
            <a:endParaRPr lang="zh-CN" altLang="zh-CN" sz="1050" kern="100" dirty="0">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3455686726"/>
              </p:ext>
            </p:extLst>
          </p:nvPr>
        </p:nvGraphicFramePr>
        <p:xfrm>
          <a:off x="742552" y="1161548"/>
          <a:ext cx="11115675" cy="1839913"/>
        </p:xfrm>
        <a:graphic>
          <a:graphicData uri="http://schemas.openxmlformats.org/presentationml/2006/ole">
            <mc:AlternateContent xmlns:mc="http://schemas.openxmlformats.org/markup-compatibility/2006">
              <mc:Choice xmlns:v="urn:schemas-microsoft-com:vml" Requires="v">
                <p:oleObj spid="_x0000_s20489" name="文档" r:id="rId3" imgW="11113812" imgH="1848006" progId="Word.Document.12">
                  <p:embed/>
                </p:oleObj>
              </mc:Choice>
              <mc:Fallback>
                <p:oleObj name="文档" r:id="rId3" imgW="11113812" imgH="1848006" progId="Word.Document.12">
                  <p:embed/>
                  <p:pic>
                    <p:nvPicPr>
                      <p:cNvPr id="0" name=""/>
                      <p:cNvPicPr/>
                      <p:nvPr/>
                    </p:nvPicPr>
                    <p:blipFill>
                      <a:blip r:embed="rId4"/>
                      <a:stretch>
                        <a:fillRect/>
                      </a:stretch>
                    </p:blipFill>
                    <p:spPr>
                      <a:xfrm>
                        <a:off x="742552" y="1161548"/>
                        <a:ext cx="11115675" cy="1839913"/>
                      </a:xfrm>
                      <a:prstGeom prst="rect">
                        <a:avLst/>
                      </a:prstGeom>
                    </p:spPr>
                  </p:pic>
                </p:oleObj>
              </mc:Fallback>
            </mc:AlternateContent>
          </a:graphicData>
        </a:graphic>
      </p:graphicFrame>
      <p:pic>
        <p:nvPicPr>
          <p:cNvPr id="20482" name="Picture 2" descr="23WLGKLJJ-14.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497187" y="2996952"/>
            <a:ext cx="6540640" cy="1916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04665"/>
            <a:ext cx="10975658" cy="5976664"/>
          </a:xfrm>
        </p:spPr>
        <p:txBody>
          <a:bodyPr/>
          <a:lstStyle/>
          <a:p>
            <a:pPr indent="612140" algn="just"/>
            <a:r>
              <a:rPr lang="zh-CN" altLang="zh-CN" b="1" kern="100" dirty="0">
                <a:latin typeface="宋体"/>
                <a:ea typeface="C-KT"/>
                <a:cs typeface="Times New Roman"/>
              </a:rPr>
              <a:t></a:t>
            </a:r>
            <a:r>
              <a:rPr lang="zh-CN" altLang="zh-CN" b="1" kern="100" dirty="0">
                <a:latin typeface="宋体"/>
                <a:ea typeface="黑体"/>
                <a:cs typeface="Times New Roman"/>
              </a:rPr>
              <a:t>实验原理</a:t>
            </a:r>
            <a:endParaRPr lang="zh-CN" altLang="zh-CN" sz="1050" kern="100" dirty="0">
              <a:latin typeface="宋体"/>
              <a:cs typeface="Courier New"/>
            </a:endParaRPr>
          </a:p>
          <a:p>
            <a:pPr indent="0" algn="just"/>
            <a:r>
              <a:rPr lang="zh-CN" altLang="zh-CN" b="1" kern="100" dirty="0">
                <a:latin typeface="Times New Roman"/>
                <a:cs typeface="Times New Roman"/>
              </a:rPr>
              <a:t>本实验用两个大小相同但质量不等的小球的碰撞来验证动量守恒定律。让一个质量较大的小球从斜槽上滚下来，跟放在斜槽末端的另一个质量较小的小球发生碰撞</a:t>
            </a:r>
            <a:r>
              <a:rPr lang="en-US" altLang="zh-CN" b="1" kern="100" dirty="0">
                <a:latin typeface="Times New Roman"/>
                <a:cs typeface="Courier New"/>
              </a:rPr>
              <a:t>(</a:t>
            </a:r>
            <a:r>
              <a:rPr lang="zh-CN" altLang="zh-CN" b="1" kern="100" dirty="0">
                <a:latin typeface="Times New Roman"/>
                <a:cs typeface="Times New Roman"/>
              </a:rPr>
              <a:t>正碰</a:t>
            </a:r>
            <a:r>
              <a:rPr lang="en-US" altLang="zh-CN" b="1" kern="100" dirty="0">
                <a:latin typeface="Times New Roman"/>
                <a:cs typeface="Courier New"/>
              </a:rPr>
              <a:t>)</a:t>
            </a:r>
            <a:r>
              <a:rPr lang="zh-CN" altLang="zh-CN" b="1" kern="100" dirty="0">
                <a:latin typeface="Times New Roman"/>
                <a:cs typeface="Times New Roman"/>
              </a:rPr>
              <a:t>。设两个小球的质量分别为</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。碰撞前，质量为</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的入射球的速度是</a:t>
            </a:r>
            <a:r>
              <a:rPr lang="en-US" altLang="zh-CN" b="1" i="1" kern="100" dirty="0">
                <a:latin typeface="Book Antiqua"/>
                <a:cs typeface="Times New Roman"/>
              </a:rPr>
              <a:t>v</a:t>
            </a:r>
            <a:r>
              <a:rPr lang="en-US" altLang="zh-CN" b="1" kern="100" baseline="-25000" dirty="0">
                <a:latin typeface="Times New Roman"/>
                <a:cs typeface="Courier New"/>
              </a:rPr>
              <a:t>1</a:t>
            </a:r>
            <a:r>
              <a:rPr lang="zh-CN" altLang="zh-CN" b="1" kern="100" dirty="0">
                <a:latin typeface="Times New Roman"/>
                <a:cs typeface="Times New Roman"/>
              </a:rPr>
              <a:t>，质量为</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的被碰小球静止。两个小球碰撞前的总动量是</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Book Antiqua"/>
                <a:cs typeface="Times New Roman"/>
              </a:rPr>
              <a:t>v</a:t>
            </a:r>
            <a:r>
              <a:rPr lang="en-US" altLang="zh-CN" b="1" kern="100" baseline="-25000" dirty="0">
                <a:latin typeface="Times New Roman"/>
                <a:cs typeface="Courier New"/>
              </a:rPr>
              <a:t>1</a:t>
            </a:r>
            <a:r>
              <a:rPr lang="zh-CN" altLang="zh-CN" b="1" kern="100" dirty="0">
                <a:latin typeface="Times New Roman"/>
                <a:cs typeface="Times New Roman"/>
              </a:rPr>
              <a:t>。碰撞后，入射小球的速度是</a:t>
            </a:r>
            <a:r>
              <a:rPr lang="en-US" altLang="zh-CN" b="1" i="1" kern="100" dirty="0">
                <a:latin typeface="Book Antiqua"/>
                <a:cs typeface="Times New Roman"/>
              </a:rPr>
              <a:t>v</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，被碰小球的速度是</a:t>
            </a:r>
            <a:r>
              <a:rPr lang="en-US" altLang="zh-CN" b="1" i="1" kern="100" dirty="0">
                <a:latin typeface="Book Antiqua"/>
                <a:cs typeface="Times New Roman"/>
              </a:rPr>
              <a:t>v</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。两个小球碰撞后的总动量是</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Book Antiqua"/>
                <a:cs typeface="Times New Roman"/>
              </a:rPr>
              <a:t>v</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en-US" altLang="zh-CN" b="1" i="1" kern="100" dirty="0">
                <a:latin typeface="Book Antiqua"/>
                <a:cs typeface="Times New Roman"/>
              </a:rPr>
              <a:t>v</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。根据动量守恒定律，应该有</a:t>
            </a:r>
            <a:endParaRPr lang="zh-CN" altLang="zh-CN" sz="1050" kern="100" dirty="0">
              <a:latin typeface="宋体"/>
              <a:cs typeface="Courier New"/>
            </a:endParaRPr>
          </a:p>
          <a:p>
            <a:pPr indent="0" algn="just"/>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Book Antiqua"/>
                <a:cs typeface="Times New Roman"/>
              </a:rPr>
              <a:t>v</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Book Antiqua"/>
                <a:cs typeface="Times New Roman"/>
              </a:rPr>
              <a:t>v</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en-US" altLang="zh-CN" b="1" i="1" kern="100" dirty="0">
                <a:latin typeface="Book Antiqua"/>
                <a:cs typeface="Times New Roman"/>
              </a:rPr>
              <a:t>v</a:t>
            </a:r>
            <a:r>
              <a:rPr lang="en-US" altLang="zh-CN" b="1" kern="100" baseline="-25000" dirty="0">
                <a:latin typeface="Times New Roman"/>
                <a:cs typeface="Courier New"/>
              </a:rPr>
              <a:t>2</a:t>
            </a:r>
            <a:r>
              <a:rPr lang="en-US" altLang="zh-CN" b="1" kern="100" dirty="0">
                <a:latin typeface="宋体"/>
                <a:cs typeface="Times New Roman"/>
              </a:rPr>
              <a:t>′</a:t>
            </a:r>
            <a:endParaRPr lang="zh-CN" altLang="zh-CN" sz="1050" kern="100" dirty="0">
              <a:latin typeface="宋体"/>
              <a:cs typeface="Courier New"/>
            </a:endParaRPr>
          </a:p>
          <a:p>
            <a:pPr indent="0" algn="just"/>
            <a:r>
              <a:rPr lang="zh-CN" altLang="zh-CN" b="1" kern="100" dirty="0">
                <a:latin typeface="Times New Roman"/>
                <a:cs typeface="Times New Roman"/>
              </a:rPr>
              <a:t>如果我们分别测出两个小球的质量和两个小球在碰撞前后的速度，把它们代入上式，就可以验证两个小球碰撞前后的动量是否守恒</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19193049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188640"/>
            <a:ext cx="10975658" cy="5976664"/>
          </a:xfrm>
        </p:spPr>
        <p:txBody>
          <a:bodyPr>
            <a:normAutofit/>
          </a:bodyPr>
          <a:lstStyle/>
          <a:p>
            <a:pPr indent="612140" algn="just">
              <a:tabLst>
                <a:tab pos="3150870" algn="l"/>
              </a:tabLst>
            </a:pPr>
            <a:r>
              <a:rPr lang="zh-CN" altLang="zh-CN" b="1" kern="100" dirty="0">
                <a:latin typeface="Times New Roman"/>
                <a:cs typeface="Times New Roman"/>
              </a:rPr>
              <a:t>测量硬币的质量，得到一元和一角硬币的质量分别为</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m</a:t>
            </a:r>
            <a:r>
              <a:rPr lang="en-US" altLang="zh-CN" b="1" kern="100" baseline="-25000" dirty="0">
                <a:latin typeface="Times New Roman"/>
                <a:cs typeface="Courier New"/>
              </a:rPr>
              <a:t>2</a:t>
            </a:r>
            <a:r>
              <a:rPr lang="en-US" altLang="zh-CN" b="1" kern="100" dirty="0">
                <a:latin typeface="Times New Roman"/>
                <a:cs typeface="Courier New"/>
              </a:rPr>
              <a:t>(</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kern="100" dirty="0">
                <a:latin typeface="Times New Roman"/>
                <a:cs typeface="Courier New"/>
              </a:rPr>
              <a:t>&gt;</a:t>
            </a:r>
            <a:r>
              <a:rPr lang="en-US" altLang="zh-CN" b="1" i="1" kern="100" dirty="0">
                <a:latin typeface="Times New Roman"/>
                <a:cs typeface="Courier New"/>
              </a:rPr>
              <a:t>m</a:t>
            </a:r>
            <a:r>
              <a:rPr lang="en-US" altLang="zh-CN" b="1" kern="100" baseline="-25000" dirty="0">
                <a:latin typeface="Times New Roman"/>
                <a:cs typeface="Courier New"/>
              </a:rPr>
              <a:t>2</a:t>
            </a:r>
            <a:r>
              <a:rPr lang="en-US" altLang="zh-CN" b="1" kern="100" dirty="0">
                <a:latin typeface="Times New Roman"/>
                <a:cs typeface="Courier New"/>
              </a:rPr>
              <a:t>)</a:t>
            </a:r>
            <a:r>
              <a:rPr lang="zh-CN" altLang="zh-CN" b="1" kern="100" dirty="0">
                <a:latin typeface="Times New Roman"/>
                <a:cs typeface="Times New Roman"/>
              </a:rPr>
              <a:t>。将硬币甲放置在斜面某一位置，标记此位置为</a:t>
            </a:r>
            <a:r>
              <a:rPr lang="en-US" altLang="zh-CN" b="1" i="1" kern="100" dirty="0">
                <a:latin typeface="Times New Roman"/>
                <a:cs typeface="Courier New"/>
              </a:rPr>
              <a:t>B</a:t>
            </a:r>
            <a:r>
              <a:rPr lang="zh-CN" altLang="zh-CN" b="1" kern="100" dirty="0">
                <a:latin typeface="Times New Roman"/>
                <a:cs typeface="Times New Roman"/>
              </a:rPr>
              <a:t>。由静止释放甲，当甲停在水平面上某处时，测量甲从</a:t>
            </a:r>
            <a:r>
              <a:rPr lang="en-US" altLang="zh-CN" b="1" i="1" kern="100" dirty="0">
                <a:latin typeface="Times New Roman"/>
                <a:cs typeface="Courier New"/>
              </a:rPr>
              <a:t>O</a:t>
            </a:r>
            <a:r>
              <a:rPr lang="zh-CN" altLang="zh-CN" b="1" kern="100" dirty="0">
                <a:latin typeface="Times New Roman"/>
                <a:cs typeface="Times New Roman"/>
              </a:rPr>
              <a:t>点到停止处的滑行距离</a:t>
            </a:r>
            <a:r>
              <a:rPr lang="en-US" altLang="zh-CN" b="1" i="1" kern="100" dirty="0">
                <a:latin typeface="Times New Roman"/>
                <a:cs typeface="Courier New"/>
              </a:rPr>
              <a:t>OP</a:t>
            </a:r>
            <a:r>
              <a:rPr lang="zh-CN" altLang="zh-CN" b="1" kern="100" dirty="0">
                <a:latin typeface="Times New Roman"/>
                <a:cs typeface="Times New Roman"/>
              </a:rPr>
              <a:t>。将硬币乙放置在</a:t>
            </a:r>
            <a:r>
              <a:rPr lang="en-US" altLang="zh-CN" b="1" i="1" kern="100" dirty="0">
                <a:latin typeface="Times New Roman"/>
                <a:cs typeface="Courier New"/>
              </a:rPr>
              <a:t>O</a:t>
            </a:r>
            <a:r>
              <a:rPr lang="zh-CN" altLang="zh-CN" b="1" kern="100" dirty="0">
                <a:latin typeface="Times New Roman"/>
                <a:cs typeface="Times New Roman"/>
              </a:rPr>
              <a:t>处，左侧与</a:t>
            </a:r>
            <a:r>
              <a:rPr lang="en-US" altLang="zh-CN" b="1" i="1" kern="100" dirty="0">
                <a:latin typeface="Times New Roman"/>
                <a:cs typeface="Courier New"/>
              </a:rPr>
              <a:t>O</a:t>
            </a:r>
            <a:r>
              <a:rPr lang="zh-CN" altLang="zh-CN" b="1" kern="100" dirty="0">
                <a:latin typeface="Times New Roman"/>
                <a:cs typeface="Times New Roman"/>
              </a:rPr>
              <a:t>点重合，将甲放置于</a:t>
            </a:r>
            <a:r>
              <a:rPr lang="en-US" altLang="zh-CN" b="1" i="1" kern="100" dirty="0">
                <a:latin typeface="Times New Roman"/>
                <a:cs typeface="Courier New"/>
              </a:rPr>
              <a:t>B</a:t>
            </a:r>
            <a:r>
              <a:rPr lang="zh-CN" altLang="zh-CN" b="1" kern="100" dirty="0">
                <a:latin typeface="Times New Roman"/>
                <a:cs typeface="Times New Roman"/>
              </a:rPr>
              <a:t>点由静止释放。当两枚硬币发生碰撞后，分别测量甲、乙从</a:t>
            </a:r>
            <a:r>
              <a:rPr lang="en-US" altLang="zh-CN" b="1" i="1" kern="100" dirty="0">
                <a:latin typeface="Times New Roman"/>
                <a:cs typeface="Courier New"/>
              </a:rPr>
              <a:t>O</a:t>
            </a:r>
            <a:r>
              <a:rPr lang="zh-CN" altLang="zh-CN" b="1" kern="100" dirty="0">
                <a:latin typeface="Times New Roman"/>
                <a:cs typeface="Times New Roman"/>
              </a:rPr>
              <a:t>点到停止处的滑行距离</a:t>
            </a:r>
            <a:r>
              <a:rPr lang="en-US" altLang="zh-CN" b="1" i="1" kern="100" dirty="0">
                <a:latin typeface="Times New Roman"/>
                <a:cs typeface="Courier New"/>
              </a:rPr>
              <a:t>OM</a:t>
            </a:r>
            <a:r>
              <a:rPr lang="zh-CN" altLang="zh-CN" b="1" kern="100" dirty="0">
                <a:latin typeface="Times New Roman"/>
                <a:cs typeface="Times New Roman"/>
              </a:rPr>
              <a:t>和</a:t>
            </a:r>
            <a:r>
              <a:rPr lang="en-US" altLang="zh-CN" b="1" i="1" kern="100" dirty="0">
                <a:latin typeface="Times New Roman"/>
                <a:cs typeface="Courier New"/>
              </a:rPr>
              <a:t>ON</a:t>
            </a:r>
            <a:r>
              <a:rPr lang="zh-CN" altLang="zh-CN" b="1" kern="100" dirty="0">
                <a:latin typeface="Times New Roman"/>
                <a:cs typeface="Times New Roman"/>
              </a:rPr>
              <a:t>。保持释放位置不变，重复实验若干次，得到</a:t>
            </a:r>
            <a:r>
              <a:rPr lang="en-US" altLang="zh-CN" b="1" i="1" kern="100" dirty="0">
                <a:latin typeface="Times New Roman"/>
                <a:cs typeface="Courier New"/>
              </a:rPr>
              <a:t>OP</a:t>
            </a:r>
            <a:r>
              <a:rPr lang="zh-CN" altLang="zh-CN" b="1" kern="100" dirty="0">
                <a:latin typeface="Times New Roman"/>
                <a:cs typeface="Times New Roman"/>
              </a:rPr>
              <a:t>、</a:t>
            </a:r>
            <a:r>
              <a:rPr lang="en-US" altLang="zh-CN" b="1" i="1" kern="100" dirty="0">
                <a:latin typeface="Times New Roman"/>
                <a:cs typeface="Courier New"/>
              </a:rPr>
              <a:t>OM</a:t>
            </a:r>
            <a:r>
              <a:rPr lang="zh-CN" altLang="zh-CN" b="1" kern="100" dirty="0">
                <a:latin typeface="Times New Roman"/>
                <a:cs typeface="Times New Roman"/>
              </a:rPr>
              <a:t>、</a:t>
            </a:r>
            <a:r>
              <a:rPr lang="en-US" altLang="zh-CN" b="1" i="1" kern="100" dirty="0">
                <a:latin typeface="Times New Roman"/>
                <a:cs typeface="Courier New"/>
              </a:rPr>
              <a:t>ON</a:t>
            </a:r>
            <a:r>
              <a:rPr lang="zh-CN" altLang="zh-CN" b="1" kern="100" dirty="0">
                <a:latin typeface="Times New Roman"/>
                <a:cs typeface="Times New Roman"/>
              </a:rPr>
              <a:t>的平均值分别为</a:t>
            </a:r>
            <a:r>
              <a:rPr lang="en-US" altLang="zh-CN" b="1" i="1" kern="100" dirty="0">
                <a:latin typeface="Times New Roman"/>
                <a:cs typeface="Courier New"/>
              </a:rPr>
              <a:t>s</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a:t>
            </a:r>
            <a:endParaRPr lang="zh-CN" altLang="zh-CN" kern="100" dirty="0">
              <a:latin typeface="宋体"/>
              <a:cs typeface="Courier New"/>
            </a:endParaRPr>
          </a:p>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在本实验中，甲选用的是</a:t>
            </a:r>
            <a:r>
              <a:rPr lang="en-US" altLang="zh-CN" b="1" kern="100" dirty="0">
                <a:latin typeface="Times New Roman"/>
                <a:cs typeface="Courier New"/>
              </a:rPr>
              <a:t>________(</a:t>
            </a:r>
            <a:r>
              <a:rPr lang="zh-CN" altLang="zh-CN" b="1" kern="100" dirty="0">
                <a:latin typeface="Times New Roman"/>
                <a:cs typeface="Times New Roman"/>
              </a:rPr>
              <a:t>填</a:t>
            </a:r>
            <a:r>
              <a:rPr lang="en-US" altLang="zh-CN" b="1" kern="100" dirty="0">
                <a:latin typeface="宋体"/>
                <a:cs typeface="Times New Roman"/>
              </a:rPr>
              <a:t>“</a:t>
            </a:r>
            <a:r>
              <a:rPr lang="zh-CN" altLang="zh-CN" b="1" kern="100" dirty="0">
                <a:latin typeface="Times New Roman"/>
                <a:cs typeface="Times New Roman"/>
              </a:rPr>
              <a:t>一元</a:t>
            </a:r>
            <a:r>
              <a:rPr lang="en-US" altLang="zh-CN" b="1" kern="100" dirty="0">
                <a:latin typeface="宋体"/>
                <a:cs typeface="Times New Roman"/>
              </a:rPr>
              <a:t>”</a:t>
            </a:r>
            <a:r>
              <a:rPr lang="zh-CN" altLang="zh-CN" b="1" kern="100" dirty="0">
                <a:latin typeface="Times New Roman"/>
                <a:cs typeface="Times New Roman"/>
              </a:rPr>
              <a:t>或</a:t>
            </a:r>
            <a:r>
              <a:rPr lang="en-US" altLang="zh-CN" b="1" kern="100" dirty="0">
                <a:latin typeface="宋体"/>
                <a:cs typeface="Times New Roman"/>
              </a:rPr>
              <a:t>“</a:t>
            </a:r>
            <a:r>
              <a:rPr lang="zh-CN" altLang="zh-CN" b="1" kern="100" dirty="0">
                <a:latin typeface="Times New Roman"/>
                <a:cs typeface="Times New Roman"/>
              </a:rPr>
              <a:t>一角</a:t>
            </a:r>
            <a:r>
              <a:rPr lang="en-US" altLang="zh-CN" b="1" kern="100" dirty="0">
                <a:latin typeface="宋体"/>
                <a:cs typeface="Times New Roman"/>
              </a:rPr>
              <a:t>”</a:t>
            </a:r>
            <a:r>
              <a:rPr lang="en-US" altLang="zh-CN" b="1" kern="100" dirty="0">
                <a:latin typeface="Times New Roman"/>
                <a:cs typeface="Courier New"/>
              </a:rPr>
              <a:t>)</a:t>
            </a:r>
            <a:r>
              <a:rPr lang="zh-CN" altLang="zh-CN" b="1" kern="100" dirty="0">
                <a:latin typeface="Times New Roman"/>
                <a:cs typeface="Times New Roman"/>
              </a:rPr>
              <a:t>硬币；</a:t>
            </a:r>
            <a:endParaRPr lang="zh-CN" altLang="zh-CN" kern="100" dirty="0">
              <a:latin typeface="宋体"/>
              <a:cs typeface="Courier New"/>
            </a:endParaRPr>
          </a:p>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碰撞前，甲到</a:t>
            </a:r>
            <a:r>
              <a:rPr lang="en-US" altLang="zh-CN" b="1" i="1" kern="100" dirty="0">
                <a:latin typeface="Times New Roman"/>
                <a:cs typeface="Courier New"/>
              </a:rPr>
              <a:t>O</a:t>
            </a:r>
            <a:r>
              <a:rPr lang="zh-CN" altLang="zh-CN" b="1" kern="100" dirty="0">
                <a:latin typeface="Times New Roman"/>
                <a:cs typeface="Times New Roman"/>
              </a:rPr>
              <a:t>点时速度的大小可表示为</a:t>
            </a:r>
            <a:r>
              <a:rPr lang="en-US" altLang="zh-CN" b="1" kern="100" dirty="0">
                <a:latin typeface="Times New Roman"/>
                <a:cs typeface="Courier New"/>
              </a:rPr>
              <a:t>________(</a:t>
            </a:r>
            <a:r>
              <a:rPr lang="zh-CN" altLang="zh-CN" b="1" kern="100" dirty="0">
                <a:latin typeface="Times New Roman"/>
                <a:cs typeface="Times New Roman"/>
              </a:rPr>
              <a:t>设硬币与纸板间的动摩擦因数为</a:t>
            </a:r>
            <a:r>
              <a:rPr lang="en-US" altLang="zh-CN" b="1" i="1" kern="100" dirty="0">
                <a:latin typeface="Times New Roman"/>
                <a:cs typeface="Courier New"/>
              </a:rPr>
              <a:t>μ</a:t>
            </a:r>
            <a:r>
              <a:rPr lang="zh-CN" altLang="zh-CN" b="1" kern="100" dirty="0">
                <a:latin typeface="Times New Roman"/>
                <a:cs typeface="Times New Roman"/>
              </a:rPr>
              <a:t>，重力加速度为</a:t>
            </a:r>
            <a:r>
              <a:rPr lang="en-US" altLang="zh-CN" b="1" i="1" kern="100" dirty="0">
                <a:latin typeface="Times New Roman"/>
                <a:cs typeface="Courier New"/>
              </a:rPr>
              <a:t>g</a:t>
            </a:r>
            <a:r>
              <a:rPr lang="en-US" altLang="zh-CN" b="1" kern="100" dirty="0">
                <a:latin typeface="Times New Roman"/>
                <a:cs typeface="Courier New"/>
              </a:rPr>
              <a:t>)</a:t>
            </a:r>
            <a:r>
              <a:rPr lang="zh-CN" altLang="zh-CN" b="1" kern="100" dirty="0">
                <a:latin typeface="Times New Roman"/>
                <a:cs typeface="Times New Roman"/>
              </a:rPr>
              <a:t>；</a:t>
            </a:r>
            <a:endParaRPr lang="zh-CN" altLang="zh-CN" kern="100" dirty="0">
              <a:latin typeface="宋体"/>
              <a:cs typeface="Courier New"/>
            </a:endParaRPr>
          </a:p>
          <a:p>
            <a:pPr indent="612140" algn="just"/>
            <a:endParaRPr lang="zh-CN" altLang="zh-CN" kern="100" dirty="0">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1035093360"/>
              </p:ext>
            </p:extLst>
          </p:nvPr>
        </p:nvGraphicFramePr>
        <p:xfrm>
          <a:off x="696987" y="5157192"/>
          <a:ext cx="10371138" cy="1576387"/>
        </p:xfrm>
        <a:graphic>
          <a:graphicData uri="http://schemas.openxmlformats.org/presentationml/2006/ole">
            <mc:AlternateContent xmlns:mc="http://schemas.openxmlformats.org/markup-compatibility/2006">
              <mc:Choice xmlns:v="urn:schemas-microsoft-com:vml" Requires="v">
                <p:oleObj spid="_x0000_s21512" name="文档" r:id="rId3" imgW="10371836" imgH="1576898" progId="Word.Document.12">
                  <p:embed/>
                </p:oleObj>
              </mc:Choice>
              <mc:Fallback>
                <p:oleObj name="文档" r:id="rId3" imgW="10371836" imgH="1576898" progId="Word.Document.12">
                  <p:embed/>
                  <p:pic>
                    <p:nvPicPr>
                      <p:cNvPr id="0" name=""/>
                      <p:cNvPicPr/>
                      <p:nvPr/>
                    </p:nvPicPr>
                    <p:blipFill>
                      <a:blip r:embed="rId4"/>
                      <a:stretch>
                        <a:fillRect/>
                      </a:stretch>
                    </p:blipFill>
                    <p:spPr>
                      <a:xfrm>
                        <a:off x="696987" y="5157192"/>
                        <a:ext cx="10371138" cy="1576387"/>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624979" y="404664"/>
            <a:ext cx="10975658" cy="4525963"/>
          </a:xfrm>
        </p:spPr>
        <p:txBody>
          <a:bodyPr/>
          <a:lstStyle/>
          <a:p>
            <a:pPr indent="612140" algn="just">
              <a:tabLst>
                <a:tab pos="3150870" algn="l"/>
              </a:tabLst>
            </a:pPr>
            <a:r>
              <a:rPr lang="en-US" altLang="zh-CN" b="1" kern="100" dirty="0">
                <a:latin typeface="Times New Roman"/>
                <a:cs typeface="Courier New"/>
              </a:rPr>
              <a:t>(4)</a:t>
            </a:r>
            <a:r>
              <a:rPr lang="zh-CN" altLang="zh-CN" b="1" kern="100" dirty="0">
                <a:latin typeface="Times New Roman"/>
                <a:cs typeface="Times New Roman"/>
              </a:rPr>
              <a:t>由于存在某种系统或偶然误差，计算得到碰撞前后甲动量变化量大小与乙动量变化量大小的比值不是</a:t>
            </a:r>
            <a:r>
              <a:rPr lang="en-US" altLang="zh-CN" b="1" kern="100" dirty="0">
                <a:latin typeface="Times New Roman"/>
                <a:cs typeface="Courier New"/>
              </a:rPr>
              <a:t>1</a:t>
            </a:r>
            <a:r>
              <a:rPr lang="zh-CN" altLang="zh-CN" b="1" kern="100" dirty="0">
                <a:latin typeface="Times New Roman"/>
                <a:cs typeface="Times New Roman"/>
              </a:rPr>
              <a:t>，写出一条产生这种误差可能的原因：</a:t>
            </a:r>
            <a:r>
              <a:rPr lang="en-US" altLang="zh-CN" b="1" kern="100" dirty="0" smtClean="0">
                <a:latin typeface="Times New Roman"/>
                <a:cs typeface="Courier New"/>
              </a:rPr>
              <a:t>___________</a:t>
            </a:r>
          </a:p>
          <a:p>
            <a:pPr indent="612140" algn="just">
              <a:tabLst>
                <a:tab pos="3150870" algn="l"/>
              </a:tabLst>
            </a:pPr>
            <a:r>
              <a:rPr lang="en-US" altLang="zh-CN" b="1" kern="100" dirty="0" smtClean="0">
                <a:latin typeface="Times New Roman"/>
                <a:cs typeface="Courier New"/>
              </a:rPr>
              <a:t>________________________________________________________________</a:t>
            </a:r>
            <a:r>
              <a:rPr lang="zh-CN" altLang="zh-CN" b="1" kern="100" dirty="0" smtClean="0">
                <a:latin typeface="Times New Roman"/>
                <a:cs typeface="Times New Roman"/>
              </a:rPr>
              <a:t>。</a:t>
            </a:r>
            <a:endParaRPr lang="zh-CN" altLang="zh-CN" sz="1050" kern="100" dirty="0" smtClean="0">
              <a:latin typeface="宋体"/>
              <a:cs typeface="Courier New"/>
            </a:endParaRPr>
          </a:p>
          <a:p>
            <a:pPr indent="612140" algn="just">
              <a:tabLst>
                <a:tab pos="3150870" algn="l"/>
              </a:tabLst>
            </a:pPr>
            <a:r>
              <a:rPr lang="en-US" altLang="zh-CN" b="1" kern="100" dirty="0" smtClean="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solidFill>
                  <a:srgbClr val="FF0000"/>
                </a:solidFill>
                <a:latin typeface="Times New Roman"/>
                <a:ea typeface="黑体"/>
                <a:cs typeface="Times New Roman"/>
              </a:rPr>
              <a:t>　</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根据题意可知，甲与乙碰撞后没有反弹，可知甲的质量大于乙的质量，甲选用的是一元硬币。</a:t>
            </a:r>
            <a:endParaRPr lang="zh-CN" altLang="zh-CN" sz="1050" kern="100" dirty="0">
              <a:latin typeface="宋体"/>
              <a:cs typeface="Courier New"/>
            </a:endParaRPr>
          </a:p>
          <a:p>
            <a:endParaRPr lang="zh-CN" altLang="en-US" dirty="0"/>
          </a:p>
        </p:txBody>
      </p:sp>
      <p:graphicFrame>
        <p:nvGraphicFramePr>
          <p:cNvPr id="6" name="对象 5"/>
          <p:cNvGraphicFramePr>
            <a:graphicFrameLocks noChangeAspect="1"/>
          </p:cNvGraphicFramePr>
          <p:nvPr>
            <p:extLst>
              <p:ext uri="{D42A27DB-BD31-4B8C-83A1-F6EECF244321}">
                <p14:modId xmlns:p14="http://schemas.microsoft.com/office/powerpoint/2010/main" val="1829511330"/>
              </p:ext>
            </p:extLst>
          </p:nvPr>
        </p:nvGraphicFramePr>
        <p:xfrm>
          <a:off x="913011" y="3356992"/>
          <a:ext cx="10371138" cy="3086100"/>
        </p:xfrm>
        <a:graphic>
          <a:graphicData uri="http://schemas.openxmlformats.org/presentationml/2006/ole">
            <mc:AlternateContent xmlns:mc="http://schemas.openxmlformats.org/markup-compatibility/2006">
              <mc:Choice xmlns:v="urn:schemas-microsoft-com:vml" Requires="v">
                <p:oleObj spid="_x0000_s13346" name="文档" r:id="rId3" imgW="10371836" imgH="3086379" progId="Word.Document.12">
                  <p:embed/>
                </p:oleObj>
              </mc:Choice>
              <mc:Fallback>
                <p:oleObj name="文档" r:id="rId3" imgW="10371836" imgH="3086379" progId="Word.Document.12">
                  <p:embed/>
                  <p:pic>
                    <p:nvPicPr>
                      <p:cNvPr id="0" name=""/>
                      <p:cNvPicPr/>
                      <p:nvPr/>
                    </p:nvPicPr>
                    <p:blipFill>
                      <a:blip r:embed="rId4"/>
                      <a:stretch>
                        <a:fillRect/>
                      </a:stretch>
                    </p:blipFill>
                    <p:spPr>
                      <a:xfrm>
                        <a:off x="913011" y="3356992"/>
                        <a:ext cx="10371138" cy="3086100"/>
                      </a:xfrm>
                      <a:prstGeom prst="rect">
                        <a:avLst/>
                      </a:prstGeom>
                    </p:spPr>
                  </p:pic>
                </p:oleObj>
              </mc:Fallback>
            </mc:AlternateContent>
          </a:graphicData>
        </a:graphic>
      </p:graphicFrame>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7" dur="500"/>
                                        <p:tgtEl>
                                          <p:spTgt spid="5">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p:txBody>
          <a:bodyPr/>
          <a:lstStyle/>
          <a:p>
            <a:pPr indent="612140" algn="just">
              <a:tabLst>
                <a:tab pos="3150870" algn="l"/>
              </a:tabLst>
            </a:pP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产生这种误差可能的原因有：</a:t>
            </a:r>
            <a:endParaRPr lang="zh-CN" altLang="zh-CN" sz="1050" kern="100" dirty="0">
              <a:latin typeface="宋体"/>
              <a:cs typeface="Courier New"/>
            </a:endParaRPr>
          </a:p>
          <a:p>
            <a:pPr indent="612140" algn="just">
              <a:tabLst>
                <a:tab pos="3150870" algn="l"/>
              </a:tabLst>
            </a:pPr>
            <a:r>
              <a:rPr lang="zh-CN" altLang="zh-CN" b="1" kern="100" dirty="0">
                <a:latin typeface="宋体"/>
                <a:ea typeface="楷体_GB2312"/>
                <a:cs typeface="宋体"/>
              </a:rPr>
              <a:t>①</a:t>
            </a:r>
            <a:r>
              <a:rPr lang="zh-CN" altLang="zh-CN" b="1" kern="100" dirty="0">
                <a:latin typeface="Times New Roman"/>
                <a:ea typeface="楷体_GB2312"/>
                <a:cs typeface="Times New Roman"/>
              </a:rPr>
              <a:t>可能两个硬币厚度不同，两硬币重心连线与水平面不平行；</a:t>
            </a:r>
            <a:r>
              <a:rPr lang="zh-CN" altLang="zh-CN" b="1" kern="100" dirty="0">
                <a:latin typeface="宋体"/>
                <a:ea typeface="楷体_GB2312"/>
                <a:cs typeface="宋体"/>
              </a:rPr>
              <a:t>②</a:t>
            </a:r>
            <a:r>
              <a:rPr lang="zh-CN" altLang="zh-CN" b="1" kern="100" dirty="0">
                <a:latin typeface="Times New Roman"/>
                <a:ea typeface="楷体_GB2312"/>
                <a:cs typeface="Times New Roman"/>
              </a:rPr>
              <a:t>两硬币碰撞内力不远远大于外力，动量守恒只是近似满足，即如果摩擦力非常大，动量守恒只是近似满足。</a:t>
            </a:r>
            <a:endParaRPr lang="zh-CN" altLang="zh-CN" sz="1050" kern="100" dirty="0">
              <a:latin typeface="宋体"/>
              <a:cs typeface="Courier New"/>
            </a:endParaRPr>
          </a:p>
          <a:p>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2452789235"/>
              </p:ext>
            </p:extLst>
          </p:nvPr>
        </p:nvGraphicFramePr>
        <p:xfrm>
          <a:off x="841003" y="3501008"/>
          <a:ext cx="10371138" cy="912813"/>
        </p:xfrm>
        <a:graphic>
          <a:graphicData uri="http://schemas.openxmlformats.org/presentationml/2006/ole">
            <mc:AlternateContent xmlns:mc="http://schemas.openxmlformats.org/markup-compatibility/2006">
              <mc:Choice xmlns:v="urn:schemas-microsoft-com:vml" Requires="v">
                <p:oleObj spid="_x0000_s22536" name="文档" r:id="rId3" imgW="10371836" imgH="912466" progId="Word.Document.12">
                  <p:embed/>
                </p:oleObj>
              </mc:Choice>
              <mc:Fallback>
                <p:oleObj name="文档" r:id="rId3" imgW="10371836" imgH="912466" progId="Word.Document.12">
                  <p:embed/>
                  <p:pic>
                    <p:nvPicPr>
                      <p:cNvPr id="0" name=""/>
                      <p:cNvPicPr/>
                      <p:nvPr/>
                    </p:nvPicPr>
                    <p:blipFill>
                      <a:blip r:embed="rId4"/>
                      <a:stretch>
                        <a:fillRect/>
                      </a:stretch>
                    </p:blipFill>
                    <p:spPr>
                      <a:xfrm>
                        <a:off x="841003" y="3501008"/>
                        <a:ext cx="10371138" cy="912813"/>
                      </a:xfrm>
                      <a:prstGeom prst="rect">
                        <a:avLst/>
                      </a:prstGeom>
                    </p:spPr>
                  </p:pic>
                </p:oleObj>
              </mc:Fallback>
            </mc:AlternateContent>
          </a:graphicData>
        </a:graphic>
      </p:graphicFrame>
    </p:spTree>
    <p:extLst>
      <p:ext uri="{BB962C8B-B14F-4D97-AF65-F5344CB8AC3E}">
        <p14:creationId xmlns:p14="http://schemas.microsoft.com/office/powerpoint/2010/main" val="343571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876190778"/>
              </p:ext>
            </p:extLst>
          </p:nvPr>
        </p:nvGraphicFramePr>
        <p:xfrm>
          <a:off x="913011" y="1412776"/>
          <a:ext cx="10371138" cy="2178050"/>
        </p:xfrm>
        <a:graphic>
          <a:graphicData uri="http://schemas.openxmlformats.org/presentationml/2006/ole">
            <mc:AlternateContent xmlns:mc="http://schemas.openxmlformats.org/markup-compatibility/2006">
              <mc:Choice xmlns:v="urn:schemas-microsoft-com:vml" Requires="v">
                <p:oleObj spid="_x0000_s23559" name="文档" r:id="rId3" imgW="10371836" imgH="2181123" progId="Word.Document.12">
                  <p:embed/>
                </p:oleObj>
              </mc:Choice>
              <mc:Fallback>
                <p:oleObj name="文档" r:id="rId3" imgW="10371836" imgH="2181123" progId="Word.Document.12">
                  <p:embed/>
                  <p:pic>
                    <p:nvPicPr>
                      <p:cNvPr id="0" name=""/>
                      <p:cNvPicPr/>
                      <p:nvPr/>
                    </p:nvPicPr>
                    <p:blipFill>
                      <a:blip r:embed="rId4"/>
                      <a:stretch>
                        <a:fillRect/>
                      </a:stretch>
                    </p:blipFill>
                    <p:spPr>
                      <a:xfrm>
                        <a:off x="913011" y="1412776"/>
                        <a:ext cx="10371138" cy="2178050"/>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6545" y="260648"/>
            <a:ext cx="10975658" cy="6048671"/>
          </a:xfrm>
        </p:spPr>
        <p:txBody>
          <a:bodyPr>
            <a:normAutofit/>
          </a:bodyPr>
          <a:lstStyle/>
          <a:p>
            <a:pPr indent="612140" algn="just"/>
            <a:r>
              <a:rPr lang="en-US" altLang="zh-CN" b="1" kern="100" dirty="0">
                <a:solidFill>
                  <a:srgbClr val="4F6228"/>
                </a:solidFill>
                <a:latin typeface="IPAPANNEW"/>
                <a:cs typeface="Times New Roman"/>
              </a:rPr>
              <a:t>[</a:t>
            </a:r>
            <a:r>
              <a:rPr lang="zh-CN" altLang="zh-CN" b="1" kern="100" dirty="0">
                <a:solidFill>
                  <a:srgbClr val="4F6228"/>
                </a:solidFill>
                <a:latin typeface="宋体"/>
                <a:ea typeface="黑体"/>
                <a:cs typeface="Times New Roman"/>
              </a:rPr>
              <a:t>对点训练</a:t>
            </a:r>
            <a:r>
              <a:rPr lang="en-US" altLang="zh-CN" b="1" kern="100" dirty="0">
                <a:solidFill>
                  <a:srgbClr val="4F6228"/>
                </a:solidFill>
                <a:latin typeface="IPAPANNEW"/>
                <a:cs typeface="Times New Roman"/>
              </a:rPr>
              <a:t>]</a:t>
            </a:r>
            <a:endParaRPr lang="zh-CN" altLang="zh-CN" sz="1050" kern="100" dirty="0">
              <a:latin typeface="宋体"/>
              <a:cs typeface="Courier New"/>
            </a:endParaRPr>
          </a:p>
          <a:p>
            <a:pPr marL="442913" indent="-442913" algn="just"/>
            <a:r>
              <a:rPr lang="en-US" altLang="zh-CN" b="1" kern="100" dirty="0">
                <a:latin typeface="Times New Roman"/>
                <a:cs typeface="Courier New"/>
              </a:rPr>
              <a:t>3</a:t>
            </a:r>
            <a:r>
              <a:rPr lang="zh-CN" altLang="zh-CN" b="1" kern="100" dirty="0">
                <a:latin typeface="Times New Roman"/>
                <a:cs typeface="Times New Roman"/>
              </a:rPr>
              <a:t>．利用气垫导轨通过频闪照相进行</a:t>
            </a:r>
            <a:r>
              <a:rPr lang="en-US" altLang="zh-CN" b="1" kern="100" dirty="0">
                <a:latin typeface="宋体"/>
                <a:cs typeface="Times New Roman"/>
              </a:rPr>
              <a:t>“</a:t>
            </a:r>
            <a:r>
              <a:rPr lang="zh-CN" altLang="zh-CN" b="1" kern="100" dirty="0">
                <a:latin typeface="Times New Roman"/>
                <a:cs typeface="Times New Roman"/>
              </a:rPr>
              <a:t>验证动量守恒定律</a:t>
            </a:r>
            <a:r>
              <a:rPr lang="en-US" altLang="zh-CN" b="1" kern="100" dirty="0">
                <a:latin typeface="宋体"/>
                <a:cs typeface="Times New Roman"/>
              </a:rPr>
              <a:t>”</a:t>
            </a:r>
            <a:r>
              <a:rPr lang="zh-CN" altLang="zh-CN" b="1" kern="100" dirty="0">
                <a:latin typeface="Times New Roman"/>
                <a:cs typeface="Times New Roman"/>
              </a:rPr>
              <a:t>这一实验。</a:t>
            </a:r>
            <a:endParaRPr lang="zh-CN" altLang="zh-CN" sz="1050" kern="100" dirty="0">
              <a:latin typeface="宋体"/>
              <a:cs typeface="Courier New"/>
            </a:endParaRPr>
          </a:p>
          <a:p>
            <a:pPr marL="442913" indent="-442913" algn="just"/>
            <a:r>
              <a:rPr lang="en-US" altLang="zh-CN" b="1" kern="100" dirty="0" smtClean="0">
                <a:latin typeface="Times New Roman"/>
                <a:cs typeface="Times New Roman"/>
              </a:rPr>
              <a:t>	</a:t>
            </a:r>
            <a:r>
              <a:rPr lang="zh-CN" altLang="zh-CN" b="1" kern="100" dirty="0" smtClean="0">
                <a:latin typeface="Times New Roman"/>
                <a:cs typeface="Times New Roman"/>
              </a:rPr>
              <a:t>某</a:t>
            </a:r>
            <a:r>
              <a:rPr lang="zh-CN" altLang="zh-CN" b="1" kern="100" dirty="0">
                <a:latin typeface="Times New Roman"/>
                <a:cs typeface="Times New Roman"/>
              </a:rPr>
              <a:t>次实验时，碰撞</a:t>
            </a:r>
            <a:r>
              <a:rPr lang="zh-CN" altLang="zh-CN" b="1" kern="100" dirty="0" smtClean="0">
                <a:latin typeface="Times New Roman"/>
                <a:cs typeface="Times New Roman"/>
              </a:rPr>
              <a:t>前滑块</a:t>
            </a:r>
            <a:r>
              <a:rPr lang="en-US" altLang="zh-CN" b="1" i="1" kern="100" dirty="0">
                <a:latin typeface="Times New Roman"/>
                <a:cs typeface="Courier New"/>
              </a:rPr>
              <a:t>B</a:t>
            </a:r>
            <a:r>
              <a:rPr lang="zh-CN" altLang="zh-CN" b="1" kern="100" dirty="0" smtClean="0">
                <a:latin typeface="Times New Roman"/>
                <a:cs typeface="Times New Roman"/>
              </a:rPr>
              <a:t>静</a:t>
            </a:r>
            <a:r>
              <a:rPr lang="zh-CN" altLang="zh-CN" b="1" kern="100" dirty="0">
                <a:latin typeface="Times New Roman"/>
                <a:cs typeface="Times New Roman"/>
              </a:rPr>
              <a:t>止</a:t>
            </a:r>
            <a:r>
              <a:rPr lang="zh-CN" altLang="zh-CN" b="1" kern="100" dirty="0" smtClean="0">
                <a:latin typeface="Times New Roman"/>
                <a:cs typeface="Times New Roman"/>
              </a:rPr>
              <a:t>，滑块</a:t>
            </a:r>
            <a:r>
              <a:rPr lang="en-US" altLang="zh-CN" b="1" i="1" kern="100" dirty="0">
                <a:latin typeface="Times New Roman"/>
                <a:cs typeface="Courier New"/>
              </a:rPr>
              <a:t>A</a:t>
            </a:r>
            <a:r>
              <a:rPr lang="zh-CN" altLang="zh-CN" b="1" kern="100" dirty="0" smtClean="0">
                <a:latin typeface="Times New Roman"/>
                <a:cs typeface="Times New Roman"/>
              </a:rPr>
              <a:t>匀</a:t>
            </a:r>
            <a:r>
              <a:rPr lang="zh-CN" altLang="zh-CN" b="1" kern="100" dirty="0">
                <a:latin typeface="Times New Roman"/>
                <a:cs typeface="Times New Roman"/>
              </a:rPr>
              <a:t>速</a:t>
            </a:r>
            <a:r>
              <a:rPr lang="zh-CN" altLang="zh-CN" b="1" kern="100" dirty="0" smtClean="0">
                <a:latin typeface="Times New Roman"/>
                <a:cs typeface="Times New Roman"/>
              </a:rPr>
              <a:t>向滑块</a:t>
            </a:r>
            <a:r>
              <a:rPr lang="en-US" altLang="zh-CN" b="1" i="1" kern="100" dirty="0">
                <a:latin typeface="Times New Roman"/>
                <a:cs typeface="Courier New"/>
              </a:rPr>
              <a:t>B</a:t>
            </a:r>
            <a:r>
              <a:rPr lang="zh-CN" altLang="zh-CN" b="1" kern="100" dirty="0" smtClean="0">
                <a:latin typeface="Times New Roman"/>
                <a:cs typeface="Times New Roman"/>
              </a:rPr>
              <a:t>所</a:t>
            </a:r>
            <a:r>
              <a:rPr lang="zh-CN" altLang="zh-CN" b="1" kern="100" dirty="0">
                <a:latin typeface="Times New Roman"/>
                <a:cs typeface="Times New Roman"/>
              </a:rPr>
              <a:t>处方向运动并发生碰撞，利用频闪照相的方法连续</a:t>
            </a:r>
            <a:r>
              <a:rPr lang="en-US" altLang="zh-CN" b="1" kern="100" dirty="0">
                <a:latin typeface="Times New Roman"/>
                <a:cs typeface="Courier New"/>
              </a:rPr>
              <a:t>4</a:t>
            </a:r>
            <a:r>
              <a:rPr lang="zh-CN" altLang="zh-CN" b="1" kern="100" dirty="0">
                <a:latin typeface="Times New Roman"/>
                <a:cs typeface="Times New Roman"/>
              </a:rPr>
              <a:t>次拍摄得到的频闪照片如图所示。</a:t>
            </a:r>
            <a:endParaRPr lang="zh-CN" altLang="zh-CN" sz="1050" kern="100" dirty="0">
              <a:latin typeface="宋体"/>
              <a:cs typeface="Courier New"/>
            </a:endParaRPr>
          </a:p>
          <a:p>
            <a:pPr marL="442913" indent="-442913" algn="just"/>
            <a:r>
              <a:rPr lang="en-US" altLang="zh-CN" b="1" kern="100" dirty="0" smtClean="0">
                <a:latin typeface="Times New Roman"/>
                <a:cs typeface="Times New Roman"/>
              </a:rPr>
              <a:t>	</a:t>
            </a:r>
          </a:p>
          <a:p>
            <a:pPr marL="442913" indent="-442913" algn="just"/>
            <a:endParaRPr lang="en-US" altLang="zh-CN" b="1" kern="100" dirty="0">
              <a:latin typeface="Times New Roman"/>
              <a:cs typeface="Times New Roman"/>
            </a:endParaRPr>
          </a:p>
          <a:p>
            <a:pPr marL="442913" indent="-442913" algn="just"/>
            <a:r>
              <a:rPr lang="en-US" altLang="zh-CN" b="1" kern="100" dirty="0" smtClean="0">
                <a:latin typeface="Times New Roman"/>
                <a:cs typeface="Times New Roman"/>
              </a:rPr>
              <a:t>	</a:t>
            </a:r>
            <a:r>
              <a:rPr lang="zh-CN" altLang="zh-CN" b="1" kern="100" dirty="0" smtClean="0">
                <a:latin typeface="Times New Roman"/>
                <a:cs typeface="Times New Roman"/>
              </a:rPr>
              <a:t>已</a:t>
            </a:r>
            <a:r>
              <a:rPr lang="zh-CN" altLang="zh-CN" b="1" kern="100" dirty="0">
                <a:latin typeface="Times New Roman"/>
                <a:cs typeface="Times New Roman"/>
              </a:rPr>
              <a:t>知相邻两次闪光的时间间隔为</a:t>
            </a:r>
            <a:r>
              <a:rPr lang="en-US" altLang="zh-CN" b="1" i="1" kern="100" dirty="0">
                <a:latin typeface="Times New Roman"/>
                <a:cs typeface="Courier New"/>
              </a:rPr>
              <a:t>T</a:t>
            </a:r>
            <a:r>
              <a:rPr lang="zh-CN" altLang="zh-CN" b="1" kern="100" dirty="0">
                <a:latin typeface="Times New Roman"/>
                <a:cs typeface="Times New Roman"/>
              </a:rPr>
              <a:t>，在这</a:t>
            </a:r>
            <a:r>
              <a:rPr lang="en-US" altLang="zh-CN" b="1" kern="100" dirty="0">
                <a:latin typeface="Times New Roman"/>
                <a:cs typeface="Courier New"/>
              </a:rPr>
              <a:t>4</a:t>
            </a:r>
            <a:r>
              <a:rPr lang="zh-CN" altLang="zh-CN" b="1" kern="100" dirty="0">
                <a:latin typeface="Times New Roman"/>
                <a:cs typeface="Times New Roman"/>
              </a:rPr>
              <a:t>次闪光的过程中，</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两滑块均在</a:t>
            </a:r>
            <a:r>
              <a:rPr lang="en-US" altLang="zh-CN" b="1" kern="1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80 cm</a:t>
            </a:r>
            <a:r>
              <a:rPr lang="zh-CN" altLang="zh-CN" b="1" kern="100" dirty="0">
                <a:latin typeface="Times New Roman"/>
                <a:cs typeface="Times New Roman"/>
              </a:rPr>
              <a:t>内，且第</a:t>
            </a:r>
            <a:r>
              <a:rPr lang="en-US" altLang="zh-CN" b="1" kern="100" dirty="0">
                <a:latin typeface="Times New Roman"/>
                <a:cs typeface="Courier New"/>
              </a:rPr>
              <a:t>1</a:t>
            </a:r>
            <a:r>
              <a:rPr lang="zh-CN" altLang="zh-CN" b="1" kern="100" dirty="0">
                <a:latin typeface="Times New Roman"/>
                <a:cs typeface="Times New Roman"/>
              </a:rPr>
              <a:t>次闪光时，滑块</a:t>
            </a:r>
            <a:r>
              <a:rPr lang="en-US" altLang="zh-CN" b="1" i="1" kern="100" dirty="0">
                <a:latin typeface="Times New Roman"/>
                <a:cs typeface="Courier New"/>
              </a:rPr>
              <a:t>A</a:t>
            </a:r>
            <a:r>
              <a:rPr lang="zh-CN" altLang="zh-CN" b="1" kern="100" dirty="0">
                <a:latin typeface="Times New Roman"/>
                <a:cs typeface="Times New Roman"/>
              </a:rPr>
              <a:t>恰好位于</a:t>
            </a:r>
            <a:r>
              <a:rPr lang="en-US" altLang="zh-CN" b="1" i="1" kern="100" dirty="0">
                <a:latin typeface="Times New Roman"/>
                <a:cs typeface="Courier New"/>
              </a:rPr>
              <a:t>x</a:t>
            </a:r>
            <a:r>
              <a:rPr lang="zh-CN" altLang="zh-CN" b="1" kern="100" dirty="0">
                <a:latin typeface="Times New Roman"/>
                <a:cs typeface="Times New Roman"/>
              </a:rPr>
              <a:t>＝</a:t>
            </a:r>
            <a:r>
              <a:rPr lang="en-US" altLang="zh-CN" b="1" kern="100" dirty="0">
                <a:latin typeface="Times New Roman"/>
                <a:cs typeface="Courier New"/>
              </a:rPr>
              <a:t>10 cm</a:t>
            </a:r>
            <a:r>
              <a:rPr lang="zh-CN" altLang="zh-CN" b="1" kern="100" dirty="0">
                <a:latin typeface="Times New Roman"/>
                <a:cs typeface="Times New Roman"/>
              </a:rPr>
              <a:t>处。若</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两滑块的碰撞时间及闪光持续的时间极短，均可忽略不计，则可知碰撞发生在第</a:t>
            </a:r>
            <a:r>
              <a:rPr lang="en-US" altLang="zh-CN" b="1" kern="100" dirty="0">
                <a:latin typeface="Times New Roman"/>
                <a:cs typeface="Courier New"/>
              </a:rPr>
              <a:t>1</a:t>
            </a:r>
            <a:r>
              <a:rPr lang="zh-CN" altLang="zh-CN" b="1" kern="100" dirty="0">
                <a:latin typeface="Times New Roman"/>
                <a:cs typeface="Times New Roman"/>
              </a:rPr>
              <a:t>次闪光后的</a:t>
            </a:r>
            <a:r>
              <a:rPr lang="en-US" altLang="zh-CN" b="1" kern="100" dirty="0">
                <a:latin typeface="Times New Roman"/>
                <a:cs typeface="Courier New"/>
              </a:rPr>
              <a:t>________</a:t>
            </a:r>
            <a:r>
              <a:rPr lang="zh-CN" altLang="zh-CN" b="1" kern="100" dirty="0">
                <a:latin typeface="Times New Roman"/>
                <a:cs typeface="Times New Roman"/>
              </a:rPr>
              <a:t>时刻，</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两滑块质量之比</a:t>
            </a:r>
            <a:r>
              <a:rPr lang="en-US" altLang="zh-CN" b="1" i="1" kern="100" dirty="0">
                <a:latin typeface="Times New Roman"/>
                <a:cs typeface="Courier New"/>
              </a:rPr>
              <a:t>m</a:t>
            </a:r>
            <a:r>
              <a:rPr lang="en-US" altLang="zh-CN" b="1" i="1" kern="100" baseline="-25000" dirty="0">
                <a:latin typeface="Times New Roman"/>
                <a:cs typeface="Courier New"/>
              </a:rPr>
              <a:t>A</a:t>
            </a:r>
            <a:r>
              <a:rPr lang="zh-CN" altLang="zh-CN" b="1" kern="100" dirty="0">
                <a:latin typeface="宋体"/>
                <a:cs typeface="宋体"/>
              </a:rPr>
              <a:t>∶</a:t>
            </a:r>
            <a:r>
              <a:rPr lang="en-US" altLang="zh-CN" b="1" i="1" kern="100" dirty="0">
                <a:latin typeface="Times New Roman"/>
                <a:cs typeface="Courier New"/>
              </a:rPr>
              <a:t>m</a:t>
            </a:r>
            <a:r>
              <a:rPr lang="en-US" altLang="zh-CN" b="1" i="1" kern="100" baseline="-250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________</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4338" name="Picture 2" descr="20XWLX1-5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145259" y="2852936"/>
            <a:ext cx="6017179"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289223462"/>
              </p:ext>
            </p:extLst>
          </p:nvPr>
        </p:nvGraphicFramePr>
        <p:xfrm>
          <a:off x="911225" y="730597"/>
          <a:ext cx="10371138" cy="4552950"/>
        </p:xfrm>
        <a:graphic>
          <a:graphicData uri="http://schemas.openxmlformats.org/presentationml/2006/ole">
            <mc:AlternateContent xmlns:mc="http://schemas.openxmlformats.org/markup-compatibility/2006">
              <mc:Choice xmlns:v="urn:schemas-microsoft-com:vml" Requires="v">
                <p:oleObj spid="_x0000_s15391" name="文档" r:id="rId3" imgW="10367808" imgH="4558551" progId="Word.Document.12">
                  <p:embed/>
                </p:oleObj>
              </mc:Choice>
              <mc:Fallback>
                <p:oleObj name="文档" r:id="rId3" imgW="10367808" imgH="4558551" progId="Word.Document.12">
                  <p:embed/>
                  <p:pic>
                    <p:nvPicPr>
                      <p:cNvPr id="0" name=""/>
                      <p:cNvPicPr/>
                      <p:nvPr/>
                    </p:nvPicPr>
                    <p:blipFill>
                      <a:blip r:embed="rId4"/>
                      <a:stretch>
                        <a:fillRect/>
                      </a:stretch>
                    </p:blipFill>
                    <p:spPr>
                      <a:xfrm>
                        <a:off x="911225" y="730597"/>
                        <a:ext cx="10371138" cy="45529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87584594"/>
              </p:ext>
            </p:extLst>
          </p:nvPr>
        </p:nvGraphicFramePr>
        <p:xfrm>
          <a:off x="336947" y="5211539"/>
          <a:ext cx="10371138" cy="593725"/>
        </p:xfrm>
        <a:graphic>
          <a:graphicData uri="http://schemas.openxmlformats.org/presentationml/2006/ole">
            <mc:AlternateContent xmlns:mc="http://schemas.openxmlformats.org/markup-compatibility/2006">
              <mc:Choice xmlns:v="urn:schemas-microsoft-com:vml" Requires="v">
                <p:oleObj spid="_x0000_s15392"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336947" y="5211539"/>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三</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178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332656"/>
            <a:ext cx="11104452" cy="4525963"/>
          </a:xfrm>
        </p:spPr>
        <p:txBody>
          <a:bodyPr/>
          <a:lstStyle/>
          <a:p>
            <a:pPr indent="612140" algn="just"/>
            <a:r>
              <a:rPr lang="zh-CN" altLang="zh-CN" b="1" kern="100" dirty="0">
                <a:latin typeface="宋体"/>
                <a:ea typeface="C-KT"/>
                <a:cs typeface="Times New Roman"/>
              </a:rPr>
              <a:t></a:t>
            </a:r>
            <a:r>
              <a:rPr lang="zh-CN" altLang="zh-CN" b="1" kern="100" dirty="0">
                <a:latin typeface="Times New Roman"/>
                <a:ea typeface="黑体"/>
                <a:cs typeface="Times New Roman"/>
              </a:rPr>
              <a:t>实验步骤</a:t>
            </a:r>
            <a:endParaRPr lang="zh-CN" altLang="zh-CN" sz="1050" kern="100" dirty="0">
              <a:latin typeface="宋体"/>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．按如图所示安装实验仪器，通过水平调节螺钉使斜槽末端处于水平，钢球放在上面能保持静止状态。在木板上依次铺上白纸、复写纸。利用重垂线在白纸上分别标注斜槽水平段端口、靶球初位置</a:t>
            </a:r>
            <a:r>
              <a:rPr lang="en-US" altLang="zh-CN" b="1" kern="100" dirty="0">
                <a:latin typeface="Times New Roman"/>
                <a:cs typeface="Courier New"/>
              </a:rPr>
              <a:t>(</a:t>
            </a:r>
            <a:r>
              <a:rPr lang="zh-CN" altLang="zh-CN" b="1" kern="100" dirty="0">
                <a:latin typeface="Times New Roman"/>
                <a:cs typeface="Times New Roman"/>
              </a:rPr>
              <a:t>支球柱</a:t>
            </a:r>
            <a:r>
              <a:rPr lang="en-US" altLang="zh-CN" b="1" kern="100" dirty="0">
                <a:latin typeface="Times New Roman"/>
                <a:cs typeface="Courier New"/>
              </a:rPr>
              <a:t>)</a:t>
            </a:r>
            <a:r>
              <a:rPr lang="zh-CN" altLang="zh-CN" b="1" kern="100" dirty="0">
                <a:latin typeface="Times New Roman"/>
                <a:cs typeface="Times New Roman"/>
              </a:rPr>
              <a:t>在白纸平面的投影点</a:t>
            </a:r>
            <a:r>
              <a:rPr lang="en-US" altLang="zh-CN" b="1" i="1" kern="100" dirty="0">
                <a:latin typeface="Times New Roman"/>
                <a:cs typeface="Courier New"/>
              </a:rPr>
              <a:t>O</a:t>
            </a:r>
            <a:r>
              <a:rPr lang="zh-CN" altLang="zh-CN" b="1" kern="100" dirty="0">
                <a:latin typeface="Times New Roman"/>
                <a:cs typeface="Times New Roman"/>
              </a:rPr>
              <a:t>和点</a:t>
            </a:r>
            <a:r>
              <a:rPr lang="en-US" altLang="zh-CN" b="1" i="1" kern="100" dirty="0">
                <a:latin typeface="Times New Roman"/>
                <a:cs typeface="Courier New"/>
              </a:rPr>
              <a:t>O</a:t>
            </a:r>
            <a:r>
              <a:rPr lang="en-US" altLang="zh-CN" b="1" kern="100" dirty="0">
                <a:latin typeface="宋体"/>
                <a:cs typeface="Times New Roman"/>
              </a:rPr>
              <a:t>′</a:t>
            </a:r>
            <a:r>
              <a:rPr lang="zh-CN" altLang="zh-CN" b="1" kern="100" dirty="0">
                <a:latin typeface="Times New Roman"/>
                <a:cs typeface="Times New Roman"/>
              </a:rPr>
              <a:t>。</a:t>
            </a:r>
            <a:endParaRPr lang="zh-CN" altLang="zh-CN" sz="1050" kern="100" dirty="0">
              <a:latin typeface="宋体"/>
              <a:cs typeface="Courier New"/>
            </a:endParaRPr>
          </a:p>
          <a:p>
            <a:endParaRPr lang="zh-CN" altLang="en-US" dirty="0"/>
          </a:p>
        </p:txBody>
      </p:sp>
      <p:pic>
        <p:nvPicPr>
          <p:cNvPr id="2050" name="Picture 2" descr="21XYJWL-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433291" y="2924944"/>
            <a:ext cx="5184576" cy="293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1730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620689"/>
            <a:ext cx="10975658" cy="5832648"/>
          </a:xfrm>
        </p:spPr>
        <p:txBody>
          <a:bodyPr>
            <a:normAutofit/>
          </a:bodyPr>
          <a:lstStyle/>
          <a:p>
            <a:pPr marL="442913" indent="-442913" algn="just"/>
            <a:r>
              <a:rPr lang="en-US" altLang="zh-CN" b="1" kern="100" dirty="0">
                <a:latin typeface="Times New Roman"/>
                <a:cs typeface="Courier New"/>
              </a:rPr>
              <a:t>2</a:t>
            </a:r>
            <a:r>
              <a:rPr lang="zh-CN" altLang="zh-CN" b="1" kern="100" dirty="0">
                <a:latin typeface="Times New Roman"/>
                <a:cs typeface="Times New Roman"/>
              </a:rPr>
              <a:t>．用天平测出两个大小相同、但质量不同的钢球的质量，质量大的钢球</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作为入射球，质量小的钢球</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作为靶球。</a:t>
            </a:r>
            <a:endParaRPr lang="zh-CN" altLang="zh-CN" sz="1050" kern="100" dirty="0">
              <a:latin typeface="宋体"/>
              <a:cs typeface="Courier New"/>
            </a:endParaRPr>
          </a:p>
          <a:p>
            <a:pPr marL="442913" indent="-442913" algn="just"/>
            <a:r>
              <a:rPr lang="en-US" altLang="zh-CN" b="1" kern="100" dirty="0">
                <a:latin typeface="Times New Roman"/>
                <a:cs typeface="Courier New"/>
              </a:rPr>
              <a:t>3</a:t>
            </a:r>
            <a:r>
              <a:rPr lang="zh-CN" altLang="zh-CN" b="1" kern="100" dirty="0">
                <a:latin typeface="Times New Roman"/>
                <a:cs typeface="Times New Roman"/>
              </a:rPr>
              <a:t>．先让入射球单独从斜槽上端紧靠定位板的位置自由滑下，在白纸上留下落地碰撞的痕迹。</a:t>
            </a:r>
            <a:endParaRPr lang="zh-CN" altLang="zh-CN" sz="1050" kern="100" dirty="0">
              <a:latin typeface="宋体"/>
              <a:cs typeface="Courier New"/>
            </a:endParaRPr>
          </a:p>
          <a:p>
            <a:pPr marL="442913" indent="-442913" algn="just"/>
            <a:r>
              <a:rPr lang="en-US" altLang="zh-CN" b="1" kern="100" dirty="0">
                <a:latin typeface="Times New Roman"/>
                <a:cs typeface="Courier New"/>
              </a:rPr>
              <a:t>4</a:t>
            </a:r>
            <a:r>
              <a:rPr lang="zh-CN" altLang="zh-CN" b="1" kern="100" dirty="0">
                <a:latin typeface="Times New Roman"/>
                <a:cs typeface="Times New Roman"/>
              </a:rPr>
              <a:t>．让入射球从斜槽上端同一位置自由滑下，与放在支球柱上的靶球发生碰撞，两球分别在白纸上留下落地碰撞的痕迹。</a:t>
            </a:r>
            <a:endParaRPr lang="zh-CN" altLang="zh-CN" sz="1050" kern="100" dirty="0">
              <a:latin typeface="宋体"/>
              <a:cs typeface="Courier New"/>
            </a:endParaRPr>
          </a:p>
          <a:p>
            <a:pPr marL="442913" indent="-442913" algn="just"/>
            <a:r>
              <a:rPr lang="en-US" altLang="zh-CN" b="1" kern="100" dirty="0">
                <a:latin typeface="Times New Roman"/>
                <a:cs typeface="Courier New"/>
              </a:rPr>
              <a:t>5</a:t>
            </a:r>
            <a:r>
              <a:rPr lang="zh-CN" altLang="zh-CN" b="1" kern="100" dirty="0">
                <a:latin typeface="Times New Roman"/>
                <a:cs typeface="Times New Roman"/>
              </a:rPr>
              <a:t>．测出入射球</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两次落地碰撞点与点</a:t>
            </a:r>
            <a:r>
              <a:rPr lang="en-US" altLang="zh-CN" b="1" i="1" kern="100" dirty="0">
                <a:latin typeface="Times New Roman"/>
                <a:cs typeface="Courier New"/>
              </a:rPr>
              <a:t>O</a:t>
            </a:r>
            <a:r>
              <a:rPr lang="zh-CN" altLang="zh-CN" b="1" kern="100" dirty="0">
                <a:latin typeface="Times New Roman"/>
                <a:cs typeface="Times New Roman"/>
              </a:rPr>
              <a:t>的距离</a:t>
            </a:r>
            <a:r>
              <a:rPr lang="en-US" altLang="zh-CN" b="1" i="1" kern="100" dirty="0">
                <a:latin typeface="Times New Roman"/>
                <a:cs typeface="Courier New"/>
              </a:rPr>
              <a:t>s</a:t>
            </a:r>
            <a:r>
              <a:rPr lang="zh-CN" altLang="zh-CN" b="1" kern="100" dirty="0">
                <a:latin typeface="Times New Roman"/>
                <a:cs typeface="Times New Roman"/>
              </a:rPr>
              <a:t>和</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，靶球</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落地碰撞点与点</a:t>
            </a:r>
            <a:r>
              <a:rPr lang="en-US" altLang="zh-CN" b="1" i="1" kern="100" dirty="0">
                <a:latin typeface="Times New Roman"/>
                <a:cs typeface="Courier New"/>
              </a:rPr>
              <a:t>O</a:t>
            </a:r>
            <a:r>
              <a:rPr lang="en-US" altLang="zh-CN" b="1" kern="100" dirty="0">
                <a:latin typeface="宋体"/>
                <a:cs typeface="Times New Roman"/>
              </a:rPr>
              <a:t>′</a:t>
            </a:r>
            <a:r>
              <a:rPr lang="zh-CN" altLang="zh-CN" b="1" kern="100" dirty="0">
                <a:latin typeface="Times New Roman"/>
                <a:cs typeface="Times New Roman"/>
              </a:rPr>
              <a:t>的距离</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a:t>
            </a:r>
            <a:endParaRPr lang="zh-CN" altLang="zh-CN" sz="1050" kern="100" dirty="0">
              <a:latin typeface="宋体"/>
              <a:cs typeface="Courier New"/>
            </a:endParaRPr>
          </a:p>
          <a:p>
            <a:pPr marL="442913" indent="-442913" algn="just"/>
            <a:r>
              <a:rPr lang="en-US" altLang="zh-CN" b="1" kern="100" dirty="0">
                <a:latin typeface="Times New Roman"/>
                <a:cs typeface="Courier New"/>
              </a:rPr>
              <a:t>6</a:t>
            </a:r>
            <a:r>
              <a:rPr lang="zh-CN" altLang="zh-CN" b="1" kern="100" dirty="0">
                <a:latin typeface="Times New Roman"/>
                <a:cs typeface="Times New Roman"/>
              </a:rPr>
              <a:t>．整理好实验仪器，放回原处</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1627720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96987" y="620689"/>
            <a:ext cx="10975658" cy="5400599"/>
          </a:xfrm>
        </p:spPr>
        <p:txBody>
          <a:bodyPr>
            <a:normAutofit/>
          </a:bodyPr>
          <a:lstStyle/>
          <a:p>
            <a:pPr indent="612140" algn="just"/>
            <a:r>
              <a:rPr lang="zh-CN" altLang="zh-CN" b="1" kern="100" dirty="0">
                <a:latin typeface="宋体"/>
                <a:ea typeface="C-KT"/>
                <a:cs typeface="Times New Roman"/>
              </a:rPr>
              <a:t></a:t>
            </a:r>
            <a:r>
              <a:rPr lang="zh-CN" altLang="zh-CN" b="1" kern="100" dirty="0">
                <a:latin typeface="Times New Roman"/>
                <a:ea typeface="黑体"/>
                <a:cs typeface="Times New Roman"/>
              </a:rPr>
              <a:t>数据处理</a:t>
            </a:r>
            <a:endParaRPr lang="zh-CN" altLang="zh-CN" sz="1050" kern="100" dirty="0">
              <a:latin typeface="宋体"/>
              <a:cs typeface="Courier New"/>
            </a:endParaRPr>
          </a:p>
          <a:p>
            <a:pPr indent="0" algn="just"/>
            <a:r>
              <a:rPr lang="zh-CN" altLang="zh-CN" b="1" kern="100" dirty="0">
                <a:latin typeface="Times New Roman"/>
                <a:cs typeface="Times New Roman"/>
              </a:rPr>
              <a:t>将测量数据代入</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Times New Roman"/>
                <a:cs typeface="Courier New"/>
              </a:rPr>
              <a:t>s</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，看在误差允许的范围内是否成立。</a:t>
            </a:r>
            <a:endParaRPr lang="zh-CN" altLang="zh-CN" sz="1050" kern="100" dirty="0">
              <a:latin typeface="宋体"/>
              <a:cs typeface="Courier New"/>
            </a:endParaRPr>
          </a:p>
          <a:p>
            <a:pPr indent="612140" algn="just"/>
            <a:r>
              <a:rPr lang="zh-CN" altLang="zh-CN" b="1" kern="100" dirty="0">
                <a:latin typeface="宋体"/>
                <a:ea typeface="C-KT"/>
                <a:cs typeface="Times New Roman"/>
              </a:rPr>
              <a:t></a:t>
            </a:r>
            <a:r>
              <a:rPr lang="zh-CN" altLang="zh-CN" b="1" kern="100" dirty="0">
                <a:latin typeface="Times New Roman"/>
                <a:ea typeface="黑体"/>
                <a:cs typeface="Times New Roman"/>
              </a:rPr>
              <a:t>注意事项</a:t>
            </a:r>
            <a:endParaRPr lang="zh-CN" altLang="zh-CN" sz="1050" kern="100" dirty="0">
              <a:latin typeface="宋体"/>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．保证碰撞的两球</a:t>
            </a:r>
            <a:r>
              <a:rPr lang="en-US" altLang="zh-CN" b="1" kern="100" dirty="0">
                <a:latin typeface="宋体"/>
                <a:cs typeface="Times New Roman"/>
              </a:rPr>
              <a:t>“</a:t>
            </a:r>
            <a:r>
              <a:rPr lang="zh-CN" altLang="zh-CN" b="1" kern="100" dirty="0">
                <a:latin typeface="Times New Roman"/>
                <a:cs typeface="Times New Roman"/>
              </a:rPr>
              <a:t>水平</a:t>
            </a:r>
            <a:r>
              <a:rPr lang="en-US" altLang="zh-CN" b="1" kern="100" dirty="0">
                <a:latin typeface="宋体"/>
                <a:cs typeface="Times New Roman"/>
              </a:rPr>
              <a:t>”</a:t>
            </a:r>
            <a:r>
              <a:rPr lang="zh-CN" altLang="zh-CN" b="1" kern="100" dirty="0">
                <a:latin typeface="Times New Roman"/>
                <a:cs typeface="Times New Roman"/>
              </a:rPr>
              <a:t>和</a:t>
            </a:r>
            <a:r>
              <a:rPr lang="en-US" altLang="zh-CN" b="1" kern="100" dirty="0">
                <a:latin typeface="宋体"/>
                <a:cs typeface="Times New Roman"/>
              </a:rPr>
              <a:t>“</a:t>
            </a:r>
            <a:r>
              <a:rPr lang="zh-CN" altLang="zh-CN" b="1" kern="100" dirty="0">
                <a:latin typeface="Times New Roman"/>
                <a:cs typeface="Times New Roman"/>
              </a:rPr>
              <a:t>正碰</a:t>
            </a:r>
            <a:r>
              <a:rPr lang="en-US" altLang="zh-CN" b="1" kern="100" dirty="0">
                <a:latin typeface="宋体"/>
                <a:cs typeface="Times New Roman"/>
              </a:rPr>
              <a:t>”</a:t>
            </a:r>
            <a:r>
              <a:rPr lang="zh-CN" altLang="zh-CN" b="1" kern="100" dirty="0">
                <a:latin typeface="Times New Roman"/>
                <a:cs typeface="Times New Roman"/>
              </a:rPr>
              <a:t>。</a:t>
            </a:r>
            <a:endParaRPr lang="zh-CN" altLang="zh-CN" sz="1050" kern="100" dirty="0">
              <a:latin typeface="宋体"/>
              <a:cs typeface="Courier New"/>
            </a:endParaRPr>
          </a:p>
          <a:p>
            <a:pPr marL="442913" indent="-442913" algn="just"/>
            <a:r>
              <a:rPr lang="en-US" altLang="zh-CN" b="1" kern="100" dirty="0">
                <a:latin typeface="Times New Roman"/>
                <a:cs typeface="Courier New"/>
              </a:rPr>
              <a:t>2</a:t>
            </a:r>
            <a:r>
              <a:rPr lang="zh-CN" altLang="zh-CN" b="1" kern="100" dirty="0">
                <a:latin typeface="Times New Roman"/>
                <a:cs typeface="Times New Roman"/>
              </a:rPr>
              <a:t>．保证入射小球每次以同一位置由静止释放。</a:t>
            </a:r>
            <a:endParaRPr lang="zh-CN" altLang="zh-CN" sz="1050" kern="100" dirty="0">
              <a:latin typeface="宋体"/>
              <a:cs typeface="Courier New"/>
            </a:endParaRPr>
          </a:p>
          <a:p>
            <a:pPr marL="442913" indent="-442913" algn="just"/>
            <a:r>
              <a:rPr lang="en-US" altLang="zh-CN" b="1" kern="100" dirty="0">
                <a:latin typeface="Times New Roman"/>
                <a:cs typeface="Courier New"/>
              </a:rPr>
              <a:t>3</a:t>
            </a:r>
            <a:r>
              <a:rPr lang="zh-CN" altLang="zh-CN" b="1" kern="100" dirty="0">
                <a:latin typeface="Times New Roman"/>
                <a:cs typeface="Times New Roman"/>
              </a:rPr>
              <a:t>．入射小球的质量大于被碰球的质量。</a:t>
            </a:r>
            <a:endParaRPr lang="zh-CN" altLang="zh-CN" sz="1050" kern="100" dirty="0">
              <a:latin typeface="宋体"/>
              <a:cs typeface="Courier New"/>
            </a:endParaRPr>
          </a:p>
          <a:p>
            <a:pPr marL="442913" indent="-442913" algn="just"/>
            <a:r>
              <a:rPr lang="en-US" altLang="zh-CN" b="1" kern="100" dirty="0">
                <a:latin typeface="Times New Roman"/>
                <a:cs typeface="Courier New"/>
              </a:rPr>
              <a:t>4</a:t>
            </a:r>
            <a:r>
              <a:rPr lang="zh-CN" altLang="zh-CN" b="1" kern="100" dirty="0">
                <a:latin typeface="Times New Roman"/>
                <a:cs typeface="Times New Roman"/>
              </a:rPr>
              <a:t>．测量平抛运动小球的水平位移时，注意两球平抛起点在白纸平面的投影是不同的。</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41807" y="1135287"/>
            <a:ext cx="9448268" cy="4525963"/>
          </a:xfrm>
        </p:spPr>
        <p:txBody>
          <a:bodyPr/>
          <a:lstStyle/>
          <a:p>
            <a:pPr indent="612140" algn="just"/>
            <a:r>
              <a:rPr lang="zh-CN" altLang="zh-CN" b="1" kern="100" dirty="0">
                <a:latin typeface="宋体"/>
                <a:ea typeface="C-KT"/>
                <a:cs typeface="Times New Roman"/>
              </a:rPr>
              <a:t></a:t>
            </a:r>
            <a:r>
              <a:rPr lang="zh-CN" altLang="zh-CN" b="1" kern="100" dirty="0">
                <a:latin typeface="Times New Roman"/>
                <a:ea typeface="黑体"/>
                <a:cs typeface="Times New Roman"/>
              </a:rPr>
              <a:t>误差分析</a:t>
            </a:r>
            <a:endParaRPr lang="zh-CN" altLang="zh-CN" sz="1050" kern="100" dirty="0">
              <a:latin typeface="宋体"/>
              <a:cs typeface="Courier New"/>
            </a:endParaRPr>
          </a:p>
          <a:p>
            <a:pPr indent="90488" algn="just"/>
            <a:r>
              <a:rPr lang="en-US" altLang="zh-CN" b="1" kern="100" dirty="0">
                <a:latin typeface="Times New Roman"/>
                <a:cs typeface="Courier New"/>
              </a:rPr>
              <a:t>1</a:t>
            </a:r>
            <a:r>
              <a:rPr lang="zh-CN" altLang="zh-CN" b="1" kern="100" dirty="0">
                <a:latin typeface="Times New Roman"/>
                <a:cs typeface="Times New Roman"/>
              </a:rPr>
              <a:t>．系统误差：主要来源于装置本身是否符合要求。</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碰撞是否为一维。</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实验是否满足动量守恒的条件。</a:t>
            </a:r>
            <a:endParaRPr lang="zh-CN" altLang="zh-CN" sz="1050" kern="100" dirty="0">
              <a:latin typeface="宋体"/>
              <a:cs typeface="Courier New"/>
            </a:endParaRPr>
          </a:p>
          <a:p>
            <a:pPr indent="180975" algn="just"/>
            <a:r>
              <a:rPr lang="en-US" altLang="zh-CN" b="1" kern="100" dirty="0">
                <a:latin typeface="Times New Roman"/>
                <a:cs typeface="Courier New"/>
              </a:rPr>
              <a:t>2</a:t>
            </a:r>
            <a:r>
              <a:rPr lang="zh-CN" altLang="zh-CN" b="1" kern="100" dirty="0">
                <a:latin typeface="Times New Roman"/>
                <a:cs typeface="Times New Roman"/>
              </a:rPr>
              <a:t>．偶然误差：主要来源于质量</a:t>
            </a:r>
            <a:r>
              <a:rPr lang="en-US" altLang="zh-CN" b="1" i="1" kern="100" dirty="0">
                <a:latin typeface="Times New Roman"/>
                <a:cs typeface="Courier New"/>
              </a:rPr>
              <a:t>m</a:t>
            </a:r>
            <a:r>
              <a:rPr lang="zh-CN" altLang="zh-CN" b="1" kern="100" dirty="0">
                <a:latin typeface="Times New Roman"/>
                <a:cs typeface="Times New Roman"/>
              </a:rPr>
              <a:t>和速度</a:t>
            </a:r>
            <a:r>
              <a:rPr lang="en-US" altLang="zh-CN" b="1" i="1" kern="100" dirty="0">
                <a:latin typeface="Book Antiqua"/>
                <a:cs typeface="Times New Roman"/>
              </a:rPr>
              <a:t>v</a:t>
            </a:r>
            <a:r>
              <a:rPr lang="zh-CN" altLang="zh-CN" b="1" kern="100" dirty="0">
                <a:latin typeface="Times New Roman"/>
                <a:cs typeface="Times New Roman"/>
              </a:rPr>
              <a:t>的测量。</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66545" y="775245"/>
            <a:ext cx="10975658" cy="5894115"/>
          </a:xfrm>
        </p:spPr>
        <p:txBody>
          <a:bodyPr>
            <a:normAutofit/>
          </a:bodyPr>
          <a:lstStyle/>
          <a:p>
            <a:pPr indent="442913" algn="just">
              <a:tabLst>
                <a:tab pos="2970530" algn="l"/>
              </a:tabLst>
            </a:pPr>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如图所示，用</a:t>
            </a:r>
            <a:r>
              <a:rPr lang="en-US" altLang="zh-CN" b="1" kern="100" dirty="0">
                <a:latin typeface="宋体"/>
                <a:cs typeface="Times New Roman"/>
              </a:rPr>
              <a:t>“</a:t>
            </a:r>
            <a:r>
              <a:rPr lang="zh-CN" altLang="zh-CN" b="1" kern="100" dirty="0">
                <a:latin typeface="Times New Roman"/>
                <a:cs typeface="Times New Roman"/>
              </a:rPr>
              <a:t>碰撞实验器</a:t>
            </a:r>
            <a:r>
              <a:rPr lang="en-US" altLang="zh-CN" b="1" kern="100" dirty="0">
                <a:latin typeface="宋体"/>
                <a:cs typeface="Times New Roman"/>
              </a:rPr>
              <a:t>”</a:t>
            </a:r>
            <a:r>
              <a:rPr lang="zh-CN" altLang="zh-CN" b="1" kern="100" dirty="0">
                <a:latin typeface="Times New Roman"/>
                <a:cs typeface="Times New Roman"/>
              </a:rPr>
              <a:t>可以验证动量守恒定律，即研究两个小球在轨道水平部分碰撞前后的动量关系。</a:t>
            </a:r>
            <a:endParaRPr lang="zh-CN" altLang="zh-CN" kern="100" dirty="0">
              <a:latin typeface="宋体"/>
              <a:cs typeface="Courier New"/>
            </a:endParaRPr>
          </a:p>
          <a:p>
            <a:pPr indent="442913" algn="just">
              <a:tabLst>
                <a:tab pos="2970530" algn="l"/>
              </a:tabLst>
            </a:pPr>
            <a:endParaRPr lang="en-US" altLang="zh-CN" b="1" kern="100" dirty="0" smtClean="0">
              <a:latin typeface="Times New Roman"/>
              <a:cs typeface="Courier New"/>
            </a:endParaRPr>
          </a:p>
          <a:p>
            <a:pPr indent="442913" algn="just">
              <a:tabLst>
                <a:tab pos="2970530" algn="l"/>
              </a:tabLst>
            </a:pPr>
            <a:endParaRPr lang="en-US" altLang="zh-CN" b="1" kern="100" dirty="0" smtClean="0">
              <a:latin typeface="Times New Roman"/>
              <a:cs typeface="Courier New"/>
            </a:endParaRPr>
          </a:p>
          <a:p>
            <a:pPr indent="442913" algn="just">
              <a:tabLst>
                <a:tab pos="2970530" algn="l"/>
              </a:tabLst>
            </a:pPr>
            <a:endParaRPr lang="en-US" altLang="zh-CN" sz="1000" b="1" kern="100" dirty="0">
              <a:latin typeface="Times New Roman"/>
              <a:cs typeface="Courier New"/>
            </a:endParaRPr>
          </a:p>
          <a:p>
            <a:pPr indent="442913" algn="just">
              <a:tabLst>
                <a:tab pos="2970530" algn="l"/>
              </a:tabLst>
            </a:pPr>
            <a:r>
              <a:rPr lang="en-US" altLang="zh-CN" b="1" kern="100" dirty="0" smtClean="0">
                <a:latin typeface="Times New Roman"/>
                <a:cs typeface="Courier New"/>
              </a:rPr>
              <a:t>(1</a:t>
            </a:r>
            <a:r>
              <a:rPr lang="en-US" altLang="zh-CN" b="1" kern="100" dirty="0">
                <a:latin typeface="Times New Roman"/>
                <a:cs typeface="Courier New"/>
              </a:rPr>
              <a:t>)</a:t>
            </a:r>
            <a:r>
              <a:rPr lang="zh-CN" altLang="zh-CN" b="1" kern="100" dirty="0">
                <a:latin typeface="Times New Roman"/>
                <a:cs typeface="Times New Roman"/>
              </a:rPr>
              <a:t>实验中，直接测定小球碰撞前后的速度是不容易的。但是，可以通过仅测量</a:t>
            </a:r>
            <a:r>
              <a:rPr lang="en-US" altLang="zh-CN" b="1" kern="100" dirty="0">
                <a:latin typeface="Times New Roman"/>
                <a:cs typeface="Courier New"/>
              </a:rPr>
              <a:t>__________(</a:t>
            </a:r>
            <a:r>
              <a:rPr lang="zh-CN" altLang="zh-CN" b="1" kern="100" dirty="0">
                <a:latin typeface="Times New Roman"/>
                <a:cs typeface="Times New Roman"/>
              </a:rPr>
              <a:t>填选项前的符号</a:t>
            </a:r>
            <a:r>
              <a:rPr lang="en-US" altLang="zh-CN" b="1" kern="100" dirty="0">
                <a:latin typeface="Times New Roman"/>
                <a:cs typeface="Courier New"/>
              </a:rPr>
              <a:t>)</a:t>
            </a:r>
            <a:r>
              <a:rPr lang="zh-CN" altLang="zh-CN" b="1" kern="100" dirty="0">
                <a:latin typeface="Times New Roman"/>
                <a:cs typeface="Times New Roman"/>
              </a:rPr>
              <a:t>，间接地解决这个问题。</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A</a:t>
            </a:r>
            <a:r>
              <a:rPr lang="zh-CN" altLang="zh-CN" b="1" kern="100" dirty="0">
                <a:latin typeface="Times New Roman"/>
                <a:cs typeface="Times New Roman"/>
              </a:rPr>
              <a:t>．小球开始释放高度</a:t>
            </a:r>
            <a:r>
              <a:rPr lang="en-US" altLang="zh-CN" b="1" i="1" kern="100" dirty="0">
                <a:latin typeface="Times New Roman"/>
                <a:cs typeface="Courier New"/>
              </a:rPr>
              <a:t>h</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．小球抛出点距地面的高度</a:t>
            </a:r>
            <a:r>
              <a:rPr lang="en-US" altLang="zh-CN" b="1" i="1" kern="100" dirty="0">
                <a:latin typeface="Times New Roman"/>
                <a:cs typeface="Courier New"/>
              </a:rPr>
              <a:t>H</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．小球做平抛运动的射程</a:t>
            </a:r>
            <a:endParaRPr lang="zh-CN" altLang="zh-CN" kern="100" dirty="0">
              <a:latin typeface="宋体"/>
              <a:cs typeface="Courier New"/>
            </a:endParaRPr>
          </a:p>
          <a:p>
            <a:pPr indent="442913"/>
            <a:endParaRPr lang="zh-CN" alt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49269" y="175166"/>
            <a:ext cx="5512614"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6" name="Picture 2" descr="20WLXBY1-39.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657427" y="1916832"/>
            <a:ext cx="2468736" cy="142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1854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666545" y="82549"/>
            <a:ext cx="10975658" cy="6730827"/>
          </a:xfrm>
        </p:spPr>
        <p:txBody>
          <a:bodyPr>
            <a:normAutofit fontScale="92500"/>
          </a:bodyPr>
          <a:lstStyle/>
          <a:p>
            <a:pPr indent="442913"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图中</a:t>
            </a:r>
            <a:r>
              <a:rPr lang="en-US" altLang="zh-CN" b="1" i="1" kern="100" dirty="0">
                <a:latin typeface="Times New Roman"/>
                <a:cs typeface="Courier New"/>
              </a:rPr>
              <a:t>O</a:t>
            </a:r>
            <a:r>
              <a:rPr lang="zh-CN" altLang="zh-CN" b="1" kern="100" dirty="0">
                <a:latin typeface="Times New Roman"/>
                <a:cs typeface="Times New Roman"/>
              </a:rPr>
              <a:t>点是小球抛出点在地面上的垂直投影，实验时先让入射球</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多次从倾斜轨道上</a:t>
            </a:r>
            <a:r>
              <a:rPr lang="en-US" altLang="zh-CN" b="1" i="1" kern="100" dirty="0">
                <a:latin typeface="Times New Roman"/>
                <a:cs typeface="Courier New"/>
              </a:rPr>
              <a:t>S</a:t>
            </a:r>
            <a:r>
              <a:rPr lang="zh-CN" altLang="zh-CN" b="1" kern="100" dirty="0">
                <a:latin typeface="Times New Roman"/>
                <a:cs typeface="Times New Roman"/>
              </a:rPr>
              <a:t>位置静止释放，找到其平均落地点的位置</a:t>
            </a:r>
            <a:r>
              <a:rPr lang="en-US" altLang="zh-CN" b="1" i="1" kern="100" dirty="0">
                <a:latin typeface="Times New Roman"/>
                <a:cs typeface="Courier New"/>
              </a:rPr>
              <a:t>P</a:t>
            </a:r>
            <a:r>
              <a:rPr lang="zh-CN" altLang="zh-CN" b="1" kern="100" dirty="0">
                <a:latin typeface="Times New Roman"/>
                <a:cs typeface="Times New Roman"/>
              </a:rPr>
              <a:t>，测量平抛射程</a:t>
            </a:r>
            <a:r>
              <a:rPr lang="en-US" altLang="zh-CN" b="1" i="1" kern="100" dirty="0">
                <a:latin typeface="Times New Roman"/>
                <a:cs typeface="Courier New"/>
              </a:rPr>
              <a:t>OP</a:t>
            </a:r>
            <a:r>
              <a:rPr lang="zh-CN" altLang="zh-CN" b="1" kern="100" dirty="0">
                <a:latin typeface="Times New Roman"/>
                <a:cs typeface="Times New Roman"/>
              </a:rPr>
              <a:t>，然后，把被碰小球</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静置于轨道的水平部分，再将入射球</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从斜轨上</a:t>
            </a:r>
            <a:r>
              <a:rPr lang="en-US" altLang="zh-CN" b="1" i="1" kern="100" dirty="0">
                <a:latin typeface="Times New Roman"/>
                <a:cs typeface="Courier New"/>
              </a:rPr>
              <a:t>S</a:t>
            </a:r>
            <a:r>
              <a:rPr lang="zh-CN" altLang="zh-CN" b="1" kern="100" dirty="0">
                <a:latin typeface="Times New Roman"/>
                <a:cs typeface="Times New Roman"/>
              </a:rPr>
              <a:t>位置静止释放，与小球</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相碰，并多次重复。</a:t>
            </a:r>
            <a:endParaRPr lang="zh-CN" altLang="zh-CN" kern="100" dirty="0">
              <a:latin typeface="宋体"/>
              <a:cs typeface="Courier New"/>
            </a:endParaRPr>
          </a:p>
          <a:p>
            <a:pPr indent="442913" algn="just">
              <a:tabLst>
                <a:tab pos="2970530" algn="l"/>
              </a:tabLst>
            </a:pPr>
            <a:r>
              <a:rPr lang="zh-CN" altLang="zh-CN" b="1" kern="100" dirty="0">
                <a:latin typeface="Times New Roman"/>
                <a:cs typeface="Times New Roman"/>
              </a:rPr>
              <a:t>接下来要完成的必要步骤是</a:t>
            </a:r>
            <a:r>
              <a:rPr lang="en-US" altLang="zh-CN" b="1" kern="100" dirty="0">
                <a:latin typeface="Times New Roman"/>
                <a:cs typeface="Courier New"/>
              </a:rPr>
              <a:t>__________</a:t>
            </a:r>
            <a:r>
              <a:rPr lang="zh-CN" altLang="zh-CN" b="1" kern="100" dirty="0">
                <a:latin typeface="Times New Roman"/>
                <a:cs typeface="Times New Roman"/>
              </a:rPr>
              <a:t>。</a:t>
            </a:r>
            <a:r>
              <a:rPr lang="en-US" altLang="zh-CN" b="1" kern="100" dirty="0">
                <a:latin typeface="Times New Roman"/>
                <a:cs typeface="Courier New"/>
              </a:rPr>
              <a:t>(</a:t>
            </a:r>
            <a:r>
              <a:rPr lang="zh-CN" altLang="zh-CN" b="1" kern="100" dirty="0">
                <a:latin typeface="Times New Roman"/>
                <a:cs typeface="Times New Roman"/>
              </a:rPr>
              <a:t>填选项前的符号</a:t>
            </a:r>
            <a:r>
              <a:rPr lang="en-US" altLang="zh-CN" b="1" kern="100" dirty="0">
                <a:latin typeface="Times New Roman"/>
                <a:cs typeface="Courier New"/>
              </a:rPr>
              <a:t>)</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A</a:t>
            </a:r>
            <a:r>
              <a:rPr lang="zh-CN" altLang="zh-CN" b="1" kern="100" dirty="0">
                <a:latin typeface="Times New Roman"/>
                <a:cs typeface="Times New Roman"/>
              </a:rPr>
              <a:t>．用天平测量两个小球的质量</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．测量小球</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开始释放高度</a:t>
            </a:r>
            <a:r>
              <a:rPr lang="en-US" altLang="zh-CN" b="1" i="1" kern="100" dirty="0">
                <a:latin typeface="Times New Roman"/>
                <a:cs typeface="Courier New"/>
              </a:rPr>
              <a:t>h</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．测量抛出点距地面的高度</a:t>
            </a:r>
            <a:r>
              <a:rPr lang="en-US" altLang="zh-CN" b="1" i="1" kern="100" dirty="0">
                <a:latin typeface="Times New Roman"/>
                <a:cs typeface="Courier New"/>
              </a:rPr>
              <a:t>H</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．分别找到</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相碰后平均落地点的位置</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N</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E</a:t>
            </a:r>
            <a:r>
              <a:rPr lang="zh-CN" altLang="zh-CN" b="1" kern="100" dirty="0">
                <a:latin typeface="Times New Roman"/>
                <a:cs typeface="Times New Roman"/>
              </a:rPr>
              <a:t>．测量平抛射程</a:t>
            </a:r>
            <a:r>
              <a:rPr lang="en-US" altLang="zh-CN" b="1" i="1" kern="100" dirty="0">
                <a:latin typeface="Times New Roman"/>
                <a:cs typeface="Courier New"/>
              </a:rPr>
              <a:t>OM</a:t>
            </a:r>
            <a:r>
              <a:rPr lang="zh-CN" altLang="zh-CN" b="1" kern="100" dirty="0">
                <a:latin typeface="Times New Roman"/>
                <a:cs typeface="Times New Roman"/>
              </a:rPr>
              <a:t>、</a:t>
            </a:r>
            <a:r>
              <a:rPr lang="en-US" altLang="zh-CN" b="1" i="1" kern="100" dirty="0">
                <a:latin typeface="Times New Roman"/>
                <a:cs typeface="Courier New"/>
              </a:rPr>
              <a:t>ON</a:t>
            </a:r>
            <a:endParaRPr lang="zh-CN" altLang="zh-CN" kern="100" dirty="0">
              <a:latin typeface="宋体"/>
              <a:cs typeface="Courier New"/>
            </a:endParaRPr>
          </a:p>
          <a:p>
            <a:pPr indent="442913" algn="just">
              <a:tabLst>
                <a:tab pos="2970530" algn="l"/>
              </a:tabLst>
            </a:pPr>
            <a:r>
              <a:rPr lang="en-US" altLang="zh-CN" b="1" kern="100" dirty="0">
                <a:latin typeface="Times New Roman"/>
                <a:cs typeface="Courier New"/>
              </a:rPr>
              <a:t>(3)</a:t>
            </a:r>
            <a:r>
              <a:rPr lang="zh-CN" altLang="zh-CN" b="1" kern="100" dirty="0">
                <a:latin typeface="Times New Roman"/>
                <a:cs typeface="Times New Roman"/>
              </a:rPr>
              <a:t>若两球碰撞前后的动量守恒，其表达式为</a:t>
            </a:r>
            <a:r>
              <a:rPr lang="en-US" altLang="zh-CN" b="1" kern="100" dirty="0">
                <a:latin typeface="Times New Roman"/>
                <a:cs typeface="Courier New"/>
              </a:rPr>
              <a:t>__________________________</a:t>
            </a:r>
            <a:r>
              <a:rPr lang="en-US" altLang="zh-CN" b="1" kern="100" dirty="0">
                <a:latin typeface="IPAPANNEW"/>
                <a:cs typeface="Times New Roman"/>
              </a:rPr>
              <a:t>[</a:t>
            </a:r>
            <a:r>
              <a:rPr lang="zh-CN" altLang="zh-CN" b="1" kern="100" dirty="0">
                <a:latin typeface="IPAPANNEW"/>
                <a:cs typeface="Times New Roman"/>
              </a:rPr>
              <a:t>用</a:t>
            </a:r>
            <a:r>
              <a:rPr lang="en-US" altLang="zh-CN" b="1" kern="100" dirty="0">
                <a:latin typeface="IPAPANNEW"/>
                <a:cs typeface="Times New Roman"/>
              </a:rPr>
              <a:t>(2)</a:t>
            </a:r>
            <a:r>
              <a:rPr lang="zh-CN" altLang="zh-CN" b="1" kern="100" dirty="0">
                <a:latin typeface="IPAPANNEW"/>
                <a:cs typeface="Times New Roman"/>
              </a:rPr>
              <a:t>中测量的量表示</a:t>
            </a:r>
            <a:r>
              <a:rPr lang="en-US" altLang="zh-CN" b="1" kern="100" dirty="0">
                <a:latin typeface="IPAPANNEW"/>
                <a:cs typeface="Times New Roman"/>
              </a:rPr>
              <a:t>]</a:t>
            </a:r>
            <a:r>
              <a:rPr lang="zh-CN" altLang="zh-CN" b="1" kern="100" dirty="0">
                <a:latin typeface="Times New Roman"/>
                <a:cs typeface="Times New Roman"/>
              </a:rPr>
              <a:t>。</a:t>
            </a:r>
            <a:endParaRPr lang="zh-CN" altLang="zh-CN" kern="100" dirty="0">
              <a:latin typeface="宋体"/>
              <a:cs typeface="Courier New"/>
            </a:endParaRPr>
          </a:p>
          <a:p>
            <a:pPr indent="442913"/>
            <a:endParaRPr lang="zh-CN" altLang="en-US" dirty="0"/>
          </a:p>
        </p:txBody>
      </p:sp>
    </p:spTree>
    <p:extLst>
      <p:ext uri="{BB962C8B-B14F-4D97-AF65-F5344CB8AC3E}">
        <p14:creationId xmlns:p14="http://schemas.microsoft.com/office/powerpoint/2010/main" val="30774946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576747462"/>
              </p:ext>
            </p:extLst>
          </p:nvPr>
        </p:nvGraphicFramePr>
        <p:xfrm>
          <a:off x="696987" y="620688"/>
          <a:ext cx="10256838" cy="4641850"/>
        </p:xfrm>
        <a:graphic>
          <a:graphicData uri="http://schemas.openxmlformats.org/presentationml/2006/ole">
            <mc:AlternateContent xmlns:mc="http://schemas.openxmlformats.org/markup-compatibility/2006">
              <mc:Choice xmlns:v="urn:schemas-microsoft-com:vml" Requires="v">
                <p:oleObj spid="_x0000_s19478" name="文档" r:id="rId3" imgW="10483270" imgH="4732170" progId="Word.Document.12">
                  <p:embed/>
                </p:oleObj>
              </mc:Choice>
              <mc:Fallback>
                <p:oleObj name="文档" r:id="rId3" imgW="10483270" imgH="4732170" progId="Word.Document.12">
                  <p:embed/>
                  <p:pic>
                    <p:nvPicPr>
                      <p:cNvPr id="0" name=""/>
                      <p:cNvPicPr/>
                      <p:nvPr/>
                    </p:nvPicPr>
                    <p:blipFill>
                      <a:blip r:embed="rId4"/>
                      <a:stretch>
                        <a:fillRect/>
                      </a:stretch>
                    </p:blipFill>
                    <p:spPr>
                      <a:xfrm>
                        <a:off x="696987" y="620688"/>
                        <a:ext cx="10256838" cy="4641850"/>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323955792"/>
              </p:ext>
            </p:extLst>
          </p:nvPr>
        </p:nvGraphicFramePr>
        <p:xfrm>
          <a:off x="1417067" y="5085184"/>
          <a:ext cx="10296525" cy="665163"/>
        </p:xfrm>
        <a:graphic>
          <a:graphicData uri="http://schemas.openxmlformats.org/presentationml/2006/ole">
            <mc:AlternateContent xmlns:mc="http://schemas.openxmlformats.org/markup-compatibility/2006">
              <mc:Choice xmlns:v="urn:schemas-microsoft-com:vml" Requires="v">
                <p:oleObj spid="_x0000_s19479" name="文档" r:id="rId5" imgW="10401260" imgH="671447" progId="Word.Document.12">
                  <p:embed/>
                </p:oleObj>
              </mc:Choice>
              <mc:Fallback>
                <p:oleObj name="文档" r:id="rId5" imgW="10401260" imgH="671447" progId="Word.Document.12">
                  <p:embed/>
                  <p:pic>
                    <p:nvPicPr>
                      <p:cNvPr id="0" name=""/>
                      <p:cNvPicPr/>
                      <p:nvPr/>
                    </p:nvPicPr>
                    <p:blipFill>
                      <a:blip r:embed="rId6"/>
                      <a:stretch>
                        <a:fillRect/>
                      </a:stretch>
                    </p:blipFill>
                    <p:spPr>
                      <a:xfrm>
                        <a:off x="1417067" y="5085184"/>
                        <a:ext cx="10296525" cy="665163"/>
                      </a:xfrm>
                      <a:prstGeom prst="rect">
                        <a:avLst/>
                      </a:prstGeom>
                    </p:spPr>
                  </p:pic>
                </p:oleObj>
              </mc:Fallback>
            </mc:AlternateContent>
          </a:graphicData>
        </a:graphic>
      </p:graphicFrame>
    </p:spTree>
    <p:extLst>
      <p:ext uri="{BB962C8B-B14F-4D97-AF65-F5344CB8AC3E}">
        <p14:creationId xmlns:p14="http://schemas.microsoft.com/office/powerpoint/2010/main" val="231345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TotalTime>
  <Words>2194</Words>
  <Application>Microsoft Office PowerPoint</Application>
  <PresentationFormat>自定义</PresentationFormat>
  <Paragraphs>89</Paragraphs>
  <Slides>27</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27</vt:i4>
      </vt:variant>
    </vt:vector>
  </HeadingPairs>
  <TitlesOfParts>
    <vt:vector size="30"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112</cp:revision>
  <dcterms:created xsi:type="dcterms:W3CDTF">2021-04-02T06:41:31Z</dcterms:created>
  <dcterms:modified xsi:type="dcterms:W3CDTF">2024-03-25T08:16:39Z</dcterms:modified>
</cp:coreProperties>
</file>