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26" r:id="rId24"/>
    <p:sldId id="327" r:id="rId25"/>
    <p:sldId id="328" r:id="rId26"/>
    <p:sldId id="329" r:id="rId27"/>
    <p:sldId id="330" r:id="rId28"/>
    <p:sldId id="331" r:id="rId29"/>
    <p:sldId id="332" r:id="rId30"/>
    <p:sldId id="333" r:id="rId31"/>
    <p:sldId id="334" r:id="rId32"/>
    <p:sldId id="335" r:id="rId33"/>
    <p:sldId id="336" r:id="rId34"/>
    <p:sldId id="337" r:id="rId35"/>
    <p:sldId id="338" r:id="rId36"/>
    <p:sldId id="339" r:id="rId37"/>
    <p:sldId id="340" r:id="rId38"/>
    <p:sldId id="285" r:id="rId39"/>
    <p:sldId id="284" r:id="rId40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660"/>
  </p:normalViewPr>
  <p:slideViewPr>
    <p:cSldViewPr>
      <p:cViewPr varScale="1">
        <p:scale>
          <a:sx n="81" d="100"/>
          <a:sy n="81" d="100"/>
        </p:scale>
        <p:origin x="-540" y="-90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AC2F2-7D5E-4B19-8F8A-AF610728EDB0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BE115-2331-432A-84F8-CF80B7608A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140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4525963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2024-3-25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555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666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3.emf"/><Relationship Id="rId5" Type="http://schemas.openxmlformats.org/officeDocument/2006/relationships/package" Target="../embeddings/Microsoft_Word_Document7777.docx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21XLKWLX1-43.TI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888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emf"/><Relationship Id="rId5" Type="http://schemas.openxmlformats.org/officeDocument/2006/relationships/package" Target="../embeddings/Microsoft_Word_Document9999.docx"/><Relationship Id="rId4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package" Target="../embeddings/Microsoft_Word_Document10101010.docx"/><Relationship Id="rId7" Type="http://schemas.openxmlformats.org/officeDocument/2006/relationships/package" Target="../embeddings/Microsoft_Word_Document1212121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9.emf"/><Relationship Id="rId5" Type="http://schemas.openxmlformats.org/officeDocument/2006/relationships/package" Target="../embeddings/Microsoft_Word_Document11111111.docx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21WLXKCXARXS1-44.TI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21WLXKCXARXS1-45.TIF" TargetMode="Externa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20WLXBY1-51.TIF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313131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package" Target="../embeddings/Microsoft_Word_Document14141414.docx"/><Relationship Id="rId7" Type="http://schemas.openxmlformats.org/officeDocument/2006/relationships/package" Target="../embeddings/Microsoft_Word_Document1515151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20WLXBY1-52.TIF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5.emf"/><Relationship Id="rId9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616161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0.emf"/><Relationship Id="rId5" Type="http://schemas.openxmlformats.org/officeDocument/2006/relationships/package" Target="../embeddings/Microsoft_Word_Document17171717.docx"/><Relationship Id="rId4" Type="http://schemas.openxmlformats.org/officeDocument/2006/relationships/image" Target="../media/image2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file:///F:\&#31908;&#25945;&#29256;&#29289;&#29702;&#36873;&#25321;&#24615;&#24517;&#20462;&#31532;&#19968;&#20876;&#25945;&#21442;$\21BJWL-20.TIF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818181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3.emf"/><Relationship Id="rId5" Type="http://schemas.openxmlformats.org/officeDocument/2006/relationships/package" Target="../embeddings/Microsoft_Word_Document19191919.docx"/><Relationship Id="rId4" Type="http://schemas.openxmlformats.org/officeDocument/2006/relationships/image" Target="../media/image32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4.emf"/><Relationship Id="rId4" Type="http://schemas.openxmlformats.org/officeDocument/2006/relationships/package" Target="../embeddings/Microsoft_Word_Document20202020.doc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121212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Word_Document22222222.docx"/><Relationship Id="rId4" Type="http://schemas.openxmlformats.org/officeDocument/2006/relationships/image" Target="../media/image36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323232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21WLXKCXARXS1-49.TIF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424242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1.emf"/><Relationship Id="rId5" Type="http://schemas.openxmlformats.org/officeDocument/2006/relationships/package" Target="../embeddings/Microsoft_Word_Document25252525.docx"/><Relationship Id="rId4" Type="http://schemas.openxmlformats.org/officeDocument/2006/relationships/image" Target="../media/image40.e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6262626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3.emf"/><Relationship Id="rId5" Type="http://schemas.openxmlformats.org/officeDocument/2006/relationships/package" Target="../embeddings/Microsoft_Word_Document27272727.docx"/><Relationship Id="rId4" Type="http://schemas.openxmlformats.org/officeDocument/2006/relationships/image" Target="../media/image4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0116;&#65289;&#24377;&#24615;&#30896;&#25758;&#19982;&#38750;&#24377;&#24615;&#30896;&#25758;.DOC" TargetMode="Externa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21WLXKCXARXS1-41.TI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package" Target="../embeddings/Microsoft_Word_Document1111.docx"/><Relationship Id="rId7" Type="http://schemas.openxmlformats.org/officeDocument/2006/relationships/package" Target="../embeddings/Microsoft_Word_Document333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package" Target="../embeddings/Microsoft_Word_Document2222.docx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44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20XWLX1-59.TIF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21XLKWLX1-41.T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548680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sz="2800" b="1" kern="100" dirty="0">
                <a:solidFill>
                  <a:srgbClr val="7030A0"/>
                </a:solidFill>
                <a:latin typeface="Times New Roman"/>
                <a:cs typeface="Times New Roman"/>
              </a:rPr>
              <a:t>第五节　弹性碰撞与非弹性碰撞</a:t>
            </a:r>
            <a:endParaRPr lang="zh-CN" altLang="zh-CN" sz="2800" kern="100" dirty="0">
              <a:solidFill>
                <a:srgbClr val="7030A0"/>
              </a:solidFill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026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47" y="1628800"/>
            <a:ext cx="1148583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76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200757"/>
              </p:ext>
            </p:extLst>
          </p:nvPr>
        </p:nvGraphicFramePr>
        <p:xfrm>
          <a:off x="913011" y="1772816"/>
          <a:ext cx="10371138" cy="323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文档" r:id="rId3" imgW="10367808" imgH="3241196" progId="Word.Document.12">
                  <p:embed/>
                </p:oleObj>
              </mc:Choice>
              <mc:Fallback>
                <p:oleObj name="文档" r:id="rId3" imgW="10367808" imgH="324119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3011" y="1772816"/>
                        <a:ext cx="10371138" cy="3236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6632"/>
            <a:ext cx="10975658" cy="4525963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碰撞过程的特点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019536"/>
              </p:ext>
            </p:extLst>
          </p:nvPr>
        </p:nvGraphicFramePr>
        <p:xfrm>
          <a:off x="1417067" y="1556792"/>
          <a:ext cx="9361039" cy="4680521"/>
        </p:xfrm>
        <a:graphic>
          <a:graphicData uri="http://schemas.openxmlformats.org/drawingml/2006/table">
            <a:tbl>
              <a:tblPr/>
              <a:tblGrid>
                <a:gridCol w="1512168"/>
                <a:gridCol w="7848871"/>
              </a:tblGrid>
              <a:tr h="10401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b="1" kern="100">
                          <a:effectLst/>
                          <a:latin typeface="Times New Roman"/>
                          <a:cs typeface="Times New Roman"/>
                        </a:rPr>
                        <a:t>时间特点</a:t>
                      </a:r>
                      <a:endParaRPr lang="zh-CN" sz="10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b="1" kern="100">
                          <a:effectLst/>
                          <a:latin typeface="Times New Roman"/>
                          <a:cs typeface="Times New Roman"/>
                        </a:rPr>
                        <a:t>碰撞过程中，相互作用的时间极短，相对物体的全过程可忽略不计</a:t>
                      </a:r>
                      <a:endParaRPr lang="zh-CN" sz="10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1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b="1" kern="100">
                          <a:effectLst/>
                          <a:latin typeface="Times New Roman"/>
                          <a:cs typeface="Times New Roman"/>
                        </a:rPr>
                        <a:t>受力特点</a:t>
                      </a:r>
                      <a:endParaRPr lang="zh-CN" sz="10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b="1" kern="100">
                          <a:effectLst/>
                          <a:latin typeface="Times New Roman"/>
                          <a:cs typeface="Times New Roman"/>
                        </a:rPr>
                        <a:t>在碰撞过程中，系统的内力远大于外力，外力可以忽略，系统的总动量守恒</a:t>
                      </a:r>
                      <a:endParaRPr lang="zh-CN" sz="10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6017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b="1" kern="100">
                          <a:effectLst/>
                          <a:latin typeface="Times New Roman"/>
                          <a:cs typeface="Times New Roman"/>
                        </a:rPr>
                        <a:t>位移特点</a:t>
                      </a:r>
                      <a:endParaRPr lang="zh-CN" sz="10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b="1" kern="100">
                          <a:effectLst/>
                          <a:latin typeface="Times New Roman"/>
                          <a:cs typeface="Times New Roman"/>
                        </a:rPr>
                        <a:t>在碰撞过程中，由于在极短的时间内物体的速度发生突变，物体发生的位移极小，可认为碰撞前后物体处于同一位置</a:t>
                      </a:r>
                      <a:endParaRPr lang="zh-CN" sz="10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01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b="1" kern="100">
                          <a:effectLst/>
                          <a:latin typeface="Times New Roman"/>
                          <a:cs typeface="Times New Roman"/>
                        </a:rPr>
                        <a:t>能量特点</a:t>
                      </a:r>
                      <a:endParaRPr lang="zh-CN" sz="10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200" b="1" kern="100" dirty="0">
                          <a:effectLst/>
                          <a:latin typeface="Times New Roman"/>
                          <a:cs typeface="Times New Roman"/>
                        </a:rPr>
                        <a:t>碰撞过程系统的动能不会增加</a:t>
                      </a:r>
                      <a:endParaRPr lang="zh-CN" sz="10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62861" marR="6286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703237"/>
            <a:ext cx="10975658" cy="4525963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碰撞的分类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417728"/>
              </p:ext>
            </p:extLst>
          </p:nvPr>
        </p:nvGraphicFramePr>
        <p:xfrm>
          <a:off x="1849115" y="1594757"/>
          <a:ext cx="7632849" cy="3068920"/>
        </p:xfrm>
        <a:graphic>
          <a:graphicData uri="http://schemas.openxmlformats.org/drawingml/2006/table">
            <a:tbl>
              <a:tblPr/>
              <a:tblGrid>
                <a:gridCol w="2643448"/>
                <a:gridCol w="2345953"/>
                <a:gridCol w="2643448"/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b="1" i="0" u="none" kern="100" dirty="0">
                          <a:effectLst/>
                          <a:latin typeface="Times New Roman"/>
                          <a:cs typeface="Courier New"/>
                        </a:rPr>
                        <a:t> </a:t>
                      </a:r>
                      <a:r>
                        <a:rPr lang="zh-CN" altLang="en-US" sz="2400" b="1" i="0" u="none" kern="100" dirty="0" smtClean="0">
                          <a:effectLst/>
                          <a:latin typeface="Times New Roman"/>
                          <a:cs typeface="Courier New"/>
                        </a:rPr>
                        <a:t>分类</a:t>
                      </a:r>
                      <a:endParaRPr lang="zh-CN" sz="2400" i="0" u="none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动量是否守恒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机械能是否守恒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弹性碰撞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守恒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守恒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非弹性碰撞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守恒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有损失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完全非弹性碰撞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守恒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损失最大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56575" marR="565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738553" y="116632"/>
            <a:ext cx="10975658" cy="6408712"/>
          </a:xfrm>
        </p:spPr>
        <p:txBody>
          <a:bodyPr>
            <a:normAutofit/>
          </a:bodyPr>
          <a:lstStyle/>
          <a:p>
            <a:pPr indent="447675" algn="just">
              <a:lnSpc>
                <a:spcPct val="200000"/>
              </a:lnSpc>
              <a:tabLst>
                <a:tab pos="2970530" algn="l"/>
              </a:tabLst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　质量分别为</a:t>
            </a:r>
            <a:r>
              <a:rPr lang="en-US" altLang="zh-CN" b="1" kern="100" dirty="0">
                <a:latin typeface="Times New Roman"/>
                <a:cs typeface="Courier New"/>
              </a:rPr>
              <a:t>300 g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kern="100" dirty="0">
                <a:latin typeface="Times New Roman"/>
                <a:cs typeface="Courier New"/>
              </a:rPr>
              <a:t>200 g</a:t>
            </a:r>
            <a:r>
              <a:rPr lang="zh-CN" altLang="zh-CN" b="1" kern="100" dirty="0">
                <a:latin typeface="Times New Roman"/>
                <a:cs typeface="Times New Roman"/>
              </a:rPr>
              <a:t>的两个物体在无摩擦的水平面上相向运动，速度分别为</a:t>
            </a:r>
            <a:r>
              <a:rPr lang="en-US" altLang="zh-CN" b="1" kern="100" dirty="0">
                <a:latin typeface="Times New Roman"/>
                <a:cs typeface="Courier New"/>
              </a:rPr>
              <a:t>50 cm</a:t>
            </a:r>
            <a:r>
              <a:rPr lang="en-US" altLang="zh-CN" b="1" kern="100" dirty="0">
                <a:latin typeface="IPAPANNEW"/>
                <a:cs typeface="Times New Roman"/>
              </a:rPr>
              <a:t>/s</a:t>
            </a:r>
            <a:r>
              <a:rPr lang="zh-CN" altLang="zh-CN" b="1" kern="100" dirty="0">
                <a:latin typeface="IPAPANNEW"/>
                <a:cs typeface="Times New Roman"/>
              </a:rPr>
              <a:t>和</a:t>
            </a:r>
            <a:r>
              <a:rPr lang="en-US" altLang="zh-CN" b="1" kern="100" dirty="0">
                <a:latin typeface="IPAPANNEW"/>
                <a:cs typeface="Times New Roman"/>
              </a:rPr>
              <a:t>100 cm/</a:t>
            </a:r>
            <a:r>
              <a:rPr lang="en-US" altLang="zh-CN" b="1" kern="100" dirty="0">
                <a:latin typeface="Times New Roman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kern="100" dirty="0">
              <a:latin typeface="宋体"/>
              <a:cs typeface="Courier New"/>
            </a:endParaRPr>
          </a:p>
          <a:p>
            <a:pPr indent="447675" algn="just">
              <a:lnSpc>
                <a:spcPct val="200000"/>
              </a:lnSpc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如果两物体碰撞并粘在一起，求它们共同的速度大小；</a:t>
            </a:r>
            <a:endParaRPr lang="zh-CN" altLang="zh-CN" kern="100" dirty="0">
              <a:latin typeface="宋体"/>
              <a:cs typeface="Courier New"/>
            </a:endParaRPr>
          </a:p>
          <a:p>
            <a:pPr indent="447675" algn="just">
              <a:lnSpc>
                <a:spcPct val="200000"/>
              </a:lnSpc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求碰撞后损失的动能；</a:t>
            </a:r>
            <a:endParaRPr lang="zh-CN" altLang="zh-CN" kern="100" dirty="0">
              <a:latin typeface="宋体"/>
              <a:cs typeface="Courier New"/>
            </a:endParaRPr>
          </a:p>
          <a:p>
            <a:pPr indent="447675" algn="just">
              <a:lnSpc>
                <a:spcPct val="200000"/>
              </a:lnSpc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如果碰撞是弹性碰撞，求两物体碰撞后的速度大小。</a:t>
            </a:r>
            <a:endParaRPr lang="zh-CN" altLang="zh-CN" kern="100" dirty="0">
              <a:latin typeface="宋体"/>
              <a:cs typeface="Courier New"/>
            </a:endParaRPr>
          </a:p>
          <a:p>
            <a:pPr indent="447675" algn="just">
              <a:lnSpc>
                <a:spcPct val="200000"/>
              </a:lnSpc>
              <a:tabLst>
                <a:tab pos="2970530" algn="l"/>
              </a:tabLst>
            </a:pP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令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50 cm</a:t>
            </a:r>
            <a:r>
              <a:rPr lang="en-US" altLang="zh-CN" b="1" kern="100" dirty="0">
                <a:latin typeface="IPAPANNEW"/>
                <a:ea typeface="楷体_GB2312"/>
                <a:cs typeface="Times New Roman"/>
              </a:rPr>
              <a:t>/s</a:t>
            </a:r>
            <a:r>
              <a:rPr lang="zh-CN" altLang="zh-CN" b="1" kern="100" dirty="0">
                <a:latin typeface="IPAPANNEW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IPAPANNEW"/>
                <a:ea typeface="楷体_GB2312"/>
                <a:cs typeface="Times New Roman"/>
              </a:rPr>
              <a:t>0.5 m/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＝－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100 cm</a:t>
            </a:r>
            <a:r>
              <a:rPr lang="en-US" altLang="zh-CN" b="1" kern="100" dirty="0">
                <a:latin typeface="IPAPANNEW"/>
                <a:ea typeface="楷体_GB2312"/>
                <a:cs typeface="Times New Roman"/>
              </a:rPr>
              <a:t>/s</a:t>
            </a:r>
            <a:r>
              <a:rPr lang="zh-CN" altLang="zh-CN" b="1" kern="100" dirty="0">
                <a:latin typeface="IPAPANNEW"/>
                <a:ea typeface="楷体_GB2312"/>
                <a:cs typeface="Times New Roman"/>
              </a:rPr>
              <a:t>＝－</a:t>
            </a:r>
            <a:r>
              <a:rPr lang="en-US" altLang="zh-CN" b="1" kern="100" dirty="0">
                <a:latin typeface="IPAPANNEW"/>
                <a:ea typeface="楷体_GB2312"/>
                <a:cs typeface="Times New Roman"/>
              </a:rPr>
              <a:t>1 m/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，设两物体碰撞后粘合在一起的共同速度为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，由动量守恒定律得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2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，代入数据解得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＝－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0.1 m/s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，负号表示方向与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的方向相反。</a:t>
            </a:r>
            <a:endParaRPr lang="zh-CN" altLang="zh-CN" b="1" kern="100" dirty="0">
              <a:latin typeface="宋体"/>
              <a:cs typeface="Courier New"/>
            </a:endParaRPr>
          </a:p>
          <a:p>
            <a:pPr indent="447675">
              <a:lnSpc>
                <a:spcPct val="20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493397"/>
              </p:ext>
            </p:extLst>
          </p:nvPr>
        </p:nvGraphicFramePr>
        <p:xfrm>
          <a:off x="696987" y="609377"/>
          <a:ext cx="10764838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6" name="文档" r:id="rId3" imgW="10877134" imgH="4385423" progId="Word.Document.12">
                  <p:embed/>
                </p:oleObj>
              </mc:Choice>
              <mc:Fallback>
                <p:oleObj name="文档" r:id="rId3" imgW="10877134" imgH="438542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6987" y="609377"/>
                        <a:ext cx="10764838" cy="434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075243"/>
              </p:ext>
            </p:extLst>
          </p:nvPr>
        </p:nvGraphicFramePr>
        <p:xfrm>
          <a:off x="1004688" y="5073873"/>
          <a:ext cx="1027747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7" name="文档" r:id="rId5" imgW="10367808" imgH="593529" progId="Word.Document.12">
                  <p:embed/>
                </p:oleObj>
              </mc:Choice>
              <mc:Fallback>
                <p:oleObj name="文档" r:id="rId5" imgW="10367808" imgH="59352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04688" y="5073873"/>
                        <a:ext cx="10277475" cy="587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711351"/>
            <a:ext cx="10975658" cy="3445841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处理碰撞问题的三点提醒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选取动量守恒的系统：若有三个或更多个物体参与碰撞时，要合理选取所研究的系统。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弄清碰撞的类型：弹性碰撞、完全非弹性碰撞还是其他非弹性碰撞。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弄清碰撞过程中存在的关系：能量转化关系、速度关系等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25" y="1124744"/>
            <a:ext cx="1885950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332656"/>
            <a:ext cx="10975658" cy="5688631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ea typeface="黑体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ea typeface="黑体"/>
              </a:rPr>
              <a:t>素养训练</a:t>
            </a:r>
            <a:r>
              <a:rPr lang="en-US" altLang="zh-CN" b="1" kern="100" dirty="0">
                <a:solidFill>
                  <a:srgbClr val="4F6228"/>
                </a:solidFill>
                <a:ea typeface="黑体"/>
              </a:rPr>
              <a:t>]</a:t>
            </a:r>
            <a:endParaRPr lang="zh-CN" altLang="zh-CN" sz="1050" kern="100" dirty="0"/>
          </a:p>
          <a:p>
            <a:pPr marL="533400" indent="-533400" algn="just"/>
            <a:r>
              <a:rPr lang="en-US" altLang="zh-CN" b="1" kern="100" dirty="0"/>
              <a:t>1</a:t>
            </a:r>
            <a:r>
              <a:rPr lang="en-US" altLang="zh-CN" b="1" kern="100" dirty="0" smtClean="0"/>
              <a:t>.	</a:t>
            </a:r>
            <a:r>
              <a:rPr lang="zh-CN" altLang="zh-CN" b="1" kern="100" dirty="0" smtClean="0"/>
              <a:t>如</a:t>
            </a:r>
            <a:r>
              <a:rPr lang="zh-CN" altLang="zh-CN" b="1" kern="100" dirty="0"/>
              <a:t>图所示，光滑水平直轨道上有三个半径相等的小球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、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、</a:t>
            </a:r>
            <a:r>
              <a:rPr lang="en-US" altLang="zh-CN" b="1" i="1" kern="100" dirty="0"/>
              <a:t>c</a:t>
            </a:r>
            <a:r>
              <a:rPr lang="zh-CN" altLang="zh-CN" b="1" kern="100" dirty="0"/>
              <a:t>，质量分别为</a:t>
            </a:r>
            <a:r>
              <a:rPr lang="en-US" altLang="zh-CN" b="1" i="1" kern="100" dirty="0"/>
              <a:t>m</a:t>
            </a:r>
            <a:r>
              <a:rPr lang="en-US" altLang="zh-CN" b="1" i="1" kern="100" baseline="-25000" dirty="0"/>
              <a:t>b</a:t>
            </a:r>
            <a:r>
              <a:rPr lang="zh-CN" altLang="zh-CN" b="1" kern="100" dirty="0"/>
              <a:t>＝</a:t>
            </a:r>
            <a:r>
              <a:rPr lang="en-US" altLang="zh-CN" b="1" i="1" kern="100" dirty="0"/>
              <a:t>m</a:t>
            </a:r>
            <a:r>
              <a:rPr lang="en-US" altLang="zh-CN" b="1" i="1" kern="100" baseline="-25000" dirty="0"/>
              <a:t>c</a:t>
            </a:r>
            <a:r>
              <a:rPr lang="zh-CN" altLang="zh-CN" b="1" kern="100" dirty="0"/>
              <a:t>＝</a:t>
            </a:r>
            <a:r>
              <a:rPr lang="en-US" altLang="zh-CN" b="1" i="1" kern="100" dirty="0"/>
              <a:t>m</a:t>
            </a:r>
            <a:r>
              <a:rPr lang="zh-CN" altLang="zh-CN" b="1" kern="100" dirty="0"/>
              <a:t>、</a:t>
            </a:r>
            <a:r>
              <a:rPr lang="en-US" altLang="zh-CN" b="1" i="1" kern="100" dirty="0"/>
              <a:t>m</a:t>
            </a:r>
            <a:r>
              <a:rPr lang="en-US" altLang="zh-CN" b="1" i="1" kern="100" baseline="-25000" dirty="0"/>
              <a:t>a</a:t>
            </a:r>
            <a:r>
              <a:rPr lang="zh-CN" altLang="zh-CN" b="1" kern="100" dirty="0"/>
              <a:t>＝</a:t>
            </a:r>
            <a:r>
              <a:rPr lang="en-US" altLang="zh-CN" b="1" kern="100" dirty="0"/>
              <a:t>3</a:t>
            </a:r>
            <a:r>
              <a:rPr lang="en-US" altLang="zh-CN" b="1" i="1" kern="100" dirty="0"/>
              <a:t>m</a:t>
            </a:r>
            <a:r>
              <a:rPr lang="zh-CN" altLang="zh-CN" b="1" kern="100" dirty="0"/>
              <a:t>，开始时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、</a:t>
            </a:r>
            <a:r>
              <a:rPr lang="en-US" altLang="zh-CN" b="1" i="1" kern="100" dirty="0"/>
              <a:t>c</a:t>
            </a:r>
            <a:r>
              <a:rPr lang="zh-CN" altLang="zh-CN" b="1" kern="100" dirty="0"/>
              <a:t>均静止，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以初速度</a:t>
            </a:r>
            <a:r>
              <a:rPr lang="en-US" altLang="zh-CN" b="1" i="1" kern="100" dirty="0"/>
              <a:t>v</a:t>
            </a:r>
            <a:r>
              <a:rPr lang="en-US" altLang="zh-CN" b="1" kern="100" baseline="-25000" dirty="0"/>
              <a:t>0</a:t>
            </a:r>
            <a:r>
              <a:rPr lang="zh-CN" altLang="zh-CN" b="1" kern="100" dirty="0"/>
              <a:t>＝</a:t>
            </a:r>
            <a:r>
              <a:rPr lang="en-US" altLang="zh-CN" b="1" kern="100" dirty="0"/>
              <a:t>5 m/s</a:t>
            </a:r>
            <a:r>
              <a:rPr lang="zh-CN" altLang="zh-CN" b="1" kern="100" dirty="0"/>
              <a:t>向左运动，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与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碰撞后分开，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又与</a:t>
            </a:r>
            <a:r>
              <a:rPr lang="en-US" altLang="zh-CN" b="1" i="1" kern="100" dirty="0"/>
              <a:t>c</a:t>
            </a:r>
            <a:r>
              <a:rPr lang="zh-CN" altLang="zh-CN" b="1" kern="100" dirty="0"/>
              <a:t>发生碰撞并粘在一起，此后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与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间的距离保持不变。则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与</a:t>
            </a:r>
            <a:r>
              <a:rPr lang="en-US" altLang="zh-CN" b="1" i="1" kern="100" dirty="0"/>
              <a:t>c</a:t>
            </a:r>
            <a:r>
              <a:rPr lang="zh-CN" altLang="zh-CN" b="1" kern="100" dirty="0"/>
              <a:t>碰撞前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的速度大小</a:t>
            </a:r>
            <a:r>
              <a:rPr lang="zh-CN" altLang="zh-CN" b="1" kern="100" dirty="0" smtClean="0"/>
              <a:t>为</a:t>
            </a:r>
            <a:r>
              <a:rPr lang="en-US" altLang="zh-CN" b="1" kern="100" dirty="0" smtClean="0"/>
              <a:t>							(</a:t>
            </a:r>
            <a:r>
              <a:rPr lang="zh-CN" altLang="zh-CN" b="1" kern="100" dirty="0"/>
              <a:t>　　</a:t>
            </a:r>
            <a:r>
              <a:rPr lang="en-US" altLang="zh-CN" b="1" kern="100" dirty="0"/>
              <a:t>)</a:t>
            </a:r>
            <a:endParaRPr lang="zh-CN" altLang="zh-CN" sz="1050" kern="100" dirty="0"/>
          </a:p>
          <a:p>
            <a:pPr indent="612140" algn="just"/>
            <a:endParaRPr lang="en-US" altLang="zh-CN" b="1" kern="100" dirty="0" smtClean="0"/>
          </a:p>
          <a:p>
            <a:pPr indent="612140" algn="just"/>
            <a:endParaRPr lang="en-US" altLang="zh-CN" b="1" kern="100" dirty="0" smtClean="0"/>
          </a:p>
          <a:p>
            <a:pPr indent="612140" algn="just">
              <a:tabLst>
                <a:tab pos="4843463" algn="l"/>
              </a:tabLst>
            </a:pPr>
            <a:r>
              <a:rPr lang="en-US" altLang="zh-CN" b="1" kern="100" dirty="0" smtClean="0"/>
              <a:t>A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4 m/s  	B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6 m/s</a:t>
            </a:r>
            <a:endParaRPr lang="zh-CN" altLang="zh-CN" sz="1050" kern="100" dirty="0"/>
          </a:p>
          <a:p>
            <a:pPr indent="612140" algn="just">
              <a:tabLst>
                <a:tab pos="4843463" algn="l"/>
              </a:tabLst>
            </a:pPr>
            <a:r>
              <a:rPr lang="en-US" altLang="zh-CN" b="1" kern="100" dirty="0"/>
              <a:t>C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8 m/s  	D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10 </a:t>
            </a:r>
            <a:r>
              <a:rPr lang="en-US" altLang="zh-CN" b="1" kern="100" dirty="0" smtClean="0"/>
              <a:t>m/s</a:t>
            </a:r>
            <a:endParaRPr lang="zh-CN" altLang="zh-CN" sz="1050" kern="100" dirty="0"/>
          </a:p>
        </p:txBody>
      </p:sp>
      <p:pic>
        <p:nvPicPr>
          <p:cNvPr id="14338" name="Picture 2" descr="21XLKWLX1-43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403" y="3449384"/>
            <a:ext cx="2448272" cy="84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0508135"/>
              </p:ext>
            </p:extLst>
          </p:nvPr>
        </p:nvGraphicFramePr>
        <p:xfrm>
          <a:off x="1007863" y="1484784"/>
          <a:ext cx="10274300" cy="325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2" name="文档" r:id="rId3" imgW="10371836" imgH="3292594" progId="Word.Document.12">
                  <p:embed/>
                </p:oleObj>
              </mc:Choice>
              <mc:Fallback>
                <p:oleObj name="文档" r:id="rId3" imgW="10371836" imgH="329259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7863" y="1484784"/>
                        <a:ext cx="10274300" cy="3254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2222502"/>
              </p:ext>
            </p:extLst>
          </p:nvPr>
        </p:nvGraphicFramePr>
        <p:xfrm>
          <a:off x="1038349" y="4112245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3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38349" y="4112245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733105"/>
              </p:ext>
            </p:extLst>
          </p:nvPr>
        </p:nvGraphicFramePr>
        <p:xfrm>
          <a:off x="863847" y="549151"/>
          <a:ext cx="10274300" cy="266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3" name="文档" r:id="rId3" imgW="10371836" imgH="2697742" progId="Word.Document.12">
                  <p:embed/>
                </p:oleObj>
              </mc:Choice>
              <mc:Fallback>
                <p:oleObj name="文档" r:id="rId3" imgW="10371836" imgH="269774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3847" y="549151"/>
                        <a:ext cx="10274300" cy="2663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4447121"/>
              </p:ext>
            </p:extLst>
          </p:nvPr>
        </p:nvGraphicFramePr>
        <p:xfrm>
          <a:off x="1203373" y="2654300"/>
          <a:ext cx="10510838" cy="397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" name="文档" r:id="rId5" imgW="10623719" imgH="4013987" progId="Word.Document.12">
                  <p:embed/>
                </p:oleObj>
              </mc:Choice>
              <mc:Fallback>
                <p:oleObj name="文档" r:id="rId5" imgW="10623719" imgH="401398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03373" y="2654300"/>
                        <a:ext cx="10510838" cy="3971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059640"/>
              </p:ext>
            </p:extLst>
          </p:nvPr>
        </p:nvGraphicFramePr>
        <p:xfrm>
          <a:off x="2426120" y="5984453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5" name="文档" r:id="rId7" imgW="5274753" imgH="396374" progId="Word.Document.12">
                  <p:embed/>
                </p:oleObj>
              </mc:Choice>
              <mc:Fallback>
                <p:oleObj name="文档" r:id="rId7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26120" y="5984453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332654"/>
            <a:ext cx="10975658" cy="4896546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宋体"/>
                <a:cs typeface="Courier New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宋体"/>
                <a:cs typeface="Courier New"/>
              </a:rPr>
              <a:t>二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)    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碰撞现象及规律的应用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如图甲所示，钢球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包上橡皮泥，让钢球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与静止的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钢</a:t>
            </a:r>
            <a:endParaRPr lang="en-US" altLang="zh-CN" b="1" kern="100" dirty="0">
              <a:latin typeface="Times New Roman"/>
              <a:cs typeface="Times New Roman"/>
            </a:endParaRPr>
          </a:p>
          <a:p>
            <a:pPr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球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相碰，两钢球质量相等，碰撞后有什么现象？碰撞过程中机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械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能</a:t>
            </a:r>
            <a:r>
              <a:rPr lang="zh-CN" altLang="zh-CN" b="1" kern="100" dirty="0">
                <a:latin typeface="Times New Roman"/>
                <a:cs typeface="Times New Roman"/>
              </a:rPr>
              <a:t>守恒吗？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如图乙所示，物体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放在光滑的水平面上，物体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之间用一轻弹簧连接，开始时弹簧处于自然伸长状态，现突然给物体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一水平向右的初速度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组成的系统动量是否守恒？机械能是否守恒？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7410" name="Picture 2" descr="21WLXKCXARXS1-4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003" y="1626793"/>
            <a:ext cx="1152128" cy="187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21WLXKCXARXS1-45.T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542" y="5517232"/>
            <a:ext cx="3814285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412775"/>
            <a:ext cx="10975658" cy="5112569"/>
          </a:xfrm>
        </p:spPr>
        <p:txBody>
          <a:bodyPr>
            <a:normAutofit/>
          </a:bodyPr>
          <a:lstStyle/>
          <a:p>
            <a:pPr marL="442913" indent="-442913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一、碰撞的分类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碰撞的概念：指两个或两个以上的物体在相遇的极短时间内产生非常大的</a:t>
            </a:r>
            <a:r>
              <a:rPr lang="en-US" altLang="zh-CN" b="1" u="sng" kern="100" dirty="0">
                <a:latin typeface="Times New Roman"/>
                <a:cs typeface="Courier New"/>
              </a:rPr>
              <a:t>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       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碰撞的特点：物体组成的系统所受的外力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</a:t>
            </a:r>
            <a:r>
              <a:rPr lang="zh-CN" altLang="zh-CN" b="1" kern="100" dirty="0">
                <a:latin typeface="Times New Roman"/>
                <a:cs typeface="Times New Roman"/>
              </a:rPr>
              <a:t>内力，且相互作用时间</a:t>
            </a:r>
            <a:r>
              <a:rPr lang="en-US" altLang="zh-CN" b="1" u="sng" kern="100" dirty="0">
                <a:latin typeface="Times New Roman"/>
                <a:cs typeface="Courier New"/>
              </a:rPr>
              <a:t>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</a:t>
            </a:r>
            <a:r>
              <a:rPr lang="zh-CN" altLang="zh-CN" b="1" kern="100" dirty="0">
                <a:latin typeface="Times New Roman"/>
                <a:cs typeface="Times New Roman"/>
              </a:rPr>
              <a:t>，系统在碰撞过程中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</a:t>
            </a:r>
            <a:r>
              <a:rPr lang="zh-CN" altLang="zh-CN" b="1" kern="100" dirty="0">
                <a:latin typeface="Times New Roman"/>
                <a:cs typeface="Times New Roman"/>
              </a:rPr>
              <a:t>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弹性碰撞：两球碰撞后，它们的形变能完全恢复，则没有机械能损失，碰撞前后两球构成的系统的机械能</a:t>
            </a:r>
            <a:r>
              <a:rPr lang="en-US" altLang="zh-CN" b="1" u="sng" kern="100" dirty="0">
                <a:latin typeface="Times New Roman"/>
                <a:cs typeface="Courier New"/>
              </a:rPr>
              <a:t> 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2050" name="Picture 2" descr="F:\粤教版物理选择性必修第一册\新课程学案1自学新教材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87" y="332656"/>
            <a:ext cx="7335849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1435043" y="3284984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相互作用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6529635" y="390343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远小于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10694762" y="387425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极短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3637978" y="445192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动量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4801443" y="563163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相等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1930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6987" y="1340768"/>
            <a:ext cx="10975658" cy="2952328"/>
          </a:xfrm>
        </p:spPr>
        <p:txBody>
          <a:bodyPr/>
          <a:lstStyle/>
          <a:p>
            <a:pPr indent="612140" algn="just">
              <a:lnSpc>
                <a:spcPct val="200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碰后两钢球粘在一起，以相同的速度向右摆动，因为是完全非弹性碰撞，碰撞过程中机械能不守恒。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物体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组成的系统动量守恒，机械能不守恒。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　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764704"/>
            <a:ext cx="10975658" cy="4248472"/>
          </a:xfrm>
        </p:spPr>
        <p:txBody>
          <a:bodyPr>
            <a:normAutofit/>
          </a:bodyPr>
          <a:lstStyle/>
          <a:p>
            <a:pPr indent="612140" algn="ctr"/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三种碰撞遵循的规律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弹性碰撞：动量守恒，机械能守恒。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非弹性碰撞：动量守恒，机械能有损失，转化为系统的内能。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完全非弹性碰撞：动量守恒，机械能损失最大，碰撞后两物体黏合在一起以相同的速度运动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碰撞规律的应用范围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zh-CN" altLang="zh-CN" b="1" kern="100" dirty="0">
                <a:latin typeface="Times New Roman"/>
                <a:cs typeface="Times New Roman"/>
              </a:rPr>
              <a:t>物理学里所研究的碰撞，包括的范围很广，只要通过短时间作用，物体的动量发生了明显的变化，都可视为碰撞。例如：两个小球的撞击，子弹射入木块，系在绳子两端的物体将松弛的绳子突然拉直，铁锤打击钉子，列车车厢的挂接，中子轰击原子核等均可视为碰撞问题。需注意的是必须将发生碰撞的双方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如两小球、子弹和木块、铁锤和钉子、中子和原子核等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包括在同一个系统中，才能对该系统应用动量守恒定律。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404664"/>
            <a:ext cx="10975658" cy="4525963"/>
          </a:xfrm>
        </p:spPr>
        <p:txBody>
          <a:bodyPr/>
          <a:lstStyle/>
          <a:p>
            <a:pPr indent="612140" algn="just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 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图</a:t>
            </a: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为中国冰壶运动员在训练时投掷冰壶的镜头。冰壶的一次投掷过程可以简化为如图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所示的模型：在水平冰面上，运动员将冰壶甲推到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点放手，冰壶甲以速度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从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点沿直线</a:t>
            </a:r>
            <a:r>
              <a:rPr lang="en-US" altLang="zh-CN" b="1" i="1" kern="100" dirty="0">
                <a:latin typeface="Times New Roman"/>
                <a:cs typeface="Courier New"/>
              </a:rPr>
              <a:t>ABC</a:t>
            </a:r>
            <a:r>
              <a:rPr lang="zh-CN" altLang="zh-CN" b="1" kern="100" dirty="0">
                <a:latin typeface="Times New Roman"/>
                <a:cs typeface="Times New Roman"/>
              </a:rPr>
              <a:t>滑行，之后与对方静止在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点的冰壶乙发生正碰。已知两冰壶的质量均为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，冰面与两冰壶间的动摩擦因数均为</a:t>
            </a:r>
            <a:r>
              <a:rPr lang="en-US" altLang="zh-CN" b="1" i="1" kern="100" dirty="0">
                <a:latin typeface="Times New Roman"/>
                <a:cs typeface="Courier New"/>
              </a:rPr>
              <a:t>μ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Courier New"/>
              </a:rPr>
              <a:t>AB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cs typeface="Courier New"/>
              </a:rPr>
              <a:t>L</a:t>
            </a:r>
            <a:r>
              <a:rPr lang="zh-CN" altLang="zh-CN" b="1" kern="100" dirty="0">
                <a:latin typeface="Times New Roman"/>
                <a:cs typeface="Times New Roman"/>
              </a:rPr>
              <a:t>，重力加速度为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zh-CN" altLang="zh-CN" b="1" kern="100" dirty="0">
                <a:latin typeface="Times New Roman"/>
                <a:cs typeface="Times New Roman"/>
              </a:rPr>
              <a:t>，冰壶可视为质点。不计空气阻力。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8434" name="Picture 2" descr="20WLXBY1-5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093" y="3501008"/>
            <a:ext cx="4895180" cy="266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just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求冰壶甲滑行到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点时的速度大小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若忽略两冰壶发生碰撞时的能量损失。请通过计算，分析说明碰后两冰壶最终停止的位置。如图</a:t>
            </a: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所示：甲停在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点，乙停在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右侧某点</a:t>
            </a:r>
            <a:r>
              <a:rPr lang="en-US" altLang="zh-CN" b="1" i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在实际情景中，两冰壶发生碰撞时有一定的能量损失。如果考虑了它们碰撞时的能量损失，请你在图</a:t>
            </a:r>
            <a:r>
              <a:rPr lang="en-US" altLang="zh-CN" b="1" kern="100" dirty="0">
                <a:latin typeface="Times New Roman"/>
                <a:cs typeface="Courier New"/>
              </a:rPr>
              <a:t>4</a:t>
            </a:r>
            <a:r>
              <a:rPr lang="zh-CN" altLang="zh-CN" b="1" kern="100" dirty="0">
                <a:latin typeface="Times New Roman"/>
                <a:cs typeface="Times New Roman"/>
              </a:rPr>
              <a:t>中画出甲、乙两冰壶碰后最终停止的合理位置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400019"/>
              </p:ext>
            </p:extLst>
          </p:nvPr>
        </p:nvGraphicFramePr>
        <p:xfrm>
          <a:off x="911225" y="109538"/>
          <a:ext cx="10371138" cy="663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9" name="文档" r:id="rId3" imgW="10371836" imgH="6639265" progId="Word.Document.12">
                  <p:embed/>
                </p:oleObj>
              </mc:Choice>
              <mc:Fallback>
                <p:oleObj name="文档" r:id="rId3" imgW="10371836" imgH="663926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1225" y="109538"/>
                        <a:ext cx="10371138" cy="6638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260648"/>
            <a:ext cx="10975658" cy="4525963"/>
          </a:xfrm>
        </p:spPr>
        <p:txBody>
          <a:bodyPr/>
          <a:lstStyle/>
          <a:p>
            <a:pPr indent="61214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甲、乙两冰壶碰后最终停止的合理位置如图所示，甲、乙停在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点之间，甲在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点右侧，乙在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点左侧。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418683"/>
              </p:ext>
            </p:extLst>
          </p:nvPr>
        </p:nvGraphicFramePr>
        <p:xfrm>
          <a:off x="768995" y="2564904"/>
          <a:ext cx="10371138" cy="617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4" name="文档" r:id="rId3" imgW="10371836" imgH="617564" progId="Word.Document.12">
                  <p:embed/>
                </p:oleObj>
              </mc:Choice>
              <mc:Fallback>
                <p:oleObj name="文档" r:id="rId3" imgW="10371836" imgH="61756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8995" y="2564904"/>
                        <a:ext cx="10371138" cy="617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2" name="Picture 2" descr="20WLXBY1-52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363" y="1484784"/>
            <a:ext cx="2808312" cy="928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1097280"/>
              </p:ext>
            </p:extLst>
          </p:nvPr>
        </p:nvGraphicFramePr>
        <p:xfrm>
          <a:off x="911225" y="4150444"/>
          <a:ext cx="10371138" cy="237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5" name="文档" r:id="rId7" imgW="10371836" imgH="2375080" progId="Word.Document.12">
                  <p:embed/>
                </p:oleObj>
              </mc:Choice>
              <mc:Fallback>
                <p:oleObj name="文档" r:id="rId7" imgW="10371836" imgH="23750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1225" y="4150444"/>
                        <a:ext cx="10371138" cy="2374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28" y="3573064"/>
            <a:ext cx="184926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4F6228"/>
                </a:solidFill>
                <a:ea typeface="黑体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ea typeface="黑体"/>
              </a:rPr>
              <a:t>素养训练</a:t>
            </a:r>
            <a:r>
              <a:rPr lang="en-US" altLang="zh-CN" b="1" kern="100" dirty="0">
                <a:solidFill>
                  <a:srgbClr val="4F6228"/>
                </a:solidFill>
                <a:ea typeface="黑体"/>
              </a:rPr>
              <a:t>]</a:t>
            </a:r>
            <a:endParaRPr lang="zh-CN" altLang="zh-CN" sz="1050" kern="100" dirty="0"/>
          </a:p>
          <a:p>
            <a:pPr marL="442913" indent="-442913" algn="just"/>
            <a:r>
              <a:rPr lang="en-US" altLang="zh-CN" b="1" kern="100" dirty="0"/>
              <a:t>1</a:t>
            </a:r>
            <a:r>
              <a:rPr lang="zh-CN" altLang="zh-CN" b="1" kern="100" dirty="0"/>
              <a:t>．</a:t>
            </a:r>
            <a:r>
              <a:rPr lang="en-US" altLang="zh-CN" b="1" kern="100" dirty="0">
                <a:ea typeface="黑体"/>
              </a:rPr>
              <a:t>(</a:t>
            </a:r>
            <a:r>
              <a:rPr lang="zh-CN" altLang="zh-CN" b="1" kern="100" dirty="0">
                <a:ea typeface="黑体"/>
              </a:rPr>
              <a:t>多选</a:t>
            </a:r>
            <a:r>
              <a:rPr lang="en-US" altLang="zh-CN" b="1" kern="100" dirty="0">
                <a:ea typeface="黑体"/>
              </a:rPr>
              <a:t>)</a:t>
            </a:r>
            <a:r>
              <a:rPr lang="zh-CN" altLang="zh-CN" b="1" kern="100" dirty="0"/>
              <a:t>两个小球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、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在光滑的水平地面上相向运动，已知它们的质量分别是</a:t>
            </a:r>
            <a:r>
              <a:rPr lang="en-US" altLang="zh-CN" b="1" i="1" kern="100" dirty="0"/>
              <a:t>m</a:t>
            </a:r>
            <a:r>
              <a:rPr lang="en-US" altLang="zh-CN" b="1" i="1" kern="100" baseline="-25000" dirty="0"/>
              <a:t>A</a:t>
            </a:r>
            <a:r>
              <a:rPr lang="zh-CN" altLang="zh-CN" b="1" kern="100" dirty="0"/>
              <a:t>＝</a:t>
            </a:r>
            <a:r>
              <a:rPr lang="en-US" altLang="zh-CN" b="1" kern="100" dirty="0"/>
              <a:t>4 kg</a:t>
            </a:r>
            <a:r>
              <a:rPr lang="zh-CN" altLang="zh-CN" b="1" kern="100" dirty="0"/>
              <a:t>，</a:t>
            </a:r>
            <a:r>
              <a:rPr lang="en-US" altLang="zh-CN" b="1" i="1" kern="100" dirty="0"/>
              <a:t>m</a:t>
            </a:r>
            <a:r>
              <a:rPr lang="en-US" altLang="zh-CN" b="1" i="1" kern="100" baseline="-25000" dirty="0"/>
              <a:t>B</a:t>
            </a:r>
            <a:r>
              <a:rPr lang="zh-CN" altLang="zh-CN" b="1" kern="100" dirty="0"/>
              <a:t>＝</a:t>
            </a:r>
            <a:r>
              <a:rPr lang="en-US" altLang="zh-CN" b="1" kern="100" dirty="0"/>
              <a:t>2 kg</a:t>
            </a:r>
            <a:r>
              <a:rPr lang="zh-CN" altLang="zh-CN" b="1" kern="100" dirty="0"/>
              <a:t>，</a:t>
            </a:r>
            <a:r>
              <a:rPr lang="en-US" altLang="zh-CN" b="1" i="1" kern="100" dirty="0"/>
              <a:t>A</a:t>
            </a:r>
            <a:r>
              <a:rPr lang="zh-CN" altLang="zh-CN" b="1" kern="100" dirty="0"/>
              <a:t>的速度</a:t>
            </a:r>
            <a:r>
              <a:rPr lang="en-US" altLang="zh-CN" b="1" i="1" kern="100" dirty="0"/>
              <a:t>v</a:t>
            </a:r>
            <a:r>
              <a:rPr lang="en-US" altLang="zh-CN" b="1" i="1" kern="100" baseline="-25000" dirty="0"/>
              <a:t>A</a:t>
            </a:r>
            <a:r>
              <a:rPr lang="zh-CN" altLang="zh-CN" b="1" kern="100" dirty="0"/>
              <a:t>＝</a:t>
            </a:r>
            <a:r>
              <a:rPr lang="en-US" altLang="zh-CN" b="1" kern="100" dirty="0"/>
              <a:t>3 m/s(</a:t>
            </a:r>
            <a:r>
              <a:rPr lang="zh-CN" altLang="zh-CN" b="1" kern="100" dirty="0"/>
              <a:t>设为正</a:t>
            </a:r>
            <a:r>
              <a:rPr lang="en-US" altLang="zh-CN" b="1" kern="100" dirty="0"/>
              <a:t>)</a:t>
            </a:r>
            <a:r>
              <a:rPr lang="zh-CN" altLang="zh-CN" b="1" kern="100" dirty="0"/>
              <a:t>，</a:t>
            </a:r>
            <a:r>
              <a:rPr lang="en-US" altLang="zh-CN" b="1" i="1" kern="100" dirty="0"/>
              <a:t>B</a:t>
            </a:r>
            <a:r>
              <a:rPr lang="zh-CN" altLang="zh-CN" b="1" kern="100" dirty="0"/>
              <a:t>的速度</a:t>
            </a:r>
            <a:r>
              <a:rPr lang="en-US" altLang="zh-CN" b="1" i="1" kern="100" dirty="0"/>
              <a:t>v</a:t>
            </a:r>
            <a:r>
              <a:rPr lang="en-US" altLang="zh-CN" b="1" i="1" kern="100" baseline="-25000" dirty="0"/>
              <a:t>B</a:t>
            </a:r>
            <a:r>
              <a:rPr lang="zh-CN" altLang="zh-CN" b="1" kern="100" dirty="0"/>
              <a:t>＝－</a:t>
            </a:r>
            <a:r>
              <a:rPr lang="en-US" altLang="zh-CN" b="1" kern="100" dirty="0"/>
              <a:t>3 m/s</a:t>
            </a:r>
            <a:r>
              <a:rPr lang="zh-CN" altLang="zh-CN" b="1" kern="100" dirty="0"/>
              <a:t>，则它们发生正碰后，其速度可能分别</a:t>
            </a:r>
            <a:r>
              <a:rPr lang="zh-CN" altLang="zh-CN" b="1" kern="100" dirty="0" smtClean="0"/>
              <a:t>为</a:t>
            </a:r>
            <a:r>
              <a:rPr lang="en-US" altLang="zh-CN" b="1" kern="100" dirty="0" smtClean="0"/>
              <a:t>						(</a:t>
            </a:r>
            <a:r>
              <a:rPr lang="zh-CN" altLang="zh-CN" b="1" kern="100" dirty="0"/>
              <a:t>　　</a:t>
            </a:r>
            <a:r>
              <a:rPr lang="en-US" altLang="zh-CN" b="1" kern="100" dirty="0"/>
              <a:t>)</a:t>
            </a:r>
            <a:endParaRPr lang="zh-CN" altLang="zh-CN" sz="1050" kern="100" dirty="0"/>
          </a:p>
          <a:p>
            <a:pPr indent="612140" algn="just"/>
            <a:r>
              <a:rPr lang="en-US" altLang="zh-CN" b="1" kern="100" dirty="0"/>
              <a:t>A</a:t>
            </a:r>
            <a:r>
              <a:rPr lang="zh-CN" altLang="zh-CN" b="1" kern="100" dirty="0"/>
              <a:t>．均为</a:t>
            </a:r>
            <a:r>
              <a:rPr lang="en-US" altLang="zh-CN" b="1" kern="100" dirty="0"/>
              <a:t>1 m/s</a:t>
            </a:r>
            <a:r>
              <a:rPr lang="zh-CN" altLang="zh-CN" b="1" kern="100" dirty="0"/>
              <a:t>　　　　　　</a:t>
            </a:r>
            <a:r>
              <a:rPr lang="en-US" altLang="zh-CN" b="1" kern="100" dirty="0"/>
              <a:t>	B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4 m/s</a:t>
            </a:r>
            <a:r>
              <a:rPr lang="zh-CN" altLang="zh-CN" b="1" kern="100" dirty="0"/>
              <a:t>和－</a:t>
            </a:r>
            <a:r>
              <a:rPr lang="en-US" altLang="zh-CN" b="1" kern="100" dirty="0"/>
              <a:t>5 m/s</a:t>
            </a:r>
            <a:endParaRPr lang="zh-CN" altLang="zh-CN" sz="1050" kern="100" dirty="0"/>
          </a:p>
          <a:p>
            <a:pPr indent="612140" algn="just"/>
            <a:r>
              <a:rPr lang="en-US" altLang="zh-CN" b="1" kern="100" dirty="0"/>
              <a:t>C</a:t>
            </a:r>
            <a:r>
              <a:rPr lang="zh-CN" altLang="zh-CN" b="1" kern="100" dirty="0"/>
              <a:t>．</a:t>
            </a:r>
            <a:r>
              <a:rPr lang="en-US" altLang="zh-CN" b="1" kern="100" dirty="0"/>
              <a:t>2 m/s</a:t>
            </a:r>
            <a:r>
              <a:rPr lang="zh-CN" altLang="zh-CN" b="1" kern="100" dirty="0"/>
              <a:t>和－</a:t>
            </a:r>
            <a:r>
              <a:rPr lang="en-US" altLang="zh-CN" b="1" kern="100" dirty="0"/>
              <a:t>1 m/s 	</a:t>
            </a:r>
            <a:r>
              <a:rPr lang="en-US" altLang="zh-CN" b="1" kern="100" dirty="0" smtClean="0"/>
              <a:t>	D</a:t>
            </a:r>
            <a:r>
              <a:rPr lang="zh-CN" altLang="zh-CN" b="1" kern="100" dirty="0"/>
              <a:t>．－</a:t>
            </a:r>
            <a:r>
              <a:rPr lang="en-US" altLang="zh-CN" b="1" kern="100" dirty="0"/>
              <a:t>1 m/s</a:t>
            </a:r>
            <a:r>
              <a:rPr lang="zh-CN" altLang="zh-CN" b="1" kern="100" dirty="0"/>
              <a:t>和</a:t>
            </a:r>
            <a:r>
              <a:rPr lang="en-US" altLang="zh-CN" b="1" kern="100" dirty="0"/>
              <a:t>5 m/s</a:t>
            </a:r>
            <a:endParaRPr lang="zh-CN" altLang="zh-CN" sz="1050" kern="1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5194312"/>
              </p:ext>
            </p:extLst>
          </p:nvPr>
        </p:nvGraphicFramePr>
        <p:xfrm>
          <a:off x="1007863" y="692696"/>
          <a:ext cx="10274300" cy="450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0" name="文档" r:id="rId3" imgW="10499217" imgH="4598023" progId="Word.Document.12">
                  <p:embed/>
                </p:oleObj>
              </mc:Choice>
              <mc:Fallback>
                <p:oleObj name="文档" r:id="rId3" imgW="10499217" imgH="459802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7863" y="692696"/>
                        <a:ext cx="10274300" cy="4503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466113"/>
              </p:ext>
            </p:extLst>
          </p:nvPr>
        </p:nvGraphicFramePr>
        <p:xfrm>
          <a:off x="1059804" y="4976341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1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59804" y="4976341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7751" y="908720"/>
            <a:ext cx="11104452" cy="4392488"/>
          </a:xfrm>
        </p:spPr>
        <p:txBody>
          <a:bodyPr>
            <a:normAutofit/>
          </a:bodyPr>
          <a:lstStyle/>
          <a:p>
            <a:pPr marL="447675" indent="-447675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．如</a:t>
            </a:r>
            <a:r>
              <a:rPr lang="zh-CN" altLang="zh-CN" b="1" kern="100" dirty="0">
                <a:latin typeface="Times New Roman"/>
                <a:cs typeface="Times New Roman"/>
              </a:rPr>
              <a:t>图所示，小物块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的质量均为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0.10 kg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静止在轨道水平段的末端。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以水平速度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与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碰撞，碰后两物块粘在一起水平抛出。抛出点距离水平地面的竖直高度为</a:t>
            </a:r>
            <a:r>
              <a:rPr lang="en-US" altLang="zh-CN" b="1" i="1" kern="100" dirty="0">
                <a:latin typeface="Times New Roman"/>
                <a:cs typeface="Courier New"/>
              </a:rPr>
              <a:t>h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0.45 m</a:t>
            </a:r>
            <a:r>
              <a:rPr lang="zh-CN" altLang="zh-CN" b="1" kern="100" dirty="0">
                <a:latin typeface="Times New Roman"/>
                <a:cs typeface="Times New Roman"/>
              </a:rPr>
              <a:t>，两物块落地点距离轨道末端的水平距离为</a:t>
            </a:r>
            <a:r>
              <a:rPr lang="en-US" altLang="zh-CN" b="1" i="1" kern="100" dirty="0">
                <a:latin typeface="Times New Roman"/>
                <a:cs typeface="Courier New"/>
              </a:rPr>
              <a:t>s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0.30 m</a:t>
            </a:r>
            <a:r>
              <a:rPr lang="zh-CN" altLang="zh-CN" b="1" kern="100" dirty="0">
                <a:latin typeface="Times New Roman"/>
                <a:cs typeface="Times New Roman"/>
              </a:rPr>
              <a:t>，取重力加速度</a:t>
            </a:r>
            <a:r>
              <a:rPr lang="en-US" altLang="zh-CN" b="1" i="1" kern="100" dirty="0">
                <a:latin typeface="Times New Roman"/>
                <a:cs typeface="Courier New"/>
              </a:rPr>
              <a:t>g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10 m/s</a:t>
            </a:r>
            <a:r>
              <a:rPr lang="en-US" altLang="zh-CN" b="1" kern="100" baseline="30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。求：</a:t>
            </a:r>
            <a:endParaRPr lang="zh-CN" altLang="zh-CN" b="1" kern="100" dirty="0">
              <a:latin typeface="宋体"/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两物块在空中运动的时间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；</a:t>
            </a:r>
            <a:endParaRPr lang="zh-CN" altLang="zh-CN" b="1" kern="100" dirty="0">
              <a:latin typeface="宋体"/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两物块碰前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的速度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的大小；</a:t>
            </a:r>
            <a:endParaRPr lang="zh-CN" altLang="zh-CN" b="1" kern="100" dirty="0">
              <a:latin typeface="宋体"/>
              <a:cs typeface="Courier New"/>
            </a:endParaRPr>
          </a:p>
          <a:p>
            <a:pPr marL="447675" indent="0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两物块碰撞过程中损失的机械能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E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b="1" kern="100" dirty="0">
              <a:latin typeface="宋体"/>
              <a:cs typeface="Courier New"/>
            </a:endParaRPr>
          </a:p>
          <a:p>
            <a:pPr marL="447675" indent="0" algn="just"/>
            <a:endParaRPr lang="zh-CN" altLang="zh-CN" b="1" kern="100" dirty="0">
              <a:latin typeface="宋体"/>
              <a:cs typeface="Courier New"/>
            </a:endParaRPr>
          </a:p>
        </p:txBody>
      </p:sp>
      <p:pic>
        <p:nvPicPr>
          <p:cNvPr id="31746" name="Picture 2" descr="F:\粤教版物理选择性必修第一册教参$\21BJWL-20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884" y="2564903"/>
            <a:ext cx="3261311" cy="215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7751" y="476672"/>
            <a:ext cx="11248468" cy="5832648"/>
          </a:xfrm>
        </p:spPr>
        <p:txBody>
          <a:bodyPr/>
          <a:lstStyle/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非弹性碰撞：两球碰撞后，它们形变</a:t>
            </a:r>
            <a:r>
              <a:rPr lang="en-US" altLang="zh-CN" b="1" u="sng" kern="100" dirty="0">
                <a:latin typeface="Times New Roman"/>
                <a:cs typeface="Courier New"/>
              </a:rPr>
              <a:t> 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</a:t>
            </a:r>
            <a:r>
              <a:rPr lang="zh-CN" altLang="zh-CN" b="1" kern="100" dirty="0">
                <a:latin typeface="Times New Roman"/>
                <a:cs typeface="Times New Roman"/>
              </a:rPr>
              <a:t>完全恢复，有一部分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</a:t>
            </a:r>
            <a:r>
              <a:rPr lang="zh-CN" altLang="zh-CN" b="1" kern="100" dirty="0">
                <a:latin typeface="Times New Roman"/>
                <a:cs typeface="Times New Roman"/>
              </a:rPr>
              <a:t>转化为其他形式的能量，碰撞前后两球组成的系统的机械能</a:t>
            </a:r>
            <a:r>
              <a:rPr lang="en-US" altLang="zh-CN" b="1" u="sng" kern="100" dirty="0">
                <a:latin typeface="Times New Roman"/>
                <a:cs typeface="Courier New"/>
              </a:rPr>
              <a:t>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      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(5)</a:t>
            </a:r>
            <a:r>
              <a:rPr lang="zh-CN" altLang="zh-CN" b="1" kern="100" dirty="0">
                <a:latin typeface="Times New Roman"/>
                <a:cs typeface="Times New Roman"/>
              </a:rPr>
              <a:t>完全非弹性碰撞：两球碰撞后，它们完全不反弹而粘在一起，这时机械能损失</a:t>
            </a:r>
            <a:r>
              <a:rPr lang="en-US" altLang="zh-CN" b="1" u="sng" kern="100" dirty="0">
                <a:latin typeface="Times New Roman"/>
                <a:cs typeface="Courier New"/>
              </a:rPr>
              <a:t>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两小球在光滑水平面上碰撞后粘在一起，因而碰撞过程不满足动量守恒定律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			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在光滑水平面上发生碰撞的两个小球，所组成的系统机械能一定是守恒的。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-36195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两球在光滑水平面上发生非弹性碰撞时，系统动量仍是守恒的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   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870226" y="53716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不能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9377270" y="545336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机械能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7699739" y="1095126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不再相等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1273051" y="227687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最大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11148157" y="411946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11148157" y="475188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11090285" y="537321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7173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8915064"/>
              </p:ext>
            </p:extLst>
          </p:nvPr>
        </p:nvGraphicFramePr>
        <p:xfrm>
          <a:off x="914400" y="1057423"/>
          <a:ext cx="10277475" cy="448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5" name="文档" r:id="rId3" imgW="10367808" imgH="4525077" progId="Word.Document.12">
                  <p:embed/>
                </p:oleObj>
              </mc:Choice>
              <mc:Fallback>
                <p:oleObj name="文档" r:id="rId3" imgW="10367808" imgH="452507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1057423"/>
                        <a:ext cx="10277475" cy="4483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821028"/>
              </p:ext>
            </p:extLst>
          </p:nvPr>
        </p:nvGraphicFramePr>
        <p:xfrm>
          <a:off x="264939" y="4676427"/>
          <a:ext cx="10371138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06" name="文档" r:id="rId5" imgW="10367808" imgH="912790" progId="Word.Document.12">
                  <p:embed/>
                </p:oleObj>
              </mc:Choice>
              <mc:Fallback>
                <p:oleObj name="文档" r:id="rId5" imgW="10367808" imgH="9127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64939" y="4676427"/>
                        <a:ext cx="10371138" cy="912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粤教版物理选择性必修第一册\新课程学案3培优高素养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179" y="368760"/>
            <a:ext cx="7335849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969227"/>
              </p:ext>
            </p:extLst>
          </p:nvPr>
        </p:nvGraphicFramePr>
        <p:xfrm>
          <a:off x="1007863" y="1484784"/>
          <a:ext cx="10274300" cy="468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2" name="文档" r:id="rId4" imgW="10371836" imgH="4745474" progId="Word.Document.12">
                  <p:embed/>
                </p:oleObj>
              </mc:Choice>
              <mc:Fallback>
                <p:oleObj name="文档" r:id="rId4" imgW="10371836" imgH="47454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07863" y="1484784"/>
                        <a:ext cx="10274300" cy="4689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596517"/>
              </p:ext>
            </p:extLst>
          </p:nvPr>
        </p:nvGraphicFramePr>
        <p:xfrm>
          <a:off x="985019" y="1556792"/>
          <a:ext cx="10274300" cy="209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6" name="文档" r:id="rId3" imgW="10371836" imgH="2122358" progId="Word.Document.12">
                  <p:embed/>
                </p:oleObj>
              </mc:Choice>
              <mc:Fallback>
                <p:oleObj name="文档" r:id="rId3" imgW="10371836" imgH="212235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5019" y="1556792"/>
                        <a:ext cx="10274300" cy="2093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6783202"/>
              </p:ext>
            </p:extLst>
          </p:nvPr>
        </p:nvGraphicFramePr>
        <p:xfrm>
          <a:off x="913011" y="3824213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7" name="文档" r:id="rId5" imgW="5274753" imgH="396374" progId="Word.Document.12">
                  <p:embed/>
                </p:oleObj>
              </mc:Choice>
              <mc:Fallback>
                <p:oleObj name="文档" r:id="rId5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3011" y="3824213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38553" y="116632"/>
            <a:ext cx="10975658" cy="4525963"/>
          </a:xfrm>
        </p:spPr>
        <p:txBody>
          <a:bodyPr/>
          <a:lstStyle/>
          <a:p>
            <a:pPr indent="0" algn="just">
              <a:lnSpc>
                <a:spcPct val="100000"/>
              </a:lnSpc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二、注重学以致用和思维建模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ctr">
              <a:lnSpc>
                <a:spcPct val="100000"/>
              </a:lnSpc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爆炸模型与碰撞模型的比较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>
              <a:lnSpc>
                <a:spcPct val="100000"/>
              </a:lnSpc>
            </a:pP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869141"/>
              </p:ext>
            </p:extLst>
          </p:nvPr>
        </p:nvGraphicFramePr>
        <p:xfrm>
          <a:off x="696987" y="1268760"/>
          <a:ext cx="10801200" cy="5256584"/>
        </p:xfrm>
        <a:graphic>
          <a:graphicData uri="http://schemas.openxmlformats.org/drawingml/2006/table">
            <a:tbl>
              <a:tblPr/>
              <a:tblGrid>
                <a:gridCol w="1471789"/>
                <a:gridCol w="1408531"/>
                <a:gridCol w="3827575"/>
                <a:gridCol w="4093305"/>
              </a:tblGrid>
              <a:tr h="7823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kern="100">
                          <a:effectLst/>
                          <a:latin typeface="Times New Roman"/>
                          <a:cs typeface="Courier New"/>
                        </a:rPr>
                        <a:t>       </a:t>
                      </a:r>
                      <a:r>
                        <a:rPr lang="zh-CN" sz="2400" b="1" kern="100" smtClean="0">
                          <a:effectLst/>
                          <a:latin typeface="Times New Roman"/>
                          <a:cs typeface="Times New Roman"/>
                        </a:rPr>
                        <a:t>比</a:t>
                      </a: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较项目　　　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爆炸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碰撞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34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不同点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动能情况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有其他形式的能转化为动能，动能会增加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弹性碰撞时动能不变，非弹性碰撞时动能要损失，动能转化为内能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2136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相同点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过程特点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都是物体间的相互作用突然发生，相互作用的力为变力，作用时间很短，平均作用力很大，且远大于系统所受的外力，所以可以认为碰撞、爆炸过程中系统的总动量守恒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56462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过程模型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由于碰撞、爆炸过程相互作用的时间很短，作用过程中物体的位移很小，一般可忽略不计，因此可以把作用过程看作一个理想化过程来处理，即作用后物体仍从作用前瞬间的位置以新的速度开始运动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434046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>
                          <a:effectLst/>
                          <a:latin typeface="Times New Roman"/>
                          <a:cs typeface="Times New Roman"/>
                        </a:rPr>
                        <a:t>能量情况</a:t>
                      </a:r>
                      <a:endParaRPr lang="zh-CN" sz="2400" kern="10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effectLst/>
                          <a:latin typeface="Times New Roman"/>
                          <a:cs typeface="Times New Roman"/>
                        </a:rPr>
                        <a:t>都满足能量守恒，总能量保持不变</a:t>
                      </a:r>
                      <a:endParaRPr lang="zh-CN" sz="2400" kern="100" dirty="0">
                        <a:effectLst/>
                        <a:latin typeface="宋体"/>
                        <a:cs typeface="Courier New"/>
                      </a:endParaRPr>
                    </a:p>
                  </a:txBody>
                  <a:tcPr marL="25716" marR="257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343197"/>
            <a:ext cx="10975658" cy="4525963"/>
          </a:xfrm>
        </p:spPr>
        <p:txBody>
          <a:bodyPr/>
          <a:lstStyle/>
          <a:p>
            <a:pPr marL="533400" indent="-533400" algn="just"/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．以初速度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与水平方向成</a:t>
            </a:r>
            <a:r>
              <a:rPr lang="en-US" altLang="zh-CN" b="1" kern="100" dirty="0">
                <a:latin typeface="Times New Roman"/>
                <a:cs typeface="Courier New"/>
              </a:rPr>
              <a:t>60°</a:t>
            </a:r>
            <a:r>
              <a:rPr lang="zh-CN" altLang="zh-CN" b="1" kern="100" dirty="0">
                <a:latin typeface="Times New Roman"/>
                <a:cs typeface="Times New Roman"/>
              </a:rPr>
              <a:t>角斜向上抛出的手榴弹，到达最高点时炸成质量分别是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的两块。其中质量大的一块沿着原来的方向以</a:t>
            </a: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的速度飞行。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求质量较小的一块弹片速度的大小和方向；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爆炸过程中有多少化学能转化为弹片的动能。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2470787"/>
              </p:ext>
            </p:extLst>
          </p:nvPr>
        </p:nvGraphicFramePr>
        <p:xfrm>
          <a:off x="1271065" y="2859931"/>
          <a:ext cx="10371138" cy="388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1" name="文档" r:id="rId3" imgW="10371836" imgH="3887085" progId="Word.Document.12">
                  <p:embed/>
                </p:oleObj>
              </mc:Choice>
              <mc:Fallback>
                <p:oleObj name="文档" r:id="rId3" imgW="10371836" imgH="388708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71065" y="2859931"/>
                        <a:ext cx="10371138" cy="3881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650" name="Picture 2" descr="21WLXKCXARXS1-49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747" y="3565347"/>
            <a:ext cx="2448272" cy="1848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747613"/>
              </p:ext>
            </p:extLst>
          </p:nvPr>
        </p:nvGraphicFramePr>
        <p:xfrm>
          <a:off x="1057027" y="1196752"/>
          <a:ext cx="10372725" cy="216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0" name="文档" r:id="rId3" imgW="10484824" imgH="2185449" progId="Word.Document.12">
                  <p:embed/>
                </p:oleObj>
              </mc:Choice>
              <mc:Fallback>
                <p:oleObj name="文档" r:id="rId3" imgW="10484824" imgH="218544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7027" y="1196752"/>
                        <a:ext cx="10372725" cy="216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518356"/>
              </p:ext>
            </p:extLst>
          </p:nvPr>
        </p:nvGraphicFramePr>
        <p:xfrm>
          <a:off x="480963" y="3092251"/>
          <a:ext cx="10371138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1" name="文档" r:id="rId5" imgW="10371836" imgH="912466" progId="Word.Document.12">
                  <p:embed/>
                </p:oleObj>
              </mc:Choice>
              <mc:Fallback>
                <p:oleObj name="文档" r:id="rId5" imgW="10371836" imgH="91246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0963" y="3092251"/>
                        <a:ext cx="10371138" cy="912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52971" y="548680"/>
            <a:ext cx="10975658" cy="5616624"/>
          </a:xfrm>
        </p:spPr>
        <p:txBody>
          <a:bodyPr/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．若一辆总质量为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的公交车与一辆总质量为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的轿车在一条直道上匀速相向行驶，因驾驶员注意力分散致使两车突然发生正碰并且同时停下来，从发生碰撞到停下所经历的时间为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求公交车、轿车碰撞前的速度大小之比；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若公交车司机的质量为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，发生事故前瞬间公交车的速率为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，求在此过程中，公交车司机受到的作用力大小的平均值；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若两车在行驶时，驾驶员同时踩下刹车，刹车后车轮不再转动，两车均做匀变速直线运动，恰好在接触前瞬间停下，两车在刹车过程中行驶的距离相等，求公交车和轿车的车轮与地面间的动摩擦因数之比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3302185"/>
              </p:ext>
            </p:extLst>
          </p:nvPr>
        </p:nvGraphicFramePr>
        <p:xfrm>
          <a:off x="841003" y="332656"/>
          <a:ext cx="10371138" cy="553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8" name="文档" r:id="rId3" imgW="10371836" imgH="5537167" progId="Word.Document.12">
                  <p:embed/>
                </p:oleObj>
              </mc:Choice>
              <mc:Fallback>
                <p:oleObj name="文档" r:id="rId3" imgW="10371836" imgH="553716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41003" y="332656"/>
                        <a:ext cx="10371138" cy="553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4603584"/>
              </p:ext>
            </p:extLst>
          </p:nvPr>
        </p:nvGraphicFramePr>
        <p:xfrm>
          <a:off x="841003" y="5710510"/>
          <a:ext cx="10371138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9" name="文档" r:id="rId5" imgW="10371836" imgH="958973" progId="Word.Document.12">
                  <p:embed/>
                </p:oleObj>
              </mc:Choice>
              <mc:Fallback>
                <p:oleObj name="文档" r:id="rId5" imgW="10371836" imgH="95897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41003" y="5710510"/>
                        <a:ext cx="10371138" cy="958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五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317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6545" y="548680"/>
            <a:ext cx="10975658" cy="5688632"/>
          </a:xfrm>
        </p:spPr>
        <p:txBody>
          <a:bodyPr/>
          <a:lstStyle/>
          <a:p>
            <a:pPr marL="442913" indent="-442913" algn="just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．想一想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zh-CN" altLang="zh-CN" b="1" kern="100" dirty="0" smtClean="0">
                <a:latin typeface="Times New Roman"/>
                <a:cs typeface="Times New Roman"/>
              </a:rPr>
              <a:t>如</a:t>
            </a:r>
            <a:r>
              <a:rPr lang="zh-CN" altLang="zh-CN" b="1" kern="100" dirty="0">
                <a:latin typeface="Times New Roman"/>
                <a:cs typeface="Times New Roman"/>
              </a:rPr>
              <a:t>图所示，物体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放在光滑的水平面上，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之间用一轻绳连接，开始时绳是松弛的，现突然给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一水平向右的初速度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作用过程绳未断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组成的系统动量是否守恒？机械能是否守恒？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上述物体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之间的作用过程可以视为哪一类碰撞？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442913" indent="0" algn="just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442913" indent="0" algn="just"/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示：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动量守恒，机械能不守恒。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 algn="just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完全非弹性碰撞。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endParaRPr lang="zh-CN" altLang="en-US" dirty="0"/>
          </a:p>
        </p:txBody>
      </p:sp>
      <p:pic>
        <p:nvPicPr>
          <p:cNvPr id="3074" name="Picture 2" descr="21WLXKCXARXS1-4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077" y="3933055"/>
            <a:ext cx="430831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72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914242"/>
              </p:ext>
            </p:extLst>
          </p:nvPr>
        </p:nvGraphicFramePr>
        <p:xfrm>
          <a:off x="914400" y="403225"/>
          <a:ext cx="10166350" cy="578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6" name="文档" r:id="rId3" imgW="10371836" imgH="5541854" progId="Word.Document.12">
                  <p:embed/>
                </p:oleObj>
              </mc:Choice>
              <mc:Fallback>
                <p:oleObj name="文档" r:id="rId3" imgW="10371836" imgH="554185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14400" y="403225"/>
                        <a:ext cx="10166350" cy="5781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4513411" y="198884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空间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7969795" y="198884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平面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209155" y="282331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直线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6590306" y="282331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直线</a:t>
            </a:r>
            <a:endParaRPr lang="zh-CN" altLang="en-US" sz="2400" dirty="0"/>
          </a:p>
        </p:txBody>
      </p:sp>
      <p:graphicFrame>
        <p:nvGraphicFramePr>
          <p:cNvPr id="9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835963"/>
              </p:ext>
            </p:extLst>
          </p:nvPr>
        </p:nvGraphicFramePr>
        <p:xfrm>
          <a:off x="2425179" y="4797152"/>
          <a:ext cx="1425575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7" name="文档" r:id="rId5" imgW="1445452" imgH="1001854" progId="Word.Document.12">
                  <p:embed/>
                </p:oleObj>
              </mc:Choice>
              <mc:Fallback>
                <p:oleObj name="文档" r:id="rId5" imgW="1445452" imgH="100185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25179" y="4797152"/>
                        <a:ext cx="1425575" cy="992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119834"/>
              </p:ext>
            </p:extLst>
          </p:nvPr>
        </p:nvGraphicFramePr>
        <p:xfrm>
          <a:off x="5016919" y="4941168"/>
          <a:ext cx="2251075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68" name="文档" r:id="rId7" imgW="2279602" imgH="803499" progId="Word.Document.12">
                  <p:embed/>
                </p:oleObj>
              </mc:Choice>
              <mc:Fallback>
                <p:oleObj name="文档" r:id="rId7" imgW="2279602" imgH="80349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16919" y="4941168"/>
                        <a:ext cx="2251075" cy="795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698638"/>
              </p:ext>
            </p:extLst>
          </p:nvPr>
        </p:nvGraphicFramePr>
        <p:xfrm>
          <a:off x="1007863" y="1124744"/>
          <a:ext cx="10274300" cy="421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name="文档" r:id="rId3" imgW="10371836" imgH="4271756" progId="Word.Document.12">
                  <p:embed/>
                </p:oleObj>
              </mc:Choice>
              <mc:Fallback>
                <p:oleObj name="文档" r:id="rId3" imgW="10371836" imgH="427175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07863" y="1124744"/>
                        <a:ext cx="10274300" cy="4217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7366572" y="121485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最大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681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 algn="just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弹性碰撞过程中动量守恒，碰撞前后动能相等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 algn="just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弹性碰撞中，当质量小的球碰质量大的球时，碰撞后两球一定都向前运动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 algn="r"/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 algn="just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微观粒子的碰撞不遵循弹性碰撞规律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   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/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10922123" y="188721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995088" y="313191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0983205" y="3752828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 smtClean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8379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552971" y="548680"/>
            <a:ext cx="10975658" cy="5544616"/>
          </a:xfrm>
        </p:spPr>
        <p:txBody>
          <a:bodyPr/>
          <a:lstStyle/>
          <a:p>
            <a:pPr indent="447675" algn="just">
              <a:tabLst>
                <a:tab pos="297053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．想一想</a:t>
            </a:r>
            <a:endParaRPr lang="zh-CN" altLang="zh-CN" kern="100" dirty="0">
              <a:latin typeface="宋体"/>
              <a:cs typeface="Courier New"/>
            </a:endParaRPr>
          </a:p>
          <a:p>
            <a:pPr indent="447675" algn="just">
              <a:tabLst>
                <a:tab pos="2970530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如图所示，打台球时，质量相等的母球与目标球发生碰撞，两个球一定交换速度吗？碰撞一定是对心碰撞吗？</a:t>
            </a:r>
            <a:endParaRPr lang="zh-CN" altLang="zh-CN" kern="100" dirty="0">
              <a:latin typeface="宋体"/>
              <a:cs typeface="Courier New"/>
            </a:endParaRPr>
          </a:p>
          <a:p>
            <a:pPr indent="447675" algn="just">
              <a:tabLst>
                <a:tab pos="2970530" algn="l"/>
              </a:tabLst>
            </a:pPr>
            <a:endParaRPr lang="en-US" altLang="zh-CN" b="1" kern="100" dirty="0" smtClean="0">
              <a:latin typeface="Times New Roman"/>
              <a:ea typeface="黑体"/>
              <a:cs typeface="Times New Roman"/>
            </a:endParaRPr>
          </a:p>
          <a:p>
            <a:pPr indent="447675" algn="just">
              <a:tabLst>
                <a:tab pos="2970530" algn="l"/>
              </a:tabLst>
            </a:pPr>
            <a:endParaRPr lang="en-US" altLang="zh-CN" b="1" kern="100" dirty="0">
              <a:latin typeface="Times New Roman"/>
              <a:ea typeface="黑体"/>
              <a:cs typeface="Times New Roman"/>
            </a:endParaRPr>
          </a:p>
          <a:p>
            <a:pPr indent="447675" algn="just">
              <a:tabLst>
                <a:tab pos="2970530" algn="l"/>
              </a:tabLst>
            </a:pPr>
            <a:endParaRPr lang="en-US" altLang="zh-CN" b="1" kern="100" dirty="0" smtClean="0">
              <a:latin typeface="Times New Roman"/>
              <a:ea typeface="黑体"/>
              <a:cs typeface="Times New Roman"/>
            </a:endParaRPr>
          </a:p>
          <a:p>
            <a:pPr indent="447675" algn="just">
              <a:tabLst>
                <a:tab pos="2970530" algn="l"/>
              </a:tabLst>
            </a:pP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不一定。只有质量相等的两个物体发生对心弹性碰撞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即一维弹性碰撞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时，系统的总动量守恒，总机械能守恒，才会交换速度，否则不会交换速度。母球与目标球碰撞时对心碰撞和非对心碰撞都有可能发生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kern="100" dirty="0">
              <a:effectLst/>
              <a:latin typeface="宋体"/>
              <a:cs typeface="Courier New"/>
            </a:endParaRPr>
          </a:p>
        </p:txBody>
      </p:sp>
      <p:pic>
        <p:nvPicPr>
          <p:cNvPr id="6225" name="Picture 81" descr="20XWLX1-59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379" y="2330900"/>
            <a:ext cx="3096344" cy="1818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034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52971" y="1423319"/>
            <a:ext cx="10975658" cy="3157809"/>
          </a:xfrm>
        </p:spPr>
        <p:txBody>
          <a:bodyPr>
            <a:normAutofit lnSpcReduction="10000"/>
          </a:bodyPr>
          <a:lstStyle/>
          <a:p>
            <a:pPr indent="534988" algn="ctr">
              <a:lnSpc>
                <a:spcPct val="200000"/>
              </a:lnSpc>
            </a:pP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Times New Roman"/>
              </a:rPr>
              <a:t>)  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碰撞的特点及碰撞问题的分析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534988" algn="just">
              <a:lnSpc>
                <a:spcPct val="200000"/>
              </a:lnSpc>
            </a:pP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534988" algn="just">
              <a:lnSpc>
                <a:spcPct val="200000"/>
              </a:lnSpc>
              <a:tabLst>
                <a:tab pos="2970530" algn="l"/>
              </a:tabLst>
            </a:pPr>
            <a:r>
              <a:rPr lang="zh-CN" altLang="zh-CN" b="1" kern="100" dirty="0">
                <a:latin typeface="Times New Roman"/>
                <a:cs typeface="Times New Roman"/>
              </a:rPr>
              <a:t>如图所示，质量为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的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物体以速度</a:t>
            </a:r>
            <a:r>
              <a:rPr lang="en-US" altLang="zh-CN" b="1" i="1" kern="100" dirty="0">
                <a:latin typeface="Book Antiqua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cs typeface="Times New Roman"/>
              </a:rPr>
              <a:t>向右碰撞一个轻弹簧，弹簧右端连接等质量的物体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，接触面光滑。碰撞后两物体怎样运动？</a:t>
            </a:r>
            <a:endParaRPr lang="zh-CN" altLang="zh-CN" kern="100" dirty="0">
              <a:latin typeface="宋体"/>
              <a:cs typeface="Courier New"/>
            </a:endParaRPr>
          </a:p>
          <a:p>
            <a:pPr indent="534988"/>
            <a:endParaRPr lang="zh-CN" altLang="en-US" dirty="0"/>
          </a:p>
        </p:txBody>
      </p:sp>
      <p:pic>
        <p:nvPicPr>
          <p:cNvPr id="7170" name="Picture 2" descr="F:\粤教版物理选择性必修第一册\新课程学案2探究新知能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390" y="512776"/>
            <a:ext cx="7335849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 descr="21XLKWLX1-41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639" y="4600797"/>
            <a:ext cx="3384376" cy="916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15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</TotalTime>
  <Words>2935</Words>
  <Application>Microsoft Office PowerPoint</Application>
  <PresentationFormat>自定义</PresentationFormat>
  <Paragraphs>146</Paragraphs>
  <Slides>39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1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124</cp:revision>
  <dcterms:created xsi:type="dcterms:W3CDTF">2021-04-02T06:41:31Z</dcterms:created>
  <dcterms:modified xsi:type="dcterms:W3CDTF">2024-03-25T07:17:37Z</dcterms:modified>
</cp:coreProperties>
</file>