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04" r:id="rId2"/>
    <p:sldId id="305" r:id="rId3"/>
    <p:sldId id="306" r:id="rId4"/>
    <p:sldId id="307" r:id="rId5"/>
    <p:sldId id="308" r:id="rId6"/>
    <p:sldId id="309" r:id="rId7"/>
    <p:sldId id="310" r:id="rId8"/>
    <p:sldId id="311" r:id="rId9"/>
    <p:sldId id="312" r:id="rId10"/>
    <p:sldId id="313" r:id="rId11"/>
    <p:sldId id="314" r:id="rId12"/>
    <p:sldId id="315" r:id="rId13"/>
    <p:sldId id="316" r:id="rId14"/>
    <p:sldId id="317" r:id="rId15"/>
    <p:sldId id="318" r:id="rId16"/>
    <p:sldId id="319" r:id="rId17"/>
    <p:sldId id="320" r:id="rId18"/>
    <p:sldId id="321" r:id="rId19"/>
    <p:sldId id="322" r:id="rId20"/>
    <p:sldId id="323" r:id="rId21"/>
    <p:sldId id="324" r:id="rId22"/>
    <p:sldId id="325" r:id="rId23"/>
    <p:sldId id="326" r:id="rId24"/>
    <p:sldId id="327" r:id="rId25"/>
    <p:sldId id="328" r:id="rId26"/>
    <p:sldId id="285" r:id="rId27"/>
    <p:sldId id="284" r:id="rId28"/>
  </p:sldIdLst>
  <p:sldSz cx="12195175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12" autoAdjust="0"/>
    <p:restoredTop sz="94660"/>
  </p:normalViewPr>
  <p:slideViewPr>
    <p:cSldViewPr>
      <p:cViewPr varScale="1">
        <p:scale>
          <a:sx n="105" d="100"/>
          <a:sy n="105" d="100"/>
        </p:scale>
        <p:origin x="-876" y="-84"/>
      </p:cViewPr>
      <p:guideLst>
        <p:guide orient="horz" pos="2160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AC2F2-7D5E-4B19-8F8A-AF610728EDB0}" type="datetimeFigureOut">
              <a:rPr lang="zh-CN" altLang="en-US" smtClean="0"/>
              <a:t>2022-8-30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DBE115-2331-432A-84F8-CF80B7608A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8140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C1EF30-7B0C-4F2D-A5CA-1454F4965A54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296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1135287"/>
            <a:ext cx="10975658" cy="4525963"/>
          </a:xfrm>
        </p:spPr>
        <p:txBody>
          <a:bodyPr>
            <a:normAutofit/>
          </a:bodyPr>
          <a:lstStyle>
            <a:lvl1pPr marL="0" indent="719138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2022-8-30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6822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2022-8-30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288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92903" y="274639"/>
            <a:ext cx="3658553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3014" y="274639"/>
            <a:ext cx="10776639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2022-8-30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652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336" y="4406903"/>
            <a:ext cx="1036589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336" y="2906713"/>
            <a:ext cx="1036589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2022-8-30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8322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638" y="2130428"/>
            <a:ext cx="10365899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276" y="3886200"/>
            <a:ext cx="853662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2022-8-30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5635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13012" y="1600203"/>
            <a:ext cx="72175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233863" y="1600203"/>
            <a:ext cx="721759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2022-8-30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0556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535113"/>
            <a:ext cx="538832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759" y="2174875"/>
            <a:ext cx="53883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981" y="1535113"/>
            <a:ext cx="539043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4981" y="2174875"/>
            <a:ext cx="539043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2022-8-30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5895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2022-8-30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0369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2022-8-30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648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61" y="273050"/>
            <a:ext cx="401212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974" y="273052"/>
            <a:ext cx="681744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761" y="1435102"/>
            <a:ext cx="401212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2022-8-30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5769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341" y="4800600"/>
            <a:ext cx="731710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341" y="612775"/>
            <a:ext cx="731710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341" y="5367338"/>
            <a:ext cx="731710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2022-8-30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7166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600203"/>
            <a:ext cx="1097565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760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C67D8-3E43-4364-A6C9-6E7FE31DF974}" type="datetimeFigureOut">
              <a:rPr lang="zh-CN" altLang="en-US" smtClean="0"/>
              <a:t>2022-8-30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6685" y="6356353"/>
            <a:ext cx="3861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9875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1424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49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4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emf"/><Relationship Id="rId5" Type="http://schemas.openxmlformats.org/officeDocument/2006/relationships/package" Target="../embeddings/Microsoft_Word_Document5.docx"/><Relationship Id="rId4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6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emf"/><Relationship Id="rId5" Type="http://schemas.openxmlformats.org/officeDocument/2006/relationships/package" Target="../embeddings/Microsoft_Word_Document7.docx"/><Relationship Id="rId4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8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9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6.emf"/><Relationship Id="rId5" Type="http://schemas.openxmlformats.org/officeDocument/2006/relationships/package" Target="../embeddings/Microsoft_Word_Document10.docx"/><Relationship Id="rId4" Type="http://schemas.openxmlformats.org/officeDocument/2006/relationships/image" Target="../media/image1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21XYJWL-8.tif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21XYJWL-9.tif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1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9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2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0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3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2.emf"/><Relationship Id="rId5" Type="http://schemas.openxmlformats.org/officeDocument/2006/relationships/package" Target="../embeddings/Microsoft_Word_Document14.docx"/><Relationship Id="rId4" Type="http://schemas.openxmlformats.org/officeDocument/2006/relationships/image" Target="../media/image21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5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3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6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5.emf"/><Relationship Id="rId5" Type="http://schemas.openxmlformats.org/officeDocument/2006/relationships/package" Target="../embeddings/Microsoft_Word_Document17.docx"/><Relationship Id="rId4" Type="http://schemas.openxmlformats.org/officeDocument/2006/relationships/image" Target="../media/image24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8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6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9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8.emf"/><Relationship Id="rId5" Type="http://schemas.openxmlformats.org/officeDocument/2006/relationships/package" Target="../embeddings/Microsoft_Word_Document20.docx"/><Relationship Id="rId4" Type="http://schemas.openxmlformats.org/officeDocument/2006/relationships/image" Target="../media/image27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../../&#35838;&#26102;&#36319;&#36394;&#26816;&#27979;word&#25991;&#20214;/&#35838;&#26102;&#36319;&#36394;&#26816;&#27979;&#65288;&#20845;&#65289;&#33258;&#28982;&#30028;&#20013;&#30340;&#23432;&#24658;&#23450;&#24459;.DOC" TargetMode="Externa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21XYJWL-4.ti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.png"/><Relationship Id="rId7" Type="http://schemas.openxmlformats.org/officeDocument/2006/relationships/image" Target="../media/image5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Word_Document2.docx"/><Relationship Id="rId5" Type="http://schemas.openxmlformats.org/officeDocument/2006/relationships/image" Target="../media/image4.emf"/><Relationship Id="rId4" Type="http://schemas.openxmlformats.org/officeDocument/2006/relationships/package" Target="../embeddings/Microsoft_Word_Document1.docx"/><Relationship Id="rId9" Type="http://schemas.openxmlformats.org/officeDocument/2006/relationships/image" Target="21XYJWL-5.TI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3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21XYJWL-6.tif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1135285"/>
            <a:ext cx="10975658" cy="4525963"/>
          </a:xfrm>
        </p:spPr>
        <p:txBody>
          <a:bodyPr/>
          <a:lstStyle/>
          <a:p>
            <a:pPr indent="612140" algn="ctr"/>
            <a:r>
              <a:rPr lang="zh-CN" altLang="zh-CN" sz="2800" b="1" kern="100" dirty="0">
                <a:solidFill>
                  <a:srgbClr val="7030A0"/>
                </a:solidFill>
                <a:latin typeface="Times New Roman"/>
                <a:cs typeface="Times New Roman"/>
              </a:rPr>
              <a:t>第六节　自然界中的守恒定律</a:t>
            </a:r>
            <a:endParaRPr lang="zh-CN" altLang="zh-CN" sz="2800" kern="100" dirty="0">
              <a:solidFill>
                <a:srgbClr val="7030A0"/>
              </a:solidFill>
              <a:latin typeface="宋体"/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21505" name="图片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155" y="1999381"/>
            <a:ext cx="7128792" cy="19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076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814817"/>
              </p:ext>
            </p:extLst>
          </p:nvPr>
        </p:nvGraphicFramePr>
        <p:xfrm>
          <a:off x="767009" y="339427"/>
          <a:ext cx="10371138" cy="625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2" name="文档" r:id="rId3" imgW="10371836" imgH="6266852" progId="Word.Document.12">
                  <p:embed/>
                </p:oleObj>
              </mc:Choice>
              <mc:Fallback>
                <p:oleObj name="文档" r:id="rId3" imgW="10371836" imgH="626685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67009" y="339427"/>
                        <a:ext cx="10371138" cy="6257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6855216"/>
              </p:ext>
            </p:extLst>
          </p:nvPr>
        </p:nvGraphicFramePr>
        <p:xfrm>
          <a:off x="768995" y="5931619"/>
          <a:ext cx="10371138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3" name="文档" r:id="rId5" imgW="10371836" imgH="593770" progId="Word.Document.12">
                  <p:embed/>
                </p:oleObj>
              </mc:Choice>
              <mc:Fallback>
                <p:oleObj name="文档" r:id="rId5" imgW="10371836" imgH="59377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68995" y="5931619"/>
                        <a:ext cx="10371138" cy="593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811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836713"/>
            <a:ext cx="10975658" cy="5616624"/>
          </a:xfrm>
        </p:spPr>
        <p:txBody>
          <a:bodyPr>
            <a:normAutofit/>
          </a:bodyPr>
          <a:lstStyle/>
          <a:p>
            <a:pPr indent="612140" algn="ctr"/>
            <a:r>
              <a:rPr lang="en-US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素养训练</a:t>
            </a:r>
            <a:r>
              <a:rPr lang="en-US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 algn="just">
              <a:tabLst>
                <a:tab pos="442913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多选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在光滑水平面上有质量均为</a:t>
            </a:r>
            <a:r>
              <a:rPr lang="en-US" altLang="zh-CN" b="1" kern="100" dirty="0">
                <a:latin typeface="Times New Roman"/>
                <a:cs typeface="Courier New"/>
              </a:rPr>
              <a:t>2 kg</a:t>
            </a:r>
            <a:r>
              <a:rPr lang="zh-CN" altLang="zh-CN" b="1" kern="100" dirty="0">
                <a:latin typeface="Times New Roman"/>
                <a:cs typeface="Times New Roman"/>
              </a:rPr>
              <a:t>的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两质点，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质点在水平恒力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en-US" altLang="zh-CN" b="1" i="1" kern="100" baseline="-250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4 N</a:t>
            </a:r>
            <a:r>
              <a:rPr lang="zh-CN" altLang="zh-CN" b="1" kern="100" dirty="0">
                <a:latin typeface="Times New Roman"/>
                <a:cs typeface="Times New Roman"/>
              </a:rPr>
              <a:t>作用下由静止出发运动</a:t>
            </a:r>
            <a:r>
              <a:rPr lang="en-US" altLang="zh-CN" b="1" kern="100" dirty="0">
                <a:latin typeface="Times New Roman"/>
                <a:cs typeface="Courier New"/>
              </a:rPr>
              <a:t>4 s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质点在水平恒力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en-US" altLang="zh-CN" b="1" i="1" kern="100" baseline="-250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4 N</a:t>
            </a:r>
            <a:r>
              <a:rPr lang="zh-CN" altLang="zh-CN" b="1" kern="100" dirty="0">
                <a:latin typeface="Times New Roman"/>
                <a:cs typeface="Times New Roman"/>
              </a:rPr>
              <a:t>作用下由静止出发移动</a:t>
            </a:r>
            <a:r>
              <a:rPr lang="en-US" altLang="zh-CN" b="1" kern="100" dirty="0">
                <a:latin typeface="Times New Roman"/>
                <a:cs typeface="Courier New"/>
              </a:rPr>
              <a:t>4 m</a:t>
            </a:r>
            <a:r>
              <a:rPr lang="zh-CN" altLang="zh-CN" b="1" kern="100" dirty="0">
                <a:latin typeface="Times New Roman"/>
                <a:cs typeface="Times New Roman"/>
              </a:rPr>
              <a:t>。比较这两个质点所经历的过程，可以得到的正确结论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质点的位移比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质点的位移大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质点的末速度比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质点的未速度小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．力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en-US" altLang="zh-CN" b="1" i="1" kern="100" baseline="-250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做的功比力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en-US" altLang="zh-CN" b="1" i="1" kern="100" baseline="-250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做的功多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．力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en-US" altLang="zh-CN" b="1" i="1" kern="100" baseline="-250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的冲量比力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en-US" altLang="zh-CN" b="1" i="1" kern="100" baseline="-250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的冲量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小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28379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0533089"/>
              </p:ext>
            </p:extLst>
          </p:nvPr>
        </p:nvGraphicFramePr>
        <p:xfrm>
          <a:off x="1007863" y="1110729"/>
          <a:ext cx="10274300" cy="325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2" name="文档" r:id="rId3" imgW="10371836" imgH="3292594" progId="Word.Document.12">
                  <p:embed/>
                </p:oleObj>
              </mc:Choice>
              <mc:Fallback>
                <p:oleObj name="文档" r:id="rId3" imgW="10371836" imgH="329259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07863" y="1110729"/>
                        <a:ext cx="10274300" cy="3254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272524"/>
              </p:ext>
            </p:extLst>
          </p:nvPr>
        </p:nvGraphicFramePr>
        <p:xfrm>
          <a:off x="985019" y="4437112"/>
          <a:ext cx="5275262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3" name="文档" r:id="rId5" imgW="5274753" imgH="396374" progId="Word.Document.12">
                  <p:embed/>
                </p:oleObj>
              </mc:Choice>
              <mc:Fallback>
                <p:oleObj name="文档" r:id="rId5" imgW="5274753" imgH="39637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85019" y="4437112"/>
                        <a:ext cx="5275262" cy="396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7034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0289951"/>
              </p:ext>
            </p:extLst>
          </p:nvPr>
        </p:nvGraphicFramePr>
        <p:xfrm>
          <a:off x="914400" y="504974"/>
          <a:ext cx="10274300" cy="594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3" name="文档" r:id="rId3" imgW="10371836" imgH="6018456" progId="Word.Document.12">
                  <p:embed/>
                </p:oleObj>
              </mc:Choice>
              <mc:Fallback>
                <p:oleObj name="文档" r:id="rId3" imgW="10371836" imgH="601845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4400" y="504974"/>
                        <a:ext cx="10274300" cy="59483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415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7758446"/>
              </p:ext>
            </p:extLst>
          </p:nvPr>
        </p:nvGraphicFramePr>
        <p:xfrm>
          <a:off x="914400" y="766763"/>
          <a:ext cx="10274300" cy="428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6" name="文档" r:id="rId3" imgW="10371836" imgH="4335206" progId="Word.Document.12">
                  <p:embed/>
                </p:oleObj>
              </mc:Choice>
              <mc:Fallback>
                <p:oleObj name="文档" r:id="rId3" imgW="10371836" imgH="433520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4400" y="766763"/>
                        <a:ext cx="10274300" cy="4286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8148487"/>
              </p:ext>
            </p:extLst>
          </p:nvPr>
        </p:nvGraphicFramePr>
        <p:xfrm>
          <a:off x="913011" y="5192365"/>
          <a:ext cx="5275262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7" name="文档" r:id="rId5" imgW="5274753" imgH="396374" progId="Word.Document.12">
                  <p:embed/>
                </p:oleObj>
              </mc:Choice>
              <mc:Fallback>
                <p:oleObj name="文档" r:id="rId5" imgW="5274753" imgH="39637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13011" y="5192365"/>
                        <a:ext cx="5275262" cy="396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811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4979" y="332656"/>
            <a:ext cx="10975658" cy="6264696"/>
          </a:xfrm>
        </p:spPr>
        <p:txBody>
          <a:bodyPr>
            <a:normAutofit/>
          </a:bodyPr>
          <a:lstStyle/>
          <a:p>
            <a:pPr indent="612140" algn="ctr"/>
            <a:r>
              <a:rPr lang="zh-CN" altLang="zh-CN" b="1" kern="100" dirty="0">
                <a:solidFill>
                  <a:schemeClr val="accent6">
                    <a:lumMod val="75000"/>
                  </a:schemeClr>
                </a:solidFill>
                <a:latin typeface="宋体"/>
                <a:cs typeface="Courier New"/>
              </a:rPr>
              <a:t>探究</a:t>
            </a:r>
            <a:r>
              <a:rPr lang="en-US" altLang="zh-CN" b="1" kern="100" dirty="0">
                <a:solidFill>
                  <a:schemeClr val="accent6">
                    <a:lumMod val="75000"/>
                  </a:schemeClr>
                </a:solidFill>
                <a:latin typeface="Symbol"/>
                <a:cs typeface="Courier New"/>
              </a:rPr>
              <a:t>(</a:t>
            </a:r>
            <a:r>
              <a:rPr lang="zh-CN" altLang="zh-CN" b="1" kern="100" dirty="0">
                <a:solidFill>
                  <a:schemeClr val="accent6">
                    <a:lumMod val="75000"/>
                  </a:schemeClr>
                </a:solidFill>
                <a:latin typeface="宋体"/>
                <a:cs typeface="Courier New"/>
              </a:rPr>
              <a:t>二</a:t>
            </a:r>
            <a:r>
              <a:rPr lang="en-US" altLang="zh-CN" b="1" kern="100" dirty="0">
                <a:solidFill>
                  <a:schemeClr val="accent6">
                    <a:lumMod val="75000"/>
                  </a:schemeClr>
                </a:solidFill>
                <a:latin typeface="Symbol"/>
                <a:cs typeface="Courier New"/>
              </a:rPr>
              <a:t>)     </a:t>
            </a:r>
            <a:r>
              <a:rPr lang="zh-CN" altLang="zh-CN" b="1" kern="100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动量守恒定律和机械能守恒定律的比较</a:t>
            </a:r>
            <a:endParaRPr lang="zh-CN" altLang="zh-CN" sz="1050" kern="100" dirty="0">
              <a:solidFill>
                <a:schemeClr val="accent6">
                  <a:lumMod val="75000"/>
                </a:schemeClr>
              </a:solidFill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solidFill>
                  <a:srgbClr val="00B0F0"/>
                </a:solidFill>
                <a:latin typeface="Times New Roman"/>
                <a:ea typeface="黑体"/>
                <a:cs typeface="Courier New"/>
              </a:rPr>
              <a:t>[</a:t>
            </a:r>
            <a:r>
              <a:rPr lang="zh-CN" altLang="zh-CN" b="1" kern="100" dirty="0">
                <a:solidFill>
                  <a:srgbClr val="00B0F0"/>
                </a:solidFill>
                <a:latin typeface="Times New Roman"/>
                <a:ea typeface="黑体"/>
                <a:cs typeface="Times New Roman"/>
              </a:rPr>
              <a:t>问题驱动</a:t>
            </a:r>
            <a:r>
              <a:rPr lang="en-US" altLang="zh-CN" b="1" kern="100" dirty="0">
                <a:solidFill>
                  <a:srgbClr val="00B0F0"/>
                </a:solidFill>
                <a:latin typeface="Times New Roman"/>
                <a:ea typeface="黑体"/>
                <a:cs typeface="Courier New"/>
              </a:rPr>
              <a:t>]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zh-CN" altLang="zh-CN" b="1" kern="100" dirty="0">
                <a:latin typeface="Times New Roman"/>
                <a:cs typeface="Times New Roman"/>
              </a:rPr>
              <a:t>质量分别为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的物体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静止在光滑的水平面上，两物体用轻弹簧连接，开始弹簧处于原长状态，其中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1</a:t>
            </a:r>
            <a:r>
              <a:rPr lang="en-US" altLang="zh-CN" b="1" kern="100" dirty="0">
                <a:latin typeface="Times New Roman"/>
                <a:cs typeface="Courier New"/>
              </a:rPr>
              <a:t>&lt;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，某时刻同时在两物体上施加大小相等方向相反的水平外力，如图所示，从两物体开始运动到弹簧的伸长量达到最大值的过程中，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两物体与弹簧组成的系统动量是否守恒？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两物体与弹簧组成的系统机械能是否守恒？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提示：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守恒。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不守恒，系统机械能一直增大。</a:t>
            </a:r>
            <a:r>
              <a:rPr lang="zh-CN" altLang="zh-CN" b="1" kern="100" dirty="0">
                <a:latin typeface="Times New Roman"/>
                <a:cs typeface="Times New Roman"/>
              </a:rPr>
              <a:t>　　　　</a:t>
            </a:r>
            <a:r>
              <a:rPr lang="en-US" altLang="zh-CN" b="1" kern="100" dirty="0">
                <a:latin typeface="Times New Roman"/>
                <a:cs typeface="Courier New"/>
              </a:rPr>
              <a:t> 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12290" name="Picture 2" descr="21XYJWL-8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787" y="4058952"/>
            <a:ext cx="2736304" cy="616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379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188640"/>
            <a:ext cx="10975658" cy="6480719"/>
          </a:xfrm>
        </p:spPr>
        <p:txBody>
          <a:bodyPr>
            <a:normAutofit lnSpcReduction="10000"/>
          </a:bodyPr>
          <a:lstStyle/>
          <a:p>
            <a:pPr indent="612140" algn="ctr">
              <a:lnSpc>
                <a:spcPct val="135000"/>
              </a:lnSpc>
            </a:pPr>
            <a:r>
              <a:rPr lang="en-US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重难释解</a:t>
            </a:r>
            <a:r>
              <a:rPr lang="en-US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>
              <a:lnSpc>
                <a:spcPct val="135000"/>
              </a:lnSpc>
            </a:pP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动量守恒与机械能守恒的判定方法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>
              <a:lnSpc>
                <a:spcPct val="135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动量守恒的判定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>
              <a:lnSpc>
                <a:spcPct val="135000"/>
              </a:lnSpc>
            </a:pPr>
            <a:r>
              <a:rPr lang="zh-CN" altLang="zh-CN" b="1" kern="100" dirty="0">
                <a:latin typeface="宋体"/>
                <a:cs typeface="宋体"/>
              </a:rPr>
              <a:t>①</a:t>
            </a:r>
            <a:r>
              <a:rPr lang="zh-CN" altLang="zh-CN" b="1" kern="100" dirty="0">
                <a:latin typeface="Times New Roman"/>
                <a:cs typeface="Times New Roman"/>
              </a:rPr>
              <a:t>理想守恒：系统不受外力或所受外力的合力为零，则系统动量守恒。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>
              <a:lnSpc>
                <a:spcPct val="135000"/>
              </a:lnSpc>
            </a:pPr>
            <a:r>
              <a:rPr lang="zh-CN" altLang="zh-CN" b="1" kern="100" dirty="0">
                <a:latin typeface="宋体"/>
                <a:cs typeface="宋体"/>
              </a:rPr>
              <a:t>②</a:t>
            </a:r>
            <a:r>
              <a:rPr lang="zh-CN" altLang="zh-CN" b="1" kern="100" dirty="0">
                <a:latin typeface="Times New Roman"/>
                <a:cs typeface="Times New Roman"/>
              </a:rPr>
              <a:t>近似守恒：系统受到的合力不为零，但当内力远大于外力时，系统的动量可近似看成守恒。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>
              <a:lnSpc>
                <a:spcPct val="135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机械能守恒的判定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>
              <a:lnSpc>
                <a:spcPct val="135000"/>
              </a:lnSpc>
            </a:pPr>
            <a:r>
              <a:rPr lang="zh-CN" altLang="zh-CN" b="1" kern="100" dirty="0">
                <a:latin typeface="宋体"/>
                <a:cs typeface="宋体"/>
              </a:rPr>
              <a:t>①</a:t>
            </a:r>
            <a:r>
              <a:rPr lang="zh-CN" altLang="zh-CN" b="1" kern="100" dirty="0">
                <a:latin typeface="Times New Roman"/>
                <a:cs typeface="Times New Roman"/>
              </a:rPr>
              <a:t>利用机械能的定义判断：若物体动能、势能之和不变，则机械能守恒。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>
              <a:lnSpc>
                <a:spcPct val="135000"/>
              </a:lnSpc>
            </a:pPr>
            <a:r>
              <a:rPr lang="zh-CN" altLang="zh-CN" b="1" kern="100" dirty="0">
                <a:latin typeface="宋体"/>
                <a:cs typeface="宋体"/>
              </a:rPr>
              <a:t>②</a:t>
            </a:r>
            <a:r>
              <a:rPr lang="zh-CN" altLang="zh-CN" b="1" kern="100" dirty="0">
                <a:latin typeface="Times New Roman"/>
                <a:cs typeface="Times New Roman"/>
              </a:rPr>
              <a:t>用做功判断：若物体或系统只有重力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或弹簧的弹力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做功，虽受其他力，但其他力不做功，机械能守恒。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>
              <a:lnSpc>
                <a:spcPct val="135000"/>
              </a:lnSpc>
            </a:pPr>
            <a:r>
              <a:rPr lang="zh-CN" altLang="zh-CN" b="1" kern="100" dirty="0">
                <a:latin typeface="宋体"/>
                <a:cs typeface="宋体"/>
              </a:rPr>
              <a:t>③</a:t>
            </a:r>
            <a:r>
              <a:rPr lang="zh-CN" altLang="zh-CN" b="1" kern="100" dirty="0">
                <a:latin typeface="Times New Roman"/>
                <a:cs typeface="Times New Roman"/>
              </a:rPr>
              <a:t>利用能量转化判断：若物体或系统与外界没有能量交换，物体或系统内也没有机械能与其他形式能的转化，则机械能守恒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87034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476672"/>
            <a:ext cx="10975658" cy="4525963"/>
          </a:xfrm>
        </p:spPr>
        <p:txBody>
          <a:bodyPr/>
          <a:lstStyle/>
          <a:p>
            <a:pPr indent="612140" algn="just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常见的五种关键词的</a:t>
            </a:r>
            <a:r>
              <a:rPr lang="en-US" altLang="zh-CN" b="1" kern="100" dirty="0">
                <a:latin typeface="宋体"/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联想</a:t>
            </a:r>
            <a:r>
              <a:rPr lang="en-US" altLang="zh-CN" b="1" kern="100" dirty="0">
                <a:latin typeface="宋体"/>
                <a:cs typeface="Times New Roman"/>
              </a:rPr>
              <a:t>”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13314" name="Picture 2" descr="21XYJWL-9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115" y="1183561"/>
            <a:ext cx="7128792" cy="4693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415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612140" algn="just"/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典例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2  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一</a:t>
            </a:r>
            <a:r>
              <a:rPr lang="zh-CN" altLang="zh-CN" b="1" kern="100" dirty="0">
                <a:latin typeface="Times New Roman"/>
                <a:cs typeface="Times New Roman"/>
              </a:rPr>
              <a:t>质量为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zh-CN" altLang="zh-CN" b="1" kern="100" dirty="0">
                <a:latin typeface="Times New Roman"/>
                <a:cs typeface="Times New Roman"/>
              </a:rPr>
              <a:t>的烟花弹获得动能</a:t>
            </a:r>
            <a:r>
              <a:rPr lang="en-US" altLang="zh-CN" b="1" i="1" kern="100" dirty="0">
                <a:latin typeface="Times New Roman"/>
                <a:cs typeface="Courier New"/>
              </a:rPr>
              <a:t>E</a:t>
            </a:r>
            <a:r>
              <a:rPr lang="zh-CN" altLang="zh-CN" b="1" kern="100" dirty="0">
                <a:latin typeface="Times New Roman"/>
                <a:cs typeface="Times New Roman"/>
              </a:rPr>
              <a:t>后，从地面竖直升空。当烟花弹上升的速度为零时，弹中火药爆炸将烟花弹炸为质量相等的两部分，两部分获得的动能之和也为</a:t>
            </a:r>
            <a:r>
              <a:rPr lang="en-US" altLang="zh-CN" b="1" i="1" kern="100" dirty="0">
                <a:latin typeface="Times New Roman"/>
                <a:cs typeface="Courier New"/>
              </a:rPr>
              <a:t>E</a:t>
            </a:r>
            <a:r>
              <a:rPr lang="zh-CN" altLang="zh-CN" b="1" kern="100" dirty="0">
                <a:latin typeface="Times New Roman"/>
                <a:cs typeface="Times New Roman"/>
              </a:rPr>
              <a:t>，且均沿竖直方向运动。爆炸时间极短，重力加速度大小为</a:t>
            </a:r>
            <a:r>
              <a:rPr lang="en-US" altLang="zh-CN" b="1" i="1" kern="100" dirty="0">
                <a:latin typeface="Times New Roman"/>
                <a:cs typeface="Courier New"/>
              </a:rPr>
              <a:t>g</a:t>
            </a:r>
            <a:r>
              <a:rPr lang="zh-CN" altLang="zh-CN" b="1" kern="100" dirty="0">
                <a:latin typeface="Times New Roman"/>
                <a:cs typeface="Times New Roman"/>
              </a:rPr>
              <a:t>，不计空气阻力和火药的质量。求：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烟花弹从地面开始上升到弹中火药爆炸所经过的时间；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爆炸后烟花弹向上运动的部分距地面的最大高度。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6811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219878"/>
              </p:ext>
            </p:extLst>
          </p:nvPr>
        </p:nvGraphicFramePr>
        <p:xfrm>
          <a:off x="911225" y="980728"/>
          <a:ext cx="10371138" cy="422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2" name="文档" r:id="rId3" imgW="10371836" imgH="4228854" progId="Word.Document.12">
                  <p:embed/>
                </p:oleObj>
              </mc:Choice>
              <mc:Fallback>
                <p:oleObj name="文档" r:id="rId3" imgW="10371836" imgH="422885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1225" y="980728"/>
                        <a:ext cx="10371138" cy="4222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379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6545" y="1448680"/>
            <a:ext cx="10975658" cy="4824536"/>
          </a:xfrm>
        </p:spPr>
        <p:txBody>
          <a:bodyPr>
            <a:normAutofit/>
          </a:bodyPr>
          <a:lstStyle/>
          <a:p>
            <a:pPr marL="361950" indent="-361950" algn="just"/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自然界中的守恒定律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361950" indent="-361950" algn="just"/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．填一填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361950" indent="-361950" algn="just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系统：物理学上常将物体及与之</a:t>
            </a:r>
            <a:r>
              <a:rPr lang="en-US" altLang="zh-CN" b="1" u="sng" kern="100" dirty="0">
                <a:latin typeface="Times New Roman"/>
                <a:cs typeface="Courier New"/>
              </a:rPr>
              <a:t>   </a:t>
            </a:r>
            <a:r>
              <a:rPr lang="en-US" altLang="zh-CN" b="1" u="sng" kern="100" dirty="0" smtClean="0">
                <a:latin typeface="Times New Roman"/>
                <a:cs typeface="Courier New"/>
              </a:rPr>
              <a:t>                </a:t>
            </a:r>
            <a:r>
              <a:rPr lang="zh-CN" altLang="zh-CN" b="1" kern="100" dirty="0">
                <a:latin typeface="Times New Roman"/>
                <a:cs typeface="Times New Roman"/>
              </a:rPr>
              <a:t>的因素视为一个系统。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361950" indent="-361950" algn="just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物理量的守恒条件：物质所处的系统没有系统外的因素使系统的这些物理量发生改变，则这些物理量的总和保持</a:t>
            </a:r>
            <a:r>
              <a:rPr lang="en-US" altLang="zh-CN" b="1" u="sng" kern="100" dirty="0">
                <a:latin typeface="Times New Roman"/>
                <a:cs typeface="Courier New"/>
              </a:rPr>
              <a:t>   </a:t>
            </a:r>
            <a:r>
              <a:rPr lang="en-US" altLang="zh-CN" b="1" u="sng" kern="100" dirty="0" smtClean="0">
                <a:latin typeface="Times New Roman"/>
                <a:cs typeface="Courier New"/>
              </a:rPr>
              <a:t>        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361950" indent="-361950" algn="just"/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系统物理量的改变量：系统中物理量总和的增加量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或减少量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等于</a:t>
            </a:r>
            <a:r>
              <a:rPr lang="en-US" altLang="zh-CN" b="1" u="sng" kern="100" dirty="0">
                <a:latin typeface="Times New Roman"/>
                <a:cs typeface="Courier New"/>
              </a:rPr>
              <a:t>  </a:t>
            </a:r>
            <a:r>
              <a:rPr lang="en-US" altLang="zh-CN" b="1" u="sng" kern="100" dirty="0" smtClean="0">
                <a:latin typeface="Times New Roman"/>
                <a:cs typeface="Courier New"/>
              </a:rPr>
              <a:t>        </a:t>
            </a:r>
            <a:r>
              <a:rPr lang="zh-CN" altLang="zh-CN" b="1" kern="100" dirty="0">
                <a:latin typeface="Times New Roman"/>
                <a:cs typeface="Times New Roman"/>
              </a:rPr>
              <a:t>对</a:t>
            </a:r>
            <a:r>
              <a:rPr lang="en-US" altLang="zh-CN" b="1" u="sng" kern="100" dirty="0">
                <a:latin typeface="Times New Roman"/>
                <a:cs typeface="Courier New"/>
              </a:rPr>
              <a:t>   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______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输</a:t>
            </a:r>
            <a:r>
              <a:rPr lang="zh-CN" altLang="zh-CN" b="1" kern="100" dirty="0">
                <a:latin typeface="Times New Roman"/>
                <a:cs typeface="Times New Roman"/>
              </a:rPr>
              <a:t>入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或抽取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的量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2050" name="Picture 2" descr="F:\粤教版物理选择性必修第一册\新课程学案1自学新教材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948" y="332656"/>
            <a:ext cx="7335849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5395483" y="2751311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相互作用</a:t>
            </a:r>
            <a:endParaRPr lang="zh-CN" altLang="en-US" sz="2400" dirty="0"/>
          </a:p>
        </p:txBody>
      </p:sp>
      <p:sp>
        <p:nvSpPr>
          <p:cNvPr id="6" name="矩形 5"/>
          <p:cNvSpPr/>
          <p:nvPr/>
        </p:nvSpPr>
        <p:spPr>
          <a:xfrm>
            <a:off x="5665539" y="3933056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不变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10190706" y="4509120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外界</a:t>
            </a:r>
            <a:endParaRPr lang="zh-CN" altLang="en-US" sz="2400" dirty="0"/>
          </a:p>
        </p:txBody>
      </p:sp>
      <p:sp>
        <p:nvSpPr>
          <p:cNvPr id="8" name="矩形 7"/>
          <p:cNvSpPr/>
          <p:nvPr/>
        </p:nvSpPr>
        <p:spPr>
          <a:xfrm>
            <a:off x="1129035" y="5127575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系统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919304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7363118"/>
              </p:ext>
            </p:extLst>
          </p:nvPr>
        </p:nvGraphicFramePr>
        <p:xfrm>
          <a:off x="914400" y="835025"/>
          <a:ext cx="10274300" cy="474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5" name="文档" r:id="rId3" imgW="10371836" imgH="4800993" progId="Word.Document.12">
                  <p:embed/>
                </p:oleObj>
              </mc:Choice>
              <mc:Fallback>
                <p:oleObj name="文档" r:id="rId3" imgW="10371836" imgH="480099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4400" y="835025"/>
                        <a:ext cx="10274300" cy="4749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7034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9288785"/>
              </p:ext>
            </p:extLst>
          </p:nvPr>
        </p:nvGraphicFramePr>
        <p:xfrm>
          <a:off x="985019" y="1340768"/>
          <a:ext cx="10371138" cy="241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0" name="文档" r:id="rId3" imgW="10371836" imgH="2422668" progId="Word.Document.12">
                  <p:embed/>
                </p:oleObj>
              </mc:Choice>
              <mc:Fallback>
                <p:oleObj name="文档" r:id="rId3" imgW="10371836" imgH="242266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85019" y="1340768"/>
                        <a:ext cx="10371138" cy="2419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5340109"/>
              </p:ext>
            </p:extLst>
          </p:nvPr>
        </p:nvGraphicFramePr>
        <p:xfrm>
          <a:off x="913011" y="4006131"/>
          <a:ext cx="10371138" cy="93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1" name="文档" r:id="rId5" imgW="10371836" imgH="935539" progId="Word.Document.12">
                  <p:embed/>
                </p:oleObj>
              </mc:Choice>
              <mc:Fallback>
                <p:oleObj name="文档" r:id="rId5" imgW="10371836" imgH="93553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13011" y="4006131"/>
                        <a:ext cx="10371138" cy="935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4152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7493540"/>
              </p:ext>
            </p:extLst>
          </p:nvPr>
        </p:nvGraphicFramePr>
        <p:xfrm>
          <a:off x="914400" y="260648"/>
          <a:ext cx="10274300" cy="618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1" name="文档" r:id="rId3" imgW="10367808" imgH="6248796" progId="Word.Document.12">
                  <p:embed/>
                </p:oleObj>
              </mc:Choice>
              <mc:Fallback>
                <p:oleObj name="文档" r:id="rId3" imgW="10367808" imgH="624879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4400" y="260648"/>
                        <a:ext cx="10274300" cy="6184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811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3457052"/>
              </p:ext>
            </p:extLst>
          </p:nvPr>
        </p:nvGraphicFramePr>
        <p:xfrm>
          <a:off x="1007863" y="1484784"/>
          <a:ext cx="10274300" cy="329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4" name="文档" r:id="rId3" imgW="10371836" imgH="3336937" progId="Word.Document.12">
                  <p:embed/>
                </p:oleObj>
              </mc:Choice>
              <mc:Fallback>
                <p:oleObj name="文档" r:id="rId3" imgW="10371836" imgH="333693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07863" y="1484784"/>
                        <a:ext cx="10274300" cy="3292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5572975"/>
              </p:ext>
            </p:extLst>
          </p:nvPr>
        </p:nvGraphicFramePr>
        <p:xfrm>
          <a:off x="934466" y="4196531"/>
          <a:ext cx="5275262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5" name="文档" r:id="rId5" imgW="5274753" imgH="396374" progId="Word.Document.12">
                  <p:embed/>
                </p:oleObj>
              </mc:Choice>
              <mc:Fallback>
                <p:oleObj name="文档" r:id="rId5" imgW="5274753" imgH="39637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34466" y="4196531"/>
                        <a:ext cx="5275262" cy="396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379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7451146"/>
              </p:ext>
            </p:extLst>
          </p:nvPr>
        </p:nvGraphicFramePr>
        <p:xfrm>
          <a:off x="985019" y="332656"/>
          <a:ext cx="10274300" cy="6205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7" name="文档" r:id="rId3" imgW="10371836" imgH="6272981" progId="Word.Document.12">
                  <p:embed/>
                </p:oleObj>
              </mc:Choice>
              <mc:Fallback>
                <p:oleObj name="文档" r:id="rId3" imgW="10371836" imgH="627298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85019" y="332656"/>
                        <a:ext cx="10274300" cy="6205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7034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5780383"/>
              </p:ext>
            </p:extLst>
          </p:nvPr>
        </p:nvGraphicFramePr>
        <p:xfrm>
          <a:off x="1081088" y="330200"/>
          <a:ext cx="10271125" cy="6192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8" name="文档" r:id="rId3" imgW="10367808" imgH="6258514" progId="Word.Document.12">
                  <p:embed/>
                </p:oleObj>
              </mc:Choice>
              <mc:Fallback>
                <p:oleObj name="文档" r:id="rId3" imgW="10367808" imgH="625851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81088" y="330200"/>
                        <a:ext cx="10271125" cy="61928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9305997"/>
              </p:ext>
            </p:extLst>
          </p:nvPr>
        </p:nvGraphicFramePr>
        <p:xfrm>
          <a:off x="5233491" y="5517232"/>
          <a:ext cx="5329238" cy="992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9" name="文档" r:id="rId5" imgW="5390834" imgH="1004014" progId="Word.Document.12">
                  <p:embed/>
                </p:oleObj>
              </mc:Choice>
              <mc:Fallback>
                <p:oleObj name="文档" r:id="rId5" imgW="5390834" imgH="100401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233491" y="5517232"/>
                        <a:ext cx="5329238" cy="992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4152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8161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007" y="1497547"/>
            <a:ext cx="944421" cy="3513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>
            <a:hlinkClick r:id="" action="ppaction://hlinkshowjump?jump=nextslide" highlightClick="1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811" y="1502660"/>
            <a:ext cx="9578899" cy="3495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文本框 816131">
            <a:hlinkClick r:id="rId5" action="ppaction://hlinkfile"/>
          </p:cNvPr>
          <p:cNvSpPr txBox="1"/>
          <p:nvPr/>
        </p:nvSpPr>
        <p:spPr>
          <a:xfrm>
            <a:off x="913011" y="2420888"/>
            <a:ext cx="10371137" cy="133882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课时跟踪检测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见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课时</a:t>
            </a:r>
            <a:r>
              <a:rPr lang="zh-CN" altLang="en-US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跟踪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检测（</a:t>
            </a:r>
            <a:r>
              <a:rPr lang="zh-CN" altLang="en-US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六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）</a:t>
            </a:r>
            <a:r>
              <a:rPr lang="en-US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altLang="zh-CN" sz="2800" b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</a:rPr>
              <a:t> 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(</a:t>
            </a:r>
            <a:r>
              <a:rPr kumimoji="0" lang="zh-CN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单击进入电子文档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)</a:t>
            </a:r>
            <a:endParaRPr kumimoji="0" lang="zh-CN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6966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590675"/>
            <a:ext cx="12155488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317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6545" y="1207293"/>
            <a:ext cx="10975658" cy="4525963"/>
          </a:xfrm>
        </p:spPr>
        <p:txBody>
          <a:bodyPr/>
          <a:lstStyle/>
          <a:p>
            <a:pPr marL="361950" indent="-361950" algn="just"/>
            <a:r>
              <a:rPr lang="en-US" altLang="zh-CN" b="1" kern="100" dirty="0">
                <a:latin typeface="Times New Roman"/>
                <a:cs typeface="Courier New"/>
              </a:rPr>
              <a:t>(4)</a:t>
            </a:r>
            <a:r>
              <a:rPr lang="zh-CN" altLang="zh-CN" b="1" kern="100" dirty="0">
                <a:latin typeface="Times New Roman"/>
                <a:cs typeface="Times New Roman"/>
              </a:rPr>
              <a:t>系统动量定理：系统在某个方向上所受的</a:t>
            </a:r>
            <a:r>
              <a:rPr lang="en-US" altLang="zh-CN" b="1" u="sng" kern="100" dirty="0">
                <a:latin typeface="Times New Roman"/>
                <a:cs typeface="Courier New"/>
              </a:rPr>
              <a:t>   </a:t>
            </a:r>
            <a:r>
              <a:rPr lang="en-US" altLang="zh-CN" b="1" u="sng" kern="100" dirty="0" smtClean="0">
                <a:latin typeface="Times New Roman"/>
                <a:cs typeface="Courier New"/>
              </a:rPr>
              <a:t>     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等</a:t>
            </a:r>
            <a:r>
              <a:rPr lang="zh-CN" altLang="zh-CN" b="1" kern="100" dirty="0">
                <a:latin typeface="Times New Roman"/>
                <a:cs typeface="Times New Roman"/>
              </a:rPr>
              <a:t>于系统在该方向动量的改变量。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361950" indent="-361950" algn="just"/>
            <a:r>
              <a:rPr lang="en-US" altLang="zh-CN" b="1" kern="100" dirty="0">
                <a:latin typeface="Times New Roman"/>
                <a:cs typeface="Courier New"/>
              </a:rPr>
              <a:t>(5)</a:t>
            </a:r>
            <a:r>
              <a:rPr lang="zh-CN" altLang="zh-CN" b="1" kern="100" dirty="0">
                <a:latin typeface="Times New Roman"/>
                <a:cs typeface="Times New Roman"/>
              </a:rPr>
              <a:t>系统机械能的改变量：系统内部机械能的改变量等于系统内部除重力和弹力外的其他力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如摩擦力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做的</a:t>
            </a:r>
            <a:r>
              <a:rPr lang="en-US" altLang="zh-CN" b="1" u="sng" kern="100" dirty="0">
                <a:latin typeface="Times New Roman"/>
                <a:cs typeface="Courier New"/>
              </a:rPr>
              <a:t>   </a:t>
            </a:r>
            <a:r>
              <a:rPr lang="en-US" altLang="zh-CN" b="1" u="sng" kern="100" dirty="0" smtClean="0">
                <a:latin typeface="Times New Roman"/>
                <a:cs typeface="Courier New"/>
              </a:rPr>
              <a:t>  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；</a:t>
            </a:r>
            <a:r>
              <a:rPr lang="zh-CN" altLang="zh-CN" b="1" kern="100" dirty="0">
                <a:latin typeface="Times New Roman"/>
                <a:cs typeface="Times New Roman"/>
              </a:rPr>
              <a:t>若有系统外力对系统做功，则系统机械能的改变量等于系统外力对系统所做的</a:t>
            </a:r>
            <a:r>
              <a:rPr lang="en-US" altLang="zh-CN" b="1" u="sng" kern="100" dirty="0">
                <a:latin typeface="Times New Roman"/>
                <a:cs typeface="Courier New"/>
              </a:rPr>
              <a:t>   </a:t>
            </a:r>
            <a:r>
              <a:rPr lang="en-US" altLang="zh-CN" b="1" u="sng" kern="100" dirty="0" smtClean="0">
                <a:latin typeface="Times New Roman"/>
                <a:cs typeface="Courier New"/>
              </a:rPr>
              <a:t>     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361950" indent="-361950" algn="just"/>
            <a:r>
              <a:rPr lang="en-US" altLang="zh-CN" b="1" kern="100" dirty="0">
                <a:latin typeface="Times New Roman"/>
                <a:cs typeface="Courier New"/>
              </a:rPr>
              <a:t>(6)</a:t>
            </a:r>
            <a:r>
              <a:rPr lang="zh-CN" altLang="zh-CN" b="1" kern="100" dirty="0">
                <a:latin typeface="Times New Roman"/>
                <a:cs typeface="Times New Roman"/>
              </a:rPr>
              <a:t>动量守恒定律和能量守恒定律是自然界普适的基本定律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532519" y="1286864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冲量</a:t>
            </a:r>
            <a:endParaRPr lang="zh-CN" altLang="en-US" sz="2400" dirty="0"/>
          </a:p>
        </p:txBody>
      </p:sp>
      <p:sp>
        <p:nvSpPr>
          <p:cNvPr id="5" name="矩形 4"/>
          <p:cNvSpPr/>
          <p:nvPr/>
        </p:nvSpPr>
        <p:spPr>
          <a:xfrm>
            <a:off x="4354173" y="2463277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功</a:t>
            </a:r>
            <a:endParaRPr lang="zh-CN" altLang="en-US" sz="2400" dirty="0"/>
          </a:p>
        </p:txBody>
      </p:sp>
      <p:sp>
        <p:nvSpPr>
          <p:cNvPr id="6" name="矩形 5"/>
          <p:cNvSpPr/>
          <p:nvPr/>
        </p:nvSpPr>
        <p:spPr>
          <a:xfrm>
            <a:off x="5146261" y="2996950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功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7173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1351309"/>
            <a:ext cx="10975658" cy="4525963"/>
          </a:xfrm>
        </p:spPr>
        <p:txBody>
          <a:bodyPr/>
          <a:lstStyle/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．判一判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系统所受的合外力为零，系统的总动量守恒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系统所受的合外力做功为零，系统的机械能守恒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系统所受的合外力的冲量等于系统动量的改变量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)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10750948" y="2094184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√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10750948" y="2708918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×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10750948" y="3339300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√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772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5783" y="404664"/>
            <a:ext cx="10744412" cy="5616623"/>
          </a:xfrm>
        </p:spPr>
        <p:txBody>
          <a:bodyPr>
            <a:normAutofit/>
          </a:bodyPr>
          <a:lstStyle/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．想一想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0" algn="just"/>
            <a:r>
              <a:rPr lang="zh-CN" altLang="zh-CN" b="1" kern="100" dirty="0">
                <a:latin typeface="Times New Roman"/>
                <a:cs typeface="Times New Roman"/>
              </a:rPr>
              <a:t>如图所示，水池中质量相等的木块和铁块用细绳拴连后在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水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indent="0" algn="just"/>
            <a:r>
              <a:rPr lang="zh-CN" altLang="zh-CN" b="1" kern="100" dirty="0" smtClean="0">
                <a:latin typeface="Times New Roman"/>
                <a:cs typeface="Times New Roman"/>
              </a:rPr>
              <a:t>中</a:t>
            </a:r>
            <a:r>
              <a:rPr lang="zh-CN" altLang="zh-CN" b="1" kern="100" dirty="0">
                <a:latin typeface="Times New Roman"/>
                <a:cs typeface="Times New Roman"/>
              </a:rPr>
              <a:t>悬浮，若不计水的阻力，剪断细绳，则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木块浮出水面前，对铁块和木块组成的系统，动量是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否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marL="442913" indent="-442913" algn="just"/>
            <a:r>
              <a:rPr lang="en-US" altLang="zh-CN" b="1" kern="100" dirty="0" smtClean="0">
                <a:latin typeface="Times New Roman"/>
                <a:cs typeface="Times New Roman"/>
              </a:rPr>
              <a:t>    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守</a:t>
            </a:r>
            <a:r>
              <a:rPr lang="zh-CN" altLang="zh-CN" b="1" kern="100" dirty="0">
                <a:latin typeface="Times New Roman"/>
                <a:cs typeface="Times New Roman"/>
              </a:rPr>
              <a:t>恒？机械能是否守恒？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木块到达水面静止后，木块和铁块组成的系统，动量是否守恒？机械能是否守恒？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 algn="just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提示：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动量守恒　机械能增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加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 algn="just"/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动量增加　机械能减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少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/>
            <a:endParaRPr lang="zh-CN" altLang="en-US" dirty="0"/>
          </a:p>
        </p:txBody>
      </p:sp>
      <p:pic>
        <p:nvPicPr>
          <p:cNvPr id="3074" name="Picture 2" descr="21XYJWL-4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9955" y="1347312"/>
            <a:ext cx="1512168" cy="1865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4152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粤教版物理选择性必修第一册\新课程学案2探究新知能.tif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530" y="260648"/>
            <a:ext cx="7310449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5242264"/>
              </p:ext>
            </p:extLst>
          </p:nvPr>
        </p:nvGraphicFramePr>
        <p:xfrm>
          <a:off x="914400" y="1304664"/>
          <a:ext cx="10274300" cy="3833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0" name="文档" r:id="rId4" imgW="10371836" imgH="3881677" progId="Word.Document.12">
                  <p:embed/>
                </p:oleObj>
              </mc:Choice>
              <mc:Fallback>
                <p:oleObj name="文档" r:id="rId4" imgW="10371836" imgH="388167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4400" y="1304664"/>
                        <a:ext cx="10274300" cy="38338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2420387"/>
              </p:ext>
            </p:extLst>
          </p:nvPr>
        </p:nvGraphicFramePr>
        <p:xfrm>
          <a:off x="911225" y="5109256"/>
          <a:ext cx="10371138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1" name="文档" r:id="rId6" imgW="10371836" imgH="1523541" progId="Word.Document.12">
                  <p:embed/>
                </p:oleObj>
              </mc:Choice>
              <mc:Fallback>
                <p:oleObj name="文档" r:id="rId6" imgW="10371836" imgH="152354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11225" y="5109256"/>
                        <a:ext cx="10371138" cy="152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99" name="Picture 3" descr="21XYJWL-5.TIF"/>
          <p:cNvPicPr>
            <a:picLocks noChangeAspect="1" noChangeArrowheads="1"/>
          </p:cNvPicPr>
          <p:nvPr/>
        </p:nvPicPr>
        <p:blipFill>
          <a:blip r:embed="rId8" r:link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899" y="2923345"/>
            <a:ext cx="2520280" cy="1045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811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82569" y="631229"/>
            <a:ext cx="10975658" cy="4525963"/>
          </a:xfrm>
        </p:spPr>
        <p:txBody>
          <a:bodyPr/>
          <a:lstStyle/>
          <a:p>
            <a:pPr indent="612140" algn="ctr">
              <a:lnSpc>
                <a:spcPct val="130000"/>
              </a:lnSpc>
            </a:pPr>
            <a:r>
              <a:rPr lang="en-US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重难释解</a:t>
            </a:r>
            <a:r>
              <a:rPr lang="en-US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>
              <a:lnSpc>
                <a:spcPct val="130000"/>
              </a:lnSpc>
            </a:pP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动量定理和动能定理比较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>
              <a:lnSpc>
                <a:spcPct val="130000"/>
              </a:lnSpc>
            </a:pPr>
            <a:endParaRPr lang="zh-CN" altLang="en-US" dirty="0"/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0349411"/>
              </p:ext>
            </p:extLst>
          </p:nvPr>
        </p:nvGraphicFramePr>
        <p:xfrm>
          <a:off x="768995" y="2078385"/>
          <a:ext cx="10515600" cy="3798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0" name="文档" r:id="rId3" imgW="10515050" imgH="3804166" progId="Word.Document.12">
                  <p:embed/>
                </p:oleObj>
              </mc:Choice>
              <mc:Fallback>
                <p:oleObj name="文档" r:id="rId3" imgW="10515050" imgH="380416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68995" y="2078385"/>
                        <a:ext cx="10515600" cy="3798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379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8854402"/>
              </p:ext>
            </p:extLst>
          </p:nvPr>
        </p:nvGraphicFramePr>
        <p:xfrm>
          <a:off x="1497334" y="1412776"/>
          <a:ext cx="8848725" cy="3816424"/>
        </p:xfrm>
        <a:graphic>
          <a:graphicData uri="http://schemas.openxmlformats.org/drawingml/2006/table">
            <a:tbl>
              <a:tblPr/>
              <a:tblGrid>
                <a:gridCol w="1296144"/>
                <a:gridCol w="7552581"/>
              </a:tblGrid>
              <a:tr h="38164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相同点</a:t>
                      </a:r>
                      <a:endParaRPr lang="zh-CN" sz="105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宋体"/>
                          <a:cs typeface="宋体"/>
                        </a:rPr>
                        <a:t>①</a:t>
                      </a: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公式中的力都是指物体所受的合外力</a:t>
                      </a:r>
                      <a:endParaRPr lang="zh-CN" sz="1050" kern="100" dirty="0">
                        <a:effectLst/>
                        <a:latin typeface="宋体"/>
                        <a:cs typeface="Courier New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宋体"/>
                          <a:cs typeface="宋体"/>
                        </a:rPr>
                        <a:t>②</a:t>
                      </a: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动量定理和动能定理都注重初末状态，而不注重过程，因此都可以用来求变力作用的结果</a:t>
                      </a:r>
                      <a:r>
                        <a:rPr lang="en-US" sz="2400" b="1" kern="100" dirty="0">
                          <a:effectLst/>
                          <a:latin typeface="Times New Roman"/>
                          <a:ea typeface="楷体_GB2312"/>
                          <a:cs typeface="Courier New"/>
                        </a:rPr>
                        <a:t>(</a:t>
                      </a:r>
                      <a:r>
                        <a:rPr lang="zh-CN" sz="2400" b="1" kern="100" dirty="0">
                          <a:effectLst/>
                          <a:latin typeface="Times New Roman"/>
                          <a:ea typeface="楷体_GB2312"/>
                          <a:cs typeface="Times New Roman"/>
                        </a:rPr>
                        <a:t>变力的冲量或变力做功</a:t>
                      </a:r>
                      <a:r>
                        <a:rPr lang="en-US" sz="2400" b="1" kern="100" dirty="0">
                          <a:effectLst/>
                          <a:latin typeface="Times New Roman"/>
                          <a:ea typeface="楷体_GB2312"/>
                          <a:cs typeface="Courier New"/>
                        </a:rPr>
                        <a:t>)</a:t>
                      </a:r>
                      <a:endParaRPr lang="zh-CN" sz="1050" kern="100" dirty="0">
                        <a:effectLst/>
                        <a:latin typeface="宋体"/>
                        <a:cs typeface="Courier New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宋体"/>
                          <a:cs typeface="宋体"/>
                        </a:rPr>
                        <a:t>③</a:t>
                      </a: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研究对象可以是一个物体，也可以是一个系统；研究过程可以是整个过程，也可以是某一段过</a:t>
                      </a:r>
                      <a:r>
                        <a:rPr lang="zh-CN" sz="2400" b="1" kern="100" dirty="0" smtClean="0">
                          <a:effectLst/>
                          <a:latin typeface="Times New Roman"/>
                          <a:cs typeface="Times New Roman"/>
                        </a:rPr>
                        <a:t>程</a:t>
                      </a:r>
                      <a:endParaRPr lang="zh-CN" sz="105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1785366" y="908720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prstClr val="black"/>
                </a:solidFill>
                <a:latin typeface="Times New Roman"/>
                <a:cs typeface="Times New Roman"/>
              </a:rPr>
              <a:t>续表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7034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692696"/>
            <a:ext cx="10975658" cy="5832647"/>
          </a:xfrm>
        </p:spPr>
        <p:txBody>
          <a:bodyPr/>
          <a:lstStyle/>
          <a:p>
            <a:pPr indent="612140" algn="just"/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典例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1 </a:t>
            </a:r>
            <a:r>
              <a:rPr lang="zh-CN" altLang="zh-CN" b="1" kern="100" dirty="0">
                <a:latin typeface="Times New Roman"/>
                <a:cs typeface="Times New Roman"/>
              </a:rPr>
              <a:t>如图所示，质量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en-US" altLang="zh-CN" b="1" i="1" kern="100" baseline="-250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为</a:t>
            </a:r>
            <a:r>
              <a:rPr lang="en-US" altLang="zh-CN" b="1" kern="100" dirty="0">
                <a:latin typeface="Times New Roman"/>
                <a:cs typeface="Courier New"/>
              </a:rPr>
              <a:t>4.0 kg</a:t>
            </a:r>
            <a:r>
              <a:rPr lang="zh-CN" altLang="zh-CN" b="1" kern="100" dirty="0">
                <a:latin typeface="Times New Roman"/>
                <a:cs typeface="Times New Roman"/>
              </a:rPr>
              <a:t>的木板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放在水平面</a:t>
            </a:r>
            <a:r>
              <a:rPr lang="en-US" altLang="zh-CN" b="1" i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上，木板与水平面间的动摩擦因数</a:t>
            </a:r>
            <a:r>
              <a:rPr lang="en-US" altLang="zh-CN" b="1" i="1" kern="100" dirty="0">
                <a:latin typeface="Times New Roman"/>
                <a:cs typeface="Courier New"/>
              </a:rPr>
              <a:t>μ</a:t>
            </a:r>
            <a:r>
              <a:rPr lang="zh-CN" altLang="zh-CN" b="1" kern="100" dirty="0">
                <a:latin typeface="Times New Roman"/>
                <a:cs typeface="Times New Roman"/>
              </a:rPr>
              <a:t>为</a:t>
            </a:r>
            <a:r>
              <a:rPr lang="en-US" altLang="zh-CN" b="1" kern="100" dirty="0">
                <a:latin typeface="Times New Roman"/>
                <a:cs typeface="Courier New"/>
              </a:rPr>
              <a:t>0.24</a:t>
            </a:r>
            <a:r>
              <a:rPr lang="zh-CN" altLang="zh-CN" b="1" kern="100" dirty="0">
                <a:latin typeface="Times New Roman"/>
                <a:cs typeface="Times New Roman"/>
              </a:rPr>
              <a:t>，木板右端放着质量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en-US" altLang="zh-CN" b="1" i="1" kern="100" baseline="-250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为</a:t>
            </a:r>
            <a:r>
              <a:rPr lang="en-US" altLang="zh-CN" b="1" kern="100" dirty="0">
                <a:latin typeface="Times New Roman"/>
                <a:cs typeface="Courier New"/>
              </a:rPr>
              <a:t>1.0 kg</a:t>
            </a:r>
            <a:r>
              <a:rPr lang="zh-CN" altLang="zh-CN" b="1" kern="100" dirty="0">
                <a:latin typeface="Times New Roman"/>
                <a:cs typeface="Times New Roman"/>
              </a:rPr>
              <a:t>的小物块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可视为质点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，它们均处于静止状态。木板突然受到水平向右的</a:t>
            </a:r>
            <a:r>
              <a:rPr lang="en-US" altLang="zh-CN" b="1" kern="100" dirty="0">
                <a:latin typeface="Times New Roman"/>
                <a:cs typeface="Courier New"/>
              </a:rPr>
              <a:t>12 N·s</a:t>
            </a:r>
            <a:r>
              <a:rPr lang="zh-CN" altLang="zh-CN" b="1" kern="100" dirty="0">
                <a:latin typeface="Times New Roman"/>
                <a:cs typeface="Times New Roman"/>
              </a:rPr>
              <a:t>的瞬时冲量</a:t>
            </a:r>
            <a:r>
              <a:rPr lang="en-US" altLang="zh-CN" b="1" i="1" kern="100" dirty="0">
                <a:latin typeface="Times New Roman"/>
                <a:cs typeface="Courier New"/>
              </a:rPr>
              <a:t>I</a:t>
            </a:r>
            <a:r>
              <a:rPr lang="zh-CN" altLang="zh-CN" b="1" kern="100" dirty="0">
                <a:latin typeface="Times New Roman"/>
                <a:cs typeface="Times New Roman"/>
              </a:rPr>
              <a:t>作用开始运动，当小物块滑离木板时，木板的动能</a:t>
            </a:r>
            <a:r>
              <a:rPr lang="en-US" altLang="zh-CN" b="1" i="1" kern="100" dirty="0">
                <a:latin typeface="Times New Roman"/>
                <a:cs typeface="Courier New"/>
              </a:rPr>
              <a:t>E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k</a:t>
            </a:r>
            <a:r>
              <a:rPr lang="en-US" altLang="zh-CN" b="1" i="1" kern="100" baseline="-250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为</a:t>
            </a:r>
            <a:r>
              <a:rPr lang="en-US" altLang="zh-CN" b="1" kern="100" dirty="0">
                <a:latin typeface="Times New Roman"/>
                <a:cs typeface="Courier New"/>
              </a:rPr>
              <a:t>8.0 J</a:t>
            </a:r>
            <a:r>
              <a:rPr lang="zh-CN" altLang="zh-CN" b="1" kern="100" dirty="0">
                <a:latin typeface="Times New Roman"/>
                <a:cs typeface="Times New Roman"/>
              </a:rPr>
              <a:t>，小物块的动能</a:t>
            </a:r>
            <a:r>
              <a:rPr lang="en-US" altLang="zh-CN" b="1" i="1" kern="100" dirty="0">
                <a:latin typeface="Times New Roman"/>
                <a:cs typeface="Courier New"/>
              </a:rPr>
              <a:t>E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k</a:t>
            </a:r>
            <a:r>
              <a:rPr lang="en-US" altLang="zh-CN" b="1" i="1" kern="100" baseline="-250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为</a:t>
            </a:r>
            <a:r>
              <a:rPr lang="en-US" altLang="zh-CN" b="1" kern="100" dirty="0">
                <a:latin typeface="Times New Roman"/>
                <a:cs typeface="Courier New"/>
              </a:rPr>
              <a:t>0.50 J</a:t>
            </a:r>
            <a:r>
              <a:rPr lang="zh-CN" altLang="zh-CN" b="1" kern="100" dirty="0">
                <a:latin typeface="Times New Roman"/>
                <a:cs typeface="Times New Roman"/>
              </a:rPr>
              <a:t>，重力加速度</a:t>
            </a:r>
            <a:r>
              <a:rPr lang="en-US" altLang="zh-CN" b="1" i="1" kern="100" dirty="0">
                <a:latin typeface="Times New Roman"/>
                <a:cs typeface="Courier New"/>
              </a:rPr>
              <a:t>g</a:t>
            </a:r>
            <a:r>
              <a:rPr lang="zh-CN" altLang="zh-CN" b="1" kern="100" dirty="0">
                <a:latin typeface="Times New Roman"/>
                <a:cs typeface="Times New Roman"/>
              </a:rPr>
              <a:t>取</a:t>
            </a:r>
            <a:r>
              <a:rPr lang="en-US" altLang="zh-CN" b="1" kern="100" dirty="0">
                <a:latin typeface="Times New Roman"/>
                <a:cs typeface="Courier New"/>
              </a:rPr>
              <a:t>10 m/s</a:t>
            </a:r>
            <a:r>
              <a:rPr lang="en-US" altLang="zh-CN" b="1" kern="100" baseline="300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，求：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 algn="just"/>
            <a:endParaRPr lang="en-US" altLang="zh-CN" b="1" kern="100" dirty="0">
              <a:latin typeface="Times New Roman"/>
              <a:cs typeface="Courier New"/>
            </a:endParaRPr>
          </a:p>
          <a:p>
            <a:pPr indent="612140" algn="just"/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en-US" altLang="zh-CN" b="1" kern="100" dirty="0">
                <a:latin typeface="Times New Roman"/>
                <a:cs typeface="Courier New"/>
              </a:rPr>
              <a:t>1)</a:t>
            </a:r>
            <a:r>
              <a:rPr lang="zh-CN" altLang="zh-CN" b="1" kern="100" dirty="0">
                <a:latin typeface="Times New Roman"/>
                <a:cs typeface="Times New Roman"/>
              </a:rPr>
              <a:t>瞬时冲量作用结束时木板的速度</a:t>
            </a:r>
            <a:r>
              <a:rPr lang="en-US" altLang="zh-CN" b="1" i="1" kern="100" dirty="0">
                <a:latin typeface="Book Antiqua"/>
                <a:cs typeface="Times New Roman"/>
              </a:rPr>
              <a:t>v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木板的长度</a:t>
            </a:r>
            <a:r>
              <a:rPr lang="en-US" altLang="zh-CN" b="1" i="1" kern="100" dirty="0">
                <a:latin typeface="Times New Roman"/>
                <a:cs typeface="Courier New"/>
              </a:rPr>
              <a:t>L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7170" name="Picture 2" descr="21XYJWL-6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347" y="3645024"/>
            <a:ext cx="3381272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415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</TotalTime>
  <Words>1561</Words>
  <Application>Microsoft Office PowerPoint</Application>
  <PresentationFormat>自定义</PresentationFormat>
  <Paragraphs>72</Paragraphs>
  <Slides>27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27</vt:i4>
      </vt:variant>
    </vt:vector>
  </HeadingPairs>
  <TitlesOfParts>
    <vt:vector size="30" baseType="lpstr">
      <vt:lpstr>Office 主题​​</vt:lpstr>
      <vt:lpstr>文档</vt:lpstr>
      <vt:lpstr>Microsoft Word Document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xb21cn</dc:creator>
  <cp:lastModifiedBy>xb21cn</cp:lastModifiedBy>
  <cp:revision>103</cp:revision>
  <dcterms:created xsi:type="dcterms:W3CDTF">2021-04-02T06:41:31Z</dcterms:created>
  <dcterms:modified xsi:type="dcterms:W3CDTF">2022-08-30T10:54:47Z</dcterms:modified>
</cp:coreProperties>
</file>