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76" r:id="rId23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576" y="-84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3271D-EE8B-45AB-9C19-6F1A502ECD1A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042A1-401B-473E-AF1A-A49E56C501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178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042A1-401B-473E-AF1A-A49E56C5011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229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4525963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21WLXKCXARXS3-23.TI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8888101010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emf"/><Relationship Id="rId5" Type="http://schemas.openxmlformats.org/officeDocument/2006/relationships/package" Target="../embeddings/Microsoft_Word_Document9999111111.docx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010101012121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emf"/><Relationship Id="rId5" Type="http://schemas.openxmlformats.org/officeDocument/2006/relationships/package" Target="../embeddings/Microsoft_Word_Document11111111131313.docx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21WLXKCXARXS3-24.TI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212121214141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5.emf"/><Relationship Id="rId5" Type="http://schemas.openxmlformats.org/officeDocument/2006/relationships/package" Target="../embeddings/Microsoft_Word_Document13131313151515.docx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20XWLX3-55.TIF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414141416161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%20&#29289;&#29702;&#36873;&#25321;&#24615;&#24517;&#20462;&#31532;&#19968;&#20876;\20XWLX3-48.T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file:///F:\&#31908;&#25945;&#29256;%20&#29289;&#29702;&#36873;&#25321;&#24615;&#24517;&#20462;&#31532;&#19968;&#20876;\20XWLX3-49.TIF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515151517171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emf"/><Relationship Id="rId5" Type="http://schemas.openxmlformats.org/officeDocument/2006/relationships/package" Target="../embeddings/Microsoft_Word_Document16161616181818.docx"/><Relationship Id="rId4" Type="http://schemas.openxmlformats.org/officeDocument/2006/relationships/image" Target="../media/image2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1313;&#20116;&#65289;&#27874;&#20256;&#25773;&#30340;&#20004;&#31867;&#24120;&#35265;&#38382;&#39064;.DOC" TargetMode="Externa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111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package" Target="../embeddings/Microsoft_Word_Document222.docx"/><Relationship Id="rId7" Type="http://schemas.openxmlformats.org/officeDocument/2006/relationships/package" Target="../embeddings/Microsoft_Word_Document33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21WLXKCXARXS3-22.TIF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package" Target="../embeddings/Microsoft_Word_Document3333444.docx"/><Relationship Id="rId7" Type="http://schemas.openxmlformats.org/officeDocument/2006/relationships/package" Target="../embeddings/Microsoft_Word_Document555566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Word_Document4444555.docx"/><Relationship Id="rId4" Type="http://schemas.openxmlformats.org/officeDocument/2006/relationships/image" Target="../media/image7.emf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20XWLX3-51.TI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package" Target="../embeddings/Microsoft_Word_Document777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88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Word_Document999.docx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20XWLX3-53.TI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6632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sz="2800" b="1" kern="100" dirty="0">
                <a:solidFill>
                  <a:srgbClr val="00B050"/>
                </a:solidFill>
                <a:latin typeface="Times New Roman"/>
                <a:cs typeface="Times New Roman"/>
              </a:rPr>
              <a:t>习题课二　波传播的两类常见问题</a:t>
            </a:r>
            <a:endParaRPr lang="zh-CN" altLang="zh-CN" sz="2800" kern="100" dirty="0">
              <a:solidFill>
                <a:srgbClr val="00B050"/>
              </a:solidFill>
              <a:latin typeface="宋体"/>
              <a:cs typeface="Courier New"/>
            </a:endParaRPr>
          </a:p>
          <a:p>
            <a:pPr indent="612140" algn="ctr"/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综合提能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)  </a:t>
            </a:r>
            <a:r>
              <a:rPr lang="en-US" altLang="zh-CN" b="1" kern="100" dirty="0" smtClean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 </a:t>
            </a:r>
            <a:r>
              <a:rPr lang="zh-CN" altLang="zh-CN" b="1" kern="100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振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动图像与波动图像</a:t>
            </a:r>
            <a:r>
              <a:rPr lang="zh-CN" altLang="zh-CN" b="1" kern="100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的</a:t>
            </a:r>
            <a:r>
              <a:rPr lang="zh-CN" altLang="en-US" b="1" kern="100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综合</a:t>
            </a:r>
            <a:endParaRPr lang="zh-CN" altLang="zh-CN" sz="1050" kern="100" dirty="0">
              <a:solidFill>
                <a:schemeClr val="accent5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12140" algn="ctr"/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知识贯通</a:t>
            </a:r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245662"/>
              </p:ext>
            </p:extLst>
          </p:nvPr>
        </p:nvGraphicFramePr>
        <p:xfrm>
          <a:off x="1606421" y="2204864"/>
          <a:ext cx="9027670" cy="4033764"/>
        </p:xfrm>
        <a:graphic>
          <a:graphicData uri="http://schemas.openxmlformats.org/drawingml/2006/table">
            <a:tbl>
              <a:tblPr/>
              <a:tblGrid>
                <a:gridCol w="1489668"/>
                <a:gridCol w="2279334"/>
                <a:gridCol w="2629334"/>
                <a:gridCol w="2629334"/>
              </a:tblGrid>
              <a:tr h="80675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特点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振动图像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波动图像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753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相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同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点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图线形状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正</a:t>
                      </a:r>
                      <a:r>
                        <a:rPr lang="en-US" sz="2400" b="1" kern="100">
                          <a:effectLst/>
                          <a:latin typeface="Times New Roman"/>
                          <a:ea typeface="楷体_GB2312"/>
                          <a:cs typeface="Courier New"/>
                        </a:rPr>
                        <a:t>(</a:t>
                      </a:r>
                      <a:r>
                        <a:rPr lang="zh-CN" sz="2400" b="1" kern="100">
                          <a:effectLst/>
                          <a:latin typeface="Times New Roman"/>
                          <a:ea typeface="楷体_GB2312"/>
                          <a:cs typeface="Times New Roman"/>
                        </a:rPr>
                        <a:t>余</a:t>
                      </a:r>
                      <a:r>
                        <a:rPr lang="en-US" sz="2400" b="1" kern="100">
                          <a:effectLst/>
                          <a:latin typeface="Times New Roman"/>
                          <a:ea typeface="楷体_GB2312"/>
                          <a:cs typeface="Courier New"/>
                        </a:rPr>
                        <a:t>)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弦曲线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正</a:t>
                      </a:r>
                      <a:r>
                        <a:rPr lang="en-US" sz="2400" b="1" kern="100">
                          <a:effectLst/>
                          <a:latin typeface="Times New Roman"/>
                          <a:ea typeface="楷体_GB2312"/>
                          <a:cs typeface="Courier New"/>
                        </a:rPr>
                        <a:t>(</a:t>
                      </a:r>
                      <a:r>
                        <a:rPr lang="zh-CN" sz="2400" b="1" kern="100">
                          <a:effectLst/>
                          <a:latin typeface="Times New Roman"/>
                          <a:ea typeface="楷体_GB2312"/>
                          <a:cs typeface="Times New Roman"/>
                        </a:rPr>
                        <a:t>余</a:t>
                      </a:r>
                      <a:r>
                        <a:rPr lang="en-US" sz="2400" b="1" kern="100">
                          <a:effectLst/>
                          <a:latin typeface="Times New Roman"/>
                          <a:ea typeface="楷体_GB2312"/>
                          <a:cs typeface="Courier New"/>
                        </a:rPr>
                        <a:t>)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弦曲线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350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纵坐标</a:t>
                      </a: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y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不同时刻某一质点的位移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某一时刻介质中所有质点的位移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75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纵坐标最大值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振幅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振幅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50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692697"/>
            <a:ext cx="10975658" cy="5472607"/>
          </a:xfrm>
        </p:spPr>
        <p:txBody>
          <a:bodyPr>
            <a:normAutofit/>
          </a:bodyPr>
          <a:lstStyle/>
          <a:p>
            <a:pPr indent="612140" algn="ctr"/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综合提能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二</a:t>
            </a:r>
            <a:r>
              <a:rPr lang="en-US" altLang="zh-CN" b="1" kern="100" dirty="0" smtClean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)       </a:t>
            </a:r>
            <a:r>
              <a:rPr lang="zh-CN" altLang="zh-CN" b="1" kern="100" dirty="0" smtClean="0">
                <a:solidFill>
                  <a:srgbClr val="009999"/>
                </a:solidFill>
                <a:latin typeface="Times New Roman"/>
                <a:cs typeface="Times New Roman"/>
              </a:rPr>
              <a:t>波</a:t>
            </a:r>
            <a:r>
              <a:rPr lang="zh-CN" altLang="zh-CN" b="1" kern="100" dirty="0">
                <a:solidFill>
                  <a:srgbClr val="009999"/>
                </a:solidFill>
                <a:latin typeface="Times New Roman"/>
                <a:cs typeface="Times New Roman"/>
              </a:rPr>
              <a:t>的多解问</a:t>
            </a:r>
            <a:r>
              <a:rPr lang="zh-CN" altLang="zh-CN" b="1" kern="100" dirty="0" smtClean="0">
                <a:solidFill>
                  <a:srgbClr val="009999"/>
                </a:solidFill>
                <a:latin typeface="Times New Roman"/>
                <a:cs typeface="Times New Roman"/>
              </a:rPr>
              <a:t>题</a:t>
            </a:r>
            <a:endParaRPr lang="en-US" altLang="zh-CN" b="1" kern="100" dirty="0" smtClean="0">
              <a:solidFill>
                <a:srgbClr val="009999"/>
              </a:solidFill>
              <a:latin typeface="Times New Roman"/>
              <a:cs typeface="Times New Roman"/>
            </a:endParaRPr>
          </a:p>
          <a:p>
            <a:pPr indent="612140" algn="ctr"/>
            <a:r>
              <a:rPr lang="en-US" altLang="zh-CN" b="1" kern="100" dirty="0" smtClean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 smtClean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知识贯通</a:t>
            </a:r>
            <a:r>
              <a:rPr lang="en-US" altLang="zh-CN" b="1" kern="100" dirty="0" smtClean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 smtClean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造成波动问题多解的主要因素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周期性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时间周期性：相隔周期整数倍时间的两个时刻的波形图完全相同，时间间隔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与周期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的关系不明确造成多解。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空间周期性：沿传播方向上，相隔波长整数倍距离的两质点的振动情况完全相同，质点间距离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与波长</a:t>
            </a:r>
            <a:r>
              <a:rPr lang="en-US" altLang="zh-CN" b="1" i="1" kern="100" dirty="0">
                <a:latin typeface="Times New Roman"/>
                <a:cs typeface="Courier New"/>
              </a:rPr>
              <a:t>λ</a:t>
            </a:r>
            <a:r>
              <a:rPr lang="zh-CN" altLang="zh-CN" b="1" kern="100" dirty="0">
                <a:latin typeface="Times New Roman"/>
                <a:cs typeface="Times New Roman"/>
              </a:rPr>
              <a:t>的关系不明确造成多解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1771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620688"/>
            <a:ext cx="10975658" cy="5256583"/>
          </a:xfrm>
        </p:spPr>
        <p:txBody>
          <a:bodyPr>
            <a:normAutofit/>
          </a:bodyPr>
          <a:lstStyle/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双向性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对给定的波形图，波的传播方向不同，质点的振动方向也不同，反之亦然。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传播方向双向性：波的传播方向不确定。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振动方向双向性：质点振动方向不确定。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波动问题的几种可能性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质点达到最大位移处，则有正向和负向最大位移两种可能。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质点由平衡位置开始振动，则有起振方向向上、向下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或向左、向右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的两种可能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99546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只告诉波速不指明波的传播方向，应考虑沿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轴正方向和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轴负方向两个方向传播的可能。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只给出两时刻的波形，则有多次重复出现的可能等。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特别提醒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波的多解问题中出现某些条件限制时，系列解可能变成有限个解或单解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31608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738553" y="692696"/>
            <a:ext cx="10975658" cy="4525963"/>
          </a:xfrm>
        </p:spPr>
        <p:txBody>
          <a:bodyPr/>
          <a:lstStyle/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2]</a:t>
            </a:r>
            <a:r>
              <a:rPr lang="zh-CN" altLang="zh-CN" b="1" kern="100" dirty="0">
                <a:latin typeface="Times New Roman"/>
                <a:cs typeface="Times New Roman"/>
              </a:rPr>
              <a:t>　实线和虚线分别是沿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轴传播的一列简谐横波在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0.06 s</a:t>
            </a:r>
            <a:r>
              <a:rPr lang="zh-CN" altLang="zh-CN" b="1" kern="100" dirty="0">
                <a:latin typeface="Times New Roman"/>
                <a:cs typeface="Times New Roman"/>
              </a:rPr>
              <a:t>时刻的波形图。已知在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时刻，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1.5 m</a:t>
            </a:r>
            <a:r>
              <a:rPr lang="zh-CN" altLang="zh-CN" b="1" kern="100" dirty="0">
                <a:latin typeface="Times New Roman"/>
                <a:cs typeface="Times New Roman"/>
              </a:rPr>
              <a:t>处的质点沿</a:t>
            </a:r>
            <a:r>
              <a:rPr lang="en-US" altLang="zh-CN" b="1" i="1" kern="100" dirty="0">
                <a:latin typeface="Times New Roman"/>
                <a:cs typeface="Courier New"/>
              </a:rPr>
              <a:t>y</a:t>
            </a:r>
            <a:r>
              <a:rPr lang="zh-CN" altLang="zh-CN" b="1" kern="100" dirty="0">
                <a:latin typeface="Times New Roman"/>
                <a:cs typeface="Times New Roman"/>
              </a:rPr>
              <a:t>轴正方向运动。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判断该波的传播方向；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求该波的最小频率。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0242" name="Picture 2" descr="21WLXKCXARXS3-23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203" y="3356992"/>
            <a:ext cx="4536504" cy="187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98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968950"/>
              </p:ext>
            </p:extLst>
          </p:nvPr>
        </p:nvGraphicFramePr>
        <p:xfrm>
          <a:off x="985019" y="1124744"/>
          <a:ext cx="10166350" cy="389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4" name="文档" r:id="rId3" imgW="10371836" imgH="3975772" progId="Word.Document.12">
                  <p:embed/>
                </p:oleObj>
              </mc:Choice>
              <mc:Fallback>
                <p:oleObj name="文档" r:id="rId3" imgW="10371836" imgH="3975772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019" y="1124744"/>
                        <a:ext cx="10166350" cy="3894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8914"/>
              </p:ext>
            </p:extLst>
          </p:nvPr>
        </p:nvGraphicFramePr>
        <p:xfrm>
          <a:off x="1633091" y="5085184"/>
          <a:ext cx="5280025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文档" r:id="rId5" imgW="5341152" imgH="592904" progId="Word.Document.12">
                  <p:embed/>
                </p:oleObj>
              </mc:Choice>
              <mc:Fallback>
                <p:oleObj name="文档" r:id="rId5" imgW="5341152" imgH="592904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091" y="5085184"/>
                        <a:ext cx="5280025" cy="57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723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-27384"/>
            <a:ext cx="10975658" cy="4525963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FFC00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FFC000"/>
                </a:solidFill>
                <a:latin typeface="Times New Roman"/>
                <a:ea typeface="黑体"/>
                <a:cs typeface="Times New Roman"/>
              </a:rPr>
              <a:t>迁移</a:t>
            </a:r>
            <a:r>
              <a:rPr lang="en-US" altLang="zh-CN" b="1" kern="100" dirty="0">
                <a:solidFill>
                  <a:srgbClr val="FFC000"/>
                </a:solidFill>
                <a:latin typeface="Times New Roman"/>
                <a:ea typeface="黑体"/>
                <a:cs typeface="Courier New"/>
              </a:rPr>
              <a:t>·</a:t>
            </a:r>
            <a:r>
              <a:rPr lang="zh-CN" altLang="zh-CN" b="1" kern="100" dirty="0">
                <a:solidFill>
                  <a:srgbClr val="FFC000"/>
                </a:solidFill>
                <a:latin typeface="Times New Roman"/>
                <a:ea typeface="黑体"/>
                <a:cs typeface="Times New Roman"/>
              </a:rPr>
              <a:t>发散</a:t>
            </a:r>
            <a:r>
              <a:rPr lang="en-US" altLang="zh-CN" b="1" kern="100" dirty="0">
                <a:solidFill>
                  <a:srgbClr val="FFC00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solidFill>
                <a:srgbClr val="FFC000"/>
              </a:solidFill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上题中，若波的周期满足</a:t>
            </a: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dirty="0">
                <a:latin typeface="Times New Roman"/>
                <a:cs typeface="Courier New"/>
              </a:rPr>
              <a:t>&lt;0.06 s&lt;4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，求该波波速的大小。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8417495"/>
              </p:ext>
            </p:extLst>
          </p:nvPr>
        </p:nvGraphicFramePr>
        <p:xfrm>
          <a:off x="768995" y="1254596"/>
          <a:ext cx="10371138" cy="483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文档" r:id="rId3" imgW="10371836" imgH="4838126" progId="Word.Document.12">
                  <p:embed/>
                </p:oleObj>
              </mc:Choice>
              <mc:Fallback>
                <p:oleObj name="文档" r:id="rId3" imgW="10371836" imgH="483812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8995" y="1254596"/>
                        <a:ext cx="10371138" cy="483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628447"/>
              </p:ext>
            </p:extLst>
          </p:nvPr>
        </p:nvGraphicFramePr>
        <p:xfrm>
          <a:off x="1275556" y="6017914"/>
          <a:ext cx="251777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文档" r:id="rId5" imgW="2548172" imgH="592904" progId="Word.Document.12">
                  <p:embed/>
                </p:oleObj>
              </mc:Choice>
              <mc:Fallback>
                <p:oleObj name="文档" r:id="rId5" imgW="2548172" imgH="59290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75556" y="6017914"/>
                        <a:ext cx="2517775" cy="579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892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559221"/>
            <a:ext cx="10975658" cy="6038131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ea typeface="黑体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ea typeface="黑体"/>
              </a:rPr>
              <a:t>集训提能</a:t>
            </a:r>
            <a:r>
              <a:rPr lang="en-US" altLang="zh-CN" b="1" kern="100" dirty="0">
                <a:solidFill>
                  <a:srgbClr val="4F6228"/>
                </a:solidFill>
                <a:ea typeface="黑体"/>
              </a:rPr>
              <a:t>]</a:t>
            </a:r>
            <a:endParaRPr lang="zh-CN" altLang="zh-CN" sz="1050" kern="100" dirty="0"/>
          </a:p>
          <a:p>
            <a:pPr marL="533400" indent="-533400"/>
            <a:r>
              <a:rPr lang="en-US" altLang="zh-CN" b="1" kern="100" dirty="0"/>
              <a:t>1</a:t>
            </a:r>
            <a:r>
              <a:rPr lang="en-US" altLang="zh-CN" b="1" kern="100" dirty="0" smtClean="0"/>
              <a:t>.	</a:t>
            </a:r>
            <a:r>
              <a:rPr lang="zh-CN" altLang="zh-CN" b="1" kern="100" dirty="0" smtClean="0"/>
              <a:t>一</a:t>
            </a:r>
            <a:r>
              <a:rPr lang="zh-CN" altLang="zh-CN" b="1" kern="100" dirty="0"/>
              <a:t>列简谐横波沿直线由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向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传播，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、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相距</a:t>
            </a:r>
            <a:r>
              <a:rPr lang="en-US" altLang="zh-CN" b="1" kern="100" dirty="0"/>
              <a:t>0.45 m</a:t>
            </a:r>
            <a:r>
              <a:rPr lang="zh-CN" altLang="zh-CN" b="1" kern="100" dirty="0"/>
              <a:t>，如图所示是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处质点的振动图像。当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处质点运动到波峰位置时，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处质点刚好到达平衡位置且向</a:t>
            </a:r>
            <a:r>
              <a:rPr lang="en-US" altLang="zh-CN" b="1" i="1" kern="100" dirty="0"/>
              <a:t>y</a:t>
            </a:r>
            <a:r>
              <a:rPr lang="zh-CN" altLang="zh-CN" b="1" kern="100" dirty="0"/>
              <a:t>轴正方向运动，这列波的波速可能</a:t>
            </a:r>
            <a:r>
              <a:rPr lang="zh-CN" altLang="zh-CN" b="1" kern="100" dirty="0" smtClean="0"/>
              <a:t>是</a:t>
            </a:r>
            <a:r>
              <a:rPr lang="en-US" altLang="zh-CN" b="1" kern="100" dirty="0" smtClean="0"/>
              <a:t>						(</a:t>
            </a:r>
            <a:r>
              <a:rPr lang="zh-CN" altLang="zh-CN" b="1" kern="100" dirty="0"/>
              <a:t>　　</a:t>
            </a:r>
            <a:r>
              <a:rPr lang="en-US" altLang="zh-CN" b="1" kern="100" dirty="0"/>
              <a:t>)</a:t>
            </a:r>
            <a:endParaRPr lang="zh-CN" altLang="zh-CN" sz="1050" kern="100" dirty="0"/>
          </a:p>
          <a:p>
            <a:pPr indent="612140"/>
            <a:endParaRPr lang="en-US" altLang="zh-CN" b="1" kern="100" dirty="0" smtClean="0"/>
          </a:p>
          <a:p>
            <a:pPr indent="612140"/>
            <a:endParaRPr lang="en-US" altLang="zh-CN" b="1" kern="100" dirty="0"/>
          </a:p>
          <a:p>
            <a:pPr indent="612140"/>
            <a:endParaRPr lang="en-US" altLang="zh-CN" b="1" kern="100" dirty="0" smtClean="0"/>
          </a:p>
          <a:p>
            <a:pPr indent="612140"/>
            <a:r>
              <a:rPr lang="en-US" altLang="zh-CN" b="1" kern="100" dirty="0" smtClean="0"/>
              <a:t>A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4.5 m/s</a:t>
            </a:r>
            <a:r>
              <a:rPr lang="zh-CN" altLang="zh-CN" b="1" kern="100" dirty="0"/>
              <a:t>　　　　　　　　　</a:t>
            </a:r>
            <a:r>
              <a:rPr lang="en-US" altLang="zh-CN" b="1" kern="100" dirty="0"/>
              <a:t>	B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3.0 m/s</a:t>
            </a:r>
            <a:endParaRPr lang="zh-CN" altLang="zh-CN" sz="1050" kern="100" dirty="0"/>
          </a:p>
          <a:p>
            <a:pPr indent="612140"/>
            <a:r>
              <a:rPr lang="en-US" altLang="zh-CN" b="1" kern="100" dirty="0"/>
              <a:t>C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1.5 m/s  	</a:t>
            </a:r>
            <a:r>
              <a:rPr lang="en-US" altLang="zh-CN" b="1" kern="100" dirty="0" smtClean="0"/>
              <a:t>			D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0.7 m/s</a:t>
            </a:r>
            <a:endParaRPr lang="zh-CN" altLang="zh-CN" sz="1050" kern="100" dirty="0"/>
          </a:p>
          <a:p>
            <a:endParaRPr lang="zh-CN" altLang="en-US" dirty="0"/>
          </a:p>
        </p:txBody>
      </p:sp>
      <p:pic>
        <p:nvPicPr>
          <p:cNvPr id="12290" name="Picture 2" descr="21WLXKCXARXS3-2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427" y="2996951"/>
            <a:ext cx="2880320" cy="149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57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079244"/>
              </p:ext>
            </p:extLst>
          </p:nvPr>
        </p:nvGraphicFramePr>
        <p:xfrm>
          <a:off x="985019" y="1493961"/>
          <a:ext cx="10371138" cy="215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文档" r:id="rId3" imgW="10371836" imgH="2154084" progId="Word.Document.12">
                  <p:embed/>
                </p:oleObj>
              </mc:Choice>
              <mc:Fallback>
                <p:oleObj name="文档" r:id="rId3" imgW="10371836" imgH="215408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5019" y="1493961"/>
                        <a:ext cx="10371138" cy="215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698587"/>
              </p:ext>
            </p:extLst>
          </p:nvPr>
        </p:nvGraphicFramePr>
        <p:xfrm>
          <a:off x="985019" y="3789040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5019" y="3789040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155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836712"/>
            <a:ext cx="10975658" cy="4525963"/>
          </a:xfrm>
        </p:spPr>
        <p:txBody>
          <a:bodyPr/>
          <a:lstStyle/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．一列横波在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轴上传播，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0.005 s</a:t>
            </a:r>
            <a:r>
              <a:rPr lang="zh-CN" altLang="zh-CN" b="1" kern="100" dirty="0">
                <a:latin typeface="Times New Roman"/>
                <a:cs typeface="Times New Roman"/>
              </a:rPr>
              <a:t>时的波形如图中的实线和虚线所示。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设周期大于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－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，求波速；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设周期小于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－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，并且波速为</a:t>
            </a:r>
            <a:r>
              <a:rPr lang="en-US" altLang="zh-CN" b="1" kern="100" dirty="0">
                <a:latin typeface="Times New Roman"/>
                <a:cs typeface="Courier New"/>
              </a:rPr>
              <a:t>6 000 m/s</a:t>
            </a:r>
            <a:r>
              <a:rPr lang="zh-CN" altLang="zh-CN" b="1" kern="100" dirty="0">
                <a:latin typeface="Times New Roman"/>
                <a:cs typeface="Times New Roman"/>
              </a:rPr>
              <a:t>，求波的传播方向。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1266" name="Picture 2" descr="20XWLX3-55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39" y="1628800"/>
            <a:ext cx="4836963" cy="190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69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418022"/>
              </p:ext>
            </p:extLst>
          </p:nvPr>
        </p:nvGraphicFramePr>
        <p:xfrm>
          <a:off x="911225" y="735013"/>
          <a:ext cx="10371138" cy="538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文档" r:id="rId3" imgW="10371836" imgH="5395845" progId="Word.Document.12">
                  <p:embed/>
                </p:oleObj>
              </mc:Choice>
              <mc:Fallback>
                <p:oleObj name="文档" r:id="rId3" imgW="10371836" imgH="539584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735013"/>
                        <a:ext cx="10371138" cy="538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072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789684"/>
              </p:ext>
            </p:extLst>
          </p:nvPr>
        </p:nvGraphicFramePr>
        <p:xfrm>
          <a:off x="1561083" y="592245"/>
          <a:ext cx="9217023" cy="6141314"/>
        </p:xfrm>
        <a:graphic>
          <a:graphicData uri="http://schemas.openxmlformats.org/drawingml/2006/table">
            <a:tbl>
              <a:tblPr/>
              <a:tblGrid>
                <a:gridCol w="720080"/>
                <a:gridCol w="3127975"/>
                <a:gridCol w="2684484"/>
                <a:gridCol w="2684484"/>
              </a:tblGrid>
              <a:tr h="876097"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不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同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点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描述对象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某一个振动质点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一群质点</a:t>
                      </a:r>
                      <a:r>
                        <a:rPr lang="en-US" sz="2400" b="1" kern="100">
                          <a:effectLst/>
                          <a:latin typeface="Times New Roman"/>
                          <a:ea typeface="楷体_GB2312"/>
                          <a:cs typeface="Courier New"/>
                        </a:rPr>
                        <a:t>(</a:t>
                      </a:r>
                      <a:r>
                        <a:rPr lang="en-US" sz="2400" b="1" i="1" kern="100">
                          <a:effectLst/>
                          <a:latin typeface="Times New Roman"/>
                          <a:ea typeface="楷体_GB2312"/>
                          <a:cs typeface="Courier New"/>
                        </a:rPr>
                        <a:t>x</a:t>
                      </a:r>
                      <a:r>
                        <a:rPr lang="zh-CN" sz="2400" b="1" kern="100">
                          <a:effectLst/>
                          <a:latin typeface="Times New Roman"/>
                          <a:ea typeface="楷体_GB2312"/>
                          <a:cs typeface="Times New Roman"/>
                        </a:rPr>
                        <a:t>轴上各个点</a:t>
                      </a:r>
                      <a:r>
                        <a:rPr lang="en-US" sz="2400" b="1" kern="100">
                          <a:effectLst/>
                          <a:latin typeface="Times New Roman"/>
                          <a:ea typeface="楷体_GB2312"/>
                          <a:cs typeface="Courier New"/>
                        </a:rPr>
                        <a:t>)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414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物理意</a:t>
                      </a:r>
                      <a:r>
                        <a:rPr lang="zh-CN" sz="2400" b="1" kern="100" dirty="0" smtClean="0">
                          <a:effectLst/>
                          <a:latin typeface="Times New Roman"/>
                          <a:cs typeface="Times New Roman"/>
                        </a:rPr>
                        <a:t>义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振动位移</a:t>
                      </a: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y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随时间</a:t>
                      </a: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t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的变化关系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x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轴上所有质点在某一时刻振动的位移</a:t>
                      </a: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y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414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横坐标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表示时间</a:t>
                      </a: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t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表示介质中各点的平衡位置离坐标原点的距离</a:t>
                      </a: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x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219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横轴上相邻两个步调总一致的点之间的距离的含义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表示周期</a:t>
                      </a:r>
                      <a:r>
                        <a:rPr lang="en-US" sz="2400" b="1" i="1" kern="100" dirty="0" smtClean="0">
                          <a:effectLst/>
                          <a:latin typeface="Times New Roman"/>
                          <a:cs typeface="Courier New"/>
                        </a:rPr>
                        <a:t>T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CN" sz="2400" b="1" i="1" kern="100" dirty="0" smtClean="0">
                        <a:effectLst/>
                        <a:latin typeface="Times New Roman"/>
                        <a:cs typeface="Courier New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表示波长</a:t>
                      </a:r>
                      <a:r>
                        <a:rPr lang="en-US" sz="2400" b="1" i="1" kern="100" dirty="0" smtClean="0">
                          <a:effectLst/>
                          <a:latin typeface="Times New Roman"/>
                          <a:cs typeface="Courier New"/>
                        </a:rPr>
                        <a:t>λ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CN" sz="2400" b="1" i="1" kern="100" dirty="0" smtClean="0">
                        <a:effectLst/>
                        <a:latin typeface="Times New Roman"/>
                        <a:cs typeface="Courier New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7145" marR="471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2" name="Picture 4" descr="F:\粤教版 物理选择性必修第一册\20XWLX3-4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571" y="5344773"/>
            <a:ext cx="1656184" cy="108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粤教版 物理选择性必修第一册\20XWLX3-49.T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867" y="5344772"/>
            <a:ext cx="1656184" cy="107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1777107" y="14401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prstClr val="black"/>
                </a:solidFill>
                <a:latin typeface="Times New Roman"/>
                <a:cs typeface="Times New Roman"/>
              </a:rPr>
              <a:t>续表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0671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942031"/>
              </p:ext>
            </p:extLst>
          </p:nvPr>
        </p:nvGraphicFramePr>
        <p:xfrm>
          <a:off x="1329431" y="980728"/>
          <a:ext cx="9664700" cy="329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0" name="文档" r:id="rId3" imgW="9769475" imgH="3328285" progId="Word.Document.12">
                  <p:embed/>
                </p:oleObj>
              </mc:Choice>
              <mc:Fallback>
                <p:oleObj name="文档" r:id="rId3" imgW="9769475" imgH="332828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9431" y="980728"/>
                        <a:ext cx="9664700" cy="329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831052"/>
              </p:ext>
            </p:extLst>
          </p:nvPr>
        </p:nvGraphicFramePr>
        <p:xfrm>
          <a:off x="1343073" y="4311476"/>
          <a:ext cx="10371138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1" name="文档" r:id="rId5" imgW="10371836" imgH="1188982" progId="Word.Document.12">
                  <p:embed/>
                </p:oleObj>
              </mc:Choice>
              <mc:Fallback>
                <p:oleObj name="文档" r:id="rId5" imgW="10371836" imgH="118898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43073" y="4311476"/>
                        <a:ext cx="10371138" cy="1187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638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十五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387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7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15558"/>
              </p:ext>
            </p:extLst>
          </p:nvPr>
        </p:nvGraphicFramePr>
        <p:xfrm>
          <a:off x="913011" y="1091654"/>
          <a:ext cx="10423525" cy="507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文档" r:id="rId3" imgW="10515050" imgH="5126539" progId="Word.Document.12">
                  <p:embed/>
                </p:oleObj>
              </mc:Choice>
              <mc:Fallback>
                <p:oleObj name="文档" r:id="rId3" imgW="10515050" imgH="512653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3011" y="1091654"/>
                        <a:ext cx="10423525" cy="5073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1820143" y="59107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prstClr val="black"/>
                </a:solidFill>
                <a:latin typeface="Times New Roman"/>
                <a:cs typeface="Times New Roman"/>
              </a:rPr>
              <a:t>续表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2363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210229"/>
              </p:ext>
            </p:extLst>
          </p:nvPr>
        </p:nvGraphicFramePr>
        <p:xfrm>
          <a:off x="913011" y="476672"/>
          <a:ext cx="10371138" cy="21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文档" r:id="rId3" imgW="10371836" imgH="2127045" progId="Word.Document.12">
                  <p:embed/>
                </p:oleObj>
              </mc:Choice>
              <mc:Fallback>
                <p:oleObj name="文档" r:id="rId3" imgW="10371836" imgH="212704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3011" y="476672"/>
                        <a:ext cx="10371138" cy="212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5" name="Picture 17" descr="21WLXKCXARXS3-22.TIF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892" y="2708920"/>
            <a:ext cx="7262401" cy="208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517306"/>
              </p:ext>
            </p:extLst>
          </p:nvPr>
        </p:nvGraphicFramePr>
        <p:xfrm>
          <a:off x="1201043" y="5013176"/>
          <a:ext cx="10371138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文档" r:id="rId7" imgW="10371836" imgH="1187540" progId="Word.Document.12">
                  <p:embed/>
                </p:oleObj>
              </mc:Choice>
              <mc:Fallback>
                <p:oleObj name="文档" r:id="rId7" imgW="10371836" imgH="11875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01043" y="5013176"/>
                        <a:ext cx="10371138" cy="1187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010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6240470"/>
              </p:ext>
            </p:extLst>
          </p:nvPr>
        </p:nvGraphicFramePr>
        <p:xfrm>
          <a:off x="841003" y="404664"/>
          <a:ext cx="10637838" cy="301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文档" r:id="rId3" imgW="10753259" imgH="3049966" progId="Word.Document.12">
                  <p:embed/>
                </p:oleObj>
              </mc:Choice>
              <mc:Fallback>
                <p:oleObj name="文档" r:id="rId3" imgW="10753259" imgH="304996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1003" y="404664"/>
                        <a:ext cx="10637838" cy="3017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474044"/>
              </p:ext>
            </p:extLst>
          </p:nvPr>
        </p:nvGraphicFramePr>
        <p:xfrm>
          <a:off x="841003" y="2979291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文档" r:id="rId5" imgW="10371836" imgH="593770" progId="Word.Document.12">
                  <p:embed/>
                </p:oleObj>
              </mc:Choice>
              <mc:Fallback>
                <p:oleObj name="文档" r:id="rId5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41003" y="2979291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561139"/>
              </p:ext>
            </p:extLst>
          </p:nvPr>
        </p:nvGraphicFramePr>
        <p:xfrm>
          <a:off x="985019" y="4581128"/>
          <a:ext cx="10371138" cy="178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文档" r:id="rId7" imgW="10371836" imgH="1781310" progId="Word.Document.12">
                  <p:embed/>
                </p:oleObj>
              </mc:Choice>
              <mc:Fallback>
                <p:oleObj name="文档" r:id="rId7" imgW="10371836" imgH="178131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5019" y="4581128"/>
                        <a:ext cx="10371138" cy="178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091" y="3789040"/>
            <a:ext cx="184926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03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260648"/>
            <a:ext cx="11176460" cy="6408711"/>
          </a:xfrm>
        </p:spPr>
        <p:txBody>
          <a:bodyPr/>
          <a:lstStyle/>
          <a:p>
            <a:pPr marL="442913" indent="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集训提能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做简谐运动，其振动图像和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1.6 s</a:t>
            </a:r>
            <a:r>
              <a:rPr lang="zh-CN" altLang="zh-CN" b="1" kern="100" dirty="0">
                <a:latin typeface="Times New Roman"/>
                <a:cs typeface="Times New Roman"/>
              </a:rPr>
              <a:t>时刻的波动图像如图所示，则下列说法正确的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向上运动，波向左传播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向上运动，波向右传播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向下运动，波向左传播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向下运动，波向右传播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由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振动图像可知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1.6 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时，质点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向上振动，根据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上坡下，下坡上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，可确定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点处于波的图像的下坡，则波应沿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轴正方向传播，故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42913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Times New Roman"/>
              </a:rPr>
              <a:t>　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6146" name="Picture 2" descr="20XWLX3-5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03" y="2636912"/>
            <a:ext cx="4392488" cy="1448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21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80963" y="127173"/>
            <a:ext cx="10975658" cy="6398171"/>
          </a:xfrm>
        </p:spPr>
        <p:txBody>
          <a:bodyPr/>
          <a:lstStyle/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(2024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年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月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·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九省联考江西卷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</a:t>
            </a:r>
            <a:r>
              <a:rPr lang="en-US" altLang="zh-CN" b="1" kern="100" dirty="0">
                <a:latin typeface="Times New Roman"/>
                <a:cs typeface="Courier New"/>
              </a:rPr>
              <a:t>(a)</a:t>
            </a:r>
            <a:r>
              <a:rPr lang="zh-CN" altLang="zh-CN" b="1" kern="100" dirty="0">
                <a:latin typeface="Times New Roman"/>
                <a:cs typeface="Times New Roman"/>
              </a:rPr>
              <a:t>所示，一列简谐横波以速度</a:t>
            </a:r>
            <a:r>
              <a:rPr lang="en-US" altLang="zh-CN" b="1" i="1" kern="100" dirty="0">
                <a:latin typeface="Times New Roman"/>
                <a:cs typeface="Courier New"/>
              </a:rPr>
              <a:t>u</a:t>
            </a:r>
            <a:r>
              <a:rPr lang="zh-CN" altLang="zh-CN" b="1" kern="100" dirty="0">
                <a:latin typeface="Times New Roman"/>
                <a:cs typeface="Times New Roman"/>
              </a:rPr>
              <a:t>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轴正方向传播，在波的传播方向上有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cs typeface="Times New Roman"/>
              </a:rPr>
              <a:t>两点，</a:t>
            </a:r>
            <a:r>
              <a:rPr lang="en-US" altLang="zh-CN" b="1" i="1" kern="100" dirty="0">
                <a:latin typeface="Times New Roman"/>
                <a:cs typeface="Courier New"/>
              </a:rPr>
              <a:t>PQ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2.4 m</a:t>
            </a:r>
            <a:r>
              <a:rPr lang="zh-CN" altLang="zh-CN" b="1" kern="100" dirty="0">
                <a:latin typeface="Times New Roman"/>
                <a:cs typeface="Times New Roman"/>
              </a:rPr>
              <a:t>且小于波长。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cs typeface="Times New Roman"/>
              </a:rPr>
              <a:t>两处质点的振动图像分别如图</a:t>
            </a:r>
            <a:r>
              <a:rPr lang="en-US" altLang="zh-CN" b="1" kern="100" dirty="0">
                <a:latin typeface="Times New Roman"/>
                <a:cs typeface="Courier New"/>
              </a:rPr>
              <a:t>(b)</a:t>
            </a:r>
            <a:r>
              <a:rPr lang="zh-CN" altLang="zh-CN" b="1" kern="100" dirty="0">
                <a:latin typeface="Times New Roman"/>
                <a:cs typeface="Times New Roman"/>
              </a:rPr>
              <a:t>中实线和虚线所示。波速</a:t>
            </a:r>
            <a:r>
              <a:rPr lang="en-US" altLang="zh-CN" b="1" i="1" kern="100" dirty="0">
                <a:latin typeface="Times New Roman"/>
                <a:cs typeface="Courier New"/>
              </a:rPr>
              <a:t>u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cs typeface="Times New Roman"/>
              </a:rPr>
              <a:t>处质点在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～</a:t>
            </a:r>
            <a:r>
              <a:rPr lang="en-US" altLang="zh-CN" b="1" kern="100" dirty="0">
                <a:latin typeface="Times New Roman"/>
                <a:cs typeface="Courier New"/>
              </a:rPr>
              <a:t>2 s</a:t>
            </a:r>
            <a:r>
              <a:rPr lang="zh-CN" altLang="zh-CN" b="1" kern="100" dirty="0">
                <a:latin typeface="Times New Roman"/>
                <a:cs typeface="Times New Roman"/>
              </a:rPr>
              <a:t>内的位移大小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是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52438" indent="-452438" algn="just">
              <a:tabLst>
                <a:tab pos="2970530" algn="l"/>
              </a:tabLst>
            </a:pPr>
            <a:endParaRPr lang="zh-CN" altLang="zh-CN" kern="100" dirty="0">
              <a:effectLst/>
              <a:latin typeface="宋体"/>
              <a:cs typeface="Courier New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585109"/>
              </p:ext>
            </p:extLst>
          </p:nvPr>
        </p:nvGraphicFramePr>
        <p:xfrm>
          <a:off x="1057027" y="5157192"/>
          <a:ext cx="10371138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文档" r:id="rId4" imgW="10371836" imgH="1187540" progId="Word.Document.12">
                  <p:embed/>
                </p:oleObj>
              </mc:Choice>
              <mc:Fallback>
                <p:oleObj name="文档" r:id="rId4" imgW="10371836" imgH="11875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7027" y="5157192"/>
                        <a:ext cx="10371138" cy="1187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0" name="Picture 6" descr="24GKJSWLJX-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139" y="2564904"/>
            <a:ext cx="6696744" cy="243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11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061878"/>
              </p:ext>
            </p:extLst>
          </p:nvPr>
        </p:nvGraphicFramePr>
        <p:xfrm>
          <a:off x="696987" y="1052736"/>
          <a:ext cx="10371138" cy="301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文档" r:id="rId3" imgW="10371836" imgH="3012833" progId="Word.Document.12">
                  <p:embed/>
                </p:oleObj>
              </mc:Choice>
              <mc:Fallback>
                <p:oleObj name="文档" r:id="rId3" imgW="10371836" imgH="30128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6987" y="1052736"/>
                        <a:ext cx="10371138" cy="301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312835"/>
              </p:ext>
            </p:extLst>
          </p:nvPr>
        </p:nvGraphicFramePr>
        <p:xfrm>
          <a:off x="696987" y="4293096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文档" r:id="rId5" imgW="10371836" imgH="593770" progId="Word.Document.12">
                  <p:embed/>
                </p:oleObj>
              </mc:Choice>
              <mc:Fallback>
                <p:oleObj name="文档" r:id="rId5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6987" y="4293096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215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6048672"/>
          </a:xfrm>
        </p:spPr>
        <p:txBody>
          <a:bodyPr>
            <a:normAutofit lnSpcReduction="10000"/>
          </a:bodyPr>
          <a:lstStyle/>
          <a:p>
            <a:pPr marL="442913" indent="-442913"/>
            <a:r>
              <a:rPr lang="en-US" altLang="zh-CN" b="1" kern="100" dirty="0" smtClean="0">
                <a:latin typeface="Times New Roman"/>
                <a:cs typeface="Courier New"/>
              </a:rPr>
              <a:t>3.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一</a:t>
            </a:r>
            <a:r>
              <a:rPr lang="zh-CN" altLang="zh-CN" b="1" kern="100" dirty="0">
                <a:latin typeface="Times New Roman"/>
                <a:cs typeface="Times New Roman"/>
              </a:rPr>
              <a:t>列简谐横波沿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轴负方向传播，波速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4 m/s</a:t>
            </a:r>
            <a:r>
              <a:rPr lang="zh-CN" altLang="zh-CN" b="1" kern="100" dirty="0">
                <a:latin typeface="Times New Roman"/>
                <a:cs typeface="Times New Roman"/>
              </a:rPr>
              <a:t>。已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知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42913" indent="-442913"/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坐</a:t>
            </a:r>
            <a:r>
              <a:rPr lang="zh-CN" altLang="zh-CN" b="1" kern="100" dirty="0">
                <a:latin typeface="Times New Roman"/>
                <a:cs typeface="Times New Roman"/>
              </a:rPr>
              <a:t>标原点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0)</a:t>
            </a:r>
            <a:r>
              <a:rPr lang="zh-CN" altLang="zh-CN" b="1" kern="100" dirty="0">
                <a:latin typeface="Times New Roman"/>
                <a:cs typeface="Times New Roman"/>
              </a:rPr>
              <a:t>处质点的振动图像如图所示。在下列</a:t>
            </a:r>
            <a:r>
              <a:rPr lang="en-US" altLang="zh-CN" b="1" kern="100" dirty="0" smtClean="0">
                <a:latin typeface="Times New Roman"/>
                <a:cs typeface="Courier New"/>
              </a:rPr>
              <a:t>4</a:t>
            </a: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幅</a:t>
            </a:r>
            <a:r>
              <a:rPr lang="zh-CN" altLang="zh-CN" b="1" kern="100" dirty="0">
                <a:latin typeface="Times New Roman"/>
                <a:cs typeface="Times New Roman"/>
              </a:rPr>
              <a:t>图中能够正确表示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0.15 s</a:t>
            </a:r>
            <a:r>
              <a:rPr lang="zh-CN" altLang="zh-CN" b="1" kern="100" dirty="0">
                <a:latin typeface="Times New Roman"/>
                <a:cs typeface="Times New Roman"/>
              </a:rPr>
              <a:t>时波形的图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	</a:t>
            </a:r>
          </a:p>
          <a:p>
            <a:pPr marL="442913" indent="-442913"/>
            <a:endParaRPr lang="en-US" altLang="zh-CN" b="1" kern="100" dirty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442913" indent="-442913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442913" indent="-442913"/>
            <a:endParaRPr lang="en-US" altLang="zh-CN" b="1" kern="100" dirty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442913" indent="-442913"/>
            <a:r>
              <a:rPr lang="en-US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	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由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题图可看出，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0.15 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处质点位移为正，且此时刻该质点正向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y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轴负方向振动，由此可断定只有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	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案：</a:t>
            </a:r>
            <a:r>
              <a:rPr lang="en-US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dirty="0"/>
          </a:p>
        </p:txBody>
      </p:sp>
      <p:pic>
        <p:nvPicPr>
          <p:cNvPr id="9218" name="Picture 2" descr="20XWLX3-53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875" y="708921"/>
            <a:ext cx="2592288" cy="135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507" y="2564904"/>
            <a:ext cx="1029267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24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909</Words>
  <Application>Microsoft Office PowerPoint</Application>
  <PresentationFormat>自定义</PresentationFormat>
  <Paragraphs>92</Paragraphs>
  <Slides>22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4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26</cp:revision>
  <dcterms:created xsi:type="dcterms:W3CDTF">2021-04-02T06:41:31Z</dcterms:created>
  <dcterms:modified xsi:type="dcterms:W3CDTF">2024-05-14T02:43:17Z</dcterms:modified>
</cp:coreProperties>
</file>