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0" r:id="rId2"/>
    <p:sldId id="261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2" r:id="rId13"/>
    <p:sldId id="263" r:id="rId14"/>
    <p:sldId id="264" r:id="rId15"/>
    <p:sldId id="265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77" r:id="rId26"/>
    <p:sldId id="276" r:id="rId27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624" y="-7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3271D-EE8B-45AB-9C19-6F1A502ECD1A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042A1-401B-473E-AF1A-A49E56C501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17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11.doc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2.bin"/><Relationship Id="rId7" Type="http://schemas.openxmlformats.org/officeDocument/2006/relationships/package" Target="../embeddings/Microsoft_Word_Document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22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44.docx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5.bin"/><Relationship Id="rId7" Type="http://schemas.openxmlformats.org/officeDocument/2006/relationships/package" Target="../embeddings/Microsoft_Word_Document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55.doc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20WLXBY3-52.T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Word_Document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77.docx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Word_Document99.doc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oleObject" Target="../embeddings/oleObject10.bin"/><Relationship Id="rId7" Type="http://schemas.openxmlformats.org/officeDocument/2006/relationships/package" Target="../embeddings/Microsoft_Word_Document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Document1010.doc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20WLXBY3-48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2.bin"/><Relationship Id="rId7" Type="http://schemas.openxmlformats.org/officeDocument/2006/relationships/package" Target="../embeddings/Microsoft_Word_Document13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2.emf"/><Relationship Id="rId4" Type="http://schemas.openxmlformats.org/officeDocument/2006/relationships/package" Target="../embeddings/Microsoft_Word_Document1212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emf"/><Relationship Id="rId5" Type="http://schemas.openxmlformats.org/officeDocument/2006/relationships/package" Target="../embeddings/Microsoft_Word_Document16.docx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8454;&#27573;&#39564;&#25910;&#35780;&#20215;&#65288;&#19977;&#65289;%20&#26426;&#26800;&#27874;.DOC" TargetMode="Externa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21WLXKCXARXS3-43.T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0XWLX3-98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20WLXBY3-108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20WLXBY3-50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78" y="654480"/>
            <a:ext cx="10142609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7791198" y="762432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dirty="0">
                <a:solidFill>
                  <a:srgbClr val="C00000"/>
                </a:solidFill>
              </a:rPr>
              <a:t>第三章　机械波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65339" y="1501079"/>
            <a:ext cx="3587200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12140"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latin typeface="Times New Roman"/>
                <a:cs typeface="Times New Roman"/>
              </a:rPr>
              <a:t>一、主干知识成体系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056" y="2725986"/>
            <a:ext cx="8597011" cy="300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165503"/>
              </p:ext>
            </p:extLst>
          </p:nvPr>
        </p:nvGraphicFramePr>
        <p:xfrm>
          <a:off x="911225" y="1009650"/>
          <a:ext cx="10371138" cy="48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文档" r:id="rId4" imgW="10371836" imgH="4838126" progId="Word.Document.12">
                  <p:embed/>
                </p:oleObj>
              </mc:Choice>
              <mc:Fallback>
                <p:oleObj name="文档" r:id="rId4" imgW="10371836" imgH="483812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1009650"/>
                        <a:ext cx="10371138" cy="483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604297"/>
              </p:ext>
            </p:extLst>
          </p:nvPr>
        </p:nvGraphicFramePr>
        <p:xfrm>
          <a:off x="911225" y="908720"/>
          <a:ext cx="10371138" cy="333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8" name="文档" r:id="rId4" imgW="10371836" imgH="3331530" progId="Word.Document.12">
                  <p:embed/>
                </p:oleObj>
              </mc:Choice>
              <mc:Fallback>
                <p:oleObj name="文档" r:id="rId4" imgW="10371836" imgH="33315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908720"/>
                        <a:ext cx="10371138" cy="333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668571"/>
              </p:ext>
            </p:extLst>
          </p:nvPr>
        </p:nvGraphicFramePr>
        <p:xfrm>
          <a:off x="913011" y="4221088"/>
          <a:ext cx="10371138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9" name="文档" r:id="rId7" imgW="10371836" imgH="1781310" progId="Word.Document.12">
                  <p:embed/>
                </p:oleObj>
              </mc:Choice>
              <mc:Fallback>
                <p:oleObj name="文档" r:id="rId7" imgW="10371836" imgH="17813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3011" y="4221088"/>
                        <a:ext cx="10371138" cy="178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5400600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解决波的多解问题的一般思路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首先考虑双向性，若题目未告知波的传播方向或没有其他条件暗示，应首先按波传播方向的可能性进行讨论。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对设定的传播方向，确定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的关系，一般先确定最简单的情况，即一个周期内的情况，然后在此基础上加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应注意题目是否有限制条件，如有的题目限制波的传播方向，或限制时间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大于或小于一个周期等，所以解题时应综合考虑，加强多解意识。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空间的周期性与时间的周期性是一致的，实质上是波形平移规律的应用，所以应用时可以针对不同题目选择相应方法求解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059" y="404664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569510"/>
              </p:ext>
            </p:extLst>
          </p:nvPr>
        </p:nvGraphicFramePr>
        <p:xfrm>
          <a:off x="914400" y="260648"/>
          <a:ext cx="10274300" cy="614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文档" r:id="rId4" imgW="10371836" imgH="6218543" progId="Word.Document.12">
                  <p:embed/>
                </p:oleObj>
              </mc:Choice>
              <mc:Fallback>
                <p:oleObj name="文档" r:id="rId4" imgW="10371836" imgH="621854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260648"/>
                        <a:ext cx="10274300" cy="6145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884389"/>
              </p:ext>
            </p:extLst>
          </p:nvPr>
        </p:nvGraphicFramePr>
        <p:xfrm>
          <a:off x="1007863" y="766887"/>
          <a:ext cx="10274300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文档" r:id="rId4" imgW="10371836" imgH="4525919" progId="Word.Document.12">
                  <p:embed/>
                </p:oleObj>
              </mc:Choice>
              <mc:Fallback>
                <p:oleObj name="文档" r:id="rId4" imgW="10371836" imgH="45259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863" y="766887"/>
                        <a:ext cx="10274300" cy="447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010615"/>
              </p:ext>
            </p:extLst>
          </p:nvPr>
        </p:nvGraphicFramePr>
        <p:xfrm>
          <a:off x="1006474" y="5048349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5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06474" y="5048349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4752528"/>
          </a:xfrm>
        </p:spPr>
        <p:txBody>
          <a:bodyPr/>
          <a:lstStyle/>
          <a:p>
            <a:pPr indent="90488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．如图所示，实线是某时刻的波形图线，虚线是</a:t>
            </a:r>
            <a:r>
              <a:rPr lang="en-US" altLang="zh-CN" b="1" kern="100" dirty="0">
                <a:latin typeface="Times New Roman"/>
                <a:cs typeface="Courier New"/>
              </a:rPr>
              <a:t>0.2 s</a:t>
            </a:r>
            <a:r>
              <a:rPr lang="zh-CN" altLang="zh-CN" b="1" kern="100" dirty="0">
                <a:latin typeface="Times New Roman"/>
                <a:cs typeface="Times New Roman"/>
              </a:rPr>
              <a:t>后的波形图线。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若波向左传播，求它传播的距离及最小距离；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若波向右传播，求它的周期及最大周期；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若波速为</a:t>
            </a:r>
            <a:r>
              <a:rPr lang="en-US" altLang="zh-CN" b="1" kern="100" dirty="0">
                <a:latin typeface="Times New Roman"/>
                <a:cs typeface="Courier New"/>
              </a:rPr>
              <a:t>35 m/s</a:t>
            </a:r>
            <a:r>
              <a:rPr lang="zh-CN" altLang="zh-CN" b="1" kern="100" dirty="0">
                <a:latin typeface="Times New Roman"/>
                <a:cs typeface="Times New Roman"/>
              </a:rPr>
              <a:t>，求波的传播方向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3314" name="Picture 2" descr="20WLXBY3-5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347" y="1454442"/>
            <a:ext cx="3744416" cy="190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0741259"/>
              </p:ext>
            </p:extLst>
          </p:nvPr>
        </p:nvGraphicFramePr>
        <p:xfrm>
          <a:off x="1151879" y="187325"/>
          <a:ext cx="10274300" cy="629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6" name="文档" r:id="rId4" imgW="10371836" imgH="6360586" progId="Word.Document.12">
                  <p:embed/>
                </p:oleObj>
              </mc:Choice>
              <mc:Fallback>
                <p:oleObj name="文档" r:id="rId4" imgW="10371836" imgH="63605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1879" y="187325"/>
                        <a:ext cx="10274300" cy="629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134009"/>
              </p:ext>
            </p:extLst>
          </p:nvPr>
        </p:nvGraphicFramePr>
        <p:xfrm>
          <a:off x="502418" y="5661248"/>
          <a:ext cx="10371138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7" name="文档" r:id="rId7" imgW="10371836" imgH="957531" progId="Word.Document.12">
                  <p:embed/>
                </p:oleObj>
              </mc:Choice>
              <mc:Fallback>
                <p:oleObj name="文档" r:id="rId7" imgW="10371836" imgH="95753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2418" y="5661248"/>
                        <a:ext cx="10371138" cy="957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2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753775" y="847255"/>
            <a:ext cx="10744412" cy="5246041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波动图像与振动图像的综合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波动图像和振动图像的区别和联系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波动图像表示某一时刻各个质点相对平衡位置的位移情况，从波的图像上可直接读出振幅和波长。随着时间的推移，波的图像将沿波速方向匀速移动。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振动图像表示单个质点振动的位移随时间的变化规律，由振动图像上可直接读出振幅、周期和任意时刻的振动方向，随着时间的推移，振动图像继续延伸，原有图像保持不变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628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由波动图像画振动图像或由振动图像画波动图像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给出波动图像，已知波的传播方向时，可粗略画出任一点的振动图像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周期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未知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。如果能再给出波速便可准确画出任一质点的振动图像。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给出振动图像和波的传播方向，便可画出任一时刻的波形图；或是给出两个质点的振动图像，加上两质点平衡位置的间距和波源方位，便可画出多种情况下的波形图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21206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794766"/>
              </p:ext>
            </p:extLst>
          </p:nvPr>
        </p:nvGraphicFramePr>
        <p:xfrm>
          <a:off x="408955" y="296565"/>
          <a:ext cx="10852150" cy="630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文档" r:id="rId4" imgW="11061297" imgH="6428968" progId="Word.Document.12">
                  <p:embed/>
                </p:oleObj>
              </mc:Choice>
              <mc:Fallback>
                <p:oleObj name="文档" r:id="rId4" imgW="11061297" imgH="64289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8955" y="296565"/>
                        <a:ext cx="10852150" cy="6300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28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03" y="836712"/>
            <a:ext cx="10297144" cy="520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012917"/>
              </p:ext>
            </p:extLst>
          </p:nvPr>
        </p:nvGraphicFramePr>
        <p:xfrm>
          <a:off x="768995" y="796900"/>
          <a:ext cx="10475913" cy="443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4" name="文档" r:id="rId4" imgW="10585782" imgH="4470727" progId="Word.Document.12">
                  <p:embed/>
                </p:oleObj>
              </mc:Choice>
              <mc:Fallback>
                <p:oleObj name="文档" r:id="rId4" imgW="10585782" imgH="447072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995" y="796900"/>
                        <a:ext cx="10475913" cy="443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382849"/>
              </p:ext>
            </p:extLst>
          </p:nvPr>
        </p:nvGraphicFramePr>
        <p:xfrm>
          <a:off x="983033" y="535555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5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3033" y="535555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0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548680"/>
            <a:ext cx="10975658" cy="5256584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ea typeface="黑体"/>
              </a:rPr>
              <a:t>针对训练</a:t>
            </a:r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]</a:t>
            </a:r>
            <a:endParaRPr lang="zh-CN" altLang="zh-CN" sz="1050" kern="100" dirty="0"/>
          </a:p>
          <a:p>
            <a:pPr marL="533400" indent="-533400"/>
            <a:r>
              <a:rPr lang="en-US" altLang="zh-CN" b="1" kern="100" dirty="0"/>
              <a:t>1</a:t>
            </a:r>
            <a:r>
              <a:rPr lang="zh-CN" altLang="zh-CN" b="1" kern="100" dirty="0"/>
              <a:t>．一列简谐波沿</a:t>
            </a:r>
            <a:r>
              <a:rPr lang="en-US" altLang="zh-CN" b="1" i="1" kern="100" dirty="0"/>
              <a:t>x</a:t>
            </a:r>
            <a:r>
              <a:rPr lang="zh-CN" altLang="zh-CN" b="1" kern="100" dirty="0"/>
              <a:t>轴传播，</a:t>
            </a:r>
            <a:r>
              <a:rPr lang="en-US" altLang="zh-CN" b="1" i="1" kern="100" dirty="0"/>
              <a:t>t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0</a:t>
            </a:r>
            <a:r>
              <a:rPr lang="zh-CN" altLang="zh-CN" b="1" kern="100" dirty="0"/>
              <a:t>时刻的波形如图甲所示，此时质点</a:t>
            </a:r>
            <a:r>
              <a:rPr lang="en-US" altLang="zh-CN" b="1" i="1" kern="100" dirty="0"/>
              <a:t>P</a:t>
            </a:r>
            <a:r>
              <a:rPr lang="zh-CN" altLang="zh-CN" b="1" kern="100" dirty="0"/>
              <a:t>正沿</a:t>
            </a:r>
            <a:r>
              <a:rPr lang="en-US" altLang="zh-CN" b="1" i="1" kern="100" dirty="0"/>
              <a:t>y</a:t>
            </a:r>
            <a:r>
              <a:rPr lang="zh-CN" altLang="zh-CN" b="1" kern="100" dirty="0"/>
              <a:t>轴负方向运动，其振动图像如图乙所示，则该波的传播方向和波速分别</a:t>
            </a:r>
            <a:r>
              <a:rPr lang="zh-CN" altLang="zh-CN" b="1" kern="100" dirty="0" smtClean="0"/>
              <a:t>是</a:t>
            </a:r>
            <a:r>
              <a:rPr lang="en-US" altLang="zh-CN" b="1" kern="100" dirty="0" smtClean="0"/>
              <a:t>	(</a:t>
            </a:r>
            <a:r>
              <a:rPr lang="zh-CN" altLang="zh-CN" b="1" kern="100" dirty="0"/>
              <a:t>　　</a:t>
            </a:r>
            <a:r>
              <a:rPr lang="en-US" altLang="zh-CN" b="1" kern="100" dirty="0"/>
              <a:t>)</a:t>
            </a:r>
            <a:endParaRPr lang="zh-CN" altLang="zh-CN" sz="1050" kern="100" dirty="0"/>
          </a:p>
          <a:p>
            <a:pPr indent="612140"/>
            <a:endParaRPr lang="en-US" altLang="zh-CN" b="1" kern="100" dirty="0" smtClean="0"/>
          </a:p>
          <a:p>
            <a:pPr indent="612140"/>
            <a:endParaRPr lang="en-US" altLang="zh-CN" b="1" kern="100" dirty="0"/>
          </a:p>
          <a:p>
            <a:pPr indent="612140"/>
            <a:endParaRPr lang="en-US" altLang="zh-CN" b="1" kern="100" dirty="0" smtClean="0"/>
          </a:p>
          <a:p>
            <a:pPr indent="612140"/>
            <a:r>
              <a:rPr lang="en-US" altLang="zh-CN" b="1" kern="100" dirty="0" smtClean="0"/>
              <a:t>A</a:t>
            </a:r>
            <a:r>
              <a:rPr lang="zh-CN" altLang="zh-CN" b="1" kern="100" dirty="0"/>
              <a:t>．沿</a:t>
            </a:r>
            <a:r>
              <a:rPr lang="en-US" altLang="zh-CN" b="1" i="1" kern="100" dirty="0"/>
              <a:t>x</a:t>
            </a:r>
            <a:r>
              <a:rPr lang="zh-CN" altLang="zh-CN" b="1" kern="100" dirty="0"/>
              <a:t>轴负方向，</a:t>
            </a:r>
            <a:r>
              <a:rPr lang="en-US" altLang="zh-CN" b="1" kern="100" dirty="0"/>
              <a:t>60 m/s</a:t>
            </a:r>
            <a:r>
              <a:rPr lang="zh-CN" altLang="zh-CN" b="1" kern="100" dirty="0"/>
              <a:t>　　</a:t>
            </a:r>
            <a:r>
              <a:rPr lang="en-US" altLang="zh-CN" b="1" kern="100" dirty="0"/>
              <a:t>	B</a:t>
            </a:r>
            <a:r>
              <a:rPr lang="zh-CN" altLang="zh-CN" b="1" kern="100" dirty="0"/>
              <a:t>．沿</a:t>
            </a:r>
            <a:r>
              <a:rPr lang="en-US" altLang="zh-CN" b="1" i="1" kern="100" dirty="0"/>
              <a:t>x</a:t>
            </a:r>
            <a:r>
              <a:rPr lang="zh-CN" altLang="zh-CN" b="1" kern="100" dirty="0"/>
              <a:t>轴正方向，</a:t>
            </a:r>
            <a:r>
              <a:rPr lang="en-US" altLang="zh-CN" b="1" kern="100" dirty="0"/>
              <a:t>60 m/s</a:t>
            </a:r>
            <a:endParaRPr lang="zh-CN" altLang="zh-CN" sz="1050" kern="100" dirty="0"/>
          </a:p>
          <a:p>
            <a:pPr indent="612140"/>
            <a:r>
              <a:rPr lang="en-US" altLang="zh-CN" b="1" kern="100" dirty="0"/>
              <a:t>C</a:t>
            </a:r>
            <a:r>
              <a:rPr lang="zh-CN" altLang="zh-CN" b="1" kern="100" dirty="0"/>
              <a:t>．沿</a:t>
            </a:r>
            <a:r>
              <a:rPr lang="en-US" altLang="zh-CN" b="1" i="1" kern="100" dirty="0"/>
              <a:t>x</a:t>
            </a:r>
            <a:r>
              <a:rPr lang="zh-CN" altLang="zh-CN" b="1" kern="100" dirty="0"/>
              <a:t>轴负方向，</a:t>
            </a:r>
            <a:r>
              <a:rPr lang="en-US" altLang="zh-CN" b="1" kern="100" dirty="0"/>
              <a:t>30 m/s  	</a:t>
            </a:r>
            <a:r>
              <a:rPr lang="en-US" altLang="zh-CN" b="1" kern="100" dirty="0" smtClean="0"/>
              <a:t>	D</a:t>
            </a:r>
            <a:r>
              <a:rPr lang="zh-CN" altLang="zh-CN" b="1" kern="100" dirty="0"/>
              <a:t>．沿</a:t>
            </a:r>
            <a:r>
              <a:rPr lang="en-US" altLang="zh-CN" b="1" i="1" kern="100" dirty="0"/>
              <a:t>x</a:t>
            </a:r>
            <a:r>
              <a:rPr lang="zh-CN" altLang="zh-CN" b="1" kern="100" dirty="0"/>
              <a:t>轴正方向，</a:t>
            </a:r>
            <a:r>
              <a:rPr lang="en-US" altLang="zh-CN" b="1" kern="100" dirty="0"/>
              <a:t>30 </a:t>
            </a:r>
            <a:r>
              <a:rPr lang="en-US" altLang="zh-CN" b="1" kern="100" dirty="0" smtClean="0"/>
              <a:t>m/s</a:t>
            </a:r>
            <a:endParaRPr lang="zh-CN" altLang="zh-CN" sz="1050" kern="100" dirty="0"/>
          </a:p>
        </p:txBody>
      </p:sp>
      <p:pic>
        <p:nvPicPr>
          <p:cNvPr id="17410" name="Picture 2" descr="20WLXBY3-4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51" y="2564904"/>
            <a:ext cx="5256584" cy="157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931009"/>
              </p:ext>
            </p:extLst>
          </p:nvPr>
        </p:nvGraphicFramePr>
        <p:xfrm>
          <a:off x="1057027" y="1628800"/>
          <a:ext cx="10274300" cy="207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6" name="文档" r:id="rId4" imgW="10371836" imgH="2103251" progId="Word.Document.12">
                  <p:embed/>
                </p:oleObj>
              </mc:Choice>
              <mc:Fallback>
                <p:oleObj name="文档" r:id="rId4" imgW="10371836" imgH="21032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7027" y="1628800"/>
                        <a:ext cx="10274300" cy="207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254862"/>
              </p:ext>
            </p:extLst>
          </p:nvPr>
        </p:nvGraphicFramePr>
        <p:xfrm>
          <a:off x="1129035" y="3824213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7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29035" y="3824213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0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745431"/>
              </p:ext>
            </p:extLst>
          </p:nvPr>
        </p:nvGraphicFramePr>
        <p:xfrm>
          <a:off x="1129035" y="476672"/>
          <a:ext cx="9502775" cy="600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文档" r:id="rId3" imgW="9618566" imgH="6499533" progId="Word.Document.12">
                  <p:embed/>
                </p:oleObj>
              </mc:Choice>
              <mc:Fallback>
                <p:oleObj name="文档" r:id="rId3" imgW="9618566" imgH="64995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9035" y="476672"/>
                        <a:ext cx="9502775" cy="600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28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497657"/>
              </p:ext>
            </p:extLst>
          </p:nvPr>
        </p:nvGraphicFramePr>
        <p:xfrm>
          <a:off x="1453901" y="1087909"/>
          <a:ext cx="8820150" cy="441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4" name="文档" r:id="rId3" imgW="8818248" imgH="4425428" progId="Word.Document.12">
                  <p:embed/>
                </p:oleObj>
              </mc:Choice>
              <mc:Fallback>
                <p:oleObj name="文档" r:id="rId3" imgW="8818248" imgH="44254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3901" y="1087909"/>
                        <a:ext cx="8820150" cy="441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49418"/>
              </p:ext>
            </p:extLst>
          </p:nvPr>
        </p:nvGraphicFramePr>
        <p:xfrm>
          <a:off x="1525909" y="5264373"/>
          <a:ext cx="526891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文档" r:id="rId5" imgW="5269437" imgH="396154" progId="Word.Document.12">
                  <p:embed/>
                </p:oleObj>
              </mc:Choice>
              <mc:Fallback>
                <p:oleObj name="文档" r:id="rId5" imgW="5269437" imgH="3961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909" y="5264373"/>
                        <a:ext cx="526891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0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阶段验收评价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阶段验收评价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三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b="1" kern="100" dirty="0" smtClean="0">
                <a:latin typeface="Times New Roman"/>
                <a:cs typeface="Times New Roman"/>
              </a:rPr>
              <a:t>二、</a:t>
            </a:r>
            <a:r>
              <a:rPr lang="zh-CN" altLang="zh-CN" b="1" kern="100" dirty="0" smtClean="0">
                <a:latin typeface="宋体"/>
                <a:ea typeface="Times New Roman"/>
                <a:cs typeface="Courier New"/>
              </a:rPr>
              <a:t>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迁移交汇辨析清</a:t>
            </a:r>
            <a:endParaRPr lang="zh-CN" altLang="zh-CN" sz="1050" kern="100" dirty="0" smtClean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一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波的干涉和衍射的综合</a:t>
            </a:r>
            <a:endParaRPr lang="zh-CN" altLang="zh-CN" sz="1050" kern="100" dirty="0" smtClean="0">
              <a:latin typeface="宋体"/>
              <a:cs typeface="Courier New"/>
            </a:endParaRPr>
          </a:p>
          <a:p>
            <a:r>
              <a:rPr lang="zh-CN" altLang="zh-CN" b="1" dirty="0"/>
              <a:t>干涉与衍射的区别：</a:t>
            </a:r>
            <a:endParaRPr lang="zh-CN" altLang="zh-CN" dirty="0"/>
          </a:p>
          <a:p>
            <a:r>
              <a:rPr lang="en-US" altLang="zh-CN" b="1" dirty="0"/>
              <a:t>(1)</a:t>
            </a:r>
            <a:r>
              <a:rPr lang="zh-CN" altLang="zh-CN" b="1" dirty="0"/>
              <a:t>发生波的干涉和明显衍射的条件。</a:t>
            </a:r>
            <a:endParaRPr lang="zh-CN" altLang="zh-CN" dirty="0"/>
          </a:p>
          <a:p>
            <a:r>
              <a:rPr lang="en-US" altLang="zh-CN" b="1" dirty="0"/>
              <a:t>(2)</a:t>
            </a:r>
            <a:r>
              <a:rPr lang="zh-CN" altLang="zh-CN" b="1" dirty="0"/>
              <a:t>干涉和衍射的图样区别。</a:t>
            </a:r>
            <a:endParaRPr lang="zh-CN" altLang="zh-CN" dirty="0"/>
          </a:p>
          <a:p>
            <a:endParaRPr lang="zh-CN" altLang="en-US" dirty="0"/>
          </a:p>
        </p:txBody>
      </p:sp>
      <p:pic>
        <p:nvPicPr>
          <p:cNvPr id="26626" name="Picture 2" descr="21WLXKCXARXS3-4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75" y="3622878"/>
            <a:ext cx="5175795" cy="218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52971" y="260648"/>
            <a:ext cx="10975658" cy="6264696"/>
          </a:xfrm>
        </p:spPr>
        <p:txBody>
          <a:bodyPr>
            <a:normAutofit lnSpcReduction="10000"/>
          </a:bodyPr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]</a:t>
            </a:r>
            <a:r>
              <a:rPr lang="zh-CN" altLang="zh-CN" b="1" dirty="0"/>
              <a:t>利用发波水槽得到的水面波形如图甲、乙所示，</a:t>
            </a:r>
            <a:r>
              <a:rPr lang="zh-CN" altLang="zh-CN" b="1" dirty="0" smtClean="0"/>
              <a:t>则</a:t>
            </a:r>
            <a:r>
              <a:rPr lang="en-US" altLang="zh-CN" b="1" dirty="0" smtClean="0"/>
              <a:t>		(</a:t>
            </a:r>
            <a:r>
              <a:rPr lang="zh-CN" altLang="zh-CN" b="1" dirty="0"/>
              <a:t>　　</a:t>
            </a:r>
            <a:r>
              <a:rPr lang="en-US" altLang="zh-CN" b="1" dirty="0"/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sz="1000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sz="1000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sz="1000" b="1" kern="100" dirty="0">
              <a:latin typeface="Times New Roman"/>
              <a:cs typeface="Courier New"/>
            </a:endParaRPr>
          </a:p>
          <a:p>
            <a:pPr indent="612140"/>
            <a:endParaRPr lang="en-US" altLang="zh-CN" sz="1000" b="1" kern="100" dirty="0">
              <a:latin typeface="Times New Roman"/>
              <a:cs typeface="Courier New"/>
            </a:endParaRPr>
          </a:p>
          <a:p>
            <a:r>
              <a:rPr lang="en-US" altLang="zh-CN" b="1" dirty="0" smtClean="0"/>
              <a:t>A</a:t>
            </a:r>
            <a:r>
              <a:rPr lang="zh-CN" altLang="zh-CN" b="1" dirty="0"/>
              <a:t>．图甲、图乙均显示了波的干涉现象</a:t>
            </a:r>
            <a:endParaRPr lang="zh-CN" altLang="zh-CN" dirty="0"/>
          </a:p>
          <a:p>
            <a:r>
              <a:rPr lang="en-US" altLang="zh-CN" b="1" dirty="0"/>
              <a:t>B</a:t>
            </a:r>
            <a:r>
              <a:rPr lang="zh-CN" altLang="zh-CN" b="1" dirty="0"/>
              <a:t>．图甲、图乙均显示了波的衍射现象</a:t>
            </a:r>
            <a:endParaRPr lang="zh-CN" altLang="zh-CN" dirty="0"/>
          </a:p>
          <a:p>
            <a:r>
              <a:rPr lang="en-US" altLang="zh-CN" b="1" dirty="0"/>
              <a:t>C</a:t>
            </a:r>
            <a:r>
              <a:rPr lang="zh-CN" altLang="zh-CN" b="1" dirty="0"/>
              <a:t>．图甲显示了波的干涉现象，图乙显示了波的衍射现象</a:t>
            </a:r>
            <a:endParaRPr lang="zh-CN" altLang="zh-CN" dirty="0"/>
          </a:p>
          <a:p>
            <a:r>
              <a:rPr lang="en-US" altLang="zh-CN" b="1" dirty="0"/>
              <a:t>D</a:t>
            </a:r>
            <a:r>
              <a:rPr lang="zh-CN" altLang="zh-CN" b="1" dirty="0"/>
              <a:t>．图甲显示了波的衍射现象，图乙显示了波的干涉现象</a:t>
            </a:r>
            <a:endParaRPr lang="zh-CN" altLang="zh-CN" dirty="0"/>
          </a:p>
          <a:p>
            <a:pPr indent="612140"/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由波的干涉和衍射概念知，题图甲是一列波的传播，显示了波的衍射现象，题图乙是两列波的传播，显示了波的干涉现象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indent="612140"/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D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7650" name="Picture 2" descr="20XWLX3-9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75" y="764704"/>
            <a:ext cx="3816424" cy="169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94537" y="116632"/>
            <a:ext cx="10975658" cy="6192688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针对训练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关于波的干涉和衍射现象，下列说法正确的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．两列波在介质中叠加，一定产生干涉现象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．因衍射是波特有的现象，所以波遇到障碍物时一定能发生明显衍射现象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．叠加规律适用于一切波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．只有频率相同的两列波叠加才能产生稳定的干涉现象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频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率相同是干涉的必要条件，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对；一切波在任何条件下都能发生衍射现象，但只有障碍物的尺寸与波长相差不多，或比波长小时，衍射现象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才明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显，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错；波的叠加没有条件，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CD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6192687"/>
          </a:xfrm>
        </p:spPr>
        <p:txBody>
          <a:bodyPr/>
          <a:lstStyle/>
          <a:p>
            <a:pPr marL="533400" indent="-533400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如图表示两列同频率相干水波在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时刻的叠加情况，图中实线表示波峰，虚线表示波谷，已知两列波的振幅均为</a:t>
            </a:r>
            <a:r>
              <a:rPr lang="en-US" altLang="zh-CN" b="1" kern="100" dirty="0">
                <a:latin typeface="Times New Roman"/>
                <a:cs typeface="Courier New"/>
              </a:rPr>
              <a:t>2 cm(</a:t>
            </a:r>
            <a:r>
              <a:rPr lang="zh-CN" altLang="zh-CN" b="1" kern="100" dirty="0">
                <a:latin typeface="Times New Roman"/>
                <a:cs typeface="Times New Roman"/>
              </a:rPr>
              <a:t>且在图中所示范围内振幅不变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，波速为</a:t>
            </a:r>
            <a:r>
              <a:rPr lang="en-US" altLang="zh-CN" b="1" kern="100" dirty="0">
                <a:latin typeface="Times New Roman"/>
                <a:cs typeface="Courier New"/>
              </a:rPr>
              <a:t>2 m/s</a:t>
            </a:r>
            <a:r>
              <a:rPr lang="zh-CN" altLang="zh-CN" b="1" kern="100" dirty="0">
                <a:latin typeface="Times New Roman"/>
                <a:cs typeface="Times New Roman"/>
              </a:rPr>
              <a:t>，波长为</a:t>
            </a:r>
            <a:r>
              <a:rPr lang="en-US" altLang="zh-CN" b="1" kern="100" dirty="0">
                <a:latin typeface="Times New Roman"/>
                <a:cs typeface="Courier New"/>
              </a:rPr>
              <a:t>0.4 m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点为</a:t>
            </a:r>
            <a:r>
              <a:rPr lang="en-US" altLang="zh-CN" b="1" i="1" kern="100" dirty="0">
                <a:latin typeface="Times New Roman"/>
                <a:cs typeface="Courier New"/>
              </a:rPr>
              <a:t>BD</a:t>
            </a:r>
            <a:r>
              <a:rPr lang="zh-CN" altLang="zh-CN" b="1" kern="100" dirty="0">
                <a:latin typeface="Times New Roman"/>
                <a:cs typeface="Times New Roman"/>
              </a:rPr>
              <a:t>连线和</a:t>
            </a:r>
            <a:r>
              <a:rPr lang="en-US" altLang="zh-CN" b="1" i="1" kern="100" dirty="0">
                <a:latin typeface="Times New Roman"/>
                <a:cs typeface="Courier New"/>
              </a:rPr>
              <a:t>AC</a:t>
            </a:r>
            <a:r>
              <a:rPr lang="zh-CN" altLang="zh-CN" b="1" kern="100" dirty="0">
                <a:latin typeface="Times New Roman"/>
                <a:cs typeface="Times New Roman"/>
              </a:rPr>
              <a:t>连线的交点。下列叙述正确的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两点都是振动减弱点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．振动加强的点只有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．直线</a:t>
            </a:r>
            <a:r>
              <a:rPr lang="en-US" altLang="zh-CN" b="1" i="1" kern="100" dirty="0">
                <a:latin typeface="Times New Roman"/>
                <a:cs typeface="Courier New"/>
              </a:rPr>
              <a:t>BD</a:t>
            </a:r>
            <a:r>
              <a:rPr lang="zh-CN" altLang="zh-CN" b="1" kern="100" dirty="0">
                <a:latin typeface="Times New Roman"/>
                <a:cs typeface="Times New Roman"/>
              </a:rPr>
              <a:t>上的所有点都是振动加强点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两点在该时刻的竖直高度差为</a:t>
            </a:r>
            <a:r>
              <a:rPr lang="en-US" altLang="zh-CN" b="1" kern="100" dirty="0">
                <a:latin typeface="Times New Roman"/>
                <a:cs typeface="Courier New"/>
              </a:rPr>
              <a:t>4 cm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5122" name="Picture 2" descr="20WLXBY3-10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427" y="2204863"/>
            <a:ext cx="1872208" cy="170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1279303"/>
            <a:ext cx="10975658" cy="3157809"/>
          </a:xfrm>
        </p:spPr>
        <p:txBody>
          <a:bodyPr/>
          <a:lstStyle/>
          <a:p>
            <a:pPr indent="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i="1" kern="100" dirty="0" smtClean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两点都是振动减弱点，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正确；直线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上的所有点都是振动加强点，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点是波谷与波谷相遇，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点是波峰与波峰相遇，所以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两点该时刻竖直高度相差为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8 cm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波的多解问题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机械波多解的原因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传播方向的不确定性。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某过程时间间隔对应周期个数的不确定性。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沿传播方向某两点间距对应波长个数的不确定性。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620688"/>
            <a:ext cx="10975658" cy="5246041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2]</a:t>
            </a:r>
            <a:r>
              <a:rPr lang="zh-CN" altLang="zh-CN" b="1" kern="100" dirty="0">
                <a:latin typeface="Times New Roman"/>
                <a:cs typeface="Times New Roman"/>
              </a:rPr>
              <a:t>　一列简谐横波图像如图所示，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时刻的波形如图中实线所示，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时刻的波形如图中虚线所示，已知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0.5 s</a:t>
            </a:r>
            <a:r>
              <a:rPr lang="zh-CN" altLang="zh-CN" b="1" kern="100" dirty="0">
                <a:latin typeface="Times New Roman"/>
                <a:cs typeface="Times New Roman"/>
              </a:rPr>
              <a:t>，问：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这列波的可能的波速表达式；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若波向左传播，且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＜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＜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，波速为多大？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若波速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68 m/s</a:t>
            </a:r>
            <a:r>
              <a:rPr lang="zh-CN" altLang="zh-CN" b="1" kern="100" dirty="0">
                <a:latin typeface="Times New Roman"/>
                <a:cs typeface="Times New Roman"/>
              </a:rPr>
              <a:t>，则波向哪个方向传播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？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7170" name="Picture 2" descr="20WLXBY3-5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3" y="1988839"/>
            <a:ext cx="3384376" cy="167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1201</Words>
  <Application>Microsoft Office PowerPoint</Application>
  <PresentationFormat>自定义</PresentationFormat>
  <Paragraphs>77</Paragraphs>
  <Slides>26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29" baseType="lpstr">
      <vt:lpstr>Office 主题​​</vt:lpstr>
      <vt:lpstr>文档</vt:lpstr>
      <vt:lpstr>Microsoft Word 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59</cp:revision>
  <dcterms:created xsi:type="dcterms:W3CDTF">2021-04-02T06:41:31Z</dcterms:created>
  <dcterms:modified xsi:type="dcterms:W3CDTF">2023-03-10T10:17:45Z</dcterms:modified>
</cp:coreProperties>
</file>