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60" r:id="rId2"/>
    <p:sldId id="266" r:id="rId3"/>
    <p:sldId id="267" r:id="rId4"/>
    <p:sldId id="268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61" r:id="rId14"/>
    <p:sldId id="262" r:id="rId15"/>
    <p:sldId id="263" r:id="rId16"/>
    <p:sldId id="264" r:id="rId17"/>
    <p:sldId id="265" r:id="rId18"/>
    <p:sldId id="278" r:id="rId19"/>
    <p:sldId id="281" r:id="rId20"/>
    <p:sldId id="289" r:id="rId21"/>
    <p:sldId id="290" r:id="rId22"/>
    <p:sldId id="291" r:id="rId23"/>
    <p:sldId id="292" r:id="rId24"/>
    <p:sldId id="293" r:id="rId25"/>
    <p:sldId id="299" r:id="rId26"/>
    <p:sldId id="300" r:id="rId27"/>
    <p:sldId id="294" r:id="rId28"/>
    <p:sldId id="295" r:id="rId29"/>
    <p:sldId id="296" r:id="rId30"/>
    <p:sldId id="297" r:id="rId31"/>
    <p:sldId id="298" r:id="rId32"/>
    <p:sldId id="288" r:id="rId33"/>
    <p:sldId id="287" r:id="rId34"/>
  </p:sldIdLst>
  <p:sldSz cx="12195175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07" autoAdjust="0"/>
  </p:normalViewPr>
  <p:slideViewPr>
    <p:cSldViewPr>
      <p:cViewPr varScale="1">
        <p:scale>
          <a:sx n="81" d="100"/>
          <a:sy n="81" d="100"/>
        </p:scale>
        <p:origin x="-378" y="-90"/>
      </p:cViewPr>
      <p:guideLst>
        <p:guide orient="horz" pos="2160"/>
        <p:guide pos="3841"/>
      </p:guideLst>
    </p:cSldViewPr>
  </p:slideViewPr>
  <p:outlineViewPr>
    <p:cViewPr>
      <p:scale>
        <a:sx n="33" d="100"/>
        <a:sy n="33" d="100"/>
      </p:scale>
      <p:origin x="96" y="869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9F435F-1E55-4403-8AEE-FEEA153701B2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CD40D1-0B90-4F85-A49F-7090821CF4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6236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29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196752"/>
            <a:ext cx="10975658" cy="4464498"/>
          </a:xfrm>
        </p:spPr>
        <p:txBody>
          <a:bodyPr>
            <a:normAutofit/>
          </a:bodyPr>
          <a:lstStyle>
            <a:lvl1pPr marL="0" indent="719138">
              <a:lnSpc>
                <a:spcPct val="150000"/>
              </a:lnSpc>
              <a:buFontTx/>
              <a:buNone/>
              <a:defRPr sz="2400">
                <a:latin typeface="+mj-ea"/>
                <a:ea typeface="+mj-ea"/>
                <a:cs typeface="Times New Roman" panose="02020603050405020304" pitchFamily="18" charset="0"/>
              </a:defRPr>
            </a:lvl1pPr>
            <a:lvl2pPr marL="4572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822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28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4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5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6" y="4406903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6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8"/>
            <a:ext cx="10365899" cy="1470025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63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3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3" y="1600203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5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1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1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895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36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4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1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2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1" y="1435102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76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1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1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1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16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3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60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3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424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49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1111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20XWLX3-3.TIF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package" Target="../embeddings/Microsoft_Word_Document222222.docx"/><Relationship Id="rId7" Type="http://schemas.openxmlformats.org/officeDocument/2006/relationships/package" Target="../embeddings/Microsoft_Word_Document33333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20XWLX3-4.TIF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444444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555555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emf"/><Relationship Id="rId5" Type="http://schemas.openxmlformats.org/officeDocument/2006/relationships/package" Target="../embeddings/Microsoft_Word_Document666666.docx"/><Relationship Id="rId4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20XWLX3-5.TIF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21WLXKCXARXS3-2.TIF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777777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emf"/><Relationship Id="rId5" Type="http://schemas.openxmlformats.org/officeDocument/2006/relationships/package" Target="../embeddings/Microsoft_Word_Document888888.docx"/><Relationship Id="rId4" Type="http://schemas.openxmlformats.org/officeDocument/2006/relationships/image" Target="../media/image17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20XWLX3-6.TIF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21WLXKCXARXS3-3.TIF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21WLXKCXARXS3-4.TIF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999999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4.emf"/><Relationship Id="rId5" Type="http://schemas.openxmlformats.org/officeDocument/2006/relationships/package" Target="../embeddings/Microsoft_Word_Document101010101010.docx"/><Relationship Id="rId4" Type="http://schemas.openxmlformats.org/officeDocument/2006/relationships/image" Target="../media/image23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../../&#35838;&#26102;&#36319;&#36394;&#26816;&#27979;word&#25991;&#20214;/&#35838;&#26102;&#36319;&#36394;&#26816;&#27979;&#65288;&#21313;&#19977;&#65289;&#26426;&#26800;&#27874;&#30340;&#20135;&#29983;&#21644;&#20256;&#25773;.DOC" TargetMode="Externa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21WLXKCXARXS3-1.TI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20XWLX3-2.TI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404664"/>
            <a:ext cx="10975658" cy="4464498"/>
          </a:xfrm>
        </p:spPr>
        <p:txBody>
          <a:bodyPr/>
          <a:lstStyle/>
          <a:p>
            <a:pPr indent="267970" algn="ctr"/>
            <a:r>
              <a:rPr lang="zh-CN" altLang="zh-CN" sz="3000" b="1" kern="100" dirty="0">
                <a:solidFill>
                  <a:srgbClr val="C00000"/>
                </a:solidFill>
                <a:latin typeface="Times New Roman"/>
                <a:cs typeface="Times New Roman"/>
              </a:rPr>
              <a:t>第三章</a:t>
            </a:r>
            <a:r>
              <a:rPr lang="zh-CN" altLang="zh-CN" sz="3000" b="1" kern="100" dirty="0">
                <a:solidFill>
                  <a:srgbClr val="C00000"/>
                </a:solidFill>
                <a:ea typeface="Times New Roman"/>
                <a:cs typeface="Courier New"/>
              </a:rPr>
              <a:t> </a:t>
            </a:r>
            <a:r>
              <a:rPr lang="en-US" altLang="zh-CN" sz="3000" b="1" kern="100" dirty="0">
                <a:solidFill>
                  <a:srgbClr val="C00000"/>
                </a:solidFill>
                <a:latin typeface="Times New Roman"/>
                <a:cs typeface="Courier New"/>
              </a:rPr>
              <a:t>  </a:t>
            </a:r>
            <a:r>
              <a:rPr lang="zh-CN" altLang="zh-CN" sz="3000" b="1" kern="100" dirty="0">
                <a:solidFill>
                  <a:srgbClr val="C00000"/>
                </a:solidFill>
                <a:latin typeface="Times New Roman"/>
                <a:cs typeface="Times New Roman"/>
              </a:rPr>
              <a:t>机械波</a:t>
            </a:r>
            <a:endParaRPr lang="zh-CN" altLang="zh-CN" sz="3000" kern="100" dirty="0">
              <a:solidFill>
                <a:srgbClr val="C00000"/>
              </a:solidFill>
              <a:cs typeface="Courier New"/>
            </a:endParaRPr>
          </a:p>
          <a:p>
            <a:pPr indent="267970" algn="ctr"/>
            <a:r>
              <a:rPr lang="zh-CN" altLang="zh-CN" sz="2800" b="1" kern="100" dirty="0">
                <a:solidFill>
                  <a:srgbClr val="00B050"/>
                </a:solidFill>
                <a:latin typeface="Times New Roman"/>
                <a:cs typeface="Times New Roman"/>
              </a:rPr>
              <a:t>第一节　机械波的产生和传播</a:t>
            </a:r>
            <a:endParaRPr lang="zh-CN" altLang="zh-CN" sz="2800" kern="100" dirty="0">
              <a:solidFill>
                <a:srgbClr val="00B050"/>
              </a:solidFill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1026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55" y="2060848"/>
            <a:ext cx="11578236" cy="2904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88640"/>
            <a:ext cx="10975658" cy="4464498"/>
          </a:xfrm>
        </p:spPr>
        <p:txBody>
          <a:bodyPr/>
          <a:lstStyle/>
          <a:p>
            <a:pPr indent="61214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振动和波动的区别与联系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245836"/>
              </p:ext>
            </p:extLst>
          </p:nvPr>
        </p:nvGraphicFramePr>
        <p:xfrm>
          <a:off x="1273051" y="980728"/>
          <a:ext cx="10081122" cy="5585559"/>
        </p:xfrm>
        <a:graphic>
          <a:graphicData uri="http://schemas.openxmlformats.org/drawingml/2006/table">
            <a:tbl>
              <a:tblPr/>
              <a:tblGrid>
                <a:gridCol w="518883"/>
                <a:gridCol w="1353327"/>
                <a:gridCol w="4057863"/>
                <a:gridCol w="4151049"/>
              </a:tblGrid>
              <a:tr h="47362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kern="100" dirty="0">
                          <a:effectLst/>
                          <a:latin typeface="Times New Roman"/>
                          <a:cs typeface="Courier New"/>
                        </a:rPr>
                        <a:t> </a:t>
                      </a:r>
                      <a:r>
                        <a:rPr lang="zh-CN" altLang="en-US" sz="2400" b="1" i="0" kern="100" dirty="0" smtClean="0">
                          <a:effectLst/>
                          <a:latin typeface="Times New Roman"/>
                          <a:cs typeface="Courier New"/>
                        </a:rPr>
                        <a:t>对比项目</a:t>
                      </a:r>
                      <a:endParaRPr lang="zh-CN" sz="2400" i="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29776" marR="29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振动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29776" marR="29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波动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29776" marR="29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1529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区　别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29776" marR="29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研究对象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29776" marR="29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单个质点在平衡位置附近的往复运动，研究的是单个质点的</a:t>
                      </a:r>
                      <a:r>
                        <a:rPr lang="en-US" sz="2400" b="1" kern="100" dirty="0">
                          <a:effectLst/>
                          <a:latin typeface="宋体"/>
                          <a:cs typeface="Times New Roman"/>
                        </a:rPr>
                        <a:t>“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个体行为</a:t>
                      </a:r>
                      <a:r>
                        <a:rPr lang="en-US" sz="2400" b="1" kern="100" dirty="0">
                          <a:effectLst/>
                          <a:latin typeface="宋体"/>
                          <a:cs typeface="Times New Roman"/>
                        </a:rPr>
                        <a:t>”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29776" marR="29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振动在介质中的传播，研究的是大量质点将波源振动传播的</a:t>
                      </a:r>
                      <a:r>
                        <a:rPr lang="en-US" sz="2400" b="1" kern="100">
                          <a:effectLst/>
                          <a:latin typeface="宋体"/>
                          <a:cs typeface="Times New Roman"/>
                        </a:rPr>
                        <a:t>“</a:t>
                      </a: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群体行为</a:t>
                      </a:r>
                      <a:r>
                        <a:rPr lang="en-US" sz="2400" b="1" kern="100">
                          <a:effectLst/>
                          <a:latin typeface="宋体"/>
                          <a:cs typeface="Times New Roman"/>
                        </a:rPr>
                        <a:t>”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29776" marR="29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25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力的来源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29776" marR="29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可以由作用在物体上的各种性质力提供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29776" marR="29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联系介质中各质点的弹力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29776" marR="29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77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运动性质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29776" marR="29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质点做变加速运动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29776" marR="29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在均匀介质中是匀速直线运动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29776" marR="29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0877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联系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29776" marR="29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  <a:latin typeface="Times New Roman"/>
                          <a:cs typeface="Courier New"/>
                        </a:rPr>
                        <a:t>(1)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振动是波动的原因，波动是振动的结果；有波动必然有振动，但有振动不一定有波动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00" dirty="0">
                          <a:effectLst/>
                          <a:latin typeface="Times New Roman"/>
                          <a:cs typeface="Courier New"/>
                        </a:rPr>
                        <a:t>(2)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波动的性质、频率和振幅都与振源相同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29776" marR="297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4465695"/>
              </p:ext>
            </p:extLst>
          </p:nvPr>
        </p:nvGraphicFramePr>
        <p:xfrm>
          <a:off x="985019" y="879029"/>
          <a:ext cx="10371138" cy="2693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6" name="文档" r:id="rId3" imgW="10371836" imgH="2694137" progId="Word.Document.12">
                  <p:embed/>
                </p:oleObj>
              </mc:Choice>
              <mc:Fallback>
                <p:oleObj name="文档" r:id="rId3" imgW="10371836" imgH="269413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5019" y="879029"/>
                        <a:ext cx="10371138" cy="2693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4" name="Picture 2" descr="20XWLX3-3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339" y="3546291"/>
            <a:ext cx="4608512" cy="2042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5958630"/>
              </p:ext>
            </p:extLst>
          </p:nvPr>
        </p:nvGraphicFramePr>
        <p:xfrm>
          <a:off x="985019" y="692696"/>
          <a:ext cx="10371138" cy="301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9" name="文档" r:id="rId3" imgW="10371836" imgH="3012833" progId="Word.Document.12">
                  <p:embed/>
                </p:oleObj>
              </mc:Choice>
              <mc:Fallback>
                <p:oleObj name="文档" r:id="rId3" imgW="10371836" imgH="301283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5019" y="692696"/>
                        <a:ext cx="10371138" cy="3013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8" name="Picture 2" descr="20XWLX3-4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283" y="3861048"/>
            <a:ext cx="4673319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0982900"/>
              </p:ext>
            </p:extLst>
          </p:nvPr>
        </p:nvGraphicFramePr>
        <p:xfrm>
          <a:off x="983033" y="5211539"/>
          <a:ext cx="103711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0" name="文档" r:id="rId7" imgW="10371836" imgH="593770" progId="Word.Document.12">
                  <p:embed/>
                </p:oleObj>
              </mc:Choice>
              <mc:Fallback>
                <p:oleObj name="文档" r:id="rId7" imgW="10371836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83033" y="5211539"/>
                        <a:ext cx="103711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412776"/>
            <a:ext cx="10975658" cy="4896544"/>
          </a:xfrm>
        </p:spPr>
        <p:txBody>
          <a:bodyPr/>
          <a:lstStyle/>
          <a:p>
            <a:pPr indent="612140" algn="ctr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波动过程中介质中各质点的运动特点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波动过程中介质中各质点的振动周期都与波源的振动周期相同，其运动特点可用三句话来描述：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先振动的质点带动后振动的质点；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后振动的质点重复前面质点的振动；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后振动质点的振动状态落后于先振动的质点。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概括起来就是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带动、重复、落后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。　</a:t>
            </a:r>
            <a:r>
              <a:rPr lang="zh-CN" altLang="zh-CN" b="1" kern="100" dirty="0">
                <a:latin typeface="Times New Roman"/>
                <a:cs typeface="Times New Roman"/>
              </a:rPr>
              <a:t>　　　</a:t>
            </a:r>
            <a:r>
              <a:rPr lang="en-US" altLang="zh-CN" b="1" kern="100" dirty="0">
                <a:latin typeface="Times New Roman"/>
                <a:cs typeface="Courier New"/>
              </a:rPr>
              <a:t> 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067" y="908720"/>
            <a:ext cx="1849263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0307120"/>
              </p:ext>
            </p:extLst>
          </p:nvPr>
        </p:nvGraphicFramePr>
        <p:xfrm>
          <a:off x="768995" y="116632"/>
          <a:ext cx="10471150" cy="639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3" name="文档" r:id="rId3" imgW="10563987" imgH="6056310" progId="Word.Document.12">
                  <p:embed/>
                </p:oleObj>
              </mc:Choice>
              <mc:Fallback>
                <p:oleObj name="文档" r:id="rId3" imgW="10563987" imgH="605631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8995" y="116632"/>
                        <a:ext cx="10471150" cy="6391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422907"/>
              </p:ext>
            </p:extLst>
          </p:nvPr>
        </p:nvGraphicFramePr>
        <p:xfrm>
          <a:off x="1129035" y="1268760"/>
          <a:ext cx="10274300" cy="325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0" name="文档" r:id="rId3" imgW="10371836" imgH="3292594" progId="Word.Document.12">
                  <p:embed/>
                </p:oleObj>
              </mc:Choice>
              <mc:Fallback>
                <p:oleObj name="文档" r:id="rId3" imgW="10371836" imgH="329259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29035" y="1268760"/>
                        <a:ext cx="10274300" cy="3254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5060909"/>
              </p:ext>
            </p:extLst>
          </p:nvPr>
        </p:nvGraphicFramePr>
        <p:xfrm>
          <a:off x="1057027" y="4616301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1" name="文档" r:id="rId5" imgW="5274753" imgH="396374" progId="Word.Document.12">
                  <p:embed/>
                </p:oleObj>
              </mc:Choice>
              <mc:Fallback>
                <p:oleObj name="文档" r:id="rId5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57027" y="4616301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96987" y="404664"/>
            <a:ext cx="10975658" cy="5832648"/>
          </a:xfrm>
        </p:spPr>
        <p:txBody>
          <a:bodyPr>
            <a:normAutofit/>
          </a:bodyPr>
          <a:lstStyle/>
          <a:p>
            <a:pPr marL="442913" indent="-442913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一列横波沿绳子向右传播，传播过程无能量损失，某时刻绳子形成如图所示的凹凸形状，对此时绳上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E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cs typeface="Times New Roman"/>
              </a:rPr>
              <a:t>六个质点，下列说法正确的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/>
            <a:endParaRPr lang="en-US" altLang="zh-CN" b="1" kern="100" dirty="0">
              <a:latin typeface="Times New Roman"/>
              <a:cs typeface="Courier New"/>
            </a:endParaRPr>
          </a:p>
          <a:p>
            <a:pPr indent="612140"/>
            <a:r>
              <a:rPr lang="en-US" altLang="zh-CN" b="1" kern="100" dirty="0" smtClean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．它们的振幅相同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．质点</a:t>
            </a:r>
            <a:r>
              <a:rPr lang="en-US" altLang="zh-CN" b="1" i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cs typeface="Times New Roman"/>
              </a:rPr>
              <a:t>的速度方向相同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．质点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的速度方向相同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．从此时算起，质点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比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先回到平衡位置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8194" name="Picture 2" descr="20XWLX3-5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435" y="1854552"/>
            <a:ext cx="2304256" cy="1136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476672"/>
            <a:ext cx="10975658" cy="5472608"/>
          </a:xfrm>
        </p:spPr>
        <p:txBody>
          <a:bodyPr/>
          <a:lstStyle/>
          <a:p>
            <a:pPr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波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源振动时，绳上各质点通过相互间的弹力作用跟着做受迫振动，不考虑传播中的能量损耗时，各质点的振幅均相同，选项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正确；波传播时，离波源远的质点的振动落后于离波源近的质点的振动，并跟随着离波源近的质点振动。由题图可知，波源在左端，因此，质点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跟随离波源近的质点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正向上运动，质点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跟随离波源近的质点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E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正向下运动，两者速度方向相反，选项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错误；同理，此时质点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正向下运动，质点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正向上运动，两者速度方向也相反，选项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错误；由于此时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两质点都向上运动，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比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先到最大位移处，故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比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先回到平衡位置，选项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正确。</a:t>
            </a:r>
            <a:endParaRPr lang="zh-CN" altLang="zh-CN" sz="1050" kern="100" dirty="0">
              <a:cs typeface="Courier New"/>
            </a:endParaRPr>
          </a:p>
          <a:p>
            <a:pPr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25783" y="260648"/>
            <a:ext cx="10600396" cy="5616624"/>
          </a:xfrm>
        </p:spPr>
        <p:txBody>
          <a:bodyPr/>
          <a:lstStyle/>
          <a:p>
            <a:pPr indent="612140" algn="ctr"/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cs typeface="Courier New"/>
              </a:rPr>
              <a:t>探究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Courier New"/>
              </a:rPr>
              <a:t>(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cs typeface="Courier New"/>
              </a:rPr>
              <a:t>二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Courier New"/>
              </a:rPr>
              <a:t>)   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横波和纵波的传播特点</a:t>
            </a:r>
            <a:endParaRPr lang="zh-CN" altLang="zh-CN" sz="1050" kern="100" dirty="0">
              <a:solidFill>
                <a:schemeClr val="accent6">
                  <a:lumMod val="75000"/>
                </a:schemeClr>
              </a:solidFill>
              <a:cs typeface="Courier New"/>
            </a:endParaRPr>
          </a:p>
          <a:p>
            <a:pPr indent="612140"/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solidFill>
                  <a:srgbClr val="00B0F0"/>
                </a:solidFill>
                <a:latin typeface="Times New Roman"/>
                <a:ea typeface="黑体"/>
                <a:cs typeface="Times New Roman"/>
              </a:rPr>
              <a:t>问题驱动</a:t>
            </a:r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zh-CN" altLang="zh-CN" b="1" kern="100" dirty="0">
                <a:latin typeface="Times New Roman"/>
                <a:cs typeface="Times New Roman"/>
              </a:rPr>
              <a:t>如图所示，有一组学生做游戏来模拟波的传播。该游戏模拟的是横波还是纵波？</a:t>
            </a:r>
            <a:endParaRPr lang="zh-CN" altLang="zh-CN" sz="1050" kern="100" dirty="0">
              <a:cs typeface="Courier New"/>
            </a:endParaRPr>
          </a:p>
          <a:p>
            <a:pPr indent="612140"/>
            <a:endParaRPr lang="en-US" altLang="zh-CN" b="1" kern="100" dirty="0" smtClean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indent="612140"/>
            <a:endParaRPr lang="en-US" altLang="zh-CN" b="1" kern="100" dirty="0" smtClean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indent="612140"/>
            <a:endParaRPr lang="en-US" altLang="zh-CN" b="1" kern="100" dirty="0" smtClean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indent="612140"/>
            <a:endParaRPr lang="en-US" altLang="zh-CN" b="1" kern="100" dirty="0" smtClean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indent="612140"/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</a:t>
            </a: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示：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横波。</a:t>
            </a:r>
            <a:r>
              <a:rPr lang="zh-CN" altLang="zh-CN" b="1" kern="100" dirty="0">
                <a:latin typeface="Times New Roman"/>
                <a:cs typeface="Times New Roman"/>
              </a:rPr>
              <a:t>　　　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9218" name="Picture 2" descr="21WLXKCXARXS3-2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430" y="2348880"/>
            <a:ext cx="4049413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260648"/>
            <a:ext cx="10975658" cy="4464498"/>
          </a:xfrm>
        </p:spPr>
        <p:txBody>
          <a:bodyPr/>
          <a:lstStyle/>
          <a:p>
            <a:pPr indent="612140" algn="ctr"/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重难释解</a:t>
            </a:r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横波与纵波的比较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597994"/>
              </p:ext>
            </p:extLst>
          </p:nvPr>
        </p:nvGraphicFramePr>
        <p:xfrm>
          <a:off x="1705099" y="1772816"/>
          <a:ext cx="9793087" cy="3884999"/>
        </p:xfrm>
        <a:graphic>
          <a:graphicData uri="http://schemas.openxmlformats.org/drawingml/2006/table">
            <a:tbl>
              <a:tblPr/>
              <a:tblGrid>
                <a:gridCol w="1488549"/>
                <a:gridCol w="3991078"/>
                <a:gridCol w="4313460"/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400" b="1" kern="100" smtClean="0">
                          <a:effectLst/>
                          <a:latin typeface="Times New Roman"/>
                          <a:cs typeface="Times New Roman"/>
                        </a:rPr>
                        <a:t>对比</a:t>
                      </a:r>
                      <a:r>
                        <a:rPr lang="zh-CN" sz="2400" b="1" kern="100" smtClean="0">
                          <a:effectLst/>
                          <a:latin typeface="Times New Roman"/>
                          <a:cs typeface="Times New Roman"/>
                        </a:rPr>
                        <a:t>项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目　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37716" marR="37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横　波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37716" marR="37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纵　波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37716" marR="37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0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概念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37716" marR="37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在波动中，质点的振动方向和波的传播方向相互垂直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37716" marR="37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在波动中，质点的振动方向和波的传播方向在一条直线上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37716" marR="37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0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介质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37716" marR="37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只能在固体介质中传播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37716" marR="37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在固体、液体和气体介质中均能传播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37716" marR="37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179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特征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37716" marR="37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在波动中交替、间隔出现波峰和波谷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37716" marR="37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在波动中交替、间隔出现最密部和最疏部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37716" marR="37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908720"/>
            <a:ext cx="10975658" cy="5544616"/>
          </a:xfrm>
        </p:spPr>
        <p:txBody>
          <a:bodyPr>
            <a:normAutofit/>
          </a:bodyPr>
          <a:lstStyle/>
          <a:p>
            <a:pPr indent="267970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一、认识机械波　机械波的传播</a:t>
            </a:r>
            <a:endParaRPr lang="zh-CN" altLang="zh-CN" kern="100" dirty="0">
              <a:cs typeface="Courier New"/>
            </a:endParaRPr>
          </a:p>
          <a:p>
            <a:pPr indent="267970"/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．填一填</a:t>
            </a:r>
            <a:endParaRPr lang="zh-CN" altLang="zh-CN" kern="100" dirty="0">
              <a:cs typeface="Courier New"/>
            </a:endParaRPr>
          </a:p>
          <a:p>
            <a:pPr indent="26797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机械波</a:t>
            </a:r>
            <a:r>
              <a:rPr lang="zh-CN" altLang="zh-CN" b="1" kern="100" dirty="0" smtClean="0">
                <a:latin typeface="Times New Roman"/>
                <a:ea typeface="黑体"/>
                <a:cs typeface="Times New Roman"/>
              </a:rPr>
              <a:t>：</a:t>
            </a:r>
            <a:r>
              <a:rPr lang="en-US" altLang="zh-CN" b="1" u="sng" kern="100" dirty="0" smtClean="0">
                <a:latin typeface="Times New Roman"/>
                <a:cs typeface="Times New Roman"/>
              </a:rPr>
              <a:t>                     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在</a:t>
            </a:r>
            <a:r>
              <a:rPr lang="zh-CN" altLang="zh-CN" b="1" kern="100" dirty="0">
                <a:latin typeface="Times New Roman"/>
                <a:cs typeface="Times New Roman"/>
              </a:rPr>
              <a:t>媒介中的传播。</a:t>
            </a:r>
            <a:endParaRPr lang="zh-CN" altLang="zh-CN" kern="100" dirty="0">
              <a:cs typeface="Courier New"/>
            </a:endParaRPr>
          </a:p>
          <a:p>
            <a:pPr indent="26797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波源：</a:t>
            </a:r>
            <a:r>
              <a:rPr lang="zh-CN" altLang="zh-CN" b="1" kern="100" dirty="0">
                <a:latin typeface="Times New Roman"/>
                <a:cs typeface="Times New Roman"/>
              </a:rPr>
              <a:t>产生机械波的振动源。</a:t>
            </a:r>
            <a:endParaRPr lang="zh-CN" altLang="zh-CN" kern="100" dirty="0">
              <a:cs typeface="Courier New"/>
            </a:endParaRPr>
          </a:p>
          <a:p>
            <a:pPr indent="26797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介质</a:t>
            </a:r>
            <a:r>
              <a:rPr lang="zh-CN" altLang="zh-CN" b="1" kern="100" dirty="0" smtClean="0">
                <a:latin typeface="Times New Roman"/>
                <a:ea typeface="黑体"/>
                <a:cs typeface="Times New Roman"/>
              </a:rPr>
              <a:t>：</a:t>
            </a:r>
            <a:r>
              <a:rPr lang="en-US" altLang="zh-CN" b="1" u="sng" kern="100" dirty="0" smtClean="0">
                <a:latin typeface="Times New Roman"/>
                <a:cs typeface="Times New Roman"/>
              </a:rPr>
              <a:t>          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机</a:t>
            </a:r>
            <a:r>
              <a:rPr lang="zh-CN" altLang="zh-CN" b="1" kern="100" dirty="0">
                <a:latin typeface="Times New Roman"/>
                <a:cs typeface="Times New Roman"/>
              </a:rPr>
              <a:t>械振动的媒介。</a:t>
            </a:r>
            <a:endParaRPr lang="zh-CN" altLang="zh-CN" kern="100" dirty="0">
              <a:cs typeface="Courier New"/>
            </a:endParaRPr>
          </a:p>
          <a:p>
            <a:pPr indent="26797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(4)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机械波形成条件：</a:t>
            </a:r>
            <a:r>
              <a:rPr lang="zh-CN" altLang="zh-CN" b="1" kern="100" dirty="0">
                <a:latin typeface="Times New Roman"/>
                <a:cs typeface="Times New Roman"/>
              </a:rPr>
              <a:t>机械振动的波源和传播振动的介质。</a:t>
            </a:r>
            <a:endParaRPr lang="zh-CN" altLang="zh-CN" kern="100" dirty="0">
              <a:cs typeface="Courier New"/>
            </a:endParaRPr>
          </a:p>
          <a:p>
            <a:pPr indent="26797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(5)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机械波的形成：</a:t>
            </a:r>
            <a:r>
              <a:rPr lang="zh-CN" altLang="zh-CN" b="1" kern="100" dirty="0">
                <a:latin typeface="Times New Roman"/>
                <a:cs typeface="Times New Roman"/>
              </a:rPr>
              <a:t>波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源</a:t>
            </a:r>
            <a:r>
              <a:rPr lang="en-US" altLang="zh-CN" b="1" u="sng" kern="100" dirty="0" smtClean="0">
                <a:latin typeface="Times New Roman"/>
                <a:cs typeface="Times New Roman"/>
              </a:rPr>
              <a:t>           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相</a:t>
            </a:r>
            <a:r>
              <a:rPr lang="zh-CN" altLang="zh-CN" b="1" kern="100" dirty="0">
                <a:latin typeface="Times New Roman"/>
                <a:cs typeface="Times New Roman"/>
              </a:rPr>
              <a:t>邻质点做受迫振动，该质点振动后会同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样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____</a:t>
            </a:r>
            <a:r>
              <a:rPr lang="en-US" altLang="zh-CN" b="1" u="sng" kern="100" dirty="0" smtClean="0">
                <a:latin typeface="Times New Roman"/>
                <a:cs typeface="Times New Roman"/>
              </a:rPr>
              <a:t>     </a:t>
            </a:r>
          </a:p>
          <a:p>
            <a:pPr indent="267970"/>
            <a:r>
              <a:rPr lang="zh-CN" altLang="zh-CN" b="1" kern="100" dirty="0" smtClean="0">
                <a:latin typeface="Times New Roman"/>
                <a:cs typeface="Times New Roman"/>
              </a:rPr>
              <a:t>其</a:t>
            </a:r>
            <a:r>
              <a:rPr lang="zh-CN" altLang="zh-CN" b="1" kern="100" dirty="0">
                <a:latin typeface="Times New Roman"/>
                <a:cs typeface="Times New Roman"/>
              </a:rPr>
              <a:t>相邻质点做受迫振动，即绳上每个振动的质点又如新的波源带动下一个质点的运动，直至机械波传播到能传播的地方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kern="100" dirty="0">
              <a:cs typeface="Courier New"/>
            </a:endParaRPr>
          </a:p>
        </p:txBody>
      </p:sp>
      <p:pic>
        <p:nvPicPr>
          <p:cNvPr id="2050" name="Picture 2" descr="F:\粤教版物理选择性必修第一册\新课程学案1自学新教材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276" y="260648"/>
            <a:ext cx="5868679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2659179" y="2204864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机械振动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2257466" y="344380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传播</a:t>
            </a:r>
            <a:endParaRPr lang="zh-CN" altLang="en-US" sz="2400" dirty="0"/>
          </a:p>
        </p:txBody>
      </p:sp>
      <p:sp>
        <p:nvSpPr>
          <p:cNvPr id="10" name="矩形 9"/>
          <p:cNvSpPr/>
          <p:nvPr/>
        </p:nvSpPr>
        <p:spPr>
          <a:xfrm>
            <a:off x="4081363" y="472514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带动</a:t>
            </a:r>
            <a:endParaRPr lang="zh-CN" altLang="en-US" sz="2400" dirty="0"/>
          </a:p>
        </p:txBody>
      </p:sp>
      <p:sp>
        <p:nvSpPr>
          <p:cNvPr id="11" name="矩形 10"/>
          <p:cNvSpPr/>
          <p:nvPr/>
        </p:nvSpPr>
        <p:spPr>
          <a:xfrm>
            <a:off x="10679356" y="474242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带动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612140">
              <a:lnSpc>
                <a:spcPct val="20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ea typeface="黑体"/>
                <a:cs typeface="Times New Roman"/>
              </a:rPr>
              <a:t>对波的认识的两点提醒</a:t>
            </a:r>
            <a:endParaRPr lang="zh-CN" altLang="zh-CN" sz="1050" kern="100" dirty="0">
              <a:cs typeface="Courier New"/>
            </a:endParaRPr>
          </a:p>
          <a:p>
            <a:pPr indent="612140">
              <a:lnSpc>
                <a:spcPct val="20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水波的认识方面：水波既不是横波也不是纵波，它属于比较复杂的机械波。</a:t>
            </a:r>
            <a:endParaRPr lang="zh-CN" altLang="zh-CN" sz="1050" kern="100" dirty="0">
              <a:cs typeface="Courier New"/>
            </a:endParaRPr>
          </a:p>
          <a:p>
            <a:pPr indent="612140">
              <a:lnSpc>
                <a:spcPct val="20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纵波的认识方面：在纵波中各质点的振动方向与波的传播方向在同</a:t>
            </a:r>
            <a:r>
              <a:rPr lang="en-US" altLang="zh-CN" b="1" kern="100" dirty="0">
                <a:latin typeface="Times New Roman"/>
                <a:cs typeface="Courier New"/>
              </a:rPr>
              <a:t>—</a:t>
            </a:r>
            <a:r>
              <a:rPr lang="zh-CN" altLang="zh-CN" b="1" kern="100" dirty="0">
                <a:latin typeface="Times New Roman"/>
                <a:cs typeface="Times New Roman"/>
              </a:rPr>
              <a:t>直线上，而不是方向相同。</a:t>
            </a:r>
            <a:endParaRPr lang="zh-CN" altLang="zh-CN" sz="1050" kern="100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05017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764704"/>
            <a:ext cx="10975658" cy="5256584"/>
          </a:xfrm>
        </p:spPr>
        <p:txBody>
          <a:bodyPr>
            <a:normAutofit/>
          </a:bodyPr>
          <a:lstStyle/>
          <a:p>
            <a:pPr indent="612140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某地发生</a:t>
            </a:r>
            <a:r>
              <a:rPr lang="en-US" altLang="zh-CN" b="1" kern="100" dirty="0">
                <a:latin typeface="Times New Roman"/>
                <a:cs typeface="Courier New"/>
              </a:rPr>
              <a:t>7.1</a:t>
            </a:r>
            <a:r>
              <a:rPr lang="zh-CN" altLang="zh-CN" b="1" kern="100" dirty="0">
                <a:latin typeface="Times New Roman"/>
                <a:cs typeface="Times New Roman"/>
              </a:rPr>
              <a:t>级强地震，若恰好在震源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位于地下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正上方地区的一个观测站记录的纵波和横波的到达时刻相差</a:t>
            </a:r>
            <a:r>
              <a:rPr lang="en-US" altLang="zh-CN" b="1" kern="100" dirty="0">
                <a:latin typeface="Times New Roman"/>
                <a:cs typeface="Courier New"/>
              </a:rPr>
              <a:t>5 s</a:t>
            </a:r>
            <a:r>
              <a:rPr lang="zh-CN" altLang="zh-CN" b="1" kern="100" dirty="0">
                <a:latin typeface="Times New Roman"/>
                <a:cs typeface="Times New Roman"/>
              </a:rPr>
              <a:t>，已知在这一地区地震波的纵波和横波的传播速率分别为</a:t>
            </a:r>
            <a:r>
              <a:rPr lang="en-US" altLang="zh-CN" b="1" kern="100" dirty="0">
                <a:latin typeface="Times New Roman"/>
                <a:cs typeface="Courier New"/>
              </a:rPr>
              <a:t>9 km</a:t>
            </a:r>
            <a:r>
              <a:rPr lang="en-US" altLang="zh-CN" b="1" kern="100" dirty="0">
                <a:latin typeface="IPAPANNEW"/>
                <a:cs typeface="Times New Roman"/>
              </a:rPr>
              <a:t>/s</a:t>
            </a:r>
            <a:r>
              <a:rPr lang="zh-CN" altLang="zh-CN" b="1" kern="100" dirty="0">
                <a:latin typeface="IPAPANNEW"/>
                <a:cs typeface="Times New Roman"/>
              </a:rPr>
              <a:t>和</a:t>
            </a:r>
            <a:r>
              <a:rPr lang="en-US" altLang="zh-CN" b="1" kern="100" dirty="0">
                <a:latin typeface="IPAPANNEW"/>
                <a:cs typeface="Times New Roman"/>
              </a:rPr>
              <a:t>4 km/</a:t>
            </a:r>
            <a:r>
              <a:rPr lang="en-US" altLang="zh-CN" b="1" kern="100" dirty="0">
                <a:latin typeface="Times New Roman"/>
                <a:cs typeface="Courier New"/>
              </a:rPr>
              <a:t>s</a:t>
            </a:r>
            <a:r>
              <a:rPr lang="zh-CN" altLang="zh-CN" b="1" kern="100" dirty="0">
                <a:latin typeface="Times New Roman"/>
                <a:cs typeface="Times New Roman"/>
              </a:rPr>
              <a:t>，若近似认为波的速度恒定，则下列判断正确的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．地震时，震源正上方地区的建筑物先左右振动、后上下振动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．地震时，震源正上方地区的建筑物先上下振动、后左右振动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．震源距该观测站的距离为</a:t>
            </a:r>
            <a:r>
              <a:rPr lang="en-US" altLang="zh-CN" b="1" kern="100" dirty="0">
                <a:latin typeface="Times New Roman"/>
                <a:cs typeface="Courier New"/>
              </a:rPr>
              <a:t>25 km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．震源距该观测站的距离为</a:t>
            </a:r>
            <a:r>
              <a:rPr lang="en-US" altLang="zh-CN" b="1" kern="100" dirty="0">
                <a:latin typeface="Times New Roman"/>
                <a:cs typeface="Courier New"/>
              </a:rPr>
              <a:t>36 km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5533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6520316"/>
              </p:ext>
            </p:extLst>
          </p:nvPr>
        </p:nvGraphicFramePr>
        <p:xfrm>
          <a:off x="911225" y="836712"/>
          <a:ext cx="10371138" cy="330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8" name="文档" r:id="rId3" imgW="10371836" imgH="3307375" progId="Word.Document.12">
                  <p:embed/>
                </p:oleObj>
              </mc:Choice>
              <mc:Fallback>
                <p:oleObj name="文档" r:id="rId3" imgW="10371836" imgH="330737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1225" y="836712"/>
                        <a:ext cx="10371138" cy="3306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2498219"/>
              </p:ext>
            </p:extLst>
          </p:nvPr>
        </p:nvGraphicFramePr>
        <p:xfrm>
          <a:off x="985019" y="4275435"/>
          <a:ext cx="103711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9" name="文档" r:id="rId5" imgW="10371836" imgH="593770" progId="Word.Document.12">
                  <p:embed/>
                </p:oleObj>
              </mc:Choice>
              <mc:Fallback>
                <p:oleObj name="文档" r:id="rId5" imgW="10371836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85019" y="4275435"/>
                        <a:ext cx="103711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3452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404664"/>
            <a:ext cx="10975658" cy="5760640"/>
          </a:xfrm>
        </p:spPr>
        <p:txBody>
          <a:bodyPr/>
          <a:lstStyle/>
          <a:p>
            <a:pPr indent="612140" algn="ctr"/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素养训练</a:t>
            </a:r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marL="442913" indent="-442913"/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．下列关于横波与纵波的说法中，正确的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442913" indent="0"/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．振源上下振动形成的波是横波</a:t>
            </a:r>
            <a:endParaRPr lang="zh-CN" altLang="zh-CN" sz="1050" kern="100" dirty="0">
              <a:cs typeface="Courier New"/>
            </a:endParaRPr>
          </a:p>
          <a:p>
            <a:pPr marL="442913" indent="0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．振源左右振动形成的波是纵波</a:t>
            </a:r>
            <a:endParaRPr lang="zh-CN" altLang="zh-CN" sz="1050" kern="100" dirty="0">
              <a:cs typeface="Courier New"/>
            </a:endParaRPr>
          </a:p>
          <a:p>
            <a:pPr marL="442913" indent="0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．振源振动方向与波的传播方向相互垂直，形成的波是横波</a:t>
            </a:r>
            <a:endParaRPr lang="zh-CN" altLang="zh-CN" sz="1050" kern="100" dirty="0">
              <a:cs typeface="Courier New"/>
            </a:endParaRPr>
          </a:p>
          <a:p>
            <a:pPr marL="442913" indent="0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．在固体中传播的波一定是横波</a:t>
            </a:r>
            <a:endParaRPr lang="zh-CN" altLang="zh-CN" sz="1050" kern="100" dirty="0">
              <a:cs typeface="Courier New"/>
            </a:endParaRPr>
          </a:p>
          <a:p>
            <a:pPr marL="442913"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区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分横波和纵波的依据是波的传播方向和质点振动方向的关系，而横波和纵波都能在固体中传播。</a:t>
            </a:r>
            <a:endParaRPr lang="zh-CN" altLang="zh-CN" sz="1050" kern="100" dirty="0">
              <a:cs typeface="Courier New"/>
            </a:endParaRPr>
          </a:p>
          <a:p>
            <a:pPr indent="442913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5533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24979" y="1052736"/>
            <a:ext cx="10975658" cy="4248472"/>
          </a:xfrm>
        </p:spPr>
        <p:txBody>
          <a:bodyPr/>
          <a:lstStyle/>
          <a:p>
            <a:pPr indent="612140" algn="just">
              <a:tabLst>
                <a:tab pos="3150870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ea typeface="黑体"/>
                <a:cs typeface="Times New Roman"/>
              </a:rPr>
              <a:t>解析：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介质中质点不会沿波的传播方向移动，只在自己平衡位置附近振动，故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错误；介质中质点的振动速度不等于波速，波速与介质有关，振动的速度与距平衡位置的远近有关，故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错误；横波和纵波都能传递能量，故横波是传递能量的一种方式，故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正确；波的频率由波源决定，与介质无关，故横波由一种介质进入另一种介质时频率不发生变化，故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3150870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　</a:t>
            </a:r>
            <a:endParaRPr lang="zh-CN" altLang="zh-CN" sz="1050" kern="100" dirty="0">
              <a:cs typeface="Courier New"/>
            </a:endParaRPr>
          </a:p>
          <a:p>
            <a:pPr marL="442913" indent="-442913"/>
            <a:endParaRPr lang="en-US" altLang="zh-CN" b="1" kern="100" dirty="0">
              <a:latin typeface="Times New Roman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83452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24979" y="764704"/>
            <a:ext cx="10975658" cy="5184576"/>
          </a:xfrm>
        </p:spPr>
        <p:txBody>
          <a:bodyPr/>
          <a:lstStyle/>
          <a:p>
            <a:pPr marL="133350" indent="61214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(2024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年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月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·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九省联考安徽卷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)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水袖功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是中国古典舞中用于表达情感的常用技巧，舞者通过手把有规律的抖动传导至袖子上，营造出一种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行云流水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的美感。这一过程其实就是机械波的传播。下列关于机械波中横波的说法正确的是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133350" indent="61214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．介质中质点沿波的传播方向移动</a:t>
            </a:r>
            <a:endParaRPr lang="zh-CN" altLang="zh-CN" sz="1050" kern="100" dirty="0">
              <a:cs typeface="Courier New"/>
            </a:endParaRPr>
          </a:p>
          <a:p>
            <a:pPr marL="133350" indent="61214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．介质中质点的振动速度等于波速</a:t>
            </a:r>
            <a:endParaRPr lang="zh-CN" altLang="zh-CN" sz="1050" kern="100" dirty="0">
              <a:cs typeface="Courier New"/>
            </a:endParaRPr>
          </a:p>
          <a:p>
            <a:pPr marL="133350" indent="61214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．横波是传递能量的一种方式</a:t>
            </a:r>
            <a:endParaRPr lang="zh-CN" altLang="zh-CN" sz="1050" kern="100" dirty="0">
              <a:cs typeface="Courier New"/>
            </a:endParaRPr>
          </a:p>
          <a:p>
            <a:r>
              <a:rPr lang="en-US" altLang="zh-CN" b="1" kern="100" dirty="0">
                <a:latin typeface="Times New Roman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．横波由一种介质进入另一种介质时频率发生变化</a:t>
            </a:r>
            <a:endParaRPr lang="en-US" altLang="zh-CN" b="1" kern="100" dirty="0">
              <a:latin typeface="Times New Roman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12518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612140" algn="just">
              <a:tabLst>
                <a:tab pos="3150870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ea typeface="黑体"/>
                <a:cs typeface="Times New Roman"/>
              </a:rPr>
              <a:t>解析：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介质中质点不会沿波的传播方向移动，只在自己平衡位置附近振动，故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错误；介质中质点的振动速度不等于波速，波速与介质有关，振动的速度与距平衡位置的远近有关，故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错误；横波和纵波都能传递能量，故横波是传递能量的一种方式，故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正确；波的频率由波源决定，与介质无关，故横波由一种介质进入另一种介质时频率不发生变化，故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错误。</a:t>
            </a:r>
            <a:endParaRPr lang="zh-CN" altLang="zh-CN" sz="1050" kern="100" dirty="0">
              <a:cs typeface="Courier New"/>
            </a:endParaRPr>
          </a:p>
          <a:p>
            <a:pPr indent="612140" algn="just">
              <a:tabLst>
                <a:tab pos="3150870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　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1313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692696"/>
            <a:ext cx="10975658" cy="6048672"/>
          </a:xfrm>
        </p:spPr>
        <p:txBody>
          <a:bodyPr/>
          <a:lstStyle/>
          <a:p>
            <a:pPr indent="0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一、培养创新意识和创新思维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选自鲁科版新教材</a:t>
            </a:r>
            <a:r>
              <a:rPr lang="en-US" altLang="zh-CN" b="1" kern="100" dirty="0"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迷你实验室</a:t>
            </a:r>
            <a:r>
              <a:rPr lang="en-US" altLang="zh-CN" b="1" kern="100" dirty="0">
                <a:cs typeface="Times New Roman"/>
              </a:rPr>
              <a:t>”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如图所示，将一支燃烧的蜡烛放在音响喇叭的纸盆前，让音响播放音乐，开大音量，蜡烛的火焰会随着音乐来回摆动，就像在跳舞一样。请思考蜡烛火焰的摆动与纵波有什么联系。</a:t>
            </a:r>
            <a:endParaRPr lang="zh-CN" altLang="zh-CN" sz="1050" kern="100" dirty="0">
              <a:cs typeface="Courier New"/>
            </a:endParaRPr>
          </a:p>
          <a:p>
            <a:pPr indent="612140"/>
            <a:endParaRPr lang="en-US" altLang="zh-CN" b="1" kern="100" dirty="0" smtClean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indent="612140"/>
            <a:endParaRPr lang="en-US" altLang="zh-CN" b="1" kern="100" dirty="0" smtClean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indent="612140"/>
            <a:endParaRPr lang="en-US" altLang="zh-CN" b="1" kern="100" dirty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indent="612140"/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</a:t>
            </a: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示：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声波是纵波，音响喇叭的纸盆振动，带动空气分子左右振动，从而引起蜡烛的火焰随着音乐左右摆动，音量越大，空气分子左右振动的幅度越大，火焰摆动的幅度也越大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</p:txBody>
      </p:sp>
      <p:pic>
        <p:nvPicPr>
          <p:cNvPr id="12290" name="Picture 2" descr="F:\粤教版物理选择性必修第一册\新课程学案3培优高素养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60" y="116632"/>
            <a:ext cx="5868679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 descr="20XWLX3-6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393" y="2937802"/>
            <a:ext cx="4418235" cy="2003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102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94537" y="260648"/>
            <a:ext cx="10975658" cy="6336704"/>
          </a:xfrm>
        </p:spPr>
        <p:txBody>
          <a:bodyPr>
            <a:normAutofit/>
          </a:bodyPr>
          <a:lstStyle/>
          <a:p>
            <a:pPr marL="533400" indent="-533400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二、注重学以致用和思维建模</a:t>
            </a:r>
            <a:endParaRPr lang="zh-CN" altLang="zh-CN" sz="1050" kern="100" dirty="0">
              <a:cs typeface="Courier New"/>
            </a:endParaRPr>
          </a:p>
          <a:p>
            <a:pPr marL="533400" indent="-533400"/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．图中展示了一张骨牌倒下时引起的相邻骨牌依次倒下的照片，以及一阵风吹过麦地形成的麦浪滚滚的景象。关于骨牌和麦浪的运动，下列说法正确的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533400" indent="-533400" algn="r"/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/>
            <a:r>
              <a:rPr lang="en-US" altLang="zh-CN" b="1" kern="100" dirty="0" smtClean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．骨牌的运动形成了波，麦子的运动形成的不是波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．麦子的运动形成了波，骨牌的运动形成的不是波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．麦浪和骨牌的运动都形成了波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．麦浪和骨牌的运动都没有形成波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13314" name="Picture 2" descr="21WLXKCXARXS3-3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291" y="2132856"/>
            <a:ext cx="5136840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402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1340768"/>
            <a:ext cx="10975658" cy="3240360"/>
          </a:xfrm>
        </p:spPr>
        <p:txBody>
          <a:bodyPr/>
          <a:lstStyle/>
          <a:p>
            <a:pPr indent="0">
              <a:lnSpc>
                <a:spcPct val="200000"/>
              </a:lnSpc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推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倒一张骨牌时，其余各骨牌由于骨牌间的相互作用也会相继倒下，骨牌本身没有相应位置的移动，所以骨牌的运动形成了波，麦子的运动是由于风力，形成的不是波。所以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错误。</a:t>
            </a:r>
            <a:endParaRPr lang="zh-CN" altLang="zh-CN" sz="1050" kern="100" dirty="0">
              <a:cs typeface="Courier New"/>
            </a:endParaRPr>
          </a:p>
          <a:p>
            <a:pPr indent="0">
              <a:lnSpc>
                <a:spcPct val="200000"/>
              </a:lnSpc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　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7102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738553" y="404664"/>
            <a:ext cx="10975658" cy="5976664"/>
          </a:xfrm>
        </p:spPr>
        <p:txBody>
          <a:bodyPr>
            <a:normAutofit/>
          </a:bodyPr>
          <a:lstStyle/>
          <a:p>
            <a:pPr marL="442913" indent="-442913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(6)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机械波的传播特点</a:t>
            </a:r>
            <a:endParaRPr lang="zh-CN" altLang="zh-CN" kern="100" dirty="0">
              <a:cs typeface="Courier New"/>
            </a:endParaRPr>
          </a:p>
          <a:p>
            <a:pPr marL="442913" indent="-442913"/>
            <a:r>
              <a:rPr lang="en-US" altLang="zh-CN" b="1" kern="100" dirty="0" smtClean="0">
                <a:cs typeface="宋体"/>
              </a:rPr>
              <a:t>	</a:t>
            </a:r>
            <a:r>
              <a:rPr lang="zh-CN" altLang="zh-CN" b="1" kern="100" dirty="0" smtClean="0">
                <a:cs typeface="宋体"/>
              </a:rPr>
              <a:t>①</a:t>
            </a:r>
            <a:r>
              <a:rPr lang="zh-CN" altLang="zh-CN" b="1" kern="100" dirty="0">
                <a:latin typeface="Times New Roman"/>
                <a:cs typeface="Times New Roman"/>
              </a:rPr>
              <a:t>机械波传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播</a:t>
            </a:r>
            <a:r>
              <a:rPr lang="en-US" altLang="zh-CN" b="1" u="sng" kern="100" dirty="0" smtClean="0">
                <a:latin typeface="Times New Roman"/>
                <a:cs typeface="Times New Roman"/>
              </a:rPr>
              <a:t>           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的</a:t>
            </a:r>
            <a:r>
              <a:rPr lang="zh-CN" altLang="zh-CN" b="1" kern="100" dirty="0">
                <a:latin typeface="Times New Roman"/>
                <a:cs typeface="Times New Roman"/>
              </a:rPr>
              <a:t>运动形式。</a:t>
            </a:r>
            <a:endParaRPr lang="zh-CN" altLang="zh-CN" kern="100" dirty="0">
              <a:cs typeface="Courier New"/>
            </a:endParaRPr>
          </a:p>
          <a:p>
            <a:pPr marL="442913" indent="-442913"/>
            <a:r>
              <a:rPr lang="en-US" altLang="zh-CN" b="1" kern="100" dirty="0" smtClean="0">
                <a:cs typeface="宋体"/>
              </a:rPr>
              <a:t>	</a:t>
            </a:r>
            <a:r>
              <a:rPr lang="zh-CN" altLang="zh-CN" b="1" kern="100" dirty="0" smtClean="0">
                <a:cs typeface="宋体"/>
              </a:rPr>
              <a:t>②</a:t>
            </a:r>
            <a:r>
              <a:rPr lang="zh-CN" altLang="zh-CN" b="1" kern="100" dirty="0">
                <a:latin typeface="Times New Roman"/>
                <a:cs typeface="Times New Roman"/>
              </a:rPr>
              <a:t>机械波是传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递</a:t>
            </a:r>
            <a:r>
              <a:rPr lang="en-US" altLang="zh-CN" b="1" u="sng" kern="100" dirty="0" smtClean="0">
                <a:latin typeface="Times New Roman"/>
                <a:cs typeface="Times New Roman"/>
              </a:rPr>
              <a:t>          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的</a:t>
            </a:r>
            <a:r>
              <a:rPr lang="zh-CN" altLang="zh-CN" b="1" kern="100" dirty="0">
                <a:latin typeface="Times New Roman"/>
                <a:cs typeface="Times New Roman"/>
              </a:rPr>
              <a:t>一种方式。</a:t>
            </a:r>
            <a:endParaRPr lang="zh-CN" altLang="zh-CN" kern="100" dirty="0">
              <a:cs typeface="Courier New"/>
            </a:endParaRPr>
          </a:p>
          <a:p>
            <a:pPr marL="442913" indent="-442913"/>
            <a:r>
              <a:rPr lang="en-US" altLang="zh-CN" b="1" kern="100" dirty="0" smtClean="0">
                <a:cs typeface="宋体"/>
              </a:rPr>
              <a:t>	</a:t>
            </a:r>
            <a:r>
              <a:rPr lang="zh-CN" altLang="zh-CN" b="1" kern="100" dirty="0" smtClean="0">
                <a:cs typeface="宋体"/>
              </a:rPr>
              <a:t>③</a:t>
            </a:r>
            <a:r>
              <a:rPr lang="zh-CN" altLang="zh-CN" b="1" kern="100" dirty="0">
                <a:latin typeface="Times New Roman"/>
                <a:cs typeface="Times New Roman"/>
              </a:rPr>
              <a:t>在波传播的过程中，每个质点只是在平衡位置附近做上下振动，并未形成沿机械波传播方向的宏观移动。</a:t>
            </a:r>
            <a:endParaRPr lang="zh-CN" altLang="zh-CN" kern="100" dirty="0">
              <a:cs typeface="Courier New"/>
            </a:endParaRPr>
          </a:p>
          <a:p>
            <a:pPr marL="442913" indent="-442913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．判一判</a:t>
            </a:r>
            <a:endParaRPr lang="zh-CN" altLang="zh-CN" kern="100" dirty="0">
              <a:cs typeface="Courier New"/>
            </a:endParaRPr>
          </a:p>
          <a:p>
            <a:pPr marL="442913" indent="-442913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在绳波的形成和传播中，所有质点同时运动，同时停止运动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kern="100" dirty="0">
              <a:cs typeface="Courier New"/>
            </a:endParaRPr>
          </a:p>
          <a:p>
            <a:pPr marL="442913" indent="-442913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介质中有机械波传播时，介质本身也随波一起传播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kern="100" dirty="0">
              <a:cs typeface="Courier New"/>
            </a:endParaRPr>
          </a:p>
          <a:p>
            <a:pPr marL="442913" indent="-442913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机械波传播的是振动这种运动形式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kern="100" dirty="0">
              <a:cs typeface="Courier New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879742" y="4209577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10879742" y="4797152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10874332" y="5445224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3130037" y="109512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振动</a:t>
            </a:r>
            <a:endParaRPr lang="zh-CN" altLang="en-US" sz="2400" dirty="0"/>
          </a:p>
        </p:txBody>
      </p:sp>
      <p:sp>
        <p:nvSpPr>
          <p:cNvPr id="9" name="矩形 8"/>
          <p:cNvSpPr/>
          <p:nvPr/>
        </p:nvSpPr>
        <p:spPr>
          <a:xfrm>
            <a:off x="3388626" y="1743199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能量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480963" y="188640"/>
            <a:ext cx="11305256" cy="6048672"/>
          </a:xfrm>
        </p:spPr>
        <p:txBody>
          <a:bodyPr/>
          <a:lstStyle/>
          <a:p>
            <a:pPr marL="442913" indent="-442913"/>
            <a:r>
              <a:rPr lang="en-US" altLang="zh-CN" b="1" kern="100" dirty="0">
                <a:latin typeface="Times New Roman" panose="02020603050405020304" pitchFamily="18" charset="0"/>
              </a:rPr>
              <a:t>2</a:t>
            </a:r>
            <a:r>
              <a:rPr lang="zh-CN" altLang="zh-CN" b="1" kern="100" dirty="0">
                <a:latin typeface="Times New Roman" panose="02020603050405020304" pitchFamily="18" charset="0"/>
              </a:rPr>
              <a:t>．已知地震波分三种：横波</a:t>
            </a:r>
            <a:r>
              <a:rPr lang="en-US" altLang="zh-CN" b="1" kern="100" dirty="0">
                <a:latin typeface="Times New Roman" panose="02020603050405020304" pitchFamily="18" charset="0"/>
              </a:rPr>
              <a:t>(S</a:t>
            </a:r>
            <a:r>
              <a:rPr lang="zh-CN" altLang="zh-CN" b="1" kern="100" dirty="0">
                <a:latin typeface="Times New Roman" panose="02020603050405020304" pitchFamily="18" charset="0"/>
              </a:rPr>
              <a:t>波</a:t>
            </a:r>
            <a:r>
              <a:rPr lang="en-US" altLang="zh-CN" b="1" kern="100" dirty="0">
                <a:latin typeface="Times New Roman" panose="02020603050405020304" pitchFamily="18" charset="0"/>
              </a:rPr>
              <a:t>)</a:t>
            </a:r>
            <a:r>
              <a:rPr lang="zh-CN" altLang="zh-CN" b="1" kern="100" dirty="0">
                <a:latin typeface="Times New Roman" panose="02020603050405020304" pitchFamily="18" charset="0"/>
              </a:rPr>
              <a:t>，波速</a:t>
            </a:r>
            <a:r>
              <a:rPr lang="en-US" altLang="zh-CN" b="1" i="1" kern="100" dirty="0">
                <a:latin typeface="Times New Roman" panose="02020603050405020304" pitchFamily="18" charset="0"/>
              </a:rPr>
              <a:t>v</a:t>
            </a:r>
            <a:r>
              <a:rPr lang="en-US" altLang="zh-CN" b="1" kern="100" baseline="-25000" dirty="0">
                <a:latin typeface="Times New Roman" panose="02020603050405020304" pitchFamily="18" charset="0"/>
              </a:rPr>
              <a:t>S</a:t>
            </a:r>
            <a:r>
              <a:rPr lang="zh-CN" altLang="zh-CN" b="1" kern="100" dirty="0">
                <a:latin typeface="Times New Roman" panose="02020603050405020304" pitchFamily="18" charset="0"/>
              </a:rPr>
              <a:t>＝</a:t>
            </a:r>
            <a:r>
              <a:rPr lang="en-US" altLang="zh-CN" b="1" kern="100" dirty="0">
                <a:latin typeface="Times New Roman" panose="02020603050405020304" pitchFamily="18" charset="0"/>
              </a:rPr>
              <a:t>4.5 km/s</a:t>
            </a:r>
            <a:r>
              <a:rPr lang="zh-CN" altLang="zh-CN" b="1" kern="100" dirty="0">
                <a:latin typeface="Times New Roman" panose="02020603050405020304" pitchFamily="18" charset="0"/>
              </a:rPr>
              <a:t>；纵波</a:t>
            </a:r>
            <a:r>
              <a:rPr lang="en-US" altLang="zh-CN" b="1" kern="100" dirty="0">
                <a:latin typeface="Times New Roman" panose="02020603050405020304" pitchFamily="18" charset="0"/>
              </a:rPr>
              <a:t>(P</a:t>
            </a:r>
            <a:r>
              <a:rPr lang="zh-CN" altLang="zh-CN" b="1" kern="100" dirty="0">
                <a:latin typeface="Times New Roman" panose="02020603050405020304" pitchFamily="18" charset="0"/>
              </a:rPr>
              <a:t>波</a:t>
            </a:r>
            <a:r>
              <a:rPr lang="en-US" altLang="zh-CN" b="1" kern="100" dirty="0">
                <a:latin typeface="Times New Roman" panose="02020603050405020304" pitchFamily="18" charset="0"/>
              </a:rPr>
              <a:t>)</a:t>
            </a:r>
            <a:r>
              <a:rPr lang="zh-CN" altLang="zh-CN" b="1" kern="100" dirty="0">
                <a:latin typeface="Times New Roman" panose="02020603050405020304" pitchFamily="18" charset="0"/>
              </a:rPr>
              <a:t>，波速</a:t>
            </a:r>
            <a:r>
              <a:rPr lang="en-US" altLang="zh-CN" b="1" i="1" kern="100" dirty="0">
                <a:latin typeface="Times New Roman" panose="02020603050405020304" pitchFamily="18" charset="0"/>
              </a:rPr>
              <a:t>v</a:t>
            </a:r>
            <a:r>
              <a:rPr lang="en-US" altLang="zh-CN" b="1" kern="100" baseline="-25000" dirty="0">
                <a:latin typeface="Times New Roman" panose="02020603050405020304" pitchFamily="18" charset="0"/>
              </a:rPr>
              <a:t>P</a:t>
            </a:r>
            <a:r>
              <a:rPr lang="zh-CN" altLang="zh-CN" b="1" kern="100" dirty="0">
                <a:latin typeface="Times New Roman" panose="02020603050405020304" pitchFamily="18" charset="0"/>
              </a:rPr>
              <a:t>＝</a:t>
            </a:r>
            <a:r>
              <a:rPr lang="en-US" altLang="zh-CN" b="1" kern="100" dirty="0">
                <a:latin typeface="Times New Roman" panose="02020603050405020304" pitchFamily="18" charset="0"/>
              </a:rPr>
              <a:t>9.9 </a:t>
            </a:r>
            <a:r>
              <a:rPr lang="en-US" altLang="zh-CN" b="1" kern="100" dirty="0" smtClean="0">
                <a:latin typeface="Times New Roman" panose="02020603050405020304" pitchFamily="18" charset="0"/>
              </a:rPr>
              <a:t>m/s</a:t>
            </a:r>
            <a:r>
              <a:rPr lang="zh-CN" altLang="zh-CN" b="1" kern="100" dirty="0">
                <a:latin typeface="Times New Roman" panose="02020603050405020304" pitchFamily="18" charset="0"/>
              </a:rPr>
              <a:t>；面波</a:t>
            </a:r>
            <a:r>
              <a:rPr lang="en-US" altLang="zh-CN" b="1" kern="100" dirty="0">
                <a:latin typeface="Times New Roman" panose="02020603050405020304" pitchFamily="18" charset="0"/>
              </a:rPr>
              <a:t>(L</a:t>
            </a:r>
            <a:r>
              <a:rPr lang="zh-CN" altLang="zh-CN" b="1" kern="100" dirty="0">
                <a:latin typeface="Times New Roman" panose="02020603050405020304" pitchFamily="18" charset="0"/>
              </a:rPr>
              <a:t>波</a:t>
            </a:r>
            <a:r>
              <a:rPr lang="en-US" altLang="zh-CN" b="1" kern="100" dirty="0">
                <a:latin typeface="Times New Roman" panose="02020603050405020304" pitchFamily="18" charset="0"/>
              </a:rPr>
              <a:t>)</a:t>
            </a:r>
            <a:r>
              <a:rPr lang="zh-CN" altLang="zh-CN" b="1" kern="100" dirty="0">
                <a:latin typeface="Times New Roman" panose="02020603050405020304" pitchFamily="18" charset="0"/>
              </a:rPr>
              <a:t>，</a:t>
            </a:r>
            <a:r>
              <a:rPr lang="en-US" altLang="zh-CN" b="1" i="1" kern="100" dirty="0">
                <a:latin typeface="Times New Roman" panose="02020603050405020304" pitchFamily="18" charset="0"/>
              </a:rPr>
              <a:t>v</a:t>
            </a:r>
            <a:r>
              <a:rPr lang="en-US" altLang="zh-CN" b="1" kern="100" baseline="-25000" dirty="0">
                <a:latin typeface="Times New Roman" panose="02020603050405020304" pitchFamily="18" charset="0"/>
              </a:rPr>
              <a:t>L</a:t>
            </a:r>
            <a:r>
              <a:rPr lang="en-US" altLang="zh-CN" b="1" kern="100" dirty="0">
                <a:latin typeface="Times New Roman" panose="02020603050405020304" pitchFamily="18" charset="0"/>
              </a:rPr>
              <a:t>&lt;</a:t>
            </a:r>
            <a:r>
              <a:rPr lang="en-US" altLang="zh-CN" b="1" i="1" kern="100" dirty="0">
                <a:latin typeface="Times New Roman" panose="02020603050405020304" pitchFamily="18" charset="0"/>
              </a:rPr>
              <a:t>v</a:t>
            </a:r>
            <a:r>
              <a:rPr lang="en-US" altLang="zh-CN" b="1" kern="100" baseline="-25000" dirty="0">
                <a:latin typeface="Times New Roman" panose="02020603050405020304" pitchFamily="18" charset="0"/>
              </a:rPr>
              <a:t>S</a:t>
            </a:r>
            <a:r>
              <a:rPr lang="zh-CN" altLang="zh-CN" b="1" kern="100" dirty="0">
                <a:latin typeface="Times New Roman" panose="02020603050405020304" pitchFamily="18" charset="0"/>
              </a:rPr>
              <a:t>。面波在浅源地震中破坏力最大。</a:t>
            </a:r>
            <a:endParaRPr lang="zh-CN" altLang="zh-CN" sz="1050" kern="100" dirty="0">
              <a:latin typeface="Times New Roman" panose="02020603050405020304" pitchFamily="18" charset="0"/>
            </a:endParaRPr>
          </a:p>
          <a:p>
            <a:pPr marL="442913" indent="0"/>
            <a:r>
              <a:rPr lang="en-US" altLang="zh-CN" b="1" kern="100" dirty="0">
                <a:latin typeface="Times New Roman" panose="02020603050405020304" pitchFamily="18" charset="0"/>
              </a:rPr>
              <a:t>(1)</a:t>
            </a:r>
            <a:r>
              <a:rPr lang="zh-CN" altLang="zh-CN" b="1" kern="100" dirty="0">
                <a:latin typeface="Times New Roman" panose="02020603050405020304" pitchFamily="18" charset="0"/>
              </a:rPr>
              <a:t>位于震源上方的某中学地震测报组有单摆</a:t>
            </a:r>
            <a:r>
              <a:rPr lang="en-US" altLang="zh-CN" b="1" i="1" kern="100" dirty="0">
                <a:latin typeface="Times New Roman" panose="02020603050405020304" pitchFamily="18" charset="0"/>
              </a:rPr>
              <a:t>A</a:t>
            </a:r>
            <a:r>
              <a:rPr lang="zh-CN" altLang="zh-CN" b="1" kern="100" dirty="0">
                <a:latin typeface="Times New Roman" panose="02020603050405020304" pitchFamily="18" charset="0"/>
              </a:rPr>
              <a:t>与竖直弹簧振子</a:t>
            </a:r>
            <a:r>
              <a:rPr lang="en-US" altLang="zh-CN" b="1" i="1" kern="100" dirty="0">
                <a:latin typeface="Times New Roman" panose="02020603050405020304" pitchFamily="18" charset="0"/>
              </a:rPr>
              <a:t>B</a:t>
            </a:r>
            <a:r>
              <a:rPr lang="en-US" altLang="zh-CN" b="1" kern="100" dirty="0">
                <a:latin typeface="Times New Roman" panose="02020603050405020304" pitchFamily="18" charset="0"/>
              </a:rPr>
              <a:t>(</a:t>
            </a:r>
            <a:r>
              <a:rPr lang="zh-CN" altLang="zh-CN" b="1" kern="100" dirty="0">
                <a:latin typeface="Times New Roman" panose="02020603050405020304" pitchFamily="18" charset="0"/>
              </a:rPr>
              <a:t>如图甲所示</a:t>
            </a:r>
            <a:r>
              <a:rPr lang="en-US" altLang="zh-CN" b="1" kern="100" dirty="0">
                <a:latin typeface="Times New Roman" panose="02020603050405020304" pitchFamily="18" charset="0"/>
              </a:rPr>
              <a:t>)</a:t>
            </a:r>
            <a:r>
              <a:rPr lang="zh-CN" altLang="zh-CN" b="1" kern="100" dirty="0">
                <a:latin typeface="Times New Roman" panose="02020603050405020304" pitchFamily="18" charset="0"/>
              </a:rPr>
              <a:t>，地震发生时最先明显振动的是</a:t>
            </a:r>
            <a:r>
              <a:rPr lang="en-US" altLang="zh-CN" b="1" kern="100" dirty="0">
                <a:latin typeface="Times New Roman" panose="02020603050405020304" pitchFamily="18" charset="0"/>
              </a:rPr>
              <a:t>________(</a:t>
            </a:r>
            <a:r>
              <a:rPr lang="zh-CN" altLang="zh-CN" b="1" kern="100" dirty="0">
                <a:latin typeface="Times New Roman" panose="02020603050405020304" pitchFamily="18" charset="0"/>
              </a:rPr>
              <a:t>选填</a:t>
            </a:r>
            <a:r>
              <a:rPr lang="en-US" altLang="zh-CN" b="1" kern="100" dirty="0">
                <a:latin typeface="Times New Roman" panose="02020603050405020304" pitchFamily="18" charset="0"/>
              </a:rPr>
              <a:t>“</a:t>
            </a:r>
            <a:r>
              <a:rPr lang="en-US" altLang="zh-CN" b="1" i="1" kern="100" dirty="0">
                <a:latin typeface="Times New Roman" panose="02020603050405020304" pitchFamily="18" charset="0"/>
              </a:rPr>
              <a:t>A</a:t>
            </a:r>
            <a:r>
              <a:rPr lang="en-US" altLang="zh-CN" b="1" kern="100" dirty="0">
                <a:latin typeface="Times New Roman" panose="02020603050405020304" pitchFamily="18" charset="0"/>
              </a:rPr>
              <a:t>”</a:t>
            </a:r>
            <a:r>
              <a:rPr lang="zh-CN" altLang="zh-CN" b="1" kern="100" dirty="0">
                <a:latin typeface="Times New Roman" panose="02020603050405020304" pitchFamily="18" charset="0"/>
              </a:rPr>
              <a:t>或</a:t>
            </a:r>
            <a:r>
              <a:rPr lang="en-US" altLang="zh-CN" b="1" kern="100" dirty="0">
                <a:latin typeface="Times New Roman" panose="02020603050405020304" pitchFamily="18" charset="0"/>
              </a:rPr>
              <a:t>“</a:t>
            </a:r>
            <a:r>
              <a:rPr lang="en-US" altLang="zh-CN" b="1" i="1" kern="100" dirty="0">
                <a:latin typeface="Times New Roman" panose="02020603050405020304" pitchFamily="18" charset="0"/>
              </a:rPr>
              <a:t>B</a:t>
            </a:r>
            <a:r>
              <a:rPr lang="en-US" altLang="zh-CN" b="1" kern="100" dirty="0">
                <a:latin typeface="Times New Roman" panose="02020603050405020304" pitchFamily="18" charset="0"/>
              </a:rPr>
              <a:t>”)</a:t>
            </a:r>
            <a:r>
              <a:rPr lang="zh-CN" altLang="zh-CN" b="1" kern="100" dirty="0">
                <a:latin typeface="Times New Roman" panose="02020603050405020304" pitchFamily="18" charset="0"/>
              </a:rPr>
              <a:t>。</a:t>
            </a:r>
            <a:endParaRPr lang="zh-CN" altLang="zh-CN" sz="1050" kern="100" dirty="0">
              <a:latin typeface="Times New Roman" panose="02020603050405020304" pitchFamily="18" charset="0"/>
            </a:endParaRPr>
          </a:p>
          <a:p>
            <a:pPr marL="442913" indent="0"/>
            <a:r>
              <a:rPr lang="en-US" altLang="zh-CN" b="1" kern="100" dirty="0">
                <a:latin typeface="Times New Roman" panose="02020603050405020304" pitchFamily="18" charset="0"/>
              </a:rPr>
              <a:t>(2)</a:t>
            </a:r>
            <a:r>
              <a:rPr lang="zh-CN" altLang="zh-CN" b="1" kern="100" dirty="0">
                <a:latin typeface="Times New Roman" panose="02020603050405020304" pitchFamily="18" charset="0"/>
              </a:rPr>
              <a:t>地震观测台记录到的地震曲线如图乙所示，由图可知三种波形各对应的地震波类型：</a:t>
            </a:r>
            <a:r>
              <a:rPr lang="en-US" altLang="zh-CN" b="1" i="1" kern="100" dirty="0">
                <a:latin typeface="Times New Roman" panose="02020603050405020304" pitchFamily="18" charset="0"/>
              </a:rPr>
              <a:t>a</a:t>
            </a:r>
            <a:r>
              <a:rPr lang="zh-CN" altLang="zh-CN" b="1" kern="100" dirty="0">
                <a:latin typeface="Times New Roman" panose="02020603050405020304" pitchFamily="18" charset="0"/>
              </a:rPr>
              <a:t>为</a:t>
            </a:r>
            <a:r>
              <a:rPr lang="en-US" altLang="zh-CN" b="1" kern="100" dirty="0">
                <a:latin typeface="Times New Roman" panose="02020603050405020304" pitchFamily="18" charset="0"/>
              </a:rPr>
              <a:t>__________</a:t>
            </a:r>
            <a:r>
              <a:rPr lang="zh-CN" altLang="zh-CN" b="1" kern="100" dirty="0">
                <a:latin typeface="Times New Roman" panose="02020603050405020304" pitchFamily="18" charset="0"/>
              </a:rPr>
              <a:t>波，</a:t>
            </a:r>
            <a:r>
              <a:rPr lang="en-US" altLang="zh-CN" b="1" i="1" kern="100" dirty="0">
                <a:latin typeface="Times New Roman" panose="02020603050405020304" pitchFamily="18" charset="0"/>
              </a:rPr>
              <a:t>b</a:t>
            </a:r>
            <a:r>
              <a:rPr lang="zh-CN" altLang="zh-CN" b="1" kern="100" dirty="0">
                <a:latin typeface="Times New Roman" panose="02020603050405020304" pitchFamily="18" charset="0"/>
              </a:rPr>
              <a:t>为</a:t>
            </a:r>
            <a:r>
              <a:rPr lang="en-US" altLang="zh-CN" b="1" kern="100" dirty="0">
                <a:latin typeface="Times New Roman" panose="02020603050405020304" pitchFamily="18" charset="0"/>
              </a:rPr>
              <a:t>________</a:t>
            </a:r>
            <a:r>
              <a:rPr lang="zh-CN" altLang="zh-CN" b="1" kern="100" dirty="0">
                <a:latin typeface="Times New Roman" panose="02020603050405020304" pitchFamily="18" charset="0"/>
              </a:rPr>
              <a:t>波，</a:t>
            </a:r>
            <a:r>
              <a:rPr lang="en-US" altLang="zh-CN" b="1" i="1" kern="100" dirty="0">
                <a:latin typeface="Times New Roman" panose="02020603050405020304" pitchFamily="18" charset="0"/>
              </a:rPr>
              <a:t>c</a:t>
            </a:r>
            <a:r>
              <a:rPr lang="zh-CN" altLang="zh-CN" b="1" kern="100" dirty="0">
                <a:latin typeface="Times New Roman" panose="02020603050405020304" pitchFamily="18" charset="0"/>
              </a:rPr>
              <a:t>为</a:t>
            </a:r>
            <a:r>
              <a:rPr lang="en-US" altLang="zh-CN" b="1" kern="100" dirty="0">
                <a:latin typeface="Times New Roman" panose="02020603050405020304" pitchFamily="18" charset="0"/>
              </a:rPr>
              <a:t>________</a:t>
            </a:r>
            <a:r>
              <a:rPr lang="zh-CN" altLang="zh-CN" b="1" kern="100" dirty="0">
                <a:latin typeface="Times New Roman" panose="02020603050405020304" pitchFamily="18" charset="0"/>
              </a:rPr>
              <a:t>波。</a:t>
            </a:r>
            <a:r>
              <a:rPr lang="en-US" altLang="zh-CN" b="1" kern="100" dirty="0">
                <a:latin typeface="Times New Roman" panose="02020603050405020304" pitchFamily="18" charset="0"/>
              </a:rPr>
              <a:t>(</a:t>
            </a:r>
            <a:r>
              <a:rPr lang="zh-CN" altLang="zh-CN" b="1" kern="100" dirty="0">
                <a:latin typeface="Times New Roman" panose="02020603050405020304" pitchFamily="18" charset="0"/>
              </a:rPr>
              <a:t>均选填</a:t>
            </a:r>
            <a:r>
              <a:rPr lang="en-US" altLang="zh-CN" b="1" kern="100" dirty="0">
                <a:latin typeface="Times New Roman" panose="02020603050405020304" pitchFamily="18" charset="0"/>
              </a:rPr>
              <a:t>“S”“P”</a:t>
            </a:r>
            <a:r>
              <a:rPr lang="zh-CN" altLang="zh-CN" b="1" kern="100" dirty="0">
                <a:latin typeface="Times New Roman" panose="02020603050405020304" pitchFamily="18" charset="0"/>
              </a:rPr>
              <a:t>或</a:t>
            </a:r>
            <a:r>
              <a:rPr lang="en-US" altLang="zh-CN" b="1" kern="100" dirty="0">
                <a:latin typeface="Times New Roman" panose="02020603050405020304" pitchFamily="18" charset="0"/>
              </a:rPr>
              <a:t>“L”)</a:t>
            </a:r>
            <a:endParaRPr lang="zh-CN" altLang="zh-CN" sz="1050" kern="100" dirty="0">
              <a:latin typeface="Times New Roman" panose="02020603050405020304" pitchFamily="18" charset="0"/>
            </a:endParaRPr>
          </a:p>
          <a:p>
            <a:pPr marL="442913" indent="0"/>
            <a:r>
              <a:rPr lang="en-US" altLang="zh-CN" b="1" kern="100" dirty="0">
                <a:latin typeface="Times New Roman" panose="02020603050405020304" pitchFamily="18" charset="0"/>
              </a:rPr>
              <a:t>(3)</a:t>
            </a:r>
            <a:r>
              <a:rPr lang="zh-CN" altLang="zh-CN" b="1" kern="100" dirty="0">
                <a:latin typeface="Times New Roman" panose="02020603050405020304" pitchFamily="18" charset="0"/>
              </a:rPr>
              <a:t>若在地震曲线图上测得</a:t>
            </a:r>
            <a:r>
              <a:rPr lang="en-US" altLang="zh-CN" b="1" kern="100" dirty="0">
                <a:latin typeface="Times New Roman" panose="02020603050405020304" pitchFamily="18" charset="0"/>
              </a:rPr>
              <a:t>P</a:t>
            </a:r>
            <a:r>
              <a:rPr lang="zh-CN" altLang="zh-CN" b="1" kern="100" dirty="0">
                <a:latin typeface="Times New Roman" panose="02020603050405020304" pitchFamily="18" charset="0"/>
              </a:rPr>
              <a:t>波与</a:t>
            </a:r>
            <a:r>
              <a:rPr lang="en-US" altLang="zh-CN" b="1" kern="100" dirty="0">
                <a:latin typeface="Times New Roman" panose="02020603050405020304" pitchFamily="18" charset="0"/>
              </a:rPr>
              <a:t>S</a:t>
            </a:r>
            <a:r>
              <a:rPr lang="zh-CN" altLang="zh-CN" b="1" kern="100" dirty="0">
                <a:latin typeface="Times New Roman" panose="02020603050405020304" pitchFamily="18" charset="0"/>
              </a:rPr>
              <a:t>波的时间差为</a:t>
            </a:r>
            <a:r>
              <a:rPr lang="en-US" altLang="zh-CN" b="1" kern="100" dirty="0">
                <a:latin typeface="Times New Roman" panose="02020603050405020304" pitchFamily="18" charset="0"/>
              </a:rPr>
              <a:t>7.6 s</a:t>
            </a:r>
            <a:r>
              <a:rPr lang="zh-CN" altLang="zh-CN" b="1" kern="100" dirty="0">
                <a:latin typeface="Times New Roman" panose="02020603050405020304" pitchFamily="18" charset="0"/>
              </a:rPr>
              <a:t>，则地震台距震源约为</a:t>
            </a:r>
            <a:r>
              <a:rPr lang="en-US" altLang="zh-CN" b="1" kern="100" dirty="0">
                <a:latin typeface="Times New Roman" panose="02020603050405020304" pitchFamily="18" charset="0"/>
              </a:rPr>
              <a:t>________km</a:t>
            </a:r>
            <a:r>
              <a:rPr lang="zh-CN" altLang="zh-CN" b="1" kern="100" dirty="0" smtClean="0">
                <a:latin typeface="Times New Roman" panose="02020603050405020304" pitchFamily="18" charset="0"/>
              </a:rPr>
              <a:t>。</a:t>
            </a:r>
            <a:endParaRPr lang="zh-CN" altLang="zh-CN" sz="1050" kern="100" dirty="0">
              <a:latin typeface="Times New Roman" panose="02020603050405020304" pitchFamily="18" charset="0"/>
            </a:endParaRPr>
          </a:p>
        </p:txBody>
      </p:sp>
      <p:pic>
        <p:nvPicPr>
          <p:cNvPr id="14338" name="Picture 2" descr="21WLXKCXARXS3-4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331" y="4941168"/>
            <a:ext cx="3960440" cy="1595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402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8942836"/>
              </p:ext>
            </p:extLst>
          </p:nvPr>
        </p:nvGraphicFramePr>
        <p:xfrm>
          <a:off x="983033" y="1130349"/>
          <a:ext cx="10371138" cy="330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4" name="文档" r:id="rId3" imgW="10371836" imgH="3311341" progId="Word.Document.12">
                  <p:embed/>
                </p:oleObj>
              </mc:Choice>
              <mc:Fallback>
                <p:oleObj name="文档" r:id="rId3" imgW="10371836" imgH="331134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3033" y="1130349"/>
                        <a:ext cx="10371138" cy="3306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9164219"/>
              </p:ext>
            </p:extLst>
          </p:nvPr>
        </p:nvGraphicFramePr>
        <p:xfrm>
          <a:off x="408755" y="4635475"/>
          <a:ext cx="103711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5" name="文档" r:id="rId5" imgW="10371836" imgH="593770" progId="Word.Document.12">
                  <p:embed/>
                </p:oleObj>
              </mc:Choice>
              <mc:Fallback>
                <p:oleObj name="文档" r:id="rId5" imgW="10371836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8755" y="4635475"/>
                        <a:ext cx="103711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102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161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007" y="1497547"/>
            <a:ext cx="944421" cy="35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hlinkClick r:id="" action="ppaction://hlinkshowjump?jump=nextslide" highlightClick="1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11" y="1502660"/>
            <a:ext cx="9578899" cy="349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816131">
            <a:hlinkClick r:id="rId5" action="ppaction://hlinkfile"/>
          </p:cNvPr>
          <p:cNvSpPr txBox="1"/>
          <p:nvPr/>
        </p:nvSpPr>
        <p:spPr>
          <a:xfrm>
            <a:off x="913011" y="2420888"/>
            <a:ext cx="10371137" cy="133882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课时跟踪检测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课时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跟踪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检测（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三）</a:t>
            </a:r>
            <a:r>
              <a:rPr lang="en-US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zh-CN" sz="2800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 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(</a:t>
            </a:r>
            <a:r>
              <a:rPr kumimoji="0" lang="zh-CN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单击进入电子文档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)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96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90675"/>
            <a:ext cx="12155488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93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08955" y="476672"/>
            <a:ext cx="11263690" cy="6192688"/>
          </a:xfrm>
        </p:spPr>
        <p:txBody>
          <a:bodyPr>
            <a:normAutofit/>
          </a:bodyPr>
          <a:lstStyle/>
          <a:p>
            <a:pPr marL="534988" indent="-534988" algn="just">
              <a:spcAft>
                <a:spcPts val="0"/>
              </a:spcAft>
            </a:pP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．想一想</a:t>
            </a:r>
            <a:endParaRPr lang="zh-CN" altLang="zh-CN" kern="100" dirty="0">
              <a:cs typeface="Courier New"/>
            </a:endParaRPr>
          </a:p>
          <a:p>
            <a:pPr marL="534988" indent="0" algn="just">
              <a:spcAft>
                <a:spcPts val="0"/>
              </a:spcAft>
            </a:pPr>
            <a:r>
              <a:rPr lang="zh-CN" altLang="zh-CN" b="1" kern="100" dirty="0">
                <a:latin typeface="Times New Roman"/>
                <a:cs typeface="Times New Roman"/>
              </a:rPr>
              <a:t>艺术体操也叫韵律体操，是一种艺术性较强的女子竞技性体操项目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534988" indent="0" algn="just">
              <a:spcAft>
                <a:spcPts val="0"/>
              </a:spcAft>
            </a:pPr>
            <a:r>
              <a:rPr lang="zh-CN" altLang="zh-CN" b="1" kern="100" dirty="0" smtClean="0">
                <a:latin typeface="Times New Roman"/>
                <a:cs typeface="Times New Roman"/>
              </a:rPr>
              <a:t>艺</a:t>
            </a:r>
            <a:r>
              <a:rPr lang="zh-CN" altLang="zh-CN" b="1" kern="100" dirty="0">
                <a:latin typeface="Times New Roman"/>
                <a:cs typeface="Times New Roman"/>
              </a:rPr>
              <a:t>术体操表演项目有很多，丝带舞表演就是其中之一，如图所示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534988" indent="0" algn="just">
              <a:spcAft>
                <a:spcPts val="0"/>
              </a:spcAft>
            </a:pPr>
            <a:r>
              <a:rPr lang="zh-CN" altLang="zh-CN" b="1" kern="100" dirty="0" smtClean="0">
                <a:latin typeface="Times New Roman"/>
                <a:cs typeface="Times New Roman"/>
              </a:rPr>
              <a:t>一</a:t>
            </a:r>
            <a:r>
              <a:rPr lang="zh-CN" altLang="zh-CN" b="1" kern="100" dirty="0">
                <a:latin typeface="Times New Roman"/>
                <a:cs typeface="Times New Roman"/>
              </a:rPr>
              <a:t>幅丝带舞的表演图。</a:t>
            </a:r>
            <a:endParaRPr lang="zh-CN" altLang="zh-CN" kern="100" dirty="0">
              <a:cs typeface="Courier New"/>
            </a:endParaRPr>
          </a:p>
          <a:p>
            <a:pPr marL="534988" indent="0" algn="just">
              <a:spcAft>
                <a:spcPts val="0"/>
              </a:spcAft>
            </a:pPr>
            <a:r>
              <a:rPr lang="zh-CN" altLang="zh-CN" b="1" kern="100" dirty="0">
                <a:latin typeface="Times New Roman"/>
                <a:cs typeface="Times New Roman"/>
              </a:rPr>
              <a:t>思考：</a:t>
            </a:r>
            <a:endParaRPr lang="zh-CN" altLang="zh-CN" kern="100" dirty="0">
              <a:cs typeface="Courier New"/>
            </a:endParaRPr>
          </a:p>
          <a:p>
            <a:pPr marL="534988" indent="0" algn="just">
              <a:spcAft>
                <a:spcPts val="0"/>
              </a:spcAf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丝带上的各点有没有随波迁移？</a:t>
            </a:r>
            <a:endParaRPr lang="zh-CN" altLang="zh-CN" kern="100" dirty="0">
              <a:cs typeface="Courier New"/>
            </a:endParaRPr>
          </a:p>
          <a:p>
            <a:pPr marL="534988" indent="0" algn="just">
              <a:spcAft>
                <a:spcPts val="0"/>
              </a:spcAf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运动员的手停止抖动后，丝带上的波会立即停止吗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？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534988" indent="0" algn="just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提示：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丝带上各点不会随波迁移。</a:t>
            </a:r>
            <a:endParaRPr lang="zh-CN" altLang="zh-CN" b="1" kern="100" dirty="0">
              <a:cs typeface="Courier New"/>
            </a:endParaRPr>
          </a:p>
          <a:p>
            <a:pPr marL="534988" indent="0" algn="just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手停止抖动，波不会立即停止。</a:t>
            </a:r>
            <a:endParaRPr lang="zh-CN" altLang="zh-CN" b="1" kern="100" dirty="0">
              <a:cs typeface="Courier New"/>
            </a:endParaRPr>
          </a:p>
          <a:p>
            <a:pPr marL="534988" indent="0" algn="just">
              <a:spcAft>
                <a:spcPts val="0"/>
              </a:spcAft>
            </a:pP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marL="534988" indent="0" algn="just">
              <a:spcAft>
                <a:spcPts val="0"/>
              </a:spcAft>
            </a:pPr>
            <a:endParaRPr lang="zh-CN" altLang="zh-CN" kern="100" dirty="0">
              <a:cs typeface="Courier New"/>
            </a:endParaRPr>
          </a:p>
        </p:txBody>
      </p:sp>
      <p:pic>
        <p:nvPicPr>
          <p:cNvPr id="3" name="Picture 2" descr="21WLXKCXARXS3-1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043" y="1113943"/>
            <a:ext cx="1656184" cy="1738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66545" y="620688"/>
            <a:ext cx="10975658" cy="5256584"/>
          </a:xfrm>
        </p:spPr>
        <p:txBody>
          <a:bodyPr>
            <a:normAutofit/>
          </a:bodyPr>
          <a:lstStyle/>
          <a:p>
            <a:pPr indent="0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二、横波与纵波</a:t>
            </a:r>
            <a:endParaRPr lang="zh-CN" altLang="zh-CN" sz="1050" kern="100" dirty="0">
              <a:cs typeface="Courier New"/>
            </a:endParaRPr>
          </a:p>
          <a:p>
            <a:pPr indent="0"/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．填一填</a:t>
            </a:r>
            <a:endParaRPr lang="zh-CN" altLang="zh-CN" sz="1050" kern="100" dirty="0">
              <a:cs typeface="Courier New"/>
            </a:endParaRPr>
          </a:p>
          <a:p>
            <a:pPr indent="0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横波：介质质点的振动方向与波的传播方向</a:t>
            </a:r>
            <a:r>
              <a:rPr lang="en-US" altLang="zh-CN" b="1" u="sng" kern="100" dirty="0">
                <a:latin typeface="Times New Roman"/>
                <a:cs typeface="Courier New"/>
              </a:rPr>
              <a:t>          </a:t>
            </a:r>
            <a:r>
              <a:rPr lang="zh-CN" altLang="zh-CN" b="1" kern="100" dirty="0">
                <a:latin typeface="Times New Roman"/>
                <a:cs typeface="Times New Roman"/>
              </a:rPr>
              <a:t>的机械波。</a:t>
            </a:r>
            <a:endParaRPr lang="zh-CN" altLang="zh-CN" sz="1050" kern="100" dirty="0">
              <a:cs typeface="Courier New"/>
            </a:endParaRPr>
          </a:p>
          <a:p>
            <a:pPr indent="0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纵波：传播方向和质点的振动方向在</a:t>
            </a:r>
            <a:r>
              <a:rPr lang="en-US" altLang="zh-CN" b="1" u="sng" kern="100" dirty="0">
                <a:latin typeface="Times New Roman"/>
                <a:cs typeface="Courier New"/>
              </a:rPr>
              <a:t>  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           </a:t>
            </a:r>
            <a:r>
              <a:rPr lang="zh-CN" altLang="zh-CN" b="1" kern="100" dirty="0">
                <a:latin typeface="Times New Roman"/>
                <a:cs typeface="Times New Roman"/>
              </a:rPr>
              <a:t>的机械波。</a:t>
            </a:r>
            <a:endParaRPr lang="zh-CN" altLang="zh-CN" sz="1050" kern="100" dirty="0">
              <a:cs typeface="Courier New"/>
            </a:endParaRPr>
          </a:p>
          <a:p>
            <a:pPr indent="0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．判一判</a:t>
            </a:r>
            <a:endParaRPr lang="zh-CN" altLang="zh-CN" sz="1050" kern="100" dirty="0">
              <a:cs typeface="Courier New"/>
            </a:endParaRPr>
          </a:p>
          <a:p>
            <a:pPr indent="0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对于横波和纵波中质点的振动方向和波的传播方向有时相同，有时相反。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cs typeface="Courier New"/>
            </a:endParaRPr>
          </a:p>
          <a:p>
            <a:pPr indent="0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对于纵波中质点的振动方向与波的传播方向一定相同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cs typeface="Courier New"/>
            </a:endParaRPr>
          </a:p>
          <a:p>
            <a:pPr indent="0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形成纵波的质点，随波一起迁移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cs typeface="Courier New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889675" y="195922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垂直</a:t>
            </a:r>
            <a:endParaRPr lang="zh-CN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6025579" y="2562641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同一直线上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10932133" y="3879154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cs typeface="Times New Roman"/>
              </a:rPr>
              <a:t>×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10832009" y="449143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cs typeface="Times New Roman"/>
              </a:rPr>
              <a:t>×</a:t>
            </a:r>
            <a:endParaRPr lang="zh-CN" altLang="en-US" sz="2400" dirty="0"/>
          </a:p>
        </p:txBody>
      </p:sp>
      <p:sp>
        <p:nvSpPr>
          <p:cNvPr id="10" name="矩形 9"/>
          <p:cNvSpPr/>
          <p:nvPr/>
        </p:nvSpPr>
        <p:spPr>
          <a:xfrm>
            <a:off x="10832009" y="5121396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cs typeface="Times New Roman"/>
              </a:rPr>
              <a:t>×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332656"/>
            <a:ext cx="10975658" cy="6192688"/>
          </a:xfrm>
        </p:spPr>
        <p:txBody>
          <a:bodyPr/>
          <a:lstStyle/>
          <a:p>
            <a:pPr marL="361950" indent="-361950"/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．选一选</a:t>
            </a:r>
            <a:endParaRPr lang="zh-CN" altLang="zh-CN" sz="1050" kern="100" dirty="0">
              <a:cs typeface="Courier New"/>
            </a:endParaRPr>
          </a:p>
          <a:p>
            <a:pPr marL="361950" indent="0"/>
            <a:r>
              <a:rPr lang="en-US" altLang="zh-CN" b="1" kern="100" dirty="0" smtClean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关于介质中质点的振动方向和波的传播方向，下列说法正确的是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cs typeface="Courier New"/>
            </a:endParaRPr>
          </a:p>
          <a:p>
            <a:pPr marL="361950" indent="0"/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．在横波中二者方向有时相同</a:t>
            </a:r>
            <a:endParaRPr lang="zh-CN" altLang="zh-CN" sz="1050" kern="100" dirty="0">
              <a:cs typeface="Courier New"/>
            </a:endParaRPr>
          </a:p>
          <a:p>
            <a:pPr marL="361950" indent="0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．在横波中二者方向一定不同</a:t>
            </a:r>
            <a:endParaRPr lang="zh-CN" altLang="zh-CN" sz="1050" kern="100" dirty="0">
              <a:cs typeface="Courier New"/>
            </a:endParaRPr>
          </a:p>
          <a:p>
            <a:pPr marL="361950" indent="0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．在纵波中二者方向有时相同</a:t>
            </a:r>
            <a:endParaRPr lang="zh-CN" altLang="zh-CN" sz="1050" kern="100" dirty="0">
              <a:cs typeface="Courier New"/>
            </a:endParaRPr>
          </a:p>
          <a:p>
            <a:pPr marL="361950" indent="0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．在纵波中二者方向一定不同</a:t>
            </a:r>
            <a:endParaRPr lang="zh-CN" altLang="zh-CN" sz="1050" kern="100" dirty="0">
              <a:cs typeface="Courier New"/>
            </a:endParaRPr>
          </a:p>
          <a:p>
            <a:pPr marL="361950"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在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横波中质点振动方向和波的传播方向相互垂直，所以二者方向一定不同，故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对；在纵波中二者方向在一直线上，既可以相同，也可以相反，故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对、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361950"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solidFill>
                  <a:prstClr val="black"/>
                </a:solidFill>
                <a:latin typeface="Times New Roman"/>
                <a:ea typeface="楷体_GB2312"/>
                <a:cs typeface="Courier New"/>
              </a:rPr>
              <a:t>BC</a:t>
            </a:r>
            <a:endParaRPr lang="zh-CN" altLang="zh-CN" sz="1050" kern="100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612140" algn="ctr"/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探究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Times New Roman"/>
              </a:rPr>
              <a:t>(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一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Times New Roman"/>
              </a:rPr>
              <a:t>)  </a:t>
            </a:r>
            <a:r>
              <a:rPr lang="en-US" altLang="zh-CN" b="1" kern="100" dirty="0" smtClean="0">
                <a:solidFill>
                  <a:schemeClr val="accent6">
                    <a:lumMod val="75000"/>
                  </a:schemeClr>
                </a:solidFill>
                <a:latin typeface="Symbol"/>
                <a:cs typeface="Times New Roman"/>
              </a:rPr>
              <a:t>  </a:t>
            </a:r>
            <a:r>
              <a:rPr lang="zh-CN" altLang="zh-CN" b="1" kern="100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机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械波的形成和传播</a:t>
            </a:r>
            <a:endParaRPr lang="zh-CN" altLang="zh-CN" sz="1050" kern="100" dirty="0">
              <a:solidFill>
                <a:schemeClr val="accent6">
                  <a:lumMod val="75000"/>
                </a:schemeClr>
              </a:solidFill>
              <a:cs typeface="Courier New"/>
            </a:endParaRPr>
          </a:p>
          <a:p>
            <a:pPr indent="612140"/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solidFill>
                  <a:srgbClr val="00B0F0"/>
                </a:solidFill>
                <a:latin typeface="Times New Roman"/>
                <a:ea typeface="黑体"/>
                <a:cs typeface="Times New Roman"/>
              </a:rPr>
              <a:t>问题驱动</a:t>
            </a:r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zh-CN" altLang="zh-CN" b="1" kern="100" dirty="0">
                <a:latin typeface="Times New Roman"/>
                <a:cs typeface="Times New Roman"/>
              </a:rPr>
              <a:t>在平静的湖面上，漂浮着一片树叶，如果你往树叶附近扔下一块小石子，湖面立即兴起水波，水波一圈一圈往外扩展出去，于是树叶运动起来。请问树叶会随水波往外移动吗？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提示：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树叶只是上下振动，不会随波往外移动。</a:t>
            </a:r>
            <a:r>
              <a:rPr lang="zh-CN" altLang="zh-CN" b="1" kern="100" dirty="0">
                <a:latin typeface="Times New Roman"/>
                <a:cs typeface="Times New Roman"/>
              </a:rPr>
              <a:t>　　　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3074" name="Picture 2" descr="F:\粤教版物理选择性必修第一册\新课程学案2探究新知能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60" y="332656"/>
            <a:ext cx="5868679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620688"/>
            <a:ext cx="10975658" cy="5661248"/>
          </a:xfrm>
        </p:spPr>
        <p:txBody>
          <a:bodyPr/>
          <a:lstStyle/>
          <a:p>
            <a:pPr indent="612140" algn="ctr"/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重难释解</a:t>
            </a:r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机械波的形成</a:t>
            </a:r>
            <a:endParaRPr lang="zh-CN" altLang="zh-CN" sz="1050" kern="100" dirty="0"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ea typeface="黑体"/>
              <a:cs typeface="Courier New"/>
            </a:endParaRPr>
          </a:p>
          <a:p>
            <a:pPr indent="612140"/>
            <a:endParaRPr lang="en-US" altLang="zh-CN" b="1" kern="100" dirty="0">
              <a:latin typeface="Times New Roman"/>
              <a:ea typeface="黑体"/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ea typeface="黑体"/>
              <a:cs typeface="Courier New"/>
            </a:endParaRPr>
          </a:p>
          <a:p>
            <a:pPr indent="612140"/>
            <a:r>
              <a:rPr lang="en-US" altLang="zh-CN" b="1" kern="100" dirty="0" smtClean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波的特点</a:t>
            </a:r>
            <a:endParaRPr lang="zh-CN" altLang="zh-CN" sz="1050" kern="100" dirty="0"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振幅：像绳波这种一维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只在某个方向上传播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机械波，若不计能量损失，各质点的振幅相同。</a:t>
            </a:r>
            <a:endParaRPr lang="zh-CN" altLang="zh-CN" sz="1050" kern="100" dirty="0"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1026" name="Picture 2" descr="20XWLX3-2.TIF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061" y="2204864"/>
            <a:ext cx="6623862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268760"/>
            <a:ext cx="10975658" cy="3528392"/>
          </a:xfrm>
        </p:spPr>
        <p:txBody>
          <a:bodyPr/>
          <a:lstStyle/>
          <a:p>
            <a:pPr indent="612140">
              <a:lnSpc>
                <a:spcPct val="20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周期：各质点振动的周期均与波源的振动周期相同。</a:t>
            </a:r>
            <a:endParaRPr lang="zh-CN" altLang="zh-CN" sz="1050" kern="100" dirty="0">
              <a:cs typeface="Courier New"/>
            </a:endParaRPr>
          </a:p>
          <a:p>
            <a:pPr indent="612140">
              <a:lnSpc>
                <a:spcPct val="20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步调：离波源越远，质点振动越滞后。</a:t>
            </a:r>
            <a:endParaRPr lang="zh-CN" altLang="zh-CN" sz="1050" kern="100" dirty="0">
              <a:cs typeface="Courier New"/>
            </a:endParaRPr>
          </a:p>
          <a:p>
            <a:pPr indent="612140">
              <a:lnSpc>
                <a:spcPct val="20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(4)</a:t>
            </a:r>
            <a:r>
              <a:rPr lang="zh-CN" altLang="zh-CN" b="1" kern="100" dirty="0">
                <a:latin typeface="Times New Roman"/>
                <a:cs typeface="Times New Roman"/>
              </a:rPr>
              <a:t>运动：各质点只在各自的平衡位置附近做往复振动，并不随波迁移。</a:t>
            </a:r>
            <a:endParaRPr lang="zh-CN" altLang="zh-CN" sz="1050" kern="100" dirty="0">
              <a:cs typeface="Courier New"/>
            </a:endParaRPr>
          </a:p>
          <a:p>
            <a:pPr indent="612140">
              <a:lnSpc>
                <a:spcPct val="20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(5)</a:t>
            </a:r>
            <a:r>
              <a:rPr lang="zh-CN" altLang="zh-CN" b="1" kern="100" dirty="0">
                <a:latin typeface="Times New Roman"/>
                <a:cs typeface="Times New Roman"/>
              </a:rPr>
              <a:t>实质：机械波向前传播的是振动这种运动形式，同时也传递能量和信息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43727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370</TotalTime>
  <Words>2836</Words>
  <Application>Microsoft Office PowerPoint</Application>
  <PresentationFormat>自定义</PresentationFormat>
  <Paragraphs>175</Paragraphs>
  <Slides>33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35" baseType="lpstr"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xb21cn</dc:creator>
  <cp:lastModifiedBy>xb21cn</cp:lastModifiedBy>
  <cp:revision>74</cp:revision>
  <dcterms:created xsi:type="dcterms:W3CDTF">2021-04-02T06:41:31Z</dcterms:created>
  <dcterms:modified xsi:type="dcterms:W3CDTF">2024-03-25T08:27:42Z</dcterms:modified>
</cp:coreProperties>
</file>