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sldIdLst>
    <p:sldId id="312" r:id="rId2"/>
    <p:sldId id="313" r:id="rId3"/>
    <p:sldId id="282" r:id="rId4"/>
    <p:sldId id="284" r:id="rId5"/>
    <p:sldId id="285" r:id="rId6"/>
    <p:sldId id="286" r:id="rId7"/>
    <p:sldId id="287" r:id="rId8"/>
    <p:sldId id="288" r:id="rId9"/>
    <p:sldId id="289" r:id="rId10"/>
    <p:sldId id="290" r:id="rId11"/>
    <p:sldId id="291" r:id="rId12"/>
    <p:sldId id="292" r:id="rId13"/>
    <p:sldId id="296" r:id="rId14"/>
    <p:sldId id="297" r:id="rId15"/>
    <p:sldId id="299" r:id="rId16"/>
    <p:sldId id="300" r:id="rId17"/>
    <p:sldId id="301" r:id="rId18"/>
    <p:sldId id="302" r:id="rId19"/>
    <p:sldId id="303" r:id="rId20"/>
    <p:sldId id="304" r:id="rId21"/>
    <p:sldId id="305" r:id="rId22"/>
    <p:sldId id="306" r:id="rId23"/>
    <p:sldId id="307" r:id="rId24"/>
    <p:sldId id="308" r:id="rId25"/>
    <p:sldId id="309" r:id="rId26"/>
    <p:sldId id="310" r:id="rId27"/>
    <p:sldId id="311" r:id="rId28"/>
    <p:sldId id="314" r:id="rId29"/>
    <p:sldId id="315" r:id="rId30"/>
    <p:sldId id="316" r:id="rId31"/>
    <p:sldId id="317" r:id="rId32"/>
    <p:sldId id="318" r:id="rId33"/>
    <p:sldId id="319" r:id="rId34"/>
    <p:sldId id="320" r:id="rId35"/>
    <p:sldId id="321" r:id="rId36"/>
    <p:sldId id="322" r:id="rId37"/>
    <p:sldId id="323" r:id="rId38"/>
    <p:sldId id="324" r:id="rId39"/>
    <p:sldId id="326" r:id="rId40"/>
    <p:sldId id="327" r:id="rId41"/>
    <p:sldId id="335" r:id="rId42"/>
    <p:sldId id="336" r:id="rId43"/>
    <p:sldId id="328" r:id="rId44"/>
    <p:sldId id="329" r:id="rId45"/>
    <p:sldId id="330" r:id="rId46"/>
    <p:sldId id="337" r:id="rId47"/>
    <p:sldId id="331" r:id="rId48"/>
    <p:sldId id="332" r:id="rId49"/>
    <p:sldId id="333" r:id="rId50"/>
    <p:sldId id="334" r:id="rId51"/>
    <p:sldId id="276" r:id="rId52"/>
  </p:sldIdLst>
  <p:sldSz cx="12195175"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81" d="100"/>
          <a:sy n="81" d="100"/>
        </p:scale>
        <p:origin x="-378" y="-90"/>
      </p:cViewPr>
      <p:guideLst>
        <p:guide orient="horz" pos="2160"/>
        <p:guide pos="384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image" Target="../media/image15.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image" Target="../media/image19.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3.e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image" Target="../media/image27.e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image" Target="../media/image33.e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image" Target="../media/image3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9D3271D-EE8B-45AB-9C19-6F1A502ECD1A}" type="datetimeFigureOut">
              <a:rPr lang="zh-CN" altLang="en-US" smtClean="0"/>
              <a:t>2024-5-14</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BF042A1-401B-473E-AF1A-A49E56C5011A}" type="slidenum">
              <a:rPr lang="zh-CN" altLang="en-US" smtClean="0"/>
              <a:t>‹#›</a:t>
            </a:fld>
            <a:endParaRPr lang="zh-CN" altLang="en-US"/>
          </a:p>
        </p:txBody>
      </p:sp>
    </p:spTree>
    <p:extLst>
      <p:ext uri="{BB962C8B-B14F-4D97-AF65-F5344CB8AC3E}">
        <p14:creationId xmlns:p14="http://schemas.microsoft.com/office/powerpoint/2010/main" val="23981787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6C1EF30-7B0C-4F2D-A5CA-1454F4965A54}" type="slidenum">
              <a:rPr lang="zh-CN" altLang="en-US" smtClean="0"/>
              <a:t>50</a:t>
            </a:fld>
            <a:endParaRPr lang="zh-CN" altLang="en-US"/>
          </a:p>
        </p:txBody>
      </p:sp>
    </p:spTree>
    <p:extLst>
      <p:ext uri="{BB962C8B-B14F-4D97-AF65-F5344CB8AC3E}">
        <p14:creationId xmlns:p14="http://schemas.microsoft.com/office/powerpoint/2010/main" val="2721296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1135287"/>
            <a:ext cx="10975658" cy="4525963"/>
          </a:xfrm>
        </p:spPr>
        <p:txBody>
          <a:bodyPr>
            <a:normAutofit/>
          </a:bodyPr>
          <a:lstStyle>
            <a:lvl1pPr marL="0" indent="719138">
              <a:lnSpc>
                <a:spcPct val="150000"/>
              </a:lnSpc>
              <a:buFontTx/>
              <a:buNone/>
              <a:defRPr sz="2400">
                <a:latin typeface="Times New Roman" panose="02020603050405020304" pitchFamily="18" charset="0"/>
                <a:ea typeface="+mn-ea"/>
                <a:cs typeface="Times New Roman" panose="02020603050405020304" pitchFamily="18" charset="0"/>
              </a:defRPr>
            </a:lvl1pPr>
            <a:lvl2pPr marL="457200" indent="0">
              <a:lnSpc>
                <a:spcPct val="150000"/>
              </a:lnSpc>
              <a:buFontTx/>
              <a:buNone/>
              <a:defRPr sz="2400">
                <a:latin typeface="Times New Roman" panose="02020603050405020304" pitchFamily="18" charset="0"/>
                <a:ea typeface="+mn-ea"/>
                <a:cs typeface="Times New Roman" panose="02020603050405020304" pitchFamily="18" charset="0"/>
              </a:defRPr>
            </a:lvl2pPr>
            <a:lvl3pPr marL="914400" indent="0">
              <a:lnSpc>
                <a:spcPct val="150000"/>
              </a:lnSpc>
              <a:buFontTx/>
              <a:buNone/>
              <a:defRPr sz="2400">
                <a:latin typeface="Times New Roman" panose="02020603050405020304" pitchFamily="18" charset="0"/>
                <a:ea typeface="+mn-ea"/>
                <a:cs typeface="Times New Roman" panose="02020603050405020304" pitchFamily="18" charset="0"/>
              </a:defRPr>
            </a:lvl3pPr>
            <a:lvl4pPr marL="1371600" indent="0">
              <a:lnSpc>
                <a:spcPct val="150000"/>
              </a:lnSpc>
              <a:buFontTx/>
              <a:buNone/>
              <a:defRPr sz="2400">
                <a:latin typeface="Times New Roman" panose="02020603050405020304" pitchFamily="18" charset="0"/>
                <a:ea typeface="+mn-ea"/>
                <a:cs typeface="Times New Roman" panose="02020603050405020304" pitchFamily="18" charset="0"/>
              </a:defRPr>
            </a:lvl4pPr>
            <a:lvl5pPr marL="1828800" indent="0">
              <a:lnSpc>
                <a:spcPct val="150000"/>
              </a:lnSpc>
              <a:buFontTx/>
              <a:buNone/>
              <a:defRPr sz="2400">
                <a:latin typeface="Times New Roman" panose="02020603050405020304" pitchFamily="18" charset="0"/>
                <a:ea typeface="+mn-ea"/>
                <a:cs typeface="Times New Roman" panose="02020603050405020304" pitchFamily="18" charset="0"/>
              </a:defRPr>
            </a:lvl5pPr>
          </a:lstStyle>
          <a:p>
            <a:pPr lvl="0"/>
            <a:r>
              <a:rPr lang="zh-CN" altLang="en-US" dirty="0" smtClean="0"/>
              <a:t>单击此处编辑母版文本样式</a:t>
            </a:r>
            <a:endParaRPr lang="zh-CN" altLang="en-US" dirty="0"/>
          </a:p>
        </p:txBody>
      </p:sp>
      <p:sp>
        <p:nvSpPr>
          <p:cNvPr id="4" name="日期占位符 3"/>
          <p:cNvSpPr>
            <a:spLocks noGrp="1"/>
          </p:cNvSpPr>
          <p:nvPr>
            <p:ph type="dt" sz="half" idx="10"/>
          </p:nvPr>
        </p:nvSpPr>
        <p:spPr/>
        <p:txBody>
          <a:bodyPr/>
          <a:lstStyle/>
          <a:p>
            <a:fld id="{419C67D8-3E43-4364-A6C9-6E7FE31DF974}" type="datetimeFigureOut">
              <a:rPr lang="zh-CN" altLang="en-US" smtClean="0"/>
              <a:t>2024-5-14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4568229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2024-5-14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007288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1792903" y="274639"/>
            <a:ext cx="3658553"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13014" y="274639"/>
            <a:ext cx="10776639"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2024-5-14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9652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336" y="4406903"/>
            <a:ext cx="10365899"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963336" y="2906713"/>
            <a:ext cx="10365899"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419C67D8-3E43-4364-A6C9-6E7FE31DF974}" type="datetimeFigureOut">
              <a:rPr lang="zh-CN" altLang="en-US" smtClean="0"/>
              <a:t>2024-5-14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38322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638" y="2130428"/>
            <a:ext cx="10365899"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829276" y="3886200"/>
            <a:ext cx="8536623"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2024-5-14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035635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13012" y="1600203"/>
            <a:ext cx="72175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8233863" y="1600203"/>
            <a:ext cx="721759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419C67D8-3E43-4364-A6C9-6E7FE31DF974}" type="datetimeFigureOut">
              <a:rPr lang="zh-CN" altLang="en-US" smtClean="0"/>
              <a:t>2024-5-14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2050556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759" y="274638"/>
            <a:ext cx="10975658"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535113"/>
            <a:ext cx="538832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09759" y="2174875"/>
            <a:ext cx="53883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94981" y="1535113"/>
            <a:ext cx="539043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94981" y="2174875"/>
            <a:ext cx="539043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419C67D8-3E43-4364-A6C9-6E7FE31DF974}" type="datetimeFigureOut">
              <a:rPr lang="zh-CN" altLang="en-US" smtClean="0"/>
              <a:t>2024-5-14</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055895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419C67D8-3E43-4364-A6C9-6E7FE31DF974}" type="datetimeFigureOut">
              <a:rPr lang="zh-CN" altLang="en-US" smtClean="0"/>
              <a:t>2024-5-14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610369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19C67D8-3E43-4364-A6C9-6E7FE31DF974}" type="datetimeFigureOut">
              <a:rPr lang="zh-CN" altLang="en-US" smtClean="0"/>
              <a:t>2024-5-14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6648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761" y="273050"/>
            <a:ext cx="4012129"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67974" y="273052"/>
            <a:ext cx="681744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09761" y="1435102"/>
            <a:ext cx="401212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2024-5-14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245769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90341" y="4800600"/>
            <a:ext cx="7317105"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90341" y="612775"/>
            <a:ext cx="731710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90341" y="5367338"/>
            <a:ext cx="731710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2024-5-14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987166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759" y="274638"/>
            <a:ext cx="10975658"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600203"/>
            <a:ext cx="10975658"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09760" y="6356353"/>
            <a:ext cx="2845541"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9C67D8-3E43-4364-A6C9-6E7FE31DF974}" type="datetimeFigureOut">
              <a:rPr lang="zh-CN" altLang="en-US" smtClean="0"/>
              <a:t>2024-5-14</a:t>
            </a:fld>
            <a:endParaRPr lang="zh-CN" altLang="en-US"/>
          </a:p>
        </p:txBody>
      </p:sp>
      <p:sp>
        <p:nvSpPr>
          <p:cNvPr id="5" name="页脚占位符 4"/>
          <p:cNvSpPr>
            <a:spLocks noGrp="1"/>
          </p:cNvSpPr>
          <p:nvPr>
            <p:ph type="ftr" sz="quarter" idx="3"/>
          </p:nvPr>
        </p:nvSpPr>
        <p:spPr>
          <a:xfrm>
            <a:off x="4166685" y="6356353"/>
            <a:ext cx="386180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9875" y="6356353"/>
            <a:ext cx="284554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51424741"/>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49"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20XWLX3-85.TIF" TargetMode="External"/><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21XLKWLX3-44.TIF"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20XWLX3-77.TIF" TargetMode="External"/><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20WLXBY3-84.TIF" TargetMode="External"/><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20XWLX3-78.TIF" TargetMode="External"/><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21XLKWLX3-35.TIF" TargetMode="External"/><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20XWLX3-74.TIF" TargetMode="External"/><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1.bin"/><Relationship Id="rId7" Type="http://schemas.openxmlformats.org/officeDocument/2006/relationships/image" Target="20XWLX3-75.TIF" TargetMode="External"/><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13.png"/><Relationship Id="rId5" Type="http://schemas.openxmlformats.org/officeDocument/2006/relationships/image" Target="../media/image12.emf"/><Relationship Id="rId4" Type="http://schemas.openxmlformats.org/officeDocument/2006/relationships/package" Target="../embeddings/Microsoft_Word_Document111.docx"/></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xml"/><Relationship Id="rId1" Type="http://schemas.openxmlformats.org/officeDocument/2006/relationships/vmlDrawing" Target="../drawings/vmlDrawing2.vml"/><Relationship Id="rId5" Type="http://schemas.openxmlformats.org/officeDocument/2006/relationships/image" Target="../media/image14.emf"/><Relationship Id="rId4" Type="http://schemas.openxmlformats.org/officeDocument/2006/relationships/package" Target="../embeddings/Microsoft_Word_Document222.docx"/></Relationships>
</file>

<file path=ppt/slides/_rels/slide25.x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oleObject" Target="../embeddings/oleObject3.bin"/><Relationship Id="rId7" Type="http://schemas.openxmlformats.org/officeDocument/2006/relationships/package" Target="../embeddings/Microsoft_Word_Document444.docx"/><Relationship Id="rId2" Type="http://schemas.openxmlformats.org/officeDocument/2006/relationships/slideLayout" Target="../slideLayouts/slideLayout1.xml"/><Relationship Id="rId1" Type="http://schemas.openxmlformats.org/officeDocument/2006/relationships/vmlDrawing" Target="../drawings/vmlDrawing3.vml"/><Relationship Id="rId6" Type="http://schemas.openxmlformats.org/officeDocument/2006/relationships/oleObject" Target="../embeddings/oleObject4.bin"/><Relationship Id="rId5" Type="http://schemas.openxmlformats.org/officeDocument/2006/relationships/image" Target="../media/image15.emf"/><Relationship Id="rId4" Type="http://schemas.openxmlformats.org/officeDocument/2006/relationships/package" Target="../embeddings/Microsoft_Word_Document333.docx"/></Relationships>
</file>

<file path=ppt/slides/_rels/slide26.xml.rels><?xml version="1.0" encoding="UTF-8" standalone="yes"?>
<Relationships xmlns="http://schemas.openxmlformats.org/package/2006/relationships"><Relationship Id="rId3" Type="http://schemas.openxmlformats.org/officeDocument/2006/relationships/image" Target="20XWLX3-76.TIF" TargetMode="External"/><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20WLXBY3-70.TIF" TargetMode="External"/><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8" Type="http://schemas.openxmlformats.org/officeDocument/2006/relationships/image" Target="../media/image20.emf"/><Relationship Id="rId3" Type="http://schemas.openxmlformats.org/officeDocument/2006/relationships/oleObject" Target="../embeddings/oleObject5.bin"/><Relationship Id="rId7" Type="http://schemas.openxmlformats.org/officeDocument/2006/relationships/package" Target="../embeddings/Microsoft_Word_Document666.docx"/><Relationship Id="rId2" Type="http://schemas.openxmlformats.org/officeDocument/2006/relationships/slideLayout" Target="../slideLayouts/slideLayout1.xml"/><Relationship Id="rId1" Type="http://schemas.openxmlformats.org/officeDocument/2006/relationships/vmlDrawing" Target="../drawings/vmlDrawing4.vml"/><Relationship Id="rId6" Type="http://schemas.openxmlformats.org/officeDocument/2006/relationships/oleObject" Target="../embeddings/oleObject6.bin"/><Relationship Id="rId5" Type="http://schemas.openxmlformats.org/officeDocument/2006/relationships/image" Target="../media/image19.emf"/><Relationship Id="rId4" Type="http://schemas.openxmlformats.org/officeDocument/2006/relationships/package" Target="../embeddings/Microsoft_Word_Document555.docx"/></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21WLXKCXARXS3-35.TIF" TargetMode="External"/><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20XWLX3-92.TIF" TargetMode="External"/><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1.xml"/><Relationship Id="rId1" Type="http://schemas.openxmlformats.org/officeDocument/2006/relationships/vmlDrawing" Target="../drawings/vmlDrawing5.vml"/><Relationship Id="rId5" Type="http://schemas.openxmlformats.org/officeDocument/2006/relationships/image" Target="../media/image23.emf"/><Relationship Id="rId4" Type="http://schemas.openxmlformats.org/officeDocument/2006/relationships/package" Target="../embeddings/Microsoft_Word_Document777.docx"/></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17JTRW12-37.TIF" TargetMode="External"/><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8" Type="http://schemas.openxmlformats.org/officeDocument/2006/relationships/image" Target="../media/image28.emf"/><Relationship Id="rId3" Type="http://schemas.openxmlformats.org/officeDocument/2006/relationships/oleObject" Target="../embeddings/oleObject8.bin"/><Relationship Id="rId7" Type="http://schemas.openxmlformats.org/officeDocument/2006/relationships/package" Target="../embeddings/Microsoft_Word_Document999.docx"/><Relationship Id="rId2" Type="http://schemas.openxmlformats.org/officeDocument/2006/relationships/slideLayout" Target="../slideLayouts/slideLayout1.xml"/><Relationship Id="rId1" Type="http://schemas.openxmlformats.org/officeDocument/2006/relationships/vmlDrawing" Target="../drawings/vmlDrawing6.vml"/><Relationship Id="rId6" Type="http://schemas.openxmlformats.org/officeDocument/2006/relationships/oleObject" Target="../embeddings/oleObject9.bin"/><Relationship Id="rId5" Type="http://schemas.openxmlformats.org/officeDocument/2006/relationships/image" Target="../media/image27.emf"/><Relationship Id="rId4" Type="http://schemas.openxmlformats.org/officeDocument/2006/relationships/package" Target="../embeddings/Microsoft_Word_Document888.docx"/></Relationships>
</file>

<file path=ppt/slides/_rels/slide41.xml.rels><?xml version="1.0" encoding="UTF-8" standalone="yes"?>
<Relationships xmlns="http://schemas.openxmlformats.org/package/2006/relationships"><Relationship Id="rId3" Type="http://schemas.openxmlformats.org/officeDocument/2006/relationships/image" Target="21ZJWL6-8.TIF" TargetMode="External"/><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xml"/><Relationship Id="rId4" Type="http://schemas.openxmlformats.org/officeDocument/2006/relationships/image" Target="20XWLX3-97.TIF"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file:///F:\&#31908;&#25945;&#29256;&#29289;&#29702;&#36873;&#25321;&#24615;&#24517;&#20462;&#31532;&#19968;&#20876;\&#25945;&#21442;\23YZJGKWL-4.TIF" TargetMode="External"/><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8" Type="http://schemas.openxmlformats.org/officeDocument/2006/relationships/image" Target="../media/image34.emf"/><Relationship Id="rId3" Type="http://schemas.openxmlformats.org/officeDocument/2006/relationships/oleObject" Target="../embeddings/oleObject10.bin"/><Relationship Id="rId7" Type="http://schemas.openxmlformats.org/officeDocument/2006/relationships/package" Target="../embeddings/Microsoft_Word_Document1211.docx"/><Relationship Id="rId2" Type="http://schemas.openxmlformats.org/officeDocument/2006/relationships/slideLayout" Target="../slideLayouts/slideLayout1.xml"/><Relationship Id="rId1" Type="http://schemas.openxmlformats.org/officeDocument/2006/relationships/vmlDrawing" Target="../drawings/vmlDrawing7.vml"/><Relationship Id="rId6" Type="http://schemas.openxmlformats.org/officeDocument/2006/relationships/oleObject" Target="../embeddings/oleObject11.bin"/><Relationship Id="rId5" Type="http://schemas.openxmlformats.org/officeDocument/2006/relationships/image" Target="../media/image33.emf"/><Relationship Id="rId4" Type="http://schemas.openxmlformats.org/officeDocument/2006/relationships/package" Target="../embeddings/Microsoft_Word_Document1010.docx"/></Relationships>
</file>

<file path=ppt/slides/_rels/slide47.xml.rels><?xml version="1.0" encoding="UTF-8" standalone="yes"?>
<Relationships xmlns="http://schemas.openxmlformats.org/package/2006/relationships"><Relationship Id="rId3" Type="http://schemas.openxmlformats.org/officeDocument/2006/relationships/image" Target="21WLXKCXARXS3-38.TIF" TargetMode="External"/><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8" Type="http://schemas.openxmlformats.org/officeDocument/2006/relationships/image" Target="../media/image37.emf"/><Relationship Id="rId3" Type="http://schemas.openxmlformats.org/officeDocument/2006/relationships/oleObject" Target="../embeddings/oleObject12.bin"/><Relationship Id="rId7" Type="http://schemas.openxmlformats.org/officeDocument/2006/relationships/package" Target="../embeddings/Microsoft_Word_Document131413.docx"/><Relationship Id="rId2" Type="http://schemas.openxmlformats.org/officeDocument/2006/relationships/slideLayout" Target="../slideLayouts/slideLayout1.xml"/><Relationship Id="rId1" Type="http://schemas.openxmlformats.org/officeDocument/2006/relationships/vmlDrawing" Target="../drawings/vmlDrawing8.vml"/><Relationship Id="rId6" Type="http://schemas.openxmlformats.org/officeDocument/2006/relationships/oleObject" Target="../embeddings/oleObject13.bin"/><Relationship Id="rId5" Type="http://schemas.openxmlformats.org/officeDocument/2006/relationships/image" Target="../media/image36.emf"/><Relationship Id="rId4" Type="http://schemas.openxmlformats.org/officeDocument/2006/relationships/package" Target="../embeddings/Microsoft_Word_Document121312.docx"/></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35838;&#26102;&#36319;&#36394;&#26816;&#27979;word&#25991;&#20214;/&#35838;&#26102;&#36319;&#36394;&#26816;&#27979;&#65288;&#21313;&#20845;&#65289;&#26426;&#26800;&#27874;&#30340;&#20256;&#25773;&#29616;&#35937;.DOC" TargetMode="External"/><Relationship Id="rId4" Type="http://schemas.openxmlformats.org/officeDocument/2006/relationships/image" Target="../media/image39.png"/></Relationships>
</file>

<file path=ppt/slides/_rels/slide5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21WLXKCXARXS3-30.TIF" TargetMode="Externa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620688"/>
            <a:ext cx="10975658" cy="4525963"/>
          </a:xfrm>
        </p:spPr>
        <p:txBody>
          <a:bodyPr/>
          <a:lstStyle/>
          <a:p>
            <a:pPr indent="612140" algn="ctr"/>
            <a:r>
              <a:rPr lang="zh-CN" altLang="zh-CN" sz="2800" b="1" kern="100" dirty="0">
                <a:solidFill>
                  <a:srgbClr val="00B050"/>
                </a:solidFill>
                <a:latin typeface="Times New Roman"/>
                <a:cs typeface="Times New Roman"/>
              </a:rPr>
              <a:t>第三节　机械波的传播现象</a:t>
            </a:r>
            <a:endParaRPr lang="zh-CN" altLang="zh-CN" sz="2800" kern="100" dirty="0">
              <a:solidFill>
                <a:srgbClr val="00B050"/>
              </a:solidFill>
              <a:latin typeface="宋体"/>
              <a:cs typeface="Courier New"/>
            </a:endParaRPr>
          </a:p>
          <a:p>
            <a:endParaRPr lang="zh-CN" altLang="en-US" dirty="0"/>
          </a:p>
        </p:txBody>
      </p:sp>
      <p:pic>
        <p:nvPicPr>
          <p:cNvPr id="18434" name="图片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9886" y="1412776"/>
            <a:ext cx="11196333" cy="4104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017272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620689"/>
            <a:ext cx="10975658" cy="5616623"/>
          </a:xfrm>
        </p:spPr>
        <p:txBody>
          <a:bodyPr>
            <a:normAutofit/>
          </a:bodyPr>
          <a:lstStyle/>
          <a:p>
            <a:pPr marL="442913" indent="-442913"/>
            <a:r>
              <a:rPr lang="en-US" altLang="zh-CN" b="1" kern="100" dirty="0">
                <a:latin typeface="Times New Roman"/>
                <a:cs typeface="Courier New"/>
              </a:rPr>
              <a:t>3</a:t>
            </a:r>
            <a:r>
              <a:rPr lang="zh-CN" altLang="zh-CN" b="1" kern="100" dirty="0">
                <a:latin typeface="Times New Roman"/>
                <a:cs typeface="Times New Roman"/>
              </a:rPr>
              <a:t>．选一选　两波源</a:t>
            </a:r>
            <a:r>
              <a:rPr lang="en-US" altLang="zh-CN" b="1" i="1" kern="100" dirty="0">
                <a:latin typeface="Times New Roman"/>
                <a:cs typeface="Courier New"/>
              </a:rPr>
              <a:t>S</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i="1" kern="100" dirty="0">
                <a:latin typeface="Times New Roman"/>
                <a:cs typeface="Courier New"/>
              </a:rPr>
              <a:t>S</a:t>
            </a:r>
            <a:r>
              <a:rPr lang="en-US" altLang="zh-CN" b="1" kern="100" baseline="-25000" dirty="0">
                <a:latin typeface="Times New Roman"/>
                <a:cs typeface="Courier New"/>
              </a:rPr>
              <a:t>2</a:t>
            </a:r>
            <a:r>
              <a:rPr lang="zh-CN" altLang="zh-CN" b="1" kern="100" dirty="0">
                <a:latin typeface="Times New Roman"/>
                <a:cs typeface="Times New Roman"/>
              </a:rPr>
              <a:t>在水槽中形成的波形如图所示，其中实线表示波峰，虚线表示波谷，</a:t>
            </a:r>
            <a:r>
              <a:rPr lang="zh-CN" altLang="zh-CN" b="1" kern="100" dirty="0" smtClean="0">
                <a:latin typeface="Times New Roman"/>
                <a:cs typeface="Times New Roman"/>
              </a:rPr>
              <a:t>则</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latin typeface="宋体"/>
              <a:cs typeface="Courier New"/>
            </a:endParaRPr>
          </a:p>
          <a:p>
            <a:pPr marL="442913" indent="0"/>
            <a:r>
              <a:rPr lang="en-US" altLang="zh-CN" b="1" kern="100" dirty="0">
                <a:latin typeface="Times New Roman"/>
                <a:cs typeface="Courier New"/>
              </a:rPr>
              <a:t>A</a:t>
            </a:r>
            <a:r>
              <a:rPr lang="zh-CN" altLang="zh-CN" b="1" kern="100" dirty="0">
                <a:latin typeface="Times New Roman"/>
                <a:cs typeface="Times New Roman"/>
              </a:rPr>
              <a:t>．在两波相遇的区域中会产生稳定干涉</a:t>
            </a:r>
            <a:endParaRPr lang="zh-CN" altLang="zh-CN" sz="1050" kern="100" dirty="0">
              <a:latin typeface="宋体"/>
              <a:cs typeface="Courier New"/>
            </a:endParaRPr>
          </a:p>
          <a:p>
            <a:pPr marL="442913" indent="0"/>
            <a:r>
              <a:rPr lang="en-US" altLang="zh-CN" b="1" kern="100" dirty="0">
                <a:latin typeface="Times New Roman"/>
                <a:cs typeface="Courier New"/>
              </a:rPr>
              <a:t>B</a:t>
            </a:r>
            <a:r>
              <a:rPr lang="zh-CN" altLang="zh-CN" b="1" kern="100" dirty="0">
                <a:latin typeface="Times New Roman"/>
                <a:cs typeface="Times New Roman"/>
              </a:rPr>
              <a:t>．在两波相遇的区域中不会产生稳定干涉</a:t>
            </a:r>
            <a:endParaRPr lang="zh-CN" altLang="zh-CN" sz="1050" kern="100" dirty="0">
              <a:latin typeface="宋体"/>
              <a:cs typeface="Courier New"/>
            </a:endParaRPr>
          </a:p>
          <a:p>
            <a:pPr marL="442913" indent="0"/>
            <a:r>
              <a:rPr lang="en-US" altLang="zh-CN" b="1" kern="100" dirty="0">
                <a:latin typeface="Times New Roman"/>
                <a:cs typeface="Courier New"/>
              </a:rPr>
              <a:t>C</a:t>
            </a:r>
            <a:r>
              <a:rPr lang="zh-CN" altLang="zh-CN" b="1" kern="100" dirty="0">
                <a:latin typeface="Times New Roman"/>
                <a:cs typeface="Times New Roman"/>
              </a:rPr>
              <a:t>．</a:t>
            </a:r>
            <a:r>
              <a:rPr lang="en-US" altLang="zh-CN" b="1" i="1" kern="100" dirty="0">
                <a:latin typeface="Times New Roman"/>
                <a:cs typeface="Courier New"/>
              </a:rPr>
              <a:t>a</a:t>
            </a:r>
            <a:r>
              <a:rPr lang="zh-CN" altLang="zh-CN" b="1" kern="100" dirty="0">
                <a:latin typeface="Times New Roman"/>
                <a:cs typeface="Times New Roman"/>
              </a:rPr>
              <a:t>点的振动始终加强</a:t>
            </a:r>
            <a:endParaRPr lang="zh-CN" altLang="zh-CN" sz="1050" kern="100" dirty="0">
              <a:latin typeface="宋体"/>
              <a:cs typeface="Courier New"/>
            </a:endParaRPr>
          </a:p>
          <a:p>
            <a:pPr marL="442913" indent="0"/>
            <a:r>
              <a:rPr lang="en-US" altLang="zh-CN" b="1" kern="100" dirty="0">
                <a:latin typeface="Times New Roman"/>
                <a:cs typeface="Courier New"/>
              </a:rPr>
              <a:t>D</a:t>
            </a:r>
            <a:r>
              <a:rPr lang="zh-CN" altLang="zh-CN" b="1" kern="100" dirty="0">
                <a:latin typeface="Times New Roman"/>
                <a:cs typeface="Times New Roman"/>
              </a:rPr>
              <a:t>．</a:t>
            </a:r>
            <a:r>
              <a:rPr lang="en-US" altLang="zh-CN" b="1" i="1" kern="100" dirty="0">
                <a:latin typeface="Times New Roman"/>
                <a:cs typeface="Courier New"/>
              </a:rPr>
              <a:t>a</a:t>
            </a:r>
            <a:r>
              <a:rPr lang="zh-CN" altLang="zh-CN" b="1" kern="100" dirty="0">
                <a:latin typeface="Times New Roman"/>
                <a:cs typeface="Times New Roman"/>
              </a:rPr>
              <a:t>点的振动始终减弱</a:t>
            </a:r>
            <a:endParaRPr lang="zh-CN" altLang="zh-CN" sz="1050" kern="100" dirty="0">
              <a:latin typeface="宋体"/>
              <a:cs typeface="Courier New"/>
            </a:endParaRPr>
          </a:p>
          <a:p>
            <a:pPr marL="442913" indent="0"/>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由</a:t>
            </a:r>
            <a:r>
              <a:rPr lang="zh-CN" altLang="zh-CN" b="1" kern="100" dirty="0">
                <a:latin typeface="Times New Roman"/>
                <a:ea typeface="楷体_GB2312"/>
                <a:cs typeface="Times New Roman"/>
              </a:rPr>
              <a:t>题图可知，两列波的波长不相等，由</a:t>
            </a:r>
            <a:r>
              <a:rPr lang="en-US" altLang="zh-CN" b="1" i="1" kern="100" dirty="0">
                <a:latin typeface="Book Antiqua"/>
                <a:ea typeface="楷体_GB2312"/>
                <a:cs typeface="Times New Roman"/>
              </a:rPr>
              <a:t>v</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λf</a:t>
            </a:r>
            <a:r>
              <a:rPr lang="zh-CN" altLang="zh-CN" b="1" kern="100" dirty="0">
                <a:latin typeface="Times New Roman"/>
                <a:ea typeface="楷体_GB2312"/>
                <a:cs typeface="Times New Roman"/>
              </a:rPr>
              <a:t>，知</a:t>
            </a:r>
            <a:r>
              <a:rPr lang="en-US" altLang="zh-CN" b="1" i="1" kern="100" dirty="0">
                <a:latin typeface="Times New Roman"/>
                <a:ea typeface="楷体_GB2312"/>
                <a:cs typeface="Courier New"/>
              </a:rPr>
              <a:t>f</a:t>
            </a:r>
            <a:r>
              <a:rPr lang="zh-CN" altLang="zh-CN" b="1" kern="100" dirty="0">
                <a:latin typeface="Times New Roman"/>
                <a:ea typeface="楷体_GB2312"/>
                <a:cs typeface="Times New Roman"/>
              </a:rPr>
              <a:t>不相等，不满足波产</a:t>
            </a:r>
            <a:r>
              <a:rPr lang="zh-CN" altLang="zh-CN" b="1" kern="100" dirty="0" smtClean="0">
                <a:latin typeface="Times New Roman"/>
                <a:ea typeface="楷体_GB2312"/>
                <a:cs typeface="Times New Roman"/>
              </a:rPr>
              <a:t>生稳</a:t>
            </a:r>
            <a:r>
              <a:rPr lang="zh-CN" altLang="zh-CN" b="1" kern="100" dirty="0">
                <a:latin typeface="Times New Roman"/>
                <a:ea typeface="楷体_GB2312"/>
                <a:cs typeface="Times New Roman"/>
              </a:rPr>
              <a:t>定干涉的条件，故</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正确</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marL="442913" indent="0"/>
            <a:r>
              <a:rPr lang="zh-CN" altLang="zh-CN" b="1" kern="100" dirty="0">
                <a:solidFill>
                  <a:srgbClr val="FF0000"/>
                </a:solidFill>
                <a:latin typeface="Times New Roman"/>
                <a:ea typeface="黑体"/>
                <a:cs typeface="Times New Roman"/>
              </a:rPr>
              <a:t>答案：</a:t>
            </a:r>
            <a:r>
              <a:rPr lang="en-US" altLang="zh-CN" b="1" kern="100" dirty="0">
                <a:solidFill>
                  <a:prstClr val="black"/>
                </a:solidFill>
                <a:latin typeface="Times New Roman"/>
                <a:ea typeface="楷体_GB2312"/>
                <a:cs typeface="Courier New"/>
              </a:rPr>
              <a:t>B</a:t>
            </a:r>
            <a:endParaRPr lang="zh-CN" altLang="zh-CN" sz="1050" kern="100" dirty="0">
              <a:latin typeface="宋体"/>
              <a:cs typeface="Courier New"/>
            </a:endParaRPr>
          </a:p>
        </p:txBody>
      </p:sp>
      <p:pic>
        <p:nvPicPr>
          <p:cNvPr id="21506" name="Picture 2" descr="20XWLX3-85.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7537747" y="2204865"/>
            <a:ext cx="2520280" cy="1110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29440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5" end="5"/>
                                            </p:txEl>
                                          </p:spTgt>
                                        </p:tgtEl>
                                        <p:attrNameLst>
                                          <p:attrName>style.visibility</p:attrName>
                                        </p:attrNameLst>
                                      </p:cBhvr>
                                      <p:to>
                                        <p:strVal val="visible"/>
                                      </p:to>
                                    </p:set>
                                    <p:animEffect transition="in" filter="randombar(horizontal)">
                                      <p:cBhvr>
                                        <p:cTn id="7" dur="500"/>
                                        <p:tgtEl>
                                          <p:spTgt spid="6">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xEl>
                                              <p:pRg st="6" end="6"/>
                                            </p:txEl>
                                          </p:spTgt>
                                        </p:tgtEl>
                                        <p:attrNameLst>
                                          <p:attrName>style.visibility</p:attrName>
                                        </p:attrNameLst>
                                      </p:cBhvr>
                                      <p:to>
                                        <p:strVal val="visible"/>
                                      </p:to>
                                    </p:set>
                                    <p:animEffect transition="in" filter="randombar(horizontal)">
                                      <p:cBhvr>
                                        <p:cTn id="12"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336947" y="919263"/>
            <a:ext cx="11593288" cy="5462065"/>
          </a:xfrm>
        </p:spPr>
        <p:txBody>
          <a:bodyPr>
            <a:normAutofit/>
          </a:bodyPr>
          <a:lstStyle/>
          <a:p>
            <a:pPr indent="612140" algn="ctr">
              <a:lnSpc>
                <a:spcPct val="130000"/>
              </a:lnSpc>
            </a:pPr>
            <a:r>
              <a:rPr lang="zh-CN" altLang="zh-CN" b="1" kern="100" dirty="0">
                <a:solidFill>
                  <a:schemeClr val="accent6">
                    <a:lumMod val="75000"/>
                  </a:schemeClr>
                </a:solidFill>
                <a:latin typeface="Times New Roman"/>
                <a:cs typeface="Times New Roman"/>
              </a:rPr>
              <a:t>探究</a:t>
            </a:r>
            <a:r>
              <a:rPr lang="en-US" altLang="zh-CN" b="1" kern="100" dirty="0">
                <a:solidFill>
                  <a:schemeClr val="accent6">
                    <a:lumMod val="75000"/>
                  </a:schemeClr>
                </a:solidFill>
                <a:latin typeface="Symbol"/>
                <a:cs typeface="Times New Roman"/>
              </a:rPr>
              <a:t>(</a:t>
            </a:r>
            <a:r>
              <a:rPr lang="zh-CN" altLang="zh-CN" b="1" kern="100" dirty="0">
                <a:solidFill>
                  <a:schemeClr val="accent6">
                    <a:lumMod val="75000"/>
                  </a:schemeClr>
                </a:solidFill>
                <a:latin typeface="Times New Roman"/>
                <a:cs typeface="Times New Roman"/>
              </a:rPr>
              <a:t>一</a:t>
            </a:r>
            <a:r>
              <a:rPr lang="en-US" altLang="zh-CN" b="1" kern="100" dirty="0">
                <a:solidFill>
                  <a:schemeClr val="accent6">
                    <a:lumMod val="75000"/>
                  </a:schemeClr>
                </a:solidFill>
                <a:latin typeface="Symbol"/>
                <a:cs typeface="Times New Roman"/>
              </a:rPr>
              <a:t>)   </a:t>
            </a:r>
            <a:r>
              <a:rPr lang="zh-CN" altLang="zh-CN" b="1" kern="100" dirty="0">
                <a:solidFill>
                  <a:schemeClr val="accent6">
                    <a:lumMod val="75000"/>
                  </a:schemeClr>
                </a:solidFill>
                <a:latin typeface="Times New Roman"/>
                <a:cs typeface="Times New Roman"/>
              </a:rPr>
              <a:t>衍射现象的理解与分析</a:t>
            </a:r>
            <a:endParaRPr lang="zh-CN" altLang="zh-CN" sz="1050" kern="100" dirty="0">
              <a:solidFill>
                <a:schemeClr val="accent6">
                  <a:lumMod val="75000"/>
                </a:schemeClr>
              </a:solidFill>
              <a:latin typeface="宋体"/>
              <a:cs typeface="Courier New"/>
            </a:endParaRPr>
          </a:p>
          <a:p>
            <a:pPr indent="612140">
              <a:lnSpc>
                <a:spcPct val="130000"/>
              </a:lnSpc>
            </a:pPr>
            <a:r>
              <a:rPr lang="en-US" altLang="zh-CN" b="1" kern="100" dirty="0">
                <a:solidFill>
                  <a:srgbClr val="00B0F0"/>
                </a:solidFill>
                <a:latin typeface="Times New Roman"/>
                <a:ea typeface="黑体"/>
                <a:cs typeface="Courier New"/>
              </a:rPr>
              <a:t>[</a:t>
            </a:r>
            <a:r>
              <a:rPr lang="zh-CN" altLang="zh-CN" b="1" kern="100" dirty="0">
                <a:solidFill>
                  <a:srgbClr val="00B0F0"/>
                </a:solidFill>
                <a:latin typeface="Times New Roman"/>
                <a:ea typeface="黑体"/>
                <a:cs typeface="Times New Roman"/>
              </a:rPr>
              <a:t>问题驱动</a:t>
            </a:r>
            <a:r>
              <a:rPr lang="en-US" altLang="zh-CN" b="1" kern="100" dirty="0">
                <a:solidFill>
                  <a:srgbClr val="00B0F0"/>
                </a:solidFill>
                <a:latin typeface="Times New Roman"/>
                <a:ea typeface="黑体"/>
                <a:cs typeface="Courier New"/>
              </a:rPr>
              <a:t>]</a:t>
            </a:r>
            <a:endParaRPr lang="zh-CN" altLang="zh-CN" sz="1050" kern="100" dirty="0">
              <a:latin typeface="宋体"/>
              <a:cs typeface="Courier New"/>
            </a:endParaRPr>
          </a:p>
          <a:p>
            <a:pPr indent="612140">
              <a:lnSpc>
                <a:spcPct val="130000"/>
              </a:lnSpc>
            </a:pPr>
            <a:r>
              <a:rPr lang="zh-CN" altLang="zh-CN" b="1" kern="100" dirty="0">
                <a:latin typeface="Times New Roman"/>
                <a:cs typeface="Times New Roman"/>
              </a:rPr>
              <a:t>如图所示，水波可以通过堤坝的狭窄缺口绕过堤坝，形成半圆形的水波继续向外扩散；雄伟的大桥下，悠悠江面上层层波浪绕过桥墩</a:t>
            </a:r>
            <a:r>
              <a:rPr lang="en-US" altLang="zh-CN" b="1" kern="100" dirty="0">
                <a:latin typeface="宋体"/>
                <a:cs typeface="Times New Roman"/>
              </a:rPr>
              <a:t>“</a:t>
            </a:r>
            <a:r>
              <a:rPr lang="zh-CN" altLang="zh-CN" b="1" kern="100" dirty="0">
                <a:latin typeface="Times New Roman"/>
                <a:cs typeface="Times New Roman"/>
              </a:rPr>
              <a:t>若无其事</a:t>
            </a:r>
            <a:r>
              <a:rPr lang="en-US" altLang="zh-CN" b="1" kern="100" dirty="0">
                <a:latin typeface="宋体"/>
                <a:cs typeface="Times New Roman"/>
              </a:rPr>
              <a:t>”</a:t>
            </a:r>
            <a:r>
              <a:rPr lang="zh-CN" altLang="zh-CN" b="1" kern="100" dirty="0">
                <a:latin typeface="Times New Roman"/>
                <a:cs typeface="Times New Roman"/>
              </a:rPr>
              <a:t>地向前传播。</a:t>
            </a:r>
            <a:endParaRPr lang="zh-CN" altLang="zh-CN" sz="1050" kern="100" dirty="0">
              <a:latin typeface="宋体"/>
              <a:cs typeface="Courier New"/>
            </a:endParaRPr>
          </a:p>
          <a:p>
            <a:pPr indent="612140">
              <a:lnSpc>
                <a:spcPct val="130000"/>
              </a:lnSpc>
            </a:pPr>
            <a:r>
              <a:rPr lang="en-US" altLang="zh-CN" b="1" kern="100" dirty="0">
                <a:latin typeface="Times New Roman"/>
                <a:cs typeface="Courier New"/>
              </a:rPr>
              <a:t>(1)</a:t>
            </a:r>
            <a:r>
              <a:rPr lang="zh-CN" altLang="zh-CN" b="1" kern="100" dirty="0">
                <a:latin typeface="Times New Roman"/>
                <a:cs typeface="Times New Roman"/>
              </a:rPr>
              <a:t>什么相当于堤坝内水波的波源？</a:t>
            </a:r>
            <a:endParaRPr lang="zh-CN" altLang="zh-CN" sz="1050" kern="100" dirty="0">
              <a:latin typeface="宋体"/>
              <a:cs typeface="Courier New"/>
            </a:endParaRPr>
          </a:p>
          <a:p>
            <a:pPr indent="612140">
              <a:lnSpc>
                <a:spcPct val="130000"/>
              </a:lnSpc>
            </a:pPr>
            <a:r>
              <a:rPr lang="en-US" altLang="zh-CN" b="1" kern="100" dirty="0">
                <a:latin typeface="Times New Roman"/>
                <a:cs typeface="Courier New"/>
              </a:rPr>
              <a:t>(2)</a:t>
            </a:r>
            <a:r>
              <a:rPr lang="zh-CN" altLang="zh-CN" b="1" kern="100" dirty="0">
                <a:latin typeface="Times New Roman"/>
                <a:cs typeface="Times New Roman"/>
              </a:rPr>
              <a:t>桥墩阻挡了水波的传播吗？</a:t>
            </a:r>
            <a:endParaRPr lang="zh-CN" altLang="zh-CN" sz="1050" kern="100" dirty="0">
              <a:latin typeface="宋体"/>
              <a:cs typeface="Courier New"/>
            </a:endParaRPr>
          </a:p>
          <a:p>
            <a:pPr indent="612140">
              <a:lnSpc>
                <a:spcPct val="130000"/>
              </a:lnSpc>
            </a:pPr>
            <a:endParaRPr lang="en-US" altLang="zh-CN" b="1" kern="100" dirty="0" smtClean="0">
              <a:solidFill>
                <a:srgbClr val="FF0000"/>
              </a:solidFill>
              <a:latin typeface="Times New Roman"/>
              <a:ea typeface="黑体"/>
              <a:cs typeface="Times New Roman"/>
            </a:endParaRPr>
          </a:p>
          <a:p>
            <a:pPr indent="612140">
              <a:lnSpc>
                <a:spcPct val="130000"/>
              </a:lnSpc>
            </a:pPr>
            <a:endParaRPr lang="en-US" altLang="zh-CN" b="1" kern="100" dirty="0">
              <a:solidFill>
                <a:srgbClr val="FF0000"/>
              </a:solidFill>
              <a:latin typeface="Times New Roman"/>
              <a:ea typeface="黑体"/>
              <a:cs typeface="Times New Roman"/>
            </a:endParaRPr>
          </a:p>
          <a:p>
            <a:pPr indent="612140">
              <a:lnSpc>
                <a:spcPct val="130000"/>
              </a:lnSpc>
            </a:pPr>
            <a:endParaRPr lang="en-US" altLang="zh-CN" b="1" kern="100" dirty="0" smtClean="0">
              <a:solidFill>
                <a:srgbClr val="FF0000"/>
              </a:solidFill>
              <a:latin typeface="Times New Roman"/>
              <a:ea typeface="黑体"/>
              <a:cs typeface="Times New Roman"/>
            </a:endParaRPr>
          </a:p>
          <a:p>
            <a:pPr indent="612140">
              <a:lnSpc>
                <a:spcPct val="130000"/>
              </a:lnSpc>
            </a:pPr>
            <a:r>
              <a:rPr lang="zh-CN" altLang="zh-CN" b="1" kern="100" dirty="0" smtClean="0">
                <a:solidFill>
                  <a:srgbClr val="FF0000"/>
                </a:solidFill>
                <a:latin typeface="Times New Roman"/>
                <a:ea typeface="黑体"/>
                <a:cs typeface="Times New Roman"/>
              </a:rPr>
              <a:t>提</a:t>
            </a:r>
            <a:r>
              <a:rPr lang="zh-CN" altLang="zh-CN" b="1" kern="100" dirty="0">
                <a:solidFill>
                  <a:srgbClr val="FF0000"/>
                </a:solidFill>
                <a:latin typeface="Times New Roman"/>
                <a:ea typeface="黑体"/>
                <a:cs typeface="Times New Roman"/>
              </a:rPr>
              <a:t>示：</a:t>
            </a: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堤坝的狭窄缺口</a:t>
            </a:r>
            <a:r>
              <a:rPr lang="zh-CN" altLang="zh-CN" b="1" kern="100" dirty="0" smtClean="0">
                <a:latin typeface="Times New Roman"/>
                <a:ea typeface="楷体_GB2312"/>
                <a:cs typeface="Times New Roman"/>
              </a:rPr>
              <a:t>。</a:t>
            </a:r>
            <a:r>
              <a:rPr lang="en-US" altLang="zh-CN" b="1" kern="100" dirty="0" smtClean="0">
                <a:latin typeface="Times New Roman"/>
                <a:ea typeface="楷体_GB2312"/>
                <a:cs typeface="Times New Roman"/>
              </a:rPr>
              <a:t> </a:t>
            </a:r>
            <a:r>
              <a:rPr lang="en-US" altLang="zh-CN" b="1" kern="100" dirty="0" smtClean="0">
                <a:latin typeface="Times New Roman"/>
                <a:ea typeface="楷体_GB2312"/>
                <a:cs typeface="Courier New"/>
              </a:rPr>
              <a:t>(</a:t>
            </a:r>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桥墩没有阻挡水波的传播，好像桥墩不存在一样。</a:t>
            </a:r>
            <a:r>
              <a:rPr lang="zh-CN" altLang="zh-CN" b="1" kern="100" dirty="0">
                <a:latin typeface="Times New Roman"/>
                <a:cs typeface="Times New Roman"/>
              </a:rPr>
              <a:t>　　　　</a:t>
            </a:r>
            <a:endParaRPr lang="zh-CN" altLang="zh-CN" sz="1050" kern="100" dirty="0">
              <a:latin typeface="宋体"/>
              <a:cs typeface="Courier New"/>
            </a:endParaRPr>
          </a:p>
        </p:txBody>
      </p:sp>
      <p:pic>
        <p:nvPicPr>
          <p:cNvPr id="22530" name="Picture 2" descr="F:\粤教版物理选择性必修第一册\新课程学案2探究新知能.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33291" y="116632"/>
            <a:ext cx="5868679" cy="7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1" name="Picture 3" descr="21XLKWLX3-44.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3577307" y="4207465"/>
            <a:ext cx="4968552" cy="1453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12243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8" end="8"/>
                                            </p:txEl>
                                          </p:spTgt>
                                        </p:tgtEl>
                                        <p:attrNameLst>
                                          <p:attrName>style.visibility</p:attrName>
                                        </p:attrNameLst>
                                      </p:cBhvr>
                                      <p:to>
                                        <p:strVal val="visible"/>
                                      </p:to>
                                    </p:set>
                                    <p:animEffect transition="in" filter="randombar(horizontal)">
                                      <p:cBhvr>
                                        <p:cTn id="7"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44624"/>
            <a:ext cx="10975658" cy="6696743"/>
          </a:xfrm>
        </p:spPr>
        <p:txBody>
          <a:bodyPr>
            <a:normAutofit lnSpcReduction="10000"/>
          </a:bodyPr>
          <a:lstStyle/>
          <a:p>
            <a:pPr indent="612140" algn="ctr"/>
            <a:r>
              <a:rPr lang="en-US" altLang="zh-CN" b="1" kern="100" dirty="0">
                <a:solidFill>
                  <a:srgbClr val="943634"/>
                </a:solidFill>
                <a:latin typeface="IPAPANNEW"/>
                <a:ea typeface="黑体"/>
                <a:cs typeface="Times New Roman"/>
              </a:rPr>
              <a:t>[</a:t>
            </a:r>
            <a:r>
              <a:rPr lang="zh-CN" altLang="zh-CN" b="1" kern="100" dirty="0">
                <a:solidFill>
                  <a:srgbClr val="943634"/>
                </a:solidFill>
                <a:latin typeface="IPAPANNEW"/>
                <a:ea typeface="黑体"/>
                <a:cs typeface="Times New Roman"/>
              </a:rPr>
              <a:t>重难释解</a:t>
            </a:r>
            <a:r>
              <a:rPr lang="en-US" altLang="zh-CN" b="1" kern="100" dirty="0">
                <a:solidFill>
                  <a:srgbClr val="943634"/>
                </a:solidFill>
                <a:latin typeface="IPAPANNEW"/>
                <a:ea typeface="黑体"/>
                <a:cs typeface="Times New Roman"/>
              </a:rPr>
              <a:t>]</a:t>
            </a:r>
            <a:endParaRPr lang="zh-CN" altLang="zh-CN" sz="1050" kern="100" dirty="0">
              <a:latin typeface="宋体"/>
              <a:cs typeface="Courier New"/>
            </a:endParaRPr>
          </a:p>
          <a:p>
            <a:pPr indent="612140"/>
            <a:r>
              <a:rPr lang="en-US" altLang="zh-CN" b="1" kern="100" dirty="0">
                <a:latin typeface="Times New Roman"/>
                <a:ea typeface="黑体"/>
                <a:cs typeface="Courier New"/>
              </a:rPr>
              <a:t>1</a:t>
            </a:r>
            <a:r>
              <a:rPr lang="zh-CN" altLang="zh-CN" b="1" kern="100" dirty="0">
                <a:latin typeface="Times New Roman"/>
                <a:cs typeface="Times New Roman"/>
              </a:rPr>
              <a:t>．</a:t>
            </a:r>
            <a:r>
              <a:rPr lang="zh-CN" altLang="zh-CN" b="1" kern="100" dirty="0">
                <a:latin typeface="Times New Roman"/>
                <a:ea typeface="黑体"/>
                <a:cs typeface="Times New Roman"/>
              </a:rPr>
              <a:t>衍射的条件</a:t>
            </a:r>
            <a:endParaRPr lang="zh-CN" altLang="zh-CN" sz="1050" kern="100" dirty="0">
              <a:latin typeface="宋体"/>
              <a:cs typeface="Courier New"/>
            </a:endParaRPr>
          </a:p>
          <a:p>
            <a:pPr indent="612140"/>
            <a:r>
              <a:rPr lang="zh-CN" altLang="zh-CN" b="1" kern="100" dirty="0">
                <a:latin typeface="Times New Roman"/>
                <a:cs typeface="Times New Roman"/>
              </a:rPr>
              <a:t>应该说衍射是没有条件的，衍射是波特有的现象，一切波都可以发生衍射。衍射只有</a:t>
            </a:r>
            <a:r>
              <a:rPr lang="en-US" altLang="zh-CN" b="1" kern="100" dirty="0">
                <a:latin typeface="宋体"/>
                <a:cs typeface="Times New Roman"/>
              </a:rPr>
              <a:t>“</a:t>
            </a:r>
            <a:r>
              <a:rPr lang="zh-CN" altLang="zh-CN" b="1" kern="100" dirty="0">
                <a:latin typeface="Times New Roman"/>
                <a:cs typeface="Times New Roman"/>
              </a:rPr>
              <a:t>明显</a:t>
            </a:r>
            <a:r>
              <a:rPr lang="en-US" altLang="zh-CN" b="1" kern="100" dirty="0">
                <a:latin typeface="宋体"/>
                <a:cs typeface="Times New Roman"/>
              </a:rPr>
              <a:t>”</a:t>
            </a:r>
            <a:r>
              <a:rPr lang="zh-CN" altLang="zh-CN" b="1" kern="100" dirty="0">
                <a:latin typeface="Times New Roman"/>
                <a:cs typeface="Times New Roman"/>
              </a:rPr>
              <a:t>与</a:t>
            </a:r>
            <a:r>
              <a:rPr lang="en-US" altLang="zh-CN" b="1" kern="100" dirty="0">
                <a:latin typeface="宋体"/>
                <a:cs typeface="Times New Roman"/>
              </a:rPr>
              <a:t>“</a:t>
            </a:r>
            <a:r>
              <a:rPr lang="zh-CN" altLang="zh-CN" b="1" kern="100" dirty="0">
                <a:latin typeface="Times New Roman"/>
                <a:cs typeface="Times New Roman"/>
              </a:rPr>
              <a:t>不明显</a:t>
            </a:r>
            <a:r>
              <a:rPr lang="en-US" altLang="zh-CN" b="1" kern="100" dirty="0">
                <a:latin typeface="宋体"/>
                <a:cs typeface="Times New Roman"/>
              </a:rPr>
              <a:t>”</a:t>
            </a:r>
            <a:r>
              <a:rPr lang="zh-CN" altLang="zh-CN" b="1" kern="100" dirty="0">
                <a:latin typeface="Times New Roman"/>
                <a:cs typeface="Times New Roman"/>
              </a:rPr>
              <a:t>之分，障碍物或小孔的尺寸跟波长差不多，或比波长小是产生明显衍射的条件。</a:t>
            </a:r>
            <a:endParaRPr lang="zh-CN" altLang="zh-CN" sz="1050" kern="100" dirty="0">
              <a:latin typeface="宋体"/>
              <a:cs typeface="Courier New"/>
            </a:endParaRPr>
          </a:p>
          <a:p>
            <a:pPr indent="612140"/>
            <a:r>
              <a:rPr lang="en-US" altLang="zh-CN" b="1" kern="100" dirty="0">
                <a:latin typeface="Times New Roman"/>
                <a:ea typeface="黑体"/>
                <a:cs typeface="Courier New"/>
              </a:rPr>
              <a:t>2</a:t>
            </a:r>
            <a:r>
              <a:rPr lang="zh-CN" altLang="zh-CN" b="1" kern="100" dirty="0">
                <a:latin typeface="Times New Roman"/>
                <a:cs typeface="Times New Roman"/>
              </a:rPr>
              <a:t>．</a:t>
            </a:r>
            <a:r>
              <a:rPr lang="zh-CN" altLang="zh-CN" b="1" kern="100" dirty="0">
                <a:latin typeface="Times New Roman"/>
                <a:ea typeface="黑体"/>
                <a:cs typeface="Times New Roman"/>
              </a:rPr>
              <a:t>波的衍射实质分析</a:t>
            </a:r>
            <a:endParaRPr lang="zh-CN" altLang="zh-CN" sz="1050" kern="100" dirty="0">
              <a:latin typeface="宋体"/>
              <a:cs typeface="Courier New"/>
            </a:endParaRPr>
          </a:p>
          <a:p>
            <a:pPr indent="612140"/>
            <a:r>
              <a:rPr lang="zh-CN" altLang="zh-CN" b="1" kern="100" dirty="0">
                <a:latin typeface="Times New Roman"/>
                <a:cs typeface="Times New Roman"/>
              </a:rPr>
              <a:t>波传到小孔</a:t>
            </a:r>
            <a:r>
              <a:rPr lang="en-US" altLang="zh-CN" b="1" kern="100" dirty="0">
                <a:latin typeface="Times New Roman"/>
                <a:cs typeface="Courier New"/>
              </a:rPr>
              <a:t>(</a:t>
            </a:r>
            <a:r>
              <a:rPr lang="zh-CN" altLang="zh-CN" b="1" kern="100" dirty="0">
                <a:latin typeface="Times New Roman"/>
                <a:ea typeface="楷体_GB2312"/>
                <a:cs typeface="Times New Roman"/>
              </a:rPr>
              <a:t>障碍物</a:t>
            </a:r>
            <a:r>
              <a:rPr lang="en-US" altLang="zh-CN" b="1" kern="100" dirty="0">
                <a:latin typeface="Times New Roman"/>
                <a:cs typeface="Courier New"/>
              </a:rPr>
              <a:t>)</a:t>
            </a:r>
            <a:r>
              <a:rPr lang="zh-CN" altLang="zh-CN" b="1" kern="100" dirty="0">
                <a:latin typeface="Times New Roman"/>
                <a:cs typeface="Times New Roman"/>
              </a:rPr>
              <a:t>时，小孔</a:t>
            </a:r>
            <a:r>
              <a:rPr lang="en-US" altLang="zh-CN" b="1" kern="100" dirty="0">
                <a:latin typeface="Times New Roman"/>
                <a:cs typeface="Courier New"/>
              </a:rPr>
              <a:t>(</a:t>
            </a:r>
            <a:r>
              <a:rPr lang="zh-CN" altLang="zh-CN" b="1" kern="100" dirty="0">
                <a:latin typeface="Times New Roman"/>
                <a:ea typeface="楷体_GB2312"/>
                <a:cs typeface="Times New Roman"/>
              </a:rPr>
              <a:t>障碍物</a:t>
            </a:r>
            <a:r>
              <a:rPr lang="en-US" altLang="zh-CN" b="1" kern="100" dirty="0">
                <a:latin typeface="Times New Roman"/>
                <a:cs typeface="Courier New"/>
              </a:rPr>
              <a:t>)</a:t>
            </a:r>
            <a:r>
              <a:rPr lang="zh-CN" altLang="zh-CN" b="1" kern="100" dirty="0">
                <a:latin typeface="Times New Roman"/>
                <a:cs typeface="Times New Roman"/>
              </a:rPr>
              <a:t>仿佛是一个新波源，由它发出的与原来同频率的波在小孔</a:t>
            </a:r>
            <a:r>
              <a:rPr lang="en-US" altLang="zh-CN" b="1" kern="100" dirty="0">
                <a:latin typeface="Times New Roman"/>
                <a:cs typeface="Courier New"/>
              </a:rPr>
              <a:t>(</a:t>
            </a:r>
            <a:r>
              <a:rPr lang="zh-CN" altLang="zh-CN" b="1" kern="100" dirty="0">
                <a:latin typeface="Times New Roman"/>
                <a:ea typeface="楷体_GB2312"/>
                <a:cs typeface="Times New Roman"/>
              </a:rPr>
              <a:t>障碍物</a:t>
            </a:r>
            <a:r>
              <a:rPr lang="en-US" altLang="zh-CN" b="1" kern="100" dirty="0">
                <a:latin typeface="Times New Roman"/>
                <a:cs typeface="Courier New"/>
              </a:rPr>
              <a:t>)</a:t>
            </a:r>
            <a:r>
              <a:rPr lang="zh-CN" altLang="zh-CN" b="1" kern="100" dirty="0">
                <a:latin typeface="Times New Roman"/>
                <a:cs typeface="Times New Roman"/>
              </a:rPr>
              <a:t>后传播，就偏离了直线方向。波的直线传播只是在衍射不明显时的近似情况。</a:t>
            </a:r>
            <a:endParaRPr lang="zh-CN" altLang="zh-CN" sz="1050" kern="100" dirty="0">
              <a:latin typeface="宋体"/>
              <a:cs typeface="Courier New"/>
            </a:endParaRPr>
          </a:p>
          <a:p>
            <a:pPr indent="612140"/>
            <a:r>
              <a:rPr lang="en-US" altLang="zh-CN" b="1" kern="100" dirty="0">
                <a:latin typeface="Times New Roman"/>
                <a:ea typeface="黑体"/>
                <a:cs typeface="Courier New"/>
              </a:rPr>
              <a:t>3</a:t>
            </a:r>
            <a:r>
              <a:rPr lang="zh-CN" altLang="zh-CN" b="1" kern="100" dirty="0">
                <a:latin typeface="Times New Roman"/>
                <a:cs typeface="Times New Roman"/>
              </a:rPr>
              <a:t>．</a:t>
            </a:r>
            <a:r>
              <a:rPr lang="zh-CN" altLang="zh-CN" b="1" kern="100" dirty="0">
                <a:latin typeface="Times New Roman"/>
                <a:ea typeface="黑体"/>
                <a:cs typeface="Times New Roman"/>
              </a:rPr>
              <a:t>衍射现象与观察的矛盾</a:t>
            </a:r>
            <a:endParaRPr lang="zh-CN" altLang="zh-CN" sz="1050" kern="100" dirty="0">
              <a:latin typeface="宋体"/>
              <a:cs typeface="Courier New"/>
            </a:endParaRPr>
          </a:p>
          <a:p>
            <a:pPr indent="612140"/>
            <a:r>
              <a:rPr lang="zh-CN" altLang="zh-CN" b="1" kern="100" dirty="0">
                <a:latin typeface="Times New Roman"/>
                <a:cs typeface="Times New Roman"/>
              </a:rPr>
              <a:t>当孔的尺寸远小于波长时尽管衍射十分突出，但由于衍射波的能量很弱，衍射现象不容易观察到</a:t>
            </a:r>
            <a:r>
              <a:rPr lang="zh-CN" altLang="zh-CN" b="1" kern="100" dirty="0" smtClean="0">
                <a:latin typeface="Times New Roman"/>
                <a:cs typeface="Times New Roman"/>
              </a:rPr>
              <a:t>。</a:t>
            </a:r>
            <a:endParaRPr lang="zh-CN" altLang="zh-CN" sz="1050" kern="100" dirty="0">
              <a:latin typeface="宋体"/>
              <a:cs typeface="Courier New"/>
            </a:endParaRPr>
          </a:p>
        </p:txBody>
      </p:sp>
    </p:spTree>
    <p:extLst>
      <p:ext uri="{BB962C8B-B14F-4D97-AF65-F5344CB8AC3E}">
        <p14:creationId xmlns:p14="http://schemas.microsoft.com/office/powerpoint/2010/main" val="28880779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260648"/>
            <a:ext cx="10975658" cy="6336703"/>
          </a:xfrm>
        </p:spPr>
        <p:txBody>
          <a:bodyPr>
            <a:normAutofit lnSpcReduction="10000"/>
          </a:bodyPr>
          <a:lstStyle/>
          <a:p>
            <a:pPr indent="612140"/>
            <a:r>
              <a:rPr lang="zh-CN" altLang="zh-CN" b="1" kern="100" dirty="0">
                <a:latin typeface="Times New Roman"/>
                <a:ea typeface="黑体"/>
                <a:cs typeface="Times New Roman"/>
              </a:rPr>
              <a:t>典例</a:t>
            </a:r>
            <a:r>
              <a:rPr lang="en-US" altLang="zh-CN" b="1" kern="100" dirty="0" smtClean="0">
                <a:latin typeface="Times New Roman"/>
                <a:ea typeface="黑体"/>
                <a:cs typeface="Courier New"/>
              </a:rPr>
              <a:t>1  (</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如图是观察水面波的衍射现象的实验装置，</a:t>
            </a:r>
            <a:r>
              <a:rPr lang="en-US" altLang="zh-CN" b="1" i="1" kern="100" dirty="0">
                <a:latin typeface="Times New Roman"/>
                <a:cs typeface="Courier New"/>
              </a:rPr>
              <a:t>AC</a:t>
            </a:r>
            <a:r>
              <a:rPr lang="zh-CN" altLang="zh-CN" b="1" kern="100" dirty="0">
                <a:latin typeface="Times New Roman"/>
                <a:cs typeface="Times New Roman"/>
              </a:rPr>
              <a:t>和</a:t>
            </a:r>
            <a:r>
              <a:rPr lang="en-US" altLang="zh-CN" b="1" i="1" kern="100" dirty="0">
                <a:latin typeface="Times New Roman"/>
                <a:cs typeface="Courier New"/>
              </a:rPr>
              <a:t>BD</a:t>
            </a:r>
            <a:r>
              <a:rPr lang="zh-CN" altLang="zh-CN" b="1" kern="100" dirty="0">
                <a:latin typeface="Times New Roman"/>
                <a:cs typeface="Times New Roman"/>
              </a:rPr>
              <a:t>是两块挡板，</a:t>
            </a:r>
            <a:r>
              <a:rPr lang="en-US" altLang="zh-CN" b="1" i="1" kern="100" dirty="0">
                <a:latin typeface="Times New Roman"/>
                <a:cs typeface="Courier New"/>
              </a:rPr>
              <a:t>AB</a:t>
            </a:r>
            <a:r>
              <a:rPr lang="zh-CN" altLang="zh-CN" b="1" kern="100" dirty="0">
                <a:latin typeface="Times New Roman"/>
                <a:cs typeface="Times New Roman"/>
              </a:rPr>
              <a:t>是</a:t>
            </a:r>
            <a:r>
              <a:rPr lang="en-US" altLang="zh-CN" b="1" kern="100" dirty="0">
                <a:latin typeface="Times New Roman"/>
                <a:cs typeface="Courier New"/>
              </a:rPr>
              <a:t>—</a:t>
            </a:r>
            <a:r>
              <a:rPr lang="zh-CN" altLang="zh-CN" b="1" kern="100" dirty="0">
                <a:latin typeface="Times New Roman"/>
                <a:cs typeface="Times New Roman"/>
              </a:rPr>
              <a:t>个孔，</a:t>
            </a:r>
            <a:r>
              <a:rPr lang="en-US" altLang="zh-CN" b="1" i="1" kern="100" dirty="0">
                <a:latin typeface="Times New Roman"/>
                <a:cs typeface="Courier New"/>
              </a:rPr>
              <a:t>O</a:t>
            </a:r>
            <a:r>
              <a:rPr lang="zh-CN" altLang="zh-CN" b="1" kern="100" dirty="0">
                <a:latin typeface="Times New Roman"/>
                <a:cs typeface="Times New Roman"/>
              </a:rPr>
              <a:t>是波源，图中已画出波源所在区域波的传播情况，每两条相邻波纹</a:t>
            </a:r>
            <a:r>
              <a:rPr lang="en-US" altLang="zh-CN" b="1" kern="100" dirty="0">
                <a:latin typeface="Times New Roman"/>
                <a:cs typeface="Courier New"/>
              </a:rPr>
              <a:t>(</a:t>
            </a:r>
            <a:r>
              <a:rPr lang="zh-CN" altLang="zh-CN" b="1" kern="100" dirty="0">
                <a:latin typeface="Times New Roman"/>
                <a:cs typeface="Times New Roman"/>
              </a:rPr>
              <a:t>图中曲线</a:t>
            </a:r>
            <a:r>
              <a:rPr lang="en-US" altLang="zh-CN" b="1" kern="100" dirty="0">
                <a:latin typeface="Times New Roman"/>
                <a:cs typeface="Courier New"/>
              </a:rPr>
              <a:t>)</a:t>
            </a:r>
            <a:r>
              <a:rPr lang="zh-CN" altLang="zh-CN" b="1" kern="100" dirty="0">
                <a:latin typeface="Times New Roman"/>
                <a:cs typeface="Times New Roman"/>
              </a:rPr>
              <a:t>之间距离表示一个波长。则波经过孔之后的传播情况，下列描述中正确的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latin typeface="宋体"/>
              <a:cs typeface="Courier New"/>
            </a:endParaRPr>
          </a:p>
          <a:p>
            <a:pPr indent="612140"/>
            <a:endParaRPr lang="en-US" altLang="zh-CN" b="1" kern="100" dirty="0" smtClean="0">
              <a:latin typeface="Times New Roman"/>
              <a:cs typeface="Courier New"/>
            </a:endParaRPr>
          </a:p>
          <a:p>
            <a:pPr indent="612140"/>
            <a:endParaRPr lang="en-US" altLang="zh-CN" b="1" kern="100" dirty="0">
              <a:latin typeface="Times New Roman"/>
              <a:cs typeface="Courier New"/>
            </a:endParaRPr>
          </a:p>
          <a:p>
            <a:pPr indent="612140"/>
            <a:endParaRPr lang="en-US" altLang="zh-CN" b="1" kern="100" dirty="0" smtClean="0">
              <a:latin typeface="Times New Roman"/>
              <a:cs typeface="Courier New"/>
            </a:endParaRPr>
          </a:p>
          <a:p>
            <a:pPr indent="612140"/>
            <a:r>
              <a:rPr lang="en-US" altLang="zh-CN" b="1" kern="100" dirty="0" smtClean="0">
                <a:latin typeface="Times New Roman"/>
                <a:cs typeface="Courier New"/>
              </a:rPr>
              <a:t>A</a:t>
            </a:r>
            <a:r>
              <a:rPr lang="zh-CN" altLang="zh-CN" b="1" kern="100" dirty="0">
                <a:latin typeface="Times New Roman"/>
                <a:cs typeface="Times New Roman"/>
              </a:rPr>
              <a:t>．此时能明显观察到波的衍射现象</a:t>
            </a:r>
            <a:endParaRPr lang="zh-CN" altLang="zh-CN" sz="1050" kern="100" dirty="0">
              <a:latin typeface="宋体"/>
              <a:cs typeface="Courier New"/>
            </a:endParaRPr>
          </a:p>
          <a:p>
            <a:pPr indent="612140"/>
            <a:r>
              <a:rPr lang="en-US" altLang="zh-CN" b="1" kern="100" dirty="0">
                <a:latin typeface="Times New Roman"/>
                <a:cs typeface="Courier New"/>
              </a:rPr>
              <a:t>B</a:t>
            </a:r>
            <a:r>
              <a:rPr lang="zh-CN" altLang="zh-CN" b="1" kern="100" dirty="0">
                <a:latin typeface="Times New Roman"/>
                <a:cs typeface="Times New Roman"/>
              </a:rPr>
              <a:t>．挡板前后波纹间距离相等</a:t>
            </a:r>
            <a:endParaRPr lang="zh-CN" altLang="zh-CN" sz="1050" kern="100" dirty="0">
              <a:latin typeface="宋体"/>
              <a:cs typeface="Courier New"/>
            </a:endParaRPr>
          </a:p>
          <a:p>
            <a:pPr indent="612140"/>
            <a:r>
              <a:rPr lang="en-US" altLang="zh-CN" b="1" kern="100" dirty="0">
                <a:latin typeface="Times New Roman"/>
                <a:cs typeface="Courier New"/>
              </a:rPr>
              <a:t>C</a:t>
            </a:r>
            <a:r>
              <a:rPr lang="zh-CN" altLang="zh-CN" b="1" kern="100" dirty="0">
                <a:latin typeface="Times New Roman"/>
                <a:cs typeface="Times New Roman"/>
              </a:rPr>
              <a:t>．如果将孔</a:t>
            </a:r>
            <a:r>
              <a:rPr lang="en-US" altLang="zh-CN" b="1" i="1" kern="100" dirty="0">
                <a:latin typeface="Times New Roman"/>
                <a:cs typeface="Courier New"/>
              </a:rPr>
              <a:t>AB</a:t>
            </a:r>
            <a:r>
              <a:rPr lang="zh-CN" altLang="zh-CN" b="1" kern="100" dirty="0">
                <a:latin typeface="Times New Roman"/>
                <a:cs typeface="Times New Roman"/>
              </a:rPr>
              <a:t>扩大，有可能观察不到明显的衍射现象</a:t>
            </a:r>
            <a:endParaRPr lang="zh-CN" altLang="zh-CN" sz="1050" kern="100" dirty="0">
              <a:latin typeface="宋体"/>
              <a:cs typeface="Courier New"/>
            </a:endParaRPr>
          </a:p>
          <a:p>
            <a:pPr indent="612140"/>
            <a:r>
              <a:rPr lang="en-US" altLang="zh-CN" b="1" kern="100" dirty="0">
                <a:latin typeface="Times New Roman"/>
                <a:cs typeface="Courier New"/>
              </a:rPr>
              <a:t>D</a:t>
            </a:r>
            <a:r>
              <a:rPr lang="zh-CN" altLang="zh-CN" b="1" kern="100" dirty="0">
                <a:latin typeface="Times New Roman"/>
                <a:cs typeface="Times New Roman"/>
              </a:rPr>
              <a:t>．如果孔的大小不变，使波源频率增大，能更明显地观察到衍射现象</a:t>
            </a:r>
            <a:endParaRPr lang="zh-CN" altLang="zh-CN" sz="1050" kern="100" dirty="0">
              <a:effectLst/>
              <a:latin typeface="宋体"/>
              <a:cs typeface="Courier New"/>
            </a:endParaRPr>
          </a:p>
        </p:txBody>
      </p:sp>
      <p:pic>
        <p:nvPicPr>
          <p:cNvPr id="23554" name="Picture 2" descr="20XWLX3-77.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729435" y="1844823"/>
            <a:ext cx="1800200" cy="2168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493103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836712"/>
            <a:ext cx="10975658" cy="4968552"/>
          </a:xfrm>
        </p:spPr>
        <p:txBody>
          <a:bodyPr>
            <a:normAutofit/>
          </a:bodyPr>
          <a:lstStyle/>
          <a:p>
            <a:pPr indent="612140"/>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解析</a:t>
            </a:r>
            <a:r>
              <a:rPr lang="en-US" altLang="zh-CN" b="1" kern="100" dirty="0">
                <a:solidFill>
                  <a:srgbClr val="FF0000"/>
                </a:solidFill>
                <a:latin typeface="IPAPANNEW"/>
                <a:ea typeface="黑体"/>
                <a:cs typeface="Times New Roman"/>
              </a:rPr>
              <a:t>]</a:t>
            </a:r>
            <a:r>
              <a:rPr lang="zh-CN" altLang="zh-CN" b="1" kern="100" dirty="0">
                <a:latin typeface="Times New Roman"/>
                <a:ea typeface="黑体"/>
                <a:cs typeface="Times New Roman"/>
              </a:rPr>
              <a:t>　</a:t>
            </a:r>
            <a:r>
              <a:rPr lang="zh-CN" altLang="zh-CN" b="1" kern="100" dirty="0">
                <a:latin typeface="Times New Roman"/>
                <a:ea typeface="楷体_GB2312"/>
                <a:cs typeface="Times New Roman"/>
              </a:rPr>
              <a:t>根据发生明显衍射现象的条件：障碍物或孔的尺寸比波长小或与波长相差不多。从题图中可看出孔</a:t>
            </a:r>
            <a:r>
              <a:rPr lang="en-US" altLang="zh-CN" b="1" i="1" kern="100" dirty="0">
                <a:latin typeface="Times New Roman"/>
                <a:ea typeface="楷体_GB2312"/>
                <a:cs typeface="Courier New"/>
              </a:rPr>
              <a:t>AB</a:t>
            </a:r>
            <a:r>
              <a:rPr lang="zh-CN" altLang="zh-CN" b="1" kern="100" dirty="0">
                <a:latin typeface="Times New Roman"/>
                <a:ea typeface="楷体_GB2312"/>
                <a:cs typeface="Times New Roman"/>
              </a:rPr>
              <a:t>的尺寸与波长相差不多，所以此时能明显地观察到波的衍射现象，</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正确；因为穿过挡板间的小孔后波速不变，频率相同，所以波长也相同，</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正确；若将孔</a:t>
            </a:r>
            <a:r>
              <a:rPr lang="en-US" altLang="zh-CN" b="1" i="1" kern="100" dirty="0">
                <a:latin typeface="Times New Roman"/>
                <a:ea typeface="楷体_GB2312"/>
                <a:cs typeface="Courier New"/>
              </a:rPr>
              <a:t>AB</a:t>
            </a:r>
            <a:r>
              <a:rPr lang="zh-CN" altLang="zh-CN" b="1" kern="100" dirty="0">
                <a:latin typeface="Times New Roman"/>
                <a:ea typeface="楷体_GB2312"/>
                <a:cs typeface="Times New Roman"/>
              </a:rPr>
              <a:t>扩大，将可能不满足发生明显衍射现象的条件，就有可能观察不到明显的衍射现象，</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正确；若将波源频率增大，由于波速不变，所以波长变小，将可能不满足发生明显衍射现象的条件，也有可能观察不到明显的衍射现象，</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错误。</a:t>
            </a:r>
            <a:endParaRPr lang="zh-CN" altLang="zh-CN" sz="1050" kern="100" dirty="0">
              <a:latin typeface="宋体"/>
              <a:cs typeface="Courier New"/>
            </a:endParaRPr>
          </a:p>
          <a:p>
            <a:pPr indent="612140"/>
            <a:r>
              <a:rPr lang="en-US" altLang="zh-CN" b="1" kern="100" dirty="0">
                <a:solidFill>
                  <a:srgbClr val="FF0000"/>
                </a:solidFill>
                <a:latin typeface="IPAPANNEW"/>
                <a:cs typeface="Times New Roman"/>
              </a:rPr>
              <a:t>[</a:t>
            </a:r>
            <a:r>
              <a:rPr lang="zh-CN" altLang="zh-CN" b="1" kern="100" dirty="0">
                <a:solidFill>
                  <a:srgbClr val="FF0000"/>
                </a:solidFill>
                <a:latin typeface="宋体"/>
                <a:ea typeface="黑体"/>
                <a:cs typeface="Times New Roman"/>
              </a:rPr>
              <a:t>答案</a:t>
            </a:r>
            <a:r>
              <a:rPr lang="en-US" altLang="zh-CN" b="1" kern="100" dirty="0">
                <a:solidFill>
                  <a:srgbClr val="FF0000"/>
                </a:solidFill>
                <a:latin typeface="IPAPANNEW"/>
                <a:cs typeface="Times New Roman"/>
              </a:rPr>
              <a:t>]</a:t>
            </a:r>
            <a:r>
              <a:rPr lang="zh-CN" altLang="zh-CN" b="1" kern="100" dirty="0">
                <a:latin typeface="Times New Roman"/>
                <a:cs typeface="Times New Roman"/>
              </a:rPr>
              <a:t>　</a:t>
            </a:r>
            <a:r>
              <a:rPr lang="en-US" altLang="zh-CN" b="1" kern="100" dirty="0" smtClean="0">
                <a:latin typeface="Times New Roman"/>
                <a:cs typeface="Courier New"/>
              </a:rPr>
              <a:t>ABC</a:t>
            </a:r>
            <a:endParaRPr lang="zh-CN" altLang="zh-CN" sz="1050" kern="100" dirty="0">
              <a:latin typeface="宋体"/>
              <a:cs typeface="Courier New"/>
            </a:endParaRPr>
          </a:p>
        </p:txBody>
      </p:sp>
    </p:spTree>
    <p:extLst>
      <p:ext uri="{BB962C8B-B14F-4D97-AF65-F5344CB8AC3E}">
        <p14:creationId xmlns:p14="http://schemas.microsoft.com/office/powerpoint/2010/main" val="2880837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260648"/>
            <a:ext cx="10975658" cy="6264695"/>
          </a:xfrm>
        </p:spPr>
        <p:txBody>
          <a:bodyPr>
            <a:normAutofit lnSpcReduction="10000"/>
          </a:bodyPr>
          <a:lstStyle/>
          <a:p>
            <a:pPr marL="442913" indent="0" algn="ctr"/>
            <a:r>
              <a:rPr lang="en-US" altLang="zh-CN" b="1" kern="100" dirty="0">
                <a:solidFill>
                  <a:srgbClr val="4F6228"/>
                </a:solidFill>
                <a:latin typeface="IPAPANNEW"/>
                <a:ea typeface="黑体"/>
                <a:cs typeface="Times New Roman"/>
              </a:rPr>
              <a:t>[</a:t>
            </a:r>
            <a:r>
              <a:rPr lang="zh-CN" altLang="zh-CN" b="1" kern="100" dirty="0">
                <a:solidFill>
                  <a:srgbClr val="4F6228"/>
                </a:solidFill>
                <a:latin typeface="IPAPANNEW"/>
                <a:ea typeface="黑体"/>
                <a:cs typeface="Times New Roman"/>
              </a:rPr>
              <a:t>素养训练</a:t>
            </a:r>
            <a:r>
              <a:rPr lang="en-US" altLang="zh-CN" b="1" kern="100" dirty="0">
                <a:solidFill>
                  <a:srgbClr val="4F6228"/>
                </a:solidFill>
                <a:latin typeface="IPAPANNEW"/>
                <a:ea typeface="黑体"/>
                <a:cs typeface="Times New Roman"/>
              </a:rPr>
              <a:t>]</a:t>
            </a:r>
            <a:endParaRPr lang="zh-CN" altLang="zh-CN" sz="1050" kern="100" dirty="0">
              <a:latin typeface="宋体"/>
              <a:cs typeface="Courier New"/>
            </a:endParaRPr>
          </a:p>
          <a:p>
            <a:pPr marL="442913" indent="-442913"/>
            <a:r>
              <a:rPr lang="en-US" altLang="zh-CN" b="1" kern="100" dirty="0">
                <a:latin typeface="Times New Roman"/>
                <a:cs typeface="Courier New"/>
              </a:rPr>
              <a:t>1</a:t>
            </a:r>
            <a:r>
              <a:rPr lang="zh-CN" altLang="zh-CN" b="1" kern="100" dirty="0">
                <a:latin typeface="Times New Roman"/>
                <a:cs typeface="Times New Roman"/>
              </a:rPr>
              <a:t>．如图所示各图分别表示一列水波在传播过程中遇到了小孔</a:t>
            </a:r>
            <a:r>
              <a:rPr lang="en-US" altLang="zh-CN" b="1" kern="100" dirty="0">
                <a:latin typeface="Times New Roman"/>
                <a:cs typeface="Courier New"/>
              </a:rPr>
              <a:t>(</a:t>
            </a:r>
            <a:r>
              <a:rPr lang="zh-CN" altLang="zh-CN" b="1" kern="100" dirty="0">
                <a:latin typeface="宋体"/>
                <a:cs typeface="宋体"/>
              </a:rPr>
              <a:t>①</a:t>
            </a:r>
            <a:r>
              <a:rPr lang="zh-CN" altLang="zh-CN" b="1" kern="100" dirty="0">
                <a:latin typeface="Times New Roman"/>
                <a:cs typeface="Times New Roman"/>
              </a:rPr>
              <a:t>、</a:t>
            </a:r>
            <a:r>
              <a:rPr lang="zh-CN" altLang="zh-CN" b="1" kern="100" dirty="0">
                <a:latin typeface="宋体"/>
                <a:cs typeface="宋体"/>
              </a:rPr>
              <a:t>②</a:t>
            </a:r>
            <a:r>
              <a:rPr lang="zh-CN" altLang="zh-CN" b="1" kern="100" dirty="0">
                <a:latin typeface="Times New Roman"/>
                <a:cs typeface="Times New Roman"/>
              </a:rPr>
              <a:t>图</a:t>
            </a:r>
            <a:r>
              <a:rPr lang="en-US" altLang="zh-CN" b="1" kern="100" dirty="0">
                <a:latin typeface="Times New Roman"/>
                <a:cs typeface="Courier New"/>
              </a:rPr>
              <a:t>)</a:t>
            </a:r>
            <a:r>
              <a:rPr lang="zh-CN" altLang="zh-CN" b="1" kern="100" dirty="0">
                <a:latin typeface="Times New Roman"/>
                <a:cs typeface="Times New Roman"/>
              </a:rPr>
              <a:t>或障碍物</a:t>
            </a:r>
            <a:r>
              <a:rPr lang="en-US" altLang="zh-CN" b="1" kern="100" dirty="0">
                <a:latin typeface="Times New Roman"/>
                <a:cs typeface="Courier New"/>
              </a:rPr>
              <a:t>(</a:t>
            </a:r>
            <a:r>
              <a:rPr lang="zh-CN" altLang="zh-CN" b="1" kern="100" dirty="0">
                <a:latin typeface="宋体"/>
                <a:cs typeface="宋体"/>
              </a:rPr>
              <a:t>③</a:t>
            </a:r>
            <a:r>
              <a:rPr lang="zh-CN" altLang="zh-CN" b="1" kern="100" dirty="0">
                <a:latin typeface="Times New Roman"/>
                <a:cs typeface="Times New Roman"/>
              </a:rPr>
              <a:t>、</a:t>
            </a:r>
            <a:r>
              <a:rPr lang="zh-CN" altLang="zh-CN" b="1" kern="100" dirty="0">
                <a:latin typeface="宋体"/>
                <a:cs typeface="宋体"/>
              </a:rPr>
              <a:t>④</a:t>
            </a:r>
            <a:r>
              <a:rPr lang="zh-CN" altLang="zh-CN" b="1" kern="100" dirty="0">
                <a:latin typeface="Times New Roman"/>
                <a:cs typeface="Times New Roman"/>
              </a:rPr>
              <a:t>图</a:t>
            </a:r>
            <a:r>
              <a:rPr lang="en-US" altLang="zh-CN" b="1" kern="100" dirty="0">
                <a:latin typeface="Times New Roman"/>
                <a:cs typeface="Courier New"/>
              </a:rPr>
              <a:t>)</a:t>
            </a:r>
            <a:r>
              <a:rPr lang="zh-CN" altLang="zh-CN" b="1" kern="100" dirty="0">
                <a:latin typeface="Times New Roman"/>
                <a:cs typeface="Times New Roman"/>
              </a:rPr>
              <a:t>，其中能发生明显衍射现象的</a:t>
            </a:r>
            <a:r>
              <a:rPr lang="zh-CN" altLang="zh-CN" b="1" kern="100" dirty="0" smtClean="0">
                <a:latin typeface="Times New Roman"/>
                <a:cs typeface="Times New Roman"/>
              </a:rPr>
              <a:t>有</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latin typeface="宋体"/>
              <a:cs typeface="Courier New"/>
            </a:endParaRPr>
          </a:p>
          <a:p>
            <a:pPr marL="442913" indent="0"/>
            <a:endParaRPr lang="en-US" altLang="zh-CN" b="1" kern="100" dirty="0" smtClean="0">
              <a:latin typeface="Times New Roman"/>
              <a:cs typeface="Courier New"/>
            </a:endParaRPr>
          </a:p>
          <a:p>
            <a:pPr marL="442913" indent="0"/>
            <a:endParaRPr lang="en-US" altLang="zh-CN" b="1" kern="100" dirty="0">
              <a:latin typeface="Times New Roman"/>
              <a:cs typeface="Courier New"/>
            </a:endParaRPr>
          </a:p>
          <a:p>
            <a:pPr marL="442913" indent="0"/>
            <a:r>
              <a:rPr lang="en-US" altLang="zh-CN" b="1" kern="100" dirty="0" smtClean="0">
                <a:latin typeface="Times New Roman"/>
                <a:cs typeface="Courier New"/>
              </a:rPr>
              <a:t>A</a:t>
            </a:r>
            <a:r>
              <a:rPr lang="zh-CN" altLang="zh-CN" b="1" kern="100" dirty="0">
                <a:latin typeface="Times New Roman"/>
                <a:cs typeface="Times New Roman"/>
              </a:rPr>
              <a:t>．</a:t>
            </a:r>
            <a:r>
              <a:rPr lang="zh-CN" altLang="zh-CN" b="1" kern="100" dirty="0">
                <a:latin typeface="宋体"/>
                <a:cs typeface="宋体"/>
              </a:rPr>
              <a:t>②④</a:t>
            </a:r>
            <a:r>
              <a:rPr lang="zh-CN" altLang="zh-CN" b="1" kern="100" dirty="0">
                <a:latin typeface="Times New Roman"/>
                <a:cs typeface="Times New Roman"/>
              </a:rPr>
              <a:t>　　　　　　　　　</a:t>
            </a:r>
            <a:r>
              <a:rPr lang="en-US" altLang="zh-CN" b="1" kern="100" dirty="0">
                <a:latin typeface="Times New Roman"/>
                <a:cs typeface="Courier New"/>
              </a:rPr>
              <a:t>	B</a:t>
            </a:r>
            <a:r>
              <a:rPr lang="zh-CN" altLang="zh-CN" b="1" kern="100" dirty="0">
                <a:latin typeface="Times New Roman"/>
                <a:cs typeface="Times New Roman"/>
              </a:rPr>
              <a:t>．</a:t>
            </a:r>
            <a:r>
              <a:rPr lang="zh-CN" altLang="zh-CN" b="1" kern="100" dirty="0">
                <a:latin typeface="宋体"/>
                <a:cs typeface="宋体"/>
              </a:rPr>
              <a:t>①④</a:t>
            </a:r>
            <a:endParaRPr lang="zh-CN" altLang="zh-CN" sz="1050" kern="100" dirty="0">
              <a:latin typeface="宋体"/>
              <a:cs typeface="Courier New"/>
            </a:endParaRPr>
          </a:p>
          <a:p>
            <a:pPr marL="442913" indent="0"/>
            <a:r>
              <a:rPr lang="en-US" altLang="zh-CN" b="1" kern="100" dirty="0">
                <a:latin typeface="Times New Roman"/>
                <a:cs typeface="Courier New"/>
              </a:rPr>
              <a:t>C</a:t>
            </a:r>
            <a:r>
              <a:rPr lang="zh-CN" altLang="zh-CN" b="1" kern="100" dirty="0">
                <a:latin typeface="Times New Roman"/>
                <a:cs typeface="Times New Roman"/>
              </a:rPr>
              <a:t>．</a:t>
            </a:r>
            <a:r>
              <a:rPr lang="zh-CN" altLang="zh-CN" b="1" kern="100" dirty="0">
                <a:latin typeface="宋体"/>
                <a:cs typeface="宋体"/>
              </a:rPr>
              <a:t>②③</a:t>
            </a:r>
            <a:r>
              <a:rPr lang="en-US" altLang="zh-CN" b="1" kern="100" dirty="0">
                <a:latin typeface="Times New Roman"/>
                <a:cs typeface="Courier New"/>
              </a:rPr>
              <a:t>  	</a:t>
            </a:r>
            <a:r>
              <a:rPr lang="en-US" altLang="zh-CN" b="1" kern="100" dirty="0" smtClean="0">
                <a:latin typeface="Times New Roman"/>
                <a:cs typeface="Courier New"/>
              </a:rPr>
              <a:t>			D</a:t>
            </a:r>
            <a:r>
              <a:rPr lang="zh-CN" altLang="zh-CN" b="1" kern="100" dirty="0">
                <a:latin typeface="Times New Roman"/>
                <a:cs typeface="Times New Roman"/>
              </a:rPr>
              <a:t>．</a:t>
            </a:r>
            <a:r>
              <a:rPr lang="zh-CN" altLang="zh-CN" b="1" kern="100" dirty="0">
                <a:latin typeface="宋体"/>
                <a:cs typeface="宋体"/>
              </a:rPr>
              <a:t>①③</a:t>
            </a:r>
            <a:endParaRPr lang="zh-CN" altLang="zh-CN" sz="1050" kern="100" dirty="0">
              <a:latin typeface="宋体"/>
              <a:cs typeface="Courier New"/>
            </a:endParaRPr>
          </a:p>
          <a:p>
            <a:pPr marL="442913" indent="0"/>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发</a:t>
            </a:r>
            <a:r>
              <a:rPr lang="zh-CN" altLang="zh-CN" b="1" kern="100" dirty="0">
                <a:latin typeface="Times New Roman"/>
                <a:ea typeface="楷体_GB2312"/>
                <a:cs typeface="Times New Roman"/>
              </a:rPr>
              <a:t>生明显衍射现象的条件是障碍物或小孔的尺寸比波长小，或与波长相差不大，由题图可知，</a:t>
            </a:r>
            <a:r>
              <a:rPr lang="zh-CN" altLang="zh-CN" b="1" kern="100" dirty="0">
                <a:latin typeface="宋体"/>
                <a:ea typeface="楷体_GB2312"/>
                <a:cs typeface="宋体"/>
              </a:rPr>
              <a:t>②</a:t>
            </a:r>
            <a:r>
              <a:rPr lang="zh-CN" altLang="zh-CN" b="1" kern="100" dirty="0">
                <a:latin typeface="Times New Roman"/>
                <a:ea typeface="楷体_GB2312"/>
                <a:cs typeface="Times New Roman"/>
              </a:rPr>
              <a:t>、</a:t>
            </a:r>
            <a:r>
              <a:rPr lang="zh-CN" altLang="zh-CN" b="1" kern="100" dirty="0">
                <a:latin typeface="宋体"/>
                <a:ea typeface="楷体_GB2312"/>
                <a:cs typeface="宋体"/>
              </a:rPr>
              <a:t>④</a:t>
            </a:r>
            <a:r>
              <a:rPr lang="zh-CN" altLang="zh-CN" b="1" kern="100" dirty="0">
                <a:latin typeface="Times New Roman"/>
                <a:ea typeface="楷体_GB2312"/>
                <a:cs typeface="Times New Roman"/>
              </a:rPr>
              <a:t>图能发生明显衍射现象，而</a:t>
            </a:r>
            <a:r>
              <a:rPr lang="zh-CN" altLang="zh-CN" b="1" kern="100" dirty="0">
                <a:latin typeface="宋体"/>
                <a:ea typeface="楷体_GB2312"/>
                <a:cs typeface="宋体"/>
              </a:rPr>
              <a:t>①</a:t>
            </a:r>
            <a:r>
              <a:rPr lang="zh-CN" altLang="zh-CN" b="1" kern="100" dirty="0">
                <a:latin typeface="Times New Roman"/>
                <a:ea typeface="楷体_GB2312"/>
                <a:cs typeface="Times New Roman"/>
              </a:rPr>
              <a:t>、</a:t>
            </a:r>
            <a:r>
              <a:rPr lang="zh-CN" altLang="zh-CN" b="1" kern="100" dirty="0">
                <a:latin typeface="宋体"/>
                <a:ea typeface="楷体_GB2312"/>
                <a:cs typeface="宋体"/>
              </a:rPr>
              <a:t>③</a:t>
            </a:r>
            <a:r>
              <a:rPr lang="zh-CN" altLang="zh-CN" b="1" kern="100" dirty="0">
                <a:latin typeface="Times New Roman"/>
                <a:ea typeface="楷体_GB2312"/>
                <a:cs typeface="Times New Roman"/>
              </a:rPr>
              <a:t>图不能，</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正确</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marL="442913" indent="0"/>
            <a:r>
              <a:rPr lang="zh-CN" altLang="zh-CN" b="1" kern="100" dirty="0">
                <a:solidFill>
                  <a:srgbClr val="FF0000"/>
                </a:solidFill>
                <a:latin typeface="Times New Roman"/>
                <a:ea typeface="黑体"/>
                <a:cs typeface="Times New Roman"/>
              </a:rPr>
              <a:t>答案：</a:t>
            </a:r>
            <a:r>
              <a:rPr lang="en-US" altLang="zh-CN" b="1" kern="100" dirty="0">
                <a:solidFill>
                  <a:prstClr val="black"/>
                </a:solidFill>
                <a:latin typeface="Times New Roman"/>
                <a:ea typeface="楷体_GB2312"/>
                <a:cs typeface="Courier New"/>
              </a:rPr>
              <a:t>A</a:t>
            </a:r>
            <a:r>
              <a:rPr lang="zh-CN" altLang="zh-CN" b="1" kern="100" dirty="0">
                <a:solidFill>
                  <a:prstClr val="black"/>
                </a:solidFill>
                <a:latin typeface="Times New Roman"/>
                <a:ea typeface="楷体_GB2312"/>
                <a:cs typeface="Times New Roman"/>
              </a:rPr>
              <a:t>　</a:t>
            </a:r>
            <a:endParaRPr lang="zh-CN" altLang="zh-CN" sz="1050" kern="100" dirty="0">
              <a:latin typeface="宋体"/>
              <a:cs typeface="Courier New"/>
            </a:endParaRPr>
          </a:p>
        </p:txBody>
      </p:sp>
      <p:pic>
        <p:nvPicPr>
          <p:cNvPr id="24578" name="Picture 2" descr="20WLXBY3-84.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2857227" y="2060848"/>
            <a:ext cx="6133539" cy="864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26896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6" end="6"/>
                                            </p:txEl>
                                          </p:spTgt>
                                        </p:tgtEl>
                                        <p:attrNameLst>
                                          <p:attrName>style.visibility</p:attrName>
                                        </p:attrNameLst>
                                      </p:cBhvr>
                                      <p:to>
                                        <p:strVal val="visible"/>
                                      </p:to>
                                    </p:set>
                                    <p:animEffect transition="in" filter="randombar(horizontal)">
                                      <p:cBhvr>
                                        <p:cTn id="7" dur="500"/>
                                        <p:tgtEl>
                                          <p:spTgt spid="6">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xEl>
                                              <p:pRg st="7" end="7"/>
                                            </p:txEl>
                                          </p:spTgt>
                                        </p:tgtEl>
                                        <p:attrNameLst>
                                          <p:attrName>style.visibility</p:attrName>
                                        </p:attrNameLst>
                                      </p:cBhvr>
                                      <p:to>
                                        <p:strVal val="visible"/>
                                      </p:to>
                                    </p:set>
                                    <p:animEffect transition="in" filter="randombar(horizontal)">
                                      <p:cBhvr>
                                        <p:cTn id="12"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476672"/>
            <a:ext cx="10975658" cy="6120679"/>
          </a:xfrm>
        </p:spPr>
        <p:txBody>
          <a:bodyPr/>
          <a:lstStyle/>
          <a:p>
            <a:pPr marL="442913" indent="-442913"/>
            <a:r>
              <a:rPr lang="en-US" altLang="zh-CN" b="1" kern="100" dirty="0">
                <a:latin typeface="Times New Roman"/>
                <a:cs typeface="Courier New"/>
              </a:rPr>
              <a:t>2</a:t>
            </a:r>
            <a:r>
              <a:rPr lang="en-US" altLang="zh-CN" b="1" kern="100" dirty="0" smtClean="0">
                <a:latin typeface="Times New Roman"/>
                <a:cs typeface="Courier New"/>
              </a:rPr>
              <a:t>.	</a:t>
            </a:r>
            <a:r>
              <a:rPr lang="zh-CN" altLang="zh-CN" b="1" kern="100" dirty="0" smtClean="0">
                <a:latin typeface="Times New Roman"/>
                <a:cs typeface="Times New Roman"/>
              </a:rPr>
              <a:t>如</a:t>
            </a:r>
            <a:r>
              <a:rPr lang="zh-CN" altLang="zh-CN" b="1" kern="100" dirty="0">
                <a:latin typeface="Times New Roman"/>
                <a:cs typeface="Times New Roman"/>
              </a:rPr>
              <a:t>图所示，在空旷的广场上有一堵较高大的墙</a:t>
            </a:r>
            <a:r>
              <a:rPr lang="en-US" altLang="zh-CN" b="1" i="1" kern="100" dirty="0">
                <a:latin typeface="Times New Roman"/>
                <a:cs typeface="Courier New"/>
              </a:rPr>
              <a:t>MN</a:t>
            </a:r>
            <a:r>
              <a:rPr lang="zh-CN" altLang="zh-CN" b="1" kern="100" dirty="0">
                <a:latin typeface="Times New Roman"/>
                <a:cs typeface="Times New Roman"/>
              </a:rPr>
              <a:t>，在墙的一侧有一个正在播放男女合唱歌曲的声源</a:t>
            </a:r>
            <a:r>
              <a:rPr lang="en-US" altLang="zh-CN" b="1" i="1" kern="100" dirty="0">
                <a:latin typeface="Times New Roman"/>
                <a:cs typeface="Courier New"/>
              </a:rPr>
              <a:t>O</a:t>
            </a:r>
            <a:r>
              <a:rPr lang="zh-CN" altLang="zh-CN" b="1" kern="100" dirty="0">
                <a:latin typeface="Times New Roman"/>
                <a:cs typeface="Times New Roman"/>
              </a:rPr>
              <a:t>，某人从</a:t>
            </a:r>
            <a:r>
              <a:rPr lang="en-US" altLang="zh-CN" b="1" i="1" kern="100" dirty="0">
                <a:latin typeface="Times New Roman"/>
                <a:cs typeface="Courier New"/>
              </a:rPr>
              <a:t>A</a:t>
            </a:r>
            <a:r>
              <a:rPr lang="zh-CN" altLang="zh-CN" b="1" kern="100" dirty="0">
                <a:latin typeface="Times New Roman"/>
                <a:cs typeface="Times New Roman"/>
              </a:rPr>
              <a:t>点走到墙后的</a:t>
            </a:r>
            <a:r>
              <a:rPr lang="en-US" altLang="zh-CN" b="1" i="1" kern="100" dirty="0">
                <a:latin typeface="Times New Roman"/>
                <a:cs typeface="Courier New"/>
              </a:rPr>
              <a:t>B</a:t>
            </a:r>
            <a:r>
              <a:rPr lang="zh-CN" altLang="zh-CN" b="1" kern="100" dirty="0">
                <a:latin typeface="Times New Roman"/>
                <a:cs typeface="Times New Roman"/>
              </a:rPr>
              <a:t>点，在此过程中，如从衍射的角度来考虑，他会听</a:t>
            </a:r>
            <a:r>
              <a:rPr lang="zh-CN" altLang="zh-CN" b="1" kern="100" dirty="0" smtClean="0">
                <a:latin typeface="Times New Roman"/>
                <a:cs typeface="Times New Roman"/>
              </a:rPr>
              <a:t>到</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latin typeface="宋体"/>
              <a:cs typeface="Courier New"/>
            </a:endParaRPr>
          </a:p>
          <a:p>
            <a:pPr indent="612140"/>
            <a:endParaRPr lang="en-US" altLang="zh-CN" b="1" kern="100" dirty="0" smtClean="0">
              <a:latin typeface="Times New Roman"/>
              <a:cs typeface="Courier New"/>
            </a:endParaRPr>
          </a:p>
          <a:p>
            <a:pPr indent="612140"/>
            <a:endParaRPr lang="en-US" altLang="zh-CN" b="1" kern="100" dirty="0" smtClean="0">
              <a:latin typeface="Times New Roman"/>
              <a:cs typeface="Courier New"/>
            </a:endParaRPr>
          </a:p>
          <a:p>
            <a:pPr indent="612140"/>
            <a:r>
              <a:rPr lang="en-US" altLang="zh-CN" b="1" kern="100" dirty="0" smtClean="0">
                <a:latin typeface="Times New Roman"/>
                <a:cs typeface="Courier New"/>
              </a:rPr>
              <a:t>A</a:t>
            </a:r>
            <a:r>
              <a:rPr lang="zh-CN" altLang="zh-CN" b="1" kern="100" dirty="0">
                <a:latin typeface="Times New Roman"/>
                <a:cs typeface="Times New Roman"/>
              </a:rPr>
              <a:t>．声音变响，男声比女声更响</a:t>
            </a:r>
            <a:endParaRPr lang="zh-CN" altLang="zh-CN" sz="1050" kern="100" dirty="0">
              <a:latin typeface="宋体"/>
              <a:cs typeface="Courier New"/>
            </a:endParaRPr>
          </a:p>
          <a:p>
            <a:pPr indent="612140"/>
            <a:r>
              <a:rPr lang="en-US" altLang="zh-CN" b="1" kern="100" dirty="0">
                <a:latin typeface="Times New Roman"/>
                <a:cs typeface="Courier New"/>
              </a:rPr>
              <a:t>B</a:t>
            </a:r>
            <a:r>
              <a:rPr lang="zh-CN" altLang="zh-CN" b="1" kern="100" dirty="0">
                <a:latin typeface="Times New Roman"/>
                <a:cs typeface="Times New Roman"/>
              </a:rPr>
              <a:t>．声音变响，女声比男声更响</a:t>
            </a:r>
            <a:endParaRPr lang="zh-CN" altLang="zh-CN" sz="1050" kern="100" dirty="0">
              <a:latin typeface="宋体"/>
              <a:cs typeface="Courier New"/>
            </a:endParaRPr>
          </a:p>
          <a:p>
            <a:pPr indent="612140"/>
            <a:r>
              <a:rPr lang="en-US" altLang="zh-CN" b="1" kern="100" dirty="0">
                <a:latin typeface="Times New Roman"/>
                <a:cs typeface="Courier New"/>
              </a:rPr>
              <a:t>C</a:t>
            </a:r>
            <a:r>
              <a:rPr lang="zh-CN" altLang="zh-CN" b="1" kern="100" dirty="0">
                <a:latin typeface="Times New Roman"/>
                <a:cs typeface="Times New Roman"/>
              </a:rPr>
              <a:t>．声音变弱，男声比女声更弱</a:t>
            </a:r>
            <a:endParaRPr lang="zh-CN" altLang="zh-CN" sz="1050" kern="100" dirty="0">
              <a:latin typeface="宋体"/>
              <a:cs typeface="Courier New"/>
            </a:endParaRPr>
          </a:p>
          <a:p>
            <a:pPr indent="612140"/>
            <a:r>
              <a:rPr lang="en-US" altLang="zh-CN" b="1" kern="100" dirty="0">
                <a:latin typeface="Times New Roman"/>
                <a:cs typeface="Courier New"/>
              </a:rPr>
              <a:t>D</a:t>
            </a:r>
            <a:r>
              <a:rPr lang="zh-CN" altLang="zh-CN" b="1" kern="100" dirty="0">
                <a:latin typeface="Times New Roman"/>
                <a:cs typeface="Times New Roman"/>
              </a:rPr>
              <a:t>．声音变弱，女声比男声更</a:t>
            </a:r>
            <a:r>
              <a:rPr lang="zh-CN" altLang="zh-CN" b="1" kern="100" dirty="0" smtClean="0">
                <a:latin typeface="Times New Roman"/>
                <a:cs typeface="Times New Roman"/>
              </a:rPr>
              <a:t>弱</a:t>
            </a:r>
            <a:endParaRPr lang="zh-CN" altLang="zh-CN" sz="1050" kern="100" dirty="0">
              <a:latin typeface="宋体"/>
              <a:cs typeface="Courier New"/>
            </a:endParaRPr>
          </a:p>
        </p:txBody>
      </p:sp>
      <p:pic>
        <p:nvPicPr>
          <p:cNvPr id="25602" name="Picture 2" descr="20XWLX3-78.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297387" y="2132856"/>
            <a:ext cx="2808312" cy="1337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186363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1207295"/>
            <a:ext cx="10975658" cy="3373833"/>
          </a:xfrm>
        </p:spPr>
        <p:txBody>
          <a:bodyPr/>
          <a:lstStyle/>
          <a:p>
            <a:pPr indent="0">
              <a:lnSpc>
                <a:spcPct val="200000"/>
              </a:lnSpc>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由</a:t>
            </a:r>
            <a:r>
              <a:rPr lang="zh-CN" altLang="zh-CN" b="1" kern="100" dirty="0">
                <a:latin typeface="Times New Roman"/>
                <a:ea typeface="楷体_GB2312"/>
                <a:cs typeface="Times New Roman"/>
              </a:rPr>
              <a:t>题意可知，某人从图中</a:t>
            </a:r>
            <a:r>
              <a:rPr lang="en-US" altLang="zh-CN" b="1" i="1" kern="100" dirty="0">
                <a:latin typeface="Times New Roman"/>
                <a:ea typeface="楷体_GB2312"/>
                <a:cs typeface="Courier New"/>
              </a:rPr>
              <a:t>A</a:t>
            </a:r>
            <a:r>
              <a:rPr lang="zh-CN" altLang="zh-CN" b="1" kern="100" dirty="0">
                <a:latin typeface="Times New Roman"/>
                <a:ea typeface="楷体_GB2312"/>
                <a:cs typeface="Times New Roman"/>
              </a:rPr>
              <a:t>点走到墙后的</a:t>
            </a:r>
            <a:r>
              <a:rPr lang="en-US" altLang="zh-CN" b="1" i="1" kern="100" dirty="0">
                <a:latin typeface="Times New Roman"/>
                <a:ea typeface="楷体_GB2312"/>
                <a:cs typeface="Courier New"/>
              </a:rPr>
              <a:t>B</a:t>
            </a:r>
            <a:r>
              <a:rPr lang="zh-CN" altLang="zh-CN" b="1" kern="100" dirty="0">
                <a:latin typeface="Times New Roman"/>
                <a:ea typeface="楷体_GB2312"/>
                <a:cs typeface="Times New Roman"/>
              </a:rPr>
              <a:t>点，能听到声音，是由于声波的衍射现象，但强度变弱。由于男声的频率低于女声，在同一介质中，传播速度相同，则其波长大于女声的波长，更容易发生衍射，故</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正确，</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错误。</a:t>
            </a:r>
            <a:endParaRPr lang="zh-CN" altLang="zh-CN" sz="1050" kern="100" dirty="0">
              <a:latin typeface="宋体"/>
              <a:cs typeface="Courier New"/>
            </a:endParaRPr>
          </a:p>
          <a:p>
            <a:pPr indent="0">
              <a:lnSpc>
                <a:spcPct val="200000"/>
              </a:lnSpc>
            </a:pPr>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　</a:t>
            </a:r>
            <a:endParaRPr lang="zh-CN" altLang="en-US" dirty="0"/>
          </a:p>
        </p:txBody>
      </p:sp>
    </p:spTree>
    <p:extLst>
      <p:ext uri="{BB962C8B-B14F-4D97-AF65-F5344CB8AC3E}">
        <p14:creationId xmlns:p14="http://schemas.microsoft.com/office/powerpoint/2010/main" val="1734035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randombar(horizontal)">
                                      <p:cBhvr>
                                        <p:cTn id="7"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260648"/>
            <a:ext cx="10975658" cy="6048671"/>
          </a:xfrm>
        </p:spPr>
        <p:txBody>
          <a:bodyPr>
            <a:normAutofit/>
          </a:bodyPr>
          <a:lstStyle/>
          <a:p>
            <a:pPr marL="442913" indent="-442913"/>
            <a:r>
              <a:rPr lang="en-US" altLang="zh-CN" b="1" kern="100" dirty="0">
                <a:latin typeface="Times New Roman"/>
                <a:cs typeface="Courier New"/>
              </a:rPr>
              <a:t>3</a:t>
            </a:r>
            <a:r>
              <a:rPr lang="zh-CN" altLang="zh-CN" b="1" kern="100" dirty="0">
                <a:latin typeface="Times New Roman"/>
                <a:cs typeface="Times New Roman"/>
              </a:rPr>
              <a:t>．音箱装饰布网既美观又能阻止灰尘进入音箱内部，但是它又有不利的一面，对于音箱发出的声音来说，布网就成了障碍物，它阻碍了声音的传播，造成了声音失真，有的生产厂家就把装饰布网安装了子母扣，这样听音乐时就可以把布网卸下来，从而获得高保真的听觉效果。听同样的音乐不卸下布网和卸下布网相比较，你认为声音损失掉的主要</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latin typeface="宋体"/>
              <a:cs typeface="Courier New"/>
            </a:endParaRPr>
          </a:p>
          <a:p>
            <a:pPr marL="442913" indent="0"/>
            <a:r>
              <a:rPr lang="en-US" altLang="zh-CN" b="1" kern="100" dirty="0">
                <a:latin typeface="Times New Roman"/>
                <a:cs typeface="Courier New"/>
              </a:rPr>
              <a:t>A</a:t>
            </a:r>
            <a:r>
              <a:rPr lang="zh-CN" altLang="zh-CN" b="1" kern="100" dirty="0">
                <a:latin typeface="Times New Roman"/>
                <a:cs typeface="Times New Roman"/>
              </a:rPr>
              <a:t>．高频部分</a:t>
            </a:r>
            <a:r>
              <a:rPr lang="en-US" altLang="zh-CN" b="1" kern="100" dirty="0">
                <a:latin typeface="Times New Roman"/>
                <a:cs typeface="Courier New"/>
              </a:rPr>
              <a:t>  	</a:t>
            </a:r>
            <a:r>
              <a:rPr lang="en-US" altLang="zh-CN" b="1" kern="100" dirty="0" smtClean="0">
                <a:latin typeface="Times New Roman"/>
                <a:cs typeface="Courier New"/>
              </a:rPr>
              <a:t>		B</a:t>
            </a:r>
            <a:r>
              <a:rPr lang="zh-CN" altLang="zh-CN" b="1" kern="100" dirty="0">
                <a:latin typeface="Times New Roman"/>
                <a:cs typeface="Times New Roman"/>
              </a:rPr>
              <a:t>．低频部分</a:t>
            </a:r>
            <a:endParaRPr lang="zh-CN" altLang="zh-CN" sz="1050" kern="100" dirty="0">
              <a:latin typeface="宋体"/>
              <a:cs typeface="Courier New"/>
            </a:endParaRPr>
          </a:p>
          <a:p>
            <a:pPr marL="442913" indent="0"/>
            <a:r>
              <a:rPr lang="en-US" altLang="zh-CN" b="1" kern="100" dirty="0">
                <a:latin typeface="Times New Roman"/>
                <a:cs typeface="Courier New"/>
              </a:rPr>
              <a:t>C</a:t>
            </a:r>
            <a:r>
              <a:rPr lang="zh-CN" altLang="zh-CN" b="1" kern="100" dirty="0">
                <a:latin typeface="Times New Roman"/>
                <a:cs typeface="Times New Roman"/>
              </a:rPr>
              <a:t>．中频部分</a:t>
            </a:r>
            <a:r>
              <a:rPr lang="en-US" altLang="zh-CN" b="1" kern="100" dirty="0">
                <a:latin typeface="Times New Roman"/>
                <a:cs typeface="Courier New"/>
              </a:rPr>
              <a:t>  	</a:t>
            </a:r>
            <a:r>
              <a:rPr lang="en-US" altLang="zh-CN" b="1" kern="100" dirty="0" smtClean="0">
                <a:latin typeface="Times New Roman"/>
                <a:cs typeface="Courier New"/>
              </a:rPr>
              <a:t>		D</a:t>
            </a:r>
            <a:r>
              <a:rPr lang="zh-CN" altLang="zh-CN" b="1" kern="100" dirty="0">
                <a:latin typeface="Times New Roman"/>
                <a:cs typeface="Times New Roman"/>
              </a:rPr>
              <a:t>．不能确定</a:t>
            </a:r>
            <a:endParaRPr lang="zh-CN" altLang="zh-CN" sz="1050" kern="100" dirty="0">
              <a:latin typeface="宋体"/>
              <a:cs typeface="Courier New"/>
            </a:endParaRPr>
          </a:p>
          <a:p>
            <a:pPr marL="442913" indent="0"/>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由</a:t>
            </a:r>
            <a:r>
              <a:rPr lang="en-US" altLang="zh-CN" b="1" i="1" kern="100" dirty="0">
                <a:latin typeface="Book Antiqua"/>
                <a:ea typeface="楷体_GB2312"/>
                <a:cs typeface="Times New Roman"/>
              </a:rPr>
              <a:t>v</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λf</a:t>
            </a:r>
            <a:r>
              <a:rPr lang="zh-CN" altLang="zh-CN" b="1" kern="100" dirty="0">
                <a:latin typeface="Times New Roman"/>
                <a:ea typeface="楷体_GB2312"/>
                <a:cs typeface="Times New Roman"/>
              </a:rPr>
              <a:t>知，波速一定时，频率越高、波长越小。波长越小，越不易发</a:t>
            </a:r>
            <a:r>
              <a:rPr lang="zh-CN" altLang="zh-CN" b="1" kern="100" dirty="0" smtClean="0">
                <a:latin typeface="Times New Roman"/>
                <a:ea typeface="楷体_GB2312"/>
                <a:cs typeface="Times New Roman"/>
              </a:rPr>
              <a:t>生衍</a:t>
            </a:r>
            <a:r>
              <a:rPr lang="zh-CN" altLang="zh-CN" b="1" kern="100" dirty="0">
                <a:latin typeface="Times New Roman"/>
                <a:ea typeface="楷体_GB2312"/>
                <a:cs typeface="Times New Roman"/>
              </a:rPr>
              <a:t>射现象，故不卸布网损失掉的主要是高频部分，所以选项</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正确</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marL="442913" indent="0"/>
            <a:r>
              <a:rPr lang="zh-CN" altLang="zh-CN" b="1" kern="100" dirty="0">
                <a:solidFill>
                  <a:srgbClr val="FF0000"/>
                </a:solidFill>
                <a:latin typeface="Times New Roman"/>
                <a:ea typeface="黑体"/>
                <a:cs typeface="Times New Roman"/>
              </a:rPr>
              <a:t>答案：</a:t>
            </a:r>
            <a:r>
              <a:rPr lang="en-US" altLang="zh-CN" b="1" kern="100" dirty="0">
                <a:solidFill>
                  <a:prstClr val="black"/>
                </a:solidFill>
                <a:latin typeface="Times New Roman"/>
                <a:ea typeface="楷体_GB2312"/>
                <a:cs typeface="Courier New"/>
              </a:rPr>
              <a:t>A</a:t>
            </a:r>
            <a:endParaRPr lang="zh-CN" altLang="zh-CN" sz="1050" kern="100" dirty="0">
              <a:latin typeface="宋体"/>
              <a:cs typeface="Courier New"/>
            </a:endParaRPr>
          </a:p>
        </p:txBody>
      </p:sp>
    </p:spTree>
    <p:extLst>
      <p:ext uri="{BB962C8B-B14F-4D97-AF65-F5344CB8AC3E}">
        <p14:creationId xmlns:p14="http://schemas.microsoft.com/office/powerpoint/2010/main" val="3760528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animEffect transition="in" filter="randombar(horizontal)">
                                      <p:cBhvr>
                                        <p:cTn id="7" dur="500"/>
                                        <p:tgtEl>
                                          <p:spTgt spid="6">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xEl>
                                              <p:pRg st="4" end="4"/>
                                            </p:txEl>
                                          </p:spTgt>
                                        </p:tgtEl>
                                        <p:attrNameLst>
                                          <p:attrName>style.visibility</p:attrName>
                                        </p:attrNameLst>
                                      </p:cBhvr>
                                      <p:to>
                                        <p:strVal val="visible"/>
                                      </p:to>
                                    </p:set>
                                    <p:animEffect transition="in" filter="randombar(horizontal)">
                                      <p:cBhvr>
                                        <p:cTn id="12"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116632"/>
            <a:ext cx="10975658" cy="6408711"/>
          </a:xfrm>
        </p:spPr>
        <p:txBody>
          <a:bodyPr>
            <a:normAutofit lnSpcReduction="10000"/>
          </a:bodyPr>
          <a:lstStyle/>
          <a:p>
            <a:pPr indent="612140" algn="ctr"/>
            <a:r>
              <a:rPr lang="zh-CN" altLang="zh-CN" b="1" kern="100" dirty="0">
                <a:solidFill>
                  <a:schemeClr val="accent6">
                    <a:lumMod val="75000"/>
                  </a:schemeClr>
                </a:solidFill>
                <a:latin typeface="宋体"/>
                <a:cs typeface="Courier New"/>
              </a:rPr>
              <a:t>探究</a:t>
            </a:r>
            <a:r>
              <a:rPr lang="en-US" altLang="zh-CN" b="1" kern="100" dirty="0">
                <a:solidFill>
                  <a:schemeClr val="accent6">
                    <a:lumMod val="75000"/>
                  </a:schemeClr>
                </a:solidFill>
                <a:latin typeface="Symbol"/>
                <a:cs typeface="Courier New"/>
              </a:rPr>
              <a:t>(</a:t>
            </a:r>
            <a:r>
              <a:rPr lang="zh-CN" altLang="zh-CN" b="1" kern="100" dirty="0">
                <a:solidFill>
                  <a:schemeClr val="accent6">
                    <a:lumMod val="75000"/>
                  </a:schemeClr>
                </a:solidFill>
                <a:latin typeface="宋体"/>
                <a:cs typeface="Courier New"/>
              </a:rPr>
              <a:t>二</a:t>
            </a:r>
            <a:r>
              <a:rPr lang="en-US" altLang="zh-CN" b="1" kern="100" dirty="0">
                <a:solidFill>
                  <a:schemeClr val="accent6">
                    <a:lumMod val="75000"/>
                  </a:schemeClr>
                </a:solidFill>
                <a:latin typeface="Symbol"/>
                <a:cs typeface="Courier New"/>
              </a:rPr>
              <a:t>)  </a:t>
            </a:r>
            <a:r>
              <a:rPr lang="zh-CN" altLang="zh-CN" b="1" kern="100" dirty="0">
                <a:solidFill>
                  <a:schemeClr val="accent6">
                    <a:lumMod val="75000"/>
                  </a:schemeClr>
                </a:solidFill>
                <a:latin typeface="Times New Roman"/>
                <a:cs typeface="Times New Roman"/>
              </a:rPr>
              <a:t>波的反射与折射</a:t>
            </a:r>
            <a:endParaRPr lang="zh-CN" altLang="zh-CN" sz="1050" kern="100" dirty="0">
              <a:solidFill>
                <a:schemeClr val="accent6">
                  <a:lumMod val="75000"/>
                </a:schemeClr>
              </a:solidFill>
              <a:latin typeface="宋体"/>
              <a:cs typeface="Courier New"/>
            </a:endParaRPr>
          </a:p>
          <a:p>
            <a:pPr indent="612140"/>
            <a:r>
              <a:rPr lang="en-US" altLang="zh-CN" b="1" kern="100" dirty="0">
                <a:solidFill>
                  <a:srgbClr val="00B0F0"/>
                </a:solidFill>
                <a:latin typeface="Times New Roman"/>
                <a:ea typeface="黑体"/>
                <a:cs typeface="Courier New"/>
              </a:rPr>
              <a:t>[</a:t>
            </a:r>
            <a:r>
              <a:rPr lang="zh-CN" altLang="zh-CN" b="1" kern="100" dirty="0">
                <a:solidFill>
                  <a:srgbClr val="00B0F0"/>
                </a:solidFill>
                <a:latin typeface="Times New Roman"/>
                <a:ea typeface="黑体"/>
                <a:cs typeface="Times New Roman"/>
              </a:rPr>
              <a:t>问题驱动</a:t>
            </a:r>
            <a:r>
              <a:rPr lang="en-US" altLang="zh-CN" b="1" kern="100" dirty="0">
                <a:solidFill>
                  <a:srgbClr val="00B0F0"/>
                </a:solidFill>
                <a:latin typeface="Times New Roman"/>
                <a:ea typeface="黑体"/>
                <a:cs typeface="Courier New"/>
              </a:rPr>
              <a:t>]</a:t>
            </a:r>
            <a:endParaRPr lang="zh-CN" altLang="zh-CN" sz="1050" kern="100" dirty="0">
              <a:latin typeface="宋体"/>
              <a:cs typeface="Courier New"/>
            </a:endParaRPr>
          </a:p>
          <a:p>
            <a:pPr indent="612140"/>
            <a:r>
              <a:rPr lang="zh-CN" altLang="zh-CN" b="1" kern="100" dirty="0">
                <a:latin typeface="Times New Roman"/>
                <a:cs typeface="Times New Roman"/>
              </a:rPr>
              <a:t>蝙蝠的视觉很不发达，而它却可以在夜间准确而敏捷地捕捉飞虫和躲避障碍物，能做圆形转弯、急刹车和快速变换飞行速度等多种</a:t>
            </a:r>
            <a:r>
              <a:rPr lang="en-US" altLang="zh-CN" b="1" kern="100" dirty="0">
                <a:latin typeface="宋体"/>
                <a:cs typeface="Times New Roman"/>
              </a:rPr>
              <a:t>“</a:t>
            </a:r>
            <a:r>
              <a:rPr lang="zh-CN" altLang="zh-CN" b="1" kern="100" dirty="0">
                <a:latin typeface="Times New Roman"/>
                <a:cs typeface="Times New Roman"/>
              </a:rPr>
              <a:t>特技飞行</a:t>
            </a:r>
            <a:r>
              <a:rPr lang="en-US" altLang="zh-CN" b="1" kern="100" dirty="0">
                <a:latin typeface="宋体"/>
                <a:cs typeface="Times New Roman"/>
              </a:rPr>
              <a:t>”</a:t>
            </a:r>
            <a:r>
              <a:rPr lang="zh-CN" altLang="zh-CN" b="1" kern="100" dirty="0">
                <a:latin typeface="Times New Roman"/>
                <a:cs typeface="Times New Roman"/>
              </a:rPr>
              <a:t>。请问：</a:t>
            </a:r>
            <a:endParaRPr lang="zh-CN" altLang="zh-CN" sz="1050" kern="100" dirty="0">
              <a:latin typeface="宋体"/>
              <a:cs typeface="Courier New"/>
            </a:endParaRPr>
          </a:p>
          <a:p>
            <a:pPr indent="612140"/>
            <a:r>
              <a:rPr lang="en-US" altLang="zh-CN" b="1" kern="100" dirty="0">
                <a:latin typeface="Times New Roman"/>
                <a:cs typeface="Courier New"/>
              </a:rPr>
              <a:t>(1)</a:t>
            </a:r>
            <a:r>
              <a:rPr lang="zh-CN" altLang="zh-CN" b="1" kern="100" dirty="0">
                <a:latin typeface="Times New Roman"/>
                <a:cs typeface="Times New Roman"/>
              </a:rPr>
              <a:t>蝙蝠在夜间飞行是靠什么器官来导航的？</a:t>
            </a:r>
            <a:endParaRPr lang="zh-CN" altLang="zh-CN" sz="1050" kern="100" dirty="0">
              <a:latin typeface="宋体"/>
              <a:cs typeface="Courier New"/>
            </a:endParaRPr>
          </a:p>
          <a:p>
            <a:pPr indent="612140"/>
            <a:r>
              <a:rPr lang="en-US" altLang="zh-CN" b="1" kern="100" dirty="0">
                <a:latin typeface="Times New Roman"/>
                <a:cs typeface="Courier New"/>
              </a:rPr>
              <a:t>(2)</a:t>
            </a:r>
            <a:r>
              <a:rPr lang="zh-CN" altLang="zh-CN" b="1" kern="100" dirty="0">
                <a:latin typeface="Times New Roman"/>
                <a:cs typeface="Times New Roman"/>
              </a:rPr>
              <a:t>蝙蝠利用了声波的什么现象？</a:t>
            </a:r>
            <a:endParaRPr lang="zh-CN" altLang="zh-CN" sz="1050" kern="100" dirty="0">
              <a:latin typeface="宋体"/>
              <a:cs typeface="Courier New"/>
            </a:endParaRPr>
          </a:p>
          <a:p>
            <a:pPr indent="612140"/>
            <a:endParaRPr lang="en-US" altLang="zh-CN" b="1" kern="100" dirty="0" smtClean="0">
              <a:solidFill>
                <a:srgbClr val="FF0000"/>
              </a:solidFill>
              <a:latin typeface="Times New Roman"/>
              <a:ea typeface="黑体"/>
              <a:cs typeface="Times New Roman"/>
            </a:endParaRPr>
          </a:p>
          <a:p>
            <a:pPr indent="612140"/>
            <a:endParaRPr lang="en-US" altLang="zh-CN" b="1" kern="100" dirty="0">
              <a:solidFill>
                <a:srgbClr val="FF0000"/>
              </a:solidFill>
              <a:latin typeface="Times New Roman"/>
              <a:ea typeface="黑体"/>
              <a:cs typeface="Times New Roman"/>
            </a:endParaRPr>
          </a:p>
          <a:p>
            <a:pPr indent="612140"/>
            <a:endParaRPr lang="en-US" altLang="zh-CN" b="1" kern="100" dirty="0" smtClean="0">
              <a:solidFill>
                <a:srgbClr val="FF0000"/>
              </a:solidFill>
              <a:latin typeface="Times New Roman"/>
              <a:ea typeface="黑体"/>
              <a:cs typeface="Times New Roman"/>
            </a:endParaRPr>
          </a:p>
          <a:p>
            <a:pPr indent="612140"/>
            <a:r>
              <a:rPr lang="zh-CN" altLang="zh-CN" b="1" kern="100" dirty="0" smtClean="0">
                <a:solidFill>
                  <a:srgbClr val="FF0000"/>
                </a:solidFill>
                <a:latin typeface="Times New Roman"/>
                <a:ea typeface="黑体"/>
                <a:cs typeface="Times New Roman"/>
              </a:rPr>
              <a:t>提</a:t>
            </a:r>
            <a:r>
              <a:rPr lang="zh-CN" altLang="zh-CN" b="1" kern="100" dirty="0">
                <a:solidFill>
                  <a:srgbClr val="FF0000"/>
                </a:solidFill>
                <a:latin typeface="Times New Roman"/>
                <a:ea typeface="黑体"/>
                <a:cs typeface="Times New Roman"/>
              </a:rPr>
              <a:t>示：</a:t>
            </a: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不是靠眼睛看的，而是靠耳朵和发音器官来进行导航的。</a:t>
            </a:r>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反射现象。</a:t>
            </a:r>
            <a:r>
              <a:rPr lang="zh-CN" altLang="zh-CN" b="1" kern="100" dirty="0">
                <a:latin typeface="Times New Roman"/>
                <a:cs typeface="Times New Roman"/>
              </a:rPr>
              <a:t>　　　　</a:t>
            </a:r>
            <a:endParaRPr lang="zh-CN" altLang="zh-CN" sz="1050" kern="100" dirty="0">
              <a:latin typeface="宋体"/>
              <a:cs typeface="Courier New"/>
            </a:endParaRPr>
          </a:p>
          <a:p>
            <a:endParaRPr lang="zh-CN" altLang="en-US" dirty="0"/>
          </a:p>
        </p:txBody>
      </p:sp>
      <p:pic>
        <p:nvPicPr>
          <p:cNvPr id="26626" name="Picture 2" descr="21XLKWLX3-35.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441403" y="3573016"/>
            <a:ext cx="2664296" cy="1595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4282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8" end="8"/>
                                            </p:txEl>
                                          </p:spTgt>
                                        </p:tgtEl>
                                        <p:attrNameLst>
                                          <p:attrName>style.visibility</p:attrName>
                                        </p:attrNameLst>
                                      </p:cBhvr>
                                      <p:to>
                                        <p:strVal val="visible"/>
                                      </p:to>
                                    </p:set>
                                    <p:animEffect transition="in" filter="randombar(horizontal)">
                                      <p:cBhvr>
                                        <p:cTn id="7"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1135287"/>
            <a:ext cx="10975658" cy="5534073"/>
          </a:xfrm>
        </p:spPr>
        <p:txBody>
          <a:bodyPr>
            <a:normAutofit/>
          </a:bodyPr>
          <a:lstStyle/>
          <a:p>
            <a:pPr marL="442913" indent="-442913"/>
            <a:r>
              <a:rPr lang="zh-CN" altLang="zh-CN" b="1" kern="100" dirty="0">
                <a:latin typeface="Times New Roman"/>
                <a:ea typeface="黑体"/>
                <a:cs typeface="Times New Roman"/>
              </a:rPr>
              <a:t>一、机械波的衍射与惠更斯原理</a:t>
            </a:r>
            <a:endParaRPr lang="zh-CN" altLang="zh-CN" sz="1050" kern="100" dirty="0">
              <a:latin typeface="宋体"/>
              <a:cs typeface="Courier New"/>
            </a:endParaRPr>
          </a:p>
          <a:p>
            <a:pPr marL="442913" indent="-442913"/>
            <a:r>
              <a:rPr lang="en-US" altLang="zh-CN" b="1" kern="100" dirty="0">
                <a:latin typeface="Times New Roman"/>
                <a:cs typeface="Courier New"/>
              </a:rPr>
              <a:t>1</a:t>
            </a:r>
            <a:r>
              <a:rPr lang="zh-CN" altLang="zh-CN" b="1" kern="100" dirty="0">
                <a:latin typeface="Times New Roman"/>
                <a:cs typeface="Times New Roman"/>
              </a:rPr>
              <a:t>．填一填</a:t>
            </a:r>
            <a:endParaRPr lang="zh-CN" altLang="zh-CN" sz="1050" kern="100" dirty="0">
              <a:latin typeface="宋体"/>
              <a:cs typeface="Courier New"/>
            </a:endParaRPr>
          </a:p>
          <a:p>
            <a:pPr marL="442913" indent="-442913"/>
            <a:r>
              <a:rPr lang="en-US" altLang="zh-CN" b="1" kern="100" dirty="0">
                <a:latin typeface="Times New Roman"/>
                <a:ea typeface="黑体"/>
                <a:cs typeface="Courier New"/>
              </a:rPr>
              <a:t>(1)</a:t>
            </a:r>
            <a:r>
              <a:rPr lang="zh-CN" altLang="zh-CN" b="1" kern="100" dirty="0">
                <a:latin typeface="Times New Roman"/>
                <a:ea typeface="黑体"/>
                <a:cs typeface="Times New Roman"/>
              </a:rPr>
              <a:t>波的衍射</a:t>
            </a:r>
            <a:endParaRPr lang="zh-CN" altLang="zh-CN" sz="1050" kern="100" dirty="0">
              <a:latin typeface="宋体"/>
              <a:cs typeface="Courier New"/>
            </a:endParaRPr>
          </a:p>
          <a:p>
            <a:pPr marL="442913" indent="-442913"/>
            <a:r>
              <a:rPr lang="en-US" altLang="zh-CN" b="1" kern="100" dirty="0" smtClean="0">
                <a:latin typeface="宋体"/>
                <a:cs typeface="宋体"/>
              </a:rPr>
              <a:t>	</a:t>
            </a:r>
            <a:r>
              <a:rPr lang="zh-CN" altLang="zh-CN" b="1" kern="100" dirty="0" smtClean="0">
                <a:latin typeface="宋体"/>
                <a:cs typeface="宋体"/>
              </a:rPr>
              <a:t>①</a:t>
            </a:r>
            <a:r>
              <a:rPr lang="zh-CN" altLang="zh-CN" b="1" kern="100" dirty="0">
                <a:latin typeface="Times New Roman"/>
                <a:cs typeface="Times New Roman"/>
              </a:rPr>
              <a:t>定义：波能绕过</a:t>
            </a:r>
            <a:r>
              <a:rPr lang="en-US" altLang="zh-CN" b="1" u="sng" kern="100" dirty="0">
                <a:latin typeface="Times New Roman"/>
                <a:cs typeface="Courier New"/>
              </a:rPr>
              <a:t>         </a:t>
            </a:r>
            <a:r>
              <a:rPr lang="en-US" altLang="zh-CN" b="1" u="sng" kern="100" dirty="0" smtClean="0">
                <a:latin typeface="Times New Roman"/>
                <a:cs typeface="Courier New"/>
              </a:rPr>
              <a:t>      </a:t>
            </a:r>
            <a:r>
              <a:rPr lang="zh-CN" altLang="zh-CN" b="1" kern="100" dirty="0">
                <a:latin typeface="Times New Roman"/>
                <a:cs typeface="Times New Roman"/>
              </a:rPr>
              <a:t>或穿过</a:t>
            </a:r>
            <a:r>
              <a:rPr lang="en-US" altLang="zh-CN" b="1" u="sng" kern="100" dirty="0">
                <a:latin typeface="Times New Roman"/>
                <a:cs typeface="Courier New"/>
              </a:rPr>
              <a:t>          </a:t>
            </a:r>
            <a:r>
              <a:rPr lang="zh-CN" altLang="zh-CN" b="1" kern="100" dirty="0">
                <a:latin typeface="Times New Roman"/>
                <a:cs typeface="Times New Roman"/>
              </a:rPr>
              <a:t>继续向前传播的现象。</a:t>
            </a:r>
            <a:endParaRPr lang="zh-CN" altLang="zh-CN" sz="1050" kern="100" dirty="0">
              <a:latin typeface="宋体"/>
              <a:cs typeface="Courier New"/>
            </a:endParaRPr>
          </a:p>
          <a:p>
            <a:pPr marL="442913" indent="-442913"/>
            <a:r>
              <a:rPr lang="en-US" altLang="zh-CN" b="1" kern="100" dirty="0" smtClean="0">
                <a:latin typeface="宋体"/>
                <a:cs typeface="宋体"/>
              </a:rPr>
              <a:t>	</a:t>
            </a:r>
            <a:r>
              <a:rPr lang="zh-CN" altLang="zh-CN" b="1" kern="100" dirty="0" smtClean="0">
                <a:latin typeface="宋体"/>
                <a:cs typeface="宋体"/>
              </a:rPr>
              <a:t>②</a:t>
            </a:r>
            <a:r>
              <a:rPr lang="zh-CN" altLang="zh-CN" b="1" kern="100" dirty="0">
                <a:latin typeface="Times New Roman"/>
                <a:cs typeface="Times New Roman"/>
              </a:rPr>
              <a:t>实验观察：</a:t>
            </a:r>
            <a:endParaRPr lang="zh-CN" altLang="zh-CN" sz="1050" kern="100" dirty="0">
              <a:latin typeface="宋体"/>
              <a:cs typeface="Courier New"/>
            </a:endParaRPr>
          </a:p>
          <a:p>
            <a:pPr marL="442913" indent="-442913"/>
            <a:r>
              <a:rPr lang="en-US" altLang="zh-CN" b="1" kern="100" dirty="0" smtClean="0">
                <a:latin typeface="Times New Roman"/>
                <a:cs typeface="Times New Roman"/>
              </a:rPr>
              <a:t>	</a:t>
            </a:r>
            <a:r>
              <a:rPr lang="zh-CN" altLang="zh-CN" b="1" kern="100" dirty="0" smtClean="0">
                <a:latin typeface="Times New Roman"/>
                <a:cs typeface="Times New Roman"/>
              </a:rPr>
              <a:t>在</a:t>
            </a:r>
            <a:r>
              <a:rPr lang="zh-CN" altLang="zh-CN" b="1" kern="100" dirty="0">
                <a:latin typeface="Times New Roman"/>
                <a:cs typeface="Times New Roman"/>
              </a:rPr>
              <a:t>水槽里放两块挡板，中间留个窄缝，让水波通过窄缝，可以发现：</a:t>
            </a:r>
            <a:endParaRPr lang="zh-CN" altLang="zh-CN" sz="1050" kern="100" dirty="0">
              <a:latin typeface="宋体"/>
              <a:cs typeface="Courier New"/>
            </a:endParaRPr>
          </a:p>
          <a:p>
            <a:pPr marL="442913" indent="-442913"/>
            <a:r>
              <a:rPr lang="en-US" altLang="zh-CN" b="1" kern="100" dirty="0" smtClean="0">
                <a:latin typeface="Times New Roman"/>
                <a:cs typeface="Courier New"/>
              </a:rPr>
              <a:t>	a</a:t>
            </a:r>
            <a:r>
              <a:rPr lang="zh-CN" altLang="zh-CN" b="1" kern="100" dirty="0">
                <a:latin typeface="Times New Roman"/>
                <a:cs typeface="Times New Roman"/>
              </a:rPr>
              <a:t>．狭缝宽度比波长大得多时：波的传播如同光沿</a:t>
            </a:r>
            <a:r>
              <a:rPr lang="en-US" altLang="zh-CN" b="1" u="sng" kern="100" dirty="0">
                <a:latin typeface="Times New Roman"/>
                <a:cs typeface="Courier New"/>
              </a:rPr>
              <a:t>          </a:t>
            </a:r>
            <a:r>
              <a:rPr lang="zh-CN" altLang="zh-CN" b="1" kern="100" dirty="0">
                <a:latin typeface="Times New Roman"/>
                <a:cs typeface="Times New Roman"/>
              </a:rPr>
              <a:t>传播一样，在窄缝后面形成一个</a:t>
            </a:r>
            <a:r>
              <a:rPr lang="en-US" altLang="zh-CN" b="1" u="sng" kern="100" dirty="0">
                <a:latin typeface="Times New Roman"/>
                <a:cs typeface="Courier New"/>
              </a:rPr>
              <a:t>          </a:t>
            </a:r>
            <a:r>
              <a:rPr lang="zh-CN" altLang="zh-CN" b="1" kern="100" dirty="0">
                <a:latin typeface="Times New Roman"/>
                <a:cs typeface="Times New Roman"/>
              </a:rPr>
              <a:t>的水波区域，挡板后面几乎没有水波</a:t>
            </a:r>
            <a:r>
              <a:rPr lang="zh-CN" altLang="zh-CN" b="1" kern="100" dirty="0" smtClean="0">
                <a:latin typeface="Times New Roman"/>
                <a:cs typeface="Times New Roman"/>
              </a:rPr>
              <a:t>。</a:t>
            </a:r>
            <a:endParaRPr lang="zh-CN" altLang="zh-CN" sz="1050" kern="100" dirty="0">
              <a:latin typeface="宋体"/>
              <a:cs typeface="Courier New"/>
            </a:endParaRPr>
          </a:p>
        </p:txBody>
      </p:sp>
      <p:pic>
        <p:nvPicPr>
          <p:cNvPr id="19458" name="Picture 2" descr="F:\粤教版物理选择性必修第一册\新课程学案1自学新教材.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53244" y="332656"/>
            <a:ext cx="5868679" cy="7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矩形 2"/>
          <p:cNvSpPr/>
          <p:nvPr/>
        </p:nvSpPr>
        <p:spPr>
          <a:xfrm>
            <a:off x="3577307" y="3068960"/>
            <a:ext cx="1112805" cy="461665"/>
          </a:xfrm>
          <a:prstGeom prst="rect">
            <a:avLst/>
          </a:prstGeom>
        </p:spPr>
        <p:txBody>
          <a:bodyPr wrap="none">
            <a:spAutoFit/>
          </a:bodyPr>
          <a:lstStyle/>
          <a:p>
            <a:r>
              <a:rPr lang="zh-CN" altLang="zh-CN" sz="2400" b="1" kern="100" dirty="0">
                <a:solidFill>
                  <a:srgbClr val="FF0000"/>
                </a:solidFill>
                <a:latin typeface="Times New Roman"/>
                <a:cs typeface="Times New Roman"/>
              </a:rPr>
              <a:t>障碍物</a:t>
            </a:r>
            <a:endParaRPr lang="zh-CN" altLang="en-US" sz="2400" dirty="0"/>
          </a:p>
        </p:txBody>
      </p:sp>
      <p:sp>
        <p:nvSpPr>
          <p:cNvPr id="7" name="矩形 6"/>
          <p:cNvSpPr/>
          <p:nvPr/>
        </p:nvSpPr>
        <p:spPr>
          <a:xfrm>
            <a:off x="5665539" y="3068959"/>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小孔</a:t>
            </a:r>
            <a:endParaRPr lang="zh-CN" altLang="en-US" sz="2400" dirty="0"/>
          </a:p>
        </p:txBody>
      </p:sp>
      <p:sp>
        <p:nvSpPr>
          <p:cNvPr id="8" name="矩形 7"/>
          <p:cNvSpPr/>
          <p:nvPr/>
        </p:nvSpPr>
        <p:spPr>
          <a:xfrm>
            <a:off x="7681763" y="4941168"/>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直线</a:t>
            </a:r>
            <a:endParaRPr lang="zh-CN" altLang="en-US" sz="2400" dirty="0"/>
          </a:p>
        </p:txBody>
      </p:sp>
      <p:sp>
        <p:nvSpPr>
          <p:cNvPr id="11" name="矩形 10"/>
          <p:cNvSpPr/>
          <p:nvPr/>
        </p:nvSpPr>
        <p:spPr>
          <a:xfrm>
            <a:off x="2641203" y="5487615"/>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等宽</a:t>
            </a:r>
            <a:endParaRPr lang="zh-CN" altLang="en-US" sz="2400" dirty="0"/>
          </a:p>
        </p:txBody>
      </p:sp>
    </p:spTree>
    <p:extLst>
      <p:ext uri="{BB962C8B-B14F-4D97-AF65-F5344CB8AC3E}">
        <p14:creationId xmlns:p14="http://schemas.microsoft.com/office/powerpoint/2010/main" val="1289857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randombar(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260648"/>
            <a:ext cx="10975658" cy="6264695"/>
          </a:xfrm>
        </p:spPr>
        <p:txBody>
          <a:bodyPr>
            <a:normAutofit/>
          </a:bodyPr>
          <a:lstStyle/>
          <a:p>
            <a:pPr indent="612140" algn="ctr"/>
            <a:r>
              <a:rPr lang="en-US" altLang="zh-CN" b="1" kern="100" dirty="0">
                <a:solidFill>
                  <a:srgbClr val="943634"/>
                </a:solidFill>
                <a:latin typeface="IPAPANNEW"/>
                <a:ea typeface="黑体"/>
                <a:cs typeface="Times New Roman"/>
              </a:rPr>
              <a:t>[</a:t>
            </a:r>
            <a:r>
              <a:rPr lang="zh-CN" altLang="zh-CN" b="1" kern="100" dirty="0">
                <a:solidFill>
                  <a:srgbClr val="943634"/>
                </a:solidFill>
                <a:latin typeface="IPAPANNEW"/>
                <a:ea typeface="黑体"/>
                <a:cs typeface="Times New Roman"/>
              </a:rPr>
              <a:t>重难释解</a:t>
            </a:r>
            <a:r>
              <a:rPr lang="en-US" altLang="zh-CN" b="1" kern="100" dirty="0">
                <a:solidFill>
                  <a:srgbClr val="943634"/>
                </a:solidFill>
                <a:latin typeface="IPAPANNEW"/>
                <a:ea typeface="黑体"/>
                <a:cs typeface="Times New Roman"/>
              </a:rPr>
              <a:t>]</a:t>
            </a:r>
            <a:endParaRPr lang="zh-CN" altLang="zh-CN" sz="1050" kern="100" dirty="0">
              <a:latin typeface="宋体"/>
              <a:cs typeface="Courier New"/>
            </a:endParaRPr>
          </a:p>
          <a:p>
            <a:pPr indent="612140"/>
            <a:r>
              <a:rPr lang="en-US" altLang="zh-CN" b="1" kern="100" dirty="0">
                <a:latin typeface="Times New Roman"/>
                <a:ea typeface="黑体"/>
                <a:cs typeface="Courier New"/>
              </a:rPr>
              <a:t>1</a:t>
            </a:r>
            <a:r>
              <a:rPr lang="zh-CN" altLang="zh-CN" b="1" kern="100" dirty="0">
                <a:latin typeface="Times New Roman"/>
                <a:cs typeface="Times New Roman"/>
              </a:rPr>
              <a:t>．</a:t>
            </a:r>
            <a:r>
              <a:rPr lang="zh-CN" altLang="zh-CN" b="1" kern="100" dirty="0">
                <a:latin typeface="Times New Roman"/>
                <a:ea typeface="黑体"/>
                <a:cs typeface="Times New Roman"/>
              </a:rPr>
              <a:t>波的反射</a:t>
            </a:r>
            <a:endParaRPr lang="zh-CN" altLang="zh-CN" sz="1050" kern="100" dirty="0">
              <a:latin typeface="宋体"/>
              <a:cs typeface="Courier New"/>
            </a:endParaRPr>
          </a:p>
          <a:p>
            <a:pPr indent="612140"/>
            <a:r>
              <a:rPr lang="en-US" altLang="zh-CN" b="1" kern="100" dirty="0">
                <a:latin typeface="Times New Roman"/>
                <a:cs typeface="Courier New"/>
              </a:rPr>
              <a:t>(1)</a:t>
            </a:r>
            <a:r>
              <a:rPr lang="zh-CN" altLang="zh-CN" b="1" kern="100" dirty="0">
                <a:latin typeface="Times New Roman"/>
                <a:cs typeface="Times New Roman"/>
              </a:rPr>
              <a:t>入射角与反射角</a:t>
            </a:r>
            <a:endParaRPr lang="zh-CN" altLang="zh-CN" sz="1050" kern="100" dirty="0">
              <a:latin typeface="宋体"/>
              <a:cs typeface="Courier New"/>
            </a:endParaRPr>
          </a:p>
          <a:p>
            <a:pPr indent="612140"/>
            <a:r>
              <a:rPr lang="zh-CN" altLang="zh-CN" b="1" kern="100" dirty="0">
                <a:latin typeface="Times New Roman"/>
                <a:cs typeface="Times New Roman"/>
              </a:rPr>
              <a:t>入射角：入射线与法线的夹角，如图中的</a:t>
            </a:r>
            <a:r>
              <a:rPr lang="en-US" altLang="zh-CN" b="1" i="1" kern="100" dirty="0">
                <a:latin typeface="Times New Roman"/>
                <a:cs typeface="Courier New"/>
              </a:rPr>
              <a:t>α</a:t>
            </a:r>
            <a:r>
              <a:rPr lang="zh-CN" altLang="zh-CN" b="1" kern="100" dirty="0">
                <a:latin typeface="Times New Roman"/>
                <a:cs typeface="Times New Roman"/>
              </a:rPr>
              <a:t>。</a:t>
            </a:r>
            <a:endParaRPr lang="zh-CN" altLang="zh-CN" sz="1050" kern="100" dirty="0">
              <a:latin typeface="宋体"/>
              <a:cs typeface="Courier New"/>
            </a:endParaRPr>
          </a:p>
          <a:p>
            <a:pPr indent="612140"/>
            <a:r>
              <a:rPr lang="zh-CN" altLang="zh-CN" b="1" kern="100" dirty="0">
                <a:latin typeface="Times New Roman"/>
                <a:cs typeface="Times New Roman"/>
              </a:rPr>
              <a:t>反射角：反射线与法线的夹角，如图中的</a:t>
            </a:r>
            <a:r>
              <a:rPr lang="en-US" altLang="zh-CN" b="1" i="1" kern="100" dirty="0">
                <a:latin typeface="Times New Roman"/>
                <a:cs typeface="Courier New"/>
              </a:rPr>
              <a:t>β</a:t>
            </a:r>
            <a:r>
              <a:rPr lang="zh-CN" altLang="zh-CN" b="1" kern="100" dirty="0">
                <a:latin typeface="Times New Roman"/>
                <a:cs typeface="Times New Roman"/>
              </a:rPr>
              <a:t>。</a:t>
            </a:r>
            <a:endParaRPr lang="zh-CN" altLang="zh-CN" sz="1050" kern="100" dirty="0">
              <a:latin typeface="宋体"/>
              <a:cs typeface="Courier New"/>
            </a:endParaRPr>
          </a:p>
          <a:p>
            <a:pPr indent="612140"/>
            <a:r>
              <a:rPr lang="en-US" altLang="zh-CN" b="1" kern="100" dirty="0">
                <a:latin typeface="Times New Roman"/>
                <a:cs typeface="Courier New"/>
              </a:rPr>
              <a:t>(2)</a:t>
            </a:r>
            <a:r>
              <a:rPr lang="zh-CN" altLang="zh-CN" b="1" kern="100" dirty="0">
                <a:latin typeface="Times New Roman"/>
                <a:cs typeface="Times New Roman"/>
              </a:rPr>
              <a:t>反射规律：</a:t>
            </a:r>
            <a:endParaRPr lang="zh-CN" altLang="zh-CN" sz="1050" kern="100" dirty="0">
              <a:latin typeface="宋体"/>
              <a:cs typeface="Courier New"/>
            </a:endParaRPr>
          </a:p>
          <a:p>
            <a:pPr indent="612140"/>
            <a:r>
              <a:rPr lang="zh-CN" altLang="zh-CN" b="1" kern="100" dirty="0">
                <a:latin typeface="宋体"/>
                <a:cs typeface="宋体"/>
              </a:rPr>
              <a:t>①</a:t>
            </a:r>
            <a:r>
              <a:rPr lang="zh-CN" altLang="zh-CN" b="1" kern="100" dirty="0">
                <a:latin typeface="Times New Roman"/>
                <a:cs typeface="Times New Roman"/>
              </a:rPr>
              <a:t>波又回到原介质中；</a:t>
            </a:r>
            <a:endParaRPr lang="zh-CN" altLang="zh-CN" sz="1050" kern="100" dirty="0">
              <a:latin typeface="宋体"/>
              <a:cs typeface="Courier New"/>
            </a:endParaRPr>
          </a:p>
          <a:p>
            <a:pPr indent="612140"/>
            <a:r>
              <a:rPr lang="zh-CN" altLang="zh-CN" b="1" kern="100" dirty="0">
                <a:latin typeface="宋体"/>
                <a:cs typeface="宋体"/>
              </a:rPr>
              <a:t>②</a:t>
            </a:r>
            <a:r>
              <a:rPr lang="en-US" altLang="zh-CN" b="1" i="1" kern="100" dirty="0">
                <a:latin typeface="Times New Roman"/>
                <a:cs typeface="Courier New"/>
              </a:rPr>
              <a:t>β</a:t>
            </a:r>
            <a:r>
              <a:rPr lang="zh-CN" altLang="zh-CN" b="1" kern="100" dirty="0">
                <a:latin typeface="Times New Roman"/>
                <a:cs typeface="Times New Roman"/>
              </a:rPr>
              <a:t>＝</a:t>
            </a:r>
            <a:r>
              <a:rPr lang="en-US" altLang="zh-CN" b="1" i="1" kern="100" dirty="0">
                <a:latin typeface="Times New Roman"/>
                <a:cs typeface="Courier New"/>
              </a:rPr>
              <a:t>α</a:t>
            </a:r>
            <a:r>
              <a:rPr lang="zh-CN" altLang="zh-CN" b="1" kern="100" dirty="0">
                <a:latin typeface="Times New Roman"/>
                <a:cs typeface="Times New Roman"/>
              </a:rPr>
              <a:t>；</a:t>
            </a:r>
            <a:endParaRPr lang="zh-CN" altLang="zh-CN" sz="1050" kern="100" dirty="0">
              <a:latin typeface="宋体"/>
              <a:cs typeface="Courier New"/>
            </a:endParaRPr>
          </a:p>
          <a:p>
            <a:pPr indent="612140"/>
            <a:r>
              <a:rPr lang="zh-CN" altLang="zh-CN" b="1" kern="100" dirty="0">
                <a:latin typeface="宋体"/>
                <a:cs typeface="宋体"/>
              </a:rPr>
              <a:t>③</a:t>
            </a:r>
            <a:r>
              <a:rPr lang="zh-CN" altLang="zh-CN" b="1" kern="100" dirty="0">
                <a:latin typeface="Times New Roman"/>
                <a:cs typeface="Times New Roman"/>
              </a:rPr>
              <a:t>反射线、法线与入射线三线共面，且反射线与入射线分居法线两侧</a:t>
            </a:r>
            <a:r>
              <a:rPr lang="zh-CN" altLang="zh-CN" b="1" kern="100" dirty="0" smtClean="0">
                <a:latin typeface="Times New Roman"/>
                <a:cs typeface="Times New Roman"/>
              </a:rPr>
              <a:t>。</a:t>
            </a:r>
            <a:endParaRPr lang="zh-CN" altLang="zh-CN" sz="1050" kern="100" dirty="0">
              <a:latin typeface="宋体"/>
              <a:cs typeface="Courier New"/>
            </a:endParaRPr>
          </a:p>
        </p:txBody>
      </p:sp>
      <p:pic>
        <p:nvPicPr>
          <p:cNvPr id="27650" name="Picture 2" descr="20XWLX3-74.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7640320" y="2276872"/>
            <a:ext cx="2592288" cy="1544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7910632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3982188199"/>
              </p:ext>
            </p:extLst>
          </p:nvPr>
        </p:nvGraphicFramePr>
        <p:xfrm>
          <a:off x="911225" y="404664"/>
          <a:ext cx="10371138" cy="3921125"/>
        </p:xfrm>
        <a:graphic>
          <a:graphicData uri="http://schemas.openxmlformats.org/presentationml/2006/ole">
            <mc:AlternateContent xmlns:mc="http://schemas.openxmlformats.org/markup-compatibility/2006">
              <mc:Choice xmlns:v="urn:schemas-microsoft-com:vml" Requires="v">
                <p:oleObj spid="_x0000_s28725" name="文档" r:id="rId4" imgW="10371836" imgH="3920973" progId="Word.Document.12">
                  <p:embed/>
                </p:oleObj>
              </mc:Choice>
              <mc:Fallback>
                <p:oleObj name="文档" r:id="rId4" imgW="10371836" imgH="3920973" progId="Word.Document.12">
                  <p:embed/>
                  <p:pic>
                    <p:nvPicPr>
                      <p:cNvPr id="0" name=""/>
                      <p:cNvPicPr/>
                      <p:nvPr/>
                    </p:nvPicPr>
                    <p:blipFill>
                      <a:blip r:embed="rId5"/>
                      <a:stretch>
                        <a:fillRect/>
                      </a:stretch>
                    </p:blipFill>
                    <p:spPr>
                      <a:xfrm>
                        <a:off x="911225" y="404664"/>
                        <a:ext cx="10371138" cy="3921125"/>
                      </a:xfrm>
                      <a:prstGeom prst="rect">
                        <a:avLst/>
                      </a:prstGeom>
                    </p:spPr>
                  </p:pic>
                </p:oleObj>
              </mc:Fallback>
            </mc:AlternateContent>
          </a:graphicData>
        </a:graphic>
      </p:graphicFrame>
      <p:pic>
        <p:nvPicPr>
          <p:cNvPr id="28674" name="Picture 2" descr="20XWLX3-75.TIF"/>
          <p:cNvPicPr>
            <a:picLocks noChangeAspect="1" noChangeArrowheads="1"/>
          </p:cNvPicPr>
          <p:nvPr/>
        </p:nvPicPr>
        <p:blipFill>
          <a:blip r:embed="rId6" r:link="rId7" cstate="print">
            <a:extLst>
              <a:ext uri="{28A0092B-C50C-407E-A947-70E740481C1C}">
                <a14:useLocalDpi xmlns:a14="http://schemas.microsoft.com/office/drawing/2010/main" val="0"/>
              </a:ext>
            </a:extLst>
          </a:blip>
          <a:srcRect/>
          <a:stretch>
            <a:fillRect/>
          </a:stretch>
        </p:blipFill>
        <p:spPr bwMode="auto">
          <a:xfrm>
            <a:off x="4585419" y="4293281"/>
            <a:ext cx="2304256" cy="1944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3767107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703237"/>
            <a:ext cx="10975658" cy="4525963"/>
          </a:xfrm>
        </p:spPr>
        <p:txBody>
          <a:bodyPr/>
          <a:lstStyle/>
          <a:p>
            <a:pPr indent="612140"/>
            <a:r>
              <a:rPr lang="en-US" altLang="zh-CN" b="1" kern="100" dirty="0">
                <a:latin typeface="Times New Roman"/>
                <a:ea typeface="黑体"/>
                <a:cs typeface="Courier New"/>
              </a:rPr>
              <a:t>3</a:t>
            </a:r>
            <a:r>
              <a:rPr lang="zh-CN" altLang="zh-CN" b="1" kern="100" dirty="0">
                <a:latin typeface="Times New Roman"/>
                <a:cs typeface="Times New Roman"/>
              </a:rPr>
              <a:t>．</a:t>
            </a:r>
            <a:r>
              <a:rPr lang="zh-CN" altLang="zh-CN" b="1" kern="100" dirty="0">
                <a:latin typeface="Times New Roman"/>
                <a:ea typeface="黑体"/>
                <a:cs typeface="Times New Roman"/>
              </a:rPr>
              <a:t>波的反射与折射的比较</a:t>
            </a:r>
            <a:endParaRPr lang="zh-CN" altLang="zh-CN" sz="1050" kern="100" dirty="0">
              <a:latin typeface="宋体"/>
              <a:cs typeface="Courier New"/>
            </a:endParaRPr>
          </a:p>
          <a:p>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1691040158"/>
              </p:ext>
            </p:extLst>
          </p:nvPr>
        </p:nvGraphicFramePr>
        <p:xfrm>
          <a:off x="1489076" y="1484784"/>
          <a:ext cx="8568950" cy="3568426"/>
        </p:xfrm>
        <a:graphic>
          <a:graphicData uri="http://schemas.openxmlformats.org/drawingml/2006/table">
            <a:tbl>
              <a:tblPr/>
              <a:tblGrid>
                <a:gridCol w="2746420"/>
                <a:gridCol w="2911265"/>
                <a:gridCol w="2911265"/>
              </a:tblGrid>
              <a:tr h="1281671">
                <a:tc>
                  <a:txBody>
                    <a:bodyPr/>
                    <a:lstStyle/>
                    <a:p>
                      <a:pPr algn="l">
                        <a:lnSpc>
                          <a:spcPct val="150000"/>
                        </a:lnSpc>
                        <a:spcAft>
                          <a:spcPts val="0"/>
                        </a:spcAft>
                      </a:pPr>
                      <a:r>
                        <a:rPr lang="en-US" altLang="zh-CN" sz="2400" b="1" kern="100" dirty="0" smtClean="0">
                          <a:effectLst/>
                          <a:latin typeface="Times New Roman"/>
                          <a:cs typeface="Times New Roman"/>
                        </a:rPr>
                        <a:t>            </a:t>
                      </a:r>
                      <a:r>
                        <a:rPr lang="zh-CN" sz="2400" b="1" kern="100" dirty="0">
                          <a:effectLst/>
                          <a:latin typeface="Times New Roman"/>
                          <a:cs typeface="Times New Roman"/>
                        </a:rPr>
                        <a:t>　</a:t>
                      </a:r>
                      <a:r>
                        <a:rPr lang="en-US" sz="2400" b="1" kern="100" dirty="0">
                          <a:effectLst/>
                          <a:latin typeface="Times New Roman"/>
                          <a:cs typeface="Courier New"/>
                        </a:rPr>
                        <a:t>    </a:t>
                      </a:r>
                      <a:r>
                        <a:rPr lang="zh-CN" sz="2400" b="1" kern="100" dirty="0" smtClean="0">
                          <a:effectLst/>
                          <a:latin typeface="Times New Roman"/>
                          <a:cs typeface="Times New Roman"/>
                        </a:rPr>
                        <a:t>波</a:t>
                      </a:r>
                      <a:r>
                        <a:rPr lang="zh-CN" sz="2400" b="1" kern="100" dirty="0">
                          <a:effectLst/>
                          <a:latin typeface="Times New Roman"/>
                          <a:cs typeface="Times New Roman"/>
                        </a:rPr>
                        <a:t>现象</a:t>
                      </a:r>
                      <a:endParaRPr lang="zh-CN" sz="2400" kern="100" dirty="0">
                        <a:effectLst/>
                        <a:latin typeface="宋体"/>
                        <a:cs typeface="Courier New"/>
                      </a:endParaRPr>
                    </a:p>
                    <a:p>
                      <a:pPr algn="l">
                        <a:lnSpc>
                          <a:spcPct val="150000"/>
                        </a:lnSpc>
                        <a:spcAft>
                          <a:spcPts val="0"/>
                        </a:spcAft>
                      </a:pPr>
                      <a:r>
                        <a:rPr lang="zh-CN" sz="2400" b="1" kern="100" dirty="0">
                          <a:effectLst/>
                          <a:latin typeface="Times New Roman"/>
                          <a:cs typeface="Times New Roman"/>
                        </a:rPr>
                        <a:t>比较项目　　　</a:t>
                      </a:r>
                      <a:endParaRPr lang="zh-CN" sz="2400" kern="100" dirty="0">
                        <a:effectLst/>
                        <a:latin typeface="宋体"/>
                        <a:cs typeface="Courier New"/>
                      </a:endParaRPr>
                    </a:p>
                  </a:txBody>
                  <a:tcPr marL="62861" marR="62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tcPr>
                </a:tc>
                <a:tc>
                  <a:txBody>
                    <a:bodyPr/>
                    <a:lstStyle/>
                    <a:p>
                      <a:pPr algn="ctr">
                        <a:lnSpc>
                          <a:spcPct val="150000"/>
                        </a:lnSpc>
                        <a:spcAft>
                          <a:spcPts val="0"/>
                        </a:spcAft>
                      </a:pPr>
                      <a:r>
                        <a:rPr lang="zh-CN" sz="2400" b="1" kern="100">
                          <a:effectLst/>
                          <a:latin typeface="Times New Roman"/>
                          <a:cs typeface="Times New Roman"/>
                        </a:rPr>
                        <a:t>波的反射</a:t>
                      </a:r>
                      <a:endParaRPr lang="zh-CN" sz="2400" kern="100">
                        <a:effectLst/>
                        <a:latin typeface="宋体"/>
                        <a:cs typeface="Courier New"/>
                      </a:endParaRPr>
                    </a:p>
                  </a:txBody>
                  <a:tcPr marL="62861" marR="62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400" b="1" kern="100">
                          <a:effectLst/>
                          <a:latin typeface="Times New Roman"/>
                          <a:cs typeface="Times New Roman"/>
                        </a:rPr>
                        <a:t>波的折射</a:t>
                      </a:r>
                      <a:endParaRPr lang="zh-CN" sz="2400" kern="100">
                        <a:effectLst/>
                        <a:latin typeface="宋体"/>
                        <a:cs typeface="Courier New"/>
                      </a:endParaRPr>
                    </a:p>
                  </a:txBody>
                  <a:tcPr marL="62861" marR="62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0835">
                <a:tc>
                  <a:txBody>
                    <a:bodyPr/>
                    <a:lstStyle/>
                    <a:p>
                      <a:pPr algn="ctr">
                        <a:lnSpc>
                          <a:spcPct val="150000"/>
                        </a:lnSpc>
                        <a:spcAft>
                          <a:spcPts val="0"/>
                        </a:spcAft>
                      </a:pPr>
                      <a:r>
                        <a:rPr lang="zh-CN" sz="2400" b="1" kern="100">
                          <a:effectLst/>
                          <a:latin typeface="Times New Roman"/>
                          <a:cs typeface="Times New Roman"/>
                        </a:rPr>
                        <a:t>传播方向</a:t>
                      </a:r>
                      <a:endParaRPr lang="zh-CN" sz="2400" kern="100">
                        <a:effectLst/>
                        <a:latin typeface="宋体"/>
                        <a:cs typeface="Courier New"/>
                      </a:endParaRPr>
                    </a:p>
                  </a:txBody>
                  <a:tcPr marL="62861" marR="62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400" b="1" kern="100" dirty="0">
                          <a:effectLst/>
                          <a:latin typeface="Times New Roman"/>
                          <a:cs typeface="Times New Roman"/>
                        </a:rPr>
                        <a:t>改变</a:t>
                      </a:r>
                      <a:r>
                        <a:rPr lang="en-US" sz="2400" b="1" kern="100" dirty="0">
                          <a:effectLst/>
                          <a:latin typeface="Times New Roman"/>
                          <a:cs typeface="Courier New"/>
                        </a:rPr>
                        <a:t>(</a:t>
                      </a:r>
                      <a:r>
                        <a:rPr lang="en-US" sz="2400" b="1" i="1" kern="100" dirty="0">
                          <a:effectLst/>
                          <a:latin typeface="Times New Roman"/>
                          <a:cs typeface="Courier New"/>
                        </a:rPr>
                        <a:t>θ</a:t>
                      </a:r>
                      <a:r>
                        <a:rPr lang="zh-CN" sz="2400" b="1" kern="100" baseline="-25000" dirty="0">
                          <a:effectLst/>
                          <a:latin typeface="Times New Roman"/>
                          <a:cs typeface="Times New Roman"/>
                        </a:rPr>
                        <a:t>反</a:t>
                      </a:r>
                      <a:r>
                        <a:rPr lang="zh-CN" sz="2400" b="1" kern="100" dirty="0">
                          <a:effectLst/>
                          <a:latin typeface="Times New Roman"/>
                          <a:cs typeface="Times New Roman"/>
                        </a:rPr>
                        <a:t>＝</a:t>
                      </a:r>
                      <a:r>
                        <a:rPr lang="en-US" sz="2400" b="1" i="1" kern="100" dirty="0">
                          <a:effectLst/>
                          <a:latin typeface="Times New Roman"/>
                          <a:cs typeface="Courier New"/>
                        </a:rPr>
                        <a:t>θ</a:t>
                      </a:r>
                      <a:r>
                        <a:rPr lang="zh-CN" sz="2400" b="1" kern="100" baseline="-25000" dirty="0">
                          <a:effectLst/>
                          <a:latin typeface="Times New Roman"/>
                          <a:cs typeface="Times New Roman"/>
                        </a:rPr>
                        <a:t>入</a:t>
                      </a:r>
                      <a:r>
                        <a:rPr lang="en-US" sz="2400" b="1" kern="100" dirty="0">
                          <a:effectLst/>
                          <a:latin typeface="Times New Roman"/>
                          <a:cs typeface="Courier New"/>
                        </a:rPr>
                        <a:t>)</a:t>
                      </a:r>
                      <a:endParaRPr lang="zh-CN" sz="2400" kern="100" dirty="0">
                        <a:effectLst/>
                        <a:latin typeface="宋体"/>
                        <a:cs typeface="Courier New"/>
                      </a:endParaRPr>
                    </a:p>
                  </a:txBody>
                  <a:tcPr marL="62861" marR="62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400" b="1" kern="100">
                          <a:effectLst/>
                          <a:latin typeface="Times New Roman"/>
                          <a:cs typeface="Times New Roman"/>
                        </a:rPr>
                        <a:t>改变</a:t>
                      </a:r>
                      <a:r>
                        <a:rPr lang="en-US" sz="2400" b="1" kern="100">
                          <a:effectLst/>
                          <a:latin typeface="Times New Roman"/>
                          <a:cs typeface="Courier New"/>
                        </a:rPr>
                        <a:t>(</a:t>
                      </a:r>
                      <a:r>
                        <a:rPr lang="en-US" sz="2400" b="1" i="1" kern="100">
                          <a:effectLst/>
                          <a:latin typeface="Times New Roman"/>
                          <a:cs typeface="Courier New"/>
                        </a:rPr>
                        <a:t>θ</a:t>
                      </a:r>
                      <a:r>
                        <a:rPr lang="zh-CN" sz="2400" b="1" kern="100" baseline="-25000">
                          <a:effectLst/>
                          <a:latin typeface="Times New Roman"/>
                          <a:cs typeface="Times New Roman"/>
                        </a:rPr>
                        <a:t>折</a:t>
                      </a:r>
                      <a:r>
                        <a:rPr lang="en-US" sz="2400" b="1" kern="100">
                          <a:effectLst/>
                          <a:latin typeface="宋体"/>
                          <a:cs typeface="Times New Roman"/>
                        </a:rPr>
                        <a:t>≠</a:t>
                      </a:r>
                      <a:r>
                        <a:rPr lang="en-US" sz="2400" b="1" i="1" kern="100">
                          <a:effectLst/>
                          <a:latin typeface="Times New Roman"/>
                          <a:cs typeface="Courier New"/>
                        </a:rPr>
                        <a:t>θ</a:t>
                      </a:r>
                      <a:r>
                        <a:rPr lang="zh-CN" sz="2400" b="1" kern="100" baseline="-25000">
                          <a:effectLst/>
                          <a:latin typeface="Times New Roman"/>
                          <a:cs typeface="Times New Roman"/>
                        </a:rPr>
                        <a:t>入</a:t>
                      </a:r>
                      <a:r>
                        <a:rPr lang="en-US" sz="2400" b="1" kern="100">
                          <a:effectLst/>
                          <a:latin typeface="Times New Roman"/>
                          <a:cs typeface="Courier New"/>
                        </a:rPr>
                        <a:t>)</a:t>
                      </a:r>
                      <a:endParaRPr lang="zh-CN" sz="2400" kern="100">
                        <a:effectLst/>
                        <a:latin typeface="宋体"/>
                        <a:cs typeface="Courier New"/>
                      </a:endParaRPr>
                    </a:p>
                  </a:txBody>
                  <a:tcPr marL="62861" marR="62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2467">
                <a:tc>
                  <a:txBody>
                    <a:bodyPr/>
                    <a:lstStyle/>
                    <a:p>
                      <a:pPr algn="ctr">
                        <a:lnSpc>
                          <a:spcPct val="150000"/>
                        </a:lnSpc>
                        <a:spcAft>
                          <a:spcPts val="0"/>
                        </a:spcAft>
                      </a:pPr>
                      <a:r>
                        <a:rPr lang="zh-CN" sz="2400" b="1" kern="100">
                          <a:effectLst/>
                          <a:latin typeface="Times New Roman"/>
                          <a:cs typeface="Times New Roman"/>
                        </a:rPr>
                        <a:t>频率</a:t>
                      </a:r>
                      <a:r>
                        <a:rPr lang="en-US" sz="2400" b="1" i="1" kern="100">
                          <a:effectLst/>
                          <a:latin typeface="Times New Roman"/>
                          <a:cs typeface="Courier New"/>
                        </a:rPr>
                        <a:t>f</a:t>
                      </a:r>
                      <a:endParaRPr lang="zh-CN" sz="2400" kern="100">
                        <a:effectLst/>
                        <a:latin typeface="宋体"/>
                        <a:cs typeface="Courier New"/>
                      </a:endParaRPr>
                    </a:p>
                  </a:txBody>
                  <a:tcPr marL="62861" marR="62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400" b="1" kern="100">
                          <a:effectLst/>
                          <a:latin typeface="Times New Roman"/>
                          <a:cs typeface="Times New Roman"/>
                        </a:rPr>
                        <a:t>不变</a:t>
                      </a:r>
                      <a:endParaRPr lang="zh-CN" sz="2400" kern="100">
                        <a:effectLst/>
                        <a:latin typeface="宋体"/>
                        <a:cs typeface="Courier New"/>
                      </a:endParaRPr>
                    </a:p>
                  </a:txBody>
                  <a:tcPr marL="62861" marR="62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400" b="1" kern="100">
                          <a:effectLst/>
                          <a:latin typeface="Times New Roman"/>
                          <a:cs typeface="Times New Roman"/>
                        </a:rPr>
                        <a:t>不变</a:t>
                      </a:r>
                      <a:endParaRPr lang="zh-CN" sz="2400" kern="100">
                        <a:effectLst/>
                        <a:latin typeface="宋体"/>
                        <a:cs typeface="Courier New"/>
                      </a:endParaRPr>
                    </a:p>
                  </a:txBody>
                  <a:tcPr marL="62861" marR="62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2467">
                <a:tc>
                  <a:txBody>
                    <a:bodyPr/>
                    <a:lstStyle/>
                    <a:p>
                      <a:pPr algn="ctr">
                        <a:lnSpc>
                          <a:spcPct val="150000"/>
                        </a:lnSpc>
                        <a:spcAft>
                          <a:spcPts val="0"/>
                        </a:spcAft>
                      </a:pPr>
                      <a:r>
                        <a:rPr lang="zh-CN" sz="2400" b="1" kern="100">
                          <a:effectLst/>
                          <a:latin typeface="Times New Roman"/>
                          <a:cs typeface="Times New Roman"/>
                        </a:rPr>
                        <a:t>波速</a:t>
                      </a:r>
                      <a:r>
                        <a:rPr lang="en-US" sz="2400" b="1" i="1" kern="100">
                          <a:effectLst/>
                          <a:latin typeface="Book Antiqua"/>
                          <a:cs typeface="Times New Roman"/>
                        </a:rPr>
                        <a:t>v</a:t>
                      </a:r>
                      <a:endParaRPr lang="zh-CN" sz="2400" kern="100">
                        <a:effectLst/>
                        <a:latin typeface="宋体"/>
                        <a:cs typeface="Courier New"/>
                      </a:endParaRPr>
                    </a:p>
                  </a:txBody>
                  <a:tcPr marL="62861" marR="62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400" b="1" kern="100">
                          <a:effectLst/>
                          <a:latin typeface="Times New Roman"/>
                          <a:cs typeface="Times New Roman"/>
                        </a:rPr>
                        <a:t>不变</a:t>
                      </a:r>
                      <a:endParaRPr lang="zh-CN" sz="2400" kern="100">
                        <a:effectLst/>
                        <a:latin typeface="宋体"/>
                        <a:cs typeface="Courier New"/>
                      </a:endParaRPr>
                    </a:p>
                  </a:txBody>
                  <a:tcPr marL="62861" marR="62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400" b="1" kern="100">
                          <a:effectLst/>
                          <a:latin typeface="Times New Roman"/>
                          <a:cs typeface="Times New Roman"/>
                        </a:rPr>
                        <a:t>改变</a:t>
                      </a:r>
                      <a:endParaRPr lang="zh-CN" sz="2400" kern="100">
                        <a:effectLst/>
                        <a:latin typeface="宋体"/>
                        <a:cs typeface="Courier New"/>
                      </a:endParaRPr>
                    </a:p>
                  </a:txBody>
                  <a:tcPr marL="62861" marR="62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2467">
                <a:tc>
                  <a:txBody>
                    <a:bodyPr/>
                    <a:lstStyle/>
                    <a:p>
                      <a:pPr algn="ctr">
                        <a:lnSpc>
                          <a:spcPct val="150000"/>
                        </a:lnSpc>
                        <a:spcAft>
                          <a:spcPts val="0"/>
                        </a:spcAft>
                      </a:pPr>
                      <a:r>
                        <a:rPr lang="zh-CN" sz="2400" b="1" kern="100">
                          <a:effectLst/>
                          <a:latin typeface="Times New Roman"/>
                          <a:cs typeface="Times New Roman"/>
                        </a:rPr>
                        <a:t>波长</a:t>
                      </a:r>
                      <a:r>
                        <a:rPr lang="en-US" sz="2400" b="1" i="1" kern="100">
                          <a:effectLst/>
                          <a:latin typeface="Times New Roman"/>
                          <a:cs typeface="Courier New"/>
                        </a:rPr>
                        <a:t>λ</a:t>
                      </a:r>
                      <a:endParaRPr lang="zh-CN" sz="2400" kern="100">
                        <a:effectLst/>
                        <a:latin typeface="宋体"/>
                        <a:cs typeface="Courier New"/>
                      </a:endParaRPr>
                    </a:p>
                  </a:txBody>
                  <a:tcPr marL="62861" marR="62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400" b="1" kern="100">
                          <a:effectLst/>
                          <a:latin typeface="Times New Roman"/>
                          <a:cs typeface="Times New Roman"/>
                        </a:rPr>
                        <a:t>不变</a:t>
                      </a:r>
                      <a:endParaRPr lang="zh-CN" sz="2400" kern="100">
                        <a:effectLst/>
                        <a:latin typeface="宋体"/>
                        <a:cs typeface="Courier New"/>
                      </a:endParaRPr>
                    </a:p>
                  </a:txBody>
                  <a:tcPr marL="62861" marR="62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400" b="1" kern="100" dirty="0">
                          <a:effectLst/>
                          <a:latin typeface="Times New Roman"/>
                          <a:cs typeface="Times New Roman"/>
                        </a:rPr>
                        <a:t>改变</a:t>
                      </a:r>
                      <a:endParaRPr lang="zh-CN" sz="2400" kern="100" dirty="0">
                        <a:effectLst/>
                        <a:latin typeface="宋体"/>
                        <a:cs typeface="Courier New"/>
                      </a:endParaRPr>
                    </a:p>
                  </a:txBody>
                  <a:tcPr marL="62861" marR="62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69462621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908721"/>
            <a:ext cx="10975658" cy="4608511"/>
          </a:xfrm>
        </p:spPr>
        <p:txBody>
          <a:bodyPr/>
          <a:lstStyle/>
          <a:p>
            <a:pPr indent="612140"/>
            <a:r>
              <a:rPr lang="en-US" altLang="zh-CN" b="1" kern="100" dirty="0">
                <a:latin typeface="Times New Roman"/>
                <a:cs typeface="Courier New"/>
              </a:rPr>
              <a:t>(1)</a:t>
            </a:r>
            <a:r>
              <a:rPr lang="zh-CN" altLang="zh-CN" b="1" kern="100" dirty="0">
                <a:latin typeface="Times New Roman"/>
                <a:cs typeface="Times New Roman"/>
              </a:rPr>
              <a:t>频率</a:t>
            </a:r>
            <a:r>
              <a:rPr lang="en-US" altLang="zh-CN" b="1" i="1" kern="100" dirty="0">
                <a:latin typeface="Times New Roman"/>
                <a:cs typeface="Courier New"/>
              </a:rPr>
              <a:t>f</a:t>
            </a:r>
            <a:r>
              <a:rPr lang="zh-CN" altLang="zh-CN" b="1" kern="100" dirty="0">
                <a:latin typeface="Times New Roman"/>
                <a:cs typeface="Times New Roman"/>
              </a:rPr>
              <a:t>由波源决定，故无论是反射波还是折射波都与入射波的频率，即波源的振动频率相同。</a:t>
            </a:r>
            <a:endParaRPr lang="zh-CN" altLang="zh-CN" sz="1050" kern="100" dirty="0">
              <a:latin typeface="宋体"/>
              <a:cs typeface="Courier New"/>
            </a:endParaRPr>
          </a:p>
          <a:p>
            <a:pPr indent="612140"/>
            <a:r>
              <a:rPr lang="en-US" altLang="zh-CN" b="1" kern="100" dirty="0">
                <a:latin typeface="Times New Roman"/>
                <a:cs typeface="Courier New"/>
              </a:rPr>
              <a:t>(2)</a:t>
            </a:r>
            <a:r>
              <a:rPr lang="zh-CN" altLang="zh-CN" b="1" kern="100" dirty="0">
                <a:latin typeface="Times New Roman"/>
                <a:cs typeface="Times New Roman"/>
              </a:rPr>
              <a:t>波速</a:t>
            </a:r>
            <a:r>
              <a:rPr lang="en-US" altLang="zh-CN" b="1" i="1" kern="100" dirty="0">
                <a:latin typeface="Book Antiqua"/>
                <a:cs typeface="Times New Roman"/>
              </a:rPr>
              <a:t>v</a:t>
            </a:r>
            <a:r>
              <a:rPr lang="zh-CN" altLang="zh-CN" b="1" kern="100" dirty="0">
                <a:latin typeface="Times New Roman"/>
                <a:cs typeface="Times New Roman"/>
              </a:rPr>
              <a:t>由介质决定，因反射波与入射波在同一介质中传播，故波速不变；而折射波与入射波在不同介质中传播，所以波速变化。</a:t>
            </a:r>
            <a:endParaRPr lang="zh-CN" altLang="zh-CN" sz="1050" kern="100" dirty="0">
              <a:latin typeface="宋体"/>
              <a:cs typeface="Courier New"/>
            </a:endParaRPr>
          </a:p>
          <a:p>
            <a:pPr indent="612140"/>
            <a:r>
              <a:rPr lang="en-US" altLang="zh-CN" b="1" kern="100" dirty="0">
                <a:latin typeface="Times New Roman"/>
                <a:cs typeface="Courier New"/>
              </a:rPr>
              <a:t>(3)</a:t>
            </a:r>
            <a:r>
              <a:rPr lang="zh-CN" altLang="zh-CN" b="1" kern="100" dirty="0">
                <a:latin typeface="Times New Roman"/>
                <a:cs typeface="Times New Roman"/>
              </a:rPr>
              <a:t>据</a:t>
            </a:r>
            <a:r>
              <a:rPr lang="en-US" altLang="zh-CN" b="1" i="1" kern="100" dirty="0">
                <a:latin typeface="Book Antiqua"/>
                <a:cs typeface="Times New Roman"/>
              </a:rPr>
              <a:t>v</a:t>
            </a:r>
            <a:r>
              <a:rPr lang="zh-CN" altLang="zh-CN" b="1" kern="100" dirty="0">
                <a:latin typeface="Times New Roman"/>
                <a:cs typeface="Times New Roman"/>
              </a:rPr>
              <a:t>＝</a:t>
            </a:r>
            <a:r>
              <a:rPr lang="en-US" altLang="zh-CN" b="1" i="1" kern="100" dirty="0">
                <a:latin typeface="Times New Roman"/>
                <a:cs typeface="Courier New"/>
              </a:rPr>
              <a:t>λf</a:t>
            </a:r>
            <a:r>
              <a:rPr lang="zh-CN" altLang="zh-CN" b="1" kern="100" dirty="0">
                <a:latin typeface="Times New Roman"/>
                <a:cs typeface="Times New Roman"/>
              </a:rPr>
              <a:t>知，波长</a:t>
            </a:r>
            <a:r>
              <a:rPr lang="en-US" altLang="zh-CN" b="1" i="1" kern="100" dirty="0">
                <a:latin typeface="Times New Roman"/>
                <a:cs typeface="Courier New"/>
              </a:rPr>
              <a:t>λ</a:t>
            </a:r>
            <a:r>
              <a:rPr lang="zh-CN" altLang="zh-CN" b="1" kern="100" dirty="0">
                <a:latin typeface="Times New Roman"/>
                <a:cs typeface="Times New Roman"/>
              </a:rPr>
              <a:t>与</a:t>
            </a:r>
            <a:r>
              <a:rPr lang="en-US" altLang="zh-CN" b="1" i="1" kern="100" dirty="0">
                <a:latin typeface="Book Antiqua"/>
                <a:cs typeface="Times New Roman"/>
              </a:rPr>
              <a:t>v</a:t>
            </a:r>
            <a:r>
              <a:rPr lang="zh-CN" altLang="zh-CN" b="1" kern="100" dirty="0">
                <a:latin typeface="Times New Roman"/>
                <a:cs typeface="Times New Roman"/>
              </a:rPr>
              <a:t>及</a:t>
            </a:r>
            <a:r>
              <a:rPr lang="en-US" altLang="zh-CN" b="1" i="1" kern="100" dirty="0">
                <a:latin typeface="Times New Roman"/>
                <a:cs typeface="Courier New"/>
              </a:rPr>
              <a:t>f</a:t>
            </a:r>
            <a:r>
              <a:rPr lang="zh-CN" altLang="zh-CN" b="1" kern="100" dirty="0">
                <a:latin typeface="Times New Roman"/>
                <a:cs typeface="Times New Roman"/>
              </a:rPr>
              <a:t>有关，即与介质及波源有关，反射波与入射波在同一介质中传播，频率相同，故波长相同。折射波与入射波在不同介质中传播，</a:t>
            </a:r>
            <a:r>
              <a:rPr lang="en-US" altLang="zh-CN" b="1" i="1" kern="100" dirty="0">
                <a:latin typeface="Times New Roman"/>
                <a:cs typeface="Courier New"/>
              </a:rPr>
              <a:t>f</a:t>
            </a:r>
            <a:r>
              <a:rPr lang="zh-CN" altLang="zh-CN" b="1" kern="100" dirty="0">
                <a:latin typeface="Times New Roman"/>
                <a:cs typeface="Times New Roman"/>
              </a:rPr>
              <a:t>相同，</a:t>
            </a:r>
            <a:r>
              <a:rPr lang="en-US" altLang="zh-CN" b="1" i="1" kern="100" dirty="0">
                <a:latin typeface="Book Antiqua"/>
                <a:cs typeface="Times New Roman"/>
              </a:rPr>
              <a:t>v</a:t>
            </a:r>
            <a:r>
              <a:rPr lang="zh-CN" altLang="zh-CN" b="1" kern="100" dirty="0">
                <a:latin typeface="Times New Roman"/>
                <a:cs typeface="Times New Roman"/>
              </a:rPr>
              <a:t>不同，故</a:t>
            </a:r>
            <a:r>
              <a:rPr lang="en-US" altLang="zh-CN" b="1" i="1" kern="100" dirty="0">
                <a:latin typeface="Times New Roman"/>
                <a:cs typeface="Courier New"/>
              </a:rPr>
              <a:t>λ</a:t>
            </a:r>
            <a:r>
              <a:rPr lang="zh-CN" altLang="zh-CN" b="1" kern="100" dirty="0">
                <a:latin typeface="Times New Roman"/>
                <a:cs typeface="Times New Roman"/>
              </a:rPr>
              <a:t>不同</a:t>
            </a:r>
            <a:r>
              <a:rPr lang="zh-CN" altLang="zh-CN" b="1" kern="100" dirty="0" smtClean="0">
                <a:latin typeface="Times New Roman"/>
                <a:cs typeface="Times New Roman"/>
              </a:rPr>
              <a:t>。</a:t>
            </a:r>
            <a:endParaRPr lang="zh-CN" altLang="zh-CN" sz="1050" kern="100" dirty="0">
              <a:latin typeface="宋体"/>
              <a:cs typeface="Courier New"/>
            </a:endParaRPr>
          </a:p>
        </p:txBody>
      </p:sp>
    </p:spTree>
    <p:extLst>
      <p:ext uri="{BB962C8B-B14F-4D97-AF65-F5344CB8AC3E}">
        <p14:creationId xmlns:p14="http://schemas.microsoft.com/office/powerpoint/2010/main" val="113025444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3932853170"/>
              </p:ext>
            </p:extLst>
          </p:nvPr>
        </p:nvGraphicFramePr>
        <p:xfrm>
          <a:off x="914400" y="692696"/>
          <a:ext cx="10274300" cy="5200650"/>
        </p:xfrm>
        <a:graphic>
          <a:graphicData uri="http://schemas.openxmlformats.org/presentationml/2006/ole">
            <mc:AlternateContent xmlns:mc="http://schemas.openxmlformats.org/markup-compatibility/2006">
              <mc:Choice xmlns:v="urn:schemas-microsoft-com:vml" Requires="v">
                <p:oleObj spid="_x0000_s32816" name="文档" r:id="rId4" imgW="10371836" imgH="5264257" progId="Word.Document.12">
                  <p:embed/>
                </p:oleObj>
              </mc:Choice>
              <mc:Fallback>
                <p:oleObj name="文档" r:id="rId4" imgW="10371836" imgH="5264257" progId="Word.Document.12">
                  <p:embed/>
                  <p:pic>
                    <p:nvPicPr>
                      <p:cNvPr id="0" name=""/>
                      <p:cNvPicPr/>
                      <p:nvPr/>
                    </p:nvPicPr>
                    <p:blipFill>
                      <a:blip r:embed="rId5"/>
                      <a:stretch>
                        <a:fillRect/>
                      </a:stretch>
                    </p:blipFill>
                    <p:spPr>
                      <a:xfrm>
                        <a:off x="914400" y="692696"/>
                        <a:ext cx="10274300" cy="5200650"/>
                      </a:xfrm>
                      <a:prstGeom prst="rect">
                        <a:avLst/>
                      </a:prstGeom>
                    </p:spPr>
                  </p:pic>
                </p:oleObj>
              </mc:Fallback>
            </mc:AlternateContent>
          </a:graphicData>
        </a:graphic>
      </p:graphicFrame>
    </p:spTree>
    <p:extLst>
      <p:ext uri="{BB962C8B-B14F-4D97-AF65-F5344CB8AC3E}">
        <p14:creationId xmlns:p14="http://schemas.microsoft.com/office/powerpoint/2010/main" val="331611526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3502549539"/>
              </p:ext>
            </p:extLst>
          </p:nvPr>
        </p:nvGraphicFramePr>
        <p:xfrm>
          <a:off x="911225" y="1340768"/>
          <a:ext cx="10371138" cy="2257425"/>
        </p:xfrm>
        <a:graphic>
          <a:graphicData uri="http://schemas.openxmlformats.org/presentationml/2006/ole">
            <mc:AlternateContent xmlns:mc="http://schemas.openxmlformats.org/markup-compatibility/2006">
              <mc:Choice xmlns:v="urn:schemas-microsoft-com:vml" Requires="v">
                <p:oleObj spid="_x0000_s33884" name="文档" r:id="rId4" imgW="10371836" imgH="2257913" progId="Word.Document.12">
                  <p:embed/>
                </p:oleObj>
              </mc:Choice>
              <mc:Fallback>
                <p:oleObj name="文档" r:id="rId4" imgW="10371836" imgH="2257913" progId="Word.Document.12">
                  <p:embed/>
                  <p:pic>
                    <p:nvPicPr>
                      <p:cNvPr id="0" name=""/>
                      <p:cNvPicPr/>
                      <p:nvPr/>
                    </p:nvPicPr>
                    <p:blipFill>
                      <a:blip r:embed="rId5"/>
                      <a:stretch>
                        <a:fillRect/>
                      </a:stretch>
                    </p:blipFill>
                    <p:spPr>
                      <a:xfrm>
                        <a:off x="911225" y="1340768"/>
                        <a:ext cx="10371138" cy="2257425"/>
                      </a:xfrm>
                      <a:prstGeom prst="rect">
                        <a:avLst/>
                      </a:prstGeom>
                    </p:spPr>
                  </p:pic>
                </p:oleObj>
              </mc:Fallback>
            </mc:AlternateContent>
          </a:graphicData>
        </a:graphic>
      </p:graphicFrame>
      <p:graphicFrame>
        <p:nvGraphicFramePr>
          <p:cNvPr id="3" name="对象 2"/>
          <p:cNvGraphicFramePr>
            <a:graphicFrameLocks noChangeAspect="1"/>
          </p:cNvGraphicFramePr>
          <p:nvPr>
            <p:extLst>
              <p:ext uri="{D42A27DB-BD31-4B8C-83A1-F6EECF244321}">
                <p14:modId xmlns:p14="http://schemas.microsoft.com/office/powerpoint/2010/main" val="2326605612"/>
              </p:ext>
            </p:extLst>
          </p:nvPr>
        </p:nvGraphicFramePr>
        <p:xfrm>
          <a:off x="911225" y="3987403"/>
          <a:ext cx="10371138" cy="593725"/>
        </p:xfrm>
        <a:graphic>
          <a:graphicData uri="http://schemas.openxmlformats.org/presentationml/2006/ole">
            <mc:AlternateContent xmlns:mc="http://schemas.openxmlformats.org/markup-compatibility/2006">
              <mc:Choice xmlns:v="urn:schemas-microsoft-com:vml" Requires="v">
                <p:oleObj spid="_x0000_s33885" name="文档" r:id="rId7" imgW="10371836" imgH="593770" progId="Word.Document.12">
                  <p:embed/>
                </p:oleObj>
              </mc:Choice>
              <mc:Fallback>
                <p:oleObj name="文档" r:id="rId7" imgW="10371836" imgH="593770" progId="Word.Document.12">
                  <p:embed/>
                  <p:pic>
                    <p:nvPicPr>
                      <p:cNvPr id="0" name=""/>
                      <p:cNvPicPr/>
                      <p:nvPr/>
                    </p:nvPicPr>
                    <p:blipFill>
                      <a:blip r:embed="rId8"/>
                      <a:stretch>
                        <a:fillRect/>
                      </a:stretch>
                    </p:blipFill>
                    <p:spPr>
                      <a:xfrm>
                        <a:off x="911225" y="3987403"/>
                        <a:ext cx="10371138" cy="593725"/>
                      </a:xfrm>
                      <a:prstGeom prst="rect">
                        <a:avLst/>
                      </a:prstGeom>
                    </p:spPr>
                  </p:pic>
                </p:oleObj>
              </mc:Fallback>
            </mc:AlternateContent>
          </a:graphicData>
        </a:graphic>
      </p:graphicFrame>
    </p:spTree>
    <p:extLst>
      <p:ext uri="{BB962C8B-B14F-4D97-AF65-F5344CB8AC3E}">
        <p14:creationId xmlns:p14="http://schemas.microsoft.com/office/powerpoint/2010/main" val="676962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480963" y="332657"/>
            <a:ext cx="10975658" cy="6120679"/>
          </a:xfrm>
        </p:spPr>
        <p:txBody>
          <a:bodyPr/>
          <a:lstStyle/>
          <a:p>
            <a:pPr marL="442913" indent="0" algn="ctr"/>
            <a:r>
              <a:rPr lang="en-US" altLang="zh-CN" b="1" kern="100" dirty="0">
                <a:solidFill>
                  <a:srgbClr val="4F6228"/>
                </a:solidFill>
                <a:latin typeface="IPAPANNEW"/>
                <a:ea typeface="黑体"/>
                <a:cs typeface="Times New Roman"/>
              </a:rPr>
              <a:t>[</a:t>
            </a:r>
            <a:r>
              <a:rPr lang="zh-CN" altLang="zh-CN" b="1" kern="100" dirty="0">
                <a:solidFill>
                  <a:srgbClr val="4F6228"/>
                </a:solidFill>
                <a:latin typeface="IPAPANNEW"/>
                <a:ea typeface="黑体"/>
                <a:cs typeface="Times New Roman"/>
              </a:rPr>
              <a:t>素养训练</a:t>
            </a:r>
            <a:r>
              <a:rPr lang="en-US" altLang="zh-CN" b="1" kern="100" dirty="0">
                <a:solidFill>
                  <a:srgbClr val="4F6228"/>
                </a:solidFill>
                <a:latin typeface="IPAPANNEW"/>
                <a:ea typeface="黑体"/>
                <a:cs typeface="Times New Roman"/>
              </a:rPr>
              <a:t>]</a:t>
            </a:r>
            <a:endParaRPr lang="zh-CN" altLang="zh-CN" sz="1050" kern="100" dirty="0">
              <a:latin typeface="宋体"/>
              <a:cs typeface="Courier New"/>
            </a:endParaRPr>
          </a:p>
          <a:p>
            <a:pPr marL="442913" indent="-442913"/>
            <a:r>
              <a:rPr lang="en-US" altLang="zh-CN" b="1" kern="100" dirty="0">
                <a:latin typeface="Times New Roman"/>
                <a:cs typeface="Courier New"/>
              </a:rPr>
              <a:t>1</a:t>
            </a:r>
            <a:r>
              <a:rPr lang="en-US" altLang="zh-CN" b="1" kern="100" dirty="0" smtClean="0">
                <a:latin typeface="Times New Roman"/>
                <a:cs typeface="Courier New"/>
              </a:rPr>
              <a:t>.	</a:t>
            </a:r>
            <a:r>
              <a:rPr lang="zh-CN" altLang="zh-CN" b="1" kern="100" dirty="0" smtClean="0">
                <a:latin typeface="Times New Roman"/>
                <a:cs typeface="Times New Roman"/>
              </a:rPr>
              <a:t>如</a:t>
            </a:r>
            <a:r>
              <a:rPr lang="zh-CN" altLang="zh-CN" b="1" kern="100" dirty="0">
                <a:latin typeface="Times New Roman"/>
                <a:cs typeface="Times New Roman"/>
              </a:rPr>
              <a:t>图中</a:t>
            </a:r>
            <a:r>
              <a:rPr lang="en-US" altLang="zh-CN" b="1" kern="100" dirty="0">
                <a:latin typeface="Times New Roman"/>
                <a:cs typeface="Courier New"/>
              </a:rPr>
              <a:t>1</a:t>
            </a:r>
            <a:r>
              <a:rPr lang="zh-CN" altLang="zh-CN" b="1" kern="100" dirty="0">
                <a:latin typeface="Times New Roman"/>
                <a:cs typeface="Times New Roman"/>
              </a:rPr>
              <a:t>、</a:t>
            </a:r>
            <a:r>
              <a:rPr lang="en-US" altLang="zh-CN" b="1" kern="100" dirty="0">
                <a:latin typeface="Times New Roman"/>
                <a:cs typeface="Courier New"/>
              </a:rPr>
              <a:t>2</a:t>
            </a:r>
            <a:r>
              <a:rPr lang="zh-CN" altLang="zh-CN" b="1" kern="100" dirty="0">
                <a:latin typeface="Times New Roman"/>
                <a:cs typeface="Times New Roman"/>
              </a:rPr>
              <a:t>、</a:t>
            </a:r>
            <a:r>
              <a:rPr lang="en-US" altLang="zh-CN" b="1" kern="100" dirty="0">
                <a:latin typeface="Times New Roman"/>
                <a:cs typeface="Courier New"/>
              </a:rPr>
              <a:t>3</a:t>
            </a:r>
            <a:r>
              <a:rPr lang="zh-CN" altLang="zh-CN" b="1" kern="100" dirty="0">
                <a:latin typeface="Times New Roman"/>
                <a:cs typeface="Times New Roman"/>
              </a:rPr>
              <a:t>分别代表入射线、反射线、折射线，</a:t>
            </a:r>
            <a:r>
              <a:rPr lang="zh-CN" altLang="zh-CN" b="1" kern="100" dirty="0" smtClean="0">
                <a:latin typeface="Times New Roman"/>
                <a:cs typeface="Times New Roman"/>
              </a:rPr>
              <a:t>则</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latin typeface="宋体"/>
              <a:cs typeface="Courier New"/>
            </a:endParaRPr>
          </a:p>
          <a:p>
            <a:pPr marL="442913" indent="0"/>
            <a:r>
              <a:rPr lang="en-US" altLang="zh-CN" b="1" kern="100" dirty="0">
                <a:latin typeface="Times New Roman"/>
                <a:cs typeface="Courier New"/>
              </a:rPr>
              <a:t>A</a:t>
            </a:r>
            <a:r>
              <a:rPr lang="zh-CN" altLang="zh-CN" b="1" kern="100" dirty="0">
                <a:latin typeface="Times New Roman"/>
                <a:cs typeface="Times New Roman"/>
              </a:rPr>
              <a:t>．</a:t>
            </a:r>
            <a:r>
              <a:rPr lang="en-US" altLang="zh-CN" b="1" kern="100" dirty="0">
                <a:latin typeface="Times New Roman"/>
                <a:cs typeface="Courier New"/>
              </a:rPr>
              <a:t>2</a:t>
            </a:r>
            <a:r>
              <a:rPr lang="zh-CN" altLang="zh-CN" b="1" kern="100" dirty="0">
                <a:latin typeface="Times New Roman"/>
                <a:cs typeface="Times New Roman"/>
              </a:rPr>
              <a:t>与</a:t>
            </a:r>
            <a:r>
              <a:rPr lang="en-US" altLang="zh-CN" b="1" kern="100" dirty="0">
                <a:latin typeface="Times New Roman"/>
                <a:cs typeface="Courier New"/>
              </a:rPr>
              <a:t>1</a:t>
            </a:r>
            <a:r>
              <a:rPr lang="zh-CN" altLang="zh-CN" b="1" kern="100" dirty="0">
                <a:latin typeface="Times New Roman"/>
                <a:cs typeface="Times New Roman"/>
              </a:rPr>
              <a:t>的波长、频率相等，波速不等</a:t>
            </a:r>
            <a:endParaRPr lang="zh-CN" altLang="zh-CN" sz="1050" kern="100" dirty="0">
              <a:latin typeface="宋体"/>
              <a:cs typeface="Courier New"/>
            </a:endParaRPr>
          </a:p>
          <a:p>
            <a:pPr marL="442913" indent="0"/>
            <a:r>
              <a:rPr lang="en-US" altLang="zh-CN" b="1" kern="100" dirty="0">
                <a:latin typeface="Times New Roman"/>
                <a:cs typeface="Courier New"/>
              </a:rPr>
              <a:t>B</a:t>
            </a:r>
            <a:r>
              <a:rPr lang="zh-CN" altLang="zh-CN" b="1" kern="100" dirty="0">
                <a:latin typeface="Times New Roman"/>
                <a:cs typeface="Times New Roman"/>
              </a:rPr>
              <a:t>．</a:t>
            </a:r>
            <a:r>
              <a:rPr lang="en-US" altLang="zh-CN" b="1" kern="100" dirty="0">
                <a:latin typeface="Times New Roman"/>
                <a:cs typeface="Courier New"/>
              </a:rPr>
              <a:t>2</a:t>
            </a:r>
            <a:r>
              <a:rPr lang="zh-CN" altLang="zh-CN" b="1" kern="100" dirty="0">
                <a:latin typeface="Times New Roman"/>
                <a:cs typeface="Times New Roman"/>
              </a:rPr>
              <a:t>与</a:t>
            </a:r>
            <a:r>
              <a:rPr lang="en-US" altLang="zh-CN" b="1" kern="100" dirty="0">
                <a:latin typeface="Times New Roman"/>
                <a:cs typeface="Courier New"/>
              </a:rPr>
              <a:t>1</a:t>
            </a:r>
            <a:r>
              <a:rPr lang="zh-CN" altLang="zh-CN" b="1" kern="100" dirty="0">
                <a:latin typeface="Times New Roman"/>
                <a:cs typeface="Times New Roman"/>
              </a:rPr>
              <a:t>的波速、频率相等，波长不等</a:t>
            </a:r>
            <a:endParaRPr lang="zh-CN" altLang="zh-CN" sz="1050" kern="100" dirty="0">
              <a:latin typeface="宋体"/>
              <a:cs typeface="Courier New"/>
            </a:endParaRPr>
          </a:p>
          <a:p>
            <a:pPr marL="442913" indent="0"/>
            <a:r>
              <a:rPr lang="en-US" altLang="zh-CN" b="1" kern="100" dirty="0">
                <a:latin typeface="Times New Roman"/>
                <a:cs typeface="Courier New"/>
              </a:rPr>
              <a:t>C</a:t>
            </a:r>
            <a:r>
              <a:rPr lang="zh-CN" altLang="zh-CN" b="1" kern="100" dirty="0">
                <a:latin typeface="Times New Roman"/>
                <a:cs typeface="Times New Roman"/>
              </a:rPr>
              <a:t>．</a:t>
            </a:r>
            <a:r>
              <a:rPr lang="en-US" altLang="zh-CN" b="1" kern="100" dirty="0">
                <a:latin typeface="Times New Roman"/>
                <a:cs typeface="Courier New"/>
              </a:rPr>
              <a:t>3</a:t>
            </a:r>
            <a:r>
              <a:rPr lang="zh-CN" altLang="zh-CN" b="1" kern="100" dirty="0">
                <a:latin typeface="Times New Roman"/>
                <a:cs typeface="Times New Roman"/>
              </a:rPr>
              <a:t>与</a:t>
            </a:r>
            <a:r>
              <a:rPr lang="en-US" altLang="zh-CN" b="1" kern="100" dirty="0">
                <a:latin typeface="Times New Roman"/>
                <a:cs typeface="Courier New"/>
              </a:rPr>
              <a:t>1</a:t>
            </a:r>
            <a:r>
              <a:rPr lang="zh-CN" altLang="zh-CN" b="1" kern="100" dirty="0">
                <a:latin typeface="Times New Roman"/>
                <a:cs typeface="Times New Roman"/>
              </a:rPr>
              <a:t>的波速、频率、波长均相等</a:t>
            </a:r>
            <a:endParaRPr lang="zh-CN" altLang="zh-CN" sz="1050" kern="100" dirty="0">
              <a:latin typeface="宋体"/>
              <a:cs typeface="Courier New"/>
            </a:endParaRPr>
          </a:p>
          <a:p>
            <a:pPr marL="442913" indent="0"/>
            <a:r>
              <a:rPr lang="en-US" altLang="zh-CN" b="1" kern="100" dirty="0">
                <a:latin typeface="Times New Roman"/>
                <a:cs typeface="Courier New"/>
              </a:rPr>
              <a:t>D</a:t>
            </a:r>
            <a:r>
              <a:rPr lang="zh-CN" altLang="zh-CN" b="1" kern="100" dirty="0">
                <a:latin typeface="Times New Roman"/>
                <a:cs typeface="Times New Roman"/>
              </a:rPr>
              <a:t>．</a:t>
            </a:r>
            <a:r>
              <a:rPr lang="en-US" altLang="zh-CN" b="1" kern="100" dirty="0">
                <a:latin typeface="Times New Roman"/>
                <a:cs typeface="Courier New"/>
              </a:rPr>
              <a:t>3</a:t>
            </a:r>
            <a:r>
              <a:rPr lang="zh-CN" altLang="zh-CN" b="1" kern="100" dirty="0">
                <a:latin typeface="Times New Roman"/>
                <a:cs typeface="Times New Roman"/>
              </a:rPr>
              <a:t>与</a:t>
            </a:r>
            <a:r>
              <a:rPr lang="en-US" altLang="zh-CN" b="1" kern="100" dirty="0">
                <a:latin typeface="Times New Roman"/>
                <a:cs typeface="Courier New"/>
              </a:rPr>
              <a:t>1</a:t>
            </a:r>
            <a:r>
              <a:rPr lang="zh-CN" altLang="zh-CN" b="1" kern="100" dirty="0">
                <a:latin typeface="Times New Roman"/>
                <a:cs typeface="Times New Roman"/>
              </a:rPr>
              <a:t>的频率相等，波速、波长均不等</a:t>
            </a:r>
            <a:endParaRPr lang="zh-CN" altLang="zh-CN" sz="1050" kern="100" dirty="0">
              <a:latin typeface="宋体"/>
              <a:cs typeface="Courier New"/>
            </a:endParaRPr>
          </a:p>
          <a:p>
            <a:pPr marL="442913" indent="0"/>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由</a:t>
            </a:r>
            <a:r>
              <a:rPr lang="zh-CN" altLang="zh-CN" b="1" kern="100" dirty="0">
                <a:latin typeface="Times New Roman"/>
                <a:ea typeface="楷体_GB2312"/>
                <a:cs typeface="Times New Roman"/>
              </a:rPr>
              <a:t>于波的频率由波源决定，因此波在不同介质中传播时，频率保持不变。波在不同介质中传播时，波速发生变化，由</a:t>
            </a:r>
            <a:r>
              <a:rPr lang="en-US" altLang="zh-CN" b="1" i="1" kern="100" dirty="0">
                <a:latin typeface="Book Antiqua"/>
                <a:ea typeface="楷体_GB2312"/>
                <a:cs typeface="Times New Roman"/>
              </a:rPr>
              <a:t>v</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λf</a:t>
            </a:r>
            <a:r>
              <a:rPr lang="zh-CN" altLang="zh-CN" b="1" kern="100" dirty="0">
                <a:latin typeface="Times New Roman"/>
                <a:ea typeface="楷体_GB2312"/>
                <a:cs typeface="Times New Roman"/>
              </a:rPr>
              <a:t>可知波长也发生变化。</a:t>
            </a:r>
            <a:r>
              <a:rPr lang="zh-CN" altLang="zh-CN" b="1" kern="100" dirty="0" smtClean="0">
                <a:latin typeface="Times New Roman"/>
                <a:ea typeface="楷体_GB2312"/>
                <a:cs typeface="Times New Roman"/>
              </a:rPr>
              <a:t>由此</a:t>
            </a:r>
            <a:r>
              <a:rPr lang="zh-CN" altLang="zh-CN" b="1" kern="100" dirty="0">
                <a:latin typeface="Times New Roman"/>
                <a:ea typeface="楷体_GB2312"/>
                <a:cs typeface="Times New Roman"/>
              </a:rPr>
              <a:t>可知只有</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选项正确</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marL="442913" indent="0"/>
            <a:r>
              <a:rPr lang="zh-CN" altLang="zh-CN" b="1" kern="100" dirty="0">
                <a:solidFill>
                  <a:srgbClr val="FF0000"/>
                </a:solidFill>
                <a:latin typeface="Times New Roman"/>
                <a:ea typeface="黑体"/>
                <a:cs typeface="Times New Roman"/>
              </a:rPr>
              <a:t>答案：</a:t>
            </a:r>
            <a:r>
              <a:rPr lang="en-US" altLang="zh-CN" b="1" kern="100" dirty="0">
                <a:solidFill>
                  <a:prstClr val="black"/>
                </a:solidFill>
                <a:latin typeface="Times New Roman"/>
                <a:ea typeface="楷体_GB2312"/>
                <a:cs typeface="Courier New"/>
              </a:rPr>
              <a:t>D</a:t>
            </a:r>
            <a:endParaRPr lang="zh-CN" altLang="zh-CN" sz="1050" kern="100" dirty="0">
              <a:latin typeface="宋体"/>
              <a:cs typeface="Courier New"/>
            </a:endParaRPr>
          </a:p>
        </p:txBody>
      </p:sp>
      <p:pic>
        <p:nvPicPr>
          <p:cNvPr id="34818" name="Picture 2" descr="20XWLX3-76.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7624975" y="1988840"/>
            <a:ext cx="2376264" cy="1810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32355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6" end="6"/>
                                            </p:txEl>
                                          </p:spTgt>
                                        </p:tgtEl>
                                        <p:attrNameLst>
                                          <p:attrName>style.visibility</p:attrName>
                                        </p:attrNameLst>
                                      </p:cBhvr>
                                      <p:to>
                                        <p:strVal val="visible"/>
                                      </p:to>
                                    </p:set>
                                    <p:animEffect transition="in" filter="randombar(horizontal)">
                                      <p:cBhvr>
                                        <p:cTn id="7" dur="500"/>
                                        <p:tgtEl>
                                          <p:spTgt spid="6">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xEl>
                                              <p:pRg st="7" end="7"/>
                                            </p:txEl>
                                          </p:spTgt>
                                        </p:tgtEl>
                                        <p:attrNameLst>
                                          <p:attrName>style.visibility</p:attrName>
                                        </p:attrNameLst>
                                      </p:cBhvr>
                                      <p:to>
                                        <p:strVal val="visible"/>
                                      </p:to>
                                    </p:set>
                                    <p:animEffect transition="in" filter="randombar(horizontal)">
                                      <p:cBhvr>
                                        <p:cTn id="12"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548680"/>
            <a:ext cx="10975658" cy="5832647"/>
          </a:xfrm>
        </p:spPr>
        <p:txBody>
          <a:bodyPr>
            <a:normAutofit lnSpcReduction="10000"/>
          </a:bodyPr>
          <a:lstStyle/>
          <a:p>
            <a:pPr marL="442913" indent="-442913"/>
            <a:r>
              <a:rPr lang="en-US" altLang="zh-CN" b="1" kern="100" dirty="0">
                <a:latin typeface="Times New Roman"/>
                <a:cs typeface="Courier New"/>
              </a:rPr>
              <a:t>2</a:t>
            </a:r>
            <a:r>
              <a:rPr lang="zh-CN" altLang="zh-CN" b="1" kern="100" dirty="0">
                <a:latin typeface="Times New Roman"/>
                <a:cs typeface="Times New Roman"/>
              </a:rPr>
              <a:t>．</a:t>
            </a:r>
            <a:r>
              <a:rPr lang="en-US" altLang="zh-CN" b="1" kern="100" dirty="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以下关于波的认识，哪些是正确</a:t>
            </a:r>
            <a:r>
              <a:rPr lang="zh-CN" altLang="zh-CN" b="1" kern="100" dirty="0" smtClean="0">
                <a:latin typeface="Times New Roman"/>
                <a:cs typeface="Times New Roman"/>
              </a:rPr>
              <a:t>的</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latin typeface="宋体"/>
              <a:cs typeface="Courier New"/>
            </a:endParaRPr>
          </a:p>
          <a:p>
            <a:pPr marL="442913" indent="0"/>
            <a:r>
              <a:rPr lang="en-US" altLang="zh-CN" b="1" kern="100" dirty="0">
                <a:latin typeface="Times New Roman"/>
                <a:cs typeface="Courier New"/>
              </a:rPr>
              <a:t>A</a:t>
            </a:r>
            <a:r>
              <a:rPr lang="zh-CN" altLang="zh-CN" b="1" kern="100" dirty="0">
                <a:latin typeface="Times New Roman"/>
                <a:cs typeface="Times New Roman"/>
              </a:rPr>
              <a:t>．潜艇利用声呐探测周围物体的分布情况，用的是波的反射原理</a:t>
            </a:r>
            <a:endParaRPr lang="zh-CN" altLang="zh-CN" sz="1050" kern="100" dirty="0">
              <a:latin typeface="宋体"/>
              <a:cs typeface="Courier New"/>
            </a:endParaRPr>
          </a:p>
          <a:p>
            <a:pPr marL="442913" indent="0"/>
            <a:r>
              <a:rPr lang="en-US" altLang="zh-CN" b="1" kern="100" dirty="0">
                <a:latin typeface="Times New Roman"/>
                <a:cs typeface="Courier New"/>
              </a:rPr>
              <a:t>B</a:t>
            </a:r>
            <a:r>
              <a:rPr lang="zh-CN" altLang="zh-CN" b="1" kern="100" dirty="0">
                <a:latin typeface="Times New Roman"/>
                <a:cs typeface="Times New Roman"/>
              </a:rPr>
              <a:t>．隐形飞机怪异的外形及表面涂特殊隐形物质，是为了减少波的反射，从而达到隐形的目的</a:t>
            </a:r>
            <a:endParaRPr lang="zh-CN" altLang="zh-CN" sz="1050" kern="100" dirty="0">
              <a:latin typeface="宋体"/>
              <a:cs typeface="Courier New"/>
            </a:endParaRPr>
          </a:p>
          <a:p>
            <a:pPr marL="442913" indent="0"/>
            <a:r>
              <a:rPr lang="en-US" altLang="zh-CN" b="1" kern="100" dirty="0">
                <a:latin typeface="Times New Roman"/>
                <a:cs typeface="Courier New"/>
              </a:rPr>
              <a:t>C</a:t>
            </a:r>
            <a:r>
              <a:rPr lang="zh-CN" altLang="zh-CN" b="1" kern="100" dirty="0">
                <a:latin typeface="Times New Roman"/>
                <a:cs typeface="Times New Roman"/>
              </a:rPr>
              <a:t>．雷达的工作原理是利用波的折射</a:t>
            </a:r>
            <a:endParaRPr lang="zh-CN" altLang="zh-CN" sz="1050" kern="100" dirty="0">
              <a:latin typeface="宋体"/>
              <a:cs typeface="Courier New"/>
            </a:endParaRPr>
          </a:p>
          <a:p>
            <a:pPr marL="442913" indent="0"/>
            <a:r>
              <a:rPr lang="en-US" altLang="zh-CN" b="1" kern="100" dirty="0">
                <a:latin typeface="Times New Roman"/>
                <a:cs typeface="Courier New"/>
              </a:rPr>
              <a:t>D</a:t>
            </a:r>
            <a:r>
              <a:rPr lang="zh-CN" altLang="zh-CN" b="1" kern="100" dirty="0">
                <a:latin typeface="Times New Roman"/>
                <a:cs typeface="Times New Roman"/>
              </a:rPr>
              <a:t>．水波从深水区传到浅水区改变传播方向的现象，是波的折射现象</a:t>
            </a:r>
            <a:endParaRPr lang="zh-CN" altLang="zh-CN" sz="1050" kern="100" dirty="0">
              <a:latin typeface="宋体"/>
              <a:cs typeface="Courier New"/>
            </a:endParaRPr>
          </a:p>
          <a:p>
            <a:pPr marL="442913" indent="0"/>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en-US" altLang="zh-CN" b="1" kern="100" dirty="0" smtClean="0">
                <a:latin typeface="Times New Roman"/>
                <a:ea typeface="楷体_GB2312"/>
                <a:cs typeface="Courier New"/>
              </a:rPr>
              <a:t>A</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选项中应用了波的反射现象；</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正确，</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错误；</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选项应用了波的折射现象，深水区域和浅水区域视为不同介质，故波的传播方向发生改变</a:t>
            </a:r>
            <a:r>
              <a:rPr lang="zh-CN" altLang="zh-CN" b="1" kern="100" dirty="0" smtClean="0">
                <a:latin typeface="Times New Roman"/>
                <a:ea typeface="楷体_GB2312"/>
                <a:cs typeface="Times New Roman"/>
              </a:rPr>
              <a:t>，故</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正确</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marL="442913" indent="0"/>
            <a:r>
              <a:rPr lang="zh-CN" altLang="zh-CN" b="1" kern="100" dirty="0">
                <a:solidFill>
                  <a:srgbClr val="FF0000"/>
                </a:solidFill>
                <a:latin typeface="Times New Roman"/>
                <a:ea typeface="黑体"/>
                <a:cs typeface="Times New Roman"/>
              </a:rPr>
              <a:t>答案：</a:t>
            </a:r>
            <a:r>
              <a:rPr lang="en-US" altLang="zh-CN" b="1" kern="100" dirty="0">
                <a:solidFill>
                  <a:prstClr val="black"/>
                </a:solidFill>
                <a:latin typeface="Times New Roman"/>
                <a:ea typeface="楷体_GB2312"/>
                <a:cs typeface="Courier New"/>
              </a:rPr>
              <a:t>ABD</a:t>
            </a:r>
            <a:endParaRPr lang="zh-CN" altLang="zh-CN" sz="1050" kern="100" dirty="0">
              <a:latin typeface="宋体"/>
              <a:cs typeface="Courier New"/>
            </a:endParaRPr>
          </a:p>
        </p:txBody>
      </p:sp>
    </p:spTree>
    <p:extLst>
      <p:ext uri="{BB962C8B-B14F-4D97-AF65-F5344CB8AC3E}">
        <p14:creationId xmlns:p14="http://schemas.microsoft.com/office/powerpoint/2010/main" val="2859795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5" end="5"/>
                                            </p:txEl>
                                          </p:spTgt>
                                        </p:tgtEl>
                                        <p:attrNameLst>
                                          <p:attrName>style.visibility</p:attrName>
                                        </p:attrNameLst>
                                      </p:cBhvr>
                                      <p:to>
                                        <p:strVal val="visible"/>
                                      </p:to>
                                    </p:set>
                                    <p:animEffect transition="in" filter="randombar(horizontal)">
                                      <p:cBhvr>
                                        <p:cTn id="7" dur="500"/>
                                        <p:tgtEl>
                                          <p:spTgt spid="6">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xEl>
                                              <p:pRg st="6" end="6"/>
                                            </p:txEl>
                                          </p:spTgt>
                                        </p:tgtEl>
                                        <p:attrNameLst>
                                          <p:attrName>style.visibility</p:attrName>
                                        </p:attrNameLst>
                                      </p:cBhvr>
                                      <p:to>
                                        <p:strVal val="visible"/>
                                      </p:to>
                                    </p:set>
                                    <p:animEffect transition="in" filter="randombar(horizontal)">
                                      <p:cBhvr>
                                        <p:cTn id="12"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631231"/>
            <a:ext cx="10975658" cy="5390057"/>
          </a:xfrm>
        </p:spPr>
        <p:txBody>
          <a:bodyPr>
            <a:normAutofit lnSpcReduction="10000"/>
          </a:bodyPr>
          <a:lstStyle/>
          <a:p>
            <a:pPr marL="533400" indent="-533400"/>
            <a:r>
              <a:rPr lang="en-US" altLang="zh-CN" b="1" kern="100" dirty="0"/>
              <a:t>3</a:t>
            </a:r>
            <a:r>
              <a:rPr lang="en-US" altLang="zh-CN" b="1" kern="100" dirty="0" smtClean="0"/>
              <a:t>.	</a:t>
            </a:r>
            <a:r>
              <a:rPr lang="zh-CN" altLang="zh-CN" b="1" kern="100" dirty="0" smtClean="0"/>
              <a:t>随</a:t>
            </a:r>
            <a:r>
              <a:rPr lang="zh-CN" altLang="zh-CN" b="1" kern="100" dirty="0"/>
              <a:t>着我国经济的快速增长，旅游业迅速发展，其中回归大自然的滨海游、生态游等休闲度假游，备受人们的喜爱。如图所示，一艘汽船以</a:t>
            </a:r>
            <a:r>
              <a:rPr lang="en-US" altLang="zh-CN" b="1" kern="100" dirty="0"/>
              <a:t>4 m/s</a:t>
            </a:r>
            <a:r>
              <a:rPr lang="zh-CN" altLang="zh-CN" b="1" kern="100" dirty="0"/>
              <a:t>的速度在无风河面上航行，船上发出一声鸣笛，旅客在</a:t>
            </a:r>
            <a:r>
              <a:rPr lang="en-US" altLang="zh-CN" b="1" kern="100" dirty="0"/>
              <a:t>3 s</a:t>
            </a:r>
            <a:r>
              <a:rPr lang="zh-CN" altLang="zh-CN" b="1" kern="100" dirty="0"/>
              <a:t>后听到前方悬崖反射回来的声音，则悬崖离汽船原来位置的距离为</a:t>
            </a:r>
            <a:r>
              <a:rPr lang="en-US" altLang="zh-CN" b="1" kern="100" dirty="0"/>
              <a:t>(</a:t>
            </a:r>
            <a:r>
              <a:rPr lang="zh-CN" altLang="zh-CN" b="1" kern="100" dirty="0"/>
              <a:t>已知声速为</a:t>
            </a:r>
            <a:r>
              <a:rPr lang="en-US" altLang="zh-CN" b="1" kern="100" dirty="0"/>
              <a:t>340 m/s</a:t>
            </a:r>
            <a:r>
              <a:rPr lang="en-US" altLang="zh-CN" b="1" kern="100" dirty="0" smtClean="0"/>
              <a:t>)	(</a:t>
            </a:r>
            <a:r>
              <a:rPr lang="zh-CN" altLang="zh-CN" b="1" kern="100" dirty="0"/>
              <a:t>　　</a:t>
            </a:r>
            <a:r>
              <a:rPr lang="en-US" altLang="zh-CN" b="1" kern="100" dirty="0"/>
              <a:t>)</a:t>
            </a:r>
            <a:endParaRPr lang="zh-CN" altLang="zh-CN" sz="1050" kern="100" dirty="0"/>
          </a:p>
          <a:p>
            <a:pPr indent="612140"/>
            <a:endParaRPr lang="en-US" altLang="zh-CN" b="1" kern="100" dirty="0" smtClean="0"/>
          </a:p>
          <a:p>
            <a:pPr indent="612140"/>
            <a:endParaRPr lang="en-US" altLang="zh-CN" b="1" kern="100" dirty="0"/>
          </a:p>
          <a:p>
            <a:pPr indent="612140"/>
            <a:endParaRPr lang="en-US" altLang="zh-CN" b="1" kern="100" dirty="0" smtClean="0"/>
          </a:p>
          <a:p>
            <a:pPr indent="612140"/>
            <a:r>
              <a:rPr lang="en-US" altLang="zh-CN" b="1" kern="100" dirty="0" smtClean="0"/>
              <a:t>A</a:t>
            </a:r>
            <a:r>
              <a:rPr lang="zh-CN" altLang="zh-CN" b="1" kern="100" dirty="0"/>
              <a:t>．</a:t>
            </a:r>
            <a:r>
              <a:rPr lang="en-US" altLang="zh-CN" b="1" kern="100" dirty="0"/>
              <a:t>258 m</a:t>
            </a:r>
            <a:r>
              <a:rPr lang="zh-CN" altLang="zh-CN" b="1" kern="100" dirty="0"/>
              <a:t>　　　　　　　　　　</a:t>
            </a:r>
            <a:r>
              <a:rPr lang="en-US" altLang="zh-CN" b="1" kern="100" dirty="0"/>
              <a:t>	B</a:t>
            </a:r>
            <a:r>
              <a:rPr lang="zh-CN" altLang="zh-CN" b="1" kern="100" dirty="0"/>
              <a:t>．</a:t>
            </a:r>
            <a:r>
              <a:rPr lang="en-US" altLang="zh-CN" b="1" kern="100" dirty="0"/>
              <a:t>340 m</a:t>
            </a:r>
            <a:endParaRPr lang="zh-CN" altLang="zh-CN" sz="1050" kern="100" dirty="0"/>
          </a:p>
          <a:p>
            <a:pPr indent="612140"/>
            <a:r>
              <a:rPr lang="en-US" altLang="zh-CN" b="1" kern="100" dirty="0"/>
              <a:t>C</a:t>
            </a:r>
            <a:r>
              <a:rPr lang="zh-CN" altLang="zh-CN" b="1" kern="100" dirty="0"/>
              <a:t>．</a:t>
            </a:r>
            <a:r>
              <a:rPr lang="en-US" altLang="zh-CN" b="1" kern="100" dirty="0"/>
              <a:t>516 m  	</a:t>
            </a:r>
            <a:r>
              <a:rPr lang="en-US" altLang="zh-CN" b="1" kern="100" dirty="0" smtClean="0"/>
              <a:t>			D</a:t>
            </a:r>
            <a:r>
              <a:rPr lang="zh-CN" altLang="zh-CN" b="1" kern="100" dirty="0"/>
              <a:t>．</a:t>
            </a:r>
            <a:r>
              <a:rPr lang="en-US" altLang="zh-CN" b="1" kern="100" dirty="0"/>
              <a:t>680 m</a:t>
            </a:r>
            <a:endParaRPr lang="zh-CN" altLang="zh-CN" sz="1050" kern="100" dirty="0"/>
          </a:p>
          <a:p>
            <a:endParaRPr lang="zh-CN" altLang="en-US" dirty="0"/>
          </a:p>
        </p:txBody>
      </p:sp>
      <p:pic>
        <p:nvPicPr>
          <p:cNvPr id="35842" name="Picture 2" descr="20WLXBY3-70.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297387" y="2935486"/>
            <a:ext cx="2232248" cy="1528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4455873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904633506"/>
              </p:ext>
            </p:extLst>
          </p:nvPr>
        </p:nvGraphicFramePr>
        <p:xfrm>
          <a:off x="985019" y="911324"/>
          <a:ext cx="10274300" cy="4533900"/>
        </p:xfrm>
        <a:graphic>
          <a:graphicData uri="http://schemas.openxmlformats.org/presentationml/2006/ole">
            <mc:AlternateContent xmlns:mc="http://schemas.openxmlformats.org/markup-compatibility/2006">
              <mc:Choice xmlns:v="urn:schemas-microsoft-com:vml" Requires="v">
                <p:oleObj spid="_x0000_s36946" name="文档" r:id="rId4" imgW="10371836" imgH="4587568" progId="Word.Document.12">
                  <p:embed/>
                </p:oleObj>
              </mc:Choice>
              <mc:Fallback>
                <p:oleObj name="文档" r:id="rId4" imgW="10371836" imgH="4587568" progId="Word.Document.12">
                  <p:embed/>
                  <p:pic>
                    <p:nvPicPr>
                      <p:cNvPr id="0" name=""/>
                      <p:cNvPicPr/>
                      <p:nvPr/>
                    </p:nvPicPr>
                    <p:blipFill>
                      <a:blip r:embed="rId5"/>
                      <a:stretch>
                        <a:fillRect/>
                      </a:stretch>
                    </p:blipFill>
                    <p:spPr>
                      <a:xfrm>
                        <a:off x="985019" y="911324"/>
                        <a:ext cx="10274300" cy="4533900"/>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2877550833"/>
              </p:ext>
            </p:extLst>
          </p:nvPr>
        </p:nvGraphicFramePr>
        <p:xfrm>
          <a:off x="985019" y="4941168"/>
          <a:ext cx="5275262" cy="396875"/>
        </p:xfrm>
        <a:graphic>
          <a:graphicData uri="http://schemas.openxmlformats.org/presentationml/2006/ole">
            <mc:AlternateContent xmlns:mc="http://schemas.openxmlformats.org/markup-compatibility/2006">
              <mc:Choice xmlns:v="urn:schemas-microsoft-com:vml" Requires="v">
                <p:oleObj spid="_x0000_s36947" name="文档" r:id="rId7" imgW="5274753" imgH="396374" progId="Word.Document.12">
                  <p:embed/>
                </p:oleObj>
              </mc:Choice>
              <mc:Fallback>
                <p:oleObj name="文档" r:id="rId7" imgW="5274753" imgH="396374" progId="Word.Document.12">
                  <p:embed/>
                  <p:pic>
                    <p:nvPicPr>
                      <p:cNvPr id="0" name=""/>
                      <p:cNvPicPr/>
                      <p:nvPr/>
                    </p:nvPicPr>
                    <p:blipFill>
                      <a:blip r:embed="rId8"/>
                      <a:stretch>
                        <a:fillRect/>
                      </a:stretch>
                    </p:blipFill>
                    <p:spPr>
                      <a:xfrm>
                        <a:off x="985019" y="4941168"/>
                        <a:ext cx="5275262" cy="396875"/>
                      </a:xfrm>
                      <a:prstGeom prst="rect">
                        <a:avLst/>
                      </a:prstGeom>
                    </p:spPr>
                  </p:pic>
                </p:oleObj>
              </mc:Fallback>
            </mc:AlternateContent>
          </a:graphicData>
        </a:graphic>
      </p:graphicFrame>
    </p:spTree>
    <p:extLst>
      <p:ext uri="{BB962C8B-B14F-4D97-AF65-F5344CB8AC3E}">
        <p14:creationId xmlns:p14="http://schemas.microsoft.com/office/powerpoint/2010/main" val="959409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487215"/>
            <a:ext cx="10975658" cy="5894113"/>
          </a:xfrm>
        </p:spPr>
        <p:txBody>
          <a:bodyPr>
            <a:normAutofit lnSpcReduction="10000"/>
          </a:bodyPr>
          <a:lstStyle/>
          <a:p>
            <a:pPr marL="442913" indent="0"/>
            <a:r>
              <a:rPr lang="en-US" altLang="zh-CN" b="1" kern="100" dirty="0">
                <a:latin typeface="Times New Roman"/>
                <a:cs typeface="Courier New"/>
              </a:rPr>
              <a:t>b</a:t>
            </a:r>
            <a:r>
              <a:rPr lang="zh-CN" altLang="zh-CN" b="1" kern="100" dirty="0">
                <a:latin typeface="Times New Roman"/>
                <a:cs typeface="Times New Roman"/>
              </a:rPr>
              <a:t>．狭缝宽度与波长相差不多或狭缝宽度比波长更小时：波可以</a:t>
            </a:r>
            <a:r>
              <a:rPr lang="en-US" altLang="zh-CN" b="1" u="sng" kern="100" dirty="0">
                <a:latin typeface="Times New Roman"/>
                <a:cs typeface="Courier New"/>
              </a:rPr>
              <a:t>          </a:t>
            </a:r>
            <a:r>
              <a:rPr lang="zh-CN" altLang="zh-CN" b="1" kern="100" dirty="0">
                <a:latin typeface="Times New Roman"/>
                <a:cs typeface="Times New Roman"/>
              </a:rPr>
              <a:t>挡板后面继续传播。</a:t>
            </a:r>
            <a:endParaRPr lang="zh-CN" altLang="zh-CN" sz="1050" kern="100" dirty="0">
              <a:latin typeface="宋体"/>
              <a:cs typeface="Courier New"/>
            </a:endParaRPr>
          </a:p>
          <a:p>
            <a:pPr marL="442913" indent="0"/>
            <a:r>
              <a:rPr lang="en-US" altLang="zh-CN" b="1" kern="100" dirty="0" smtClean="0">
                <a:latin typeface="Times New Roman"/>
                <a:cs typeface="Courier New"/>
              </a:rPr>
              <a:t>c</a:t>
            </a:r>
            <a:r>
              <a:rPr lang="zh-CN" altLang="zh-CN" b="1" kern="100" dirty="0" smtClean="0">
                <a:latin typeface="Times New Roman"/>
                <a:cs typeface="Times New Roman"/>
              </a:rPr>
              <a:t>．当狭缝宽度一定时，改变水波的波长，当波长与狭缝相差不多时，有</a:t>
            </a:r>
            <a:r>
              <a:rPr lang="en-US" altLang="zh-CN" b="1" kern="100" dirty="0" smtClean="0">
                <a:latin typeface="Times New Roman"/>
                <a:cs typeface="Courier New"/>
              </a:rPr>
              <a:t> ____</a:t>
            </a:r>
            <a:r>
              <a:rPr lang="en-US" altLang="zh-CN" b="1" u="sng" kern="100" dirty="0" smtClean="0">
                <a:latin typeface="Times New Roman"/>
                <a:cs typeface="Courier New"/>
              </a:rPr>
              <a:t>        </a:t>
            </a:r>
            <a:r>
              <a:rPr lang="zh-CN" altLang="zh-CN" b="1" kern="100" dirty="0" smtClean="0">
                <a:latin typeface="Times New Roman"/>
                <a:cs typeface="Times New Roman"/>
              </a:rPr>
              <a:t>的衍射现象，随着波长的</a:t>
            </a:r>
            <a:r>
              <a:rPr lang="en-US" altLang="zh-CN" b="1" u="sng" kern="100" dirty="0" smtClean="0">
                <a:latin typeface="Times New Roman"/>
                <a:cs typeface="Courier New"/>
              </a:rPr>
              <a:t>          </a:t>
            </a:r>
            <a:r>
              <a:rPr lang="zh-CN" altLang="zh-CN" b="1" kern="100" dirty="0" smtClean="0">
                <a:latin typeface="Times New Roman"/>
                <a:cs typeface="Times New Roman"/>
              </a:rPr>
              <a:t>，衍射现象变得越来越不明显。</a:t>
            </a:r>
            <a:endParaRPr lang="zh-CN" altLang="zh-CN" sz="1050" kern="100" dirty="0" smtClean="0">
              <a:latin typeface="宋体"/>
              <a:cs typeface="Courier New"/>
            </a:endParaRPr>
          </a:p>
          <a:p>
            <a:pPr marL="442913" indent="0"/>
            <a:r>
              <a:rPr lang="zh-CN" altLang="zh-CN" b="1" kern="100" dirty="0" smtClean="0">
                <a:latin typeface="宋体"/>
                <a:cs typeface="宋体"/>
              </a:rPr>
              <a:t>③</a:t>
            </a:r>
            <a:r>
              <a:rPr lang="zh-CN" altLang="zh-CN" b="1" kern="100" dirty="0">
                <a:latin typeface="Times New Roman"/>
                <a:cs typeface="Times New Roman"/>
              </a:rPr>
              <a:t>发生明显衍射的条件</a:t>
            </a:r>
            <a:endParaRPr lang="zh-CN" altLang="zh-CN" sz="1050" kern="100" dirty="0">
              <a:latin typeface="宋体"/>
              <a:cs typeface="Courier New"/>
            </a:endParaRPr>
          </a:p>
          <a:p>
            <a:pPr marL="447675" indent="0" algn="just">
              <a:tabLst>
                <a:tab pos="2970530" algn="l"/>
              </a:tabLst>
            </a:pPr>
            <a:r>
              <a:rPr lang="zh-CN" altLang="zh-CN" b="1" kern="100" dirty="0">
                <a:latin typeface="Times New Roman"/>
                <a:cs typeface="Times New Roman"/>
              </a:rPr>
              <a:t>当缝、孔的宽度或者障碍物的尺寸跟波</a:t>
            </a:r>
            <a:r>
              <a:rPr lang="zh-CN" altLang="zh-CN" b="1" kern="100" dirty="0" smtClean="0">
                <a:latin typeface="Times New Roman"/>
                <a:cs typeface="Times New Roman"/>
              </a:rPr>
              <a:t>长</a:t>
            </a:r>
            <a:r>
              <a:rPr lang="en-US" altLang="zh-CN" b="1" kern="100" dirty="0" smtClean="0">
                <a:latin typeface="Times New Roman"/>
                <a:cs typeface="Times New Roman"/>
              </a:rPr>
              <a:t>________</a:t>
            </a:r>
            <a:r>
              <a:rPr lang="zh-CN" altLang="zh-CN" b="1" kern="100" dirty="0" smtClean="0">
                <a:latin typeface="Times New Roman"/>
                <a:cs typeface="Times New Roman"/>
              </a:rPr>
              <a:t>或</a:t>
            </a:r>
            <a:r>
              <a:rPr lang="zh-CN" altLang="zh-CN" b="1" kern="100" dirty="0">
                <a:latin typeface="Times New Roman"/>
                <a:cs typeface="Times New Roman"/>
              </a:rPr>
              <a:t>者比波</a:t>
            </a:r>
            <a:r>
              <a:rPr lang="zh-CN" altLang="zh-CN" b="1" kern="100" dirty="0" smtClean="0">
                <a:latin typeface="Times New Roman"/>
                <a:cs typeface="Times New Roman"/>
              </a:rPr>
              <a:t>长</a:t>
            </a:r>
            <a:r>
              <a:rPr lang="en-US" altLang="zh-CN" b="1" kern="100" dirty="0" smtClean="0">
                <a:latin typeface="Times New Roman"/>
                <a:cs typeface="Times New Roman"/>
              </a:rPr>
              <a:t>_____</a:t>
            </a:r>
            <a:r>
              <a:rPr lang="zh-CN" altLang="zh-CN" b="1" kern="100" dirty="0" smtClean="0">
                <a:latin typeface="Times New Roman"/>
                <a:cs typeface="Times New Roman"/>
              </a:rPr>
              <a:t>时</a:t>
            </a:r>
            <a:r>
              <a:rPr lang="zh-CN" altLang="zh-CN" b="1" kern="100" dirty="0">
                <a:latin typeface="Times New Roman"/>
                <a:cs typeface="Times New Roman"/>
              </a:rPr>
              <a:t>，能观察到明显的衍射现象。</a:t>
            </a:r>
            <a:endParaRPr lang="zh-CN" altLang="zh-CN" b="1" kern="100" dirty="0">
              <a:latin typeface="宋体"/>
              <a:cs typeface="Courier New"/>
            </a:endParaRPr>
          </a:p>
          <a:p>
            <a:pPr marL="442913" indent="0"/>
            <a:r>
              <a:rPr lang="zh-CN" altLang="zh-CN" b="1" kern="100" dirty="0" smtClean="0">
                <a:latin typeface="宋体"/>
                <a:cs typeface="宋体"/>
              </a:rPr>
              <a:t>④</a:t>
            </a:r>
            <a:r>
              <a:rPr lang="zh-CN" altLang="zh-CN" b="1" kern="100" dirty="0">
                <a:latin typeface="Times New Roman"/>
                <a:cs typeface="Times New Roman"/>
              </a:rPr>
              <a:t>一切波都能发生衍射，衍射是波</a:t>
            </a:r>
            <a:r>
              <a:rPr lang="en-US" altLang="zh-CN" b="1" u="sng" kern="100" dirty="0">
                <a:latin typeface="Times New Roman"/>
                <a:cs typeface="Courier New"/>
              </a:rPr>
              <a:t>          </a:t>
            </a:r>
            <a:r>
              <a:rPr lang="zh-CN" altLang="zh-CN" b="1" kern="100" dirty="0">
                <a:latin typeface="Times New Roman"/>
                <a:cs typeface="Times New Roman"/>
              </a:rPr>
              <a:t>的现象。</a:t>
            </a:r>
            <a:endParaRPr lang="zh-CN" altLang="zh-CN" sz="1050" kern="100" dirty="0">
              <a:latin typeface="宋体"/>
              <a:cs typeface="Courier New"/>
            </a:endParaRPr>
          </a:p>
          <a:p>
            <a:pPr marL="442913" indent="-352425"/>
            <a:r>
              <a:rPr lang="en-US" altLang="zh-CN" b="1" kern="100" dirty="0">
                <a:latin typeface="Times New Roman"/>
                <a:ea typeface="黑体"/>
                <a:cs typeface="Courier New"/>
              </a:rPr>
              <a:t>(2</a:t>
            </a:r>
            <a:r>
              <a:rPr lang="en-US" altLang="zh-CN" b="1" kern="100" dirty="0" smtClean="0">
                <a:latin typeface="Times New Roman"/>
                <a:ea typeface="黑体"/>
                <a:cs typeface="Courier New"/>
              </a:rPr>
              <a:t>)</a:t>
            </a:r>
            <a:r>
              <a:rPr lang="zh-CN" altLang="zh-CN" b="1" dirty="0"/>
              <a:t>惠</a:t>
            </a:r>
            <a:r>
              <a:rPr lang="zh-CN" altLang="zh-CN" b="1" kern="100" dirty="0" smtClean="0">
                <a:latin typeface="Times New Roman"/>
                <a:ea typeface="黑体"/>
                <a:cs typeface="Times New Roman"/>
              </a:rPr>
              <a:t>更</a:t>
            </a:r>
            <a:r>
              <a:rPr lang="zh-CN" altLang="zh-CN" b="1" kern="100" dirty="0">
                <a:latin typeface="Times New Roman"/>
                <a:ea typeface="黑体"/>
                <a:cs typeface="Times New Roman"/>
              </a:rPr>
              <a:t>斯原理：</a:t>
            </a:r>
            <a:r>
              <a:rPr lang="zh-CN" altLang="zh-CN" b="1" kern="100" dirty="0">
                <a:latin typeface="Times New Roman"/>
                <a:cs typeface="Times New Roman"/>
              </a:rPr>
              <a:t>介质中波动传到的各点都可以看作是发射子波的波源，在其后的任一时刻，这些子波的包络就形成的波面</a:t>
            </a:r>
            <a:r>
              <a:rPr lang="zh-CN" altLang="zh-CN" b="1" kern="100" dirty="0" smtClean="0">
                <a:latin typeface="Times New Roman"/>
                <a:cs typeface="Times New Roman"/>
              </a:rPr>
              <a:t>。</a:t>
            </a:r>
            <a:endParaRPr lang="zh-CN" altLang="zh-CN" sz="1050" kern="100" dirty="0">
              <a:latin typeface="宋体"/>
              <a:cs typeface="Courier New"/>
            </a:endParaRPr>
          </a:p>
        </p:txBody>
      </p:sp>
      <p:sp>
        <p:nvSpPr>
          <p:cNvPr id="4" name="矩形 3"/>
          <p:cNvSpPr/>
          <p:nvPr/>
        </p:nvSpPr>
        <p:spPr>
          <a:xfrm>
            <a:off x="9553971" y="539627"/>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绕到</a:t>
            </a:r>
            <a:endParaRPr lang="zh-CN" altLang="en-US" sz="2400" dirty="0"/>
          </a:p>
        </p:txBody>
      </p:sp>
      <p:sp>
        <p:nvSpPr>
          <p:cNvPr id="5" name="矩形 4"/>
          <p:cNvSpPr/>
          <p:nvPr/>
        </p:nvSpPr>
        <p:spPr>
          <a:xfrm>
            <a:off x="10715152" y="1653085"/>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明显</a:t>
            </a:r>
            <a:endParaRPr lang="zh-CN" altLang="en-US" sz="2400" dirty="0"/>
          </a:p>
        </p:txBody>
      </p:sp>
      <p:sp>
        <p:nvSpPr>
          <p:cNvPr id="6" name="矩形 5"/>
          <p:cNvSpPr/>
          <p:nvPr/>
        </p:nvSpPr>
        <p:spPr>
          <a:xfrm>
            <a:off x="4513411" y="2132856"/>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减小</a:t>
            </a:r>
            <a:endParaRPr lang="zh-CN" altLang="en-US" sz="2400" dirty="0"/>
          </a:p>
        </p:txBody>
      </p:sp>
      <p:sp>
        <p:nvSpPr>
          <p:cNvPr id="7" name="矩形 6"/>
          <p:cNvSpPr/>
          <p:nvPr/>
        </p:nvSpPr>
        <p:spPr>
          <a:xfrm>
            <a:off x="6619619" y="3327375"/>
            <a:ext cx="1422184" cy="461665"/>
          </a:xfrm>
          <a:prstGeom prst="rect">
            <a:avLst/>
          </a:prstGeom>
        </p:spPr>
        <p:txBody>
          <a:bodyPr wrap="none">
            <a:spAutoFit/>
          </a:bodyPr>
          <a:lstStyle/>
          <a:p>
            <a:r>
              <a:rPr lang="zh-CN" altLang="zh-CN" sz="2400" b="1" kern="100" dirty="0">
                <a:solidFill>
                  <a:srgbClr val="FF0000"/>
                </a:solidFill>
                <a:latin typeface="Times New Roman"/>
                <a:cs typeface="Times New Roman"/>
              </a:rPr>
              <a:t>相差不多</a:t>
            </a:r>
            <a:endParaRPr lang="zh-CN" altLang="en-US" sz="2400" dirty="0"/>
          </a:p>
        </p:txBody>
      </p:sp>
      <p:sp>
        <p:nvSpPr>
          <p:cNvPr id="8" name="矩形 7"/>
          <p:cNvSpPr/>
          <p:nvPr/>
        </p:nvSpPr>
        <p:spPr>
          <a:xfrm>
            <a:off x="9542634" y="3327375"/>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更小</a:t>
            </a:r>
            <a:endParaRPr lang="zh-CN" altLang="en-US" sz="2400" dirty="0"/>
          </a:p>
        </p:txBody>
      </p:sp>
      <p:sp>
        <p:nvSpPr>
          <p:cNvPr id="9" name="矩形 8"/>
          <p:cNvSpPr/>
          <p:nvPr/>
        </p:nvSpPr>
        <p:spPr>
          <a:xfrm>
            <a:off x="5798218" y="4407495"/>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特有</a:t>
            </a:r>
            <a:endParaRPr lang="zh-CN" altLang="en-US" sz="2400" dirty="0"/>
          </a:p>
        </p:txBody>
      </p:sp>
    </p:spTree>
    <p:extLst>
      <p:ext uri="{BB962C8B-B14F-4D97-AF65-F5344CB8AC3E}">
        <p14:creationId xmlns:p14="http://schemas.microsoft.com/office/powerpoint/2010/main" val="2131572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randombar(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randombar(horizontal)">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randombar(horizontal)">
                                      <p:cBhvr>
                                        <p:cTn id="17" dur="500"/>
                                        <p:tgtEl>
                                          <p:spTgt spid="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randombar(horizontal)">
                                      <p:cBhvr>
                                        <p:cTn id="22" dur="500"/>
                                        <p:tgtEl>
                                          <p:spTgt spid="7">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animEffect transition="in" filter="randombar(horizontal)">
                                      <p:cBhvr>
                                        <p:cTn id="27" dur="500"/>
                                        <p:tgtEl>
                                          <p:spTgt spid="8">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9">
                                            <p:txEl>
                                              <p:pRg st="0" end="0"/>
                                            </p:txEl>
                                          </p:spTgt>
                                        </p:tgtEl>
                                        <p:attrNameLst>
                                          <p:attrName>style.visibility</p:attrName>
                                        </p:attrNameLst>
                                      </p:cBhvr>
                                      <p:to>
                                        <p:strVal val="visible"/>
                                      </p:to>
                                    </p:set>
                                    <p:animEffect transition="in" filter="randombar(horizontal)">
                                      <p:cBhvr>
                                        <p:cTn id="32"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88640"/>
            <a:ext cx="10975658" cy="6120679"/>
          </a:xfrm>
        </p:spPr>
        <p:txBody>
          <a:bodyPr>
            <a:normAutofit lnSpcReduction="10000"/>
          </a:bodyPr>
          <a:lstStyle/>
          <a:p>
            <a:pPr indent="612140" algn="ctr"/>
            <a:r>
              <a:rPr lang="zh-CN" altLang="zh-CN" b="1" kern="100" dirty="0">
                <a:solidFill>
                  <a:schemeClr val="accent6">
                    <a:lumMod val="75000"/>
                  </a:schemeClr>
                </a:solidFill>
                <a:latin typeface="Times New Roman"/>
                <a:cs typeface="Times New Roman"/>
              </a:rPr>
              <a:t>探究</a:t>
            </a:r>
            <a:r>
              <a:rPr lang="en-US" altLang="zh-CN" b="1" kern="100" dirty="0">
                <a:solidFill>
                  <a:schemeClr val="accent6">
                    <a:lumMod val="75000"/>
                  </a:schemeClr>
                </a:solidFill>
                <a:latin typeface="Symbol"/>
                <a:cs typeface="Times New Roman"/>
              </a:rPr>
              <a:t>(</a:t>
            </a:r>
            <a:r>
              <a:rPr lang="zh-CN" altLang="zh-CN" b="1" kern="100" dirty="0">
                <a:solidFill>
                  <a:schemeClr val="accent6">
                    <a:lumMod val="75000"/>
                  </a:schemeClr>
                </a:solidFill>
                <a:latin typeface="Times New Roman"/>
                <a:cs typeface="Times New Roman"/>
              </a:rPr>
              <a:t>三</a:t>
            </a:r>
            <a:r>
              <a:rPr lang="en-US" altLang="zh-CN" b="1" kern="100" dirty="0">
                <a:solidFill>
                  <a:schemeClr val="accent6">
                    <a:lumMod val="75000"/>
                  </a:schemeClr>
                </a:solidFill>
                <a:latin typeface="Symbol"/>
                <a:cs typeface="Times New Roman"/>
              </a:rPr>
              <a:t>)</a:t>
            </a:r>
            <a:r>
              <a:rPr lang="en-US" altLang="zh-CN" b="1" kern="100" dirty="0">
                <a:solidFill>
                  <a:schemeClr val="accent6">
                    <a:lumMod val="75000"/>
                  </a:schemeClr>
                </a:solidFill>
                <a:latin typeface="Symbol"/>
                <a:cs typeface="Courier New"/>
              </a:rPr>
              <a:t>    </a:t>
            </a:r>
            <a:r>
              <a:rPr lang="zh-CN" altLang="zh-CN" b="1" kern="100" dirty="0">
                <a:solidFill>
                  <a:schemeClr val="accent6">
                    <a:lumMod val="75000"/>
                  </a:schemeClr>
                </a:solidFill>
                <a:latin typeface="Times New Roman"/>
                <a:cs typeface="Times New Roman"/>
              </a:rPr>
              <a:t>波的干涉现象的理解与分析</a:t>
            </a:r>
            <a:endParaRPr lang="zh-CN" altLang="zh-CN" sz="1050" kern="100" dirty="0">
              <a:solidFill>
                <a:schemeClr val="accent6">
                  <a:lumMod val="75000"/>
                </a:schemeClr>
              </a:solidFill>
              <a:latin typeface="宋体"/>
              <a:cs typeface="Courier New"/>
            </a:endParaRPr>
          </a:p>
          <a:p>
            <a:pPr indent="612140"/>
            <a:r>
              <a:rPr lang="en-US" altLang="zh-CN" b="1" kern="100" dirty="0">
                <a:solidFill>
                  <a:srgbClr val="00B0F0"/>
                </a:solidFill>
                <a:latin typeface="Times New Roman"/>
                <a:ea typeface="黑体"/>
                <a:cs typeface="Courier New"/>
              </a:rPr>
              <a:t>[</a:t>
            </a:r>
            <a:r>
              <a:rPr lang="zh-CN" altLang="zh-CN" b="1" kern="100" dirty="0">
                <a:solidFill>
                  <a:srgbClr val="00B0F0"/>
                </a:solidFill>
                <a:latin typeface="Times New Roman"/>
                <a:ea typeface="黑体"/>
                <a:cs typeface="Times New Roman"/>
              </a:rPr>
              <a:t>问题驱动</a:t>
            </a:r>
            <a:r>
              <a:rPr lang="en-US" altLang="zh-CN" b="1" kern="100" dirty="0">
                <a:solidFill>
                  <a:srgbClr val="00B0F0"/>
                </a:solidFill>
                <a:latin typeface="Times New Roman"/>
                <a:ea typeface="黑体"/>
                <a:cs typeface="Courier New"/>
              </a:rPr>
              <a:t>]</a:t>
            </a:r>
            <a:endParaRPr lang="zh-CN" altLang="zh-CN" sz="1050" kern="100" dirty="0">
              <a:latin typeface="宋体"/>
              <a:cs typeface="Courier New"/>
            </a:endParaRPr>
          </a:p>
          <a:p>
            <a:pPr indent="612140"/>
            <a:r>
              <a:rPr lang="zh-CN" altLang="zh-CN" b="1" kern="100" dirty="0">
                <a:latin typeface="Times New Roman"/>
                <a:cs typeface="Times New Roman"/>
              </a:rPr>
              <a:t>如图所示，操场中两根竖直杆上各有一个扬声器，接在同一扩音机上，一位同学沿着</a:t>
            </a:r>
            <a:r>
              <a:rPr lang="en-US" altLang="zh-CN" b="1" i="1" kern="100" dirty="0">
                <a:latin typeface="Times New Roman"/>
                <a:cs typeface="Courier New"/>
              </a:rPr>
              <a:t>AB</a:t>
            </a:r>
            <a:r>
              <a:rPr lang="zh-CN" altLang="zh-CN" b="1" kern="100" dirty="0">
                <a:latin typeface="Times New Roman"/>
                <a:cs typeface="Times New Roman"/>
              </a:rPr>
              <a:t>方向走来。</a:t>
            </a:r>
            <a:endParaRPr lang="zh-CN" altLang="zh-CN" sz="1050" kern="100" dirty="0">
              <a:latin typeface="宋体"/>
              <a:cs typeface="Courier New"/>
            </a:endParaRPr>
          </a:p>
          <a:p>
            <a:pPr indent="612140"/>
            <a:r>
              <a:rPr lang="en-US" altLang="zh-CN" b="1" kern="100" dirty="0">
                <a:latin typeface="Times New Roman"/>
                <a:cs typeface="Courier New"/>
              </a:rPr>
              <a:t>(1)</a:t>
            </a:r>
            <a:r>
              <a:rPr lang="zh-CN" altLang="zh-CN" b="1" kern="100" dirty="0">
                <a:latin typeface="Times New Roman"/>
                <a:cs typeface="Times New Roman"/>
              </a:rPr>
              <a:t>他听到的声音会有什么变化？</a:t>
            </a:r>
            <a:endParaRPr lang="zh-CN" altLang="zh-CN" sz="1050" kern="100" dirty="0">
              <a:latin typeface="宋体"/>
              <a:cs typeface="Courier New"/>
            </a:endParaRPr>
          </a:p>
          <a:p>
            <a:pPr indent="612140"/>
            <a:r>
              <a:rPr lang="en-US" altLang="zh-CN" b="1" kern="100" dirty="0">
                <a:latin typeface="Times New Roman"/>
                <a:cs typeface="Courier New"/>
              </a:rPr>
              <a:t>(2)</a:t>
            </a:r>
            <a:r>
              <a:rPr lang="zh-CN" altLang="zh-CN" b="1" kern="100" dirty="0">
                <a:latin typeface="Times New Roman"/>
                <a:cs typeface="Times New Roman"/>
              </a:rPr>
              <a:t>这属于什么物理现象？</a:t>
            </a:r>
            <a:endParaRPr lang="zh-CN" altLang="zh-CN" sz="1050" kern="100" dirty="0">
              <a:latin typeface="宋体"/>
              <a:cs typeface="Courier New"/>
            </a:endParaRPr>
          </a:p>
          <a:p>
            <a:pPr indent="612140"/>
            <a:endParaRPr lang="en-US" altLang="zh-CN" b="1" kern="100" dirty="0" smtClean="0">
              <a:solidFill>
                <a:srgbClr val="FF0000"/>
              </a:solidFill>
              <a:latin typeface="Times New Roman"/>
              <a:ea typeface="黑体"/>
              <a:cs typeface="Times New Roman"/>
            </a:endParaRPr>
          </a:p>
          <a:p>
            <a:pPr indent="612140"/>
            <a:endParaRPr lang="en-US" altLang="zh-CN" b="1" kern="100" dirty="0">
              <a:solidFill>
                <a:srgbClr val="FF0000"/>
              </a:solidFill>
              <a:latin typeface="Times New Roman"/>
              <a:ea typeface="黑体"/>
              <a:cs typeface="Times New Roman"/>
            </a:endParaRPr>
          </a:p>
          <a:p>
            <a:pPr indent="612140"/>
            <a:r>
              <a:rPr lang="zh-CN" altLang="zh-CN" b="1" kern="100" dirty="0" smtClean="0">
                <a:solidFill>
                  <a:srgbClr val="FF0000"/>
                </a:solidFill>
                <a:latin typeface="Times New Roman"/>
                <a:ea typeface="黑体"/>
                <a:cs typeface="Times New Roman"/>
              </a:rPr>
              <a:t>提</a:t>
            </a:r>
            <a:r>
              <a:rPr lang="zh-CN" altLang="zh-CN" b="1" kern="100" dirty="0">
                <a:solidFill>
                  <a:srgbClr val="FF0000"/>
                </a:solidFill>
                <a:latin typeface="Times New Roman"/>
                <a:ea typeface="黑体"/>
                <a:cs typeface="Times New Roman"/>
              </a:rPr>
              <a:t>示：</a:t>
            </a: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他听到的声音时而变大，时而变小。</a:t>
            </a:r>
            <a:endParaRPr lang="zh-CN" altLang="zh-CN" sz="1050" kern="100" dirty="0">
              <a:latin typeface="宋体"/>
              <a:cs typeface="Courier New"/>
            </a:endParaRPr>
          </a:p>
          <a:p>
            <a:pPr indent="612140"/>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属于波的干涉现象。</a:t>
            </a:r>
            <a:r>
              <a:rPr lang="zh-CN" altLang="zh-CN" b="1" kern="100" dirty="0">
                <a:latin typeface="Times New Roman"/>
                <a:cs typeface="Times New Roman"/>
              </a:rPr>
              <a:t>　　　</a:t>
            </a:r>
            <a:endParaRPr lang="zh-CN" altLang="zh-CN" sz="1050" kern="100" dirty="0">
              <a:latin typeface="宋体"/>
              <a:cs typeface="Courier New"/>
            </a:endParaRPr>
          </a:p>
          <a:p>
            <a:endParaRPr lang="zh-CN" altLang="en-US" dirty="0"/>
          </a:p>
        </p:txBody>
      </p:sp>
      <p:pic>
        <p:nvPicPr>
          <p:cNvPr id="50178" name="Picture 2" descr="21WLXKCXARXS3-35.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6025579" y="2708920"/>
            <a:ext cx="2842643" cy="18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59409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7" end="7"/>
                                            </p:txEl>
                                          </p:spTgt>
                                        </p:tgtEl>
                                        <p:attrNameLst>
                                          <p:attrName>style.visibility</p:attrName>
                                        </p:attrNameLst>
                                      </p:cBhvr>
                                      <p:to>
                                        <p:strVal val="visible"/>
                                      </p:to>
                                    </p:set>
                                    <p:animEffect transition="in" filter="randombar(horizontal)">
                                      <p:cBhvr>
                                        <p:cTn id="7" dur="500"/>
                                        <p:tgtEl>
                                          <p:spTgt spid="2">
                                            <p:txEl>
                                              <p:pRg st="7" end="7"/>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2">
                                            <p:txEl>
                                              <p:pRg st="8" end="8"/>
                                            </p:txEl>
                                          </p:spTgt>
                                        </p:tgtEl>
                                        <p:attrNameLst>
                                          <p:attrName>style.visibility</p:attrName>
                                        </p:attrNameLst>
                                      </p:cBhvr>
                                      <p:to>
                                        <p:strVal val="visible"/>
                                      </p:to>
                                    </p:set>
                                    <p:animEffect transition="in" filter="randombar(horizontal)">
                                      <p:cBhvr>
                                        <p:cTn id="10"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24979" y="836712"/>
            <a:ext cx="10975658" cy="5184576"/>
          </a:xfrm>
        </p:spPr>
        <p:txBody>
          <a:bodyPr>
            <a:normAutofit/>
          </a:bodyPr>
          <a:lstStyle/>
          <a:p>
            <a:pPr indent="612140" algn="ctr"/>
            <a:r>
              <a:rPr lang="en-US" altLang="zh-CN" b="1" kern="100" dirty="0">
                <a:solidFill>
                  <a:srgbClr val="943634"/>
                </a:solidFill>
                <a:latin typeface="IPAPANNEW"/>
                <a:ea typeface="黑体"/>
                <a:cs typeface="Times New Roman"/>
              </a:rPr>
              <a:t>[</a:t>
            </a:r>
            <a:r>
              <a:rPr lang="zh-CN" altLang="zh-CN" b="1" kern="100" dirty="0">
                <a:solidFill>
                  <a:srgbClr val="943634"/>
                </a:solidFill>
                <a:latin typeface="IPAPANNEW"/>
                <a:ea typeface="黑体"/>
                <a:cs typeface="Times New Roman"/>
              </a:rPr>
              <a:t>重难释解</a:t>
            </a:r>
            <a:r>
              <a:rPr lang="en-US" altLang="zh-CN" b="1" kern="100" dirty="0">
                <a:solidFill>
                  <a:srgbClr val="943634"/>
                </a:solidFill>
                <a:latin typeface="IPAPANNEW"/>
                <a:ea typeface="黑体"/>
                <a:cs typeface="Times New Roman"/>
              </a:rPr>
              <a:t>]</a:t>
            </a:r>
            <a:endParaRPr lang="zh-CN" altLang="zh-CN" sz="1050" kern="100" dirty="0">
              <a:latin typeface="宋体"/>
              <a:cs typeface="Courier New"/>
            </a:endParaRPr>
          </a:p>
          <a:p>
            <a:pPr indent="612140"/>
            <a:r>
              <a:rPr lang="en-US" altLang="zh-CN" b="1" kern="100" dirty="0">
                <a:latin typeface="Times New Roman"/>
                <a:ea typeface="黑体"/>
                <a:cs typeface="Courier New"/>
              </a:rPr>
              <a:t>1</a:t>
            </a:r>
            <a:r>
              <a:rPr lang="zh-CN" altLang="zh-CN" b="1" kern="100" dirty="0">
                <a:latin typeface="Times New Roman"/>
                <a:cs typeface="Times New Roman"/>
              </a:rPr>
              <a:t>．</a:t>
            </a:r>
            <a:r>
              <a:rPr lang="zh-CN" altLang="zh-CN" b="1" kern="100" dirty="0">
                <a:latin typeface="Times New Roman"/>
                <a:ea typeface="黑体"/>
                <a:cs typeface="Times New Roman"/>
              </a:rPr>
              <a:t>关于干涉的条件</a:t>
            </a:r>
            <a:endParaRPr lang="zh-CN" altLang="zh-CN" sz="1050" kern="100" dirty="0">
              <a:latin typeface="宋体"/>
              <a:cs typeface="Courier New"/>
            </a:endParaRPr>
          </a:p>
          <a:p>
            <a:pPr indent="612140"/>
            <a:r>
              <a:rPr lang="en-US" altLang="zh-CN" b="1" kern="100" dirty="0">
                <a:latin typeface="Times New Roman"/>
                <a:cs typeface="Courier New"/>
              </a:rPr>
              <a:t>(1)</a:t>
            </a:r>
            <a:r>
              <a:rPr lang="zh-CN" altLang="zh-CN" b="1" kern="100" dirty="0">
                <a:latin typeface="Times New Roman"/>
                <a:cs typeface="Times New Roman"/>
              </a:rPr>
              <a:t>波的叠加是无条件的，任何频率的两列波在空间相遇都会叠加。但稳定干涉图样的产生是有条件的，必须是两列同类的波，并且波的频率相同、振动方向在同一直线上、相位差恒定。</a:t>
            </a:r>
            <a:endParaRPr lang="zh-CN" altLang="zh-CN" sz="1050" kern="100" dirty="0">
              <a:latin typeface="宋体"/>
              <a:cs typeface="Courier New"/>
            </a:endParaRPr>
          </a:p>
          <a:p>
            <a:pPr indent="612140"/>
            <a:r>
              <a:rPr lang="en-US" altLang="zh-CN" b="1" kern="100" dirty="0">
                <a:latin typeface="Times New Roman"/>
                <a:cs typeface="Courier New"/>
              </a:rPr>
              <a:t>(2)</a:t>
            </a:r>
            <a:r>
              <a:rPr lang="zh-CN" altLang="zh-CN" b="1" kern="100" dirty="0">
                <a:latin typeface="Times New Roman"/>
                <a:cs typeface="Times New Roman"/>
              </a:rPr>
              <a:t>如果两列波的频率不相等，在同一种介质中传播时其波长就不相等，这样不能形成稳定的振动加强点和减弱点。因此我们就看不到稳定的干涉图样，只能是一般的振动叠加现象</a:t>
            </a:r>
            <a:r>
              <a:rPr lang="zh-CN" altLang="zh-CN" b="1" kern="100" dirty="0" smtClean="0">
                <a:latin typeface="Times New Roman"/>
                <a:cs typeface="Times New Roman"/>
              </a:rPr>
              <a:t>。</a:t>
            </a:r>
            <a:endParaRPr lang="zh-CN" altLang="zh-CN" sz="1050" kern="100" dirty="0">
              <a:latin typeface="宋体"/>
              <a:cs typeface="Courier New"/>
            </a:endParaRPr>
          </a:p>
        </p:txBody>
      </p:sp>
    </p:spTree>
    <p:extLst>
      <p:ext uri="{BB962C8B-B14F-4D97-AF65-F5344CB8AC3E}">
        <p14:creationId xmlns:p14="http://schemas.microsoft.com/office/powerpoint/2010/main" val="95940977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476672"/>
            <a:ext cx="10975658" cy="4525963"/>
          </a:xfrm>
        </p:spPr>
        <p:txBody>
          <a:bodyPr/>
          <a:lstStyle/>
          <a:p>
            <a:pPr indent="612140"/>
            <a:r>
              <a:rPr lang="en-US" altLang="zh-CN" b="1" kern="100" dirty="0">
                <a:latin typeface="Times New Roman"/>
                <a:ea typeface="黑体"/>
                <a:cs typeface="Courier New"/>
              </a:rPr>
              <a:t>2</a:t>
            </a:r>
            <a:r>
              <a:rPr lang="zh-CN" altLang="zh-CN" b="1" kern="100" dirty="0">
                <a:latin typeface="Times New Roman"/>
                <a:cs typeface="Times New Roman"/>
              </a:rPr>
              <a:t>．</a:t>
            </a:r>
            <a:r>
              <a:rPr lang="zh-CN" altLang="zh-CN" b="1" kern="100" dirty="0">
                <a:latin typeface="Times New Roman"/>
                <a:ea typeface="黑体"/>
                <a:cs typeface="Times New Roman"/>
              </a:rPr>
              <a:t>关于加强点</a:t>
            </a:r>
            <a:r>
              <a:rPr lang="en-US" altLang="zh-CN" b="1" kern="100" dirty="0">
                <a:latin typeface="Times New Roman"/>
                <a:ea typeface="黑体"/>
                <a:cs typeface="Courier New"/>
              </a:rPr>
              <a:t>(</a:t>
            </a:r>
            <a:r>
              <a:rPr lang="zh-CN" altLang="zh-CN" b="1" kern="100" dirty="0">
                <a:latin typeface="Times New Roman"/>
                <a:ea typeface="黑体"/>
                <a:cs typeface="Times New Roman"/>
              </a:rPr>
              <a:t>区</a:t>
            </a:r>
            <a:r>
              <a:rPr lang="en-US" altLang="zh-CN" b="1" kern="100" dirty="0">
                <a:latin typeface="Times New Roman"/>
                <a:ea typeface="黑体"/>
                <a:cs typeface="Courier New"/>
              </a:rPr>
              <a:t>)</a:t>
            </a:r>
            <a:r>
              <a:rPr lang="zh-CN" altLang="zh-CN" b="1" kern="100" dirty="0">
                <a:latin typeface="Times New Roman"/>
                <a:ea typeface="黑体"/>
                <a:cs typeface="Times New Roman"/>
              </a:rPr>
              <a:t>和减弱点</a:t>
            </a:r>
            <a:r>
              <a:rPr lang="en-US" altLang="zh-CN" b="1" kern="100" dirty="0">
                <a:latin typeface="Times New Roman"/>
                <a:ea typeface="黑体"/>
                <a:cs typeface="Courier New"/>
              </a:rPr>
              <a:t>(</a:t>
            </a:r>
            <a:r>
              <a:rPr lang="zh-CN" altLang="zh-CN" b="1" kern="100" dirty="0">
                <a:latin typeface="Times New Roman"/>
                <a:ea typeface="黑体"/>
                <a:cs typeface="Times New Roman"/>
              </a:rPr>
              <a:t>区</a:t>
            </a:r>
            <a:r>
              <a:rPr lang="en-US" altLang="zh-CN" b="1" kern="100" dirty="0">
                <a:latin typeface="Times New Roman"/>
                <a:ea typeface="黑体"/>
                <a:cs typeface="Courier New"/>
              </a:rPr>
              <a:t>)</a:t>
            </a:r>
            <a:r>
              <a:rPr lang="zh-CN" altLang="zh-CN" b="1" kern="100" dirty="0">
                <a:latin typeface="Times New Roman"/>
                <a:ea typeface="黑体"/>
                <a:cs typeface="Times New Roman"/>
              </a:rPr>
              <a:t>的理解</a:t>
            </a:r>
            <a:endParaRPr lang="zh-CN" altLang="zh-CN" sz="1050" kern="100" dirty="0">
              <a:latin typeface="宋体"/>
              <a:cs typeface="Courier New"/>
            </a:endParaRPr>
          </a:p>
          <a:p>
            <a:endParaRPr lang="zh-CN" altLang="en-US" dirty="0"/>
          </a:p>
        </p:txBody>
      </p:sp>
      <p:graphicFrame>
        <p:nvGraphicFramePr>
          <p:cNvPr id="4" name="表格 3"/>
          <p:cNvGraphicFramePr>
            <a:graphicFrameLocks noGrp="1"/>
          </p:cNvGraphicFramePr>
          <p:nvPr>
            <p:extLst>
              <p:ext uri="{D42A27DB-BD31-4B8C-83A1-F6EECF244321}">
                <p14:modId xmlns:p14="http://schemas.microsoft.com/office/powerpoint/2010/main" val="351480591"/>
              </p:ext>
            </p:extLst>
          </p:nvPr>
        </p:nvGraphicFramePr>
        <p:xfrm>
          <a:off x="1777107" y="1268760"/>
          <a:ext cx="8208912" cy="4176464"/>
        </p:xfrm>
        <a:graphic>
          <a:graphicData uri="http://schemas.openxmlformats.org/drawingml/2006/table">
            <a:tbl>
              <a:tblPr/>
              <a:tblGrid>
                <a:gridCol w="1377678"/>
                <a:gridCol w="6831234"/>
              </a:tblGrid>
              <a:tr h="2190920">
                <a:tc>
                  <a:txBody>
                    <a:bodyPr/>
                    <a:lstStyle/>
                    <a:p>
                      <a:pPr algn="ctr">
                        <a:lnSpc>
                          <a:spcPct val="150000"/>
                        </a:lnSpc>
                        <a:spcAft>
                          <a:spcPts val="0"/>
                        </a:spcAft>
                      </a:pPr>
                      <a:r>
                        <a:rPr lang="zh-CN" sz="2400" b="1" kern="100">
                          <a:effectLst/>
                          <a:latin typeface="Times New Roman"/>
                          <a:cs typeface="Times New Roman"/>
                        </a:rPr>
                        <a:t>加强点</a:t>
                      </a:r>
                      <a:endParaRPr lang="zh-CN" sz="2400" kern="100">
                        <a:effectLst/>
                        <a:latin typeface="宋体"/>
                        <a:cs typeface="Courier New"/>
                      </a:endParaRPr>
                    </a:p>
                  </a:txBody>
                  <a:tcPr marL="62861" marR="62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zh-CN" sz="2400" b="1" kern="100">
                          <a:effectLst/>
                          <a:latin typeface="Times New Roman"/>
                          <a:cs typeface="Times New Roman"/>
                        </a:rPr>
                        <a:t>在某些点两列波引起的振动始终加强，质点的振动最剧烈，振动的振幅等于两列波的振幅之和，</a:t>
                      </a:r>
                      <a:r>
                        <a:rPr lang="en-US" sz="2400" b="1" i="1" kern="100">
                          <a:effectLst/>
                          <a:latin typeface="Times New Roman"/>
                          <a:cs typeface="Courier New"/>
                        </a:rPr>
                        <a:t>A</a:t>
                      </a:r>
                      <a:r>
                        <a:rPr lang="zh-CN" sz="2400" b="1" kern="100">
                          <a:effectLst/>
                          <a:latin typeface="Times New Roman"/>
                          <a:cs typeface="Times New Roman"/>
                        </a:rPr>
                        <a:t>＝</a:t>
                      </a:r>
                      <a:r>
                        <a:rPr lang="en-US" sz="2400" b="1" i="1" kern="100">
                          <a:effectLst/>
                          <a:latin typeface="Times New Roman"/>
                          <a:cs typeface="Courier New"/>
                        </a:rPr>
                        <a:t>A</a:t>
                      </a:r>
                      <a:r>
                        <a:rPr lang="en-US" sz="2400" b="1" kern="100" baseline="-25000">
                          <a:effectLst/>
                          <a:latin typeface="Times New Roman"/>
                          <a:cs typeface="Courier New"/>
                        </a:rPr>
                        <a:t>1</a:t>
                      </a:r>
                      <a:r>
                        <a:rPr lang="zh-CN" sz="2400" b="1" kern="100">
                          <a:effectLst/>
                          <a:latin typeface="Times New Roman"/>
                          <a:cs typeface="Times New Roman"/>
                        </a:rPr>
                        <a:t>＋</a:t>
                      </a:r>
                      <a:r>
                        <a:rPr lang="en-US" sz="2400" b="1" i="1" kern="100">
                          <a:effectLst/>
                          <a:latin typeface="Times New Roman"/>
                          <a:cs typeface="Courier New"/>
                        </a:rPr>
                        <a:t>A</a:t>
                      </a:r>
                      <a:r>
                        <a:rPr lang="en-US" sz="2400" b="1" kern="100" baseline="-25000">
                          <a:effectLst/>
                          <a:latin typeface="Times New Roman"/>
                          <a:cs typeface="Courier New"/>
                        </a:rPr>
                        <a:t>2</a:t>
                      </a:r>
                      <a:endParaRPr lang="zh-CN" sz="2400" kern="100">
                        <a:effectLst/>
                        <a:latin typeface="宋体"/>
                        <a:cs typeface="Courier New"/>
                      </a:endParaRPr>
                    </a:p>
                  </a:txBody>
                  <a:tcPr marL="62861" marR="62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85544">
                <a:tc>
                  <a:txBody>
                    <a:bodyPr/>
                    <a:lstStyle/>
                    <a:p>
                      <a:pPr algn="ctr">
                        <a:lnSpc>
                          <a:spcPct val="150000"/>
                        </a:lnSpc>
                        <a:spcAft>
                          <a:spcPts val="0"/>
                        </a:spcAft>
                      </a:pPr>
                      <a:r>
                        <a:rPr lang="zh-CN" sz="2400" b="1" kern="100">
                          <a:effectLst/>
                          <a:latin typeface="Times New Roman"/>
                          <a:cs typeface="Times New Roman"/>
                        </a:rPr>
                        <a:t>减弱点</a:t>
                      </a:r>
                      <a:endParaRPr lang="zh-CN" sz="2400" kern="100">
                        <a:effectLst/>
                        <a:latin typeface="宋体"/>
                        <a:cs typeface="Courier New"/>
                      </a:endParaRPr>
                    </a:p>
                  </a:txBody>
                  <a:tcPr marL="62861" marR="62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zh-CN" sz="2400" b="1" kern="100" dirty="0">
                          <a:effectLst/>
                          <a:latin typeface="Times New Roman"/>
                          <a:cs typeface="Times New Roman"/>
                        </a:rPr>
                        <a:t>在某些点两列波引起的振动始终相互削弱，质点振动的振幅等于两列波的振幅之差，</a:t>
                      </a:r>
                      <a:r>
                        <a:rPr lang="en-US" sz="2400" b="1" i="1" kern="100" dirty="0">
                          <a:effectLst/>
                          <a:latin typeface="Times New Roman"/>
                          <a:cs typeface="Courier New"/>
                        </a:rPr>
                        <a:t>A</a:t>
                      </a:r>
                      <a:r>
                        <a:rPr lang="zh-CN" sz="2400" b="1" kern="100" dirty="0">
                          <a:effectLst/>
                          <a:latin typeface="Times New Roman"/>
                          <a:cs typeface="Times New Roman"/>
                        </a:rPr>
                        <a:t>＝</a:t>
                      </a:r>
                      <a:r>
                        <a:rPr lang="en-US" sz="2400" b="1" kern="100" dirty="0">
                          <a:effectLst/>
                          <a:latin typeface="Times New Roman"/>
                          <a:cs typeface="Courier New"/>
                        </a:rPr>
                        <a:t>|</a:t>
                      </a:r>
                      <a:r>
                        <a:rPr lang="en-US" sz="2400" b="1" i="1" kern="100" dirty="0">
                          <a:effectLst/>
                          <a:latin typeface="Times New Roman"/>
                          <a:cs typeface="Courier New"/>
                        </a:rPr>
                        <a:t>A</a:t>
                      </a:r>
                      <a:r>
                        <a:rPr lang="en-US" sz="2400" b="1" kern="100" baseline="-25000" dirty="0">
                          <a:effectLst/>
                          <a:latin typeface="Times New Roman"/>
                          <a:cs typeface="Courier New"/>
                        </a:rPr>
                        <a:t>1</a:t>
                      </a:r>
                      <a:r>
                        <a:rPr lang="zh-CN" sz="2400" b="1" kern="100" dirty="0">
                          <a:effectLst/>
                          <a:latin typeface="Times New Roman"/>
                          <a:cs typeface="Times New Roman"/>
                        </a:rPr>
                        <a:t>－</a:t>
                      </a:r>
                      <a:r>
                        <a:rPr lang="en-US" sz="2400" b="1" i="1" kern="100" dirty="0">
                          <a:effectLst/>
                          <a:latin typeface="Times New Roman"/>
                          <a:cs typeface="Courier New"/>
                        </a:rPr>
                        <a:t>A</a:t>
                      </a:r>
                      <a:r>
                        <a:rPr lang="en-US" sz="2400" b="1" kern="100" baseline="-25000" dirty="0">
                          <a:effectLst/>
                          <a:latin typeface="Times New Roman"/>
                          <a:cs typeface="Courier New"/>
                        </a:rPr>
                        <a:t>2</a:t>
                      </a:r>
                      <a:r>
                        <a:rPr lang="en-US" sz="2400" b="1" kern="100" dirty="0">
                          <a:effectLst/>
                          <a:latin typeface="Times New Roman"/>
                          <a:cs typeface="Courier New"/>
                        </a:rPr>
                        <a:t>|</a:t>
                      </a:r>
                      <a:r>
                        <a:rPr lang="zh-CN" sz="2400" b="1" kern="100" dirty="0">
                          <a:effectLst/>
                          <a:latin typeface="Times New Roman"/>
                          <a:cs typeface="Times New Roman"/>
                        </a:rPr>
                        <a:t>，若两列波振幅相同，质点振动的合振幅就等于零</a:t>
                      </a:r>
                      <a:endParaRPr lang="zh-CN" sz="2400" kern="100" dirty="0">
                        <a:effectLst/>
                        <a:latin typeface="宋体"/>
                        <a:cs typeface="Courier New"/>
                      </a:endParaRPr>
                    </a:p>
                  </a:txBody>
                  <a:tcPr marL="62861" marR="6286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95940977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88640"/>
            <a:ext cx="10975658" cy="6480720"/>
          </a:xfrm>
        </p:spPr>
        <p:txBody>
          <a:bodyPr/>
          <a:lstStyle/>
          <a:p>
            <a:pPr indent="612140"/>
            <a:r>
              <a:rPr lang="en-US" altLang="zh-CN" b="1" kern="100" dirty="0">
                <a:latin typeface="Times New Roman"/>
                <a:cs typeface="Courier New"/>
              </a:rPr>
              <a:t>3</a:t>
            </a:r>
            <a:r>
              <a:rPr lang="zh-CN" altLang="zh-CN" b="1" kern="100" dirty="0">
                <a:latin typeface="Times New Roman"/>
                <a:cs typeface="Times New Roman"/>
              </a:rPr>
              <a:t>．</a:t>
            </a:r>
            <a:r>
              <a:rPr lang="zh-CN" altLang="zh-CN" b="1" kern="100" dirty="0">
                <a:latin typeface="宋体"/>
                <a:ea typeface="黑体"/>
                <a:cs typeface="Times New Roman"/>
              </a:rPr>
              <a:t>干涉图样及其特征</a:t>
            </a:r>
            <a:endParaRPr lang="zh-CN" altLang="zh-CN" sz="1050" kern="100" dirty="0">
              <a:latin typeface="宋体"/>
              <a:cs typeface="Courier New"/>
            </a:endParaRPr>
          </a:p>
          <a:p>
            <a:pPr indent="612140"/>
            <a:r>
              <a:rPr lang="en-US" altLang="zh-CN" b="1" kern="100" dirty="0">
                <a:latin typeface="Times New Roman"/>
                <a:cs typeface="Courier New"/>
              </a:rPr>
              <a:t>(1)</a:t>
            </a:r>
            <a:r>
              <a:rPr lang="zh-CN" altLang="zh-CN" b="1" kern="100" dirty="0">
                <a:latin typeface="Times New Roman"/>
                <a:cs typeface="Times New Roman"/>
              </a:rPr>
              <a:t>干涉图样：如图所示。</a:t>
            </a:r>
            <a:endParaRPr lang="zh-CN" altLang="zh-CN" sz="1050" kern="100" dirty="0">
              <a:latin typeface="宋体"/>
              <a:cs typeface="Courier New"/>
            </a:endParaRPr>
          </a:p>
          <a:p>
            <a:pPr indent="612140"/>
            <a:endParaRPr lang="en-US" altLang="zh-CN" b="1" kern="100" dirty="0" smtClean="0">
              <a:latin typeface="Times New Roman"/>
              <a:cs typeface="Courier New"/>
            </a:endParaRPr>
          </a:p>
          <a:p>
            <a:pPr indent="612140"/>
            <a:endParaRPr lang="en-US" altLang="zh-CN" b="1" kern="100" dirty="0">
              <a:latin typeface="Times New Roman"/>
              <a:cs typeface="Courier New"/>
            </a:endParaRPr>
          </a:p>
          <a:p>
            <a:pPr indent="612140"/>
            <a:endParaRPr lang="en-US" altLang="zh-CN" b="1" kern="100" dirty="0" smtClean="0">
              <a:latin typeface="Times New Roman"/>
              <a:cs typeface="Courier New"/>
            </a:endParaRPr>
          </a:p>
          <a:p>
            <a:pPr indent="612140"/>
            <a:endParaRPr lang="en-US" altLang="zh-CN" b="1" kern="100" dirty="0" smtClean="0">
              <a:latin typeface="Times New Roman"/>
              <a:cs typeface="Courier New"/>
            </a:endParaRPr>
          </a:p>
          <a:p>
            <a:pPr indent="612140"/>
            <a:r>
              <a:rPr lang="en-US" altLang="zh-CN" b="1" kern="100" dirty="0" smtClean="0">
                <a:latin typeface="Times New Roman"/>
                <a:cs typeface="Courier New"/>
              </a:rPr>
              <a:t>(</a:t>
            </a:r>
            <a:r>
              <a:rPr lang="en-US" altLang="zh-CN" b="1" kern="100" dirty="0">
                <a:latin typeface="Times New Roman"/>
                <a:cs typeface="Courier New"/>
              </a:rPr>
              <a:t>2)</a:t>
            </a:r>
            <a:r>
              <a:rPr lang="zh-CN" altLang="zh-CN" b="1" kern="100" dirty="0">
                <a:latin typeface="Times New Roman"/>
                <a:cs typeface="Times New Roman"/>
              </a:rPr>
              <a:t>特征</a:t>
            </a:r>
            <a:endParaRPr lang="zh-CN" altLang="zh-CN" sz="1050" kern="100" dirty="0">
              <a:latin typeface="宋体"/>
              <a:cs typeface="Courier New"/>
            </a:endParaRPr>
          </a:p>
          <a:p>
            <a:pPr indent="612140"/>
            <a:r>
              <a:rPr lang="zh-CN" altLang="zh-CN" b="1" kern="100" dirty="0">
                <a:latin typeface="宋体"/>
                <a:cs typeface="宋体"/>
              </a:rPr>
              <a:t>①</a:t>
            </a:r>
            <a:r>
              <a:rPr lang="zh-CN" altLang="zh-CN" b="1" kern="100" dirty="0">
                <a:latin typeface="Times New Roman"/>
                <a:cs typeface="Times New Roman"/>
              </a:rPr>
              <a:t>加强区和减弱区的位置固定不变。</a:t>
            </a:r>
            <a:endParaRPr lang="zh-CN" altLang="zh-CN" sz="1050" kern="100" dirty="0">
              <a:latin typeface="宋体"/>
              <a:cs typeface="Courier New"/>
            </a:endParaRPr>
          </a:p>
          <a:p>
            <a:pPr indent="612140"/>
            <a:r>
              <a:rPr lang="zh-CN" altLang="zh-CN" b="1" kern="100" dirty="0">
                <a:latin typeface="宋体"/>
                <a:cs typeface="宋体"/>
              </a:rPr>
              <a:t>②</a:t>
            </a:r>
            <a:r>
              <a:rPr lang="zh-CN" altLang="zh-CN" b="1" kern="100" dirty="0">
                <a:latin typeface="Times New Roman"/>
                <a:cs typeface="Times New Roman"/>
              </a:rPr>
              <a:t>加强区始终加强，减弱区始终减弱</a:t>
            </a:r>
            <a:r>
              <a:rPr lang="en-US" altLang="zh-CN" b="1" kern="100" dirty="0">
                <a:latin typeface="Times New Roman"/>
                <a:cs typeface="Courier New"/>
              </a:rPr>
              <a:t>(</a:t>
            </a:r>
            <a:r>
              <a:rPr lang="zh-CN" altLang="zh-CN" b="1" kern="100" dirty="0">
                <a:latin typeface="Times New Roman"/>
                <a:ea typeface="楷体_GB2312"/>
                <a:cs typeface="Times New Roman"/>
              </a:rPr>
              <a:t>加强区与减弱区不随时间变化</a:t>
            </a:r>
            <a:r>
              <a:rPr lang="en-US" altLang="zh-CN" b="1" kern="100" dirty="0">
                <a:latin typeface="Times New Roman"/>
                <a:cs typeface="Courier New"/>
              </a:rPr>
              <a:t>)</a:t>
            </a:r>
            <a:r>
              <a:rPr lang="zh-CN" altLang="zh-CN" b="1" kern="100" dirty="0">
                <a:latin typeface="Times New Roman"/>
                <a:cs typeface="Times New Roman"/>
              </a:rPr>
              <a:t>。</a:t>
            </a:r>
            <a:endParaRPr lang="zh-CN" altLang="zh-CN" sz="1050" kern="100" dirty="0">
              <a:latin typeface="宋体"/>
              <a:cs typeface="Courier New"/>
            </a:endParaRPr>
          </a:p>
          <a:p>
            <a:pPr indent="612140"/>
            <a:r>
              <a:rPr lang="zh-CN" altLang="zh-CN" b="1" kern="100" dirty="0">
                <a:latin typeface="宋体"/>
                <a:cs typeface="宋体"/>
              </a:rPr>
              <a:t>③</a:t>
            </a:r>
            <a:r>
              <a:rPr lang="zh-CN" altLang="zh-CN" b="1" kern="100" dirty="0">
                <a:latin typeface="Times New Roman"/>
                <a:cs typeface="Times New Roman"/>
              </a:rPr>
              <a:t>加强区与减弱区互相间隔</a:t>
            </a:r>
            <a:r>
              <a:rPr lang="zh-CN" altLang="zh-CN" b="1" kern="100" dirty="0" smtClean="0">
                <a:latin typeface="Times New Roman"/>
                <a:cs typeface="Times New Roman"/>
              </a:rPr>
              <a:t>。</a:t>
            </a:r>
            <a:endParaRPr lang="zh-CN" altLang="zh-CN" sz="1050" kern="100" dirty="0">
              <a:latin typeface="宋体"/>
              <a:cs typeface="Courier New"/>
            </a:endParaRPr>
          </a:p>
        </p:txBody>
      </p:sp>
      <p:pic>
        <p:nvPicPr>
          <p:cNvPr id="39938" name="Picture 2" descr="20XWLX3-92.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505299" y="1484784"/>
            <a:ext cx="4464496" cy="2055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5940977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2951972301"/>
              </p:ext>
            </p:extLst>
          </p:nvPr>
        </p:nvGraphicFramePr>
        <p:xfrm>
          <a:off x="914400" y="334963"/>
          <a:ext cx="10274300" cy="6370637"/>
        </p:xfrm>
        <a:graphic>
          <a:graphicData uri="http://schemas.openxmlformats.org/presentationml/2006/ole">
            <mc:AlternateContent xmlns:mc="http://schemas.openxmlformats.org/markup-compatibility/2006">
              <mc:Choice xmlns:v="urn:schemas-microsoft-com:vml" Requires="v">
                <p:oleObj spid="_x0000_s40998" name="文档" r:id="rId4" imgW="10371836" imgH="6447470" progId="Word.Document.12">
                  <p:embed/>
                </p:oleObj>
              </mc:Choice>
              <mc:Fallback>
                <p:oleObj name="文档" r:id="rId4" imgW="10371836" imgH="6447470" progId="Word.Document.12">
                  <p:embed/>
                  <p:pic>
                    <p:nvPicPr>
                      <p:cNvPr id="0" name=""/>
                      <p:cNvPicPr/>
                      <p:nvPr/>
                    </p:nvPicPr>
                    <p:blipFill>
                      <a:blip r:embed="rId5"/>
                      <a:stretch>
                        <a:fillRect/>
                      </a:stretch>
                    </p:blipFill>
                    <p:spPr>
                      <a:xfrm>
                        <a:off x="914400" y="334963"/>
                        <a:ext cx="10274300" cy="6370637"/>
                      </a:xfrm>
                      <a:prstGeom prst="rect">
                        <a:avLst/>
                      </a:prstGeom>
                    </p:spPr>
                  </p:pic>
                </p:oleObj>
              </mc:Fallback>
            </mc:AlternateContent>
          </a:graphicData>
        </a:graphic>
      </p:graphicFrame>
    </p:spTree>
    <p:extLst>
      <p:ext uri="{BB962C8B-B14F-4D97-AF65-F5344CB8AC3E}">
        <p14:creationId xmlns:p14="http://schemas.microsoft.com/office/powerpoint/2010/main" val="95940977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pPr indent="612140"/>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解析</a:t>
            </a:r>
            <a:r>
              <a:rPr lang="en-US" altLang="zh-CN" b="1" kern="100" dirty="0">
                <a:solidFill>
                  <a:srgbClr val="FF0000"/>
                </a:solidFill>
                <a:latin typeface="IPAPANNEW"/>
                <a:ea typeface="黑体"/>
                <a:cs typeface="Times New Roman"/>
              </a:rPr>
              <a:t>]</a:t>
            </a:r>
            <a:r>
              <a:rPr lang="zh-CN" altLang="zh-CN" b="1" kern="100" dirty="0">
                <a:latin typeface="Times New Roman"/>
                <a:ea typeface="黑体"/>
                <a:cs typeface="Times New Roman"/>
              </a:rPr>
              <a:t>　</a:t>
            </a:r>
            <a:r>
              <a:rPr lang="zh-CN" altLang="zh-CN" b="1" kern="100" dirty="0">
                <a:latin typeface="Times New Roman"/>
                <a:ea typeface="楷体_GB2312"/>
                <a:cs typeface="Times New Roman"/>
              </a:rPr>
              <a:t>在波峰和波峰或波谷和波谷相遇的地方，振动加强；波峰和波谷相遇的地方振动减弱，则</a:t>
            </a:r>
            <a:r>
              <a:rPr lang="en-US" altLang="zh-CN" b="1" i="1" kern="100" dirty="0">
                <a:latin typeface="Times New Roman"/>
                <a:ea typeface="楷体_GB2312"/>
                <a:cs typeface="Courier New"/>
              </a:rPr>
              <a:t>M</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Q</a:t>
            </a:r>
            <a:r>
              <a:rPr lang="zh-CN" altLang="zh-CN" b="1" kern="100" dirty="0">
                <a:latin typeface="Times New Roman"/>
                <a:ea typeface="楷体_GB2312"/>
                <a:cs typeface="Times New Roman"/>
              </a:rPr>
              <a:t>点均为振动加强点，</a:t>
            </a:r>
            <a:r>
              <a:rPr lang="en-US" altLang="zh-CN" b="1" i="1" kern="100" dirty="0">
                <a:latin typeface="Times New Roman"/>
                <a:ea typeface="楷体_GB2312"/>
                <a:cs typeface="Courier New"/>
              </a:rPr>
              <a:t>N</a:t>
            </a:r>
            <a:r>
              <a:rPr lang="zh-CN" altLang="zh-CN" b="1" kern="100" dirty="0">
                <a:latin typeface="Times New Roman"/>
                <a:ea typeface="楷体_GB2312"/>
                <a:cs typeface="Times New Roman"/>
              </a:rPr>
              <a:t>点为振动减弱点。</a:t>
            </a:r>
            <a:r>
              <a:rPr lang="en-US" altLang="zh-CN" b="1" i="1" kern="100" dirty="0">
                <a:latin typeface="Times New Roman"/>
                <a:ea typeface="楷体_GB2312"/>
                <a:cs typeface="Courier New"/>
              </a:rPr>
              <a:t>MQ</a:t>
            </a:r>
            <a:r>
              <a:rPr lang="zh-CN" altLang="zh-CN" b="1" kern="100" dirty="0">
                <a:latin typeface="Times New Roman"/>
                <a:ea typeface="楷体_GB2312"/>
                <a:cs typeface="Times New Roman"/>
              </a:rPr>
              <a:t>连线为振动加强区，所以</a:t>
            </a:r>
            <a:r>
              <a:rPr lang="en-US" altLang="zh-CN" b="1" i="1" kern="100" dirty="0">
                <a:latin typeface="Times New Roman"/>
                <a:ea typeface="楷体_GB2312"/>
                <a:cs typeface="Courier New"/>
              </a:rPr>
              <a:t>P</a:t>
            </a:r>
            <a:r>
              <a:rPr lang="zh-CN" altLang="zh-CN" b="1" kern="100" dirty="0">
                <a:latin typeface="Times New Roman"/>
                <a:ea typeface="楷体_GB2312"/>
                <a:cs typeface="Times New Roman"/>
              </a:rPr>
              <a:t>点也是振动加强点，振动加强点的振幅等于两列波的振幅之和。振动减弱点的振幅等于两列波的振幅之差的绝对值。由于两列波的振幅相同，故</a:t>
            </a:r>
            <a:r>
              <a:rPr lang="en-US" altLang="zh-CN" b="1" i="1" kern="100" dirty="0">
                <a:latin typeface="Times New Roman"/>
                <a:ea typeface="楷体_GB2312"/>
                <a:cs typeface="Courier New"/>
              </a:rPr>
              <a:t>N</a:t>
            </a:r>
            <a:r>
              <a:rPr lang="zh-CN" altLang="zh-CN" b="1" kern="100" dirty="0">
                <a:latin typeface="Times New Roman"/>
                <a:ea typeface="楷体_GB2312"/>
                <a:cs typeface="Times New Roman"/>
              </a:rPr>
              <a:t>点振幅为零，即</a:t>
            </a:r>
            <a:r>
              <a:rPr lang="en-US" altLang="zh-CN" b="1" i="1" kern="100" dirty="0">
                <a:latin typeface="Times New Roman"/>
                <a:ea typeface="楷体_GB2312"/>
                <a:cs typeface="Courier New"/>
              </a:rPr>
              <a:t>N</a:t>
            </a:r>
            <a:r>
              <a:rPr lang="zh-CN" altLang="zh-CN" b="1" kern="100" dirty="0">
                <a:latin typeface="Times New Roman"/>
                <a:ea typeface="楷体_GB2312"/>
                <a:cs typeface="Times New Roman"/>
              </a:rPr>
              <a:t>点静止不动，</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正确；在波的传播过程中，质点不随波迁移，</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错误；</a:t>
            </a:r>
            <a:r>
              <a:rPr lang="en-US" altLang="zh-CN" b="1" i="1" kern="100" dirty="0">
                <a:latin typeface="Times New Roman"/>
                <a:ea typeface="楷体_GB2312"/>
                <a:cs typeface="Courier New"/>
              </a:rPr>
              <a:t>M</a:t>
            </a:r>
            <a:r>
              <a:rPr lang="zh-CN" altLang="zh-CN" b="1" kern="100" dirty="0">
                <a:latin typeface="Times New Roman"/>
                <a:ea typeface="楷体_GB2312"/>
                <a:cs typeface="Times New Roman"/>
              </a:rPr>
              <a:t>点振动始终加强，</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错误。</a:t>
            </a:r>
            <a:endParaRPr lang="zh-CN" altLang="zh-CN" sz="1050" kern="100" dirty="0">
              <a:latin typeface="宋体"/>
              <a:cs typeface="Courier New"/>
            </a:endParaRPr>
          </a:p>
          <a:p>
            <a:pPr indent="612140"/>
            <a:r>
              <a:rPr lang="en-US" altLang="zh-CN" b="1" kern="100" dirty="0">
                <a:solidFill>
                  <a:srgbClr val="FF0000"/>
                </a:solidFill>
                <a:latin typeface="IPAPANNEW"/>
                <a:cs typeface="Times New Roman"/>
              </a:rPr>
              <a:t>[</a:t>
            </a:r>
            <a:r>
              <a:rPr lang="zh-CN" altLang="zh-CN" b="1" kern="100" dirty="0">
                <a:solidFill>
                  <a:srgbClr val="FF0000"/>
                </a:solidFill>
                <a:latin typeface="宋体"/>
                <a:ea typeface="黑体"/>
                <a:cs typeface="Times New Roman"/>
              </a:rPr>
              <a:t>答案</a:t>
            </a:r>
            <a:r>
              <a:rPr lang="en-US" altLang="zh-CN" b="1" kern="100" dirty="0">
                <a:solidFill>
                  <a:srgbClr val="FF0000"/>
                </a:solidFill>
                <a:latin typeface="IPAPANNEW"/>
                <a:cs typeface="Times New Roman"/>
              </a:rPr>
              <a:t>]</a:t>
            </a:r>
            <a:r>
              <a:rPr lang="zh-CN" altLang="zh-CN" b="1" kern="100" dirty="0">
                <a:latin typeface="Times New Roman"/>
                <a:cs typeface="Times New Roman"/>
              </a:rPr>
              <a:t>　</a:t>
            </a:r>
            <a:r>
              <a:rPr lang="en-US" altLang="zh-CN" b="1" kern="100" dirty="0" smtClean="0">
                <a:latin typeface="Times New Roman"/>
                <a:cs typeface="Courier New"/>
              </a:rPr>
              <a:t>AB</a:t>
            </a:r>
            <a:endParaRPr lang="zh-CN" altLang="zh-CN" sz="1050" kern="100" dirty="0">
              <a:latin typeface="宋体"/>
              <a:cs typeface="Courier New"/>
            </a:endParaRPr>
          </a:p>
        </p:txBody>
      </p:sp>
    </p:spTree>
    <p:extLst>
      <p:ext uri="{BB962C8B-B14F-4D97-AF65-F5344CB8AC3E}">
        <p14:creationId xmlns:p14="http://schemas.microsoft.com/office/powerpoint/2010/main" val="959409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53171" y="1052736"/>
            <a:ext cx="7200800" cy="5333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5179" y="404664"/>
            <a:ext cx="1849263" cy="43200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95940977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548680"/>
            <a:ext cx="10975658" cy="5472608"/>
          </a:xfrm>
        </p:spPr>
        <p:txBody>
          <a:bodyPr/>
          <a:lstStyle/>
          <a:p>
            <a:pPr indent="612140" algn="ctr"/>
            <a:r>
              <a:rPr lang="en-US" altLang="zh-CN" b="1" kern="100" dirty="0">
                <a:solidFill>
                  <a:srgbClr val="4F6228"/>
                </a:solidFill>
                <a:latin typeface="IPAPANNEW"/>
                <a:ea typeface="黑体"/>
                <a:cs typeface="Times New Roman"/>
              </a:rPr>
              <a:t>[</a:t>
            </a:r>
            <a:r>
              <a:rPr lang="zh-CN" altLang="zh-CN" b="1" kern="100" dirty="0">
                <a:solidFill>
                  <a:srgbClr val="4F6228"/>
                </a:solidFill>
                <a:latin typeface="IPAPANNEW"/>
                <a:ea typeface="黑体"/>
                <a:cs typeface="Times New Roman"/>
              </a:rPr>
              <a:t>素养训练</a:t>
            </a:r>
            <a:r>
              <a:rPr lang="en-US" altLang="zh-CN" b="1" kern="100" dirty="0">
                <a:solidFill>
                  <a:srgbClr val="4F6228"/>
                </a:solidFill>
                <a:latin typeface="IPAPANNEW"/>
                <a:ea typeface="黑体"/>
                <a:cs typeface="Times New Roman"/>
              </a:rPr>
              <a:t>]</a:t>
            </a:r>
            <a:endParaRPr lang="zh-CN" altLang="zh-CN" sz="1050" kern="100" dirty="0">
              <a:latin typeface="宋体"/>
              <a:cs typeface="Courier New"/>
            </a:endParaRPr>
          </a:p>
          <a:p>
            <a:pPr marL="442913" indent="-442913"/>
            <a:r>
              <a:rPr lang="en-US" altLang="zh-CN" b="1" kern="100" dirty="0">
                <a:latin typeface="Times New Roman"/>
                <a:cs typeface="Courier New"/>
              </a:rPr>
              <a:t>1</a:t>
            </a:r>
            <a:r>
              <a:rPr lang="zh-CN" altLang="zh-CN" b="1" kern="100" dirty="0">
                <a:latin typeface="Times New Roman"/>
                <a:cs typeface="Times New Roman"/>
              </a:rPr>
              <a:t>．</a:t>
            </a:r>
            <a:r>
              <a:rPr lang="en-US" altLang="zh-CN" b="1" kern="100" dirty="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水槽中，与水面接触的两根相同细杆固定在同一个振动片上。振动片做简谐振动时，两根细杆周期性触动水面形成两个波源。两波源发出的波在水面上相遇，在重叠区域发生干涉并形成了干涉图样。关于两列波重叠区域内水面上振动的质点，下列说法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latin typeface="宋体"/>
              <a:cs typeface="Courier New"/>
            </a:endParaRPr>
          </a:p>
          <a:p>
            <a:pPr indent="612140"/>
            <a:r>
              <a:rPr lang="en-US" altLang="zh-CN" b="1" kern="100" dirty="0">
                <a:latin typeface="Times New Roman"/>
                <a:cs typeface="Courier New"/>
              </a:rPr>
              <a:t>A</a:t>
            </a:r>
            <a:r>
              <a:rPr lang="zh-CN" altLang="zh-CN" b="1" kern="100" dirty="0">
                <a:latin typeface="Times New Roman"/>
                <a:cs typeface="Times New Roman"/>
              </a:rPr>
              <a:t>．不同质点的振幅都相同</a:t>
            </a:r>
            <a:endParaRPr lang="zh-CN" altLang="zh-CN" sz="1050" kern="100" dirty="0">
              <a:latin typeface="宋体"/>
              <a:cs typeface="Courier New"/>
            </a:endParaRPr>
          </a:p>
          <a:p>
            <a:pPr indent="612140"/>
            <a:r>
              <a:rPr lang="en-US" altLang="zh-CN" b="1" kern="100" dirty="0">
                <a:latin typeface="Times New Roman"/>
                <a:cs typeface="Courier New"/>
              </a:rPr>
              <a:t>B</a:t>
            </a:r>
            <a:r>
              <a:rPr lang="zh-CN" altLang="zh-CN" b="1" kern="100" dirty="0">
                <a:latin typeface="Times New Roman"/>
                <a:cs typeface="Times New Roman"/>
              </a:rPr>
              <a:t>．不同质点振动的频率都相同</a:t>
            </a:r>
            <a:endParaRPr lang="zh-CN" altLang="zh-CN" sz="1050" kern="100" dirty="0">
              <a:latin typeface="宋体"/>
              <a:cs typeface="Courier New"/>
            </a:endParaRPr>
          </a:p>
          <a:p>
            <a:pPr indent="612140"/>
            <a:r>
              <a:rPr lang="en-US" altLang="zh-CN" b="1" kern="100" dirty="0">
                <a:latin typeface="Times New Roman"/>
                <a:cs typeface="Courier New"/>
              </a:rPr>
              <a:t>C</a:t>
            </a:r>
            <a:r>
              <a:rPr lang="zh-CN" altLang="zh-CN" b="1" kern="100" dirty="0">
                <a:latin typeface="Times New Roman"/>
                <a:cs typeface="Times New Roman"/>
              </a:rPr>
              <a:t>．不同质点振动的相位都相同</a:t>
            </a:r>
            <a:endParaRPr lang="zh-CN" altLang="zh-CN" sz="1050" kern="100" dirty="0">
              <a:latin typeface="宋体"/>
              <a:cs typeface="Courier New"/>
            </a:endParaRPr>
          </a:p>
          <a:p>
            <a:pPr indent="612140"/>
            <a:r>
              <a:rPr lang="en-US" altLang="zh-CN" b="1" kern="100" dirty="0">
                <a:latin typeface="Times New Roman"/>
                <a:cs typeface="Courier New"/>
              </a:rPr>
              <a:t>D</a:t>
            </a:r>
            <a:r>
              <a:rPr lang="zh-CN" altLang="zh-CN" b="1" kern="100" dirty="0">
                <a:latin typeface="Times New Roman"/>
                <a:cs typeface="Times New Roman"/>
              </a:rPr>
              <a:t>．不同质点振动的周期都与振动片的周期相</a:t>
            </a:r>
            <a:r>
              <a:rPr lang="zh-CN" altLang="zh-CN" b="1" kern="100" dirty="0" smtClean="0">
                <a:latin typeface="Times New Roman"/>
                <a:cs typeface="Times New Roman"/>
              </a:rPr>
              <a:t>同</a:t>
            </a:r>
            <a:endParaRPr lang="zh-CN" altLang="zh-CN" sz="1050" kern="100" dirty="0">
              <a:latin typeface="宋体"/>
              <a:cs typeface="Courier New"/>
            </a:endParaRPr>
          </a:p>
        </p:txBody>
      </p:sp>
    </p:spTree>
    <p:extLst>
      <p:ext uri="{BB962C8B-B14F-4D97-AF65-F5344CB8AC3E}">
        <p14:creationId xmlns:p14="http://schemas.microsoft.com/office/powerpoint/2010/main" val="95940977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pPr indent="0"/>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在</a:t>
            </a:r>
            <a:r>
              <a:rPr lang="zh-CN" altLang="zh-CN" b="1" kern="100" dirty="0">
                <a:latin typeface="Times New Roman"/>
                <a:ea typeface="楷体_GB2312"/>
                <a:cs typeface="Times New Roman"/>
              </a:rPr>
              <a:t>波的干涉实验中，质点在振动加强区的振幅是两列波振幅之和，质点在振动减弱区的振幅是两列波振幅之差，</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项错误；沿波的传播方向上，波不停地向外传播，故各质点的相位不都相同，</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项错误；两波源振动频率相同，其他各质点均做受迫振动，故频率均与振动片频率相同，周期均与振动片的周期相同，</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项正确。</a:t>
            </a:r>
            <a:endParaRPr lang="zh-CN" altLang="zh-CN" sz="1050" kern="100" dirty="0">
              <a:latin typeface="宋体"/>
              <a:cs typeface="Courier New"/>
            </a:endParaRPr>
          </a:p>
          <a:p>
            <a:pPr indent="0"/>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BD</a:t>
            </a:r>
            <a:endParaRPr lang="zh-CN" altLang="en-US" dirty="0"/>
          </a:p>
        </p:txBody>
      </p:sp>
    </p:spTree>
    <p:extLst>
      <p:ext uri="{BB962C8B-B14F-4D97-AF65-F5344CB8AC3E}">
        <p14:creationId xmlns:p14="http://schemas.microsoft.com/office/powerpoint/2010/main" val="3940658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260648"/>
            <a:ext cx="11104452" cy="6408711"/>
          </a:xfrm>
        </p:spPr>
        <p:txBody>
          <a:bodyPr/>
          <a:lstStyle/>
          <a:p>
            <a:pPr marL="533400" indent="-533400"/>
            <a:r>
              <a:rPr lang="en-US" altLang="zh-CN" b="1" kern="100" dirty="0" smtClean="0">
                <a:latin typeface="Times New Roman"/>
                <a:cs typeface="Courier New"/>
              </a:rPr>
              <a:t>2	</a:t>
            </a:r>
            <a:r>
              <a:rPr lang="zh-CN" altLang="zh-CN" b="1" kern="100" dirty="0" smtClean="0">
                <a:latin typeface="Times New Roman"/>
                <a:cs typeface="Times New Roman"/>
              </a:rPr>
              <a:t>如</a:t>
            </a:r>
            <a:r>
              <a:rPr lang="zh-CN" altLang="zh-CN" b="1" kern="100" dirty="0">
                <a:latin typeface="Times New Roman"/>
                <a:cs typeface="Times New Roman"/>
              </a:rPr>
              <a:t>图所示为两列相干水波在</a:t>
            </a:r>
            <a:r>
              <a:rPr lang="en-US" altLang="zh-CN" b="1" i="1" kern="100" dirty="0">
                <a:latin typeface="Times New Roman"/>
                <a:cs typeface="Courier New"/>
              </a:rPr>
              <a:t>t</a:t>
            </a:r>
            <a:r>
              <a:rPr lang="zh-CN" altLang="zh-CN" b="1" kern="100" dirty="0">
                <a:latin typeface="Times New Roman"/>
                <a:cs typeface="Times New Roman"/>
              </a:rPr>
              <a:t>＝</a:t>
            </a:r>
            <a:r>
              <a:rPr lang="en-US" altLang="zh-CN" b="1" kern="100" dirty="0">
                <a:latin typeface="Times New Roman"/>
                <a:cs typeface="Courier New"/>
              </a:rPr>
              <a:t>0</a:t>
            </a:r>
            <a:r>
              <a:rPr lang="zh-CN" altLang="zh-CN" b="1" kern="100" dirty="0">
                <a:latin typeface="Times New Roman"/>
                <a:cs typeface="Times New Roman"/>
              </a:rPr>
              <a:t>时刻的叠加情况，其中实线表示波峰，虚线表示波谷。若两列波的振幅均保持</a:t>
            </a:r>
            <a:r>
              <a:rPr lang="en-US" altLang="zh-CN" b="1" kern="100" dirty="0">
                <a:latin typeface="Times New Roman"/>
                <a:cs typeface="Courier New"/>
              </a:rPr>
              <a:t>5 cm</a:t>
            </a:r>
            <a:r>
              <a:rPr lang="zh-CN" altLang="zh-CN" b="1" kern="100" dirty="0">
                <a:latin typeface="Times New Roman"/>
                <a:cs typeface="Times New Roman"/>
              </a:rPr>
              <a:t>不变，波速和波长分别为</a:t>
            </a:r>
            <a:r>
              <a:rPr lang="en-US" altLang="zh-CN" b="1" kern="100" dirty="0">
                <a:latin typeface="Times New Roman"/>
                <a:cs typeface="Courier New"/>
              </a:rPr>
              <a:t>1 m/s</a:t>
            </a:r>
            <a:r>
              <a:rPr lang="zh-CN" altLang="zh-CN" b="1" kern="100" dirty="0">
                <a:latin typeface="Times New Roman"/>
                <a:cs typeface="Times New Roman"/>
              </a:rPr>
              <a:t>和</a:t>
            </a:r>
            <a:r>
              <a:rPr lang="en-US" altLang="zh-CN" b="1" kern="100" dirty="0">
                <a:latin typeface="Times New Roman"/>
                <a:cs typeface="Courier New"/>
              </a:rPr>
              <a:t>0.5 m</a:t>
            </a:r>
            <a:r>
              <a:rPr lang="zh-CN" altLang="zh-CN" b="1" kern="100" dirty="0">
                <a:latin typeface="Times New Roman"/>
                <a:cs typeface="Times New Roman"/>
              </a:rPr>
              <a:t>，</a:t>
            </a:r>
            <a:r>
              <a:rPr lang="en-US" altLang="zh-CN" b="1" i="1" kern="100" dirty="0">
                <a:latin typeface="Times New Roman"/>
                <a:cs typeface="Courier New"/>
              </a:rPr>
              <a:t>C</a:t>
            </a:r>
            <a:r>
              <a:rPr lang="zh-CN" altLang="zh-CN" b="1" kern="100" dirty="0">
                <a:latin typeface="Times New Roman"/>
                <a:cs typeface="Times New Roman"/>
              </a:rPr>
              <a:t>点是</a:t>
            </a:r>
            <a:r>
              <a:rPr lang="en-US" altLang="zh-CN" b="1" i="1" kern="100" dirty="0">
                <a:latin typeface="Times New Roman"/>
                <a:cs typeface="Courier New"/>
              </a:rPr>
              <a:t>BD</a:t>
            </a:r>
            <a:r>
              <a:rPr lang="zh-CN" altLang="zh-CN" b="1" kern="100" dirty="0">
                <a:latin typeface="Times New Roman"/>
                <a:cs typeface="Times New Roman"/>
              </a:rPr>
              <a:t>连线的中点。则下列说法正确的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latin typeface="宋体"/>
              <a:cs typeface="Courier New"/>
            </a:endParaRPr>
          </a:p>
          <a:p>
            <a:pPr indent="612140"/>
            <a:endParaRPr lang="en-US" altLang="zh-CN" b="1" kern="100" dirty="0" smtClean="0">
              <a:latin typeface="Times New Roman"/>
              <a:cs typeface="Courier New"/>
            </a:endParaRPr>
          </a:p>
          <a:p>
            <a:pPr indent="612140"/>
            <a:endParaRPr lang="en-US" altLang="zh-CN" b="1" kern="100" dirty="0" smtClean="0">
              <a:latin typeface="Times New Roman"/>
              <a:cs typeface="Courier New"/>
            </a:endParaRPr>
          </a:p>
          <a:p>
            <a:pPr indent="612140"/>
            <a:endParaRPr lang="en-US" altLang="zh-CN" b="1" kern="100" dirty="0">
              <a:latin typeface="Times New Roman"/>
              <a:cs typeface="Courier New"/>
            </a:endParaRPr>
          </a:p>
          <a:p>
            <a:pPr indent="612140"/>
            <a:r>
              <a:rPr lang="en-US" altLang="zh-CN" b="1" kern="100" dirty="0" smtClean="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D</a:t>
            </a:r>
            <a:r>
              <a:rPr lang="zh-CN" altLang="zh-CN" b="1" kern="100" dirty="0">
                <a:latin typeface="Times New Roman"/>
                <a:cs typeface="Times New Roman"/>
              </a:rPr>
              <a:t>点振动始终加强，</a:t>
            </a:r>
            <a:r>
              <a:rPr lang="en-US" altLang="zh-CN" b="1" i="1" kern="100" dirty="0">
                <a:latin typeface="Times New Roman"/>
                <a:cs typeface="Courier New"/>
              </a:rPr>
              <a:t>B</a:t>
            </a:r>
            <a:r>
              <a:rPr lang="zh-CN" altLang="zh-CN" b="1" kern="100" dirty="0">
                <a:latin typeface="Times New Roman"/>
                <a:cs typeface="Times New Roman"/>
              </a:rPr>
              <a:t>点振动始终减弱</a:t>
            </a:r>
            <a:endParaRPr lang="zh-CN" altLang="zh-CN" sz="1050" kern="100" dirty="0">
              <a:latin typeface="宋体"/>
              <a:cs typeface="Courier New"/>
            </a:endParaRPr>
          </a:p>
          <a:p>
            <a:pPr indent="612140"/>
            <a:r>
              <a:rPr lang="en-US" altLang="zh-CN" b="1" kern="100" dirty="0">
                <a:latin typeface="Times New Roman"/>
                <a:cs typeface="Courier New"/>
              </a:rPr>
              <a:t>B</a:t>
            </a:r>
            <a:r>
              <a:rPr lang="zh-CN" altLang="zh-CN" b="1" kern="100" dirty="0">
                <a:latin typeface="Times New Roman"/>
                <a:cs typeface="Times New Roman"/>
              </a:rPr>
              <a:t>．</a:t>
            </a:r>
            <a:r>
              <a:rPr lang="en-US" altLang="zh-CN" b="1" i="1" kern="100" dirty="0">
                <a:latin typeface="Times New Roman"/>
                <a:cs typeface="Courier New"/>
              </a:rPr>
              <a:t>C</a:t>
            </a:r>
            <a:r>
              <a:rPr lang="zh-CN" altLang="zh-CN" b="1" kern="100" dirty="0">
                <a:latin typeface="Times New Roman"/>
                <a:cs typeface="Times New Roman"/>
              </a:rPr>
              <a:t>点始终保持静止不动</a:t>
            </a:r>
            <a:endParaRPr lang="zh-CN" altLang="zh-CN" sz="1050" kern="100" dirty="0">
              <a:latin typeface="宋体"/>
              <a:cs typeface="Courier New"/>
            </a:endParaRPr>
          </a:p>
          <a:p>
            <a:pPr indent="612140"/>
            <a:r>
              <a:rPr lang="en-US" altLang="zh-CN" b="1" kern="100" dirty="0">
                <a:latin typeface="Times New Roman"/>
                <a:cs typeface="Courier New"/>
              </a:rPr>
              <a:t>C</a:t>
            </a:r>
            <a:r>
              <a:rPr lang="zh-CN" altLang="zh-CN" b="1" kern="100" dirty="0">
                <a:latin typeface="Times New Roman"/>
                <a:cs typeface="Times New Roman"/>
              </a:rPr>
              <a:t>．</a:t>
            </a:r>
            <a:r>
              <a:rPr lang="en-US" altLang="zh-CN" b="1" i="1" kern="100" dirty="0">
                <a:latin typeface="Times New Roman"/>
                <a:cs typeface="Courier New"/>
              </a:rPr>
              <a:t>t</a:t>
            </a:r>
            <a:r>
              <a:rPr lang="zh-CN" altLang="zh-CN" b="1" kern="100" dirty="0">
                <a:latin typeface="Times New Roman"/>
                <a:cs typeface="Times New Roman"/>
              </a:rPr>
              <a:t>＝</a:t>
            </a:r>
            <a:r>
              <a:rPr lang="en-US" altLang="zh-CN" b="1" kern="100" dirty="0">
                <a:latin typeface="Times New Roman"/>
                <a:cs typeface="Courier New"/>
              </a:rPr>
              <a:t>0</a:t>
            </a:r>
            <a:r>
              <a:rPr lang="zh-CN" altLang="zh-CN" b="1" kern="100" dirty="0">
                <a:latin typeface="Times New Roman"/>
                <a:cs typeface="Times New Roman"/>
              </a:rPr>
              <a:t>时刻，</a:t>
            </a:r>
            <a:r>
              <a:rPr lang="en-US" altLang="zh-CN" b="1" i="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B</a:t>
            </a:r>
            <a:r>
              <a:rPr lang="zh-CN" altLang="zh-CN" b="1" kern="100" dirty="0">
                <a:latin typeface="Times New Roman"/>
                <a:cs typeface="Times New Roman"/>
              </a:rPr>
              <a:t>两点的竖直高度差为</a:t>
            </a:r>
            <a:r>
              <a:rPr lang="en-US" altLang="zh-CN" b="1" kern="100" dirty="0">
                <a:latin typeface="Times New Roman"/>
                <a:cs typeface="Courier New"/>
              </a:rPr>
              <a:t>10 cm</a:t>
            </a:r>
            <a:endParaRPr lang="zh-CN" altLang="zh-CN" sz="1050" kern="100" dirty="0">
              <a:latin typeface="宋体"/>
              <a:cs typeface="Courier New"/>
            </a:endParaRPr>
          </a:p>
          <a:p>
            <a:pPr indent="612140"/>
            <a:r>
              <a:rPr lang="en-US" altLang="zh-CN" b="1" kern="100" dirty="0">
                <a:latin typeface="Times New Roman"/>
                <a:cs typeface="Courier New"/>
              </a:rPr>
              <a:t>D</a:t>
            </a:r>
            <a:r>
              <a:rPr lang="zh-CN" altLang="zh-CN" b="1" kern="100" dirty="0">
                <a:latin typeface="Times New Roman"/>
                <a:cs typeface="Times New Roman"/>
              </a:rPr>
              <a:t>．在</a:t>
            </a:r>
            <a:r>
              <a:rPr lang="en-US" altLang="zh-CN" b="1" i="1" kern="100" dirty="0">
                <a:latin typeface="Times New Roman"/>
                <a:cs typeface="Courier New"/>
              </a:rPr>
              <a:t>t</a:t>
            </a:r>
            <a:r>
              <a:rPr lang="zh-CN" altLang="zh-CN" b="1" kern="100" dirty="0">
                <a:latin typeface="Times New Roman"/>
                <a:cs typeface="Times New Roman"/>
              </a:rPr>
              <a:t>＝</a:t>
            </a:r>
            <a:r>
              <a:rPr lang="en-US" altLang="zh-CN" b="1" kern="100" dirty="0">
                <a:latin typeface="Times New Roman"/>
                <a:cs typeface="Courier New"/>
              </a:rPr>
              <a:t>0</a:t>
            </a:r>
            <a:r>
              <a:rPr lang="zh-CN" altLang="zh-CN" b="1" kern="100" dirty="0">
                <a:latin typeface="Times New Roman"/>
                <a:cs typeface="Times New Roman"/>
              </a:rPr>
              <a:t>至</a:t>
            </a:r>
            <a:r>
              <a:rPr lang="en-US" altLang="zh-CN" b="1" i="1" kern="100" dirty="0">
                <a:latin typeface="Times New Roman"/>
                <a:cs typeface="Courier New"/>
              </a:rPr>
              <a:t>t</a:t>
            </a:r>
            <a:r>
              <a:rPr lang="zh-CN" altLang="zh-CN" b="1" kern="100" dirty="0">
                <a:latin typeface="Times New Roman"/>
                <a:cs typeface="Times New Roman"/>
              </a:rPr>
              <a:t>＝</a:t>
            </a:r>
            <a:r>
              <a:rPr lang="en-US" altLang="zh-CN" b="1" kern="100" dirty="0">
                <a:latin typeface="Times New Roman"/>
                <a:cs typeface="Courier New"/>
              </a:rPr>
              <a:t>0.25 s</a:t>
            </a:r>
            <a:r>
              <a:rPr lang="zh-CN" altLang="zh-CN" b="1" kern="100" dirty="0">
                <a:latin typeface="Times New Roman"/>
                <a:cs typeface="Times New Roman"/>
              </a:rPr>
              <a:t>的时间内，</a:t>
            </a:r>
            <a:r>
              <a:rPr lang="en-US" altLang="zh-CN" b="1" i="1" kern="100" dirty="0">
                <a:latin typeface="Times New Roman"/>
                <a:cs typeface="Courier New"/>
              </a:rPr>
              <a:t>B</a:t>
            </a:r>
            <a:r>
              <a:rPr lang="zh-CN" altLang="zh-CN" b="1" kern="100" dirty="0">
                <a:latin typeface="Times New Roman"/>
                <a:cs typeface="Times New Roman"/>
              </a:rPr>
              <a:t>点通过的路程为</a:t>
            </a:r>
            <a:r>
              <a:rPr lang="en-US" altLang="zh-CN" b="1" kern="100" dirty="0">
                <a:latin typeface="Times New Roman"/>
                <a:cs typeface="Courier New"/>
              </a:rPr>
              <a:t>20 </a:t>
            </a:r>
            <a:r>
              <a:rPr lang="en-US" altLang="zh-CN" b="1" kern="100" dirty="0" smtClean="0">
                <a:latin typeface="Times New Roman"/>
                <a:cs typeface="Courier New"/>
              </a:rPr>
              <a:t>cm</a:t>
            </a:r>
            <a:endParaRPr lang="zh-CN" altLang="zh-CN" sz="1050" kern="100" dirty="0">
              <a:latin typeface="宋体"/>
              <a:cs typeface="Courier New"/>
            </a:endParaRPr>
          </a:p>
        </p:txBody>
      </p:sp>
      <p:pic>
        <p:nvPicPr>
          <p:cNvPr id="44034" name="Picture 2" descr="17JTRW12-37.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657427" y="2060848"/>
            <a:ext cx="2376264" cy="1747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06580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p:txBody>
          <a:bodyPr/>
          <a:lstStyle/>
          <a:p>
            <a:pPr indent="271463"/>
            <a:r>
              <a:rPr lang="en-US" altLang="zh-CN" b="1" kern="100" dirty="0">
                <a:latin typeface="Times New Roman"/>
                <a:cs typeface="Courier New"/>
              </a:rPr>
              <a:t>2</a:t>
            </a:r>
            <a:r>
              <a:rPr lang="zh-CN" altLang="zh-CN" b="1" kern="100" dirty="0">
                <a:latin typeface="Times New Roman"/>
                <a:cs typeface="Times New Roman"/>
              </a:rPr>
              <a:t>．判一判</a:t>
            </a:r>
            <a:endParaRPr lang="zh-CN" altLang="zh-CN" sz="1050" kern="100" dirty="0">
              <a:latin typeface="宋体"/>
              <a:cs typeface="Courier New"/>
            </a:endParaRPr>
          </a:p>
          <a:p>
            <a:pPr indent="612140"/>
            <a:r>
              <a:rPr lang="en-US" altLang="zh-CN" b="1" kern="100" dirty="0">
                <a:latin typeface="Times New Roman"/>
                <a:cs typeface="Courier New"/>
              </a:rPr>
              <a:t>(1)</a:t>
            </a:r>
            <a:r>
              <a:rPr lang="en-US" altLang="zh-CN" b="1" kern="100" dirty="0">
                <a:latin typeface="宋体"/>
                <a:cs typeface="Times New Roman"/>
              </a:rPr>
              <a:t>“</a:t>
            </a:r>
            <a:r>
              <a:rPr lang="zh-CN" altLang="zh-CN" b="1" kern="100" dirty="0">
                <a:latin typeface="Times New Roman"/>
                <a:cs typeface="Times New Roman"/>
              </a:rPr>
              <a:t>闻其声而不见其人</a:t>
            </a:r>
            <a:r>
              <a:rPr lang="en-US" altLang="zh-CN" b="1" kern="100" dirty="0">
                <a:latin typeface="宋体"/>
                <a:cs typeface="Times New Roman"/>
              </a:rPr>
              <a:t>”</a:t>
            </a:r>
            <a:r>
              <a:rPr lang="zh-CN" altLang="zh-CN" b="1" kern="100" dirty="0">
                <a:latin typeface="Times New Roman"/>
                <a:cs typeface="Times New Roman"/>
              </a:rPr>
              <a:t>，是指声波的衍射现象</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latin typeface="宋体"/>
              <a:cs typeface="Courier New"/>
            </a:endParaRPr>
          </a:p>
          <a:p>
            <a:pPr indent="612140"/>
            <a:r>
              <a:rPr lang="en-US" altLang="zh-CN" b="1" kern="100" dirty="0">
                <a:latin typeface="Times New Roman"/>
                <a:cs typeface="Courier New"/>
              </a:rPr>
              <a:t>(2)</a:t>
            </a:r>
            <a:r>
              <a:rPr lang="zh-CN" altLang="zh-CN" b="1" kern="100" dirty="0">
                <a:latin typeface="Times New Roman"/>
                <a:cs typeface="Times New Roman"/>
              </a:rPr>
              <a:t>缝或孔的宽度较大时，不能发生衍射现象</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latin typeface="宋体"/>
              <a:cs typeface="Courier New"/>
            </a:endParaRPr>
          </a:p>
          <a:p>
            <a:pPr indent="612140"/>
            <a:r>
              <a:rPr lang="en-US" altLang="zh-CN" b="1" kern="100" dirty="0">
                <a:latin typeface="Times New Roman"/>
                <a:cs typeface="Courier New"/>
              </a:rPr>
              <a:t>(3)</a:t>
            </a:r>
            <a:r>
              <a:rPr lang="zh-CN" altLang="zh-CN" b="1" kern="100" dirty="0">
                <a:latin typeface="Times New Roman"/>
                <a:cs typeface="Times New Roman"/>
              </a:rPr>
              <a:t>一切波都能发生衍射现象</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latin typeface="宋体"/>
              <a:cs typeface="Courier New"/>
            </a:endParaRPr>
          </a:p>
          <a:p>
            <a:pPr indent="612140"/>
            <a:r>
              <a:rPr lang="en-US" altLang="zh-CN" b="1" kern="100" dirty="0">
                <a:latin typeface="Times New Roman"/>
                <a:cs typeface="Courier New"/>
              </a:rPr>
              <a:t>(4)</a:t>
            </a:r>
            <a:r>
              <a:rPr lang="zh-CN" altLang="zh-CN" b="1" kern="100" dirty="0">
                <a:latin typeface="Times New Roman"/>
                <a:cs typeface="Times New Roman"/>
              </a:rPr>
              <a:t>利用惠更斯原理可以解释波的衍射现象</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a:t>
            </a:r>
            <a:r>
              <a:rPr lang="en-US" altLang="zh-CN" b="1" kern="100" dirty="0" smtClean="0">
                <a:latin typeface="宋体"/>
                <a:cs typeface="Times New Roman"/>
              </a:rPr>
              <a:t> </a:t>
            </a:r>
            <a:r>
              <a:rPr lang="en-US" altLang="zh-CN" b="1" kern="100" dirty="0">
                <a:latin typeface="宋体"/>
                <a:cs typeface="Times New Roman"/>
              </a:rPr>
              <a:t> </a:t>
            </a:r>
            <a:r>
              <a:rPr lang="en-US" altLang="zh-CN" b="1" kern="100" dirty="0" smtClean="0">
                <a:latin typeface="Times New Roman"/>
                <a:cs typeface="Courier New"/>
              </a:rPr>
              <a:t>)</a:t>
            </a:r>
            <a:endParaRPr lang="zh-CN" altLang="zh-CN" sz="1050" kern="100" dirty="0">
              <a:latin typeface="宋体"/>
              <a:cs typeface="Courier New"/>
            </a:endParaRPr>
          </a:p>
          <a:p>
            <a:endParaRPr lang="zh-CN" altLang="en-US" dirty="0"/>
          </a:p>
        </p:txBody>
      </p:sp>
      <p:sp>
        <p:nvSpPr>
          <p:cNvPr id="3" name="矩形 2"/>
          <p:cNvSpPr/>
          <p:nvPr/>
        </p:nvSpPr>
        <p:spPr>
          <a:xfrm>
            <a:off x="10716109" y="1887215"/>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p>
        </p:txBody>
      </p:sp>
      <p:sp>
        <p:nvSpPr>
          <p:cNvPr id="5" name="矩形 4"/>
          <p:cNvSpPr/>
          <p:nvPr/>
        </p:nvSpPr>
        <p:spPr>
          <a:xfrm>
            <a:off x="10769054" y="2517181"/>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p>
        </p:txBody>
      </p:sp>
      <p:sp>
        <p:nvSpPr>
          <p:cNvPr id="7" name="矩形 6"/>
          <p:cNvSpPr/>
          <p:nvPr/>
        </p:nvSpPr>
        <p:spPr>
          <a:xfrm>
            <a:off x="10718799" y="3105172"/>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p>
        </p:txBody>
      </p:sp>
      <p:sp>
        <p:nvSpPr>
          <p:cNvPr id="8" name="矩形 7"/>
          <p:cNvSpPr/>
          <p:nvPr/>
        </p:nvSpPr>
        <p:spPr>
          <a:xfrm>
            <a:off x="10753751" y="3735138"/>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p>
        </p:txBody>
      </p:sp>
    </p:spTree>
    <p:extLst>
      <p:ext uri="{BB962C8B-B14F-4D97-AF65-F5344CB8AC3E}">
        <p14:creationId xmlns:p14="http://schemas.microsoft.com/office/powerpoint/2010/main" val="4146467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randombar(horizontal)">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8"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2866276265"/>
              </p:ext>
            </p:extLst>
          </p:nvPr>
        </p:nvGraphicFramePr>
        <p:xfrm>
          <a:off x="1007863" y="836712"/>
          <a:ext cx="10274300" cy="3854450"/>
        </p:xfrm>
        <a:graphic>
          <a:graphicData uri="http://schemas.openxmlformats.org/presentationml/2006/ole">
            <mc:AlternateContent xmlns:mc="http://schemas.openxmlformats.org/markup-compatibility/2006">
              <mc:Choice xmlns:v="urn:schemas-microsoft-com:vml" Requires="v">
                <p:oleObj spid="_x0000_s45112" name="文档" r:id="rId4" imgW="10371836" imgH="3904390" progId="Word.Document.12">
                  <p:embed/>
                </p:oleObj>
              </mc:Choice>
              <mc:Fallback>
                <p:oleObj name="文档" r:id="rId4" imgW="10371836" imgH="3904390" progId="Word.Document.12">
                  <p:embed/>
                  <p:pic>
                    <p:nvPicPr>
                      <p:cNvPr id="0" name=""/>
                      <p:cNvPicPr/>
                      <p:nvPr/>
                    </p:nvPicPr>
                    <p:blipFill>
                      <a:blip r:embed="rId5"/>
                      <a:stretch>
                        <a:fillRect/>
                      </a:stretch>
                    </p:blipFill>
                    <p:spPr>
                      <a:xfrm>
                        <a:off x="1007863" y="836712"/>
                        <a:ext cx="10274300" cy="3854450"/>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2995247209"/>
              </p:ext>
            </p:extLst>
          </p:nvPr>
        </p:nvGraphicFramePr>
        <p:xfrm>
          <a:off x="1006474" y="4762004"/>
          <a:ext cx="5275262" cy="396875"/>
        </p:xfrm>
        <a:graphic>
          <a:graphicData uri="http://schemas.openxmlformats.org/presentationml/2006/ole">
            <mc:AlternateContent xmlns:mc="http://schemas.openxmlformats.org/markup-compatibility/2006">
              <mc:Choice xmlns:v="urn:schemas-microsoft-com:vml" Requires="v">
                <p:oleObj spid="_x0000_s45113" name="文档" r:id="rId7" imgW="5274753" imgH="396374" progId="Word.Document.12">
                  <p:embed/>
                </p:oleObj>
              </mc:Choice>
              <mc:Fallback>
                <p:oleObj name="文档" r:id="rId7" imgW="5274753" imgH="396374" progId="Word.Document.12">
                  <p:embed/>
                  <p:pic>
                    <p:nvPicPr>
                      <p:cNvPr id="0" name=""/>
                      <p:cNvPicPr/>
                      <p:nvPr/>
                    </p:nvPicPr>
                    <p:blipFill>
                      <a:blip r:embed="rId8"/>
                      <a:stretch>
                        <a:fillRect/>
                      </a:stretch>
                    </p:blipFill>
                    <p:spPr>
                      <a:xfrm>
                        <a:off x="1006474" y="4762004"/>
                        <a:ext cx="5275262" cy="396875"/>
                      </a:xfrm>
                      <a:prstGeom prst="rect">
                        <a:avLst/>
                      </a:prstGeom>
                    </p:spPr>
                  </p:pic>
                </p:oleObj>
              </mc:Fallback>
            </mc:AlternateContent>
          </a:graphicData>
        </a:graphic>
      </p:graphicFrame>
    </p:spTree>
    <p:extLst>
      <p:ext uri="{BB962C8B-B14F-4D97-AF65-F5344CB8AC3E}">
        <p14:creationId xmlns:p14="http://schemas.microsoft.com/office/powerpoint/2010/main" val="1889992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p:cNvSpPr>
            <a:spLocks noGrp="1"/>
          </p:cNvSpPr>
          <p:nvPr>
            <p:ph idx="1"/>
          </p:nvPr>
        </p:nvSpPr>
        <p:spPr>
          <a:xfrm>
            <a:off x="336947" y="82549"/>
            <a:ext cx="11449272" cy="6658819"/>
          </a:xfrm>
        </p:spPr>
        <p:txBody>
          <a:bodyPr>
            <a:normAutofit/>
          </a:bodyPr>
          <a:lstStyle/>
          <a:p>
            <a:pPr marL="447675" indent="-447675" algn="just">
              <a:tabLst>
                <a:tab pos="2970530" algn="l"/>
              </a:tabLst>
            </a:pPr>
            <a:r>
              <a:rPr lang="en-US" altLang="zh-CN" b="1" kern="100" dirty="0">
                <a:latin typeface="Times New Roman"/>
                <a:cs typeface="Courier New"/>
              </a:rPr>
              <a:t>3</a:t>
            </a:r>
            <a:r>
              <a:rPr lang="zh-CN" altLang="zh-CN" b="1" kern="100" dirty="0" smtClean="0">
                <a:latin typeface="Times New Roman"/>
                <a:cs typeface="Times New Roman"/>
              </a:rPr>
              <a:t>．将</a:t>
            </a:r>
            <a:r>
              <a:rPr lang="zh-CN" altLang="zh-CN" b="1" kern="100" dirty="0">
                <a:latin typeface="Times New Roman"/>
                <a:cs typeface="Times New Roman"/>
              </a:rPr>
              <a:t>一端固定在墙上的轻质绳在中点位置分叉成相同的两股细绳，它们处于同一水平面上。在离分叉点相同长度处用左、右手在身体两侧分别握住细绳的一端，同时用相同频率和振幅上下持续振动，产生的横波以相同的速率沿细绳传播。因开始振动时的情况不同，分别得到了如图甲和图乙所示的波形。下列说法正确</a:t>
            </a:r>
            <a:r>
              <a:rPr lang="zh-CN" altLang="zh-CN" b="1" kern="100" dirty="0" smtClean="0">
                <a:latin typeface="Times New Roman"/>
                <a:cs typeface="Times New Roman"/>
              </a:rPr>
              <a:t>的是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kern="100" dirty="0">
              <a:latin typeface="宋体"/>
              <a:cs typeface="Courier New"/>
            </a:endParaRPr>
          </a:p>
          <a:p>
            <a:pPr marL="447675" indent="0" algn="just">
              <a:tabLst>
                <a:tab pos="2970530" algn="l"/>
              </a:tabLst>
            </a:pPr>
            <a:r>
              <a:rPr lang="en-US" altLang="zh-CN" b="1" kern="100" dirty="0" smtClean="0">
                <a:latin typeface="Times New Roman"/>
                <a:cs typeface="Courier New"/>
              </a:rPr>
              <a:t>	</a:t>
            </a:r>
          </a:p>
          <a:p>
            <a:pPr marL="447675" indent="0" algn="just">
              <a:tabLst>
                <a:tab pos="2970530" algn="l"/>
              </a:tabLst>
            </a:pPr>
            <a:endParaRPr lang="en-US" altLang="zh-CN" b="1" kern="100" dirty="0" smtClean="0">
              <a:latin typeface="Times New Roman"/>
              <a:cs typeface="Courier New"/>
            </a:endParaRPr>
          </a:p>
          <a:p>
            <a:pPr marL="447675" indent="0" algn="just">
              <a:tabLst>
                <a:tab pos="2970530" algn="l"/>
              </a:tabLst>
            </a:pPr>
            <a:r>
              <a:rPr lang="en-US" altLang="zh-CN" b="1" kern="100" dirty="0" smtClean="0">
                <a:latin typeface="Times New Roman"/>
                <a:cs typeface="Courier New"/>
              </a:rPr>
              <a:t>A</a:t>
            </a:r>
            <a:r>
              <a:rPr lang="zh-CN" altLang="zh-CN" b="1" kern="100" dirty="0">
                <a:latin typeface="Times New Roman"/>
                <a:cs typeface="Times New Roman"/>
              </a:rPr>
              <a:t>．甲图中两手开始振动时的方向并不相同</a:t>
            </a:r>
            <a:endParaRPr lang="zh-CN" altLang="zh-CN" kern="100" dirty="0">
              <a:latin typeface="宋体"/>
              <a:cs typeface="Courier New"/>
            </a:endParaRPr>
          </a:p>
          <a:p>
            <a:pPr marL="447675" indent="0" algn="just">
              <a:tabLst>
                <a:tab pos="2970530" algn="l"/>
              </a:tabLst>
            </a:pPr>
            <a:r>
              <a:rPr lang="en-US" altLang="zh-CN" b="1" kern="100" dirty="0">
                <a:latin typeface="Times New Roman"/>
                <a:cs typeface="Courier New"/>
              </a:rPr>
              <a:t>B</a:t>
            </a:r>
            <a:r>
              <a:rPr lang="zh-CN" altLang="zh-CN" b="1" kern="100" dirty="0">
                <a:latin typeface="Times New Roman"/>
                <a:cs typeface="Times New Roman"/>
              </a:rPr>
              <a:t>．甲图中绳子的分叉点是振动减弱的位置</a:t>
            </a:r>
            <a:endParaRPr lang="zh-CN" altLang="zh-CN" kern="100" dirty="0">
              <a:latin typeface="宋体"/>
              <a:cs typeface="Courier New"/>
            </a:endParaRPr>
          </a:p>
          <a:p>
            <a:pPr marL="447675" indent="0" algn="just">
              <a:tabLst>
                <a:tab pos="2970530" algn="l"/>
              </a:tabLst>
            </a:pPr>
            <a:r>
              <a:rPr lang="en-US" altLang="zh-CN" b="1" kern="100" dirty="0">
                <a:latin typeface="Times New Roman"/>
                <a:cs typeface="Courier New"/>
              </a:rPr>
              <a:t>C</a:t>
            </a:r>
            <a:r>
              <a:rPr lang="zh-CN" altLang="zh-CN" b="1" kern="100" dirty="0">
                <a:latin typeface="Times New Roman"/>
                <a:cs typeface="Times New Roman"/>
              </a:rPr>
              <a:t>．乙图中绳子分叉点右侧始终见不到明显的波形</a:t>
            </a:r>
            <a:endParaRPr lang="zh-CN" altLang="zh-CN" kern="100" dirty="0">
              <a:latin typeface="宋体"/>
              <a:cs typeface="Courier New"/>
            </a:endParaRPr>
          </a:p>
          <a:p>
            <a:pPr marL="447675" indent="0" algn="just">
              <a:tabLst>
                <a:tab pos="2970530" algn="l"/>
              </a:tabLst>
            </a:pPr>
            <a:r>
              <a:rPr lang="en-US" altLang="zh-CN" b="1" kern="100" dirty="0">
                <a:latin typeface="Times New Roman"/>
                <a:cs typeface="Courier New"/>
              </a:rPr>
              <a:t>D</a:t>
            </a:r>
            <a:r>
              <a:rPr lang="zh-CN" altLang="zh-CN" b="1" kern="100" dirty="0">
                <a:latin typeface="Times New Roman"/>
                <a:cs typeface="Times New Roman"/>
              </a:rPr>
              <a:t>．乙图只表示细绳上两列波刚传到分叉点时的波</a:t>
            </a:r>
            <a:r>
              <a:rPr lang="zh-CN" altLang="zh-CN" b="1" kern="100" dirty="0" smtClean="0">
                <a:latin typeface="Times New Roman"/>
                <a:cs typeface="Times New Roman"/>
              </a:rPr>
              <a:t>形</a:t>
            </a:r>
            <a:endParaRPr lang="zh-CN" altLang="en-US" dirty="0"/>
          </a:p>
        </p:txBody>
      </p:sp>
      <p:pic>
        <p:nvPicPr>
          <p:cNvPr id="50178" name="Picture 2" descr="21ZJWL6-8.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225379" y="2992088"/>
            <a:ext cx="5328592" cy="117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5857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p:cNvSpPr>
            <a:spLocks noGrp="1"/>
          </p:cNvSpPr>
          <p:nvPr>
            <p:ph idx="1"/>
          </p:nvPr>
        </p:nvSpPr>
        <p:spPr>
          <a:xfrm>
            <a:off x="594537" y="1351311"/>
            <a:ext cx="10975658" cy="3949897"/>
          </a:xfrm>
        </p:spPr>
        <p:txBody>
          <a:bodyPr/>
          <a:lstStyle/>
          <a:p>
            <a:pPr indent="0" algn="just">
              <a:lnSpc>
                <a:spcPct val="200000"/>
              </a:lnSpc>
              <a:tabLst>
                <a:tab pos="2970530" algn="l"/>
              </a:tabLst>
            </a:pPr>
            <a:r>
              <a:rPr lang="zh-CN" altLang="zh-CN" b="1" kern="100" dirty="0">
                <a:solidFill>
                  <a:srgbClr val="FF0000"/>
                </a:solidFill>
                <a:latin typeface="Times New Roman"/>
                <a:ea typeface="黑体"/>
                <a:cs typeface="Times New Roman"/>
              </a:rPr>
              <a:t>解</a:t>
            </a:r>
            <a:r>
              <a:rPr lang="zh-CN" altLang="zh-CN" b="1" kern="100" dirty="0" smtClean="0">
                <a:solidFill>
                  <a:srgbClr val="FF0000"/>
                </a:solidFill>
                <a:latin typeface="Times New Roman"/>
                <a:ea typeface="黑体"/>
                <a:cs typeface="Times New Roman"/>
              </a:rPr>
              <a:t>析：</a:t>
            </a:r>
            <a:r>
              <a:rPr lang="zh-CN" altLang="zh-CN" b="1" kern="100" dirty="0" smtClean="0">
                <a:latin typeface="Times New Roman"/>
                <a:ea typeface="楷体_GB2312"/>
                <a:cs typeface="Times New Roman"/>
              </a:rPr>
              <a:t>题</a:t>
            </a:r>
            <a:r>
              <a:rPr lang="zh-CN" altLang="zh-CN" b="1" kern="100" dirty="0">
                <a:latin typeface="Times New Roman"/>
                <a:ea typeface="楷体_GB2312"/>
                <a:cs typeface="Times New Roman"/>
              </a:rPr>
              <a:t>图甲中两手开始振动时的方向相同，则题图甲中分叉点是振动加强的位置，所以</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错误；题图乙中两手开始振动时的方向恰好相反，则题图乙中分叉点是振动减弱的位置，则在分叉点的右侧始终见不到明显的波形，所以</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正确，</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错误</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indent="0" algn="just">
              <a:lnSpc>
                <a:spcPct val="200000"/>
              </a:lnSpc>
              <a:tabLst>
                <a:tab pos="2970530" algn="l"/>
              </a:tabLst>
            </a:pPr>
            <a:r>
              <a:rPr lang="zh-CN" altLang="en-US"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　</a:t>
            </a:r>
            <a:endParaRPr lang="en-US" altLang="zh-CN" b="1" kern="100" dirty="0" smtClean="0">
              <a:latin typeface="Times New Roman"/>
              <a:ea typeface="楷体_GB2312"/>
              <a:cs typeface="Times New Roman"/>
            </a:endParaRPr>
          </a:p>
          <a:p>
            <a:pPr indent="0" algn="just">
              <a:lnSpc>
                <a:spcPct val="200000"/>
              </a:lnSpc>
              <a:tabLst>
                <a:tab pos="2970530" algn="l"/>
              </a:tabLst>
            </a:pPr>
            <a:endParaRPr lang="zh-CN" altLang="zh-CN" kern="100" dirty="0">
              <a:latin typeface="宋体"/>
              <a:cs typeface="Courier New"/>
            </a:endParaRPr>
          </a:p>
          <a:p>
            <a:pPr indent="0">
              <a:lnSpc>
                <a:spcPct val="200000"/>
              </a:lnSpc>
            </a:pPr>
            <a:endParaRPr lang="zh-CN" altLang="en-US" dirty="0"/>
          </a:p>
        </p:txBody>
      </p:sp>
    </p:spTree>
    <p:extLst>
      <p:ext uri="{BB962C8B-B14F-4D97-AF65-F5344CB8AC3E}">
        <p14:creationId xmlns:p14="http://schemas.microsoft.com/office/powerpoint/2010/main" val="890604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randombar(horizontal)">
                                      <p:cBhvr>
                                        <p:cTn id="7"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919263"/>
            <a:ext cx="10975658" cy="5462065"/>
          </a:xfrm>
        </p:spPr>
        <p:txBody>
          <a:bodyPr/>
          <a:lstStyle/>
          <a:p>
            <a:pPr marL="442913" indent="-442913"/>
            <a:r>
              <a:rPr lang="zh-CN" altLang="zh-CN" b="1" kern="100" dirty="0">
                <a:latin typeface="Times New Roman"/>
                <a:ea typeface="黑体"/>
                <a:cs typeface="Times New Roman"/>
              </a:rPr>
              <a:t>一、培养创新意识和创新思维</a:t>
            </a:r>
            <a:endParaRPr lang="zh-CN" altLang="zh-CN" sz="1050" kern="100" dirty="0">
              <a:latin typeface="宋体"/>
              <a:cs typeface="Courier New"/>
            </a:endParaRPr>
          </a:p>
          <a:p>
            <a:pPr marL="442913" indent="0"/>
            <a:r>
              <a:rPr lang="en-US" altLang="zh-CN" b="1" kern="100" dirty="0">
                <a:latin typeface="Times New Roman"/>
                <a:ea typeface="隶书"/>
                <a:cs typeface="Courier New"/>
              </a:rPr>
              <a:t>(</a:t>
            </a:r>
            <a:r>
              <a:rPr lang="zh-CN" altLang="zh-CN" b="1" kern="100" dirty="0">
                <a:latin typeface="Times New Roman"/>
                <a:ea typeface="隶书"/>
                <a:cs typeface="Times New Roman"/>
              </a:rPr>
              <a:t>选自鲁科版新教材课后练习</a:t>
            </a:r>
            <a:r>
              <a:rPr lang="en-US" altLang="zh-CN" b="1" kern="100" dirty="0">
                <a:latin typeface="Times New Roman"/>
                <a:ea typeface="隶书"/>
                <a:cs typeface="Courier New"/>
              </a:rPr>
              <a:t>)</a:t>
            </a:r>
            <a:r>
              <a:rPr lang="zh-CN" altLang="zh-CN" b="1" kern="100" dirty="0">
                <a:latin typeface="Times New Roman"/>
                <a:cs typeface="Times New Roman"/>
              </a:rPr>
              <a:t>消除噪声污染是当前环境保护的一个重要课题。干涉型消声器可用来消弱高速气流产生的噪声。它的结构及气流运行情况如图所示，产生的波长为</a:t>
            </a:r>
            <a:r>
              <a:rPr lang="en-US" altLang="zh-CN" b="1" i="1" kern="100" dirty="0">
                <a:latin typeface="Times New Roman"/>
                <a:cs typeface="Courier New"/>
              </a:rPr>
              <a:t>λ</a:t>
            </a:r>
            <a:r>
              <a:rPr lang="zh-CN" altLang="zh-CN" b="1" kern="100" dirty="0">
                <a:latin typeface="Times New Roman"/>
                <a:cs typeface="Times New Roman"/>
              </a:rPr>
              <a:t>的声波沿水平管道自左向右传播。在声波到达</a:t>
            </a:r>
            <a:r>
              <a:rPr lang="en-US" altLang="zh-CN" b="1" i="1" kern="100" dirty="0">
                <a:latin typeface="Times New Roman"/>
                <a:cs typeface="Courier New"/>
              </a:rPr>
              <a:t>a</a:t>
            </a:r>
            <a:r>
              <a:rPr lang="zh-CN" altLang="zh-CN" b="1" kern="100" dirty="0">
                <a:latin typeface="Times New Roman"/>
                <a:cs typeface="Times New Roman"/>
              </a:rPr>
              <a:t>处时，分成两束相干波，它们分别通过</a:t>
            </a:r>
            <a:r>
              <a:rPr lang="en-US" altLang="zh-CN" b="1" i="1" kern="100" dirty="0">
                <a:latin typeface="Times New Roman"/>
                <a:cs typeface="Courier New"/>
              </a:rPr>
              <a:t>r</a:t>
            </a:r>
            <a:r>
              <a:rPr lang="en-US" altLang="zh-CN" b="1" kern="100" baseline="-25000" dirty="0">
                <a:latin typeface="Times New Roman"/>
                <a:cs typeface="Courier New"/>
              </a:rPr>
              <a:t>1</a:t>
            </a:r>
            <a:r>
              <a:rPr lang="zh-CN" altLang="zh-CN" b="1" kern="100" dirty="0">
                <a:latin typeface="Times New Roman"/>
                <a:cs typeface="Times New Roman"/>
              </a:rPr>
              <a:t>和</a:t>
            </a:r>
            <a:r>
              <a:rPr lang="en-US" altLang="zh-CN" b="1" i="1" kern="100" dirty="0">
                <a:latin typeface="Times New Roman"/>
                <a:cs typeface="Courier New"/>
              </a:rPr>
              <a:t>r</a:t>
            </a:r>
            <a:r>
              <a:rPr lang="en-US" altLang="zh-CN" b="1" kern="100" baseline="-25000" dirty="0">
                <a:latin typeface="Times New Roman"/>
                <a:cs typeface="Courier New"/>
              </a:rPr>
              <a:t>2</a:t>
            </a:r>
            <a:r>
              <a:rPr lang="zh-CN" altLang="zh-CN" b="1" kern="100" dirty="0">
                <a:latin typeface="Times New Roman"/>
                <a:cs typeface="Times New Roman"/>
              </a:rPr>
              <a:t>的路程，再在</a:t>
            </a:r>
            <a:r>
              <a:rPr lang="en-US" altLang="zh-CN" b="1" i="1" kern="100" dirty="0">
                <a:latin typeface="Times New Roman"/>
                <a:cs typeface="Courier New"/>
              </a:rPr>
              <a:t>b</a:t>
            </a:r>
            <a:r>
              <a:rPr lang="zh-CN" altLang="zh-CN" b="1" kern="100" dirty="0">
                <a:latin typeface="Times New Roman"/>
                <a:cs typeface="Times New Roman"/>
              </a:rPr>
              <a:t>处相遇。要达到消弱噪声的目的，路程差</a:t>
            </a:r>
            <a:r>
              <a:rPr lang="en-US" altLang="zh-CN" b="1" kern="100" dirty="0">
                <a:latin typeface="Times New Roman"/>
                <a:cs typeface="Courier New"/>
              </a:rPr>
              <a:t>Δ</a:t>
            </a:r>
            <a:r>
              <a:rPr lang="en-US" altLang="zh-CN" b="1" i="1" kern="100" dirty="0">
                <a:latin typeface="Times New Roman"/>
                <a:cs typeface="Courier New"/>
              </a:rPr>
              <a:t>r</a:t>
            </a:r>
            <a:r>
              <a:rPr lang="zh-CN" altLang="zh-CN" b="1" kern="100" dirty="0">
                <a:latin typeface="Times New Roman"/>
                <a:cs typeface="Times New Roman"/>
              </a:rPr>
              <a:t>＝</a:t>
            </a:r>
            <a:r>
              <a:rPr lang="en-US" altLang="zh-CN" b="1" i="1" kern="100" dirty="0">
                <a:latin typeface="Times New Roman"/>
                <a:cs typeface="Courier New"/>
              </a:rPr>
              <a:t>r</a:t>
            </a:r>
            <a:r>
              <a:rPr lang="en-US" altLang="zh-CN" b="1" kern="100" baseline="-25000" dirty="0">
                <a:latin typeface="Times New Roman"/>
                <a:cs typeface="Courier New"/>
              </a:rPr>
              <a:t>2</a:t>
            </a:r>
            <a:r>
              <a:rPr lang="zh-CN" altLang="zh-CN" b="1" kern="100" dirty="0">
                <a:latin typeface="Times New Roman"/>
                <a:cs typeface="Times New Roman"/>
              </a:rPr>
              <a:t>－</a:t>
            </a:r>
            <a:r>
              <a:rPr lang="en-US" altLang="zh-CN" b="1" i="1" kern="100" dirty="0">
                <a:latin typeface="Times New Roman"/>
                <a:cs typeface="Courier New"/>
              </a:rPr>
              <a:t>r</a:t>
            </a:r>
            <a:r>
              <a:rPr lang="en-US" altLang="zh-CN" b="1" kern="100" baseline="-25000" dirty="0">
                <a:latin typeface="Times New Roman"/>
                <a:cs typeface="Courier New"/>
              </a:rPr>
              <a:t>1</a:t>
            </a:r>
            <a:r>
              <a:rPr lang="zh-CN" altLang="zh-CN" b="1" kern="100" dirty="0">
                <a:latin typeface="Times New Roman"/>
                <a:cs typeface="Times New Roman"/>
              </a:rPr>
              <a:t>应</a:t>
            </a:r>
            <a:r>
              <a:rPr lang="zh-CN" altLang="zh-CN" b="1" kern="100" dirty="0" smtClean="0">
                <a:latin typeface="Times New Roman"/>
                <a:cs typeface="Times New Roman"/>
              </a:rPr>
              <a:t>为</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latin typeface="宋体"/>
              <a:cs typeface="Courier New"/>
            </a:endParaRPr>
          </a:p>
          <a:p>
            <a:pPr indent="612140"/>
            <a:endParaRPr lang="en-US" altLang="zh-CN" b="1" kern="100" dirty="0" smtClean="0">
              <a:latin typeface="Times New Roman"/>
              <a:cs typeface="Courier New"/>
            </a:endParaRPr>
          </a:p>
          <a:p>
            <a:pPr indent="612140"/>
            <a:r>
              <a:rPr lang="en-US" altLang="zh-CN" b="1" kern="100" dirty="0" smtClean="0">
                <a:latin typeface="Times New Roman"/>
                <a:cs typeface="Courier New"/>
              </a:rPr>
              <a:t>A</a:t>
            </a:r>
            <a:r>
              <a:rPr lang="zh-CN" altLang="zh-CN" b="1" kern="100" dirty="0">
                <a:latin typeface="Times New Roman"/>
                <a:cs typeface="Times New Roman"/>
              </a:rPr>
              <a:t>．波长的整数倍　　　　　</a:t>
            </a:r>
            <a:r>
              <a:rPr lang="en-US" altLang="zh-CN" b="1" kern="100" dirty="0">
                <a:latin typeface="Times New Roman"/>
                <a:cs typeface="Courier New"/>
              </a:rPr>
              <a:t>	B</a:t>
            </a:r>
            <a:r>
              <a:rPr lang="zh-CN" altLang="zh-CN" b="1" kern="100" dirty="0">
                <a:latin typeface="Times New Roman"/>
                <a:cs typeface="Times New Roman"/>
              </a:rPr>
              <a:t>．波长的奇数倍</a:t>
            </a:r>
            <a:endParaRPr lang="zh-CN" altLang="zh-CN" sz="1050" kern="100" dirty="0">
              <a:latin typeface="宋体"/>
              <a:cs typeface="Courier New"/>
            </a:endParaRPr>
          </a:p>
          <a:p>
            <a:pPr indent="612140"/>
            <a:r>
              <a:rPr lang="en-US" altLang="zh-CN" b="1" kern="100" dirty="0">
                <a:latin typeface="Times New Roman"/>
                <a:cs typeface="Courier New"/>
              </a:rPr>
              <a:t>C</a:t>
            </a:r>
            <a:r>
              <a:rPr lang="zh-CN" altLang="zh-CN" b="1" kern="100" dirty="0">
                <a:latin typeface="Times New Roman"/>
                <a:cs typeface="Times New Roman"/>
              </a:rPr>
              <a:t>．半波长的奇数倍</a:t>
            </a:r>
            <a:r>
              <a:rPr lang="en-US" altLang="zh-CN" b="1" kern="100" dirty="0">
                <a:latin typeface="Times New Roman"/>
                <a:cs typeface="Courier New"/>
              </a:rPr>
              <a:t>  	</a:t>
            </a:r>
            <a:r>
              <a:rPr lang="en-US" altLang="zh-CN" b="1" kern="100" dirty="0" smtClean="0">
                <a:latin typeface="Times New Roman"/>
                <a:cs typeface="Courier New"/>
              </a:rPr>
              <a:t>	D</a:t>
            </a:r>
            <a:r>
              <a:rPr lang="zh-CN" altLang="zh-CN" b="1" kern="100" dirty="0">
                <a:latin typeface="Times New Roman"/>
                <a:cs typeface="Times New Roman"/>
              </a:rPr>
              <a:t>．半波长的偶数倍</a:t>
            </a:r>
            <a:endParaRPr lang="zh-CN" altLang="zh-CN" sz="1050" kern="100" dirty="0">
              <a:latin typeface="宋体"/>
              <a:cs typeface="Courier New"/>
            </a:endParaRPr>
          </a:p>
          <a:p>
            <a:endParaRPr lang="zh-CN" altLang="en-US" dirty="0"/>
          </a:p>
        </p:txBody>
      </p:sp>
      <p:pic>
        <p:nvPicPr>
          <p:cNvPr id="46082" name="Picture 2" descr="F:\粤教版物理选择性必修第一册\新课程学案3培优高素养.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89275" y="44624"/>
            <a:ext cx="5868679" cy="7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3" name="Picture 3" descr="20XWLX3-97.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8329835" y="4747332"/>
            <a:ext cx="3024336" cy="15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794767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738553" y="1639343"/>
            <a:ext cx="10975658" cy="2797769"/>
          </a:xfrm>
        </p:spPr>
        <p:txBody>
          <a:bodyPr/>
          <a:lstStyle/>
          <a:p>
            <a:pPr indent="0"/>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根</a:t>
            </a:r>
            <a:r>
              <a:rPr lang="zh-CN" altLang="zh-CN" b="1" kern="100" dirty="0">
                <a:latin typeface="Times New Roman"/>
                <a:ea typeface="楷体_GB2312"/>
                <a:cs typeface="Times New Roman"/>
              </a:rPr>
              <a:t>据干涉特点知，某点到两相干涉波源的距离差为波长的整数倍时，此点为振动增强点，而消除噪声不能加强，故</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错误；距离差为半波长的奇数倍时，此点为振动减弱点，本题为消除噪声，要减弱声音，所以</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正确，</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错误。</a:t>
            </a:r>
            <a:endParaRPr lang="zh-CN" altLang="zh-CN" sz="1050" kern="100" dirty="0">
              <a:latin typeface="宋体"/>
              <a:cs typeface="Courier New"/>
            </a:endParaRPr>
          </a:p>
          <a:p>
            <a:pPr indent="0"/>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C</a:t>
            </a:r>
            <a:endParaRPr lang="zh-CN" altLang="en-US" dirty="0"/>
          </a:p>
        </p:txBody>
      </p:sp>
    </p:spTree>
    <p:extLst>
      <p:ext uri="{BB962C8B-B14F-4D97-AF65-F5344CB8AC3E}">
        <p14:creationId xmlns:p14="http://schemas.microsoft.com/office/powerpoint/2010/main" val="576129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内容占位符 4"/>
          <p:cNvSpPr>
            <a:spLocks noGrp="1"/>
          </p:cNvSpPr>
          <p:nvPr>
            <p:ph idx="1"/>
          </p:nvPr>
        </p:nvSpPr>
        <p:spPr>
          <a:xfrm>
            <a:off x="594537" y="692696"/>
            <a:ext cx="10975658" cy="5390055"/>
          </a:xfrm>
        </p:spPr>
        <p:txBody>
          <a:bodyPr>
            <a:normAutofit/>
          </a:bodyPr>
          <a:lstStyle/>
          <a:p>
            <a:pPr marL="446088" indent="-446088"/>
            <a:r>
              <a:rPr lang="zh-CN" altLang="zh-CN" b="1" kern="100" dirty="0">
                <a:latin typeface="Times New Roman"/>
                <a:ea typeface="黑体"/>
                <a:cs typeface="Times New Roman"/>
              </a:rPr>
              <a:t>二、注重学以致用和思维建模</a:t>
            </a:r>
            <a:endParaRPr lang="zh-CN" altLang="zh-CN" kern="100" dirty="0">
              <a:latin typeface="宋体"/>
              <a:cs typeface="Courier New"/>
            </a:endParaRPr>
          </a:p>
          <a:p>
            <a:pPr marL="446088" indent="-446088" algn="just"/>
            <a:r>
              <a:rPr lang="en-US" altLang="zh-CN" b="1" kern="100" dirty="0">
                <a:latin typeface="Times New Roman"/>
                <a:cs typeface="Courier New"/>
              </a:rPr>
              <a:t>1</a:t>
            </a:r>
            <a:r>
              <a:rPr lang="zh-CN" altLang="zh-CN" b="1" kern="100" dirty="0">
                <a:latin typeface="Times New Roman"/>
                <a:cs typeface="Times New Roman"/>
              </a:rPr>
              <a:t>．</a:t>
            </a:r>
            <a:r>
              <a:rPr lang="en-US" altLang="zh-CN" b="1" kern="100" dirty="0">
                <a:latin typeface="Times New Roman"/>
                <a:ea typeface="隶书"/>
                <a:cs typeface="Courier New"/>
              </a:rPr>
              <a:t>(2023·</a:t>
            </a:r>
            <a:r>
              <a:rPr lang="zh-CN" altLang="zh-CN" b="1" kern="100" dirty="0">
                <a:latin typeface="Times New Roman"/>
                <a:ea typeface="隶书"/>
                <a:cs typeface="Times New Roman"/>
              </a:rPr>
              <a:t>浙江</a:t>
            </a:r>
            <a:r>
              <a:rPr lang="en-US" altLang="zh-CN" b="1" kern="100" dirty="0">
                <a:latin typeface="Times New Roman"/>
                <a:ea typeface="隶书"/>
                <a:cs typeface="Courier New"/>
              </a:rPr>
              <a:t>1</a:t>
            </a:r>
            <a:r>
              <a:rPr lang="zh-CN" altLang="zh-CN" b="1" kern="100" dirty="0">
                <a:latin typeface="Times New Roman"/>
                <a:ea typeface="隶书"/>
                <a:cs typeface="Times New Roman"/>
              </a:rPr>
              <a:t>月选考</a:t>
            </a:r>
            <a:r>
              <a:rPr lang="en-US" altLang="zh-CN" b="1" kern="100" dirty="0">
                <a:latin typeface="Times New Roman"/>
                <a:ea typeface="隶书"/>
                <a:cs typeface="Courier New"/>
              </a:rPr>
              <a:t>)</a:t>
            </a:r>
            <a:r>
              <a:rPr lang="zh-CN" altLang="zh-CN" kern="100" dirty="0">
                <a:latin typeface="宋体"/>
                <a:cs typeface="Courier New"/>
              </a:rPr>
              <a:t> </a:t>
            </a:r>
            <a:r>
              <a:rPr lang="zh-CN" altLang="zh-CN" b="1" kern="100" dirty="0">
                <a:latin typeface="Times New Roman"/>
                <a:cs typeface="Times New Roman"/>
              </a:rPr>
              <a:t>主动降噪耳机能收集周围环境中的噪声信号，并产生相应的抵消声波。某一噪声信号传到耳膜的振动图像如图所示，取得最好降噪效果的抵消声波</a:t>
            </a:r>
            <a:r>
              <a:rPr lang="en-US" altLang="zh-CN" b="1" kern="100" dirty="0">
                <a:latin typeface="Times New Roman"/>
                <a:cs typeface="Courier New"/>
              </a:rPr>
              <a:t>(</a:t>
            </a:r>
            <a:r>
              <a:rPr lang="zh-CN" altLang="zh-CN" b="1" kern="100" dirty="0">
                <a:latin typeface="Times New Roman"/>
                <a:cs typeface="Times New Roman"/>
              </a:rPr>
              <a:t>声音在空气中的传播速度为</a:t>
            </a:r>
            <a:r>
              <a:rPr lang="en-US" altLang="zh-CN" b="1" kern="100" dirty="0">
                <a:latin typeface="Times New Roman"/>
                <a:cs typeface="Courier New"/>
              </a:rPr>
              <a:t>340 m/s</a:t>
            </a:r>
            <a:r>
              <a:rPr lang="en-US" altLang="zh-CN" b="1" kern="100" dirty="0" smtClean="0">
                <a:latin typeface="Times New Roman"/>
                <a:cs typeface="Courier New"/>
              </a:rPr>
              <a:t>)			(</a:t>
            </a:r>
            <a:r>
              <a:rPr lang="zh-CN" altLang="zh-CN" b="1" kern="100" dirty="0">
                <a:latin typeface="Times New Roman"/>
                <a:cs typeface="Times New Roman"/>
              </a:rPr>
              <a:t>　　</a:t>
            </a:r>
            <a:r>
              <a:rPr lang="en-US" altLang="zh-CN" b="1" kern="100" dirty="0">
                <a:latin typeface="Times New Roman"/>
                <a:cs typeface="Courier New"/>
              </a:rPr>
              <a:t>)</a:t>
            </a:r>
            <a:endParaRPr lang="zh-CN" altLang="zh-CN" kern="100" dirty="0">
              <a:latin typeface="宋体"/>
              <a:cs typeface="Courier New"/>
            </a:endParaRPr>
          </a:p>
          <a:p>
            <a:pPr marL="446088" indent="0" algn="just"/>
            <a:r>
              <a:rPr lang="en-US" altLang="zh-CN" b="1" kern="100" dirty="0">
                <a:latin typeface="Times New Roman"/>
                <a:cs typeface="Courier New"/>
              </a:rPr>
              <a:t>A</a:t>
            </a:r>
            <a:r>
              <a:rPr lang="zh-CN" altLang="zh-CN" b="1" kern="100" dirty="0">
                <a:latin typeface="Times New Roman"/>
                <a:cs typeface="Times New Roman"/>
              </a:rPr>
              <a:t>．振幅为</a:t>
            </a:r>
            <a:r>
              <a:rPr lang="en-US" altLang="zh-CN" b="1" kern="100" dirty="0">
                <a:latin typeface="Times New Roman"/>
                <a:cs typeface="Courier New"/>
              </a:rPr>
              <a:t>2</a:t>
            </a:r>
            <a:r>
              <a:rPr lang="en-US" altLang="zh-CN" b="1" i="1" kern="100" dirty="0">
                <a:latin typeface="Times New Roman"/>
                <a:cs typeface="Courier New"/>
              </a:rPr>
              <a:t>A</a:t>
            </a:r>
            <a:endParaRPr lang="zh-CN" altLang="zh-CN" kern="100" dirty="0">
              <a:latin typeface="宋体"/>
              <a:cs typeface="Courier New"/>
            </a:endParaRPr>
          </a:p>
          <a:p>
            <a:pPr marL="446088" indent="0" algn="just"/>
            <a:r>
              <a:rPr lang="en-US" altLang="zh-CN" b="1" kern="100" dirty="0">
                <a:latin typeface="Times New Roman"/>
                <a:cs typeface="Courier New"/>
              </a:rPr>
              <a:t>B</a:t>
            </a:r>
            <a:r>
              <a:rPr lang="zh-CN" altLang="zh-CN" b="1" kern="100" dirty="0">
                <a:latin typeface="Times New Roman"/>
                <a:cs typeface="Times New Roman"/>
              </a:rPr>
              <a:t>．频率为</a:t>
            </a:r>
            <a:r>
              <a:rPr lang="en-US" altLang="zh-CN" b="1" kern="100" dirty="0">
                <a:latin typeface="Times New Roman"/>
                <a:cs typeface="Courier New"/>
              </a:rPr>
              <a:t>100 Hz</a:t>
            </a:r>
            <a:endParaRPr lang="zh-CN" altLang="zh-CN" kern="100" dirty="0">
              <a:latin typeface="宋体"/>
              <a:cs typeface="Courier New"/>
            </a:endParaRPr>
          </a:p>
          <a:p>
            <a:pPr marL="446088" indent="0" algn="just"/>
            <a:r>
              <a:rPr lang="en-US" altLang="zh-CN" b="1" kern="100" dirty="0">
                <a:latin typeface="Times New Roman"/>
                <a:cs typeface="Courier New"/>
              </a:rPr>
              <a:t>C</a:t>
            </a:r>
            <a:r>
              <a:rPr lang="zh-CN" altLang="zh-CN" b="1" kern="100" dirty="0">
                <a:latin typeface="Times New Roman"/>
                <a:cs typeface="Times New Roman"/>
              </a:rPr>
              <a:t>．波长应为</a:t>
            </a:r>
            <a:r>
              <a:rPr lang="en-US" altLang="zh-CN" b="1" kern="100" dirty="0">
                <a:latin typeface="Times New Roman"/>
                <a:cs typeface="Courier New"/>
              </a:rPr>
              <a:t>1.7 m</a:t>
            </a:r>
            <a:r>
              <a:rPr lang="zh-CN" altLang="zh-CN" b="1" kern="100" dirty="0">
                <a:latin typeface="Times New Roman"/>
                <a:cs typeface="Times New Roman"/>
              </a:rPr>
              <a:t>的奇数倍</a:t>
            </a:r>
            <a:endParaRPr lang="zh-CN" altLang="zh-CN" kern="100" dirty="0">
              <a:latin typeface="宋体"/>
              <a:cs typeface="Courier New"/>
            </a:endParaRPr>
          </a:p>
          <a:p>
            <a:pPr marL="446088" indent="0" algn="just"/>
            <a:r>
              <a:rPr lang="en-US" altLang="zh-CN" b="1" kern="100" dirty="0">
                <a:latin typeface="Times New Roman"/>
                <a:cs typeface="Courier New"/>
              </a:rPr>
              <a:t>D</a:t>
            </a:r>
            <a:r>
              <a:rPr lang="zh-CN" altLang="zh-CN" b="1" kern="100" dirty="0">
                <a:latin typeface="Times New Roman"/>
                <a:cs typeface="Times New Roman"/>
              </a:rPr>
              <a:t>．在耳膜中产生的振动与图中所示的振动同相</a:t>
            </a:r>
            <a:endParaRPr lang="zh-CN" altLang="zh-CN" kern="100" dirty="0">
              <a:latin typeface="宋体"/>
              <a:cs typeface="Courier New"/>
            </a:endParaRPr>
          </a:p>
          <a:p>
            <a:pPr marL="446088" indent="0"/>
            <a:endParaRPr lang="zh-CN" altLang="en-US" dirty="0"/>
          </a:p>
        </p:txBody>
      </p:sp>
      <p:pic>
        <p:nvPicPr>
          <p:cNvPr id="47146" name="Picture 42" descr="F:\粤教版物理选择性必修第一册\教参\23YZJGKWL-4.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7825779" y="3113357"/>
            <a:ext cx="2834803" cy="1817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794767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481216250"/>
              </p:ext>
            </p:extLst>
          </p:nvPr>
        </p:nvGraphicFramePr>
        <p:xfrm>
          <a:off x="1574800" y="1616744"/>
          <a:ext cx="8934450" cy="3900488"/>
        </p:xfrm>
        <a:graphic>
          <a:graphicData uri="http://schemas.openxmlformats.org/presentationml/2006/ole">
            <mc:AlternateContent xmlns:mc="http://schemas.openxmlformats.org/markup-compatibility/2006">
              <mc:Choice xmlns:v="urn:schemas-microsoft-com:vml" Requires="v">
                <p:oleObj spid="_x0000_s51206" name="文档" r:id="rId4" imgW="8968600" imgH="3925714" progId="Word.Document.12">
                  <p:embed/>
                </p:oleObj>
              </mc:Choice>
              <mc:Fallback>
                <p:oleObj name="文档" r:id="rId4" imgW="8968600" imgH="3925714" progId="Word.Document.12">
                  <p:embed/>
                  <p:pic>
                    <p:nvPicPr>
                      <p:cNvPr id="0" name=""/>
                      <p:cNvPicPr/>
                      <p:nvPr/>
                    </p:nvPicPr>
                    <p:blipFill>
                      <a:blip r:embed="rId5"/>
                      <a:stretch>
                        <a:fillRect/>
                      </a:stretch>
                    </p:blipFill>
                    <p:spPr>
                      <a:xfrm>
                        <a:off x="1574800" y="1616744"/>
                        <a:ext cx="8934450" cy="3900488"/>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1487766199"/>
              </p:ext>
            </p:extLst>
          </p:nvPr>
        </p:nvGraphicFramePr>
        <p:xfrm>
          <a:off x="1620763" y="4316114"/>
          <a:ext cx="5268912" cy="396875"/>
        </p:xfrm>
        <a:graphic>
          <a:graphicData uri="http://schemas.openxmlformats.org/presentationml/2006/ole">
            <mc:AlternateContent xmlns:mc="http://schemas.openxmlformats.org/markup-compatibility/2006">
              <mc:Choice xmlns:v="urn:schemas-microsoft-com:vml" Requires="v">
                <p:oleObj spid="_x0000_s51207" name="文档" r:id="rId7" imgW="5269437" imgH="396154" progId="Word.Document.12">
                  <p:embed/>
                </p:oleObj>
              </mc:Choice>
              <mc:Fallback>
                <p:oleObj name="文档" r:id="rId7" imgW="5269437" imgH="396154" progId="Word.Document.12">
                  <p:embed/>
                  <p:pic>
                    <p:nvPicPr>
                      <p:cNvPr id="0" name=""/>
                      <p:cNvPicPr/>
                      <p:nvPr/>
                    </p:nvPicPr>
                    <p:blipFill>
                      <a:blip r:embed="rId8"/>
                      <a:stretch>
                        <a:fillRect/>
                      </a:stretch>
                    </p:blipFill>
                    <p:spPr>
                      <a:xfrm>
                        <a:off x="1620763" y="4316114"/>
                        <a:ext cx="5268912" cy="396875"/>
                      </a:xfrm>
                      <a:prstGeom prst="rect">
                        <a:avLst/>
                      </a:prstGeom>
                    </p:spPr>
                  </p:pic>
                </p:oleObj>
              </mc:Fallback>
            </mc:AlternateContent>
          </a:graphicData>
        </a:graphic>
      </p:graphicFrame>
    </p:spTree>
    <p:extLst>
      <p:ext uri="{BB962C8B-B14F-4D97-AF65-F5344CB8AC3E}">
        <p14:creationId xmlns:p14="http://schemas.microsoft.com/office/powerpoint/2010/main" val="1926237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770318"/>
            <a:ext cx="10975658" cy="4525963"/>
          </a:xfrm>
        </p:spPr>
        <p:txBody>
          <a:bodyPr/>
          <a:lstStyle/>
          <a:p>
            <a:pPr marL="442913" indent="-442913">
              <a:tabLst>
                <a:tab pos="442913" algn="l"/>
              </a:tabLst>
            </a:pPr>
            <a:r>
              <a:rPr lang="en-US" altLang="zh-CN" b="1" kern="100" dirty="0">
                <a:latin typeface="Times New Roman"/>
                <a:cs typeface="Courier New"/>
              </a:rPr>
              <a:t>2</a:t>
            </a:r>
            <a:r>
              <a:rPr lang="zh-CN" altLang="zh-CN" b="1" kern="100" dirty="0">
                <a:latin typeface="Times New Roman"/>
                <a:cs typeface="Times New Roman"/>
              </a:rPr>
              <a:t>．如图所示，为声波干涉演示仪的原理图。两个</a:t>
            </a:r>
            <a:r>
              <a:rPr lang="en-US" altLang="zh-CN" b="1" kern="100" dirty="0">
                <a:latin typeface="Times New Roman"/>
                <a:cs typeface="Courier New"/>
              </a:rPr>
              <a:t>U</a:t>
            </a:r>
            <a:r>
              <a:rPr lang="zh-CN" altLang="zh-CN" b="1" kern="100" dirty="0">
                <a:latin typeface="Times New Roman"/>
                <a:cs typeface="Times New Roman"/>
              </a:rPr>
              <a:t>形管</a:t>
            </a:r>
            <a:r>
              <a:rPr lang="en-US" altLang="zh-CN" b="1" i="1" kern="100" dirty="0">
                <a:latin typeface="Times New Roman"/>
                <a:cs typeface="Courier New"/>
              </a:rPr>
              <a:t>A</a:t>
            </a:r>
            <a:r>
              <a:rPr lang="zh-CN" altLang="zh-CN" b="1" kern="100" dirty="0">
                <a:latin typeface="Times New Roman"/>
                <a:cs typeface="Times New Roman"/>
              </a:rPr>
              <a:t>和</a:t>
            </a:r>
            <a:r>
              <a:rPr lang="en-US" altLang="zh-CN" b="1" i="1" kern="100" dirty="0">
                <a:latin typeface="Times New Roman"/>
                <a:cs typeface="Courier New"/>
              </a:rPr>
              <a:t>B</a:t>
            </a:r>
            <a:r>
              <a:rPr lang="zh-CN" altLang="zh-CN" b="1" kern="100" dirty="0">
                <a:latin typeface="Times New Roman"/>
                <a:cs typeface="Times New Roman"/>
              </a:rPr>
              <a:t>套在一起，</a:t>
            </a:r>
            <a:r>
              <a:rPr lang="en-US" altLang="zh-CN" b="1" i="1" kern="100" dirty="0">
                <a:latin typeface="Times New Roman"/>
                <a:cs typeface="Courier New"/>
              </a:rPr>
              <a:t>A</a:t>
            </a:r>
            <a:r>
              <a:rPr lang="zh-CN" altLang="zh-CN" b="1" kern="100" dirty="0">
                <a:latin typeface="Times New Roman"/>
                <a:cs typeface="Times New Roman"/>
              </a:rPr>
              <a:t>管两侧各有一小孔，声波从左侧小孔传入管内，被分成两列频率</a:t>
            </a:r>
            <a:r>
              <a:rPr lang="en-US" altLang="zh-CN" b="1" kern="100" dirty="0">
                <a:latin typeface="Times New Roman"/>
                <a:cs typeface="Courier New"/>
              </a:rPr>
              <a:t>________</a:t>
            </a:r>
            <a:r>
              <a:rPr lang="zh-CN" altLang="zh-CN" b="1" kern="100" dirty="0">
                <a:latin typeface="Times New Roman"/>
                <a:cs typeface="Times New Roman"/>
              </a:rPr>
              <a:t>的波。当声波分别通过</a:t>
            </a:r>
            <a:r>
              <a:rPr lang="en-US" altLang="zh-CN" b="1" i="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B</a:t>
            </a:r>
            <a:r>
              <a:rPr lang="zh-CN" altLang="zh-CN" b="1" kern="100" dirty="0">
                <a:latin typeface="Times New Roman"/>
                <a:cs typeface="Times New Roman"/>
              </a:rPr>
              <a:t>传播到右侧小孔时，若两列波传播的路程相差半个波长，则此处声波的振幅</a:t>
            </a:r>
            <a:r>
              <a:rPr lang="en-US" altLang="zh-CN" b="1" kern="100" dirty="0">
                <a:latin typeface="Times New Roman"/>
                <a:cs typeface="Courier New"/>
              </a:rPr>
              <a:t>____________</a:t>
            </a:r>
            <a:r>
              <a:rPr lang="zh-CN" altLang="zh-CN" b="1" kern="100" dirty="0">
                <a:latin typeface="Times New Roman"/>
                <a:cs typeface="Times New Roman"/>
              </a:rPr>
              <a:t>；若传播的路程相差一个波长，则此处声波的振幅</a:t>
            </a:r>
            <a:r>
              <a:rPr lang="en-US" altLang="zh-CN" b="1" kern="100" dirty="0">
                <a:latin typeface="Times New Roman"/>
                <a:cs typeface="Courier New"/>
              </a:rPr>
              <a:t>________________</a:t>
            </a:r>
            <a:r>
              <a:rPr lang="zh-CN" altLang="zh-CN" b="1" kern="100" dirty="0">
                <a:latin typeface="Times New Roman"/>
                <a:cs typeface="Times New Roman"/>
              </a:rPr>
              <a:t>。</a:t>
            </a:r>
            <a:endParaRPr lang="zh-CN" altLang="zh-CN" sz="1050" kern="100" dirty="0">
              <a:latin typeface="宋体"/>
              <a:cs typeface="Courier New"/>
            </a:endParaRPr>
          </a:p>
          <a:p>
            <a:endParaRPr lang="zh-CN" altLang="en-US" dirty="0"/>
          </a:p>
        </p:txBody>
      </p:sp>
      <p:pic>
        <p:nvPicPr>
          <p:cNvPr id="48130" name="Picture 2" descr="21WLXKCXARXS3-38.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369395" y="4010678"/>
            <a:ext cx="2376264" cy="2154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7612972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97791" y="1351311"/>
            <a:ext cx="10528388" cy="3589857"/>
          </a:xfrm>
        </p:spPr>
        <p:txBody>
          <a:bodyPr/>
          <a:lstStyle/>
          <a:p>
            <a:pPr indent="0"/>
            <a:r>
              <a:rPr lang="zh-CN" altLang="zh-CN" b="1" kern="100" dirty="0">
                <a:solidFill>
                  <a:srgbClr val="FF0000"/>
                </a:solidFill>
                <a:latin typeface="Times New Roman"/>
                <a:ea typeface="黑体"/>
                <a:cs typeface="Times New Roman"/>
              </a:rPr>
              <a:t>解析：</a:t>
            </a:r>
            <a:r>
              <a:rPr lang="zh-CN" altLang="zh-CN" b="1" kern="100" dirty="0">
                <a:latin typeface="Times New Roman"/>
                <a:ea typeface="楷体_GB2312"/>
                <a:cs typeface="Times New Roman"/>
              </a:rPr>
              <a:t>声波从左侧小孔传入管内向上、向下分别形成两列频率相同的波，传播到右侧小孔时，若两列波传播的路程相差半个波长，则振动相消，所以此处振幅为零；若传播的路程相差一个波长，振动加强，则此处声波的振幅等于原振幅的</a:t>
            </a:r>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倍。</a:t>
            </a:r>
            <a:endParaRPr lang="zh-CN" altLang="zh-CN" sz="1050" kern="100" dirty="0">
              <a:latin typeface="宋体"/>
              <a:cs typeface="Courier New"/>
            </a:endParaRPr>
          </a:p>
          <a:p>
            <a:pPr indent="0"/>
            <a:r>
              <a:rPr lang="zh-CN" altLang="zh-CN" b="1" kern="100" dirty="0">
                <a:solidFill>
                  <a:srgbClr val="FF0000"/>
                </a:solidFill>
                <a:latin typeface="Times New Roman"/>
                <a:ea typeface="黑体"/>
                <a:cs typeface="Times New Roman"/>
              </a:rPr>
              <a:t>答案：</a:t>
            </a:r>
            <a:r>
              <a:rPr lang="zh-CN" altLang="zh-CN" b="1" kern="100" dirty="0">
                <a:latin typeface="Times New Roman"/>
                <a:cs typeface="Times New Roman"/>
              </a:rPr>
              <a:t>相同　等于零　等于原振幅的</a:t>
            </a:r>
            <a:r>
              <a:rPr lang="en-US" altLang="zh-CN" b="1" kern="100" dirty="0">
                <a:latin typeface="Times New Roman"/>
                <a:cs typeface="Courier New"/>
              </a:rPr>
              <a:t>2</a:t>
            </a:r>
            <a:r>
              <a:rPr lang="zh-CN" altLang="zh-CN" b="1" kern="100" dirty="0">
                <a:latin typeface="Times New Roman"/>
                <a:cs typeface="Times New Roman"/>
              </a:rPr>
              <a:t>倍</a:t>
            </a:r>
            <a:endParaRPr lang="zh-CN" altLang="zh-CN" sz="1050" kern="100" dirty="0">
              <a:latin typeface="宋体"/>
              <a:cs typeface="Courier New"/>
            </a:endParaRPr>
          </a:p>
          <a:p>
            <a:pPr indent="0"/>
            <a:endParaRPr lang="zh-CN" altLang="en-US" dirty="0"/>
          </a:p>
        </p:txBody>
      </p:sp>
    </p:spTree>
    <p:extLst>
      <p:ext uri="{BB962C8B-B14F-4D97-AF65-F5344CB8AC3E}">
        <p14:creationId xmlns:p14="http://schemas.microsoft.com/office/powerpoint/2010/main" val="47947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66545" y="548680"/>
            <a:ext cx="10975658" cy="4525963"/>
          </a:xfrm>
        </p:spPr>
        <p:txBody>
          <a:bodyPr/>
          <a:lstStyle/>
          <a:p>
            <a:pPr marL="442913" indent="-442913"/>
            <a:r>
              <a:rPr lang="en-US" altLang="zh-CN" b="1" kern="100" dirty="0">
                <a:latin typeface="Times New Roman"/>
                <a:cs typeface="Courier New"/>
              </a:rPr>
              <a:t>3</a:t>
            </a:r>
            <a:r>
              <a:rPr lang="en-US" altLang="zh-CN" b="1" kern="100" dirty="0" smtClean="0">
                <a:latin typeface="Times New Roman"/>
                <a:cs typeface="Courier New"/>
              </a:rPr>
              <a:t>.	</a:t>
            </a:r>
            <a:r>
              <a:rPr lang="zh-CN" altLang="zh-CN" b="1" kern="100" dirty="0" smtClean="0">
                <a:latin typeface="Times New Roman"/>
                <a:cs typeface="Times New Roman"/>
              </a:rPr>
              <a:t>医</a:t>
            </a:r>
            <a:r>
              <a:rPr lang="zh-CN" altLang="zh-CN" b="1" kern="100" dirty="0">
                <a:latin typeface="Times New Roman"/>
                <a:cs typeface="Times New Roman"/>
              </a:rPr>
              <a:t>用</a:t>
            </a:r>
            <a:r>
              <a:rPr lang="en-US" altLang="zh-CN" b="1" kern="100" dirty="0">
                <a:latin typeface="Times New Roman"/>
                <a:cs typeface="Courier New"/>
              </a:rPr>
              <a:t>B</a:t>
            </a:r>
            <a:r>
              <a:rPr lang="zh-CN" altLang="zh-CN" b="1" kern="100" dirty="0">
                <a:latin typeface="Times New Roman"/>
                <a:cs typeface="Times New Roman"/>
              </a:rPr>
              <a:t>超仪发出的超声波频率为</a:t>
            </a:r>
            <a:r>
              <a:rPr lang="en-US" altLang="zh-CN" b="1" kern="100" dirty="0">
                <a:latin typeface="Times New Roman"/>
                <a:cs typeface="Courier New"/>
              </a:rPr>
              <a:t>7.25</a:t>
            </a:r>
            <a:r>
              <a:rPr lang="en-US" altLang="zh-CN" b="1" kern="100" dirty="0">
                <a:latin typeface="宋体"/>
                <a:cs typeface="Times New Roman"/>
              </a:rPr>
              <a:t>×</a:t>
            </a:r>
            <a:r>
              <a:rPr lang="en-US" altLang="zh-CN" b="1" kern="100" dirty="0">
                <a:latin typeface="Times New Roman"/>
                <a:cs typeface="Courier New"/>
              </a:rPr>
              <a:t>10</a:t>
            </a:r>
            <a:r>
              <a:rPr lang="en-US" altLang="zh-CN" b="1" kern="100" baseline="30000" dirty="0">
                <a:latin typeface="Times New Roman"/>
                <a:cs typeface="Courier New"/>
              </a:rPr>
              <a:t>4</a:t>
            </a:r>
            <a:r>
              <a:rPr lang="en-US" altLang="zh-CN" b="1" kern="100" dirty="0">
                <a:latin typeface="Times New Roman"/>
                <a:cs typeface="Courier New"/>
              </a:rPr>
              <a:t> Hz</a:t>
            </a:r>
            <a:r>
              <a:rPr lang="zh-CN" altLang="zh-CN" b="1" kern="100" dirty="0">
                <a:latin typeface="Times New Roman"/>
                <a:cs typeface="Times New Roman"/>
              </a:rPr>
              <a:t>，这种超声波在人体内传播的波长为</a:t>
            </a:r>
            <a:r>
              <a:rPr lang="en-US" altLang="zh-CN" b="1" kern="100" dirty="0">
                <a:latin typeface="Times New Roman"/>
                <a:cs typeface="Courier New"/>
              </a:rPr>
              <a:t>2 cm</a:t>
            </a:r>
            <a:r>
              <a:rPr lang="zh-CN" altLang="zh-CN" b="1" kern="100" dirty="0">
                <a:latin typeface="Times New Roman"/>
                <a:cs typeface="Times New Roman"/>
              </a:rPr>
              <a:t>，在给某患者的肝脏病变部分进行检测</a:t>
            </a:r>
            <a:r>
              <a:rPr lang="zh-CN" altLang="zh-CN" b="1" kern="100" dirty="0" smtClean="0">
                <a:latin typeface="Times New Roman"/>
                <a:cs typeface="Times New Roman"/>
              </a:rPr>
              <a:t>时，</a:t>
            </a:r>
            <a:r>
              <a:rPr lang="zh-CN" altLang="zh-CN" b="1" kern="100" dirty="0">
                <a:latin typeface="Times New Roman"/>
                <a:cs typeface="Times New Roman"/>
              </a:rPr>
              <a:t>从探头发出的同一超声脉冲波经病变部分反射回到探头有两个信号，相隔时间为</a:t>
            </a:r>
            <a:r>
              <a:rPr lang="en-US" altLang="zh-CN" b="1" kern="100" dirty="0">
                <a:latin typeface="Times New Roman"/>
                <a:cs typeface="Courier New"/>
              </a:rPr>
              <a:t>Δ</a:t>
            </a:r>
            <a:r>
              <a:rPr lang="en-US" altLang="zh-CN" b="1" i="1" kern="100" dirty="0">
                <a:latin typeface="Times New Roman"/>
                <a:cs typeface="Courier New"/>
              </a:rPr>
              <a:t>t</a:t>
            </a:r>
            <a:r>
              <a:rPr lang="zh-CN" altLang="zh-CN" b="1" kern="100" dirty="0">
                <a:latin typeface="Times New Roman"/>
                <a:cs typeface="Times New Roman"/>
              </a:rPr>
              <a:t>＝</a:t>
            </a:r>
            <a:r>
              <a:rPr lang="en-US" altLang="zh-CN" b="1" kern="100" dirty="0">
                <a:latin typeface="Times New Roman"/>
                <a:cs typeface="Courier New"/>
              </a:rPr>
              <a:t>32 μs</a:t>
            </a:r>
            <a:r>
              <a:rPr lang="zh-CN" altLang="zh-CN" b="1" kern="100" dirty="0">
                <a:latin typeface="Times New Roman"/>
                <a:cs typeface="Times New Roman"/>
              </a:rPr>
              <a:t>，试计算患者病变部分的大小。</a:t>
            </a:r>
            <a:endParaRPr lang="zh-CN" altLang="zh-CN" sz="1050" kern="100" dirty="0">
              <a:latin typeface="宋体"/>
              <a:cs typeface="Courier New"/>
            </a:endParaRPr>
          </a:p>
          <a:p>
            <a:pPr marL="442913" indent="-442913"/>
            <a:endParaRPr lang="zh-CN" altLang="en-US" dirty="0"/>
          </a:p>
        </p:txBody>
      </p:sp>
      <p:graphicFrame>
        <p:nvGraphicFramePr>
          <p:cNvPr id="3" name="对象 2"/>
          <p:cNvGraphicFramePr>
            <a:graphicFrameLocks noChangeAspect="1"/>
          </p:cNvGraphicFramePr>
          <p:nvPr>
            <p:extLst>
              <p:ext uri="{D42A27DB-BD31-4B8C-83A1-F6EECF244321}">
                <p14:modId xmlns:p14="http://schemas.microsoft.com/office/powerpoint/2010/main" val="2978225307"/>
              </p:ext>
            </p:extLst>
          </p:nvPr>
        </p:nvGraphicFramePr>
        <p:xfrm>
          <a:off x="1199057" y="2924944"/>
          <a:ext cx="10371138" cy="2100263"/>
        </p:xfrm>
        <a:graphic>
          <a:graphicData uri="http://schemas.openxmlformats.org/presentationml/2006/ole">
            <mc:AlternateContent xmlns:mc="http://schemas.openxmlformats.org/markup-compatibility/2006">
              <mc:Choice xmlns:v="urn:schemas-microsoft-com:vml" Requires="v">
                <p:oleObj spid="_x0000_s49195" name="文档" r:id="rId4" imgW="10371836" imgH="2103251" progId="Word.Document.12">
                  <p:embed/>
                </p:oleObj>
              </mc:Choice>
              <mc:Fallback>
                <p:oleObj name="文档" r:id="rId4" imgW="10371836" imgH="2103251" progId="Word.Document.12">
                  <p:embed/>
                  <p:pic>
                    <p:nvPicPr>
                      <p:cNvPr id="0" name=""/>
                      <p:cNvPicPr/>
                      <p:nvPr/>
                    </p:nvPicPr>
                    <p:blipFill>
                      <a:blip r:embed="rId5"/>
                      <a:stretch>
                        <a:fillRect/>
                      </a:stretch>
                    </p:blipFill>
                    <p:spPr>
                      <a:xfrm>
                        <a:off x="1199057" y="2924944"/>
                        <a:ext cx="10371138" cy="2100263"/>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2047168116"/>
              </p:ext>
            </p:extLst>
          </p:nvPr>
        </p:nvGraphicFramePr>
        <p:xfrm>
          <a:off x="552971" y="4995515"/>
          <a:ext cx="10371138" cy="593725"/>
        </p:xfrm>
        <a:graphic>
          <a:graphicData uri="http://schemas.openxmlformats.org/presentationml/2006/ole">
            <mc:AlternateContent xmlns:mc="http://schemas.openxmlformats.org/markup-compatibility/2006">
              <mc:Choice xmlns:v="urn:schemas-microsoft-com:vml" Requires="v">
                <p:oleObj spid="_x0000_s49196" name="文档" r:id="rId7" imgW="10371836" imgH="593770" progId="Word.Document.12">
                  <p:embed/>
                </p:oleObj>
              </mc:Choice>
              <mc:Fallback>
                <p:oleObj name="文档" r:id="rId7" imgW="10371836" imgH="593770" progId="Word.Document.12">
                  <p:embed/>
                  <p:pic>
                    <p:nvPicPr>
                      <p:cNvPr id="0" name=""/>
                      <p:cNvPicPr/>
                      <p:nvPr/>
                    </p:nvPicPr>
                    <p:blipFill>
                      <a:blip r:embed="rId8"/>
                      <a:stretch>
                        <a:fillRect/>
                      </a:stretch>
                    </p:blipFill>
                    <p:spPr>
                      <a:xfrm>
                        <a:off x="552971" y="4995515"/>
                        <a:ext cx="10371138" cy="593725"/>
                      </a:xfrm>
                      <a:prstGeom prst="rect">
                        <a:avLst/>
                      </a:prstGeom>
                    </p:spPr>
                  </p:pic>
                </p:oleObj>
              </mc:Fallback>
            </mc:AlternateContent>
          </a:graphicData>
        </a:graphic>
      </p:graphicFrame>
    </p:spTree>
    <p:extLst>
      <p:ext uri="{BB962C8B-B14F-4D97-AF65-F5344CB8AC3E}">
        <p14:creationId xmlns:p14="http://schemas.microsoft.com/office/powerpoint/2010/main" val="576129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768995" y="476672"/>
            <a:ext cx="10975658" cy="5976664"/>
          </a:xfrm>
        </p:spPr>
        <p:txBody>
          <a:bodyPr>
            <a:normAutofit/>
          </a:bodyPr>
          <a:lstStyle/>
          <a:p>
            <a:pPr marL="442913" indent="-442913"/>
            <a:r>
              <a:rPr lang="en-US" altLang="zh-CN" b="1" kern="100" dirty="0">
                <a:latin typeface="Times New Roman"/>
                <a:cs typeface="Courier New"/>
              </a:rPr>
              <a:t>3</a:t>
            </a:r>
            <a:r>
              <a:rPr lang="zh-CN" altLang="zh-CN" b="1" kern="100" dirty="0">
                <a:latin typeface="Times New Roman"/>
                <a:cs typeface="Times New Roman"/>
              </a:rPr>
              <a:t>．选一选</a:t>
            </a:r>
            <a:endParaRPr lang="zh-CN" altLang="zh-CN" sz="1050" kern="100" dirty="0">
              <a:latin typeface="宋体"/>
              <a:cs typeface="Courier New"/>
            </a:endParaRPr>
          </a:p>
          <a:p>
            <a:pPr marL="442913" indent="0"/>
            <a:r>
              <a:rPr lang="zh-CN" altLang="zh-CN" b="1" kern="100" dirty="0" smtClean="0">
                <a:latin typeface="Times New Roman"/>
                <a:cs typeface="Times New Roman"/>
              </a:rPr>
              <a:t>下</a:t>
            </a:r>
            <a:r>
              <a:rPr lang="zh-CN" altLang="zh-CN" b="1" kern="100" dirty="0">
                <a:latin typeface="Times New Roman"/>
                <a:cs typeface="Times New Roman"/>
              </a:rPr>
              <a:t>列现象或事实属于衍射现象的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latin typeface="宋体"/>
              <a:cs typeface="Courier New"/>
            </a:endParaRPr>
          </a:p>
          <a:p>
            <a:pPr marL="442913" indent="0"/>
            <a:r>
              <a:rPr lang="en-US" altLang="zh-CN" b="1" kern="100" dirty="0">
                <a:latin typeface="Times New Roman"/>
                <a:cs typeface="Courier New"/>
              </a:rPr>
              <a:t>A</a:t>
            </a:r>
            <a:r>
              <a:rPr lang="zh-CN" altLang="zh-CN" b="1" kern="100" dirty="0">
                <a:latin typeface="Times New Roman"/>
                <a:cs typeface="Times New Roman"/>
              </a:rPr>
              <a:t>．风从窗户吹进来</a:t>
            </a:r>
            <a:endParaRPr lang="zh-CN" altLang="zh-CN" sz="1050" kern="100" dirty="0">
              <a:latin typeface="宋体"/>
              <a:cs typeface="Courier New"/>
            </a:endParaRPr>
          </a:p>
          <a:p>
            <a:pPr marL="442913" indent="0"/>
            <a:r>
              <a:rPr lang="en-US" altLang="zh-CN" b="1" kern="100" dirty="0">
                <a:latin typeface="Times New Roman"/>
                <a:cs typeface="Courier New"/>
              </a:rPr>
              <a:t>B</a:t>
            </a:r>
            <a:r>
              <a:rPr lang="zh-CN" altLang="zh-CN" b="1" kern="100" dirty="0">
                <a:latin typeface="Times New Roman"/>
                <a:cs typeface="Times New Roman"/>
              </a:rPr>
              <a:t>．雪堆积在背风的屋后</a:t>
            </a:r>
            <a:endParaRPr lang="zh-CN" altLang="zh-CN" sz="1050" kern="100" dirty="0">
              <a:latin typeface="宋体"/>
              <a:cs typeface="Courier New"/>
            </a:endParaRPr>
          </a:p>
          <a:p>
            <a:pPr marL="442913" indent="0"/>
            <a:r>
              <a:rPr lang="en-US" altLang="zh-CN" b="1" kern="100" dirty="0">
                <a:latin typeface="Times New Roman"/>
                <a:cs typeface="Courier New"/>
              </a:rPr>
              <a:t>C</a:t>
            </a:r>
            <a:r>
              <a:rPr lang="zh-CN" altLang="zh-CN" b="1" kern="100" dirty="0">
                <a:latin typeface="Times New Roman"/>
                <a:cs typeface="Times New Roman"/>
              </a:rPr>
              <a:t>．水波前进方向上遇到凸出在水面上的小石块，小石块对波的传播没有影响</a:t>
            </a:r>
            <a:endParaRPr lang="zh-CN" altLang="zh-CN" sz="1050" kern="100" dirty="0">
              <a:latin typeface="宋体"/>
              <a:cs typeface="Courier New"/>
            </a:endParaRPr>
          </a:p>
          <a:p>
            <a:pPr marL="442913" indent="0"/>
            <a:r>
              <a:rPr lang="en-US" altLang="zh-CN" b="1" kern="100" dirty="0">
                <a:latin typeface="Times New Roman"/>
                <a:cs typeface="Courier New"/>
              </a:rPr>
              <a:t>D</a:t>
            </a:r>
            <a:r>
              <a:rPr lang="zh-CN" altLang="zh-CN" b="1" kern="100" dirty="0">
                <a:latin typeface="Times New Roman"/>
                <a:cs typeface="Times New Roman"/>
              </a:rPr>
              <a:t>．晚上看到水中月亮的倒影</a:t>
            </a:r>
            <a:endParaRPr lang="zh-CN" altLang="zh-CN" sz="1050" kern="100" dirty="0">
              <a:latin typeface="宋体"/>
              <a:cs typeface="Courier New"/>
            </a:endParaRPr>
          </a:p>
          <a:p>
            <a:pPr marL="442913" indent="0"/>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波</a:t>
            </a:r>
            <a:r>
              <a:rPr lang="zh-CN" altLang="zh-CN" b="1" kern="100" dirty="0">
                <a:latin typeface="Times New Roman"/>
                <a:ea typeface="楷体_GB2312"/>
                <a:cs typeface="Times New Roman"/>
              </a:rPr>
              <a:t>在传播过程中偏离直线传播绕过障碍物的现象称为波的衍射，</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与衍射现象相符</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marL="442913" indent="0"/>
            <a:r>
              <a:rPr lang="zh-CN" altLang="zh-CN" b="1" kern="100" dirty="0">
                <a:solidFill>
                  <a:srgbClr val="FF0000"/>
                </a:solidFill>
                <a:latin typeface="Times New Roman"/>
                <a:ea typeface="黑体"/>
                <a:cs typeface="Times New Roman"/>
              </a:rPr>
              <a:t>答案：</a:t>
            </a:r>
            <a:r>
              <a:rPr lang="en-US" altLang="zh-CN" b="1" kern="100" dirty="0">
                <a:solidFill>
                  <a:prstClr val="black"/>
                </a:solidFill>
                <a:latin typeface="Times New Roman"/>
                <a:ea typeface="楷体_GB2312"/>
                <a:cs typeface="Courier New"/>
              </a:rPr>
              <a:t>C</a:t>
            </a:r>
            <a:endParaRPr lang="zh-CN" altLang="zh-CN" sz="1050" kern="100" dirty="0">
              <a:latin typeface="宋体"/>
              <a:cs typeface="Courier New"/>
            </a:endParaRPr>
          </a:p>
        </p:txBody>
      </p:sp>
    </p:spTree>
    <p:extLst>
      <p:ext uri="{BB962C8B-B14F-4D97-AF65-F5344CB8AC3E}">
        <p14:creationId xmlns:p14="http://schemas.microsoft.com/office/powerpoint/2010/main" val="1333706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6" end="6"/>
                                            </p:txEl>
                                          </p:spTgt>
                                        </p:tgtEl>
                                        <p:attrNameLst>
                                          <p:attrName>style.visibility</p:attrName>
                                        </p:attrNameLst>
                                      </p:cBhvr>
                                      <p:to>
                                        <p:strVal val="visible"/>
                                      </p:to>
                                    </p:set>
                                    <p:animEffect transition="in" filter="randombar(horizontal)">
                                      <p:cBhvr>
                                        <p:cTn id="7" dur="500"/>
                                        <p:tgtEl>
                                          <p:spTgt spid="6">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xEl>
                                              <p:pRg st="7" end="7"/>
                                            </p:txEl>
                                          </p:spTgt>
                                        </p:tgtEl>
                                        <p:attrNameLst>
                                          <p:attrName>style.visibility</p:attrName>
                                        </p:attrNameLst>
                                      </p:cBhvr>
                                      <p:to>
                                        <p:strVal val="visible"/>
                                      </p:to>
                                    </p:set>
                                    <p:animEffect transition="in" filter="randombar(horizontal)">
                                      <p:cBhvr>
                                        <p:cTn id="12"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8161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2007" y="1497547"/>
            <a:ext cx="944421" cy="3513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12">
            <a:hlinkClick r:id="" action="ppaction://hlinkshowjump?jump=nextslide" highlightClick="1"/>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8811" y="1502660"/>
            <a:ext cx="9578899" cy="3495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文本框 816131">
            <a:hlinkClick r:id="rId5" action="ppaction://hlinkfile"/>
          </p:cNvPr>
          <p:cNvSpPr txBox="1"/>
          <p:nvPr/>
        </p:nvSpPr>
        <p:spPr>
          <a:xfrm>
            <a:off x="913011" y="2420888"/>
            <a:ext cx="10371137" cy="1338828"/>
          </a:xfrm>
          <a:prstGeom prst="rect">
            <a:avLst/>
          </a:prstGeom>
          <a:noFill/>
          <a:ln w="9525">
            <a:noFill/>
          </a:ln>
        </p:spPr>
        <p:txBody>
          <a:bodyPr vert="horz" wrap="square" lIns="91440" tIns="45720" rIns="91440" bIns="45720" numCol="1" anchor="t" anchorCtr="0" compatLnSpc="1">
            <a:prstTxWarp prst="textNoShape">
              <a:avLst/>
            </a:prstTxWarp>
            <a:spAutoFit/>
          </a:bodyPr>
          <a:lstStyle/>
          <a:p>
            <a:pPr algn="ctr" fontAlgn="base">
              <a:lnSpc>
                <a:spcPct val="150000"/>
              </a:lnSpc>
              <a:spcBef>
                <a:spcPct val="0"/>
              </a:spcBef>
              <a:spcAft>
                <a:spcPct val="0"/>
              </a:spcAft>
            </a:pPr>
            <a:r>
              <a:rPr lang="zh-CN"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课时跟踪检测</a:t>
            </a:r>
            <a:r>
              <a:rPr lang="zh-CN"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见</a:t>
            </a:r>
            <a:r>
              <a:rPr lang="zh-CN"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课时</a:t>
            </a:r>
            <a:r>
              <a:rPr lang="zh-CN" altLang="en-US"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跟踪</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检测（</a:t>
            </a:r>
            <a:r>
              <a:rPr lang="zh-CN" altLang="en-US"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十六</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a:t>
            </a:r>
            <a:r>
              <a:rPr lang="en-US"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endParaRPr lang="en-US"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50000"/>
              </a:lnSpc>
              <a:spcBef>
                <a:spcPct val="0"/>
              </a:spcBef>
              <a:spcAft>
                <a:spcPct val="0"/>
              </a:spcAft>
              <a:buClrTx/>
              <a:buSzTx/>
              <a:buFontTx/>
              <a:buNone/>
              <a:tabLst/>
            </a:pPr>
            <a:r>
              <a:rPr kumimoji="0" lang="zh-CN" altLang="en-US" sz="2600" b="1"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ea typeface="宋体" pitchFamily="2" charset="-122"/>
              </a:rPr>
              <a:t> </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r>
              <a:rPr kumimoji="0" lang="zh-CN" altLang="zh-CN" sz="2600" b="1" i="0" u="none" strike="noStrike" cap="none" normalizeH="0" baseline="0" dirty="0" smtClean="0">
                <a:ln>
                  <a:noFill/>
                </a:ln>
                <a:solidFill>
                  <a:srgbClr val="FF0000"/>
                </a:solidFill>
                <a:effectLst/>
                <a:latin typeface="隶书" pitchFamily="49" charset="-122"/>
                <a:ea typeface="隶书" pitchFamily="49" charset="-122"/>
              </a:rPr>
              <a:t>单击进入电子文档</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endParaRPr kumimoji="0" lang="zh-CN" altLang="zh-CN" sz="1800" b="0" i="0" u="none" strike="noStrike" cap="none" normalizeH="0" baseline="0" dirty="0" smtClean="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2006362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75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1250"/>
                                        <p:tgtEl>
                                          <p:spTgt spid="14"/>
                                        </p:tgtEl>
                                      </p:cBhvr>
                                    </p:animEffect>
                                  </p:childTnLst>
                                </p:cTn>
                              </p:par>
                              <p:par>
                                <p:cTn id="8" presetID="22" presetClass="entr" presetSubtype="8" fill="hold" nodeType="withEffect">
                                  <p:stCondLst>
                                    <p:cond delay="25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12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 y="1590675"/>
            <a:ext cx="12155488" cy="367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687605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738553" y="332656"/>
            <a:ext cx="10975658" cy="5832648"/>
          </a:xfrm>
        </p:spPr>
        <p:txBody>
          <a:bodyPr/>
          <a:lstStyle/>
          <a:p>
            <a:pPr marL="361950" indent="-361950"/>
            <a:r>
              <a:rPr lang="zh-CN" altLang="zh-CN" b="1" kern="100" dirty="0">
                <a:latin typeface="Times New Roman"/>
                <a:ea typeface="黑体"/>
                <a:cs typeface="Times New Roman"/>
              </a:rPr>
              <a:t>二、机械波的反射和折射</a:t>
            </a:r>
            <a:endParaRPr lang="zh-CN" altLang="zh-CN" sz="1050" kern="100" dirty="0">
              <a:latin typeface="宋体"/>
              <a:cs typeface="Courier New"/>
            </a:endParaRPr>
          </a:p>
          <a:p>
            <a:pPr marL="361950" indent="-361950"/>
            <a:r>
              <a:rPr lang="en-US" altLang="zh-CN" b="1" kern="100" dirty="0">
                <a:latin typeface="Times New Roman"/>
                <a:cs typeface="Courier New"/>
              </a:rPr>
              <a:t>1</a:t>
            </a:r>
            <a:r>
              <a:rPr lang="zh-CN" altLang="zh-CN" b="1" kern="100" dirty="0">
                <a:latin typeface="Times New Roman"/>
                <a:cs typeface="Times New Roman"/>
              </a:rPr>
              <a:t>．填一填</a:t>
            </a:r>
            <a:endParaRPr lang="zh-CN" altLang="zh-CN" sz="1050" kern="100" dirty="0">
              <a:latin typeface="宋体"/>
              <a:cs typeface="Courier New"/>
            </a:endParaRPr>
          </a:p>
          <a:p>
            <a:pPr marL="361950" indent="-361950"/>
            <a:r>
              <a:rPr lang="en-US" altLang="zh-CN" b="1" kern="100" dirty="0">
                <a:latin typeface="Times New Roman"/>
                <a:cs typeface="Courier New"/>
              </a:rPr>
              <a:t>(1)</a:t>
            </a:r>
            <a:r>
              <a:rPr lang="zh-CN" altLang="zh-CN" b="1" kern="100" dirty="0">
                <a:latin typeface="Times New Roman"/>
                <a:cs typeface="Times New Roman"/>
              </a:rPr>
              <a:t>波的反射和折射现象</a:t>
            </a:r>
            <a:endParaRPr lang="zh-CN" altLang="zh-CN" sz="1050" kern="100" dirty="0">
              <a:latin typeface="宋体"/>
              <a:cs typeface="Courier New"/>
            </a:endParaRPr>
          </a:p>
          <a:p>
            <a:pPr marL="361950" indent="-361950"/>
            <a:r>
              <a:rPr lang="en-US" altLang="zh-CN" b="1" kern="100" dirty="0" smtClean="0">
                <a:latin typeface="Times New Roman"/>
                <a:cs typeface="Times New Roman"/>
              </a:rPr>
              <a:t>	</a:t>
            </a:r>
            <a:r>
              <a:rPr lang="zh-CN" altLang="zh-CN" b="1" kern="100" dirty="0" smtClean="0">
                <a:latin typeface="Times New Roman"/>
                <a:cs typeface="Times New Roman"/>
              </a:rPr>
              <a:t>当</a:t>
            </a:r>
            <a:r>
              <a:rPr lang="zh-CN" altLang="zh-CN" b="1" kern="100" dirty="0">
                <a:latin typeface="Times New Roman"/>
                <a:cs typeface="Times New Roman"/>
              </a:rPr>
              <a:t>机械波从介质</a:t>
            </a:r>
            <a:r>
              <a:rPr lang="en-US" altLang="zh-CN" b="1" kern="100" dirty="0">
                <a:latin typeface="Times New Roman"/>
                <a:cs typeface="Courier New"/>
              </a:rPr>
              <a:t>1</a:t>
            </a:r>
            <a:r>
              <a:rPr lang="zh-CN" altLang="zh-CN" b="1" kern="100" dirty="0">
                <a:latin typeface="Times New Roman"/>
                <a:cs typeface="Times New Roman"/>
              </a:rPr>
              <a:t>传播到介质</a:t>
            </a:r>
            <a:r>
              <a:rPr lang="en-US" altLang="zh-CN" b="1" kern="100" dirty="0">
                <a:latin typeface="Times New Roman"/>
                <a:cs typeface="Courier New"/>
              </a:rPr>
              <a:t>2</a:t>
            </a:r>
            <a:r>
              <a:rPr lang="zh-CN" altLang="zh-CN" b="1" kern="100" dirty="0">
                <a:latin typeface="Times New Roman"/>
                <a:cs typeface="Times New Roman"/>
              </a:rPr>
              <a:t>时，有一部分波被</a:t>
            </a:r>
            <a:r>
              <a:rPr lang="en-US" altLang="zh-CN" b="1" u="sng" kern="100" dirty="0">
                <a:latin typeface="Times New Roman"/>
                <a:cs typeface="Courier New"/>
              </a:rPr>
              <a:t>          </a:t>
            </a:r>
            <a:r>
              <a:rPr lang="zh-CN" altLang="zh-CN" b="1" kern="100" dirty="0">
                <a:latin typeface="Times New Roman"/>
                <a:cs typeface="Times New Roman"/>
              </a:rPr>
              <a:t>回来，另一部分波继续</a:t>
            </a:r>
            <a:r>
              <a:rPr lang="en-US" altLang="zh-CN" b="1" u="sng" kern="100" dirty="0">
                <a:latin typeface="Times New Roman"/>
                <a:cs typeface="Courier New"/>
              </a:rPr>
              <a:t>          </a:t>
            </a:r>
            <a:r>
              <a:rPr lang="en-US" altLang="zh-CN" b="1" kern="100" dirty="0" smtClean="0">
                <a:latin typeface="Times New Roman"/>
                <a:cs typeface="Courier New"/>
              </a:rPr>
              <a:t>______</a:t>
            </a:r>
            <a:r>
              <a:rPr lang="zh-CN" altLang="zh-CN" b="1" kern="100" dirty="0" smtClean="0">
                <a:latin typeface="Times New Roman"/>
                <a:cs typeface="Times New Roman"/>
              </a:rPr>
              <a:t>传</a:t>
            </a:r>
            <a:r>
              <a:rPr lang="zh-CN" altLang="zh-CN" b="1" kern="100" dirty="0">
                <a:latin typeface="Times New Roman"/>
                <a:cs typeface="Times New Roman"/>
              </a:rPr>
              <a:t>播，这就是机械波在两种介质界面上的反射和折射现象。</a:t>
            </a:r>
            <a:endParaRPr lang="zh-CN" altLang="zh-CN" sz="1050" kern="100" dirty="0">
              <a:latin typeface="宋体"/>
              <a:cs typeface="Courier New"/>
            </a:endParaRPr>
          </a:p>
          <a:p>
            <a:pPr marL="361950" indent="-361950"/>
            <a:r>
              <a:rPr lang="en-US" altLang="zh-CN" b="1" kern="100" dirty="0">
                <a:latin typeface="Times New Roman"/>
                <a:cs typeface="Courier New"/>
              </a:rPr>
              <a:t>(2)</a:t>
            </a:r>
            <a:r>
              <a:rPr lang="zh-CN" altLang="zh-CN" b="1" kern="100" dirty="0">
                <a:latin typeface="Times New Roman"/>
                <a:cs typeface="Times New Roman"/>
              </a:rPr>
              <a:t>波的反射和折射现象中频率、波速和波长的变化：</a:t>
            </a:r>
            <a:endParaRPr lang="zh-CN" altLang="zh-CN" sz="1050" kern="100" dirty="0">
              <a:latin typeface="宋体"/>
              <a:cs typeface="Courier New"/>
            </a:endParaRPr>
          </a:p>
          <a:p>
            <a:pPr marL="361950" indent="-361950"/>
            <a:r>
              <a:rPr lang="en-US" altLang="zh-CN" b="1" kern="100" dirty="0" smtClean="0">
                <a:latin typeface="宋体"/>
                <a:cs typeface="宋体"/>
              </a:rPr>
              <a:t>	</a:t>
            </a:r>
            <a:r>
              <a:rPr lang="zh-CN" altLang="zh-CN" b="1" kern="100" dirty="0" smtClean="0">
                <a:latin typeface="宋体"/>
                <a:cs typeface="宋体"/>
              </a:rPr>
              <a:t>①</a:t>
            </a:r>
            <a:r>
              <a:rPr lang="zh-CN" altLang="zh-CN" b="1" kern="100" dirty="0">
                <a:latin typeface="Times New Roman"/>
                <a:cs typeface="Times New Roman"/>
              </a:rPr>
              <a:t>在波的反射现象中，波的频率、波速和波长都</a:t>
            </a:r>
            <a:r>
              <a:rPr lang="en-US" altLang="zh-CN" b="1" u="sng" kern="100" dirty="0">
                <a:latin typeface="Times New Roman"/>
                <a:cs typeface="Courier New"/>
              </a:rPr>
              <a:t>          </a:t>
            </a:r>
            <a:r>
              <a:rPr lang="zh-CN" altLang="zh-CN" b="1" kern="100" dirty="0">
                <a:latin typeface="Times New Roman"/>
                <a:cs typeface="Times New Roman"/>
              </a:rPr>
              <a:t>。</a:t>
            </a:r>
            <a:endParaRPr lang="zh-CN" altLang="zh-CN" sz="1050" kern="100" dirty="0">
              <a:latin typeface="宋体"/>
              <a:cs typeface="Courier New"/>
            </a:endParaRPr>
          </a:p>
          <a:p>
            <a:pPr marL="361950" indent="-361950"/>
            <a:r>
              <a:rPr lang="en-US" altLang="zh-CN" b="1" kern="100" dirty="0" smtClean="0">
                <a:latin typeface="宋体"/>
                <a:cs typeface="宋体"/>
              </a:rPr>
              <a:t>	</a:t>
            </a:r>
            <a:r>
              <a:rPr lang="zh-CN" altLang="zh-CN" b="1" kern="100" dirty="0" smtClean="0">
                <a:latin typeface="宋体"/>
                <a:cs typeface="宋体"/>
              </a:rPr>
              <a:t>②</a:t>
            </a:r>
            <a:r>
              <a:rPr lang="zh-CN" altLang="zh-CN" b="1" kern="100" dirty="0">
                <a:latin typeface="Times New Roman"/>
                <a:cs typeface="Times New Roman"/>
              </a:rPr>
              <a:t>在波的折射现象中，波的频率</a:t>
            </a:r>
            <a:r>
              <a:rPr lang="en-US" altLang="zh-CN" b="1" u="sng" kern="100" dirty="0">
                <a:latin typeface="Times New Roman"/>
                <a:cs typeface="Courier New"/>
              </a:rPr>
              <a:t>          </a:t>
            </a:r>
            <a:r>
              <a:rPr lang="zh-CN" altLang="zh-CN" b="1" kern="100" dirty="0">
                <a:latin typeface="Times New Roman"/>
                <a:cs typeface="Times New Roman"/>
              </a:rPr>
              <a:t>，波速和波长发生改变。</a:t>
            </a:r>
            <a:endParaRPr lang="zh-CN" altLang="zh-CN" sz="1050" kern="100" dirty="0">
              <a:latin typeface="宋体"/>
              <a:cs typeface="Courier New"/>
            </a:endParaRPr>
          </a:p>
          <a:p>
            <a:pPr marL="361950" indent="-361950"/>
            <a:r>
              <a:rPr lang="en-US" altLang="zh-CN" b="1" kern="100" dirty="0">
                <a:latin typeface="Times New Roman"/>
                <a:cs typeface="Courier New"/>
              </a:rPr>
              <a:t>(3)</a:t>
            </a:r>
            <a:r>
              <a:rPr lang="zh-CN" altLang="zh-CN" b="1" kern="100" dirty="0">
                <a:latin typeface="Times New Roman"/>
                <a:cs typeface="Times New Roman"/>
              </a:rPr>
              <a:t>反射和折射是波的普遍性质。光波和</a:t>
            </a:r>
            <a:r>
              <a:rPr lang="en-US" altLang="zh-CN" b="1" u="sng" kern="100" dirty="0">
                <a:latin typeface="Times New Roman"/>
                <a:cs typeface="Courier New"/>
              </a:rPr>
              <a:t>          </a:t>
            </a:r>
            <a:r>
              <a:rPr lang="zh-CN" altLang="zh-CN" b="1" kern="100" dirty="0">
                <a:latin typeface="Times New Roman"/>
                <a:cs typeface="Times New Roman"/>
              </a:rPr>
              <a:t>波也具有这种性质</a:t>
            </a:r>
            <a:r>
              <a:rPr lang="zh-CN" altLang="zh-CN" b="1" kern="100" dirty="0" smtClean="0">
                <a:latin typeface="Times New Roman"/>
                <a:cs typeface="Times New Roman"/>
              </a:rPr>
              <a:t>。</a:t>
            </a:r>
            <a:endParaRPr lang="zh-CN" altLang="zh-CN" sz="1050" kern="100" dirty="0">
              <a:latin typeface="宋体"/>
              <a:cs typeface="Courier New"/>
            </a:endParaRPr>
          </a:p>
        </p:txBody>
      </p:sp>
      <p:sp>
        <p:nvSpPr>
          <p:cNvPr id="3" name="矩形 2"/>
          <p:cNvSpPr/>
          <p:nvPr/>
        </p:nvSpPr>
        <p:spPr>
          <a:xfrm>
            <a:off x="7609755" y="2276872"/>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反射</a:t>
            </a:r>
            <a:endParaRPr lang="zh-CN" altLang="en-US" sz="2400" dirty="0"/>
          </a:p>
        </p:txBody>
      </p:sp>
      <p:sp>
        <p:nvSpPr>
          <p:cNvPr id="5" name="矩形 4"/>
          <p:cNvSpPr/>
          <p:nvPr/>
        </p:nvSpPr>
        <p:spPr>
          <a:xfrm>
            <a:off x="1273051" y="2823319"/>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向前</a:t>
            </a:r>
            <a:endParaRPr lang="zh-CN" altLang="en-US" sz="2400" dirty="0"/>
          </a:p>
        </p:txBody>
      </p:sp>
      <p:sp>
        <p:nvSpPr>
          <p:cNvPr id="7" name="矩形 6"/>
          <p:cNvSpPr/>
          <p:nvPr/>
        </p:nvSpPr>
        <p:spPr>
          <a:xfrm>
            <a:off x="7609755" y="4077072"/>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不变</a:t>
            </a:r>
            <a:endParaRPr lang="zh-CN" altLang="en-US" sz="2400" dirty="0"/>
          </a:p>
        </p:txBody>
      </p:sp>
      <p:sp>
        <p:nvSpPr>
          <p:cNvPr id="8" name="矩形 7"/>
          <p:cNvSpPr/>
          <p:nvPr/>
        </p:nvSpPr>
        <p:spPr>
          <a:xfrm>
            <a:off x="5510186" y="4695527"/>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不变</a:t>
            </a:r>
            <a:endParaRPr lang="zh-CN" altLang="en-US" sz="2400" dirty="0"/>
          </a:p>
        </p:txBody>
      </p:sp>
      <p:sp>
        <p:nvSpPr>
          <p:cNvPr id="9" name="矩形 8"/>
          <p:cNvSpPr/>
          <p:nvPr/>
        </p:nvSpPr>
        <p:spPr>
          <a:xfrm>
            <a:off x="6025579" y="5301208"/>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电磁</a:t>
            </a:r>
            <a:endParaRPr lang="zh-CN" altLang="en-US" sz="2400" dirty="0"/>
          </a:p>
        </p:txBody>
      </p:sp>
    </p:spTree>
    <p:extLst>
      <p:ext uri="{BB962C8B-B14F-4D97-AF65-F5344CB8AC3E}">
        <p14:creationId xmlns:p14="http://schemas.microsoft.com/office/powerpoint/2010/main" val="3679647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randombar(horizontal)">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randombar(horizontal)">
                                      <p:cBhvr>
                                        <p:cTn id="17" dur="500"/>
                                        <p:tgtEl>
                                          <p:spTgt spid="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randombar(horizontal)">
                                      <p:cBhvr>
                                        <p:cTn id="22" dur="500"/>
                                        <p:tgtEl>
                                          <p:spTgt spid="8">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9">
                                            <p:txEl>
                                              <p:pRg st="0" end="0"/>
                                            </p:txEl>
                                          </p:spTgt>
                                        </p:tgtEl>
                                        <p:attrNameLst>
                                          <p:attrName>style.visibility</p:attrName>
                                        </p:attrNameLst>
                                      </p:cBhvr>
                                      <p:to>
                                        <p:strVal val="visible"/>
                                      </p:to>
                                    </p:set>
                                    <p:animEffect transition="in" filter="randombar(horizontal)">
                                      <p:cBhvr>
                                        <p:cTn id="2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332656"/>
            <a:ext cx="10975658" cy="6120679"/>
          </a:xfrm>
        </p:spPr>
        <p:txBody>
          <a:bodyPr>
            <a:normAutofit lnSpcReduction="10000"/>
          </a:bodyPr>
          <a:lstStyle/>
          <a:p>
            <a:pPr marL="361950" indent="-361950"/>
            <a:r>
              <a:rPr lang="en-US" altLang="zh-CN" b="1" kern="100" dirty="0">
                <a:latin typeface="Times New Roman"/>
                <a:cs typeface="Courier New"/>
              </a:rPr>
              <a:t>2</a:t>
            </a:r>
            <a:r>
              <a:rPr lang="zh-CN" altLang="zh-CN" b="1" kern="100" dirty="0">
                <a:latin typeface="Times New Roman"/>
                <a:cs typeface="Times New Roman"/>
              </a:rPr>
              <a:t>．判一判</a:t>
            </a:r>
            <a:endParaRPr lang="zh-CN" altLang="zh-CN" sz="1050" kern="100" dirty="0">
              <a:latin typeface="宋体"/>
              <a:cs typeface="Courier New"/>
            </a:endParaRPr>
          </a:p>
          <a:p>
            <a:pPr marL="361950" indent="-361950"/>
            <a:r>
              <a:rPr lang="en-US" altLang="zh-CN" b="1" kern="100" dirty="0">
                <a:latin typeface="Times New Roman"/>
                <a:cs typeface="Courier New"/>
              </a:rPr>
              <a:t>(1)</a:t>
            </a:r>
            <a:r>
              <a:rPr lang="zh-CN" altLang="zh-CN" b="1" kern="100" dirty="0">
                <a:latin typeface="Times New Roman"/>
                <a:cs typeface="Times New Roman"/>
              </a:rPr>
              <a:t>发生波的反射现象时，波又回到了同种介质</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latin typeface="宋体"/>
              <a:cs typeface="Courier New"/>
            </a:endParaRPr>
          </a:p>
          <a:p>
            <a:pPr marL="361950" indent="-361950"/>
            <a:r>
              <a:rPr lang="en-US" altLang="zh-CN" b="1" kern="100" dirty="0">
                <a:latin typeface="Times New Roman"/>
                <a:cs typeface="Courier New"/>
              </a:rPr>
              <a:t>(2)</a:t>
            </a:r>
            <a:r>
              <a:rPr lang="zh-CN" altLang="zh-CN" b="1" kern="100" dirty="0">
                <a:latin typeface="Times New Roman"/>
                <a:cs typeface="Times New Roman"/>
              </a:rPr>
              <a:t>发生波的折射现象时，波进入了另一种介质</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latin typeface="宋体"/>
              <a:cs typeface="Courier New"/>
            </a:endParaRPr>
          </a:p>
          <a:p>
            <a:pPr marL="361950" indent="-361950"/>
            <a:r>
              <a:rPr lang="en-US" altLang="zh-CN" b="1" kern="100" dirty="0">
                <a:latin typeface="Times New Roman"/>
                <a:cs typeface="Courier New"/>
              </a:rPr>
              <a:t>(3)</a:t>
            </a:r>
            <a:r>
              <a:rPr lang="zh-CN" altLang="zh-CN" b="1" kern="100" dirty="0">
                <a:latin typeface="Times New Roman"/>
                <a:cs typeface="Times New Roman"/>
              </a:rPr>
              <a:t>发生波的折射现象时</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 </a:t>
            </a:r>
            <a:endParaRPr lang="zh-CN" altLang="zh-CN" sz="1050" kern="100" dirty="0">
              <a:latin typeface="宋体"/>
              <a:cs typeface="Courier New"/>
            </a:endParaRPr>
          </a:p>
          <a:p>
            <a:pPr marL="361950" indent="-361950"/>
            <a:r>
              <a:rPr lang="en-US" altLang="zh-CN" b="1" kern="100" dirty="0">
                <a:latin typeface="Times New Roman"/>
                <a:cs typeface="Courier New"/>
              </a:rPr>
              <a:t>3</a:t>
            </a:r>
            <a:r>
              <a:rPr lang="zh-CN" altLang="zh-CN" b="1" kern="100" dirty="0">
                <a:latin typeface="Times New Roman"/>
                <a:cs typeface="Times New Roman"/>
              </a:rPr>
              <a:t>．想一想</a:t>
            </a:r>
            <a:endParaRPr lang="zh-CN" altLang="zh-CN" sz="1050" kern="100" dirty="0">
              <a:latin typeface="宋体"/>
              <a:cs typeface="Courier New"/>
            </a:endParaRPr>
          </a:p>
          <a:p>
            <a:pPr marL="361950" indent="-361950"/>
            <a:r>
              <a:rPr lang="zh-CN" altLang="zh-CN" b="1" kern="100" dirty="0">
                <a:latin typeface="Times New Roman"/>
                <a:cs typeface="Times New Roman"/>
              </a:rPr>
              <a:t>　人们听不清对方说话时，除了让一只耳朵转向对方，还</a:t>
            </a:r>
            <a:r>
              <a:rPr lang="zh-CN" altLang="zh-CN" b="1" kern="100" dirty="0" smtClean="0">
                <a:latin typeface="Times New Roman"/>
                <a:cs typeface="Times New Roman"/>
              </a:rPr>
              <a:t>习</a:t>
            </a:r>
            <a:endParaRPr lang="en-US" altLang="zh-CN" b="1" kern="100" dirty="0" smtClean="0">
              <a:latin typeface="Times New Roman"/>
              <a:cs typeface="Times New Roman"/>
            </a:endParaRPr>
          </a:p>
          <a:p>
            <a:pPr marL="361950" indent="-361950"/>
            <a:r>
              <a:rPr lang="en-US" altLang="zh-CN" b="1" kern="100" dirty="0">
                <a:latin typeface="Times New Roman"/>
                <a:cs typeface="Times New Roman"/>
              </a:rPr>
              <a:t>	</a:t>
            </a:r>
            <a:r>
              <a:rPr lang="zh-CN" altLang="zh-CN" b="1" kern="100" dirty="0" smtClean="0">
                <a:latin typeface="Times New Roman"/>
                <a:cs typeface="Times New Roman"/>
              </a:rPr>
              <a:t>惯</a:t>
            </a:r>
            <a:r>
              <a:rPr lang="zh-CN" altLang="zh-CN" b="1" kern="100" dirty="0">
                <a:latin typeface="Times New Roman"/>
                <a:cs typeface="Times New Roman"/>
              </a:rPr>
              <a:t>性地把同侧的手附在耳旁，这样做是利用声波的什么</a:t>
            </a:r>
            <a:r>
              <a:rPr lang="zh-CN" altLang="zh-CN" b="1" kern="100" dirty="0" smtClean="0">
                <a:latin typeface="Times New Roman"/>
                <a:cs typeface="Times New Roman"/>
              </a:rPr>
              <a:t>特</a:t>
            </a:r>
            <a:endParaRPr lang="en-US" altLang="zh-CN" b="1" kern="100" dirty="0" smtClean="0">
              <a:latin typeface="Times New Roman"/>
              <a:cs typeface="Times New Roman"/>
            </a:endParaRPr>
          </a:p>
          <a:p>
            <a:pPr marL="361950" indent="-361950"/>
            <a:r>
              <a:rPr lang="en-US" altLang="zh-CN" b="1" kern="100" dirty="0">
                <a:latin typeface="Times New Roman"/>
                <a:cs typeface="Times New Roman"/>
              </a:rPr>
              <a:t>	</a:t>
            </a:r>
            <a:r>
              <a:rPr lang="zh-CN" altLang="zh-CN" b="1" kern="100" dirty="0" smtClean="0">
                <a:latin typeface="Times New Roman"/>
                <a:cs typeface="Times New Roman"/>
              </a:rPr>
              <a:t>点</a:t>
            </a:r>
            <a:r>
              <a:rPr lang="zh-CN" altLang="en-US" b="1" kern="100" dirty="0">
                <a:latin typeface="Times New Roman"/>
                <a:cs typeface="Times New Roman"/>
              </a:rPr>
              <a:t>来</a:t>
            </a:r>
            <a:r>
              <a:rPr lang="zh-CN" altLang="zh-CN" b="1" kern="100" dirty="0" smtClean="0">
                <a:latin typeface="Times New Roman"/>
                <a:cs typeface="Times New Roman"/>
              </a:rPr>
              <a:t>提</a:t>
            </a:r>
            <a:r>
              <a:rPr lang="zh-CN" altLang="zh-CN" b="1" kern="100" dirty="0">
                <a:latin typeface="Times New Roman"/>
                <a:cs typeface="Times New Roman"/>
              </a:rPr>
              <a:t>高耳朵的接收能力？</a:t>
            </a:r>
            <a:endParaRPr lang="zh-CN" altLang="zh-CN" sz="1050" kern="100" dirty="0">
              <a:latin typeface="宋体"/>
              <a:cs typeface="Courier New"/>
            </a:endParaRPr>
          </a:p>
          <a:p>
            <a:pPr marL="361950" indent="-361950"/>
            <a:r>
              <a:rPr lang="en-US" altLang="zh-CN" b="1" kern="100" dirty="0" smtClean="0">
                <a:solidFill>
                  <a:srgbClr val="FF0000"/>
                </a:solidFill>
                <a:latin typeface="Times New Roman"/>
                <a:ea typeface="黑体"/>
                <a:cs typeface="Times New Roman"/>
              </a:rPr>
              <a:t>	</a:t>
            </a:r>
            <a:r>
              <a:rPr lang="zh-CN" altLang="zh-CN" b="1" kern="100" dirty="0" smtClean="0">
                <a:solidFill>
                  <a:srgbClr val="FF0000"/>
                </a:solidFill>
                <a:latin typeface="Times New Roman"/>
                <a:ea typeface="黑体"/>
                <a:cs typeface="Times New Roman"/>
              </a:rPr>
              <a:t>提</a:t>
            </a:r>
            <a:r>
              <a:rPr lang="zh-CN" altLang="zh-CN" b="1" kern="100" dirty="0">
                <a:solidFill>
                  <a:srgbClr val="FF0000"/>
                </a:solidFill>
                <a:latin typeface="Times New Roman"/>
                <a:ea typeface="黑体"/>
                <a:cs typeface="Times New Roman"/>
              </a:rPr>
              <a:t>示：</a:t>
            </a:r>
            <a:r>
              <a:rPr lang="zh-CN" altLang="zh-CN" b="1" kern="100" dirty="0">
                <a:latin typeface="Times New Roman"/>
                <a:ea typeface="楷体_GB2312"/>
                <a:cs typeface="Times New Roman"/>
              </a:rPr>
              <a:t>在耳郭原有形状、面积的基础上增加一个手的面积是为了增加波的反射来提高耳朵的接收能力</a:t>
            </a:r>
            <a:r>
              <a:rPr lang="zh-CN" altLang="zh-CN" b="1" kern="100" dirty="0" smtClean="0">
                <a:latin typeface="Times New Roman"/>
                <a:ea typeface="楷体_GB2312"/>
                <a:cs typeface="Times New Roman"/>
              </a:rPr>
              <a:t>。</a:t>
            </a:r>
            <a:endParaRPr lang="zh-CN" altLang="zh-CN" sz="1050" kern="100" dirty="0">
              <a:latin typeface="宋体"/>
              <a:cs typeface="Courier New"/>
            </a:endParaRPr>
          </a:p>
        </p:txBody>
      </p:sp>
      <p:pic>
        <p:nvPicPr>
          <p:cNvPr id="20482" name="Picture 2" descr="21WLXKCXARXS3-30.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9376128" y="3284984"/>
            <a:ext cx="1296144" cy="1782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矩形 2"/>
          <p:cNvSpPr/>
          <p:nvPr/>
        </p:nvSpPr>
        <p:spPr>
          <a:xfrm>
            <a:off x="10734215" y="1079895"/>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p>
        </p:txBody>
      </p:sp>
      <p:sp>
        <p:nvSpPr>
          <p:cNvPr id="7" name="矩形 6"/>
          <p:cNvSpPr/>
          <p:nvPr/>
        </p:nvSpPr>
        <p:spPr>
          <a:xfrm>
            <a:off x="10755966" y="1700808"/>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p>
        </p:txBody>
      </p:sp>
      <p:sp>
        <p:nvSpPr>
          <p:cNvPr id="8" name="矩形 7"/>
          <p:cNvSpPr/>
          <p:nvPr/>
        </p:nvSpPr>
        <p:spPr>
          <a:xfrm>
            <a:off x="10760958" y="2346422"/>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p>
        </p:txBody>
      </p:sp>
    </p:spTree>
    <p:extLst>
      <p:ext uri="{BB962C8B-B14F-4D97-AF65-F5344CB8AC3E}">
        <p14:creationId xmlns:p14="http://schemas.microsoft.com/office/powerpoint/2010/main" val="1275486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randombar(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6">
                                            <p:txEl>
                                              <p:pRg st="8" end="8"/>
                                            </p:txEl>
                                          </p:spTgt>
                                        </p:tgtEl>
                                        <p:attrNameLst>
                                          <p:attrName>style.visibility</p:attrName>
                                        </p:attrNameLst>
                                      </p:cBhvr>
                                      <p:to>
                                        <p:strVal val="visible"/>
                                      </p:to>
                                    </p:set>
                                    <p:animEffect transition="in" filter="randombar(horizontal)">
                                      <p:cBhvr>
                                        <p:cTn id="22"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332656"/>
            <a:ext cx="10975658" cy="6120680"/>
          </a:xfrm>
        </p:spPr>
        <p:txBody>
          <a:bodyPr>
            <a:normAutofit/>
          </a:bodyPr>
          <a:lstStyle/>
          <a:p>
            <a:pPr marL="361950" indent="-361950">
              <a:lnSpc>
                <a:spcPct val="130000"/>
              </a:lnSpc>
            </a:pPr>
            <a:r>
              <a:rPr lang="zh-CN" altLang="zh-CN" b="1" kern="100" dirty="0">
                <a:latin typeface="Times New Roman"/>
                <a:ea typeface="黑体"/>
                <a:cs typeface="Times New Roman"/>
              </a:rPr>
              <a:t>三、机械波的干涉</a:t>
            </a:r>
            <a:endParaRPr lang="zh-CN" altLang="zh-CN" sz="1050" kern="100" dirty="0">
              <a:latin typeface="宋体"/>
              <a:cs typeface="Courier New"/>
            </a:endParaRPr>
          </a:p>
          <a:p>
            <a:pPr marL="361950" indent="-361950">
              <a:lnSpc>
                <a:spcPct val="130000"/>
              </a:lnSpc>
            </a:pPr>
            <a:r>
              <a:rPr lang="en-US" altLang="zh-CN" b="1" kern="100" dirty="0">
                <a:latin typeface="Times New Roman"/>
                <a:cs typeface="Courier New"/>
              </a:rPr>
              <a:t>1</a:t>
            </a:r>
            <a:r>
              <a:rPr lang="zh-CN" altLang="zh-CN" b="1" kern="100" dirty="0">
                <a:latin typeface="Times New Roman"/>
                <a:cs typeface="Times New Roman"/>
              </a:rPr>
              <a:t>．填一填</a:t>
            </a:r>
            <a:endParaRPr lang="zh-CN" altLang="zh-CN" sz="1050" kern="100" dirty="0">
              <a:latin typeface="宋体"/>
              <a:cs typeface="Courier New"/>
            </a:endParaRPr>
          </a:p>
          <a:p>
            <a:pPr marL="361950" indent="-361950">
              <a:lnSpc>
                <a:spcPct val="130000"/>
              </a:lnSpc>
            </a:pPr>
            <a:r>
              <a:rPr lang="en-US" altLang="zh-CN" b="1" kern="100" dirty="0">
                <a:latin typeface="Times New Roman"/>
                <a:cs typeface="Courier New"/>
              </a:rPr>
              <a:t>(1)</a:t>
            </a:r>
            <a:r>
              <a:rPr lang="zh-CN" altLang="zh-CN" b="1" kern="100" dirty="0">
                <a:latin typeface="Times New Roman"/>
                <a:cs typeface="Times New Roman"/>
              </a:rPr>
              <a:t>波的独立性原理：两列波在彼此相遇以后，仍像相遇前那样，各自</a:t>
            </a:r>
            <a:r>
              <a:rPr lang="en-US" altLang="zh-CN" b="1" u="sng" kern="100" dirty="0">
                <a:latin typeface="Times New Roman"/>
                <a:cs typeface="Courier New"/>
              </a:rPr>
              <a:t>          </a:t>
            </a:r>
            <a:r>
              <a:rPr lang="zh-CN" altLang="zh-CN" b="1" kern="100" dirty="0">
                <a:latin typeface="Times New Roman"/>
                <a:cs typeface="Times New Roman"/>
              </a:rPr>
              <a:t>原有的波形继续前行。</a:t>
            </a:r>
            <a:endParaRPr lang="zh-CN" altLang="zh-CN" sz="1050" kern="100" dirty="0">
              <a:latin typeface="宋体"/>
              <a:cs typeface="Courier New"/>
            </a:endParaRPr>
          </a:p>
          <a:p>
            <a:pPr marL="361950" indent="-361950">
              <a:lnSpc>
                <a:spcPct val="130000"/>
              </a:lnSpc>
            </a:pPr>
            <a:r>
              <a:rPr lang="en-US" altLang="zh-CN" b="1" kern="100" dirty="0">
                <a:latin typeface="Times New Roman"/>
                <a:cs typeface="Courier New"/>
              </a:rPr>
              <a:t>(2)</a:t>
            </a:r>
            <a:r>
              <a:rPr lang="zh-CN" altLang="zh-CN" b="1" kern="100" dirty="0">
                <a:latin typeface="Times New Roman"/>
                <a:cs typeface="Times New Roman"/>
              </a:rPr>
              <a:t>波的叠加原理：两列波在相遇叠加时，每列波都是独立地保持原有的特性，相遇区域中各点的位移，就是这两列波引起的位移的</a:t>
            </a:r>
            <a:r>
              <a:rPr lang="en-US" altLang="zh-CN" b="1" u="sng" kern="100" dirty="0">
                <a:latin typeface="Times New Roman"/>
                <a:cs typeface="Courier New"/>
              </a:rPr>
              <a:t>          </a:t>
            </a:r>
            <a:r>
              <a:rPr lang="zh-CN" altLang="zh-CN" b="1" kern="100" dirty="0">
                <a:latin typeface="Times New Roman"/>
                <a:cs typeface="Times New Roman"/>
              </a:rPr>
              <a:t>。</a:t>
            </a:r>
            <a:endParaRPr lang="zh-CN" altLang="zh-CN" sz="1050" kern="100" dirty="0">
              <a:latin typeface="宋体"/>
              <a:cs typeface="Courier New"/>
            </a:endParaRPr>
          </a:p>
          <a:p>
            <a:pPr marL="361950" indent="-361950">
              <a:lnSpc>
                <a:spcPct val="130000"/>
              </a:lnSpc>
            </a:pPr>
            <a:r>
              <a:rPr lang="en-US" altLang="zh-CN" b="1" kern="100" dirty="0">
                <a:latin typeface="Times New Roman"/>
                <a:cs typeface="Courier New"/>
              </a:rPr>
              <a:t>(3)</a:t>
            </a:r>
            <a:r>
              <a:rPr lang="zh-CN" altLang="zh-CN" b="1" kern="100" dirty="0">
                <a:latin typeface="Times New Roman"/>
                <a:cs typeface="Times New Roman"/>
              </a:rPr>
              <a:t>波的干涉：频率相同的两列波，在相遇区域里，会出现稳定的相对</a:t>
            </a:r>
            <a:r>
              <a:rPr lang="en-US" altLang="zh-CN" b="1" u="sng" kern="100" dirty="0">
                <a:latin typeface="Times New Roman"/>
                <a:cs typeface="Courier New"/>
              </a:rPr>
              <a:t>          </a:t>
            </a:r>
            <a:r>
              <a:rPr lang="zh-CN" altLang="zh-CN" b="1" kern="100" dirty="0">
                <a:latin typeface="Times New Roman"/>
                <a:cs typeface="Times New Roman"/>
              </a:rPr>
              <a:t>的区域和</a:t>
            </a:r>
            <a:r>
              <a:rPr lang="en-US" altLang="zh-CN" b="1" u="sng" kern="100" dirty="0">
                <a:latin typeface="Times New Roman"/>
                <a:cs typeface="Courier New"/>
              </a:rPr>
              <a:t>        </a:t>
            </a:r>
            <a:r>
              <a:rPr lang="en-US" altLang="zh-CN" b="1" u="sng" kern="100" dirty="0" smtClean="0">
                <a:latin typeface="Times New Roman"/>
                <a:cs typeface="Courier New"/>
              </a:rPr>
              <a:t>          </a:t>
            </a:r>
            <a:r>
              <a:rPr lang="zh-CN" altLang="zh-CN" b="1" kern="100" dirty="0">
                <a:latin typeface="Times New Roman"/>
                <a:cs typeface="Times New Roman"/>
              </a:rPr>
              <a:t>的区域，这两个区域的位置是固定的，且互相隔开的现象。</a:t>
            </a:r>
            <a:endParaRPr lang="zh-CN" altLang="zh-CN" sz="1050" kern="100" dirty="0">
              <a:latin typeface="宋体"/>
              <a:cs typeface="Courier New"/>
            </a:endParaRPr>
          </a:p>
          <a:p>
            <a:pPr marL="361950" indent="-361950">
              <a:lnSpc>
                <a:spcPct val="130000"/>
              </a:lnSpc>
            </a:pPr>
            <a:r>
              <a:rPr lang="en-US" altLang="zh-CN" b="1" kern="100" dirty="0">
                <a:latin typeface="Times New Roman"/>
                <a:cs typeface="Courier New"/>
              </a:rPr>
              <a:t>(4)</a:t>
            </a:r>
            <a:r>
              <a:rPr lang="zh-CN" altLang="zh-CN" b="1" kern="100" dirty="0">
                <a:latin typeface="Times New Roman"/>
                <a:cs typeface="Times New Roman"/>
              </a:rPr>
              <a:t>波的干涉图样：波干涉时形成的一种加强和减弱相间的图样。</a:t>
            </a:r>
            <a:endParaRPr lang="zh-CN" altLang="zh-CN" sz="1050" kern="100" dirty="0">
              <a:latin typeface="宋体"/>
              <a:cs typeface="Courier New"/>
            </a:endParaRPr>
          </a:p>
          <a:p>
            <a:pPr marL="361950" indent="-361950">
              <a:lnSpc>
                <a:spcPct val="130000"/>
              </a:lnSpc>
            </a:pPr>
            <a:r>
              <a:rPr lang="en-US" altLang="zh-CN" b="1" kern="100" dirty="0">
                <a:latin typeface="Times New Roman"/>
                <a:cs typeface="Courier New"/>
              </a:rPr>
              <a:t>(5)</a:t>
            </a:r>
            <a:r>
              <a:rPr lang="zh-CN" altLang="zh-CN" b="1" kern="100" dirty="0">
                <a:latin typeface="Times New Roman"/>
                <a:cs typeface="Times New Roman"/>
              </a:rPr>
              <a:t>干涉条件：频率</a:t>
            </a:r>
            <a:r>
              <a:rPr lang="en-US" altLang="zh-CN" b="1" u="sng" kern="100" dirty="0">
                <a:latin typeface="Times New Roman"/>
                <a:cs typeface="Courier New"/>
              </a:rPr>
              <a:t>          </a:t>
            </a:r>
            <a:r>
              <a:rPr lang="zh-CN" altLang="zh-CN" b="1" kern="100" dirty="0">
                <a:latin typeface="Times New Roman"/>
                <a:cs typeface="Times New Roman"/>
              </a:rPr>
              <a:t>，相位差</a:t>
            </a:r>
            <a:r>
              <a:rPr lang="en-US" altLang="zh-CN" b="1" u="sng" kern="100" dirty="0">
                <a:latin typeface="Times New Roman"/>
                <a:cs typeface="Courier New"/>
              </a:rPr>
              <a:t>          </a:t>
            </a:r>
            <a:r>
              <a:rPr lang="zh-CN" altLang="zh-CN" b="1" kern="100" dirty="0">
                <a:latin typeface="Times New Roman"/>
                <a:cs typeface="Times New Roman"/>
              </a:rPr>
              <a:t>，振动方向相同。</a:t>
            </a:r>
            <a:endParaRPr lang="zh-CN" altLang="zh-CN" sz="1050" kern="100" dirty="0">
              <a:latin typeface="宋体"/>
              <a:cs typeface="Courier New"/>
            </a:endParaRPr>
          </a:p>
          <a:p>
            <a:pPr marL="361950" indent="-361950">
              <a:lnSpc>
                <a:spcPct val="130000"/>
              </a:lnSpc>
            </a:pPr>
            <a:r>
              <a:rPr lang="en-US" altLang="zh-CN" b="1" kern="100" dirty="0">
                <a:latin typeface="Times New Roman"/>
                <a:cs typeface="Courier New"/>
              </a:rPr>
              <a:t>(6)</a:t>
            </a:r>
            <a:r>
              <a:rPr lang="zh-CN" altLang="zh-CN" b="1" kern="100" dirty="0">
                <a:latin typeface="Times New Roman"/>
                <a:cs typeface="Times New Roman"/>
              </a:rPr>
              <a:t>干涉是波特有的现象，一切波都能够发生干涉</a:t>
            </a:r>
            <a:r>
              <a:rPr lang="zh-CN" altLang="zh-CN" b="1" kern="100" dirty="0" smtClean="0">
                <a:latin typeface="Times New Roman"/>
                <a:cs typeface="Times New Roman"/>
              </a:rPr>
              <a:t>。</a:t>
            </a:r>
            <a:endParaRPr lang="zh-CN" altLang="zh-CN" sz="1050" kern="100" dirty="0">
              <a:latin typeface="宋体"/>
              <a:cs typeface="Courier New"/>
            </a:endParaRPr>
          </a:p>
        </p:txBody>
      </p:sp>
      <p:sp>
        <p:nvSpPr>
          <p:cNvPr id="3" name="矩形 2"/>
          <p:cNvSpPr/>
          <p:nvPr/>
        </p:nvSpPr>
        <p:spPr>
          <a:xfrm>
            <a:off x="9914011" y="1455167"/>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保持</a:t>
            </a:r>
            <a:endParaRPr lang="zh-CN" altLang="en-US" sz="2400" dirty="0"/>
          </a:p>
        </p:txBody>
      </p:sp>
      <p:sp>
        <p:nvSpPr>
          <p:cNvPr id="5" name="矩形 4"/>
          <p:cNvSpPr/>
          <p:nvPr/>
        </p:nvSpPr>
        <p:spPr>
          <a:xfrm>
            <a:off x="7753771" y="2967335"/>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合成</a:t>
            </a:r>
            <a:endParaRPr lang="zh-CN" altLang="en-US" sz="2400" dirty="0"/>
          </a:p>
        </p:txBody>
      </p:sp>
      <p:sp>
        <p:nvSpPr>
          <p:cNvPr id="7" name="矩形 6"/>
          <p:cNvSpPr/>
          <p:nvPr/>
        </p:nvSpPr>
        <p:spPr>
          <a:xfrm>
            <a:off x="9914010" y="3501008"/>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平静</a:t>
            </a:r>
            <a:endParaRPr lang="zh-CN" altLang="en-US" sz="2400" dirty="0"/>
          </a:p>
        </p:txBody>
      </p:sp>
      <p:sp>
        <p:nvSpPr>
          <p:cNvPr id="8" name="矩形 7"/>
          <p:cNvSpPr/>
          <p:nvPr/>
        </p:nvSpPr>
        <p:spPr>
          <a:xfrm>
            <a:off x="1705099" y="3970900"/>
            <a:ext cx="1422184" cy="461665"/>
          </a:xfrm>
          <a:prstGeom prst="rect">
            <a:avLst/>
          </a:prstGeom>
        </p:spPr>
        <p:txBody>
          <a:bodyPr wrap="none">
            <a:spAutoFit/>
          </a:bodyPr>
          <a:lstStyle/>
          <a:p>
            <a:r>
              <a:rPr lang="zh-CN" altLang="zh-CN" sz="2400" b="1" kern="100" dirty="0">
                <a:solidFill>
                  <a:srgbClr val="FF0000"/>
                </a:solidFill>
                <a:latin typeface="Times New Roman"/>
                <a:cs typeface="Times New Roman"/>
              </a:rPr>
              <a:t>剧烈振动</a:t>
            </a:r>
            <a:endParaRPr lang="zh-CN" altLang="en-US" sz="2400" dirty="0"/>
          </a:p>
        </p:txBody>
      </p:sp>
      <p:sp>
        <p:nvSpPr>
          <p:cNvPr id="9" name="矩形 8"/>
          <p:cNvSpPr/>
          <p:nvPr/>
        </p:nvSpPr>
        <p:spPr>
          <a:xfrm>
            <a:off x="3189692" y="5085184"/>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相同</a:t>
            </a:r>
            <a:endParaRPr lang="zh-CN" altLang="en-US" sz="2400" dirty="0"/>
          </a:p>
        </p:txBody>
      </p:sp>
      <p:sp>
        <p:nvSpPr>
          <p:cNvPr id="10" name="矩形 9"/>
          <p:cNvSpPr/>
          <p:nvPr/>
        </p:nvSpPr>
        <p:spPr>
          <a:xfrm>
            <a:off x="5161483" y="5085184"/>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恒定</a:t>
            </a:r>
            <a:endParaRPr lang="zh-CN" altLang="en-US" sz="2400" dirty="0"/>
          </a:p>
        </p:txBody>
      </p:sp>
    </p:spTree>
    <p:extLst>
      <p:ext uri="{BB962C8B-B14F-4D97-AF65-F5344CB8AC3E}">
        <p14:creationId xmlns:p14="http://schemas.microsoft.com/office/powerpoint/2010/main" val="4172739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randombar(horizont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randombar(horizont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randombar(horizontal)">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8" grpId="0"/>
      <p:bldP spid="9"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p:txBody>
          <a:bodyPr/>
          <a:lstStyle/>
          <a:p>
            <a:pPr indent="0">
              <a:lnSpc>
                <a:spcPct val="200000"/>
              </a:lnSpc>
            </a:pPr>
            <a:r>
              <a:rPr lang="en-US" altLang="zh-CN" b="1" kern="100" dirty="0">
                <a:latin typeface="Times New Roman"/>
                <a:cs typeface="Courier New"/>
              </a:rPr>
              <a:t>2</a:t>
            </a:r>
            <a:r>
              <a:rPr lang="zh-CN" altLang="zh-CN" b="1" kern="100" dirty="0">
                <a:latin typeface="Times New Roman"/>
                <a:cs typeface="Times New Roman"/>
              </a:rPr>
              <a:t>．判一判</a:t>
            </a:r>
            <a:endParaRPr lang="zh-CN" altLang="zh-CN" sz="1050" kern="100" dirty="0">
              <a:latin typeface="宋体"/>
              <a:cs typeface="Courier New"/>
            </a:endParaRPr>
          </a:p>
          <a:p>
            <a:pPr indent="0">
              <a:lnSpc>
                <a:spcPct val="200000"/>
              </a:lnSpc>
            </a:pPr>
            <a:r>
              <a:rPr lang="en-US" altLang="zh-CN" b="1" kern="100" dirty="0">
                <a:latin typeface="Times New Roman"/>
                <a:cs typeface="Courier New"/>
              </a:rPr>
              <a:t>(1)</a:t>
            </a:r>
            <a:r>
              <a:rPr lang="zh-CN" altLang="zh-CN" b="1" kern="100" dirty="0">
                <a:latin typeface="Times New Roman"/>
                <a:cs typeface="Times New Roman"/>
              </a:rPr>
              <a:t>两列波相遇后各自的振动特点会受到影响</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latin typeface="宋体"/>
              <a:cs typeface="Courier New"/>
            </a:endParaRPr>
          </a:p>
          <a:p>
            <a:pPr indent="0">
              <a:lnSpc>
                <a:spcPct val="200000"/>
              </a:lnSpc>
            </a:pPr>
            <a:r>
              <a:rPr lang="en-US" altLang="zh-CN" b="1" kern="100" dirty="0">
                <a:latin typeface="Times New Roman"/>
                <a:cs typeface="Courier New"/>
              </a:rPr>
              <a:t>(2)</a:t>
            </a:r>
            <a:r>
              <a:rPr lang="zh-CN" altLang="zh-CN" b="1" kern="100" dirty="0">
                <a:latin typeface="Times New Roman"/>
                <a:cs typeface="Times New Roman"/>
              </a:rPr>
              <a:t>在两列波重叠的区域里，任何一个质点的位移都等于原来位移的</a:t>
            </a:r>
            <a:r>
              <a:rPr lang="en-US" altLang="zh-CN" b="1" kern="100" dirty="0">
                <a:latin typeface="Times New Roman"/>
                <a:cs typeface="Courier New"/>
              </a:rPr>
              <a:t>2</a:t>
            </a:r>
            <a:r>
              <a:rPr lang="zh-CN" altLang="zh-CN" b="1" kern="100" dirty="0">
                <a:latin typeface="Times New Roman"/>
                <a:cs typeface="Times New Roman"/>
              </a:rPr>
              <a:t>倍</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latin typeface="宋体"/>
              <a:cs typeface="Courier New"/>
            </a:endParaRPr>
          </a:p>
          <a:p>
            <a:pPr indent="0">
              <a:lnSpc>
                <a:spcPct val="200000"/>
              </a:lnSpc>
            </a:pPr>
            <a:r>
              <a:rPr lang="en-US" altLang="zh-CN" b="1" kern="100" dirty="0">
                <a:latin typeface="Times New Roman"/>
                <a:cs typeface="Courier New"/>
              </a:rPr>
              <a:t>(3)</a:t>
            </a:r>
            <a:r>
              <a:rPr lang="zh-CN" altLang="zh-CN" b="1" kern="100" dirty="0">
                <a:latin typeface="Times New Roman"/>
                <a:cs typeface="Times New Roman"/>
              </a:rPr>
              <a:t>两列波叠加时，质点的位移一定增大</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latin typeface="宋体"/>
              <a:cs typeface="Courier New"/>
            </a:endParaRPr>
          </a:p>
          <a:p>
            <a:pPr indent="0">
              <a:lnSpc>
                <a:spcPct val="200000"/>
              </a:lnSpc>
            </a:pPr>
            <a:endParaRPr lang="zh-CN" altLang="en-US" dirty="0"/>
          </a:p>
        </p:txBody>
      </p:sp>
      <p:sp>
        <p:nvSpPr>
          <p:cNvPr id="3" name="矩形 2"/>
          <p:cNvSpPr/>
          <p:nvPr/>
        </p:nvSpPr>
        <p:spPr>
          <a:xfrm>
            <a:off x="10732842" y="2210876"/>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p>
        </p:txBody>
      </p:sp>
      <p:sp>
        <p:nvSpPr>
          <p:cNvPr id="5" name="矩形 4"/>
          <p:cNvSpPr/>
          <p:nvPr/>
        </p:nvSpPr>
        <p:spPr>
          <a:xfrm>
            <a:off x="10732842" y="3015058"/>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p>
        </p:txBody>
      </p:sp>
      <p:sp>
        <p:nvSpPr>
          <p:cNvPr id="7" name="矩形 6"/>
          <p:cNvSpPr/>
          <p:nvPr/>
        </p:nvSpPr>
        <p:spPr>
          <a:xfrm>
            <a:off x="10726592" y="3815783"/>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p>
        </p:txBody>
      </p:sp>
    </p:spTree>
    <p:extLst>
      <p:ext uri="{BB962C8B-B14F-4D97-AF65-F5344CB8AC3E}">
        <p14:creationId xmlns:p14="http://schemas.microsoft.com/office/powerpoint/2010/main" val="1861882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118</TotalTime>
  <Words>3836</Words>
  <Application>Microsoft Office PowerPoint</Application>
  <PresentationFormat>自定义</PresentationFormat>
  <Paragraphs>276</Paragraphs>
  <Slides>51</Slides>
  <Notes>1</Notes>
  <HiddenSlides>0</HiddenSlides>
  <MMClips>0</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51</vt:i4>
      </vt:variant>
    </vt:vector>
  </HeadingPairs>
  <TitlesOfParts>
    <vt:vector size="53" baseType="lpstr">
      <vt:lpstr>Office 主题​​</vt:lpstr>
      <vt:lpstr>文档</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xb21cn</dc:creator>
  <cp:lastModifiedBy>xb21cn</cp:lastModifiedBy>
  <cp:revision>108</cp:revision>
  <dcterms:created xsi:type="dcterms:W3CDTF">2021-04-02T06:41:31Z</dcterms:created>
  <dcterms:modified xsi:type="dcterms:W3CDTF">2024-05-14T02:41:32Z</dcterms:modified>
</cp:coreProperties>
</file>