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60" r:id="rId2"/>
    <p:sldId id="261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62" r:id="rId14"/>
    <p:sldId id="263" r:id="rId15"/>
    <p:sldId id="299" r:id="rId16"/>
    <p:sldId id="302" r:id="rId17"/>
    <p:sldId id="264" r:id="rId18"/>
    <p:sldId id="276" r:id="rId19"/>
    <p:sldId id="278" r:id="rId20"/>
    <p:sldId id="281" r:id="rId21"/>
    <p:sldId id="282" r:id="rId22"/>
    <p:sldId id="265" r:id="rId23"/>
    <p:sldId id="286" r:id="rId24"/>
    <p:sldId id="287" r:id="rId25"/>
    <p:sldId id="288" r:id="rId26"/>
    <p:sldId id="289" r:id="rId27"/>
    <p:sldId id="290" r:id="rId28"/>
    <p:sldId id="303" r:id="rId29"/>
    <p:sldId id="304" r:id="rId30"/>
    <p:sldId id="291" r:id="rId31"/>
    <p:sldId id="294" r:id="rId32"/>
    <p:sldId id="295" r:id="rId33"/>
    <p:sldId id="296" r:id="rId34"/>
    <p:sldId id="297" r:id="rId35"/>
    <p:sldId id="298" r:id="rId36"/>
    <p:sldId id="285" r:id="rId37"/>
    <p:sldId id="284" r:id="rId38"/>
  </p:sldIdLst>
  <p:sldSz cx="12195175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12" autoAdjust="0"/>
    <p:restoredTop sz="94660"/>
  </p:normalViewPr>
  <p:slideViewPr>
    <p:cSldViewPr>
      <p:cViewPr varScale="1">
        <p:scale>
          <a:sx n="81" d="100"/>
          <a:sy n="81" d="100"/>
        </p:scale>
        <p:origin x="-540" y="-90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image" Target="../media/image8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AC2F2-7D5E-4B19-8F8A-AF610728EDB0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BE115-2331-432A-84F8-CF80B7608A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81405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BE115-2331-432A-84F8-CF80B7608A6C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21012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BE115-2331-432A-84F8-CF80B7608A6C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738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C1EF30-7B0C-4F2D-A5CA-1454F4965A54}" type="slidenum">
              <a:rPr lang="zh-CN" altLang="en-US" smtClean="0"/>
              <a:t>36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12967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4525963"/>
          </a:xfrm>
        </p:spPr>
        <p:txBody>
          <a:bodyPr>
            <a:normAutofit/>
          </a:bodyPr>
          <a:lstStyle>
            <a:lvl1pPr marL="0" indent="719138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>
              <a:lnSpc>
                <a:spcPct val="150000"/>
              </a:lnSpc>
              <a:buFontTx/>
              <a:buNone/>
              <a:defRPr sz="240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6822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7288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1792903" y="274639"/>
            <a:ext cx="3658553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13014" y="274639"/>
            <a:ext cx="10776639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6528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336" y="4406903"/>
            <a:ext cx="10365899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336" y="2906713"/>
            <a:ext cx="10365899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322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638" y="2130428"/>
            <a:ext cx="10365899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9276" y="3886200"/>
            <a:ext cx="8536623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5635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13012" y="1600203"/>
            <a:ext cx="7217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233863" y="1600203"/>
            <a:ext cx="721759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0556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113"/>
            <a:ext cx="538832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4875"/>
            <a:ext cx="53883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1" y="1535113"/>
            <a:ext cx="539043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1" y="2174875"/>
            <a:ext cx="539043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589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036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64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1" y="273050"/>
            <a:ext cx="4012129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4" y="273052"/>
            <a:ext cx="681744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1" y="1435102"/>
            <a:ext cx="4012129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5769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1" y="4800600"/>
            <a:ext cx="7317105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1" y="612775"/>
            <a:ext cx="7317105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1" y="5367338"/>
            <a:ext cx="7317105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16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759" y="274638"/>
            <a:ext cx="10975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600203"/>
            <a:ext cx="10975658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760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67D8-3E43-4364-A6C9-6E7FE31DF974}" type="datetimeFigureOut">
              <a:rPr lang="zh-CN" altLang="en-US" smtClean="0"/>
              <a:t>2024-5-14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6685" y="6356353"/>
            <a:ext cx="38618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9875" y="6356353"/>
            <a:ext cx="28455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0DAA2-2DF8-4DCF-A16B-ACF706C6B3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1424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49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21WLXKCXARXS3-8.TIF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20XWLX3-22.TIF" TargetMode="External"/><Relationship Id="rId5" Type="http://schemas.openxmlformats.org/officeDocument/2006/relationships/image" Target="../media/image20.png"/><Relationship Id="rId4" Type="http://schemas.openxmlformats.org/officeDocument/2006/relationships/image" Target="20XWLX3-21.TI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20XWLX3-23.TIF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5" Type="http://schemas.openxmlformats.org/officeDocument/2006/relationships/image" Target="20XWLX3-24.TIF" TargetMode="Externa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oleObject" Target="../embeddings/oleObject7.bin"/><Relationship Id="rId7" Type="http://schemas.openxmlformats.org/officeDocument/2006/relationships/package" Target="../embeddings/Microsoft_Word_Document8888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24.emf"/><Relationship Id="rId4" Type="http://schemas.openxmlformats.org/officeDocument/2006/relationships/package" Target="../embeddings/Microsoft_Word_Document77777.docx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6.emf"/><Relationship Id="rId4" Type="http://schemas.openxmlformats.org/officeDocument/2006/relationships/package" Target="../embeddings/Microsoft_Word_Document1099999.docx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oleObject" Target="../embeddings/oleObject10.bin"/><Relationship Id="rId7" Type="http://schemas.openxmlformats.org/officeDocument/2006/relationships/package" Target="../embeddings/Microsoft_Word_Document10121111111111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27.emf"/><Relationship Id="rId4" Type="http://schemas.openxmlformats.org/officeDocument/2006/relationships/package" Target="../embeddings/Microsoft_Word_Document9111010101010.docx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21WLXKCXARXS3-9+.TIF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30.emf"/><Relationship Id="rId4" Type="http://schemas.openxmlformats.org/officeDocument/2006/relationships/package" Target="../embeddings/Microsoft_Word_Document12121212.docx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package" Target="../embeddings/Microsoft_Word_Document12141313131313.docx"/><Relationship Id="rId5" Type="http://schemas.openxmlformats.org/officeDocument/2006/relationships/oleObject" Target="../embeddings/oleObject13.bin"/><Relationship Id="rId4" Type="http://schemas.openxmlformats.org/officeDocument/2006/relationships/image" Target="20XWLX3-31.TIF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3" Type="http://schemas.openxmlformats.org/officeDocument/2006/relationships/oleObject" Target="../embeddings/oleObject14.bin"/><Relationship Id="rId7" Type="http://schemas.openxmlformats.org/officeDocument/2006/relationships/package" Target="../embeddings/Microsoft_Word_Document14161515151515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33.emf"/><Relationship Id="rId4" Type="http://schemas.openxmlformats.org/officeDocument/2006/relationships/package" Target="../embeddings/Microsoft_Word_Document13151414141414.docx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8.png"/><Relationship Id="rId5" Type="http://schemas.openxmlformats.org/officeDocument/2006/relationships/image" Target="../media/image35.emf"/><Relationship Id="rId4" Type="http://schemas.openxmlformats.org/officeDocument/2006/relationships/package" Target="../embeddings/Microsoft_Word_Document15171616161616.docx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24GKJSWLHN-1.TIF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3" Type="http://schemas.openxmlformats.org/officeDocument/2006/relationships/oleObject" Target="../embeddings/oleObject17.bin"/><Relationship Id="rId7" Type="http://schemas.openxmlformats.org/officeDocument/2006/relationships/package" Target="../embeddings/Microsoft_Word_Document1818181818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37.emf"/><Relationship Id="rId4" Type="http://schemas.openxmlformats.org/officeDocument/2006/relationships/package" Target="../embeddings/Microsoft_Word_Document1717171717.docx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0.bin"/><Relationship Id="rId3" Type="http://schemas.openxmlformats.org/officeDocument/2006/relationships/image" Target="../media/image41.png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package" Target="../embeddings/Microsoft_Word_Document16181919191919.docx"/><Relationship Id="rId5" Type="http://schemas.openxmlformats.org/officeDocument/2006/relationships/oleObject" Target="../embeddings/oleObject19.bin"/><Relationship Id="rId10" Type="http://schemas.openxmlformats.org/officeDocument/2006/relationships/image" Target="../media/image40.emf"/><Relationship Id="rId4" Type="http://schemas.openxmlformats.org/officeDocument/2006/relationships/image" Target="21WLXKCXARXS3-10.TIF" TargetMode="External"/><Relationship Id="rId9" Type="http://schemas.openxmlformats.org/officeDocument/2006/relationships/package" Target="../embeddings/Microsoft_Word_Document17192020202020.docx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4" Type="http://schemas.openxmlformats.org/officeDocument/2006/relationships/image" Target="20XWLX3-34.TIF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21XYJWL-34.TIF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3" Type="http://schemas.openxmlformats.org/officeDocument/2006/relationships/oleObject" Target="../embeddings/oleObject21.bin"/><Relationship Id="rId7" Type="http://schemas.openxmlformats.org/officeDocument/2006/relationships/package" Target="../embeddings/Microsoft_Word_Document2123222222222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2.bin"/><Relationship Id="rId5" Type="http://schemas.openxmlformats.org/officeDocument/2006/relationships/image" Target="../media/image45.emf"/><Relationship Id="rId4" Type="http://schemas.openxmlformats.org/officeDocument/2006/relationships/package" Target="../embeddings/Microsoft_Word_Document20222121212121.docx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4.bin"/><Relationship Id="rId3" Type="http://schemas.openxmlformats.org/officeDocument/2006/relationships/image" Target="../media/image49.png"/><Relationship Id="rId7" Type="http://schemas.openxmlformats.org/officeDocument/2006/relationships/image" Target="../media/image47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package" Target="../embeddings/Microsoft_Word_Document22242323232323.docx"/><Relationship Id="rId5" Type="http://schemas.openxmlformats.org/officeDocument/2006/relationships/oleObject" Target="../embeddings/oleObject23.bin"/><Relationship Id="rId10" Type="http://schemas.openxmlformats.org/officeDocument/2006/relationships/image" Target="../media/image48.emf"/><Relationship Id="rId4" Type="http://schemas.openxmlformats.org/officeDocument/2006/relationships/image" Target="20XWLX3-35.TIF" TargetMode="External"/><Relationship Id="rId9" Type="http://schemas.openxmlformats.org/officeDocument/2006/relationships/package" Target="../embeddings/Microsoft_Word_Document23252424242424.docx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hyperlink" Target="../../&#35838;&#26102;&#36319;&#36394;&#26816;&#27979;word&#25991;&#20214;/&#35838;&#26102;&#36319;&#36394;&#26816;&#27979;&#65288;&#21313;&#22235;&#65289;&#26426;&#26800;&#27874;&#30340;&#25551;&#36848;.DOC" TargetMode="Externa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20XWLX3-18.TIF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Microsoft_Word_Document2222222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8.emf"/><Relationship Id="rId4" Type="http://schemas.openxmlformats.org/officeDocument/2006/relationships/package" Target="../embeddings/Microsoft_Word_Document1111111.docx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oleObject" Target="../embeddings/oleObject3.bin"/><Relationship Id="rId7" Type="http://schemas.openxmlformats.org/officeDocument/2006/relationships/package" Target="../embeddings/Microsoft_Word_Document4444444.docx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10.emf"/><Relationship Id="rId4" Type="http://schemas.openxmlformats.org/officeDocument/2006/relationships/package" Target="../embeddings/Microsoft_Word_Document3333333.docx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4.png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package" Target="../embeddings/Microsoft_Word_Document5555555.docx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3.emf"/><Relationship Id="rId4" Type="http://schemas.openxmlformats.org/officeDocument/2006/relationships/image" Target="20XWLX3-19.TIF" TargetMode="External"/><Relationship Id="rId9" Type="http://schemas.openxmlformats.org/officeDocument/2006/relationships/package" Target="../embeddings/Microsoft_Word_Document6666666.doc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4" Type="http://schemas.openxmlformats.org/officeDocument/2006/relationships/image" Target="21WLXKCXARXS3-7.TIF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836712"/>
            <a:ext cx="10975658" cy="4525963"/>
          </a:xfrm>
        </p:spPr>
        <p:txBody>
          <a:bodyPr/>
          <a:lstStyle/>
          <a:p>
            <a:pPr indent="612140" algn="ctr"/>
            <a:r>
              <a:rPr lang="zh-CN" altLang="zh-CN" sz="2800" b="1" kern="100" dirty="0">
                <a:solidFill>
                  <a:srgbClr val="00B050"/>
                </a:solidFill>
                <a:latin typeface="Times New Roman"/>
                <a:cs typeface="Times New Roman"/>
              </a:rPr>
              <a:t>第二节　机械波的描述</a:t>
            </a:r>
            <a:endParaRPr lang="zh-CN" altLang="zh-CN" sz="2800" kern="100" dirty="0">
              <a:solidFill>
                <a:srgbClr val="00B050"/>
              </a:solidFill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026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63" y="1772816"/>
            <a:ext cx="1125656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495327"/>
            <a:ext cx="10975658" cy="2869777"/>
          </a:xfrm>
        </p:spPr>
        <p:txBody>
          <a:bodyPr/>
          <a:lstStyle/>
          <a:p>
            <a:pPr indent="612140">
              <a:lnSpc>
                <a:spcPct val="200000"/>
              </a:lnSpc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波的传播方向的双向性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zh-CN" altLang="zh-CN" b="1" kern="100" dirty="0">
                <a:latin typeface="Times New Roman"/>
                <a:cs typeface="Times New Roman"/>
              </a:rPr>
              <a:t>如果只知道波沿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轴传播，则有可能沿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轴正向传播，也可能沿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轴负向传播，具有双向性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288032"/>
            <a:ext cx="10975658" cy="6165304"/>
          </a:xfrm>
        </p:spPr>
        <p:txBody>
          <a:bodyPr>
            <a:normAutofit/>
          </a:bodyPr>
          <a:lstStyle/>
          <a:p>
            <a:pPr indent="61214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1  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如</a:t>
            </a:r>
            <a:r>
              <a:rPr lang="zh-CN" altLang="zh-CN" b="1" kern="100" dirty="0">
                <a:latin typeface="Times New Roman"/>
                <a:cs typeface="Times New Roman"/>
              </a:rPr>
              <a:t>图所示，实线为简谐波在时刻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的图像，虚线为简谐波经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时间后的图像。则下列说法中正确的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．这列简谐波一定沿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轴正向传播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．这列简谐波一定沿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轴负向传播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．实线上的质点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经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时间后位于虚线上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位置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．实线上的质点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经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时间后位于虚线上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位置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解析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经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时间后的波形可能是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时刻的波形向右平移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向右传播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得到的，也可能是向左平移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向左传播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得到的，根据题意无法判断，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错误；波上质点在平衡位置上下振动，并不随波迁移，故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答案</a:t>
            </a:r>
            <a:r>
              <a:rPr lang="en-US" altLang="zh-CN" b="1" kern="100" dirty="0">
                <a:solidFill>
                  <a:srgbClr val="FF0000"/>
                </a:solidFill>
                <a:latin typeface="IPAPANNEW"/>
                <a:ea typeface="黑体"/>
                <a:cs typeface="Times New Roman"/>
              </a:rPr>
              <a:t>]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D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8194" name="Picture 2" descr="21WLXKCXARXS3-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536" y="1196752"/>
            <a:ext cx="2736304" cy="1430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612140" algn="ctr">
              <a:lnSpc>
                <a:spcPct val="200000"/>
              </a:lnSpc>
            </a:pPr>
            <a:r>
              <a:rPr lang="en-US" altLang="zh-CN" b="1" kern="100" dirty="0">
                <a:solidFill>
                  <a:srgbClr val="F79646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F79646"/>
                </a:solidFill>
                <a:latin typeface="Times New Roman"/>
                <a:ea typeface="黑体"/>
                <a:cs typeface="Times New Roman"/>
              </a:rPr>
              <a:t>迁移</a:t>
            </a:r>
            <a:r>
              <a:rPr lang="en-US" altLang="zh-CN" b="1" kern="100" dirty="0">
                <a:solidFill>
                  <a:srgbClr val="F79646"/>
                </a:solidFill>
                <a:latin typeface="Times New Roman"/>
                <a:ea typeface="黑体"/>
                <a:cs typeface="Courier New"/>
              </a:rPr>
              <a:t>·</a:t>
            </a:r>
            <a:r>
              <a:rPr lang="zh-CN" altLang="zh-CN" b="1" kern="100" dirty="0">
                <a:solidFill>
                  <a:srgbClr val="F79646"/>
                </a:solidFill>
                <a:latin typeface="Times New Roman"/>
                <a:ea typeface="黑体"/>
                <a:cs typeface="Times New Roman"/>
              </a:rPr>
              <a:t>发散</a:t>
            </a:r>
            <a:r>
              <a:rPr lang="en-US" altLang="zh-CN" b="1" kern="100" dirty="0">
                <a:solidFill>
                  <a:srgbClr val="F79646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zh-CN" altLang="zh-CN" b="1" kern="100" dirty="0">
                <a:latin typeface="Times New Roman"/>
                <a:cs typeface="Times New Roman"/>
              </a:rPr>
              <a:t>上题中，若已知波向右传播，则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时刻质点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的振动方向是怎样的？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＋</a:t>
            </a:r>
            <a:r>
              <a:rPr lang="en-US" altLang="zh-CN" b="1" kern="100" dirty="0">
                <a:latin typeface="Times New Roman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时刻质点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的振动方向是怎样的？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200000"/>
              </a:lnSpc>
            </a:pP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若波向右传播，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时刻质点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的振动方向向下，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＋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时刻质点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en-US" altLang="zh-CN" b="1" kern="100" baseline="-25000" dirty="0">
                <a:latin typeface="Times New Roman"/>
                <a:ea typeface="楷体_GB2312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的振动方向向上。</a:t>
            </a:r>
            <a:r>
              <a:rPr lang="en-US" altLang="zh-CN" b="1" kern="100" dirty="0">
                <a:latin typeface="Times New Roman"/>
                <a:cs typeface="Courier New"/>
              </a:rPr>
              <a:t> 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96987" y="692696"/>
            <a:ext cx="10975658" cy="5112568"/>
          </a:xfrm>
        </p:spPr>
        <p:txBody>
          <a:bodyPr>
            <a:normAutofit/>
          </a:bodyPr>
          <a:lstStyle/>
          <a:p>
            <a:pPr indent="612140" algn="ctr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判断质点振动方向与波的传播方向的四种常用方法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上下坡法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沿波的传播方向看，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上坡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的点向下运动，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下坡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的点向上运动，简称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上坡下，下坡上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。如图甲所示。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微平移法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原理：波向前传播，波形也向前平移。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方法：作出经微小时间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后的波形，就知道了各质点经过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时间到达的位置，此刻质点振动方向也就知道了。如图乙所示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921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8004" y="116632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9219" name="Picture 3" descr="20XWLX3-21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2635" y="5013176"/>
            <a:ext cx="2724832" cy="128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 descr="20XWLX3-22.TIF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5579" y="4921196"/>
            <a:ext cx="2088232" cy="1446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3289275" y="623734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latin typeface="Times New Roman"/>
                <a:cs typeface="Times New Roman"/>
              </a:rPr>
              <a:t>甲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6611653" y="6302419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/>
              <a:t>乙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408955" y="188640"/>
            <a:ext cx="10975658" cy="5904656"/>
          </a:xfrm>
        </p:spPr>
        <p:txBody>
          <a:bodyPr>
            <a:normAutofit/>
          </a:bodyPr>
          <a:lstStyle/>
          <a:p>
            <a:pPr indent="61214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同侧法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cs typeface="Times New Roman"/>
              </a:rPr>
              <a:t>在波的图像上的某一点，沿竖直方向画出一个箭头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表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>
              <a:lnSpc>
                <a:spcPct val="130000"/>
              </a:lnSpc>
            </a:pPr>
            <a:r>
              <a:rPr lang="zh-CN" altLang="zh-CN" b="1" kern="100" dirty="0" smtClean="0">
                <a:latin typeface="Times New Roman"/>
                <a:cs typeface="Times New Roman"/>
              </a:rPr>
              <a:t>示</a:t>
            </a:r>
            <a:r>
              <a:rPr lang="zh-CN" altLang="zh-CN" b="1" kern="100" dirty="0">
                <a:latin typeface="Times New Roman"/>
                <a:cs typeface="Times New Roman"/>
              </a:rPr>
              <a:t>质点运动方向，并在同一点沿水平方向画一个箭头表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示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>
              <a:lnSpc>
                <a:spcPct val="130000"/>
              </a:lnSpc>
            </a:pPr>
            <a:r>
              <a:rPr lang="zh-CN" altLang="zh-CN" b="1" kern="100" dirty="0" smtClean="0">
                <a:latin typeface="Times New Roman"/>
                <a:cs typeface="Times New Roman"/>
              </a:rPr>
              <a:t>波</a:t>
            </a:r>
            <a:r>
              <a:rPr lang="zh-CN" altLang="zh-CN" b="1" kern="100" dirty="0">
                <a:latin typeface="Times New Roman"/>
                <a:cs typeface="Times New Roman"/>
              </a:rPr>
              <a:t>的传播方向，那么这两个箭头总是在曲线的同侧，如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图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>
              <a:lnSpc>
                <a:spcPct val="130000"/>
              </a:lnSpc>
            </a:pPr>
            <a:r>
              <a:rPr lang="zh-CN" altLang="zh-CN" b="1" kern="100" dirty="0" smtClean="0">
                <a:latin typeface="Times New Roman"/>
                <a:cs typeface="Times New Roman"/>
              </a:rPr>
              <a:t>丙</a:t>
            </a:r>
            <a:r>
              <a:rPr lang="zh-CN" altLang="zh-CN" b="1" kern="100" dirty="0">
                <a:latin typeface="Times New Roman"/>
                <a:cs typeface="Times New Roman"/>
              </a:rPr>
              <a:t>所示。若波向右传播，则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向下运动。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4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带动法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原理：先振动的质点带动邻近的后振动的质点。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方法：在质点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与波源之间的图像上靠近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点另找一点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dirty="0">
                <a:latin typeface="宋体"/>
                <a:ea typeface="楷体_GB2312"/>
                <a:cs typeface="Times New Roman"/>
              </a:rPr>
              <a:t>′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，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indent="0">
              <a:lnSpc>
                <a:spcPct val="130000"/>
              </a:lnSpc>
            </a:pP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若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dirty="0">
                <a:latin typeface="宋体"/>
                <a:ea typeface="楷体_GB2312"/>
                <a:cs typeface="Times New Roman"/>
              </a:rPr>
              <a:t>′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在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上方，则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向上运动，若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en-US" altLang="zh-CN" b="1" kern="100" dirty="0">
                <a:latin typeface="宋体"/>
                <a:ea typeface="楷体_GB2312"/>
                <a:cs typeface="Times New Roman"/>
              </a:rPr>
              <a:t>′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在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下方，则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向下运动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ea typeface="楷体_GB2312"/>
              <a:cs typeface="Times New Roman"/>
            </a:endParaRPr>
          </a:p>
          <a:p>
            <a:pPr indent="0">
              <a:lnSpc>
                <a:spcPct val="130000"/>
              </a:lnSpc>
            </a:pP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如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图丁所示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0242" name="Picture 2" descr="20XWLX3-23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5095" y="1101828"/>
            <a:ext cx="2376264" cy="1175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05099" y="2149151"/>
            <a:ext cx="1112164" cy="559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612140"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>
                <a:latin typeface="+mj-ea"/>
                <a:ea typeface="+mj-ea"/>
                <a:cs typeface="Times New Roman"/>
              </a:rPr>
              <a:t>丙</a:t>
            </a:r>
            <a:endParaRPr lang="zh-CN" altLang="zh-CN" sz="2400" kern="100" dirty="0">
              <a:effectLst/>
              <a:latin typeface="+mj-ea"/>
              <a:ea typeface="+mj-ea"/>
              <a:cs typeface="Courier New"/>
            </a:endParaRPr>
          </a:p>
        </p:txBody>
      </p:sp>
      <p:pic>
        <p:nvPicPr>
          <p:cNvPr id="10243" name="Picture 3" descr="20XWLX3-24.TIF"/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5899" y="3609019"/>
            <a:ext cx="3024336" cy="1404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9521927" y="5085184"/>
            <a:ext cx="1112164" cy="5597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612140" algn="ctr">
              <a:lnSpc>
                <a:spcPct val="150000"/>
              </a:lnSpc>
              <a:spcAft>
                <a:spcPts val="0"/>
              </a:spcAft>
            </a:pPr>
            <a:r>
              <a:rPr lang="zh-CN" altLang="zh-CN" sz="2400" b="1" kern="100" dirty="0">
                <a:latin typeface="Times New Roman"/>
                <a:cs typeface="Times New Roman"/>
              </a:rPr>
              <a:t>丁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480963" y="260648"/>
            <a:ext cx="10975658" cy="4525963"/>
          </a:xfrm>
        </p:spPr>
        <p:txBody>
          <a:bodyPr/>
          <a:lstStyle/>
          <a:p>
            <a:pPr indent="612140" algn="ctr"/>
            <a:r>
              <a:rPr lang="en-US" altLang="zh-CN" b="1" kern="100" dirty="0" smtClean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 smtClean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 smtClean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 smtClean="0">
                <a:latin typeface="Times New Roman"/>
                <a:cs typeface="Courier New"/>
              </a:rPr>
              <a:t>1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</a:t>
            </a:r>
            <a:r>
              <a:rPr lang="en-US" altLang="zh-CN" b="1" kern="100" dirty="0" smtClean="0">
                <a:latin typeface="Times New Roman"/>
                <a:ea typeface="隶书"/>
                <a:cs typeface="Courier New"/>
              </a:rPr>
              <a:t>(2023·</a:t>
            </a:r>
            <a:r>
              <a:rPr lang="zh-CN" altLang="zh-CN" b="1" kern="100" dirty="0" smtClean="0">
                <a:latin typeface="Times New Roman"/>
                <a:ea typeface="隶书"/>
                <a:cs typeface="Times New Roman"/>
              </a:rPr>
              <a:t>重庆高考</a:t>
            </a:r>
            <a:r>
              <a:rPr lang="en-US" altLang="zh-CN" b="1" kern="100" dirty="0" smtClean="0">
                <a:latin typeface="Times New Roman"/>
                <a:ea typeface="隶书"/>
                <a:cs typeface="Courier New"/>
              </a:rPr>
              <a:t>)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 smtClean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 smtClean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一列简谐横波在介质中沿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x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轴传播，波速为</a:t>
            </a:r>
            <a:r>
              <a:rPr lang="en-US" altLang="zh-CN" b="1" kern="100" dirty="0" smtClean="0">
                <a:latin typeface="Times New Roman"/>
                <a:cs typeface="Courier New"/>
              </a:rPr>
              <a:t>2 m/s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 smtClean="0">
                <a:latin typeface="Times New Roman"/>
                <a:cs typeface="Courier New"/>
              </a:rPr>
              <a:t>t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＝</a:t>
            </a:r>
            <a:r>
              <a:rPr lang="en-US" altLang="zh-CN" b="1" kern="100" dirty="0" smtClean="0">
                <a:latin typeface="Times New Roman"/>
                <a:cs typeface="Courier New"/>
              </a:rPr>
              <a:t>0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时的波形图如图所示，</a:t>
            </a:r>
            <a:r>
              <a:rPr lang="en-US" altLang="zh-CN" b="1" kern="100" dirty="0" smtClean="0">
                <a:latin typeface="Times New Roman"/>
                <a:cs typeface="Courier New"/>
              </a:rPr>
              <a:t>P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为该介质中的一质点。则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　　</a:t>
            </a:r>
            <a:r>
              <a:rPr lang="en-US" altLang="zh-CN" b="1" kern="100" dirty="0" smtClean="0">
                <a:latin typeface="Times New Roman"/>
                <a:cs typeface="Courier New"/>
              </a:rPr>
              <a:t>)</a:t>
            </a:r>
            <a:endParaRPr lang="zh-CN" altLang="zh-CN" sz="1050" kern="100" dirty="0" smtClean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endParaRPr lang="zh-CN" altLang="zh-CN" kern="100" dirty="0" smtClean="0">
              <a:latin typeface="宋体"/>
              <a:cs typeface="Courier New"/>
            </a:endParaRPr>
          </a:p>
          <a:p>
            <a:pPr indent="612140" algn="ctr"/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96987" y="3590564"/>
            <a:ext cx="98650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12140" algn="just">
              <a:lnSpc>
                <a:spcPct val="150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en-US" altLang="zh-CN" sz="2800" b="1" kern="100" dirty="0">
                <a:latin typeface="Times New Roman"/>
                <a:cs typeface="Courier New"/>
              </a:rPr>
              <a:t>A</a:t>
            </a:r>
            <a:r>
              <a:rPr lang="zh-CN" altLang="zh-CN" sz="2800" b="1" kern="100" dirty="0">
                <a:latin typeface="Times New Roman"/>
                <a:cs typeface="Times New Roman"/>
              </a:rPr>
              <a:t>．该波的波长为</a:t>
            </a:r>
            <a:r>
              <a:rPr lang="en-US" altLang="zh-CN" sz="2800" b="1" kern="100" dirty="0">
                <a:latin typeface="Times New Roman"/>
                <a:cs typeface="Courier New"/>
              </a:rPr>
              <a:t>14 m</a:t>
            </a:r>
            <a:endParaRPr lang="zh-CN" altLang="zh-CN" sz="2800" kern="100" dirty="0">
              <a:latin typeface="宋体"/>
              <a:cs typeface="Courier New"/>
            </a:endParaRPr>
          </a:p>
          <a:p>
            <a:pPr indent="612140" algn="just">
              <a:lnSpc>
                <a:spcPct val="150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en-US" altLang="zh-CN" sz="2800" b="1" kern="100" dirty="0">
                <a:latin typeface="Times New Roman"/>
                <a:cs typeface="Courier New"/>
              </a:rPr>
              <a:t>B</a:t>
            </a:r>
            <a:r>
              <a:rPr lang="zh-CN" altLang="zh-CN" sz="2800" b="1" kern="100" dirty="0">
                <a:latin typeface="Times New Roman"/>
                <a:cs typeface="Times New Roman"/>
              </a:rPr>
              <a:t>．该波的周期为</a:t>
            </a:r>
            <a:r>
              <a:rPr lang="en-US" altLang="zh-CN" sz="2800" b="1" kern="100" dirty="0">
                <a:latin typeface="Times New Roman"/>
                <a:cs typeface="Courier New"/>
              </a:rPr>
              <a:t>8 s</a:t>
            </a:r>
            <a:endParaRPr lang="zh-CN" altLang="zh-CN" sz="2800" kern="100" dirty="0">
              <a:latin typeface="宋体"/>
              <a:cs typeface="Courier New"/>
            </a:endParaRPr>
          </a:p>
          <a:p>
            <a:pPr indent="612140" algn="just">
              <a:lnSpc>
                <a:spcPct val="150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en-US" altLang="zh-CN" sz="2800" b="1" kern="100" dirty="0">
                <a:latin typeface="Times New Roman"/>
                <a:cs typeface="Courier New"/>
              </a:rPr>
              <a:t>C</a:t>
            </a:r>
            <a:r>
              <a:rPr lang="zh-CN" altLang="zh-CN" sz="2800" b="1" kern="100" dirty="0">
                <a:latin typeface="Times New Roman"/>
                <a:cs typeface="Times New Roman"/>
              </a:rPr>
              <a:t>．</a:t>
            </a:r>
            <a:r>
              <a:rPr lang="en-US" altLang="zh-CN" sz="2800" b="1" i="1" kern="100" dirty="0">
                <a:latin typeface="Times New Roman"/>
                <a:cs typeface="Courier New"/>
              </a:rPr>
              <a:t>t</a:t>
            </a:r>
            <a:r>
              <a:rPr lang="zh-CN" altLang="zh-CN" sz="2800" b="1" kern="100" dirty="0">
                <a:latin typeface="Times New Roman"/>
                <a:cs typeface="Times New Roman"/>
              </a:rPr>
              <a:t>＝</a:t>
            </a:r>
            <a:r>
              <a:rPr lang="en-US" altLang="zh-CN" sz="2800" b="1" kern="100" dirty="0">
                <a:latin typeface="Times New Roman"/>
                <a:cs typeface="Courier New"/>
              </a:rPr>
              <a:t>0</a:t>
            </a:r>
            <a:r>
              <a:rPr lang="zh-CN" altLang="zh-CN" sz="2800" b="1" kern="100" dirty="0">
                <a:latin typeface="Times New Roman"/>
                <a:cs typeface="Times New Roman"/>
              </a:rPr>
              <a:t>时质点</a:t>
            </a:r>
            <a:r>
              <a:rPr lang="en-US" altLang="zh-CN" sz="2800" b="1" kern="100" dirty="0">
                <a:latin typeface="Times New Roman"/>
                <a:cs typeface="Courier New"/>
              </a:rPr>
              <a:t>P</a:t>
            </a:r>
            <a:r>
              <a:rPr lang="zh-CN" altLang="zh-CN" sz="2800" b="1" kern="100" dirty="0">
                <a:latin typeface="Times New Roman"/>
                <a:cs typeface="Times New Roman"/>
              </a:rPr>
              <a:t>的加速度方向沿</a:t>
            </a:r>
            <a:r>
              <a:rPr lang="en-US" altLang="zh-CN" sz="2800" b="1" i="1" kern="100" dirty="0">
                <a:latin typeface="Times New Roman"/>
                <a:cs typeface="Courier New"/>
              </a:rPr>
              <a:t>y</a:t>
            </a:r>
            <a:r>
              <a:rPr lang="zh-CN" altLang="zh-CN" sz="2800" b="1" kern="100" dirty="0">
                <a:latin typeface="Times New Roman"/>
                <a:cs typeface="Times New Roman"/>
              </a:rPr>
              <a:t>轴负方向</a:t>
            </a:r>
            <a:endParaRPr lang="zh-CN" altLang="zh-CN" sz="2800" kern="100" dirty="0">
              <a:latin typeface="宋体"/>
              <a:cs typeface="Courier New"/>
            </a:endParaRPr>
          </a:p>
          <a:p>
            <a:pPr indent="612140" algn="just">
              <a:lnSpc>
                <a:spcPct val="150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en-US" altLang="zh-CN" sz="2800" b="1" kern="100" dirty="0">
                <a:latin typeface="Times New Roman"/>
                <a:cs typeface="Courier New"/>
              </a:rPr>
              <a:t>D</a:t>
            </a:r>
            <a:r>
              <a:rPr lang="zh-CN" altLang="zh-CN" sz="2800" b="1" kern="100" dirty="0">
                <a:latin typeface="Times New Roman"/>
                <a:cs typeface="Times New Roman"/>
              </a:rPr>
              <a:t>．</a:t>
            </a:r>
            <a:r>
              <a:rPr lang="en-US" altLang="zh-CN" sz="2800" b="1" kern="100" dirty="0">
                <a:latin typeface="Times New Roman"/>
                <a:cs typeface="Courier New"/>
              </a:rPr>
              <a:t>0</a:t>
            </a:r>
            <a:r>
              <a:rPr lang="zh-CN" altLang="zh-CN" sz="2800" b="1" kern="100" dirty="0">
                <a:latin typeface="Times New Roman"/>
                <a:cs typeface="Times New Roman"/>
              </a:rPr>
              <a:t>～</a:t>
            </a:r>
            <a:r>
              <a:rPr lang="en-US" altLang="zh-CN" sz="2800" b="1" kern="100" dirty="0">
                <a:latin typeface="Times New Roman"/>
                <a:cs typeface="Courier New"/>
              </a:rPr>
              <a:t>2 s</a:t>
            </a:r>
            <a:r>
              <a:rPr lang="zh-CN" altLang="zh-CN" sz="2800" b="1" kern="100" dirty="0">
                <a:latin typeface="Times New Roman"/>
                <a:cs typeface="Times New Roman"/>
              </a:rPr>
              <a:t>内质点</a:t>
            </a:r>
            <a:r>
              <a:rPr lang="en-US" altLang="zh-CN" sz="2800" b="1" kern="100" dirty="0">
                <a:latin typeface="Times New Roman"/>
                <a:cs typeface="Courier New"/>
              </a:rPr>
              <a:t>P</a:t>
            </a:r>
            <a:r>
              <a:rPr lang="zh-CN" altLang="zh-CN" sz="2800" b="1" kern="100" dirty="0">
                <a:latin typeface="Times New Roman"/>
                <a:cs typeface="Times New Roman"/>
              </a:rPr>
              <a:t>运动的路程有可能小于</a:t>
            </a:r>
            <a:r>
              <a:rPr lang="en-US" altLang="zh-CN" sz="2800" b="1" kern="100" dirty="0">
                <a:latin typeface="Times New Roman"/>
                <a:cs typeface="Courier New"/>
              </a:rPr>
              <a:t>0.1 m</a:t>
            </a:r>
            <a:endParaRPr lang="zh-CN" altLang="zh-CN" sz="2800" kern="100" dirty="0">
              <a:effectLst/>
              <a:latin typeface="宋体"/>
              <a:cs typeface="Courier New"/>
            </a:endParaRPr>
          </a:p>
        </p:txBody>
      </p:sp>
      <p:pic>
        <p:nvPicPr>
          <p:cNvPr id="32770" name="Picture 2" descr="23WLCQGKT-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291" y="2058252"/>
            <a:ext cx="345838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0521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6916544"/>
              </p:ext>
            </p:extLst>
          </p:nvPr>
        </p:nvGraphicFramePr>
        <p:xfrm>
          <a:off x="841003" y="963067"/>
          <a:ext cx="10371138" cy="277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2" name="文档" r:id="rId4" imgW="10371836" imgH="2777777" progId="Word.Document.12">
                  <p:embed/>
                </p:oleObj>
              </mc:Choice>
              <mc:Fallback>
                <p:oleObj name="文档" r:id="rId4" imgW="10371836" imgH="277777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41003" y="963067"/>
                        <a:ext cx="10371138" cy="2778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5401160"/>
              </p:ext>
            </p:extLst>
          </p:nvPr>
        </p:nvGraphicFramePr>
        <p:xfrm>
          <a:off x="336947" y="3933056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23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6947" y="3933056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48113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2957686"/>
              </p:ext>
            </p:extLst>
          </p:nvPr>
        </p:nvGraphicFramePr>
        <p:xfrm>
          <a:off x="1201043" y="513928"/>
          <a:ext cx="9710737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2" name="文档" r:id="rId4" imgW="9745178" imgH="5894691" progId="Word.Document.12">
                  <p:embed/>
                </p:oleObj>
              </mc:Choice>
              <mc:Fallback>
                <p:oleObj name="文档" r:id="rId4" imgW="9745178" imgH="589469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01043" y="513928"/>
                        <a:ext cx="9710737" cy="5867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394696"/>
              </p:ext>
            </p:extLst>
          </p:nvPr>
        </p:nvGraphicFramePr>
        <p:xfrm>
          <a:off x="935855" y="908720"/>
          <a:ext cx="10274300" cy="388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8" name="文档" r:id="rId4" imgW="10371836" imgH="3931428" progId="Word.Document.12">
                  <p:embed/>
                </p:oleObj>
              </mc:Choice>
              <mc:Fallback>
                <p:oleObj name="文档" r:id="rId4" imgW="10371836" imgH="393142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35855" y="908720"/>
                        <a:ext cx="10274300" cy="3883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7138201"/>
              </p:ext>
            </p:extLst>
          </p:nvPr>
        </p:nvGraphicFramePr>
        <p:xfrm>
          <a:off x="966341" y="4832325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79" name="文档" r:id="rId7" imgW="5274753" imgH="396374" progId="Word.Document.12">
                  <p:embed/>
                </p:oleObj>
              </mc:Choice>
              <mc:Fallback>
                <p:oleObj name="文档" r:id="rId7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66341" y="4832325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484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764704"/>
            <a:ext cx="10975658" cy="5688632"/>
          </a:xfrm>
        </p:spPr>
        <p:txBody>
          <a:bodyPr/>
          <a:lstStyle/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3.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如图所示为一弹性绳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3 s</a:t>
            </a:r>
            <a:r>
              <a:rPr lang="zh-CN" altLang="zh-CN" b="1" kern="100" dirty="0">
                <a:latin typeface="Times New Roman"/>
                <a:cs typeface="Times New Roman"/>
              </a:rPr>
              <a:t>时的波形，有关这列波的说法正确的是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．若波向右传播，则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3 s</a:t>
            </a:r>
            <a:r>
              <a:rPr lang="zh-CN" altLang="zh-CN" b="1" kern="100" dirty="0">
                <a:latin typeface="Times New Roman"/>
                <a:cs typeface="Times New Roman"/>
              </a:rPr>
              <a:t>时质点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的振动方向向下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．若波向左传播，则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3 s</a:t>
            </a:r>
            <a:r>
              <a:rPr lang="zh-CN" altLang="zh-CN" b="1" kern="100" dirty="0">
                <a:latin typeface="Times New Roman"/>
                <a:cs typeface="Times New Roman"/>
              </a:rPr>
              <a:t>时质点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的振动方向向下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．若波向右传播，则质点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cs typeface="Times New Roman"/>
              </a:rPr>
              <a:t>的起振方向向下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．若波向左传播，则质点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cs typeface="Times New Roman"/>
              </a:rPr>
              <a:t>的起振方向向上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14338" name="Picture 2" descr="21WLXKCXARXS3-9+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1403" y="1484784"/>
            <a:ext cx="2592288" cy="117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484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692696"/>
            <a:ext cx="11176460" cy="4525963"/>
          </a:xfrm>
        </p:spPr>
        <p:txBody>
          <a:bodyPr/>
          <a:lstStyle/>
          <a:p>
            <a:pPr indent="612140">
              <a:lnSpc>
                <a:spcPct val="130000"/>
              </a:lnSpc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一、机械波的图像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．填一填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简谐波：波源做简谐运动时，介质的各个质点随之做</a:t>
            </a:r>
            <a:r>
              <a:rPr lang="en-US" altLang="zh-CN" b="1" u="sng" kern="100" dirty="0">
                <a:latin typeface="Times New Roman"/>
                <a:cs typeface="Courier New"/>
              </a:rPr>
              <a:t>          </a:t>
            </a:r>
            <a:r>
              <a:rPr lang="zh-CN" altLang="zh-CN" b="1" kern="100" dirty="0">
                <a:latin typeface="Times New Roman"/>
                <a:cs typeface="Times New Roman"/>
              </a:rPr>
              <a:t>运动所形成的波。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30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波的图像的画法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>
              <a:lnSpc>
                <a:spcPct val="130000"/>
              </a:lnSpc>
            </a:pPr>
            <a:endParaRPr lang="zh-CN" altLang="en-US" dirty="0"/>
          </a:p>
        </p:txBody>
      </p:sp>
      <p:pic>
        <p:nvPicPr>
          <p:cNvPr id="2050" name="Picture 2" descr="F:\粤教版物理选择性必修第一册\新课程学案1自学新教材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9315" y="116632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8696463" y="183190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简谐</a:t>
            </a:r>
            <a:endParaRPr lang="zh-CN" altLang="en-US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3211" y="2859486"/>
            <a:ext cx="6696743" cy="3888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645" y="3734267"/>
            <a:ext cx="504576" cy="26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6509" y="4225052"/>
            <a:ext cx="288179" cy="312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1917" y="5328367"/>
            <a:ext cx="527172" cy="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66545" y="1124744"/>
            <a:ext cx="10975658" cy="3960440"/>
          </a:xfrm>
        </p:spPr>
        <p:txBody>
          <a:bodyPr/>
          <a:lstStyle/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若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波向右传播，根据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上下坡法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点在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3 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时处于下坡段，故向上振动，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错误；若波向左传播，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点处于上坡段，要向下振动，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项正确；质点的起振方向跟波的最前沿质点的振动方向相同，当波向右传播时，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点是最前沿，故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点的起振方向向上，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项错误；若波向左传播，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点是最前沿，故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点的起振方向向上，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项正确。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BD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1484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692697"/>
            <a:ext cx="10975658" cy="5688632"/>
          </a:xfrm>
        </p:spPr>
        <p:txBody>
          <a:bodyPr>
            <a:normAutofit/>
          </a:bodyPr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宋体"/>
                <a:cs typeface="Courier New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宋体"/>
                <a:cs typeface="Courier New"/>
              </a:rPr>
              <a:t>二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Courier New"/>
              </a:rPr>
              <a:t>) 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波长、频率和波速的关系及应用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地震时，震源的振动会以横波和纵波两种形式向外传播，两种波在地壳中的传播速度并不一样，首先到达地面的是纵波，接着横波传来，所以在震中的人们会先感到上下颠簸，然后又会感到左右摇摆。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地震时，在地壳中纵波的速度与横波的速度谁大？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同一种波的传播速度取决于什么？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纵波的速度大。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波的传播速度取决于介质。</a:t>
            </a:r>
            <a:r>
              <a:rPr lang="zh-CN" altLang="zh-CN" b="1" kern="100" dirty="0">
                <a:latin typeface="Times New Roman"/>
                <a:cs typeface="Times New Roman"/>
              </a:rPr>
              <a:t>　　　　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1484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内容占位符 5"/>
          <p:cNvSpPr>
            <a:spLocks noGrp="1"/>
          </p:cNvSpPr>
          <p:nvPr>
            <p:ph idx="1"/>
          </p:nvPr>
        </p:nvSpPr>
        <p:spPr>
          <a:xfrm>
            <a:off x="609759" y="548680"/>
            <a:ext cx="10975658" cy="5688631"/>
          </a:xfrm>
        </p:spPr>
        <p:txBody>
          <a:bodyPr/>
          <a:lstStyle/>
          <a:p>
            <a:pPr indent="612140" algn="ctr"/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关于波长的定义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相邻质点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cs typeface="Times New Roman"/>
              </a:rPr>
              <a:t>振动相位总是相同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zh-CN" altLang="zh-CN" b="1" kern="100" dirty="0">
                <a:latin typeface="Times New Roman"/>
                <a:cs typeface="Times New Roman"/>
              </a:rPr>
              <a:t>是波长定义的关键，二者缺一不可。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波速的决定因素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机械波的波速只与传播介质的性质有关。同一列波在不同介质中传播速度不同；不同频率的同种机械波在同一介质中传播速度相等。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波在同一均匀介质中是匀速传播的。它向外传播的是振动的形式，而不是将质点向外迁移，质点的振动是一种变加速运动，因此质点的振动速度时刻在变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28231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908720"/>
            <a:ext cx="10975658" cy="4525963"/>
          </a:xfrm>
        </p:spPr>
        <p:txBody>
          <a:bodyPr/>
          <a:lstStyle/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波速公式的理解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6790096"/>
              </p:ext>
            </p:extLst>
          </p:nvPr>
        </p:nvGraphicFramePr>
        <p:xfrm>
          <a:off x="985019" y="1628800"/>
          <a:ext cx="8929688" cy="4833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99" name="文档" r:id="rId4" imgW="8950134" imgH="4852547" progId="Word.Document.12">
                  <p:embed/>
                </p:oleObj>
              </mc:Choice>
              <mc:Fallback>
                <p:oleObj name="文档" r:id="rId4" imgW="8950134" imgH="485254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85019" y="1628800"/>
                        <a:ext cx="8929688" cy="4833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283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44624"/>
            <a:ext cx="10975658" cy="4525963"/>
          </a:xfrm>
        </p:spPr>
        <p:txBody>
          <a:bodyPr/>
          <a:lstStyle/>
          <a:p>
            <a:pPr indent="61214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典例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  </a:t>
            </a:r>
            <a:r>
              <a:rPr lang="zh-CN" altLang="zh-CN" b="1" kern="100" dirty="0">
                <a:latin typeface="Times New Roman"/>
                <a:cs typeface="Times New Roman"/>
              </a:rPr>
              <a:t>如图所示，一列简谐横波沿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轴正方向传播，在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轴上有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zh-CN" altLang="zh-CN" b="1" kern="100" dirty="0">
                <a:latin typeface="Times New Roman"/>
                <a:cs typeface="Times New Roman"/>
              </a:rPr>
              <a:t>三点，从波传到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5 m</a:t>
            </a:r>
            <a:r>
              <a:rPr lang="zh-CN" altLang="zh-CN" b="1" kern="100" dirty="0">
                <a:latin typeface="Times New Roman"/>
                <a:cs typeface="Times New Roman"/>
              </a:rPr>
              <a:t>的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点时开始计时，已知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0.7 s</a:t>
            </a:r>
            <a:r>
              <a:rPr lang="zh-CN" altLang="zh-CN" b="1" kern="100" dirty="0">
                <a:latin typeface="Times New Roman"/>
                <a:cs typeface="Times New Roman"/>
              </a:rPr>
              <a:t>时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点第二次出现波峰，求：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en-US" altLang="zh-CN" b="1" kern="100" dirty="0">
                <a:latin typeface="Times New Roman"/>
                <a:cs typeface="Courier New"/>
              </a:rPr>
              <a:t>1)</a:t>
            </a:r>
            <a:r>
              <a:rPr lang="zh-CN" altLang="zh-CN" b="1" kern="100" dirty="0">
                <a:latin typeface="Times New Roman"/>
                <a:cs typeface="Times New Roman"/>
              </a:rPr>
              <a:t>这列波传播的速度；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从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时刻起到</a:t>
            </a:r>
            <a:r>
              <a:rPr lang="en-US" altLang="zh-CN" b="1" i="1" kern="100" dirty="0">
                <a:latin typeface="Times New Roman"/>
                <a:cs typeface="Courier New"/>
              </a:rPr>
              <a:t>t</a:t>
            </a:r>
            <a:r>
              <a:rPr lang="en-US" altLang="zh-CN" b="1" kern="100" baseline="-250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 s</a:t>
            </a:r>
            <a:r>
              <a:rPr lang="zh-CN" altLang="zh-CN" b="1" kern="100" dirty="0">
                <a:latin typeface="Times New Roman"/>
                <a:cs typeface="Times New Roman"/>
              </a:rPr>
              <a:t>止，质点</a:t>
            </a:r>
            <a:r>
              <a:rPr lang="en-US" altLang="zh-CN" b="1" i="1" kern="100" dirty="0">
                <a:latin typeface="Times New Roman"/>
                <a:cs typeface="Courier New"/>
              </a:rPr>
              <a:t>Q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9 m)</a:t>
            </a:r>
            <a:r>
              <a:rPr lang="zh-CN" altLang="zh-CN" b="1" kern="100" dirty="0">
                <a:latin typeface="Times New Roman"/>
                <a:cs typeface="Times New Roman"/>
              </a:rPr>
              <a:t>通过的路程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16386" name="Picture 2" descr="20XWLX3-31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339" y="1318325"/>
            <a:ext cx="4104456" cy="1668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3303600"/>
              </p:ext>
            </p:extLst>
          </p:nvPr>
        </p:nvGraphicFramePr>
        <p:xfrm>
          <a:off x="729604" y="4482802"/>
          <a:ext cx="10696575" cy="211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3" name="文档" r:id="rId6" imgW="11050842" imgH="2181483" progId="Word.Document.12">
                  <p:embed/>
                </p:oleObj>
              </mc:Choice>
              <mc:Fallback>
                <p:oleObj name="文档" r:id="rId6" imgW="11050842" imgH="218148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29604" y="4482802"/>
                        <a:ext cx="10696575" cy="211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87624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395773"/>
              </p:ext>
            </p:extLst>
          </p:nvPr>
        </p:nvGraphicFramePr>
        <p:xfrm>
          <a:off x="913011" y="521741"/>
          <a:ext cx="10677525" cy="564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0" name="文档" r:id="rId4" imgW="10792481" imgH="5703005" progId="Word.Document.12">
                  <p:embed/>
                </p:oleObj>
              </mc:Choice>
              <mc:Fallback>
                <p:oleObj name="文档" r:id="rId4" imgW="10792481" imgH="570300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3011" y="521741"/>
                        <a:ext cx="10677525" cy="564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787152"/>
              </p:ext>
            </p:extLst>
          </p:nvPr>
        </p:nvGraphicFramePr>
        <p:xfrm>
          <a:off x="913011" y="5715595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1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913011" y="5715595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877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5066117"/>
              </p:ext>
            </p:extLst>
          </p:nvPr>
        </p:nvGraphicFramePr>
        <p:xfrm>
          <a:off x="913011" y="1617191"/>
          <a:ext cx="10274300" cy="3756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9" name="文档" r:id="rId4" imgW="10371836" imgH="3804527" progId="Word.Document.12">
                  <p:embed/>
                </p:oleObj>
              </mc:Choice>
              <mc:Fallback>
                <p:oleObj name="文档" r:id="rId4" imgW="10371836" imgH="380452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3011" y="1617191"/>
                        <a:ext cx="10274300" cy="3756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6036" y="1041127"/>
            <a:ext cx="1849263" cy="4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33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552971" y="476672"/>
            <a:ext cx="10975658" cy="4525963"/>
          </a:xfrm>
        </p:spPr>
        <p:txBody>
          <a:bodyPr>
            <a:normAutofit/>
          </a:bodyPr>
          <a:lstStyle/>
          <a:p>
            <a:pPr marL="533400" indent="0" algn="ctr"/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素养训练</a:t>
            </a:r>
            <a:r>
              <a:rPr lang="en-US" altLang="zh-CN" b="1" kern="100" dirty="0">
                <a:solidFill>
                  <a:srgbClr val="4F6228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(2024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年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月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·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九省联考河南卷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如图，在同一根软绳上先后激发出</a:t>
            </a: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两段同向传播的简谐波，则它们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kern="100" dirty="0">
              <a:latin typeface="宋体"/>
              <a:cs typeface="Courier New"/>
            </a:endParaRPr>
          </a:p>
          <a:p>
            <a:pPr marL="533400" indent="-533400"/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30722" name="Picture 2" descr="24GKJSWLHN-1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1283" y="2546955"/>
            <a:ext cx="5076614" cy="113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88358" y="3717032"/>
            <a:ext cx="10441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12140" algn="just">
              <a:lnSpc>
                <a:spcPct val="150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en-US" altLang="zh-CN" sz="2400" b="1" kern="100" dirty="0">
                <a:latin typeface="Times New Roman"/>
                <a:cs typeface="Courier New"/>
              </a:rPr>
              <a:t>A</a:t>
            </a:r>
            <a:r>
              <a:rPr lang="zh-CN" altLang="zh-CN" sz="2400" b="1" kern="100" dirty="0">
                <a:latin typeface="Times New Roman"/>
                <a:cs typeface="Times New Roman"/>
              </a:rPr>
              <a:t>．波长相同　　　　　　　　　</a:t>
            </a:r>
            <a:r>
              <a:rPr lang="en-US" altLang="zh-CN" sz="2400" b="1" kern="100" dirty="0">
                <a:latin typeface="Times New Roman"/>
                <a:cs typeface="Courier New"/>
              </a:rPr>
              <a:t>			B</a:t>
            </a:r>
            <a:r>
              <a:rPr lang="zh-CN" altLang="zh-CN" sz="2400" b="1" kern="100" dirty="0">
                <a:latin typeface="Times New Roman"/>
                <a:cs typeface="Times New Roman"/>
              </a:rPr>
              <a:t>．振幅相同</a:t>
            </a:r>
            <a:endParaRPr lang="zh-CN" altLang="zh-CN" sz="2400" kern="100" dirty="0">
              <a:latin typeface="宋体"/>
              <a:cs typeface="Courier New"/>
            </a:endParaRPr>
          </a:p>
          <a:p>
            <a:pPr indent="612140" algn="just">
              <a:lnSpc>
                <a:spcPct val="150000"/>
              </a:lnSpc>
              <a:spcAft>
                <a:spcPts val="0"/>
              </a:spcAft>
              <a:tabLst>
                <a:tab pos="3150870" algn="l"/>
              </a:tabLst>
            </a:pPr>
            <a:r>
              <a:rPr lang="en-US" altLang="zh-CN" sz="2400" b="1" kern="100" dirty="0">
                <a:latin typeface="Times New Roman"/>
                <a:cs typeface="Courier New"/>
              </a:rPr>
              <a:t>C</a:t>
            </a:r>
            <a:r>
              <a:rPr lang="zh-CN" altLang="zh-CN" sz="2400" b="1" kern="100" dirty="0">
                <a:latin typeface="Times New Roman"/>
                <a:cs typeface="Times New Roman"/>
              </a:rPr>
              <a:t>．波速相同</a:t>
            </a:r>
            <a:r>
              <a:rPr lang="en-US" altLang="zh-CN" sz="2400" b="1" kern="100" dirty="0">
                <a:latin typeface="Times New Roman"/>
                <a:cs typeface="Courier New"/>
              </a:rPr>
              <a:t>  						</a:t>
            </a:r>
            <a:r>
              <a:rPr lang="en-US" altLang="zh-CN" sz="2400" b="1" kern="100" dirty="0" smtClean="0">
                <a:latin typeface="Times New Roman"/>
                <a:cs typeface="Courier New"/>
              </a:rPr>
              <a:t>D</a:t>
            </a:r>
            <a:r>
              <a:rPr lang="zh-CN" altLang="zh-CN" sz="2400" b="1" kern="100" dirty="0">
                <a:latin typeface="Times New Roman"/>
                <a:cs typeface="Times New Roman"/>
              </a:rPr>
              <a:t>．频率相同</a:t>
            </a:r>
            <a:endParaRPr lang="zh-CN" altLang="zh-CN" sz="2400" kern="100" dirty="0">
              <a:effectLst/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16877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0864279"/>
              </p:ext>
            </p:extLst>
          </p:nvPr>
        </p:nvGraphicFramePr>
        <p:xfrm>
          <a:off x="696987" y="1602482"/>
          <a:ext cx="10628312" cy="211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文档" r:id="rId4" imgW="10627678" imgH="2121998" progId="Word.Document.12">
                  <p:embed/>
                </p:oleObj>
              </mc:Choice>
              <mc:Fallback>
                <p:oleObj name="文档" r:id="rId4" imgW="10627678" imgH="212199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96987" y="1602482"/>
                        <a:ext cx="10628312" cy="2114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434320"/>
              </p:ext>
            </p:extLst>
          </p:nvPr>
        </p:nvGraphicFramePr>
        <p:xfrm>
          <a:off x="767035" y="2970535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3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67035" y="2970535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2428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624979" y="764704"/>
            <a:ext cx="10975658" cy="4896544"/>
          </a:xfrm>
        </p:spPr>
        <p:txBody>
          <a:bodyPr/>
          <a:lstStyle/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(2023·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新课标卷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船上的人和水下的潜水员都能听见轮船的鸣笛声。声波在空气中和在水中传播时的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．波速和波长均不同</a:t>
            </a:r>
            <a:r>
              <a:rPr lang="en-US" altLang="zh-CN" b="1" kern="100" dirty="0">
                <a:latin typeface="Times New Roman"/>
                <a:cs typeface="Courier New"/>
              </a:rPr>
              <a:t>  			B</a:t>
            </a:r>
            <a:r>
              <a:rPr lang="zh-CN" altLang="zh-CN" b="1" kern="100" dirty="0">
                <a:latin typeface="Times New Roman"/>
                <a:cs typeface="Times New Roman"/>
              </a:rPr>
              <a:t>．频率和波速均不同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．波长和周期均不同</a:t>
            </a:r>
            <a:r>
              <a:rPr lang="en-US" altLang="zh-CN" b="1" kern="100" dirty="0">
                <a:latin typeface="Times New Roman"/>
                <a:cs typeface="Courier New"/>
              </a:rPr>
              <a:t>  			D</a:t>
            </a:r>
            <a:r>
              <a:rPr lang="zh-CN" altLang="zh-CN" b="1" kern="100" dirty="0">
                <a:latin typeface="Times New Roman"/>
                <a:cs typeface="Times New Roman"/>
              </a:rPr>
              <a:t>．周期和频率均不同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宋体"/>
                <a:ea typeface="黑体"/>
                <a:cs typeface="Times New Roman"/>
              </a:rPr>
              <a:t>解析：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声波的周期和频率由振源决定，故声波在空气中和在水中传播的周期和频率均相同，但声波在空气和水中传播的波速不同，根据波速与波长关系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λf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可知，波长也不同。故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正确，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、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 algn="just">
              <a:tabLst>
                <a:tab pos="3150870" algn="l"/>
              </a:tabLst>
            </a:pPr>
            <a:r>
              <a:rPr lang="zh-CN" altLang="zh-CN" b="1" kern="100" dirty="0">
                <a:solidFill>
                  <a:srgbClr val="FF0000"/>
                </a:solidFill>
                <a:latin typeface="宋体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　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34699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954577" y="116632"/>
            <a:ext cx="10975658" cy="6264696"/>
          </a:xfrm>
        </p:spPr>
        <p:txBody>
          <a:bodyPr>
            <a:normAutofit/>
          </a:bodyPr>
          <a:lstStyle/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波峰和波谷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361950"/>
            <a:r>
              <a:rPr lang="zh-CN" altLang="zh-CN" b="1" kern="100" dirty="0">
                <a:latin typeface="宋体"/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波峰：在波的传播方向上达到</a:t>
            </a:r>
            <a:r>
              <a:rPr lang="en-US" altLang="zh-CN" b="1" u="sng" kern="100" dirty="0">
                <a:latin typeface="Times New Roman"/>
                <a:cs typeface="Courier New"/>
              </a:rPr>
              <a:t>          </a:t>
            </a:r>
            <a:r>
              <a:rPr lang="zh-CN" altLang="zh-CN" b="1" kern="100" dirty="0">
                <a:latin typeface="Times New Roman"/>
                <a:cs typeface="Times New Roman"/>
              </a:rPr>
              <a:t>最大位移的质点所在处。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361950"/>
            <a:r>
              <a:rPr lang="zh-CN" altLang="zh-CN" b="1" kern="100" dirty="0">
                <a:latin typeface="宋体"/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波谷：在波的传播方向上达到</a:t>
            </a:r>
            <a:r>
              <a:rPr lang="en-US" altLang="zh-CN" b="1" u="sng" kern="100" dirty="0">
                <a:latin typeface="Times New Roman"/>
                <a:cs typeface="Courier New"/>
              </a:rPr>
              <a:t>          </a:t>
            </a:r>
            <a:r>
              <a:rPr lang="zh-CN" altLang="zh-CN" b="1" kern="100" dirty="0">
                <a:latin typeface="Times New Roman"/>
                <a:cs typeface="Times New Roman"/>
              </a:rPr>
              <a:t>最大位移的质点所在处。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(4)</a:t>
            </a:r>
            <a:r>
              <a:rPr lang="zh-CN" altLang="zh-CN" b="1" kern="100" dirty="0">
                <a:latin typeface="Times New Roman"/>
                <a:cs typeface="Times New Roman"/>
              </a:rPr>
              <a:t>振动图像和机械波的图像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361950"/>
            <a:r>
              <a:rPr lang="zh-CN" altLang="zh-CN" b="1" kern="100" dirty="0">
                <a:latin typeface="宋体"/>
                <a:cs typeface="宋体"/>
              </a:rPr>
              <a:t>①</a:t>
            </a:r>
            <a:r>
              <a:rPr lang="zh-CN" altLang="zh-CN" b="1" kern="100" dirty="0">
                <a:latin typeface="Times New Roman"/>
                <a:cs typeface="Times New Roman"/>
              </a:rPr>
              <a:t>振动图像表示介质中的某一质点在</a:t>
            </a:r>
            <a:r>
              <a:rPr lang="en-US" altLang="zh-CN" b="1" u="sng" kern="100" dirty="0">
                <a:latin typeface="Times New Roman"/>
                <a:cs typeface="Courier New"/>
              </a:rPr>
              <a:t>   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  </a:t>
            </a:r>
            <a:r>
              <a:rPr lang="zh-CN" altLang="zh-CN" b="1" kern="100" dirty="0">
                <a:latin typeface="Times New Roman"/>
                <a:cs typeface="Times New Roman"/>
              </a:rPr>
              <a:t>的位移。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361950"/>
            <a:r>
              <a:rPr lang="zh-CN" altLang="zh-CN" b="1" kern="100" dirty="0">
                <a:latin typeface="宋体"/>
                <a:cs typeface="宋体"/>
              </a:rPr>
              <a:t>②</a:t>
            </a:r>
            <a:r>
              <a:rPr lang="zh-CN" altLang="zh-CN" b="1" kern="100" dirty="0">
                <a:latin typeface="Times New Roman"/>
                <a:cs typeface="Times New Roman"/>
              </a:rPr>
              <a:t>机械波的图像表示</a:t>
            </a:r>
            <a:r>
              <a:rPr lang="en-US" altLang="zh-CN" b="1" u="sng" kern="100" dirty="0">
                <a:latin typeface="Times New Roman"/>
                <a:cs typeface="Courier New"/>
              </a:rPr>
              <a:t>         </a:t>
            </a:r>
            <a:r>
              <a:rPr lang="en-US" altLang="zh-CN" b="1" u="sng" kern="100" dirty="0" smtClean="0">
                <a:latin typeface="Times New Roman"/>
                <a:cs typeface="Courier New"/>
              </a:rPr>
              <a:t>          </a:t>
            </a:r>
            <a:r>
              <a:rPr lang="zh-CN" altLang="zh-CN" b="1" kern="100" dirty="0">
                <a:latin typeface="Times New Roman"/>
                <a:cs typeface="Times New Roman"/>
              </a:rPr>
              <a:t>各个质点的位移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en-US" altLang="zh-CN" b="1" kern="100" dirty="0" smtClean="0">
              <a:latin typeface="Times New Roman"/>
              <a:cs typeface="Times New Roman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．判一判</a:t>
            </a:r>
            <a:endParaRPr lang="zh-CN" altLang="zh-CN" kern="100" dirty="0">
              <a:latin typeface="宋体"/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波的图像表示质点在各个不同时刻的位移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kern="100" dirty="0">
              <a:latin typeface="宋体"/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只有横波才能画出波的图像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kern="100" dirty="0">
              <a:latin typeface="宋体"/>
              <a:cs typeface="Courier New"/>
            </a:endParaRPr>
          </a:p>
          <a:p>
            <a:pPr indent="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波的图像表示波中各质点在某一时刻的位移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    )</a:t>
            </a:r>
            <a:endParaRPr lang="zh-CN" altLang="zh-CN" kern="100" dirty="0">
              <a:latin typeface="宋体"/>
              <a:cs typeface="Courier New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82637" y="80806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正向</a:t>
            </a:r>
            <a:endParaRPr lang="zh-CN" altLang="en-US" sz="2400" dirty="0"/>
          </a:p>
        </p:txBody>
      </p:sp>
      <p:sp>
        <p:nvSpPr>
          <p:cNvPr id="5" name="矩形 4"/>
          <p:cNvSpPr/>
          <p:nvPr/>
        </p:nvSpPr>
        <p:spPr>
          <a:xfrm>
            <a:off x="5682636" y="144462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反向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6298389" y="2668760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各个时刻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4156125" y="3316832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某一时刻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11112361" y="461446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11112361" y="522920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10" name="矩形 9"/>
          <p:cNvSpPr/>
          <p:nvPr/>
        </p:nvSpPr>
        <p:spPr>
          <a:xfrm>
            <a:off x="11094255" y="585916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836712"/>
            <a:ext cx="11248468" cy="4525963"/>
          </a:xfrm>
        </p:spPr>
        <p:txBody>
          <a:bodyPr/>
          <a:lstStyle/>
          <a:p>
            <a:pPr marL="533400" indent="-533400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cs typeface="Times New Roman"/>
              </a:rPr>
              <a:t>如图是一列简谐横波在某时刻的波形图，已知图中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位置的质点起振时间比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位置的质点晚</a:t>
            </a:r>
            <a:r>
              <a:rPr lang="en-US" altLang="zh-CN" b="1" kern="100" dirty="0">
                <a:latin typeface="Times New Roman"/>
                <a:cs typeface="Courier New"/>
              </a:rPr>
              <a:t>0.5 s</a:t>
            </a:r>
            <a:r>
              <a:rPr lang="zh-CN" altLang="zh-CN" b="1" kern="100" dirty="0">
                <a:latin typeface="Times New Roman"/>
                <a:cs typeface="Times New Roman"/>
              </a:rPr>
              <a:t>，</a:t>
            </a:r>
            <a:r>
              <a:rPr lang="en-US" altLang="zh-CN" b="1" i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和</a:t>
            </a:r>
            <a:r>
              <a:rPr lang="en-US" altLang="zh-CN" b="1" i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之间的距离是</a:t>
            </a:r>
            <a:r>
              <a:rPr lang="en-US" altLang="zh-CN" b="1" kern="100" dirty="0">
                <a:latin typeface="Times New Roman"/>
                <a:cs typeface="Courier New"/>
              </a:rPr>
              <a:t>5 m</a:t>
            </a:r>
            <a:r>
              <a:rPr lang="zh-CN" altLang="zh-CN" b="1" kern="100" dirty="0">
                <a:latin typeface="Times New Roman"/>
                <a:cs typeface="Times New Roman"/>
              </a:rPr>
              <a:t>，则此列波的波长和频率分别为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tabLst>
                <a:tab pos="37655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5 m,1 Hz  	B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10 m,2 Hz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tabLst>
                <a:tab pos="3765550" algn="l"/>
              </a:tabLst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5 m,2 Hz  	D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cs typeface="Courier New"/>
              </a:rPr>
              <a:t>10 m,1 Hz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20482" name="Picture 2" descr="21WLXKCXARXS3-10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723" y="1946772"/>
            <a:ext cx="2235068" cy="13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8022412"/>
              </p:ext>
            </p:extLst>
          </p:nvPr>
        </p:nvGraphicFramePr>
        <p:xfrm>
          <a:off x="1271065" y="3561184"/>
          <a:ext cx="10371138" cy="152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7" name="文档" r:id="rId6" imgW="10371836" imgH="1526065" progId="Word.Document.12">
                  <p:embed/>
                </p:oleObj>
              </mc:Choice>
              <mc:Fallback>
                <p:oleObj name="文档" r:id="rId6" imgW="10371836" imgH="15260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71065" y="3561184"/>
                        <a:ext cx="10371138" cy="152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9722378"/>
              </p:ext>
            </p:extLst>
          </p:nvPr>
        </p:nvGraphicFramePr>
        <p:xfrm>
          <a:off x="1273051" y="5013176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8" name="文档" r:id="rId9" imgW="5274753" imgH="396374" progId="Word.Document.12">
                  <p:embed/>
                </p:oleObj>
              </mc:Choice>
              <mc:Fallback>
                <p:oleObj name="文档" r:id="rId9" imgW="5274753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273051" y="5013176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335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5462065"/>
          </a:xfrm>
        </p:spPr>
        <p:txBody>
          <a:bodyPr/>
          <a:lstStyle/>
          <a:p>
            <a:pPr indent="0"/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一、培养创新意识和创新思维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选自鲁科版新教材</a:t>
            </a:r>
            <a:r>
              <a:rPr lang="en-US" altLang="zh-CN" b="1" kern="100" dirty="0">
                <a:latin typeface="宋体"/>
                <a:cs typeface="Times New Roman"/>
              </a:rPr>
              <a:t>“</a:t>
            </a:r>
            <a:r>
              <a:rPr lang="zh-CN" altLang="zh-CN" b="1" kern="100" dirty="0">
                <a:latin typeface="Times New Roman"/>
                <a:ea typeface="隶书"/>
                <a:cs typeface="Times New Roman"/>
              </a:rPr>
              <a:t>物理聊吧</a:t>
            </a:r>
            <a:r>
              <a:rPr lang="en-US" altLang="zh-CN" b="1" kern="100" dirty="0">
                <a:latin typeface="宋体"/>
                <a:cs typeface="Times New Roman"/>
              </a:rPr>
              <a:t>”</a:t>
            </a:r>
            <a:r>
              <a:rPr lang="en-US" altLang="zh-CN" b="1" kern="100" dirty="0">
                <a:latin typeface="Times New Roman"/>
                <a:ea typeface="隶书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下图中，有同学认为点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和点</a:t>
            </a:r>
            <a:r>
              <a:rPr lang="en-US" altLang="zh-CN" b="1" i="1" kern="100" dirty="0">
                <a:latin typeface="Times New Roman"/>
                <a:cs typeface="Courier New"/>
              </a:rPr>
              <a:t>N</a:t>
            </a:r>
            <a:r>
              <a:rPr lang="zh-CN" altLang="zh-CN" b="1" kern="100" dirty="0">
                <a:latin typeface="Times New Roman"/>
                <a:cs typeface="Times New Roman"/>
              </a:rPr>
              <a:t>是位移相同的两个质点，它们之间的距离就等于该波的波长；另有同学认为，位移总是相同的点</a:t>
            </a:r>
            <a:r>
              <a:rPr lang="en-US" altLang="zh-CN" b="1" i="1" kern="100" dirty="0">
                <a:latin typeface="Times New Roman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cs typeface="Times New Roman"/>
              </a:rPr>
              <a:t>和点</a:t>
            </a:r>
            <a:r>
              <a:rPr lang="en-US" altLang="zh-CN" b="1" i="1" kern="100" dirty="0">
                <a:latin typeface="Times New Roman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cs typeface="Times New Roman"/>
              </a:rPr>
              <a:t>之间的距离才等于波长。这两位同学的观点对吗？请说出理由。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endParaRPr lang="en-US" altLang="zh-CN" b="1" kern="100" dirty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indent="612140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与点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P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是位移总是相同的相邻两点，其间距等于一个波长，而点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与点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N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的位移只是在图示时刻相同，而不是总相同，故其间距不等于一个波长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23554" name="Picture 2" descr="F:\粤教版物理选择性必修第一册\新课程学案3培优高素养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244" y="404744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 descr="20XWLX3-34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5271" y="3645024"/>
            <a:ext cx="3498194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877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260648"/>
            <a:ext cx="10975658" cy="6408711"/>
          </a:xfrm>
        </p:spPr>
        <p:txBody>
          <a:bodyPr>
            <a:normAutofit lnSpcReduction="10000"/>
          </a:bodyPr>
          <a:lstStyle/>
          <a:p>
            <a:pPr marL="625475" indent="-625475">
              <a:lnSpc>
                <a:spcPct val="125000"/>
              </a:lnSpc>
            </a:pP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二、注重学以致用和思维建模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625475" indent="-534988">
              <a:lnSpc>
                <a:spcPct val="12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多选</a:t>
            </a:r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宇航员在太空中做实验，如图所示，左边为理想弹簧振动系统，振子连接一根很长的软绳，沿绳方向设为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轴。某时刻振子从平衡位置</a:t>
            </a:r>
            <a:r>
              <a:rPr lang="en-US" altLang="zh-CN" b="1" i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点以某一初速度向上开始做等幅振动</a:t>
            </a:r>
            <a:r>
              <a:rPr lang="en-US" altLang="zh-CN" b="1" kern="100" dirty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记为第</a:t>
            </a:r>
            <a:r>
              <a:rPr lang="en-US" altLang="zh-CN" b="1" kern="100" dirty="0">
                <a:latin typeface="Times New Roman"/>
                <a:cs typeface="Courier New"/>
              </a:rPr>
              <a:t>0</a:t>
            </a:r>
            <a:r>
              <a:rPr lang="zh-CN" altLang="zh-CN" b="1" kern="100" dirty="0">
                <a:latin typeface="Times New Roman"/>
                <a:cs typeface="Times New Roman"/>
              </a:rPr>
              <a:t>次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r>
              <a:rPr lang="zh-CN" altLang="zh-CN" b="1" kern="100" dirty="0">
                <a:latin typeface="Times New Roman"/>
                <a:cs typeface="Times New Roman"/>
              </a:rPr>
              <a:t>，当振子第</a:t>
            </a:r>
            <a:r>
              <a:rPr lang="en-US" altLang="zh-CN" b="1" kern="100" dirty="0">
                <a:latin typeface="Times New Roman"/>
                <a:cs typeface="Courier New"/>
              </a:rPr>
              <a:t>5</a:t>
            </a:r>
            <a:r>
              <a:rPr lang="zh-CN" altLang="zh-CN" b="1" kern="100" dirty="0">
                <a:latin typeface="Times New Roman"/>
                <a:cs typeface="Times New Roman"/>
              </a:rPr>
              <a:t>次经过</a:t>
            </a:r>
            <a:r>
              <a:rPr lang="en-US" altLang="zh-CN" b="1" i="1" kern="100" dirty="0">
                <a:latin typeface="Times New Roman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cs typeface="Times New Roman"/>
              </a:rPr>
              <a:t>点时，机械波刚好传播到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25 cm</a:t>
            </a:r>
            <a:r>
              <a:rPr lang="zh-CN" altLang="zh-CN" b="1" kern="100" dirty="0">
                <a:latin typeface="Times New Roman"/>
                <a:cs typeface="Times New Roman"/>
              </a:rPr>
              <a:t>处。已知振动频率为</a:t>
            </a:r>
            <a:r>
              <a:rPr lang="en-US" altLang="zh-CN" b="1" i="1" kern="100" dirty="0">
                <a:latin typeface="Times New Roman"/>
                <a:cs typeface="Courier New"/>
              </a:rPr>
              <a:t>f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10 Hz</a:t>
            </a:r>
            <a:r>
              <a:rPr lang="zh-CN" altLang="zh-CN" b="1" kern="100" dirty="0">
                <a:latin typeface="Times New Roman"/>
                <a:cs typeface="Times New Roman"/>
              </a:rPr>
              <a:t>，振幅为</a:t>
            </a:r>
            <a:r>
              <a:rPr lang="en-US" altLang="zh-CN" b="1" kern="100" dirty="0">
                <a:latin typeface="Times New Roman"/>
                <a:cs typeface="Courier New"/>
              </a:rPr>
              <a:t>5 cm</a:t>
            </a:r>
            <a:r>
              <a:rPr lang="zh-CN" altLang="zh-CN" b="1" kern="100" dirty="0">
                <a:latin typeface="Times New Roman"/>
                <a:cs typeface="Times New Roman"/>
              </a:rPr>
              <a:t>，则下列说法正确的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是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			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25000"/>
              </a:lnSpc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>
              <a:lnSpc>
                <a:spcPct val="125000"/>
              </a:lnSpc>
            </a:pPr>
            <a:endParaRPr lang="en-US" altLang="zh-CN" b="1" kern="100" dirty="0">
              <a:latin typeface="Times New Roman"/>
              <a:cs typeface="Courier New"/>
            </a:endParaRPr>
          </a:p>
          <a:p>
            <a:pPr indent="612140">
              <a:lnSpc>
                <a:spcPct val="125000"/>
              </a:lnSpc>
            </a:pPr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>
              <a:lnSpc>
                <a:spcPct val="125000"/>
              </a:lnSpc>
            </a:pPr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．绳上产生的机械波波长为</a:t>
            </a:r>
            <a:r>
              <a:rPr lang="en-US" altLang="zh-CN" b="1" kern="100" dirty="0">
                <a:latin typeface="Times New Roman"/>
                <a:cs typeface="Courier New"/>
              </a:rPr>
              <a:t>5 cm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2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cs typeface="Times New Roman"/>
              </a:rPr>
              <a:t>．绳上产生的机械波传播速度为</a:t>
            </a:r>
            <a:r>
              <a:rPr lang="en-US" altLang="zh-CN" b="1" kern="100" dirty="0">
                <a:latin typeface="Times New Roman"/>
                <a:cs typeface="Courier New"/>
              </a:rPr>
              <a:t>100 cm/s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2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．当振子运动的速度最大时，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cs typeface="Courier New"/>
              </a:rPr>
              <a:t>5 cm</a:t>
            </a:r>
            <a:r>
              <a:rPr lang="zh-CN" altLang="zh-CN" b="1" kern="100" dirty="0">
                <a:latin typeface="Times New Roman"/>
                <a:cs typeface="Times New Roman"/>
              </a:rPr>
              <a:t>处的质点运动速度也最大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>
              <a:lnSpc>
                <a:spcPct val="125000"/>
              </a:lnSpc>
            </a:pPr>
            <a:r>
              <a:rPr lang="en-US" altLang="zh-CN" b="1" kern="100" dirty="0">
                <a:latin typeface="Times New Roman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cs typeface="Times New Roman"/>
              </a:rPr>
              <a:t>．改变振子振动频率，则波在绳子中传播的速度也随之改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变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24578" name="Picture 2" descr="21XYJWL-34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379" y="2636912"/>
            <a:ext cx="3456384" cy="1579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3352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279303"/>
            <a:ext cx="10975658" cy="3661865"/>
          </a:xfrm>
        </p:spPr>
        <p:txBody>
          <a:bodyPr/>
          <a:lstStyle/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解析</a:t>
            </a:r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：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振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子第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5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次经过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O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点，经过了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2.5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个周期，传播了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2.5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个波长，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2.5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λ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，解得机械波波长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λ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10 cm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错误。根据波长、频率和波速的关系可知，</a:t>
            </a:r>
            <a:r>
              <a:rPr lang="en-US" altLang="zh-CN" b="1" i="1" kern="100" dirty="0">
                <a:latin typeface="Book Antiqua"/>
                <a:ea typeface="楷体_GB2312"/>
                <a:cs typeface="Times New Roman"/>
              </a:rPr>
              <a:t>v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λf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100 cm/s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5 cm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处的质点，与波源相距半个波长，两者振动情况完全相反，当振子运动的速度最大时，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＝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5 cm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处的质点运动速度也最大，故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正确。波速由介质决定，与振动频率无关，故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D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错误。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答案：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BC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6877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66545" y="271189"/>
            <a:ext cx="10975658" cy="4525963"/>
          </a:xfrm>
        </p:spPr>
        <p:txBody>
          <a:bodyPr/>
          <a:lstStyle/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．机械波的波长与波源的频率及波速有关。一般情况下，机械波在介质中的波速仅由介质决定。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r>
              <a:rPr lang="zh-CN" altLang="zh-CN" b="1" kern="100" dirty="0">
                <a:latin typeface="Times New Roman"/>
                <a:cs typeface="Times New Roman"/>
              </a:rPr>
              <a:t>敲击频率为</a:t>
            </a:r>
            <a:r>
              <a:rPr lang="en-US" altLang="zh-CN" b="1" kern="100" dirty="0">
                <a:latin typeface="Times New Roman"/>
                <a:cs typeface="Courier New"/>
              </a:rPr>
              <a:t>256 Hz</a:t>
            </a:r>
            <a:r>
              <a:rPr lang="zh-CN" altLang="zh-CN" b="1" kern="100" dirty="0">
                <a:latin typeface="Times New Roman"/>
                <a:cs typeface="Times New Roman"/>
              </a:rPr>
              <a:t>的音叉产生的声波，在空气中传播时波长为</a:t>
            </a:r>
            <a:r>
              <a:rPr lang="en-US" altLang="zh-CN" b="1" kern="100" dirty="0">
                <a:latin typeface="Times New Roman"/>
                <a:cs typeface="Courier New"/>
              </a:rPr>
              <a:t>1.32 m</a:t>
            </a:r>
            <a:r>
              <a:rPr lang="zh-CN" altLang="zh-CN" b="1" kern="100" dirty="0">
                <a:latin typeface="Times New Roman"/>
                <a:cs typeface="Times New Roman"/>
              </a:rPr>
              <a:t>。若换成频率为</a:t>
            </a:r>
            <a:r>
              <a:rPr lang="en-US" altLang="zh-CN" b="1" kern="100" dirty="0">
                <a:latin typeface="Times New Roman"/>
                <a:cs typeface="Courier New"/>
              </a:rPr>
              <a:t>2 048 Hz</a:t>
            </a:r>
            <a:r>
              <a:rPr lang="zh-CN" altLang="zh-CN" b="1" kern="100" dirty="0">
                <a:latin typeface="Times New Roman"/>
                <a:cs typeface="Times New Roman"/>
              </a:rPr>
              <a:t>的音叉，波长变为多少？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0"/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0882854"/>
              </p:ext>
            </p:extLst>
          </p:nvPr>
        </p:nvGraphicFramePr>
        <p:xfrm>
          <a:off x="624979" y="2805782"/>
          <a:ext cx="10371138" cy="2711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2" name="文档" r:id="rId4" imgW="10371836" imgH="2711081" progId="Word.Document.12">
                  <p:embed/>
                </p:oleObj>
              </mc:Choice>
              <mc:Fallback>
                <p:oleObj name="文档" r:id="rId4" imgW="10371836" imgH="271108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4979" y="2805782"/>
                        <a:ext cx="10371138" cy="2711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5487028"/>
              </p:ext>
            </p:extLst>
          </p:nvPr>
        </p:nvGraphicFramePr>
        <p:xfrm>
          <a:off x="624979" y="5643587"/>
          <a:ext cx="10371138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53" name="文档" r:id="rId7" imgW="10371836" imgH="593770" progId="Word.Document.12">
                  <p:embed/>
                </p:oleObj>
              </mc:Choice>
              <mc:Fallback>
                <p:oleObj name="文档" r:id="rId7" imgW="10371836" imgH="59377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24979" y="5643587"/>
                        <a:ext cx="10371138" cy="59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335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44624"/>
            <a:ext cx="10975658" cy="4525963"/>
          </a:xfrm>
        </p:spPr>
        <p:txBody>
          <a:bodyPr/>
          <a:lstStyle/>
          <a:p>
            <a:pPr marL="442913" indent="-442913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．停在水面上的两艘船相距</a:t>
            </a:r>
            <a:r>
              <a:rPr lang="en-US" altLang="zh-CN" b="1" kern="100" dirty="0">
                <a:latin typeface="Times New Roman"/>
                <a:cs typeface="Courier New"/>
              </a:rPr>
              <a:t>24 m</a:t>
            </a:r>
            <a:r>
              <a:rPr lang="zh-CN" altLang="zh-CN" b="1" kern="100" dirty="0">
                <a:latin typeface="Times New Roman"/>
                <a:cs typeface="Times New Roman"/>
              </a:rPr>
              <a:t>。一列水波在湖面上传播开来，使船每分钟上下振动</a:t>
            </a:r>
            <a:r>
              <a:rPr lang="en-US" altLang="zh-CN" b="1" kern="100" dirty="0">
                <a:latin typeface="Times New Roman"/>
                <a:cs typeface="Courier New"/>
              </a:rPr>
              <a:t>20</a:t>
            </a:r>
            <a:r>
              <a:rPr lang="zh-CN" altLang="zh-CN" b="1" kern="100" dirty="0">
                <a:latin typeface="Times New Roman"/>
                <a:cs typeface="Times New Roman"/>
              </a:rPr>
              <a:t>次。当甲船位于波峰时，乙船位于波谷，这时两船之间还有另一个波峰，如图所示。若将水波视为横波，求这列水波的波长和波速。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442913" indent="-442913"/>
            <a:endParaRPr lang="zh-CN" altLang="en-US" dirty="0"/>
          </a:p>
        </p:txBody>
      </p:sp>
      <p:pic>
        <p:nvPicPr>
          <p:cNvPr id="26626" name="Picture 2" descr="20XWLX3-35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1619" y="1916832"/>
            <a:ext cx="383813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836028"/>
              </p:ext>
            </p:extLst>
          </p:nvPr>
        </p:nvGraphicFramePr>
        <p:xfrm>
          <a:off x="624979" y="3409205"/>
          <a:ext cx="10371138" cy="333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5" name="文档" r:id="rId6" imgW="10371836" imgH="3331530" progId="Word.Document.12">
                  <p:embed/>
                </p:oleObj>
              </mc:Choice>
              <mc:Fallback>
                <p:oleObj name="文档" r:id="rId6" imgW="10371836" imgH="333153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4979" y="3409205"/>
                        <a:ext cx="10371138" cy="33321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8079803"/>
              </p:ext>
            </p:extLst>
          </p:nvPr>
        </p:nvGraphicFramePr>
        <p:xfrm>
          <a:off x="6529635" y="6021288"/>
          <a:ext cx="3411538" cy="57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76" name="文档" r:id="rId9" imgW="3452524" imgH="592904" progId="Word.Document.12">
                  <p:embed/>
                </p:oleObj>
              </mc:Choice>
              <mc:Fallback>
                <p:oleObj name="文档" r:id="rId9" imgW="3452524" imgH="5929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529635" y="6021288"/>
                        <a:ext cx="3411538" cy="5794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6877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81612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007" y="1497547"/>
            <a:ext cx="944421" cy="3513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图片 12">
            <a:hlinkClick r:id="" action="ppaction://hlinkshowjump?jump=nextslide" highlightClick="1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8811" y="1502660"/>
            <a:ext cx="9578899" cy="3495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816131">
            <a:hlinkClick r:id="rId5" action="ppaction://hlinkfile"/>
          </p:cNvPr>
          <p:cNvSpPr txBox="1"/>
          <p:nvPr/>
        </p:nvSpPr>
        <p:spPr>
          <a:xfrm>
            <a:off x="913011" y="2420888"/>
            <a:ext cx="10371137" cy="1338828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课时跟踪检测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zh-CN" altLang="zh-CN" sz="28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</a:rPr>
              <a:t>见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课时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跟踪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检测（</a:t>
            </a:r>
            <a:r>
              <a:rPr lang="zh-CN" altLang="en-US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十四</a:t>
            </a:r>
            <a:r>
              <a:rPr lang="zh-CN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方正楷体简体" panose="03000509000000000000" pitchFamily="65" charset="-122"/>
                <a:ea typeface="方正楷体简体" panose="03000509000000000000" pitchFamily="65" charset="-122"/>
              </a:rPr>
              <a:t>）</a:t>
            </a:r>
            <a:r>
              <a:rPr lang="en-US" altLang="zh-CN" sz="2800" b="1" dirty="0" smtClean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US" altLang="zh-CN" sz="2800" b="1" dirty="0">
              <a:effectLst>
                <a:outerShdw blurRad="50800" dist="381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en-US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宋体" pitchFamily="2" charset="-122"/>
              </a:rPr>
              <a:t> 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(</a:t>
            </a:r>
            <a:r>
              <a:rPr kumimoji="0" lang="zh-CN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单击进入电子文档</a:t>
            </a:r>
            <a:r>
              <a:rPr kumimoji="0" lang="en-US" altLang="zh-CN" sz="2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隶书" pitchFamily="49" charset="-122"/>
                <a:ea typeface="隶书" pitchFamily="49" charset="-122"/>
              </a:rPr>
              <a:t>)</a:t>
            </a:r>
            <a:endParaRPr kumimoji="0" lang="zh-CN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96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" y="1590675"/>
            <a:ext cx="12155488" cy="3676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317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692697"/>
            <a:ext cx="10975658" cy="4968554"/>
          </a:xfrm>
        </p:spPr>
        <p:txBody>
          <a:bodyPr/>
          <a:lstStyle/>
          <a:p>
            <a:pPr marL="361950" indent="-361950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．想一想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0"/>
            <a:r>
              <a:rPr lang="zh-CN" altLang="zh-CN" b="1" kern="100" dirty="0" smtClean="0">
                <a:latin typeface="Times New Roman"/>
                <a:cs typeface="Times New Roman"/>
              </a:rPr>
              <a:t>如</a:t>
            </a:r>
            <a:r>
              <a:rPr lang="zh-CN" altLang="zh-CN" b="1" kern="100" dirty="0">
                <a:latin typeface="Times New Roman"/>
                <a:cs typeface="Times New Roman"/>
              </a:rPr>
              <a:t>图甲为波的图像，图乙为振动图像，波的图像外形上与振动图像相似，如何辨别它们？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361950" indent="0"/>
            <a:endParaRPr lang="en-US" altLang="zh-CN" b="1" kern="100" dirty="0" smtClean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361950" indent="0"/>
            <a:endParaRPr lang="en-US" altLang="zh-CN" b="1" kern="100" dirty="0">
              <a:solidFill>
                <a:srgbClr val="FF0000"/>
              </a:solidFill>
              <a:latin typeface="Times New Roman"/>
              <a:ea typeface="黑体"/>
              <a:cs typeface="Times New Roman"/>
            </a:endParaRPr>
          </a:p>
          <a:p>
            <a:pPr marL="361950" indent="0"/>
            <a:r>
              <a:rPr lang="zh-CN" altLang="zh-CN" b="1" kern="100" dirty="0" smtClean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</a:t>
            </a:r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示：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可根据图像的横坐标的意义进行区别，若横坐标为时间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，表示振动图像，若横坐标为位置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，表示波的图像。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marL="361950" indent="0"/>
            <a:endParaRPr lang="zh-CN" altLang="en-US" dirty="0"/>
          </a:p>
        </p:txBody>
      </p:sp>
      <p:pic>
        <p:nvPicPr>
          <p:cNvPr id="3074" name="Picture 2" descr="20XWLX3-18.TIF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259" y="2492895"/>
            <a:ext cx="5760640" cy="18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287150"/>
              </p:ext>
            </p:extLst>
          </p:nvPr>
        </p:nvGraphicFramePr>
        <p:xfrm>
          <a:off x="899766" y="1052736"/>
          <a:ext cx="10274300" cy="470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0" name="文档" r:id="rId4" imgW="10371836" imgH="4767826" progId="Word.Document.12">
                  <p:embed/>
                </p:oleObj>
              </mc:Choice>
              <mc:Fallback>
                <p:oleObj name="文档" r:id="rId4" imgW="10371836" imgH="476782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99766" y="1052736"/>
                        <a:ext cx="10274300" cy="470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8608242" y="273779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相邻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5161067" y="388820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波峰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4130987" y="4486594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最密部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6823894" y="4509120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最疏部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7517357" y="391495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波谷</a:t>
            </a:r>
            <a:endParaRPr lang="zh-CN" altLang="en-US" sz="2400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5585912"/>
              </p:ext>
            </p:extLst>
          </p:nvPr>
        </p:nvGraphicFramePr>
        <p:xfrm>
          <a:off x="3270597" y="3356992"/>
          <a:ext cx="5275262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81" name="文档" r:id="rId7" imgW="5274753" imgH="396734" progId="Word.Document.12">
                  <p:embed/>
                </p:oleObj>
              </mc:Choice>
              <mc:Fallback>
                <p:oleObj name="文档" r:id="rId7" imgW="5274753" imgH="39673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270597" y="3356992"/>
                        <a:ext cx="5275262" cy="396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205334"/>
              </p:ext>
            </p:extLst>
          </p:nvPr>
        </p:nvGraphicFramePr>
        <p:xfrm>
          <a:off x="1214238" y="260648"/>
          <a:ext cx="10067925" cy="607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2" name="文档" r:id="rId4" imgW="10371836" imgH="6274783" progId="Word.Document.12">
                  <p:embed/>
                </p:oleObj>
              </mc:Choice>
              <mc:Fallback>
                <p:oleObj name="文档" r:id="rId4" imgW="10371836" imgH="627478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14238" y="260648"/>
                        <a:ext cx="10067925" cy="6076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矩形 4"/>
          <p:cNvSpPr/>
          <p:nvPr/>
        </p:nvSpPr>
        <p:spPr>
          <a:xfrm>
            <a:off x="4297387" y="192586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介质</a:t>
            </a:r>
            <a:endParaRPr lang="zh-CN" altLang="en-US" sz="2400" dirty="0"/>
          </a:p>
        </p:txBody>
      </p:sp>
      <p:sp>
        <p:nvSpPr>
          <p:cNvPr id="6" name="矩形 5"/>
          <p:cNvSpPr/>
          <p:nvPr/>
        </p:nvSpPr>
        <p:spPr>
          <a:xfrm>
            <a:off x="5449515" y="304448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kern="100" dirty="0">
                <a:solidFill>
                  <a:srgbClr val="FF0000"/>
                </a:solidFill>
                <a:latin typeface="Times New Roman"/>
                <a:cs typeface="Times New Roman"/>
              </a:rPr>
              <a:t>性质</a:t>
            </a:r>
            <a:endParaRPr lang="zh-CN" altLang="en-US" sz="2400" dirty="0"/>
          </a:p>
        </p:txBody>
      </p:sp>
      <p:sp>
        <p:nvSpPr>
          <p:cNvPr id="7" name="矩形 6"/>
          <p:cNvSpPr/>
          <p:nvPr/>
        </p:nvSpPr>
        <p:spPr>
          <a:xfrm>
            <a:off x="10665702" y="425797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  <p:sp>
        <p:nvSpPr>
          <p:cNvPr id="8" name="矩形 7"/>
          <p:cNvSpPr/>
          <p:nvPr/>
        </p:nvSpPr>
        <p:spPr>
          <a:xfrm>
            <a:off x="10557482" y="4804419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√</a:t>
            </a:r>
            <a:endParaRPr lang="zh-CN" altLang="en-US" sz="2400" dirty="0"/>
          </a:p>
        </p:txBody>
      </p:sp>
      <p:sp>
        <p:nvSpPr>
          <p:cNvPr id="9" name="矩形 8"/>
          <p:cNvSpPr/>
          <p:nvPr/>
        </p:nvSpPr>
        <p:spPr>
          <a:xfrm>
            <a:off x="10611384" y="5428206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kern="100" dirty="0">
                <a:solidFill>
                  <a:srgbClr val="FF0000"/>
                </a:solidFill>
                <a:latin typeface="宋体"/>
                <a:cs typeface="Times New Roman"/>
              </a:rPr>
              <a:t>×</a:t>
            </a:r>
            <a:endParaRPr lang="zh-CN" altLang="en-US" sz="2400" dirty="0"/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276053"/>
              </p:ext>
            </p:extLst>
          </p:nvPr>
        </p:nvGraphicFramePr>
        <p:xfrm>
          <a:off x="6961683" y="2210642"/>
          <a:ext cx="954088" cy="795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03" name="文档" r:id="rId7" imgW="970992" imgH="803549" progId="Word.Document.12">
                  <p:embed/>
                </p:oleObj>
              </mc:Choice>
              <mc:Fallback>
                <p:oleObj name="文档" r:id="rId7" imgW="970992" imgH="8035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6961683" y="2210642"/>
                        <a:ext cx="954088" cy="795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96987" y="260648"/>
            <a:ext cx="10975658" cy="4525963"/>
          </a:xfrm>
        </p:spPr>
        <p:txBody>
          <a:bodyPr/>
          <a:lstStyle/>
          <a:p>
            <a:pPr indent="90488"/>
            <a:r>
              <a:rPr lang="en-US" altLang="zh-CN" b="1" kern="100" dirty="0">
                <a:latin typeface="Times New Roman"/>
                <a:cs typeface="Courier New"/>
              </a:rPr>
              <a:t>3</a:t>
            </a:r>
            <a:r>
              <a:rPr lang="zh-CN" altLang="zh-CN" b="1" kern="100" dirty="0">
                <a:latin typeface="Times New Roman"/>
                <a:cs typeface="Times New Roman"/>
              </a:rPr>
              <a:t>．选一选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 smtClean="0">
                <a:latin typeface="Times New Roman"/>
                <a:cs typeface="Times New Roman"/>
              </a:rPr>
              <a:t>如</a:t>
            </a:r>
            <a:r>
              <a:rPr lang="zh-CN" altLang="zh-CN" b="1" kern="100" dirty="0">
                <a:latin typeface="Times New Roman"/>
                <a:cs typeface="Times New Roman"/>
              </a:rPr>
              <a:t>图所示，为一列沿</a:t>
            </a:r>
            <a:r>
              <a:rPr lang="en-US" altLang="zh-CN" b="1" i="1" kern="100" dirty="0">
                <a:latin typeface="Times New Roman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cs typeface="Times New Roman"/>
              </a:rPr>
              <a:t>轴传播的横波，周期为</a:t>
            </a:r>
            <a:r>
              <a:rPr lang="en-US" altLang="zh-CN" b="1" kern="100" dirty="0">
                <a:latin typeface="Times New Roman"/>
                <a:cs typeface="Courier New"/>
              </a:rPr>
              <a:t>2 s</a:t>
            </a:r>
            <a:r>
              <a:rPr lang="zh-CN" altLang="zh-CN" b="1" kern="100" dirty="0">
                <a:latin typeface="Times New Roman"/>
                <a:cs typeface="Times New Roman"/>
              </a:rPr>
              <a:t>，则该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波</a:t>
            </a:r>
            <a:r>
              <a:rPr lang="en-US" altLang="zh-CN" b="1" kern="100" dirty="0" smtClean="0">
                <a:latin typeface="Times New Roman"/>
                <a:cs typeface="Times New Roman"/>
              </a:rPr>
              <a:t>			</a:t>
            </a:r>
            <a:r>
              <a:rPr lang="en-US" altLang="zh-CN" b="1" kern="100" dirty="0" smtClean="0">
                <a:latin typeface="Times New Roman"/>
                <a:cs typeface="Courier New"/>
              </a:rPr>
              <a:t>(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r>
              <a:rPr lang="en-US" altLang="zh-CN" b="1" kern="100" dirty="0">
                <a:latin typeface="Times New Roman"/>
                <a:cs typeface="Courier New"/>
              </a:rPr>
              <a:t>)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endParaRPr lang="en-US" altLang="zh-CN" b="1" kern="100" dirty="0" smtClean="0">
              <a:latin typeface="Times New Roman"/>
              <a:cs typeface="Courier New"/>
            </a:endParaRPr>
          </a:p>
          <a:p>
            <a:pPr indent="612140"/>
            <a:endParaRPr lang="en-US" altLang="zh-CN" b="1" kern="100" dirty="0">
              <a:latin typeface="Times New Roman"/>
              <a:cs typeface="Courier New"/>
            </a:endParaRPr>
          </a:p>
          <a:p>
            <a:pPr indent="612140"/>
            <a:r>
              <a:rPr lang="en-US" altLang="zh-CN" b="1" kern="100" dirty="0" smtClean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．波长为</a:t>
            </a:r>
            <a:r>
              <a:rPr lang="en-US" altLang="zh-CN" b="1" kern="100" dirty="0">
                <a:latin typeface="Times New Roman"/>
                <a:cs typeface="Courier New"/>
              </a:rPr>
              <a:t>2 m</a:t>
            </a:r>
            <a:r>
              <a:rPr lang="zh-CN" altLang="zh-CN" b="1" kern="100" dirty="0">
                <a:latin typeface="Times New Roman"/>
                <a:cs typeface="Times New Roman"/>
              </a:rPr>
              <a:t>　　　　　　　</a:t>
            </a:r>
            <a:r>
              <a:rPr lang="en-US" altLang="zh-CN" b="1" kern="100" dirty="0">
                <a:latin typeface="Times New Roman"/>
                <a:cs typeface="Courier New"/>
              </a:rPr>
              <a:t>	B</a:t>
            </a:r>
            <a:r>
              <a:rPr lang="zh-CN" altLang="zh-CN" b="1" kern="100" dirty="0">
                <a:latin typeface="Times New Roman"/>
                <a:cs typeface="Times New Roman"/>
              </a:rPr>
              <a:t>．振幅为</a:t>
            </a:r>
            <a:r>
              <a:rPr lang="en-US" altLang="zh-CN" b="1" kern="100" dirty="0">
                <a:latin typeface="Times New Roman"/>
                <a:cs typeface="Courier New"/>
              </a:rPr>
              <a:t>10 cm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C</a:t>
            </a:r>
            <a:r>
              <a:rPr lang="zh-CN" altLang="zh-CN" b="1" kern="100" dirty="0">
                <a:latin typeface="Times New Roman"/>
                <a:cs typeface="Times New Roman"/>
              </a:rPr>
              <a:t>．频率为</a:t>
            </a:r>
            <a:r>
              <a:rPr lang="en-US" altLang="zh-CN" b="1" kern="100" dirty="0">
                <a:latin typeface="Times New Roman"/>
                <a:cs typeface="Courier New"/>
              </a:rPr>
              <a:t>2 Hz  	</a:t>
            </a:r>
            <a:r>
              <a:rPr lang="en-US" altLang="zh-CN" b="1" kern="100" dirty="0" smtClean="0">
                <a:latin typeface="Times New Roman"/>
                <a:cs typeface="Courier New"/>
              </a:rPr>
              <a:t>		D</a:t>
            </a:r>
            <a:r>
              <a:rPr lang="zh-CN" altLang="zh-CN" b="1" kern="100" dirty="0">
                <a:latin typeface="Times New Roman"/>
                <a:cs typeface="Times New Roman"/>
              </a:rPr>
              <a:t>．波速为</a:t>
            </a:r>
            <a:r>
              <a:rPr lang="en-US" altLang="zh-CN" b="1" kern="100" dirty="0">
                <a:latin typeface="Times New Roman"/>
                <a:cs typeface="Courier New"/>
              </a:rPr>
              <a:t>2 m/s</a:t>
            </a:r>
            <a:endParaRPr lang="zh-CN" altLang="zh-CN" sz="1050" kern="100" dirty="0">
              <a:latin typeface="宋体"/>
              <a:cs typeface="Courier New"/>
            </a:endParaRPr>
          </a:p>
          <a:p>
            <a:endParaRPr lang="zh-CN" altLang="en-US" dirty="0"/>
          </a:p>
        </p:txBody>
      </p:sp>
      <p:pic>
        <p:nvPicPr>
          <p:cNvPr id="6146" name="Picture 2" descr="20XWLX3-19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7307" y="1556792"/>
            <a:ext cx="2664296" cy="12257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对象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4624985"/>
              </p:ext>
            </p:extLst>
          </p:nvPr>
        </p:nvGraphicFramePr>
        <p:xfrm>
          <a:off x="1367903" y="4162449"/>
          <a:ext cx="10274300" cy="207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5" name="文档" r:id="rId6" imgW="10371836" imgH="2103251" progId="Word.Document.12">
                  <p:embed/>
                </p:oleObj>
              </mc:Choice>
              <mc:Fallback>
                <p:oleObj name="文档" r:id="rId6" imgW="10371836" imgH="21032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67903" y="4162449"/>
                        <a:ext cx="10274300" cy="2074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7065576"/>
              </p:ext>
            </p:extLst>
          </p:nvPr>
        </p:nvGraphicFramePr>
        <p:xfrm>
          <a:off x="7125468" y="5616399"/>
          <a:ext cx="3076575" cy="392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6" name="文档" r:id="rId9" imgW="3084350" imgH="396374" progId="Word.Document.12">
                  <p:embed/>
                </p:oleObj>
              </mc:Choice>
              <mc:Fallback>
                <p:oleObj name="文档" r:id="rId9" imgW="3084350" imgH="39637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125468" y="5616399"/>
                        <a:ext cx="3076575" cy="392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35287"/>
            <a:ext cx="10975658" cy="5174033"/>
          </a:xfrm>
        </p:spPr>
        <p:txBody>
          <a:bodyPr/>
          <a:lstStyle/>
          <a:p>
            <a:pPr indent="612140" algn="ctr"/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探究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(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一</a:t>
            </a:r>
            <a:r>
              <a:rPr lang="en-US" altLang="zh-CN" b="1" kern="100" dirty="0">
                <a:solidFill>
                  <a:schemeClr val="accent6">
                    <a:lumMod val="75000"/>
                  </a:schemeClr>
                </a:solidFill>
                <a:latin typeface="Symbol"/>
                <a:cs typeface="Times New Roman"/>
              </a:rPr>
              <a:t>)    </a:t>
            </a:r>
            <a:r>
              <a:rPr lang="zh-CN" altLang="zh-CN" b="1" kern="100" dirty="0">
                <a:solidFill>
                  <a:schemeClr val="accent6">
                    <a:lumMod val="75000"/>
                  </a:schemeClr>
                </a:solidFill>
                <a:latin typeface="Times New Roman"/>
                <a:cs typeface="Times New Roman"/>
              </a:rPr>
              <a:t>波的图像的理解和应用</a:t>
            </a:r>
            <a:endParaRPr lang="zh-CN" altLang="zh-CN" sz="1050" kern="100" dirty="0">
              <a:solidFill>
                <a:schemeClr val="accent6">
                  <a:lumMod val="75000"/>
                </a:schemeClr>
              </a:solidFill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[</a:t>
            </a:r>
            <a:r>
              <a:rPr lang="zh-CN" altLang="zh-CN" b="1" kern="100" dirty="0">
                <a:solidFill>
                  <a:srgbClr val="00B0F0"/>
                </a:solidFill>
                <a:latin typeface="Times New Roman"/>
                <a:ea typeface="黑体"/>
                <a:cs typeface="Times New Roman"/>
              </a:rPr>
              <a:t>问题驱动</a:t>
            </a:r>
            <a:r>
              <a:rPr lang="en-US" altLang="zh-CN" b="1" kern="100" dirty="0">
                <a:solidFill>
                  <a:srgbClr val="00B0F0"/>
                </a:solidFill>
                <a:latin typeface="Times New Roman"/>
                <a:ea typeface="黑体"/>
                <a:cs typeface="Courier New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一列波的图像如图甲所示，其中某一点的振动图像如图乙所示。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如何区分波的图像与振动图像。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两种图像纵坐标的最大值相同吗？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solidFill>
                  <a:srgbClr val="FF0000"/>
                </a:solidFill>
                <a:latin typeface="Times New Roman"/>
                <a:ea typeface="黑体"/>
                <a:cs typeface="Times New Roman"/>
              </a:rPr>
              <a:t>提示：</a:t>
            </a:r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最简单的方法是看横坐标，振动</a:t>
            </a:r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图</a:t>
            </a:r>
            <a:endParaRPr lang="en-US" altLang="zh-CN" b="1" kern="100" dirty="0">
              <a:latin typeface="Times New Roman"/>
              <a:ea typeface="楷体_GB2312"/>
              <a:cs typeface="Times New Roman"/>
            </a:endParaRPr>
          </a:p>
          <a:p>
            <a:pPr indent="0"/>
            <a:r>
              <a:rPr lang="zh-CN" altLang="zh-CN" b="1" kern="100" dirty="0" smtClean="0">
                <a:latin typeface="Times New Roman"/>
                <a:ea typeface="楷体_GB2312"/>
                <a:cs typeface="Times New Roman"/>
              </a:rPr>
              <a:t>像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是时间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t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，波的图像是传播距离</a:t>
            </a:r>
            <a:r>
              <a:rPr lang="en-US" altLang="zh-CN" b="1" i="1" kern="100" dirty="0">
                <a:latin typeface="Times New Roman"/>
                <a:ea typeface="楷体_GB2312"/>
                <a:cs typeface="Courier New"/>
              </a:rPr>
              <a:t>x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楷体_GB2312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ea typeface="楷体_GB2312"/>
                <a:cs typeface="Times New Roman"/>
              </a:rPr>
              <a:t>相同，都等于振幅。</a:t>
            </a:r>
            <a:r>
              <a:rPr lang="zh-CN" altLang="zh-CN" b="1" kern="100" dirty="0">
                <a:latin typeface="Times New Roman"/>
                <a:cs typeface="Times New Roman"/>
              </a:rPr>
              <a:t>　　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pic>
        <p:nvPicPr>
          <p:cNvPr id="7170" name="Picture 2" descr="F:\粤教版物理选择性必修第一册\新课程学案2探究新知能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9268" y="260648"/>
            <a:ext cx="5868679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 descr="21WLXKCXARXS3-7.TIF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3731" y="3068960"/>
            <a:ext cx="4104456" cy="146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 idx="1"/>
          </p:nvPr>
        </p:nvSpPr>
        <p:spPr>
          <a:xfrm>
            <a:off x="609759" y="116632"/>
            <a:ext cx="10975658" cy="6309319"/>
          </a:xfrm>
        </p:spPr>
        <p:txBody>
          <a:bodyPr>
            <a:normAutofit/>
          </a:bodyPr>
          <a:lstStyle/>
          <a:p>
            <a:pPr indent="612140" algn="ctr"/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[</a:t>
            </a:r>
            <a:r>
              <a:rPr lang="zh-CN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重难释解</a:t>
            </a:r>
            <a:r>
              <a:rPr lang="en-US" altLang="zh-CN" b="1" kern="100" dirty="0">
                <a:solidFill>
                  <a:srgbClr val="943634"/>
                </a:solidFill>
                <a:latin typeface="IPAPANNEW"/>
                <a:ea typeface="黑体"/>
                <a:cs typeface="Times New Roman"/>
              </a:rPr>
              <a:t>]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1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由波的图像获得的三点信息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(1)</a:t>
            </a:r>
            <a:r>
              <a:rPr lang="zh-CN" altLang="zh-CN" b="1" kern="100" dirty="0">
                <a:latin typeface="Times New Roman"/>
                <a:cs typeface="Times New Roman"/>
              </a:rPr>
              <a:t>可以直接看出在该时刻沿传播方向上各个质点的位移。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(2)</a:t>
            </a:r>
            <a:r>
              <a:rPr lang="zh-CN" altLang="zh-CN" b="1" kern="100" dirty="0">
                <a:latin typeface="Times New Roman"/>
                <a:cs typeface="Times New Roman"/>
              </a:rPr>
              <a:t>可以直接看出在波的传播过程中各质点的振幅</a:t>
            </a:r>
            <a:r>
              <a:rPr lang="en-US" altLang="zh-CN" b="1" i="1" kern="100" dirty="0">
                <a:latin typeface="Times New Roman"/>
                <a:cs typeface="Courier New"/>
              </a:rPr>
              <a:t>A</a:t>
            </a:r>
            <a:r>
              <a:rPr lang="zh-CN" altLang="zh-CN" b="1" kern="100" dirty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cs typeface="Courier New"/>
              </a:rPr>
              <a:t>(3)</a:t>
            </a:r>
            <a:r>
              <a:rPr lang="zh-CN" altLang="zh-CN" b="1" kern="100" dirty="0">
                <a:latin typeface="Times New Roman"/>
                <a:cs typeface="Times New Roman"/>
              </a:rPr>
              <a:t>若已知该波的传播方向，可以确定各质点的振动方向；或已知某质点的振动方向，可以确定该波的传播方向。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en-US" altLang="zh-CN" b="1" kern="100" dirty="0">
                <a:latin typeface="Times New Roman"/>
                <a:ea typeface="黑体"/>
                <a:cs typeface="Courier New"/>
              </a:rPr>
              <a:t>2</a:t>
            </a:r>
            <a:r>
              <a:rPr lang="zh-CN" altLang="zh-CN" b="1" kern="100" dirty="0">
                <a:latin typeface="Times New Roman"/>
                <a:cs typeface="Times New Roman"/>
              </a:rPr>
              <a:t>．</a:t>
            </a:r>
            <a:r>
              <a:rPr lang="zh-CN" altLang="zh-CN" b="1" kern="100" dirty="0">
                <a:latin typeface="Times New Roman"/>
                <a:ea typeface="黑体"/>
                <a:cs typeface="Times New Roman"/>
              </a:rPr>
              <a:t>波的图像的周期性</a:t>
            </a:r>
            <a:endParaRPr lang="zh-CN" altLang="zh-CN" sz="1050" kern="100" dirty="0">
              <a:latin typeface="宋体"/>
              <a:cs typeface="Courier New"/>
            </a:endParaRPr>
          </a:p>
          <a:p>
            <a:pPr indent="612140"/>
            <a:r>
              <a:rPr lang="zh-CN" altLang="zh-CN" b="1" kern="100" dirty="0">
                <a:latin typeface="Times New Roman"/>
                <a:cs typeface="Times New Roman"/>
              </a:rPr>
              <a:t>在波的传播过程中，各质点都在各自的平衡位置附近振动，不同时刻质点的位移不同，则不同时刻波的图像不同。质点的振动位移做周期性变化，则波的图像也做周期性变化。经过一个周期，波的图像复原一次</a:t>
            </a:r>
            <a:r>
              <a:rPr lang="zh-CN" altLang="zh-CN" b="1" kern="100" dirty="0" smtClean="0">
                <a:latin typeface="Times New Roman"/>
                <a:cs typeface="Times New Roman"/>
              </a:rPr>
              <a:t>。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51288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2986</Words>
  <Application>Microsoft Office PowerPoint</Application>
  <PresentationFormat>自定义</PresentationFormat>
  <Paragraphs>163</Paragraphs>
  <Slides>37</Slides>
  <Notes>3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39" baseType="lpstr">
      <vt:lpstr>Office 主题​​</vt:lpstr>
      <vt:lpstr>文档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xb21cn</dc:creator>
  <cp:lastModifiedBy>xb21cn</cp:lastModifiedBy>
  <cp:revision>80</cp:revision>
  <dcterms:created xsi:type="dcterms:W3CDTF">2021-04-02T06:41:31Z</dcterms:created>
  <dcterms:modified xsi:type="dcterms:W3CDTF">2024-05-14T02:40:53Z</dcterms:modified>
</cp:coreProperties>
</file>