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60" r:id="rId2"/>
    <p:sldId id="261" r:id="rId3"/>
    <p:sldId id="267" r:id="rId4"/>
    <p:sldId id="268" r:id="rId5"/>
    <p:sldId id="269" r:id="rId6"/>
    <p:sldId id="270" r:id="rId7"/>
    <p:sldId id="271" r:id="rId8"/>
    <p:sldId id="272" r:id="rId9"/>
    <p:sldId id="273" r:id="rId10"/>
    <p:sldId id="274" r:id="rId11"/>
    <p:sldId id="275" r:id="rId12"/>
    <p:sldId id="262" r:id="rId13"/>
    <p:sldId id="263" r:id="rId14"/>
    <p:sldId id="282" r:id="rId15"/>
    <p:sldId id="264" r:id="rId16"/>
    <p:sldId id="265" r:id="rId17"/>
    <p:sldId id="278" r:id="rId18"/>
    <p:sldId id="279" r:id="rId19"/>
    <p:sldId id="280" r:id="rId20"/>
    <p:sldId id="281" r:id="rId21"/>
    <p:sldId id="277" r:id="rId22"/>
    <p:sldId id="276" r:id="rId23"/>
  </p:sldIdLst>
  <p:sldSz cx="12195175"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varScale="1">
        <p:scale>
          <a:sx n="81" d="100"/>
          <a:sy n="81" d="100"/>
        </p:scale>
        <p:origin x="-378" y="-90"/>
      </p:cViewPr>
      <p:guideLst>
        <p:guide orient="horz" pos="2160"/>
        <p:guide pos="384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image" Target="../media/image9.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image" Target="../media/image1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9D3271D-EE8B-45AB-9C19-6F1A502ECD1A}" type="datetimeFigureOut">
              <a:rPr lang="zh-CN" altLang="en-US" smtClean="0"/>
              <a:t>2024-5-14</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BF042A1-401B-473E-AF1A-A49E56C5011A}" type="slidenum">
              <a:rPr lang="zh-CN" altLang="en-US" smtClean="0"/>
              <a:t>‹#›</a:t>
            </a:fld>
            <a:endParaRPr lang="zh-CN" altLang="en-US"/>
          </a:p>
        </p:txBody>
      </p:sp>
    </p:spTree>
    <p:extLst>
      <p:ext uri="{BB962C8B-B14F-4D97-AF65-F5344CB8AC3E}">
        <p14:creationId xmlns:p14="http://schemas.microsoft.com/office/powerpoint/2010/main" val="23981787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6C1EF30-7B0C-4F2D-A5CA-1454F4965A54}" type="slidenum">
              <a:rPr lang="zh-CN" altLang="en-US" smtClean="0"/>
              <a:t>21</a:t>
            </a:fld>
            <a:endParaRPr lang="zh-CN" altLang="en-US"/>
          </a:p>
        </p:txBody>
      </p:sp>
    </p:spTree>
    <p:extLst>
      <p:ext uri="{BB962C8B-B14F-4D97-AF65-F5344CB8AC3E}">
        <p14:creationId xmlns:p14="http://schemas.microsoft.com/office/powerpoint/2010/main" val="2721296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1135287"/>
            <a:ext cx="10975658" cy="4525963"/>
          </a:xfrm>
        </p:spPr>
        <p:txBody>
          <a:bodyPr>
            <a:normAutofit/>
          </a:bodyPr>
          <a:lstStyle>
            <a:lvl1pPr marL="0" indent="719138">
              <a:lnSpc>
                <a:spcPct val="150000"/>
              </a:lnSpc>
              <a:buFontTx/>
              <a:buNone/>
              <a:defRPr sz="2400">
                <a:latin typeface="Times New Roman" panose="02020603050405020304" pitchFamily="18" charset="0"/>
                <a:ea typeface="+mn-ea"/>
                <a:cs typeface="Times New Roman" panose="02020603050405020304" pitchFamily="18" charset="0"/>
              </a:defRPr>
            </a:lvl1pPr>
            <a:lvl2pPr marL="457200" indent="0">
              <a:lnSpc>
                <a:spcPct val="150000"/>
              </a:lnSpc>
              <a:buFontTx/>
              <a:buNone/>
              <a:defRPr sz="2400">
                <a:latin typeface="Times New Roman" panose="02020603050405020304" pitchFamily="18" charset="0"/>
                <a:ea typeface="+mn-ea"/>
                <a:cs typeface="Times New Roman" panose="02020603050405020304" pitchFamily="18" charset="0"/>
              </a:defRPr>
            </a:lvl2pPr>
            <a:lvl3pPr marL="914400" indent="0">
              <a:lnSpc>
                <a:spcPct val="150000"/>
              </a:lnSpc>
              <a:buFontTx/>
              <a:buNone/>
              <a:defRPr sz="2400">
                <a:latin typeface="Times New Roman" panose="02020603050405020304" pitchFamily="18" charset="0"/>
                <a:ea typeface="+mn-ea"/>
                <a:cs typeface="Times New Roman" panose="02020603050405020304" pitchFamily="18" charset="0"/>
              </a:defRPr>
            </a:lvl3pPr>
            <a:lvl4pPr marL="1371600" indent="0">
              <a:lnSpc>
                <a:spcPct val="150000"/>
              </a:lnSpc>
              <a:buFontTx/>
              <a:buNone/>
              <a:defRPr sz="2400">
                <a:latin typeface="Times New Roman" panose="02020603050405020304" pitchFamily="18" charset="0"/>
                <a:ea typeface="+mn-ea"/>
                <a:cs typeface="Times New Roman" panose="02020603050405020304" pitchFamily="18" charset="0"/>
              </a:defRPr>
            </a:lvl4pPr>
            <a:lvl5pPr marL="1828800" indent="0">
              <a:lnSpc>
                <a:spcPct val="150000"/>
              </a:lnSpc>
              <a:buFontTx/>
              <a:buNone/>
              <a:defRPr sz="2400">
                <a:latin typeface="Times New Roman" panose="02020603050405020304" pitchFamily="18" charset="0"/>
                <a:ea typeface="+mn-ea"/>
                <a:cs typeface="Times New Roman" panose="02020603050405020304" pitchFamily="18" charset="0"/>
              </a:defRPr>
            </a:lvl5pPr>
          </a:lstStyle>
          <a:p>
            <a:pPr lvl="0"/>
            <a:r>
              <a:rPr lang="zh-CN" altLang="en-US" dirty="0" smtClean="0"/>
              <a:t>单击此处编辑母版文本样式</a:t>
            </a:r>
            <a:endParaRPr lang="zh-CN" altLang="en-US" dirty="0"/>
          </a:p>
        </p:txBody>
      </p:sp>
      <p:sp>
        <p:nvSpPr>
          <p:cNvPr id="4" name="日期占位符 3"/>
          <p:cNvSpPr>
            <a:spLocks noGrp="1"/>
          </p:cNvSpPr>
          <p:nvPr>
            <p:ph type="dt" sz="half" idx="10"/>
          </p:nvPr>
        </p:nvSpPr>
        <p:spPr/>
        <p:txBody>
          <a:bodyPr/>
          <a:lstStyle/>
          <a:p>
            <a:fld id="{419C67D8-3E43-4364-A6C9-6E7FE31DF974}" type="datetimeFigureOut">
              <a:rPr lang="zh-CN" altLang="en-US" smtClean="0"/>
              <a:t>2024-5-14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4568229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2024-5-14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007288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1792903" y="274639"/>
            <a:ext cx="3658553"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13014" y="274639"/>
            <a:ext cx="10776639"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2024-5-14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9652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336" y="4406903"/>
            <a:ext cx="10365899"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963336" y="2906713"/>
            <a:ext cx="10365899"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419C67D8-3E43-4364-A6C9-6E7FE31DF974}" type="datetimeFigureOut">
              <a:rPr lang="zh-CN" altLang="en-US" smtClean="0"/>
              <a:t>2024-5-14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38322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638" y="2130428"/>
            <a:ext cx="10365899"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829276" y="3886200"/>
            <a:ext cx="8536623"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2024-5-14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035635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13012" y="1600203"/>
            <a:ext cx="721759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8233863" y="1600203"/>
            <a:ext cx="721759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419C67D8-3E43-4364-A6C9-6E7FE31DF974}" type="datetimeFigureOut">
              <a:rPr lang="zh-CN" altLang="en-US" smtClean="0"/>
              <a:t>2024-5-14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2050556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759" y="274638"/>
            <a:ext cx="10975658"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535113"/>
            <a:ext cx="538832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609759" y="2174875"/>
            <a:ext cx="53883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94981" y="1535113"/>
            <a:ext cx="539043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94981" y="2174875"/>
            <a:ext cx="539043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419C67D8-3E43-4364-A6C9-6E7FE31DF974}" type="datetimeFigureOut">
              <a:rPr lang="zh-CN" altLang="en-US" smtClean="0"/>
              <a:t>2024-5-14</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055895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419C67D8-3E43-4364-A6C9-6E7FE31DF974}" type="datetimeFigureOut">
              <a:rPr lang="zh-CN" altLang="en-US" smtClean="0"/>
              <a:t>2024-5-14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610369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19C67D8-3E43-4364-A6C9-6E7FE31DF974}" type="datetimeFigureOut">
              <a:rPr lang="zh-CN" altLang="en-US" smtClean="0"/>
              <a:t>2024-5-14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6648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761" y="273050"/>
            <a:ext cx="4012129"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767974" y="273052"/>
            <a:ext cx="681744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09761" y="1435102"/>
            <a:ext cx="401212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2024-5-14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245769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90341" y="4800600"/>
            <a:ext cx="7317105"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90341" y="612775"/>
            <a:ext cx="731710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90341" y="5367338"/>
            <a:ext cx="731710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2024-5-14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987166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759" y="274638"/>
            <a:ext cx="10975658"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600203"/>
            <a:ext cx="10975658"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09760" y="6356353"/>
            <a:ext cx="2845541"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9C67D8-3E43-4364-A6C9-6E7FE31DF974}" type="datetimeFigureOut">
              <a:rPr lang="zh-CN" altLang="en-US" smtClean="0"/>
              <a:t>2024-5-14</a:t>
            </a:fld>
            <a:endParaRPr lang="zh-CN" altLang="en-US"/>
          </a:p>
        </p:txBody>
      </p:sp>
      <p:sp>
        <p:nvSpPr>
          <p:cNvPr id="5" name="页脚占位符 4"/>
          <p:cNvSpPr>
            <a:spLocks noGrp="1"/>
          </p:cNvSpPr>
          <p:nvPr>
            <p:ph type="ftr" sz="quarter" idx="3"/>
          </p:nvPr>
        </p:nvSpPr>
        <p:spPr>
          <a:xfrm>
            <a:off x="4166685" y="6356353"/>
            <a:ext cx="386180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9875" y="6356353"/>
            <a:ext cx="284554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51424741"/>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49"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package" Target="../embeddings/Microsoft_Word_Document111.docx"/><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10.emf"/><Relationship Id="rId5" Type="http://schemas.openxmlformats.org/officeDocument/2006/relationships/package" Target="../embeddings/Microsoft_Word_Document222.docx"/><Relationship Id="rId4" Type="http://schemas.openxmlformats.org/officeDocument/2006/relationships/image" Target="../media/image9.emf"/></Relationships>
</file>

<file path=ppt/slides/_rels/slide15.xml.rels><?xml version="1.0" encoding="UTF-8" standalone="yes"?>
<Relationships xmlns="http://schemas.openxmlformats.org/package/2006/relationships"><Relationship Id="rId3" Type="http://schemas.openxmlformats.org/officeDocument/2006/relationships/image" Target="21WLXKCXARXS3-37.TIF" TargetMode="External"/><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21XLKWLX3-58.TIF" TargetMode="External"/><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14.emf"/><Relationship Id="rId3" Type="http://schemas.openxmlformats.org/officeDocument/2006/relationships/image" Target="../media/image15.png"/><Relationship Id="rId7" Type="http://schemas.openxmlformats.org/officeDocument/2006/relationships/package" Target="../embeddings/Microsoft_Word_Document2444.docx"/><Relationship Id="rId2" Type="http://schemas.openxmlformats.org/officeDocument/2006/relationships/slideLayout" Target="../slideLayouts/slideLayout1.xml"/><Relationship Id="rId1" Type="http://schemas.openxmlformats.org/officeDocument/2006/relationships/vmlDrawing" Target="../drawings/vmlDrawing2.vml"/><Relationship Id="rId6" Type="http://schemas.openxmlformats.org/officeDocument/2006/relationships/image" Target="../media/image13.emf"/><Relationship Id="rId5" Type="http://schemas.openxmlformats.org/officeDocument/2006/relationships/package" Target="../embeddings/Microsoft_Word_Document1333.docx"/><Relationship Id="rId4" Type="http://schemas.openxmlformats.org/officeDocument/2006/relationships/image" Target="20WLXBY3-96.TIF" TargetMode="External"/><Relationship Id="rId9"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35838;&#26102;&#36319;&#36394;&#26816;&#27979;word&#25991;&#20214;/&#35838;&#26102;&#36319;&#36394;&#26816;&#27979;&#65288;&#21313;&#19971;&#65289;&#22810;&#26222;&#21202;&#25928;&#24212;.DOC" TargetMode="External"/><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21XLKWLX3-54.TIF"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file:///F:\&#31908;&#25945;&#29256;%20&#29289;&#29702;&#36873;&#25321;&#24615;&#24517;&#20462;&#31532;&#19968;&#20876;\21XLKWLX3-55.TIF" TargetMode="External"/><Relationship Id="rId7" Type="http://schemas.openxmlformats.org/officeDocument/2006/relationships/image" Target="file:///F:\&#31908;&#25945;&#29256;%20&#29289;&#29702;&#36873;&#25321;&#24615;&#24517;&#20462;&#31532;&#19968;&#20876;\21XLKWLX3-57.TIF" TargetMode="External"/><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file:///F:\&#31908;&#25945;&#29256;%20&#29289;&#29702;&#36873;&#25321;&#24615;&#24517;&#20462;&#31532;&#19968;&#20876;\21XLKWLX3-56.TIF" TargetMode="Externa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80963" y="908720"/>
            <a:ext cx="10975658" cy="4525963"/>
          </a:xfrm>
        </p:spPr>
        <p:txBody>
          <a:bodyPr/>
          <a:lstStyle/>
          <a:p>
            <a:pPr indent="612140" algn="ctr"/>
            <a:r>
              <a:rPr lang="zh-CN" altLang="zh-CN" sz="2800" b="1" kern="100" dirty="0">
                <a:solidFill>
                  <a:srgbClr val="00B050"/>
                </a:solidFill>
                <a:latin typeface="Times New Roman"/>
                <a:cs typeface="Times New Roman"/>
              </a:rPr>
              <a:t>第四节　多普勒效应</a:t>
            </a:r>
            <a:endParaRPr lang="zh-CN" altLang="zh-CN" sz="2800" kern="100" dirty="0">
              <a:solidFill>
                <a:srgbClr val="00B050"/>
              </a:solidFill>
              <a:latin typeface="宋体"/>
              <a:cs typeface="Courier New"/>
            </a:endParaRPr>
          </a:p>
          <a:p>
            <a:endParaRPr lang="zh-CN" alt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0639" y="2040282"/>
            <a:ext cx="10721564" cy="2900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23131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1279303"/>
            <a:ext cx="10975658" cy="3877889"/>
          </a:xfrm>
        </p:spPr>
        <p:txBody>
          <a:bodyPr/>
          <a:lstStyle/>
          <a:p>
            <a:pPr indent="611188" algn="just">
              <a:tabLst>
                <a:tab pos="2970530" algn="l"/>
              </a:tabLst>
            </a:pPr>
            <a:r>
              <a:rPr lang="en-US" altLang="zh-CN" b="1" kern="100" dirty="0" smtClean="0">
                <a:solidFill>
                  <a:srgbClr val="FF0000"/>
                </a:solidFill>
                <a:latin typeface="IPAPANNEW"/>
                <a:ea typeface="黑体"/>
                <a:cs typeface="Times New Roman"/>
              </a:rPr>
              <a:t>[</a:t>
            </a:r>
            <a:r>
              <a:rPr lang="zh-CN" altLang="zh-CN" b="1" kern="100" dirty="0" smtClean="0">
                <a:solidFill>
                  <a:srgbClr val="FF0000"/>
                </a:solidFill>
                <a:latin typeface="IPAPANNEW"/>
                <a:ea typeface="黑体"/>
                <a:cs typeface="Times New Roman"/>
              </a:rPr>
              <a:t>解析</a:t>
            </a:r>
            <a:r>
              <a:rPr lang="en-US" altLang="zh-CN" b="1" kern="100" dirty="0" smtClean="0">
                <a:solidFill>
                  <a:srgbClr val="FF0000"/>
                </a:solidFill>
                <a:latin typeface="IPAPANNEW"/>
                <a:ea typeface="黑体"/>
                <a:cs typeface="Times New Roman"/>
              </a:rPr>
              <a:t>]</a:t>
            </a:r>
            <a:r>
              <a:rPr lang="zh-CN" altLang="zh-CN" b="1" kern="100" dirty="0" smtClean="0">
                <a:latin typeface="Times New Roman"/>
                <a:ea typeface="黑体"/>
                <a:cs typeface="Times New Roman"/>
              </a:rPr>
              <a:t>　</a:t>
            </a:r>
            <a:r>
              <a:rPr lang="zh-CN" altLang="zh-CN" b="1" kern="100" dirty="0">
                <a:latin typeface="Times New Roman"/>
                <a:ea typeface="楷体_GB2312"/>
                <a:cs typeface="Times New Roman"/>
              </a:rPr>
              <a:t>当声源和观察者之间的距离不变化时，观察者接收到的频率和声源发出的频率相等，故当</a:t>
            </a:r>
            <a:r>
              <a:rPr lang="en-US" altLang="zh-CN" b="1" i="1" kern="100" dirty="0">
                <a:latin typeface="Times New Roman"/>
                <a:ea typeface="楷体_GB2312"/>
                <a:cs typeface="Courier New"/>
              </a:rPr>
              <a:t>f</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f</a:t>
            </a:r>
            <a:r>
              <a:rPr lang="en-US" altLang="zh-CN" b="1" kern="100" dirty="0">
                <a:latin typeface="宋体"/>
                <a:ea typeface="楷体_GB2312"/>
                <a:cs typeface="Times New Roman"/>
              </a:rPr>
              <a:t>′</a:t>
            </a:r>
            <a:r>
              <a:rPr lang="zh-CN" altLang="zh-CN" b="1" kern="100" dirty="0">
                <a:latin typeface="Times New Roman"/>
                <a:ea typeface="楷体_GB2312"/>
                <a:cs typeface="Times New Roman"/>
              </a:rPr>
              <a:t>时，说明二者之间的距离不变，表明前车与无人车速度相同，但不一定静止，故</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正确，</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错误；当</a:t>
            </a:r>
            <a:r>
              <a:rPr lang="en-US" altLang="zh-CN" b="1" i="1" kern="100" dirty="0">
                <a:latin typeface="Times New Roman"/>
                <a:ea typeface="楷体_GB2312"/>
                <a:cs typeface="Courier New"/>
              </a:rPr>
              <a:t>f</a:t>
            </a:r>
            <a:r>
              <a:rPr lang="en-US" altLang="zh-CN" b="1" kern="100" dirty="0">
                <a:latin typeface="宋体"/>
                <a:ea typeface="楷体_GB2312"/>
                <a:cs typeface="Times New Roman"/>
              </a:rPr>
              <a:t>′</a:t>
            </a:r>
            <a:r>
              <a:rPr lang="en-US" altLang="zh-CN" b="1" kern="100" dirty="0">
                <a:latin typeface="Times New Roman"/>
                <a:ea typeface="楷体_GB2312"/>
                <a:cs typeface="Courier New"/>
              </a:rPr>
              <a:t>&gt;</a:t>
            </a:r>
            <a:r>
              <a:rPr lang="en-US" altLang="zh-CN" b="1" i="1" kern="100" dirty="0">
                <a:latin typeface="Times New Roman"/>
                <a:ea typeface="楷体_GB2312"/>
                <a:cs typeface="Courier New"/>
              </a:rPr>
              <a:t>f</a:t>
            </a:r>
            <a:r>
              <a:rPr lang="zh-CN" altLang="zh-CN" b="1" kern="100" dirty="0">
                <a:latin typeface="Times New Roman"/>
                <a:ea typeface="楷体_GB2312"/>
                <a:cs typeface="Times New Roman"/>
              </a:rPr>
              <a:t>时，说明接收到的频率增大，说明两车距离减小，表明前车在减速行驶，故</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错误；当</a:t>
            </a:r>
            <a:r>
              <a:rPr lang="en-US" altLang="zh-CN" b="1" i="1" kern="100" dirty="0">
                <a:latin typeface="Times New Roman"/>
                <a:ea typeface="楷体_GB2312"/>
                <a:cs typeface="Courier New"/>
              </a:rPr>
              <a:t>f</a:t>
            </a:r>
            <a:r>
              <a:rPr lang="en-US" altLang="zh-CN" b="1" kern="100" dirty="0">
                <a:latin typeface="宋体"/>
                <a:ea typeface="楷体_GB2312"/>
                <a:cs typeface="Times New Roman"/>
              </a:rPr>
              <a:t>′</a:t>
            </a:r>
            <a:r>
              <a:rPr lang="en-US" altLang="zh-CN" b="1" kern="100" dirty="0">
                <a:latin typeface="Times New Roman"/>
                <a:ea typeface="楷体_GB2312"/>
                <a:cs typeface="Courier New"/>
              </a:rPr>
              <a:t>&lt;</a:t>
            </a:r>
            <a:r>
              <a:rPr lang="en-US" altLang="zh-CN" b="1" i="1" kern="100" dirty="0">
                <a:latin typeface="Times New Roman"/>
                <a:ea typeface="楷体_GB2312"/>
                <a:cs typeface="Courier New"/>
              </a:rPr>
              <a:t>f</a:t>
            </a:r>
            <a:r>
              <a:rPr lang="zh-CN" altLang="zh-CN" b="1" kern="100" dirty="0">
                <a:latin typeface="Times New Roman"/>
                <a:ea typeface="楷体_GB2312"/>
                <a:cs typeface="Times New Roman"/>
              </a:rPr>
              <a:t>时，说明接收到的频率减小，说明两车距离增大，表明前车在加速行驶，故</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错误。</a:t>
            </a:r>
            <a:endParaRPr lang="zh-CN" altLang="zh-CN" b="1" kern="100" dirty="0">
              <a:latin typeface="宋体"/>
              <a:cs typeface="Courier New"/>
            </a:endParaRPr>
          </a:p>
          <a:p>
            <a:pPr indent="611188"/>
            <a:r>
              <a:rPr lang="en-US" altLang="zh-CN" b="1" kern="100" dirty="0" smtClean="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答案</a:t>
            </a:r>
            <a:r>
              <a:rPr lang="en-US" altLang="zh-CN" b="1" kern="100" dirty="0">
                <a:solidFill>
                  <a:srgbClr val="FF0000"/>
                </a:solidFill>
                <a:latin typeface="IPAPANNEW"/>
                <a:ea typeface="黑体"/>
                <a:cs typeface="Times New Roman"/>
              </a:rPr>
              <a:t>]</a:t>
            </a:r>
            <a:r>
              <a:rPr lang="zh-CN" altLang="zh-CN" b="1" kern="100" dirty="0">
                <a:latin typeface="Times New Roman"/>
                <a:ea typeface="黑体"/>
                <a:cs typeface="Times New Roman"/>
              </a:rPr>
              <a:t>　</a:t>
            </a:r>
            <a:r>
              <a:rPr lang="en-US" altLang="zh-CN" b="1" kern="100" dirty="0" smtClean="0">
                <a:latin typeface="Times New Roman"/>
                <a:cs typeface="Courier New"/>
              </a:rPr>
              <a:t>A</a:t>
            </a:r>
            <a:endParaRPr lang="zh-CN" altLang="zh-CN" sz="1050" kern="100" dirty="0">
              <a:latin typeface="宋体"/>
              <a:cs typeface="Courier New"/>
            </a:endParaRPr>
          </a:p>
        </p:txBody>
      </p:sp>
    </p:spTree>
    <p:extLst>
      <p:ext uri="{BB962C8B-B14F-4D97-AF65-F5344CB8AC3E}">
        <p14:creationId xmlns:p14="http://schemas.microsoft.com/office/powerpoint/2010/main" val="25128872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1999383"/>
            <a:ext cx="10975658" cy="3589857"/>
          </a:xfrm>
        </p:spPr>
        <p:txBody>
          <a:bodyPr/>
          <a:lstStyle/>
          <a:p>
            <a:pPr indent="612140" algn="ctr"/>
            <a:r>
              <a:rPr lang="zh-CN" altLang="zh-CN" b="1" kern="100" dirty="0">
                <a:latin typeface="Times New Roman"/>
                <a:ea typeface="黑体"/>
                <a:cs typeface="Times New Roman"/>
              </a:rPr>
              <a:t>发生多普勒效应的条件</a:t>
            </a:r>
            <a:endParaRPr lang="zh-CN" altLang="zh-CN" sz="1050" kern="100" dirty="0">
              <a:latin typeface="宋体"/>
              <a:cs typeface="Courier New"/>
            </a:endParaRPr>
          </a:p>
          <a:p>
            <a:pPr indent="612140"/>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发生多普勒效应是由于波源与观察者发生了相对运动，当波源和观察者都运动但无相对运动时则不会发生多普勒效应。</a:t>
            </a:r>
            <a:endParaRPr lang="zh-CN" altLang="zh-CN" sz="1050" kern="100" dirty="0">
              <a:latin typeface="宋体"/>
              <a:cs typeface="Courier New"/>
            </a:endParaRPr>
          </a:p>
          <a:p>
            <a:pPr indent="612140"/>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多普勒效应的产生不是取决于波源距离观察者有多远，而是取决于波源相对于观察者运动速度的大小和方向。</a:t>
            </a:r>
            <a:r>
              <a:rPr lang="zh-CN" altLang="zh-CN" b="1" kern="100" dirty="0">
                <a:latin typeface="Times New Roman"/>
                <a:cs typeface="Times New Roman"/>
              </a:rPr>
              <a:t>　　　</a:t>
            </a:r>
            <a:r>
              <a:rPr lang="en-US" altLang="zh-CN" b="1" kern="100" dirty="0">
                <a:latin typeface="Times New Roman"/>
                <a:cs typeface="Courier New"/>
              </a:rPr>
              <a:t> </a:t>
            </a:r>
            <a:endParaRPr lang="zh-CN" altLang="zh-CN" sz="1050" kern="100" dirty="0">
              <a:latin typeface="宋体"/>
              <a:cs typeface="Courier New"/>
            </a:endParaRPr>
          </a:p>
        </p:txBody>
      </p:sp>
      <p:pic>
        <p:nvPicPr>
          <p:cNvPr id="512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3051" y="1268760"/>
            <a:ext cx="1849263" cy="43200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25128872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692696"/>
            <a:ext cx="10975658" cy="4958009"/>
          </a:xfrm>
        </p:spPr>
        <p:txBody>
          <a:bodyPr/>
          <a:lstStyle/>
          <a:p>
            <a:pPr indent="612140" algn="ctr"/>
            <a:r>
              <a:rPr lang="en-US" altLang="zh-CN" b="1" kern="100" dirty="0">
                <a:solidFill>
                  <a:srgbClr val="4F6228"/>
                </a:solidFill>
                <a:latin typeface="IPAPANNEW"/>
                <a:ea typeface="黑体"/>
                <a:cs typeface="Times New Roman"/>
              </a:rPr>
              <a:t>[</a:t>
            </a:r>
            <a:r>
              <a:rPr lang="zh-CN" altLang="zh-CN" b="1" kern="100" dirty="0">
                <a:solidFill>
                  <a:srgbClr val="4F6228"/>
                </a:solidFill>
                <a:latin typeface="IPAPANNEW"/>
                <a:ea typeface="黑体"/>
                <a:cs typeface="Times New Roman"/>
              </a:rPr>
              <a:t>素养训练</a:t>
            </a:r>
            <a:r>
              <a:rPr lang="en-US" altLang="zh-CN" b="1" kern="100" dirty="0">
                <a:solidFill>
                  <a:srgbClr val="4F6228"/>
                </a:solidFill>
                <a:latin typeface="IPAPANNEW"/>
                <a:ea typeface="黑体"/>
                <a:cs typeface="Times New Roman"/>
              </a:rPr>
              <a:t>]</a:t>
            </a:r>
            <a:endParaRPr lang="zh-CN" altLang="zh-CN" sz="1050" kern="100" dirty="0">
              <a:latin typeface="宋体"/>
              <a:cs typeface="Courier New"/>
            </a:endParaRPr>
          </a:p>
          <a:p>
            <a:pPr marL="442913" indent="-442913"/>
            <a:r>
              <a:rPr lang="en-US" altLang="zh-CN" b="1" kern="100" dirty="0">
                <a:latin typeface="Times New Roman"/>
                <a:cs typeface="Courier New"/>
              </a:rPr>
              <a:t>1</a:t>
            </a:r>
            <a:r>
              <a:rPr lang="zh-CN" altLang="zh-CN" b="1" kern="100" dirty="0">
                <a:latin typeface="Times New Roman"/>
                <a:cs typeface="Times New Roman"/>
              </a:rPr>
              <a:t>．有经验的铁路养护人员可以从火车鸣笛的声音判断火车的行驶方向。他所利用的是声波</a:t>
            </a:r>
            <a:r>
              <a:rPr lang="zh-CN" altLang="zh-CN" b="1" kern="100" dirty="0" smtClean="0">
                <a:latin typeface="Times New Roman"/>
                <a:cs typeface="Times New Roman"/>
              </a:rPr>
              <a:t>的</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latin typeface="宋体"/>
              <a:cs typeface="Courier New"/>
            </a:endParaRPr>
          </a:p>
          <a:p>
            <a:pPr marL="442913" indent="0"/>
            <a:r>
              <a:rPr lang="en-US" altLang="zh-CN" b="1" kern="100" dirty="0">
                <a:latin typeface="Times New Roman"/>
                <a:cs typeface="Courier New"/>
              </a:rPr>
              <a:t>A</a:t>
            </a:r>
            <a:r>
              <a:rPr lang="zh-CN" altLang="zh-CN" b="1" kern="100" dirty="0">
                <a:latin typeface="Times New Roman"/>
                <a:cs typeface="Times New Roman"/>
              </a:rPr>
              <a:t>．干涉现象　　　　　　　　</a:t>
            </a:r>
            <a:r>
              <a:rPr lang="en-US" altLang="zh-CN" b="1" kern="100" dirty="0">
                <a:latin typeface="Times New Roman"/>
                <a:cs typeface="Courier New"/>
              </a:rPr>
              <a:t>	B</a:t>
            </a:r>
            <a:r>
              <a:rPr lang="zh-CN" altLang="zh-CN" b="1" kern="100" dirty="0">
                <a:latin typeface="Times New Roman"/>
                <a:cs typeface="Times New Roman"/>
              </a:rPr>
              <a:t>．衍射现象</a:t>
            </a:r>
            <a:endParaRPr lang="zh-CN" altLang="zh-CN" sz="1050" kern="100" dirty="0">
              <a:latin typeface="宋体"/>
              <a:cs typeface="Courier New"/>
            </a:endParaRPr>
          </a:p>
          <a:p>
            <a:pPr marL="442913" indent="0"/>
            <a:r>
              <a:rPr lang="en-US" altLang="zh-CN" b="1" kern="100" dirty="0">
                <a:latin typeface="Times New Roman"/>
                <a:cs typeface="Courier New"/>
              </a:rPr>
              <a:t>C</a:t>
            </a:r>
            <a:r>
              <a:rPr lang="zh-CN" altLang="zh-CN" b="1" kern="100" dirty="0">
                <a:latin typeface="Times New Roman"/>
                <a:cs typeface="Times New Roman"/>
              </a:rPr>
              <a:t>．多普勒效应</a:t>
            </a:r>
            <a:r>
              <a:rPr lang="en-US" altLang="zh-CN" b="1" kern="100" dirty="0">
                <a:latin typeface="Times New Roman"/>
                <a:cs typeface="Courier New"/>
              </a:rPr>
              <a:t>  	</a:t>
            </a:r>
            <a:r>
              <a:rPr lang="en-US" altLang="zh-CN" b="1" kern="100" dirty="0" smtClean="0">
                <a:latin typeface="Times New Roman"/>
                <a:cs typeface="Courier New"/>
              </a:rPr>
              <a:t>			D</a:t>
            </a:r>
            <a:r>
              <a:rPr lang="zh-CN" altLang="zh-CN" b="1" kern="100" dirty="0">
                <a:latin typeface="Times New Roman"/>
                <a:cs typeface="Times New Roman"/>
              </a:rPr>
              <a:t>．反射现象</a:t>
            </a:r>
            <a:endParaRPr lang="zh-CN" altLang="zh-CN" sz="1050" kern="100" dirty="0">
              <a:latin typeface="宋体"/>
              <a:cs typeface="Courier New"/>
            </a:endParaRPr>
          </a:p>
          <a:p>
            <a:pPr marL="442913" indent="0"/>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据多</a:t>
            </a:r>
            <a:r>
              <a:rPr lang="zh-CN" altLang="zh-CN" b="1" kern="100" dirty="0">
                <a:latin typeface="Times New Roman"/>
                <a:ea typeface="楷体_GB2312"/>
                <a:cs typeface="Times New Roman"/>
              </a:rPr>
              <a:t>普勒效应现象，当火车运动方向靠近养护人员时，他听到的声音</a:t>
            </a:r>
            <a:r>
              <a:rPr lang="zh-CN" altLang="zh-CN" b="1" kern="100" dirty="0" smtClean="0">
                <a:latin typeface="Times New Roman"/>
                <a:ea typeface="楷体_GB2312"/>
                <a:cs typeface="Times New Roman"/>
              </a:rPr>
              <a:t>音调</a:t>
            </a:r>
            <a:r>
              <a:rPr lang="zh-CN" altLang="zh-CN" b="1" kern="100" dirty="0">
                <a:latin typeface="Times New Roman"/>
                <a:ea typeface="楷体_GB2312"/>
                <a:cs typeface="Times New Roman"/>
              </a:rPr>
              <a:t>较高，火车远离养护人员时，他听到的声音音调较低</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marL="442913" indent="0"/>
            <a:r>
              <a:rPr lang="zh-CN" altLang="zh-CN" b="1" kern="100" dirty="0">
                <a:solidFill>
                  <a:srgbClr val="FF0000"/>
                </a:solidFill>
                <a:latin typeface="Times New Roman"/>
                <a:ea typeface="黑体"/>
                <a:cs typeface="Times New Roman"/>
              </a:rPr>
              <a:t>答案：</a:t>
            </a:r>
            <a:r>
              <a:rPr lang="en-US" altLang="zh-CN" b="1" kern="100" dirty="0">
                <a:solidFill>
                  <a:prstClr val="black"/>
                </a:solidFill>
                <a:latin typeface="Times New Roman"/>
                <a:ea typeface="楷体_GB2312"/>
                <a:cs typeface="Courier New"/>
              </a:rPr>
              <a:t>C</a:t>
            </a:r>
            <a:endParaRPr lang="zh-CN" altLang="zh-CN" sz="1050" kern="100" dirty="0">
              <a:latin typeface="宋体"/>
              <a:cs typeface="Courier New"/>
            </a:endParaRPr>
          </a:p>
        </p:txBody>
      </p:sp>
    </p:spTree>
    <p:extLst>
      <p:ext uri="{BB962C8B-B14F-4D97-AF65-F5344CB8AC3E}">
        <p14:creationId xmlns:p14="http://schemas.microsoft.com/office/powerpoint/2010/main" val="3282313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4" end="4"/>
                                            </p:txEl>
                                          </p:spTgt>
                                        </p:tgtEl>
                                        <p:attrNameLst>
                                          <p:attrName>style.visibility</p:attrName>
                                        </p:attrNameLst>
                                      </p:cBhvr>
                                      <p:to>
                                        <p:strVal val="visible"/>
                                      </p:to>
                                    </p:set>
                                    <p:animEffect transition="in" filter="randombar(horizontal)">
                                      <p:cBhvr>
                                        <p:cTn id="7" dur="500"/>
                                        <p:tgtEl>
                                          <p:spTgt spid="6">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xEl>
                                              <p:pRg st="5" end="5"/>
                                            </p:txEl>
                                          </p:spTgt>
                                        </p:tgtEl>
                                        <p:attrNameLst>
                                          <p:attrName>style.visibility</p:attrName>
                                        </p:attrNameLst>
                                      </p:cBhvr>
                                      <p:to>
                                        <p:strVal val="visible"/>
                                      </p:to>
                                    </p:set>
                                    <p:animEffect transition="in" filter="randombar(horizontal)">
                                      <p:cBhvr>
                                        <p:cTn id="12"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24979" y="908720"/>
            <a:ext cx="10975658" cy="4525963"/>
          </a:xfrm>
        </p:spPr>
        <p:txBody>
          <a:bodyPr/>
          <a:lstStyle/>
          <a:p>
            <a:pPr indent="612140" algn="just">
              <a:tabLst>
                <a:tab pos="3150870" algn="l"/>
              </a:tabLst>
            </a:pPr>
            <a:r>
              <a:rPr lang="en-US" altLang="zh-CN" b="1" kern="100" dirty="0">
                <a:latin typeface="Times New Roman"/>
                <a:cs typeface="Courier New"/>
              </a:rPr>
              <a:t>2</a:t>
            </a:r>
            <a:r>
              <a:rPr lang="zh-CN" altLang="zh-CN" b="1" kern="100" dirty="0">
                <a:latin typeface="Times New Roman"/>
                <a:cs typeface="Times New Roman"/>
              </a:rPr>
              <a:t>．</a:t>
            </a:r>
            <a:r>
              <a:rPr lang="en-US" altLang="zh-CN" b="1" kern="100" dirty="0">
                <a:latin typeface="Times New Roman"/>
                <a:ea typeface="隶书"/>
                <a:cs typeface="Courier New"/>
              </a:rPr>
              <a:t>(2023·</a:t>
            </a:r>
            <a:r>
              <a:rPr lang="zh-CN" altLang="zh-CN" b="1" kern="100" dirty="0">
                <a:latin typeface="Times New Roman"/>
                <a:ea typeface="隶书"/>
                <a:cs typeface="Times New Roman"/>
              </a:rPr>
              <a:t>广东高考</a:t>
            </a:r>
            <a:r>
              <a:rPr lang="en-US" altLang="zh-CN" b="1" kern="100" dirty="0">
                <a:latin typeface="Times New Roman"/>
                <a:ea typeface="隶书"/>
                <a:cs typeface="Courier New"/>
              </a:rPr>
              <a:t>)</a:t>
            </a:r>
            <a:r>
              <a:rPr lang="zh-CN" altLang="zh-CN" b="1" kern="100" dirty="0">
                <a:latin typeface="Times New Roman"/>
                <a:cs typeface="Times New Roman"/>
              </a:rPr>
              <a:t>渔船常用回声探测器发射的声波探测水下鱼群与障碍物。声波在水中传播速度为</a:t>
            </a:r>
            <a:r>
              <a:rPr lang="en-US" altLang="zh-CN" b="1" kern="100" dirty="0">
                <a:latin typeface="Times New Roman"/>
                <a:cs typeface="Courier New"/>
              </a:rPr>
              <a:t>1 500 m/s</a:t>
            </a:r>
            <a:r>
              <a:rPr lang="zh-CN" altLang="zh-CN" b="1" kern="100" dirty="0">
                <a:latin typeface="Times New Roman"/>
                <a:cs typeface="Times New Roman"/>
              </a:rPr>
              <a:t>，若探测器发出频率为</a:t>
            </a:r>
            <a:r>
              <a:rPr lang="en-US" altLang="zh-CN" b="1" kern="100" dirty="0">
                <a:latin typeface="Times New Roman"/>
                <a:cs typeface="Courier New"/>
              </a:rPr>
              <a:t>1.5</a:t>
            </a:r>
            <a:r>
              <a:rPr lang="en-US" altLang="zh-CN" b="1" kern="100" dirty="0">
                <a:latin typeface="宋体"/>
                <a:cs typeface="Times New Roman"/>
              </a:rPr>
              <a:t>×</a:t>
            </a:r>
            <a:r>
              <a:rPr lang="en-US" altLang="zh-CN" b="1" kern="100" dirty="0">
                <a:latin typeface="Times New Roman"/>
                <a:cs typeface="Courier New"/>
              </a:rPr>
              <a:t>10</a:t>
            </a:r>
            <a:r>
              <a:rPr lang="en-US" altLang="zh-CN" b="1" kern="100" baseline="30000" dirty="0">
                <a:latin typeface="Times New Roman"/>
                <a:cs typeface="Courier New"/>
              </a:rPr>
              <a:t>6</a:t>
            </a:r>
            <a:r>
              <a:rPr lang="en-US" altLang="zh-CN" b="1" kern="100" dirty="0">
                <a:latin typeface="Times New Roman"/>
                <a:cs typeface="Courier New"/>
              </a:rPr>
              <a:t> Hz</a:t>
            </a:r>
            <a:r>
              <a:rPr lang="zh-CN" altLang="zh-CN" b="1" kern="100" dirty="0">
                <a:latin typeface="Times New Roman"/>
                <a:cs typeface="Times New Roman"/>
              </a:rPr>
              <a:t>的声波，下列说法正确的是</a:t>
            </a:r>
            <a:r>
              <a:rPr lang="en-US" altLang="zh-CN" b="1" kern="100" dirty="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latin typeface="宋体"/>
              <a:cs typeface="Courier New"/>
            </a:endParaRPr>
          </a:p>
          <a:p>
            <a:pPr indent="612140" algn="just">
              <a:tabLst>
                <a:tab pos="3150870" algn="l"/>
              </a:tabLst>
            </a:pPr>
            <a:r>
              <a:rPr lang="en-US" altLang="zh-CN" b="1" kern="100" dirty="0">
                <a:latin typeface="Times New Roman"/>
                <a:cs typeface="Courier New"/>
              </a:rPr>
              <a:t>A</a:t>
            </a:r>
            <a:r>
              <a:rPr lang="zh-CN" altLang="zh-CN" b="1" kern="100" dirty="0">
                <a:latin typeface="Times New Roman"/>
                <a:cs typeface="Times New Roman"/>
              </a:rPr>
              <a:t>．两列声波相遇时一定会发生干涉</a:t>
            </a:r>
            <a:endParaRPr lang="zh-CN" altLang="zh-CN" sz="1050" kern="100" dirty="0">
              <a:latin typeface="宋体"/>
              <a:cs typeface="Courier New"/>
            </a:endParaRPr>
          </a:p>
          <a:p>
            <a:pPr indent="612140" algn="just">
              <a:tabLst>
                <a:tab pos="3150870" algn="l"/>
              </a:tabLst>
            </a:pPr>
            <a:r>
              <a:rPr lang="en-US" altLang="zh-CN" b="1" kern="100" dirty="0">
                <a:latin typeface="Times New Roman"/>
                <a:cs typeface="Courier New"/>
              </a:rPr>
              <a:t>B</a:t>
            </a:r>
            <a:r>
              <a:rPr lang="zh-CN" altLang="zh-CN" b="1" kern="100" dirty="0">
                <a:latin typeface="Times New Roman"/>
                <a:cs typeface="Times New Roman"/>
              </a:rPr>
              <a:t>．声波由水中传播到空气中，波长会改变</a:t>
            </a:r>
            <a:endParaRPr lang="zh-CN" altLang="zh-CN" sz="1050" kern="100" dirty="0">
              <a:latin typeface="宋体"/>
              <a:cs typeface="Courier New"/>
            </a:endParaRPr>
          </a:p>
          <a:p>
            <a:pPr indent="612140" algn="just">
              <a:tabLst>
                <a:tab pos="3150870" algn="l"/>
              </a:tabLst>
            </a:pPr>
            <a:r>
              <a:rPr lang="en-US" altLang="zh-CN" b="1" kern="100" dirty="0">
                <a:latin typeface="Times New Roman"/>
                <a:cs typeface="Courier New"/>
              </a:rPr>
              <a:t>C</a:t>
            </a:r>
            <a:r>
              <a:rPr lang="zh-CN" altLang="zh-CN" b="1" kern="100" dirty="0">
                <a:latin typeface="Times New Roman"/>
                <a:cs typeface="Times New Roman"/>
              </a:rPr>
              <a:t>．该声波遇到尺寸约为</a:t>
            </a:r>
            <a:r>
              <a:rPr lang="en-US" altLang="zh-CN" b="1" kern="100" dirty="0">
                <a:latin typeface="Times New Roman"/>
                <a:cs typeface="Courier New"/>
              </a:rPr>
              <a:t>1 m</a:t>
            </a:r>
            <a:r>
              <a:rPr lang="zh-CN" altLang="zh-CN" b="1" kern="100" dirty="0">
                <a:latin typeface="Times New Roman"/>
                <a:cs typeface="Times New Roman"/>
              </a:rPr>
              <a:t>的被探测物时会发生明显衍射</a:t>
            </a:r>
            <a:endParaRPr lang="zh-CN" altLang="zh-CN" sz="1050" kern="100" dirty="0">
              <a:latin typeface="宋体"/>
              <a:cs typeface="Courier New"/>
            </a:endParaRPr>
          </a:p>
          <a:p>
            <a:pPr indent="612140" algn="just">
              <a:tabLst>
                <a:tab pos="3150870" algn="l"/>
              </a:tabLst>
            </a:pPr>
            <a:r>
              <a:rPr lang="en-US" altLang="zh-CN" b="1" kern="100" dirty="0">
                <a:latin typeface="Times New Roman"/>
                <a:cs typeface="Courier New"/>
              </a:rPr>
              <a:t>D</a:t>
            </a:r>
            <a:r>
              <a:rPr lang="zh-CN" altLang="zh-CN" b="1" kern="100" dirty="0">
                <a:latin typeface="Times New Roman"/>
                <a:cs typeface="Times New Roman"/>
              </a:rPr>
              <a:t>．探测器接收到的回声频率与被探测物相对探测器运动的速度无关</a:t>
            </a:r>
            <a:endParaRPr lang="zh-CN" altLang="zh-CN" sz="1050" kern="100" dirty="0">
              <a:latin typeface="宋体"/>
              <a:cs typeface="Courier New"/>
            </a:endParaRPr>
          </a:p>
          <a:p>
            <a:pPr marL="442913" indent="-442913"/>
            <a:endParaRPr lang="zh-CN" altLang="en-US" dirty="0"/>
          </a:p>
        </p:txBody>
      </p:sp>
    </p:spTree>
    <p:extLst>
      <p:ext uri="{BB962C8B-B14F-4D97-AF65-F5344CB8AC3E}">
        <p14:creationId xmlns:p14="http://schemas.microsoft.com/office/powerpoint/2010/main" val="32823131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对象 4"/>
          <p:cNvGraphicFramePr>
            <a:graphicFrameLocks noChangeAspect="1"/>
          </p:cNvGraphicFramePr>
          <p:nvPr>
            <p:extLst>
              <p:ext uri="{D42A27DB-BD31-4B8C-83A1-F6EECF244321}">
                <p14:modId xmlns:p14="http://schemas.microsoft.com/office/powerpoint/2010/main" val="3558772540"/>
              </p:ext>
            </p:extLst>
          </p:nvPr>
        </p:nvGraphicFramePr>
        <p:xfrm>
          <a:off x="624979" y="836712"/>
          <a:ext cx="10371138" cy="3943350"/>
        </p:xfrm>
        <a:graphic>
          <a:graphicData uri="http://schemas.openxmlformats.org/presentationml/2006/ole">
            <mc:AlternateContent xmlns:mc="http://schemas.openxmlformats.org/markup-compatibility/2006">
              <mc:Choice xmlns:v="urn:schemas-microsoft-com:vml" Requires="v">
                <p:oleObj spid="_x0000_s10254" name="文档" r:id="rId3" imgW="10371836" imgH="3943325" progId="Word.Document.12">
                  <p:embed/>
                </p:oleObj>
              </mc:Choice>
              <mc:Fallback>
                <p:oleObj name="文档" r:id="rId3" imgW="10371836" imgH="3943325" progId="Word.Document.12">
                  <p:embed/>
                  <p:pic>
                    <p:nvPicPr>
                      <p:cNvPr id="0" name=""/>
                      <p:cNvPicPr/>
                      <p:nvPr/>
                    </p:nvPicPr>
                    <p:blipFill>
                      <a:blip r:embed="rId4"/>
                      <a:stretch>
                        <a:fillRect/>
                      </a:stretch>
                    </p:blipFill>
                    <p:spPr>
                      <a:xfrm>
                        <a:off x="624979" y="836712"/>
                        <a:ext cx="10371138" cy="3943350"/>
                      </a:xfrm>
                      <a:prstGeom prst="rect">
                        <a:avLst/>
                      </a:prstGeom>
                    </p:spPr>
                  </p:pic>
                </p:oleObj>
              </mc:Fallback>
            </mc:AlternateContent>
          </a:graphicData>
        </a:graphic>
      </p:graphicFrame>
      <p:graphicFrame>
        <p:nvGraphicFramePr>
          <p:cNvPr id="6" name="对象 5"/>
          <p:cNvGraphicFramePr>
            <a:graphicFrameLocks noChangeAspect="1"/>
          </p:cNvGraphicFramePr>
          <p:nvPr>
            <p:extLst>
              <p:ext uri="{D42A27DB-BD31-4B8C-83A1-F6EECF244321}">
                <p14:modId xmlns:p14="http://schemas.microsoft.com/office/powerpoint/2010/main" val="2363847476"/>
              </p:ext>
            </p:extLst>
          </p:nvPr>
        </p:nvGraphicFramePr>
        <p:xfrm>
          <a:off x="624979" y="4797152"/>
          <a:ext cx="10371138" cy="593725"/>
        </p:xfrm>
        <a:graphic>
          <a:graphicData uri="http://schemas.openxmlformats.org/presentationml/2006/ole">
            <mc:AlternateContent xmlns:mc="http://schemas.openxmlformats.org/markup-compatibility/2006">
              <mc:Choice xmlns:v="urn:schemas-microsoft-com:vml" Requires="v">
                <p:oleObj spid="_x0000_s10255" name="文档" r:id="rId5" imgW="10371836" imgH="593770" progId="Word.Document.12">
                  <p:embed/>
                </p:oleObj>
              </mc:Choice>
              <mc:Fallback>
                <p:oleObj name="文档" r:id="rId5" imgW="10371836" imgH="593770" progId="Word.Document.12">
                  <p:embed/>
                  <p:pic>
                    <p:nvPicPr>
                      <p:cNvPr id="0" name=""/>
                      <p:cNvPicPr/>
                      <p:nvPr/>
                    </p:nvPicPr>
                    <p:blipFill>
                      <a:blip r:embed="rId6"/>
                      <a:stretch>
                        <a:fillRect/>
                      </a:stretch>
                    </p:blipFill>
                    <p:spPr>
                      <a:xfrm>
                        <a:off x="624979" y="4797152"/>
                        <a:ext cx="10371138" cy="593725"/>
                      </a:xfrm>
                      <a:prstGeom prst="rect">
                        <a:avLst/>
                      </a:prstGeom>
                    </p:spPr>
                  </p:pic>
                </p:oleObj>
              </mc:Fallback>
            </mc:AlternateContent>
          </a:graphicData>
        </a:graphic>
      </p:graphicFrame>
    </p:spTree>
    <p:extLst>
      <p:ext uri="{BB962C8B-B14F-4D97-AF65-F5344CB8AC3E}">
        <p14:creationId xmlns:p14="http://schemas.microsoft.com/office/powerpoint/2010/main" val="4028920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548680"/>
            <a:ext cx="10975658" cy="5904655"/>
          </a:xfrm>
        </p:spPr>
        <p:txBody>
          <a:bodyPr>
            <a:normAutofit/>
          </a:bodyPr>
          <a:lstStyle/>
          <a:p>
            <a:pPr indent="612140" algn="ctr"/>
            <a:r>
              <a:rPr lang="zh-CN" altLang="zh-CN" b="1" kern="100" dirty="0">
                <a:solidFill>
                  <a:schemeClr val="accent6">
                    <a:lumMod val="75000"/>
                  </a:schemeClr>
                </a:solidFill>
                <a:latin typeface="宋体"/>
                <a:cs typeface="Courier New"/>
              </a:rPr>
              <a:t>探究</a:t>
            </a:r>
            <a:r>
              <a:rPr lang="en-US" altLang="zh-CN" b="1" kern="100" dirty="0">
                <a:solidFill>
                  <a:schemeClr val="accent6">
                    <a:lumMod val="75000"/>
                  </a:schemeClr>
                </a:solidFill>
                <a:latin typeface="Symbol"/>
                <a:cs typeface="Courier New"/>
              </a:rPr>
              <a:t>(</a:t>
            </a:r>
            <a:r>
              <a:rPr lang="zh-CN" altLang="zh-CN" b="1" kern="100" dirty="0">
                <a:solidFill>
                  <a:schemeClr val="accent6">
                    <a:lumMod val="75000"/>
                  </a:schemeClr>
                </a:solidFill>
                <a:latin typeface="宋体"/>
                <a:cs typeface="Courier New"/>
              </a:rPr>
              <a:t>二</a:t>
            </a:r>
            <a:r>
              <a:rPr lang="en-US" altLang="zh-CN" b="1" kern="100" dirty="0">
                <a:solidFill>
                  <a:schemeClr val="accent6">
                    <a:lumMod val="75000"/>
                  </a:schemeClr>
                </a:solidFill>
                <a:latin typeface="Symbol"/>
                <a:cs typeface="Courier New"/>
              </a:rPr>
              <a:t>)    </a:t>
            </a:r>
            <a:r>
              <a:rPr lang="zh-CN" altLang="zh-CN" b="1" kern="100" dirty="0">
                <a:solidFill>
                  <a:schemeClr val="accent6">
                    <a:lumMod val="75000"/>
                  </a:schemeClr>
                </a:solidFill>
                <a:latin typeface="Times New Roman"/>
                <a:cs typeface="Times New Roman"/>
              </a:rPr>
              <a:t>多普勒效应的理解和应用</a:t>
            </a:r>
            <a:endParaRPr lang="zh-CN" altLang="zh-CN" sz="1050" kern="100" dirty="0">
              <a:solidFill>
                <a:schemeClr val="accent6">
                  <a:lumMod val="75000"/>
                </a:schemeClr>
              </a:solidFill>
              <a:latin typeface="宋体"/>
              <a:cs typeface="Courier New"/>
            </a:endParaRPr>
          </a:p>
          <a:p>
            <a:pPr indent="612140"/>
            <a:r>
              <a:rPr lang="en-US" altLang="zh-CN" b="1" kern="100" dirty="0">
                <a:solidFill>
                  <a:srgbClr val="00B0F0"/>
                </a:solidFill>
                <a:latin typeface="Times New Roman"/>
                <a:ea typeface="黑体"/>
                <a:cs typeface="Courier New"/>
              </a:rPr>
              <a:t>[</a:t>
            </a:r>
            <a:r>
              <a:rPr lang="zh-CN" altLang="zh-CN" b="1" kern="100" dirty="0">
                <a:solidFill>
                  <a:srgbClr val="00B0F0"/>
                </a:solidFill>
                <a:latin typeface="Times New Roman"/>
                <a:ea typeface="黑体"/>
                <a:cs typeface="Times New Roman"/>
              </a:rPr>
              <a:t>问题驱动</a:t>
            </a:r>
            <a:r>
              <a:rPr lang="en-US" altLang="zh-CN" b="1" kern="100" dirty="0">
                <a:solidFill>
                  <a:srgbClr val="00B0F0"/>
                </a:solidFill>
                <a:latin typeface="Times New Roman"/>
                <a:ea typeface="黑体"/>
                <a:cs typeface="Courier New"/>
              </a:rPr>
              <a:t>]</a:t>
            </a:r>
            <a:endParaRPr lang="zh-CN" altLang="zh-CN" sz="1050" kern="100" dirty="0">
              <a:latin typeface="宋体"/>
              <a:cs typeface="Courier New"/>
            </a:endParaRPr>
          </a:p>
          <a:p>
            <a:pPr indent="612140"/>
            <a:r>
              <a:rPr lang="zh-CN" altLang="zh-CN" b="1" kern="100" dirty="0">
                <a:latin typeface="Times New Roman"/>
                <a:cs typeface="Times New Roman"/>
              </a:rPr>
              <a:t>美国霍普金斯大学利用多普勒效应对苏联第一颗人造卫星进行了跟踪试验。科学家发现，当卫星向近地点运动时返回的信号频率增加，卫星向远地点运动时返回的信号频率降低。</a:t>
            </a:r>
            <a:endParaRPr lang="zh-CN" altLang="zh-CN" sz="1050" kern="100" dirty="0">
              <a:latin typeface="宋体"/>
              <a:cs typeface="Courier New"/>
            </a:endParaRPr>
          </a:p>
          <a:p>
            <a:pPr indent="612140"/>
            <a:r>
              <a:rPr lang="en-US" altLang="zh-CN" b="1" kern="100" dirty="0">
                <a:latin typeface="Times New Roman"/>
                <a:cs typeface="Courier New"/>
              </a:rPr>
              <a:t>(1)</a:t>
            </a:r>
            <a:r>
              <a:rPr lang="zh-CN" altLang="zh-CN" b="1" kern="100" dirty="0">
                <a:latin typeface="Times New Roman"/>
                <a:cs typeface="Times New Roman"/>
              </a:rPr>
              <a:t>波源的频率由谁决定？</a:t>
            </a:r>
            <a:endParaRPr lang="zh-CN" altLang="zh-CN" sz="1050" kern="100" dirty="0">
              <a:latin typeface="宋体"/>
              <a:cs typeface="Courier New"/>
            </a:endParaRPr>
          </a:p>
          <a:p>
            <a:pPr indent="612140"/>
            <a:r>
              <a:rPr lang="en-US" altLang="zh-CN" b="1" kern="100" dirty="0">
                <a:latin typeface="Times New Roman"/>
                <a:cs typeface="Courier New"/>
              </a:rPr>
              <a:t>(2)</a:t>
            </a:r>
            <a:r>
              <a:rPr lang="zh-CN" altLang="zh-CN" b="1" kern="100" dirty="0">
                <a:latin typeface="Times New Roman"/>
                <a:cs typeface="Times New Roman"/>
              </a:rPr>
              <a:t>观察者接收到的频率与哪些因素有关？</a:t>
            </a:r>
            <a:endParaRPr lang="zh-CN" altLang="zh-CN" sz="1050" kern="100" dirty="0">
              <a:latin typeface="宋体"/>
              <a:cs typeface="Courier New"/>
            </a:endParaRPr>
          </a:p>
          <a:p>
            <a:pPr indent="612140"/>
            <a:r>
              <a:rPr lang="zh-CN" altLang="zh-CN" b="1" kern="100" dirty="0">
                <a:solidFill>
                  <a:srgbClr val="FF0000"/>
                </a:solidFill>
                <a:latin typeface="Times New Roman"/>
                <a:ea typeface="黑体"/>
                <a:cs typeface="Times New Roman"/>
              </a:rPr>
              <a:t>提示：</a:t>
            </a:r>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由波源本身决定。</a:t>
            </a:r>
            <a:endParaRPr lang="zh-CN" altLang="zh-CN" sz="1050" kern="100" dirty="0">
              <a:latin typeface="宋体"/>
              <a:cs typeface="Courier New"/>
            </a:endParaRPr>
          </a:p>
          <a:p>
            <a:pPr indent="612140"/>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观察者接收到的频率与波源的频率、波源与观察者的相对运动有关。</a:t>
            </a:r>
            <a:r>
              <a:rPr lang="zh-CN" altLang="zh-CN" b="1" kern="100" dirty="0">
                <a:latin typeface="Times New Roman"/>
                <a:cs typeface="Times New Roman"/>
              </a:rPr>
              <a:t>　　　</a:t>
            </a:r>
            <a:r>
              <a:rPr lang="en-US" altLang="zh-CN" b="1" kern="100" dirty="0">
                <a:latin typeface="Times New Roman"/>
                <a:cs typeface="Courier New"/>
              </a:rPr>
              <a:t> </a:t>
            </a:r>
            <a:endParaRPr lang="zh-CN" altLang="zh-CN" sz="1050" kern="100" dirty="0">
              <a:latin typeface="宋体"/>
              <a:cs typeface="Courier New"/>
            </a:endParaRPr>
          </a:p>
        </p:txBody>
      </p:sp>
      <p:pic>
        <p:nvPicPr>
          <p:cNvPr id="6146" name="Picture 2" descr="21WLXKCXARXS3-37.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7609755" y="3212976"/>
            <a:ext cx="2448272" cy="149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2313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5" end="5"/>
                                            </p:txEl>
                                          </p:spTgt>
                                        </p:tgtEl>
                                        <p:attrNameLst>
                                          <p:attrName>style.visibility</p:attrName>
                                        </p:attrNameLst>
                                      </p:cBhvr>
                                      <p:to>
                                        <p:strVal val="visible"/>
                                      </p:to>
                                    </p:set>
                                    <p:animEffect transition="in" filter="randombar(horizontal)">
                                      <p:cBhvr>
                                        <p:cTn id="7" dur="500"/>
                                        <p:tgtEl>
                                          <p:spTgt spid="6">
                                            <p:txEl>
                                              <p:pRg st="5" end="5"/>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6">
                                            <p:txEl>
                                              <p:pRg st="6" end="6"/>
                                            </p:txEl>
                                          </p:spTgt>
                                        </p:tgtEl>
                                        <p:attrNameLst>
                                          <p:attrName>style.visibility</p:attrName>
                                        </p:attrNameLst>
                                      </p:cBhvr>
                                      <p:to>
                                        <p:strVal val="visible"/>
                                      </p:to>
                                    </p:set>
                                    <p:animEffect transition="in" filter="randombar(horizontal)">
                                      <p:cBhvr>
                                        <p:cTn id="10"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692696"/>
            <a:ext cx="10975658" cy="5246041"/>
          </a:xfrm>
        </p:spPr>
        <p:txBody>
          <a:bodyPr/>
          <a:lstStyle/>
          <a:p>
            <a:pPr indent="612140"/>
            <a:r>
              <a:rPr lang="zh-CN" altLang="zh-CN" b="1" kern="100" dirty="0">
                <a:latin typeface="Times New Roman"/>
                <a:ea typeface="黑体"/>
                <a:cs typeface="Times New Roman"/>
              </a:rPr>
              <a:t>典例</a:t>
            </a:r>
            <a:r>
              <a:rPr lang="en-US" altLang="zh-CN" b="1" kern="100" dirty="0">
                <a:latin typeface="Times New Roman"/>
                <a:ea typeface="黑体"/>
                <a:cs typeface="Courier New"/>
              </a:rPr>
              <a:t>2  </a:t>
            </a:r>
            <a:r>
              <a:rPr lang="zh-CN" altLang="zh-CN" b="1" kern="100" dirty="0">
                <a:latin typeface="Times New Roman"/>
                <a:cs typeface="Times New Roman"/>
              </a:rPr>
              <a:t>公路巡警开车在高速公路上以</a:t>
            </a:r>
            <a:r>
              <a:rPr lang="en-US" altLang="zh-CN" b="1" kern="100" dirty="0">
                <a:latin typeface="Times New Roman"/>
                <a:cs typeface="Courier New"/>
              </a:rPr>
              <a:t>100 km/h</a:t>
            </a:r>
            <a:r>
              <a:rPr lang="zh-CN" altLang="zh-CN" b="1" kern="100" dirty="0">
                <a:latin typeface="Times New Roman"/>
                <a:cs typeface="Times New Roman"/>
              </a:rPr>
              <a:t>的恒定速度巡查，在同一车道上巡警车向前方的一辆轿车发出一个已知频率的超声波，如果该超声波被那辆轿车反射回来时：</a:t>
            </a:r>
            <a:endParaRPr lang="zh-CN" altLang="zh-CN" sz="1050" kern="100" dirty="0">
              <a:latin typeface="宋体"/>
              <a:cs typeface="Courier New"/>
            </a:endParaRPr>
          </a:p>
          <a:p>
            <a:pPr indent="612140"/>
            <a:endParaRPr lang="en-US" altLang="zh-CN" b="1" kern="100" dirty="0" smtClean="0">
              <a:latin typeface="Times New Roman"/>
              <a:cs typeface="Courier New"/>
            </a:endParaRPr>
          </a:p>
          <a:p>
            <a:pPr indent="612140"/>
            <a:endParaRPr lang="en-US" altLang="zh-CN" b="1" kern="100" dirty="0">
              <a:latin typeface="Times New Roman"/>
              <a:cs typeface="Courier New"/>
            </a:endParaRPr>
          </a:p>
          <a:p>
            <a:pPr indent="612140"/>
            <a:endParaRPr lang="en-US" altLang="zh-CN" b="1" kern="100" dirty="0" smtClean="0">
              <a:latin typeface="Times New Roman"/>
              <a:cs typeface="Courier New"/>
            </a:endParaRPr>
          </a:p>
          <a:p>
            <a:pPr indent="612140"/>
            <a:r>
              <a:rPr lang="en-US" altLang="zh-CN" b="1" kern="100" dirty="0" smtClean="0">
                <a:latin typeface="Times New Roman"/>
                <a:cs typeface="Courier New"/>
              </a:rPr>
              <a:t>(</a:t>
            </a:r>
            <a:r>
              <a:rPr lang="en-US" altLang="zh-CN" b="1" kern="100" dirty="0">
                <a:latin typeface="Times New Roman"/>
                <a:cs typeface="Courier New"/>
              </a:rPr>
              <a:t>1)</a:t>
            </a:r>
            <a:r>
              <a:rPr lang="zh-CN" altLang="zh-CN" b="1" kern="100" dirty="0">
                <a:latin typeface="Times New Roman"/>
                <a:cs typeface="Times New Roman"/>
              </a:rPr>
              <a:t>若巡警车接收到的超声波频率比发出的低，轿车的速度为多少；</a:t>
            </a:r>
            <a:endParaRPr lang="zh-CN" altLang="zh-CN" sz="1050" kern="100" dirty="0">
              <a:latin typeface="宋体"/>
              <a:cs typeface="Courier New"/>
            </a:endParaRPr>
          </a:p>
          <a:p>
            <a:pPr indent="612140"/>
            <a:r>
              <a:rPr lang="en-US" altLang="zh-CN" b="1" kern="100" dirty="0">
                <a:latin typeface="Times New Roman"/>
                <a:cs typeface="Courier New"/>
              </a:rPr>
              <a:t>(2)</a:t>
            </a:r>
            <a:r>
              <a:rPr lang="zh-CN" altLang="zh-CN" b="1" kern="100" dirty="0">
                <a:latin typeface="Times New Roman"/>
                <a:cs typeface="Times New Roman"/>
              </a:rPr>
              <a:t>若巡警车接收到的超声波频率比发出的高，轿车的速度为多少</a:t>
            </a:r>
            <a:r>
              <a:rPr lang="zh-CN" altLang="zh-CN" b="1" kern="100" dirty="0" smtClean="0">
                <a:latin typeface="Times New Roman"/>
                <a:cs typeface="Times New Roman"/>
              </a:rPr>
              <a:t>。</a:t>
            </a:r>
            <a:endParaRPr lang="zh-CN" altLang="zh-CN" sz="1050" kern="100" dirty="0">
              <a:latin typeface="宋体"/>
              <a:cs typeface="Courier New"/>
            </a:endParaRPr>
          </a:p>
        </p:txBody>
      </p:sp>
      <p:pic>
        <p:nvPicPr>
          <p:cNvPr id="7170" name="Picture 2" descr="21XLKWLX3-58.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513411" y="1988839"/>
            <a:ext cx="2376264" cy="2185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23131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p:txBody>
          <a:bodyPr/>
          <a:lstStyle/>
          <a:p>
            <a:pPr indent="612140"/>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解析</a:t>
            </a:r>
            <a:r>
              <a:rPr lang="en-US" altLang="zh-CN" b="1" kern="100" dirty="0">
                <a:solidFill>
                  <a:srgbClr val="FF0000"/>
                </a:solidFill>
                <a:latin typeface="IPAPANNEW"/>
                <a:ea typeface="黑体"/>
                <a:cs typeface="Times New Roman"/>
              </a:rPr>
              <a:t>]</a:t>
            </a:r>
            <a:r>
              <a:rPr lang="zh-CN" altLang="zh-CN" b="1" kern="100" dirty="0">
                <a:latin typeface="Times New Roman"/>
                <a:ea typeface="黑体"/>
                <a:cs typeface="Times New Roman"/>
              </a:rPr>
              <a:t>　</a:t>
            </a:r>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如果巡警车接收到的超声波频率比发出时低，由多普勒效应可知，巡警车与轿车在相互远离。又由于巡警车在后且车速恒定，所以轿车的速度大于</a:t>
            </a:r>
            <a:r>
              <a:rPr lang="en-US" altLang="zh-CN" b="1" kern="100" dirty="0">
                <a:latin typeface="Times New Roman"/>
                <a:ea typeface="楷体_GB2312"/>
                <a:cs typeface="Courier New"/>
              </a:rPr>
              <a:t>100 km/h</a:t>
            </a:r>
            <a:r>
              <a:rPr lang="zh-CN" altLang="zh-CN" b="1" kern="100" dirty="0">
                <a:latin typeface="Times New Roman"/>
                <a:ea typeface="楷体_GB2312"/>
                <a:cs typeface="Times New Roman"/>
              </a:rPr>
              <a:t>。</a:t>
            </a:r>
            <a:endParaRPr lang="zh-CN" altLang="zh-CN" sz="1050" kern="100" dirty="0">
              <a:latin typeface="宋体"/>
              <a:cs typeface="Courier New"/>
            </a:endParaRPr>
          </a:p>
          <a:p>
            <a:pPr indent="612140"/>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如果巡警车接收到的超声波频率比发出时高，由多普勒效应可知，巡警车与轿车在相互靠近，同理可知，轿车的速度小于</a:t>
            </a:r>
            <a:r>
              <a:rPr lang="en-US" altLang="zh-CN" b="1" kern="100" dirty="0">
                <a:latin typeface="Times New Roman"/>
                <a:ea typeface="楷体_GB2312"/>
                <a:cs typeface="Courier New"/>
              </a:rPr>
              <a:t>100 km/h</a:t>
            </a:r>
            <a:r>
              <a:rPr lang="zh-CN" altLang="zh-CN" b="1" kern="100" dirty="0">
                <a:latin typeface="Times New Roman"/>
                <a:ea typeface="楷体_GB2312"/>
                <a:cs typeface="Times New Roman"/>
              </a:rPr>
              <a:t>。</a:t>
            </a:r>
            <a:endParaRPr lang="zh-CN" altLang="zh-CN" sz="1050" kern="100" dirty="0">
              <a:latin typeface="宋体"/>
              <a:cs typeface="Courier New"/>
            </a:endParaRPr>
          </a:p>
          <a:p>
            <a:pPr indent="612140"/>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答案</a:t>
            </a:r>
            <a:r>
              <a:rPr lang="en-US" altLang="zh-CN" b="1" kern="100" dirty="0">
                <a:solidFill>
                  <a:srgbClr val="FF0000"/>
                </a:solidFill>
                <a:latin typeface="IPAPANNEW"/>
                <a:ea typeface="黑体"/>
                <a:cs typeface="Times New Roman"/>
              </a:rPr>
              <a:t>]</a:t>
            </a:r>
            <a:r>
              <a:rPr lang="zh-CN" altLang="zh-CN" b="1" kern="100" dirty="0">
                <a:latin typeface="Times New Roman"/>
                <a:ea typeface="黑体"/>
                <a:cs typeface="Times New Roman"/>
              </a:rPr>
              <a:t>　</a:t>
            </a:r>
            <a:r>
              <a:rPr lang="en-US" altLang="zh-CN" b="1" kern="100" dirty="0">
                <a:latin typeface="Times New Roman"/>
                <a:cs typeface="Courier New"/>
              </a:rPr>
              <a:t>(1)</a:t>
            </a:r>
            <a:r>
              <a:rPr lang="zh-CN" altLang="zh-CN" b="1" kern="100" dirty="0">
                <a:latin typeface="Times New Roman"/>
                <a:cs typeface="Times New Roman"/>
              </a:rPr>
              <a:t>轿车的速度大于</a:t>
            </a:r>
            <a:r>
              <a:rPr lang="en-US" altLang="zh-CN" b="1" kern="100" dirty="0">
                <a:latin typeface="Times New Roman"/>
                <a:cs typeface="Courier New"/>
              </a:rPr>
              <a:t>100 km/h</a:t>
            </a:r>
            <a:endParaRPr lang="zh-CN" altLang="zh-CN" sz="1050" kern="100" dirty="0">
              <a:latin typeface="宋体"/>
              <a:cs typeface="Courier New"/>
            </a:endParaRPr>
          </a:p>
          <a:p>
            <a:pPr indent="612140"/>
            <a:r>
              <a:rPr lang="en-US" altLang="zh-CN" b="1" kern="100" dirty="0">
                <a:latin typeface="Times New Roman"/>
                <a:cs typeface="Courier New"/>
              </a:rPr>
              <a:t>(2)</a:t>
            </a:r>
            <a:r>
              <a:rPr lang="zh-CN" altLang="zh-CN" b="1" kern="100" dirty="0">
                <a:latin typeface="Times New Roman"/>
                <a:cs typeface="Times New Roman"/>
              </a:rPr>
              <a:t>轿车的速度小于</a:t>
            </a:r>
            <a:r>
              <a:rPr lang="en-US" altLang="zh-CN" b="1" kern="100" dirty="0">
                <a:latin typeface="Times New Roman"/>
                <a:cs typeface="Courier New"/>
              </a:rPr>
              <a:t>100 </a:t>
            </a:r>
            <a:r>
              <a:rPr lang="en-US" altLang="zh-CN" b="1" kern="100" dirty="0" smtClean="0">
                <a:latin typeface="Times New Roman"/>
                <a:cs typeface="Courier New"/>
              </a:rPr>
              <a:t>km/h</a:t>
            </a:r>
            <a:endParaRPr lang="zh-CN" altLang="zh-CN" sz="1050" kern="100" dirty="0">
              <a:latin typeface="宋体"/>
              <a:cs typeface="Courier New"/>
            </a:endParaRPr>
          </a:p>
        </p:txBody>
      </p:sp>
    </p:spTree>
    <p:extLst>
      <p:ext uri="{BB962C8B-B14F-4D97-AF65-F5344CB8AC3E}">
        <p14:creationId xmlns:p14="http://schemas.microsoft.com/office/powerpoint/2010/main" val="2122983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randombar(horizontal)">
                                      <p:cBhvr>
                                        <p:cTn id="7" dur="500"/>
                                        <p:tgtEl>
                                          <p:spTgt spid="6">
                                            <p:txEl>
                                              <p:pRg st="2" end="2"/>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6">
                                            <p:txEl>
                                              <p:pRg st="3" end="3"/>
                                            </p:txEl>
                                          </p:spTgt>
                                        </p:tgtEl>
                                        <p:attrNameLst>
                                          <p:attrName>style.visibility</p:attrName>
                                        </p:attrNameLst>
                                      </p:cBhvr>
                                      <p:to>
                                        <p:strVal val="visible"/>
                                      </p:to>
                                    </p:set>
                                    <p:animEffect transition="in" filter="randombar(horizontal)">
                                      <p:cBhvr>
                                        <p:cTn id="10"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552971" y="1628800"/>
            <a:ext cx="10975658" cy="3456384"/>
          </a:xfrm>
        </p:spPr>
        <p:txBody>
          <a:bodyPr/>
          <a:lstStyle/>
          <a:p>
            <a:pPr indent="612140" algn="ctr">
              <a:lnSpc>
                <a:spcPct val="200000"/>
              </a:lnSpc>
            </a:pPr>
            <a:r>
              <a:rPr lang="zh-CN" altLang="zh-CN" b="1" kern="100" dirty="0">
                <a:latin typeface="Times New Roman"/>
                <a:ea typeface="黑体"/>
                <a:cs typeface="Times New Roman"/>
              </a:rPr>
              <a:t>观察者接收到的频率的判断</a:t>
            </a:r>
            <a:endParaRPr lang="zh-CN" altLang="zh-CN" sz="1050" kern="100" dirty="0">
              <a:latin typeface="宋体"/>
              <a:cs typeface="Courier New"/>
            </a:endParaRPr>
          </a:p>
          <a:p>
            <a:pPr indent="612140">
              <a:lnSpc>
                <a:spcPct val="200000"/>
              </a:lnSpc>
            </a:pPr>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声音的音调取决于频率，频率高则音调高，频率低则音调低。</a:t>
            </a:r>
            <a:endParaRPr lang="zh-CN" altLang="zh-CN" sz="1050" kern="100" dirty="0">
              <a:latin typeface="宋体"/>
              <a:cs typeface="Courier New"/>
            </a:endParaRPr>
          </a:p>
          <a:p>
            <a:pPr indent="612140">
              <a:lnSpc>
                <a:spcPct val="200000"/>
              </a:lnSpc>
            </a:pPr>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当波源与观察者相互靠近时，观察者接收到的频率大于波源频率，音调变高；反之，观察者接收到的频率小于波源频率，音调变低</a:t>
            </a:r>
            <a:r>
              <a:rPr lang="zh-CN" altLang="zh-CN" b="1" kern="100" dirty="0" smtClean="0">
                <a:latin typeface="Times New Roman"/>
                <a:ea typeface="楷体_GB2312"/>
                <a:cs typeface="Times New Roman"/>
              </a:rPr>
              <a:t>。</a:t>
            </a:r>
            <a:endParaRPr lang="zh-CN" altLang="zh-CN" sz="1050" kern="100" dirty="0">
              <a:latin typeface="宋体"/>
              <a:cs typeface="Courier New"/>
            </a:endParaRPr>
          </a:p>
        </p:txBody>
      </p:sp>
      <p:pic>
        <p:nvPicPr>
          <p:cNvPr id="819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8004" y="1196752"/>
            <a:ext cx="1849263" cy="43200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113959489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260648"/>
            <a:ext cx="10975658" cy="6120679"/>
          </a:xfrm>
        </p:spPr>
        <p:txBody>
          <a:bodyPr>
            <a:normAutofit/>
          </a:bodyPr>
          <a:lstStyle/>
          <a:p>
            <a:pPr indent="612140" algn="ctr"/>
            <a:r>
              <a:rPr lang="en-US" altLang="zh-CN" b="1" kern="100" dirty="0">
                <a:solidFill>
                  <a:srgbClr val="4F6228"/>
                </a:solidFill>
                <a:latin typeface="IPAPANNEW"/>
                <a:ea typeface="黑体"/>
                <a:cs typeface="Times New Roman"/>
              </a:rPr>
              <a:t>[</a:t>
            </a:r>
            <a:r>
              <a:rPr lang="zh-CN" altLang="zh-CN" b="1" kern="100" dirty="0">
                <a:solidFill>
                  <a:srgbClr val="4F6228"/>
                </a:solidFill>
                <a:latin typeface="IPAPANNEW"/>
                <a:ea typeface="黑体"/>
                <a:cs typeface="Times New Roman"/>
              </a:rPr>
              <a:t>素养训练</a:t>
            </a:r>
            <a:r>
              <a:rPr lang="en-US" altLang="zh-CN" b="1" kern="100" dirty="0">
                <a:solidFill>
                  <a:srgbClr val="4F6228"/>
                </a:solidFill>
                <a:latin typeface="IPAPANNEW"/>
                <a:ea typeface="黑体"/>
                <a:cs typeface="Times New Roman"/>
              </a:rPr>
              <a:t>]</a:t>
            </a:r>
            <a:endParaRPr lang="zh-CN" altLang="zh-CN" sz="1050" kern="100" dirty="0">
              <a:latin typeface="宋体"/>
              <a:cs typeface="Courier New"/>
            </a:endParaRPr>
          </a:p>
          <a:p>
            <a:pPr marL="442913" indent="-442913"/>
            <a:r>
              <a:rPr lang="en-US" altLang="zh-CN" b="1" kern="100" dirty="0">
                <a:latin typeface="Times New Roman"/>
                <a:cs typeface="Courier New"/>
              </a:rPr>
              <a:t>1</a:t>
            </a:r>
            <a:r>
              <a:rPr lang="zh-CN" altLang="zh-CN" b="1" kern="100" dirty="0">
                <a:latin typeface="Times New Roman"/>
                <a:cs typeface="Times New Roman"/>
              </a:rPr>
              <a:t>．</a:t>
            </a:r>
            <a:r>
              <a:rPr lang="en-US" altLang="zh-CN" b="1" kern="100" dirty="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下列选项与多普勒效应有关的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latin typeface="宋体"/>
              <a:cs typeface="Courier New"/>
            </a:endParaRPr>
          </a:p>
          <a:p>
            <a:pPr marL="442913" indent="0"/>
            <a:r>
              <a:rPr lang="en-US" altLang="zh-CN" b="1" kern="100" dirty="0">
                <a:latin typeface="Times New Roman"/>
                <a:cs typeface="Courier New"/>
              </a:rPr>
              <a:t>A</a:t>
            </a:r>
            <a:r>
              <a:rPr lang="zh-CN" altLang="zh-CN" b="1" kern="100" dirty="0">
                <a:latin typeface="Times New Roman"/>
                <a:cs typeface="Times New Roman"/>
              </a:rPr>
              <a:t>．科学家用激光测量月球与地球间的距离</a:t>
            </a:r>
            <a:endParaRPr lang="zh-CN" altLang="zh-CN" sz="1050" kern="100" dirty="0">
              <a:latin typeface="宋体"/>
              <a:cs typeface="Courier New"/>
            </a:endParaRPr>
          </a:p>
          <a:p>
            <a:pPr marL="442913" indent="0"/>
            <a:r>
              <a:rPr lang="en-US" altLang="zh-CN" b="1" kern="100" dirty="0">
                <a:latin typeface="Times New Roman"/>
                <a:cs typeface="Courier New"/>
              </a:rPr>
              <a:t>B</a:t>
            </a:r>
            <a:r>
              <a:rPr lang="zh-CN" altLang="zh-CN" b="1" kern="100" dirty="0">
                <a:latin typeface="Times New Roman"/>
                <a:cs typeface="Times New Roman"/>
              </a:rPr>
              <a:t>．医生利用超声波探测病人血管中血液的流速</a:t>
            </a:r>
            <a:endParaRPr lang="zh-CN" altLang="zh-CN" sz="1050" kern="100" dirty="0">
              <a:latin typeface="宋体"/>
              <a:cs typeface="Courier New"/>
            </a:endParaRPr>
          </a:p>
          <a:p>
            <a:pPr marL="442913" indent="0"/>
            <a:r>
              <a:rPr lang="en-US" altLang="zh-CN" b="1" kern="100" dirty="0">
                <a:latin typeface="Times New Roman"/>
                <a:cs typeface="Courier New"/>
              </a:rPr>
              <a:t>C</a:t>
            </a:r>
            <a:r>
              <a:rPr lang="zh-CN" altLang="zh-CN" b="1" kern="100" dirty="0">
                <a:latin typeface="Times New Roman"/>
                <a:cs typeface="Times New Roman"/>
              </a:rPr>
              <a:t>．技术人员用超声波探测金属、陶瓷、混凝土中是否有气泡</a:t>
            </a:r>
            <a:endParaRPr lang="zh-CN" altLang="zh-CN" sz="1050" kern="100" dirty="0">
              <a:latin typeface="宋体"/>
              <a:cs typeface="Courier New"/>
            </a:endParaRPr>
          </a:p>
          <a:p>
            <a:pPr marL="442913" indent="0"/>
            <a:r>
              <a:rPr lang="en-US" altLang="zh-CN" b="1" kern="100" dirty="0">
                <a:latin typeface="Times New Roman"/>
                <a:cs typeface="Courier New"/>
              </a:rPr>
              <a:t>D</a:t>
            </a:r>
            <a:r>
              <a:rPr lang="zh-CN" altLang="zh-CN" b="1" kern="100" dirty="0">
                <a:latin typeface="Times New Roman"/>
                <a:cs typeface="Times New Roman"/>
              </a:rPr>
              <a:t>．交通警察向车辆发射超声波并通过测量反射波的频率确定车辆行进的速度</a:t>
            </a:r>
            <a:endParaRPr lang="zh-CN" altLang="zh-CN" sz="1050" kern="100" dirty="0">
              <a:latin typeface="宋体"/>
              <a:cs typeface="Courier New"/>
            </a:endParaRPr>
          </a:p>
          <a:p>
            <a:pPr marL="442913" indent="0"/>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en-US" altLang="zh-CN" b="1" kern="100" dirty="0" smtClean="0">
                <a:latin typeface="Times New Roman"/>
                <a:ea typeface="楷体_GB2312"/>
                <a:cs typeface="Courier New"/>
              </a:rPr>
              <a:t>A</a:t>
            </a:r>
            <a:r>
              <a:rPr lang="zh-CN" altLang="zh-CN" b="1" kern="100" dirty="0">
                <a:latin typeface="Times New Roman"/>
                <a:ea typeface="楷体_GB2312"/>
                <a:cs typeface="Times New Roman"/>
              </a:rPr>
              <a:t>选项科学家用激光测量月球与地球间的距离是利用了波的反射原理，故选项</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错误；选项</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利用了超声波的多普勒效应，故</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正确；选项</a:t>
            </a:r>
            <a:r>
              <a:rPr lang="en-US" altLang="zh-CN" b="1" kern="100" dirty="0">
                <a:latin typeface="Times New Roman"/>
                <a:ea typeface="楷体_GB2312"/>
                <a:cs typeface="Courier New"/>
              </a:rPr>
              <a:t>C</a:t>
            </a:r>
            <a:r>
              <a:rPr lang="zh-CN" altLang="zh-CN" b="1" kern="100" dirty="0" smtClean="0">
                <a:latin typeface="Times New Roman"/>
                <a:ea typeface="楷体_GB2312"/>
                <a:cs typeface="Times New Roman"/>
              </a:rPr>
              <a:t>利用</a:t>
            </a:r>
            <a:r>
              <a:rPr lang="zh-CN" altLang="zh-CN" b="1" kern="100" dirty="0">
                <a:latin typeface="Times New Roman"/>
                <a:ea typeface="楷体_GB2312"/>
                <a:cs typeface="Times New Roman"/>
              </a:rPr>
              <a:t>了超声波波长短，穿透能力强的特点，故</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错误</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marL="442913" indent="0"/>
            <a:r>
              <a:rPr lang="zh-CN" altLang="zh-CN" b="1" kern="100" dirty="0">
                <a:solidFill>
                  <a:srgbClr val="FF0000"/>
                </a:solidFill>
                <a:latin typeface="Times New Roman"/>
                <a:ea typeface="黑体"/>
                <a:cs typeface="Times New Roman"/>
              </a:rPr>
              <a:t>答案：</a:t>
            </a:r>
            <a:r>
              <a:rPr lang="en-US" altLang="zh-CN" b="1" kern="100" dirty="0">
                <a:solidFill>
                  <a:prstClr val="black"/>
                </a:solidFill>
                <a:latin typeface="Times New Roman"/>
                <a:ea typeface="楷体_GB2312"/>
                <a:cs typeface="Courier New"/>
              </a:rPr>
              <a:t>BD</a:t>
            </a:r>
            <a:endParaRPr lang="zh-CN" altLang="zh-CN" sz="1050" kern="100" dirty="0">
              <a:latin typeface="宋体"/>
              <a:cs typeface="Courier New"/>
            </a:endParaRPr>
          </a:p>
        </p:txBody>
      </p:sp>
    </p:spTree>
    <p:extLst>
      <p:ext uri="{BB962C8B-B14F-4D97-AF65-F5344CB8AC3E}">
        <p14:creationId xmlns:p14="http://schemas.microsoft.com/office/powerpoint/2010/main" val="134591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6" end="6"/>
                                            </p:txEl>
                                          </p:spTgt>
                                        </p:tgtEl>
                                        <p:attrNameLst>
                                          <p:attrName>style.visibility</p:attrName>
                                        </p:attrNameLst>
                                      </p:cBhvr>
                                      <p:to>
                                        <p:strVal val="visible"/>
                                      </p:to>
                                    </p:set>
                                    <p:animEffect transition="in" filter="randombar(horizontal)">
                                      <p:cBhvr>
                                        <p:cTn id="7" dur="500"/>
                                        <p:tgtEl>
                                          <p:spTgt spid="6">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xEl>
                                              <p:pRg st="7" end="7"/>
                                            </p:txEl>
                                          </p:spTgt>
                                        </p:tgtEl>
                                        <p:attrNameLst>
                                          <p:attrName>style.visibility</p:attrName>
                                        </p:attrNameLst>
                                      </p:cBhvr>
                                      <p:to>
                                        <p:strVal val="visible"/>
                                      </p:to>
                                    </p:set>
                                    <p:animEffect transition="in" filter="randombar(horizontal)">
                                      <p:cBhvr>
                                        <p:cTn id="12"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135287"/>
            <a:ext cx="10975658" cy="5462065"/>
          </a:xfrm>
        </p:spPr>
        <p:txBody>
          <a:bodyPr>
            <a:normAutofit lnSpcReduction="10000"/>
          </a:bodyPr>
          <a:lstStyle/>
          <a:p>
            <a:pPr marL="361950" indent="-361950">
              <a:lnSpc>
                <a:spcPct val="135000"/>
              </a:lnSpc>
            </a:pPr>
            <a:r>
              <a:rPr lang="zh-CN" altLang="zh-CN" b="1" kern="100" dirty="0">
                <a:latin typeface="Times New Roman"/>
                <a:ea typeface="黑体"/>
                <a:cs typeface="Times New Roman"/>
              </a:rPr>
              <a:t>一、认识多普勒效应</a:t>
            </a:r>
            <a:endParaRPr lang="zh-CN" altLang="zh-CN" sz="1050" kern="100" dirty="0">
              <a:latin typeface="宋体"/>
              <a:cs typeface="Courier New"/>
            </a:endParaRPr>
          </a:p>
          <a:p>
            <a:pPr marL="361950" indent="-361950">
              <a:lnSpc>
                <a:spcPct val="135000"/>
              </a:lnSpc>
            </a:pPr>
            <a:r>
              <a:rPr lang="en-US" altLang="zh-CN" b="1" kern="100" dirty="0">
                <a:latin typeface="Times New Roman"/>
                <a:cs typeface="Courier New"/>
              </a:rPr>
              <a:t>1</a:t>
            </a:r>
            <a:r>
              <a:rPr lang="zh-CN" altLang="zh-CN" b="1" kern="100" dirty="0">
                <a:latin typeface="Times New Roman"/>
                <a:cs typeface="Times New Roman"/>
              </a:rPr>
              <a:t>．填一填</a:t>
            </a:r>
            <a:endParaRPr lang="zh-CN" altLang="zh-CN" sz="1050" kern="100" dirty="0">
              <a:latin typeface="宋体"/>
              <a:cs typeface="Courier New"/>
            </a:endParaRPr>
          </a:p>
          <a:p>
            <a:pPr marL="361950" indent="-361950">
              <a:lnSpc>
                <a:spcPct val="135000"/>
              </a:lnSpc>
            </a:pPr>
            <a:r>
              <a:rPr lang="en-US" altLang="zh-CN" b="1" kern="100" dirty="0">
                <a:latin typeface="Times New Roman"/>
                <a:cs typeface="Courier New"/>
              </a:rPr>
              <a:t>(1)</a:t>
            </a:r>
            <a:r>
              <a:rPr lang="zh-CN" altLang="zh-CN" b="1" kern="100" dirty="0">
                <a:latin typeface="Times New Roman"/>
                <a:cs typeface="Times New Roman"/>
              </a:rPr>
              <a:t>定义：如果波源或观察者或者都相对于传播介质运动，观察者接收到的频率与波源发出的频率</a:t>
            </a:r>
            <a:r>
              <a:rPr lang="en-US" altLang="zh-CN" b="1" u="sng" kern="100" dirty="0">
                <a:latin typeface="Times New Roman"/>
                <a:cs typeface="Courier New"/>
              </a:rPr>
              <a:t>    </a:t>
            </a:r>
            <a:r>
              <a:rPr lang="en-US" altLang="zh-CN" b="1" u="sng" kern="100" dirty="0" smtClean="0">
                <a:latin typeface="Times New Roman"/>
                <a:cs typeface="Courier New"/>
              </a:rPr>
              <a:t>           </a:t>
            </a:r>
            <a:r>
              <a:rPr lang="zh-CN" altLang="zh-CN" b="1" kern="100" dirty="0">
                <a:latin typeface="Times New Roman"/>
                <a:cs typeface="Times New Roman"/>
              </a:rPr>
              <a:t>的现象。</a:t>
            </a:r>
            <a:endParaRPr lang="zh-CN" altLang="zh-CN" sz="1050" kern="100" dirty="0">
              <a:latin typeface="宋体"/>
              <a:cs typeface="Courier New"/>
            </a:endParaRPr>
          </a:p>
          <a:p>
            <a:pPr marL="361950" indent="-361950">
              <a:lnSpc>
                <a:spcPct val="135000"/>
              </a:lnSpc>
            </a:pPr>
            <a:r>
              <a:rPr lang="en-US" altLang="zh-CN" b="1" kern="100" dirty="0">
                <a:latin typeface="Times New Roman"/>
                <a:cs typeface="Courier New"/>
              </a:rPr>
              <a:t>(2)</a:t>
            </a:r>
            <a:r>
              <a:rPr lang="zh-CN" altLang="zh-CN" b="1" kern="100" dirty="0">
                <a:latin typeface="Times New Roman"/>
                <a:cs typeface="Times New Roman"/>
              </a:rPr>
              <a:t>产生的原因</a:t>
            </a:r>
            <a:endParaRPr lang="zh-CN" altLang="zh-CN" sz="1050" kern="100" dirty="0">
              <a:latin typeface="宋体"/>
              <a:cs typeface="Courier New"/>
            </a:endParaRPr>
          </a:p>
          <a:p>
            <a:pPr marL="361950" indent="-361950">
              <a:lnSpc>
                <a:spcPct val="135000"/>
              </a:lnSpc>
            </a:pPr>
            <a:r>
              <a:rPr lang="en-US" altLang="zh-CN" b="1" kern="100" dirty="0" smtClean="0">
                <a:latin typeface="宋体"/>
                <a:cs typeface="宋体"/>
              </a:rPr>
              <a:t>	</a:t>
            </a:r>
            <a:r>
              <a:rPr lang="zh-CN" altLang="zh-CN" b="1" kern="100" dirty="0" smtClean="0">
                <a:latin typeface="宋体"/>
                <a:cs typeface="宋体"/>
              </a:rPr>
              <a:t>①</a:t>
            </a:r>
            <a:r>
              <a:rPr lang="zh-CN" altLang="zh-CN" b="1" kern="100" dirty="0">
                <a:latin typeface="Times New Roman"/>
                <a:cs typeface="Times New Roman"/>
              </a:rPr>
              <a:t>波源与观察者相对静止时，单位时间内通过观察者的完全波的个数</a:t>
            </a:r>
            <a:r>
              <a:rPr lang="zh-CN" altLang="zh-CN" b="1" kern="100" dirty="0" smtClean="0">
                <a:latin typeface="Times New Roman"/>
                <a:cs typeface="Times New Roman"/>
              </a:rPr>
              <a:t>是</a:t>
            </a:r>
            <a:r>
              <a:rPr lang="en-US" altLang="zh-CN" b="1" kern="100" dirty="0" smtClean="0">
                <a:latin typeface="Times New Roman"/>
                <a:cs typeface="Times New Roman"/>
              </a:rPr>
              <a:t>_____</a:t>
            </a:r>
            <a:r>
              <a:rPr lang="en-US" altLang="zh-CN" b="1" u="sng" kern="100" dirty="0" smtClean="0">
                <a:latin typeface="Times New Roman"/>
                <a:cs typeface="Courier New"/>
              </a:rPr>
              <a:t>          </a:t>
            </a:r>
            <a:r>
              <a:rPr lang="zh-CN" altLang="zh-CN" b="1" kern="100" dirty="0">
                <a:latin typeface="Times New Roman"/>
                <a:cs typeface="Times New Roman"/>
              </a:rPr>
              <a:t>的，观察者观测到的频率</a:t>
            </a:r>
            <a:r>
              <a:rPr lang="en-US" altLang="zh-CN" b="1" u="sng" kern="100" dirty="0">
                <a:latin typeface="Times New Roman"/>
                <a:cs typeface="Courier New"/>
              </a:rPr>
              <a:t>          </a:t>
            </a:r>
            <a:r>
              <a:rPr lang="zh-CN" altLang="zh-CN" b="1" kern="100" dirty="0">
                <a:latin typeface="Times New Roman"/>
                <a:cs typeface="Times New Roman"/>
              </a:rPr>
              <a:t>波源振动的频率。</a:t>
            </a:r>
            <a:endParaRPr lang="zh-CN" altLang="zh-CN" sz="1050" kern="100" dirty="0">
              <a:latin typeface="宋体"/>
              <a:cs typeface="Courier New"/>
            </a:endParaRPr>
          </a:p>
          <a:p>
            <a:pPr marL="361950" indent="-361950">
              <a:lnSpc>
                <a:spcPct val="135000"/>
              </a:lnSpc>
            </a:pPr>
            <a:r>
              <a:rPr lang="en-US" altLang="zh-CN" b="1" kern="100" dirty="0" smtClean="0">
                <a:latin typeface="宋体"/>
                <a:cs typeface="宋体"/>
              </a:rPr>
              <a:t>	</a:t>
            </a:r>
            <a:r>
              <a:rPr lang="zh-CN" altLang="zh-CN" b="1" kern="100" dirty="0" smtClean="0">
                <a:latin typeface="宋体"/>
                <a:cs typeface="宋体"/>
              </a:rPr>
              <a:t>②</a:t>
            </a:r>
            <a:r>
              <a:rPr lang="zh-CN" altLang="zh-CN" b="1" kern="100" dirty="0">
                <a:latin typeface="Times New Roman"/>
                <a:cs typeface="Times New Roman"/>
              </a:rPr>
              <a:t>波源与观察者相互靠近时，单位时间内通过观察者的完全波的个数</a:t>
            </a:r>
            <a:r>
              <a:rPr lang="en-US" altLang="zh-CN" b="1" u="sng" kern="100" dirty="0">
                <a:latin typeface="Times New Roman"/>
                <a:cs typeface="Courier New"/>
              </a:rPr>
              <a:t>          </a:t>
            </a:r>
            <a:r>
              <a:rPr lang="zh-CN" altLang="zh-CN" b="1" kern="100" dirty="0">
                <a:latin typeface="Times New Roman"/>
                <a:cs typeface="Times New Roman"/>
              </a:rPr>
              <a:t>，观察者观测到的频率</a:t>
            </a:r>
            <a:r>
              <a:rPr lang="en-US" altLang="zh-CN" b="1" u="sng" kern="100" dirty="0">
                <a:latin typeface="Times New Roman"/>
                <a:cs typeface="Courier New"/>
              </a:rPr>
              <a:t>          </a:t>
            </a:r>
            <a:r>
              <a:rPr lang="zh-CN" altLang="zh-CN" b="1" kern="100" dirty="0">
                <a:latin typeface="Times New Roman"/>
                <a:cs typeface="Times New Roman"/>
              </a:rPr>
              <a:t>波源的频率，即观察到的频率增大。</a:t>
            </a:r>
            <a:endParaRPr lang="zh-CN" altLang="zh-CN" sz="1050" kern="100" dirty="0">
              <a:latin typeface="宋体"/>
              <a:cs typeface="Courier New"/>
            </a:endParaRPr>
          </a:p>
          <a:p>
            <a:pPr marL="361950" indent="-361950">
              <a:lnSpc>
                <a:spcPct val="135000"/>
              </a:lnSpc>
            </a:pPr>
            <a:r>
              <a:rPr lang="en-US" altLang="zh-CN" b="1" kern="100" dirty="0" smtClean="0">
                <a:latin typeface="宋体"/>
                <a:cs typeface="宋体"/>
              </a:rPr>
              <a:t>	</a:t>
            </a:r>
            <a:r>
              <a:rPr lang="zh-CN" altLang="zh-CN" b="1" kern="100" dirty="0" smtClean="0">
                <a:latin typeface="宋体"/>
                <a:cs typeface="宋体"/>
              </a:rPr>
              <a:t>③</a:t>
            </a:r>
            <a:r>
              <a:rPr lang="zh-CN" altLang="zh-CN" b="1" kern="100" dirty="0">
                <a:latin typeface="Times New Roman"/>
                <a:cs typeface="Times New Roman"/>
              </a:rPr>
              <a:t>波源与观察者相互远离时，观察到的频率</a:t>
            </a:r>
            <a:r>
              <a:rPr lang="en-US" altLang="zh-CN" b="1" u="sng" kern="100" dirty="0">
                <a:latin typeface="Times New Roman"/>
                <a:cs typeface="Courier New"/>
              </a:rPr>
              <a:t>          </a:t>
            </a:r>
            <a:r>
              <a:rPr lang="zh-CN" altLang="zh-CN" b="1" kern="100" dirty="0" smtClean="0">
                <a:latin typeface="Times New Roman"/>
                <a:cs typeface="Times New Roman"/>
              </a:rPr>
              <a:t>。</a:t>
            </a:r>
            <a:endParaRPr lang="zh-CN" altLang="zh-CN" sz="1050" kern="100" dirty="0">
              <a:latin typeface="宋体"/>
              <a:cs typeface="Courier New"/>
            </a:endParaRPr>
          </a:p>
        </p:txBody>
      </p:sp>
      <p:pic>
        <p:nvPicPr>
          <p:cNvPr id="2050" name="Picture 2" descr="F:\粤教版物理选择性必修第一册\新课程学案1自学新教材.t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69268" y="260648"/>
            <a:ext cx="5868679" cy="7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3217267" y="2679303"/>
            <a:ext cx="1112805" cy="461665"/>
          </a:xfrm>
          <a:prstGeom prst="rect">
            <a:avLst/>
          </a:prstGeom>
        </p:spPr>
        <p:txBody>
          <a:bodyPr wrap="none">
            <a:spAutoFit/>
          </a:bodyPr>
          <a:lstStyle/>
          <a:p>
            <a:r>
              <a:rPr lang="zh-CN" altLang="zh-CN" sz="2400" b="1" kern="100" dirty="0">
                <a:solidFill>
                  <a:srgbClr val="FF0000"/>
                </a:solidFill>
                <a:latin typeface="Times New Roman"/>
                <a:cs typeface="Times New Roman"/>
              </a:rPr>
              <a:t>不相同</a:t>
            </a:r>
            <a:endParaRPr lang="zh-CN" altLang="en-US" sz="2400" dirty="0"/>
          </a:p>
        </p:txBody>
      </p:sp>
      <p:sp>
        <p:nvSpPr>
          <p:cNvPr id="7" name="矩形 6"/>
          <p:cNvSpPr/>
          <p:nvPr/>
        </p:nvSpPr>
        <p:spPr>
          <a:xfrm>
            <a:off x="10562083" y="3699000"/>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一定</a:t>
            </a:r>
            <a:endParaRPr lang="zh-CN" altLang="en-US" sz="2400" dirty="0"/>
          </a:p>
        </p:txBody>
      </p:sp>
      <p:sp>
        <p:nvSpPr>
          <p:cNvPr id="8" name="矩形 7"/>
          <p:cNvSpPr/>
          <p:nvPr/>
        </p:nvSpPr>
        <p:spPr>
          <a:xfrm>
            <a:off x="4441403" y="4191471"/>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等于</a:t>
            </a:r>
            <a:endParaRPr lang="zh-CN" altLang="en-US" sz="2400" dirty="0"/>
          </a:p>
        </p:txBody>
      </p:sp>
      <p:sp>
        <p:nvSpPr>
          <p:cNvPr id="9" name="矩形 8"/>
          <p:cNvSpPr/>
          <p:nvPr/>
        </p:nvSpPr>
        <p:spPr>
          <a:xfrm>
            <a:off x="10202043" y="4695527"/>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增多</a:t>
            </a:r>
            <a:endParaRPr lang="zh-CN" altLang="en-US" sz="2400" dirty="0"/>
          </a:p>
        </p:txBody>
      </p:sp>
      <p:sp>
        <p:nvSpPr>
          <p:cNvPr id="10" name="矩形 9"/>
          <p:cNvSpPr/>
          <p:nvPr/>
        </p:nvSpPr>
        <p:spPr>
          <a:xfrm>
            <a:off x="3793331" y="5153909"/>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大于</a:t>
            </a:r>
            <a:endParaRPr lang="zh-CN" altLang="en-US" sz="2400" dirty="0"/>
          </a:p>
        </p:txBody>
      </p:sp>
      <p:sp>
        <p:nvSpPr>
          <p:cNvPr id="11" name="矩形 10"/>
          <p:cNvSpPr/>
          <p:nvPr/>
        </p:nvSpPr>
        <p:spPr>
          <a:xfrm>
            <a:off x="6878338" y="5703639"/>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减小</a:t>
            </a:r>
            <a:endParaRPr lang="zh-CN" altLang="en-US" sz="2400" dirty="0"/>
          </a:p>
        </p:txBody>
      </p:sp>
    </p:spTree>
    <p:extLst>
      <p:ext uri="{BB962C8B-B14F-4D97-AF65-F5344CB8AC3E}">
        <p14:creationId xmlns:p14="http://schemas.microsoft.com/office/powerpoint/2010/main" val="3282313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randombar(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randombar(horizontal)">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randombar(horizontal)">
                                      <p:cBhvr>
                                        <p:cTn id="3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8" grpId="0"/>
      <p:bldP spid="9" grpId="0"/>
      <p:bldP spid="10" grpId="0"/>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810561" y="332656"/>
            <a:ext cx="10975658" cy="4525963"/>
          </a:xfrm>
        </p:spPr>
        <p:txBody>
          <a:bodyPr/>
          <a:lstStyle/>
          <a:p>
            <a:pPr marL="442913" indent="-442913"/>
            <a:r>
              <a:rPr lang="en-US" altLang="zh-CN" b="1" kern="100" dirty="0">
                <a:latin typeface="Times New Roman"/>
                <a:cs typeface="Courier New"/>
              </a:rPr>
              <a:t>2</a:t>
            </a:r>
            <a:r>
              <a:rPr lang="zh-CN" altLang="zh-CN" b="1" kern="100" dirty="0">
                <a:latin typeface="Times New Roman"/>
                <a:cs typeface="Times New Roman"/>
              </a:rPr>
              <a:t>．轮船在进港途中的</a:t>
            </a:r>
            <a:r>
              <a:rPr lang="en-US" altLang="zh-CN" b="1" i="1" kern="100" dirty="0" smtClean="0">
                <a:latin typeface="Times New Roman"/>
                <a:cs typeface="Courier New"/>
              </a:rPr>
              <a:t>x-</a:t>
            </a:r>
            <a:r>
              <a:rPr lang="en-US" altLang="zh-CN" b="1" kern="100" dirty="0" smtClean="0">
                <a:latin typeface="Times New Roman"/>
                <a:cs typeface="Courier New"/>
              </a:rPr>
              <a:t>­</a:t>
            </a:r>
            <a:r>
              <a:rPr lang="en-US" altLang="zh-CN" b="1" i="1" kern="100" dirty="0">
                <a:latin typeface="Times New Roman"/>
                <a:cs typeface="Courier New"/>
              </a:rPr>
              <a:t>t</a:t>
            </a:r>
            <a:r>
              <a:rPr lang="zh-CN" altLang="zh-CN" b="1" kern="100" dirty="0">
                <a:latin typeface="Times New Roman"/>
                <a:cs typeface="Times New Roman"/>
              </a:rPr>
              <a:t>图像如图所示，则在港口所</a:t>
            </a:r>
            <a:r>
              <a:rPr lang="zh-CN" altLang="zh-CN" b="1" kern="100" dirty="0" smtClean="0">
                <a:latin typeface="Times New Roman"/>
                <a:cs typeface="Times New Roman"/>
              </a:rPr>
              <a:t>测</a:t>
            </a:r>
            <a:endParaRPr lang="en-US" altLang="zh-CN" b="1" kern="100" dirty="0" smtClean="0">
              <a:latin typeface="Times New Roman"/>
              <a:cs typeface="Times New Roman"/>
            </a:endParaRPr>
          </a:p>
          <a:p>
            <a:pPr marL="442913" indent="-442913"/>
            <a:r>
              <a:rPr lang="en-US" altLang="zh-CN" b="1" kern="100" dirty="0">
                <a:latin typeface="Times New Roman"/>
                <a:cs typeface="Times New Roman"/>
              </a:rPr>
              <a:t>	</a:t>
            </a:r>
            <a:r>
              <a:rPr lang="zh-CN" altLang="zh-CN" b="1" kern="100" dirty="0" smtClean="0">
                <a:latin typeface="Times New Roman"/>
                <a:cs typeface="Times New Roman"/>
              </a:rPr>
              <a:t>到</a:t>
            </a:r>
            <a:r>
              <a:rPr lang="zh-CN" altLang="zh-CN" b="1" kern="100" dirty="0">
                <a:latin typeface="Times New Roman"/>
                <a:cs typeface="Times New Roman"/>
              </a:rPr>
              <a:t>轮船上汽笛发出声音的频率是图中的哪一个</a:t>
            </a:r>
            <a:r>
              <a:rPr lang="en-US" altLang="zh-CN" b="1" kern="100" dirty="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latin typeface="宋体"/>
              <a:cs typeface="Courier New"/>
            </a:endParaRPr>
          </a:p>
          <a:p>
            <a:pPr marL="442913" indent="-442913"/>
            <a:endParaRPr lang="zh-CN" altLang="en-US" dirty="0"/>
          </a:p>
        </p:txBody>
      </p:sp>
      <p:pic>
        <p:nvPicPr>
          <p:cNvPr id="9218" name="Picture 2" descr="20WLXBY3-96.T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8905899" y="538137"/>
            <a:ext cx="1872208" cy="1448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对象 1"/>
          <p:cNvGraphicFramePr>
            <a:graphicFrameLocks noChangeAspect="1"/>
          </p:cNvGraphicFramePr>
          <p:nvPr>
            <p:extLst>
              <p:ext uri="{D42A27DB-BD31-4B8C-83A1-F6EECF244321}">
                <p14:modId xmlns:p14="http://schemas.microsoft.com/office/powerpoint/2010/main" val="867587701"/>
              </p:ext>
            </p:extLst>
          </p:nvPr>
        </p:nvGraphicFramePr>
        <p:xfrm>
          <a:off x="1295895" y="5052838"/>
          <a:ext cx="10274300" cy="1760538"/>
        </p:xfrm>
        <a:graphic>
          <a:graphicData uri="http://schemas.openxmlformats.org/presentationml/2006/ole">
            <mc:AlternateContent xmlns:mc="http://schemas.openxmlformats.org/markup-compatibility/2006">
              <mc:Choice xmlns:v="urn:schemas-microsoft-com:vml" Requires="v">
                <p:oleObj spid="_x0000_s9255" name="文档" r:id="rId5" imgW="10371836" imgH="1783834" progId="Word.Document.12">
                  <p:embed/>
                </p:oleObj>
              </mc:Choice>
              <mc:Fallback>
                <p:oleObj name="文档" r:id="rId5" imgW="10371836" imgH="1783834" progId="Word.Document.12">
                  <p:embed/>
                  <p:pic>
                    <p:nvPicPr>
                      <p:cNvPr id="0" name=""/>
                      <p:cNvPicPr/>
                      <p:nvPr/>
                    </p:nvPicPr>
                    <p:blipFill>
                      <a:blip r:embed="rId6"/>
                      <a:stretch>
                        <a:fillRect/>
                      </a:stretch>
                    </p:blipFill>
                    <p:spPr>
                      <a:xfrm>
                        <a:off x="1295895" y="5052838"/>
                        <a:ext cx="10274300" cy="1760538"/>
                      </a:xfrm>
                      <a:prstGeom prst="rect">
                        <a:avLst/>
                      </a:prstGeom>
                    </p:spPr>
                  </p:pic>
                </p:oleObj>
              </mc:Fallback>
            </mc:AlternateContent>
          </a:graphicData>
        </a:graphic>
      </p:graphicFrame>
      <p:graphicFrame>
        <p:nvGraphicFramePr>
          <p:cNvPr id="3" name="对象 2"/>
          <p:cNvGraphicFramePr>
            <a:graphicFrameLocks noChangeAspect="1"/>
          </p:cNvGraphicFramePr>
          <p:nvPr>
            <p:extLst>
              <p:ext uri="{D42A27DB-BD31-4B8C-83A1-F6EECF244321}">
                <p14:modId xmlns:p14="http://schemas.microsoft.com/office/powerpoint/2010/main" val="245989238"/>
              </p:ext>
            </p:extLst>
          </p:nvPr>
        </p:nvGraphicFramePr>
        <p:xfrm>
          <a:off x="3073251" y="6165304"/>
          <a:ext cx="5275262" cy="396875"/>
        </p:xfrm>
        <a:graphic>
          <a:graphicData uri="http://schemas.openxmlformats.org/presentationml/2006/ole">
            <mc:AlternateContent xmlns:mc="http://schemas.openxmlformats.org/markup-compatibility/2006">
              <mc:Choice xmlns:v="urn:schemas-microsoft-com:vml" Requires="v">
                <p:oleObj spid="_x0000_s9256" name="文档" r:id="rId7" imgW="5274753" imgH="396374" progId="Word.Document.12">
                  <p:embed/>
                </p:oleObj>
              </mc:Choice>
              <mc:Fallback>
                <p:oleObj name="文档" r:id="rId7" imgW="5274753" imgH="396374" progId="Word.Document.12">
                  <p:embed/>
                  <p:pic>
                    <p:nvPicPr>
                      <p:cNvPr id="0" name=""/>
                      <p:cNvPicPr/>
                      <p:nvPr/>
                    </p:nvPicPr>
                    <p:blipFill>
                      <a:blip r:embed="rId8"/>
                      <a:stretch>
                        <a:fillRect/>
                      </a:stretch>
                    </p:blipFill>
                    <p:spPr>
                      <a:xfrm>
                        <a:off x="3073251" y="6165304"/>
                        <a:ext cx="5275262" cy="396875"/>
                      </a:xfrm>
                      <a:prstGeom prst="rect">
                        <a:avLst/>
                      </a:prstGeom>
                    </p:spPr>
                  </p:pic>
                </p:oleObj>
              </mc:Fallback>
            </mc:AlternateContent>
          </a:graphicData>
        </a:graphic>
      </p:graphicFrame>
      <p:pic>
        <p:nvPicPr>
          <p:cNvPr id="9248" name="Picture 32" descr="20WLXBY3-97"/>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435285" y="1556792"/>
            <a:ext cx="4780122" cy="3384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39594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8161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2007" y="1497547"/>
            <a:ext cx="944421" cy="3513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12">
            <a:hlinkClick r:id="" action="ppaction://hlinkshowjump?jump=nextslide" highlightClick="1"/>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68811" y="1502660"/>
            <a:ext cx="9578899" cy="3495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文本框 816131">
            <a:hlinkClick r:id="rId5" action="ppaction://hlinkfile"/>
          </p:cNvPr>
          <p:cNvSpPr txBox="1"/>
          <p:nvPr/>
        </p:nvSpPr>
        <p:spPr>
          <a:xfrm>
            <a:off x="913011" y="2420888"/>
            <a:ext cx="10371137" cy="1338828"/>
          </a:xfrm>
          <a:prstGeom prst="rect">
            <a:avLst/>
          </a:prstGeom>
          <a:noFill/>
          <a:ln w="9525">
            <a:noFill/>
          </a:ln>
        </p:spPr>
        <p:txBody>
          <a:bodyPr vert="horz" wrap="square" lIns="91440" tIns="45720" rIns="91440" bIns="45720" numCol="1" anchor="t" anchorCtr="0" compatLnSpc="1">
            <a:prstTxWarp prst="textNoShape">
              <a:avLst/>
            </a:prstTxWarp>
            <a:spAutoFit/>
          </a:bodyPr>
          <a:lstStyle/>
          <a:p>
            <a:pPr algn="ctr" fontAlgn="base">
              <a:lnSpc>
                <a:spcPct val="150000"/>
              </a:lnSpc>
              <a:spcBef>
                <a:spcPct val="0"/>
              </a:spcBef>
              <a:spcAft>
                <a:spcPct val="0"/>
              </a:spcAft>
            </a:pPr>
            <a:r>
              <a:rPr lang="zh-CN"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effectLst>
                  <a:outerShdw blurRad="50800" dist="38100" algn="tr" rotWithShape="0">
                    <a:prstClr val="black">
                      <a:alpha val="40000"/>
                    </a:prstClr>
                  </a:outerShdw>
                </a:effectLst>
              </a:rPr>
              <a:t>课时跟踪检测</a:t>
            </a:r>
            <a:r>
              <a:rPr lang="zh-CN"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effectLst>
                  <a:outerShdw blurRad="50800" dist="38100" algn="tr" rotWithShape="0">
                    <a:prstClr val="black">
                      <a:alpha val="40000"/>
                    </a:prstClr>
                  </a:outerShdw>
                </a:effectLst>
              </a:rPr>
              <a:t>见</a:t>
            </a:r>
            <a:r>
              <a:rPr lang="zh-CN"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课时</a:t>
            </a:r>
            <a:r>
              <a:rPr lang="zh-CN" altLang="en-US"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跟踪</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检测（</a:t>
            </a:r>
            <a:r>
              <a:rPr lang="zh-CN" altLang="en-US"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十七</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a:t>
            </a:r>
            <a:r>
              <a:rPr lang="en-US"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endParaRPr lang="en-US"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50000"/>
              </a:lnSpc>
              <a:spcBef>
                <a:spcPct val="0"/>
              </a:spcBef>
              <a:spcAft>
                <a:spcPct val="0"/>
              </a:spcAft>
              <a:buClrTx/>
              <a:buSzTx/>
              <a:buFontTx/>
              <a:buNone/>
              <a:tabLst/>
            </a:pPr>
            <a:r>
              <a:rPr kumimoji="0" lang="zh-CN" altLang="en-US" sz="2600" b="1"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ea typeface="宋体" pitchFamily="2" charset="-122"/>
              </a:rPr>
              <a:t> </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r>
              <a:rPr kumimoji="0" lang="zh-CN" altLang="zh-CN" sz="2600" b="1" i="0" u="none" strike="noStrike" cap="none" normalizeH="0" baseline="0" dirty="0" smtClean="0">
                <a:ln>
                  <a:noFill/>
                </a:ln>
                <a:solidFill>
                  <a:srgbClr val="FF0000"/>
                </a:solidFill>
                <a:effectLst/>
                <a:latin typeface="隶书" pitchFamily="49" charset="-122"/>
                <a:ea typeface="隶书" pitchFamily="49" charset="-122"/>
              </a:rPr>
              <a:t>单击进入电子文档</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endParaRPr kumimoji="0" lang="zh-CN" altLang="zh-CN" sz="1800" b="0" i="0" u="none" strike="noStrike" cap="none" normalizeH="0" baseline="0" dirty="0" smtClean="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206966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75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1250"/>
                                        <p:tgtEl>
                                          <p:spTgt spid="14"/>
                                        </p:tgtEl>
                                      </p:cBhvr>
                                    </p:animEffect>
                                  </p:childTnLst>
                                </p:cTn>
                              </p:par>
                              <p:par>
                                <p:cTn id="8" presetID="22" presetClass="entr" presetSubtype="8" fill="hold" nodeType="withEffect">
                                  <p:stCondLst>
                                    <p:cond delay="25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12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 y="1590675"/>
            <a:ext cx="12155488" cy="367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687605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548680"/>
            <a:ext cx="10975658" cy="5616624"/>
          </a:xfrm>
        </p:spPr>
        <p:txBody>
          <a:bodyPr>
            <a:normAutofit/>
          </a:bodyPr>
          <a:lstStyle/>
          <a:p>
            <a:pPr marL="442913" indent="-442913"/>
            <a:r>
              <a:rPr lang="en-US" altLang="zh-CN" b="1" kern="100" dirty="0">
                <a:latin typeface="Times New Roman"/>
                <a:cs typeface="Courier New"/>
              </a:rPr>
              <a:t>2</a:t>
            </a:r>
            <a:r>
              <a:rPr lang="zh-CN" altLang="zh-CN" b="1" kern="100" dirty="0">
                <a:latin typeface="Times New Roman"/>
                <a:cs typeface="Times New Roman"/>
              </a:rPr>
              <a:t>．判一判</a:t>
            </a:r>
            <a:endParaRPr lang="zh-CN" altLang="zh-CN" sz="1050" kern="100" dirty="0">
              <a:latin typeface="宋体"/>
              <a:cs typeface="Courier New"/>
            </a:endParaRPr>
          </a:p>
          <a:p>
            <a:pPr marL="442913" indent="-442913"/>
            <a:r>
              <a:rPr lang="en-US" altLang="zh-CN" b="1" kern="100" dirty="0">
                <a:latin typeface="Times New Roman"/>
                <a:cs typeface="Courier New"/>
              </a:rPr>
              <a:t>(1)</a:t>
            </a:r>
            <a:r>
              <a:rPr lang="zh-CN" altLang="zh-CN" b="1" kern="100" dirty="0">
                <a:latin typeface="Times New Roman"/>
                <a:cs typeface="Times New Roman"/>
              </a:rPr>
              <a:t>发生多普勒效应时，波源的频率没有发生变化</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latin typeface="宋体"/>
              <a:cs typeface="Courier New"/>
            </a:endParaRPr>
          </a:p>
          <a:p>
            <a:pPr marL="442913" indent="-442913"/>
            <a:r>
              <a:rPr lang="en-US" altLang="zh-CN" b="1" kern="100" dirty="0">
                <a:latin typeface="Times New Roman"/>
                <a:cs typeface="Courier New"/>
              </a:rPr>
              <a:t>(2)</a:t>
            </a:r>
            <a:r>
              <a:rPr lang="zh-CN" altLang="zh-CN" b="1" kern="100" dirty="0">
                <a:latin typeface="Times New Roman"/>
                <a:cs typeface="Times New Roman"/>
              </a:rPr>
              <a:t>当波源和观察者向同一个方向运动时，一定发生多普勒效应</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latin typeface="宋体"/>
              <a:cs typeface="Courier New"/>
            </a:endParaRPr>
          </a:p>
          <a:p>
            <a:pPr marL="442913" indent="-442913"/>
            <a:r>
              <a:rPr lang="en-US" altLang="zh-CN" b="1" kern="100" dirty="0">
                <a:latin typeface="Times New Roman"/>
                <a:cs typeface="Courier New"/>
              </a:rPr>
              <a:t>(3)</a:t>
            </a:r>
            <a:r>
              <a:rPr lang="zh-CN" altLang="zh-CN" b="1" kern="100" dirty="0">
                <a:latin typeface="Times New Roman"/>
                <a:cs typeface="Times New Roman"/>
              </a:rPr>
              <a:t>只有横波才能发生多普勒效应</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latin typeface="宋体"/>
              <a:cs typeface="Courier New"/>
            </a:endParaRPr>
          </a:p>
          <a:p>
            <a:pPr marL="442913" indent="-442913"/>
            <a:r>
              <a:rPr lang="en-US" altLang="zh-CN" b="1" kern="100" dirty="0">
                <a:latin typeface="Times New Roman"/>
                <a:cs typeface="Courier New"/>
              </a:rPr>
              <a:t>3</a:t>
            </a:r>
            <a:r>
              <a:rPr lang="zh-CN" altLang="zh-CN" b="1" kern="100" dirty="0">
                <a:latin typeface="Times New Roman"/>
                <a:cs typeface="Times New Roman"/>
              </a:rPr>
              <a:t>．想一想</a:t>
            </a:r>
            <a:endParaRPr lang="zh-CN" altLang="zh-CN" sz="1050" kern="100" dirty="0">
              <a:latin typeface="宋体"/>
              <a:cs typeface="Courier New"/>
            </a:endParaRPr>
          </a:p>
          <a:p>
            <a:pPr marL="442913" indent="-442913"/>
            <a:r>
              <a:rPr lang="zh-CN" altLang="zh-CN" b="1" kern="100" dirty="0">
                <a:latin typeface="Times New Roman"/>
                <a:cs typeface="Times New Roman"/>
              </a:rPr>
              <a:t>　炮弹由远处飞来从头顶呼啸而过的整个过程中，我们所听到的音调会发生怎样的变化？为什么？</a:t>
            </a:r>
            <a:endParaRPr lang="zh-CN" altLang="zh-CN" sz="1050" kern="100" dirty="0">
              <a:latin typeface="宋体"/>
              <a:cs typeface="Courier New"/>
            </a:endParaRPr>
          </a:p>
          <a:p>
            <a:pPr marL="442913" indent="-442913"/>
            <a:r>
              <a:rPr lang="en-US" altLang="zh-CN" b="1" kern="100" dirty="0" smtClean="0">
                <a:solidFill>
                  <a:srgbClr val="FF0000"/>
                </a:solidFill>
                <a:latin typeface="Times New Roman"/>
                <a:ea typeface="黑体"/>
                <a:cs typeface="Times New Roman"/>
              </a:rPr>
              <a:t>	</a:t>
            </a:r>
            <a:r>
              <a:rPr lang="zh-CN" altLang="zh-CN" b="1" kern="100" dirty="0" smtClean="0">
                <a:solidFill>
                  <a:srgbClr val="FF0000"/>
                </a:solidFill>
                <a:latin typeface="Times New Roman"/>
                <a:ea typeface="黑体"/>
                <a:cs typeface="Times New Roman"/>
              </a:rPr>
              <a:t>提</a:t>
            </a:r>
            <a:r>
              <a:rPr lang="zh-CN" altLang="zh-CN" b="1" kern="100" dirty="0">
                <a:solidFill>
                  <a:srgbClr val="FF0000"/>
                </a:solidFill>
                <a:latin typeface="Times New Roman"/>
                <a:ea typeface="黑体"/>
                <a:cs typeface="Times New Roman"/>
              </a:rPr>
              <a:t>示：</a:t>
            </a:r>
            <a:r>
              <a:rPr lang="zh-CN" altLang="zh-CN" b="1" kern="100" dirty="0">
                <a:latin typeface="Times New Roman"/>
                <a:ea typeface="楷体_GB2312"/>
                <a:cs typeface="Times New Roman"/>
              </a:rPr>
              <a:t>波源与观察者距离的变化会引起接收频率的变化，频率的变化会引起音调的变化，由于炮弹离我们先变近后变远，所以音调先变高后变低</a:t>
            </a:r>
            <a:r>
              <a:rPr lang="zh-CN" altLang="zh-CN" b="1" kern="100" dirty="0" smtClean="0">
                <a:latin typeface="Times New Roman"/>
                <a:ea typeface="楷体_GB2312"/>
                <a:cs typeface="Times New Roman"/>
              </a:rPr>
              <a:t>。</a:t>
            </a:r>
            <a:endParaRPr lang="zh-CN" altLang="zh-CN" sz="1050" kern="100" dirty="0">
              <a:latin typeface="宋体"/>
              <a:cs typeface="Courier New"/>
            </a:endParaRPr>
          </a:p>
        </p:txBody>
      </p:sp>
      <p:sp>
        <p:nvSpPr>
          <p:cNvPr id="3" name="矩形 2"/>
          <p:cNvSpPr/>
          <p:nvPr/>
        </p:nvSpPr>
        <p:spPr>
          <a:xfrm>
            <a:off x="10750948" y="1295919"/>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p>
        </p:txBody>
      </p:sp>
      <p:sp>
        <p:nvSpPr>
          <p:cNvPr id="5" name="矩形 4"/>
          <p:cNvSpPr/>
          <p:nvPr/>
        </p:nvSpPr>
        <p:spPr>
          <a:xfrm>
            <a:off x="10770427" y="1959223"/>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p>
        </p:txBody>
      </p:sp>
      <p:sp>
        <p:nvSpPr>
          <p:cNvPr id="7" name="矩形 6"/>
          <p:cNvSpPr/>
          <p:nvPr/>
        </p:nvSpPr>
        <p:spPr>
          <a:xfrm>
            <a:off x="10770427" y="2562446"/>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p>
        </p:txBody>
      </p:sp>
    </p:spTree>
    <p:extLst>
      <p:ext uri="{BB962C8B-B14F-4D97-AF65-F5344CB8AC3E}">
        <p14:creationId xmlns:p14="http://schemas.microsoft.com/office/powerpoint/2010/main" val="2512887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6">
                                            <p:txEl>
                                              <p:pRg st="6" end="6"/>
                                            </p:txEl>
                                          </p:spTgt>
                                        </p:tgtEl>
                                        <p:attrNameLst>
                                          <p:attrName>style.visibility</p:attrName>
                                        </p:attrNameLst>
                                      </p:cBhvr>
                                      <p:to>
                                        <p:strVal val="visible"/>
                                      </p:to>
                                    </p:set>
                                    <p:animEffect transition="in" filter="randombar(horizontal)">
                                      <p:cBhvr>
                                        <p:cTn id="22"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96987" y="908720"/>
            <a:ext cx="10975658" cy="4741985"/>
          </a:xfrm>
        </p:spPr>
        <p:txBody>
          <a:bodyPr/>
          <a:lstStyle/>
          <a:p>
            <a:pPr marL="533400" indent="-533400"/>
            <a:r>
              <a:rPr lang="zh-CN" altLang="zh-CN" b="1" kern="100" dirty="0">
                <a:latin typeface="Times New Roman"/>
                <a:ea typeface="黑体"/>
                <a:cs typeface="Times New Roman"/>
              </a:rPr>
              <a:t>二、多普勒效应的应用</a:t>
            </a:r>
            <a:endParaRPr lang="zh-CN" altLang="zh-CN" sz="1050" kern="100" dirty="0">
              <a:latin typeface="宋体"/>
              <a:cs typeface="Courier New"/>
            </a:endParaRPr>
          </a:p>
          <a:p>
            <a:pPr marL="533400" indent="-533400"/>
            <a:r>
              <a:rPr lang="zh-CN" altLang="zh-CN" b="1" kern="100" dirty="0">
                <a:latin typeface="Times New Roman"/>
                <a:cs typeface="Times New Roman"/>
              </a:rPr>
              <a:t>填一填</a:t>
            </a:r>
            <a:endParaRPr lang="zh-CN" altLang="zh-CN" sz="1050" kern="100" dirty="0">
              <a:latin typeface="宋体"/>
              <a:cs typeface="Courier New"/>
            </a:endParaRPr>
          </a:p>
          <a:p>
            <a:pPr marL="533400" indent="-533400"/>
            <a:r>
              <a:rPr lang="en-US" altLang="zh-CN" b="1" kern="100" dirty="0">
                <a:latin typeface="Times New Roman"/>
                <a:cs typeface="Courier New"/>
              </a:rPr>
              <a:t>(1)</a:t>
            </a:r>
            <a:r>
              <a:rPr lang="zh-CN" altLang="zh-CN" b="1" kern="100" dirty="0">
                <a:latin typeface="Times New Roman"/>
                <a:cs typeface="Times New Roman"/>
              </a:rPr>
              <a:t>修理铁路的工人可以从火车的汽笛声判断火车运行的</a:t>
            </a:r>
            <a:r>
              <a:rPr lang="en-US" altLang="zh-CN" b="1" u="sng" kern="100" dirty="0">
                <a:latin typeface="Times New Roman"/>
                <a:cs typeface="Courier New"/>
              </a:rPr>
              <a:t>          </a:t>
            </a:r>
            <a:r>
              <a:rPr lang="zh-CN" altLang="zh-CN" b="1" kern="100" dirty="0">
                <a:latin typeface="Times New Roman"/>
                <a:cs typeface="Times New Roman"/>
              </a:rPr>
              <a:t>和快慢。</a:t>
            </a:r>
            <a:endParaRPr lang="zh-CN" altLang="zh-CN" sz="1050" kern="100" dirty="0">
              <a:latin typeface="宋体"/>
              <a:cs typeface="Courier New"/>
            </a:endParaRPr>
          </a:p>
          <a:p>
            <a:pPr marL="533400" indent="-533400"/>
            <a:r>
              <a:rPr lang="en-US" altLang="zh-CN" b="1" kern="100" dirty="0">
                <a:latin typeface="Times New Roman"/>
                <a:cs typeface="Courier New"/>
              </a:rPr>
              <a:t>(2)</a:t>
            </a:r>
            <a:r>
              <a:rPr lang="zh-CN" altLang="zh-CN" b="1" kern="100" dirty="0">
                <a:latin typeface="Times New Roman"/>
                <a:cs typeface="Times New Roman"/>
              </a:rPr>
              <a:t>交警可以利用多普勒测速雷达测出汽车的</a:t>
            </a:r>
            <a:r>
              <a:rPr lang="en-US" altLang="zh-CN" b="1" u="sng" kern="100" dirty="0">
                <a:latin typeface="Times New Roman"/>
                <a:cs typeface="Courier New"/>
              </a:rPr>
              <a:t>          </a:t>
            </a:r>
            <a:r>
              <a:rPr lang="zh-CN" altLang="zh-CN" b="1" kern="100" dirty="0">
                <a:latin typeface="Times New Roman"/>
                <a:cs typeface="Times New Roman"/>
              </a:rPr>
              <a:t>。</a:t>
            </a:r>
            <a:endParaRPr lang="zh-CN" altLang="zh-CN" sz="1050" kern="100" dirty="0">
              <a:latin typeface="宋体"/>
              <a:cs typeface="Courier New"/>
            </a:endParaRPr>
          </a:p>
          <a:p>
            <a:pPr marL="533400" indent="-533400"/>
            <a:r>
              <a:rPr lang="en-US" altLang="zh-CN" b="1" kern="100" dirty="0">
                <a:latin typeface="Times New Roman"/>
                <a:cs typeface="Courier New"/>
              </a:rPr>
              <a:t>(3)</a:t>
            </a:r>
            <a:r>
              <a:rPr lang="zh-CN" altLang="zh-CN" b="1" kern="100" dirty="0">
                <a:latin typeface="Times New Roman"/>
                <a:cs typeface="Times New Roman"/>
              </a:rPr>
              <a:t>根据光的多普勒效应，由地球上接收到遥远天体发出的光波的频率，可判断遥远天体相对地球的</a:t>
            </a:r>
            <a:r>
              <a:rPr lang="en-US" altLang="zh-CN" b="1" u="sng" kern="100" dirty="0">
                <a:latin typeface="Times New Roman"/>
                <a:cs typeface="Courier New"/>
              </a:rPr>
              <a:t>      </a:t>
            </a:r>
            <a:r>
              <a:rPr lang="en-US" altLang="zh-CN" b="1" u="sng" kern="100" dirty="0" smtClean="0">
                <a:latin typeface="Times New Roman"/>
                <a:cs typeface="Courier New"/>
              </a:rPr>
              <a:t>             </a:t>
            </a:r>
            <a:r>
              <a:rPr lang="zh-CN" altLang="zh-CN" b="1" kern="100" dirty="0">
                <a:latin typeface="Times New Roman"/>
                <a:cs typeface="Times New Roman"/>
              </a:rPr>
              <a:t>。</a:t>
            </a:r>
            <a:endParaRPr lang="zh-CN" altLang="zh-CN" sz="1050" kern="100" dirty="0">
              <a:latin typeface="宋体"/>
              <a:cs typeface="Courier New"/>
            </a:endParaRPr>
          </a:p>
          <a:p>
            <a:pPr marL="533400" indent="-533400"/>
            <a:r>
              <a:rPr lang="en-US" altLang="zh-CN" b="1" kern="100" dirty="0">
                <a:latin typeface="Times New Roman"/>
                <a:cs typeface="Courier New"/>
              </a:rPr>
              <a:t>(4)</a:t>
            </a:r>
            <a:r>
              <a:rPr lang="zh-CN" altLang="zh-CN" b="1" kern="100" dirty="0">
                <a:latin typeface="Times New Roman"/>
                <a:cs typeface="Times New Roman"/>
              </a:rPr>
              <a:t>现代医学应用多普勒超声对人体体内器官进行观察</a:t>
            </a:r>
            <a:r>
              <a:rPr lang="zh-CN" altLang="zh-CN" b="1" kern="100" dirty="0" smtClean="0">
                <a:latin typeface="Times New Roman"/>
                <a:cs typeface="Times New Roman"/>
              </a:rPr>
              <a:t>。</a:t>
            </a:r>
            <a:endParaRPr lang="zh-CN" altLang="zh-CN" sz="1050" kern="100" dirty="0">
              <a:latin typeface="宋体"/>
              <a:cs typeface="Courier New"/>
            </a:endParaRPr>
          </a:p>
        </p:txBody>
      </p:sp>
      <p:sp>
        <p:nvSpPr>
          <p:cNvPr id="3" name="矩形 2"/>
          <p:cNvSpPr/>
          <p:nvPr/>
        </p:nvSpPr>
        <p:spPr>
          <a:xfrm>
            <a:off x="8185819" y="2204864"/>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方向</a:t>
            </a:r>
            <a:endParaRPr lang="zh-CN" altLang="en-US" sz="2400" dirty="0"/>
          </a:p>
        </p:txBody>
      </p:sp>
      <p:sp>
        <p:nvSpPr>
          <p:cNvPr id="5" name="矩形 4"/>
          <p:cNvSpPr/>
          <p:nvPr/>
        </p:nvSpPr>
        <p:spPr>
          <a:xfrm>
            <a:off x="6673651" y="2852936"/>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速度</a:t>
            </a:r>
            <a:endParaRPr lang="zh-CN" altLang="en-US" sz="2400" dirty="0"/>
          </a:p>
        </p:txBody>
      </p:sp>
      <p:sp>
        <p:nvSpPr>
          <p:cNvPr id="7" name="矩形 6"/>
          <p:cNvSpPr/>
          <p:nvPr/>
        </p:nvSpPr>
        <p:spPr>
          <a:xfrm>
            <a:off x="3793331" y="4005064"/>
            <a:ext cx="1422184" cy="461665"/>
          </a:xfrm>
          <a:prstGeom prst="rect">
            <a:avLst/>
          </a:prstGeom>
        </p:spPr>
        <p:txBody>
          <a:bodyPr wrap="none">
            <a:spAutoFit/>
          </a:bodyPr>
          <a:lstStyle/>
          <a:p>
            <a:r>
              <a:rPr lang="zh-CN" altLang="zh-CN" sz="2400" b="1" kern="100" dirty="0">
                <a:solidFill>
                  <a:srgbClr val="FF0000"/>
                </a:solidFill>
                <a:latin typeface="Times New Roman"/>
                <a:cs typeface="Times New Roman"/>
              </a:rPr>
              <a:t>运动速度</a:t>
            </a:r>
            <a:endParaRPr lang="zh-CN" altLang="en-US" sz="2400" dirty="0"/>
          </a:p>
        </p:txBody>
      </p:sp>
    </p:spTree>
    <p:extLst>
      <p:ext uri="{BB962C8B-B14F-4D97-AF65-F5344CB8AC3E}">
        <p14:creationId xmlns:p14="http://schemas.microsoft.com/office/powerpoint/2010/main" val="2512887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randombar(horizontal)">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randombar(horizontal)">
                                      <p:cBhvr>
                                        <p:cTn id="1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1135287"/>
            <a:ext cx="10975658" cy="5246041"/>
          </a:xfrm>
        </p:spPr>
        <p:txBody>
          <a:bodyPr/>
          <a:lstStyle/>
          <a:p>
            <a:pPr indent="612140" algn="ctr"/>
            <a:r>
              <a:rPr lang="zh-CN" altLang="zh-CN" b="1" kern="100" dirty="0">
                <a:solidFill>
                  <a:schemeClr val="accent6">
                    <a:lumMod val="75000"/>
                  </a:schemeClr>
                </a:solidFill>
                <a:latin typeface="Times New Roman"/>
                <a:cs typeface="Times New Roman"/>
              </a:rPr>
              <a:t>探究</a:t>
            </a:r>
            <a:r>
              <a:rPr lang="en-US" altLang="zh-CN" b="1" kern="100" dirty="0">
                <a:solidFill>
                  <a:schemeClr val="accent6">
                    <a:lumMod val="75000"/>
                  </a:schemeClr>
                </a:solidFill>
                <a:latin typeface="Symbol"/>
                <a:cs typeface="Times New Roman"/>
              </a:rPr>
              <a:t>(</a:t>
            </a:r>
            <a:r>
              <a:rPr lang="zh-CN" altLang="zh-CN" b="1" kern="100" dirty="0">
                <a:solidFill>
                  <a:schemeClr val="accent6">
                    <a:lumMod val="75000"/>
                  </a:schemeClr>
                </a:solidFill>
                <a:latin typeface="Times New Roman"/>
                <a:cs typeface="Times New Roman"/>
              </a:rPr>
              <a:t>一</a:t>
            </a:r>
            <a:r>
              <a:rPr lang="en-US" altLang="zh-CN" b="1" kern="100" dirty="0">
                <a:solidFill>
                  <a:schemeClr val="accent6">
                    <a:lumMod val="75000"/>
                  </a:schemeClr>
                </a:solidFill>
                <a:latin typeface="Symbol"/>
                <a:cs typeface="Times New Roman"/>
              </a:rPr>
              <a:t>)   </a:t>
            </a:r>
            <a:r>
              <a:rPr lang="zh-CN" altLang="zh-CN" b="1" kern="100" dirty="0">
                <a:solidFill>
                  <a:schemeClr val="accent6">
                    <a:lumMod val="75000"/>
                  </a:schemeClr>
                </a:solidFill>
                <a:latin typeface="Times New Roman"/>
                <a:cs typeface="Times New Roman"/>
              </a:rPr>
              <a:t>多普勒效应产生的原因分析</a:t>
            </a:r>
            <a:endParaRPr lang="zh-CN" altLang="zh-CN" sz="1050" kern="100" dirty="0">
              <a:solidFill>
                <a:schemeClr val="accent6">
                  <a:lumMod val="75000"/>
                </a:schemeClr>
              </a:solidFill>
              <a:latin typeface="宋体"/>
              <a:cs typeface="Courier New"/>
            </a:endParaRPr>
          </a:p>
          <a:p>
            <a:pPr indent="612140"/>
            <a:r>
              <a:rPr lang="en-US" altLang="zh-CN" b="1" kern="100" dirty="0">
                <a:solidFill>
                  <a:srgbClr val="00B0F0"/>
                </a:solidFill>
                <a:latin typeface="Times New Roman"/>
                <a:ea typeface="黑体"/>
                <a:cs typeface="Courier New"/>
              </a:rPr>
              <a:t>[</a:t>
            </a:r>
            <a:r>
              <a:rPr lang="zh-CN" altLang="zh-CN" b="1" kern="100" dirty="0">
                <a:solidFill>
                  <a:srgbClr val="00B0F0"/>
                </a:solidFill>
                <a:latin typeface="Times New Roman"/>
                <a:ea typeface="黑体"/>
                <a:cs typeface="Times New Roman"/>
              </a:rPr>
              <a:t>问题驱动</a:t>
            </a:r>
            <a:r>
              <a:rPr lang="en-US" altLang="zh-CN" b="1" kern="100" dirty="0">
                <a:solidFill>
                  <a:srgbClr val="00B0F0"/>
                </a:solidFill>
                <a:latin typeface="Times New Roman"/>
                <a:ea typeface="黑体"/>
                <a:cs typeface="Courier New"/>
              </a:rPr>
              <a:t>]</a:t>
            </a:r>
            <a:endParaRPr lang="zh-CN" altLang="zh-CN" sz="1050" kern="100" dirty="0">
              <a:latin typeface="宋体"/>
              <a:cs typeface="Courier New"/>
            </a:endParaRPr>
          </a:p>
          <a:p>
            <a:pPr indent="612140"/>
            <a:r>
              <a:rPr lang="zh-CN" altLang="zh-CN" b="1" kern="100" dirty="0">
                <a:latin typeface="Times New Roman"/>
                <a:cs typeface="Times New Roman"/>
              </a:rPr>
              <a:t>有经验的铁路工人可以通过分辨火车的汽笛声来判断火车的运行方向和快慢。</a:t>
            </a:r>
            <a:endParaRPr lang="zh-CN" altLang="zh-CN" sz="1050" kern="100" dirty="0">
              <a:latin typeface="宋体"/>
              <a:cs typeface="Courier New"/>
            </a:endParaRPr>
          </a:p>
          <a:p>
            <a:pPr indent="612140"/>
            <a:endParaRPr lang="en-US" altLang="zh-CN" b="1" kern="100" dirty="0" smtClean="0">
              <a:latin typeface="Times New Roman"/>
              <a:cs typeface="Courier New"/>
            </a:endParaRPr>
          </a:p>
          <a:p>
            <a:pPr indent="612140"/>
            <a:endParaRPr lang="en-US" altLang="zh-CN" b="1" kern="100" dirty="0">
              <a:latin typeface="Times New Roman"/>
              <a:cs typeface="Courier New"/>
            </a:endParaRPr>
          </a:p>
          <a:p>
            <a:pPr indent="612140"/>
            <a:endParaRPr lang="en-US" altLang="zh-CN" b="1" kern="100" dirty="0" smtClean="0">
              <a:latin typeface="Times New Roman"/>
              <a:cs typeface="Courier New"/>
            </a:endParaRPr>
          </a:p>
          <a:p>
            <a:pPr indent="612140"/>
            <a:r>
              <a:rPr lang="en-US" altLang="zh-CN" b="1" kern="100" dirty="0" smtClean="0">
                <a:latin typeface="Times New Roman"/>
                <a:cs typeface="Courier New"/>
              </a:rPr>
              <a:t>(</a:t>
            </a:r>
            <a:r>
              <a:rPr lang="en-US" altLang="zh-CN" b="1" kern="100" dirty="0">
                <a:latin typeface="Times New Roman"/>
                <a:cs typeface="Courier New"/>
              </a:rPr>
              <a:t>1)</a:t>
            </a:r>
            <a:r>
              <a:rPr lang="zh-CN" altLang="zh-CN" b="1" kern="100" dirty="0">
                <a:latin typeface="Times New Roman"/>
                <a:cs typeface="Times New Roman"/>
              </a:rPr>
              <a:t>火车的运动方向和快慢对铁路工人接收到的声音频率有影响吗？</a:t>
            </a:r>
            <a:endParaRPr lang="zh-CN" altLang="zh-CN" sz="1050" kern="100" dirty="0">
              <a:latin typeface="宋体"/>
              <a:cs typeface="Courier New"/>
            </a:endParaRPr>
          </a:p>
          <a:p>
            <a:pPr indent="612140"/>
            <a:r>
              <a:rPr lang="en-US" altLang="zh-CN" b="1" kern="100" dirty="0">
                <a:latin typeface="Times New Roman"/>
                <a:cs typeface="Courier New"/>
              </a:rPr>
              <a:t>(2)</a:t>
            </a:r>
            <a:r>
              <a:rPr lang="zh-CN" altLang="zh-CN" b="1" kern="100" dirty="0">
                <a:latin typeface="Times New Roman"/>
                <a:cs typeface="Times New Roman"/>
              </a:rPr>
              <a:t>铁路工人是怎样通过分辨火车的汽笛声来判断火车的运行方向和快慢的？</a:t>
            </a:r>
            <a:endParaRPr lang="zh-CN" altLang="zh-CN" sz="1050" kern="100" dirty="0">
              <a:latin typeface="宋体"/>
              <a:cs typeface="Courier New"/>
            </a:endParaRPr>
          </a:p>
          <a:p>
            <a:endParaRPr lang="zh-CN" altLang="en-US" dirty="0"/>
          </a:p>
        </p:txBody>
      </p:sp>
      <p:pic>
        <p:nvPicPr>
          <p:cNvPr id="3074" name="Picture 2" descr="F:\粤教版物理选择性必修第一册\新课程学案2探究新知能.t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45258" y="332736"/>
            <a:ext cx="5868679" cy="7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Picture 3" descr="21XLKWLX3-54.T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3577307" y="3140968"/>
            <a:ext cx="5256584" cy="1581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28872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p:txBody>
          <a:bodyPr/>
          <a:lstStyle/>
          <a:p>
            <a:pPr indent="612140">
              <a:lnSpc>
                <a:spcPct val="200000"/>
              </a:lnSpc>
            </a:pPr>
            <a:r>
              <a:rPr lang="zh-CN" altLang="zh-CN" b="1" kern="100" dirty="0">
                <a:solidFill>
                  <a:srgbClr val="FF0000"/>
                </a:solidFill>
                <a:latin typeface="Times New Roman"/>
                <a:ea typeface="黑体"/>
                <a:cs typeface="Times New Roman"/>
              </a:rPr>
              <a:t>提示：</a:t>
            </a:r>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有影响，火车的运动方向和快慢对铁路工人在单位时间里接收到声波的完整波的个数有影响，从而影响接收到声音的频率。</a:t>
            </a:r>
            <a:endParaRPr lang="zh-CN" altLang="zh-CN" sz="1050" kern="100" dirty="0">
              <a:latin typeface="宋体"/>
              <a:cs typeface="Courier New"/>
            </a:endParaRPr>
          </a:p>
          <a:p>
            <a:pPr indent="612140">
              <a:lnSpc>
                <a:spcPct val="200000"/>
              </a:lnSpc>
            </a:pPr>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铁路工人是通过分辨所感受到汽笛的音调高低来判断火车的运行方向和快慢的：若火车靠近工人，工人感觉到汽笛的音调变高，速度越大，音调越高，反之速度越小，音调越低。</a:t>
            </a:r>
            <a:r>
              <a:rPr lang="zh-CN" altLang="zh-CN" b="1" kern="100" dirty="0">
                <a:latin typeface="Times New Roman"/>
                <a:cs typeface="Times New Roman"/>
              </a:rPr>
              <a:t>　　　　</a:t>
            </a:r>
            <a:endParaRPr lang="zh-CN" altLang="zh-CN" sz="1050" kern="100" dirty="0">
              <a:latin typeface="宋体"/>
              <a:cs typeface="Courier New"/>
            </a:endParaRPr>
          </a:p>
        </p:txBody>
      </p:sp>
    </p:spTree>
    <p:extLst>
      <p:ext uri="{BB962C8B-B14F-4D97-AF65-F5344CB8AC3E}">
        <p14:creationId xmlns:p14="http://schemas.microsoft.com/office/powerpoint/2010/main" val="25128872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336947" y="-99392"/>
            <a:ext cx="10975658" cy="4525963"/>
          </a:xfrm>
        </p:spPr>
        <p:txBody>
          <a:bodyPr/>
          <a:lstStyle/>
          <a:p>
            <a:pPr indent="612140" algn="ctr"/>
            <a:r>
              <a:rPr lang="en-US" altLang="zh-CN" b="1" kern="100" dirty="0">
                <a:solidFill>
                  <a:srgbClr val="943634"/>
                </a:solidFill>
                <a:latin typeface="IPAPANNEW"/>
                <a:ea typeface="黑体"/>
                <a:cs typeface="Times New Roman"/>
              </a:rPr>
              <a:t>[</a:t>
            </a:r>
            <a:r>
              <a:rPr lang="zh-CN" altLang="zh-CN" b="1" kern="100" dirty="0">
                <a:solidFill>
                  <a:srgbClr val="943634"/>
                </a:solidFill>
                <a:latin typeface="IPAPANNEW"/>
                <a:ea typeface="黑体"/>
                <a:cs typeface="Times New Roman"/>
              </a:rPr>
              <a:t>重难释解</a:t>
            </a:r>
            <a:r>
              <a:rPr lang="en-US" altLang="zh-CN" b="1" kern="100" dirty="0">
                <a:solidFill>
                  <a:srgbClr val="943634"/>
                </a:solidFill>
                <a:latin typeface="IPAPANNEW"/>
                <a:ea typeface="黑体"/>
                <a:cs typeface="Times New Roman"/>
              </a:rPr>
              <a:t>]</a:t>
            </a:r>
            <a:endParaRPr lang="zh-CN" altLang="zh-CN" sz="1050" kern="100" dirty="0">
              <a:latin typeface="宋体"/>
              <a:cs typeface="Courier New"/>
            </a:endParaRPr>
          </a:p>
          <a:p>
            <a:pPr indent="612140"/>
            <a:r>
              <a:rPr lang="en-US" altLang="zh-CN" b="1" kern="100" dirty="0">
                <a:latin typeface="Times New Roman"/>
                <a:ea typeface="黑体"/>
                <a:cs typeface="Courier New"/>
              </a:rPr>
              <a:t>1</a:t>
            </a:r>
            <a:r>
              <a:rPr lang="zh-CN" altLang="zh-CN" b="1" kern="100" dirty="0">
                <a:latin typeface="Times New Roman"/>
                <a:cs typeface="Times New Roman"/>
              </a:rPr>
              <a:t>．</a:t>
            </a:r>
            <a:r>
              <a:rPr lang="zh-CN" altLang="zh-CN" b="1" kern="100" dirty="0">
                <a:latin typeface="Times New Roman"/>
                <a:ea typeface="黑体"/>
                <a:cs typeface="Times New Roman"/>
              </a:rPr>
              <a:t>相对位置变化与频率的关系</a:t>
            </a:r>
            <a:endParaRPr lang="zh-CN" altLang="zh-CN" sz="1050" kern="100" dirty="0">
              <a:latin typeface="宋体"/>
              <a:cs typeface="Courier New"/>
            </a:endParaRPr>
          </a:p>
          <a:p>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4253203551"/>
              </p:ext>
            </p:extLst>
          </p:nvPr>
        </p:nvGraphicFramePr>
        <p:xfrm>
          <a:off x="1072247" y="1196752"/>
          <a:ext cx="10441160" cy="5534352"/>
        </p:xfrm>
        <a:graphic>
          <a:graphicData uri="http://schemas.openxmlformats.org/drawingml/2006/table">
            <a:tbl>
              <a:tblPr/>
              <a:tblGrid>
                <a:gridCol w="3312380"/>
                <a:gridCol w="2304244"/>
                <a:gridCol w="4824536"/>
              </a:tblGrid>
              <a:tr h="424945">
                <a:tc>
                  <a:txBody>
                    <a:bodyPr/>
                    <a:lstStyle/>
                    <a:p>
                      <a:pPr algn="ctr">
                        <a:lnSpc>
                          <a:spcPct val="150000"/>
                        </a:lnSpc>
                        <a:spcAft>
                          <a:spcPts val="0"/>
                        </a:spcAft>
                      </a:pPr>
                      <a:r>
                        <a:rPr lang="zh-CN" sz="2400" b="1" kern="100" dirty="0">
                          <a:effectLst/>
                          <a:latin typeface="Times New Roman"/>
                          <a:cs typeface="Times New Roman"/>
                        </a:rPr>
                        <a:t>相对位置</a:t>
                      </a:r>
                      <a:endParaRPr lang="zh-CN" sz="2400" kern="100" dirty="0">
                        <a:effectLst/>
                        <a:latin typeface="宋体"/>
                        <a:cs typeface="Courier New"/>
                      </a:endParaRPr>
                    </a:p>
                  </a:txBody>
                  <a:tcPr marL="51431" marR="5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400" b="1" kern="100">
                          <a:effectLst/>
                          <a:latin typeface="Times New Roman"/>
                          <a:cs typeface="Times New Roman"/>
                        </a:rPr>
                        <a:t>图示</a:t>
                      </a:r>
                      <a:endParaRPr lang="zh-CN" sz="2400" kern="100">
                        <a:effectLst/>
                        <a:latin typeface="宋体"/>
                        <a:cs typeface="Courier New"/>
                      </a:endParaRPr>
                    </a:p>
                  </a:txBody>
                  <a:tcPr marL="51431" marR="5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400" b="1" kern="100">
                          <a:effectLst/>
                          <a:latin typeface="Times New Roman"/>
                          <a:cs typeface="Times New Roman"/>
                        </a:rPr>
                        <a:t>结论</a:t>
                      </a:r>
                      <a:endParaRPr lang="zh-CN" sz="2400" kern="100">
                        <a:effectLst/>
                        <a:latin typeface="宋体"/>
                        <a:cs typeface="Courier New"/>
                      </a:endParaRPr>
                    </a:p>
                  </a:txBody>
                  <a:tcPr marL="51431" marR="5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39592">
                <a:tc>
                  <a:txBody>
                    <a:bodyPr/>
                    <a:lstStyle/>
                    <a:p>
                      <a:pPr algn="l">
                        <a:lnSpc>
                          <a:spcPct val="150000"/>
                        </a:lnSpc>
                        <a:spcAft>
                          <a:spcPts val="0"/>
                        </a:spcAft>
                      </a:pPr>
                      <a:r>
                        <a:rPr lang="zh-CN" sz="2400" b="1" kern="100" dirty="0">
                          <a:effectLst/>
                          <a:latin typeface="Times New Roman"/>
                          <a:cs typeface="Times New Roman"/>
                        </a:rPr>
                        <a:t>波源</a:t>
                      </a:r>
                      <a:r>
                        <a:rPr lang="en-US" sz="2400" b="1" i="1" kern="100" dirty="0">
                          <a:effectLst/>
                          <a:latin typeface="Times New Roman"/>
                          <a:cs typeface="Courier New"/>
                        </a:rPr>
                        <a:t>S</a:t>
                      </a:r>
                      <a:r>
                        <a:rPr lang="zh-CN" sz="2400" b="1" kern="100" dirty="0">
                          <a:effectLst/>
                          <a:latin typeface="Times New Roman"/>
                          <a:cs typeface="Times New Roman"/>
                        </a:rPr>
                        <a:t>和观察者</a:t>
                      </a:r>
                      <a:r>
                        <a:rPr lang="en-US" sz="2400" b="1" i="1" kern="100" dirty="0">
                          <a:effectLst/>
                          <a:latin typeface="Times New Roman"/>
                          <a:cs typeface="Courier New"/>
                        </a:rPr>
                        <a:t>A</a:t>
                      </a:r>
                      <a:r>
                        <a:rPr lang="zh-CN" sz="2400" b="1" kern="100" dirty="0">
                          <a:effectLst/>
                          <a:latin typeface="Times New Roman"/>
                          <a:cs typeface="Times New Roman"/>
                        </a:rPr>
                        <a:t>相对介质不动</a:t>
                      </a:r>
                      <a:endParaRPr lang="zh-CN" sz="2400" kern="100" dirty="0">
                        <a:effectLst/>
                        <a:latin typeface="宋体"/>
                        <a:cs typeface="Courier New"/>
                      </a:endParaRPr>
                    </a:p>
                  </a:txBody>
                  <a:tcPr marL="51431" marR="5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endParaRPr lang="zh-CN" sz="2400" kern="100" dirty="0">
                        <a:effectLst/>
                        <a:latin typeface="宋体"/>
                        <a:cs typeface="Courier New"/>
                      </a:endParaRPr>
                    </a:p>
                  </a:txBody>
                  <a:tcPr marL="51431" marR="5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2400" b="1" i="1" kern="100">
                          <a:effectLst/>
                          <a:latin typeface="Times New Roman"/>
                          <a:cs typeface="Courier New"/>
                        </a:rPr>
                        <a:t>f</a:t>
                      </a:r>
                      <a:r>
                        <a:rPr lang="zh-CN" sz="2400" b="1" kern="100" baseline="-25000">
                          <a:effectLst/>
                          <a:latin typeface="Times New Roman"/>
                          <a:cs typeface="Times New Roman"/>
                        </a:rPr>
                        <a:t>波源</a:t>
                      </a:r>
                      <a:r>
                        <a:rPr lang="zh-CN" sz="2400" b="1" kern="100">
                          <a:effectLst/>
                          <a:latin typeface="Times New Roman"/>
                          <a:cs typeface="Times New Roman"/>
                        </a:rPr>
                        <a:t>＝</a:t>
                      </a:r>
                      <a:r>
                        <a:rPr lang="en-US" sz="2400" b="1" i="1" kern="100">
                          <a:effectLst/>
                          <a:latin typeface="Times New Roman"/>
                          <a:cs typeface="Courier New"/>
                        </a:rPr>
                        <a:t>f</a:t>
                      </a:r>
                      <a:r>
                        <a:rPr lang="zh-CN" sz="2400" b="1" kern="100" baseline="-25000">
                          <a:effectLst/>
                          <a:latin typeface="Times New Roman"/>
                          <a:cs typeface="Times New Roman"/>
                        </a:rPr>
                        <a:t>观察者</a:t>
                      </a:r>
                      <a:r>
                        <a:rPr lang="zh-CN" sz="2400" b="1" kern="100">
                          <a:effectLst/>
                          <a:latin typeface="Times New Roman"/>
                          <a:cs typeface="Times New Roman"/>
                        </a:rPr>
                        <a:t>，音调不变</a:t>
                      </a:r>
                      <a:endParaRPr lang="zh-CN" sz="2400" kern="100">
                        <a:effectLst/>
                        <a:latin typeface="宋体"/>
                        <a:cs typeface="Courier New"/>
                      </a:endParaRPr>
                    </a:p>
                  </a:txBody>
                  <a:tcPr marL="51431" marR="5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00200">
                <a:tc>
                  <a:txBody>
                    <a:bodyPr/>
                    <a:lstStyle/>
                    <a:p>
                      <a:pPr algn="l">
                        <a:lnSpc>
                          <a:spcPct val="150000"/>
                        </a:lnSpc>
                        <a:spcAft>
                          <a:spcPts val="0"/>
                        </a:spcAft>
                      </a:pPr>
                      <a:r>
                        <a:rPr lang="zh-CN" sz="2400" b="1" kern="100">
                          <a:effectLst/>
                          <a:latin typeface="Times New Roman"/>
                          <a:cs typeface="Times New Roman"/>
                        </a:rPr>
                        <a:t>波源</a:t>
                      </a:r>
                      <a:r>
                        <a:rPr lang="en-US" sz="2400" b="1" i="1" kern="100">
                          <a:effectLst/>
                          <a:latin typeface="Times New Roman"/>
                          <a:cs typeface="Courier New"/>
                        </a:rPr>
                        <a:t>S</a:t>
                      </a:r>
                      <a:r>
                        <a:rPr lang="zh-CN" sz="2400" b="1" kern="100">
                          <a:effectLst/>
                          <a:latin typeface="Times New Roman"/>
                          <a:cs typeface="Times New Roman"/>
                        </a:rPr>
                        <a:t>不动，观察者</a:t>
                      </a:r>
                      <a:r>
                        <a:rPr lang="en-US" sz="2400" b="1" i="1" kern="100">
                          <a:effectLst/>
                          <a:latin typeface="Times New Roman"/>
                          <a:cs typeface="Courier New"/>
                        </a:rPr>
                        <a:t>A</a:t>
                      </a:r>
                      <a:r>
                        <a:rPr lang="zh-CN" sz="2400" b="1" kern="100">
                          <a:effectLst/>
                          <a:latin typeface="Times New Roman"/>
                          <a:cs typeface="Times New Roman"/>
                        </a:rPr>
                        <a:t>运动，由</a:t>
                      </a:r>
                      <a:r>
                        <a:rPr lang="en-US" sz="2400" b="1" i="1" kern="100">
                          <a:effectLst/>
                          <a:latin typeface="Times New Roman"/>
                          <a:cs typeface="Courier New"/>
                        </a:rPr>
                        <a:t>A</a:t>
                      </a:r>
                      <a:r>
                        <a:rPr lang="en-US" sz="2400" b="1" kern="100">
                          <a:effectLst/>
                          <a:latin typeface="宋体"/>
                          <a:cs typeface="Times New Roman"/>
                        </a:rPr>
                        <a:t>→</a:t>
                      </a:r>
                      <a:r>
                        <a:rPr lang="en-US" sz="2400" b="1" i="1" kern="100">
                          <a:effectLst/>
                          <a:latin typeface="Times New Roman"/>
                          <a:cs typeface="Courier New"/>
                        </a:rPr>
                        <a:t>B</a:t>
                      </a:r>
                      <a:r>
                        <a:rPr lang="zh-CN" sz="2400" b="1" kern="100">
                          <a:effectLst/>
                          <a:latin typeface="Times New Roman"/>
                          <a:cs typeface="Times New Roman"/>
                        </a:rPr>
                        <a:t>或</a:t>
                      </a:r>
                      <a:r>
                        <a:rPr lang="en-US" sz="2400" b="1" i="1" kern="100">
                          <a:effectLst/>
                          <a:latin typeface="Times New Roman"/>
                          <a:cs typeface="Courier New"/>
                        </a:rPr>
                        <a:t>A</a:t>
                      </a:r>
                      <a:r>
                        <a:rPr lang="en-US" sz="2400" b="1" kern="100">
                          <a:effectLst/>
                          <a:latin typeface="宋体"/>
                          <a:cs typeface="Times New Roman"/>
                        </a:rPr>
                        <a:t>→</a:t>
                      </a:r>
                      <a:r>
                        <a:rPr lang="en-US" sz="2400" b="1" i="1" kern="100">
                          <a:effectLst/>
                          <a:latin typeface="Times New Roman"/>
                          <a:cs typeface="Courier New"/>
                        </a:rPr>
                        <a:t>C</a:t>
                      </a:r>
                      <a:endParaRPr lang="zh-CN" sz="2400" kern="100">
                        <a:effectLst/>
                        <a:latin typeface="宋体"/>
                        <a:cs typeface="Courier New"/>
                      </a:endParaRPr>
                    </a:p>
                  </a:txBody>
                  <a:tcPr marL="51431" marR="5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endParaRPr lang="zh-CN" sz="2400" kern="100" dirty="0">
                        <a:effectLst/>
                        <a:latin typeface="宋体"/>
                        <a:cs typeface="Courier New"/>
                      </a:endParaRPr>
                    </a:p>
                  </a:txBody>
                  <a:tcPr marL="51431" marR="5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zh-CN" sz="2400" b="1" kern="100" dirty="0">
                          <a:effectLst/>
                          <a:latin typeface="Times New Roman"/>
                          <a:cs typeface="Times New Roman"/>
                        </a:rPr>
                        <a:t>若靠近波源，由</a:t>
                      </a:r>
                      <a:r>
                        <a:rPr lang="en-US" sz="2400" b="1" i="1" kern="100" dirty="0">
                          <a:effectLst/>
                          <a:latin typeface="Times New Roman"/>
                          <a:cs typeface="Courier New"/>
                        </a:rPr>
                        <a:t>A</a:t>
                      </a:r>
                      <a:r>
                        <a:rPr lang="en-US" sz="2400" b="1" kern="100" dirty="0">
                          <a:effectLst/>
                          <a:latin typeface="宋体"/>
                          <a:cs typeface="Times New Roman"/>
                        </a:rPr>
                        <a:t>→</a:t>
                      </a:r>
                      <a:r>
                        <a:rPr lang="en-US" sz="2400" b="1" i="1" kern="100" dirty="0">
                          <a:effectLst/>
                          <a:latin typeface="Times New Roman"/>
                          <a:cs typeface="Courier New"/>
                        </a:rPr>
                        <a:t>B</a:t>
                      </a:r>
                      <a:r>
                        <a:rPr lang="zh-CN" sz="2400" b="1" kern="100" dirty="0">
                          <a:effectLst/>
                          <a:latin typeface="Times New Roman"/>
                          <a:cs typeface="Times New Roman"/>
                        </a:rPr>
                        <a:t>，则</a:t>
                      </a:r>
                      <a:r>
                        <a:rPr lang="en-US" sz="2400" b="1" i="1" kern="100" dirty="0">
                          <a:effectLst/>
                          <a:latin typeface="Times New Roman"/>
                          <a:cs typeface="Courier New"/>
                        </a:rPr>
                        <a:t>f</a:t>
                      </a:r>
                      <a:r>
                        <a:rPr lang="zh-CN" sz="2400" b="1" kern="100" baseline="-25000" dirty="0">
                          <a:effectLst/>
                          <a:latin typeface="Times New Roman"/>
                          <a:cs typeface="Times New Roman"/>
                        </a:rPr>
                        <a:t>波源</a:t>
                      </a:r>
                      <a:r>
                        <a:rPr lang="zh-CN" sz="2400" b="1" kern="100" dirty="0">
                          <a:effectLst/>
                          <a:latin typeface="Times New Roman"/>
                          <a:cs typeface="Times New Roman"/>
                        </a:rPr>
                        <a:t>＜</a:t>
                      </a:r>
                      <a:r>
                        <a:rPr lang="en-US" sz="2400" b="1" i="1" kern="100" dirty="0">
                          <a:effectLst/>
                          <a:latin typeface="Times New Roman"/>
                          <a:cs typeface="Courier New"/>
                        </a:rPr>
                        <a:t>f</a:t>
                      </a:r>
                      <a:r>
                        <a:rPr lang="zh-CN" sz="2400" b="1" kern="100" baseline="-25000" dirty="0">
                          <a:effectLst/>
                          <a:latin typeface="Times New Roman"/>
                          <a:cs typeface="Times New Roman"/>
                        </a:rPr>
                        <a:t>观察者</a:t>
                      </a:r>
                      <a:r>
                        <a:rPr lang="zh-CN" sz="2400" b="1" kern="100" dirty="0">
                          <a:effectLst/>
                          <a:latin typeface="Times New Roman"/>
                          <a:cs typeface="Times New Roman"/>
                        </a:rPr>
                        <a:t>，音调变高；若远离波源，由</a:t>
                      </a:r>
                      <a:r>
                        <a:rPr lang="en-US" sz="2400" b="1" i="1" kern="100" dirty="0">
                          <a:effectLst/>
                          <a:latin typeface="Times New Roman"/>
                          <a:cs typeface="Courier New"/>
                        </a:rPr>
                        <a:t>A</a:t>
                      </a:r>
                      <a:r>
                        <a:rPr lang="en-US" sz="2400" b="1" kern="100" dirty="0">
                          <a:effectLst/>
                          <a:latin typeface="宋体"/>
                          <a:cs typeface="Times New Roman"/>
                        </a:rPr>
                        <a:t>→</a:t>
                      </a:r>
                      <a:r>
                        <a:rPr lang="en-US" sz="2400" b="1" i="1" kern="100" dirty="0">
                          <a:effectLst/>
                          <a:latin typeface="Times New Roman"/>
                          <a:cs typeface="Courier New"/>
                        </a:rPr>
                        <a:t>C</a:t>
                      </a:r>
                      <a:r>
                        <a:rPr lang="zh-CN" sz="2400" b="1" kern="100" dirty="0">
                          <a:effectLst/>
                          <a:latin typeface="Times New Roman"/>
                          <a:cs typeface="Times New Roman"/>
                        </a:rPr>
                        <a:t>，则</a:t>
                      </a:r>
                      <a:r>
                        <a:rPr lang="en-US" sz="2400" b="1" i="1" kern="100" dirty="0">
                          <a:effectLst/>
                          <a:latin typeface="Times New Roman"/>
                          <a:cs typeface="Courier New"/>
                        </a:rPr>
                        <a:t>f</a:t>
                      </a:r>
                      <a:r>
                        <a:rPr lang="zh-CN" sz="2400" b="1" kern="100" baseline="-25000" dirty="0">
                          <a:effectLst/>
                          <a:latin typeface="Times New Roman"/>
                          <a:cs typeface="Times New Roman"/>
                        </a:rPr>
                        <a:t>波源</a:t>
                      </a:r>
                      <a:r>
                        <a:rPr lang="zh-CN" sz="2400" b="1" kern="100" dirty="0">
                          <a:effectLst/>
                          <a:latin typeface="Times New Roman"/>
                          <a:cs typeface="Times New Roman"/>
                        </a:rPr>
                        <a:t>＞</a:t>
                      </a:r>
                      <a:r>
                        <a:rPr lang="en-US" sz="2400" b="1" i="1" kern="100" dirty="0">
                          <a:effectLst/>
                          <a:latin typeface="Times New Roman"/>
                          <a:cs typeface="Courier New"/>
                        </a:rPr>
                        <a:t>f</a:t>
                      </a:r>
                      <a:r>
                        <a:rPr lang="zh-CN" sz="2400" b="1" kern="100" baseline="-25000" dirty="0">
                          <a:effectLst/>
                          <a:latin typeface="Times New Roman"/>
                          <a:cs typeface="Times New Roman"/>
                        </a:rPr>
                        <a:t>观察者</a:t>
                      </a:r>
                      <a:r>
                        <a:rPr lang="zh-CN" sz="2400" b="1" kern="100" dirty="0">
                          <a:effectLst/>
                          <a:latin typeface="Times New Roman"/>
                          <a:cs typeface="Times New Roman"/>
                        </a:rPr>
                        <a:t>，音调变低</a:t>
                      </a:r>
                      <a:endParaRPr lang="zh-CN" sz="2400" kern="100" dirty="0">
                        <a:effectLst/>
                        <a:latin typeface="宋体"/>
                        <a:cs typeface="Courier New"/>
                      </a:endParaRPr>
                    </a:p>
                  </a:txBody>
                  <a:tcPr marL="51431" marR="5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49889">
                <a:tc>
                  <a:txBody>
                    <a:bodyPr/>
                    <a:lstStyle/>
                    <a:p>
                      <a:pPr algn="l">
                        <a:lnSpc>
                          <a:spcPct val="150000"/>
                        </a:lnSpc>
                        <a:spcAft>
                          <a:spcPts val="0"/>
                        </a:spcAft>
                      </a:pPr>
                      <a:r>
                        <a:rPr lang="zh-CN" sz="2400" b="1" kern="100">
                          <a:effectLst/>
                          <a:latin typeface="Times New Roman"/>
                          <a:cs typeface="Times New Roman"/>
                        </a:rPr>
                        <a:t>观察者</a:t>
                      </a:r>
                      <a:r>
                        <a:rPr lang="en-US" sz="2400" b="1" i="1" kern="100">
                          <a:effectLst/>
                          <a:latin typeface="Times New Roman"/>
                          <a:cs typeface="Courier New"/>
                        </a:rPr>
                        <a:t>A</a:t>
                      </a:r>
                      <a:r>
                        <a:rPr lang="zh-CN" sz="2400" b="1" kern="100">
                          <a:effectLst/>
                          <a:latin typeface="Times New Roman"/>
                          <a:cs typeface="Times New Roman"/>
                        </a:rPr>
                        <a:t>不动，波源</a:t>
                      </a:r>
                      <a:r>
                        <a:rPr lang="en-US" sz="2400" b="1" i="1" kern="100">
                          <a:effectLst/>
                          <a:latin typeface="Times New Roman"/>
                          <a:cs typeface="Courier New"/>
                        </a:rPr>
                        <a:t>S</a:t>
                      </a:r>
                      <a:r>
                        <a:rPr lang="zh-CN" sz="2400" b="1" kern="100">
                          <a:effectLst/>
                          <a:latin typeface="Times New Roman"/>
                          <a:cs typeface="Times New Roman"/>
                        </a:rPr>
                        <a:t>运动，由</a:t>
                      </a:r>
                      <a:r>
                        <a:rPr lang="en-US" sz="2400" b="1" i="1" kern="100">
                          <a:effectLst/>
                          <a:latin typeface="Times New Roman"/>
                          <a:cs typeface="Courier New"/>
                        </a:rPr>
                        <a:t>S</a:t>
                      </a:r>
                      <a:r>
                        <a:rPr lang="en-US" sz="2400" b="1" kern="100">
                          <a:effectLst/>
                          <a:latin typeface="宋体"/>
                          <a:cs typeface="Times New Roman"/>
                        </a:rPr>
                        <a:t>→</a:t>
                      </a:r>
                      <a:r>
                        <a:rPr lang="en-US" sz="2400" b="1" i="1" kern="100">
                          <a:effectLst/>
                          <a:latin typeface="Times New Roman"/>
                          <a:cs typeface="Courier New"/>
                        </a:rPr>
                        <a:t>S</a:t>
                      </a:r>
                      <a:r>
                        <a:rPr lang="en-US" sz="2400" b="1" kern="100" baseline="-25000">
                          <a:effectLst/>
                          <a:latin typeface="Times New Roman"/>
                          <a:cs typeface="Courier New"/>
                        </a:rPr>
                        <a:t>2</a:t>
                      </a:r>
                      <a:endParaRPr lang="zh-CN" sz="2400" kern="100">
                        <a:effectLst/>
                        <a:latin typeface="宋体"/>
                        <a:cs typeface="Courier New"/>
                      </a:endParaRPr>
                    </a:p>
                  </a:txBody>
                  <a:tcPr marL="51431" marR="5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altLang="zh-CN" sz="2400" kern="100" dirty="0" smtClean="0">
                          <a:effectLst/>
                          <a:latin typeface="宋体"/>
                          <a:cs typeface="Courier New"/>
                        </a:rPr>
                        <a:t>   </a:t>
                      </a:r>
                    </a:p>
                    <a:p>
                      <a:pPr algn="ctr">
                        <a:lnSpc>
                          <a:spcPct val="150000"/>
                        </a:lnSpc>
                        <a:spcAft>
                          <a:spcPts val="0"/>
                        </a:spcAft>
                      </a:pPr>
                      <a:endParaRPr lang="en-US" altLang="zh-CN" sz="2400" kern="100" dirty="0" smtClean="0">
                        <a:effectLst/>
                        <a:latin typeface="宋体"/>
                        <a:cs typeface="Courier New"/>
                      </a:endParaRPr>
                    </a:p>
                    <a:p>
                      <a:pPr algn="ctr">
                        <a:lnSpc>
                          <a:spcPct val="150000"/>
                        </a:lnSpc>
                        <a:spcAft>
                          <a:spcPts val="0"/>
                        </a:spcAft>
                      </a:pPr>
                      <a:endParaRPr lang="zh-CN" sz="2400" kern="100" dirty="0">
                        <a:effectLst/>
                        <a:latin typeface="宋体"/>
                        <a:cs typeface="Courier New"/>
                      </a:endParaRPr>
                    </a:p>
                  </a:txBody>
                  <a:tcPr marL="51431" marR="5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2400" b="1" i="1" kern="100" dirty="0">
                          <a:effectLst/>
                          <a:latin typeface="Times New Roman"/>
                          <a:cs typeface="Courier New"/>
                        </a:rPr>
                        <a:t>f</a:t>
                      </a:r>
                      <a:r>
                        <a:rPr lang="zh-CN" sz="2400" b="1" kern="100" baseline="-25000" dirty="0">
                          <a:effectLst/>
                          <a:latin typeface="Times New Roman"/>
                          <a:cs typeface="Times New Roman"/>
                        </a:rPr>
                        <a:t>波源</a:t>
                      </a:r>
                      <a:r>
                        <a:rPr lang="zh-CN" sz="2400" b="1" kern="100" dirty="0">
                          <a:effectLst/>
                          <a:latin typeface="Times New Roman"/>
                          <a:cs typeface="Times New Roman"/>
                        </a:rPr>
                        <a:t>＜</a:t>
                      </a:r>
                      <a:r>
                        <a:rPr lang="en-US" sz="2400" b="1" i="1" kern="100" dirty="0">
                          <a:effectLst/>
                          <a:latin typeface="Times New Roman"/>
                          <a:cs typeface="Courier New"/>
                        </a:rPr>
                        <a:t>f</a:t>
                      </a:r>
                      <a:r>
                        <a:rPr lang="zh-CN" sz="2400" b="1" kern="100" baseline="-25000" dirty="0">
                          <a:effectLst/>
                          <a:latin typeface="Times New Roman"/>
                          <a:cs typeface="Times New Roman"/>
                        </a:rPr>
                        <a:t>观察者</a:t>
                      </a:r>
                      <a:r>
                        <a:rPr lang="zh-CN" sz="2400" b="1" kern="100" dirty="0">
                          <a:effectLst/>
                          <a:latin typeface="Times New Roman"/>
                          <a:cs typeface="Times New Roman"/>
                        </a:rPr>
                        <a:t>，音调变高</a:t>
                      </a:r>
                      <a:endParaRPr lang="zh-CN" sz="2400" kern="100" dirty="0">
                        <a:effectLst/>
                        <a:latin typeface="宋体"/>
                        <a:cs typeface="Courier New"/>
                      </a:endParaRPr>
                    </a:p>
                  </a:txBody>
                  <a:tcPr marL="51431" marR="5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4102" name="Picture 6" descr="F:\粤教版 物理选择性必修第一册\21XLKWLX3-55.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875855" y="1976024"/>
            <a:ext cx="1236952" cy="1236952"/>
          </a:xfrm>
          <a:prstGeom prst="rect">
            <a:avLst/>
          </a:prstGeom>
          <a:noFill/>
          <a:extLst>
            <a:ext uri="{909E8E84-426E-40DD-AFC4-6F175D3DCCD1}">
              <a14:hiddenFill xmlns:a14="http://schemas.microsoft.com/office/drawing/2010/main">
                <a:solidFill>
                  <a:srgbClr val="FFFFFF"/>
                </a:solidFill>
              </a14:hiddenFill>
            </a:ext>
          </a:extLst>
        </p:spPr>
      </p:pic>
      <p:pic>
        <p:nvPicPr>
          <p:cNvPr id="4101" name="Picture 5" descr="F:\粤教版 物理选择性必修第一册\21XLKWLX3-56.TIF"/>
          <p:cNvPicPr>
            <a:picLocks noChangeAspect="1" noChangeArrowheads="1"/>
          </p:cNvPicPr>
          <p:nvPr/>
        </p:nvPicPr>
        <p:blipFill>
          <a:blip r:embed="rId4" r:link="rId5" cstate="print">
            <a:extLst>
              <a:ext uri="{28A0092B-C50C-407E-A947-70E740481C1C}">
                <a14:useLocalDpi xmlns:a14="http://schemas.microsoft.com/office/drawing/2010/main" val="0"/>
              </a:ext>
            </a:extLst>
          </a:blip>
          <a:srcRect/>
          <a:stretch>
            <a:fillRect/>
          </a:stretch>
        </p:blipFill>
        <p:spPr bwMode="auto">
          <a:xfrm>
            <a:off x="4888671" y="3429000"/>
            <a:ext cx="1368152" cy="1221564"/>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F:\粤教版 物理选择性必修第一册\21XLKWLX3-57.TIF"/>
          <p:cNvPicPr>
            <a:picLocks noChangeAspect="1" noChangeArrowheads="1"/>
          </p:cNvPicPr>
          <p:nvPr/>
        </p:nvPicPr>
        <p:blipFill>
          <a:blip r:embed="rId6" r:link="rId7" cstate="print">
            <a:extLst>
              <a:ext uri="{28A0092B-C50C-407E-A947-70E740481C1C}">
                <a14:useLocalDpi xmlns:a14="http://schemas.microsoft.com/office/drawing/2010/main" val="0"/>
              </a:ext>
            </a:extLst>
          </a:blip>
          <a:srcRect/>
          <a:stretch>
            <a:fillRect/>
          </a:stretch>
        </p:blipFill>
        <p:spPr bwMode="auto">
          <a:xfrm>
            <a:off x="4816663" y="5157192"/>
            <a:ext cx="1594344" cy="13744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28872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1351311"/>
            <a:ext cx="10975658" cy="2725761"/>
          </a:xfrm>
        </p:spPr>
        <p:txBody>
          <a:bodyPr/>
          <a:lstStyle/>
          <a:p>
            <a:pPr indent="612140">
              <a:lnSpc>
                <a:spcPct val="200000"/>
              </a:lnSpc>
            </a:pPr>
            <a:r>
              <a:rPr lang="en-US" altLang="zh-CN" b="1" kern="100" dirty="0">
                <a:latin typeface="Times New Roman"/>
                <a:cs typeface="Courier New"/>
              </a:rPr>
              <a:t>2</a:t>
            </a:r>
            <a:r>
              <a:rPr lang="zh-CN" altLang="zh-CN" b="1" kern="100" dirty="0">
                <a:latin typeface="Times New Roman"/>
                <a:cs typeface="Times New Roman"/>
              </a:rPr>
              <a:t>．</a:t>
            </a:r>
            <a:r>
              <a:rPr lang="zh-CN" altLang="zh-CN" b="1" kern="100" dirty="0">
                <a:latin typeface="宋体"/>
                <a:ea typeface="黑体"/>
                <a:cs typeface="Times New Roman"/>
              </a:rPr>
              <a:t>成因归纳</a:t>
            </a:r>
            <a:endParaRPr lang="zh-CN" altLang="zh-CN" sz="1050" kern="100" dirty="0">
              <a:latin typeface="宋体"/>
              <a:cs typeface="Courier New"/>
            </a:endParaRPr>
          </a:p>
          <a:p>
            <a:pPr indent="612140">
              <a:lnSpc>
                <a:spcPct val="200000"/>
              </a:lnSpc>
            </a:pPr>
            <a:r>
              <a:rPr lang="zh-CN" altLang="zh-CN" b="1" kern="100" dirty="0">
                <a:latin typeface="Times New Roman"/>
                <a:cs typeface="Times New Roman"/>
              </a:rPr>
              <a:t>根据以上分析可知，发生多普勒效应时，一定是由于波源与观察者之间发生了相对运动</a:t>
            </a:r>
            <a:r>
              <a:rPr lang="zh-CN" altLang="zh-CN" b="1" kern="100" dirty="0" smtClean="0">
                <a:latin typeface="Times New Roman"/>
                <a:cs typeface="Times New Roman"/>
              </a:rPr>
              <a:t>。</a:t>
            </a:r>
            <a:endParaRPr lang="zh-CN" altLang="zh-CN" sz="1050" kern="100" dirty="0">
              <a:latin typeface="宋体"/>
              <a:cs typeface="Courier New"/>
            </a:endParaRPr>
          </a:p>
        </p:txBody>
      </p:sp>
    </p:spTree>
    <p:extLst>
      <p:ext uri="{BB962C8B-B14F-4D97-AF65-F5344CB8AC3E}">
        <p14:creationId xmlns:p14="http://schemas.microsoft.com/office/powerpoint/2010/main" val="25128872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480963" y="548680"/>
            <a:ext cx="10975658" cy="5400600"/>
          </a:xfrm>
        </p:spPr>
        <p:txBody>
          <a:bodyPr/>
          <a:lstStyle/>
          <a:p>
            <a:pPr indent="534988" algn="just">
              <a:tabLst>
                <a:tab pos="2970530" algn="l"/>
              </a:tabLst>
            </a:pPr>
            <a:r>
              <a:rPr lang="zh-CN" altLang="zh-CN" b="1" kern="100" dirty="0">
                <a:latin typeface="Times New Roman"/>
                <a:ea typeface="黑体"/>
                <a:cs typeface="Times New Roman"/>
              </a:rPr>
              <a:t>典例</a:t>
            </a:r>
            <a:r>
              <a:rPr lang="en-US" altLang="zh-CN" b="1" kern="100" dirty="0">
                <a:latin typeface="Times New Roman"/>
                <a:ea typeface="黑体"/>
                <a:cs typeface="Courier New"/>
              </a:rPr>
              <a:t>1</a:t>
            </a:r>
            <a:r>
              <a:rPr lang="zh-CN" altLang="zh-CN" b="1" kern="100" dirty="0">
                <a:latin typeface="Times New Roman"/>
                <a:cs typeface="Times New Roman"/>
              </a:rPr>
              <a:t>　汽车无人驾驶技术已逐渐成熟，最常用的是</a:t>
            </a:r>
            <a:r>
              <a:rPr lang="en-US" altLang="zh-CN" b="1" kern="100" dirty="0">
                <a:latin typeface="Times New Roman"/>
                <a:cs typeface="Courier New"/>
              </a:rPr>
              <a:t>ACC</a:t>
            </a:r>
            <a:r>
              <a:rPr lang="zh-CN" altLang="zh-CN" b="1" kern="100" dirty="0">
                <a:latin typeface="Times New Roman"/>
                <a:cs typeface="Times New Roman"/>
              </a:rPr>
              <a:t>自适应巡航控制，它可以控制无人车在前车减速时自动减速、前车加速时自动跟上去。其使用的传感器主要有毫米波雷达，该雷达会发射和接收调制过的无线电波，再通过因波的时间差和多普勒效应造成的频率变化来测量目标的相对距离和相对速度。若该雷达发射的无线电波的频率为</a:t>
            </a:r>
            <a:r>
              <a:rPr lang="en-US" altLang="zh-CN" b="1" i="1" kern="100" dirty="0">
                <a:latin typeface="Times New Roman"/>
                <a:cs typeface="Courier New"/>
              </a:rPr>
              <a:t>f</a:t>
            </a:r>
            <a:r>
              <a:rPr lang="zh-CN" altLang="zh-CN" b="1" kern="100" dirty="0">
                <a:latin typeface="Times New Roman"/>
                <a:cs typeface="Times New Roman"/>
              </a:rPr>
              <a:t>，接收到的回波的频率为</a:t>
            </a:r>
            <a:r>
              <a:rPr lang="en-US" altLang="zh-CN" b="1" i="1" kern="100" dirty="0">
                <a:latin typeface="Times New Roman"/>
                <a:cs typeface="Courier New"/>
              </a:rPr>
              <a:t>f</a:t>
            </a:r>
            <a:r>
              <a:rPr lang="en-US" altLang="zh-CN" b="1" kern="100" dirty="0">
                <a:latin typeface="宋体"/>
                <a:cs typeface="Times New Roman"/>
              </a:rPr>
              <a:t>′</a:t>
            </a:r>
            <a:r>
              <a:rPr lang="zh-CN" altLang="zh-CN" b="1" kern="100" dirty="0">
                <a:latin typeface="Times New Roman"/>
                <a:cs typeface="Times New Roman"/>
              </a:rPr>
              <a:t>，</a:t>
            </a:r>
            <a:r>
              <a:rPr lang="zh-CN" altLang="zh-CN" b="1" kern="100" dirty="0" smtClean="0">
                <a:latin typeface="Times New Roman"/>
                <a:cs typeface="Times New Roman"/>
              </a:rPr>
              <a:t>则</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kern="100" dirty="0">
              <a:latin typeface="宋体"/>
              <a:cs typeface="Courier New"/>
            </a:endParaRPr>
          </a:p>
          <a:p>
            <a:pPr indent="534988" algn="just">
              <a:tabLst>
                <a:tab pos="2970530" algn="l"/>
              </a:tabLst>
            </a:pPr>
            <a:r>
              <a:rPr lang="en-US" altLang="zh-CN" b="1" kern="100" dirty="0">
                <a:latin typeface="Times New Roman"/>
                <a:cs typeface="Courier New"/>
              </a:rPr>
              <a:t>A</a:t>
            </a:r>
            <a:r>
              <a:rPr lang="zh-CN" altLang="zh-CN" b="1" kern="100" dirty="0">
                <a:latin typeface="Times New Roman"/>
                <a:cs typeface="Times New Roman"/>
              </a:rPr>
              <a:t>．当</a:t>
            </a:r>
            <a:r>
              <a:rPr lang="en-US" altLang="zh-CN" b="1" i="1" kern="100" dirty="0">
                <a:latin typeface="Times New Roman"/>
                <a:cs typeface="Courier New"/>
              </a:rPr>
              <a:t>f</a:t>
            </a:r>
            <a:r>
              <a:rPr lang="zh-CN" altLang="zh-CN" b="1" kern="100" dirty="0">
                <a:latin typeface="Times New Roman"/>
                <a:cs typeface="Times New Roman"/>
              </a:rPr>
              <a:t>＝</a:t>
            </a:r>
            <a:r>
              <a:rPr lang="en-US" altLang="zh-CN" b="1" i="1" kern="100" dirty="0">
                <a:latin typeface="Times New Roman"/>
                <a:cs typeface="Courier New"/>
              </a:rPr>
              <a:t>f</a:t>
            </a:r>
            <a:r>
              <a:rPr lang="en-US" altLang="zh-CN" b="1" kern="100" dirty="0">
                <a:latin typeface="宋体"/>
                <a:cs typeface="Times New Roman"/>
              </a:rPr>
              <a:t>′</a:t>
            </a:r>
            <a:r>
              <a:rPr lang="zh-CN" altLang="zh-CN" b="1" kern="100" dirty="0">
                <a:latin typeface="Times New Roman"/>
                <a:cs typeface="Times New Roman"/>
              </a:rPr>
              <a:t>时，表明前车与无人车速度相同</a:t>
            </a:r>
            <a:endParaRPr lang="zh-CN" altLang="zh-CN" kern="100" dirty="0">
              <a:latin typeface="宋体"/>
              <a:cs typeface="Courier New"/>
            </a:endParaRPr>
          </a:p>
          <a:p>
            <a:pPr indent="534988" algn="just">
              <a:tabLst>
                <a:tab pos="2970530" algn="l"/>
              </a:tabLst>
            </a:pPr>
            <a:r>
              <a:rPr lang="en-US" altLang="zh-CN" b="1" kern="100" dirty="0">
                <a:latin typeface="Times New Roman"/>
                <a:cs typeface="Courier New"/>
              </a:rPr>
              <a:t>B</a:t>
            </a:r>
            <a:r>
              <a:rPr lang="zh-CN" altLang="zh-CN" b="1" kern="100" dirty="0">
                <a:latin typeface="Times New Roman"/>
                <a:cs typeface="Times New Roman"/>
              </a:rPr>
              <a:t>．当</a:t>
            </a:r>
            <a:r>
              <a:rPr lang="en-US" altLang="zh-CN" b="1" i="1" kern="100" dirty="0">
                <a:latin typeface="Times New Roman"/>
                <a:cs typeface="Courier New"/>
              </a:rPr>
              <a:t>f</a:t>
            </a:r>
            <a:r>
              <a:rPr lang="zh-CN" altLang="zh-CN" b="1" kern="100" dirty="0">
                <a:latin typeface="Times New Roman"/>
                <a:cs typeface="Times New Roman"/>
              </a:rPr>
              <a:t>＝</a:t>
            </a:r>
            <a:r>
              <a:rPr lang="en-US" altLang="zh-CN" b="1" i="1" kern="100" dirty="0">
                <a:latin typeface="Times New Roman"/>
                <a:cs typeface="Courier New"/>
              </a:rPr>
              <a:t>f</a:t>
            </a:r>
            <a:r>
              <a:rPr lang="en-US" altLang="zh-CN" b="1" kern="100" dirty="0">
                <a:latin typeface="宋体"/>
                <a:cs typeface="Times New Roman"/>
              </a:rPr>
              <a:t>′</a:t>
            </a:r>
            <a:r>
              <a:rPr lang="zh-CN" altLang="zh-CN" b="1" kern="100" dirty="0">
                <a:latin typeface="Times New Roman"/>
                <a:cs typeface="Times New Roman"/>
              </a:rPr>
              <a:t>时，表明前车一定处于静止状态</a:t>
            </a:r>
            <a:endParaRPr lang="zh-CN" altLang="zh-CN" kern="100" dirty="0">
              <a:latin typeface="宋体"/>
              <a:cs typeface="Courier New"/>
            </a:endParaRPr>
          </a:p>
          <a:p>
            <a:pPr indent="534988" algn="just">
              <a:tabLst>
                <a:tab pos="2970530" algn="l"/>
              </a:tabLst>
            </a:pPr>
            <a:r>
              <a:rPr lang="en-US" altLang="zh-CN" b="1" kern="100" dirty="0">
                <a:latin typeface="Times New Roman"/>
                <a:cs typeface="Courier New"/>
              </a:rPr>
              <a:t>C</a:t>
            </a:r>
            <a:r>
              <a:rPr lang="zh-CN" altLang="zh-CN" b="1" kern="100" dirty="0">
                <a:latin typeface="Times New Roman"/>
                <a:cs typeface="Times New Roman"/>
              </a:rPr>
              <a:t>．当</a:t>
            </a:r>
            <a:r>
              <a:rPr lang="en-US" altLang="zh-CN" b="1" i="1" kern="100" dirty="0">
                <a:latin typeface="Times New Roman"/>
                <a:cs typeface="Courier New"/>
              </a:rPr>
              <a:t>f</a:t>
            </a:r>
            <a:r>
              <a:rPr lang="en-US" altLang="zh-CN" b="1" kern="100" dirty="0">
                <a:latin typeface="宋体"/>
                <a:cs typeface="Times New Roman"/>
              </a:rPr>
              <a:t>′</a:t>
            </a:r>
            <a:r>
              <a:rPr lang="en-US" altLang="zh-CN" b="1" kern="100" dirty="0">
                <a:latin typeface="Times New Roman"/>
                <a:cs typeface="Courier New"/>
              </a:rPr>
              <a:t>&gt;</a:t>
            </a:r>
            <a:r>
              <a:rPr lang="en-US" altLang="zh-CN" b="1" i="1" kern="100" dirty="0">
                <a:latin typeface="Times New Roman"/>
                <a:cs typeface="Courier New"/>
              </a:rPr>
              <a:t>f</a:t>
            </a:r>
            <a:r>
              <a:rPr lang="zh-CN" altLang="zh-CN" b="1" kern="100" dirty="0">
                <a:latin typeface="Times New Roman"/>
                <a:cs typeface="Times New Roman"/>
              </a:rPr>
              <a:t>时，表明前车在加速行驶</a:t>
            </a:r>
            <a:endParaRPr lang="zh-CN" altLang="zh-CN" kern="100" dirty="0">
              <a:latin typeface="宋体"/>
              <a:cs typeface="Courier New"/>
            </a:endParaRPr>
          </a:p>
          <a:p>
            <a:pPr indent="534988" algn="just">
              <a:tabLst>
                <a:tab pos="2970530" algn="l"/>
              </a:tabLst>
            </a:pPr>
            <a:r>
              <a:rPr lang="en-US" altLang="zh-CN" b="1" kern="100" dirty="0">
                <a:latin typeface="Times New Roman"/>
                <a:cs typeface="Courier New"/>
              </a:rPr>
              <a:t>D</a:t>
            </a:r>
            <a:r>
              <a:rPr lang="zh-CN" altLang="zh-CN" b="1" kern="100" dirty="0">
                <a:latin typeface="Times New Roman"/>
                <a:cs typeface="Times New Roman"/>
              </a:rPr>
              <a:t>．当</a:t>
            </a:r>
            <a:r>
              <a:rPr lang="en-US" altLang="zh-CN" b="1" i="1" kern="100" dirty="0">
                <a:latin typeface="Times New Roman"/>
                <a:cs typeface="Courier New"/>
              </a:rPr>
              <a:t>f</a:t>
            </a:r>
            <a:r>
              <a:rPr lang="en-US" altLang="zh-CN" b="1" kern="100" dirty="0">
                <a:latin typeface="宋体"/>
                <a:cs typeface="Times New Roman"/>
              </a:rPr>
              <a:t>′</a:t>
            </a:r>
            <a:r>
              <a:rPr lang="en-US" altLang="zh-CN" b="1" kern="100" dirty="0">
                <a:latin typeface="Times New Roman"/>
                <a:cs typeface="Courier New"/>
              </a:rPr>
              <a:t>&lt;</a:t>
            </a:r>
            <a:r>
              <a:rPr lang="en-US" altLang="zh-CN" b="1" i="1" kern="100" dirty="0">
                <a:latin typeface="Times New Roman"/>
                <a:cs typeface="Courier New"/>
              </a:rPr>
              <a:t>f</a:t>
            </a:r>
            <a:r>
              <a:rPr lang="zh-CN" altLang="zh-CN" b="1" kern="100" dirty="0">
                <a:latin typeface="Times New Roman"/>
                <a:cs typeface="Times New Roman"/>
              </a:rPr>
              <a:t>时，表明前车在减速行驶</a:t>
            </a:r>
            <a:endParaRPr lang="zh-CN" altLang="zh-CN" kern="100" dirty="0">
              <a:effectLst/>
              <a:latin typeface="宋体"/>
              <a:cs typeface="Courier New"/>
            </a:endParaRPr>
          </a:p>
        </p:txBody>
      </p:sp>
    </p:spTree>
    <p:extLst>
      <p:ext uri="{BB962C8B-B14F-4D97-AF65-F5344CB8AC3E}">
        <p14:creationId xmlns:p14="http://schemas.microsoft.com/office/powerpoint/2010/main" val="251288727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87</TotalTime>
  <Words>1480</Words>
  <Application>Microsoft Office PowerPoint</Application>
  <PresentationFormat>自定义</PresentationFormat>
  <Paragraphs>111</Paragraphs>
  <Slides>22</Slides>
  <Notes>1</Notes>
  <HiddenSlides>0</HiddenSlides>
  <MMClips>0</MMClips>
  <ScaleCrop>false</ScaleCrop>
  <HeadingPairs>
    <vt:vector size="6" baseType="variant">
      <vt:variant>
        <vt:lpstr>主题</vt:lpstr>
      </vt:variant>
      <vt:variant>
        <vt:i4>1</vt:i4>
      </vt:variant>
      <vt:variant>
        <vt:lpstr>嵌入 OLE 服务器</vt:lpstr>
      </vt:variant>
      <vt:variant>
        <vt:i4>1</vt:i4>
      </vt:variant>
      <vt:variant>
        <vt:lpstr>幻灯片标题</vt:lpstr>
      </vt:variant>
      <vt:variant>
        <vt:i4>22</vt:i4>
      </vt:variant>
    </vt:vector>
  </HeadingPairs>
  <TitlesOfParts>
    <vt:vector size="24" baseType="lpstr">
      <vt:lpstr>Office 主题​​</vt:lpstr>
      <vt:lpstr>文档</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xb21cn</dc:creator>
  <cp:lastModifiedBy>xb21cn</cp:lastModifiedBy>
  <cp:revision>45</cp:revision>
  <dcterms:created xsi:type="dcterms:W3CDTF">2021-04-02T06:41:31Z</dcterms:created>
  <dcterms:modified xsi:type="dcterms:W3CDTF">2024-05-14T02:45:35Z</dcterms:modified>
</cp:coreProperties>
</file>