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60" r:id="rId2"/>
    <p:sldId id="261" r:id="rId3"/>
    <p:sldId id="266" r:id="rId4"/>
    <p:sldId id="267" r:id="rId5"/>
    <p:sldId id="268" r:id="rId6"/>
    <p:sldId id="269" r:id="rId7"/>
    <p:sldId id="270" r:id="rId8"/>
    <p:sldId id="271" r:id="rId9"/>
    <p:sldId id="272" r:id="rId10"/>
    <p:sldId id="273" r:id="rId11"/>
    <p:sldId id="274" r:id="rId12"/>
    <p:sldId id="275" r:id="rId13"/>
    <p:sldId id="262" r:id="rId14"/>
    <p:sldId id="263" r:id="rId15"/>
    <p:sldId id="264" r:id="rId16"/>
    <p:sldId id="276" r:id="rId17"/>
    <p:sldId id="277" r:id="rId18"/>
    <p:sldId id="278" r:id="rId19"/>
    <p:sldId id="281" r:id="rId20"/>
    <p:sldId id="282" r:id="rId21"/>
    <p:sldId id="265" r:id="rId22"/>
    <p:sldId id="286" r:id="rId23"/>
    <p:sldId id="287" r:id="rId24"/>
    <p:sldId id="285" r:id="rId25"/>
    <p:sldId id="284" r:id="rId26"/>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12" autoAdjust="0"/>
    <p:restoredTop sz="94660"/>
  </p:normalViewPr>
  <p:slideViewPr>
    <p:cSldViewPr>
      <p:cViewPr varScale="1">
        <p:scale>
          <a:sx n="81" d="100"/>
          <a:sy n="81" d="100"/>
        </p:scale>
        <p:origin x="-540" y="-90"/>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image" Target="../media/image27.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30.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image" Target="../media/image33.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image" Target="../media/image2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AC2F2-7D5E-4B19-8F8A-AF610728EDB0}" type="datetimeFigureOut">
              <a:rPr lang="zh-CN" altLang="en-US" smtClean="0"/>
              <a:t>2024-3-26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DBE115-2331-432A-84F8-CF80B7608A6C}" type="slidenum">
              <a:rPr lang="zh-CN" altLang="en-US" smtClean="0"/>
              <a:t>‹#›</a:t>
            </a:fld>
            <a:endParaRPr lang="zh-CN" altLang="en-US"/>
          </a:p>
        </p:txBody>
      </p:sp>
    </p:spTree>
    <p:extLst>
      <p:ext uri="{BB962C8B-B14F-4D97-AF65-F5344CB8AC3E}">
        <p14:creationId xmlns:p14="http://schemas.microsoft.com/office/powerpoint/2010/main" val="3558140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DBE115-2331-432A-84F8-CF80B7608A6C}" type="slidenum">
              <a:rPr lang="zh-CN" altLang="en-US" smtClean="0"/>
              <a:t>1</a:t>
            </a:fld>
            <a:endParaRPr lang="zh-CN" altLang="en-US"/>
          </a:p>
        </p:txBody>
      </p:sp>
    </p:spTree>
    <p:extLst>
      <p:ext uri="{BB962C8B-B14F-4D97-AF65-F5344CB8AC3E}">
        <p14:creationId xmlns:p14="http://schemas.microsoft.com/office/powerpoint/2010/main" val="1721012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DBE115-2331-432A-84F8-CF80B7608A6C}" type="slidenum">
              <a:rPr lang="zh-CN" altLang="en-US" smtClean="0"/>
              <a:t>3</a:t>
            </a:fld>
            <a:endParaRPr lang="zh-CN" altLang="en-US"/>
          </a:p>
        </p:txBody>
      </p:sp>
    </p:spTree>
    <p:extLst>
      <p:ext uri="{BB962C8B-B14F-4D97-AF65-F5344CB8AC3E}">
        <p14:creationId xmlns:p14="http://schemas.microsoft.com/office/powerpoint/2010/main" val="1437381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24</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2024-3-26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2024-3-26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2024-3-26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2024-3-26</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21XYJWL-30.TIF"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6.png"/><Relationship Id="rId7" Type="http://schemas.openxmlformats.org/officeDocument/2006/relationships/package" Target="../embeddings/Microsoft_Word_Document9999.docx"/><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14.emf"/><Relationship Id="rId5" Type="http://schemas.openxmlformats.org/officeDocument/2006/relationships/package" Target="../embeddings/Microsoft_Word_Document8888.docx"/><Relationship Id="rId4" Type="http://schemas.openxmlformats.org/officeDocument/2006/relationships/image" Target="21XYJWL-31.TIF"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Word_Document10101010.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19.emf"/><Relationship Id="rId5" Type="http://schemas.openxmlformats.org/officeDocument/2006/relationships/package" Target="../embeddings/Microsoft_Word_Document11111111.docx"/><Relationship Id="rId4" Type="http://schemas.openxmlformats.org/officeDocument/2006/relationships/image" Target="../media/image18.emf"/></Relationships>
</file>

<file path=ppt/slides/_rels/slide13.xml.rels><?xml version="1.0" encoding="UTF-8" standalone="yes"?>
<Relationships xmlns="http://schemas.openxmlformats.org/package/2006/relationships"><Relationship Id="rId3" Type="http://schemas.openxmlformats.org/officeDocument/2006/relationships/image" Target="21XYJWL-32.TIF" TargetMode="External"/><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Word_Document12121212.docx"/><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22.emf"/><Relationship Id="rId5" Type="http://schemas.openxmlformats.org/officeDocument/2006/relationships/package" Target="../embeddings/Microsoft_Word_Document13131313.docx"/><Relationship Id="rId4" Type="http://schemas.openxmlformats.org/officeDocument/2006/relationships/image" Target="../media/image21.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21XLKWLX2-84.TIF" TargetMode="External"/><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Word_Document14141414.docx"/><Relationship Id="rId2" Type="http://schemas.openxmlformats.org/officeDocument/2006/relationships/slideLayout" Target="../slideLayouts/slideLayout1.xml"/><Relationship Id="rId1" Type="http://schemas.openxmlformats.org/officeDocument/2006/relationships/vmlDrawing" Target="../drawings/vmlDrawing8.vml"/><Relationship Id="rId4" Type="http://schemas.openxmlformats.org/officeDocument/2006/relationships/image" Target="../media/image24.emf"/></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Word_Document15151515.docx"/><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image" Target="../media/image26.emf"/><Relationship Id="rId5" Type="http://schemas.openxmlformats.org/officeDocument/2006/relationships/package" Target="../embeddings/Microsoft_Word_Document16161616.docx"/><Relationship Id="rId4" Type="http://schemas.openxmlformats.org/officeDocument/2006/relationships/image" Target="../media/image25.emf"/></Relationships>
</file>

<file path=ppt/slides/_rels/slide2.xml.rels><?xml version="1.0" encoding="UTF-8" standalone="yes"?>
<Relationships xmlns="http://schemas.openxmlformats.org/package/2006/relationships"><Relationship Id="rId3" Type="http://schemas.openxmlformats.org/officeDocument/2006/relationships/image" Target="file:///F:\&#31908;&#25945;&#29256;%20&#29289;&#29702;&#36873;&#25321;&#24615;&#24517;&#20462;&#31532;&#19968;&#20876;\21XLKWLX2-86.TIF"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file:///F:\&#31908;&#25945;&#29256;%20&#29289;&#29702;&#36873;&#25321;&#24615;&#24517;&#20462;&#31532;&#19968;&#20876;\21XLKWLX2-87.TIF"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24gkjswlgs-3.TIF" TargetMode="External"/><Relationship Id="rId3" Type="http://schemas.openxmlformats.org/officeDocument/2006/relationships/package" Target="../embeddings/Microsoft_Word_Document171717.docx"/><Relationship Id="rId7" Type="http://schemas.openxmlformats.org/officeDocument/2006/relationships/image" Target="../media/image29.png"/><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28.emf"/><Relationship Id="rId5" Type="http://schemas.openxmlformats.org/officeDocument/2006/relationships/package" Target="../embeddings/Microsoft_Word_Document181818.docx"/><Relationship Id="rId4" Type="http://schemas.openxmlformats.org/officeDocument/2006/relationships/image" Target="../media/image27.emf"/></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Word_Document191919.docx"/><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image" Target="../media/image31.emf"/><Relationship Id="rId5" Type="http://schemas.openxmlformats.org/officeDocument/2006/relationships/package" Target="../embeddings/Microsoft_Word_Document202020.docx"/><Relationship Id="rId4" Type="http://schemas.openxmlformats.org/officeDocument/2006/relationships/image" Target="../media/image30.emf"/></Relationships>
</file>

<file path=ppt/slides/_rels/slide22.xml.rels><?xml version="1.0" encoding="UTF-8" standalone="yes"?>
<Relationships xmlns="http://schemas.openxmlformats.org/package/2006/relationships"><Relationship Id="rId3" Type="http://schemas.openxmlformats.org/officeDocument/2006/relationships/image" Target="21XYJWL-&#21152;&#22270;3.TIF" TargetMode="External"/><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Word_Document17212121.docx"/><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image" Target="../media/image34.emf"/><Relationship Id="rId5" Type="http://schemas.openxmlformats.org/officeDocument/2006/relationships/package" Target="../embeddings/Microsoft_Word_Document18222222.docx"/><Relationship Id="rId4" Type="http://schemas.openxmlformats.org/officeDocument/2006/relationships/image" Target="../media/image33.emf"/></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35838;&#26102;&#36319;&#36394;&#26816;&#27979;word&#25991;&#20214;/&#38454;&#27573;&#39564;&#25910;&#35780;&#20215;&#65288;&#20108;&#65289;%20&#26426;&#26800;&#25391;&#21160;.DOC" TargetMode="Externa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21XLKWLX2-88.TI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1111.docx"/><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Word_Document2222.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8.emf"/><Relationship Id="rId5" Type="http://schemas.openxmlformats.org/officeDocument/2006/relationships/package" Target="../embeddings/Microsoft_Word_Document3333.docx"/><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package" Target="../embeddings/Microsoft_Word_Document4444.docx"/><Relationship Id="rId7" Type="http://schemas.openxmlformats.org/officeDocument/2006/relationships/package" Target="../embeddings/Microsoft_Word_Document5555.docx"/><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21XLKWLX2-57.TIF" TargetMode="External"/><Relationship Id="rId5" Type="http://schemas.openxmlformats.org/officeDocument/2006/relationships/image" Target="../media/image12.png"/><Relationship Id="rId10" Type="http://schemas.openxmlformats.org/officeDocument/2006/relationships/image" Target="../media/image11.emf"/><Relationship Id="rId4" Type="http://schemas.openxmlformats.org/officeDocument/2006/relationships/image" Target="../media/image9.emf"/><Relationship Id="rId9" Type="http://schemas.openxmlformats.org/officeDocument/2006/relationships/package" Target="../embeddings/Microsoft_Word_Document6666.docx"/></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7777.docx"/><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7067" y="269559"/>
            <a:ext cx="10142609"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6996230" y="260648"/>
            <a:ext cx="3277821" cy="559769"/>
          </a:xfrm>
          <a:prstGeom prst="rect">
            <a:avLst/>
          </a:prstGeom>
        </p:spPr>
        <p:txBody>
          <a:bodyPr wrap="none">
            <a:spAutoFit/>
          </a:bodyPr>
          <a:lstStyle/>
          <a:p>
            <a:pPr indent="612140" algn="ctr">
              <a:lnSpc>
                <a:spcPct val="150000"/>
              </a:lnSpc>
              <a:spcAft>
                <a:spcPts val="0"/>
              </a:spcAft>
            </a:pPr>
            <a:r>
              <a:rPr lang="zh-CN" altLang="zh-CN" sz="2400" b="1" kern="100" dirty="0">
                <a:solidFill>
                  <a:srgbClr val="C00000"/>
                </a:solidFill>
                <a:latin typeface="Times New Roman"/>
                <a:cs typeface="Times New Roman"/>
              </a:rPr>
              <a:t>第二章　机械振动</a:t>
            </a:r>
            <a:endParaRPr lang="zh-CN" altLang="zh-CN" sz="2400" kern="100" dirty="0">
              <a:solidFill>
                <a:srgbClr val="C00000"/>
              </a:solidFill>
              <a:effectLst/>
              <a:latin typeface="宋体"/>
              <a:cs typeface="Courier New"/>
            </a:endParaRPr>
          </a:p>
        </p:txBody>
      </p:sp>
      <p:sp>
        <p:nvSpPr>
          <p:cNvPr id="6" name="矩形 5"/>
          <p:cNvSpPr/>
          <p:nvPr/>
        </p:nvSpPr>
        <p:spPr>
          <a:xfrm>
            <a:off x="4009355" y="925015"/>
            <a:ext cx="3587200" cy="559769"/>
          </a:xfrm>
          <a:prstGeom prst="rect">
            <a:avLst/>
          </a:prstGeom>
        </p:spPr>
        <p:txBody>
          <a:bodyPr wrap="none">
            <a:spAutoFit/>
          </a:bodyPr>
          <a:lstStyle/>
          <a:p>
            <a:pPr indent="612140" algn="ctr">
              <a:lnSpc>
                <a:spcPct val="150000"/>
              </a:lnSpc>
              <a:spcAft>
                <a:spcPts val="0"/>
              </a:spcAft>
            </a:pPr>
            <a:r>
              <a:rPr lang="zh-CN" altLang="zh-CN" sz="2400" b="1" kern="100" dirty="0">
                <a:latin typeface="Times New Roman"/>
                <a:cs typeface="Times New Roman"/>
              </a:rPr>
              <a:t>一、主干知识成体系</a:t>
            </a:r>
            <a:endParaRPr lang="zh-CN" altLang="zh-CN" sz="2400" kern="100" dirty="0">
              <a:effectLst/>
              <a:latin typeface="宋体"/>
              <a:cs typeface="Courier New"/>
            </a:endParaRPr>
          </a:p>
        </p:txBody>
      </p:sp>
      <p:pic>
        <p:nvPicPr>
          <p:cNvPr id="24578" name="Picture 2" descr="21XYJWL-30.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2785219" y="1412775"/>
            <a:ext cx="8424936" cy="5392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21XYJWL-31.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433291" y="260648"/>
            <a:ext cx="5284399"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3274421948"/>
              </p:ext>
            </p:extLst>
          </p:nvPr>
        </p:nvGraphicFramePr>
        <p:xfrm>
          <a:off x="911225" y="1932905"/>
          <a:ext cx="10371138" cy="4016375"/>
        </p:xfrm>
        <a:graphic>
          <a:graphicData uri="http://schemas.openxmlformats.org/presentationml/2006/ole">
            <mc:AlternateContent xmlns:mc="http://schemas.openxmlformats.org/markup-compatibility/2006">
              <mc:Choice xmlns:v="urn:schemas-microsoft-com:vml" Requires="v">
                <p:oleObj spid="_x0000_s8271" name="文档" r:id="rId5" imgW="10371836" imgH="4016871" progId="Word.Document.12">
                  <p:embed/>
                </p:oleObj>
              </mc:Choice>
              <mc:Fallback>
                <p:oleObj name="文档" r:id="rId5" imgW="10371836" imgH="4016871" progId="Word.Document.12">
                  <p:embed/>
                  <p:pic>
                    <p:nvPicPr>
                      <p:cNvPr id="0" name=""/>
                      <p:cNvPicPr/>
                      <p:nvPr/>
                    </p:nvPicPr>
                    <p:blipFill>
                      <a:blip r:embed="rId6"/>
                      <a:stretch>
                        <a:fillRect/>
                      </a:stretch>
                    </p:blipFill>
                    <p:spPr>
                      <a:xfrm>
                        <a:off x="911225" y="1932905"/>
                        <a:ext cx="10371138" cy="401637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904619317"/>
              </p:ext>
            </p:extLst>
          </p:nvPr>
        </p:nvGraphicFramePr>
        <p:xfrm>
          <a:off x="911025" y="5900563"/>
          <a:ext cx="10371138" cy="912813"/>
        </p:xfrm>
        <a:graphic>
          <a:graphicData uri="http://schemas.openxmlformats.org/presentationml/2006/ole">
            <mc:AlternateContent xmlns:mc="http://schemas.openxmlformats.org/markup-compatibility/2006">
              <mc:Choice xmlns:v="urn:schemas-microsoft-com:vml" Requires="v">
                <p:oleObj spid="_x0000_s8272" name="文档" r:id="rId7" imgW="10371836" imgH="912466" progId="Word.Document.12">
                  <p:embed/>
                </p:oleObj>
              </mc:Choice>
              <mc:Fallback>
                <p:oleObj name="文档" r:id="rId7" imgW="10371836" imgH="912466" progId="Word.Document.12">
                  <p:embed/>
                  <p:pic>
                    <p:nvPicPr>
                      <p:cNvPr id="0" name=""/>
                      <p:cNvPicPr/>
                      <p:nvPr/>
                    </p:nvPicPr>
                    <p:blipFill>
                      <a:blip r:embed="rId8"/>
                      <a:stretch>
                        <a:fillRect/>
                      </a:stretch>
                    </p:blipFill>
                    <p:spPr>
                      <a:xfrm>
                        <a:off x="911025" y="5900563"/>
                        <a:ext cx="10371138" cy="912813"/>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215407"/>
            <a:ext cx="10975658" cy="2077689"/>
          </a:xfrm>
        </p:spPr>
        <p:txBody>
          <a:bodyPr/>
          <a:lstStyle/>
          <a:p>
            <a:pPr indent="612140" algn="just">
              <a:lnSpc>
                <a:spcPct val="200000"/>
              </a:lnSpc>
            </a:pPr>
            <a:r>
              <a:rPr lang="zh-CN" altLang="zh-CN" b="1" kern="100" dirty="0">
                <a:latin typeface="宋体"/>
                <a:ea typeface="楷体_GB2312"/>
                <a:cs typeface="Times New Roman"/>
              </a:rPr>
              <a:t>简谐运动的周期性和初始条件的不确定性，往往引起此类问题的多解，解决此类问题时要将题目分析透彻，弄清各种可能性，切勿漏解</a:t>
            </a:r>
            <a:r>
              <a:rPr lang="zh-CN" altLang="zh-CN" b="1" kern="100" dirty="0" smtClean="0">
                <a:latin typeface="宋体"/>
                <a:ea typeface="楷体_GB2312"/>
                <a:cs typeface="Times New Roman"/>
              </a:rPr>
              <a:t>。</a:t>
            </a:r>
            <a:endParaRPr lang="zh-CN" altLang="zh-CN" sz="1050" kern="100" dirty="0">
              <a:latin typeface="宋体"/>
              <a:cs typeface="Courier New"/>
            </a:endParaRPr>
          </a:p>
        </p:txBody>
      </p:sp>
      <p:pic>
        <p:nvPicPr>
          <p:cNvPr id="921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8004" y="1628800"/>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44624"/>
            <a:ext cx="10975658" cy="4525963"/>
          </a:xfrm>
        </p:spPr>
        <p:txBody>
          <a:bodyPr/>
          <a:lstStyle/>
          <a:p>
            <a:pPr indent="612140" algn="ctr">
              <a:lnSpc>
                <a:spcPct val="130000"/>
              </a:lnSpc>
            </a:pPr>
            <a:r>
              <a:rPr lang="zh-CN" altLang="zh-CN" b="1" kern="100" dirty="0">
                <a:latin typeface="宋体"/>
                <a:ea typeface="IPAPANNEW"/>
                <a:cs typeface="Times New Roman"/>
              </a:rPr>
              <a:t> </a:t>
            </a:r>
            <a:r>
              <a:rPr lang="en-US" altLang="zh-CN" b="1" kern="100" dirty="0">
                <a:solidFill>
                  <a:srgbClr val="4F6228"/>
                </a:solidFill>
                <a:latin typeface="宋体"/>
                <a:ea typeface="IPAPANNEW"/>
                <a:cs typeface="Times New Roman"/>
              </a:rPr>
              <a:t>[</a:t>
            </a:r>
            <a:r>
              <a:rPr lang="zh-CN" altLang="zh-CN" b="1" kern="100" dirty="0">
                <a:solidFill>
                  <a:srgbClr val="4F6228"/>
                </a:solidFill>
                <a:latin typeface="IPAPANNEW"/>
                <a:ea typeface="黑体"/>
                <a:cs typeface="Times New Roman"/>
              </a:rPr>
              <a:t>针对训练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533400" indent="-533400" algn="just">
              <a:lnSpc>
                <a:spcPct val="130000"/>
              </a:lnSpc>
            </a:pPr>
            <a:r>
              <a:rPr lang="en-US" altLang="zh-CN" b="1" kern="100" dirty="0">
                <a:latin typeface="Times New Roman"/>
                <a:cs typeface="Courier New"/>
              </a:rPr>
              <a:t>1</a:t>
            </a:r>
            <a:r>
              <a:rPr lang="zh-CN" altLang="zh-CN" b="1" kern="100" dirty="0">
                <a:latin typeface="Times New Roman"/>
                <a:cs typeface="Times New Roman"/>
              </a:rPr>
              <a:t>．把一弹簧振子的弹簧拉长一些，然后由静止释放，</a:t>
            </a:r>
            <a:r>
              <a:rPr lang="en-US" altLang="zh-CN" b="1" kern="100" dirty="0">
                <a:latin typeface="Times New Roman"/>
                <a:cs typeface="Courier New"/>
              </a:rPr>
              <a:t>0.5 s</a:t>
            </a:r>
            <a:r>
              <a:rPr lang="zh-CN" altLang="zh-CN" b="1" kern="100" dirty="0">
                <a:latin typeface="Times New Roman"/>
                <a:cs typeface="Times New Roman"/>
              </a:rPr>
              <a:t>后振子回到平衡位置，则此弹簧振子的周期可能</a:t>
            </a:r>
            <a:r>
              <a:rPr lang="zh-CN" altLang="zh-CN" b="1" kern="100" dirty="0" smtClean="0">
                <a:latin typeface="Times New Roman"/>
                <a:cs typeface="Times New Roman"/>
              </a:rPr>
              <a:t>为</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lgn="just">
              <a:lnSpc>
                <a:spcPct val="130000"/>
              </a:lnSpc>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0.1 s</a:t>
            </a:r>
            <a:r>
              <a:rPr lang="zh-CN" altLang="zh-CN" b="1" kern="100" dirty="0">
                <a:latin typeface="Times New Roman"/>
                <a:cs typeface="Times New Roman"/>
              </a:rPr>
              <a:t>　　　　　</a:t>
            </a:r>
            <a:r>
              <a:rPr lang="en-US" altLang="zh-CN" b="1" kern="100" dirty="0" smtClean="0">
                <a:latin typeface="Times New Roman"/>
                <a:cs typeface="Courier New"/>
              </a:rPr>
              <a:t>B</a:t>
            </a:r>
            <a:r>
              <a:rPr lang="zh-CN" altLang="zh-CN" b="1" kern="100" dirty="0">
                <a:latin typeface="Times New Roman"/>
                <a:cs typeface="Times New Roman"/>
              </a:rPr>
              <a:t>．</a:t>
            </a:r>
            <a:r>
              <a:rPr lang="en-US" altLang="zh-CN" b="1" kern="100" dirty="0">
                <a:latin typeface="Times New Roman"/>
                <a:cs typeface="Courier New"/>
              </a:rPr>
              <a:t>0.2 </a:t>
            </a:r>
            <a:r>
              <a:rPr lang="en-US" altLang="zh-CN" b="1" kern="100" dirty="0" smtClean="0">
                <a:latin typeface="Times New Roman"/>
                <a:cs typeface="Courier New"/>
              </a:rPr>
              <a:t>s             C</a:t>
            </a:r>
            <a:r>
              <a:rPr lang="zh-CN" altLang="zh-CN" b="1" kern="100" dirty="0">
                <a:latin typeface="Times New Roman"/>
                <a:cs typeface="Times New Roman"/>
              </a:rPr>
              <a:t>．</a:t>
            </a:r>
            <a:r>
              <a:rPr lang="en-US" altLang="zh-CN" b="1" kern="100" dirty="0">
                <a:latin typeface="Times New Roman"/>
                <a:cs typeface="Courier New"/>
              </a:rPr>
              <a:t>0.55 s  </a:t>
            </a:r>
            <a:r>
              <a:rPr lang="en-US" altLang="zh-CN" b="1" kern="100" dirty="0" smtClean="0">
                <a:latin typeface="Times New Roman"/>
                <a:cs typeface="Courier New"/>
              </a:rPr>
              <a:t>	D</a:t>
            </a:r>
            <a:r>
              <a:rPr lang="zh-CN" altLang="zh-CN" b="1" kern="100" dirty="0">
                <a:latin typeface="Times New Roman"/>
                <a:cs typeface="Times New Roman"/>
              </a:rPr>
              <a:t>．</a:t>
            </a:r>
            <a:r>
              <a:rPr lang="en-US" altLang="zh-CN" b="1" kern="100" dirty="0">
                <a:latin typeface="Times New Roman"/>
                <a:cs typeface="Courier New"/>
              </a:rPr>
              <a:t>0.4 s</a:t>
            </a:r>
            <a:endParaRPr lang="zh-CN" altLang="zh-CN" sz="1050" kern="100" dirty="0">
              <a:latin typeface="宋体"/>
              <a:cs typeface="Courier New"/>
            </a:endParaRPr>
          </a:p>
          <a:p>
            <a:pPr>
              <a:lnSpc>
                <a:spcPct val="130000"/>
              </a:lnSpc>
            </a:pPr>
            <a:endParaRPr lang="zh-CN" altLang="en-US" dirty="0"/>
          </a:p>
        </p:txBody>
      </p:sp>
      <p:graphicFrame>
        <p:nvGraphicFramePr>
          <p:cNvPr id="4" name="对象 3"/>
          <p:cNvGraphicFramePr>
            <a:graphicFrameLocks noChangeAspect="1"/>
          </p:cNvGraphicFramePr>
          <p:nvPr>
            <p:extLst>
              <p:ext uri="{D42A27DB-BD31-4B8C-83A1-F6EECF244321}">
                <p14:modId xmlns:p14="http://schemas.microsoft.com/office/powerpoint/2010/main" val="2354114943"/>
              </p:ext>
            </p:extLst>
          </p:nvPr>
        </p:nvGraphicFramePr>
        <p:xfrm>
          <a:off x="987017" y="2225948"/>
          <a:ext cx="10166350" cy="4443412"/>
        </p:xfrm>
        <a:graphic>
          <a:graphicData uri="http://schemas.openxmlformats.org/presentationml/2006/ole">
            <mc:AlternateContent xmlns:mc="http://schemas.openxmlformats.org/markup-compatibility/2006">
              <mc:Choice xmlns:v="urn:schemas-microsoft-com:vml" Requires="v">
                <p:oleObj spid="_x0000_s10314" name="文档" r:id="rId3" imgW="10371836" imgH="4538177" progId="Word.Document.12">
                  <p:embed/>
                </p:oleObj>
              </mc:Choice>
              <mc:Fallback>
                <p:oleObj name="文档" r:id="rId3" imgW="10371836" imgH="4538177" progId="Word.Document.12">
                  <p:embed/>
                  <p:pic>
                    <p:nvPicPr>
                      <p:cNvPr id="0" name=""/>
                      <p:cNvPicPr/>
                      <p:nvPr/>
                    </p:nvPicPr>
                    <p:blipFill>
                      <a:blip r:embed="rId4"/>
                      <a:stretch>
                        <a:fillRect/>
                      </a:stretch>
                    </p:blipFill>
                    <p:spPr>
                      <a:xfrm>
                        <a:off x="987017" y="2225948"/>
                        <a:ext cx="10166350" cy="4443412"/>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3898191492"/>
              </p:ext>
            </p:extLst>
          </p:nvPr>
        </p:nvGraphicFramePr>
        <p:xfrm>
          <a:off x="10294539" y="5917207"/>
          <a:ext cx="1563688" cy="392113"/>
        </p:xfrm>
        <a:graphic>
          <a:graphicData uri="http://schemas.openxmlformats.org/presentationml/2006/ole">
            <mc:AlternateContent xmlns:mc="http://schemas.openxmlformats.org/markup-compatibility/2006">
              <mc:Choice xmlns:v="urn:schemas-microsoft-com:vml" Requires="v">
                <p:oleObj spid="_x0000_s10315" name="文档" r:id="rId5" imgW="1587718" imgH="396734" progId="Word.Document.12">
                  <p:embed/>
                </p:oleObj>
              </mc:Choice>
              <mc:Fallback>
                <p:oleObj name="文档" r:id="rId5" imgW="1587718" imgH="396734" progId="Word.Document.12">
                  <p:embed/>
                  <p:pic>
                    <p:nvPicPr>
                      <p:cNvPr id="0" name=""/>
                      <p:cNvPicPr/>
                      <p:nvPr/>
                    </p:nvPicPr>
                    <p:blipFill>
                      <a:blip r:embed="rId6"/>
                      <a:stretch>
                        <a:fillRect/>
                      </a:stretch>
                    </p:blipFill>
                    <p:spPr>
                      <a:xfrm>
                        <a:off x="10294539" y="5917207"/>
                        <a:ext cx="1563688" cy="392113"/>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92696"/>
            <a:ext cx="10975658" cy="4525963"/>
          </a:xfrm>
        </p:spPr>
        <p:txBody>
          <a:bodyPr/>
          <a:lstStyle/>
          <a:p>
            <a:pPr marL="442913" indent="-442913" algn="just"/>
            <a:r>
              <a:rPr lang="en-US" altLang="zh-CN" b="1" kern="100" dirty="0">
                <a:latin typeface="Times New Roman"/>
                <a:cs typeface="Courier New"/>
              </a:rPr>
              <a:t>2</a:t>
            </a:r>
            <a:r>
              <a:rPr lang="en-US" altLang="zh-CN" b="1" kern="100" dirty="0" smtClean="0">
                <a:latin typeface="Times New Roman"/>
                <a:cs typeface="Courier New"/>
              </a:rPr>
              <a:t>.	</a:t>
            </a:r>
            <a:r>
              <a:rPr lang="zh-CN" altLang="zh-CN" b="1" kern="100" dirty="0" smtClean="0">
                <a:latin typeface="Times New Roman"/>
                <a:cs typeface="Times New Roman"/>
              </a:rPr>
              <a:t>如</a:t>
            </a:r>
            <a:r>
              <a:rPr lang="zh-CN" altLang="zh-CN" b="1" kern="100" dirty="0">
                <a:latin typeface="Times New Roman"/>
                <a:cs typeface="Times New Roman"/>
              </a:rPr>
              <a:t>图所示，一质点做简谐运动，先后以相同的速度依次通过</a:t>
            </a:r>
            <a:r>
              <a:rPr lang="en-US" altLang="zh-CN" b="1" i="1" kern="100" dirty="0">
                <a:latin typeface="Times New Roman"/>
                <a:cs typeface="Courier New"/>
              </a:rPr>
              <a:t>M</a:t>
            </a:r>
            <a:r>
              <a:rPr lang="zh-CN" altLang="zh-CN" b="1" kern="100" dirty="0">
                <a:latin typeface="Times New Roman"/>
                <a:cs typeface="Times New Roman"/>
              </a:rPr>
              <a:t>、</a:t>
            </a:r>
            <a:r>
              <a:rPr lang="en-US" altLang="zh-CN" b="1" i="1" kern="100" dirty="0">
                <a:latin typeface="Times New Roman"/>
                <a:cs typeface="Courier New"/>
              </a:rPr>
              <a:t>N</a:t>
            </a:r>
            <a:r>
              <a:rPr lang="zh-CN" altLang="zh-CN" b="1" kern="100" dirty="0">
                <a:latin typeface="Times New Roman"/>
                <a:cs typeface="Times New Roman"/>
              </a:rPr>
              <a:t>两点，历时</a:t>
            </a:r>
            <a:r>
              <a:rPr lang="en-US" altLang="zh-CN" b="1" kern="100" dirty="0">
                <a:latin typeface="Times New Roman"/>
                <a:cs typeface="Courier New"/>
              </a:rPr>
              <a:t>1 s</a:t>
            </a:r>
            <a:r>
              <a:rPr lang="zh-CN" altLang="zh-CN" b="1" kern="100" dirty="0">
                <a:latin typeface="Times New Roman"/>
                <a:cs typeface="Times New Roman"/>
              </a:rPr>
              <a:t>，质点通过</a:t>
            </a:r>
            <a:r>
              <a:rPr lang="en-US" altLang="zh-CN" b="1" i="1" kern="100" dirty="0">
                <a:latin typeface="Times New Roman"/>
                <a:cs typeface="Courier New"/>
              </a:rPr>
              <a:t>N</a:t>
            </a:r>
            <a:r>
              <a:rPr lang="zh-CN" altLang="zh-CN" b="1" kern="100" dirty="0">
                <a:latin typeface="Times New Roman"/>
                <a:cs typeface="Times New Roman"/>
              </a:rPr>
              <a:t>点后再经过</a:t>
            </a:r>
            <a:r>
              <a:rPr lang="en-US" altLang="zh-CN" b="1" kern="100" dirty="0">
                <a:latin typeface="Times New Roman"/>
                <a:cs typeface="Courier New"/>
              </a:rPr>
              <a:t>1 s</a:t>
            </a:r>
            <a:r>
              <a:rPr lang="zh-CN" altLang="zh-CN" b="1" kern="100" dirty="0">
                <a:latin typeface="Times New Roman"/>
                <a:cs typeface="Times New Roman"/>
              </a:rPr>
              <a:t>第</a:t>
            </a:r>
            <a:r>
              <a:rPr lang="en-US" altLang="zh-CN" b="1" kern="100" dirty="0">
                <a:latin typeface="Times New Roman"/>
                <a:cs typeface="Courier New"/>
              </a:rPr>
              <a:t>2</a:t>
            </a:r>
            <a:r>
              <a:rPr lang="zh-CN" altLang="zh-CN" b="1" kern="100" dirty="0">
                <a:latin typeface="Times New Roman"/>
                <a:cs typeface="Times New Roman"/>
              </a:rPr>
              <a:t>次通过</a:t>
            </a:r>
            <a:r>
              <a:rPr lang="en-US" altLang="zh-CN" b="1" i="1" kern="100" dirty="0">
                <a:latin typeface="Times New Roman"/>
                <a:cs typeface="Courier New"/>
              </a:rPr>
              <a:t>N</a:t>
            </a:r>
            <a:r>
              <a:rPr lang="zh-CN" altLang="zh-CN" b="1" kern="100" dirty="0">
                <a:latin typeface="Times New Roman"/>
                <a:cs typeface="Times New Roman"/>
              </a:rPr>
              <a:t>点，在这</a:t>
            </a:r>
            <a:r>
              <a:rPr lang="en-US" altLang="zh-CN" b="1" kern="100" dirty="0">
                <a:latin typeface="Times New Roman"/>
                <a:cs typeface="Courier New"/>
              </a:rPr>
              <a:t>2 s</a:t>
            </a:r>
            <a:r>
              <a:rPr lang="zh-CN" altLang="zh-CN" b="1" kern="100" dirty="0">
                <a:latin typeface="Times New Roman"/>
                <a:cs typeface="Times New Roman"/>
              </a:rPr>
              <a:t>内质点通过的总路程为</a:t>
            </a:r>
            <a:r>
              <a:rPr lang="en-US" altLang="zh-CN" b="1" kern="100" dirty="0">
                <a:latin typeface="Times New Roman"/>
                <a:cs typeface="Courier New"/>
              </a:rPr>
              <a:t>12 cm</a:t>
            </a:r>
            <a:r>
              <a:rPr lang="zh-CN" altLang="zh-CN" b="1" kern="100" dirty="0">
                <a:latin typeface="Times New Roman"/>
                <a:cs typeface="Times New Roman"/>
              </a:rPr>
              <a:t>。则质点的振动周期和振幅分别</a:t>
            </a:r>
            <a:r>
              <a:rPr lang="zh-CN" altLang="zh-CN" b="1" kern="100" dirty="0" smtClean="0">
                <a:latin typeface="Times New Roman"/>
                <a:cs typeface="Times New Roman"/>
              </a:rPr>
              <a:t>为</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lgn="just"/>
            <a:endParaRPr lang="en-US" altLang="zh-CN" b="1" kern="100" dirty="0" smtClean="0">
              <a:latin typeface="Times New Roman"/>
              <a:cs typeface="Courier New"/>
            </a:endParaRPr>
          </a:p>
          <a:p>
            <a:pPr marL="442913" indent="0" algn="just"/>
            <a:endParaRPr lang="en-US" altLang="zh-CN" b="1" kern="100" dirty="0">
              <a:latin typeface="Times New Roman"/>
              <a:cs typeface="Courier New"/>
            </a:endParaRPr>
          </a:p>
          <a:p>
            <a:pPr marL="442913" indent="0" algn="just">
              <a:tabLst>
                <a:tab pos="4662488" algn="l"/>
              </a:tabLst>
            </a:pPr>
            <a:r>
              <a:rPr lang="en-US" altLang="zh-CN" b="1" kern="100" dirty="0" smtClean="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3 s,6 cm  	B</a:t>
            </a:r>
            <a:r>
              <a:rPr lang="zh-CN" altLang="zh-CN" b="1" kern="100" dirty="0">
                <a:latin typeface="Times New Roman"/>
                <a:cs typeface="Times New Roman"/>
              </a:rPr>
              <a:t>．</a:t>
            </a:r>
            <a:r>
              <a:rPr lang="en-US" altLang="zh-CN" b="1" kern="100" dirty="0">
                <a:latin typeface="Times New Roman"/>
                <a:cs typeface="Courier New"/>
              </a:rPr>
              <a:t>4 s,6 cm</a:t>
            </a:r>
            <a:endParaRPr lang="zh-CN" altLang="zh-CN" sz="1050" kern="100" dirty="0">
              <a:latin typeface="宋体"/>
              <a:cs typeface="Courier New"/>
            </a:endParaRPr>
          </a:p>
          <a:p>
            <a:pPr marL="442913" indent="0" algn="just">
              <a:tabLst>
                <a:tab pos="4662488"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4 s,9 cm  	D</a:t>
            </a:r>
            <a:r>
              <a:rPr lang="zh-CN" altLang="zh-CN" b="1" kern="100" dirty="0">
                <a:latin typeface="Times New Roman"/>
                <a:cs typeface="Times New Roman"/>
              </a:rPr>
              <a:t>．</a:t>
            </a:r>
            <a:r>
              <a:rPr lang="en-US" altLang="zh-CN" b="1" kern="100" dirty="0">
                <a:latin typeface="Times New Roman"/>
                <a:cs typeface="Courier New"/>
              </a:rPr>
              <a:t>2 s,8 cm</a:t>
            </a:r>
            <a:endParaRPr lang="zh-CN" altLang="zh-CN" sz="1050" kern="100" dirty="0">
              <a:latin typeface="宋体"/>
              <a:cs typeface="Courier New"/>
            </a:endParaRPr>
          </a:p>
          <a:p>
            <a:pPr marL="442913" indent="0"/>
            <a:endParaRPr lang="zh-CN" altLang="en-US" dirty="0"/>
          </a:p>
        </p:txBody>
      </p:sp>
      <p:pic>
        <p:nvPicPr>
          <p:cNvPr id="11266" name="Picture 2" descr="21XYJWL-32.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369395" y="2842393"/>
            <a:ext cx="2765990"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p:cNvGraphicFramePr>
            <a:graphicFrameLocks noChangeAspect="1"/>
          </p:cNvGraphicFramePr>
          <p:nvPr>
            <p:extLst>
              <p:ext uri="{D42A27DB-BD31-4B8C-83A1-F6EECF244321}">
                <p14:modId xmlns:p14="http://schemas.microsoft.com/office/powerpoint/2010/main" val="1403607443"/>
              </p:ext>
            </p:extLst>
          </p:nvPr>
        </p:nvGraphicFramePr>
        <p:xfrm>
          <a:off x="913011" y="1254745"/>
          <a:ext cx="10274300" cy="3254375"/>
        </p:xfrm>
        <a:graphic>
          <a:graphicData uri="http://schemas.openxmlformats.org/presentationml/2006/ole">
            <mc:AlternateContent xmlns:mc="http://schemas.openxmlformats.org/markup-compatibility/2006">
              <mc:Choice xmlns:v="urn:schemas-microsoft-com:vml" Requires="v">
                <p:oleObj spid="_x0000_s12358" name="文档" r:id="rId3" imgW="10371836" imgH="3292594" progId="Word.Document.12">
                  <p:embed/>
                </p:oleObj>
              </mc:Choice>
              <mc:Fallback>
                <p:oleObj name="文档" r:id="rId3" imgW="10371836" imgH="3292594" progId="Word.Document.12">
                  <p:embed/>
                  <p:pic>
                    <p:nvPicPr>
                      <p:cNvPr id="0" name=""/>
                      <p:cNvPicPr/>
                      <p:nvPr/>
                    </p:nvPicPr>
                    <p:blipFill>
                      <a:blip r:embed="rId4"/>
                      <a:stretch>
                        <a:fillRect/>
                      </a:stretch>
                    </p:blipFill>
                    <p:spPr>
                      <a:xfrm>
                        <a:off x="913011" y="1254745"/>
                        <a:ext cx="10274300" cy="3254375"/>
                      </a:xfrm>
                      <a:prstGeom prst="rect">
                        <a:avLst/>
                      </a:prstGeom>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931139394"/>
              </p:ext>
            </p:extLst>
          </p:nvPr>
        </p:nvGraphicFramePr>
        <p:xfrm>
          <a:off x="966341" y="4063280"/>
          <a:ext cx="5275262" cy="396875"/>
        </p:xfrm>
        <a:graphic>
          <a:graphicData uri="http://schemas.openxmlformats.org/presentationml/2006/ole">
            <mc:AlternateContent xmlns:mc="http://schemas.openxmlformats.org/markup-compatibility/2006">
              <mc:Choice xmlns:v="urn:schemas-microsoft-com:vml" Requires="v">
                <p:oleObj spid="_x0000_s12359" name="文档" r:id="rId5" imgW="5274753" imgH="396374" progId="Word.Document.12">
                  <p:embed/>
                </p:oleObj>
              </mc:Choice>
              <mc:Fallback>
                <p:oleObj name="文档" r:id="rId5" imgW="5274753" imgH="396374" progId="Word.Document.12">
                  <p:embed/>
                  <p:pic>
                    <p:nvPicPr>
                      <p:cNvPr id="0" name=""/>
                      <p:cNvPicPr/>
                      <p:nvPr/>
                    </p:nvPicPr>
                    <p:blipFill>
                      <a:blip r:embed="rId6"/>
                      <a:stretch>
                        <a:fillRect/>
                      </a:stretch>
                    </p:blipFill>
                    <p:spPr>
                      <a:xfrm>
                        <a:off x="966341" y="4063280"/>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76672"/>
            <a:ext cx="10975658" cy="5688632"/>
          </a:xfrm>
        </p:spPr>
        <p:txBody>
          <a:bodyPr/>
          <a:lstStyle/>
          <a:p>
            <a:pPr marL="442913" indent="-442913" algn="ctr"/>
            <a:r>
              <a:rPr lang="en-US" altLang="zh-CN" b="1" kern="100" dirty="0">
                <a:latin typeface="Times New Roman"/>
                <a:ea typeface="黑体"/>
                <a:cs typeface="Courier New"/>
              </a:rPr>
              <a:t>(</a:t>
            </a:r>
            <a:r>
              <a:rPr lang="zh-CN" altLang="zh-CN" b="1" kern="100" dirty="0">
                <a:latin typeface="Times New Roman"/>
                <a:ea typeface="黑体"/>
                <a:cs typeface="Times New Roman"/>
              </a:rPr>
              <a:t>三</a:t>
            </a:r>
            <a:r>
              <a:rPr lang="en-US" altLang="zh-CN" b="1" kern="100" dirty="0">
                <a:latin typeface="Times New Roman"/>
                <a:ea typeface="黑体"/>
                <a:cs typeface="Courier New"/>
              </a:rPr>
              <a:t>)</a:t>
            </a:r>
            <a:r>
              <a:rPr lang="zh-CN" altLang="zh-CN" b="1" kern="100" dirty="0">
                <a:latin typeface="Times New Roman"/>
                <a:ea typeface="黑体"/>
                <a:cs typeface="Times New Roman"/>
              </a:rPr>
              <a:t>简谐运动和力学综合问题</a:t>
            </a:r>
            <a:endParaRPr lang="zh-CN" altLang="zh-CN" sz="1050" kern="100" dirty="0">
              <a:latin typeface="宋体"/>
              <a:cs typeface="Courier New"/>
            </a:endParaRPr>
          </a:p>
          <a:p>
            <a:pPr marL="442913" indent="-442913" algn="just"/>
            <a:r>
              <a:rPr lang="en-US" altLang="zh-CN" b="1" kern="100" dirty="0">
                <a:latin typeface="Times New Roman"/>
                <a:cs typeface="Courier New"/>
              </a:rPr>
              <a:t>1</a:t>
            </a:r>
            <a:r>
              <a:rPr lang="zh-CN" altLang="zh-CN" b="1" kern="100" dirty="0">
                <a:latin typeface="Times New Roman"/>
                <a:ea typeface="黑体"/>
                <a:cs typeface="Times New Roman"/>
              </a:rPr>
              <a:t>．</a:t>
            </a:r>
            <a:r>
              <a:rPr lang="zh-CN" altLang="zh-CN" b="1" kern="100" dirty="0">
                <a:latin typeface="Times New Roman"/>
                <a:cs typeface="Times New Roman"/>
              </a:rPr>
              <a:t>简谐运动常和力学知识综合，如简谐运动与弹簧模型综合，可以考查牛顿第二定律的应用、速度的动态分析以及临界问题；简谐运动与单摆综合，可以考查单摆周期公式的应用、圆周运动的规律以及机械能守恒定律的应用。</a:t>
            </a:r>
            <a:endParaRPr lang="zh-CN" altLang="zh-CN" sz="1050" kern="100" dirty="0">
              <a:latin typeface="宋体"/>
              <a:cs typeface="Courier New"/>
            </a:endParaRPr>
          </a:p>
          <a:p>
            <a:pPr marL="442913" indent="-442913" algn="just"/>
            <a:r>
              <a:rPr lang="en-US" altLang="zh-CN" b="1" kern="100" dirty="0">
                <a:latin typeface="Times New Roman"/>
                <a:cs typeface="Courier New"/>
              </a:rPr>
              <a:t>2</a:t>
            </a:r>
            <a:r>
              <a:rPr lang="zh-CN" altLang="zh-CN" b="1" kern="100" dirty="0">
                <a:latin typeface="Times New Roman"/>
                <a:cs typeface="Times New Roman"/>
              </a:rPr>
              <a:t>．解简谐运动与力学综合问题的思路</a:t>
            </a:r>
            <a:endParaRPr lang="zh-CN" altLang="zh-CN" sz="1050" kern="100" dirty="0">
              <a:latin typeface="宋体"/>
              <a:cs typeface="Courier New"/>
            </a:endParaRPr>
          </a:p>
          <a:p>
            <a:pPr marL="442913" indent="-442913" algn="just"/>
            <a:r>
              <a:rPr lang="en-US" altLang="zh-CN" b="1" kern="100" dirty="0" smtClean="0">
                <a:latin typeface="Times New Roman"/>
                <a:cs typeface="Times New Roman"/>
              </a:rPr>
              <a:t>	</a:t>
            </a:r>
            <a:r>
              <a:rPr lang="zh-CN" altLang="zh-CN" b="1" kern="100" dirty="0" smtClean="0">
                <a:latin typeface="Times New Roman"/>
                <a:cs typeface="Times New Roman"/>
              </a:rPr>
              <a:t>从</a:t>
            </a:r>
            <a:r>
              <a:rPr lang="zh-CN" altLang="zh-CN" b="1" kern="100" dirty="0">
                <a:latin typeface="Times New Roman"/>
                <a:cs typeface="Times New Roman"/>
              </a:rPr>
              <a:t>题型上看，简谐运动与力学综合有以下几方面。</a:t>
            </a:r>
            <a:endParaRPr lang="zh-CN" altLang="zh-CN" sz="1050" kern="100" dirty="0">
              <a:latin typeface="宋体"/>
              <a:cs typeface="Courier New"/>
            </a:endParaRPr>
          </a:p>
          <a:p>
            <a:pPr marL="442913" indent="-442913" algn="just"/>
            <a:r>
              <a:rPr lang="en-US" altLang="zh-CN" b="1" kern="100" dirty="0" smtClean="0">
                <a:latin typeface="Times New Roman"/>
                <a:cs typeface="Courier New"/>
              </a:rPr>
              <a:t>	(</a:t>
            </a:r>
            <a:r>
              <a:rPr lang="en-US" altLang="zh-CN" b="1" kern="100" dirty="0">
                <a:latin typeface="Times New Roman"/>
                <a:cs typeface="Courier New"/>
              </a:rPr>
              <a:t>1)</a:t>
            </a:r>
            <a:r>
              <a:rPr lang="zh-CN" altLang="zh-CN" b="1" kern="100" dirty="0">
                <a:latin typeface="Times New Roman"/>
                <a:cs typeface="Times New Roman"/>
              </a:rPr>
              <a:t>简谐运动中位移、速度、回复力的大小关于平衡位置对称的应用。</a:t>
            </a:r>
            <a:endParaRPr lang="zh-CN" altLang="zh-CN" sz="1050" kern="100" dirty="0">
              <a:latin typeface="宋体"/>
              <a:cs typeface="Courier New"/>
            </a:endParaRPr>
          </a:p>
          <a:p>
            <a:pPr marL="442913" indent="-442913" algn="just"/>
            <a:r>
              <a:rPr lang="en-US" altLang="zh-CN" b="1" kern="100" dirty="0" smtClean="0">
                <a:latin typeface="宋体"/>
                <a:cs typeface="宋体"/>
              </a:rPr>
              <a:t>	</a:t>
            </a:r>
            <a:r>
              <a:rPr lang="zh-CN" altLang="zh-CN" b="1" kern="100" dirty="0" smtClean="0">
                <a:latin typeface="宋体"/>
                <a:cs typeface="宋体"/>
              </a:rPr>
              <a:t>①</a:t>
            </a:r>
            <a:r>
              <a:rPr lang="zh-CN" altLang="zh-CN" b="1" kern="100" dirty="0">
                <a:latin typeface="Times New Roman"/>
                <a:cs typeface="Times New Roman"/>
              </a:rPr>
              <a:t>判断物体的运动是否为简谐运动。</a:t>
            </a:r>
            <a:endParaRPr lang="zh-CN" altLang="zh-CN" sz="1050" kern="100" dirty="0">
              <a:latin typeface="宋体"/>
              <a:cs typeface="Courier New"/>
            </a:endParaRPr>
          </a:p>
          <a:p>
            <a:pPr marL="442913" indent="-442913" algn="just"/>
            <a:r>
              <a:rPr lang="en-US" altLang="zh-CN" b="1" kern="100" dirty="0" smtClean="0">
                <a:latin typeface="Times New Roman"/>
                <a:cs typeface="Times New Roman"/>
              </a:rPr>
              <a:t>	</a:t>
            </a:r>
            <a:r>
              <a:rPr lang="zh-CN" altLang="zh-CN" b="1" kern="100" dirty="0" smtClean="0">
                <a:latin typeface="Times New Roman"/>
                <a:cs typeface="Times New Roman"/>
              </a:rPr>
              <a:t>物</a:t>
            </a:r>
            <a:r>
              <a:rPr lang="zh-CN" altLang="zh-CN" b="1" kern="100" dirty="0">
                <a:latin typeface="Times New Roman"/>
                <a:cs typeface="Times New Roman"/>
              </a:rPr>
              <a:t>体在弹簧弹力</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变力</a:t>
            </a:r>
            <a:r>
              <a:rPr lang="en-US" altLang="zh-CN" b="1" kern="100" dirty="0">
                <a:latin typeface="Times New Roman"/>
                <a:ea typeface="楷体_GB2312"/>
                <a:cs typeface="Courier New"/>
              </a:rPr>
              <a:t>)</a:t>
            </a:r>
            <a:r>
              <a:rPr lang="zh-CN" altLang="zh-CN" b="1" kern="100" dirty="0">
                <a:latin typeface="Times New Roman"/>
                <a:cs typeface="Times New Roman"/>
              </a:rPr>
              <a:t>和其他力均为恒力的情况下的运动一般是简谐运动</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60649"/>
            <a:ext cx="10975658" cy="5976664"/>
          </a:xfrm>
        </p:spPr>
        <p:txBody>
          <a:bodyPr>
            <a:normAutofit/>
          </a:bodyPr>
          <a:lstStyle/>
          <a:p>
            <a:pPr indent="0" algn="just">
              <a:lnSpc>
                <a:spcPct val="135000"/>
              </a:lnSpc>
            </a:pPr>
            <a:r>
              <a:rPr lang="zh-CN" altLang="zh-CN" b="1" kern="100" dirty="0">
                <a:latin typeface="Times New Roman"/>
                <a:cs typeface="Times New Roman"/>
              </a:rPr>
              <a:t>可以证明物体仅在弹簧弹力与重力作用下在竖直方向的运动是简谐运动，光滑斜面上的物体仅在弹簧弹力、重力、斜面支持力的作用下的运动也是简谐运动。</a:t>
            </a:r>
            <a:endParaRPr lang="zh-CN" altLang="zh-CN" sz="1050" kern="100" dirty="0">
              <a:latin typeface="宋体"/>
              <a:cs typeface="Courier New"/>
            </a:endParaRPr>
          </a:p>
          <a:p>
            <a:pPr indent="0" algn="just">
              <a:lnSpc>
                <a:spcPct val="135000"/>
              </a:lnSpc>
            </a:pPr>
            <a:r>
              <a:rPr lang="zh-CN" altLang="zh-CN" b="1" kern="100" dirty="0">
                <a:latin typeface="宋体"/>
                <a:cs typeface="宋体"/>
              </a:rPr>
              <a:t>②</a:t>
            </a:r>
            <a:r>
              <a:rPr lang="zh-CN" altLang="zh-CN" b="1" kern="100" dirty="0">
                <a:latin typeface="Times New Roman"/>
                <a:cs typeface="Times New Roman"/>
              </a:rPr>
              <a:t>要注意简谐运动中的速度、合外力</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回复力</a:t>
            </a:r>
            <a:r>
              <a:rPr lang="en-US" altLang="zh-CN" b="1" kern="100" dirty="0">
                <a:latin typeface="Times New Roman"/>
                <a:ea typeface="楷体_GB2312"/>
                <a:cs typeface="Courier New"/>
              </a:rPr>
              <a:t>)</a:t>
            </a:r>
            <a:r>
              <a:rPr lang="zh-CN" altLang="zh-CN" b="1" kern="100" dirty="0">
                <a:latin typeface="Times New Roman"/>
                <a:cs typeface="Times New Roman"/>
              </a:rPr>
              <a:t>关于平衡位置对称这一特点。同学们一般能记住位移对称性，但对回复力</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合外力</a:t>
            </a:r>
            <a:r>
              <a:rPr lang="en-US" altLang="zh-CN" b="1" kern="100" dirty="0">
                <a:latin typeface="Times New Roman"/>
                <a:ea typeface="楷体_GB2312"/>
                <a:cs typeface="Courier New"/>
              </a:rPr>
              <a:t>)</a:t>
            </a:r>
            <a:r>
              <a:rPr lang="zh-CN" altLang="zh-CN" b="1" kern="100" dirty="0">
                <a:latin typeface="Times New Roman"/>
                <a:cs typeface="Times New Roman"/>
              </a:rPr>
              <a:t>的对称性却很生疏。</a:t>
            </a:r>
            <a:endParaRPr lang="zh-CN" altLang="zh-CN" sz="1050" kern="100" dirty="0">
              <a:latin typeface="宋体"/>
              <a:cs typeface="Courier New"/>
            </a:endParaRPr>
          </a:p>
          <a:p>
            <a:pPr indent="0" algn="just">
              <a:lnSpc>
                <a:spcPct val="135000"/>
              </a:lnSpc>
            </a:pPr>
            <a:r>
              <a:rPr lang="zh-CN" altLang="zh-CN" b="1" kern="100" dirty="0">
                <a:latin typeface="宋体"/>
                <a:cs typeface="宋体"/>
              </a:rPr>
              <a:t>③</a:t>
            </a:r>
            <a:r>
              <a:rPr lang="zh-CN" altLang="zh-CN" b="1" kern="100" dirty="0">
                <a:latin typeface="Times New Roman"/>
                <a:cs typeface="Times New Roman"/>
              </a:rPr>
              <a:t>此类问题也可应用机械能守恒定律或能量守恒定律求解。应注意弹簧伸长或压缩的形变量相等时具有相同的弹性势能。</a:t>
            </a:r>
            <a:endParaRPr lang="zh-CN" altLang="zh-CN" sz="1050" kern="100" dirty="0">
              <a:latin typeface="宋体"/>
              <a:cs typeface="Courier New"/>
            </a:endParaRPr>
          </a:p>
          <a:p>
            <a:pPr indent="0" algn="just">
              <a:lnSpc>
                <a:spcPct val="135000"/>
              </a:lnSpc>
            </a:pPr>
            <a:r>
              <a:rPr lang="en-US" altLang="zh-CN" b="1" kern="100" dirty="0">
                <a:latin typeface="Times New Roman"/>
                <a:cs typeface="Courier New"/>
              </a:rPr>
              <a:t>(2)</a:t>
            </a:r>
            <a:r>
              <a:rPr lang="zh-CN" altLang="zh-CN" b="1" kern="100" dirty="0">
                <a:latin typeface="Times New Roman"/>
                <a:cs typeface="Times New Roman"/>
              </a:rPr>
              <a:t>单摆的周期公式的应用与自由落体运动、斜面上物体的运动等基本动力学模型的综合，一般考查下落快慢、何时相碰或碰撞点的判断等问题。此类问题应抓住单摆周期公式的应用，并注意多解问题。</a:t>
            </a:r>
            <a:endParaRPr lang="zh-CN" altLang="zh-CN" sz="1050" kern="100" dirty="0">
              <a:latin typeface="宋体"/>
              <a:cs typeface="Courier New"/>
            </a:endParaRPr>
          </a:p>
          <a:p>
            <a:pPr indent="0" algn="just">
              <a:lnSpc>
                <a:spcPct val="135000"/>
              </a:lnSpc>
            </a:pPr>
            <a:r>
              <a:rPr lang="en-US" altLang="zh-CN" b="1" kern="100" dirty="0">
                <a:latin typeface="Times New Roman"/>
                <a:cs typeface="Courier New"/>
              </a:rPr>
              <a:t>(3)</a:t>
            </a:r>
            <a:r>
              <a:rPr lang="zh-CN" altLang="zh-CN" b="1" kern="100" dirty="0">
                <a:latin typeface="Times New Roman"/>
                <a:cs typeface="Times New Roman"/>
              </a:rPr>
              <a:t>动力学中临界问题的求解。例如：恰好分离</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恰未分离</a:t>
            </a:r>
            <a:r>
              <a:rPr lang="en-US" altLang="zh-CN" b="1" kern="100" dirty="0">
                <a:latin typeface="Times New Roman"/>
                <a:ea typeface="楷体_GB2312"/>
                <a:cs typeface="Courier New"/>
              </a:rPr>
              <a:t>)</a:t>
            </a:r>
            <a:r>
              <a:rPr lang="zh-CN" altLang="zh-CN" b="1" kern="100" dirty="0">
                <a:latin typeface="Times New Roman"/>
                <a:cs typeface="Times New Roman"/>
              </a:rPr>
              <a:t>，压力最大</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压力最小</a:t>
            </a:r>
            <a:r>
              <a:rPr lang="en-US" altLang="zh-CN" b="1" kern="100" dirty="0">
                <a:latin typeface="Times New Roman"/>
                <a:ea typeface="楷体_GB2312"/>
                <a:cs typeface="Courier New"/>
              </a:rPr>
              <a:t>)</a:t>
            </a:r>
            <a:r>
              <a:rPr lang="zh-CN" altLang="zh-CN" b="1" kern="100" dirty="0">
                <a:latin typeface="Times New Roman"/>
                <a:cs typeface="Times New Roman"/>
              </a:rPr>
              <a:t>等问题，此类问题要抓住动力学中的临界条件</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14148421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25783" y="548680"/>
            <a:ext cx="10744412" cy="5400599"/>
          </a:xfrm>
        </p:spPr>
        <p:txBody>
          <a:bodyPr>
            <a:normAutofit/>
          </a:bodyPr>
          <a:lstStyle/>
          <a:p>
            <a:pPr indent="612140" algn="just"/>
            <a:r>
              <a:rPr lang="en-US" altLang="zh-CN" b="1" kern="100" dirty="0">
                <a:latin typeface="Times New Roman"/>
                <a:ea typeface="黑体"/>
                <a:cs typeface="Courier New"/>
              </a:rPr>
              <a:t>[</a:t>
            </a:r>
            <a:r>
              <a:rPr lang="zh-CN" altLang="zh-CN" b="1" kern="100" dirty="0">
                <a:latin typeface="Times New Roman"/>
                <a:ea typeface="黑体"/>
                <a:cs typeface="Times New Roman"/>
              </a:rPr>
              <a:t>典例</a:t>
            </a:r>
            <a:r>
              <a:rPr lang="en-US" altLang="zh-CN" b="1" kern="100" dirty="0">
                <a:latin typeface="Times New Roman"/>
                <a:ea typeface="黑体"/>
                <a:cs typeface="Courier New"/>
              </a:rPr>
              <a:t>3]</a:t>
            </a:r>
            <a:r>
              <a:rPr lang="zh-CN" altLang="zh-CN" b="1" kern="100" dirty="0">
                <a:latin typeface="Times New Roman"/>
                <a:cs typeface="Times New Roman"/>
              </a:rPr>
              <a:t>　一轻质弹簧直立在地面上，其劲度系数为</a:t>
            </a:r>
            <a:r>
              <a:rPr lang="en-US" altLang="zh-CN" b="1" i="1" kern="100" dirty="0">
                <a:latin typeface="Times New Roman"/>
                <a:cs typeface="Courier New"/>
              </a:rPr>
              <a:t>k</a:t>
            </a:r>
            <a:r>
              <a:rPr lang="zh-CN" altLang="zh-CN" b="1" kern="100" dirty="0">
                <a:latin typeface="Times New Roman"/>
                <a:cs typeface="Times New Roman"/>
              </a:rPr>
              <a:t>＝</a:t>
            </a:r>
            <a:r>
              <a:rPr lang="en-US" altLang="zh-CN" b="1" kern="100" dirty="0">
                <a:latin typeface="Times New Roman"/>
                <a:cs typeface="Courier New"/>
              </a:rPr>
              <a:t>400 N</a:t>
            </a:r>
            <a:r>
              <a:rPr lang="en-US" altLang="zh-CN" b="1" kern="100" dirty="0">
                <a:latin typeface="IPAPANNEW"/>
                <a:cs typeface="Times New Roman"/>
              </a:rPr>
              <a:t>/m</a:t>
            </a:r>
            <a:r>
              <a:rPr lang="zh-CN" altLang="zh-CN" b="1" kern="100" dirty="0">
                <a:latin typeface="IPAPANNEW"/>
                <a:cs typeface="Times New Roman"/>
              </a:rPr>
              <a:t>，弹簧的上端与盒子</a:t>
            </a:r>
            <a:r>
              <a:rPr lang="en-US" altLang="zh-CN" b="1" i="1" kern="100" dirty="0">
                <a:latin typeface="IPAPANNEW"/>
                <a:cs typeface="Times New Roman"/>
              </a:rPr>
              <a:t>A</a:t>
            </a:r>
            <a:r>
              <a:rPr lang="zh-CN" altLang="zh-CN" b="1" kern="100" dirty="0">
                <a:latin typeface="IPAPANNEW"/>
                <a:cs typeface="Times New Roman"/>
              </a:rPr>
              <a:t>连接在一起，盒子内装物体</a:t>
            </a:r>
            <a:r>
              <a:rPr lang="en-US" altLang="zh-CN" b="1" i="1" kern="100" dirty="0">
                <a:latin typeface="IPAPANNEW"/>
                <a:cs typeface="Times New Roman"/>
              </a:rPr>
              <a:t>B</a:t>
            </a:r>
            <a:r>
              <a:rPr lang="zh-CN" altLang="zh-CN" b="1" kern="100" dirty="0">
                <a:latin typeface="IPAPANNEW"/>
                <a:cs typeface="Times New Roman"/>
              </a:rPr>
              <a:t>，</a:t>
            </a:r>
            <a:r>
              <a:rPr lang="en-US" altLang="zh-CN" b="1" i="1" kern="100" dirty="0">
                <a:latin typeface="IPAPANNEW"/>
                <a:cs typeface="Times New Roman"/>
              </a:rPr>
              <a:t>B</a:t>
            </a:r>
            <a:r>
              <a:rPr lang="zh-CN" altLang="zh-CN" b="1" kern="100" dirty="0">
                <a:latin typeface="IPAPANNEW"/>
                <a:cs typeface="Times New Roman"/>
              </a:rPr>
              <a:t>的上、下表面恰与盒子接触，如图所示。</a:t>
            </a:r>
            <a:r>
              <a:rPr lang="en-US" altLang="zh-CN" b="1" i="1" kern="100" dirty="0">
                <a:latin typeface="IPAPANNEW"/>
                <a:cs typeface="Times New Roman"/>
              </a:rPr>
              <a:t>A</a:t>
            </a:r>
            <a:r>
              <a:rPr lang="zh-CN" altLang="zh-CN" b="1" kern="100" dirty="0">
                <a:latin typeface="IPAPANNEW"/>
                <a:cs typeface="Times New Roman"/>
              </a:rPr>
              <a:t>和</a:t>
            </a:r>
            <a:r>
              <a:rPr lang="en-US" altLang="zh-CN" b="1" i="1" kern="100" dirty="0">
                <a:latin typeface="IPAPANNEW"/>
                <a:cs typeface="Times New Roman"/>
              </a:rPr>
              <a:t>B</a:t>
            </a:r>
            <a:r>
              <a:rPr lang="zh-CN" altLang="zh-CN" b="1" kern="100" dirty="0">
                <a:latin typeface="IPAPANNEW"/>
                <a:cs typeface="Times New Roman"/>
              </a:rPr>
              <a:t>的质量</a:t>
            </a:r>
            <a:r>
              <a:rPr lang="en-US" altLang="zh-CN" b="1" i="1" kern="100" dirty="0">
                <a:latin typeface="IPAPANNEW"/>
                <a:cs typeface="Times New Roman"/>
              </a:rPr>
              <a:t>m</a:t>
            </a:r>
            <a:r>
              <a:rPr lang="en-US" altLang="zh-CN" b="1" i="1" kern="100" baseline="-25000" dirty="0">
                <a:latin typeface="IPAPANNEW"/>
                <a:cs typeface="Times New Roman"/>
              </a:rPr>
              <a:t>A</a:t>
            </a:r>
            <a:r>
              <a:rPr lang="zh-CN" altLang="zh-CN" b="1" kern="100" dirty="0">
                <a:latin typeface="IPAPANNEW"/>
                <a:cs typeface="Times New Roman"/>
              </a:rPr>
              <a:t>＝</a:t>
            </a:r>
            <a:r>
              <a:rPr lang="en-US" altLang="zh-CN" b="1" i="1" kern="100" dirty="0">
                <a:latin typeface="IPAPANNEW"/>
                <a:cs typeface="Times New Roman"/>
              </a:rPr>
              <a:t>m</a:t>
            </a:r>
            <a:r>
              <a:rPr lang="en-US" altLang="zh-CN" b="1" i="1" kern="100" baseline="-25000" dirty="0">
                <a:latin typeface="IPAPANNEW"/>
                <a:cs typeface="Times New Roman"/>
              </a:rPr>
              <a:t>B</a:t>
            </a:r>
            <a:r>
              <a:rPr lang="zh-CN" altLang="zh-CN" b="1" kern="100" dirty="0">
                <a:latin typeface="IPAPANNEW"/>
                <a:cs typeface="Times New Roman"/>
              </a:rPr>
              <a:t>＝</a:t>
            </a:r>
            <a:r>
              <a:rPr lang="en-US" altLang="zh-CN" b="1" kern="100" dirty="0">
                <a:latin typeface="IPAPANNEW"/>
                <a:cs typeface="Times New Roman"/>
              </a:rPr>
              <a:t>1 kg</a:t>
            </a:r>
            <a:r>
              <a:rPr lang="zh-CN" altLang="zh-CN" b="1" kern="100" dirty="0">
                <a:latin typeface="IPAPANNEW"/>
                <a:cs typeface="Times New Roman"/>
              </a:rPr>
              <a:t>，</a:t>
            </a:r>
            <a:r>
              <a:rPr lang="en-US" altLang="zh-CN" b="1" i="1" kern="100" dirty="0">
                <a:latin typeface="IPAPANNEW"/>
                <a:cs typeface="Times New Roman"/>
              </a:rPr>
              <a:t>g</a:t>
            </a:r>
            <a:r>
              <a:rPr lang="zh-CN" altLang="zh-CN" b="1" kern="100" dirty="0">
                <a:latin typeface="IPAPANNEW"/>
                <a:cs typeface="Times New Roman"/>
              </a:rPr>
              <a:t>取</a:t>
            </a:r>
            <a:r>
              <a:rPr lang="en-US" altLang="zh-CN" b="1" kern="100" dirty="0">
                <a:latin typeface="IPAPANNEW"/>
                <a:cs typeface="Times New Roman"/>
              </a:rPr>
              <a:t>10 m/</a:t>
            </a:r>
            <a:r>
              <a:rPr lang="en-US" altLang="zh-CN" b="1" kern="100" dirty="0">
                <a:latin typeface="Times New Roman"/>
                <a:cs typeface="Courier New"/>
              </a:rPr>
              <a:t>s</a:t>
            </a:r>
            <a:r>
              <a:rPr lang="en-US" altLang="zh-CN" b="1" kern="100" baseline="30000" dirty="0">
                <a:latin typeface="Times New Roman"/>
                <a:cs typeface="Courier New"/>
              </a:rPr>
              <a:t>2</a:t>
            </a:r>
            <a:r>
              <a:rPr lang="zh-CN" altLang="zh-CN" b="1" kern="100" dirty="0">
                <a:latin typeface="Times New Roman"/>
                <a:cs typeface="Times New Roman"/>
              </a:rPr>
              <a:t>，不计阻力。先将</a:t>
            </a:r>
            <a:r>
              <a:rPr lang="en-US" altLang="zh-CN" b="1" i="1" kern="100" dirty="0">
                <a:latin typeface="Times New Roman"/>
                <a:cs typeface="Courier New"/>
              </a:rPr>
              <a:t>A</a:t>
            </a:r>
            <a:r>
              <a:rPr lang="zh-CN" altLang="zh-CN" b="1" kern="100" dirty="0">
                <a:latin typeface="Times New Roman"/>
                <a:cs typeface="Times New Roman"/>
              </a:rPr>
              <a:t>向上抬高使弹簧伸长量为</a:t>
            </a:r>
            <a:r>
              <a:rPr lang="en-US" altLang="zh-CN" b="1" kern="100" dirty="0">
                <a:latin typeface="Times New Roman"/>
                <a:cs typeface="Courier New"/>
              </a:rPr>
              <a:t>5 cm</a:t>
            </a:r>
            <a:r>
              <a:rPr lang="zh-CN" altLang="zh-CN" b="1" kern="100" dirty="0">
                <a:latin typeface="Times New Roman"/>
                <a:cs typeface="Times New Roman"/>
              </a:rPr>
              <a:t>后从静止释放，</a:t>
            </a:r>
            <a:r>
              <a:rPr lang="en-US" altLang="zh-CN" b="1" i="1" kern="100" dirty="0">
                <a:latin typeface="Times New Roman"/>
                <a:cs typeface="Courier New"/>
              </a:rPr>
              <a:t>A</a:t>
            </a:r>
            <a:r>
              <a:rPr lang="zh-CN" altLang="zh-CN" b="1" kern="100" dirty="0">
                <a:latin typeface="Times New Roman"/>
                <a:cs typeface="Times New Roman"/>
              </a:rPr>
              <a:t>和</a:t>
            </a:r>
            <a:r>
              <a:rPr lang="en-US" altLang="zh-CN" b="1" i="1" kern="100" dirty="0">
                <a:latin typeface="Times New Roman"/>
                <a:cs typeface="Courier New"/>
              </a:rPr>
              <a:t>B</a:t>
            </a:r>
            <a:r>
              <a:rPr lang="zh-CN" altLang="zh-CN" b="1" kern="100" dirty="0">
                <a:latin typeface="Times New Roman"/>
                <a:cs typeface="Times New Roman"/>
              </a:rPr>
              <a:t>一起做上下方向的简谐运动。已知弹簧的弹性势能取决于弹簧的形变大小，试求：</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盒子</a:t>
            </a:r>
            <a:r>
              <a:rPr lang="en-US" altLang="zh-CN" b="1" i="1" kern="100" dirty="0">
                <a:latin typeface="Times New Roman"/>
                <a:cs typeface="Courier New"/>
              </a:rPr>
              <a:t>A</a:t>
            </a:r>
            <a:r>
              <a:rPr lang="zh-CN" altLang="zh-CN" b="1" kern="100" dirty="0">
                <a:latin typeface="Times New Roman"/>
                <a:cs typeface="Times New Roman"/>
              </a:rPr>
              <a:t>的振幅；</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物体</a:t>
            </a:r>
            <a:r>
              <a:rPr lang="en-US" altLang="zh-CN" b="1" i="1" kern="100" dirty="0">
                <a:latin typeface="Times New Roman"/>
                <a:cs typeface="Courier New"/>
              </a:rPr>
              <a:t>B</a:t>
            </a:r>
            <a:r>
              <a:rPr lang="zh-CN" altLang="zh-CN" b="1" kern="100" dirty="0">
                <a:latin typeface="Times New Roman"/>
                <a:cs typeface="Times New Roman"/>
              </a:rPr>
              <a:t>的最大速率；</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当</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的位移为正的最大和负的最大时，</a:t>
            </a:r>
            <a:r>
              <a:rPr lang="en-US" altLang="zh-CN" b="1" i="1" kern="100" dirty="0">
                <a:latin typeface="Times New Roman"/>
                <a:cs typeface="Courier New"/>
              </a:rPr>
              <a:t>A</a:t>
            </a:r>
            <a:r>
              <a:rPr lang="zh-CN" altLang="zh-CN" b="1" kern="100" dirty="0">
                <a:latin typeface="Times New Roman"/>
                <a:cs typeface="Times New Roman"/>
              </a:rPr>
              <a:t>对</a:t>
            </a:r>
            <a:r>
              <a:rPr lang="en-US" altLang="zh-CN" b="1" i="1" kern="100" dirty="0">
                <a:latin typeface="Times New Roman"/>
                <a:cs typeface="Courier New"/>
              </a:rPr>
              <a:t>B</a:t>
            </a:r>
            <a:r>
              <a:rPr lang="zh-CN" altLang="zh-CN" b="1" kern="100" dirty="0">
                <a:latin typeface="Times New Roman"/>
                <a:cs typeface="Times New Roman"/>
              </a:rPr>
              <a:t>的作用力的大小分别是多少？</a:t>
            </a:r>
            <a:endParaRPr lang="zh-CN" altLang="zh-CN" sz="1050" kern="100" dirty="0">
              <a:latin typeface="宋体"/>
              <a:cs typeface="Courier New"/>
            </a:endParaRPr>
          </a:p>
          <a:p>
            <a:endParaRPr lang="zh-CN" altLang="en-US" dirty="0"/>
          </a:p>
        </p:txBody>
      </p:sp>
      <p:pic>
        <p:nvPicPr>
          <p:cNvPr id="13314" name="Picture 2" descr="21XLKWLX2-8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113811" y="2981793"/>
            <a:ext cx="1080120" cy="1671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48421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346124403"/>
              </p:ext>
            </p:extLst>
          </p:nvPr>
        </p:nvGraphicFramePr>
        <p:xfrm>
          <a:off x="911225" y="548680"/>
          <a:ext cx="10371138" cy="5432425"/>
        </p:xfrm>
        <a:graphic>
          <a:graphicData uri="http://schemas.openxmlformats.org/presentationml/2006/ole">
            <mc:AlternateContent xmlns:mc="http://schemas.openxmlformats.org/markup-compatibility/2006">
              <mc:Choice xmlns:v="urn:schemas-microsoft-com:vml" Requires="v">
                <p:oleObj spid="_x0000_s14365" name="文档" r:id="rId3" imgW="10371836" imgH="5432978" progId="Word.Document.12">
                  <p:embed/>
                </p:oleObj>
              </mc:Choice>
              <mc:Fallback>
                <p:oleObj name="文档" r:id="rId3" imgW="10371836" imgH="5432978" progId="Word.Document.12">
                  <p:embed/>
                  <p:pic>
                    <p:nvPicPr>
                      <p:cNvPr id="0" name=""/>
                      <p:cNvPicPr/>
                      <p:nvPr/>
                    </p:nvPicPr>
                    <p:blipFill>
                      <a:blip r:embed="rId4"/>
                      <a:stretch>
                        <a:fillRect/>
                      </a:stretch>
                    </p:blipFill>
                    <p:spPr>
                      <a:xfrm>
                        <a:off x="911225" y="548680"/>
                        <a:ext cx="10371138" cy="5432425"/>
                      </a:xfrm>
                      <a:prstGeom prst="rect">
                        <a:avLst/>
                      </a:prstGeom>
                    </p:spPr>
                  </p:pic>
                </p:oleObj>
              </mc:Fallback>
            </mc:AlternateContent>
          </a:graphicData>
        </a:graphic>
      </p:graphicFrame>
    </p:spTree>
    <p:extLst>
      <p:ext uri="{BB962C8B-B14F-4D97-AF65-F5344CB8AC3E}">
        <p14:creationId xmlns:p14="http://schemas.microsoft.com/office/powerpoint/2010/main" val="14148421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743094361"/>
              </p:ext>
            </p:extLst>
          </p:nvPr>
        </p:nvGraphicFramePr>
        <p:xfrm>
          <a:off x="911225" y="908720"/>
          <a:ext cx="10371138" cy="4156075"/>
        </p:xfrm>
        <a:graphic>
          <a:graphicData uri="http://schemas.openxmlformats.org/presentationml/2006/ole">
            <mc:AlternateContent xmlns:mc="http://schemas.openxmlformats.org/markup-compatibility/2006">
              <mc:Choice xmlns:v="urn:schemas-microsoft-com:vml" Requires="v">
                <p:oleObj spid="_x0000_s15414" name="文档" r:id="rId3" imgW="10371836" imgH="4156390" progId="Word.Document.12">
                  <p:embed/>
                </p:oleObj>
              </mc:Choice>
              <mc:Fallback>
                <p:oleObj name="文档" r:id="rId3" imgW="10371836" imgH="4156390" progId="Word.Document.12">
                  <p:embed/>
                  <p:pic>
                    <p:nvPicPr>
                      <p:cNvPr id="0" name=""/>
                      <p:cNvPicPr/>
                      <p:nvPr/>
                    </p:nvPicPr>
                    <p:blipFill>
                      <a:blip r:embed="rId4"/>
                      <a:stretch>
                        <a:fillRect/>
                      </a:stretch>
                    </p:blipFill>
                    <p:spPr>
                      <a:xfrm>
                        <a:off x="911225" y="908720"/>
                        <a:ext cx="10371138" cy="4156075"/>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719891677"/>
              </p:ext>
            </p:extLst>
          </p:nvPr>
        </p:nvGraphicFramePr>
        <p:xfrm>
          <a:off x="839017" y="5211539"/>
          <a:ext cx="10371138" cy="593725"/>
        </p:xfrm>
        <a:graphic>
          <a:graphicData uri="http://schemas.openxmlformats.org/presentationml/2006/ole">
            <mc:AlternateContent xmlns:mc="http://schemas.openxmlformats.org/markup-compatibility/2006">
              <mc:Choice xmlns:v="urn:schemas-microsoft-com:vml" Requires="v">
                <p:oleObj spid="_x0000_s15415"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839017" y="5211539"/>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141484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6632"/>
            <a:ext cx="10975658" cy="4525963"/>
          </a:xfrm>
        </p:spPr>
        <p:txBody>
          <a:bodyPr/>
          <a:lstStyle/>
          <a:p>
            <a:pPr indent="612140" algn="ctr">
              <a:lnSpc>
                <a:spcPct val="130000"/>
              </a:lnSpc>
            </a:pPr>
            <a:r>
              <a:rPr lang="zh-CN" altLang="zh-CN" b="1" kern="100" dirty="0">
                <a:latin typeface="Times New Roman"/>
                <a:cs typeface="Times New Roman"/>
              </a:rPr>
              <a:t>二、</a:t>
            </a:r>
            <a:r>
              <a:rPr lang="zh-CN" altLang="zh-CN" b="1" kern="100" dirty="0">
                <a:latin typeface="宋体"/>
                <a:ea typeface="Times New Roman"/>
                <a:cs typeface="Courier New"/>
              </a:rPr>
              <a:t> </a:t>
            </a:r>
            <a:r>
              <a:rPr lang="zh-CN" altLang="zh-CN" b="1" kern="100" dirty="0">
                <a:latin typeface="Times New Roman"/>
                <a:cs typeface="Times New Roman"/>
              </a:rPr>
              <a:t>迁移交汇辨析清</a:t>
            </a:r>
            <a:endParaRPr lang="zh-CN" altLang="zh-CN" sz="1050" kern="100" dirty="0">
              <a:latin typeface="宋体"/>
              <a:cs typeface="Courier New"/>
            </a:endParaRPr>
          </a:p>
          <a:p>
            <a:pPr indent="612140" algn="just">
              <a:lnSpc>
                <a:spcPct val="130000"/>
              </a:lnSpc>
            </a:pPr>
            <a:r>
              <a:rPr lang="en-US" altLang="zh-CN" b="1" kern="100" dirty="0">
                <a:latin typeface="Times New Roman"/>
                <a:ea typeface="黑体"/>
                <a:cs typeface="Courier New"/>
              </a:rPr>
              <a:t>(</a:t>
            </a:r>
            <a:r>
              <a:rPr lang="zh-CN" altLang="zh-CN" b="1" kern="100" dirty="0">
                <a:latin typeface="Times New Roman"/>
                <a:ea typeface="黑体"/>
                <a:cs typeface="Times New Roman"/>
              </a:rPr>
              <a:t>一</a:t>
            </a:r>
            <a:r>
              <a:rPr lang="en-US" altLang="zh-CN" b="1" kern="100" dirty="0">
                <a:latin typeface="Times New Roman"/>
                <a:ea typeface="黑体"/>
                <a:cs typeface="Courier New"/>
              </a:rPr>
              <a:t>)</a:t>
            </a:r>
            <a:r>
              <a:rPr lang="zh-CN" altLang="zh-CN" b="1" kern="100" dirty="0">
                <a:latin typeface="Times New Roman"/>
                <a:ea typeface="黑体"/>
                <a:cs typeface="Times New Roman"/>
              </a:rPr>
              <a:t>简谐运动、阻尼振动、受迫振动的对比</a:t>
            </a:r>
            <a:endParaRPr lang="zh-CN" altLang="zh-CN" sz="1050" kern="100" dirty="0">
              <a:latin typeface="宋体"/>
              <a:cs typeface="Courier New"/>
            </a:endParaRPr>
          </a:p>
          <a:p>
            <a:pPr>
              <a:lnSpc>
                <a:spcPct val="130000"/>
              </a:lnSpc>
            </a:pPr>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3823053574"/>
              </p:ext>
            </p:extLst>
          </p:nvPr>
        </p:nvGraphicFramePr>
        <p:xfrm>
          <a:off x="901973" y="1340768"/>
          <a:ext cx="10164166" cy="5162084"/>
        </p:xfrm>
        <a:graphic>
          <a:graphicData uri="http://schemas.openxmlformats.org/drawingml/2006/table">
            <a:tbl>
              <a:tblPr/>
              <a:tblGrid>
                <a:gridCol w="1626034"/>
                <a:gridCol w="2833754"/>
                <a:gridCol w="2464018"/>
                <a:gridCol w="3240360"/>
              </a:tblGrid>
              <a:tr h="621069">
                <a:tc>
                  <a:txBody>
                    <a:bodyPr/>
                    <a:lstStyle/>
                    <a:p>
                      <a:pPr algn="ctr">
                        <a:lnSpc>
                          <a:spcPct val="150000"/>
                        </a:lnSpc>
                        <a:spcAft>
                          <a:spcPts val="0"/>
                        </a:spcAft>
                      </a:pPr>
                      <a:r>
                        <a:rPr lang="en-US" sz="2400" b="1" i="1" kern="100" dirty="0">
                          <a:effectLst/>
                          <a:latin typeface="Times New Roman"/>
                          <a:cs typeface="Courier New"/>
                        </a:rPr>
                        <a:t> </a:t>
                      </a:r>
                      <a:endParaRPr lang="zh-CN" sz="1050" kern="100" dirty="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简谐运动</a:t>
                      </a:r>
                      <a:endParaRPr lang="zh-CN" sz="1050" kern="100" dirty="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阻尼振动</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受迫振动</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1069">
                <a:tc>
                  <a:txBody>
                    <a:bodyPr/>
                    <a:lstStyle/>
                    <a:p>
                      <a:pPr algn="ctr">
                        <a:lnSpc>
                          <a:spcPct val="150000"/>
                        </a:lnSpc>
                        <a:spcAft>
                          <a:spcPts val="0"/>
                        </a:spcAft>
                      </a:pPr>
                      <a:r>
                        <a:rPr lang="zh-CN" sz="2400" b="1" kern="100">
                          <a:effectLst/>
                          <a:latin typeface="Times New Roman"/>
                          <a:cs typeface="Times New Roman"/>
                        </a:rPr>
                        <a:t>产生条件</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不受阻力作用</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受阻力作用</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受阻力和驱动力作用</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1069">
                <a:tc>
                  <a:txBody>
                    <a:bodyPr/>
                    <a:lstStyle/>
                    <a:p>
                      <a:pPr algn="ctr">
                        <a:lnSpc>
                          <a:spcPct val="150000"/>
                        </a:lnSpc>
                        <a:spcAft>
                          <a:spcPts val="0"/>
                        </a:spcAft>
                      </a:pPr>
                      <a:r>
                        <a:rPr lang="zh-CN" sz="2400" b="1" kern="100">
                          <a:effectLst/>
                          <a:latin typeface="Times New Roman"/>
                          <a:cs typeface="Times New Roman"/>
                        </a:rPr>
                        <a:t>频率</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固有频率</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频率不变</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驱动力频率</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1069">
                <a:tc>
                  <a:txBody>
                    <a:bodyPr/>
                    <a:lstStyle/>
                    <a:p>
                      <a:pPr algn="ctr">
                        <a:lnSpc>
                          <a:spcPct val="150000"/>
                        </a:lnSpc>
                        <a:spcAft>
                          <a:spcPts val="0"/>
                        </a:spcAft>
                      </a:pPr>
                      <a:r>
                        <a:rPr lang="zh-CN" sz="2400" b="1" kern="100">
                          <a:effectLst/>
                          <a:latin typeface="Times New Roman"/>
                          <a:cs typeface="Times New Roman"/>
                        </a:rPr>
                        <a:t>振幅</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不变</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减小</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大小变化不确定</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32148">
                <a:tc>
                  <a:txBody>
                    <a:bodyPr/>
                    <a:lstStyle/>
                    <a:p>
                      <a:pPr algn="ctr">
                        <a:lnSpc>
                          <a:spcPct val="150000"/>
                        </a:lnSpc>
                        <a:spcAft>
                          <a:spcPts val="0"/>
                        </a:spcAft>
                      </a:pPr>
                      <a:r>
                        <a:rPr lang="zh-CN" sz="2400" b="1" kern="100">
                          <a:effectLst/>
                          <a:latin typeface="Times New Roman"/>
                          <a:cs typeface="Times New Roman"/>
                        </a:rPr>
                        <a:t>振动图像</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altLang="zh-CN" sz="1050" kern="100" dirty="0" smtClean="0">
                          <a:effectLst/>
                          <a:latin typeface="宋体"/>
                          <a:cs typeface="Courier New"/>
                        </a:rPr>
                        <a:t> </a:t>
                      </a:r>
                    </a:p>
                    <a:p>
                      <a:pPr algn="ctr">
                        <a:lnSpc>
                          <a:spcPct val="150000"/>
                        </a:lnSpc>
                        <a:spcAft>
                          <a:spcPts val="0"/>
                        </a:spcAft>
                      </a:pPr>
                      <a:endParaRPr lang="en-US" altLang="zh-CN" sz="1050" kern="100" dirty="0" smtClean="0">
                        <a:effectLst/>
                        <a:latin typeface="宋体"/>
                        <a:cs typeface="Courier New"/>
                      </a:endParaRPr>
                    </a:p>
                    <a:p>
                      <a:pPr algn="ctr">
                        <a:lnSpc>
                          <a:spcPct val="150000"/>
                        </a:lnSpc>
                        <a:spcAft>
                          <a:spcPts val="0"/>
                        </a:spcAft>
                      </a:pPr>
                      <a:endParaRPr lang="en-US" altLang="zh-CN" sz="1050" kern="100" dirty="0" smtClean="0">
                        <a:effectLst/>
                        <a:latin typeface="宋体"/>
                        <a:cs typeface="Courier New"/>
                      </a:endParaRPr>
                    </a:p>
                    <a:p>
                      <a:pPr algn="ctr">
                        <a:lnSpc>
                          <a:spcPct val="150000"/>
                        </a:lnSpc>
                        <a:spcAft>
                          <a:spcPts val="0"/>
                        </a:spcAft>
                      </a:pPr>
                      <a:r>
                        <a:rPr lang="en-US" altLang="zh-CN" sz="1050" kern="100" dirty="0" smtClean="0">
                          <a:effectLst/>
                          <a:latin typeface="宋体"/>
                          <a:cs typeface="Courier New"/>
                        </a:rPr>
                        <a:t> </a:t>
                      </a:r>
                      <a:endParaRPr lang="zh-CN" sz="1050" kern="100" dirty="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050" kern="100" dirty="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形状不确定</a:t>
                      </a:r>
                      <a:endParaRPr lang="zh-CN" sz="1050" kern="100" dirty="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45660">
                <a:tc>
                  <a:txBody>
                    <a:bodyPr/>
                    <a:lstStyle/>
                    <a:p>
                      <a:pPr algn="ctr">
                        <a:lnSpc>
                          <a:spcPct val="150000"/>
                        </a:lnSpc>
                        <a:spcAft>
                          <a:spcPts val="0"/>
                        </a:spcAft>
                      </a:pPr>
                      <a:r>
                        <a:rPr lang="zh-CN" sz="2400" b="1" kern="100">
                          <a:effectLst/>
                          <a:latin typeface="Times New Roman"/>
                          <a:cs typeface="Times New Roman"/>
                        </a:rPr>
                        <a:t>实例</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a:effectLst/>
                          <a:latin typeface="Times New Roman"/>
                          <a:cs typeface="Times New Roman"/>
                        </a:rPr>
                        <a:t>弹簧振子振动，单摆做小角度摆动</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a:effectLst/>
                          <a:latin typeface="Times New Roman"/>
                          <a:cs typeface="Times New Roman"/>
                        </a:rPr>
                        <a:t>敲锣打鼓发出的声音越来越弱</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dirty="0">
                          <a:effectLst/>
                          <a:latin typeface="Times New Roman"/>
                          <a:cs typeface="Times New Roman"/>
                        </a:rPr>
                        <a:t>扬声器纸盆振动发声、钟摆的摆动</a:t>
                      </a:r>
                      <a:endParaRPr lang="zh-CN" sz="1050" kern="100" dirty="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052" name="Picture 4" descr="F:\粤教版 物理选择性必修第一册\21XLKWLX2-8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001243" y="3874633"/>
            <a:ext cx="2016224" cy="1217343"/>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F:\粤教版 物理选择性必修第一册\21XLKWLX2-87.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6169595" y="3861048"/>
            <a:ext cx="1121512" cy="1230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1300776103"/>
              </p:ext>
            </p:extLst>
          </p:nvPr>
        </p:nvGraphicFramePr>
        <p:xfrm>
          <a:off x="841003" y="2132856"/>
          <a:ext cx="10371138" cy="3651250"/>
        </p:xfrm>
        <a:graphic>
          <a:graphicData uri="http://schemas.openxmlformats.org/presentationml/2006/ole">
            <mc:AlternateContent xmlns:mc="http://schemas.openxmlformats.org/markup-compatibility/2006">
              <mc:Choice xmlns:v="urn:schemas-microsoft-com:vml" Requires="v">
                <p:oleObj spid="_x0000_s24589" name="文档" r:id="rId3" imgW="10371836" imgH="3650586" progId="Word.Document.12">
                  <p:embed/>
                </p:oleObj>
              </mc:Choice>
              <mc:Fallback>
                <p:oleObj name="文档" r:id="rId3" imgW="10371836" imgH="3650586" progId="Word.Document.12">
                  <p:embed/>
                  <p:pic>
                    <p:nvPicPr>
                      <p:cNvPr id="0" name=""/>
                      <p:cNvPicPr/>
                      <p:nvPr/>
                    </p:nvPicPr>
                    <p:blipFill>
                      <a:blip r:embed="rId4"/>
                      <a:stretch>
                        <a:fillRect/>
                      </a:stretch>
                    </p:blipFill>
                    <p:spPr>
                      <a:xfrm>
                        <a:off x="841003" y="2132856"/>
                        <a:ext cx="10371138" cy="3651250"/>
                      </a:xfrm>
                      <a:prstGeom prst="rect">
                        <a:avLst/>
                      </a:prstGeom>
                    </p:spPr>
                  </p:pic>
                </p:oleObj>
              </mc:Fallback>
            </mc:AlternateContent>
          </a:graphicData>
        </a:graphic>
      </p:graphicFrame>
      <p:sp>
        <p:nvSpPr>
          <p:cNvPr id="2" name="内容占位符 1"/>
          <p:cNvSpPr>
            <a:spLocks noGrp="1"/>
          </p:cNvSpPr>
          <p:nvPr>
            <p:ph idx="1"/>
          </p:nvPr>
        </p:nvSpPr>
        <p:spPr>
          <a:xfrm>
            <a:off x="696987" y="188640"/>
            <a:ext cx="10975658" cy="4752528"/>
          </a:xfrm>
        </p:spPr>
        <p:txBody>
          <a:bodyPr/>
          <a:lstStyle/>
          <a:p>
            <a:pPr indent="612140" algn="ctr"/>
            <a:r>
              <a:rPr lang="en-US" altLang="zh-CN" b="1" kern="100" dirty="0" smtClean="0">
                <a:solidFill>
                  <a:srgbClr val="4F6228"/>
                </a:solidFill>
                <a:latin typeface="IPAPANNEW"/>
                <a:ea typeface="黑体"/>
                <a:cs typeface="Times New Roman"/>
              </a:rPr>
              <a:t>[</a:t>
            </a:r>
            <a:r>
              <a:rPr lang="zh-CN" altLang="zh-CN" b="1" kern="100" dirty="0" smtClean="0">
                <a:solidFill>
                  <a:srgbClr val="4F6228"/>
                </a:solidFill>
                <a:latin typeface="IPAPANNEW"/>
                <a:ea typeface="黑体"/>
                <a:cs typeface="Times New Roman"/>
              </a:rPr>
              <a:t>针对训练</a:t>
            </a:r>
            <a:r>
              <a:rPr lang="en-US" altLang="zh-CN" b="1" kern="100" dirty="0" smtClean="0">
                <a:solidFill>
                  <a:srgbClr val="4F6228"/>
                </a:solidFill>
                <a:latin typeface="IPAPANNEW"/>
                <a:ea typeface="黑体"/>
                <a:cs typeface="Times New Roman"/>
              </a:rPr>
              <a:t>]</a:t>
            </a:r>
            <a:endParaRPr lang="zh-CN" altLang="zh-CN" sz="1050" kern="100" dirty="0" smtClean="0">
              <a:latin typeface="宋体"/>
              <a:cs typeface="Courier New"/>
            </a:endParaRPr>
          </a:p>
          <a:p>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3926051503"/>
              </p:ext>
            </p:extLst>
          </p:nvPr>
        </p:nvGraphicFramePr>
        <p:xfrm>
          <a:off x="841003" y="908720"/>
          <a:ext cx="10371138" cy="1192213"/>
        </p:xfrm>
        <a:graphic>
          <a:graphicData uri="http://schemas.openxmlformats.org/presentationml/2006/ole">
            <mc:AlternateContent xmlns:mc="http://schemas.openxmlformats.org/markup-compatibility/2006">
              <mc:Choice xmlns:v="urn:schemas-microsoft-com:vml" Requires="v">
                <p:oleObj spid="_x0000_s24590" name="文档" r:id="rId5" imgW="10371836" imgH="1191506" progId="Word.Document.12">
                  <p:embed/>
                </p:oleObj>
              </mc:Choice>
              <mc:Fallback>
                <p:oleObj name="文档" r:id="rId5" imgW="10371836" imgH="1191506" progId="Word.Document.12">
                  <p:embed/>
                  <p:pic>
                    <p:nvPicPr>
                      <p:cNvPr id="0" name=""/>
                      <p:cNvPicPr/>
                      <p:nvPr/>
                    </p:nvPicPr>
                    <p:blipFill>
                      <a:blip r:embed="rId6"/>
                      <a:stretch>
                        <a:fillRect/>
                      </a:stretch>
                    </p:blipFill>
                    <p:spPr>
                      <a:xfrm>
                        <a:off x="841003" y="908720"/>
                        <a:ext cx="10371138" cy="1192213"/>
                      </a:xfrm>
                      <a:prstGeom prst="rect">
                        <a:avLst/>
                      </a:prstGeom>
                    </p:spPr>
                  </p:pic>
                </p:oleObj>
              </mc:Fallback>
            </mc:AlternateContent>
          </a:graphicData>
        </a:graphic>
      </p:graphicFrame>
      <p:pic>
        <p:nvPicPr>
          <p:cNvPr id="24578" name="Picture 2" descr="24gkjswlgs-3.TIF"/>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6385210" y="2565684"/>
            <a:ext cx="4807916"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48421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139881051"/>
              </p:ext>
            </p:extLst>
          </p:nvPr>
        </p:nvGraphicFramePr>
        <p:xfrm>
          <a:off x="556072" y="897037"/>
          <a:ext cx="10783887" cy="4548187"/>
        </p:xfrm>
        <a:graphic>
          <a:graphicData uri="http://schemas.openxmlformats.org/presentationml/2006/ole">
            <mc:AlternateContent xmlns:mc="http://schemas.openxmlformats.org/markup-compatibility/2006">
              <mc:Choice xmlns:v="urn:schemas-microsoft-com:vml" Requires="v">
                <p:oleObj spid="_x0000_s25610" name="文档" r:id="rId3" imgW="10781686" imgH="4566297" progId="Word.Document.12">
                  <p:embed/>
                </p:oleObj>
              </mc:Choice>
              <mc:Fallback>
                <p:oleObj name="文档" r:id="rId3" imgW="10781686" imgH="4566297" progId="Word.Document.12">
                  <p:embed/>
                  <p:pic>
                    <p:nvPicPr>
                      <p:cNvPr id="0" name=""/>
                      <p:cNvPicPr/>
                      <p:nvPr/>
                    </p:nvPicPr>
                    <p:blipFill>
                      <a:blip r:embed="rId4"/>
                      <a:stretch>
                        <a:fillRect/>
                      </a:stretch>
                    </p:blipFill>
                    <p:spPr>
                      <a:xfrm>
                        <a:off x="556072" y="897037"/>
                        <a:ext cx="10783887" cy="4548187"/>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3343888106"/>
              </p:ext>
            </p:extLst>
          </p:nvPr>
        </p:nvGraphicFramePr>
        <p:xfrm>
          <a:off x="552971" y="4285704"/>
          <a:ext cx="10371138" cy="593725"/>
        </p:xfrm>
        <a:graphic>
          <a:graphicData uri="http://schemas.openxmlformats.org/presentationml/2006/ole">
            <mc:AlternateContent xmlns:mc="http://schemas.openxmlformats.org/markup-compatibility/2006">
              <mc:Choice xmlns:v="urn:schemas-microsoft-com:vml" Requires="v">
                <p:oleObj spid="_x0000_s25611"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552971" y="4285704"/>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631229"/>
            <a:ext cx="10975658" cy="4525963"/>
          </a:xfrm>
        </p:spPr>
        <p:txBody>
          <a:bodyPr/>
          <a:lstStyle/>
          <a:p>
            <a:pPr marL="361950" indent="-361950" algn="just">
              <a:lnSpc>
                <a:spcPct val="200000"/>
              </a:lnSpc>
            </a:pPr>
            <a:r>
              <a:rPr lang="en-US" altLang="zh-CN" b="1" kern="100" dirty="0">
                <a:latin typeface="Times New Roman"/>
                <a:cs typeface="Courier New"/>
              </a:rPr>
              <a:t>2.</a:t>
            </a:r>
            <a:r>
              <a:rPr lang="zh-CN" altLang="zh-CN" b="1" kern="100" dirty="0">
                <a:latin typeface="Times New Roman"/>
                <a:cs typeface="Times New Roman"/>
              </a:rPr>
              <a:t>如图所示，一质量为</a:t>
            </a:r>
            <a:r>
              <a:rPr lang="en-US" altLang="zh-CN" b="1" i="1" kern="100" dirty="0">
                <a:latin typeface="Times New Roman"/>
                <a:cs typeface="Courier New"/>
              </a:rPr>
              <a:t>M</a:t>
            </a:r>
            <a:r>
              <a:rPr lang="zh-CN" altLang="zh-CN" b="1" kern="100" dirty="0">
                <a:latin typeface="Times New Roman"/>
                <a:cs typeface="Times New Roman"/>
              </a:rPr>
              <a:t>的无底木箱，放在水平地面上，一轻质弹簧一端悬于木箱的上边，另一端挂着用细线连接在一起的两物体</a:t>
            </a:r>
            <a:r>
              <a:rPr lang="en-US" altLang="zh-CN" b="1" i="1" kern="100" dirty="0">
                <a:latin typeface="Times New Roman"/>
                <a:cs typeface="Courier New"/>
              </a:rPr>
              <a:t>A</a:t>
            </a:r>
            <a:r>
              <a:rPr lang="zh-CN" altLang="zh-CN" b="1" kern="100" dirty="0">
                <a:latin typeface="Times New Roman"/>
                <a:cs typeface="Times New Roman"/>
              </a:rPr>
              <a:t>和</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m</a:t>
            </a:r>
            <a:r>
              <a:rPr lang="en-US" altLang="zh-CN" b="1" i="1" kern="100" baseline="-250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m</a:t>
            </a:r>
            <a:r>
              <a:rPr lang="en-US" altLang="zh-CN" b="1" i="1" kern="100" baseline="-250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m</a:t>
            </a:r>
            <a:r>
              <a:rPr lang="zh-CN" altLang="zh-CN" b="1" kern="100" dirty="0">
                <a:latin typeface="Times New Roman"/>
                <a:cs typeface="Times New Roman"/>
              </a:rPr>
              <a:t>。剪断</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间的细线后，</a:t>
            </a:r>
            <a:r>
              <a:rPr lang="en-US" altLang="zh-CN" b="1" i="1" kern="100" dirty="0">
                <a:latin typeface="Times New Roman"/>
                <a:cs typeface="Courier New"/>
              </a:rPr>
              <a:t>A</a:t>
            </a:r>
            <a:r>
              <a:rPr lang="zh-CN" altLang="zh-CN" b="1" kern="100" dirty="0">
                <a:latin typeface="Times New Roman"/>
                <a:cs typeface="Times New Roman"/>
              </a:rPr>
              <a:t>做简谐运动，则当</a:t>
            </a:r>
            <a:r>
              <a:rPr lang="en-US" altLang="zh-CN" b="1" i="1" kern="100" dirty="0">
                <a:latin typeface="Times New Roman"/>
                <a:cs typeface="Courier New"/>
              </a:rPr>
              <a:t>A</a:t>
            </a:r>
            <a:r>
              <a:rPr lang="zh-CN" altLang="zh-CN" b="1" kern="100" dirty="0">
                <a:latin typeface="Times New Roman"/>
                <a:cs typeface="Times New Roman"/>
              </a:rPr>
              <a:t>振动到最高点时，木箱对地面的压力为多少？</a:t>
            </a:r>
            <a:endParaRPr lang="zh-CN" altLang="zh-CN" sz="1050" kern="100" dirty="0">
              <a:latin typeface="宋体"/>
              <a:cs typeface="Courier New"/>
            </a:endParaRPr>
          </a:p>
          <a:p>
            <a:pPr marL="361950" indent="-361950">
              <a:lnSpc>
                <a:spcPct val="200000"/>
              </a:lnSpc>
            </a:pPr>
            <a:endParaRPr lang="zh-CN" altLang="en-US" dirty="0"/>
          </a:p>
        </p:txBody>
      </p:sp>
      <p:pic>
        <p:nvPicPr>
          <p:cNvPr id="17410" name="Picture 2" descr="21XYJWL-加图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657427" y="3598965"/>
            <a:ext cx="2160240" cy="21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23985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731404083"/>
              </p:ext>
            </p:extLst>
          </p:nvPr>
        </p:nvGraphicFramePr>
        <p:xfrm>
          <a:off x="911225" y="404664"/>
          <a:ext cx="10371138" cy="5432425"/>
        </p:xfrm>
        <a:graphic>
          <a:graphicData uri="http://schemas.openxmlformats.org/presentationml/2006/ole">
            <mc:AlternateContent xmlns:mc="http://schemas.openxmlformats.org/markup-compatibility/2006">
              <mc:Choice xmlns:v="urn:schemas-microsoft-com:vml" Requires="v">
                <p:oleObj spid="_x0000_s18472" name="文档" r:id="rId3" imgW="10371836" imgH="5440188" progId="Word.Document.12">
                  <p:embed/>
                </p:oleObj>
              </mc:Choice>
              <mc:Fallback>
                <p:oleObj name="文档" r:id="rId3" imgW="10371836" imgH="5440188" progId="Word.Document.12">
                  <p:embed/>
                  <p:pic>
                    <p:nvPicPr>
                      <p:cNvPr id="0" name=""/>
                      <p:cNvPicPr/>
                      <p:nvPr/>
                    </p:nvPicPr>
                    <p:blipFill>
                      <a:blip r:embed="rId4"/>
                      <a:stretch>
                        <a:fillRect/>
                      </a:stretch>
                    </p:blipFill>
                    <p:spPr>
                      <a:xfrm>
                        <a:off x="911225" y="404664"/>
                        <a:ext cx="10371138" cy="54324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354129031"/>
              </p:ext>
            </p:extLst>
          </p:nvPr>
        </p:nvGraphicFramePr>
        <p:xfrm>
          <a:off x="336947" y="5859611"/>
          <a:ext cx="10371138" cy="593725"/>
        </p:xfrm>
        <a:graphic>
          <a:graphicData uri="http://schemas.openxmlformats.org/presentationml/2006/ole">
            <mc:AlternateContent xmlns:mc="http://schemas.openxmlformats.org/markup-compatibility/2006">
              <mc:Choice xmlns:v="urn:schemas-microsoft-com:vml" Requires="v">
                <p:oleObj spid="_x0000_s18473"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336947" y="5859611"/>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1055154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en-US" sz="2800" b="1" dirty="0">
                <a:effectLst>
                  <a:outerShdw blurRad="50800" dist="38100" algn="tr" rotWithShape="0">
                    <a:prstClr val="black">
                      <a:alpha val="40000"/>
                    </a:prstClr>
                  </a:outerShdw>
                </a:effectLst>
              </a:rPr>
              <a:t>阶段验收评价</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en-US" sz="2800" b="1" dirty="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阶段验收评价</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二</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31786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60648"/>
            <a:ext cx="10975658" cy="5976664"/>
          </a:xfrm>
        </p:spPr>
        <p:txBody>
          <a:bodyPr/>
          <a:lstStyle/>
          <a:p>
            <a:pPr indent="612140" algn="just"/>
            <a:r>
              <a:rPr lang="en-US" altLang="zh-CN" b="1" kern="100" dirty="0">
                <a:latin typeface="Times New Roman"/>
                <a:ea typeface="黑体"/>
                <a:cs typeface="Courier New"/>
              </a:rPr>
              <a:t>[</a:t>
            </a: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图甲为一弹簧振子的振动图像，规定向右的方向为正方向，试根据图像完成以下问题：</a:t>
            </a:r>
            <a:endParaRPr lang="zh-CN" altLang="zh-CN" sz="1050" kern="100" dirty="0">
              <a:latin typeface="宋体"/>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a:latin typeface="Times New Roman"/>
              <a:cs typeface="Courier New"/>
            </a:endParaRPr>
          </a:p>
          <a:p>
            <a:pPr indent="612140" algn="just"/>
            <a:endParaRPr lang="en-US" altLang="zh-CN" b="1" kern="100" dirty="0" smtClean="0">
              <a:latin typeface="Times New Roman"/>
              <a:cs typeface="Courier New"/>
            </a:endParaRPr>
          </a:p>
          <a:p>
            <a:pPr indent="612140" algn="just"/>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如图乙所示，振子振动的起始位置是</a:t>
            </a:r>
            <a:r>
              <a:rPr lang="en-US" altLang="zh-CN" b="1" kern="100" dirty="0">
                <a:latin typeface="Times New Roman"/>
                <a:cs typeface="Courier New"/>
              </a:rPr>
              <a:t>________</a:t>
            </a:r>
            <a:r>
              <a:rPr lang="zh-CN" altLang="zh-CN" b="1" kern="100" dirty="0">
                <a:latin typeface="Times New Roman"/>
                <a:cs typeface="Times New Roman"/>
              </a:rPr>
              <a:t>，从起始位置开始，振子向</a:t>
            </a:r>
            <a:r>
              <a:rPr lang="en-US" altLang="zh-CN" b="1" kern="100" dirty="0">
                <a:latin typeface="Times New Roman"/>
                <a:cs typeface="Courier New"/>
              </a:rPr>
              <a:t>________(</a:t>
            </a:r>
            <a:r>
              <a:rPr lang="zh-CN" altLang="zh-CN" b="1" kern="100" dirty="0">
                <a:latin typeface="Times New Roman"/>
                <a:cs typeface="Times New Roman"/>
              </a:rPr>
              <a:t>选填</a:t>
            </a:r>
            <a:r>
              <a:rPr lang="en-US" altLang="zh-CN" b="1" kern="100" dirty="0">
                <a:latin typeface="宋体"/>
                <a:cs typeface="Times New Roman"/>
              </a:rPr>
              <a:t>“</a:t>
            </a:r>
            <a:r>
              <a:rPr lang="zh-CN" altLang="zh-CN" b="1" kern="100" dirty="0">
                <a:latin typeface="Times New Roman"/>
                <a:cs typeface="Times New Roman"/>
              </a:rPr>
              <a:t>右</a:t>
            </a:r>
            <a:r>
              <a:rPr lang="en-US" altLang="zh-CN" b="1" kern="100" dirty="0">
                <a:latin typeface="宋体"/>
                <a:cs typeface="Times New Roman"/>
              </a:rPr>
              <a:t>”</a:t>
            </a:r>
            <a:r>
              <a:rPr lang="zh-CN" altLang="zh-CN" b="1" kern="100" dirty="0">
                <a:latin typeface="Times New Roman"/>
                <a:cs typeface="Times New Roman"/>
              </a:rPr>
              <a:t>或</a:t>
            </a:r>
            <a:r>
              <a:rPr lang="en-US" altLang="zh-CN" b="1" kern="100" dirty="0">
                <a:latin typeface="宋体"/>
                <a:cs typeface="Times New Roman"/>
              </a:rPr>
              <a:t>“</a:t>
            </a:r>
            <a:r>
              <a:rPr lang="zh-CN" altLang="zh-CN" b="1" kern="100" dirty="0">
                <a:latin typeface="Times New Roman"/>
                <a:cs typeface="Times New Roman"/>
              </a:rPr>
              <a:t>左</a:t>
            </a:r>
            <a:r>
              <a:rPr lang="en-US" altLang="zh-CN" b="1" kern="100" dirty="0">
                <a:latin typeface="宋体"/>
                <a:cs typeface="Times New Roman"/>
              </a:rPr>
              <a:t>”</a:t>
            </a:r>
            <a:r>
              <a:rPr lang="en-US" altLang="zh-CN" b="1" kern="100" dirty="0">
                <a:latin typeface="Times New Roman"/>
                <a:cs typeface="Courier New"/>
              </a:rPr>
              <a:t>)</a:t>
            </a:r>
            <a:r>
              <a:rPr lang="zh-CN" altLang="zh-CN" b="1" kern="100" dirty="0">
                <a:latin typeface="Times New Roman"/>
                <a:cs typeface="Times New Roman"/>
              </a:rPr>
              <a:t>运动。</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在图乙中，找出如图甲所示图像中的</a:t>
            </a:r>
            <a:r>
              <a:rPr lang="en-US" altLang="zh-CN" b="1" i="1" kern="100" dirty="0">
                <a:latin typeface="Times New Roman"/>
                <a:cs typeface="Courier New"/>
              </a:rPr>
              <a:t>O</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D</a:t>
            </a:r>
            <a:r>
              <a:rPr lang="zh-CN" altLang="zh-CN" b="1" kern="100" dirty="0">
                <a:latin typeface="Times New Roman"/>
                <a:cs typeface="Times New Roman"/>
              </a:rPr>
              <a:t>各对应振动过程中的位置。即</a:t>
            </a:r>
            <a:r>
              <a:rPr lang="en-US" altLang="zh-CN" b="1" i="1" kern="100" dirty="0">
                <a:latin typeface="Times New Roman"/>
                <a:cs typeface="Courier New"/>
              </a:rPr>
              <a:t>O</a:t>
            </a:r>
            <a:r>
              <a:rPr lang="zh-CN" altLang="zh-CN" b="1" kern="100" dirty="0">
                <a:latin typeface="Times New Roman"/>
                <a:cs typeface="Times New Roman"/>
              </a:rPr>
              <a:t>对应</a:t>
            </a:r>
            <a:r>
              <a:rPr lang="en-US" altLang="zh-CN" b="1" kern="100" dirty="0">
                <a:latin typeface="Times New Roman"/>
                <a:cs typeface="Courier New"/>
              </a:rPr>
              <a:t>________</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对应</a:t>
            </a:r>
            <a:r>
              <a:rPr lang="en-US" altLang="zh-CN" b="1" kern="100" dirty="0">
                <a:latin typeface="Times New Roman"/>
                <a:cs typeface="Courier New"/>
              </a:rPr>
              <a:t>________</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对应</a:t>
            </a:r>
            <a:r>
              <a:rPr lang="en-US" altLang="zh-CN" b="1" kern="100" dirty="0">
                <a:latin typeface="Times New Roman"/>
                <a:cs typeface="Courier New"/>
              </a:rPr>
              <a:t>________</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对应</a:t>
            </a:r>
            <a:r>
              <a:rPr lang="en-US" altLang="zh-CN" b="1" kern="100" dirty="0">
                <a:latin typeface="Times New Roman"/>
                <a:cs typeface="Courier New"/>
              </a:rPr>
              <a:t>________</a:t>
            </a:r>
            <a:r>
              <a:rPr lang="zh-CN" altLang="zh-CN" b="1" kern="100" dirty="0">
                <a:latin typeface="Times New Roman"/>
                <a:cs typeface="Times New Roman"/>
              </a:rPr>
              <a:t>，</a:t>
            </a:r>
            <a:r>
              <a:rPr lang="en-US" altLang="zh-CN" b="1" i="1" kern="100" dirty="0">
                <a:latin typeface="Times New Roman"/>
                <a:cs typeface="Courier New"/>
              </a:rPr>
              <a:t>D</a:t>
            </a:r>
            <a:r>
              <a:rPr lang="zh-CN" altLang="zh-CN" b="1" kern="100" dirty="0">
                <a:latin typeface="Times New Roman"/>
                <a:cs typeface="Times New Roman"/>
              </a:rPr>
              <a:t>对应</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sz="1050" kern="100" dirty="0">
              <a:latin typeface="宋体"/>
              <a:cs typeface="Courier New"/>
            </a:endParaRPr>
          </a:p>
          <a:p>
            <a:endParaRPr lang="zh-CN" altLang="en-US" dirty="0"/>
          </a:p>
        </p:txBody>
      </p:sp>
      <p:pic>
        <p:nvPicPr>
          <p:cNvPr id="3074" name="Picture 2" descr="21XLKWLX2-88.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93331" y="1480565"/>
            <a:ext cx="4320480" cy="1804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260648"/>
            <a:ext cx="10975658" cy="6480720"/>
          </a:xfrm>
        </p:spPr>
        <p:txBody>
          <a:bodyPr>
            <a:normAutofit/>
          </a:bodyPr>
          <a:lstStyle/>
          <a:p>
            <a:pPr indent="612140" algn="just"/>
            <a:r>
              <a:rPr lang="en-US" altLang="zh-CN" b="1" kern="100" dirty="0">
                <a:latin typeface="Times New Roman"/>
                <a:cs typeface="Courier New"/>
              </a:rPr>
              <a:t>(3)</a:t>
            </a:r>
            <a:r>
              <a:rPr lang="zh-CN" altLang="zh-CN" b="1" kern="100" dirty="0">
                <a:latin typeface="Times New Roman"/>
                <a:cs typeface="Times New Roman"/>
              </a:rPr>
              <a:t>在</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2 s</a:t>
            </a:r>
            <a:r>
              <a:rPr lang="zh-CN" altLang="zh-CN" b="1" kern="100" dirty="0">
                <a:latin typeface="Times New Roman"/>
                <a:cs typeface="Times New Roman"/>
              </a:rPr>
              <a:t>时，振子的速度的方向与</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0</a:t>
            </a:r>
            <a:r>
              <a:rPr lang="zh-CN" altLang="zh-CN" b="1" kern="100" dirty="0">
                <a:latin typeface="Times New Roman"/>
                <a:cs typeface="Times New Roman"/>
              </a:rPr>
              <a:t>时速度的方向</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sz="1050" kern="100" dirty="0">
              <a:latin typeface="宋体"/>
              <a:cs typeface="Courier New"/>
            </a:endParaRPr>
          </a:p>
          <a:p>
            <a:pPr indent="612140" algn="just"/>
            <a:r>
              <a:rPr lang="en-US" altLang="zh-CN" b="1" kern="100" dirty="0">
                <a:latin typeface="Times New Roman"/>
                <a:cs typeface="Courier New"/>
              </a:rPr>
              <a:t>(4)</a:t>
            </a:r>
            <a:r>
              <a:rPr lang="zh-CN" altLang="zh-CN" b="1" kern="100" dirty="0">
                <a:latin typeface="Times New Roman"/>
                <a:cs typeface="Times New Roman"/>
              </a:rPr>
              <a:t>振子在前</a:t>
            </a:r>
            <a:r>
              <a:rPr lang="en-US" altLang="zh-CN" b="1" kern="100" dirty="0">
                <a:latin typeface="Times New Roman"/>
                <a:cs typeface="Courier New"/>
              </a:rPr>
              <a:t>4 s</a:t>
            </a:r>
            <a:r>
              <a:rPr lang="zh-CN" altLang="zh-CN" b="1" kern="100" dirty="0">
                <a:latin typeface="Times New Roman"/>
                <a:cs typeface="Times New Roman"/>
              </a:rPr>
              <a:t>内的位移等于</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sz="1050" kern="100" dirty="0">
              <a:latin typeface="宋体"/>
              <a:cs typeface="Courier New"/>
            </a:endParaRPr>
          </a:p>
          <a:p>
            <a:pPr indent="61214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由</a:t>
            </a:r>
            <a:r>
              <a:rPr lang="en-US" altLang="zh-CN" b="1" i="1" kern="100" dirty="0">
                <a:latin typeface="Times New Roman"/>
                <a:ea typeface="楷体_GB2312"/>
                <a:cs typeface="Courier New"/>
              </a:rPr>
              <a:t>x</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图像知，在</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时，振子在平衡位置，故起始位置为</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；从</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时刻开始，振子向正的最大位移处运动，即向右运动。</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由</a:t>
            </a:r>
            <a:r>
              <a:rPr lang="en-US" altLang="zh-CN" b="1" i="1" kern="100" dirty="0">
                <a:latin typeface="Times New Roman"/>
                <a:ea typeface="楷体_GB2312"/>
                <a:cs typeface="Courier New"/>
              </a:rPr>
              <a:t>x</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图像知：</a:t>
            </a:r>
            <a:r>
              <a:rPr lang="en-US" altLang="zh-CN" b="1" i="1" kern="100" dirty="0">
                <a:latin typeface="Times New Roman"/>
                <a:ea typeface="楷体_GB2312"/>
                <a:cs typeface="Courier New"/>
              </a:rPr>
              <a:t>O</a:t>
            </a:r>
            <a:r>
              <a:rPr lang="zh-CN" altLang="zh-CN" b="1" kern="100" dirty="0">
                <a:latin typeface="Times New Roman"/>
                <a:ea typeface="楷体_GB2312"/>
                <a:cs typeface="Times New Roman"/>
              </a:rPr>
              <a:t>点、</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点、</a:t>
            </a:r>
            <a:r>
              <a:rPr lang="en-US" altLang="zh-CN" b="1" i="1" kern="100" dirty="0">
                <a:latin typeface="Times New Roman"/>
                <a:ea typeface="楷体_GB2312"/>
                <a:cs typeface="Courier New"/>
              </a:rPr>
              <a:t>D</a:t>
            </a:r>
            <a:r>
              <a:rPr lang="zh-CN" altLang="zh-CN" b="1" kern="100" dirty="0">
                <a:latin typeface="Times New Roman"/>
                <a:ea typeface="楷体_GB2312"/>
                <a:cs typeface="Times New Roman"/>
              </a:rPr>
              <a:t>点对应平衡位置的</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点，</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点在正的最大位移处，对应</a:t>
            </a:r>
            <a:r>
              <a:rPr lang="en-US" altLang="zh-CN" b="1" i="1" kern="100" dirty="0">
                <a:latin typeface="Times New Roman"/>
                <a:ea typeface="楷体_GB2312"/>
                <a:cs typeface="Courier New"/>
              </a:rPr>
              <a:t>G</a:t>
            </a:r>
            <a:r>
              <a:rPr lang="zh-CN" altLang="zh-CN" b="1" kern="100" dirty="0">
                <a:latin typeface="Times New Roman"/>
                <a:ea typeface="楷体_GB2312"/>
                <a:cs typeface="Times New Roman"/>
              </a:rPr>
              <a:t>点；</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点在负的最大位移处，对应</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点。</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(3)</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 s</a:t>
            </a:r>
            <a:r>
              <a:rPr lang="zh-CN" altLang="zh-CN" b="1" kern="100" dirty="0">
                <a:latin typeface="Times New Roman"/>
                <a:ea typeface="楷体_GB2312"/>
                <a:cs typeface="Times New Roman"/>
              </a:rPr>
              <a:t>时，图线切线斜率为负，即速度方向为负方向；</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时，图线切线斜率为正，即速度方向为正方向，故两时刻速度方向相反。</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(4)4 s</a:t>
            </a:r>
            <a:r>
              <a:rPr lang="zh-CN" altLang="zh-CN" b="1" kern="100" dirty="0">
                <a:latin typeface="Times New Roman"/>
                <a:ea typeface="楷体_GB2312"/>
                <a:cs typeface="Times New Roman"/>
              </a:rPr>
              <a:t>末振子回到平衡位置，故振子在前</a:t>
            </a:r>
            <a:r>
              <a:rPr lang="en-US" altLang="zh-CN" b="1" kern="100" dirty="0">
                <a:latin typeface="Times New Roman"/>
                <a:ea typeface="楷体_GB2312"/>
                <a:cs typeface="Courier New"/>
              </a:rPr>
              <a:t>4 s</a:t>
            </a:r>
            <a:r>
              <a:rPr lang="zh-CN" altLang="zh-CN" b="1" kern="100" dirty="0">
                <a:latin typeface="Times New Roman"/>
                <a:ea typeface="楷体_GB2312"/>
                <a:cs typeface="Times New Roman"/>
              </a:rPr>
              <a:t>内的位移为</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a:t>
            </a:r>
            <a:endParaRPr lang="zh-CN" altLang="zh-CN" sz="1050" kern="100" dirty="0">
              <a:latin typeface="宋体"/>
              <a:cs typeface="Courier New"/>
            </a:endParaRPr>
          </a:p>
          <a:p>
            <a:pPr indent="61214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cs typeface="Courier New"/>
              </a:rPr>
              <a:t>(1)</a:t>
            </a:r>
            <a:r>
              <a:rPr lang="en-US" altLang="zh-CN" b="1" i="1" kern="100" dirty="0">
                <a:latin typeface="Times New Roman"/>
                <a:cs typeface="Courier New"/>
              </a:rPr>
              <a:t>E</a:t>
            </a:r>
            <a:r>
              <a:rPr lang="zh-CN" altLang="zh-CN" b="1" kern="100" dirty="0">
                <a:latin typeface="Times New Roman"/>
                <a:cs typeface="Times New Roman"/>
              </a:rPr>
              <a:t>　右　</a:t>
            </a:r>
            <a:r>
              <a:rPr lang="en-US" altLang="zh-CN" b="1" kern="100" dirty="0">
                <a:latin typeface="Times New Roman"/>
                <a:cs typeface="Courier New"/>
              </a:rPr>
              <a:t>(2)</a:t>
            </a:r>
            <a:r>
              <a:rPr lang="en-US" altLang="zh-CN" b="1" i="1" kern="100" dirty="0">
                <a:latin typeface="Times New Roman"/>
                <a:cs typeface="Courier New"/>
              </a:rPr>
              <a:t>E</a:t>
            </a:r>
            <a:r>
              <a:rPr lang="zh-CN" altLang="zh-CN" b="1" kern="100" dirty="0">
                <a:latin typeface="Times New Roman"/>
                <a:cs typeface="Times New Roman"/>
              </a:rPr>
              <a:t>　</a:t>
            </a:r>
            <a:r>
              <a:rPr lang="en-US" altLang="zh-CN" b="1" i="1" kern="100" dirty="0">
                <a:latin typeface="Times New Roman"/>
                <a:cs typeface="Courier New"/>
              </a:rPr>
              <a:t>G</a:t>
            </a:r>
            <a:r>
              <a:rPr lang="zh-CN" altLang="zh-CN" b="1" kern="100" dirty="0">
                <a:latin typeface="Times New Roman"/>
                <a:cs typeface="Times New Roman"/>
              </a:rPr>
              <a:t>　</a:t>
            </a:r>
            <a:r>
              <a:rPr lang="en-US" altLang="zh-CN" b="1" i="1" kern="100" dirty="0">
                <a:latin typeface="Times New Roman"/>
                <a:cs typeface="Courier New"/>
              </a:rPr>
              <a:t>E</a:t>
            </a:r>
            <a:r>
              <a:rPr lang="zh-CN" altLang="zh-CN" b="1" kern="100" dirty="0">
                <a:latin typeface="Times New Roman"/>
                <a:cs typeface="Times New Roman"/>
              </a:rPr>
              <a:t>　</a:t>
            </a:r>
            <a:r>
              <a:rPr lang="en-US" altLang="zh-CN" b="1" i="1" kern="100" dirty="0">
                <a:latin typeface="Times New Roman"/>
                <a:cs typeface="Courier New"/>
              </a:rPr>
              <a:t>F</a:t>
            </a:r>
            <a:r>
              <a:rPr lang="zh-CN" altLang="zh-CN" b="1" kern="100" dirty="0">
                <a:latin typeface="Times New Roman"/>
                <a:cs typeface="Times New Roman"/>
              </a:rPr>
              <a:t>　</a:t>
            </a:r>
            <a:r>
              <a:rPr lang="en-US" altLang="zh-CN" b="1" i="1" kern="100" dirty="0">
                <a:latin typeface="Times New Roman"/>
                <a:cs typeface="Courier New"/>
              </a:rPr>
              <a:t>E</a:t>
            </a:r>
            <a:r>
              <a:rPr lang="zh-CN" altLang="zh-CN" b="1" kern="100" dirty="0">
                <a:latin typeface="Times New Roman"/>
                <a:cs typeface="Times New Roman"/>
              </a:rPr>
              <a:t>　</a:t>
            </a:r>
            <a:r>
              <a:rPr lang="en-US" altLang="zh-CN" b="1" kern="100" dirty="0">
                <a:latin typeface="Times New Roman"/>
                <a:cs typeface="Courier New"/>
              </a:rPr>
              <a:t>(3)</a:t>
            </a:r>
            <a:r>
              <a:rPr lang="zh-CN" altLang="zh-CN" b="1" kern="100" dirty="0">
                <a:latin typeface="Times New Roman"/>
                <a:cs typeface="Times New Roman"/>
              </a:rPr>
              <a:t>相反</a:t>
            </a:r>
            <a:r>
              <a:rPr lang="en-US" altLang="zh-CN" b="1" kern="100" dirty="0">
                <a:latin typeface="Times New Roman"/>
                <a:cs typeface="Courier New"/>
              </a:rPr>
              <a:t>   (</a:t>
            </a:r>
            <a:r>
              <a:rPr lang="en-US" altLang="zh-CN" b="1" kern="100" dirty="0" smtClean="0">
                <a:latin typeface="Times New Roman"/>
                <a:cs typeface="Courier New"/>
              </a:rPr>
              <a:t>4)0</a:t>
            </a:r>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7" dur="500"/>
                                        <p:tgtEl>
                                          <p:spTgt spid="2">
                                            <p:txEl>
                                              <p:pRg st="2" end="2"/>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0" dur="500"/>
                                        <p:tgtEl>
                                          <p:spTgt spid="2">
                                            <p:txEl>
                                              <p:pRg st="3" end="3"/>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3" dur="500"/>
                                        <p:tgtEl>
                                          <p:spTgt spid="2">
                                            <p:txEl>
                                              <p:pRg st="4" end="4"/>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6" dur="500"/>
                                        <p:tgtEl>
                                          <p:spTgt spid="2">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animEffect transition="in" filter="randombar(horizontal)">
                                      <p:cBhvr>
                                        <p:cTn id="21"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635494640"/>
              </p:ext>
            </p:extLst>
          </p:nvPr>
        </p:nvGraphicFramePr>
        <p:xfrm>
          <a:off x="1007863" y="548680"/>
          <a:ext cx="10274300" cy="5378450"/>
        </p:xfrm>
        <a:graphic>
          <a:graphicData uri="http://schemas.openxmlformats.org/presentationml/2006/ole">
            <mc:AlternateContent xmlns:mc="http://schemas.openxmlformats.org/markup-compatibility/2006">
              <mc:Choice xmlns:v="urn:schemas-microsoft-com:vml" Requires="v">
                <p:oleObj spid="_x0000_s4144" name="文档" r:id="rId3" imgW="10371836" imgH="5440188" progId="Word.Document.12">
                  <p:embed/>
                </p:oleObj>
              </mc:Choice>
              <mc:Fallback>
                <p:oleObj name="文档" r:id="rId3" imgW="10371836" imgH="5440188" progId="Word.Document.12">
                  <p:embed/>
                  <p:pic>
                    <p:nvPicPr>
                      <p:cNvPr id="0" name=""/>
                      <p:cNvPicPr/>
                      <p:nvPr/>
                    </p:nvPicPr>
                    <p:blipFill>
                      <a:blip r:embed="rId4"/>
                      <a:stretch>
                        <a:fillRect/>
                      </a:stretch>
                    </p:blipFill>
                    <p:spPr>
                      <a:xfrm>
                        <a:off x="1007863" y="548680"/>
                        <a:ext cx="10274300" cy="5378450"/>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28477898"/>
              </p:ext>
            </p:extLst>
          </p:nvPr>
        </p:nvGraphicFramePr>
        <p:xfrm>
          <a:off x="985019" y="1623169"/>
          <a:ext cx="10274300" cy="2705100"/>
        </p:xfrm>
        <a:graphic>
          <a:graphicData uri="http://schemas.openxmlformats.org/presentationml/2006/ole">
            <mc:AlternateContent xmlns:mc="http://schemas.openxmlformats.org/markup-compatibility/2006">
              <mc:Choice xmlns:v="urn:schemas-microsoft-com:vml" Requires="v">
                <p:oleObj spid="_x0000_s5212" name="文档" r:id="rId3" imgW="10371836" imgH="2742446" progId="Word.Document.12">
                  <p:embed/>
                </p:oleObj>
              </mc:Choice>
              <mc:Fallback>
                <p:oleObj name="文档" r:id="rId3" imgW="10371836" imgH="2742446" progId="Word.Document.12">
                  <p:embed/>
                  <p:pic>
                    <p:nvPicPr>
                      <p:cNvPr id="0" name=""/>
                      <p:cNvPicPr/>
                      <p:nvPr/>
                    </p:nvPicPr>
                    <p:blipFill>
                      <a:blip r:embed="rId4"/>
                      <a:stretch>
                        <a:fillRect/>
                      </a:stretch>
                    </p:blipFill>
                    <p:spPr>
                      <a:xfrm>
                        <a:off x="985019" y="1623169"/>
                        <a:ext cx="10274300" cy="270510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4120851768"/>
              </p:ext>
            </p:extLst>
          </p:nvPr>
        </p:nvGraphicFramePr>
        <p:xfrm>
          <a:off x="1038349" y="4184253"/>
          <a:ext cx="5275262" cy="396875"/>
        </p:xfrm>
        <a:graphic>
          <a:graphicData uri="http://schemas.openxmlformats.org/presentationml/2006/ole">
            <mc:AlternateContent xmlns:mc="http://schemas.openxmlformats.org/markup-compatibility/2006">
              <mc:Choice xmlns:v="urn:schemas-microsoft-com:vml" Requires="v">
                <p:oleObj spid="_x0000_s5213" name="文档" r:id="rId5" imgW="5274753" imgH="396374" progId="Word.Document.12">
                  <p:embed/>
                </p:oleObj>
              </mc:Choice>
              <mc:Fallback>
                <p:oleObj name="文档" r:id="rId5" imgW="5274753" imgH="396374" progId="Word.Document.12">
                  <p:embed/>
                  <p:pic>
                    <p:nvPicPr>
                      <p:cNvPr id="0" name=""/>
                      <p:cNvPicPr/>
                      <p:nvPr/>
                    </p:nvPicPr>
                    <p:blipFill>
                      <a:blip r:embed="rId6"/>
                      <a:stretch>
                        <a:fillRect/>
                      </a:stretch>
                    </p:blipFill>
                    <p:spPr>
                      <a:xfrm>
                        <a:off x="1038349" y="4184253"/>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588864964"/>
              </p:ext>
            </p:extLst>
          </p:nvPr>
        </p:nvGraphicFramePr>
        <p:xfrm>
          <a:off x="911225" y="188640"/>
          <a:ext cx="10371138" cy="3651250"/>
        </p:xfrm>
        <a:graphic>
          <a:graphicData uri="http://schemas.openxmlformats.org/presentationml/2006/ole">
            <mc:AlternateContent xmlns:mc="http://schemas.openxmlformats.org/markup-compatibility/2006">
              <mc:Choice xmlns:v="urn:schemas-microsoft-com:vml" Requires="v">
                <p:oleObj spid="_x0000_s6279" name="文档" r:id="rId3" imgW="10371836" imgH="3656355" progId="Word.Document.12">
                  <p:embed/>
                </p:oleObj>
              </mc:Choice>
              <mc:Fallback>
                <p:oleObj name="文档" r:id="rId3" imgW="10371836" imgH="3656355" progId="Word.Document.12">
                  <p:embed/>
                  <p:pic>
                    <p:nvPicPr>
                      <p:cNvPr id="0" name=""/>
                      <p:cNvPicPr/>
                      <p:nvPr/>
                    </p:nvPicPr>
                    <p:blipFill>
                      <a:blip r:embed="rId4"/>
                      <a:stretch>
                        <a:fillRect/>
                      </a:stretch>
                    </p:blipFill>
                    <p:spPr>
                      <a:xfrm>
                        <a:off x="911225" y="188640"/>
                        <a:ext cx="10371138" cy="3651250"/>
                      </a:xfrm>
                      <a:prstGeom prst="rect">
                        <a:avLst/>
                      </a:prstGeom>
                    </p:spPr>
                  </p:pic>
                </p:oleObj>
              </mc:Fallback>
            </mc:AlternateContent>
          </a:graphicData>
        </a:graphic>
      </p:graphicFrame>
      <p:pic>
        <p:nvPicPr>
          <p:cNvPr id="6146" name="Picture 2" descr="21XLKWLX2-57.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4801443" y="3717031"/>
            <a:ext cx="1728192" cy="1517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对象 3"/>
          <p:cNvGraphicFramePr>
            <a:graphicFrameLocks noChangeAspect="1"/>
          </p:cNvGraphicFramePr>
          <p:nvPr>
            <p:extLst>
              <p:ext uri="{D42A27DB-BD31-4B8C-83A1-F6EECF244321}">
                <p14:modId xmlns:p14="http://schemas.microsoft.com/office/powerpoint/2010/main" val="3934988026"/>
              </p:ext>
            </p:extLst>
          </p:nvPr>
        </p:nvGraphicFramePr>
        <p:xfrm>
          <a:off x="768995" y="5446713"/>
          <a:ext cx="10274300" cy="639762"/>
        </p:xfrm>
        <a:graphic>
          <a:graphicData uri="http://schemas.openxmlformats.org/presentationml/2006/ole">
            <mc:AlternateContent xmlns:mc="http://schemas.openxmlformats.org/markup-compatibility/2006">
              <mc:Choice xmlns:v="urn:schemas-microsoft-com:vml" Requires="v">
                <p:oleObj spid="_x0000_s6280" name="文档" r:id="rId7" imgW="10371836" imgH="645324" progId="Word.Document.12">
                  <p:embed/>
                </p:oleObj>
              </mc:Choice>
              <mc:Fallback>
                <p:oleObj name="文档" r:id="rId7" imgW="10371836" imgH="645324" progId="Word.Document.12">
                  <p:embed/>
                  <p:pic>
                    <p:nvPicPr>
                      <p:cNvPr id="0" name=""/>
                      <p:cNvPicPr/>
                      <p:nvPr/>
                    </p:nvPicPr>
                    <p:blipFill>
                      <a:blip r:embed="rId8"/>
                      <a:stretch>
                        <a:fillRect/>
                      </a:stretch>
                    </p:blipFill>
                    <p:spPr>
                      <a:xfrm>
                        <a:off x="768995" y="5446713"/>
                        <a:ext cx="10274300" cy="639762"/>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2615507589"/>
              </p:ext>
            </p:extLst>
          </p:nvPr>
        </p:nvGraphicFramePr>
        <p:xfrm>
          <a:off x="696987" y="6147643"/>
          <a:ext cx="10371138" cy="593725"/>
        </p:xfrm>
        <a:graphic>
          <a:graphicData uri="http://schemas.openxmlformats.org/presentationml/2006/ole">
            <mc:AlternateContent xmlns:mc="http://schemas.openxmlformats.org/markup-compatibility/2006">
              <mc:Choice xmlns:v="urn:schemas-microsoft-com:vml" Requires="v">
                <p:oleObj spid="_x0000_s6281" name="文档" r:id="rId9" imgW="10371836" imgH="593770" progId="Word.Document.12">
                  <p:embed/>
                </p:oleObj>
              </mc:Choice>
              <mc:Fallback>
                <p:oleObj name="文档" r:id="rId9" imgW="10371836" imgH="593770" progId="Word.Document.12">
                  <p:embed/>
                  <p:pic>
                    <p:nvPicPr>
                      <p:cNvPr id="0" name=""/>
                      <p:cNvPicPr/>
                      <p:nvPr/>
                    </p:nvPicPr>
                    <p:blipFill>
                      <a:blip r:embed="rId10"/>
                      <a:stretch>
                        <a:fillRect/>
                      </a:stretch>
                    </p:blipFill>
                    <p:spPr>
                      <a:xfrm>
                        <a:off x="696987" y="6147643"/>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332656"/>
            <a:ext cx="10975658" cy="6120679"/>
          </a:xfrm>
        </p:spPr>
        <p:txBody>
          <a:bodyPr/>
          <a:lstStyle/>
          <a:p>
            <a:pPr indent="612140" algn="ctr"/>
            <a:r>
              <a:rPr lang="en-US" altLang="zh-CN" b="1" kern="100" dirty="0">
                <a:latin typeface="Times New Roman"/>
                <a:ea typeface="黑体"/>
                <a:cs typeface="Courier New"/>
              </a:rPr>
              <a:t>(</a:t>
            </a:r>
            <a:r>
              <a:rPr lang="zh-CN" altLang="zh-CN" b="1" kern="100" dirty="0">
                <a:latin typeface="Times New Roman"/>
                <a:ea typeface="黑体"/>
                <a:cs typeface="Times New Roman"/>
              </a:rPr>
              <a:t>二</a:t>
            </a:r>
            <a:r>
              <a:rPr lang="en-US" altLang="zh-CN" b="1" kern="100" dirty="0">
                <a:latin typeface="Times New Roman"/>
                <a:ea typeface="黑体"/>
                <a:cs typeface="Courier New"/>
              </a:rPr>
              <a:t>)</a:t>
            </a:r>
            <a:r>
              <a:rPr lang="zh-CN" altLang="zh-CN" b="1" kern="100" dirty="0">
                <a:latin typeface="Times New Roman"/>
                <a:ea typeface="黑体"/>
                <a:cs typeface="Times New Roman"/>
              </a:rPr>
              <a:t>简谐运动的周期性和对称性</a:t>
            </a:r>
            <a:endParaRPr lang="zh-CN" altLang="zh-CN" sz="1050" kern="100" dirty="0">
              <a:latin typeface="宋体"/>
              <a:cs typeface="Courier New"/>
            </a:endParaRPr>
          </a:p>
          <a:p>
            <a:pPr indent="612140" algn="just"/>
            <a:r>
              <a:rPr lang="en-US" altLang="zh-CN" b="1" kern="100" dirty="0">
                <a:latin typeface="Times New Roman"/>
                <a:ea typeface="黑体"/>
                <a:cs typeface="Courier New"/>
              </a:rPr>
              <a:t>1</a:t>
            </a:r>
            <a:r>
              <a:rPr lang="zh-CN" altLang="zh-CN" b="1" kern="100" dirty="0">
                <a:latin typeface="Times New Roman"/>
                <a:ea typeface="黑体"/>
                <a:cs typeface="Times New Roman"/>
              </a:rPr>
              <a:t>．周期性</a:t>
            </a:r>
            <a:endParaRPr lang="zh-CN" altLang="zh-CN" sz="1050" kern="100" dirty="0">
              <a:latin typeface="宋体"/>
              <a:cs typeface="Courier New"/>
            </a:endParaRPr>
          </a:p>
          <a:p>
            <a:pPr indent="612140" algn="just"/>
            <a:r>
              <a:rPr lang="zh-CN" altLang="zh-CN" b="1" kern="100" dirty="0">
                <a:latin typeface="Times New Roman"/>
                <a:cs typeface="Times New Roman"/>
              </a:rPr>
              <a:t>做简谐运动的物体经过一个周期或几个周期后，能恢复到原来的状态，因此在处理实际问题中，要注意到多解的可能性。</a:t>
            </a:r>
            <a:endParaRPr lang="zh-CN" altLang="zh-CN" sz="1050" kern="100" dirty="0">
              <a:latin typeface="宋体"/>
              <a:cs typeface="Courier New"/>
            </a:endParaRPr>
          </a:p>
          <a:p>
            <a:pPr indent="612140" algn="just"/>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对称性</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速率的对称性：系统在关于平衡位置对称的两位置具有相等的速率。</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加速度和回复力的对称性：系统在关于平衡位置对称的两位置具有等大反向的加速度和回复力。</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时间的对称性：系统通过关于平衡位置对称的两段位移的时间相等。振动过程中通过任意两点</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的时间与逆向通过这两点的时间相等</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332657"/>
            <a:ext cx="10975658" cy="2664296"/>
          </a:xfrm>
        </p:spPr>
        <p:txBody>
          <a:bodyPr/>
          <a:lstStyle/>
          <a:p>
            <a:pPr indent="612140" algn="just"/>
            <a:r>
              <a:rPr lang="en-US" altLang="zh-CN" b="1" kern="100" dirty="0">
                <a:latin typeface="Times New Roman"/>
                <a:ea typeface="黑体"/>
                <a:cs typeface="Courier New"/>
              </a:rPr>
              <a:t>[</a:t>
            </a:r>
            <a:r>
              <a:rPr lang="zh-CN" altLang="zh-CN" b="1" kern="100" dirty="0">
                <a:latin typeface="Times New Roman"/>
                <a:ea typeface="黑体"/>
                <a:cs typeface="Times New Roman"/>
              </a:rPr>
              <a:t>典例</a:t>
            </a:r>
            <a:r>
              <a:rPr lang="en-US" altLang="zh-CN" b="1" kern="100" dirty="0">
                <a:latin typeface="Times New Roman"/>
                <a:ea typeface="黑体"/>
                <a:cs typeface="Courier New"/>
              </a:rPr>
              <a:t>2]</a:t>
            </a:r>
            <a:r>
              <a:rPr lang="zh-CN" altLang="zh-CN" b="1" kern="100" dirty="0">
                <a:latin typeface="Times New Roman"/>
                <a:cs typeface="Times New Roman"/>
              </a:rPr>
              <a:t>　一个质点在平衡位置</a:t>
            </a:r>
            <a:r>
              <a:rPr lang="en-US" altLang="zh-CN" b="1" i="1" kern="100" dirty="0">
                <a:latin typeface="Times New Roman"/>
                <a:cs typeface="Courier New"/>
              </a:rPr>
              <a:t>O</a:t>
            </a:r>
            <a:r>
              <a:rPr lang="zh-CN" altLang="zh-CN" b="1" kern="100" dirty="0">
                <a:latin typeface="Times New Roman"/>
                <a:cs typeface="Times New Roman"/>
              </a:rPr>
              <a:t>点的附近做简谐运动，它离开</a:t>
            </a:r>
            <a:r>
              <a:rPr lang="en-US" altLang="zh-CN" b="1" i="1" kern="100" dirty="0">
                <a:latin typeface="Times New Roman"/>
                <a:cs typeface="Courier New"/>
              </a:rPr>
              <a:t>O</a:t>
            </a:r>
            <a:r>
              <a:rPr lang="zh-CN" altLang="zh-CN" b="1" kern="100" dirty="0">
                <a:latin typeface="Times New Roman"/>
                <a:cs typeface="Times New Roman"/>
              </a:rPr>
              <a:t>点后经过</a:t>
            </a:r>
            <a:r>
              <a:rPr lang="en-US" altLang="zh-CN" b="1" kern="100" dirty="0">
                <a:latin typeface="Times New Roman"/>
                <a:cs typeface="Courier New"/>
              </a:rPr>
              <a:t>3 s</a:t>
            </a:r>
            <a:r>
              <a:rPr lang="zh-CN" altLang="zh-CN" b="1" kern="100" dirty="0">
                <a:latin typeface="Times New Roman"/>
                <a:cs typeface="Times New Roman"/>
              </a:rPr>
              <a:t>时间第一次经过</a:t>
            </a:r>
            <a:r>
              <a:rPr lang="en-US" altLang="zh-CN" b="1" i="1" kern="100" dirty="0">
                <a:latin typeface="Times New Roman"/>
                <a:cs typeface="Courier New"/>
              </a:rPr>
              <a:t>M</a:t>
            </a:r>
            <a:r>
              <a:rPr lang="zh-CN" altLang="zh-CN" b="1" kern="100" dirty="0">
                <a:latin typeface="Times New Roman"/>
                <a:cs typeface="Times New Roman"/>
              </a:rPr>
              <a:t>点，再经过</a:t>
            </a:r>
            <a:r>
              <a:rPr lang="en-US" altLang="zh-CN" b="1" kern="100" dirty="0">
                <a:latin typeface="Times New Roman"/>
                <a:cs typeface="Courier New"/>
              </a:rPr>
              <a:t>2 s</a:t>
            </a:r>
            <a:r>
              <a:rPr lang="zh-CN" altLang="zh-CN" b="1" kern="100" dirty="0">
                <a:latin typeface="Times New Roman"/>
                <a:cs typeface="Times New Roman"/>
              </a:rPr>
              <a:t>第二次经过</a:t>
            </a:r>
            <a:r>
              <a:rPr lang="en-US" altLang="zh-CN" b="1" i="1" kern="100" dirty="0">
                <a:latin typeface="Times New Roman"/>
                <a:cs typeface="Courier New"/>
              </a:rPr>
              <a:t>M</a:t>
            </a:r>
            <a:r>
              <a:rPr lang="zh-CN" altLang="zh-CN" b="1" kern="100" dirty="0">
                <a:latin typeface="Times New Roman"/>
                <a:cs typeface="Times New Roman"/>
              </a:rPr>
              <a:t>点，该质点再经过</a:t>
            </a:r>
            <a:r>
              <a:rPr lang="en-US" altLang="zh-CN" b="1" kern="100" dirty="0">
                <a:latin typeface="Times New Roman"/>
                <a:cs typeface="Courier New"/>
              </a:rPr>
              <a:t>________ s</a:t>
            </a:r>
            <a:r>
              <a:rPr lang="zh-CN" altLang="zh-CN" b="1" kern="100" dirty="0">
                <a:latin typeface="Times New Roman"/>
                <a:cs typeface="Times New Roman"/>
              </a:rPr>
              <a:t>第三次经过</a:t>
            </a:r>
            <a:r>
              <a:rPr lang="en-US" altLang="zh-CN" b="1" i="1" kern="100" dirty="0">
                <a:latin typeface="Times New Roman"/>
                <a:cs typeface="Courier New"/>
              </a:rPr>
              <a:t>M</a:t>
            </a:r>
            <a:r>
              <a:rPr lang="zh-CN" altLang="zh-CN" b="1" kern="100" dirty="0">
                <a:latin typeface="Times New Roman"/>
                <a:cs typeface="Times New Roman"/>
              </a:rPr>
              <a:t>点。若该质点由</a:t>
            </a:r>
            <a:r>
              <a:rPr lang="en-US" altLang="zh-CN" b="1" i="1" kern="100" dirty="0">
                <a:latin typeface="Times New Roman"/>
                <a:cs typeface="Courier New"/>
              </a:rPr>
              <a:t>O</a:t>
            </a:r>
            <a:r>
              <a:rPr lang="zh-CN" altLang="zh-CN" b="1" kern="100" dirty="0">
                <a:latin typeface="Times New Roman"/>
                <a:cs typeface="Times New Roman"/>
              </a:rPr>
              <a:t>点出发在</a:t>
            </a:r>
            <a:r>
              <a:rPr lang="en-US" altLang="zh-CN" b="1" kern="100" dirty="0">
                <a:latin typeface="Times New Roman"/>
                <a:cs typeface="Courier New"/>
              </a:rPr>
              <a:t>20 s</a:t>
            </a:r>
            <a:r>
              <a:rPr lang="zh-CN" altLang="zh-CN" b="1" kern="100" dirty="0">
                <a:latin typeface="Times New Roman"/>
                <a:cs typeface="Times New Roman"/>
              </a:rPr>
              <a:t>内经过的路程是</a:t>
            </a:r>
            <a:r>
              <a:rPr lang="en-US" altLang="zh-CN" b="1" kern="100" dirty="0">
                <a:latin typeface="Times New Roman"/>
                <a:cs typeface="Courier New"/>
              </a:rPr>
              <a:t>20 cm</a:t>
            </a:r>
            <a:r>
              <a:rPr lang="zh-CN" altLang="zh-CN" b="1" kern="100" dirty="0">
                <a:latin typeface="Times New Roman"/>
                <a:cs typeface="Times New Roman"/>
              </a:rPr>
              <a:t>，则质点振动的振幅为</a:t>
            </a:r>
            <a:r>
              <a:rPr lang="en-US" altLang="zh-CN" b="1" kern="100" dirty="0">
                <a:latin typeface="Times New Roman"/>
                <a:cs typeface="Courier New"/>
              </a:rPr>
              <a:t>________ cm</a:t>
            </a:r>
            <a:r>
              <a:rPr lang="zh-CN" altLang="zh-CN" b="1" kern="100" dirty="0" smtClean="0">
                <a:latin typeface="Times New Roman"/>
                <a:cs typeface="Times New Roman"/>
              </a:rPr>
              <a:t>。</a:t>
            </a:r>
            <a:endParaRPr lang="zh-CN" altLang="zh-CN" sz="1050" kern="100" dirty="0">
              <a:latin typeface="宋体"/>
              <a:cs typeface="Courier New"/>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946040462"/>
              </p:ext>
            </p:extLst>
          </p:nvPr>
        </p:nvGraphicFramePr>
        <p:xfrm>
          <a:off x="911225" y="2846536"/>
          <a:ext cx="10371138" cy="3606800"/>
        </p:xfrm>
        <a:graphic>
          <a:graphicData uri="http://schemas.openxmlformats.org/presentationml/2006/ole">
            <mc:AlternateContent xmlns:mc="http://schemas.openxmlformats.org/markup-compatibility/2006">
              <mc:Choice xmlns:v="urn:schemas-microsoft-com:vml" Requires="v">
                <p:oleObj spid="_x0000_s7211" name="文档" r:id="rId3" imgW="10371836" imgH="3606603" progId="Word.Document.12">
                  <p:embed/>
                </p:oleObj>
              </mc:Choice>
              <mc:Fallback>
                <p:oleObj name="文档" r:id="rId3" imgW="10371836" imgH="3606603" progId="Word.Document.12">
                  <p:embed/>
                  <p:pic>
                    <p:nvPicPr>
                      <p:cNvPr id="0" name=""/>
                      <p:cNvPicPr/>
                      <p:nvPr/>
                    </p:nvPicPr>
                    <p:blipFill>
                      <a:blip r:embed="rId4"/>
                      <a:stretch>
                        <a:fillRect/>
                      </a:stretch>
                    </p:blipFill>
                    <p:spPr>
                      <a:xfrm>
                        <a:off x="911225" y="2846536"/>
                        <a:ext cx="10371138" cy="3606800"/>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TotalTime>
  <Words>1183</Words>
  <Application>Microsoft Office PowerPoint</Application>
  <PresentationFormat>自定义</PresentationFormat>
  <Paragraphs>83</Paragraphs>
  <Slides>25</Slides>
  <Notes>3</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25</vt:i4>
      </vt:variant>
    </vt:vector>
  </HeadingPairs>
  <TitlesOfParts>
    <vt:vector size="27"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59</cp:revision>
  <dcterms:created xsi:type="dcterms:W3CDTF">2021-04-02T06:41:31Z</dcterms:created>
  <dcterms:modified xsi:type="dcterms:W3CDTF">2024-03-26T12:42:38Z</dcterms:modified>
</cp:coreProperties>
</file>