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60" r:id="rId2"/>
    <p:sldId id="266" r:id="rId3"/>
    <p:sldId id="267" r:id="rId4"/>
    <p:sldId id="268" r:id="rId5"/>
    <p:sldId id="270" r:id="rId6"/>
    <p:sldId id="271" r:id="rId7"/>
    <p:sldId id="272" r:id="rId8"/>
    <p:sldId id="273" r:id="rId9"/>
    <p:sldId id="274" r:id="rId10"/>
    <p:sldId id="275" r:id="rId11"/>
    <p:sldId id="276" r:id="rId12"/>
    <p:sldId id="277" r:id="rId13"/>
    <p:sldId id="261" r:id="rId14"/>
    <p:sldId id="262" r:id="rId15"/>
    <p:sldId id="263" r:id="rId16"/>
    <p:sldId id="264" r:id="rId17"/>
    <p:sldId id="265" r:id="rId18"/>
    <p:sldId id="278" r:id="rId19"/>
    <p:sldId id="281" r:id="rId20"/>
    <p:sldId id="289" r:id="rId21"/>
    <p:sldId id="290" r:id="rId22"/>
    <p:sldId id="291" r:id="rId23"/>
    <p:sldId id="292" r:id="rId24"/>
    <p:sldId id="293" r:id="rId25"/>
    <p:sldId id="294" r:id="rId26"/>
    <p:sldId id="295" r:id="rId27"/>
    <p:sldId id="296" r:id="rId28"/>
    <p:sldId id="297" r:id="rId29"/>
    <p:sldId id="299" r:id="rId30"/>
    <p:sldId id="300" r:id="rId31"/>
    <p:sldId id="301" r:id="rId32"/>
    <p:sldId id="302" r:id="rId33"/>
    <p:sldId id="303" r:id="rId34"/>
    <p:sldId id="304" r:id="rId35"/>
    <p:sldId id="305" r:id="rId36"/>
    <p:sldId id="306" r:id="rId37"/>
    <p:sldId id="307" r:id="rId38"/>
    <p:sldId id="308" r:id="rId39"/>
    <p:sldId id="309" r:id="rId40"/>
    <p:sldId id="310" r:id="rId41"/>
    <p:sldId id="311" r:id="rId42"/>
    <p:sldId id="312" r:id="rId43"/>
    <p:sldId id="313" r:id="rId44"/>
    <p:sldId id="315" r:id="rId45"/>
    <p:sldId id="316" r:id="rId46"/>
    <p:sldId id="314" r:id="rId47"/>
    <p:sldId id="288" r:id="rId48"/>
    <p:sldId id="287" r:id="rId49"/>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07" autoAdjust="0"/>
  </p:normalViewPr>
  <p:slideViewPr>
    <p:cSldViewPr>
      <p:cViewPr varScale="1">
        <p:scale>
          <a:sx n="81" d="100"/>
          <a:sy n="81" d="100"/>
        </p:scale>
        <p:origin x="-378" y="-90"/>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259852-78AA-40F1-8080-B19D5B5F5B0D}" type="datetimeFigureOut">
              <a:rPr lang="zh-CN" altLang="en-US" smtClean="0"/>
              <a:t>2024-3-25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C50BC-2BFF-4B44-AB80-33462542E80D}" type="slidenum">
              <a:rPr lang="zh-CN" altLang="en-US" smtClean="0"/>
              <a:t>‹#›</a:t>
            </a:fld>
            <a:endParaRPr lang="zh-CN" altLang="en-US"/>
          </a:p>
        </p:txBody>
      </p:sp>
    </p:spTree>
    <p:extLst>
      <p:ext uri="{BB962C8B-B14F-4D97-AF65-F5344CB8AC3E}">
        <p14:creationId xmlns:p14="http://schemas.microsoft.com/office/powerpoint/2010/main" val="1201887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47</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21WLXKCXARXS2-40.TI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333.docx"/><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20WLXBY2-7.TIF"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Word_Document444.docx"/><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13.png"/><Relationship Id="rId4" Type="http://schemas.openxmlformats.org/officeDocument/2006/relationships/image" Target="../media/image12.emf"/></Relationships>
</file>

<file path=ppt/slides/_rels/slide17.xml.rels><?xml version="1.0" encoding="UTF-8" standalone="yes"?>
<Relationships xmlns="http://schemas.openxmlformats.org/package/2006/relationships"><Relationship Id="rId3" Type="http://schemas.openxmlformats.org/officeDocument/2006/relationships/image" Target="21XLKWLX2-7.TIF" TargetMode="External"/><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21WLXKCXARXS2-25.TIF" TargetMode="Externa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20XWLX2-1.TI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555.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7.emf"/><Relationship Id="rId5" Type="http://schemas.openxmlformats.org/officeDocument/2006/relationships/package" Target="../embeddings/Microsoft_Word_Document666.docx"/><Relationship Id="rId4" Type="http://schemas.openxmlformats.org/officeDocument/2006/relationships/image" Target="../media/image16.emf"/></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package" Target="../embeddings/Microsoft_Word_Document777.docx"/><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18.emf"/></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Word_Document888.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20.emf"/><Relationship Id="rId5" Type="http://schemas.openxmlformats.org/officeDocument/2006/relationships/package" Target="../embeddings/Microsoft_Word_Document999.docx"/><Relationship Id="rId4" Type="http://schemas.openxmlformats.org/officeDocument/2006/relationships/image" Target="../media/image19.emf"/></Relationships>
</file>

<file path=ppt/slides/_rels/slide28.xml.rels><?xml version="1.0" encoding="UTF-8" standalone="yes"?>
<Relationships xmlns="http://schemas.openxmlformats.org/package/2006/relationships"><Relationship Id="rId3" Type="http://schemas.openxmlformats.org/officeDocument/2006/relationships/image" Target="21WLHB-15.TIF" TargetMode="External"/><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21WLXKCXARXS2-43.TIF" TargetMode="External"/><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21WLXKCXARXS2-44.TIF" TargetMode="External"/><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20XWLX2-49.TIF" TargetMode="External"/><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21WLXKCXARXS2-45.TIF" TargetMode="Externa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21WLXKCXARXS2-46.TIF" TargetMode="External"/><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package" Target="../embeddings/Microsoft_Word_Document101010.docx"/><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29.emf"/><Relationship Id="rId5" Type="http://schemas.openxmlformats.org/officeDocument/2006/relationships/package" Target="../embeddings/Microsoft_Word_Document111111.docx"/><Relationship Id="rId4" Type="http://schemas.openxmlformats.org/officeDocument/2006/relationships/image" Target="../media/image28.emf"/></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21XLKWLX2-1+.TIF"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21WLXKCXARXS2-47.TIF" TargetMode="External"/><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21WLXKCXARXS2-48.TIF" TargetMode="External"/><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file:///F:\&#31908;&#25945;&#29256;&#29289;&#29702;&#36873;&#25321;&#24615;&#24517;&#20462;&#31532;&#19968;&#20876;&#25945;&#21442;$\22WLRXY2-12+.TIF" TargetMode="External"/><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20XWLX2-14.TIF" TargetMode="External"/><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0843;&#65289;&#31616;&#35856;&#36816;&#21160;.DOC" TargetMode="External"/><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package" Target="../embeddings/Microsoft_Word_Document222.docx"/><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20XWLX2-23.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548680"/>
            <a:ext cx="10975658" cy="4464498"/>
          </a:xfrm>
        </p:spPr>
        <p:txBody>
          <a:bodyPr/>
          <a:lstStyle/>
          <a:p>
            <a:pPr indent="612140" algn="ctr"/>
            <a:r>
              <a:rPr lang="zh-CN" altLang="zh-CN" sz="3000" b="1" kern="100" dirty="0">
                <a:solidFill>
                  <a:srgbClr val="C00000"/>
                </a:solidFill>
                <a:latin typeface="Times New Roman"/>
                <a:cs typeface="Times New Roman"/>
              </a:rPr>
              <a:t>第二章</a:t>
            </a:r>
            <a:r>
              <a:rPr lang="zh-CN" altLang="zh-CN" sz="3000" b="1" kern="100" dirty="0">
                <a:solidFill>
                  <a:srgbClr val="C00000"/>
                </a:solidFill>
                <a:ea typeface="Times New Roman"/>
                <a:cs typeface="Courier New"/>
              </a:rPr>
              <a:t> </a:t>
            </a:r>
            <a:r>
              <a:rPr lang="en-US" altLang="zh-CN" sz="3000" b="1" kern="100" dirty="0">
                <a:solidFill>
                  <a:srgbClr val="C00000"/>
                </a:solidFill>
                <a:latin typeface="Times New Roman"/>
                <a:cs typeface="Courier New"/>
              </a:rPr>
              <a:t>  </a:t>
            </a:r>
            <a:r>
              <a:rPr lang="zh-CN" altLang="zh-CN" sz="3000" b="1" kern="100" dirty="0">
                <a:solidFill>
                  <a:srgbClr val="C00000"/>
                </a:solidFill>
                <a:latin typeface="Times New Roman"/>
                <a:cs typeface="Times New Roman"/>
              </a:rPr>
              <a:t>机械振动</a:t>
            </a:r>
            <a:endParaRPr lang="zh-CN" altLang="zh-CN" sz="3000" kern="100" dirty="0">
              <a:solidFill>
                <a:srgbClr val="C00000"/>
              </a:solidFill>
              <a:cs typeface="Courier New"/>
            </a:endParaRPr>
          </a:p>
          <a:p>
            <a:pPr indent="612140" algn="ctr"/>
            <a:r>
              <a:rPr lang="zh-CN" altLang="zh-CN" sz="2800" b="1" kern="100" dirty="0">
                <a:solidFill>
                  <a:srgbClr val="00B050"/>
                </a:solidFill>
                <a:latin typeface="Times New Roman"/>
                <a:cs typeface="Times New Roman"/>
              </a:rPr>
              <a:t>第一节　简谐运动</a:t>
            </a:r>
            <a:endParaRPr lang="zh-CN" altLang="zh-CN" sz="2800" kern="100" dirty="0">
              <a:solidFill>
                <a:srgbClr val="00B050"/>
              </a:solidFill>
              <a:cs typeface="Courier New"/>
            </a:endParaRPr>
          </a:p>
          <a:p>
            <a:endParaRPr lang="zh-CN" altLang="en-US" dirty="0"/>
          </a:p>
        </p:txBody>
      </p:sp>
      <p:pic>
        <p:nvPicPr>
          <p:cNvPr id="1026"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914" y="2132856"/>
            <a:ext cx="11679329"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052736"/>
            <a:ext cx="10975658" cy="3456384"/>
          </a:xfrm>
        </p:spPr>
        <p:txBody>
          <a:bodyPr>
            <a:normAutofit/>
          </a:bodyPr>
          <a:lstStyle/>
          <a:p>
            <a:pPr marL="361950" indent="-361950" algn="just"/>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361950" indent="-361950" algn="just"/>
            <a:r>
              <a:rPr lang="en-US" altLang="zh-CN" b="1" kern="100" dirty="0">
                <a:latin typeface="Times New Roman"/>
                <a:cs typeface="Courier New"/>
              </a:rPr>
              <a:t>(1)</a:t>
            </a:r>
            <a:r>
              <a:rPr lang="zh-CN" altLang="zh-CN" b="1" kern="100" dirty="0">
                <a:latin typeface="Times New Roman"/>
                <a:cs typeface="Times New Roman"/>
              </a:rPr>
              <a:t>水平弹簧振子运动到平衡位置时，回复力为</a:t>
            </a:r>
            <a:r>
              <a:rPr lang="en-US" altLang="zh-CN" b="1" kern="100" dirty="0">
                <a:latin typeface="Times New Roman"/>
                <a:cs typeface="Courier New"/>
              </a:rPr>
              <a:t>0</a:t>
            </a:r>
            <a:r>
              <a:rPr lang="zh-CN" altLang="zh-CN" b="1" kern="100" dirty="0">
                <a:latin typeface="Times New Roman"/>
                <a:cs typeface="Times New Roman"/>
              </a:rPr>
              <a:t>，因此系统的能量一定为</a:t>
            </a:r>
            <a:r>
              <a:rPr lang="en-US" altLang="zh-CN" b="1" kern="100" dirty="0">
                <a:latin typeface="Times New Roman"/>
                <a:cs typeface="Courier New"/>
              </a:rPr>
              <a:t>0</a:t>
            </a:r>
            <a:r>
              <a:rPr lang="zh-CN" altLang="zh-CN" b="1" kern="100" dirty="0" smtClean="0">
                <a:latin typeface="Times New Roman"/>
                <a:cs typeface="Times New Roman"/>
              </a:rPr>
              <a:t>。</a:t>
            </a:r>
            <a:r>
              <a:rPr lang="en-US" altLang="zh-CN" b="1" kern="100" dirty="0" smtClean="0">
                <a:latin typeface="Times New Roman"/>
                <a:cs typeface="Courier New"/>
              </a:rPr>
              <a:t>(    )</a:t>
            </a:r>
            <a:endParaRPr lang="zh-CN" altLang="zh-CN" sz="1050" kern="100" dirty="0">
              <a:cs typeface="Courier New"/>
            </a:endParaRPr>
          </a:p>
          <a:p>
            <a:pPr marL="361950" indent="-361950" algn="just"/>
            <a:r>
              <a:rPr lang="en-US" altLang="zh-CN" b="1" kern="100" dirty="0">
                <a:latin typeface="Times New Roman"/>
                <a:cs typeface="Courier New"/>
              </a:rPr>
              <a:t>(2)</a:t>
            </a:r>
            <a:r>
              <a:rPr lang="zh-CN" altLang="zh-CN" b="1" kern="100" dirty="0">
                <a:latin typeface="Times New Roman"/>
                <a:cs typeface="Times New Roman"/>
              </a:rPr>
              <a:t>回复力变大时，弹簧振子的速度变小</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1950" indent="-361950" algn="just"/>
            <a:r>
              <a:rPr lang="en-US" altLang="zh-CN" b="1" kern="100" dirty="0">
                <a:latin typeface="Times New Roman"/>
                <a:cs typeface="Courier New"/>
              </a:rPr>
              <a:t>(3)</a:t>
            </a:r>
            <a:r>
              <a:rPr lang="zh-CN" altLang="zh-CN" b="1" kern="100" dirty="0">
                <a:latin typeface="Times New Roman"/>
                <a:cs typeface="Times New Roman"/>
              </a:rPr>
              <a:t>振动过程中的机械能守恒是一种理想化的模型，实际的振动是有一定的能量损耗</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p:txBody>
      </p:sp>
      <p:sp>
        <p:nvSpPr>
          <p:cNvPr id="4" name="矩形 3"/>
          <p:cNvSpPr/>
          <p:nvPr/>
        </p:nvSpPr>
        <p:spPr>
          <a:xfrm>
            <a:off x="10878231" y="182426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778107" y="242088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6" name="矩形 5"/>
          <p:cNvSpPr/>
          <p:nvPr/>
        </p:nvSpPr>
        <p:spPr>
          <a:xfrm>
            <a:off x="10750948" y="357301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80728"/>
            <a:ext cx="10975658" cy="5616624"/>
          </a:xfrm>
        </p:spPr>
        <p:txBody>
          <a:bodyPr>
            <a:normAutofit lnSpcReduction="10000"/>
          </a:bodyPr>
          <a:lstStyle/>
          <a:p>
            <a:pPr indent="612140" algn="ctr">
              <a:lnSpc>
                <a:spcPct val="130000"/>
              </a:lnSpc>
            </a:pP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一</a:t>
            </a:r>
            <a:r>
              <a:rPr lang="en-US" altLang="zh-CN" b="1" kern="100" dirty="0">
                <a:solidFill>
                  <a:schemeClr val="accent6">
                    <a:lumMod val="75000"/>
                  </a:schemeClr>
                </a:solidFill>
                <a:latin typeface="Symbol"/>
                <a:cs typeface="Times New Roman"/>
              </a:rPr>
              <a:t>)   </a:t>
            </a:r>
            <a:r>
              <a:rPr lang="zh-CN" altLang="zh-CN" b="1" kern="100" dirty="0">
                <a:solidFill>
                  <a:schemeClr val="accent6">
                    <a:lumMod val="75000"/>
                  </a:schemeClr>
                </a:solidFill>
                <a:latin typeface="Times New Roman"/>
                <a:cs typeface="Times New Roman"/>
              </a:rPr>
              <a:t>简谐运动的回复力</a:t>
            </a:r>
            <a:endParaRPr lang="zh-CN" altLang="zh-CN" sz="1050" kern="100" dirty="0">
              <a:solidFill>
                <a:schemeClr val="accent6">
                  <a:lumMod val="75000"/>
                </a:schemeClr>
              </a:solidFill>
              <a:cs typeface="Courier New"/>
            </a:endParaRPr>
          </a:p>
          <a:p>
            <a:pPr indent="612140">
              <a:lnSpc>
                <a:spcPct val="130000"/>
              </a:lnSpc>
            </a:pPr>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cs typeface="Courier New"/>
            </a:endParaRPr>
          </a:p>
          <a:p>
            <a:pPr indent="612140" algn="just">
              <a:lnSpc>
                <a:spcPct val="130000"/>
              </a:lnSpc>
            </a:pPr>
            <a:r>
              <a:rPr lang="zh-CN" altLang="zh-CN" b="1" kern="100" dirty="0">
                <a:latin typeface="Times New Roman"/>
                <a:cs typeface="Times New Roman"/>
              </a:rPr>
              <a:t>如图所示为弹簧振子的模型，</a:t>
            </a:r>
            <a:r>
              <a:rPr lang="en-US" altLang="zh-CN" b="1" i="1" kern="100" dirty="0">
                <a:latin typeface="Times New Roman"/>
                <a:cs typeface="Courier New"/>
              </a:rPr>
              <a:t>O</a:t>
            </a:r>
            <a:r>
              <a:rPr lang="zh-CN" altLang="zh-CN" b="1" kern="100" dirty="0">
                <a:latin typeface="Times New Roman"/>
                <a:cs typeface="Times New Roman"/>
              </a:rPr>
              <a:t>点为振子的平衡位置，</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O</a:t>
            </a:r>
            <a:r>
              <a:rPr lang="zh-CN" altLang="zh-CN" b="1" kern="100" dirty="0">
                <a:latin typeface="Times New Roman"/>
                <a:cs typeface="Times New Roman"/>
              </a:rPr>
              <a:t>间和</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O</a:t>
            </a:r>
            <a:r>
              <a:rPr lang="zh-CN" altLang="zh-CN" b="1" kern="100" dirty="0">
                <a:latin typeface="Times New Roman"/>
                <a:cs typeface="Times New Roman"/>
              </a:rPr>
              <a:t>间距离都是</a:t>
            </a:r>
            <a:r>
              <a:rPr lang="en-US" altLang="zh-CN" b="1" i="1" kern="100" dirty="0">
                <a:latin typeface="Times New Roman"/>
                <a:cs typeface="Courier New"/>
              </a:rPr>
              <a:t>x</a:t>
            </a:r>
            <a:r>
              <a:rPr lang="zh-CN" altLang="zh-CN" b="1" kern="100" dirty="0">
                <a:latin typeface="Times New Roman"/>
                <a:cs typeface="Times New Roman"/>
              </a:rPr>
              <a:t>，弹簧振子振动系数为</a:t>
            </a:r>
            <a:r>
              <a:rPr lang="en-US" altLang="zh-CN" b="1" i="1" kern="100" dirty="0">
                <a:latin typeface="Times New Roman"/>
                <a:cs typeface="Courier New"/>
              </a:rPr>
              <a:t>k</a:t>
            </a:r>
            <a:r>
              <a:rPr lang="zh-CN" altLang="zh-CN" b="1" kern="100" dirty="0">
                <a:latin typeface="Times New Roman"/>
                <a:cs typeface="Times New Roman"/>
              </a:rPr>
              <a:t>。</a:t>
            </a:r>
            <a:endParaRPr lang="zh-CN" altLang="zh-CN" sz="1050" kern="100" dirty="0">
              <a:cs typeface="Courier New"/>
            </a:endParaRPr>
          </a:p>
          <a:p>
            <a:pPr indent="612140" algn="just">
              <a:lnSpc>
                <a:spcPct val="130000"/>
              </a:lnSpc>
            </a:pPr>
            <a:r>
              <a:rPr lang="en-US" altLang="zh-CN" b="1" kern="100" dirty="0">
                <a:latin typeface="Times New Roman"/>
                <a:cs typeface="Courier New"/>
              </a:rPr>
              <a:t>(1)</a:t>
            </a:r>
            <a:r>
              <a:rPr lang="zh-CN" altLang="zh-CN" b="1" kern="100" dirty="0">
                <a:latin typeface="Times New Roman"/>
                <a:cs typeface="Times New Roman"/>
              </a:rPr>
              <a:t>当振子在</a:t>
            </a:r>
            <a:r>
              <a:rPr lang="en-US" altLang="zh-CN" b="1" i="1" kern="100" dirty="0">
                <a:latin typeface="Times New Roman"/>
                <a:cs typeface="Courier New"/>
              </a:rPr>
              <a:t>A</a:t>
            </a:r>
            <a:r>
              <a:rPr lang="zh-CN" altLang="zh-CN" b="1" kern="100" dirty="0">
                <a:latin typeface="Times New Roman"/>
                <a:cs typeface="Times New Roman"/>
              </a:rPr>
              <a:t>点时所受弹簧的弹力方向如何</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612140" algn="just">
              <a:lnSpc>
                <a:spcPct val="130000"/>
              </a:lnSpc>
            </a:pPr>
            <a:r>
              <a:rPr lang="zh-CN" altLang="zh-CN" b="1" kern="100" dirty="0" smtClean="0">
                <a:latin typeface="Times New Roman"/>
                <a:cs typeface="Times New Roman"/>
              </a:rPr>
              <a:t>大</a:t>
            </a:r>
            <a:r>
              <a:rPr lang="zh-CN" altLang="zh-CN" b="1" kern="100" dirty="0">
                <a:latin typeface="Times New Roman"/>
                <a:cs typeface="Times New Roman"/>
              </a:rPr>
              <a:t>小是多少？在</a:t>
            </a:r>
            <a:r>
              <a:rPr lang="en-US" altLang="zh-CN" b="1" i="1" kern="100" dirty="0">
                <a:latin typeface="Times New Roman"/>
                <a:cs typeface="Courier New"/>
              </a:rPr>
              <a:t>B</a:t>
            </a:r>
            <a:r>
              <a:rPr lang="zh-CN" altLang="zh-CN" b="1" kern="100" dirty="0">
                <a:latin typeface="Times New Roman"/>
                <a:cs typeface="Times New Roman"/>
              </a:rPr>
              <a:t>点呢？</a:t>
            </a:r>
            <a:endParaRPr lang="zh-CN" altLang="zh-CN" sz="1050" kern="100" dirty="0">
              <a:cs typeface="Courier New"/>
            </a:endParaRPr>
          </a:p>
          <a:p>
            <a:pPr indent="612140" algn="just">
              <a:lnSpc>
                <a:spcPct val="130000"/>
              </a:lnSpc>
            </a:pPr>
            <a:r>
              <a:rPr lang="en-US" altLang="zh-CN" b="1" kern="100" dirty="0">
                <a:latin typeface="Times New Roman"/>
                <a:cs typeface="Courier New"/>
              </a:rPr>
              <a:t>(2)</a:t>
            </a:r>
            <a:r>
              <a:rPr lang="zh-CN" altLang="zh-CN" b="1" kern="100" dirty="0">
                <a:latin typeface="Times New Roman"/>
                <a:cs typeface="Times New Roman"/>
              </a:rPr>
              <a:t>弹力的作用是什么？</a:t>
            </a:r>
            <a:endParaRPr lang="zh-CN" altLang="zh-CN" sz="1050" kern="100" dirty="0">
              <a:cs typeface="Courier New"/>
            </a:endParaRPr>
          </a:p>
          <a:p>
            <a:pPr indent="612140" algn="just">
              <a:lnSpc>
                <a:spcPct val="130000"/>
              </a:lnSpc>
            </a:pPr>
            <a:r>
              <a:rPr lang="en-US" altLang="zh-CN" b="1" kern="100" dirty="0">
                <a:latin typeface="Times New Roman"/>
                <a:cs typeface="Courier New"/>
              </a:rPr>
              <a:t>(3)</a:t>
            </a:r>
            <a:r>
              <a:rPr lang="zh-CN" altLang="zh-CN" b="1" kern="100" dirty="0">
                <a:latin typeface="Times New Roman"/>
                <a:cs typeface="Times New Roman"/>
              </a:rPr>
              <a:t>弹力的大小与位移是什么关系？</a:t>
            </a:r>
            <a:endParaRPr lang="zh-CN" altLang="zh-CN" sz="1050" kern="100" dirty="0">
              <a:cs typeface="Courier New"/>
            </a:endParaRPr>
          </a:p>
          <a:p>
            <a:pPr indent="612140" algn="just">
              <a:lnSpc>
                <a:spcPct val="130000"/>
              </a:lnSpc>
            </a:pPr>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由</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指向</a:t>
            </a:r>
            <a:r>
              <a:rPr lang="en-US" altLang="zh-CN" b="1" i="1" kern="100" dirty="0">
                <a:latin typeface="Times New Roman"/>
                <a:ea typeface="楷体_GB2312"/>
                <a:cs typeface="Courier New"/>
              </a:rPr>
              <a:t>O</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kx</a:t>
            </a:r>
            <a:r>
              <a:rPr lang="zh-CN" altLang="zh-CN" b="1" kern="100" dirty="0">
                <a:latin typeface="Times New Roman"/>
                <a:ea typeface="楷体_GB2312"/>
                <a:cs typeface="Times New Roman"/>
              </a:rPr>
              <a:t>；由</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指向</a:t>
            </a:r>
            <a:r>
              <a:rPr lang="en-US" altLang="zh-CN" b="1" i="1" kern="100" dirty="0">
                <a:latin typeface="Times New Roman"/>
                <a:ea typeface="楷体_GB2312"/>
                <a:cs typeface="Courier New"/>
              </a:rPr>
              <a:t>O</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kx</a:t>
            </a:r>
            <a:r>
              <a:rPr lang="zh-CN" altLang="zh-CN" b="1" kern="100" dirty="0">
                <a:latin typeface="Times New Roman"/>
                <a:ea typeface="楷体_GB2312"/>
                <a:cs typeface="Times New Roman"/>
              </a:rPr>
              <a:t>。</a:t>
            </a:r>
            <a:endParaRPr lang="zh-CN" altLang="zh-CN" sz="1050" kern="100" dirty="0">
              <a:cs typeface="Courier New"/>
            </a:endParaRPr>
          </a:p>
          <a:p>
            <a:pPr indent="612140" algn="just">
              <a:lnSpc>
                <a:spcPct val="130000"/>
              </a:lnSpc>
            </a:pPr>
            <a:r>
              <a:rPr lang="en-US" altLang="zh-CN" b="1" kern="100" dirty="0">
                <a:latin typeface="Times New Roman"/>
                <a:cs typeface="Courier New"/>
              </a:rPr>
              <a:t>(2)</a:t>
            </a:r>
            <a:r>
              <a:rPr lang="zh-CN" altLang="zh-CN" b="1" kern="100" dirty="0">
                <a:latin typeface="Times New Roman"/>
                <a:ea typeface="楷体_GB2312"/>
                <a:cs typeface="Times New Roman"/>
              </a:rPr>
              <a:t>使振子回到平衡位置。</a:t>
            </a:r>
            <a:endParaRPr lang="zh-CN" altLang="zh-CN" sz="1050" kern="100" dirty="0">
              <a:cs typeface="Courier New"/>
            </a:endParaRPr>
          </a:p>
          <a:p>
            <a:pPr indent="612140" algn="just">
              <a:lnSpc>
                <a:spcPct val="130000"/>
              </a:lnSpc>
            </a:pPr>
            <a:r>
              <a:rPr lang="en-US" altLang="zh-CN" b="1" kern="100" dirty="0">
                <a:latin typeface="Times New Roman"/>
                <a:cs typeface="Courier New"/>
              </a:rPr>
              <a:t>(3)</a:t>
            </a:r>
            <a:r>
              <a:rPr lang="zh-CN" altLang="zh-CN" b="1" kern="100" dirty="0">
                <a:latin typeface="Times New Roman"/>
                <a:ea typeface="楷体_GB2312"/>
                <a:cs typeface="Times New Roman"/>
              </a:rPr>
              <a:t>弹力的大小与位移的大小成正比关系。</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p:txBody>
      </p:sp>
      <p:pic>
        <p:nvPicPr>
          <p:cNvPr id="6146" name="Picture 2" descr="F:\粤教版物理选择性必修第一册\新课程学案2探究新知能.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9195" y="116632"/>
            <a:ext cx="7335849"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21WLXKCXARXS2-40.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7897787" y="2606478"/>
            <a:ext cx="2448272" cy="209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8" end="8"/>
                                            </p:txEl>
                                          </p:spTgt>
                                        </p:tgtEl>
                                        <p:attrNameLst>
                                          <p:attrName>style.visibility</p:attrName>
                                        </p:attrNameLst>
                                      </p:cBhvr>
                                      <p:to>
                                        <p:strVal val="visible"/>
                                      </p:to>
                                    </p:set>
                                    <p:animEffect transition="in" filter="randombar(horizontal)">
                                      <p:cBhvr>
                                        <p:cTn id="10" dur="500"/>
                                        <p:tgtEl>
                                          <p:spTgt spid="2">
                                            <p:txEl>
                                              <p:pRg st="8" end="8"/>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animEffect transition="in" filter="randombar(horizontal)">
                                      <p:cBhvr>
                                        <p:cTn id="13"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92696"/>
            <a:ext cx="10975658" cy="5328592"/>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cs typeface="Courier New"/>
            </a:endParaRPr>
          </a:p>
          <a:p>
            <a:pPr indent="612140" algn="just"/>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回复力的来源</a:t>
            </a:r>
            <a:endParaRPr lang="zh-CN" altLang="zh-CN" sz="1050" kern="100" dirty="0">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回复力是指将振动的物体拉回到平衡位置的力，同向心力一样是按照力的作用效果来命名的。</a:t>
            </a:r>
            <a:endParaRPr lang="zh-CN" altLang="zh-CN" sz="1050" kern="100" dirty="0">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回复力可以由某一个力提供，如水平弹簧振子的回复力即为弹簧的弹力；也可能是几个力的合力，如竖直悬挂的弹簧振子的回复力是弹簧弹力和重力的合力；还可能是某一力的分力。归纳起来，回复力一定等于振动物体在振动方向上所受的合力。分析物体的受力时不能再加上回复力</a:t>
            </a:r>
            <a:r>
              <a:rPr lang="zh-CN" altLang="zh-CN" b="1" kern="100" dirty="0" smtClean="0">
                <a:latin typeface="Times New Roman"/>
                <a:cs typeface="Times New Roman"/>
              </a:rPr>
              <a:t>。</a:t>
            </a:r>
            <a:endParaRPr lang="zh-CN" altLang="zh-CN" sz="1050" kern="100" dirty="0">
              <a:cs typeface="Courier New"/>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360431943"/>
              </p:ext>
            </p:extLst>
          </p:nvPr>
        </p:nvGraphicFramePr>
        <p:xfrm>
          <a:off x="911225" y="1131739"/>
          <a:ext cx="10371138" cy="3881437"/>
        </p:xfrm>
        <a:graphic>
          <a:graphicData uri="http://schemas.openxmlformats.org/presentationml/2006/ole">
            <mc:AlternateContent xmlns:mc="http://schemas.openxmlformats.org/markup-compatibility/2006">
              <mc:Choice xmlns:v="urn:schemas-microsoft-com:vml" Requires="v">
                <p:oleObj spid="_x0000_s7225" name="文档" r:id="rId3" imgW="10371836" imgH="3881677" progId="Word.Document.12">
                  <p:embed/>
                </p:oleObj>
              </mc:Choice>
              <mc:Fallback>
                <p:oleObj name="文档" r:id="rId3" imgW="10371836" imgH="3881677" progId="Word.Document.12">
                  <p:embed/>
                  <p:pic>
                    <p:nvPicPr>
                      <p:cNvPr id="0" name=""/>
                      <p:cNvPicPr/>
                      <p:nvPr/>
                    </p:nvPicPr>
                    <p:blipFill>
                      <a:blip r:embed="rId4"/>
                      <a:stretch>
                        <a:fillRect/>
                      </a:stretch>
                    </p:blipFill>
                    <p:spPr>
                      <a:xfrm>
                        <a:off x="911225" y="1131739"/>
                        <a:ext cx="10371138" cy="3881437"/>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404664"/>
            <a:ext cx="10975658" cy="6048672"/>
          </a:xfrm>
        </p:spPr>
        <p:txBody>
          <a:bodyPr/>
          <a:lstStyle/>
          <a:p>
            <a:pPr indent="612140" algn="just"/>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如图所示，物体系在两弹簧之间，弹簧劲度系数分别为</a:t>
            </a:r>
            <a:r>
              <a:rPr lang="en-US" altLang="zh-CN" b="1" i="1" kern="100" dirty="0">
                <a:latin typeface="Times New Roman"/>
                <a:cs typeface="Courier New"/>
              </a:rPr>
              <a:t>k</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k</a:t>
            </a:r>
            <a:r>
              <a:rPr lang="en-US" altLang="zh-CN" b="1" kern="100" baseline="-25000" dirty="0">
                <a:latin typeface="Times New Roman"/>
                <a:cs typeface="Courier New"/>
              </a:rPr>
              <a:t>2</a:t>
            </a:r>
            <a:r>
              <a:rPr lang="zh-CN" altLang="zh-CN" b="1" kern="100" dirty="0">
                <a:latin typeface="Times New Roman"/>
                <a:cs typeface="Times New Roman"/>
              </a:rPr>
              <a:t>，且</a:t>
            </a:r>
            <a:r>
              <a:rPr lang="en-US" altLang="zh-CN" b="1" i="1" kern="100" dirty="0">
                <a:latin typeface="Times New Roman"/>
                <a:cs typeface="Courier New"/>
              </a:rPr>
              <a:t>k</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k</a:t>
            </a:r>
            <a:r>
              <a:rPr lang="zh-CN" altLang="zh-CN" b="1" kern="100" dirty="0">
                <a:latin typeface="Times New Roman"/>
                <a:cs typeface="Times New Roman"/>
              </a:rPr>
              <a:t>，</a:t>
            </a:r>
            <a:r>
              <a:rPr lang="en-US" altLang="zh-CN" b="1" i="1" kern="100" dirty="0">
                <a:latin typeface="Times New Roman"/>
                <a:cs typeface="Courier New"/>
              </a:rPr>
              <a:t>k</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2</a:t>
            </a:r>
            <a:r>
              <a:rPr lang="en-US" altLang="zh-CN" b="1" i="1" kern="100" dirty="0">
                <a:latin typeface="Times New Roman"/>
                <a:cs typeface="Courier New"/>
              </a:rPr>
              <a:t>k</a:t>
            </a:r>
            <a:r>
              <a:rPr lang="zh-CN" altLang="zh-CN" b="1" kern="100" dirty="0">
                <a:latin typeface="Times New Roman"/>
                <a:cs typeface="Times New Roman"/>
              </a:rPr>
              <a:t>，两弹簧均处于自然状态。现在向右拉动物体，然后释放，物体在</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间振动，</a:t>
            </a:r>
            <a:r>
              <a:rPr lang="en-US" altLang="zh-CN" b="1" i="1" kern="100" dirty="0">
                <a:latin typeface="Times New Roman"/>
                <a:cs typeface="Courier New"/>
              </a:rPr>
              <a:t>O</a:t>
            </a:r>
            <a:r>
              <a:rPr lang="zh-CN" altLang="zh-CN" b="1" kern="100" dirty="0">
                <a:latin typeface="Times New Roman"/>
                <a:cs typeface="Times New Roman"/>
              </a:rPr>
              <a:t>为平衡位置</a:t>
            </a:r>
            <a:r>
              <a:rPr lang="en-US" altLang="zh-CN" b="1" kern="100" dirty="0">
                <a:latin typeface="Times New Roman"/>
                <a:cs typeface="Courier New"/>
              </a:rPr>
              <a:t>(</a:t>
            </a:r>
            <a:r>
              <a:rPr lang="zh-CN" altLang="zh-CN" b="1" kern="100" dirty="0">
                <a:latin typeface="Times New Roman"/>
                <a:cs typeface="Times New Roman"/>
              </a:rPr>
              <a:t>不计阻力</a:t>
            </a:r>
            <a:r>
              <a:rPr lang="en-US" altLang="zh-CN" b="1" kern="100" dirty="0">
                <a:latin typeface="Times New Roman"/>
                <a:cs typeface="Courier New"/>
              </a:rPr>
              <a:t>)</a:t>
            </a:r>
            <a:r>
              <a:rPr lang="zh-CN" altLang="zh-CN" b="1" kern="100" dirty="0">
                <a:latin typeface="Times New Roman"/>
                <a:cs typeface="Times New Roman"/>
              </a:rPr>
              <a:t>，设向右为正方向，物体相对</a:t>
            </a:r>
            <a:r>
              <a:rPr lang="en-US" altLang="zh-CN" b="1" i="1" kern="100" dirty="0">
                <a:latin typeface="Times New Roman"/>
                <a:cs typeface="Courier New"/>
              </a:rPr>
              <a:t>O</a:t>
            </a:r>
            <a:r>
              <a:rPr lang="zh-CN" altLang="zh-CN" b="1" kern="100" dirty="0">
                <a:latin typeface="Times New Roman"/>
                <a:cs typeface="Times New Roman"/>
              </a:rPr>
              <a:t>点的位移为</a:t>
            </a:r>
            <a:r>
              <a:rPr lang="en-US" altLang="zh-CN" b="1" i="1" kern="100" dirty="0">
                <a:latin typeface="Times New Roman"/>
                <a:cs typeface="Courier New"/>
              </a:rPr>
              <a:t>x</a:t>
            </a:r>
            <a:r>
              <a:rPr lang="zh-CN" altLang="zh-CN" b="1" kern="100" dirty="0">
                <a:latin typeface="Times New Roman"/>
                <a:cs typeface="Times New Roman"/>
              </a:rPr>
              <a:t>，则下列判断正确的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smtClean="0">
              <a:latin typeface="Times New Roman"/>
              <a:cs typeface="Courier New"/>
            </a:endParaRPr>
          </a:p>
          <a:p>
            <a:pPr indent="612140" algn="just"/>
            <a:r>
              <a:rPr lang="en-US" altLang="zh-CN" b="1" kern="100" dirty="0" smtClean="0">
                <a:latin typeface="Times New Roman"/>
                <a:cs typeface="Courier New"/>
              </a:rPr>
              <a:t>A</a:t>
            </a:r>
            <a:r>
              <a:rPr lang="zh-CN" altLang="zh-CN" b="1" kern="100" dirty="0">
                <a:latin typeface="Times New Roman"/>
                <a:cs typeface="Times New Roman"/>
              </a:rPr>
              <a:t>．物体做简谐运动，</a:t>
            </a:r>
            <a:r>
              <a:rPr lang="en-US" altLang="zh-CN" b="1" i="1" kern="100" dirty="0">
                <a:latin typeface="Times New Roman"/>
                <a:cs typeface="Courier New"/>
              </a:rPr>
              <a:t>OC</a:t>
            </a:r>
            <a:r>
              <a:rPr lang="zh-CN" altLang="zh-CN" b="1" kern="100" dirty="0">
                <a:latin typeface="Times New Roman"/>
                <a:cs typeface="Times New Roman"/>
              </a:rPr>
              <a:t>＝</a:t>
            </a:r>
            <a:r>
              <a:rPr lang="en-US" altLang="zh-CN" b="1" i="1" kern="100" dirty="0">
                <a:latin typeface="Times New Roman"/>
                <a:cs typeface="Courier New"/>
              </a:rPr>
              <a:t>OB</a:t>
            </a:r>
            <a:endParaRPr lang="zh-CN" altLang="zh-CN" sz="1050" kern="100" dirty="0">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．物体做简谐运动，</a:t>
            </a:r>
            <a:r>
              <a:rPr lang="en-US" altLang="zh-CN" b="1" i="1" kern="100" dirty="0">
                <a:latin typeface="Times New Roman"/>
                <a:cs typeface="Courier New"/>
              </a:rPr>
              <a:t>OC</a:t>
            </a:r>
            <a:r>
              <a:rPr lang="en-US" altLang="zh-CN" b="1" kern="100" dirty="0">
                <a:cs typeface="Times New Roman"/>
              </a:rPr>
              <a:t>≠</a:t>
            </a:r>
            <a:r>
              <a:rPr lang="en-US" altLang="zh-CN" b="1" i="1" kern="100" dirty="0">
                <a:latin typeface="Times New Roman"/>
                <a:cs typeface="Courier New"/>
              </a:rPr>
              <a:t>OB</a:t>
            </a:r>
            <a:endParaRPr lang="zh-CN" altLang="zh-CN" sz="1050" kern="100" dirty="0">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．物体所受合力</a:t>
            </a:r>
            <a:r>
              <a:rPr lang="en-US" altLang="zh-CN" b="1" i="1" kern="100" dirty="0">
                <a:latin typeface="Times New Roman"/>
                <a:cs typeface="Courier New"/>
              </a:rPr>
              <a:t>F</a:t>
            </a:r>
            <a:r>
              <a:rPr lang="zh-CN" altLang="zh-CN" b="1" kern="100" dirty="0">
                <a:latin typeface="Times New Roman"/>
                <a:cs typeface="Times New Roman"/>
              </a:rPr>
              <a:t>＝－</a:t>
            </a:r>
            <a:r>
              <a:rPr lang="en-US" altLang="zh-CN" b="1" i="1" kern="100" dirty="0">
                <a:latin typeface="Times New Roman"/>
                <a:cs typeface="Courier New"/>
              </a:rPr>
              <a:t>kx</a:t>
            </a:r>
            <a:endParaRPr lang="zh-CN" altLang="zh-CN" sz="1050" kern="100" dirty="0">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．物体所受合力</a:t>
            </a:r>
            <a:r>
              <a:rPr lang="en-US" altLang="zh-CN" b="1" i="1" kern="100" dirty="0">
                <a:latin typeface="Times New Roman"/>
                <a:cs typeface="Courier New"/>
              </a:rPr>
              <a:t>F</a:t>
            </a:r>
            <a:r>
              <a:rPr lang="zh-CN" altLang="zh-CN" b="1" kern="100" dirty="0">
                <a:latin typeface="Times New Roman"/>
                <a:cs typeface="Times New Roman"/>
              </a:rPr>
              <a:t>＝－</a:t>
            </a:r>
            <a:r>
              <a:rPr lang="en-US" altLang="zh-CN" b="1" kern="100" dirty="0" smtClean="0">
                <a:latin typeface="Times New Roman"/>
                <a:cs typeface="Courier New"/>
              </a:rPr>
              <a:t>3</a:t>
            </a:r>
            <a:r>
              <a:rPr lang="en-US" altLang="zh-CN" b="1" i="1" kern="100" dirty="0" smtClean="0">
                <a:latin typeface="Times New Roman"/>
                <a:cs typeface="Courier New"/>
              </a:rPr>
              <a:t>kx</a:t>
            </a:r>
            <a:endParaRPr lang="zh-CN" altLang="zh-CN" sz="1050" kern="100" dirty="0">
              <a:cs typeface="Courier New"/>
            </a:endParaRPr>
          </a:p>
        </p:txBody>
      </p:sp>
      <p:pic>
        <p:nvPicPr>
          <p:cNvPr id="8194" name="Picture 2" descr="20WLXBY2-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53371" y="2636912"/>
            <a:ext cx="2448272" cy="1315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80728"/>
            <a:ext cx="10975658" cy="4392488"/>
          </a:xfrm>
        </p:spPr>
        <p:txBody>
          <a:bodyPr/>
          <a:lstStyle/>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解题指导</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通过题图可以得到以下信息：</a:t>
            </a:r>
            <a:endParaRPr lang="zh-CN" altLang="zh-CN" sz="1050" kern="100" dirty="0">
              <a:cs typeface="Courier New"/>
            </a:endParaRPr>
          </a:p>
          <a:p>
            <a:pPr indent="612140" algn="just"/>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振动物体在水平方向受两弹簧的弹力，且两弹力的方向相同。</a:t>
            </a:r>
            <a:endParaRPr lang="zh-CN" altLang="zh-CN" sz="1050" kern="100" dirty="0">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物体做简谐运动时其振动范围关于</a:t>
            </a:r>
            <a:r>
              <a:rPr lang="en-US" altLang="zh-CN" b="1" i="1" kern="100" dirty="0">
                <a:latin typeface="Times New Roman"/>
                <a:ea typeface="楷体_GB2312"/>
                <a:cs typeface="Courier New"/>
              </a:rPr>
              <a:t>O</a:t>
            </a:r>
            <a:r>
              <a:rPr lang="zh-CN" altLang="zh-CN" b="1" kern="100" dirty="0">
                <a:latin typeface="Times New Roman"/>
                <a:ea typeface="楷体_GB2312"/>
                <a:cs typeface="Times New Roman"/>
              </a:rPr>
              <a:t>点对称。</a:t>
            </a:r>
            <a:endParaRPr lang="zh-CN" altLang="zh-CN" sz="1050" kern="100" dirty="0">
              <a:cs typeface="Courier New"/>
            </a:endParaRPr>
          </a:p>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物体的位移为</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，则物体所受的合力</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k</a:t>
            </a:r>
            <a:r>
              <a:rPr lang="en-US" altLang="zh-CN" b="1" kern="100" baseline="-25000" dirty="0">
                <a:latin typeface="Times New Roman"/>
                <a:ea typeface="楷体_GB2312"/>
                <a:cs typeface="Courier New"/>
              </a:rPr>
              <a:t>1</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k</a:t>
            </a:r>
            <a:r>
              <a:rPr lang="en-US" altLang="zh-CN" b="1" kern="100" baseline="-25000" dirty="0">
                <a:latin typeface="Times New Roman"/>
                <a:ea typeface="楷体_GB2312"/>
                <a:cs typeface="Courier New"/>
              </a:rPr>
              <a:t>2</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k</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k</a:t>
            </a:r>
            <a:r>
              <a:rPr lang="en-US" altLang="zh-CN" b="1" kern="100" baseline="-25000" dirty="0">
                <a:latin typeface="Times New Roman"/>
                <a:ea typeface="楷体_GB2312"/>
                <a:cs typeface="Courier New"/>
              </a:rPr>
              <a:t>1</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a:t>
            </a:r>
            <a:r>
              <a:rPr lang="en-US" altLang="zh-CN" b="1" i="1" kern="100" dirty="0">
                <a:latin typeface="Times New Roman"/>
                <a:ea typeface="楷体_GB2312"/>
                <a:cs typeface="Courier New"/>
              </a:rPr>
              <a:t>kx</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错误；可见物体做的是简谐运动，由简谐运动的对称性可得</a:t>
            </a:r>
            <a:r>
              <a:rPr lang="en-US" altLang="zh-CN" b="1" i="1" kern="100" dirty="0">
                <a:latin typeface="Times New Roman"/>
                <a:ea typeface="楷体_GB2312"/>
                <a:cs typeface="Courier New"/>
              </a:rPr>
              <a:t>OC</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OB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a:t>
            </a:r>
            <a:endParaRPr lang="zh-CN" altLang="zh-CN" sz="1050" kern="100" dirty="0">
              <a:cs typeface="Courier New"/>
            </a:endParaRPr>
          </a:p>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cs typeface="Times New Roman"/>
              </a:rPr>
              <a:t>　</a:t>
            </a:r>
            <a:r>
              <a:rPr lang="en-US" altLang="zh-CN" b="1" kern="100" dirty="0">
                <a:latin typeface="Times New Roman"/>
                <a:cs typeface="Courier New"/>
              </a:rPr>
              <a:t>AD</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852637982"/>
              </p:ext>
            </p:extLst>
          </p:nvPr>
        </p:nvGraphicFramePr>
        <p:xfrm>
          <a:off x="911225" y="1784350"/>
          <a:ext cx="10371138" cy="3287713"/>
        </p:xfrm>
        <a:graphic>
          <a:graphicData uri="http://schemas.openxmlformats.org/presentationml/2006/ole">
            <mc:AlternateContent xmlns:mc="http://schemas.openxmlformats.org/markup-compatibility/2006">
              <mc:Choice xmlns:v="urn:schemas-microsoft-com:vml" Requires="v">
                <p:oleObj spid="_x0000_s9270" name="文档" r:id="rId3" imgW="10371836" imgH="3287907" progId="Word.Document.12">
                  <p:embed/>
                </p:oleObj>
              </mc:Choice>
              <mc:Fallback>
                <p:oleObj name="文档" r:id="rId3" imgW="10371836" imgH="3287907" progId="Word.Document.12">
                  <p:embed/>
                  <p:pic>
                    <p:nvPicPr>
                      <p:cNvPr id="0" name=""/>
                      <p:cNvPicPr/>
                      <p:nvPr/>
                    </p:nvPicPr>
                    <p:blipFill>
                      <a:blip r:embed="rId4"/>
                      <a:stretch>
                        <a:fillRect/>
                      </a:stretch>
                    </p:blipFill>
                    <p:spPr>
                      <a:xfrm>
                        <a:off x="911225" y="1784350"/>
                        <a:ext cx="10371138" cy="3287713"/>
                      </a:xfrm>
                      <a:prstGeom prst="rect">
                        <a:avLst/>
                      </a:prstGeom>
                    </p:spPr>
                  </p:pic>
                </p:oleObj>
              </mc:Fallback>
            </mc:AlternateContent>
          </a:graphicData>
        </a:graphic>
      </p:graphicFrame>
      <p:pic>
        <p:nvPicPr>
          <p:cNvPr id="921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2020" y="1052736"/>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548680"/>
            <a:ext cx="10975658" cy="5832648"/>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cs typeface="Courier New"/>
            </a:endParaRPr>
          </a:p>
          <a:p>
            <a:pPr marL="442913" indent="-442913" algn="just"/>
            <a:r>
              <a:rPr lang="en-US" altLang="zh-CN" b="1" kern="100" dirty="0">
                <a:latin typeface="Times New Roman"/>
                <a:cs typeface="Courier New"/>
              </a:rPr>
              <a:t>1</a:t>
            </a:r>
            <a:r>
              <a:rPr lang="zh-CN" altLang="zh-CN" b="1" kern="100" dirty="0">
                <a:latin typeface="Times New Roman"/>
                <a:cs typeface="Times New Roman"/>
              </a:rPr>
              <a:t>．某一弹簧振子做简谐运动，在下面的四幅图像中，能正确反映加速度</a:t>
            </a:r>
            <a:r>
              <a:rPr lang="en-US" altLang="zh-CN" b="1" i="1" kern="100" dirty="0">
                <a:latin typeface="Times New Roman"/>
                <a:cs typeface="Courier New"/>
              </a:rPr>
              <a:t>a</a:t>
            </a:r>
            <a:r>
              <a:rPr lang="zh-CN" altLang="zh-CN" b="1" kern="100" dirty="0">
                <a:latin typeface="Times New Roman"/>
                <a:cs typeface="Times New Roman"/>
              </a:rPr>
              <a:t>与位移</a:t>
            </a:r>
            <a:r>
              <a:rPr lang="en-US" altLang="zh-CN" b="1" i="1" kern="100" dirty="0">
                <a:latin typeface="Times New Roman"/>
                <a:cs typeface="Courier New"/>
              </a:rPr>
              <a:t>x</a:t>
            </a:r>
            <a:r>
              <a:rPr lang="zh-CN" altLang="zh-CN" b="1" kern="100" dirty="0">
                <a:latin typeface="Times New Roman"/>
                <a:cs typeface="Times New Roman"/>
              </a:rPr>
              <a:t>的关系的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endParaRPr lang="en-US" altLang="zh-CN" b="1" kern="100" dirty="0" smtClean="0">
              <a:solidFill>
                <a:srgbClr val="FF0000"/>
              </a:solidFill>
              <a:latin typeface="Times New Roman"/>
              <a:ea typeface="黑体"/>
              <a:cs typeface="Times New Roman"/>
            </a:endParaRPr>
          </a:p>
          <a:p>
            <a:pPr indent="612140" algn="just"/>
            <a:endParaRPr lang="en-US" altLang="zh-CN" b="1" kern="100" dirty="0">
              <a:solidFill>
                <a:srgbClr val="FF0000"/>
              </a:solidFill>
              <a:latin typeface="Times New Roman"/>
              <a:ea typeface="黑体"/>
              <a:cs typeface="Times New Roman"/>
            </a:endParaRPr>
          </a:p>
          <a:p>
            <a:pPr indent="612140" algn="just"/>
            <a:endParaRPr lang="en-US" altLang="zh-CN" b="1" kern="100" dirty="0" smtClean="0">
              <a:solidFill>
                <a:srgbClr val="FF0000"/>
              </a:solidFill>
              <a:latin typeface="Times New Roman"/>
              <a:ea typeface="黑体"/>
              <a:cs typeface="Times New Roman"/>
            </a:endParaRPr>
          </a:p>
          <a:p>
            <a:pPr indent="612140" algn="just"/>
            <a:endParaRPr lang="en-US" altLang="zh-CN" b="1" kern="100" dirty="0">
              <a:solidFill>
                <a:srgbClr val="FF0000"/>
              </a:solidFill>
              <a:latin typeface="Times New Roman"/>
              <a:ea typeface="黑体"/>
              <a:cs typeface="Times New Roman"/>
            </a:endParaRPr>
          </a:p>
          <a:p>
            <a:pPr indent="612140" algn="just"/>
            <a:r>
              <a:rPr lang="zh-CN" altLang="zh-CN" b="1" kern="100" dirty="0" smtClean="0">
                <a:solidFill>
                  <a:srgbClr val="FF0000"/>
                </a:solidFill>
                <a:latin typeface="Times New Roman"/>
                <a:ea typeface="黑体"/>
                <a:cs typeface="Times New Roman"/>
              </a:rPr>
              <a:t>解</a:t>
            </a:r>
            <a:r>
              <a:rPr lang="zh-CN" altLang="zh-CN" b="1" kern="100" dirty="0">
                <a:solidFill>
                  <a:srgbClr val="FF0000"/>
                </a:solidFill>
                <a:latin typeface="Times New Roman"/>
                <a:ea typeface="黑体"/>
                <a:cs typeface="Times New Roman"/>
              </a:rPr>
              <a:t>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回</a:t>
            </a:r>
            <a:r>
              <a:rPr lang="zh-CN" altLang="zh-CN" b="1" kern="100" dirty="0">
                <a:latin typeface="Times New Roman"/>
                <a:ea typeface="楷体_GB2312"/>
                <a:cs typeface="Times New Roman"/>
              </a:rPr>
              <a:t>复力</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kx</a:t>
            </a:r>
            <a:r>
              <a:rPr lang="zh-CN" altLang="zh-CN" b="1" kern="100" dirty="0">
                <a:latin typeface="Times New Roman"/>
                <a:ea typeface="楷体_GB2312"/>
                <a:cs typeface="Times New Roman"/>
              </a:rPr>
              <a:t>，又由</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a:t>
            </a:r>
            <a:r>
              <a:rPr lang="zh-CN" altLang="zh-CN" b="1" kern="100" dirty="0">
                <a:latin typeface="Times New Roman"/>
                <a:ea typeface="楷体_GB2312"/>
                <a:cs typeface="Times New Roman"/>
              </a:rPr>
              <a:t>可知应选</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项。</a:t>
            </a:r>
            <a:endParaRPr lang="zh-CN" altLang="zh-CN" sz="1050" kern="100" dirty="0">
              <a:cs typeface="Courier New"/>
            </a:endParaRPr>
          </a:p>
          <a:p>
            <a:pPr indent="625475"/>
            <a:r>
              <a:rPr lang="zh-CN" altLang="zh-CN" b="1" kern="100" dirty="0">
                <a:solidFill>
                  <a:srgbClr val="FF0000"/>
                </a:solidFill>
                <a:latin typeface="Times New Roman"/>
                <a:ea typeface="黑体"/>
                <a:cs typeface="Times New Roman"/>
              </a:rPr>
              <a:t>答案：</a:t>
            </a:r>
            <a:r>
              <a:rPr lang="zh-CN" altLang="zh-CN" b="1" kern="100" dirty="0">
                <a:solidFill>
                  <a:srgbClr val="FF0000"/>
                </a:solidFill>
                <a:ea typeface="Times New Roman"/>
                <a:cs typeface="Courier New"/>
              </a:rPr>
              <a:t> </a:t>
            </a:r>
            <a:r>
              <a:rPr lang="en-US" altLang="zh-CN" b="1" kern="100" dirty="0">
                <a:latin typeface="Times New Roman"/>
                <a:ea typeface="楷体_GB2312"/>
                <a:cs typeface="Courier New"/>
              </a:rPr>
              <a:t>B</a:t>
            </a:r>
            <a:endParaRPr lang="zh-CN" altLang="en-US" dirty="0"/>
          </a:p>
        </p:txBody>
      </p:sp>
      <p:pic>
        <p:nvPicPr>
          <p:cNvPr id="10242" name="Picture 2" descr="21XLKWLX2-7.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21123" y="2531315"/>
            <a:ext cx="7920880" cy="2121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552971" y="260648"/>
            <a:ext cx="10975658" cy="6048672"/>
          </a:xfrm>
        </p:spPr>
        <p:txBody>
          <a:bodyPr>
            <a:normAutofit/>
          </a:bodyPr>
          <a:lstStyle/>
          <a:p>
            <a:pPr marL="534988" indent="-534988" algn="just">
              <a:tabLst>
                <a:tab pos="2970530" algn="l"/>
              </a:tabLst>
            </a:pPr>
            <a:r>
              <a:rPr lang="en-US" altLang="zh-CN" b="1" kern="100" dirty="0" smtClean="0">
                <a:latin typeface="Times New Roman"/>
                <a:cs typeface="Courier New"/>
              </a:rPr>
              <a:t>2</a:t>
            </a:r>
            <a:r>
              <a:rPr lang="zh-CN" altLang="zh-CN" b="1" kern="100" dirty="0" smtClean="0">
                <a:latin typeface="Times New Roman"/>
                <a:cs typeface="Times New Roman"/>
              </a:rPr>
              <a:t>．</a:t>
            </a:r>
            <a:r>
              <a:rPr lang="en-US" altLang="zh-CN" b="1" kern="100" dirty="0" smtClean="0">
                <a:latin typeface="Times New Roman"/>
                <a:ea typeface="黑体"/>
                <a:cs typeface="Courier New"/>
              </a:rPr>
              <a:t>(</a:t>
            </a:r>
            <a:r>
              <a:rPr lang="zh-CN" altLang="zh-CN" b="1" kern="100" dirty="0" smtClean="0">
                <a:latin typeface="Times New Roman"/>
                <a:ea typeface="黑体"/>
                <a:cs typeface="Times New Roman"/>
              </a:rPr>
              <a:t>多选</a:t>
            </a:r>
            <a:r>
              <a:rPr lang="en-US" altLang="zh-CN" b="1" kern="100" dirty="0" smtClean="0">
                <a:latin typeface="Times New Roman"/>
                <a:ea typeface="黑体"/>
                <a:cs typeface="Courier New"/>
              </a:rPr>
              <a:t>)</a:t>
            </a:r>
            <a:r>
              <a:rPr lang="zh-CN" altLang="zh-CN" b="1" kern="100" dirty="0" smtClean="0">
                <a:latin typeface="Times New Roman"/>
                <a:cs typeface="Times New Roman"/>
              </a:rPr>
              <a:t>如图所示，弹簧振子</a:t>
            </a:r>
            <a:r>
              <a:rPr lang="en-US" altLang="zh-CN" b="1" i="1" kern="100" dirty="0" smtClean="0">
                <a:latin typeface="Times New Roman"/>
                <a:cs typeface="Courier New"/>
              </a:rPr>
              <a:t>B</a:t>
            </a:r>
            <a:r>
              <a:rPr lang="zh-CN" altLang="zh-CN" b="1" kern="100" dirty="0" smtClean="0">
                <a:latin typeface="Times New Roman"/>
                <a:cs typeface="Times New Roman"/>
              </a:rPr>
              <a:t>上放一个物块</a:t>
            </a:r>
            <a:r>
              <a:rPr lang="en-US" altLang="zh-CN" b="1" i="1" kern="100" dirty="0" smtClean="0">
                <a:latin typeface="Times New Roman"/>
                <a:cs typeface="Courier New"/>
              </a:rPr>
              <a:t>A</a:t>
            </a:r>
            <a:r>
              <a:rPr lang="zh-CN" altLang="zh-CN" b="1" kern="100" dirty="0" smtClean="0">
                <a:latin typeface="Times New Roman"/>
                <a:cs typeface="Times New Roman"/>
              </a:rPr>
              <a:t>，在</a:t>
            </a:r>
            <a:r>
              <a:rPr lang="en-US" altLang="zh-CN" b="1" i="1" kern="100" dirty="0" smtClean="0">
                <a:latin typeface="Times New Roman"/>
                <a:cs typeface="Courier New"/>
              </a:rPr>
              <a:t>A</a:t>
            </a:r>
            <a:r>
              <a:rPr lang="zh-CN" altLang="zh-CN" b="1" kern="100" dirty="0" smtClean="0">
                <a:latin typeface="Times New Roman"/>
                <a:cs typeface="Times New Roman"/>
              </a:rPr>
              <a:t>与</a:t>
            </a:r>
            <a:r>
              <a:rPr lang="en-US" altLang="zh-CN" b="1" i="1" kern="100" dirty="0" smtClean="0">
                <a:latin typeface="Times New Roman"/>
                <a:cs typeface="Courier New"/>
              </a:rPr>
              <a:t>B</a:t>
            </a:r>
            <a:r>
              <a:rPr lang="zh-CN" altLang="zh-CN" b="1" kern="100" dirty="0" smtClean="0">
                <a:latin typeface="Times New Roman"/>
                <a:cs typeface="Times New Roman"/>
              </a:rPr>
              <a:t>一起做简谐运动的过程中，关于物块</a:t>
            </a:r>
            <a:r>
              <a:rPr lang="en-US" altLang="zh-CN" b="1" i="1" kern="100" dirty="0" smtClean="0">
                <a:latin typeface="Times New Roman"/>
                <a:cs typeface="Courier New"/>
              </a:rPr>
              <a:t>A</a:t>
            </a:r>
            <a:r>
              <a:rPr lang="zh-CN" altLang="zh-CN" b="1" kern="100" dirty="0" smtClean="0">
                <a:latin typeface="Times New Roman"/>
                <a:cs typeface="Times New Roman"/>
              </a:rPr>
              <a:t>受力的说法中正确的是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smtClean="0">
                <a:latin typeface="Times New Roman"/>
                <a:cs typeface="Times New Roman"/>
              </a:rPr>
              <a:t>　　</a:t>
            </a:r>
            <a:r>
              <a:rPr lang="en-US" altLang="zh-CN" b="1" kern="100" dirty="0" smtClean="0">
                <a:latin typeface="Times New Roman"/>
                <a:cs typeface="Courier New"/>
              </a:rPr>
              <a:t>)</a:t>
            </a:r>
            <a:endParaRPr lang="zh-CN" altLang="zh-CN" kern="100" dirty="0" smtClean="0">
              <a:cs typeface="Courier New"/>
            </a:endParaRPr>
          </a:p>
          <a:p>
            <a:pPr marL="534988" indent="0" algn="just">
              <a:tabLst>
                <a:tab pos="2970530" algn="l"/>
              </a:tabLst>
            </a:pPr>
            <a:r>
              <a:rPr lang="en-US" altLang="zh-CN" b="1" kern="100" dirty="0" smtClean="0">
                <a:latin typeface="Times New Roman"/>
                <a:cs typeface="Courier New"/>
              </a:rPr>
              <a:t>A</a:t>
            </a:r>
            <a:r>
              <a:rPr lang="zh-CN" altLang="zh-CN" b="1" kern="100" dirty="0" smtClean="0">
                <a:latin typeface="Times New Roman"/>
                <a:cs typeface="Times New Roman"/>
              </a:rPr>
              <a:t>．物块</a:t>
            </a:r>
            <a:r>
              <a:rPr lang="en-US" altLang="zh-CN" b="1" i="1" kern="100" dirty="0" smtClean="0">
                <a:latin typeface="Times New Roman"/>
                <a:cs typeface="Courier New"/>
              </a:rPr>
              <a:t>A</a:t>
            </a:r>
            <a:r>
              <a:rPr lang="zh-CN" altLang="zh-CN" b="1" kern="100" dirty="0" smtClean="0">
                <a:latin typeface="Times New Roman"/>
                <a:cs typeface="Times New Roman"/>
              </a:rPr>
              <a:t>受重力、支持力及弹簧对它的恒定的弹力</a:t>
            </a:r>
            <a:endParaRPr lang="zh-CN" altLang="zh-CN" kern="100" dirty="0" smtClean="0">
              <a:cs typeface="Courier New"/>
            </a:endParaRPr>
          </a:p>
          <a:p>
            <a:pPr marL="534988" indent="0" algn="just">
              <a:tabLst>
                <a:tab pos="2970530" algn="l"/>
              </a:tabLst>
            </a:pPr>
            <a:r>
              <a:rPr lang="en-US" altLang="zh-CN" b="1" kern="100" dirty="0" smtClean="0">
                <a:latin typeface="Times New Roman"/>
                <a:cs typeface="Courier New"/>
              </a:rPr>
              <a:t>B</a:t>
            </a:r>
            <a:r>
              <a:rPr lang="zh-CN" altLang="zh-CN" b="1" kern="100" dirty="0" smtClean="0">
                <a:latin typeface="Times New Roman"/>
                <a:cs typeface="Times New Roman"/>
              </a:rPr>
              <a:t>．物块</a:t>
            </a:r>
            <a:r>
              <a:rPr lang="en-US" altLang="zh-CN" b="1" i="1" kern="100" dirty="0" smtClean="0">
                <a:latin typeface="Times New Roman"/>
                <a:cs typeface="Courier New"/>
              </a:rPr>
              <a:t>A</a:t>
            </a:r>
            <a:r>
              <a:rPr lang="zh-CN" altLang="zh-CN" b="1" kern="100" dirty="0" smtClean="0">
                <a:latin typeface="Times New Roman"/>
                <a:cs typeface="Times New Roman"/>
              </a:rPr>
              <a:t>受重力、支持力及弹簧对它的大小和方向都随时间变化的弹力</a:t>
            </a:r>
            <a:endParaRPr lang="zh-CN" altLang="zh-CN" kern="100" dirty="0" smtClean="0">
              <a:cs typeface="Courier New"/>
            </a:endParaRPr>
          </a:p>
          <a:p>
            <a:pPr marL="534988" indent="0" algn="just">
              <a:tabLst>
                <a:tab pos="2970530" algn="l"/>
              </a:tabLst>
            </a:pPr>
            <a:r>
              <a:rPr lang="en-US" altLang="zh-CN" b="1" kern="100" dirty="0" smtClean="0">
                <a:latin typeface="Times New Roman"/>
                <a:cs typeface="Courier New"/>
              </a:rPr>
              <a:t>C</a:t>
            </a:r>
            <a:r>
              <a:rPr lang="zh-CN" altLang="zh-CN" b="1" kern="100" dirty="0" smtClean="0">
                <a:latin typeface="Times New Roman"/>
                <a:cs typeface="Times New Roman"/>
              </a:rPr>
              <a:t>．物块</a:t>
            </a:r>
            <a:r>
              <a:rPr lang="en-US" altLang="zh-CN" b="1" i="1" kern="100" dirty="0" smtClean="0">
                <a:latin typeface="Times New Roman"/>
                <a:cs typeface="Courier New"/>
              </a:rPr>
              <a:t>A</a:t>
            </a:r>
            <a:r>
              <a:rPr lang="zh-CN" altLang="zh-CN" b="1" kern="100" dirty="0" smtClean="0">
                <a:latin typeface="Times New Roman"/>
                <a:cs typeface="Times New Roman"/>
              </a:rPr>
              <a:t>做简谐振动的回复力是</a:t>
            </a:r>
            <a:r>
              <a:rPr lang="en-US" altLang="zh-CN" b="1" i="1" kern="100" dirty="0" smtClean="0">
                <a:latin typeface="Times New Roman"/>
                <a:cs typeface="Courier New"/>
              </a:rPr>
              <a:t>B</a:t>
            </a:r>
            <a:r>
              <a:rPr lang="zh-CN" altLang="zh-CN" b="1" kern="100" dirty="0" smtClean="0">
                <a:latin typeface="Times New Roman"/>
                <a:cs typeface="Times New Roman"/>
              </a:rPr>
              <a:t>对它的摩擦力</a:t>
            </a:r>
            <a:endParaRPr lang="zh-CN" altLang="zh-CN" kern="100" dirty="0" smtClean="0">
              <a:cs typeface="Courier New"/>
            </a:endParaRPr>
          </a:p>
          <a:p>
            <a:pPr marL="534988" indent="0" algn="just">
              <a:tabLst>
                <a:tab pos="2970530" algn="l"/>
              </a:tabLst>
            </a:pPr>
            <a:r>
              <a:rPr lang="en-US" altLang="zh-CN" b="1" kern="100" dirty="0" smtClean="0">
                <a:latin typeface="Times New Roman"/>
                <a:cs typeface="Courier New"/>
              </a:rPr>
              <a:t>D</a:t>
            </a:r>
            <a:r>
              <a:rPr lang="zh-CN" altLang="zh-CN" b="1" kern="100" dirty="0" smtClean="0">
                <a:latin typeface="Times New Roman"/>
                <a:cs typeface="Times New Roman"/>
              </a:rPr>
              <a:t>．物块</a:t>
            </a:r>
            <a:r>
              <a:rPr lang="en-US" altLang="zh-CN" b="1" i="1" kern="100" dirty="0" smtClean="0">
                <a:latin typeface="Times New Roman"/>
                <a:cs typeface="Courier New"/>
              </a:rPr>
              <a:t>A</a:t>
            </a:r>
            <a:r>
              <a:rPr lang="zh-CN" altLang="zh-CN" b="1" kern="100" dirty="0" smtClean="0">
                <a:latin typeface="Times New Roman"/>
                <a:cs typeface="Times New Roman"/>
              </a:rPr>
              <a:t>受重力、支持力及</a:t>
            </a:r>
            <a:r>
              <a:rPr lang="en-US" altLang="zh-CN" b="1" i="1" kern="100" dirty="0" smtClean="0">
                <a:latin typeface="Times New Roman"/>
                <a:cs typeface="Courier New"/>
              </a:rPr>
              <a:t>B</a:t>
            </a:r>
            <a:r>
              <a:rPr lang="zh-CN" altLang="zh-CN" b="1" kern="100" dirty="0" smtClean="0">
                <a:latin typeface="Times New Roman"/>
                <a:cs typeface="Times New Roman"/>
              </a:rPr>
              <a:t>对它的大小和方向都随时间变化的摩擦力</a:t>
            </a:r>
            <a:endParaRPr lang="zh-CN" altLang="zh-CN" kern="100" dirty="0" smtClean="0">
              <a:cs typeface="Courier New"/>
            </a:endParaRPr>
          </a:p>
          <a:p>
            <a:pPr marL="534988" indent="0" algn="just">
              <a:tabLst>
                <a:tab pos="2970530" algn="l"/>
              </a:tabLst>
            </a:pPr>
            <a:r>
              <a:rPr lang="zh-CN" altLang="zh-CN" b="1" kern="100" dirty="0" smtClean="0">
                <a:solidFill>
                  <a:srgbClr val="FF0000"/>
                </a:solidFill>
                <a:latin typeface="Times New Roman"/>
                <a:ea typeface="黑体"/>
                <a:cs typeface="Times New Roman"/>
              </a:rPr>
              <a:t>解析：</a:t>
            </a:r>
            <a:r>
              <a:rPr lang="zh-CN" altLang="zh-CN" b="1" kern="100" dirty="0" smtClean="0">
                <a:latin typeface="Times New Roman"/>
                <a:ea typeface="楷体_GB2312"/>
                <a:cs typeface="Times New Roman"/>
              </a:rPr>
              <a:t>物块</a:t>
            </a:r>
            <a:r>
              <a:rPr lang="en-US" altLang="zh-CN" b="1" i="1" kern="100" dirty="0" smtClean="0">
                <a:latin typeface="Times New Roman"/>
                <a:ea typeface="楷体_GB2312"/>
                <a:cs typeface="Courier New"/>
              </a:rPr>
              <a:t>A</a:t>
            </a:r>
            <a:r>
              <a:rPr lang="zh-CN" altLang="zh-CN" b="1" kern="100" dirty="0" smtClean="0">
                <a:latin typeface="Times New Roman"/>
                <a:ea typeface="楷体_GB2312"/>
                <a:cs typeface="Times New Roman"/>
              </a:rPr>
              <a:t>做简谐运动，在水平方向其合外力不断变化，具体受力情况为：竖直方向上受到的重力和支持力是一对平衡力，水平方向只有</a:t>
            </a:r>
            <a:r>
              <a:rPr lang="en-US" altLang="zh-CN" b="1" i="1" kern="100" dirty="0" smtClean="0">
                <a:latin typeface="Times New Roman"/>
                <a:ea typeface="楷体_GB2312"/>
                <a:cs typeface="Courier New"/>
              </a:rPr>
              <a:t>B</a:t>
            </a:r>
            <a:r>
              <a:rPr lang="zh-CN" altLang="zh-CN" b="1" kern="100" dirty="0" smtClean="0">
                <a:latin typeface="Times New Roman"/>
                <a:ea typeface="楷体_GB2312"/>
                <a:cs typeface="Times New Roman"/>
              </a:rPr>
              <a:t>物体对它的摩擦力作用，摩擦力提供回复力，</a:t>
            </a:r>
            <a:r>
              <a:rPr lang="en-US" altLang="zh-CN" b="1" kern="100" dirty="0" smtClean="0">
                <a:latin typeface="Times New Roman"/>
                <a:ea typeface="楷体_GB2312"/>
                <a:cs typeface="Courier New"/>
              </a:rPr>
              <a:t>C</a:t>
            </a:r>
            <a:r>
              <a:rPr lang="zh-CN" altLang="zh-CN" b="1" kern="100" dirty="0" smtClean="0">
                <a:latin typeface="Times New Roman"/>
                <a:ea typeface="楷体_GB2312"/>
                <a:cs typeface="Times New Roman"/>
              </a:rPr>
              <a:t>、</a:t>
            </a:r>
            <a:r>
              <a:rPr lang="en-US" altLang="zh-CN" b="1" kern="100" dirty="0" smtClean="0">
                <a:latin typeface="Times New Roman"/>
                <a:ea typeface="楷体_GB2312"/>
                <a:cs typeface="Courier New"/>
              </a:rPr>
              <a:t>D</a:t>
            </a:r>
            <a:r>
              <a:rPr lang="zh-CN" altLang="zh-CN" b="1" kern="100" dirty="0" smtClean="0">
                <a:latin typeface="Times New Roman"/>
                <a:ea typeface="楷体_GB2312"/>
                <a:cs typeface="Times New Roman"/>
              </a:rPr>
              <a:t>正确。</a:t>
            </a:r>
            <a:endParaRPr lang="en-US" altLang="zh-CN" b="1" kern="100" dirty="0" smtClean="0">
              <a:latin typeface="Times New Roman"/>
              <a:ea typeface="楷体_GB2312"/>
              <a:cs typeface="Times New Roman"/>
            </a:endParaRPr>
          </a:p>
          <a:p>
            <a:pPr marL="534988" indent="0" algn="just">
              <a:tabLst>
                <a:tab pos="2970530" algn="l"/>
              </a:tabLst>
            </a:pPr>
            <a:r>
              <a:rPr lang="zh-CN" altLang="en-US" b="1" kern="100" dirty="0" smtClean="0">
                <a:solidFill>
                  <a:srgbClr val="FF0000"/>
                </a:solidFill>
                <a:latin typeface="Times New Roman"/>
                <a:ea typeface="黑体"/>
                <a:cs typeface="Times New Roman"/>
              </a:rPr>
              <a:t>答案：</a:t>
            </a:r>
            <a:r>
              <a:rPr lang="en-US" altLang="zh-CN" b="1" kern="100" dirty="0" smtClean="0">
                <a:latin typeface="Times New Roman"/>
                <a:ea typeface="楷体_GB2312"/>
                <a:cs typeface="Courier New"/>
              </a:rPr>
              <a:t>CD</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randombar(horizontal)">
                                      <p:cBhvr>
                                        <p:cTn id="7" dur="500"/>
                                        <p:tgtEl>
                                          <p:spTgt spid="4">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6" end="6"/>
                                            </p:txEl>
                                          </p:spTgt>
                                        </p:tgtEl>
                                        <p:attrNameLst>
                                          <p:attrName>style.visibility</p:attrName>
                                        </p:attrNameLst>
                                      </p:cBhvr>
                                      <p:to>
                                        <p:strVal val="visible"/>
                                      </p:to>
                                    </p:set>
                                    <p:animEffect transition="in" filter="randombar(horizontal)">
                                      <p:cBhvr>
                                        <p:cTn id="1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6632"/>
            <a:ext cx="10975658" cy="6624736"/>
          </a:xfrm>
        </p:spPr>
        <p:txBody>
          <a:bodyPr>
            <a:normAutofit/>
          </a:bodyPr>
          <a:lstStyle/>
          <a:p>
            <a:pPr indent="612140" algn="ctr">
              <a:lnSpc>
                <a:spcPct val="130000"/>
              </a:lnSpc>
            </a:pPr>
            <a:r>
              <a:rPr lang="zh-CN" altLang="zh-CN" b="1" kern="100" dirty="0">
                <a:solidFill>
                  <a:schemeClr val="accent6">
                    <a:lumMod val="75000"/>
                  </a:schemeClr>
                </a:solidFill>
                <a:cs typeface="Courier New"/>
              </a:rPr>
              <a:t>探究</a:t>
            </a:r>
            <a:r>
              <a:rPr lang="en-US" altLang="zh-CN" b="1" kern="100" dirty="0">
                <a:solidFill>
                  <a:schemeClr val="accent6">
                    <a:lumMod val="75000"/>
                  </a:schemeClr>
                </a:solidFill>
                <a:latin typeface="Symbol"/>
                <a:cs typeface="Courier New"/>
              </a:rPr>
              <a:t>(</a:t>
            </a:r>
            <a:r>
              <a:rPr lang="zh-CN" altLang="zh-CN" b="1" kern="100" dirty="0">
                <a:solidFill>
                  <a:schemeClr val="accent6">
                    <a:lumMod val="75000"/>
                  </a:schemeClr>
                </a:solidFill>
                <a:cs typeface="Courier New"/>
              </a:rPr>
              <a:t>二</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简谐运动的振幅、周期和频率</a:t>
            </a:r>
            <a:endParaRPr lang="zh-CN" altLang="zh-CN" sz="1050" kern="100" dirty="0">
              <a:solidFill>
                <a:schemeClr val="accent6">
                  <a:lumMod val="75000"/>
                </a:schemeClr>
              </a:solidFill>
              <a:cs typeface="Courier New"/>
            </a:endParaRPr>
          </a:p>
          <a:p>
            <a:pPr indent="612140" algn="just">
              <a:lnSpc>
                <a:spcPct val="130000"/>
              </a:lnSpc>
            </a:pPr>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cs typeface="Courier New"/>
            </a:endParaRPr>
          </a:p>
          <a:p>
            <a:pPr indent="612140" algn="just">
              <a:lnSpc>
                <a:spcPct val="130000"/>
              </a:lnSpc>
            </a:pPr>
            <a:r>
              <a:rPr lang="zh-CN" altLang="zh-CN" b="1" kern="100" dirty="0">
                <a:latin typeface="Times New Roman"/>
                <a:cs typeface="Times New Roman"/>
              </a:rPr>
              <a:t>如图所示为理想弹簧振子，</a:t>
            </a:r>
            <a:r>
              <a:rPr lang="en-US" altLang="zh-CN" b="1" i="1" kern="100" dirty="0">
                <a:latin typeface="Times New Roman"/>
                <a:cs typeface="Courier New"/>
              </a:rPr>
              <a:t>O</a:t>
            </a:r>
            <a:r>
              <a:rPr lang="zh-CN" altLang="zh-CN" b="1" kern="100" dirty="0">
                <a:latin typeface="Times New Roman"/>
                <a:cs typeface="Times New Roman"/>
              </a:rPr>
              <a:t>为它的平衡位置，将振子</a:t>
            </a:r>
            <a:r>
              <a:rPr lang="zh-CN" altLang="zh-CN" b="1" kern="100" dirty="0" smtClean="0">
                <a:latin typeface="Times New Roman"/>
                <a:cs typeface="Times New Roman"/>
              </a:rPr>
              <a:t>拉</a:t>
            </a:r>
            <a:endParaRPr lang="en-US" altLang="zh-CN" b="1" kern="100" dirty="0" smtClean="0">
              <a:latin typeface="Times New Roman"/>
              <a:cs typeface="Times New Roman"/>
            </a:endParaRPr>
          </a:p>
          <a:p>
            <a:pPr indent="0" algn="just">
              <a:lnSpc>
                <a:spcPct val="130000"/>
              </a:lnSpc>
            </a:pPr>
            <a:r>
              <a:rPr lang="zh-CN" altLang="zh-CN" b="1" kern="100" dirty="0" smtClean="0">
                <a:latin typeface="Times New Roman"/>
                <a:cs typeface="Times New Roman"/>
              </a:rPr>
              <a:t>到</a:t>
            </a:r>
            <a:r>
              <a:rPr lang="en-US" altLang="zh-CN" b="1" i="1" kern="100" dirty="0">
                <a:latin typeface="Times New Roman"/>
                <a:cs typeface="Courier New"/>
              </a:rPr>
              <a:t>A</a:t>
            </a:r>
            <a:r>
              <a:rPr lang="zh-CN" altLang="zh-CN" b="1" kern="100" dirty="0">
                <a:latin typeface="Times New Roman"/>
                <a:cs typeface="Times New Roman"/>
              </a:rPr>
              <a:t>点由静止释放，观察振子的振动；然后将振子拉到</a:t>
            </a:r>
            <a:r>
              <a:rPr lang="en-US" altLang="zh-CN" b="1" i="1" kern="100" dirty="0">
                <a:latin typeface="Times New Roman"/>
                <a:cs typeface="Courier New"/>
              </a:rPr>
              <a:t>B</a:t>
            </a:r>
            <a:r>
              <a:rPr lang="zh-CN" altLang="zh-CN" b="1" kern="100" dirty="0">
                <a:latin typeface="Times New Roman"/>
                <a:cs typeface="Times New Roman"/>
              </a:rPr>
              <a:t>点释放</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lnSpc>
                <a:spcPct val="130000"/>
              </a:lnSpc>
            </a:pPr>
            <a:r>
              <a:rPr lang="zh-CN" altLang="zh-CN" b="1" kern="100" dirty="0" smtClean="0">
                <a:latin typeface="Times New Roman"/>
                <a:cs typeface="Times New Roman"/>
              </a:rPr>
              <a:t>再</a:t>
            </a:r>
            <a:r>
              <a:rPr lang="zh-CN" altLang="zh-CN" b="1" kern="100" dirty="0">
                <a:latin typeface="Times New Roman"/>
                <a:cs typeface="Times New Roman"/>
              </a:rPr>
              <a:t>观察振子的振动。</a:t>
            </a:r>
            <a:endParaRPr lang="zh-CN" altLang="zh-CN" sz="1050" kern="100" dirty="0">
              <a:cs typeface="Courier New"/>
            </a:endParaRPr>
          </a:p>
          <a:p>
            <a:pPr indent="612140" algn="just">
              <a:lnSpc>
                <a:spcPct val="130000"/>
              </a:lnSpc>
            </a:pPr>
            <a:r>
              <a:rPr lang="en-US" altLang="zh-CN" b="1" kern="100" dirty="0">
                <a:latin typeface="Times New Roman"/>
                <a:cs typeface="Courier New"/>
              </a:rPr>
              <a:t>(1)</a:t>
            </a:r>
            <a:r>
              <a:rPr lang="zh-CN" altLang="zh-CN" b="1" kern="100" dirty="0">
                <a:latin typeface="Times New Roman"/>
                <a:cs typeface="Times New Roman"/>
              </a:rPr>
              <a:t>两次振动有什么差别？用什么物理量来描述这种差别？</a:t>
            </a:r>
            <a:endParaRPr lang="zh-CN" altLang="zh-CN" sz="1050" kern="100" dirty="0">
              <a:cs typeface="Courier New"/>
            </a:endParaRPr>
          </a:p>
          <a:p>
            <a:pPr indent="612140" algn="just">
              <a:lnSpc>
                <a:spcPct val="130000"/>
              </a:lnSpc>
            </a:pPr>
            <a:r>
              <a:rPr lang="en-US" altLang="zh-CN" b="1" kern="100" dirty="0">
                <a:latin typeface="Times New Roman"/>
                <a:cs typeface="Courier New"/>
              </a:rPr>
              <a:t>(2)</a:t>
            </a:r>
            <a:r>
              <a:rPr lang="zh-CN" altLang="zh-CN" b="1" kern="100" dirty="0">
                <a:latin typeface="Times New Roman"/>
                <a:cs typeface="Times New Roman"/>
              </a:rPr>
              <a:t>用秒表分别记录完成</a:t>
            </a:r>
            <a:r>
              <a:rPr lang="en-US" altLang="zh-CN" b="1" kern="100" dirty="0">
                <a:latin typeface="Times New Roman"/>
                <a:cs typeface="Courier New"/>
              </a:rPr>
              <a:t>50</a:t>
            </a:r>
            <a:r>
              <a:rPr lang="zh-CN" altLang="zh-CN" b="1" kern="100" dirty="0">
                <a:latin typeface="Times New Roman"/>
                <a:cs typeface="Times New Roman"/>
              </a:rPr>
              <a:t>次往复运动所用的时间，两种情况下是否相同？每完成一次往复运动所用时间是否相同？这个时间有什么物理意义？</a:t>
            </a:r>
            <a:endParaRPr lang="zh-CN" altLang="zh-CN" sz="1050" kern="100" dirty="0">
              <a:cs typeface="Courier New"/>
            </a:endParaRPr>
          </a:p>
          <a:p>
            <a:pPr indent="612140" algn="just">
              <a:lnSpc>
                <a:spcPct val="130000"/>
              </a:lnSpc>
            </a:pPr>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第二次振动的幅度比第一次振动的幅度大，用振幅来描述振动幅度的大小。</a:t>
            </a:r>
            <a:endParaRPr lang="zh-CN" altLang="zh-CN" sz="1050" kern="100" dirty="0">
              <a:cs typeface="Courier New"/>
            </a:endParaRPr>
          </a:p>
          <a:p>
            <a:pPr indent="612140" algn="just">
              <a:lnSpc>
                <a:spcPct val="13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两种情况下所用的时间是相等的。每完成一次往复运动所用的时间是相同的。这个时间表示振动的快慢。</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p:txBody>
      </p:sp>
      <p:pic>
        <p:nvPicPr>
          <p:cNvPr id="13314" name="Picture 2" descr="21WLXKCXARXS2-2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265939" y="1569467"/>
            <a:ext cx="2448272" cy="563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animEffect transition="in" filter="randombar(horizontal)">
                                      <p:cBhvr>
                                        <p:cTn id="7" dur="500"/>
                                        <p:tgtEl>
                                          <p:spTgt spid="6">
                                            <p:txEl>
                                              <p:pRg st="7" end="7"/>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8" end="8"/>
                                            </p:txEl>
                                          </p:spTgt>
                                        </p:tgtEl>
                                        <p:attrNameLst>
                                          <p:attrName>style.visibility</p:attrName>
                                        </p:attrNameLst>
                                      </p:cBhvr>
                                      <p:to>
                                        <p:strVal val="visible"/>
                                      </p:to>
                                    </p:set>
                                    <p:animEffect transition="in" filter="randombar(horizontal)">
                                      <p:cBhvr>
                                        <p:cTn id="10"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016632"/>
            <a:ext cx="11248468" cy="4068552"/>
          </a:xfrm>
        </p:spPr>
        <p:txBody>
          <a:bodyPr>
            <a:normAutofit/>
          </a:bodyPr>
          <a:lstStyle/>
          <a:p>
            <a:pPr marL="361950" indent="-361950" algn="just">
              <a:lnSpc>
                <a:spcPct val="130000"/>
              </a:lnSpc>
            </a:pPr>
            <a:r>
              <a:rPr lang="zh-CN" altLang="zh-CN" b="1" kern="100" dirty="0">
                <a:latin typeface="Times New Roman"/>
                <a:ea typeface="黑体"/>
                <a:cs typeface="Times New Roman"/>
              </a:rPr>
              <a:t>一、简谐振动</a:t>
            </a:r>
            <a:endParaRPr lang="zh-CN" altLang="zh-CN" sz="1050" kern="100" dirty="0">
              <a:cs typeface="Courier New"/>
            </a:endParaRPr>
          </a:p>
          <a:p>
            <a:pPr marL="361950" indent="-361950" algn="just">
              <a:lnSpc>
                <a:spcPct val="130000"/>
              </a:lnSpc>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1950" indent="-361950" algn="just">
              <a:lnSpc>
                <a:spcPct val="130000"/>
              </a:lnSpc>
            </a:pPr>
            <a:r>
              <a:rPr lang="en-US" altLang="zh-CN" b="1" kern="100" dirty="0">
                <a:latin typeface="Times New Roman"/>
                <a:cs typeface="Courier New"/>
              </a:rPr>
              <a:t>(1)</a:t>
            </a:r>
            <a:r>
              <a:rPr lang="zh-CN" altLang="zh-CN" b="1" kern="100" dirty="0">
                <a:latin typeface="Times New Roman"/>
                <a:cs typeface="Times New Roman"/>
              </a:rPr>
              <a:t>机械振动</a:t>
            </a:r>
            <a:endParaRPr lang="zh-CN" altLang="zh-CN" sz="1050" kern="100" dirty="0">
              <a:cs typeface="Courier New"/>
            </a:endParaRPr>
          </a:p>
          <a:p>
            <a:pPr marL="361950" indent="-361950" algn="just">
              <a:lnSpc>
                <a:spcPct val="130000"/>
              </a:lnSpc>
            </a:pPr>
            <a:r>
              <a:rPr lang="en-US" altLang="zh-CN" b="1" kern="100" dirty="0" smtClean="0">
                <a:latin typeface="Times New Roman"/>
                <a:cs typeface="Times New Roman"/>
              </a:rPr>
              <a:t>	</a:t>
            </a:r>
            <a:r>
              <a:rPr lang="zh-CN" altLang="zh-CN" b="1" kern="100" dirty="0" smtClean="0">
                <a:latin typeface="Times New Roman"/>
                <a:cs typeface="Times New Roman"/>
              </a:rPr>
              <a:t>物</a:t>
            </a:r>
            <a:r>
              <a:rPr lang="zh-CN" altLang="zh-CN" b="1" kern="100" dirty="0">
                <a:latin typeface="Times New Roman"/>
                <a:cs typeface="Times New Roman"/>
              </a:rPr>
              <a:t>体</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或物体的某一部分</a:t>
            </a:r>
            <a:r>
              <a:rPr lang="en-US" altLang="zh-CN" b="1" kern="100" dirty="0">
                <a:latin typeface="Times New Roman"/>
                <a:ea typeface="楷体_GB2312"/>
                <a:cs typeface="Courier New"/>
              </a:rPr>
              <a:t>)</a:t>
            </a:r>
            <a:r>
              <a:rPr lang="zh-CN" altLang="zh-CN" b="1" kern="100" dirty="0">
                <a:latin typeface="Times New Roman"/>
                <a:cs typeface="Times New Roman"/>
              </a:rPr>
              <a:t>在</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附近所做的往复运动，简称振动。</a:t>
            </a:r>
            <a:endParaRPr lang="zh-CN" altLang="zh-CN" sz="1050" kern="100" dirty="0">
              <a:cs typeface="Courier New"/>
            </a:endParaRPr>
          </a:p>
          <a:p>
            <a:pPr marL="361950" indent="-361950" algn="just">
              <a:lnSpc>
                <a:spcPct val="130000"/>
              </a:lnSpc>
            </a:pPr>
            <a:r>
              <a:rPr lang="en-US" altLang="zh-CN" b="1" kern="100" dirty="0">
                <a:latin typeface="Times New Roman"/>
                <a:cs typeface="Courier New"/>
              </a:rPr>
              <a:t>(2)</a:t>
            </a:r>
            <a:r>
              <a:rPr lang="zh-CN" altLang="zh-CN" b="1" kern="100" dirty="0">
                <a:latin typeface="Times New Roman"/>
                <a:cs typeface="Times New Roman"/>
              </a:rPr>
              <a:t>平衡位置</a:t>
            </a:r>
            <a:endParaRPr lang="zh-CN" altLang="zh-CN" sz="1050" kern="100" dirty="0">
              <a:cs typeface="Courier New"/>
            </a:endParaRPr>
          </a:p>
          <a:p>
            <a:pPr marL="361950" indent="-361950" algn="just">
              <a:lnSpc>
                <a:spcPct val="130000"/>
              </a:lnSpc>
            </a:pPr>
            <a:r>
              <a:rPr lang="en-US" altLang="zh-CN" b="1" kern="100" dirty="0" smtClean="0">
                <a:latin typeface="Times New Roman"/>
                <a:cs typeface="Times New Roman"/>
              </a:rPr>
              <a:t>	</a:t>
            </a:r>
            <a:r>
              <a:rPr lang="zh-CN" altLang="zh-CN" b="1" kern="100" dirty="0" smtClean="0">
                <a:latin typeface="Times New Roman"/>
                <a:cs typeface="Times New Roman"/>
              </a:rPr>
              <a:t>物</a:t>
            </a:r>
            <a:r>
              <a:rPr lang="zh-CN" altLang="zh-CN" b="1" kern="100" dirty="0">
                <a:latin typeface="Times New Roman"/>
                <a:cs typeface="Times New Roman"/>
              </a:rPr>
              <a:t>体振动停止时保持静止的位置。</a:t>
            </a:r>
            <a:endParaRPr lang="zh-CN" altLang="zh-CN" sz="1050" kern="100" dirty="0">
              <a:cs typeface="Courier New"/>
            </a:endParaRPr>
          </a:p>
          <a:p>
            <a:pPr marL="361950" indent="-361950" algn="just">
              <a:lnSpc>
                <a:spcPct val="130000"/>
              </a:lnSpc>
            </a:pPr>
            <a:r>
              <a:rPr lang="en-US" altLang="zh-CN" b="1" kern="100" dirty="0">
                <a:latin typeface="Times New Roman"/>
                <a:cs typeface="Courier New"/>
              </a:rPr>
              <a:t>(3)</a:t>
            </a:r>
            <a:r>
              <a:rPr lang="zh-CN" altLang="zh-CN" b="1" kern="100" dirty="0">
                <a:latin typeface="Times New Roman"/>
                <a:cs typeface="Times New Roman"/>
              </a:rPr>
              <a:t>弹簧振子：</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与弹簧组成的系统，它是一个理想化模型，其中的小球称为振子。</a:t>
            </a:r>
            <a:endParaRPr lang="zh-CN" altLang="zh-CN" sz="1050" kern="100" dirty="0">
              <a:cs typeface="Courier New"/>
            </a:endParaRPr>
          </a:p>
          <a:p>
            <a:pPr marL="361950" indent="-361950">
              <a:lnSpc>
                <a:spcPct val="130000"/>
              </a:lnSpc>
            </a:pPr>
            <a:endParaRPr lang="zh-CN" altLang="en-US" dirty="0"/>
          </a:p>
        </p:txBody>
      </p:sp>
      <p:pic>
        <p:nvPicPr>
          <p:cNvPr id="2050" name="Picture 2" descr="F:\粤教版物理选择性必修第一册\新课程学案1自学新教材.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2178" y="116632"/>
            <a:ext cx="7335849"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20XWLX2-1.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369395" y="4869160"/>
            <a:ext cx="2664296" cy="185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4657427" y="2679303"/>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某一位置</a:t>
            </a:r>
            <a:endParaRPr lang="zh-CN" altLang="en-US" sz="2400" dirty="0"/>
          </a:p>
        </p:txBody>
      </p:sp>
      <p:sp>
        <p:nvSpPr>
          <p:cNvPr id="7" name="矩形 6"/>
          <p:cNvSpPr/>
          <p:nvPr/>
        </p:nvSpPr>
        <p:spPr>
          <a:xfrm>
            <a:off x="2476797" y="432889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小球</a:t>
            </a:r>
            <a:endParaRPr lang="zh-CN" altLang="en-US" sz="2400"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332656"/>
            <a:ext cx="10672404" cy="5832648"/>
          </a:xfrm>
        </p:spPr>
        <p:txBody>
          <a:bodyPr>
            <a:normAutofit/>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cs typeface="Courier New"/>
            </a:endParaRPr>
          </a:p>
          <a:p>
            <a:pPr indent="612140" algn="just"/>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对全振动的理解</a:t>
            </a:r>
            <a:endParaRPr lang="zh-CN" altLang="zh-CN" sz="1050" kern="100" dirty="0">
              <a:cs typeface="Courier New"/>
            </a:endParaRPr>
          </a:p>
          <a:p>
            <a:pPr indent="612140" algn="just"/>
            <a:r>
              <a:rPr lang="zh-CN" altLang="zh-CN" b="1" kern="100" dirty="0">
                <a:latin typeface="Times New Roman"/>
                <a:cs typeface="Times New Roman"/>
              </a:rPr>
              <a:t>正确理解全振动的概念，应注意把握全振动的五种特征。</a:t>
            </a:r>
            <a:endParaRPr lang="zh-CN" altLang="zh-CN" sz="1050" kern="100" dirty="0">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振动特征：一个完整的振动过程。</a:t>
            </a:r>
            <a:endParaRPr lang="zh-CN" altLang="zh-CN" sz="1050" kern="100" dirty="0">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物理量特征：位移</a:t>
            </a:r>
            <a:r>
              <a:rPr lang="en-US" altLang="zh-CN" b="1" kern="100" dirty="0">
                <a:latin typeface="Times New Roman"/>
                <a:cs typeface="Courier New"/>
              </a:rPr>
              <a:t>(</a:t>
            </a:r>
            <a:r>
              <a:rPr lang="en-US" altLang="zh-CN" b="1" i="1" kern="100" dirty="0">
                <a:latin typeface="Times New Roman"/>
                <a:cs typeface="Courier New"/>
              </a:rPr>
              <a:t>x</a:t>
            </a:r>
            <a:r>
              <a:rPr lang="en-US" altLang="zh-CN" b="1" kern="100" dirty="0">
                <a:latin typeface="Times New Roman"/>
                <a:cs typeface="Courier New"/>
              </a:rPr>
              <a:t>)</a:t>
            </a:r>
            <a:r>
              <a:rPr lang="zh-CN" altLang="zh-CN" b="1" kern="100" dirty="0">
                <a:latin typeface="Times New Roman"/>
                <a:cs typeface="Times New Roman"/>
              </a:rPr>
              <a:t>、加速度</a:t>
            </a:r>
            <a:r>
              <a:rPr lang="en-US" altLang="zh-CN" b="1" kern="100" dirty="0">
                <a:latin typeface="Times New Roman"/>
                <a:cs typeface="Courier New"/>
              </a:rPr>
              <a:t>(</a:t>
            </a:r>
            <a:r>
              <a:rPr lang="en-US" altLang="zh-CN" b="1" i="1" kern="100" dirty="0">
                <a:latin typeface="Times New Roman"/>
                <a:cs typeface="Courier New"/>
              </a:rPr>
              <a:t>a</a:t>
            </a:r>
            <a:r>
              <a:rPr lang="en-US" altLang="zh-CN" b="1" kern="100" dirty="0">
                <a:latin typeface="Times New Roman"/>
                <a:cs typeface="Courier New"/>
              </a:rPr>
              <a:t>)</a:t>
            </a:r>
            <a:r>
              <a:rPr lang="zh-CN" altLang="zh-CN" b="1" kern="100" dirty="0">
                <a:latin typeface="Times New Roman"/>
                <a:cs typeface="Times New Roman"/>
              </a:rPr>
              <a:t>、速度</a:t>
            </a:r>
            <a:r>
              <a:rPr lang="en-US" altLang="zh-CN" b="1" kern="100" dirty="0">
                <a:latin typeface="Times New Roman"/>
                <a:cs typeface="Courier New"/>
              </a:rPr>
              <a:t>(</a:t>
            </a:r>
            <a:r>
              <a:rPr lang="en-US" altLang="zh-CN" b="1" i="1" kern="100" dirty="0">
                <a:latin typeface="Book Antiqua"/>
                <a:cs typeface="Times New Roman"/>
              </a:rPr>
              <a:t>v</a:t>
            </a:r>
            <a:r>
              <a:rPr lang="en-US" altLang="zh-CN" b="1" kern="100" dirty="0">
                <a:latin typeface="Times New Roman"/>
                <a:cs typeface="Courier New"/>
              </a:rPr>
              <a:t>)</a:t>
            </a:r>
            <a:r>
              <a:rPr lang="zh-CN" altLang="zh-CN" b="1" kern="100" dirty="0">
                <a:latin typeface="Times New Roman"/>
                <a:cs typeface="Times New Roman"/>
              </a:rPr>
              <a:t>三者第一次同时与初始状态相同。</a:t>
            </a:r>
            <a:endParaRPr lang="zh-CN" altLang="zh-CN" sz="1050" kern="100" dirty="0">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时间特征：历时一个周期。</a:t>
            </a:r>
            <a:endParaRPr lang="zh-CN" altLang="zh-CN" sz="1050" kern="100" dirty="0">
              <a:cs typeface="Courier New"/>
            </a:endParaRPr>
          </a:p>
          <a:p>
            <a:pPr indent="612140" algn="just"/>
            <a:r>
              <a:rPr lang="en-US" altLang="zh-CN" b="1" kern="100" dirty="0">
                <a:latin typeface="Times New Roman"/>
                <a:cs typeface="Courier New"/>
              </a:rPr>
              <a:t>(4)</a:t>
            </a:r>
            <a:r>
              <a:rPr lang="zh-CN" altLang="zh-CN" b="1" kern="100" dirty="0">
                <a:latin typeface="Times New Roman"/>
                <a:cs typeface="Times New Roman"/>
              </a:rPr>
              <a:t>路程特征：振幅的</a:t>
            </a:r>
            <a:r>
              <a:rPr lang="en-US" altLang="zh-CN" b="1" kern="100" dirty="0">
                <a:latin typeface="Times New Roman"/>
                <a:cs typeface="Courier New"/>
              </a:rPr>
              <a:t>4</a:t>
            </a:r>
            <a:r>
              <a:rPr lang="zh-CN" altLang="zh-CN" b="1" kern="100" dirty="0">
                <a:latin typeface="Times New Roman"/>
                <a:cs typeface="Times New Roman"/>
              </a:rPr>
              <a:t>倍。</a:t>
            </a:r>
            <a:endParaRPr lang="zh-CN" altLang="zh-CN" sz="1050" kern="100" dirty="0">
              <a:cs typeface="Courier New"/>
            </a:endParaRPr>
          </a:p>
          <a:p>
            <a:pPr indent="612140" algn="just"/>
            <a:r>
              <a:rPr lang="en-US" altLang="zh-CN" b="1" kern="100" dirty="0">
                <a:latin typeface="Times New Roman"/>
                <a:cs typeface="Courier New"/>
              </a:rPr>
              <a:t>(5)</a:t>
            </a:r>
            <a:r>
              <a:rPr lang="zh-CN" altLang="zh-CN" b="1" kern="100" dirty="0">
                <a:latin typeface="Times New Roman"/>
                <a:cs typeface="Times New Roman"/>
              </a:rPr>
              <a:t>相位特征：增加</a:t>
            </a:r>
            <a:r>
              <a:rPr lang="en-US" altLang="zh-CN" b="1" kern="100" dirty="0">
                <a:latin typeface="Times New Roman"/>
                <a:cs typeface="Courier New"/>
              </a:rPr>
              <a:t>2π</a:t>
            </a:r>
            <a:r>
              <a:rPr lang="zh-CN" altLang="zh-CN" b="1" kern="100" dirty="0">
                <a:latin typeface="Times New Roman"/>
                <a:cs typeface="Times New Roman"/>
              </a:rPr>
              <a:t>。</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6324651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332656"/>
            <a:ext cx="11320476" cy="6048672"/>
          </a:xfrm>
        </p:spPr>
        <p:txBody>
          <a:bodyPr/>
          <a:lstStyle/>
          <a:p>
            <a:pPr indent="612140" algn="just"/>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简谐运动中振幅和几个常见量的关系</a:t>
            </a:r>
            <a:endParaRPr lang="zh-CN" altLang="zh-CN" sz="1050" kern="100" dirty="0">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振幅和振动系统能量的关系：对一个确定的振动系统来说，系统能量仅由振幅决定，振幅越大，振动系统能量越大。</a:t>
            </a:r>
            <a:endParaRPr lang="zh-CN" altLang="zh-CN" sz="1050" kern="100" dirty="0">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振幅与位移的关系：振动中的位移是矢量，振幅是标量，在数值上，振幅与某一时刻位移的大小可能相等，但在同一简谐运动中振幅是确定的，而位移随时间做周期性的变化。</a:t>
            </a:r>
            <a:endParaRPr lang="zh-CN" altLang="zh-CN" sz="1050" kern="100" dirty="0">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振幅与路程的关系：振动中的路程是标量，是随时间不断增大的。其中常用的定量关系是：一个周期内的路程为</a:t>
            </a:r>
            <a:r>
              <a:rPr lang="en-US" altLang="zh-CN" b="1" kern="100" dirty="0">
                <a:latin typeface="Times New Roman"/>
                <a:cs typeface="Courier New"/>
              </a:rPr>
              <a:t>4</a:t>
            </a:r>
            <a:r>
              <a:rPr lang="zh-CN" altLang="zh-CN" b="1" kern="100" dirty="0">
                <a:latin typeface="Times New Roman"/>
                <a:cs typeface="Times New Roman"/>
              </a:rPr>
              <a:t>倍的振幅，半个周期内的路程为</a:t>
            </a:r>
            <a:r>
              <a:rPr lang="en-US" altLang="zh-CN" b="1" kern="100" dirty="0">
                <a:latin typeface="Times New Roman"/>
                <a:cs typeface="Courier New"/>
              </a:rPr>
              <a:t>2</a:t>
            </a:r>
            <a:r>
              <a:rPr lang="zh-CN" altLang="zh-CN" b="1" kern="100" dirty="0">
                <a:latin typeface="Times New Roman"/>
                <a:cs typeface="Times New Roman"/>
              </a:rPr>
              <a:t>倍的振幅。</a:t>
            </a:r>
            <a:endParaRPr lang="zh-CN" altLang="zh-CN" sz="1050" kern="100" dirty="0">
              <a:cs typeface="Courier New"/>
            </a:endParaRPr>
          </a:p>
          <a:p>
            <a:pPr indent="612140" algn="just"/>
            <a:r>
              <a:rPr lang="en-US" altLang="zh-CN" b="1" kern="100" dirty="0">
                <a:latin typeface="Times New Roman"/>
                <a:cs typeface="Courier New"/>
              </a:rPr>
              <a:t>(4)</a:t>
            </a:r>
            <a:r>
              <a:rPr lang="zh-CN" altLang="zh-CN" b="1" kern="100" dirty="0">
                <a:latin typeface="Times New Roman"/>
                <a:cs typeface="Times New Roman"/>
              </a:rPr>
              <a:t>振幅与周期的关系：在简谐运动中，一个确定的振动系统的周期</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或频率</a:t>
            </a:r>
            <a:r>
              <a:rPr lang="en-US" altLang="zh-CN" b="1" kern="100" dirty="0">
                <a:latin typeface="Times New Roman"/>
                <a:ea typeface="楷体_GB2312"/>
                <a:cs typeface="Courier New"/>
              </a:rPr>
              <a:t>)</a:t>
            </a:r>
            <a:r>
              <a:rPr lang="zh-CN" altLang="zh-CN" b="1" kern="100" dirty="0">
                <a:latin typeface="Times New Roman"/>
                <a:cs typeface="Times New Roman"/>
              </a:rPr>
              <a:t>是固定的，与振幅无关</a:t>
            </a:r>
            <a:r>
              <a:rPr lang="zh-CN" altLang="zh-CN" b="1" kern="100" dirty="0" smtClean="0">
                <a:latin typeface="Times New Roman"/>
                <a:cs typeface="Times New Roman"/>
              </a:rPr>
              <a:t>。</a:t>
            </a:r>
            <a:endParaRPr lang="zh-CN" altLang="zh-CN" sz="1050" kern="100" dirty="0">
              <a:cs typeface="Courier New"/>
            </a:endParaRPr>
          </a:p>
        </p:txBody>
      </p:sp>
    </p:spTree>
    <p:extLst>
      <p:ext uri="{BB962C8B-B14F-4D97-AF65-F5344CB8AC3E}">
        <p14:creationId xmlns:p14="http://schemas.microsoft.com/office/powerpoint/2010/main" val="33449403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20688"/>
            <a:ext cx="10975658" cy="5472608"/>
          </a:xfrm>
        </p:spPr>
        <p:txBody>
          <a:bodyPr/>
          <a:lstStyle/>
          <a:p>
            <a:pPr indent="612140" algn="just"/>
            <a:r>
              <a:rPr lang="zh-CN" altLang="zh-CN" b="1" kern="100" dirty="0">
                <a:latin typeface="Times New Roman"/>
                <a:ea typeface="黑体"/>
                <a:cs typeface="Times New Roman"/>
              </a:rPr>
              <a:t>典例</a:t>
            </a:r>
            <a:r>
              <a:rPr lang="en-US" altLang="zh-CN" b="1" kern="100" dirty="0">
                <a:latin typeface="Times New Roman"/>
                <a:ea typeface="黑体"/>
                <a:cs typeface="Courier New"/>
              </a:rPr>
              <a:t>2  </a:t>
            </a:r>
            <a:r>
              <a:rPr lang="zh-CN" altLang="zh-CN" b="1" kern="100" dirty="0">
                <a:latin typeface="Times New Roman"/>
                <a:cs typeface="Times New Roman"/>
              </a:rPr>
              <a:t>弹簧振子以</a:t>
            </a:r>
            <a:r>
              <a:rPr lang="en-US" altLang="zh-CN" b="1" i="1" kern="100" dirty="0">
                <a:latin typeface="Times New Roman"/>
                <a:cs typeface="Courier New"/>
              </a:rPr>
              <a:t>O</a:t>
            </a:r>
            <a:r>
              <a:rPr lang="zh-CN" altLang="zh-CN" b="1" kern="100" dirty="0">
                <a:latin typeface="Times New Roman"/>
                <a:cs typeface="Times New Roman"/>
              </a:rPr>
              <a:t>点为平衡位置在</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两点间做简谐运动，</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两点相距</a:t>
            </a:r>
            <a:r>
              <a:rPr lang="en-US" altLang="zh-CN" b="1" kern="100" dirty="0">
                <a:latin typeface="Times New Roman"/>
                <a:cs typeface="Courier New"/>
              </a:rPr>
              <a:t>20 cm</a:t>
            </a:r>
            <a:r>
              <a:rPr lang="zh-CN" altLang="zh-CN" b="1" kern="100" dirty="0">
                <a:latin typeface="Times New Roman"/>
                <a:cs typeface="Times New Roman"/>
              </a:rPr>
              <a:t>，某时刻振子处于</a:t>
            </a:r>
            <a:r>
              <a:rPr lang="en-US" altLang="zh-CN" b="1" i="1" kern="100" dirty="0">
                <a:latin typeface="Times New Roman"/>
                <a:cs typeface="Courier New"/>
              </a:rPr>
              <a:t>B</a:t>
            </a:r>
            <a:r>
              <a:rPr lang="zh-CN" altLang="zh-CN" b="1" kern="100" dirty="0">
                <a:latin typeface="Times New Roman"/>
                <a:cs typeface="Times New Roman"/>
              </a:rPr>
              <a:t>点，经过</a:t>
            </a:r>
            <a:r>
              <a:rPr lang="en-US" altLang="zh-CN" b="1" kern="100" dirty="0">
                <a:latin typeface="Times New Roman"/>
                <a:cs typeface="Courier New"/>
              </a:rPr>
              <a:t>0.5 s</a:t>
            </a:r>
            <a:r>
              <a:rPr lang="zh-CN" altLang="zh-CN" b="1" kern="100" dirty="0">
                <a:latin typeface="Times New Roman"/>
                <a:cs typeface="Times New Roman"/>
              </a:rPr>
              <a:t>，振子首次到达</a:t>
            </a:r>
            <a:r>
              <a:rPr lang="en-US" altLang="zh-CN" b="1" i="1" kern="100" dirty="0">
                <a:latin typeface="Times New Roman"/>
                <a:cs typeface="Courier New"/>
              </a:rPr>
              <a:t>C</a:t>
            </a:r>
            <a:r>
              <a:rPr lang="zh-CN" altLang="zh-CN" b="1" kern="100" dirty="0">
                <a:latin typeface="Times New Roman"/>
                <a:cs typeface="Times New Roman"/>
              </a:rPr>
              <a:t>点，求：</a:t>
            </a:r>
            <a:endParaRPr lang="zh-CN" altLang="zh-CN" sz="1050" kern="100" dirty="0">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振子的振幅；</a:t>
            </a:r>
            <a:endParaRPr lang="zh-CN" altLang="zh-CN" sz="1050" kern="100" dirty="0">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振子的周期和频率；</a:t>
            </a:r>
            <a:endParaRPr lang="zh-CN" altLang="zh-CN" sz="1050" kern="100" dirty="0">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振子在</a:t>
            </a:r>
            <a:r>
              <a:rPr lang="en-US" altLang="zh-CN" b="1" kern="100" dirty="0">
                <a:latin typeface="Times New Roman"/>
                <a:cs typeface="Courier New"/>
              </a:rPr>
              <a:t>5 s</a:t>
            </a:r>
            <a:r>
              <a:rPr lang="zh-CN" altLang="zh-CN" b="1" kern="100" dirty="0">
                <a:latin typeface="Times New Roman"/>
                <a:cs typeface="Times New Roman"/>
              </a:rPr>
              <a:t>内通过的路程。</a:t>
            </a:r>
            <a:endParaRPr lang="zh-CN" altLang="zh-CN" sz="1050" kern="100" dirty="0">
              <a:cs typeface="Courier New"/>
            </a:endParaRPr>
          </a:p>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解题指导</a:t>
            </a:r>
            <a:r>
              <a:rPr lang="en-US" altLang="zh-CN" b="1" kern="100" dirty="0">
                <a:solidFill>
                  <a:srgbClr val="FF0000"/>
                </a:solidFill>
                <a:latin typeface="IPAPANNEW"/>
                <a:ea typeface="黑体"/>
                <a:cs typeface="Times New Roman"/>
              </a:rPr>
              <a:t>]</a:t>
            </a:r>
            <a:endParaRPr lang="zh-CN" altLang="zh-CN" sz="1050" kern="100" dirty="0">
              <a:cs typeface="Courier New"/>
            </a:endParaRPr>
          </a:p>
          <a:p>
            <a:pPr indent="612140" algn="just"/>
            <a:r>
              <a:rPr lang="en-US" altLang="zh-CN" b="1" kern="100" dirty="0">
                <a:latin typeface="Times New Roman"/>
                <a:ea typeface="仿宋_GB2312"/>
                <a:cs typeface="Courier New"/>
              </a:rPr>
              <a:t>(1)</a:t>
            </a:r>
            <a:r>
              <a:rPr lang="zh-CN" altLang="zh-CN" b="1" kern="100" dirty="0">
                <a:latin typeface="Times New Roman"/>
                <a:ea typeface="仿宋_GB2312"/>
                <a:cs typeface="Times New Roman"/>
              </a:rPr>
              <a:t>振子从</a:t>
            </a:r>
            <a:r>
              <a:rPr lang="en-US" altLang="zh-CN" b="1" i="1" kern="100" dirty="0">
                <a:latin typeface="Times New Roman"/>
                <a:ea typeface="仿宋_GB2312"/>
                <a:cs typeface="Courier New"/>
              </a:rPr>
              <a:t>B</a:t>
            </a:r>
            <a:r>
              <a:rPr lang="zh-CN" altLang="zh-CN" b="1" kern="100" dirty="0">
                <a:latin typeface="Times New Roman"/>
                <a:ea typeface="仿宋_GB2312"/>
                <a:cs typeface="Times New Roman"/>
              </a:rPr>
              <a:t>点首次到达</a:t>
            </a:r>
            <a:r>
              <a:rPr lang="en-US" altLang="zh-CN" b="1" i="1" kern="100" dirty="0">
                <a:latin typeface="Times New Roman"/>
                <a:ea typeface="仿宋_GB2312"/>
                <a:cs typeface="Courier New"/>
              </a:rPr>
              <a:t>C</a:t>
            </a:r>
            <a:r>
              <a:rPr lang="zh-CN" altLang="zh-CN" b="1" kern="100" dirty="0">
                <a:latin typeface="Times New Roman"/>
                <a:ea typeface="仿宋_GB2312"/>
                <a:cs typeface="Times New Roman"/>
              </a:rPr>
              <a:t>点的时间为周期的一半。</a:t>
            </a:r>
            <a:endParaRPr lang="zh-CN" altLang="zh-CN" sz="1050" kern="100" dirty="0">
              <a:cs typeface="Courier New"/>
            </a:endParaRPr>
          </a:p>
          <a:p>
            <a:pPr indent="612140" algn="just"/>
            <a:r>
              <a:rPr lang="en-US" altLang="zh-CN" b="1" kern="100" dirty="0">
                <a:latin typeface="Times New Roman"/>
                <a:ea typeface="仿宋_GB2312"/>
                <a:cs typeface="Courier New"/>
              </a:rPr>
              <a:t>(2)</a:t>
            </a:r>
            <a:r>
              <a:rPr lang="zh-CN" altLang="zh-CN" b="1" kern="100" dirty="0">
                <a:latin typeface="Times New Roman"/>
                <a:ea typeface="仿宋_GB2312"/>
                <a:cs typeface="Times New Roman"/>
              </a:rPr>
              <a:t>振子在一个周期内经过的路程为振幅的四倍。</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5310282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428849129"/>
              </p:ext>
            </p:extLst>
          </p:nvPr>
        </p:nvGraphicFramePr>
        <p:xfrm>
          <a:off x="911225" y="908720"/>
          <a:ext cx="10371138" cy="3606800"/>
        </p:xfrm>
        <a:graphic>
          <a:graphicData uri="http://schemas.openxmlformats.org/presentationml/2006/ole">
            <mc:AlternateContent xmlns:mc="http://schemas.openxmlformats.org/markup-compatibility/2006">
              <mc:Choice xmlns:v="urn:schemas-microsoft-com:vml" Requires="v">
                <p:oleObj spid="_x0000_s14418" name="文档" r:id="rId3" imgW="10371836" imgH="3606603" progId="Word.Document.12">
                  <p:embed/>
                </p:oleObj>
              </mc:Choice>
              <mc:Fallback>
                <p:oleObj name="文档" r:id="rId3" imgW="10371836" imgH="3606603" progId="Word.Document.12">
                  <p:embed/>
                  <p:pic>
                    <p:nvPicPr>
                      <p:cNvPr id="0" name=""/>
                      <p:cNvPicPr/>
                      <p:nvPr/>
                    </p:nvPicPr>
                    <p:blipFill>
                      <a:blip r:embed="rId4"/>
                      <a:stretch>
                        <a:fillRect/>
                      </a:stretch>
                    </p:blipFill>
                    <p:spPr>
                      <a:xfrm>
                        <a:off x="911225" y="908720"/>
                        <a:ext cx="10371138" cy="36068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921368299"/>
              </p:ext>
            </p:extLst>
          </p:nvPr>
        </p:nvGraphicFramePr>
        <p:xfrm>
          <a:off x="841003" y="4707483"/>
          <a:ext cx="10371138" cy="593725"/>
        </p:xfrm>
        <a:graphic>
          <a:graphicData uri="http://schemas.openxmlformats.org/presentationml/2006/ole">
            <mc:AlternateContent xmlns:mc="http://schemas.openxmlformats.org/markup-compatibility/2006">
              <mc:Choice xmlns:v="urn:schemas-microsoft-com:vml" Requires="v">
                <p:oleObj spid="_x0000_s14419"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841003" y="4707483"/>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94076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628800"/>
            <a:ext cx="10975658" cy="3672408"/>
          </a:xfrm>
        </p:spPr>
        <p:txBody>
          <a:bodyPr/>
          <a:lstStyle/>
          <a:p>
            <a:pPr indent="612140" algn="ctr">
              <a:lnSpc>
                <a:spcPct val="200000"/>
              </a:lnSpc>
            </a:pPr>
            <a:r>
              <a:rPr lang="zh-CN" altLang="zh-CN" b="1" kern="100" dirty="0">
                <a:latin typeface="Times New Roman"/>
                <a:ea typeface="黑体"/>
                <a:cs typeface="Times New Roman"/>
              </a:rPr>
              <a:t>解决简谐运动问题的两点技巧</a:t>
            </a:r>
            <a:endParaRPr lang="zh-CN" altLang="zh-CN" sz="1050" kern="100" dirty="0">
              <a:cs typeface="Courier New"/>
            </a:endParaRPr>
          </a:p>
          <a:p>
            <a:pPr indent="612140" algn="just">
              <a:lnSpc>
                <a:spcPct val="200000"/>
              </a:lnSpc>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先确定最大位移处</a:t>
            </a:r>
            <a:r>
              <a:rPr lang="en-US" altLang="zh-CN" b="1" kern="100" dirty="0">
                <a:latin typeface="Times New Roman"/>
                <a:ea typeface="楷体_GB2312"/>
                <a:cs typeface="Courier New"/>
              </a:rPr>
              <a:t>(</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和平衡位置，才能确定振幅大小。</a:t>
            </a:r>
            <a:endParaRPr lang="zh-CN" altLang="zh-CN" sz="1050" kern="100" dirty="0">
              <a:cs typeface="Courier New"/>
            </a:endParaRPr>
          </a:p>
          <a:p>
            <a:pPr indent="612140" algn="just">
              <a:lnSpc>
                <a:spcPct val="20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求某段时间</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内振子通过的路程时，须先确定这段时间是周期的多少倍，若</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kT</a:t>
            </a:r>
            <a:r>
              <a:rPr lang="zh-CN" altLang="zh-CN" b="1" kern="100" dirty="0">
                <a:latin typeface="Times New Roman"/>
                <a:ea typeface="楷体_GB2312"/>
                <a:cs typeface="Times New Roman"/>
              </a:rPr>
              <a:t>，则</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a:t>
            </a:r>
            <a:r>
              <a:rPr lang="en-US" altLang="zh-CN" b="1" i="1" kern="100" dirty="0">
                <a:latin typeface="Times New Roman"/>
                <a:ea typeface="楷体_GB2312"/>
                <a:cs typeface="Courier New"/>
              </a:rPr>
              <a:t>kA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k</a:t>
            </a:r>
            <a:r>
              <a:rPr lang="zh-CN" altLang="zh-CN" b="1" kern="100" dirty="0">
                <a:latin typeface="Times New Roman"/>
                <a:ea typeface="楷体_GB2312"/>
                <a:cs typeface="Times New Roman"/>
              </a:rPr>
              <a:t>为整数</a:t>
            </a:r>
            <a:r>
              <a:rPr lang="en-US" altLang="zh-CN" b="1" kern="100" dirty="0" smtClean="0">
                <a:latin typeface="Times New Roman"/>
                <a:ea typeface="楷体_GB2312"/>
                <a:cs typeface="Courier New"/>
              </a:rPr>
              <a:t>)</a:t>
            </a:r>
            <a:endParaRPr lang="zh-CN" altLang="zh-CN" sz="1050" kern="100" dirty="0">
              <a:cs typeface="Courier New"/>
            </a:endParaRPr>
          </a:p>
        </p:txBody>
      </p:sp>
      <p:pic>
        <p:nvPicPr>
          <p:cNvPr id="153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059" y="1196752"/>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5310282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260648"/>
            <a:ext cx="10975658" cy="5976664"/>
          </a:xfrm>
        </p:spPr>
        <p:txBody>
          <a:bodyPr>
            <a:normAutofit/>
          </a:bodyPr>
          <a:lstStyle/>
          <a:p>
            <a:pPr indent="612140" algn="ctr">
              <a:lnSpc>
                <a:spcPct val="130000"/>
              </a:lnSpc>
            </a:pP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cs typeface="Courier New"/>
            </a:endParaRPr>
          </a:p>
          <a:p>
            <a:pPr marL="442913" indent="-442913" algn="just">
              <a:lnSpc>
                <a:spcPct val="130000"/>
              </a:lnSpc>
            </a:pPr>
            <a:r>
              <a:rPr lang="en-US" altLang="zh-CN" b="1" kern="100" dirty="0">
                <a:latin typeface="Times New Roman"/>
                <a:cs typeface="Courier New"/>
              </a:rPr>
              <a:t>1</a:t>
            </a:r>
            <a:r>
              <a:rPr lang="zh-CN" altLang="zh-CN" b="1" kern="100" dirty="0">
                <a:latin typeface="Times New Roman"/>
                <a:cs typeface="Times New Roman"/>
              </a:rPr>
              <a:t>．关于描述简谐运动的物理量，下列说法正确的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42913" indent="0" algn="just">
              <a:lnSpc>
                <a:spcPct val="130000"/>
              </a:lnSpc>
            </a:pPr>
            <a:r>
              <a:rPr lang="en-US" altLang="zh-CN" b="1" kern="100" dirty="0">
                <a:latin typeface="Times New Roman"/>
                <a:cs typeface="Courier New"/>
              </a:rPr>
              <a:t>A</a:t>
            </a:r>
            <a:r>
              <a:rPr lang="zh-CN" altLang="zh-CN" b="1" kern="100" dirty="0">
                <a:latin typeface="Times New Roman"/>
                <a:cs typeface="Times New Roman"/>
              </a:rPr>
              <a:t>．振幅等于四分之一个周期内的路程</a:t>
            </a:r>
            <a:endParaRPr lang="zh-CN" altLang="zh-CN" sz="1050" kern="100" dirty="0">
              <a:cs typeface="Courier New"/>
            </a:endParaRPr>
          </a:p>
          <a:p>
            <a:pPr marL="442913" indent="0" algn="just">
              <a:lnSpc>
                <a:spcPct val="130000"/>
              </a:lnSpc>
            </a:pPr>
            <a:r>
              <a:rPr lang="en-US" altLang="zh-CN" b="1" kern="100" dirty="0">
                <a:latin typeface="Times New Roman"/>
                <a:cs typeface="Courier New"/>
              </a:rPr>
              <a:t>B</a:t>
            </a:r>
            <a:r>
              <a:rPr lang="zh-CN" altLang="zh-CN" b="1" kern="100" dirty="0">
                <a:latin typeface="Times New Roman"/>
                <a:cs typeface="Times New Roman"/>
              </a:rPr>
              <a:t>．周期是指振动物体从任一位置出发又回到这个位置所用的时间</a:t>
            </a:r>
            <a:endParaRPr lang="zh-CN" altLang="zh-CN" sz="1050" kern="100" dirty="0">
              <a:cs typeface="Courier New"/>
            </a:endParaRPr>
          </a:p>
          <a:p>
            <a:pPr marL="442913" indent="0" algn="just">
              <a:lnSpc>
                <a:spcPct val="130000"/>
              </a:lnSpc>
            </a:pPr>
            <a:r>
              <a:rPr lang="en-US" altLang="zh-CN" b="1" kern="100" dirty="0">
                <a:latin typeface="Times New Roman"/>
                <a:cs typeface="Courier New"/>
              </a:rPr>
              <a:t>C</a:t>
            </a:r>
            <a:r>
              <a:rPr lang="zh-CN" altLang="zh-CN" b="1" kern="100" dirty="0">
                <a:latin typeface="Times New Roman"/>
                <a:cs typeface="Times New Roman"/>
              </a:rPr>
              <a:t>．一个全振动过程中，振子的位移大小等于振幅的四倍</a:t>
            </a:r>
            <a:endParaRPr lang="zh-CN" altLang="zh-CN" sz="1050" kern="100" dirty="0">
              <a:cs typeface="Courier New"/>
            </a:endParaRPr>
          </a:p>
          <a:p>
            <a:pPr marL="442913" indent="0" algn="just">
              <a:lnSpc>
                <a:spcPct val="130000"/>
              </a:lnSpc>
            </a:pPr>
            <a:r>
              <a:rPr lang="en-US" altLang="zh-CN" b="1" kern="100" dirty="0">
                <a:latin typeface="Times New Roman"/>
                <a:cs typeface="Courier New"/>
              </a:rPr>
              <a:t>D</a:t>
            </a:r>
            <a:r>
              <a:rPr lang="zh-CN" altLang="zh-CN" b="1" kern="100" dirty="0">
                <a:latin typeface="Times New Roman"/>
                <a:cs typeface="Times New Roman"/>
              </a:rPr>
              <a:t>．频率是</a:t>
            </a:r>
            <a:r>
              <a:rPr lang="en-US" altLang="zh-CN" b="1" kern="100" dirty="0">
                <a:latin typeface="Times New Roman"/>
                <a:cs typeface="Courier New"/>
              </a:rPr>
              <a:t>50 Hz</a:t>
            </a:r>
            <a:r>
              <a:rPr lang="zh-CN" altLang="zh-CN" b="1" kern="100" dirty="0">
                <a:latin typeface="Times New Roman"/>
                <a:cs typeface="Times New Roman"/>
              </a:rPr>
              <a:t>时，</a:t>
            </a:r>
            <a:r>
              <a:rPr lang="en-US" altLang="zh-CN" b="1" kern="100" dirty="0">
                <a:latin typeface="Times New Roman"/>
                <a:cs typeface="Courier New"/>
              </a:rPr>
              <a:t>1 s</a:t>
            </a:r>
            <a:r>
              <a:rPr lang="zh-CN" altLang="zh-CN" b="1" kern="100" dirty="0">
                <a:latin typeface="Times New Roman"/>
                <a:cs typeface="Times New Roman"/>
              </a:rPr>
              <a:t>内振动物体速度方向改变</a:t>
            </a:r>
            <a:r>
              <a:rPr lang="en-US" altLang="zh-CN" b="1" kern="100" dirty="0">
                <a:latin typeface="Times New Roman"/>
                <a:cs typeface="Courier New"/>
              </a:rPr>
              <a:t>100</a:t>
            </a:r>
            <a:r>
              <a:rPr lang="zh-CN" altLang="zh-CN" b="1" kern="100" dirty="0">
                <a:latin typeface="Times New Roman"/>
                <a:cs typeface="Times New Roman"/>
              </a:rPr>
              <a:t>次</a:t>
            </a:r>
            <a:endParaRPr lang="zh-CN" altLang="zh-CN" sz="1050" kern="100" dirty="0">
              <a:cs typeface="Courier New"/>
            </a:endParaRPr>
          </a:p>
          <a:p>
            <a:pPr marL="442913" indent="0" algn="just">
              <a:lnSpc>
                <a:spcPct val="130000"/>
              </a:lnSpc>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于平衡位置附近速度较大，因此四分之一个周期内走过的路程不一定等于振幅，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错误；周期指发生一次全振动所用的时间，</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错误；一个全振动过程中，位移为零，</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错误；一个周期内速度方向改变</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次，频率为</a:t>
            </a:r>
            <a:r>
              <a:rPr lang="en-US" altLang="zh-CN" b="1" kern="100" dirty="0">
                <a:latin typeface="Times New Roman"/>
                <a:ea typeface="楷体_GB2312"/>
                <a:cs typeface="Courier New"/>
              </a:rPr>
              <a:t>50 Hz,1 s</a:t>
            </a:r>
            <a:r>
              <a:rPr lang="zh-CN" altLang="zh-CN" b="1" kern="100" dirty="0">
                <a:latin typeface="Times New Roman"/>
                <a:ea typeface="楷体_GB2312"/>
                <a:cs typeface="Times New Roman"/>
              </a:rPr>
              <a:t>内速度方向改变</a:t>
            </a:r>
            <a:r>
              <a:rPr lang="en-US" altLang="zh-CN" b="1" kern="100" dirty="0">
                <a:latin typeface="Times New Roman"/>
                <a:ea typeface="楷体_GB2312"/>
                <a:cs typeface="Courier New"/>
              </a:rPr>
              <a:t>100</a:t>
            </a:r>
            <a:r>
              <a:rPr lang="zh-CN" altLang="zh-CN" b="1" kern="100" dirty="0" smtClean="0">
                <a:latin typeface="Times New Roman"/>
                <a:ea typeface="楷体_GB2312"/>
                <a:cs typeface="Times New Roman"/>
              </a:rPr>
              <a:t>次，</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lgn="just">
              <a:lnSpc>
                <a:spcPct val="130000"/>
              </a:lnSpc>
            </a:pPr>
            <a:r>
              <a:rPr lang="zh-CN" altLang="zh-CN" b="1" kern="100" dirty="0">
                <a:solidFill>
                  <a:srgbClr val="FF0000"/>
                </a:solidFill>
                <a:latin typeface="Times New Roman"/>
                <a:ea typeface="黑体"/>
                <a:cs typeface="Times New Roman"/>
              </a:rPr>
              <a:t>答案：</a:t>
            </a:r>
            <a:r>
              <a:rPr lang="zh-CN" altLang="zh-CN" b="1" kern="100" dirty="0">
                <a:solidFill>
                  <a:srgbClr val="FF0000"/>
                </a:solidFill>
                <a:ea typeface="Times New Roman"/>
                <a:cs typeface="Courier New"/>
              </a:rPr>
              <a:t> </a:t>
            </a:r>
            <a:r>
              <a:rPr lang="en-US" altLang="zh-CN" b="1" kern="100" dirty="0">
                <a:solidFill>
                  <a:prstClr val="black"/>
                </a:solidFill>
                <a:latin typeface="Times New Roman"/>
                <a:ea typeface="楷体_GB2312"/>
                <a:cs typeface="Courier New"/>
              </a:rPr>
              <a:t>D</a:t>
            </a:r>
            <a:r>
              <a:rPr lang="zh-CN" altLang="zh-CN" b="1" kern="100" dirty="0">
                <a:solidFill>
                  <a:prstClr val="black"/>
                </a:solidFill>
                <a:latin typeface="Times New Roman"/>
                <a:ea typeface="楷体_GB2312"/>
                <a:cs typeface="Times New Roman"/>
              </a:rPr>
              <a:t>　</a:t>
            </a:r>
            <a:endParaRPr lang="zh-CN" altLang="zh-CN" sz="1050" kern="100" dirty="0">
              <a:cs typeface="Courier New"/>
            </a:endParaRPr>
          </a:p>
        </p:txBody>
      </p:sp>
    </p:spTree>
    <p:extLst>
      <p:ext uri="{BB962C8B-B14F-4D97-AF65-F5344CB8AC3E}">
        <p14:creationId xmlns:p14="http://schemas.microsoft.com/office/powerpoint/2010/main" val="94076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04250298"/>
              </p:ext>
            </p:extLst>
          </p:nvPr>
        </p:nvGraphicFramePr>
        <p:xfrm>
          <a:off x="960685" y="865857"/>
          <a:ext cx="10177462" cy="4651375"/>
        </p:xfrm>
        <a:graphic>
          <a:graphicData uri="http://schemas.openxmlformats.org/presentationml/2006/ole">
            <mc:AlternateContent xmlns:mc="http://schemas.openxmlformats.org/markup-compatibility/2006">
              <mc:Choice xmlns:v="urn:schemas-microsoft-com:vml" Requires="v">
                <p:oleObj spid="_x0000_s16423" name="文档" r:id="rId3" imgW="10367808" imgH="4742476" progId="Word.Document.12">
                  <p:embed/>
                </p:oleObj>
              </mc:Choice>
              <mc:Fallback>
                <p:oleObj name="文档" r:id="rId3" imgW="10367808" imgH="4742476" progId="Word.Document.12">
                  <p:embed/>
                  <p:pic>
                    <p:nvPicPr>
                      <p:cNvPr id="0" name=""/>
                      <p:cNvPicPr/>
                      <p:nvPr/>
                    </p:nvPicPr>
                    <p:blipFill>
                      <a:blip r:embed="rId4"/>
                      <a:stretch>
                        <a:fillRect/>
                      </a:stretch>
                    </p:blipFill>
                    <p:spPr>
                      <a:xfrm>
                        <a:off x="960685" y="865857"/>
                        <a:ext cx="10177462" cy="4651375"/>
                      </a:xfrm>
                      <a:prstGeom prst="rect">
                        <a:avLst/>
                      </a:prstGeom>
                    </p:spPr>
                  </p:pic>
                </p:oleObj>
              </mc:Fallback>
            </mc:AlternateContent>
          </a:graphicData>
        </a:graphic>
      </p:graphicFrame>
    </p:spTree>
    <p:extLst>
      <p:ext uri="{BB962C8B-B14F-4D97-AF65-F5344CB8AC3E}">
        <p14:creationId xmlns:p14="http://schemas.microsoft.com/office/powerpoint/2010/main" val="35310282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591782319"/>
              </p:ext>
            </p:extLst>
          </p:nvPr>
        </p:nvGraphicFramePr>
        <p:xfrm>
          <a:off x="913011" y="1052736"/>
          <a:ext cx="10177463" cy="3459162"/>
        </p:xfrm>
        <a:graphic>
          <a:graphicData uri="http://schemas.openxmlformats.org/presentationml/2006/ole">
            <mc:AlternateContent xmlns:mc="http://schemas.openxmlformats.org/markup-compatibility/2006">
              <mc:Choice xmlns:v="urn:schemas-microsoft-com:vml" Requires="v">
                <p:oleObj spid="_x0000_s17482" name="文档" r:id="rId3" imgW="10367808" imgH="3533462" progId="Word.Document.12">
                  <p:embed/>
                </p:oleObj>
              </mc:Choice>
              <mc:Fallback>
                <p:oleObj name="文档" r:id="rId3" imgW="10367808" imgH="3533462" progId="Word.Document.12">
                  <p:embed/>
                  <p:pic>
                    <p:nvPicPr>
                      <p:cNvPr id="0" name=""/>
                      <p:cNvPicPr/>
                      <p:nvPr/>
                    </p:nvPicPr>
                    <p:blipFill>
                      <a:blip r:embed="rId4"/>
                      <a:stretch>
                        <a:fillRect/>
                      </a:stretch>
                    </p:blipFill>
                    <p:spPr>
                      <a:xfrm>
                        <a:off x="913011" y="1052736"/>
                        <a:ext cx="10177463" cy="3459162"/>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628161850"/>
              </p:ext>
            </p:extLst>
          </p:nvPr>
        </p:nvGraphicFramePr>
        <p:xfrm>
          <a:off x="913011" y="4193778"/>
          <a:ext cx="5276850" cy="387350"/>
        </p:xfrm>
        <a:graphic>
          <a:graphicData uri="http://schemas.openxmlformats.org/presentationml/2006/ole">
            <mc:AlternateContent xmlns:mc="http://schemas.openxmlformats.org/markup-compatibility/2006">
              <mc:Choice xmlns:v="urn:schemas-microsoft-com:vml" Requires="v">
                <p:oleObj spid="_x0000_s17483" name="文档" r:id="rId5" imgW="5269437" imgH="396514" progId="Word.Document.12">
                  <p:embed/>
                </p:oleObj>
              </mc:Choice>
              <mc:Fallback>
                <p:oleObj name="文档" r:id="rId5" imgW="5269437" imgH="396514" progId="Word.Document.12">
                  <p:embed/>
                  <p:pic>
                    <p:nvPicPr>
                      <p:cNvPr id="0" name=""/>
                      <p:cNvPicPr/>
                      <p:nvPr/>
                    </p:nvPicPr>
                    <p:blipFill>
                      <a:blip r:embed="rId6"/>
                      <a:stretch>
                        <a:fillRect/>
                      </a:stretch>
                    </p:blipFill>
                    <p:spPr>
                      <a:xfrm>
                        <a:off x="913011" y="4193778"/>
                        <a:ext cx="5276850" cy="387350"/>
                      </a:xfrm>
                      <a:prstGeom prst="rect">
                        <a:avLst/>
                      </a:prstGeom>
                    </p:spPr>
                  </p:pic>
                </p:oleObj>
              </mc:Fallback>
            </mc:AlternateContent>
          </a:graphicData>
        </a:graphic>
      </p:graphicFrame>
    </p:spTree>
    <p:extLst>
      <p:ext uri="{BB962C8B-B14F-4D97-AF65-F5344CB8AC3E}">
        <p14:creationId xmlns:p14="http://schemas.microsoft.com/office/powerpoint/2010/main" val="94076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06505" y="116632"/>
            <a:ext cx="11407706" cy="6624736"/>
          </a:xfrm>
        </p:spPr>
        <p:txBody>
          <a:bodyPr>
            <a:normAutofit/>
          </a:bodyPr>
          <a:lstStyle/>
          <a:p>
            <a:pPr marL="447675" indent="-447675" algn="just">
              <a:tabLst>
                <a:tab pos="2970530" algn="l"/>
              </a:tabLst>
            </a:pPr>
            <a:r>
              <a:rPr lang="en-US" altLang="zh-CN" b="1" kern="100" dirty="0">
                <a:latin typeface="Times New Roman"/>
                <a:cs typeface="Courier New"/>
              </a:rPr>
              <a:t>3</a:t>
            </a:r>
            <a:r>
              <a:rPr lang="zh-CN" altLang="zh-CN" b="1" kern="100" dirty="0" smtClean="0">
                <a:latin typeface="Times New Roman"/>
                <a:cs typeface="Times New Roman"/>
              </a:rPr>
              <a:t>．如</a:t>
            </a:r>
            <a:r>
              <a:rPr lang="zh-CN" altLang="zh-CN" b="1" kern="100" dirty="0">
                <a:latin typeface="Times New Roman"/>
                <a:cs typeface="Times New Roman"/>
              </a:rPr>
              <a:t>图所示，一弹簧振子沿</a:t>
            </a:r>
            <a:r>
              <a:rPr lang="en-US" altLang="zh-CN" b="1" i="1" kern="100" dirty="0">
                <a:latin typeface="Times New Roman"/>
                <a:cs typeface="Courier New"/>
              </a:rPr>
              <a:t>x</a:t>
            </a:r>
            <a:r>
              <a:rPr lang="zh-CN" altLang="zh-CN" b="1" kern="100" dirty="0">
                <a:latin typeface="Times New Roman"/>
                <a:cs typeface="Times New Roman"/>
              </a:rPr>
              <a:t>轴做简谐运动，振子零时刻向右经过</a:t>
            </a:r>
            <a:r>
              <a:rPr lang="en-US" altLang="zh-CN" b="1" i="1" kern="100" dirty="0">
                <a:latin typeface="Times New Roman"/>
                <a:cs typeface="Courier New"/>
              </a:rPr>
              <a:t>A</a:t>
            </a:r>
            <a:r>
              <a:rPr lang="zh-CN" altLang="zh-CN" b="1" kern="100" dirty="0">
                <a:latin typeface="Times New Roman"/>
                <a:cs typeface="Times New Roman"/>
              </a:rPr>
              <a:t>点，</a:t>
            </a:r>
            <a:r>
              <a:rPr lang="en-US" altLang="zh-CN" b="1" kern="100" dirty="0">
                <a:latin typeface="Times New Roman"/>
                <a:cs typeface="Courier New"/>
              </a:rPr>
              <a:t>2 s</a:t>
            </a:r>
            <a:r>
              <a:rPr lang="zh-CN" altLang="zh-CN" b="1" kern="100" dirty="0">
                <a:latin typeface="Times New Roman"/>
                <a:cs typeface="Times New Roman"/>
              </a:rPr>
              <a:t>后第一次到达</a:t>
            </a:r>
            <a:r>
              <a:rPr lang="en-US" altLang="zh-CN" b="1" i="1" kern="100" dirty="0">
                <a:latin typeface="Times New Roman"/>
                <a:cs typeface="Courier New"/>
              </a:rPr>
              <a:t>B</a:t>
            </a:r>
            <a:r>
              <a:rPr lang="zh-CN" altLang="zh-CN" b="1" kern="100" dirty="0">
                <a:latin typeface="Times New Roman"/>
                <a:cs typeface="Times New Roman"/>
              </a:rPr>
              <a:t>点，已知振子经过</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两点时的速度大小相等，</a:t>
            </a:r>
            <a:r>
              <a:rPr lang="en-US" altLang="zh-CN" b="1" kern="100" dirty="0">
                <a:latin typeface="Times New Roman"/>
                <a:cs typeface="Courier New"/>
              </a:rPr>
              <a:t>2 s</a:t>
            </a:r>
            <a:r>
              <a:rPr lang="zh-CN" altLang="zh-CN" b="1" kern="100" dirty="0">
                <a:latin typeface="Times New Roman"/>
                <a:cs typeface="Times New Roman"/>
              </a:rPr>
              <a:t>内经过的路程为</a:t>
            </a:r>
            <a:r>
              <a:rPr lang="en-US" altLang="zh-CN" b="1" kern="100" dirty="0">
                <a:latin typeface="Times New Roman"/>
                <a:cs typeface="Courier New"/>
              </a:rPr>
              <a:t>5.6 m</a:t>
            </a:r>
            <a:r>
              <a:rPr lang="zh-CN" altLang="zh-CN" b="1" kern="100" dirty="0">
                <a:latin typeface="Times New Roman"/>
                <a:cs typeface="Times New Roman"/>
              </a:rPr>
              <a:t>。该弹簧振子的周期为</a:t>
            </a:r>
            <a:r>
              <a:rPr lang="en-US" altLang="zh-CN" b="1" kern="100" dirty="0">
                <a:latin typeface="Times New Roman"/>
                <a:cs typeface="Courier New"/>
              </a:rPr>
              <a:t>________s</a:t>
            </a:r>
            <a:r>
              <a:rPr lang="zh-CN" altLang="zh-CN" b="1" kern="100" dirty="0">
                <a:latin typeface="Times New Roman"/>
                <a:cs typeface="Times New Roman"/>
              </a:rPr>
              <a:t>，振幅为</a:t>
            </a:r>
            <a:r>
              <a:rPr lang="en-US" altLang="zh-CN" b="1" kern="100" dirty="0">
                <a:latin typeface="Times New Roman"/>
                <a:cs typeface="Courier New"/>
              </a:rPr>
              <a:t>________m</a:t>
            </a:r>
            <a:r>
              <a:rPr lang="zh-CN" altLang="zh-CN" b="1" kern="100" dirty="0">
                <a:latin typeface="Times New Roman"/>
                <a:cs typeface="Times New Roman"/>
              </a:rPr>
              <a:t>。</a:t>
            </a:r>
            <a:endParaRPr lang="zh-CN" altLang="zh-CN" b="1" kern="100" dirty="0">
              <a:cs typeface="Courier New"/>
            </a:endParaRPr>
          </a:p>
          <a:p>
            <a:pPr marL="447675" indent="0" algn="just">
              <a:tabLst>
                <a:tab pos="2970530" algn="l"/>
              </a:tabLst>
            </a:pPr>
            <a:endParaRPr lang="en-US" altLang="zh-CN" b="1" kern="100" dirty="0" smtClean="0">
              <a:latin typeface="Times New Roman"/>
              <a:ea typeface="黑体"/>
              <a:cs typeface="Times New Roman"/>
            </a:endParaRPr>
          </a:p>
          <a:p>
            <a:pPr marL="447675" indent="0" algn="just">
              <a:tabLst>
                <a:tab pos="2970530" algn="l"/>
              </a:tabLst>
            </a:pPr>
            <a:endParaRPr lang="en-US" altLang="zh-CN" b="1" kern="100" dirty="0" smtClean="0">
              <a:latin typeface="Times New Roman"/>
              <a:ea typeface="黑体"/>
              <a:cs typeface="Times New Roman"/>
            </a:endParaRPr>
          </a:p>
          <a:p>
            <a:pPr marL="447675" indent="0" algn="just">
              <a:tabLst>
                <a:tab pos="2970530" algn="l"/>
              </a:tabLst>
            </a:pPr>
            <a:r>
              <a:rPr lang="zh-CN" altLang="zh-CN" b="1" kern="100" dirty="0" smtClean="0">
                <a:solidFill>
                  <a:srgbClr val="FF0000"/>
                </a:solidFill>
                <a:latin typeface="Times New Roman"/>
                <a:ea typeface="黑体"/>
                <a:cs typeface="Times New Roman"/>
              </a:rPr>
              <a:t>解</a:t>
            </a:r>
            <a:r>
              <a:rPr lang="zh-CN" altLang="zh-CN" b="1" kern="100" dirty="0">
                <a:solidFill>
                  <a:srgbClr val="FF0000"/>
                </a:solidFill>
                <a:latin typeface="Times New Roman"/>
                <a:ea typeface="黑体"/>
                <a:cs typeface="Times New Roman"/>
              </a:rPr>
              <a:t>析：</a:t>
            </a:r>
            <a:r>
              <a:rPr lang="zh-CN" altLang="zh-CN" b="1" kern="100" dirty="0">
                <a:latin typeface="Times New Roman"/>
                <a:ea typeface="楷体_GB2312"/>
                <a:cs typeface="Times New Roman"/>
              </a:rPr>
              <a:t>根据简谐运动对称性可知，振子零时刻向右经过</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点，</a:t>
            </a:r>
            <a:r>
              <a:rPr lang="en-US" altLang="zh-CN" b="1" kern="100" dirty="0">
                <a:latin typeface="Times New Roman"/>
                <a:ea typeface="楷体_GB2312"/>
                <a:cs typeface="Courier New"/>
              </a:rPr>
              <a:t>2 s</a:t>
            </a:r>
            <a:r>
              <a:rPr lang="zh-CN" altLang="zh-CN" b="1" kern="100" dirty="0">
                <a:latin typeface="Times New Roman"/>
                <a:ea typeface="楷体_GB2312"/>
                <a:cs typeface="Times New Roman"/>
              </a:rPr>
              <a:t>后第一次到达</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点，已知振子经过</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两点时的速度大小相等，则</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两点关于平衡位置对称，而振子经过了半个周期的运动，则周期为</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 s</a:t>
            </a:r>
            <a:r>
              <a:rPr lang="zh-CN" altLang="zh-CN" b="1" kern="100" dirty="0">
                <a:latin typeface="Times New Roman"/>
                <a:ea typeface="楷体_GB2312"/>
                <a:cs typeface="Times New Roman"/>
              </a:rPr>
              <a:t>。从</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到</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经过了半个周期的振动，路程为</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5.6 m</a:t>
            </a:r>
            <a:r>
              <a:rPr lang="zh-CN" altLang="zh-CN" b="1" kern="100" dirty="0">
                <a:latin typeface="Times New Roman"/>
                <a:ea typeface="楷体_GB2312"/>
                <a:cs typeface="Times New Roman"/>
              </a:rPr>
              <a:t>，而一个完整的周期路程为</a:t>
            </a:r>
            <a:r>
              <a:rPr lang="en-US" altLang="zh-CN" b="1" kern="100" dirty="0">
                <a:latin typeface="Times New Roman"/>
                <a:ea typeface="楷体_GB2312"/>
                <a:cs typeface="Courier New"/>
              </a:rPr>
              <a:t>2</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，为</a:t>
            </a:r>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个振幅的路程，有</a:t>
            </a:r>
            <a:r>
              <a:rPr lang="en-US" altLang="zh-CN" b="1" kern="100" dirty="0">
                <a:latin typeface="Times New Roman"/>
                <a:ea typeface="楷体_GB2312"/>
                <a:cs typeface="Courier New"/>
              </a:rPr>
              <a:t>4</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，解得振幅为</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2.8 m</a:t>
            </a:r>
            <a:r>
              <a:rPr lang="zh-CN" altLang="zh-CN" b="1" kern="100" dirty="0">
                <a:latin typeface="Times New Roman"/>
                <a:ea typeface="楷体_GB2312"/>
                <a:cs typeface="Times New Roman"/>
              </a:rPr>
              <a:t>。</a:t>
            </a:r>
            <a:endParaRPr lang="zh-CN" altLang="zh-CN" b="1" kern="100" dirty="0">
              <a:cs typeface="Courier New"/>
            </a:endParaRPr>
          </a:p>
          <a:p>
            <a:pPr marL="447675" indent="0" algn="just">
              <a:tabLst>
                <a:tab pos="2970530"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cs typeface="Courier New"/>
              </a:rPr>
              <a:t>4</a:t>
            </a:r>
            <a:r>
              <a:rPr lang="zh-CN" altLang="zh-CN" b="1" kern="100" dirty="0">
                <a:latin typeface="Times New Roman"/>
                <a:cs typeface="Times New Roman"/>
              </a:rPr>
              <a:t>　</a:t>
            </a:r>
            <a:r>
              <a:rPr lang="en-US" altLang="zh-CN" b="1" kern="100" dirty="0">
                <a:latin typeface="Times New Roman"/>
                <a:cs typeface="Courier New"/>
              </a:rPr>
              <a:t>2.8</a:t>
            </a:r>
            <a:endParaRPr lang="zh-CN" altLang="zh-CN" b="1" kern="100" dirty="0">
              <a:cs typeface="Courier New"/>
            </a:endParaRPr>
          </a:p>
        </p:txBody>
      </p:sp>
      <p:pic>
        <p:nvPicPr>
          <p:cNvPr id="27650" name="Picture 2" descr="21WLHB-1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25379" y="1916832"/>
            <a:ext cx="3312368" cy="98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102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88640"/>
            <a:ext cx="10975658" cy="6336704"/>
          </a:xfrm>
        </p:spPr>
        <p:txBody>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三</a:t>
            </a:r>
            <a:r>
              <a:rPr lang="en-US" altLang="zh-CN" b="1" kern="100" dirty="0">
                <a:solidFill>
                  <a:schemeClr val="accent6">
                    <a:lumMod val="75000"/>
                  </a:schemeClr>
                </a:solidFill>
                <a:latin typeface="Symbol"/>
                <a:cs typeface="Times New Roman"/>
              </a:rPr>
              <a:t>)</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简谐运动中各物理量的变化规律</a:t>
            </a:r>
            <a:endParaRPr lang="zh-CN" altLang="zh-CN" sz="1050" kern="100" dirty="0">
              <a:solidFill>
                <a:schemeClr val="accent6">
                  <a:lumMod val="75000"/>
                </a:schemeClr>
              </a:solidFill>
              <a:cs typeface="Courier New"/>
            </a:endParaRPr>
          </a:p>
          <a:p>
            <a:pPr indent="612140" algn="just"/>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r>
              <a:rPr lang="en-US" altLang="zh-CN" b="1" kern="100" dirty="0">
                <a:latin typeface="Times New Roman"/>
                <a:ea typeface="黑体"/>
                <a:cs typeface="Courier New"/>
              </a:rPr>
              <a:t>  </a:t>
            </a:r>
            <a:endParaRPr lang="zh-CN" altLang="zh-CN" sz="1050" kern="100" dirty="0">
              <a:cs typeface="Courier New"/>
            </a:endParaRPr>
          </a:p>
          <a:p>
            <a:pPr indent="612140" algn="just"/>
            <a:r>
              <a:rPr lang="zh-CN" altLang="zh-CN" b="1" kern="100" dirty="0">
                <a:latin typeface="Times New Roman"/>
                <a:cs typeface="Times New Roman"/>
              </a:rPr>
              <a:t>如图所示，</a:t>
            </a:r>
            <a:r>
              <a:rPr lang="en-US" altLang="zh-CN" b="1" i="1" kern="100" dirty="0">
                <a:latin typeface="Times New Roman"/>
                <a:cs typeface="Courier New"/>
              </a:rPr>
              <a:t>O</a:t>
            </a:r>
            <a:r>
              <a:rPr lang="zh-CN" altLang="zh-CN" b="1" kern="100" dirty="0">
                <a:latin typeface="Times New Roman"/>
                <a:cs typeface="Times New Roman"/>
              </a:rPr>
              <a:t>点为振子的平衡位置，</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分别是振子运动的最右端和最左端。</a:t>
            </a:r>
            <a:endParaRPr lang="zh-CN" altLang="zh-CN" sz="1050" kern="100" dirty="0">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振子在振动过程中通过</a:t>
            </a:r>
            <a:r>
              <a:rPr lang="en-US" altLang="zh-CN" b="1" i="1" kern="100" dirty="0">
                <a:latin typeface="Times New Roman"/>
                <a:cs typeface="Courier New"/>
              </a:rPr>
              <a:t>O</a:t>
            </a:r>
            <a:r>
              <a:rPr lang="zh-CN" altLang="zh-CN" b="1" kern="100" dirty="0">
                <a:latin typeface="Times New Roman"/>
                <a:cs typeface="Times New Roman"/>
              </a:rPr>
              <a:t>点时速度最大还是最小？</a:t>
            </a:r>
            <a:endParaRPr lang="zh-CN" altLang="zh-CN" sz="1050" kern="100" dirty="0">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振子在振动过程中由</a:t>
            </a:r>
            <a:r>
              <a:rPr lang="en-US" altLang="zh-CN" b="1" i="1" kern="100" dirty="0">
                <a:latin typeface="Times New Roman"/>
                <a:cs typeface="Courier New"/>
              </a:rPr>
              <a:t>A</a:t>
            </a:r>
            <a:r>
              <a:rPr lang="en-US" altLang="zh-CN" b="1" kern="100" dirty="0">
                <a:cs typeface="Times New Roman"/>
              </a:rPr>
              <a:t>→</a:t>
            </a:r>
            <a:r>
              <a:rPr lang="en-US" altLang="zh-CN" b="1" i="1" kern="100" dirty="0">
                <a:latin typeface="Times New Roman"/>
                <a:cs typeface="Courier New"/>
              </a:rPr>
              <a:t>B</a:t>
            </a:r>
            <a:r>
              <a:rPr lang="zh-CN" altLang="zh-CN" b="1" kern="100" dirty="0">
                <a:latin typeface="Times New Roman"/>
                <a:cs typeface="Times New Roman"/>
              </a:rPr>
              <a:t>的过程中加速度如何变化？</a:t>
            </a:r>
            <a:endParaRPr lang="zh-CN" altLang="zh-CN" sz="1050" kern="100" dirty="0">
              <a:cs typeface="Courier New"/>
            </a:endParaRPr>
          </a:p>
          <a:p>
            <a:pPr indent="612140" algn="just"/>
            <a:endParaRPr lang="en-US" altLang="zh-CN" b="1" kern="100" dirty="0" smtClean="0">
              <a:solidFill>
                <a:srgbClr val="FF0000"/>
              </a:solidFill>
              <a:latin typeface="Times New Roman"/>
              <a:ea typeface="黑体"/>
              <a:cs typeface="Times New Roman"/>
            </a:endParaRPr>
          </a:p>
          <a:p>
            <a:pPr indent="612140" algn="just"/>
            <a:endParaRPr lang="en-US" altLang="zh-CN" b="1" kern="100" dirty="0">
              <a:solidFill>
                <a:srgbClr val="FF0000"/>
              </a:solidFill>
              <a:latin typeface="Times New Roman"/>
              <a:ea typeface="黑体"/>
              <a:cs typeface="Times New Roman"/>
            </a:endParaRPr>
          </a:p>
          <a:p>
            <a:pPr indent="612140" algn="just"/>
            <a:endParaRPr lang="en-US" altLang="zh-CN" b="1" kern="100" dirty="0" smtClean="0">
              <a:solidFill>
                <a:srgbClr val="FF0000"/>
              </a:solidFill>
              <a:latin typeface="Times New Roman"/>
              <a:ea typeface="黑体"/>
              <a:cs typeface="Times New Roman"/>
            </a:endParaRPr>
          </a:p>
          <a:p>
            <a:pPr indent="612140" algn="just"/>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最大。</a:t>
            </a:r>
            <a:endParaRPr lang="zh-CN" altLang="zh-CN" sz="1050" kern="100" dirty="0">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先减小后反向增大。</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pic>
        <p:nvPicPr>
          <p:cNvPr id="20482" name="Picture 2" descr="21WLXKCXARXS2-4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369395" y="3284984"/>
            <a:ext cx="2592288" cy="2062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102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randombar(horizontal)">
                                      <p:cBhvr>
                                        <p:cTn id="7" dur="500"/>
                                        <p:tgtEl>
                                          <p:spTgt spid="2">
                                            <p:txEl>
                                              <p:pRg st="8" end="8"/>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9" end="9"/>
                                            </p:txEl>
                                          </p:spTgt>
                                        </p:tgtEl>
                                        <p:attrNameLst>
                                          <p:attrName>style.visibility</p:attrName>
                                        </p:attrNameLst>
                                      </p:cBhvr>
                                      <p:to>
                                        <p:strVal val="visible"/>
                                      </p:to>
                                    </p:set>
                                    <p:animEffect transition="in" filter="randombar(horizontal)">
                                      <p:cBhvr>
                                        <p:cTn id="10"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116632"/>
            <a:ext cx="10975658" cy="6336704"/>
          </a:xfrm>
        </p:spPr>
        <p:txBody>
          <a:bodyPr>
            <a:normAutofit/>
          </a:bodyPr>
          <a:lstStyle/>
          <a:p>
            <a:pPr marL="361950" indent="-361950" algn="just"/>
            <a:r>
              <a:rPr lang="en-US" altLang="zh-CN" b="1" kern="100" dirty="0">
                <a:latin typeface="Times New Roman"/>
                <a:cs typeface="Courier New"/>
              </a:rPr>
              <a:t>(4)</a:t>
            </a:r>
            <a:r>
              <a:rPr lang="zh-CN" altLang="zh-CN" b="1" kern="100" dirty="0">
                <a:latin typeface="Times New Roman"/>
                <a:cs typeface="Times New Roman"/>
              </a:rPr>
              <a:t>回复力</a:t>
            </a:r>
            <a:endParaRPr lang="zh-CN" altLang="zh-CN" sz="1050" kern="100" dirty="0">
              <a:cs typeface="Courier New"/>
            </a:endParaRPr>
          </a:p>
          <a:p>
            <a:pPr marL="361950" indent="-361950" algn="just"/>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定义：物体振动时受到总是使振子返回</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的力。</a:t>
            </a:r>
            <a:endParaRPr lang="zh-CN" altLang="zh-CN" sz="1050" kern="100" dirty="0">
              <a:cs typeface="Courier New"/>
            </a:endParaRPr>
          </a:p>
          <a:p>
            <a:pPr marL="361950" indent="-361950" algn="just"/>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方向：跟振子偏离平衡位置的位移方向</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，总是指向</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a:t>
            </a:r>
            <a:endParaRPr lang="zh-CN" altLang="zh-CN" sz="1050" kern="100" dirty="0">
              <a:cs typeface="Courier New"/>
            </a:endParaRPr>
          </a:p>
          <a:p>
            <a:pPr marL="361950" indent="-361950" algn="just"/>
            <a:r>
              <a:rPr lang="en-US" altLang="zh-CN" b="1" kern="100" dirty="0">
                <a:latin typeface="Times New Roman"/>
                <a:cs typeface="Courier New"/>
              </a:rPr>
              <a:t>(5)</a:t>
            </a:r>
            <a:r>
              <a:rPr lang="zh-CN" altLang="zh-CN" b="1" kern="100" dirty="0">
                <a:latin typeface="Times New Roman"/>
                <a:cs typeface="Times New Roman"/>
              </a:rPr>
              <a:t>简谐运动的回复力</a:t>
            </a:r>
            <a:endParaRPr lang="zh-CN" altLang="zh-CN" sz="1050" kern="100" dirty="0">
              <a:cs typeface="Courier New"/>
            </a:endParaRPr>
          </a:p>
          <a:p>
            <a:pPr marL="361950" indent="-361950" algn="just"/>
            <a:r>
              <a:rPr lang="en-US" altLang="zh-CN" b="1" kern="100" dirty="0" smtClean="0">
                <a:latin typeface="Times New Roman"/>
                <a:cs typeface="Times New Roman"/>
              </a:rPr>
              <a:t>	</a:t>
            </a:r>
            <a:r>
              <a:rPr lang="zh-CN" altLang="zh-CN" b="1" kern="100" dirty="0" smtClean="0">
                <a:latin typeface="Times New Roman"/>
                <a:cs typeface="Times New Roman"/>
              </a:rPr>
              <a:t>跟</a:t>
            </a:r>
            <a:r>
              <a:rPr lang="zh-CN" altLang="zh-CN" b="1" kern="100" dirty="0">
                <a:latin typeface="Times New Roman"/>
                <a:cs typeface="Times New Roman"/>
              </a:rPr>
              <a:t>物体离开平衡位置的位移大小成</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，方向与位移的方向</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，其表达式为：</a:t>
            </a:r>
            <a:r>
              <a:rPr lang="en-US" altLang="zh-CN" b="1" i="1" kern="100" dirty="0">
                <a:latin typeface="Times New Roman"/>
                <a:cs typeface="Courier New"/>
              </a:rPr>
              <a:t>F</a:t>
            </a:r>
            <a:r>
              <a:rPr lang="zh-CN" altLang="zh-CN" b="1" kern="100" dirty="0">
                <a:latin typeface="Times New Roman"/>
                <a:cs typeface="Times New Roman"/>
              </a:rPr>
              <a:t>＝</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a:t>
            </a:r>
            <a:endParaRPr lang="zh-CN" altLang="zh-CN" sz="1050" kern="100" dirty="0">
              <a:cs typeface="Courier New"/>
            </a:endParaRPr>
          </a:p>
          <a:p>
            <a:pPr marL="361950" indent="-361950" algn="just"/>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361950" indent="-361950" algn="just"/>
            <a:r>
              <a:rPr lang="en-US" altLang="zh-CN" b="1" kern="100" dirty="0">
                <a:latin typeface="Times New Roman"/>
                <a:cs typeface="Courier New"/>
              </a:rPr>
              <a:t>(1)</a:t>
            </a:r>
            <a:r>
              <a:rPr lang="zh-CN" altLang="zh-CN" b="1" kern="100" dirty="0">
                <a:latin typeface="Times New Roman"/>
                <a:cs typeface="Times New Roman"/>
              </a:rPr>
              <a:t>平衡位置即速度为</a:t>
            </a:r>
            <a:r>
              <a:rPr lang="en-US" altLang="zh-CN" b="1" kern="100" dirty="0">
                <a:latin typeface="Times New Roman"/>
                <a:cs typeface="Courier New"/>
              </a:rPr>
              <a:t>0</a:t>
            </a:r>
            <a:r>
              <a:rPr lang="zh-CN" altLang="zh-CN" b="1" kern="100" dirty="0">
                <a:latin typeface="Times New Roman"/>
                <a:cs typeface="Times New Roman"/>
              </a:rPr>
              <a:t>时的位置</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1950" indent="-361950" algn="just"/>
            <a:r>
              <a:rPr lang="en-US" altLang="zh-CN" b="1" kern="100" dirty="0">
                <a:latin typeface="Times New Roman"/>
                <a:cs typeface="Courier New"/>
              </a:rPr>
              <a:t>(2)</a:t>
            </a:r>
            <a:r>
              <a:rPr lang="zh-CN" altLang="zh-CN" b="1" kern="100" dirty="0">
                <a:latin typeface="Times New Roman"/>
                <a:cs typeface="Times New Roman"/>
              </a:rPr>
              <a:t>平衡位置为振子能保持静止的位置</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1950" indent="-361950" algn="just"/>
            <a:r>
              <a:rPr lang="en-US" altLang="zh-CN" b="1" kern="100" dirty="0">
                <a:latin typeface="Times New Roman"/>
                <a:cs typeface="Courier New"/>
              </a:rPr>
              <a:t>(3)</a:t>
            </a:r>
            <a:r>
              <a:rPr lang="zh-CN" altLang="zh-CN" b="1" kern="100" dirty="0">
                <a:latin typeface="Times New Roman"/>
                <a:cs typeface="Times New Roman"/>
              </a:rPr>
              <a:t>振动物体所受的回复力大小一定与物体离开平衡位置的位移大小成正比。</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361950" indent="-361950"/>
            <a:endParaRPr lang="zh-CN" altLang="en-US" dirty="0"/>
          </a:p>
        </p:txBody>
      </p:sp>
      <p:sp>
        <p:nvSpPr>
          <p:cNvPr id="4" name="矩形 3"/>
          <p:cNvSpPr/>
          <p:nvPr/>
        </p:nvSpPr>
        <p:spPr>
          <a:xfrm>
            <a:off x="8905899" y="1455167"/>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平衡位置</a:t>
            </a:r>
            <a:endParaRPr lang="zh-CN" altLang="en-US" sz="2400" dirty="0"/>
          </a:p>
        </p:txBody>
      </p:sp>
      <p:sp>
        <p:nvSpPr>
          <p:cNvPr id="5" name="矩形 4"/>
          <p:cNvSpPr/>
          <p:nvPr/>
        </p:nvSpPr>
        <p:spPr>
          <a:xfrm>
            <a:off x="6601080" y="145516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相反</a:t>
            </a:r>
            <a:endParaRPr lang="zh-CN" altLang="en-US" sz="2400" dirty="0"/>
          </a:p>
        </p:txBody>
      </p:sp>
      <p:sp>
        <p:nvSpPr>
          <p:cNvPr id="6" name="矩形 5"/>
          <p:cNvSpPr/>
          <p:nvPr/>
        </p:nvSpPr>
        <p:spPr>
          <a:xfrm>
            <a:off x="6673651" y="807095"/>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平衡位置</a:t>
            </a:r>
            <a:endParaRPr lang="zh-CN" altLang="en-US" sz="2400" dirty="0"/>
          </a:p>
        </p:txBody>
      </p:sp>
      <p:sp>
        <p:nvSpPr>
          <p:cNvPr id="7" name="矩形 6"/>
          <p:cNvSpPr/>
          <p:nvPr/>
        </p:nvSpPr>
        <p:spPr>
          <a:xfrm>
            <a:off x="5726210" y="267930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正比</a:t>
            </a:r>
            <a:endParaRPr lang="zh-CN" altLang="en-US" sz="2400" dirty="0"/>
          </a:p>
        </p:txBody>
      </p:sp>
      <p:sp>
        <p:nvSpPr>
          <p:cNvPr id="8" name="矩形 7"/>
          <p:cNvSpPr/>
          <p:nvPr/>
        </p:nvSpPr>
        <p:spPr>
          <a:xfrm>
            <a:off x="9254602" y="267655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相反</a:t>
            </a:r>
            <a:endParaRPr lang="zh-CN" altLang="en-US" sz="2400" dirty="0"/>
          </a:p>
        </p:txBody>
      </p:sp>
      <p:sp>
        <p:nvSpPr>
          <p:cNvPr id="9" name="矩形 8"/>
          <p:cNvSpPr/>
          <p:nvPr/>
        </p:nvSpPr>
        <p:spPr>
          <a:xfrm>
            <a:off x="2209155" y="325536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a:t>
            </a:r>
            <a:r>
              <a:rPr lang="en-US" altLang="zh-CN" sz="2400" b="1" i="1" kern="100" dirty="0">
                <a:solidFill>
                  <a:srgbClr val="FF0000"/>
                </a:solidFill>
                <a:latin typeface="Times New Roman"/>
              </a:rPr>
              <a:t>kx</a:t>
            </a:r>
            <a:endParaRPr lang="zh-CN" altLang="en-US" sz="2400" dirty="0"/>
          </a:p>
        </p:txBody>
      </p:sp>
      <p:sp>
        <p:nvSpPr>
          <p:cNvPr id="10" name="矩形 9"/>
          <p:cNvSpPr/>
          <p:nvPr/>
        </p:nvSpPr>
        <p:spPr>
          <a:xfrm>
            <a:off x="10824329" y="4536279"/>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sz="2400" dirty="0"/>
          </a:p>
        </p:txBody>
      </p:sp>
      <p:sp>
        <p:nvSpPr>
          <p:cNvPr id="11" name="矩形 10"/>
          <p:cNvSpPr/>
          <p:nvPr/>
        </p:nvSpPr>
        <p:spPr>
          <a:xfrm>
            <a:off x="10838702" y="518680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12" name="矩形 11"/>
          <p:cNvSpPr/>
          <p:nvPr/>
        </p:nvSpPr>
        <p:spPr>
          <a:xfrm>
            <a:off x="10940229" y="5778521"/>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sz="2400"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42" dur="500"/>
                                        <p:tgtEl>
                                          <p:spTgt spid="11">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4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64702"/>
            <a:ext cx="10975658" cy="4464498"/>
          </a:xfrm>
        </p:spPr>
        <p:txBody>
          <a:bodyPr/>
          <a:lstStyle/>
          <a:p>
            <a:pPr indent="612140" algn="ctr">
              <a:lnSpc>
                <a:spcPct val="200000"/>
              </a:lnSpc>
            </a:pP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cs typeface="Courier New"/>
            </a:endParaRPr>
          </a:p>
          <a:p>
            <a:pPr indent="612140" algn="just">
              <a:lnSpc>
                <a:spcPct val="200000"/>
              </a:lnSpc>
            </a:pPr>
            <a:r>
              <a:rPr lang="zh-CN" altLang="en-US" b="1" kern="100" dirty="0" smtClean="0">
                <a:latin typeface="Times New Roman"/>
                <a:cs typeface="Times New Roman"/>
              </a:rPr>
              <a:t>（</a:t>
            </a:r>
            <a:r>
              <a:rPr lang="en-US" altLang="zh-CN" b="1" kern="100" dirty="0" smtClean="0">
                <a:latin typeface="Times New Roman"/>
                <a:cs typeface="Times New Roman"/>
              </a:rPr>
              <a:t>1</a:t>
            </a:r>
            <a:r>
              <a:rPr lang="zh-CN" altLang="en-US" b="1" kern="100" dirty="0" smtClean="0">
                <a:latin typeface="Times New Roman"/>
                <a:cs typeface="Times New Roman"/>
              </a:rPr>
              <a:t>）</a:t>
            </a:r>
            <a:r>
              <a:rPr lang="zh-CN" altLang="zh-CN" b="1" kern="100" dirty="0" smtClean="0">
                <a:latin typeface="Times New Roman"/>
                <a:cs typeface="Times New Roman"/>
              </a:rPr>
              <a:t>水</a:t>
            </a:r>
            <a:r>
              <a:rPr lang="zh-CN" altLang="zh-CN" b="1" kern="100" dirty="0">
                <a:latin typeface="Times New Roman"/>
                <a:cs typeface="Times New Roman"/>
              </a:rPr>
              <a:t>平的弹簧振子运动时，弹性势能与动能相互转化。弹性势能最小时，动能最大；弹性势能最大时，动能最小。</a:t>
            </a:r>
            <a:endParaRPr lang="zh-CN" altLang="zh-CN" sz="1050" kern="100" dirty="0">
              <a:cs typeface="Courier New"/>
            </a:endParaRPr>
          </a:p>
          <a:p>
            <a:pPr indent="612140" algn="just">
              <a:lnSpc>
                <a:spcPct val="200000"/>
              </a:lnSpc>
            </a:pPr>
            <a:r>
              <a:rPr lang="zh-CN" altLang="en-US" b="1" kern="100" dirty="0" smtClean="0">
                <a:latin typeface="Times New Roman"/>
                <a:cs typeface="Times New Roman"/>
              </a:rPr>
              <a:t>（</a:t>
            </a:r>
            <a:r>
              <a:rPr lang="en-US" altLang="zh-CN" b="1" kern="100" smtClean="0">
                <a:latin typeface="Times New Roman"/>
                <a:cs typeface="Times New Roman"/>
              </a:rPr>
              <a:t>2</a:t>
            </a:r>
            <a:r>
              <a:rPr lang="zh-CN" altLang="en-US" b="1" kern="100" smtClean="0">
                <a:latin typeface="Times New Roman"/>
                <a:cs typeface="Times New Roman"/>
              </a:rPr>
              <a:t>）</a:t>
            </a:r>
            <a:r>
              <a:rPr lang="zh-CN" altLang="zh-CN" b="1" kern="100" smtClean="0">
                <a:latin typeface="Times New Roman"/>
                <a:cs typeface="Times New Roman"/>
              </a:rPr>
              <a:t>如</a:t>
            </a:r>
            <a:r>
              <a:rPr lang="zh-CN" altLang="zh-CN" b="1" kern="100" dirty="0">
                <a:latin typeface="Times New Roman"/>
                <a:cs typeface="Times New Roman"/>
              </a:rPr>
              <a:t>图所示的水平弹簧振子，其各个物理量的变化关系如下表所示：</a:t>
            </a:r>
            <a:endParaRPr lang="zh-CN" altLang="zh-CN" sz="1050" kern="100" dirty="0">
              <a:cs typeface="Courier New"/>
            </a:endParaRPr>
          </a:p>
          <a:p>
            <a:pPr>
              <a:lnSpc>
                <a:spcPct val="200000"/>
              </a:lnSpc>
            </a:pPr>
            <a:endParaRPr lang="zh-CN" altLang="en-US" dirty="0"/>
          </a:p>
        </p:txBody>
      </p:sp>
      <p:pic>
        <p:nvPicPr>
          <p:cNvPr id="21506" name="Picture 2" descr="21WLXKCXARXS2-4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25379" y="4191948"/>
            <a:ext cx="3168352" cy="965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07678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631654206"/>
              </p:ext>
            </p:extLst>
          </p:nvPr>
        </p:nvGraphicFramePr>
        <p:xfrm>
          <a:off x="1921122" y="548675"/>
          <a:ext cx="8064897" cy="5705856"/>
        </p:xfrm>
        <a:graphic>
          <a:graphicData uri="http://schemas.openxmlformats.org/drawingml/2006/table">
            <a:tbl>
              <a:tblPr/>
              <a:tblGrid>
                <a:gridCol w="1367339"/>
                <a:gridCol w="1019508"/>
                <a:gridCol w="1314561"/>
                <a:gridCol w="1314561"/>
                <a:gridCol w="1524464"/>
                <a:gridCol w="1524464"/>
              </a:tblGrid>
              <a:tr h="454055">
                <a:tc gridSpan="2">
                  <a:txBody>
                    <a:bodyPr/>
                    <a:lstStyle/>
                    <a:p>
                      <a:pPr algn="ctr">
                        <a:lnSpc>
                          <a:spcPct val="130000"/>
                        </a:lnSpc>
                        <a:spcAft>
                          <a:spcPts val="0"/>
                        </a:spcAft>
                      </a:pPr>
                      <a:r>
                        <a:rPr lang="zh-CN" sz="2400" b="1" kern="100" dirty="0">
                          <a:effectLst/>
                          <a:latin typeface="Times New Roman"/>
                          <a:cs typeface="Times New Roman"/>
                        </a:rPr>
                        <a:t>振子的运动</a:t>
                      </a:r>
                      <a:endParaRPr lang="zh-CN" sz="2400" kern="100" dirty="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ct val="130000"/>
                        </a:lnSpc>
                        <a:spcAft>
                          <a:spcPts val="0"/>
                        </a:spcAft>
                      </a:pPr>
                      <a:r>
                        <a:rPr lang="en-US" sz="2400" b="1" i="1" kern="100">
                          <a:effectLst/>
                          <a:latin typeface="Times New Roman"/>
                          <a:cs typeface="Courier New"/>
                        </a:rPr>
                        <a:t>A</a:t>
                      </a:r>
                      <a:r>
                        <a:rPr lang="en-US" sz="2400" b="1" kern="100">
                          <a:effectLst/>
                          <a:latin typeface="宋体"/>
                          <a:cs typeface="Times New Roman"/>
                        </a:rPr>
                        <a:t>→</a:t>
                      </a:r>
                      <a:r>
                        <a:rPr lang="en-US" sz="2400" b="1" i="1" kern="100">
                          <a:effectLst/>
                          <a:latin typeface="Times New Roman"/>
                          <a:cs typeface="Courier New"/>
                        </a:rPr>
                        <a:t>O</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en-US" sz="2400" b="1" i="1" kern="100">
                          <a:effectLst/>
                          <a:latin typeface="Times New Roman"/>
                          <a:cs typeface="Courier New"/>
                        </a:rPr>
                        <a:t>O</a:t>
                      </a:r>
                      <a:r>
                        <a:rPr lang="en-US" sz="2400" b="1" kern="100">
                          <a:effectLst/>
                          <a:latin typeface="宋体"/>
                          <a:cs typeface="Times New Roman"/>
                        </a:rPr>
                        <a:t>→</a:t>
                      </a:r>
                      <a:r>
                        <a:rPr lang="en-US" sz="2400" b="1" i="1" kern="100">
                          <a:effectLst/>
                          <a:latin typeface="Times New Roman"/>
                          <a:cs typeface="Courier New"/>
                        </a:rPr>
                        <a:t>A</a:t>
                      </a:r>
                      <a:r>
                        <a:rPr lang="en-US" sz="2400" b="1" kern="100">
                          <a:effectLst/>
                          <a:latin typeface="宋体"/>
                          <a:cs typeface="Times New Roman"/>
                        </a:rPr>
                        <a:t>′</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en-US" sz="2400" b="1" i="1" kern="100">
                          <a:effectLst/>
                          <a:latin typeface="Times New Roman"/>
                          <a:cs typeface="Courier New"/>
                        </a:rPr>
                        <a:t>A</a:t>
                      </a:r>
                      <a:r>
                        <a:rPr lang="en-US" sz="2400" b="1" kern="100">
                          <a:effectLst/>
                          <a:latin typeface="宋体"/>
                          <a:cs typeface="Times New Roman"/>
                        </a:rPr>
                        <a:t>′→</a:t>
                      </a:r>
                      <a:r>
                        <a:rPr lang="en-US" sz="2400" b="1" i="1" kern="100">
                          <a:effectLst/>
                          <a:latin typeface="Times New Roman"/>
                          <a:cs typeface="Courier New"/>
                        </a:rPr>
                        <a:t>O</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en-US" sz="2400" b="1" i="1" kern="100">
                          <a:effectLst/>
                          <a:latin typeface="Times New Roman"/>
                          <a:cs typeface="Courier New"/>
                        </a:rPr>
                        <a:t>O</a:t>
                      </a:r>
                      <a:r>
                        <a:rPr lang="en-US" sz="2400" b="1" kern="100">
                          <a:effectLst/>
                          <a:latin typeface="宋体"/>
                          <a:cs typeface="Times New Roman"/>
                        </a:rPr>
                        <a:t>→</a:t>
                      </a:r>
                      <a:r>
                        <a:rPr lang="en-US" sz="2400" b="1" i="1" kern="100">
                          <a:effectLst/>
                          <a:latin typeface="Times New Roman"/>
                          <a:cs typeface="Courier New"/>
                        </a:rPr>
                        <a:t>A</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rowSpan="2">
                  <a:txBody>
                    <a:bodyPr/>
                    <a:lstStyle/>
                    <a:p>
                      <a:pPr algn="ctr">
                        <a:lnSpc>
                          <a:spcPct val="130000"/>
                        </a:lnSpc>
                        <a:spcAft>
                          <a:spcPts val="0"/>
                        </a:spcAft>
                      </a:pPr>
                      <a:r>
                        <a:rPr lang="zh-CN" sz="2400" b="1" kern="100">
                          <a:effectLst/>
                          <a:latin typeface="Times New Roman"/>
                          <a:cs typeface="Times New Roman"/>
                        </a:rPr>
                        <a:t>位移</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方向</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dirty="0">
                          <a:effectLst/>
                          <a:latin typeface="Times New Roman"/>
                          <a:cs typeface="Times New Roman"/>
                        </a:rPr>
                        <a:t>向右</a:t>
                      </a:r>
                      <a:endParaRPr lang="zh-CN" sz="2400" kern="100" dirty="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向左</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向左</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向右</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vMerge="1">
                  <a:txBody>
                    <a:bodyPr/>
                    <a:lstStyle/>
                    <a:p>
                      <a:endParaRPr lang="zh-CN" altLang="en-US"/>
                    </a:p>
                  </a:txBody>
                  <a:tcPr/>
                </a:tc>
                <a:tc>
                  <a:txBody>
                    <a:bodyPr/>
                    <a:lstStyle/>
                    <a:p>
                      <a:pPr algn="ctr">
                        <a:lnSpc>
                          <a:spcPct val="130000"/>
                        </a:lnSpc>
                        <a:spcAft>
                          <a:spcPts val="0"/>
                        </a:spcAft>
                      </a:pPr>
                      <a:r>
                        <a:rPr lang="zh-CN" sz="2400" b="1" kern="100">
                          <a:effectLst/>
                          <a:latin typeface="Times New Roman"/>
                          <a:cs typeface="Times New Roman"/>
                        </a:rPr>
                        <a:t>大小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rowSpan="2">
                  <a:txBody>
                    <a:bodyPr/>
                    <a:lstStyle/>
                    <a:p>
                      <a:pPr algn="ctr">
                        <a:lnSpc>
                          <a:spcPct val="130000"/>
                        </a:lnSpc>
                        <a:spcAft>
                          <a:spcPts val="0"/>
                        </a:spcAft>
                      </a:pPr>
                      <a:r>
                        <a:rPr lang="zh-CN" sz="2400" b="1" kern="100">
                          <a:effectLst/>
                          <a:latin typeface="Times New Roman"/>
                          <a:cs typeface="Times New Roman"/>
                        </a:rPr>
                        <a:t>回复力</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方向</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向左</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dirty="0">
                          <a:effectLst/>
                          <a:latin typeface="Times New Roman"/>
                          <a:cs typeface="Times New Roman"/>
                        </a:rPr>
                        <a:t>向右</a:t>
                      </a:r>
                      <a:endParaRPr lang="zh-CN" sz="2400" kern="100" dirty="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向右</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向左</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vMerge="1">
                  <a:txBody>
                    <a:bodyPr/>
                    <a:lstStyle/>
                    <a:p>
                      <a:endParaRPr lang="zh-CN" altLang="en-US"/>
                    </a:p>
                  </a:txBody>
                  <a:tcPr/>
                </a:tc>
                <a:tc>
                  <a:txBody>
                    <a:bodyPr/>
                    <a:lstStyle/>
                    <a:p>
                      <a:pPr algn="ctr">
                        <a:lnSpc>
                          <a:spcPct val="130000"/>
                        </a:lnSpc>
                        <a:spcAft>
                          <a:spcPts val="0"/>
                        </a:spcAft>
                      </a:pPr>
                      <a:r>
                        <a:rPr lang="zh-CN" sz="2400" b="1" kern="100">
                          <a:effectLst/>
                          <a:latin typeface="Times New Roman"/>
                          <a:cs typeface="Times New Roman"/>
                        </a:rPr>
                        <a:t>大小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dirty="0">
                          <a:effectLst/>
                          <a:latin typeface="Times New Roman"/>
                          <a:cs typeface="Times New Roman"/>
                        </a:rPr>
                        <a:t>减小</a:t>
                      </a:r>
                      <a:endParaRPr lang="zh-CN" sz="2400" kern="100" dirty="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rowSpan="2">
                  <a:txBody>
                    <a:bodyPr/>
                    <a:lstStyle/>
                    <a:p>
                      <a:pPr algn="ctr">
                        <a:lnSpc>
                          <a:spcPct val="130000"/>
                        </a:lnSpc>
                        <a:spcAft>
                          <a:spcPts val="0"/>
                        </a:spcAft>
                      </a:pPr>
                      <a:r>
                        <a:rPr lang="zh-CN" sz="2400" b="1" kern="100">
                          <a:effectLst/>
                          <a:latin typeface="Times New Roman"/>
                          <a:cs typeface="Times New Roman"/>
                        </a:rPr>
                        <a:t>加速度</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方向</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向左</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向右</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向右</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向左</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vMerge="1">
                  <a:txBody>
                    <a:bodyPr/>
                    <a:lstStyle/>
                    <a:p>
                      <a:endParaRPr lang="zh-CN" altLang="en-US"/>
                    </a:p>
                  </a:txBody>
                  <a:tcPr/>
                </a:tc>
                <a:tc>
                  <a:txBody>
                    <a:bodyPr/>
                    <a:lstStyle/>
                    <a:p>
                      <a:pPr algn="ctr">
                        <a:lnSpc>
                          <a:spcPct val="130000"/>
                        </a:lnSpc>
                        <a:spcAft>
                          <a:spcPts val="0"/>
                        </a:spcAft>
                      </a:pPr>
                      <a:r>
                        <a:rPr lang="zh-CN" sz="2400" b="1" kern="100">
                          <a:effectLst/>
                          <a:latin typeface="Times New Roman"/>
                          <a:cs typeface="Times New Roman"/>
                        </a:rPr>
                        <a:t>大小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rowSpan="2">
                  <a:txBody>
                    <a:bodyPr/>
                    <a:lstStyle/>
                    <a:p>
                      <a:pPr algn="ctr">
                        <a:lnSpc>
                          <a:spcPct val="130000"/>
                        </a:lnSpc>
                        <a:spcAft>
                          <a:spcPts val="0"/>
                        </a:spcAft>
                      </a:pPr>
                      <a:r>
                        <a:rPr lang="zh-CN" sz="2400" b="1" kern="100">
                          <a:effectLst/>
                          <a:latin typeface="Times New Roman"/>
                          <a:cs typeface="Times New Roman"/>
                        </a:rPr>
                        <a:t>速度</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方向</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向左</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向左</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向右</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向右</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vMerge="1">
                  <a:txBody>
                    <a:bodyPr/>
                    <a:lstStyle/>
                    <a:p>
                      <a:endParaRPr lang="zh-CN" altLang="en-US"/>
                    </a:p>
                  </a:txBody>
                  <a:tcPr/>
                </a:tc>
                <a:tc>
                  <a:txBody>
                    <a:bodyPr/>
                    <a:lstStyle/>
                    <a:p>
                      <a:pPr algn="ctr">
                        <a:lnSpc>
                          <a:spcPct val="130000"/>
                        </a:lnSpc>
                        <a:spcAft>
                          <a:spcPts val="0"/>
                        </a:spcAft>
                      </a:pPr>
                      <a:r>
                        <a:rPr lang="zh-CN" sz="2400" b="1" kern="100">
                          <a:effectLst/>
                          <a:latin typeface="Times New Roman"/>
                          <a:cs typeface="Times New Roman"/>
                        </a:rPr>
                        <a:t>大小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gridSpan="2">
                  <a:txBody>
                    <a:bodyPr/>
                    <a:lstStyle/>
                    <a:p>
                      <a:pPr algn="ctr">
                        <a:lnSpc>
                          <a:spcPct val="130000"/>
                        </a:lnSpc>
                        <a:spcAft>
                          <a:spcPts val="0"/>
                        </a:spcAft>
                      </a:pPr>
                      <a:r>
                        <a:rPr lang="zh-CN" sz="2400" b="1" kern="100">
                          <a:effectLst/>
                          <a:latin typeface="Times New Roman"/>
                          <a:cs typeface="Times New Roman"/>
                        </a:rPr>
                        <a:t>振子的动能</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gridSpan="2">
                  <a:txBody>
                    <a:bodyPr/>
                    <a:lstStyle/>
                    <a:p>
                      <a:pPr algn="ctr">
                        <a:lnSpc>
                          <a:spcPct val="130000"/>
                        </a:lnSpc>
                        <a:spcAft>
                          <a:spcPts val="0"/>
                        </a:spcAft>
                      </a:pPr>
                      <a:r>
                        <a:rPr lang="zh-CN" sz="2400" b="1" kern="100">
                          <a:effectLst/>
                          <a:latin typeface="Times New Roman"/>
                          <a:cs typeface="Times New Roman"/>
                        </a:rPr>
                        <a:t>弹簧的势能</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减小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增大</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594">
                <a:tc gridSpan="2">
                  <a:txBody>
                    <a:bodyPr/>
                    <a:lstStyle/>
                    <a:p>
                      <a:pPr algn="ctr">
                        <a:lnSpc>
                          <a:spcPct val="130000"/>
                        </a:lnSpc>
                        <a:spcAft>
                          <a:spcPts val="0"/>
                        </a:spcAft>
                      </a:pPr>
                      <a:r>
                        <a:rPr lang="zh-CN" sz="2400" b="1" kern="100">
                          <a:effectLst/>
                          <a:latin typeface="Times New Roman"/>
                          <a:cs typeface="Times New Roman"/>
                        </a:rPr>
                        <a:t>系统总能量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ct val="130000"/>
                        </a:lnSpc>
                        <a:spcAft>
                          <a:spcPts val="0"/>
                        </a:spcAft>
                      </a:pPr>
                      <a:r>
                        <a:rPr lang="zh-CN" sz="2400" b="1" kern="100">
                          <a:effectLst/>
                          <a:latin typeface="Times New Roman"/>
                          <a:cs typeface="Times New Roman"/>
                        </a:rPr>
                        <a:t>不变</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不变</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a:effectLst/>
                          <a:latin typeface="Times New Roman"/>
                          <a:cs typeface="Times New Roman"/>
                        </a:rPr>
                        <a:t>不变</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dirty="0">
                          <a:effectLst/>
                          <a:latin typeface="Times New Roman"/>
                          <a:cs typeface="Times New Roman"/>
                        </a:rPr>
                        <a:t>不变</a:t>
                      </a:r>
                      <a:endParaRPr lang="zh-CN" sz="2400" kern="100" dirty="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310282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64704"/>
            <a:ext cx="10975658" cy="5184576"/>
          </a:xfrm>
        </p:spPr>
        <p:txBody>
          <a:bodyPr/>
          <a:lstStyle/>
          <a:p>
            <a:pPr indent="612140" algn="just"/>
            <a:r>
              <a:rPr lang="zh-CN" altLang="zh-CN" b="1" kern="100" dirty="0">
                <a:ea typeface="黑体"/>
                <a:cs typeface="Courier New"/>
              </a:rPr>
              <a:t>典例</a:t>
            </a:r>
            <a:r>
              <a:rPr lang="en-US" altLang="zh-CN" b="1" kern="100" dirty="0">
                <a:ea typeface="黑体"/>
                <a:cs typeface="Courier New"/>
              </a:rPr>
              <a:t>3 </a:t>
            </a:r>
            <a:r>
              <a:rPr lang="zh-CN" altLang="zh-CN" b="1" kern="100" dirty="0" smtClean="0">
                <a:latin typeface="Times New Roman"/>
                <a:cs typeface="Times New Roman"/>
              </a:rPr>
              <a:t>如</a:t>
            </a:r>
            <a:r>
              <a:rPr lang="zh-CN" altLang="zh-CN" b="1" kern="100" dirty="0">
                <a:latin typeface="Times New Roman"/>
                <a:cs typeface="Times New Roman"/>
              </a:rPr>
              <a:t>图所示是一个弹簧振子在</a:t>
            </a:r>
            <a:r>
              <a:rPr lang="en-US" altLang="zh-CN" b="1" kern="1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0.4 s</a:t>
            </a:r>
            <a:r>
              <a:rPr lang="zh-CN" altLang="zh-CN" b="1" kern="100" dirty="0">
                <a:latin typeface="Times New Roman"/>
                <a:cs typeface="Times New Roman"/>
              </a:rPr>
              <a:t>时间内做简谐运动的图像，由图像可</a:t>
            </a:r>
            <a:r>
              <a:rPr lang="zh-CN" altLang="zh-CN" b="1" kern="100" dirty="0" smtClean="0">
                <a:latin typeface="Times New Roman"/>
                <a:cs typeface="Times New Roman"/>
              </a:rPr>
              <a:t>知</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smtClean="0">
              <a:latin typeface="Times New Roman"/>
              <a:cs typeface="Courier New"/>
            </a:endParaRPr>
          </a:p>
          <a:p>
            <a:pPr indent="612140" algn="just"/>
            <a:r>
              <a:rPr lang="en-US" altLang="zh-CN" b="1" kern="100" dirty="0" smtClean="0">
                <a:latin typeface="Times New Roman"/>
                <a:cs typeface="Courier New"/>
              </a:rPr>
              <a:t>A</a:t>
            </a:r>
            <a:r>
              <a:rPr lang="zh-CN" altLang="zh-CN" b="1" kern="100" dirty="0">
                <a:latin typeface="Times New Roman"/>
                <a:cs typeface="Times New Roman"/>
              </a:rPr>
              <a:t>．在</a:t>
            </a:r>
            <a:r>
              <a:rPr lang="en-US" altLang="zh-CN" b="1" kern="100" dirty="0">
                <a:latin typeface="Times New Roman"/>
                <a:cs typeface="Courier New"/>
              </a:rPr>
              <a:t>0.25</a:t>
            </a:r>
            <a:r>
              <a:rPr lang="zh-CN" altLang="zh-CN" b="1" kern="100" dirty="0">
                <a:latin typeface="Times New Roman"/>
                <a:cs typeface="Times New Roman"/>
              </a:rPr>
              <a:t>～</a:t>
            </a:r>
            <a:r>
              <a:rPr lang="en-US" altLang="zh-CN" b="1" kern="100" dirty="0">
                <a:latin typeface="Times New Roman"/>
                <a:cs typeface="Courier New"/>
              </a:rPr>
              <a:t>0.3 s</a:t>
            </a:r>
            <a:r>
              <a:rPr lang="zh-CN" altLang="zh-CN" b="1" kern="100" dirty="0">
                <a:latin typeface="Times New Roman"/>
                <a:cs typeface="Times New Roman"/>
              </a:rPr>
              <a:t>时间内，振子受到的回复力越来越小</a:t>
            </a:r>
            <a:endParaRPr lang="zh-CN" altLang="zh-CN" sz="1050" kern="100" dirty="0">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0.7 s</a:t>
            </a:r>
            <a:r>
              <a:rPr lang="zh-CN" altLang="zh-CN" b="1" kern="100" dirty="0">
                <a:latin typeface="Times New Roman"/>
                <a:cs typeface="Times New Roman"/>
              </a:rPr>
              <a:t>时刻，振子的速度最大</a:t>
            </a:r>
            <a:endParaRPr lang="zh-CN" altLang="zh-CN" sz="1050" kern="100" dirty="0">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．振子的动能和势能相互转化的周期为</a:t>
            </a:r>
            <a:r>
              <a:rPr lang="en-US" altLang="zh-CN" b="1" kern="100" dirty="0">
                <a:latin typeface="Times New Roman"/>
                <a:cs typeface="Courier New"/>
              </a:rPr>
              <a:t>0.4 s</a:t>
            </a:r>
            <a:endParaRPr lang="zh-CN" altLang="zh-CN" sz="1050" kern="100" dirty="0">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．振子的动能和势能相互转化的周期为</a:t>
            </a:r>
            <a:r>
              <a:rPr lang="en-US" altLang="zh-CN" b="1" kern="100" dirty="0">
                <a:latin typeface="Times New Roman"/>
                <a:cs typeface="Courier New"/>
              </a:rPr>
              <a:t>0.2 </a:t>
            </a:r>
            <a:r>
              <a:rPr lang="en-US" altLang="zh-CN" b="1" kern="100" dirty="0" smtClean="0">
                <a:latin typeface="Times New Roman"/>
                <a:cs typeface="Courier New"/>
              </a:rPr>
              <a:t>s</a:t>
            </a:r>
            <a:endParaRPr lang="zh-CN" altLang="zh-CN" sz="1050" kern="100" dirty="0">
              <a:cs typeface="Courier New"/>
            </a:endParaRPr>
          </a:p>
        </p:txBody>
      </p:sp>
      <p:pic>
        <p:nvPicPr>
          <p:cNvPr id="32769" name="Picture 1" descr="20XWLX2-4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53371" y="1719777"/>
            <a:ext cx="3240360" cy="127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07678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在</a:t>
            </a:r>
            <a:r>
              <a:rPr lang="en-US" altLang="zh-CN" b="1" kern="100" dirty="0">
                <a:latin typeface="Times New Roman"/>
                <a:ea typeface="楷体_GB2312"/>
                <a:cs typeface="Courier New"/>
              </a:rPr>
              <a:t>0.25</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0.3 s</a:t>
            </a:r>
            <a:r>
              <a:rPr lang="zh-CN" altLang="zh-CN" b="1" kern="100" dirty="0">
                <a:latin typeface="Times New Roman"/>
                <a:ea typeface="楷体_GB2312"/>
                <a:cs typeface="Times New Roman"/>
              </a:rPr>
              <a:t>时间内，振子的位移增大，受到的回复力越来越大，故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错误；由题图可知，该振子的周期为</a:t>
            </a:r>
            <a:r>
              <a:rPr lang="en-US" altLang="zh-CN" b="1" kern="100" dirty="0">
                <a:latin typeface="Times New Roman"/>
                <a:ea typeface="楷体_GB2312"/>
                <a:cs typeface="Courier New"/>
              </a:rPr>
              <a:t>0.4 s</a:t>
            </a:r>
            <a:r>
              <a:rPr lang="zh-CN" altLang="zh-CN" b="1" kern="100" dirty="0">
                <a:latin typeface="Times New Roman"/>
                <a:ea typeface="楷体_GB2312"/>
                <a:cs typeface="Times New Roman"/>
              </a:rPr>
              <a:t>，且</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0.3 s</a:t>
            </a:r>
            <a:r>
              <a:rPr lang="zh-CN" altLang="zh-CN" b="1" kern="100" dirty="0">
                <a:latin typeface="Times New Roman"/>
                <a:ea typeface="楷体_GB2312"/>
                <a:cs typeface="Times New Roman"/>
              </a:rPr>
              <a:t>时，振子位移最大，可知在</a:t>
            </a:r>
            <a:r>
              <a:rPr lang="en-US" altLang="zh-CN" b="1" kern="100" dirty="0">
                <a:latin typeface="Times New Roman"/>
                <a:ea typeface="楷体_GB2312"/>
                <a:cs typeface="Courier New"/>
              </a:rPr>
              <a:t>0.7 s</a:t>
            </a:r>
            <a:r>
              <a:rPr lang="zh-CN" altLang="zh-CN" b="1" kern="100" dirty="0">
                <a:latin typeface="Times New Roman"/>
                <a:ea typeface="楷体_GB2312"/>
                <a:cs typeface="Times New Roman"/>
              </a:rPr>
              <a:t>时刻振子的位移也是最大，速度为零，故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错误；动能与势能都是标量，它们变化的周期等于简谐振动周期的一半，所以振子的动能和势能相互转化的周期为</a:t>
            </a:r>
            <a:r>
              <a:rPr lang="en-US" altLang="zh-CN" b="1" kern="100" dirty="0">
                <a:latin typeface="Times New Roman"/>
                <a:ea typeface="楷体_GB2312"/>
                <a:cs typeface="Courier New"/>
              </a:rPr>
              <a:t>0.2 s</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indent="612140" algn="just"/>
            <a:r>
              <a:rPr lang="en-US" altLang="zh-CN" b="1" kern="100" dirty="0">
                <a:solidFill>
                  <a:srgbClr val="FF0000"/>
                </a:solidFill>
                <a:latin typeface="IPAPANNEW"/>
                <a:cs typeface="Times New Roman"/>
              </a:rPr>
              <a:t>[</a:t>
            </a:r>
            <a:r>
              <a:rPr lang="zh-CN" altLang="zh-CN" b="1" kern="100" dirty="0">
                <a:solidFill>
                  <a:srgbClr val="FF0000"/>
                </a:solidFill>
                <a:ea typeface="黑体"/>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a:latin typeface="Times New Roman"/>
                <a:cs typeface="Courier New"/>
              </a:rPr>
              <a:t>D</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53102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3131" y="1845209"/>
            <a:ext cx="7857841" cy="2951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3131" y="1125129"/>
            <a:ext cx="1549400" cy="36195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9407678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332656"/>
            <a:ext cx="11521280" cy="6120680"/>
          </a:xfrm>
        </p:spPr>
        <p:txBody>
          <a:bodyPr>
            <a:normAutofit/>
          </a:bodyPr>
          <a:lstStyle/>
          <a:p>
            <a:pPr marL="447675" indent="0" algn="ctr">
              <a:lnSpc>
                <a:spcPct val="130000"/>
              </a:lnSpc>
            </a:pP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cs typeface="Courier New"/>
            </a:endParaRPr>
          </a:p>
          <a:p>
            <a:pPr marL="447675" indent="-447675" algn="just">
              <a:tabLst>
                <a:tab pos="2970530" algn="l"/>
              </a:tabLst>
            </a:pPr>
            <a:r>
              <a:rPr lang="en-US" altLang="zh-CN" b="1" kern="100" dirty="0">
                <a:latin typeface="Times New Roman"/>
                <a:cs typeface="Courier New"/>
              </a:rPr>
              <a:t>1</a:t>
            </a:r>
            <a:r>
              <a:rPr lang="zh-CN" altLang="zh-CN" b="1" kern="100" dirty="0">
                <a:latin typeface="Times New Roman"/>
                <a:cs typeface="Times New Roman"/>
              </a:rPr>
              <a:t>．弹簧振子在水平方向上做简谐运动的过程中，下列说法正确的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marL="447675" indent="0" algn="just">
              <a:tabLst>
                <a:tab pos="2970530" algn="l"/>
              </a:tabLst>
            </a:pPr>
            <a:r>
              <a:rPr lang="en-US" altLang="zh-CN" b="1" kern="100" dirty="0">
                <a:latin typeface="Times New Roman"/>
                <a:cs typeface="Courier New"/>
              </a:rPr>
              <a:t>A</a:t>
            </a:r>
            <a:r>
              <a:rPr lang="zh-CN" altLang="zh-CN" b="1" kern="100" dirty="0">
                <a:latin typeface="Times New Roman"/>
                <a:cs typeface="Times New Roman"/>
              </a:rPr>
              <a:t>．弹簧振子在平衡位置时它的机械能最大</a:t>
            </a:r>
            <a:endParaRPr lang="zh-CN" altLang="zh-CN" kern="100" dirty="0">
              <a:cs typeface="Courier New"/>
            </a:endParaRPr>
          </a:p>
          <a:p>
            <a:pPr marL="447675" indent="0" algn="just">
              <a:tabLst>
                <a:tab pos="2970530" algn="l"/>
              </a:tabLst>
            </a:pPr>
            <a:r>
              <a:rPr lang="en-US" altLang="zh-CN" b="1" kern="100" dirty="0">
                <a:latin typeface="Times New Roman"/>
                <a:cs typeface="Courier New"/>
              </a:rPr>
              <a:t>B</a:t>
            </a:r>
            <a:r>
              <a:rPr lang="zh-CN" altLang="zh-CN" b="1" kern="100" dirty="0">
                <a:latin typeface="Times New Roman"/>
                <a:cs typeface="Times New Roman"/>
              </a:rPr>
              <a:t>．弹簧振子在最大位移处时它的弹性势能最大</a:t>
            </a:r>
            <a:endParaRPr lang="zh-CN" altLang="zh-CN" kern="100" dirty="0">
              <a:cs typeface="Courier New"/>
            </a:endParaRPr>
          </a:p>
          <a:p>
            <a:pPr marL="447675" indent="0" algn="just">
              <a:tabLst>
                <a:tab pos="2970530" algn="l"/>
              </a:tabLst>
            </a:pPr>
            <a:r>
              <a:rPr lang="en-US" altLang="zh-CN" b="1" kern="100" dirty="0">
                <a:latin typeface="Times New Roman"/>
                <a:cs typeface="Courier New"/>
              </a:rPr>
              <a:t>C</a:t>
            </a:r>
            <a:r>
              <a:rPr lang="zh-CN" altLang="zh-CN" b="1" kern="100" dirty="0">
                <a:latin typeface="Times New Roman"/>
                <a:cs typeface="Times New Roman"/>
              </a:rPr>
              <a:t>．弹簧振子从平衡位置到最大位移处它的动能增大</a:t>
            </a:r>
            <a:endParaRPr lang="zh-CN" altLang="zh-CN" kern="100" dirty="0">
              <a:cs typeface="Courier New"/>
            </a:endParaRPr>
          </a:p>
          <a:p>
            <a:pPr marL="447675" indent="0" algn="just">
              <a:tabLst>
                <a:tab pos="2970530" algn="l"/>
              </a:tabLst>
            </a:pPr>
            <a:r>
              <a:rPr lang="en-US" altLang="zh-CN" b="1" kern="100" dirty="0">
                <a:latin typeface="Times New Roman"/>
                <a:cs typeface="Courier New"/>
              </a:rPr>
              <a:t>D</a:t>
            </a:r>
            <a:r>
              <a:rPr lang="zh-CN" altLang="zh-CN" b="1" kern="100" dirty="0">
                <a:latin typeface="Times New Roman"/>
                <a:cs typeface="Times New Roman"/>
              </a:rPr>
              <a:t>．弹簧振子从最大位移处到平衡位置它的机械能减小</a:t>
            </a:r>
            <a:endParaRPr lang="zh-CN" altLang="zh-CN" kern="100" dirty="0">
              <a:cs typeface="Courier New"/>
            </a:endParaRPr>
          </a:p>
          <a:p>
            <a:pPr marL="447675" indent="0" algn="just">
              <a:tabLst>
                <a:tab pos="2970530" algn="l"/>
              </a:tabLst>
            </a:pPr>
            <a:r>
              <a:rPr lang="zh-CN" altLang="zh-CN" b="1" kern="100" dirty="0">
                <a:solidFill>
                  <a:srgbClr val="FF0000"/>
                </a:solidFill>
                <a:latin typeface="Times New Roman"/>
                <a:ea typeface="黑体"/>
                <a:cs typeface="Times New Roman"/>
              </a:rPr>
              <a:t>解</a:t>
            </a:r>
            <a:r>
              <a:rPr lang="zh-CN" altLang="zh-CN" b="1" kern="100" dirty="0" smtClean="0">
                <a:solidFill>
                  <a:srgbClr val="FF0000"/>
                </a:solidFill>
                <a:latin typeface="Times New Roman"/>
                <a:ea typeface="黑体"/>
                <a:cs typeface="Times New Roman"/>
              </a:rPr>
              <a:t>析：</a:t>
            </a:r>
            <a:r>
              <a:rPr lang="zh-CN" altLang="zh-CN" b="1" kern="100" dirty="0" smtClean="0">
                <a:latin typeface="Times New Roman"/>
                <a:ea typeface="楷体_GB2312"/>
                <a:cs typeface="Times New Roman"/>
              </a:rPr>
              <a:t>弹</a:t>
            </a:r>
            <a:r>
              <a:rPr lang="zh-CN" altLang="zh-CN" b="1" kern="100" dirty="0">
                <a:latin typeface="Times New Roman"/>
                <a:ea typeface="楷体_GB2312"/>
                <a:cs typeface="Times New Roman"/>
              </a:rPr>
              <a:t>簧振子做简谐运动时机械能守恒，因此选项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和</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均错误；在最大位移处时，弹性势能最大，</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选项正确；从平衡位置到最大位移处的运动是振子远离平衡位置的运动，速度减小，动能减小，</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选项错误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7675" indent="0" algn="just">
              <a:tabLst>
                <a:tab pos="2970530" algn="l"/>
              </a:tabLst>
            </a:pPr>
            <a:r>
              <a:rPr lang="zh-CN" altLang="en-US"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a:t>
            </a:r>
            <a:endParaRPr lang="en-US" altLang="zh-CN" b="1" kern="100" dirty="0" smtClean="0">
              <a:latin typeface="Times New Roman"/>
              <a:ea typeface="楷体_GB2312"/>
              <a:cs typeface="Times New Roman"/>
            </a:endParaRPr>
          </a:p>
          <a:p>
            <a:pPr marL="447675" indent="0" algn="just">
              <a:tabLst>
                <a:tab pos="2970530" algn="l"/>
              </a:tabLst>
            </a:pPr>
            <a:endParaRPr lang="zh-CN" altLang="zh-CN" kern="100" dirty="0">
              <a:cs typeface="Courier New"/>
            </a:endParaRPr>
          </a:p>
        </p:txBody>
      </p:sp>
    </p:spTree>
    <p:extLst>
      <p:ext uri="{BB962C8B-B14F-4D97-AF65-F5344CB8AC3E}">
        <p14:creationId xmlns:p14="http://schemas.microsoft.com/office/powerpoint/2010/main" val="353102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548680"/>
            <a:ext cx="10975658" cy="5688632"/>
          </a:xfrm>
        </p:spPr>
        <p:txBody>
          <a:bodyPr>
            <a:normAutofit/>
          </a:bodyPr>
          <a:lstStyle/>
          <a:p>
            <a:pPr marL="442913" indent="-442913" algn="just"/>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如图所示是某一质点做简谐运动的图像，下列说法正确的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42913" indent="0" algn="just"/>
            <a:r>
              <a:rPr lang="en-US" altLang="zh-CN" b="1" kern="100" dirty="0">
                <a:latin typeface="Times New Roman"/>
                <a:cs typeface="Courier New"/>
              </a:rPr>
              <a:t>A</a:t>
            </a:r>
            <a:r>
              <a:rPr lang="zh-CN" altLang="zh-CN" b="1" kern="100" dirty="0">
                <a:latin typeface="Times New Roman"/>
                <a:cs typeface="Times New Roman"/>
              </a:rPr>
              <a:t>．在第</a:t>
            </a:r>
            <a:r>
              <a:rPr lang="en-US" altLang="zh-CN" b="1" kern="100" dirty="0">
                <a:latin typeface="Times New Roman"/>
                <a:cs typeface="Courier New"/>
              </a:rPr>
              <a:t>1 s</a:t>
            </a:r>
            <a:r>
              <a:rPr lang="zh-CN" altLang="zh-CN" b="1" kern="100" dirty="0">
                <a:latin typeface="Times New Roman"/>
                <a:cs typeface="Times New Roman"/>
              </a:rPr>
              <a:t>内，质点速度逐渐增大</a:t>
            </a:r>
            <a:endParaRPr lang="zh-CN" altLang="zh-CN" sz="1050" kern="100" dirty="0">
              <a:cs typeface="Courier New"/>
            </a:endParaRPr>
          </a:p>
          <a:p>
            <a:pPr marL="442913" indent="0" algn="just"/>
            <a:r>
              <a:rPr lang="en-US" altLang="zh-CN" b="1" kern="100" dirty="0">
                <a:latin typeface="Times New Roman"/>
                <a:cs typeface="Courier New"/>
              </a:rPr>
              <a:t>B</a:t>
            </a:r>
            <a:r>
              <a:rPr lang="zh-CN" altLang="zh-CN" b="1" kern="100" dirty="0">
                <a:latin typeface="Times New Roman"/>
                <a:cs typeface="Times New Roman"/>
              </a:rPr>
              <a:t>．在第</a:t>
            </a:r>
            <a:r>
              <a:rPr lang="en-US" altLang="zh-CN" b="1" kern="100" dirty="0">
                <a:latin typeface="Times New Roman"/>
                <a:cs typeface="Courier New"/>
              </a:rPr>
              <a:t>1 s</a:t>
            </a:r>
            <a:r>
              <a:rPr lang="zh-CN" altLang="zh-CN" b="1" kern="100" dirty="0">
                <a:latin typeface="Times New Roman"/>
                <a:cs typeface="Times New Roman"/>
              </a:rPr>
              <a:t>内，质点加速度逐渐增大</a:t>
            </a:r>
            <a:endParaRPr lang="zh-CN" altLang="zh-CN" sz="1050" kern="100" dirty="0">
              <a:cs typeface="Courier New"/>
            </a:endParaRPr>
          </a:p>
          <a:p>
            <a:pPr marL="442913" indent="0" algn="just"/>
            <a:r>
              <a:rPr lang="en-US" altLang="zh-CN" b="1" kern="100" dirty="0">
                <a:latin typeface="Times New Roman"/>
                <a:cs typeface="Courier New"/>
              </a:rPr>
              <a:t>C</a:t>
            </a:r>
            <a:r>
              <a:rPr lang="zh-CN" altLang="zh-CN" b="1" kern="100" dirty="0">
                <a:latin typeface="Times New Roman"/>
                <a:cs typeface="Times New Roman"/>
              </a:rPr>
              <a:t>．在第</a:t>
            </a:r>
            <a:r>
              <a:rPr lang="en-US" altLang="zh-CN" b="1" kern="100" dirty="0">
                <a:latin typeface="Times New Roman"/>
                <a:cs typeface="Courier New"/>
              </a:rPr>
              <a:t>1 s</a:t>
            </a:r>
            <a:r>
              <a:rPr lang="zh-CN" altLang="zh-CN" b="1" kern="100" dirty="0">
                <a:latin typeface="Times New Roman"/>
                <a:cs typeface="Times New Roman"/>
              </a:rPr>
              <a:t>内，质点的回复力逐渐增大</a:t>
            </a:r>
            <a:endParaRPr lang="zh-CN" altLang="zh-CN" sz="1050" kern="100" dirty="0">
              <a:cs typeface="Courier New"/>
            </a:endParaRPr>
          </a:p>
          <a:p>
            <a:pPr marL="442913" indent="0" algn="just"/>
            <a:r>
              <a:rPr lang="en-US" altLang="zh-CN" b="1" kern="100" dirty="0">
                <a:latin typeface="Times New Roman"/>
                <a:cs typeface="Courier New"/>
              </a:rPr>
              <a:t>D</a:t>
            </a:r>
            <a:r>
              <a:rPr lang="zh-CN" altLang="zh-CN" b="1" kern="100" dirty="0">
                <a:latin typeface="Times New Roman"/>
                <a:cs typeface="Times New Roman"/>
              </a:rPr>
              <a:t>．在第</a:t>
            </a:r>
            <a:r>
              <a:rPr lang="en-US" altLang="zh-CN" b="1" kern="100" dirty="0">
                <a:latin typeface="Times New Roman"/>
                <a:cs typeface="Courier New"/>
              </a:rPr>
              <a:t>4 s</a:t>
            </a:r>
            <a:r>
              <a:rPr lang="zh-CN" altLang="zh-CN" b="1" kern="100" dirty="0">
                <a:latin typeface="Times New Roman"/>
                <a:cs typeface="Times New Roman"/>
              </a:rPr>
              <a:t>内，质点的动能逐渐增大，势能逐渐减小，机械能保持不变</a:t>
            </a:r>
            <a:endParaRPr lang="zh-CN" altLang="zh-CN" sz="1050" kern="100" dirty="0">
              <a:cs typeface="Courier New"/>
            </a:endParaRPr>
          </a:p>
          <a:p>
            <a:pPr marL="442913" indent="0" algn="just"/>
            <a:r>
              <a:rPr lang="zh-CN" altLang="zh-CN" b="1" kern="100" dirty="0" smtClean="0">
                <a:solidFill>
                  <a:srgbClr val="FF0000"/>
                </a:solidFill>
                <a:latin typeface="Times New Roman"/>
                <a:ea typeface="黑体"/>
                <a:cs typeface="Times New Roman"/>
              </a:rPr>
              <a:t>解</a:t>
            </a:r>
            <a:r>
              <a:rPr lang="zh-CN" altLang="zh-CN" b="1" kern="100" dirty="0">
                <a:solidFill>
                  <a:srgbClr val="FF0000"/>
                </a:solidFill>
                <a:latin typeface="Times New Roman"/>
                <a:ea typeface="黑体"/>
                <a:cs typeface="Times New Roman"/>
              </a:rPr>
              <a:t>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在</a:t>
            </a:r>
            <a:r>
              <a:rPr lang="zh-CN" altLang="zh-CN" b="1" kern="100" dirty="0">
                <a:latin typeface="Times New Roman"/>
                <a:ea typeface="楷体_GB2312"/>
                <a:cs typeface="Times New Roman"/>
              </a:rPr>
              <a:t>第</a:t>
            </a:r>
            <a:r>
              <a:rPr lang="en-US" altLang="zh-CN" b="1" kern="100" dirty="0">
                <a:latin typeface="Times New Roman"/>
                <a:ea typeface="楷体_GB2312"/>
                <a:cs typeface="Courier New"/>
              </a:rPr>
              <a:t>1 s</a:t>
            </a:r>
            <a:r>
              <a:rPr lang="zh-CN" altLang="zh-CN" b="1" kern="100" dirty="0">
                <a:latin typeface="Times New Roman"/>
                <a:ea typeface="楷体_GB2312"/>
                <a:cs typeface="Times New Roman"/>
              </a:rPr>
              <a:t>内，质点由平衡位置向正向最大位移处运动，速度减小，位移增大，回复力和加速度都增大；在第</a:t>
            </a:r>
            <a:r>
              <a:rPr lang="en-US" altLang="zh-CN" b="1" kern="100" dirty="0">
                <a:latin typeface="Times New Roman"/>
                <a:ea typeface="楷体_GB2312"/>
                <a:cs typeface="Courier New"/>
              </a:rPr>
              <a:t>4 s</a:t>
            </a:r>
            <a:r>
              <a:rPr lang="zh-CN" altLang="zh-CN" b="1" kern="100" dirty="0">
                <a:latin typeface="Times New Roman"/>
                <a:ea typeface="楷体_GB2312"/>
                <a:cs typeface="Times New Roman"/>
              </a:rPr>
              <a:t>内，质点由负向最大位移处向平衡位</a:t>
            </a:r>
            <a:r>
              <a:rPr lang="zh-CN" altLang="zh-CN" b="1" kern="100" dirty="0" smtClean="0">
                <a:latin typeface="Times New Roman"/>
                <a:ea typeface="楷体_GB2312"/>
                <a:cs typeface="Times New Roman"/>
              </a:rPr>
              <a:t>置运</a:t>
            </a:r>
            <a:r>
              <a:rPr lang="zh-CN" altLang="zh-CN" b="1" kern="100" dirty="0">
                <a:latin typeface="Times New Roman"/>
                <a:ea typeface="楷体_GB2312"/>
                <a:cs typeface="Times New Roman"/>
              </a:rPr>
              <a:t>动，速度增大，位移减小，动能增大，势能减小，但机械能守恒</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lgn="just"/>
            <a:r>
              <a:rPr lang="zh-CN" altLang="zh-CN" b="1" kern="100" dirty="0">
                <a:solidFill>
                  <a:srgbClr val="FF0000"/>
                </a:solidFill>
                <a:latin typeface="Times New Roman"/>
                <a:ea typeface="黑体"/>
                <a:cs typeface="Times New Roman"/>
              </a:rPr>
              <a:t>答案：</a:t>
            </a:r>
            <a:r>
              <a:rPr lang="zh-CN" altLang="zh-CN" b="1" kern="100" dirty="0">
                <a:solidFill>
                  <a:srgbClr val="FF0000"/>
                </a:solidFill>
                <a:ea typeface="Times New Roman"/>
                <a:cs typeface="Courier New"/>
              </a:rPr>
              <a:t> </a:t>
            </a:r>
            <a:r>
              <a:rPr lang="en-US" altLang="zh-CN" b="1" kern="100" dirty="0">
                <a:solidFill>
                  <a:prstClr val="black"/>
                </a:solidFill>
                <a:latin typeface="Times New Roman"/>
                <a:ea typeface="楷体_GB2312"/>
                <a:cs typeface="Courier New"/>
              </a:rPr>
              <a:t>BCD</a:t>
            </a:r>
            <a:r>
              <a:rPr lang="zh-CN" altLang="zh-CN" b="1" kern="100" dirty="0">
                <a:solidFill>
                  <a:prstClr val="black"/>
                </a:solidFill>
                <a:latin typeface="Times New Roman"/>
                <a:ea typeface="楷体_GB2312"/>
                <a:cs typeface="Times New Roman"/>
              </a:rPr>
              <a:t>　</a:t>
            </a:r>
            <a:endParaRPr lang="zh-CN" altLang="zh-CN" sz="1050" kern="100" dirty="0">
              <a:cs typeface="Courier New"/>
            </a:endParaRPr>
          </a:p>
        </p:txBody>
      </p:sp>
      <p:pic>
        <p:nvPicPr>
          <p:cNvPr id="28673" name="Picture 1" descr="21WLXKCXARXS2-4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177707" y="1171963"/>
            <a:ext cx="2520280" cy="182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076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836712"/>
            <a:ext cx="10975658" cy="5400600"/>
          </a:xfrm>
        </p:spPr>
        <p:txBody>
          <a:bodyPr/>
          <a:lstStyle/>
          <a:p>
            <a:pPr marL="442913" indent="-442913" algn="just"/>
            <a:r>
              <a:rPr lang="en-US" altLang="zh-CN" b="1" kern="100" dirty="0">
                <a:latin typeface="Times New Roman"/>
                <a:cs typeface="Courier New"/>
              </a:rPr>
              <a:t>3.</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如图所示，弹簧振子在</a:t>
            </a:r>
            <a:r>
              <a:rPr lang="en-US" altLang="zh-CN" b="1" i="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间做简谐运动，</a:t>
            </a:r>
            <a:r>
              <a:rPr lang="en-US" altLang="zh-CN" b="1" i="1" kern="100" dirty="0">
                <a:latin typeface="Times New Roman"/>
                <a:cs typeface="Courier New"/>
              </a:rPr>
              <a:t>O</a:t>
            </a:r>
            <a:r>
              <a:rPr lang="zh-CN" altLang="zh-CN" b="1" kern="100" dirty="0">
                <a:latin typeface="Times New Roman"/>
                <a:cs typeface="Times New Roman"/>
              </a:rPr>
              <a:t>点为其平衡位置，则</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42913" indent="0" algn="just"/>
            <a:endParaRPr lang="en-US" altLang="zh-CN" b="1" kern="100" dirty="0" smtClean="0">
              <a:latin typeface="Times New Roman"/>
              <a:cs typeface="Courier New"/>
            </a:endParaRPr>
          </a:p>
          <a:p>
            <a:pPr marL="442913" indent="0" algn="just"/>
            <a:endParaRPr lang="en-US" altLang="zh-CN" b="1" kern="100" dirty="0" smtClean="0">
              <a:latin typeface="Times New Roman"/>
              <a:cs typeface="Courier New"/>
            </a:endParaRPr>
          </a:p>
          <a:p>
            <a:pPr marL="442913" indent="0" algn="just"/>
            <a:endParaRPr lang="en-US" altLang="zh-CN" b="1" kern="100" dirty="0">
              <a:latin typeface="Times New Roman"/>
              <a:cs typeface="Courier New"/>
            </a:endParaRPr>
          </a:p>
          <a:p>
            <a:pPr marL="442913" indent="0" algn="just"/>
            <a:r>
              <a:rPr lang="en-US" altLang="zh-CN" b="1" kern="100" dirty="0" smtClean="0">
                <a:latin typeface="Times New Roman"/>
                <a:cs typeface="Courier New"/>
              </a:rPr>
              <a:t>A</a:t>
            </a:r>
            <a:r>
              <a:rPr lang="zh-CN" altLang="zh-CN" b="1" kern="100" dirty="0">
                <a:latin typeface="Times New Roman"/>
                <a:cs typeface="Times New Roman"/>
              </a:rPr>
              <a:t>．振子在由</a:t>
            </a:r>
            <a:r>
              <a:rPr lang="en-US" altLang="zh-CN" b="1" i="1" kern="100" dirty="0">
                <a:latin typeface="Times New Roman"/>
                <a:cs typeface="Courier New"/>
              </a:rPr>
              <a:t>C</a:t>
            </a:r>
            <a:r>
              <a:rPr lang="zh-CN" altLang="zh-CN" b="1" kern="100" dirty="0">
                <a:latin typeface="Times New Roman"/>
                <a:cs typeface="Times New Roman"/>
              </a:rPr>
              <a:t>点运动到</a:t>
            </a:r>
            <a:r>
              <a:rPr lang="en-US" altLang="zh-CN" b="1" i="1" kern="100" dirty="0">
                <a:latin typeface="Times New Roman"/>
                <a:cs typeface="Courier New"/>
              </a:rPr>
              <a:t>O</a:t>
            </a:r>
            <a:r>
              <a:rPr lang="zh-CN" altLang="zh-CN" b="1" kern="100" dirty="0">
                <a:latin typeface="Times New Roman"/>
                <a:cs typeface="Times New Roman"/>
              </a:rPr>
              <a:t>点的过程中，回复力逐渐增大</a:t>
            </a:r>
            <a:endParaRPr lang="zh-CN" altLang="zh-CN" sz="1050" kern="100" dirty="0">
              <a:cs typeface="Courier New"/>
            </a:endParaRPr>
          </a:p>
          <a:p>
            <a:pPr marL="442913" indent="0" algn="just"/>
            <a:r>
              <a:rPr lang="en-US" altLang="zh-CN" b="1" kern="100" dirty="0">
                <a:latin typeface="Times New Roman"/>
                <a:cs typeface="Courier New"/>
              </a:rPr>
              <a:t>B</a:t>
            </a:r>
            <a:r>
              <a:rPr lang="zh-CN" altLang="zh-CN" b="1" kern="100" dirty="0">
                <a:latin typeface="Times New Roman"/>
                <a:cs typeface="Times New Roman"/>
              </a:rPr>
              <a:t>．振子在由</a:t>
            </a:r>
            <a:r>
              <a:rPr lang="en-US" altLang="zh-CN" b="1" i="1" kern="100" dirty="0">
                <a:latin typeface="Times New Roman"/>
                <a:cs typeface="Courier New"/>
              </a:rPr>
              <a:t>O</a:t>
            </a:r>
            <a:r>
              <a:rPr lang="zh-CN" altLang="zh-CN" b="1" kern="100" dirty="0">
                <a:latin typeface="Times New Roman"/>
                <a:cs typeface="Times New Roman"/>
              </a:rPr>
              <a:t>点运动到</a:t>
            </a:r>
            <a:r>
              <a:rPr lang="en-US" altLang="zh-CN" b="1" i="1" kern="100" dirty="0">
                <a:latin typeface="Times New Roman"/>
                <a:cs typeface="Courier New"/>
              </a:rPr>
              <a:t>B</a:t>
            </a:r>
            <a:r>
              <a:rPr lang="zh-CN" altLang="zh-CN" b="1" kern="100" dirty="0">
                <a:latin typeface="Times New Roman"/>
                <a:cs typeface="Times New Roman"/>
              </a:rPr>
              <a:t>点的过程中，速度不断增加</a:t>
            </a:r>
            <a:endParaRPr lang="zh-CN" altLang="zh-CN" sz="1050" kern="100" dirty="0">
              <a:cs typeface="Courier New"/>
            </a:endParaRPr>
          </a:p>
          <a:p>
            <a:pPr marL="442913" indent="0" algn="just"/>
            <a:r>
              <a:rPr lang="en-US" altLang="zh-CN" b="1" kern="100" dirty="0">
                <a:latin typeface="Times New Roman"/>
                <a:cs typeface="Courier New"/>
              </a:rPr>
              <a:t>C</a:t>
            </a:r>
            <a:r>
              <a:rPr lang="zh-CN" altLang="zh-CN" b="1" kern="100" dirty="0">
                <a:latin typeface="Times New Roman"/>
                <a:cs typeface="Times New Roman"/>
              </a:rPr>
              <a:t>．振子在</a:t>
            </a:r>
            <a:r>
              <a:rPr lang="en-US" altLang="zh-CN" b="1" i="1" kern="100" dirty="0">
                <a:latin typeface="Times New Roman"/>
                <a:cs typeface="Courier New"/>
              </a:rPr>
              <a:t>O</a:t>
            </a:r>
            <a:r>
              <a:rPr lang="zh-CN" altLang="zh-CN" b="1" kern="100" dirty="0">
                <a:latin typeface="Times New Roman"/>
                <a:cs typeface="Times New Roman"/>
              </a:rPr>
              <a:t>点加速度最小，在</a:t>
            </a:r>
            <a:r>
              <a:rPr lang="en-US" altLang="zh-CN" b="1" i="1" kern="100" dirty="0">
                <a:latin typeface="Times New Roman"/>
                <a:cs typeface="Courier New"/>
              </a:rPr>
              <a:t>B</a:t>
            </a:r>
            <a:r>
              <a:rPr lang="zh-CN" altLang="zh-CN" b="1" kern="100" dirty="0">
                <a:latin typeface="Times New Roman"/>
                <a:cs typeface="Times New Roman"/>
              </a:rPr>
              <a:t>点加速度最大</a:t>
            </a:r>
            <a:endParaRPr lang="zh-CN" altLang="zh-CN" sz="1050" kern="100" dirty="0">
              <a:cs typeface="Courier New"/>
            </a:endParaRPr>
          </a:p>
          <a:p>
            <a:pPr marL="442913" indent="0" algn="just"/>
            <a:r>
              <a:rPr lang="en-US" altLang="zh-CN" b="1" kern="100" dirty="0">
                <a:latin typeface="Times New Roman"/>
                <a:cs typeface="Courier New"/>
              </a:rPr>
              <a:t>D</a:t>
            </a:r>
            <a:r>
              <a:rPr lang="zh-CN" altLang="zh-CN" b="1" kern="100" dirty="0">
                <a:latin typeface="Times New Roman"/>
                <a:cs typeface="Times New Roman"/>
              </a:rPr>
              <a:t>．振子通过平衡位置</a:t>
            </a:r>
            <a:r>
              <a:rPr lang="en-US" altLang="zh-CN" b="1" i="1" kern="100" dirty="0">
                <a:latin typeface="Times New Roman"/>
                <a:cs typeface="Courier New"/>
              </a:rPr>
              <a:t>O</a:t>
            </a:r>
            <a:r>
              <a:rPr lang="zh-CN" altLang="zh-CN" b="1" kern="100" dirty="0">
                <a:latin typeface="Times New Roman"/>
                <a:cs typeface="Times New Roman"/>
              </a:rPr>
              <a:t>点时，动能最大，势能最小</a:t>
            </a:r>
            <a:endParaRPr lang="zh-CN" altLang="zh-CN" sz="1050" kern="100" dirty="0">
              <a:cs typeface="Courier New"/>
            </a:endParaRPr>
          </a:p>
          <a:p>
            <a:pPr marL="442913" indent="0"/>
            <a:endParaRPr lang="zh-CN" altLang="en-US" dirty="0"/>
          </a:p>
        </p:txBody>
      </p:sp>
      <p:pic>
        <p:nvPicPr>
          <p:cNvPr id="4" name="Picture 1" descr="21WLXKCXARXS2-4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09355" y="1700808"/>
            <a:ext cx="3168352" cy="139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10282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93128348"/>
              </p:ext>
            </p:extLst>
          </p:nvPr>
        </p:nvGraphicFramePr>
        <p:xfrm>
          <a:off x="911225" y="1340768"/>
          <a:ext cx="10371138" cy="2693987"/>
        </p:xfrm>
        <a:graphic>
          <a:graphicData uri="http://schemas.openxmlformats.org/presentationml/2006/ole">
            <mc:AlternateContent xmlns:mc="http://schemas.openxmlformats.org/markup-compatibility/2006">
              <mc:Choice xmlns:v="urn:schemas-microsoft-com:vml" Requires="v">
                <p:oleObj spid="_x0000_s26669" name="文档" r:id="rId3" imgW="10371836" imgH="2697742" progId="Word.Document.12">
                  <p:embed/>
                </p:oleObj>
              </mc:Choice>
              <mc:Fallback>
                <p:oleObj name="文档" r:id="rId3" imgW="10371836" imgH="2697742" progId="Word.Document.12">
                  <p:embed/>
                  <p:pic>
                    <p:nvPicPr>
                      <p:cNvPr id="0" name=""/>
                      <p:cNvPicPr/>
                      <p:nvPr/>
                    </p:nvPicPr>
                    <p:blipFill>
                      <a:blip r:embed="rId4"/>
                      <a:stretch>
                        <a:fillRect/>
                      </a:stretch>
                    </p:blipFill>
                    <p:spPr>
                      <a:xfrm>
                        <a:off x="911225" y="1340768"/>
                        <a:ext cx="10371138" cy="26939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935775462"/>
              </p:ext>
            </p:extLst>
          </p:nvPr>
        </p:nvGraphicFramePr>
        <p:xfrm>
          <a:off x="985019" y="4184253"/>
          <a:ext cx="5275262" cy="396875"/>
        </p:xfrm>
        <a:graphic>
          <a:graphicData uri="http://schemas.openxmlformats.org/presentationml/2006/ole">
            <mc:AlternateContent xmlns:mc="http://schemas.openxmlformats.org/markup-compatibility/2006">
              <mc:Choice xmlns:v="urn:schemas-microsoft-com:vml" Requires="v">
                <p:oleObj spid="_x0000_s26670" name="文档" r:id="rId5" imgW="5274753" imgH="396734" progId="Word.Document.12">
                  <p:embed/>
                </p:oleObj>
              </mc:Choice>
              <mc:Fallback>
                <p:oleObj name="文档" r:id="rId5" imgW="5274753" imgH="396734" progId="Word.Document.12">
                  <p:embed/>
                  <p:pic>
                    <p:nvPicPr>
                      <p:cNvPr id="0" name=""/>
                      <p:cNvPicPr/>
                      <p:nvPr/>
                    </p:nvPicPr>
                    <p:blipFill>
                      <a:blip r:embed="rId6"/>
                      <a:stretch>
                        <a:fillRect/>
                      </a:stretch>
                    </p:blipFill>
                    <p:spPr>
                      <a:xfrm>
                        <a:off x="985019" y="4184253"/>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94076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10648"/>
            <a:ext cx="10975658" cy="6030720"/>
          </a:xfrm>
        </p:spPr>
        <p:txBody>
          <a:bodyPr>
            <a:normAutofit lnSpcReduction="10000"/>
          </a:bodyPr>
          <a:lstStyle/>
          <a:p>
            <a:pPr indent="612140" algn="just">
              <a:lnSpc>
                <a:spcPct val="140000"/>
              </a:lnSpc>
            </a:pPr>
            <a:r>
              <a:rPr lang="zh-CN" altLang="zh-CN" b="1" kern="100" dirty="0">
                <a:latin typeface="Times New Roman"/>
                <a:ea typeface="黑体"/>
                <a:cs typeface="Times New Roman"/>
              </a:rPr>
              <a:t>一、培养创新意识和创新思维</a:t>
            </a:r>
            <a:endParaRPr lang="zh-CN" altLang="zh-CN" sz="1050" kern="100" dirty="0">
              <a:cs typeface="Courier New"/>
            </a:endParaRPr>
          </a:p>
          <a:p>
            <a:pPr indent="612140" algn="ctr">
              <a:lnSpc>
                <a:spcPct val="140000"/>
              </a:lnSpc>
            </a:pPr>
            <a:r>
              <a:rPr lang="zh-CN" altLang="zh-CN" b="1" kern="100" dirty="0">
                <a:latin typeface="Times New Roman"/>
                <a:ea typeface="黑体"/>
                <a:cs typeface="Times New Roman"/>
              </a:rPr>
              <a:t>判断振动为简谐运动的方法</a:t>
            </a:r>
            <a:endParaRPr lang="zh-CN" altLang="zh-CN" sz="1050" kern="100" dirty="0">
              <a:cs typeface="Courier New"/>
            </a:endParaRPr>
          </a:p>
          <a:p>
            <a:pPr indent="612140" algn="just">
              <a:lnSpc>
                <a:spcPct val="140000"/>
              </a:lnSpc>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运动学方法：</a:t>
            </a:r>
            <a:r>
              <a:rPr lang="zh-CN" altLang="zh-CN" b="1" kern="100" dirty="0">
                <a:latin typeface="Times New Roman"/>
                <a:cs typeface="Times New Roman"/>
              </a:rPr>
              <a:t>找出质点的位移与时间的关系，若遵从正弦函数的规律，即它的振动图像</a:t>
            </a:r>
            <a:r>
              <a:rPr lang="en-US" altLang="zh-CN" b="1" kern="100" dirty="0">
                <a:latin typeface="Times New Roman"/>
                <a:cs typeface="Courier New"/>
              </a:rPr>
              <a:t>(</a:t>
            </a:r>
            <a:r>
              <a:rPr lang="en-US" altLang="zh-CN" b="1" i="1" kern="100" dirty="0">
                <a:latin typeface="Times New Roman"/>
                <a:cs typeface="Courier New"/>
              </a:rPr>
              <a:t>x</a:t>
            </a:r>
            <a:r>
              <a:rPr lang="en-US" altLang="zh-CN" b="1" kern="100" dirty="0">
                <a:latin typeface="Times New Roman"/>
                <a:cs typeface="Courier New"/>
              </a:rPr>
              <a:t></a:t>
            </a:r>
            <a:r>
              <a:rPr lang="en-US" altLang="zh-CN" b="1" i="1" kern="100" dirty="0">
                <a:latin typeface="Times New Roman"/>
                <a:cs typeface="Courier New"/>
              </a:rPr>
              <a:t>t</a:t>
            </a:r>
            <a:r>
              <a:rPr lang="zh-CN" altLang="zh-CN" b="1" kern="100" dirty="0">
                <a:latin typeface="Times New Roman"/>
                <a:cs typeface="Times New Roman"/>
              </a:rPr>
              <a:t>图像</a:t>
            </a:r>
            <a:r>
              <a:rPr lang="en-US" altLang="zh-CN" b="1" kern="100" dirty="0">
                <a:latin typeface="Times New Roman"/>
                <a:cs typeface="Courier New"/>
              </a:rPr>
              <a:t>)</a:t>
            </a:r>
            <a:r>
              <a:rPr lang="zh-CN" altLang="zh-CN" b="1" kern="100" dirty="0">
                <a:latin typeface="Times New Roman"/>
                <a:cs typeface="Times New Roman"/>
              </a:rPr>
              <a:t>是一条正弦曲线，就可判定此振动为简谐运动，通常的问题判定中很少应用这个方法。</a:t>
            </a:r>
            <a:endParaRPr lang="zh-CN" altLang="zh-CN" sz="1050" kern="100" dirty="0">
              <a:cs typeface="Courier New"/>
            </a:endParaRPr>
          </a:p>
          <a:p>
            <a:pPr indent="612140" algn="just">
              <a:lnSpc>
                <a:spcPct val="140000"/>
              </a:lnSpc>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动力学方法：</a:t>
            </a:r>
            <a:r>
              <a:rPr lang="zh-CN" altLang="zh-CN" b="1" kern="100" dirty="0">
                <a:latin typeface="Times New Roman"/>
                <a:cs typeface="Times New Roman"/>
              </a:rPr>
              <a:t>找出回复力和位移的关系，若满足</a:t>
            </a:r>
            <a:r>
              <a:rPr lang="en-US" altLang="zh-CN" b="1" i="1" kern="100" dirty="0">
                <a:latin typeface="Times New Roman"/>
                <a:cs typeface="Courier New"/>
              </a:rPr>
              <a:t>F</a:t>
            </a:r>
            <a:r>
              <a:rPr lang="zh-CN" altLang="zh-CN" b="1" kern="100" dirty="0">
                <a:latin typeface="Times New Roman"/>
                <a:cs typeface="Times New Roman"/>
              </a:rPr>
              <a:t>＝－</a:t>
            </a:r>
            <a:r>
              <a:rPr lang="en-US" altLang="zh-CN" b="1" i="1" kern="100" dirty="0">
                <a:latin typeface="Times New Roman"/>
                <a:cs typeface="Courier New"/>
              </a:rPr>
              <a:t>kx</a:t>
            </a:r>
            <a:r>
              <a:rPr lang="zh-CN" altLang="zh-CN" b="1" kern="100" dirty="0">
                <a:latin typeface="Times New Roman"/>
                <a:cs typeface="Times New Roman"/>
              </a:rPr>
              <a:t>的规律，就可以判定此振动为简谐运动，此方法是既简单又常用的方法。操作步骤如下：</a:t>
            </a:r>
            <a:endParaRPr lang="zh-CN" altLang="zh-CN" sz="1050" kern="100" dirty="0">
              <a:cs typeface="Courier New"/>
            </a:endParaRPr>
          </a:p>
          <a:p>
            <a:pPr indent="612140" algn="just">
              <a:lnSpc>
                <a:spcPct val="140000"/>
              </a:lnSpc>
            </a:pPr>
            <a:r>
              <a:rPr lang="en-US" altLang="zh-CN" b="1" kern="100" dirty="0">
                <a:latin typeface="Times New Roman"/>
                <a:cs typeface="Courier New"/>
              </a:rPr>
              <a:t>(1)</a:t>
            </a:r>
            <a:r>
              <a:rPr lang="zh-CN" altLang="zh-CN" b="1" kern="100" dirty="0">
                <a:latin typeface="Times New Roman"/>
                <a:cs typeface="Times New Roman"/>
              </a:rPr>
              <a:t>物体静止时的位置即为平衡位置，并且规定正方向；</a:t>
            </a:r>
            <a:endParaRPr lang="zh-CN" altLang="zh-CN" sz="1050" kern="100" dirty="0">
              <a:cs typeface="Courier New"/>
            </a:endParaRPr>
          </a:p>
          <a:p>
            <a:pPr indent="612140" algn="just">
              <a:lnSpc>
                <a:spcPct val="140000"/>
              </a:lnSpc>
            </a:pPr>
            <a:r>
              <a:rPr lang="en-US" altLang="zh-CN" b="1" kern="100" dirty="0">
                <a:latin typeface="Times New Roman"/>
                <a:cs typeface="Courier New"/>
              </a:rPr>
              <a:t>(2)</a:t>
            </a:r>
            <a:r>
              <a:rPr lang="zh-CN" altLang="zh-CN" b="1" kern="100" dirty="0">
                <a:latin typeface="Times New Roman"/>
                <a:cs typeface="Times New Roman"/>
              </a:rPr>
              <a:t>在振动过程中任选一位置</a:t>
            </a:r>
            <a:r>
              <a:rPr lang="en-US" altLang="zh-CN" b="1" kern="100" dirty="0">
                <a:latin typeface="Times New Roman"/>
                <a:cs typeface="Courier New"/>
              </a:rPr>
              <a:t>(</a:t>
            </a:r>
            <a:r>
              <a:rPr lang="zh-CN" altLang="zh-CN" b="1" kern="100" dirty="0">
                <a:latin typeface="Times New Roman"/>
                <a:ea typeface="楷体_GB2312"/>
                <a:cs typeface="Times New Roman"/>
              </a:rPr>
              <a:t>平衡位置除外</a:t>
            </a:r>
            <a:r>
              <a:rPr lang="en-US" altLang="zh-CN" b="1" kern="100" dirty="0">
                <a:latin typeface="Times New Roman"/>
                <a:cs typeface="Courier New"/>
              </a:rPr>
              <a:t>)</a:t>
            </a:r>
            <a:r>
              <a:rPr lang="zh-CN" altLang="zh-CN" b="1" kern="100" dirty="0">
                <a:latin typeface="Times New Roman"/>
                <a:cs typeface="Times New Roman"/>
              </a:rPr>
              <a:t>，对物体进行受力分析；</a:t>
            </a:r>
            <a:endParaRPr lang="zh-CN" altLang="zh-CN" sz="1050" kern="100" dirty="0">
              <a:cs typeface="Courier New"/>
            </a:endParaRPr>
          </a:p>
          <a:p>
            <a:pPr indent="612140" algn="just">
              <a:lnSpc>
                <a:spcPct val="140000"/>
              </a:lnSpc>
            </a:pPr>
            <a:r>
              <a:rPr lang="en-US" altLang="zh-CN" b="1" kern="100" dirty="0">
                <a:latin typeface="Times New Roman"/>
                <a:cs typeface="Courier New"/>
              </a:rPr>
              <a:t>(3)</a:t>
            </a:r>
            <a:r>
              <a:rPr lang="zh-CN" altLang="zh-CN" b="1" kern="100" dirty="0">
                <a:latin typeface="Times New Roman"/>
                <a:cs typeface="Times New Roman"/>
              </a:rPr>
              <a:t>将力沿振动方向进行分解，求出振动方向上的合力；</a:t>
            </a:r>
            <a:endParaRPr lang="zh-CN" altLang="zh-CN" sz="1050" kern="100" dirty="0">
              <a:cs typeface="Courier New"/>
            </a:endParaRPr>
          </a:p>
          <a:p>
            <a:pPr indent="612140" algn="just">
              <a:lnSpc>
                <a:spcPct val="140000"/>
              </a:lnSpc>
            </a:pPr>
            <a:r>
              <a:rPr lang="en-US" altLang="zh-CN" b="1" kern="100" dirty="0">
                <a:latin typeface="Times New Roman"/>
                <a:cs typeface="Courier New"/>
              </a:rPr>
              <a:t>(4)</a:t>
            </a:r>
            <a:r>
              <a:rPr lang="zh-CN" altLang="zh-CN" b="1" kern="100" dirty="0">
                <a:latin typeface="Times New Roman"/>
                <a:cs typeface="Times New Roman"/>
              </a:rPr>
              <a:t>判定振动方向上的合力与位移的关系是否符合</a:t>
            </a:r>
            <a:r>
              <a:rPr lang="en-US" altLang="zh-CN" b="1" i="1" kern="100" dirty="0">
                <a:latin typeface="Times New Roman"/>
                <a:cs typeface="Courier New"/>
              </a:rPr>
              <a:t>F</a:t>
            </a:r>
            <a:r>
              <a:rPr lang="zh-CN" altLang="zh-CN" b="1" kern="100" dirty="0">
                <a:latin typeface="Times New Roman"/>
                <a:cs typeface="Times New Roman"/>
              </a:rPr>
              <a:t>＝－</a:t>
            </a:r>
            <a:r>
              <a:rPr lang="en-US" altLang="zh-CN" b="1" i="1" kern="100" dirty="0">
                <a:latin typeface="Times New Roman"/>
                <a:cs typeface="Courier New"/>
              </a:rPr>
              <a:t>kx</a:t>
            </a:r>
            <a:r>
              <a:rPr lang="zh-CN" altLang="zh-CN" b="1" kern="100" dirty="0" smtClean="0">
                <a:latin typeface="Times New Roman"/>
                <a:cs typeface="Times New Roman"/>
              </a:rPr>
              <a:t>。</a:t>
            </a:r>
            <a:endParaRPr lang="zh-CN" altLang="zh-CN" sz="1050" kern="100" dirty="0">
              <a:cs typeface="Courier New"/>
            </a:endParaRPr>
          </a:p>
        </p:txBody>
      </p:sp>
      <p:pic>
        <p:nvPicPr>
          <p:cNvPr id="25601" name="Picture 2" descr="F:\粤教版物理选择性必修第一册\新课程学案3培优高素养.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3244" y="116712"/>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10282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20688"/>
            <a:ext cx="10975658" cy="5544616"/>
          </a:xfrm>
        </p:spPr>
        <p:txBody>
          <a:bodyPr/>
          <a:lstStyle/>
          <a:p>
            <a:pPr marL="442913" indent="-442913" algn="just"/>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42913" indent="-442913" algn="just"/>
            <a:r>
              <a:rPr lang="zh-CN" altLang="zh-CN" b="1" kern="100" dirty="0">
                <a:latin typeface="Times New Roman"/>
                <a:cs typeface="Times New Roman"/>
              </a:rPr>
              <a:t>　一切发声的物体都在振动，比如蜜蜂翅膀抖动和古筝琴弦振动，那么振动是怎样产生的？</a:t>
            </a:r>
            <a:endParaRPr lang="zh-CN" altLang="zh-CN" sz="1050" kern="100" dirty="0">
              <a:cs typeface="Courier New"/>
            </a:endParaRPr>
          </a:p>
          <a:p>
            <a:pPr marL="442913" indent="-442913" algn="just"/>
            <a:r>
              <a:rPr lang="en-US" altLang="zh-CN" b="1" kern="100" dirty="0" smtClean="0">
                <a:solidFill>
                  <a:srgbClr val="FF0000"/>
                </a:solidFill>
                <a:latin typeface="Times New Roman"/>
                <a:ea typeface="黑体"/>
                <a:cs typeface="Times New Roman"/>
              </a:rPr>
              <a:t>	</a:t>
            </a:r>
          </a:p>
          <a:p>
            <a:pPr marL="442913" indent="-442913" algn="just"/>
            <a:endParaRPr lang="en-US" altLang="zh-CN" b="1" kern="100" dirty="0" smtClean="0">
              <a:solidFill>
                <a:srgbClr val="FF0000"/>
              </a:solidFill>
              <a:latin typeface="Times New Roman"/>
              <a:ea typeface="黑体"/>
              <a:cs typeface="Times New Roman"/>
            </a:endParaRPr>
          </a:p>
          <a:p>
            <a:pPr marL="442913" indent="-442913" algn="just"/>
            <a:endParaRPr lang="en-US" altLang="zh-CN" b="1" kern="100" dirty="0">
              <a:solidFill>
                <a:srgbClr val="FF0000"/>
              </a:solidFill>
              <a:latin typeface="Times New Roman"/>
              <a:ea typeface="黑体"/>
              <a:cs typeface="Times New Roman"/>
            </a:endParaRPr>
          </a:p>
          <a:p>
            <a:pPr marL="442913" indent="-442913" algn="just"/>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由于发声的物体总是存在一个指向平衡位置的回复力作用，因而产生了振动。</a:t>
            </a:r>
            <a:endParaRPr lang="zh-CN" altLang="zh-CN" sz="1050" kern="100" dirty="0">
              <a:cs typeface="Courier New"/>
            </a:endParaRPr>
          </a:p>
          <a:p>
            <a:pPr marL="442913" indent="-442913"/>
            <a:endParaRPr lang="zh-CN" altLang="en-US" dirty="0"/>
          </a:p>
        </p:txBody>
      </p:sp>
      <p:pic>
        <p:nvPicPr>
          <p:cNvPr id="3074" name="Picture 2" descr="21XLKWLX2-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857227" y="2441580"/>
            <a:ext cx="5472608" cy="1635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20688"/>
            <a:ext cx="10975658" cy="4464498"/>
          </a:xfrm>
        </p:spPr>
        <p:txBody>
          <a:bodyPr/>
          <a:lstStyle/>
          <a:p>
            <a:pPr indent="612140" algn="just">
              <a:lnSpc>
                <a:spcPct val="200000"/>
              </a:lnSpc>
            </a:pP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对点训练</a:t>
            </a:r>
            <a:r>
              <a:rPr lang="en-US" altLang="zh-CN" b="1" kern="100" dirty="0">
                <a:solidFill>
                  <a:srgbClr val="4F6228"/>
                </a:solidFill>
                <a:latin typeface="IPAPANNEW"/>
                <a:ea typeface="黑体"/>
                <a:cs typeface="Times New Roman"/>
              </a:rPr>
              <a:t>]</a:t>
            </a:r>
            <a:endParaRPr lang="zh-CN" altLang="zh-CN" sz="1050" kern="100" dirty="0">
              <a:cs typeface="Courier New"/>
            </a:endParaRPr>
          </a:p>
          <a:p>
            <a:pPr indent="612140" algn="just">
              <a:lnSpc>
                <a:spcPct val="200000"/>
              </a:lnSpc>
            </a:pPr>
            <a:r>
              <a:rPr lang="zh-CN" altLang="zh-CN" b="1" kern="100" dirty="0">
                <a:latin typeface="Times New Roman"/>
                <a:cs typeface="Times New Roman"/>
              </a:rPr>
              <a:t>一质量为</a:t>
            </a:r>
            <a:r>
              <a:rPr lang="en-US" altLang="zh-CN" b="1" i="1" kern="100" dirty="0">
                <a:latin typeface="Times New Roman"/>
                <a:cs typeface="Courier New"/>
              </a:rPr>
              <a:t>m</a:t>
            </a:r>
            <a:r>
              <a:rPr lang="zh-CN" altLang="zh-CN" b="1" kern="100" dirty="0">
                <a:latin typeface="Times New Roman"/>
                <a:cs typeface="Times New Roman"/>
              </a:rPr>
              <a:t>，侧面积为</a:t>
            </a:r>
            <a:r>
              <a:rPr lang="en-US" altLang="zh-CN" b="1" i="1" kern="100" dirty="0">
                <a:latin typeface="Times New Roman"/>
                <a:cs typeface="Courier New"/>
              </a:rPr>
              <a:t>S</a:t>
            </a:r>
            <a:r>
              <a:rPr lang="zh-CN" altLang="zh-CN" b="1" kern="100" dirty="0">
                <a:latin typeface="Times New Roman"/>
                <a:cs typeface="Times New Roman"/>
              </a:rPr>
              <a:t>的正方体木块，放在水面上静止</a:t>
            </a:r>
            <a:r>
              <a:rPr lang="en-US" altLang="zh-CN" b="1" kern="100" dirty="0">
                <a:latin typeface="Times New Roman"/>
                <a:cs typeface="Courier New"/>
              </a:rPr>
              <a:t>(</a:t>
            </a:r>
            <a:r>
              <a:rPr lang="zh-CN" altLang="zh-CN" b="1" kern="100" dirty="0">
                <a:latin typeface="Times New Roman"/>
                <a:cs typeface="Times New Roman"/>
              </a:rPr>
              <a:t>平衡</a:t>
            </a:r>
            <a:r>
              <a:rPr lang="en-US" altLang="zh-CN" b="1" kern="100" dirty="0">
                <a:latin typeface="Times New Roman"/>
                <a:cs typeface="Courier New"/>
              </a:rPr>
              <a:t>)</a:t>
            </a:r>
            <a:r>
              <a:rPr lang="zh-CN" altLang="zh-CN" b="1" kern="100" dirty="0">
                <a:latin typeface="Times New Roman"/>
                <a:cs typeface="Times New Roman"/>
              </a:rPr>
              <a:t>，如图所示。现用力向下将其压入水中一段深度后</a:t>
            </a:r>
            <a:r>
              <a:rPr lang="en-US" altLang="zh-CN" b="1" kern="100" dirty="0">
                <a:latin typeface="Times New Roman"/>
                <a:cs typeface="Courier New"/>
              </a:rPr>
              <a:t>(</a:t>
            </a:r>
            <a:r>
              <a:rPr lang="zh-CN" altLang="zh-CN" b="1" kern="100" dirty="0">
                <a:latin typeface="Times New Roman"/>
                <a:cs typeface="Times New Roman"/>
              </a:rPr>
              <a:t>未全部浸没</a:t>
            </a:r>
            <a:r>
              <a:rPr lang="en-US" altLang="zh-CN" b="1" kern="100" dirty="0">
                <a:latin typeface="Times New Roman"/>
                <a:cs typeface="Courier New"/>
              </a:rPr>
              <a:t>)</a:t>
            </a:r>
            <a:r>
              <a:rPr lang="zh-CN" altLang="zh-CN" b="1" kern="100" dirty="0">
                <a:latin typeface="Times New Roman"/>
                <a:cs typeface="Times New Roman"/>
              </a:rPr>
              <a:t>撤掉外力，木块在水面上下振动，试判断木块的振动是否为简谐运动。</a:t>
            </a:r>
            <a:endParaRPr lang="zh-CN" altLang="zh-CN" sz="1050" kern="100" dirty="0">
              <a:cs typeface="Courier New"/>
            </a:endParaRPr>
          </a:p>
          <a:p>
            <a:pPr>
              <a:lnSpc>
                <a:spcPct val="200000"/>
              </a:lnSpc>
            </a:pPr>
            <a:endParaRPr lang="zh-CN" altLang="en-US" dirty="0"/>
          </a:p>
        </p:txBody>
      </p:sp>
      <p:pic>
        <p:nvPicPr>
          <p:cNvPr id="24577" name="Picture 1" descr="21WLXKCXARXS2-4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01443" y="3800778"/>
            <a:ext cx="2304256" cy="164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07678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908718"/>
            <a:ext cx="10975658" cy="4608514"/>
          </a:xfrm>
        </p:spPr>
        <p:txBody>
          <a:bodyPr/>
          <a:lstStyle/>
          <a:p>
            <a:pPr indent="0" algn="just"/>
            <a:r>
              <a:rPr lang="zh-CN" altLang="zh-CN" b="1" kern="100" dirty="0">
                <a:solidFill>
                  <a:srgbClr val="FF0000"/>
                </a:solidFill>
                <a:latin typeface="Times New Roman"/>
                <a:ea typeface="黑体"/>
                <a:cs typeface="Times New Roman"/>
              </a:rPr>
              <a:t>解析：</a:t>
            </a:r>
            <a:r>
              <a:rPr lang="zh-CN" altLang="zh-CN" b="1" kern="100" dirty="0">
                <a:latin typeface="Times New Roman"/>
                <a:ea typeface="楷体_GB2312"/>
                <a:cs typeface="Times New Roman"/>
              </a:rPr>
              <a:t>以木块为研究对象，设水密度为</a:t>
            </a:r>
            <a:r>
              <a:rPr lang="en-US" altLang="zh-CN" b="1" i="1" kern="100" dirty="0">
                <a:latin typeface="Times New Roman"/>
                <a:ea typeface="楷体_GB2312"/>
                <a:cs typeface="Courier New"/>
              </a:rPr>
              <a:t>ρ</a:t>
            </a:r>
            <a:r>
              <a:rPr lang="zh-CN" altLang="zh-CN" b="1" kern="100" dirty="0">
                <a:latin typeface="Times New Roman"/>
                <a:ea typeface="楷体_GB2312"/>
                <a:cs typeface="Times New Roman"/>
              </a:rPr>
              <a:t>，静止时木块浸入水中深度为</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，当木块由静止被压入水中</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后所受力如图所示，则</a:t>
            </a:r>
            <a:endParaRPr lang="zh-CN" altLang="zh-CN" sz="1050" kern="100" dirty="0">
              <a:cs typeface="Courier New"/>
            </a:endParaRPr>
          </a:p>
          <a:p>
            <a:pPr indent="0" algn="just"/>
            <a:r>
              <a:rPr lang="en-US" altLang="zh-CN" b="1" i="1" kern="100" dirty="0">
                <a:latin typeface="Times New Roman"/>
                <a:cs typeface="Courier New"/>
              </a:rPr>
              <a:t>F</a:t>
            </a:r>
            <a:r>
              <a:rPr lang="zh-CN" altLang="zh-CN" b="1" kern="100" baseline="-25000" dirty="0">
                <a:latin typeface="Times New Roman"/>
                <a:cs typeface="Times New Roman"/>
              </a:rPr>
              <a:t>回</a:t>
            </a:r>
            <a:r>
              <a:rPr lang="zh-CN" altLang="zh-CN" b="1" kern="100" dirty="0">
                <a:latin typeface="Times New Roman"/>
                <a:cs typeface="Times New Roman"/>
              </a:rPr>
              <a:t>＝</a:t>
            </a:r>
            <a:r>
              <a:rPr lang="en-US" altLang="zh-CN" b="1" i="1" kern="100" dirty="0">
                <a:latin typeface="Times New Roman"/>
                <a:cs typeface="Courier New"/>
              </a:rPr>
              <a:t>mg</a:t>
            </a:r>
            <a:r>
              <a:rPr lang="zh-CN" altLang="zh-CN" b="1" kern="100" dirty="0">
                <a:latin typeface="Times New Roman"/>
                <a:cs typeface="Times New Roman"/>
              </a:rPr>
              <a:t>－</a:t>
            </a:r>
            <a:r>
              <a:rPr lang="en-US" altLang="zh-CN" b="1" i="1" kern="100" dirty="0">
                <a:latin typeface="Times New Roman"/>
                <a:cs typeface="Courier New"/>
              </a:rPr>
              <a:t>F</a:t>
            </a:r>
            <a:r>
              <a:rPr lang="zh-CN" altLang="zh-CN" b="1" kern="100" baseline="-25000" dirty="0">
                <a:latin typeface="Times New Roman"/>
                <a:cs typeface="Times New Roman"/>
              </a:rPr>
              <a:t>浮</a:t>
            </a:r>
            <a:endParaRPr lang="zh-CN" altLang="zh-CN" sz="1050" kern="100" dirty="0">
              <a:cs typeface="Courier New"/>
            </a:endParaRPr>
          </a:p>
          <a:p>
            <a:pPr indent="0" algn="just"/>
            <a:r>
              <a:rPr lang="zh-CN" altLang="zh-CN" b="1" kern="100" dirty="0">
                <a:latin typeface="Times New Roman"/>
                <a:cs typeface="Times New Roman"/>
              </a:rPr>
              <a:t>又</a:t>
            </a:r>
            <a:r>
              <a:rPr lang="en-US" altLang="zh-CN" b="1" i="1" kern="100" dirty="0">
                <a:latin typeface="Times New Roman"/>
                <a:cs typeface="Courier New"/>
              </a:rPr>
              <a:t>F</a:t>
            </a:r>
            <a:r>
              <a:rPr lang="zh-CN" altLang="zh-CN" b="1" kern="100" baseline="-25000" dirty="0">
                <a:latin typeface="Times New Roman"/>
                <a:cs typeface="Times New Roman"/>
              </a:rPr>
              <a:t>浮</a:t>
            </a:r>
            <a:r>
              <a:rPr lang="zh-CN" altLang="zh-CN" b="1" kern="100" dirty="0">
                <a:latin typeface="Times New Roman"/>
                <a:cs typeface="Times New Roman"/>
              </a:rPr>
              <a:t>＝</a:t>
            </a:r>
            <a:r>
              <a:rPr lang="en-US" altLang="zh-CN" b="1" i="1" kern="100" dirty="0">
                <a:latin typeface="Times New Roman"/>
                <a:cs typeface="Courier New"/>
              </a:rPr>
              <a:t>ρgS</a:t>
            </a:r>
            <a:r>
              <a:rPr lang="en-US" altLang="zh-CN" b="1" kern="100" dirty="0">
                <a:latin typeface="Times New Roman"/>
                <a:cs typeface="Courier New"/>
              </a:rPr>
              <a:t>(Δ</a:t>
            </a:r>
            <a:r>
              <a:rPr lang="en-US" altLang="zh-CN" b="1" i="1" kern="100" dirty="0">
                <a:latin typeface="Times New Roman"/>
                <a:cs typeface="Courier New"/>
              </a:rPr>
              <a:t>x</a:t>
            </a:r>
            <a:r>
              <a:rPr lang="zh-CN" altLang="zh-CN" b="1" kern="100" dirty="0">
                <a:latin typeface="Times New Roman"/>
                <a:cs typeface="Times New Roman"/>
              </a:rPr>
              <a:t>＋</a:t>
            </a:r>
            <a:r>
              <a:rPr lang="en-US" altLang="zh-CN" b="1" i="1" kern="100" dirty="0">
                <a:latin typeface="Times New Roman"/>
                <a:cs typeface="Courier New"/>
              </a:rPr>
              <a:t>x</a:t>
            </a:r>
            <a:r>
              <a:rPr lang="en-US" altLang="zh-CN" b="1" kern="100" dirty="0">
                <a:latin typeface="Times New Roman"/>
                <a:cs typeface="Courier New"/>
              </a:rPr>
              <a:t>)</a:t>
            </a:r>
            <a:r>
              <a:rPr lang="zh-CN" altLang="zh-CN" b="1" kern="100" dirty="0">
                <a:latin typeface="Times New Roman"/>
                <a:cs typeface="Times New Roman"/>
              </a:rPr>
              <a:t>，</a:t>
            </a:r>
            <a:r>
              <a:rPr lang="en-US" altLang="zh-CN" b="1" i="1" kern="100" dirty="0">
                <a:latin typeface="Times New Roman"/>
                <a:cs typeface="Courier New"/>
              </a:rPr>
              <a:t>mg</a:t>
            </a:r>
            <a:r>
              <a:rPr lang="zh-CN" altLang="zh-CN" b="1" kern="100" dirty="0">
                <a:latin typeface="Times New Roman"/>
                <a:cs typeface="Times New Roman"/>
              </a:rPr>
              <a:t>＝</a:t>
            </a:r>
            <a:r>
              <a:rPr lang="en-US" altLang="zh-CN" b="1" i="1" kern="100" dirty="0">
                <a:latin typeface="Times New Roman"/>
                <a:cs typeface="Courier New"/>
              </a:rPr>
              <a:t>ρgS</a:t>
            </a:r>
            <a:r>
              <a:rPr lang="en-US" altLang="zh-CN" b="1" kern="100" dirty="0">
                <a:latin typeface="Times New Roman"/>
                <a:cs typeface="Courier New"/>
              </a:rPr>
              <a:t>Δ</a:t>
            </a:r>
            <a:r>
              <a:rPr lang="en-US" altLang="zh-CN" b="1" i="1" kern="100" dirty="0">
                <a:latin typeface="Times New Roman"/>
                <a:cs typeface="Courier New"/>
              </a:rPr>
              <a:t>x</a:t>
            </a:r>
            <a:endParaRPr lang="zh-CN" altLang="zh-CN" sz="1050" kern="100" dirty="0">
              <a:cs typeface="Courier New"/>
            </a:endParaRPr>
          </a:p>
          <a:p>
            <a:pPr indent="0" algn="just"/>
            <a:r>
              <a:rPr lang="zh-CN" altLang="zh-CN" b="1" kern="100" dirty="0">
                <a:latin typeface="Times New Roman"/>
                <a:cs typeface="Times New Roman"/>
              </a:rPr>
              <a:t>所以</a:t>
            </a:r>
            <a:r>
              <a:rPr lang="en-US" altLang="zh-CN" b="1" i="1" kern="100" dirty="0">
                <a:latin typeface="Times New Roman"/>
                <a:cs typeface="Courier New"/>
              </a:rPr>
              <a:t>F</a:t>
            </a:r>
            <a:r>
              <a:rPr lang="zh-CN" altLang="zh-CN" b="1" kern="100" baseline="-25000" dirty="0">
                <a:latin typeface="Times New Roman"/>
                <a:cs typeface="Times New Roman"/>
              </a:rPr>
              <a:t>回</a:t>
            </a:r>
            <a:r>
              <a:rPr lang="zh-CN" altLang="zh-CN" b="1" kern="100" dirty="0">
                <a:latin typeface="Times New Roman"/>
                <a:cs typeface="Times New Roman"/>
              </a:rPr>
              <a:t>＝－</a:t>
            </a:r>
            <a:r>
              <a:rPr lang="en-US" altLang="zh-CN" b="1" i="1" kern="100" dirty="0">
                <a:latin typeface="Times New Roman"/>
                <a:cs typeface="Courier New"/>
              </a:rPr>
              <a:t>ρgSx</a:t>
            </a:r>
            <a:endParaRPr lang="zh-CN" altLang="zh-CN" sz="1050" kern="100" dirty="0">
              <a:cs typeface="Courier New"/>
            </a:endParaRPr>
          </a:p>
          <a:p>
            <a:pPr indent="0" algn="just"/>
            <a:r>
              <a:rPr lang="zh-CN" altLang="zh-CN" b="1" kern="100" dirty="0">
                <a:latin typeface="Times New Roman"/>
                <a:cs typeface="Times New Roman"/>
              </a:rPr>
              <a:t>即</a:t>
            </a:r>
            <a:r>
              <a:rPr lang="en-US" altLang="zh-CN" b="1" i="1" kern="100" dirty="0">
                <a:latin typeface="Times New Roman"/>
                <a:cs typeface="Courier New"/>
              </a:rPr>
              <a:t>F</a:t>
            </a:r>
            <a:r>
              <a:rPr lang="zh-CN" altLang="zh-CN" b="1" kern="100" baseline="-25000" dirty="0">
                <a:latin typeface="Times New Roman"/>
                <a:cs typeface="Times New Roman"/>
              </a:rPr>
              <a:t>回</a:t>
            </a:r>
            <a:r>
              <a:rPr lang="zh-CN" altLang="zh-CN" b="1" kern="100" dirty="0">
                <a:latin typeface="Times New Roman"/>
                <a:cs typeface="Times New Roman"/>
              </a:rPr>
              <a:t>＝－</a:t>
            </a:r>
            <a:r>
              <a:rPr lang="en-US" altLang="zh-CN" b="1" i="1" kern="100" dirty="0">
                <a:latin typeface="Times New Roman"/>
                <a:cs typeface="Courier New"/>
              </a:rPr>
              <a:t>kx</a:t>
            </a:r>
            <a:r>
              <a:rPr lang="en-US" altLang="zh-CN" b="1" kern="100" dirty="0">
                <a:latin typeface="Times New Roman"/>
                <a:cs typeface="Courier New"/>
              </a:rPr>
              <a:t>(</a:t>
            </a:r>
            <a:r>
              <a:rPr lang="en-US" altLang="zh-CN" b="1" i="1" kern="100" dirty="0">
                <a:latin typeface="Times New Roman"/>
                <a:cs typeface="Courier New"/>
              </a:rPr>
              <a:t>k</a:t>
            </a:r>
            <a:r>
              <a:rPr lang="zh-CN" altLang="zh-CN" b="1" kern="100" dirty="0">
                <a:latin typeface="Times New Roman"/>
                <a:cs typeface="Times New Roman"/>
              </a:rPr>
              <a:t>＝</a:t>
            </a:r>
            <a:r>
              <a:rPr lang="en-US" altLang="zh-CN" b="1" i="1" kern="100" dirty="0">
                <a:latin typeface="Times New Roman"/>
                <a:cs typeface="Courier New"/>
              </a:rPr>
              <a:t>ρgS</a:t>
            </a:r>
            <a:r>
              <a:rPr lang="en-US" altLang="zh-CN" b="1" kern="100" dirty="0">
                <a:latin typeface="Times New Roman"/>
                <a:cs typeface="Courier New"/>
              </a:rPr>
              <a:t>)</a:t>
            </a:r>
            <a:r>
              <a:rPr lang="zh-CN" altLang="zh-CN" b="1" kern="100" dirty="0">
                <a:latin typeface="Times New Roman"/>
                <a:cs typeface="Times New Roman"/>
              </a:rPr>
              <a:t>，所以木块的振动为简谐运动。</a:t>
            </a:r>
            <a:endParaRPr lang="zh-CN" altLang="zh-CN" sz="1050" kern="100" dirty="0">
              <a:cs typeface="Courier New"/>
            </a:endParaRPr>
          </a:p>
          <a:p>
            <a:pPr indent="0" algn="just"/>
            <a:r>
              <a:rPr lang="zh-CN" altLang="zh-CN" b="1" kern="100" dirty="0" smtClean="0">
                <a:solidFill>
                  <a:srgbClr val="FF0000"/>
                </a:solidFill>
                <a:latin typeface="Times New Roman"/>
                <a:ea typeface="黑体"/>
                <a:cs typeface="Times New Roman"/>
              </a:rPr>
              <a:t>答</a:t>
            </a:r>
            <a:r>
              <a:rPr lang="zh-CN" altLang="zh-CN" b="1" kern="100" dirty="0">
                <a:solidFill>
                  <a:srgbClr val="FF0000"/>
                </a:solidFill>
                <a:latin typeface="Times New Roman"/>
                <a:ea typeface="黑体"/>
                <a:cs typeface="Times New Roman"/>
              </a:rPr>
              <a:t>案：</a:t>
            </a:r>
            <a:r>
              <a:rPr lang="zh-CN" altLang="zh-CN" b="1" kern="100" dirty="0">
                <a:latin typeface="Times New Roman"/>
                <a:cs typeface="Times New Roman"/>
              </a:rPr>
              <a:t>木块的振动是简谐运</a:t>
            </a:r>
            <a:r>
              <a:rPr lang="zh-CN" altLang="zh-CN" b="1" kern="100" dirty="0" smtClean="0">
                <a:latin typeface="Times New Roman"/>
                <a:cs typeface="Times New Roman"/>
              </a:rPr>
              <a:t>动</a:t>
            </a:r>
            <a:endParaRPr lang="zh-CN" altLang="zh-CN" sz="1050" kern="100" dirty="0">
              <a:cs typeface="Courier New"/>
            </a:endParaRPr>
          </a:p>
        </p:txBody>
      </p:sp>
      <p:pic>
        <p:nvPicPr>
          <p:cNvPr id="23553" name="Picture 1" descr="21WLXKCXARXS2-4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69795" y="1885692"/>
            <a:ext cx="2160240" cy="269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102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64704"/>
            <a:ext cx="10975658" cy="3960440"/>
          </a:xfrm>
        </p:spPr>
        <p:txBody>
          <a:bodyPr>
            <a:normAutofit/>
          </a:bodyPr>
          <a:lstStyle/>
          <a:p>
            <a:pPr indent="0" algn="just"/>
            <a:r>
              <a:rPr lang="zh-CN" altLang="zh-CN" b="1" kern="100" dirty="0">
                <a:latin typeface="Times New Roman"/>
                <a:ea typeface="黑体"/>
                <a:cs typeface="Times New Roman"/>
              </a:rPr>
              <a:t>二、注重学以致用和思维建模</a:t>
            </a:r>
            <a:endParaRPr lang="zh-CN" altLang="zh-CN" sz="1050" kern="100" dirty="0">
              <a:cs typeface="Courier New"/>
            </a:endParaRPr>
          </a:p>
          <a:p>
            <a:pPr indent="0"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下列各种运动中，属于简谐运动的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r>
              <a:rPr lang="en-US" altLang="zh-CN" b="1" kern="100" dirty="0">
                <a:latin typeface="Times New Roman"/>
                <a:cs typeface="Courier New"/>
              </a:rPr>
              <a:t>A</a:t>
            </a:r>
            <a:r>
              <a:rPr lang="zh-CN" altLang="zh-CN" b="1" kern="100" dirty="0">
                <a:latin typeface="Times New Roman"/>
                <a:cs typeface="Times New Roman"/>
              </a:rPr>
              <a:t>．拍皮球时球的往复运动</a:t>
            </a:r>
            <a:endParaRPr lang="zh-CN" altLang="zh-CN" sz="1050" kern="100" dirty="0">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．将轻弹簧上端固定，下端挂一砝码、砝码在竖直方向上来回运动</a:t>
            </a:r>
            <a:endParaRPr lang="zh-CN" altLang="zh-CN" sz="1050" kern="100" dirty="0">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．水平光滑平面上，一端固定的轻弹簧组成弹簧振子的往复运动</a:t>
            </a:r>
            <a:endParaRPr lang="zh-CN" altLang="zh-CN" sz="1050" kern="100" dirty="0">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．孩子用力荡秋千，秋千来回运</a:t>
            </a:r>
            <a:r>
              <a:rPr lang="zh-CN" altLang="zh-CN" b="1" kern="100" dirty="0" smtClean="0">
                <a:latin typeface="Times New Roman"/>
                <a:cs typeface="Times New Roman"/>
              </a:rPr>
              <a:t>动</a:t>
            </a:r>
            <a:endParaRPr lang="zh-CN" altLang="zh-CN" sz="1050" kern="100" dirty="0">
              <a:cs typeface="Courier New"/>
            </a:endParaRPr>
          </a:p>
        </p:txBody>
      </p:sp>
    </p:spTree>
    <p:extLst>
      <p:ext uri="{BB962C8B-B14F-4D97-AF65-F5344CB8AC3E}">
        <p14:creationId xmlns:p14="http://schemas.microsoft.com/office/powerpoint/2010/main" val="9407678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268760"/>
            <a:ext cx="10975658" cy="4176464"/>
          </a:xfrm>
        </p:spPr>
        <p:txBody>
          <a:bodyPr>
            <a:normAutofit/>
          </a:bodyPr>
          <a:lstStyle/>
          <a:p>
            <a:pPr indent="0" algn="just"/>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拍</a:t>
            </a:r>
            <a:r>
              <a:rPr lang="zh-CN" altLang="zh-CN" b="1" kern="100" dirty="0">
                <a:latin typeface="Times New Roman"/>
                <a:ea typeface="楷体_GB2312"/>
                <a:cs typeface="Times New Roman"/>
              </a:rPr>
              <a:t>皮球随时往返运动，但是受到力不满足简谐运动的条件，所以不是简谐运动，故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错误；轻弹簧上端固定、下端连重物，重物上下振动时，重物受到的合力与物体相对于平衡位置的位移满足</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kx</a:t>
            </a:r>
            <a:r>
              <a:rPr lang="zh-CN" altLang="zh-CN" b="1" kern="100" dirty="0">
                <a:latin typeface="Times New Roman"/>
                <a:ea typeface="楷体_GB2312"/>
                <a:cs typeface="Times New Roman"/>
              </a:rPr>
              <a:t>为简谐运动，故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正确；光滑平面上，一端固定的轻弹簧组成弹簧振子的往复运动，此模型是弹簧振子模型，属于简谐运动，故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正确；孩子荡秋千，只有秋千在摆角很小的情况下才能看作是简</a:t>
            </a:r>
            <a:r>
              <a:rPr lang="zh-CN" altLang="zh-CN" b="1" kern="100" dirty="0" smtClean="0">
                <a:latin typeface="Times New Roman"/>
                <a:ea typeface="楷体_GB2312"/>
                <a:cs typeface="Times New Roman"/>
              </a:rPr>
              <a:t>谐运</a:t>
            </a:r>
            <a:r>
              <a:rPr lang="zh-CN" altLang="zh-CN" b="1" kern="100" dirty="0">
                <a:latin typeface="Times New Roman"/>
                <a:ea typeface="楷体_GB2312"/>
                <a:cs typeface="Times New Roman"/>
              </a:rPr>
              <a:t>动，故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错误。故选</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BC</a:t>
            </a:r>
            <a:r>
              <a:rPr lang="zh-CN" altLang="zh-CN" b="1" kern="100" dirty="0">
                <a:solidFill>
                  <a:prstClr val="black"/>
                </a:solidFill>
                <a:latin typeface="Times New Roman"/>
                <a:ea typeface="楷体_GB2312"/>
                <a:cs typeface="Times New Roman"/>
              </a:rPr>
              <a:t>　</a:t>
            </a:r>
            <a:endParaRPr lang="zh-CN" altLang="zh-CN" sz="1050" kern="100" dirty="0">
              <a:cs typeface="Courier New"/>
            </a:endParaRPr>
          </a:p>
        </p:txBody>
      </p:sp>
    </p:spTree>
    <p:extLst>
      <p:ext uri="{BB962C8B-B14F-4D97-AF65-F5344CB8AC3E}">
        <p14:creationId xmlns:p14="http://schemas.microsoft.com/office/powerpoint/2010/main" val="73360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24979" y="476672"/>
            <a:ext cx="10975658" cy="6048672"/>
          </a:xfrm>
        </p:spPr>
        <p:txBody>
          <a:bodyPr>
            <a:normAutofit/>
          </a:bodyPr>
          <a:lstStyle/>
          <a:p>
            <a:pPr marL="447675" indent="-447675" algn="just">
              <a:tabLst>
                <a:tab pos="2970530" algn="l"/>
              </a:tabLst>
            </a:pPr>
            <a:r>
              <a:rPr lang="en-US" altLang="zh-CN" b="1" kern="100" dirty="0">
                <a:latin typeface="Times New Roman"/>
                <a:cs typeface="Courier New"/>
              </a:rPr>
              <a:t>2</a:t>
            </a:r>
            <a:r>
              <a:rPr lang="zh-CN" altLang="zh-CN" b="1" kern="100" dirty="0">
                <a:latin typeface="Times New Roman"/>
                <a:ea typeface="楷体_GB2312"/>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某鱼漂的示意图如图所示，</a:t>
            </a:r>
            <a:r>
              <a:rPr lang="en-US" altLang="zh-CN" b="1" i="1" kern="100" dirty="0">
                <a:latin typeface="Times New Roman"/>
                <a:cs typeface="Courier New"/>
              </a:rPr>
              <a:t>O</a:t>
            </a:r>
            <a:r>
              <a:rPr lang="zh-CN" altLang="zh-CN" b="1" kern="100" dirty="0">
                <a:latin typeface="Times New Roman"/>
                <a:cs typeface="Times New Roman"/>
              </a:rPr>
              <a:t>、</a:t>
            </a:r>
            <a:r>
              <a:rPr lang="en-US" altLang="zh-CN" b="1" i="1" kern="100" dirty="0">
                <a:latin typeface="Times New Roman"/>
                <a:cs typeface="Courier New"/>
              </a:rPr>
              <a:t>M</a:t>
            </a:r>
            <a:r>
              <a:rPr lang="zh-CN" altLang="zh-CN" b="1" kern="100" dirty="0">
                <a:latin typeface="Times New Roman"/>
                <a:cs typeface="Times New Roman"/>
              </a:rPr>
              <a:t>、</a:t>
            </a:r>
            <a:r>
              <a:rPr lang="en-US" altLang="zh-CN" b="1" i="1" kern="100" dirty="0">
                <a:latin typeface="Times New Roman"/>
                <a:cs typeface="Courier New"/>
              </a:rPr>
              <a:t>N</a:t>
            </a:r>
            <a:r>
              <a:rPr lang="zh-CN" altLang="zh-CN" b="1" kern="100" dirty="0">
                <a:latin typeface="Times New Roman"/>
                <a:cs typeface="Times New Roman"/>
              </a:rPr>
              <a:t>为鱼漂上的三个点</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47675" indent="-447675" algn="just">
              <a:tabLst>
                <a:tab pos="2970530" algn="l"/>
              </a:tabLst>
            </a:pPr>
            <a:r>
              <a:rPr lang="en-US" altLang="zh-CN" b="1" kern="100" dirty="0">
                <a:latin typeface="Times New Roman"/>
                <a:cs typeface="Times New Roman"/>
              </a:rPr>
              <a:t>	</a:t>
            </a:r>
            <a:r>
              <a:rPr lang="zh-CN" altLang="zh-CN" b="1" kern="100" dirty="0" smtClean="0">
                <a:latin typeface="Times New Roman"/>
                <a:cs typeface="Times New Roman"/>
              </a:rPr>
              <a:t>当</a:t>
            </a:r>
            <a:r>
              <a:rPr lang="zh-CN" altLang="zh-CN" b="1" kern="100" dirty="0">
                <a:latin typeface="Times New Roman"/>
                <a:cs typeface="Times New Roman"/>
              </a:rPr>
              <a:t>鱼漂静止时，水面恰好过</a:t>
            </a:r>
            <a:r>
              <a:rPr lang="en-US" altLang="zh-CN" b="1" i="1" kern="100" dirty="0">
                <a:latin typeface="Times New Roman"/>
                <a:cs typeface="Courier New"/>
              </a:rPr>
              <a:t>O</a:t>
            </a:r>
            <a:r>
              <a:rPr lang="zh-CN" altLang="zh-CN" b="1" kern="100" dirty="0">
                <a:latin typeface="Times New Roman"/>
                <a:cs typeface="Times New Roman"/>
              </a:rPr>
              <a:t>点。用手将鱼漂向下压，使</a:t>
            </a:r>
            <a:r>
              <a:rPr lang="en-US" altLang="zh-CN" b="1" i="1" kern="100" dirty="0">
                <a:latin typeface="Times New Roman"/>
                <a:cs typeface="Courier New"/>
              </a:rPr>
              <a:t>M</a:t>
            </a:r>
            <a:r>
              <a:rPr lang="zh-CN" altLang="zh-CN" b="1" kern="100" dirty="0">
                <a:latin typeface="Times New Roman"/>
                <a:cs typeface="Times New Roman"/>
              </a:rPr>
              <a:t>点</a:t>
            </a:r>
            <a:r>
              <a:rPr lang="zh-CN" altLang="zh-CN" b="1" kern="100" dirty="0" smtClean="0">
                <a:latin typeface="Times New Roman"/>
                <a:cs typeface="Times New Roman"/>
              </a:rPr>
              <a:t>到</a:t>
            </a:r>
            <a:endParaRPr lang="en-US" altLang="zh-CN" b="1" kern="100" dirty="0" smtClean="0">
              <a:latin typeface="Times New Roman"/>
              <a:cs typeface="Times New Roman"/>
            </a:endParaRPr>
          </a:p>
          <a:p>
            <a:pPr marL="447675" indent="-447675" algn="just">
              <a:tabLst>
                <a:tab pos="2970530" algn="l"/>
              </a:tabLst>
            </a:pPr>
            <a:r>
              <a:rPr lang="en-US" altLang="zh-CN" b="1" kern="100" dirty="0">
                <a:latin typeface="Times New Roman"/>
                <a:cs typeface="Times New Roman"/>
              </a:rPr>
              <a:t>	</a:t>
            </a:r>
            <a:r>
              <a:rPr lang="zh-CN" altLang="zh-CN" b="1" kern="100" dirty="0" smtClean="0">
                <a:latin typeface="Times New Roman"/>
                <a:cs typeface="Times New Roman"/>
              </a:rPr>
              <a:t>达</a:t>
            </a:r>
            <a:r>
              <a:rPr lang="zh-CN" altLang="zh-CN" b="1" kern="100" dirty="0">
                <a:latin typeface="Times New Roman"/>
                <a:cs typeface="Times New Roman"/>
              </a:rPr>
              <a:t>水面，松手后，鱼漂会上下运动，上升到最高处时，</a:t>
            </a:r>
            <a:r>
              <a:rPr lang="en-US" altLang="zh-CN" b="1" i="1" kern="100" dirty="0">
                <a:latin typeface="Times New Roman"/>
                <a:cs typeface="Courier New"/>
              </a:rPr>
              <a:t>N</a:t>
            </a:r>
            <a:r>
              <a:rPr lang="zh-CN" altLang="zh-CN" b="1" kern="100" dirty="0">
                <a:latin typeface="Times New Roman"/>
                <a:cs typeface="Times New Roman"/>
              </a:rPr>
              <a:t>点到</a:t>
            </a:r>
            <a:r>
              <a:rPr lang="zh-CN" altLang="zh-CN" b="1" kern="100" dirty="0" smtClean="0">
                <a:latin typeface="Times New Roman"/>
                <a:cs typeface="Times New Roman"/>
              </a:rPr>
              <a:t>达</a:t>
            </a:r>
            <a:endParaRPr lang="en-US" altLang="zh-CN" b="1" kern="100" dirty="0" smtClean="0">
              <a:latin typeface="Times New Roman"/>
              <a:cs typeface="Times New Roman"/>
            </a:endParaRPr>
          </a:p>
          <a:p>
            <a:pPr marL="447675" indent="-447675" algn="just">
              <a:tabLst>
                <a:tab pos="2970530" algn="l"/>
              </a:tabLst>
            </a:pPr>
            <a:r>
              <a:rPr lang="en-US" altLang="zh-CN" b="1" kern="100" dirty="0">
                <a:latin typeface="Times New Roman"/>
                <a:cs typeface="Times New Roman"/>
              </a:rPr>
              <a:t>	</a:t>
            </a:r>
            <a:r>
              <a:rPr lang="zh-CN" altLang="zh-CN" b="1" kern="100" dirty="0" smtClean="0">
                <a:latin typeface="Times New Roman"/>
                <a:cs typeface="Times New Roman"/>
              </a:rPr>
              <a:t>水</a:t>
            </a:r>
            <a:r>
              <a:rPr lang="zh-CN" altLang="zh-CN" b="1" kern="100" dirty="0">
                <a:latin typeface="Times New Roman"/>
                <a:cs typeface="Times New Roman"/>
              </a:rPr>
              <a:t>面。不考虑阻力的影响，鱼漂在一定时间内近似做简谐运动</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47675" indent="-447675" algn="just">
              <a:tabLst>
                <a:tab pos="2970530" algn="l"/>
              </a:tabLst>
            </a:pPr>
            <a:r>
              <a:rPr lang="en-US" altLang="zh-CN" b="1" kern="100" dirty="0">
                <a:latin typeface="Times New Roman"/>
                <a:cs typeface="Times New Roman"/>
              </a:rPr>
              <a:t>	</a:t>
            </a:r>
            <a:r>
              <a:rPr lang="zh-CN" altLang="zh-CN" b="1" kern="100" dirty="0" smtClean="0">
                <a:latin typeface="Times New Roman"/>
                <a:cs typeface="Times New Roman"/>
              </a:rPr>
              <a:t>下</a:t>
            </a:r>
            <a:r>
              <a:rPr lang="zh-CN" altLang="zh-CN" b="1" kern="100" dirty="0">
                <a:latin typeface="Times New Roman"/>
                <a:cs typeface="Times New Roman"/>
              </a:rPr>
              <a:t>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marL="447675" indent="0" algn="just">
              <a:tabLst>
                <a:tab pos="2970530" algn="l"/>
              </a:tabLst>
            </a:pPr>
            <a:r>
              <a:rPr lang="en-US" altLang="zh-CN" b="1" kern="100" dirty="0">
                <a:latin typeface="Times New Roman"/>
                <a:cs typeface="Courier New"/>
              </a:rPr>
              <a:t>A</a:t>
            </a:r>
            <a:r>
              <a:rPr lang="zh-CN" altLang="zh-CN" b="1" kern="100" dirty="0">
                <a:latin typeface="Times New Roman"/>
                <a:cs typeface="Times New Roman"/>
              </a:rPr>
              <a:t>．鱼漂的平衡</a:t>
            </a:r>
            <a:r>
              <a:rPr lang="zh-CN" altLang="zh-CN" b="1" kern="100" dirty="0" smtClean="0">
                <a:latin typeface="Times New Roman"/>
                <a:cs typeface="Times New Roman"/>
              </a:rPr>
              <a:t>位置</a:t>
            </a:r>
            <a:r>
              <a:rPr lang="zh-CN" altLang="zh-CN" b="1" kern="100" dirty="0">
                <a:latin typeface="Times New Roman"/>
                <a:cs typeface="Times New Roman"/>
              </a:rPr>
              <a:t>处，重力与浮力大小相等</a:t>
            </a:r>
            <a:endParaRPr lang="zh-CN" altLang="zh-CN" kern="100" dirty="0">
              <a:cs typeface="Courier New"/>
            </a:endParaRPr>
          </a:p>
          <a:p>
            <a:pPr marL="447675" indent="0" algn="just">
              <a:tabLst>
                <a:tab pos="2970530" algn="l"/>
              </a:tabLst>
            </a:pPr>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O</a:t>
            </a:r>
            <a:r>
              <a:rPr lang="zh-CN" altLang="zh-CN" b="1" kern="100" dirty="0">
                <a:latin typeface="Times New Roman"/>
                <a:cs typeface="Times New Roman"/>
              </a:rPr>
              <a:t>点过水面时，鱼漂的速度最大</a:t>
            </a:r>
            <a:endParaRPr lang="zh-CN" altLang="zh-CN" kern="100" dirty="0">
              <a:cs typeface="Courier New"/>
            </a:endParaRPr>
          </a:p>
          <a:p>
            <a:pPr marL="447675" indent="0" algn="just">
              <a:tabLst>
                <a:tab pos="2970530"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M</a:t>
            </a:r>
            <a:r>
              <a:rPr lang="zh-CN" altLang="zh-CN" b="1" kern="100" dirty="0">
                <a:latin typeface="Times New Roman"/>
                <a:cs typeface="Times New Roman"/>
              </a:rPr>
              <a:t>点到达水面时，鱼漂具有向下的加速度</a:t>
            </a:r>
            <a:endParaRPr lang="zh-CN" altLang="zh-CN" kern="100" dirty="0">
              <a:cs typeface="Courier New"/>
            </a:endParaRPr>
          </a:p>
          <a:p>
            <a:pPr marL="447675" indent="0" algn="just">
              <a:tabLst>
                <a:tab pos="2970530" algn="l"/>
              </a:tabLst>
            </a:pPr>
            <a:r>
              <a:rPr lang="en-US" altLang="zh-CN" b="1" kern="100" dirty="0">
                <a:latin typeface="Times New Roman"/>
                <a:cs typeface="Courier New"/>
              </a:rPr>
              <a:t>D</a:t>
            </a:r>
            <a:r>
              <a:rPr lang="zh-CN" altLang="zh-CN" b="1" kern="100" dirty="0">
                <a:latin typeface="Times New Roman"/>
                <a:cs typeface="Times New Roman"/>
              </a:rPr>
              <a:t>．鱼漂由上往下运动时，速度越来越大</a:t>
            </a:r>
            <a:endParaRPr lang="zh-CN" altLang="zh-CN" kern="100" dirty="0">
              <a:cs typeface="Courier New"/>
            </a:endParaRPr>
          </a:p>
          <a:p>
            <a:pPr marL="447675" indent="0"/>
            <a:endParaRPr lang="zh-CN" altLang="en-US" dirty="0"/>
          </a:p>
        </p:txBody>
      </p:sp>
      <p:pic>
        <p:nvPicPr>
          <p:cNvPr id="28674" name="Picture 2" descr="F:\粤教版物理选择性必修第一册教参$\22WLRXY2-1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914010" y="764704"/>
            <a:ext cx="1662261" cy="21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4644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09759" y="1556792"/>
            <a:ext cx="10975658" cy="3312368"/>
          </a:xfrm>
        </p:spPr>
        <p:txBody>
          <a:bodyPr/>
          <a:lstStyle/>
          <a:p>
            <a:pPr indent="0" algn="just">
              <a:lnSpc>
                <a:spcPct val="200000"/>
              </a:lnSpc>
              <a:tabLst>
                <a:tab pos="2970530" algn="l"/>
              </a:tabLst>
            </a:pPr>
            <a:r>
              <a:rPr lang="zh-CN" altLang="zh-CN" b="1" kern="100" dirty="0">
                <a:solidFill>
                  <a:srgbClr val="FF0000"/>
                </a:solidFill>
                <a:latin typeface="Times New Roman"/>
                <a:ea typeface="黑体"/>
                <a:cs typeface="Times New Roman"/>
              </a:rPr>
              <a:t>解</a:t>
            </a:r>
            <a:r>
              <a:rPr lang="zh-CN" altLang="zh-CN" b="1" kern="100" dirty="0" smtClean="0">
                <a:solidFill>
                  <a:srgbClr val="FF0000"/>
                </a:solidFill>
                <a:latin typeface="Times New Roman"/>
                <a:ea typeface="黑体"/>
                <a:cs typeface="Times New Roman"/>
              </a:rPr>
              <a:t>析：</a:t>
            </a:r>
            <a:r>
              <a:rPr lang="zh-CN" altLang="zh-CN" b="1" kern="100" dirty="0" smtClean="0">
                <a:latin typeface="Times New Roman"/>
                <a:ea typeface="楷体_GB2312"/>
                <a:cs typeface="Times New Roman"/>
              </a:rPr>
              <a:t>鱼</a:t>
            </a:r>
            <a:r>
              <a:rPr lang="zh-CN" altLang="zh-CN" b="1" kern="100" dirty="0">
                <a:latin typeface="Times New Roman"/>
                <a:ea typeface="楷体_GB2312"/>
                <a:cs typeface="Times New Roman"/>
              </a:rPr>
              <a:t>漂的平衡位置是</a:t>
            </a:r>
            <a:r>
              <a:rPr lang="en-US" altLang="zh-CN" b="1" i="1" kern="100" dirty="0">
                <a:latin typeface="Times New Roman"/>
                <a:ea typeface="楷体_GB2312"/>
                <a:cs typeface="Courier New"/>
              </a:rPr>
              <a:t>F</a:t>
            </a:r>
            <a:r>
              <a:rPr lang="zh-CN" altLang="zh-CN" b="1" kern="100" baseline="-25000" dirty="0">
                <a:latin typeface="Times New Roman"/>
                <a:ea typeface="楷体_GB2312"/>
                <a:cs typeface="Times New Roman"/>
              </a:rPr>
              <a:t>合</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的位置，即</a:t>
            </a:r>
            <a:r>
              <a:rPr lang="en-US" altLang="zh-CN" b="1" i="1" kern="100" dirty="0">
                <a:latin typeface="Times New Roman"/>
                <a:ea typeface="楷体_GB2312"/>
                <a:cs typeface="Courier New"/>
              </a:rPr>
              <a:t>F</a:t>
            </a:r>
            <a:r>
              <a:rPr lang="zh-CN" altLang="zh-CN" b="1" kern="100" baseline="-25000" dirty="0">
                <a:latin typeface="Times New Roman"/>
                <a:ea typeface="楷体_GB2312"/>
                <a:cs typeface="Times New Roman"/>
              </a:rPr>
              <a:t>浮</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G</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正确；由简谐运动的规律可知，</a:t>
            </a:r>
            <a:r>
              <a:rPr lang="en-US" altLang="zh-CN" b="1" i="1" kern="100" dirty="0">
                <a:latin typeface="Times New Roman"/>
                <a:ea typeface="楷体_GB2312"/>
                <a:cs typeface="Courier New"/>
              </a:rPr>
              <a:t>O</a:t>
            </a:r>
            <a:r>
              <a:rPr lang="zh-CN" altLang="zh-CN" b="1" kern="100" dirty="0">
                <a:latin typeface="Times New Roman"/>
                <a:ea typeface="楷体_GB2312"/>
                <a:cs typeface="Times New Roman"/>
              </a:rPr>
              <a:t>点过水面时，鱼漂的速度最大，</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点到达水面时，鱼漂应具有向上的加速度，</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错误；鱼漂由上往下运动时，速度先增大后减小，</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lnSpc>
                <a:spcPct val="200000"/>
              </a:lnSpc>
              <a:tabLst>
                <a:tab pos="2970530" algn="l"/>
              </a:tabLst>
            </a:pPr>
            <a:r>
              <a:rPr lang="zh-CN" altLang="en-US" b="1" kern="100" dirty="0">
                <a:solidFill>
                  <a:srgbClr val="FF0000"/>
                </a:solidFill>
                <a:latin typeface="Times New Roman"/>
                <a:ea typeface="黑体"/>
                <a:cs typeface="Times New Roman"/>
              </a:rPr>
              <a:t>答案</a:t>
            </a:r>
            <a:r>
              <a:rPr lang="zh-CN" altLang="zh-CN" b="1" kern="100" dirty="0">
                <a:solidFill>
                  <a:srgbClr val="FF0000"/>
                </a:solidFill>
                <a:latin typeface="Times New Roman"/>
                <a:ea typeface="黑体"/>
                <a:cs typeface="Times New Roman"/>
              </a:rPr>
              <a:t>： </a:t>
            </a:r>
            <a:r>
              <a:rPr lang="en-US" altLang="zh-CN" b="1" kern="100" dirty="0">
                <a:latin typeface="Times New Roman"/>
                <a:ea typeface="楷体_GB2312"/>
                <a:cs typeface="Courier New"/>
              </a:rPr>
              <a:t>AB</a:t>
            </a:r>
            <a:endParaRPr lang="en-US" altLang="zh-CN" b="1" kern="100" dirty="0" smtClean="0">
              <a:latin typeface="Times New Roman"/>
              <a:ea typeface="楷体_GB2312"/>
              <a:cs typeface="Times New Roman"/>
            </a:endParaRPr>
          </a:p>
          <a:p>
            <a:pPr indent="0" algn="just">
              <a:lnSpc>
                <a:spcPct val="200000"/>
              </a:lnSpc>
              <a:tabLst>
                <a:tab pos="2970530" algn="l"/>
              </a:tabLst>
            </a:pPr>
            <a:endParaRPr lang="zh-CN" altLang="zh-CN" kern="100" dirty="0">
              <a:cs typeface="Courier New"/>
            </a:endParaRPr>
          </a:p>
        </p:txBody>
      </p:sp>
    </p:spTree>
    <p:extLst>
      <p:ext uri="{BB962C8B-B14F-4D97-AF65-F5344CB8AC3E}">
        <p14:creationId xmlns:p14="http://schemas.microsoft.com/office/powerpoint/2010/main" val="77961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980728"/>
            <a:ext cx="10975658" cy="4680522"/>
          </a:xfrm>
        </p:spPr>
        <p:txBody>
          <a:bodyPr>
            <a:normAutofit/>
          </a:bodyPr>
          <a:lstStyle/>
          <a:p>
            <a:pPr marL="533400" indent="-533400" algn="just"/>
            <a:r>
              <a:rPr lang="en-US" altLang="zh-CN" b="1" kern="100" dirty="0" smtClean="0">
                <a:latin typeface="Times New Roman"/>
                <a:cs typeface="Courier New"/>
              </a:rPr>
              <a:t>3</a:t>
            </a:r>
            <a:r>
              <a:rPr lang="zh-CN" altLang="zh-CN" b="1" kern="100" dirty="0" smtClean="0">
                <a:latin typeface="Times New Roman"/>
                <a:ea typeface="楷体_GB2312"/>
                <a:cs typeface="Times New Roman"/>
              </a:rPr>
              <a:t>．</a:t>
            </a: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选自鲁科版新教材课后练习</a:t>
            </a:r>
            <a:r>
              <a:rPr lang="en-US" altLang="zh-CN" b="1" kern="100" dirty="0">
                <a:latin typeface="Times New Roman"/>
                <a:ea typeface="隶书"/>
                <a:cs typeface="Courier New"/>
              </a:rPr>
              <a:t>)</a:t>
            </a:r>
            <a:r>
              <a:rPr lang="zh-CN" altLang="zh-CN" b="1" kern="100" dirty="0">
                <a:latin typeface="Times New Roman"/>
                <a:cs typeface="Times New Roman"/>
              </a:rPr>
              <a:t>滑板运动非常有趣。如图所示，某同学踩着滑板在弧形滑道的内壁来回滑行。滑板的这种运动可视为振动吗？若可以，它的平衡位置在哪里？</a:t>
            </a:r>
            <a:endParaRPr lang="zh-CN" altLang="zh-CN" sz="1050" kern="100" dirty="0">
              <a:cs typeface="Courier New"/>
            </a:endParaRPr>
          </a:p>
          <a:p>
            <a:pPr indent="612140" algn="just"/>
            <a:endParaRPr lang="en-US" altLang="zh-CN" b="1" kern="100" dirty="0" smtClean="0">
              <a:solidFill>
                <a:srgbClr val="FF0000"/>
              </a:solidFill>
              <a:latin typeface="Times New Roman"/>
              <a:ea typeface="黑体"/>
              <a:cs typeface="Times New Roman"/>
            </a:endParaRPr>
          </a:p>
          <a:p>
            <a:pPr indent="612140" algn="just"/>
            <a:endParaRPr lang="en-US" altLang="zh-CN" b="1" kern="100" dirty="0">
              <a:solidFill>
                <a:srgbClr val="FF0000"/>
              </a:solidFill>
              <a:latin typeface="Times New Roman"/>
              <a:ea typeface="黑体"/>
              <a:cs typeface="Times New Roman"/>
            </a:endParaRPr>
          </a:p>
          <a:p>
            <a:pPr indent="612140" algn="just"/>
            <a:endParaRPr lang="en-US" altLang="zh-CN" b="1" kern="100" dirty="0" smtClean="0">
              <a:solidFill>
                <a:srgbClr val="FF0000"/>
              </a:solidFill>
              <a:latin typeface="Times New Roman"/>
              <a:ea typeface="黑体"/>
              <a:cs typeface="Times New Roman"/>
            </a:endParaRPr>
          </a:p>
          <a:p>
            <a:pPr indent="612140" algn="just"/>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可以视为振动，平衡位置在最低点。</a:t>
            </a:r>
            <a:endParaRPr lang="zh-CN" altLang="zh-CN" sz="1050" kern="100" dirty="0">
              <a:cs typeface="Courier New"/>
            </a:endParaRPr>
          </a:p>
          <a:p>
            <a:endParaRPr lang="zh-CN" altLang="en-US" dirty="0"/>
          </a:p>
        </p:txBody>
      </p:sp>
      <p:pic>
        <p:nvPicPr>
          <p:cNvPr id="38914" name="Picture 2" descr="20XWLX2-1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93331" y="2924944"/>
            <a:ext cx="3456384" cy="1274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43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八</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053650982"/>
              </p:ext>
            </p:extLst>
          </p:nvPr>
        </p:nvGraphicFramePr>
        <p:xfrm>
          <a:off x="914400" y="471488"/>
          <a:ext cx="10274300" cy="5605462"/>
        </p:xfrm>
        <a:graphic>
          <a:graphicData uri="http://schemas.openxmlformats.org/presentationml/2006/ole">
            <mc:AlternateContent xmlns:mc="http://schemas.openxmlformats.org/markup-compatibility/2006">
              <mc:Choice xmlns:v="urn:schemas-microsoft-com:vml" Requires="v">
                <p:oleObj spid="_x0000_s4230" name="文档" r:id="rId3" imgW="10371836" imgH="5663348" progId="Word.Document.12">
                  <p:embed/>
                </p:oleObj>
              </mc:Choice>
              <mc:Fallback>
                <p:oleObj name="文档" r:id="rId3" imgW="10371836" imgH="5663348" progId="Word.Document.12">
                  <p:embed/>
                  <p:pic>
                    <p:nvPicPr>
                      <p:cNvPr id="0" name=""/>
                      <p:cNvPicPr/>
                      <p:nvPr/>
                    </p:nvPicPr>
                    <p:blipFill>
                      <a:blip r:embed="rId4"/>
                      <a:stretch>
                        <a:fillRect/>
                      </a:stretch>
                    </p:blipFill>
                    <p:spPr>
                      <a:xfrm>
                        <a:off x="914400" y="471488"/>
                        <a:ext cx="10274300" cy="5605462"/>
                      </a:xfrm>
                      <a:prstGeom prst="rect">
                        <a:avLst/>
                      </a:prstGeom>
                    </p:spPr>
                  </p:pic>
                </p:oleObj>
              </mc:Fallback>
            </mc:AlternateContent>
          </a:graphicData>
        </a:graphic>
      </p:graphicFrame>
      <p:sp>
        <p:nvSpPr>
          <p:cNvPr id="5" name="矩形 4"/>
          <p:cNvSpPr/>
          <p:nvPr/>
        </p:nvSpPr>
        <p:spPr>
          <a:xfrm>
            <a:off x="3709986" y="155679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完整</a:t>
            </a:r>
            <a:endParaRPr lang="zh-CN" altLang="en-US" sz="2400" dirty="0"/>
          </a:p>
        </p:txBody>
      </p:sp>
      <p:sp>
        <p:nvSpPr>
          <p:cNvPr id="6" name="矩形 5"/>
          <p:cNvSpPr/>
          <p:nvPr/>
        </p:nvSpPr>
        <p:spPr>
          <a:xfrm>
            <a:off x="4657427" y="3327375"/>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全振动</a:t>
            </a:r>
            <a:endParaRPr lang="zh-CN" altLang="en-US" sz="2400" dirty="0"/>
          </a:p>
        </p:txBody>
      </p:sp>
      <p:sp>
        <p:nvSpPr>
          <p:cNvPr id="7" name="矩形 6"/>
          <p:cNvSpPr/>
          <p:nvPr/>
        </p:nvSpPr>
        <p:spPr>
          <a:xfrm>
            <a:off x="8534522" y="390343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之比</a:t>
            </a:r>
            <a:endParaRPr lang="zh-CN" altLang="en-US" sz="2400" dirty="0"/>
          </a:p>
        </p:txBody>
      </p:sp>
      <p:graphicFrame>
        <p:nvGraphicFramePr>
          <p:cNvPr id="8" name="对象 7"/>
          <p:cNvGraphicFramePr>
            <a:graphicFrameLocks noChangeAspect="1"/>
          </p:cNvGraphicFramePr>
          <p:nvPr>
            <p:extLst>
              <p:ext uri="{D42A27DB-BD31-4B8C-83A1-F6EECF244321}">
                <p14:modId xmlns:p14="http://schemas.microsoft.com/office/powerpoint/2010/main" val="3775819446"/>
              </p:ext>
            </p:extLst>
          </p:nvPr>
        </p:nvGraphicFramePr>
        <p:xfrm>
          <a:off x="5213829" y="4653136"/>
          <a:ext cx="806450" cy="795338"/>
        </p:xfrm>
        <a:graphic>
          <a:graphicData uri="http://schemas.openxmlformats.org/presentationml/2006/ole">
            <mc:AlternateContent xmlns:mc="http://schemas.openxmlformats.org/markup-compatibility/2006">
              <mc:Choice xmlns:v="urn:schemas-microsoft-com:vml" Requires="v">
                <p:oleObj spid="_x0000_s4231" name="文档" r:id="rId5" imgW="818669" imgH="803499" progId="Word.Document.12">
                  <p:embed/>
                </p:oleObj>
              </mc:Choice>
              <mc:Fallback>
                <p:oleObj name="文档" r:id="rId5" imgW="818669" imgH="803499" progId="Word.Document.12">
                  <p:embed/>
                  <p:pic>
                    <p:nvPicPr>
                      <p:cNvPr id="0" name=""/>
                      <p:cNvPicPr/>
                      <p:nvPr/>
                    </p:nvPicPr>
                    <p:blipFill>
                      <a:blip r:embed="rId6"/>
                      <a:stretch>
                        <a:fillRect/>
                      </a:stretch>
                    </p:blipFill>
                    <p:spPr>
                      <a:xfrm>
                        <a:off x="5213829" y="4653136"/>
                        <a:ext cx="806450" cy="795338"/>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340768"/>
            <a:ext cx="10975658" cy="3600400"/>
          </a:xfrm>
        </p:spPr>
        <p:txBody>
          <a:bodyPr/>
          <a:lstStyle/>
          <a:p>
            <a:pPr indent="612140" algn="just">
              <a:lnSpc>
                <a:spcPct val="200000"/>
              </a:lnSpc>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612140" algn="just">
              <a:lnSpc>
                <a:spcPct val="200000"/>
              </a:lnSpc>
            </a:pPr>
            <a:r>
              <a:rPr lang="en-US" altLang="zh-CN" b="1" kern="100" dirty="0">
                <a:latin typeface="Times New Roman"/>
                <a:cs typeface="Courier New"/>
              </a:rPr>
              <a:t>(1)</a:t>
            </a:r>
            <a:r>
              <a:rPr lang="zh-CN" altLang="zh-CN" b="1" kern="100" dirty="0">
                <a:latin typeface="Times New Roman"/>
                <a:cs typeface="Times New Roman"/>
              </a:rPr>
              <a:t>振幅是指振子的位移</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612140" algn="just">
              <a:lnSpc>
                <a:spcPct val="200000"/>
              </a:lnSpc>
            </a:pPr>
            <a:r>
              <a:rPr lang="en-US" altLang="zh-CN" b="1" kern="100" dirty="0">
                <a:latin typeface="Times New Roman"/>
                <a:cs typeface="Courier New"/>
              </a:rPr>
              <a:t>(2)</a:t>
            </a:r>
            <a:r>
              <a:rPr lang="zh-CN" altLang="zh-CN" b="1" kern="100" dirty="0">
                <a:latin typeface="Times New Roman"/>
                <a:cs typeface="Times New Roman"/>
              </a:rPr>
              <a:t>振子从平衡位置出发到又回到平衡位置的时间为一个周期</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612140" algn="just">
              <a:lnSpc>
                <a:spcPct val="200000"/>
              </a:lnSpc>
            </a:pPr>
            <a:r>
              <a:rPr lang="en-US" altLang="zh-CN" b="1" kern="100" dirty="0">
                <a:latin typeface="Times New Roman"/>
                <a:cs typeface="Courier New"/>
              </a:rPr>
              <a:t>(3)</a:t>
            </a:r>
            <a:r>
              <a:rPr lang="zh-CN" altLang="zh-CN" b="1" kern="100" dirty="0">
                <a:latin typeface="Times New Roman"/>
                <a:cs typeface="Times New Roman"/>
              </a:rPr>
              <a:t>物体振动的周期越小，说明物体振动得越快</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p:txBody>
      </p:sp>
      <p:sp>
        <p:nvSpPr>
          <p:cNvPr id="4" name="矩形 3"/>
          <p:cNvSpPr/>
          <p:nvPr/>
        </p:nvSpPr>
        <p:spPr>
          <a:xfrm>
            <a:off x="10634091" y="242088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638994" y="321297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6" name="矩形 5"/>
          <p:cNvSpPr/>
          <p:nvPr/>
        </p:nvSpPr>
        <p:spPr>
          <a:xfrm>
            <a:off x="10634091" y="400506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76672"/>
            <a:ext cx="10975658" cy="5760640"/>
          </a:xfrm>
        </p:spPr>
        <p:txBody>
          <a:bodyPr>
            <a:normAutofit/>
          </a:bodyPr>
          <a:lstStyle/>
          <a:p>
            <a:pPr marL="442913" indent="-442913" algn="just"/>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cs typeface="Courier New"/>
            </a:endParaRPr>
          </a:p>
          <a:p>
            <a:pPr marL="442913" indent="0" algn="just"/>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如图所示，弹簧振子以</a:t>
            </a:r>
            <a:r>
              <a:rPr lang="en-US" altLang="zh-CN" b="1" i="1" kern="100" dirty="0">
                <a:latin typeface="Times New Roman"/>
                <a:cs typeface="Courier New"/>
              </a:rPr>
              <a:t>O</a:t>
            </a:r>
            <a:r>
              <a:rPr lang="zh-CN" altLang="zh-CN" b="1" kern="100" dirty="0">
                <a:latin typeface="Times New Roman"/>
                <a:cs typeface="Times New Roman"/>
              </a:rPr>
              <a:t>为平衡位置，在</a:t>
            </a:r>
            <a:r>
              <a:rPr lang="en-US" altLang="zh-CN" b="1" i="1" kern="100" dirty="0">
                <a:latin typeface="Times New Roman"/>
                <a:cs typeface="Courier New"/>
              </a:rPr>
              <a:t>BC</a:t>
            </a:r>
            <a:r>
              <a:rPr lang="zh-CN" altLang="zh-CN" b="1" kern="100" dirty="0">
                <a:latin typeface="Times New Roman"/>
                <a:cs typeface="Times New Roman"/>
              </a:rPr>
              <a:t>间做简谐运动，</a:t>
            </a:r>
            <a:r>
              <a:rPr lang="zh-CN" altLang="zh-CN" b="1" kern="100" dirty="0" smtClean="0">
                <a:latin typeface="Times New Roman"/>
                <a:cs typeface="Times New Roman"/>
              </a:rPr>
              <a:t>则</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42913" indent="0" algn="just"/>
            <a:endParaRPr lang="en-US" altLang="zh-CN" b="1" kern="100" dirty="0" smtClean="0">
              <a:latin typeface="Times New Roman"/>
              <a:cs typeface="Courier New"/>
            </a:endParaRPr>
          </a:p>
          <a:p>
            <a:pPr marL="442913" indent="0" algn="just"/>
            <a:endParaRPr lang="en-US" altLang="zh-CN" b="1" kern="100" dirty="0">
              <a:latin typeface="Times New Roman"/>
              <a:cs typeface="Courier New"/>
            </a:endParaRPr>
          </a:p>
          <a:p>
            <a:pPr marL="442913" indent="0" algn="just"/>
            <a:endParaRPr lang="en-US" altLang="zh-CN" b="1" kern="100" dirty="0" smtClean="0">
              <a:latin typeface="Times New Roman"/>
              <a:cs typeface="Courier New"/>
            </a:endParaRPr>
          </a:p>
          <a:p>
            <a:pPr marL="442913" indent="0" algn="just"/>
            <a:r>
              <a:rPr lang="en-US" altLang="zh-CN" b="1" kern="100" dirty="0" smtClean="0">
                <a:latin typeface="Times New Roman"/>
                <a:cs typeface="Courier New"/>
              </a:rPr>
              <a:t>A</a:t>
            </a:r>
            <a:r>
              <a:rPr lang="zh-CN" altLang="zh-CN" b="1" kern="100" dirty="0">
                <a:latin typeface="Times New Roman"/>
                <a:cs typeface="Times New Roman"/>
              </a:rPr>
              <a:t>．从</a:t>
            </a:r>
            <a:r>
              <a:rPr lang="en-US" altLang="zh-CN" b="1" i="1" kern="100" dirty="0">
                <a:latin typeface="Times New Roman"/>
                <a:cs typeface="Courier New"/>
              </a:rPr>
              <a:t>B</a:t>
            </a:r>
            <a:r>
              <a:rPr lang="en-US" altLang="zh-CN" b="1" kern="100" dirty="0">
                <a:cs typeface="Times New Roman"/>
              </a:rPr>
              <a:t>→</a:t>
            </a:r>
            <a:r>
              <a:rPr lang="en-US" altLang="zh-CN" b="1" i="1" kern="100" dirty="0">
                <a:latin typeface="Times New Roman"/>
                <a:cs typeface="Courier New"/>
              </a:rPr>
              <a:t>O</a:t>
            </a:r>
            <a:r>
              <a:rPr lang="en-US" altLang="zh-CN" b="1" kern="100" dirty="0">
                <a:cs typeface="Times New Roman"/>
              </a:rPr>
              <a:t>→</a:t>
            </a:r>
            <a:r>
              <a:rPr lang="en-US" altLang="zh-CN" b="1" i="1" kern="100" dirty="0">
                <a:latin typeface="Times New Roman"/>
                <a:cs typeface="Courier New"/>
              </a:rPr>
              <a:t>C</a:t>
            </a:r>
            <a:r>
              <a:rPr lang="zh-CN" altLang="zh-CN" b="1" kern="100" dirty="0">
                <a:latin typeface="Times New Roman"/>
                <a:cs typeface="Times New Roman"/>
              </a:rPr>
              <a:t>为一次全振动</a:t>
            </a:r>
            <a:endParaRPr lang="zh-CN" altLang="zh-CN" sz="1050" kern="100" dirty="0">
              <a:cs typeface="Courier New"/>
            </a:endParaRPr>
          </a:p>
          <a:p>
            <a:pPr marL="442913" indent="0" algn="just"/>
            <a:r>
              <a:rPr lang="en-US" altLang="zh-CN" b="1" kern="100" dirty="0">
                <a:latin typeface="Times New Roman"/>
                <a:cs typeface="Courier New"/>
              </a:rPr>
              <a:t>B</a:t>
            </a:r>
            <a:r>
              <a:rPr lang="zh-CN" altLang="zh-CN" b="1" kern="100" dirty="0">
                <a:latin typeface="Times New Roman"/>
                <a:cs typeface="Times New Roman"/>
              </a:rPr>
              <a:t>．从</a:t>
            </a:r>
            <a:r>
              <a:rPr lang="en-US" altLang="zh-CN" b="1" i="1" kern="100" dirty="0">
                <a:latin typeface="Times New Roman"/>
                <a:cs typeface="Courier New"/>
              </a:rPr>
              <a:t>O</a:t>
            </a:r>
            <a:r>
              <a:rPr lang="en-US" altLang="zh-CN" b="1" kern="100" dirty="0">
                <a:cs typeface="Times New Roman"/>
              </a:rPr>
              <a:t>→</a:t>
            </a:r>
            <a:r>
              <a:rPr lang="en-US" altLang="zh-CN" b="1" i="1" kern="100" dirty="0">
                <a:latin typeface="Times New Roman"/>
                <a:cs typeface="Courier New"/>
              </a:rPr>
              <a:t>B</a:t>
            </a:r>
            <a:r>
              <a:rPr lang="en-US" altLang="zh-CN" b="1" kern="100" dirty="0">
                <a:cs typeface="Times New Roman"/>
              </a:rPr>
              <a:t>→</a:t>
            </a:r>
            <a:r>
              <a:rPr lang="en-US" altLang="zh-CN" b="1" i="1" kern="100" dirty="0">
                <a:latin typeface="Times New Roman"/>
                <a:cs typeface="Courier New"/>
              </a:rPr>
              <a:t>O</a:t>
            </a:r>
            <a:r>
              <a:rPr lang="en-US" altLang="zh-CN" b="1" kern="100" dirty="0">
                <a:cs typeface="Times New Roman"/>
              </a:rPr>
              <a:t>→</a:t>
            </a:r>
            <a:r>
              <a:rPr lang="en-US" altLang="zh-CN" b="1" i="1" kern="100" dirty="0">
                <a:latin typeface="Times New Roman"/>
                <a:cs typeface="Courier New"/>
              </a:rPr>
              <a:t>C</a:t>
            </a:r>
            <a:r>
              <a:rPr lang="zh-CN" altLang="zh-CN" b="1" kern="100" dirty="0">
                <a:latin typeface="Times New Roman"/>
                <a:cs typeface="Times New Roman"/>
              </a:rPr>
              <a:t>为一次全振动</a:t>
            </a:r>
            <a:endParaRPr lang="zh-CN" altLang="zh-CN" sz="1050" kern="100" dirty="0">
              <a:cs typeface="Courier New"/>
            </a:endParaRPr>
          </a:p>
          <a:p>
            <a:pPr marL="442913" indent="0" algn="just"/>
            <a:r>
              <a:rPr lang="en-US" altLang="zh-CN" b="1" kern="100" dirty="0">
                <a:latin typeface="Times New Roman"/>
                <a:cs typeface="Courier New"/>
              </a:rPr>
              <a:t>C</a:t>
            </a:r>
            <a:r>
              <a:rPr lang="zh-CN" altLang="zh-CN" b="1" kern="100" dirty="0">
                <a:latin typeface="Times New Roman"/>
                <a:cs typeface="Times New Roman"/>
              </a:rPr>
              <a:t>．从</a:t>
            </a:r>
            <a:r>
              <a:rPr lang="en-US" altLang="zh-CN" b="1" i="1" kern="100" dirty="0">
                <a:latin typeface="Times New Roman"/>
                <a:cs typeface="Courier New"/>
              </a:rPr>
              <a:t>C</a:t>
            </a:r>
            <a:r>
              <a:rPr lang="en-US" altLang="zh-CN" b="1" kern="100" dirty="0">
                <a:cs typeface="Times New Roman"/>
              </a:rPr>
              <a:t>→</a:t>
            </a:r>
            <a:r>
              <a:rPr lang="en-US" altLang="zh-CN" b="1" i="1" kern="100" dirty="0">
                <a:latin typeface="Times New Roman"/>
                <a:cs typeface="Courier New"/>
              </a:rPr>
              <a:t>O</a:t>
            </a:r>
            <a:r>
              <a:rPr lang="en-US" altLang="zh-CN" b="1" kern="100" dirty="0">
                <a:cs typeface="Times New Roman"/>
              </a:rPr>
              <a:t>→</a:t>
            </a:r>
            <a:r>
              <a:rPr lang="en-US" altLang="zh-CN" b="1" i="1" kern="100" dirty="0">
                <a:latin typeface="Times New Roman"/>
                <a:cs typeface="Courier New"/>
              </a:rPr>
              <a:t>B</a:t>
            </a:r>
            <a:r>
              <a:rPr lang="en-US" altLang="zh-CN" b="1" kern="100" dirty="0">
                <a:cs typeface="Times New Roman"/>
              </a:rPr>
              <a:t>→</a:t>
            </a:r>
            <a:r>
              <a:rPr lang="en-US" altLang="zh-CN" b="1" i="1" kern="100" dirty="0">
                <a:latin typeface="Times New Roman"/>
                <a:cs typeface="Courier New"/>
              </a:rPr>
              <a:t>O</a:t>
            </a:r>
            <a:r>
              <a:rPr lang="en-US" altLang="zh-CN" b="1" kern="100" dirty="0">
                <a:cs typeface="Times New Roman"/>
              </a:rPr>
              <a:t>→</a:t>
            </a:r>
            <a:r>
              <a:rPr lang="en-US" altLang="zh-CN" b="1" i="1" kern="100" dirty="0">
                <a:latin typeface="Times New Roman"/>
                <a:cs typeface="Courier New"/>
              </a:rPr>
              <a:t>C</a:t>
            </a:r>
            <a:r>
              <a:rPr lang="zh-CN" altLang="zh-CN" b="1" kern="100" dirty="0">
                <a:latin typeface="Times New Roman"/>
                <a:cs typeface="Times New Roman"/>
              </a:rPr>
              <a:t>为一次全振劝</a:t>
            </a:r>
            <a:endParaRPr lang="zh-CN" altLang="zh-CN" sz="1050" kern="100" dirty="0">
              <a:cs typeface="Courier New"/>
            </a:endParaRPr>
          </a:p>
          <a:p>
            <a:pPr marL="442913" indent="0" algn="just"/>
            <a:r>
              <a:rPr lang="en-US" altLang="zh-CN" b="1" kern="100" dirty="0">
                <a:latin typeface="Times New Roman"/>
                <a:cs typeface="Courier New"/>
              </a:rPr>
              <a:t>D</a:t>
            </a:r>
            <a:r>
              <a:rPr lang="zh-CN" altLang="zh-CN" b="1" kern="100" dirty="0">
                <a:latin typeface="Times New Roman"/>
                <a:cs typeface="Times New Roman"/>
              </a:rPr>
              <a:t>．从</a:t>
            </a:r>
            <a:r>
              <a:rPr lang="en-US" altLang="zh-CN" b="1" i="1" kern="100" dirty="0">
                <a:latin typeface="Times New Roman"/>
                <a:cs typeface="Courier New"/>
              </a:rPr>
              <a:t>D</a:t>
            </a:r>
            <a:r>
              <a:rPr lang="en-US" altLang="zh-CN" b="1" kern="100" dirty="0">
                <a:cs typeface="Times New Roman"/>
              </a:rPr>
              <a:t>→</a:t>
            </a:r>
            <a:r>
              <a:rPr lang="en-US" altLang="zh-CN" b="1" i="1" kern="100" dirty="0">
                <a:latin typeface="Times New Roman"/>
                <a:cs typeface="Courier New"/>
              </a:rPr>
              <a:t>C</a:t>
            </a:r>
            <a:r>
              <a:rPr lang="en-US" altLang="zh-CN" b="1" kern="100" dirty="0">
                <a:cs typeface="Times New Roman"/>
              </a:rPr>
              <a:t>→</a:t>
            </a:r>
            <a:r>
              <a:rPr lang="en-US" altLang="zh-CN" b="1" i="1" kern="100" dirty="0">
                <a:latin typeface="Times New Roman"/>
                <a:cs typeface="Courier New"/>
              </a:rPr>
              <a:t>O</a:t>
            </a:r>
            <a:r>
              <a:rPr lang="en-US" altLang="zh-CN" b="1" kern="100" dirty="0">
                <a:cs typeface="Times New Roman"/>
              </a:rPr>
              <a:t>→</a:t>
            </a:r>
            <a:r>
              <a:rPr lang="en-US" altLang="zh-CN" b="1" i="1" kern="100" dirty="0">
                <a:latin typeface="Times New Roman"/>
                <a:cs typeface="Courier New"/>
              </a:rPr>
              <a:t>B</a:t>
            </a:r>
            <a:r>
              <a:rPr lang="en-US" altLang="zh-CN" b="1" kern="100" dirty="0">
                <a:cs typeface="Times New Roman"/>
              </a:rPr>
              <a:t>→</a:t>
            </a:r>
            <a:r>
              <a:rPr lang="en-US" altLang="zh-CN" b="1" i="1" kern="100" dirty="0">
                <a:latin typeface="Times New Roman"/>
                <a:cs typeface="Courier New"/>
              </a:rPr>
              <a:t>O</a:t>
            </a:r>
            <a:r>
              <a:rPr lang="en-US" altLang="zh-CN" b="1" kern="100" dirty="0">
                <a:cs typeface="Times New Roman"/>
              </a:rPr>
              <a:t>→</a:t>
            </a:r>
            <a:r>
              <a:rPr lang="en-US" altLang="zh-CN" b="1" i="1" kern="100" dirty="0">
                <a:latin typeface="Times New Roman"/>
                <a:cs typeface="Courier New"/>
              </a:rPr>
              <a:t>D</a:t>
            </a:r>
            <a:r>
              <a:rPr lang="zh-CN" altLang="zh-CN" b="1" kern="100" dirty="0">
                <a:latin typeface="Times New Roman"/>
                <a:cs typeface="Times New Roman"/>
              </a:rPr>
              <a:t>为一次全振动</a:t>
            </a:r>
            <a:endParaRPr lang="zh-CN" altLang="zh-CN" sz="1050" kern="100" dirty="0">
              <a:cs typeface="Courier New"/>
            </a:endParaRPr>
          </a:p>
          <a:p>
            <a:pPr marL="442913" indent="0"/>
            <a:endParaRPr lang="zh-CN" altLang="en-US" dirty="0"/>
          </a:p>
        </p:txBody>
      </p:sp>
      <p:pic>
        <p:nvPicPr>
          <p:cNvPr id="5122" name="Picture 2" descr="20XWLX2-2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97387" y="1857062"/>
            <a:ext cx="2232248" cy="1211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0" algn="just"/>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根</a:t>
            </a:r>
            <a:r>
              <a:rPr lang="zh-CN" altLang="zh-CN" b="1" kern="100" dirty="0">
                <a:latin typeface="Times New Roman"/>
                <a:ea typeface="楷体_GB2312"/>
                <a:cs typeface="Times New Roman"/>
              </a:rPr>
              <a:t>据全振动的定义可知，一次全振动应包括四个振幅，并且从一点出发并同方向回到该点，才是一次全振动，从</a:t>
            </a:r>
            <a:r>
              <a:rPr lang="en-US" altLang="zh-CN" b="1" i="1" kern="100" dirty="0">
                <a:latin typeface="Times New Roman"/>
                <a:ea typeface="楷体_GB2312"/>
                <a:cs typeface="Courier New"/>
              </a:rPr>
              <a:t>B</a:t>
            </a:r>
            <a:r>
              <a:rPr lang="en-US" altLang="zh-CN" b="1" kern="100" dirty="0">
                <a:cs typeface="Times New Roman"/>
              </a:rPr>
              <a:t>→</a:t>
            </a:r>
            <a:r>
              <a:rPr lang="en-US" altLang="zh-CN" b="1" i="1" kern="100" dirty="0">
                <a:latin typeface="Times New Roman"/>
                <a:ea typeface="楷体_GB2312"/>
                <a:cs typeface="Courier New"/>
              </a:rPr>
              <a:t>O</a:t>
            </a:r>
            <a:r>
              <a:rPr lang="en-US" altLang="zh-CN" b="1" kern="100" dirty="0">
                <a:cs typeface="Times New Roman"/>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为半个全振动，</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选项错误，从</a:t>
            </a:r>
            <a:r>
              <a:rPr lang="en-US" altLang="zh-CN" b="1" i="1" kern="100" dirty="0">
                <a:latin typeface="Times New Roman"/>
                <a:ea typeface="楷体_GB2312"/>
                <a:cs typeface="Courier New"/>
              </a:rPr>
              <a:t>O</a:t>
            </a:r>
            <a:r>
              <a:rPr lang="en-US" altLang="zh-CN" b="1" kern="100" dirty="0">
                <a:cs typeface="Times New Roman"/>
              </a:rPr>
              <a:t>→</a:t>
            </a:r>
            <a:r>
              <a:rPr lang="en-US" altLang="zh-CN" b="1" i="1" kern="100" dirty="0">
                <a:latin typeface="Times New Roman"/>
                <a:ea typeface="楷体_GB2312"/>
                <a:cs typeface="Courier New"/>
              </a:rPr>
              <a:t>B</a:t>
            </a:r>
            <a:r>
              <a:rPr lang="en-US" altLang="zh-CN" b="1" kern="100" dirty="0">
                <a:cs typeface="Times New Roman"/>
              </a:rPr>
              <a:t>→</a:t>
            </a:r>
            <a:r>
              <a:rPr lang="en-US" altLang="zh-CN" b="1" i="1" kern="100" dirty="0">
                <a:latin typeface="Times New Roman"/>
                <a:ea typeface="楷体_GB2312"/>
                <a:cs typeface="Courier New"/>
              </a:rPr>
              <a:t>O</a:t>
            </a:r>
            <a:r>
              <a:rPr lang="en-US" altLang="zh-CN" b="1" kern="100" dirty="0">
                <a:cs typeface="Times New Roman"/>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的过程中没有再回到起始点，不是一次全振动，</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选项错误；从</a:t>
            </a:r>
            <a:r>
              <a:rPr lang="en-US" altLang="zh-CN" b="1" i="1" kern="100" dirty="0">
                <a:latin typeface="Times New Roman"/>
                <a:ea typeface="楷体_GB2312"/>
                <a:cs typeface="Courier New"/>
              </a:rPr>
              <a:t>C</a:t>
            </a:r>
            <a:r>
              <a:rPr lang="en-US" altLang="zh-CN" b="1" kern="100" dirty="0">
                <a:cs typeface="Times New Roman"/>
              </a:rPr>
              <a:t>→</a:t>
            </a:r>
            <a:r>
              <a:rPr lang="en-US" altLang="zh-CN" b="1" i="1" kern="100" dirty="0">
                <a:latin typeface="Times New Roman"/>
                <a:ea typeface="楷体_GB2312"/>
                <a:cs typeface="Courier New"/>
              </a:rPr>
              <a:t>O</a:t>
            </a:r>
            <a:r>
              <a:rPr lang="en-US" altLang="zh-CN" b="1" kern="100" dirty="0">
                <a:cs typeface="Times New Roman"/>
              </a:rPr>
              <a:t>→</a:t>
            </a:r>
            <a:r>
              <a:rPr lang="en-US" altLang="zh-CN" b="1" i="1" kern="100" dirty="0">
                <a:latin typeface="Times New Roman"/>
                <a:ea typeface="楷体_GB2312"/>
                <a:cs typeface="Courier New"/>
              </a:rPr>
              <a:t>B</a:t>
            </a:r>
            <a:r>
              <a:rPr lang="en-US" altLang="zh-CN" b="1" kern="100" dirty="0">
                <a:cs typeface="Times New Roman"/>
              </a:rPr>
              <a:t>→</a:t>
            </a:r>
            <a:r>
              <a:rPr lang="en-US" altLang="zh-CN" b="1" i="1" kern="100" dirty="0">
                <a:latin typeface="Times New Roman"/>
                <a:ea typeface="楷体_GB2312"/>
                <a:cs typeface="Courier New"/>
              </a:rPr>
              <a:t>O</a:t>
            </a:r>
            <a:r>
              <a:rPr lang="en-US" altLang="zh-CN" b="1" kern="100" dirty="0">
                <a:cs typeface="Times New Roman"/>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为一次全振动，从</a:t>
            </a:r>
            <a:r>
              <a:rPr lang="en-US" altLang="zh-CN" b="1" i="1" kern="100" dirty="0">
                <a:latin typeface="Times New Roman"/>
                <a:ea typeface="楷体_GB2312"/>
                <a:cs typeface="Courier New"/>
              </a:rPr>
              <a:t>D</a:t>
            </a:r>
            <a:r>
              <a:rPr lang="en-US" altLang="zh-CN" b="1" kern="100" dirty="0">
                <a:cs typeface="Times New Roman"/>
              </a:rPr>
              <a:t>→</a:t>
            </a:r>
            <a:r>
              <a:rPr lang="en-US" altLang="zh-CN" b="1" i="1" kern="100" dirty="0">
                <a:latin typeface="Times New Roman"/>
                <a:ea typeface="楷体_GB2312"/>
                <a:cs typeface="Courier New"/>
              </a:rPr>
              <a:t>C</a:t>
            </a:r>
            <a:r>
              <a:rPr lang="en-US" altLang="zh-CN" b="1" kern="100" dirty="0">
                <a:cs typeface="Times New Roman"/>
              </a:rPr>
              <a:t>→</a:t>
            </a:r>
            <a:r>
              <a:rPr lang="en-US" altLang="zh-CN" b="1" i="1" kern="100" dirty="0">
                <a:latin typeface="Times New Roman"/>
                <a:ea typeface="楷体_GB2312"/>
                <a:cs typeface="Courier New"/>
              </a:rPr>
              <a:t>O</a:t>
            </a:r>
            <a:r>
              <a:rPr lang="en-US" altLang="zh-CN" b="1" kern="100" dirty="0">
                <a:cs typeface="Times New Roman"/>
              </a:rPr>
              <a:t>→</a:t>
            </a:r>
            <a:r>
              <a:rPr lang="en-US" altLang="zh-CN" b="1" i="1" kern="100" dirty="0">
                <a:latin typeface="Times New Roman"/>
                <a:ea typeface="楷体_GB2312"/>
                <a:cs typeface="Courier New"/>
              </a:rPr>
              <a:t>B</a:t>
            </a:r>
            <a:r>
              <a:rPr lang="en-US" altLang="zh-CN" b="1" kern="100" dirty="0">
                <a:cs typeface="Times New Roman"/>
              </a:rPr>
              <a:t>→</a:t>
            </a:r>
            <a:r>
              <a:rPr lang="en-US" altLang="zh-CN" b="1" i="1" kern="100" dirty="0">
                <a:latin typeface="Times New Roman"/>
                <a:ea typeface="楷体_GB2312"/>
                <a:cs typeface="Courier New"/>
              </a:rPr>
              <a:t>O</a:t>
            </a:r>
            <a:r>
              <a:rPr lang="en-US" altLang="zh-CN" b="1" kern="100" dirty="0">
                <a:cs typeface="Times New Roman"/>
              </a:rPr>
              <a:t>→</a:t>
            </a:r>
            <a:r>
              <a:rPr lang="en-US" altLang="zh-CN" b="1" i="1" kern="100" dirty="0">
                <a:latin typeface="Times New Roman"/>
                <a:ea typeface="楷体_GB2312"/>
                <a:cs typeface="Courier New"/>
              </a:rPr>
              <a:t>D</a:t>
            </a:r>
            <a:r>
              <a:rPr lang="zh-CN" altLang="zh-CN" b="1" kern="100" dirty="0">
                <a:latin typeface="Times New Roman"/>
                <a:ea typeface="楷体_GB2312"/>
                <a:cs typeface="Times New Roman"/>
              </a:rPr>
              <a:t>为一次全振动，</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选项正确。</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CD</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548680"/>
            <a:ext cx="11248468" cy="5184576"/>
          </a:xfrm>
        </p:spPr>
        <p:txBody>
          <a:bodyPr>
            <a:normAutofit/>
          </a:bodyPr>
          <a:lstStyle/>
          <a:p>
            <a:pPr marL="361950" indent="-361950" algn="just"/>
            <a:r>
              <a:rPr lang="zh-CN" altLang="zh-CN" b="1" kern="100" dirty="0">
                <a:latin typeface="Times New Roman"/>
                <a:ea typeface="黑体"/>
                <a:cs typeface="Times New Roman"/>
              </a:rPr>
              <a:t>三、简谐运动的能量特征</a:t>
            </a:r>
            <a:endParaRPr lang="zh-CN" altLang="zh-CN" sz="1050" kern="100" dirty="0">
              <a:cs typeface="Courier New"/>
            </a:endParaRPr>
          </a:p>
          <a:p>
            <a:pPr marL="361950" indent="-361950" algn="just"/>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1950" indent="-361950" algn="just"/>
            <a:r>
              <a:rPr lang="en-US" altLang="zh-CN" b="1" kern="100" dirty="0">
                <a:latin typeface="Times New Roman"/>
                <a:cs typeface="Courier New"/>
              </a:rPr>
              <a:t>(1)</a:t>
            </a:r>
            <a:r>
              <a:rPr lang="zh-CN" altLang="zh-CN" b="1" kern="100" dirty="0">
                <a:latin typeface="Times New Roman"/>
                <a:cs typeface="Times New Roman"/>
              </a:rPr>
              <a:t>在平衡位置：回复力为零，加速度为零，速度最大，动能</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smtClean="0">
                <a:latin typeface="Times New Roman"/>
                <a:cs typeface="Times New Roman"/>
              </a:rPr>
              <a:t>，</a:t>
            </a:r>
            <a:r>
              <a:rPr lang="zh-CN" altLang="zh-CN" b="1" kern="100" dirty="0">
                <a:latin typeface="Times New Roman"/>
                <a:cs typeface="Times New Roman"/>
              </a:rPr>
              <a:t>弹性势能为</a:t>
            </a:r>
            <a:r>
              <a:rPr lang="en-US" altLang="zh-CN" b="1" u="sng" kern="100" dirty="0">
                <a:latin typeface="Times New Roman"/>
                <a:cs typeface="Courier New"/>
              </a:rPr>
              <a:t>     </a:t>
            </a:r>
            <a:r>
              <a:rPr lang="zh-CN" altLang="zh-CN" b="1" kern="100" dirty="0">
                <a:latin typeface="Times New Roman"/>
                <a:cs typeface="Times New Roman"/>
              </a:rPr>
              <a:t>。</a:t>
            </a:r>
            <a:endParaRPr lang="zh-CN" altLang="zh-CN" sz="1050" kern="100" dirty="0">
              <a:cs typeface="Courier New"/>
            </a:endParaRPr>
          </a:p>
          <a:p>
            <a:pPr marL="361950" indent="-361950" algn="just"/>
            <a:r>
              <a:rPr lang="en-US" altLang="zh-CN" b="1" kern="100" dirty="0">
                <a:latin typeface="Times New Roman"/>
                <a:cs typeface="Courier New"/>
              </a:rPr>
              <a:t>(2)</a:t>
            </a:r>
            <a:r>
              <a:rPr lang="zh-CN" altLang="zh-CN" b="1" kern="100" dirty="0">
                <a:latin typeface="Times New Roman"/>
                <a:cs typeface="Times New Roman"/>
              </a:rPr>
              <a:t>在最大振幅处：振子离开平衡的距离最大，回复力最大，加速度</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smtClean="0">
                <a:latin typeface="Times New Roman"/>
                <a:cs typeface="Times New Roman"/>
              </a:rPr>
              <a:t>，</a:t>
            </a:r>
            <a:r>
              <a:rPr lang="zh-CN" altLang="zh-CN" b="1" kern="100" dirty="0">
                <a:latin typeface="Times New Roman"/>
                <a:cs typeface="Times New Roman"/>
              </a:rPr>
              <a:t>速度为零，动能为零，弹性势能</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a:t>
            </a:r>
            <a:endParaRPr lang="zh-CN" altLang="zh-CN" sz="1050" kern="100" dirty="0">
              <a:cs typeface="Courier New"/>
            </a:endParaRPr>
          </a:p>
          <a:p>
            <a:pPr marL="361950" indent="-361950" algn="just"/>
            <a:r>
              <a:rPr lang="en-US" altLang="zh-CN" b="1" kern="100" dirty="0">
                <a:latin typeface="Times New Roman"/>
                <a:cs typeface="Courier New"/>
              </a:rPr>
              <a:t>(3)</a:t>
            </a:r>
            <a:r>
              <a:rPr lang="zh-CN" altLang="zh-CN" b="1" kern="100" dirty="0">
                <a:latin typeface="Times New Roman"/>
                <a:cs typeface="Times New Roman"/>
              </a:rPr>
              <a:t>当振子离开平衡位置时，回复力、加速度弹性势能</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，速度、动能</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，反之亦然。</a:t>
            </a:r>
            <a:endParaRPr lang="zh-CN" altLang="zh-CN" sz="1050" kern="100" dirty="0">
              <a:cs typeface="Courier New"/>
            </a:endParaRPr>
          </a:p>
          <a:p>
            <a:pPr marL="361950" indent="-361950" algn="just"/>
            <a:r>
              <a:rPr lang="en-US" altLang="zh-CN" b="1" kern="100" dirty="0">
                <a:latin typeface="Times New Roman"/>
                <a:cs typeface="Courier New"/>
              </a:rPr>
              <a:t>(4)</a:t>
            </a:r>
            <a:r>
              <a:rPr lang="zh-CN" altLang="zh-CN" b="1" kern="100" dirty="0">
                <a:latin typeface="Times New Roman"/>
                <a:cs typeface="Times New Roman"/>
              </a:rPr>
              <a:t>弹簧振子在振动过程中，弹性势能和动能相互</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，其和</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smtClean="0">
                <a:latin typeface="Times New Roman"/>
                <a:cs typeface="Times New Roman"/>
              </a:rPr>
              <a:t>。</a:t>
            </a:r>
            <a:endParaRPr lang="zh-CN" altLang="zh-CN" sz="1050" kern="100" dirty="0">
              <a:cs typeface="Courier New"/>
            </a:endParaRPr>
          </a:p>
        </p:txBody>
      </p:sp>
      <p:sp>
        <p:nvSpPr>
          <p:cNvPr id="4" name="矩形 3"/>
          <p:cNvSpPr/>
          <p:nvPr/>
        </p:nvSpPr>
        <p:spPr>
          <a:xfrm>
            <a:off x="11163377" y="1887215"/>
            <a:ext cx="494046" cy="461665"/>
          </a:xfrm>
          <a:prstGeom prst="rect">
            <a:avLst/>
          </a:prstGeom>
        </p:spPr>
        <p:txBody>
          <a:bodyPr wrap="none">
            <a:spAutoFit/>
          </a:bodyPr>
          <a:lstStyle/>
          <a:p>
            <a:r>
              <a:rPr lang="zh-CN" altLang="zh-CN" sz="2400" b="1" kern="100" dirty="0">
                <a:solidFill>
                  <a:srgbClr val="FF0000"/>
                </a:solidFill>
                <a:latin typeface="Times New Roman"/>
                <a:cs typeface="Times New Roman"/>
              </a:rPr>
              <a:t>零</a:t>
            </a:r>
            <a:endParaRPr lang="zh-CN" altLang="en-US" sz="2400" dirty="0"/>
          </a:p>
        </p:txBody>
      </p:sp>
      <p:sp>
        <p:nvSpPr>
          <p:cNvPr id="5" name="矩形 4"/>
          <p:cNvSpPr/>
          <p:nvPr/>
        </p:nvSpPr>
        <p:spPr>
          <a:xfrm>
            <a:off x="8549742" y="186293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最大</a:t>
            </a:r>
            <a:endParaRPr lang="zh-CN" altLang="en-US" sz="2400" dirty="0"/>
          </a:p>
        </p:txBody>
      </p:sp>
      <p:sp>
        <p:nvSpPr>
          <p:cNvPr id="6" name="矩形 5"/>
          <p:cNvSpPr/>
          <p:nvPr/>
        </p:nvSpPr>
        <p:spPr>
          <a:xfrm>
            <a:off x="9481963" y="249289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最大</a:t>
            </a:r>
            <a:endParaRPr lang="zh-CN" altLang="en-US" sz="2400" dirty="0"/>
          </a:p>
        </p:txBody>
      </p:sp>
      <p:sp>
        <p:nvSpPr>
          <p:cNvPr id="7" name="矩形 6"/>
          <p:cNvSpPr/>
          <p:nvPr/>
        </p:nvSpPr>
        <p:spPr>
          <a:xfrm>
            <a:off x="7609755" y="368741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增大</a:t>
            </a:r>
            <a:endParaRPr lang="zh-CN" altLang="en-US" sz="2400" dirty="0"/>
          </a:p>
        </p:txBody>
      </p:sp>
      <p:sp>
        <p:nvSpPr>
          <p:cNvPr id="8" name="矩形 7"/>
          <p:cNvSpPr/>
          <p:nvPr/>
        </p:nvSpPr>
        <p:spPr>
          <a:xfrm>
            <a:off x="10202043" y="366284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减小</a:t>
            </a:r>
            <a:endParaRPr lang="zh-CN" altLang="en-US" sz="2400" dirty="0"/>
          </a:p>
        </p:txBody>
      </p:sp>
      <p:sp>
        <p:nvSpPr>
          <p:cNvPr id="9" name="矩形 8"/>
          <p:cNvSpPr/>
          <p:nvPr/>
        </p:nvSpPr>
        <p:spPr>
          <a:xfrm>
            <a:off x="7094362" y="479715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转化</a:t>
            </a:r>
            <a:endParaRPr lang="zh-CN" altLang="en-US" sz="2400" dirty="0"/>
          </a:p>
        </p:txBody>
      </p:sp>
      <p:sp>
        <p:nvSpPr>
          <p:cNvPr id="10" name="矩形 9"/>
          <p:cNvSpPr/>
          <p:nvPr/>
        </p:nvSpPr>
        <p:spPr>
          <a:xfrm>
            <a:off x="8761883" y="481928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不变</a:t>
            </a:r>
            <a:endParaRPr lang="zh-CN" altLang="en-US" sz="2400" dirty="0"/>
          </a:p>
        </p:txBody>
      </p:sp>
      <p:sp>
        <p:nvSpPr>
          <p:cNvPr id="11" name="矩形 10"/>
          <p:cNvSpPr/>
          <p:nvPr/>
        </p:nvSpPr>
        <p:spPr>
          <a:xfrm>
            <a:off x="4297387" y="306896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最大</a:t>
            </a:r>
            <a:endParaRPr lang="zh-CN" altLang="en-US" sz="2400"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37" dur="500"/>
                                        <p:tgtEl>
                                          <p:spTgt spid="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4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381</TotalTime>
  <Words>3857</Words>
  <Application>Microsoft Office PowerPoint</Application>
  <PresentationFormat>自定义</PresentationFormat>
  <Paragraphs>315</Paragraphs>
  <Slides>48</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48</vt:i4>
      </vt:variant>
    </vt:vector>
  </HeadingPairs>
  <TitlesOfParts>
    <vt:vector size="50"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90</cp:revision>
  <dcterms:created xsi:type="dcterms:W3CDTF">2021-04-02T06:41:31Z</dcterms:created>
  <dcterms:modified xsi:type="dcterms:W3CDTF">2024-03-25T07:20:59Z</dcterms:modified>
</cp:coreProperties>
</file>