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60" r:id="rId2"/>
    <p:sldId id="261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62" r:id="rId13"/>
    <p:sldId id="263" r:id="rId14"/>
    <p:sldId id="264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77" r:id="rId34"/>
    <p:sldId id="276" r:id="rId35"/>
  </p:sldIdLst>
  <p:sldSz cx="12195175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624" y="-78"/>
      </p:cViewPr>
      <p:guideLst>
        <p:guide orient="horz" pos="2160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image" Target="../media/image39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image" Target="../media/image42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image" Target="../media/image44.e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image" Target="../media/image4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6CF26-15ED-4F40-AF7D-F426C3DE55EA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3C17A-4336-40D4-8958-701616B23E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150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29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135287"/>
            <a:ext cx="10975658" cy="4525963"/>
          </a:xfrm>
        </p:spPr>
        <p:txBody>
          <a:bodyPr>
            <a:normAutofit/>
          </a:bodyPr>
          <a:lstStyle>
            <a:lvl1pPr marL="0" indent="719138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822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28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4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5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6" y="4406903"/>
            <a:ext cx="103658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6" y="2906713"/>
            <a:ext cx="103658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8"/>
            <a:ext cx="10365899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63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3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3" y="1600203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55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1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1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895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36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4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1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2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61" y="1435102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76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1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1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1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16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3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60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7D8-3E43-4364-A6C9-6E7FE31DF974}" type="datetimeFigureOut">
              <a:rPr lang="zh-CN" altLang="en-US" smtClean="0"/>
              <a:t>2023-3-10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3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424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49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444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21XLKWLX2-38.TIF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20WLXBY2-48.TIF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555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666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777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888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1.emf"/><Relationship Id="rId5" Type="http://schemas.openxmlformats.org/officeDocument/2006/relationships/package" Target="../embeddings/Microsoft_Word_Document999.docx"/><Relationship Id="rId4" Type="http://schemas.openxmlformats.org/officeDocument/2006/relationships/image" Target="../media/image20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01010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20XWLX2-69.TIF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image" Target="../media/image26.png"/><Relationship Id="rId7" Type="http://schemas.openxmlformats.org/officeDocument/2006/relationships/package" Target="../embeddings/Microsoft_Word_Document121212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4.emf"/><Relationship Id="rId5" Type="http://schemas.openxmlformats.org/officeDocument/2006/relationships/package" Target="../embeddings/Microsoft_Word_Document111111.docx"/><Relationship Id="rId4" Type="http://schemas.openxmlformats.org/officeDocument/2006/relationships/image" Target="20XWLX2-70.TIF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3131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8.png"/><Relationship Id="rId4" Type="http://schemas.openxmlformats.org/officeDocument/2006/relationships/image" Target="../media/image2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41414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0.emf"/><Relationship Id="rId5" Type="http://schemas.openxmlformats.org/officeDocument/2006/relationships/package" Target="../embeddings/Microsoft_Word_Document151515.docx"/><Relationship Id="rId4" Type="http://schemas.openxmlformats.org/officeDocument/2006/relationships/image" Target="../media/image29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package" Target="../embeddings/Microsoft_Word_Document161616.docx"/><Relationship Id="rId7" Type="http://schemas.openxmlformats.org/officeDocument/2006/relationships/package" Target="../embeddings/Microsoft_Word_Document181818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2.emf"/><Relationship Id="rId5" Type="http://schemas.openxmlformats.org/officeDocument/2006/relationships/package" Target="../embeddings/Microsoft_Word_Document171717.docx"/><Relationship Id="rId4" Type="http://schemas.openxmlformats.org/officeDocument/2006/relationships/image" Target="../media/image3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21XYJWL-29.TIF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91919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6.emf"/><Relationship Id="rId5" Type="http://schemas.openxmlformats.org/officeDocument/2006/relationships/package" Target="../embeddings/Microsoft_Word_Document202020.docx"/><Relationship Id="rId4" Type="http://schemas.openxmlformats.org/officeDocument/2006/relationships/image" Target="../media/image3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4" Type="http://schemas.openxmlformats.org/officeDocument/2006/relationships/image" Target="20WLXBY2-53.TIF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1212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0.emf"/><Relationship Id="rId5" Type="http://schemas.openxmlformats.org/officeDocument/2006/relationships/package" Target="../embeddings/Microsoft_Word_Document222222.docx"/><Relationship Id="rId4" Type="http://schemas.openxmlformats.org/officeDocument/2006/relationships/image" Target="../media/image39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21XLKWLX2-41.TIF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21XYJWL-28.ti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3232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3.emf"/><Relationship Id="rId5" Type="http://schemas.openxmlformats.org/officeDocument/2006/relationships/package" Target="../embeddings/Microsoft_Word_Document242424.docx"/><Relationship Id="rId4" Type="http://schemas.openxmlformats.org/officeDocument/2006/relationships/image" Target="../media/image42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52525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5.emf"/><Relationship Id="rId5" Type="http://schemas.openxmlformats.org/officeDocument/2006/relationships/package" Target="../embeddings/Microsoft_Word_Document262626.docx"/><Relationship Id="rId4" Type="http://schemas.openxmlformats.org/officeDocument/2006/relationships/image" Target="../media/image44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72727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7.emf"/><Relationship Id="rId5" Type="http://schemas.openxmlformats.org/officeDocument/2006/relationships/package" Target="../embeddings/Microsoft_Word_Document282828.docx"/><Relationship Id="rId4" Type="http://schemas.openxmlformats.org/officeDocument/2006/relationships/image" Target="../media/image46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../../&#35838;&#26102;&#36319;&#36394;&#26816;&#27979;word&#25991;&#20214;/&#35838;&#26102;&#36319;&#36394;&#26816;&#27979;&#65288;&#21313;&#65289;&#21333;%20&#25670;.DOC" TargetMode="External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20WLXBY2-45.TI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1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package" Target="../embeddings/Microsoft_Word_Document222.docx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33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20WLXBY2-46.TIF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21WLXKCXARXS2-62.TIF" TargetMode="External"/><Relationship Id="rId5" Type="http://schemas.openxmlformats.org/officeDocument/2006/relationships/image" Target="../media/image11.png"/><Relationship Id="rId4" Type="http://schemas.openxmlformats.org/officeDocument/2006/relationships/image" Target="21WLXKCXARXS2-63.TI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21WLXKCXARXS2-64.TIF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36947" y="991269"/>
            <a:ext cx="10975658" cy="4525963"/>
          </a:xfrm>
        </p:spPr>
        <p:txBody>
          <a:bodyPr/>
          <a:lstStyle/>
          <a:p>
            <a:pPr indent="612140" algn="ctr"/>
            <a:r>
              <a:rPr lang="zh-CN" altLang="zh-CN" sz="2800" b="1" kern="100" dirty="0">
                <a:solidFill>
                  <a:srgbClr val="00B050"/>
                </a:solidFill>
                <a:latin typeface="Times New Roman"/>
                <a:cs typeface="Times New Roman"/>
              </a:rPr>
              <a:t>第三节　单　摆</a:t>
            </a:r>
            <a:endParaRPr lang="zh-CN" altLang="zh-CN" sz="2800" kern="100" dirty="0">
              <a:solidFill>
                <a:srgbClr val="00B050"/>
              </a:solidFill>
              <a:latin typeface="宋体"/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1026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97" y="1916832"/>
            <a:ext cx="11459238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6601335"/>
              </p:ext>
            </p:extLst>
          </p:nvPr>
        </p:nvGraphicFramePr>
        <p:xfrm>
          <a:off x="911225" y="1124744"/>
          <a:ext cx="10371138" cy="3925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2" name="文档" r:id="rId3" imgW="10371836" imgH="3925300" progId="Word.Document.12">
                  <p:embed/>
                </p:oleObj>
              </mc:Choice>
              <mc:Fallback>
                <p:oleObj name="文档" r:id="rId3" imgW="10371836" imgH="39253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1225" y="1124744"/>
                        <a:ext cx="10371138" cy="3925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404664"/>
            <a:ext cx="10975658" cy="6264695"/>
          </a:xfrm>
        </p:spPr>
        <p:txBody>
          <a:bodyPr/>
          <a:lstStyle/>
          <a:p>
            <a:pPr indent="612140" algn="just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  </a:t>
            </a:r>
            <a:r>
              <a:rPr lang="zh-CN" altLang="zh-CN" b="1" kern="100" dirty="0">
                <a:latin typeface="Times New Roman"/>
                <a:cs typeface="Times New Roman"/>
              </a:rPr>
              <a:t>图中</a:t>
            </a:r>
            <a:r>
              <a:rPr lang="en-US" altLang="zh-CN" b="1" i="1" kern="100" dirty="0">
                <a:latin typeface="Times New Roman"/>
                <a:cs typeface="Courier New"/>
              </a:rPr>
              <a:t>O</a:t>
            </a:r>
            <a:r>
              <a:rPr lang="zh-CN" altLang="zh-CN" b="1" kern="100" dirty="0">
                <a:latin typeface="Times New Roman"/>
                <a:cs typeface="Times New Roman"/>
              </a:rPr>
              <a:t>点为单摆的固定悬点，现将摆球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可视为质点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拉至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点，此时细线处于张紧状态，释放摆球，摆球将在竖直平面内的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之间来回摆动，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点为运动中的最低位置，则在摆动过程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中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 algn="just"/>
            <a:endParaRPr lang="en-US" altLang="zh-CN" b="1" kern="100" dirty="0">
              <a:latin typeface="Times New Roman"/>
              <a:cs typeface="Courier New"/>
            </a:endParaRPr>
          </a:p>
          <a:p>
            <a:pPr indent="612140" algn="just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 algn="just"/>
            <a:r>
              <a:rPr lang="en-US" altLang="zh-CN" b="1" kern="100" dirty="0" smtClean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．摆球在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点和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点处，速度为</a:t>
            </a:r>
            <a:r>
              <a:rPr lang="en-US" altLang="zh-CN" b="1" kern="1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，合力也为</a:t>
            </a:r>
            <a:r>
              <a:rPr lang="en-US" altLang="zh-CN" b="1" kern="100" dirty="0">
                <a:latin typeface="Times New Roman"/>
                <a:cs typeface="Courier New"/>
              </a:rPr>
              <a:t>0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．摆球在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点和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点处，速度为</a:t>
            </a:r>
            <a:r>
              <a:rPr lang="en-US" altLang="zh-CN" b="1" kern="1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，回复力也为</a:t>
            </a:r>
            <a:r>
              <a:rPr lang="en-US" altLang="zh-CN" b="1" kern="100" dirty="0">
                <a:latin typeface="Times New Roman"/>
                <a:cs typeface="Courier New"/>
              </a:rPr>
              <a:t>0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．摆球在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点处，速度最大，回复力也最大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．摆球在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点处，速度最大，细线拉力也最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大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10242" name="Picture 2" descr="21XLKWLX2-38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611" y="1916832"/>
            <a:ext cx="1016743" cy="188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404664"/>
            <a:ext cx="10975658" cy="6120680"/>
          </a:xfrm>
        </p:spPr>
        <p:txBody>
          <a:bodyPr/>
          <a:lstStyle/>
          <a:p>
            <a:pPr indent="612140" algn="just"/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解析</a:t>
            </a: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　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摆球在摆动过程中，最高点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处速度为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，回复力最大，合力不为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错误；在最低点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，速度最大，回复力为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，摆球做圆周运动，细线的拉力最大，故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答案</a:t>
            </a: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　</a:t>
            </a: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 algn="just"/>
            <a:endParaRPr lang="en-US" altLang="zh-CN" b="1" kern="100" dirty="0">
              <a:latin typeface="Times New Roman"/>
              <a:cs typeface="Courier New"/>
            </a:endParaRPr>
          </a:p>
          <a:p>
            <a:pPr indent="612140" algn="just"/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en-US" altLang="zh-CN" b="1" kern="100" dirty="0">
                <a:latin typeface="Times New Roman"/>
                <a:cs typeface="Courier New"/>
              </a:rPr>
              <a:t>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摆球一边做简谐运动，一边做竖直面内的圆周运动。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易混淆回复力和向心力，回复力等于重力沿圆弧切线方向的分力，而向心力是沿摆线方向的合力。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摆球做简谐运动到平衡位置时，回复力等于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，而向心力最大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067" y="3429248"/>
            <a:ext cx="188595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408955" y="332656"/>
            <a:ext cx="11377264" cy="6192687"/>
          </a:xfrm>
        </p:spPr>
        <p:txBody>
          <a:bodyPr>
            <a:normAutofit/>
          </a:bodyPr>
          <a:lstStyle/>
          <a:p>
            <a:pPr marL="442913" indent="0" algn="ctr"/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素养训练</a:t>
            </a:r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单摆是为研究振动而抽象出的理想化模型，其理想化条件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．摆线质量不计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．摆线长度不伸缩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．摆球的直径比摆线长度小得多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．只要是单摆的运动就是简谐运动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 algn="just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单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摆由摆线和摆球组成，摆线只计长度不计质量且摆线不伸缩，摆球直径远小于摆线长度，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项正确；把单摆的运动作为简谐运动来处理是有条件的，只有在偏角很小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θ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&lt;5°)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的情况下才能视单摆的运动为简谐运动，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项错误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42913" indent="0" algn="just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solidFill>
                  <a:prstClr val="black"/>
                </a:solidFill>
                <a:latin typeface="Times New Roman"/>
                <a:ea typeface="楷体_GB2312"/>
                <a:cs typeface="Courier New"/>
              </a:rPr>
              <a:t>ABC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94537" y="116632"/>
            <a:ext cx="10975658" cy="6624736"/>
          </a:xfrm>
        </p:spPr>
        <p:txBody>
          <a:bodyPr>
            <a:normAutofit/>
          </a:bodyPr>
          <a:lstStyle/>
          <a:p>
            <a:pPr marL="447675" indent="-447675" algn="just"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．关于单摆摆球在运动过程中的受力情况，下列结论正确的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                  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kern="100" dirty="0">
              <a:latin typeface="宋体"/>
              <a:cs typeface="Courier New"/>
            </a:endParaRPr>
          </a:p>
          <a:p>
            <a:pPr marL="447675" indent="0" algn="just"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．摆球受重力、摆线的张力、回复力、向心力作用</a:t>
            </a:r>
            <a:endParaRPr lang="zh-CN" altLang="zh-CN" kern="100" dirty="0">
              <a:latin typeface="宋体"/>
              <a:cs typeface="Courier New"/>
            </a:endParaRPr>
          </a:p>
          <a:p>
            <a:pPr marL="447675" indent="0" algn="just"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．摆球的回复力最大时，向心力为零；摆球的回复力为零时，向心力最大</a:t>
            </a:r>
            <a:endParaRPr lang="zh-CN" altLang="zh-CN" kern="100" dirty="0">
              <a:latin typeface="宋体"/>
              <a:cs typeface="Courier New"/>
            </a:endParaRPr>
          </a:p>
          <a:p>
            <a:pPr marL="447675" indent="0" algn="just"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．摆球的回复力最大时，摆线中的张力大小比摆球的重力大</a:t>
            </a:r>
            <a:endParaRPr lang="zh-CN" altLang="zh-CN" kern="100" dirty="0">
              <a:latin typeface="宋体"/>
              <a:cs typeface="Courier New"/>
            </a:endParaRPr>
          </a:p>
          <a:p>
            <a:pPr marL="447675" indent="0" algn="just"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．摆球的向心力最大时，摆球的加速度方向沿摆球的运动方向</a:t>
            </a:r>
            <a:endParaRPr lang="zh-CN" altLang="zh-CN" kern="100" dirty="0">
              <a:latin typeface="宋体"/>
              <a:cs typeface="Courier New"/>
            </a:endParaRPr>
          </a:p>
          <a:p>
            <a:pPr marL="447675" indent="0" algn="just">
              <a:tabLst>
                <a:tab pos="2970530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析：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摆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球在摆动过程中只受重力和摆线的张力，回复力和向心力都是按效果命名的，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错误；摆球摆动到回复力最大即最大位移处时，速度为零，向心力为零，此时摆线的张力等于球的重力沿摆线方向的分力，一定小于摆球重力，摆球在平衡位置时，向心力最大，此时加速度方向沿摆线方向，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47675" indent="0" algn="just">
              <a:tabLst>
                <a:tab pos="2970530" algn="l"/>
              </a:tabLst>
            </a:pPr>
            <a:r>
              <a:rPr lang="zh-CN" altLang="en-US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　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47675" indent="0" algn="just">
              <a:tabLst>
                <a:tab pos="2970530" algn="l"/>
              </a:tabLst>
            </a:pPr>
            <a:endParaRPr lang="zh-CN" altLang="zh-CN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66545" y="620688"/>
            <a:ext cx="10975658" cy="5544616"/>
          </a:xfrm>
        </p:spPr>
        <p:txBody>
          <a:bodyPr/>
          <a:lstStyle/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3.</a:t>
            </a:r>
            <a:r>
              <a:rPr lang="zh-CN" altLang="zh-CN" b="1" kern="100" dirty="0">
                <a:latin typeface="Times New Roman"/>
                <a:cs typeface="Times New Roman"/>
              </a:rPr>
              <a:t>一单摆做小角度摆动，其振动图像如图所示，以下说法正确的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时刻摆球速度最大，摆球的回复力最大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时刻摆球速度为</a:t>
            </a:r>
            <a:r>
              <a:rPr lang="en-US" altLang="zh-CN" b="1" kern="1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，悬线对它的拉力最小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时刻摆球速度为</a:t>
            </a:r>
            <a:r>
              <a:rPr lang="en-US" altLang="zh-CN" b="1" kern="1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，摆球的回复力最小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4</a:t>
            </a:r>
            <a:r>
              <a:rPr lang="zh-CN" altLang="zh-CN" b="1" kern="100" dirty="0">
                <a:latin typeface="Times New Roman"/>
                <a:cs typeface="Times New Roman"/>
              </a:rPr>
              <a:t>时刻摆球速度最大，悬线对它的拉力最大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 algn="just"/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</a:t>
            </a: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在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时刻和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时刻摆球的位移最大，回复力最大，速度为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均错误；在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时刻和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4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时刻摆球在平衡位置，速度最大，悬线拉力最大，回复力为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故</a:t>
            </a:r>
            <a:r>
              <a:rPr lang="en-US" altLang="zh-CN" b="1" kern="100" dirty="0" smtClean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marL="442913" indent="0" algn="just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solidFill>
                  <a:prstClr val="black"/>
                </a:solidFill>
                <a:latin typeface="Times New Roman"/>
                <a:ea typeface="楷体_GB2312"/>
                <a:cs typeface="Courier New"/>
              </a:rPr>
              <a:t>D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12290" name="Picture 2" descr="20WLXBY2-48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819" y="1628800"/>
            <a:ext cx="2520280" cy="1473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78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836712"/>
            <a:ext cx="10975658" cy="4525963"/>
          </a:xfrm>
        </p:spPr>
        <p:txBody>
          <a:bodyPr/>
          <a:lstStyle/>
          <a:p>
            <a:pPr indent="612140" algn="ctr"/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宋体"/>
                <a:cs typeface="Courier New"/>
              </a:rPr>
              <a:t>探究</a:t>
            </a:r>
            <a:r>
              <a:rPr lang="en-US" altLang="zh-CN" b="1" kern="100" dirty="0">
                <a:solidFill>
                  <a:schemeClr val="accent6">
                    <a:lumMod val="75000"/>
                  </a:schemeClr>
                </a:solidFill>
                <a:latin typeface="Symbol"/>
                <a:cs typeface="Courier New"/>
              </a:rPr>
              <a:t>(</a:t>
            </a: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宋体"/>
                <a:cs typeface="Courier New"/>
              </a:rPr>
              <a:t>二</a:t>
            </a:r>
            <a:r>
              <a:rPr lang="en-US" altLang="zh-CN" b="1" kern="100" dirty="0">
                <a:solidFill>
                  <a:schemeClr val="accent6">
                    <a:lumMod val="75000"/>
                  </a:schemeClr>
                </a:solidFill>
                <a:latin typeface="Symbol"/>
                <a:cs typeface="Courier New"/>
              </a:rPr>
              <a:t>)   </a:t>
            </a: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单摆周期公式的理解和应用</a:t>
            </a:r>
            <a:endParaRPr lang="zh-CN" altLang="zh-CN" sz="1050" kern="100" dirty="0">
              <a:solidFill>
                <a:schemeClr val="accent6">
                  <a:lumMod val="75000"/>
                </a:schemeClr>
              </a:solidFill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solidFill>
                  <a:srgbClr val="00B0F0"/>
                </a:solidFill>
                <a:latin typeface="Times New Roman"/>
                <a:ea typeface="黑体"/>
                <a:cs typeface="Times New Roman"/>
              </a:rPr>
              <a:t>问题驱动</a:t>
            </a:r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zh-CN" altLang="zh-CN" b="1" kern="100" dirty="0">
                <a:latin typeface="Times New Roman"/>
                <a:cs typeface="Times New Roman"/>
              </a:rPr>
              <a:t>由于单摆的回复力是由摆球的重力沿圆弧切线方向的分力提供的，那么是否摆球的质量越大，回复力越大，单摆摆动得越快，周期越小？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6273943"/>
              </p:ext>
            </p:extLst>
          </p:nvPr>
        </p:nvGraphicFramePr>
        <p:xfrm>
          <a:off x="766763" y="3598863"/>
          <a:ext cx="10372725" cy="2506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0" name="文档" r:id="rId3" imgW="10484824" imgH="2533347" progId="Word.Document.12">
                  <p:embed/>
                </p:oleObj>
              </mc:Choice>
              <mc:Fallback>
                <p:oleObj name="文档" r:id="rId3" imgW="10484824" imgH="253334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6763" y="3598863"/>
                        <a:ext cx="10372725" cy="2506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497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9673782"/>
              </p:ext>
            </p:extLst>
          </p:nvPr>
        </p:nvGraphicFramePr>
        <p:xfrm>
          <a:off x="911225" y="980728"/>
          <a:ext cx="10371138" cy="3881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3" name="文档" r:id="rId3" imgW="10371836" imgH="3881677" progId="Word.Document.12">
                  <p:embed/>
                </p:oleObj>
              </mc:Choice>
              <mc:Fallback>
                <p:oleObj name="文档" r:id="rId3" imgW="10371836" imgH="388167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1225" y="980728"/>
                        <a:ext cx="10371138" cy="3881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065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548680"/>
            <a:ext cx="10975658" cy="4525963"/>
          </a:xfrm>
        </p:spPr>
        <p:txBody>
          <a:bodyPr/>
          <a:lstStyle/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等效摆长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zh-CN" altLang="zh-CN" b="1" kern="100" dirty="0">
                <a:latin typeface="Times New Roman"/>
                <a:cs typeface="Times New Roman"/>
              </a:rPr>
              <a:t>摆长</a:t>
            </a:r>
            <a:r>
              <a:rPr lang="en-US" altLang="zh-CN" b="1" i="1" kern="100" dirty="0">
                <a:latin typeface="Times New Roman"/>
                <a:cs typeface="Courier New"/>
              </a:rPr>
              <a:t>l</a:t>
            </a:r>
            <a:r>
              <a:rPr lang="zh-CN" altLang="zh-CN" b="1" kern="100" dirty="0">
                <a:latin typeface="Times New Roman"/>
                <a:cs typeface="Times New Roman"/>
              </a:rPr>
              <a:t>是指摆动圆弧的圆心到摆球重心的距离，而不一定是摆线的长。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9864283"/>
              </p:ext>
            </p:extLst>
          </p:nvPr>
        </p:nvGraphicFramePr>
        <p:xfrm>
          <a:off x="698500" y="2039962"/>
          <a:ext cx="10421938" cy="419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6" name="文档" r:id="rId3" imgW="10515050" imgH="4242193" progId="Word.Document.12">
                  <p:embed/>
                </p:oleObj>
              </mc:Choice>
              <mc:Fallback>
                <p:oleObj name="文档" r:id="rId3" imgW="10515050" imgH="424219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8500" y="2039962"/>
                        <a:ext cx="10421938" cy="419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100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7711845"/>
              </p:ext>
            </p:extLst>
          </p:nvPr>
        </p:nvGraphicFramePr>
        <p:xfrm>
          <a:off x="835025" y="548829"/>
          <a:ext cx="10423525" cy="429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2" name="文档" r:id="rId3" imgW="10515050" imgH="4348185" progId="Word.Document.12">
                  <p:embed/>
                </p:oleObj>
              </mc:Choice>
              <mc:Fallback>
                <p:oleObj name="文档" r:id="rId3" imgW="10515050" imgH="434818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35025" y="548829"/>
                        <a:ext cx="10423525" cy="4297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2137147" y="4462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latin typeface="Times New Roman"/>
                <a:cs typeface="Times New Roman"/>
              </a:rPr>
              <a:t>续表</a:t>
            </a:r>
            <a:endParaRPr lang="zh-CN" altLang="en-US" sz="2400" dirty="0"/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3625558"/>
              </p:ext>
            </p:extLst>
          </p:nvPr>
        </p:nvGraphicFramePr>
        <p:xfrm>
          <a:off x="1220712" y="4437112"/>
          <a:ext cx="10277475" cy="2344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3" name="文档" r:id="rId5" imgW="10367808" imgH="2374478" progId="Word.Document.12">
                  <p:embed/>
                </p:oleObj>
              </mc:Choice>
              <mc:Fallback>
                <p:oleObj name="文档" r:id="rId5" imgW="10367808" imgH="237447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20712" y="4437112"/>
                        <a:ext cx="10277475" cy="2344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065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10561" y="1412776"/>
            <a:ext cx="10975658" cy="4104536"/>
          </a:xfrm>
        </p:spPr>
        <p:txBody>
          <a:bodyPr/>
          <a:lstStyle/>
          <a:p>
            <a:pPr marL="442913" indent="-442913" algn="just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一、单摆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．填一填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定义：悬挂物体的绳子的伸缩和质量可以忽略不计，绳长比物体的尺寸大很多，物体可以看作质点，这样的装置可以看作单摆。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单摆是一种理想化模型。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单摆的摆角小于</a:t>
            </a:r>
            <a:r>
              <a:rPr lang="en-US" altLang="zh-CN" b="1" kern="100" dirty="0">
                <a:latin typeface="Times New Roman"/>
                <a:cs typeface="Courier New"/>
              </a:rPr>
              <a:t> </a:t>
            </a:r>
            <a:r>
              <a:rPr lang="en-US" altLang="zh-CN" b="1" kern="100" dirty="0" smtClean="0">
                <a:latin typeface="Times New Roman"/>
                <a:cs typeface="Courier New"/>
              </a:rPr>
              <a:t>___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，</a:t>
            </a:r>
            <a:r>
              <a:rPr lang="zh-CN" altLang="zh-CN" b="1" kern="100" dirty="0">
                <a:latin typeface="Times New Roman"/>
                <a:cs typeface="Times New Roman"/>
              </a:rPr>
              <a:t>单摆的摆动可近似看成</a:t>
            </a:r>
            <a:r>
              <a:rPr lang="en-US" altLang="zh-CN" b="1" u="sng" kern="100" dirty="0">
                <a:latin typeface="Times New Roman"/>
                <a:cs typeface="Courier New"/>
              </a:rPr>
              <a:t>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         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2050" name="Picture 2" descr="F:\粤教版物理选择性必修第一册\新课程学案1自学新教材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60" y="548760"/>
            <a:ext cx="5868679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3505437" y="4563022"/>
            <a:ext cx="6479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Times New Roman"/>
              </a:rPr>
              <a:t>5°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7321723" y="4526788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简谐运动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7681046"/>
              </p:ext>
            </p:extLst>
          </p:nvPr>
        </p:nvGraphicFramePr>
        <p:xfrm>
          <a:off x="911225" y="564060"/>
          <a:ext cx="10371138" cy="3881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2" name="文档" r:id="rId3" imgW="10371836" imgH="3887085" progId="Word.Document.12">
                  <p:embed/>
                </p:oleObj>
              </mc:Choice>
              <mc:Fallback>
                <p:oleObj name="文档" r:id="rId3" imgW="10371836" imgH="388708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1225" y="564060"/>
                        <a:ext cx="10371138" cy="3881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10" name="Picture 2" descr="20XWLX2-69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318" y="4092452"/>
            <a:ext cx="1584176" cy="2360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100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20XWLX2-70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048" y="150341"/>
            <a:ext cx="7080963" cy="1982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1845253"/>
              </p:ext>
            </p:extLst>
          </p:nvPr>
        </p:nvGraphicFramePr>
        <p:xfrm>
          <a:off x="1043805" y="2248495"/>
          <a:ext cx="10166350" cy="4060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5" name="文档" r:id="rId5" imgW="10371836" imgH="4146657" progId="Word.Document.12">
                  <p:embed/>
                </p:oleObj>
              </mc:Choice>
              <mc:Fallback>
                <p:oleObj name="文档" r:id="rId5" imgW="10371836" imgH="414665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43805" y="2248495"/>
                        <a:ext cx="10166350" cy="4060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4759165"/>
              </p:ext>
            </p:extLst>
          </p:nvPr>
        </p:nvGraphicFramePr>
        <p:xfrm>
          <a:off x="1057027" y="6165304"/>
          <a:ext cx="103711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6" name="文档" r:id="rId7" imgW="10371836" imgH="593770" progId="Word.Document.12">
                  <p:embed/>
                </p:oleObj>
              </mc:Choice>
              <mc:Fallback>
                <p:oleObj name="文档" r:id="rId7" imgW="10371836" imgH="593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57027" y="6165304"/>
                        <a:ext cx="10371138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065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6559722"/>
              </p:ext>
            </p:extLst>
          </p:nvPr>
        </p:nvGraphicFramePr>
        <p:xfrm>
          <a:off x="911225" y="1235869"/>
          <a:ext cx="10371138" cy="449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8" name="文档" r:id="rId3" imgW="10371836" imgH="4498160" progId="Word.Document.12">
                  <p:embed/>
                </p:oleObj>
              </mc:Choice>
              <mc:Fallback>
                <p:oleObj name="文档" r:id="rId3" imgW="10371836" imgH="449816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1225" y="1235869"/>
                        <a:ext cx="10371138" cy="4497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45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028" y="692696"/>
            <a:ext cx="1849263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100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343199"/>
            <a:ext cx="10975658" cy="3301825"/>
          </a:xfrm>
        </p:spPr>
        <p:txBody>
          <a:bodyPr/>
          <a:lstStyle/>
          <a:p>
            <a:pPr indent="612140" algn="ctr"/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素养训练</a:t>
            </a:r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533400" indent="-533400" algn="just"/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．若单摆的摆长不变，摆球的质量减小，摆球离开平衡位置的最大摆角减小，则单摆振动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的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．频率不变，振幅不变　　　</a:t>
            </a:r>
            <a:r>
              <a:rPr lang="en-US" altLang="zh-CN" b="1" kern="100" dirty="0">
                <a:latin typeface="Times New Roman"/>
                <a:cs typeface="Courier New"/>
              </a:rPr>
              <a:t>	B</a:t>
            </a:r>
            <a:r>
              <a:rPr lang="zh-CN" altLang="zh-CN" b="1" kern="100" dirty="0">
                <a:latin typeface="Times New Roman"/>
                <a:cs typeface="Times New Roman"/>
              </a:rPr>
              <a:t>．频率不变，振幅改变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．频率改变，振幅不变</a:t>
            </a:r>
            <a:r>
              <a:rPr lang="en-US" altLang="zh-CN" b="1" kern="100" dirty="0">
                <a:latin typeface="Times New Roman"/>
                <a:cs typeface="Courier New"/>
              </a:rPr>
              <a:t>  	</a:t>
            </a:r>
            <a:r>
              <a:rPr lang="en-US" altLang="zh-CN" b="1" kern="100" dirty="0" smtClean="0">
                <a:latin typeface="Times New Roman"/>
                <a:cs typeface="Courier New"/>
              </a:rPr>
              <a:t>	D</a:t>
            </a:r>
            <a:r>
              <a:rPr lang="zh-CN" altLang="zh-CN" b="1" kern="100" dirty="0">
                <a:latin typeface="Times New Roman"/>
                <a:cs typeface="Times New Roman"/>
              </a:rPr>
              <a:t>．频率改变，振幅改变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454704"/>
              </p:ext>
            </p:extLst>
          </p:nvPr>
        </p:nvGraphicFramePr>
        <p:xfrm>
          <a:off x="1273051" y="3567336"/>
          <a:ext cx="10274300" cy="209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8" name="文档" r:id="rId3" imgW="10371836" imgH="2125603" progId="Word.Document.12">
                  <p:embed/>
                </p:oleObj>
              </mc:Choice>
              <mc:Fallback>
                <p:oleObj name="文档" r:id="rId3" imgW="10371836" imgH="212560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73051" y="3567336"/>
                        <a:ext cx="10274300" cy="2093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7843549"/>
              </p:ext>
            </p:extLst>
          </p:nvPr>
        </p:nvGraphicFramePr>
        <p:xfrm>
          <a:off x="1254373" y="5733256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9" name="文档" r:id="rId5" imgW="5274753" imgH="396374" progId="Word.Document.12">
                  <p:embed/>
                </p:oleObj>
              </mc:Choice>
              <mc:Fallback>
                <p:oleObj name="文档" r:id="rId5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54373" y="5733256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065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7206753"/>
              </p:ext>
            </p:extLst>
          </p:nvPr>
        </p:nvGraphicFramePr>
        <p:xfrm>
          <a:off x="1007863" y="188640"/>
          <a:ext cx="10274300" cy="428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5" name="文档" r:id="rId3" imgW="10371836" imgH="4340254" progId="Word.Document.12">
                  <p:embed/>
                </p:oleObj>
              </mc:Choice>
              <mc:Fallback>
                <p:oleObj name="文档" r:id="rId3" imgW="10371836" imgH="434025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07863" y="188640"/>
                        <a:ext cx="10274300" cy="4286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1147024"/>
              </p:ext>
            </p:extLst>
          </p:nvPr>
        </p:nvGraphicFramePr>
        <p:xfrm>
          <a:off x="1439911" y="4293096"/>
          <a:ext cx="10274300" cy="240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6" name="文档" r:id="rId5" imgW="10371836" imgH="2442136" progId="Word.Document.12">
                  <p:embed/>
                </p:oleObj>
              </mc:Choice>
              <mc:Fallback>
                <p:oleObj name="文档" r:id="rId5" imgW="10371836" imgH="244213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39911" y="4293096"/>
                        <a:ext cx="10274300" cy="2409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141459"/>
              </p:ext>
            </p:extLst>
          </p:nvPr>
        </p:nvGraphicFramePr>
        <p:xfrm>
          <a:off x="9049915" y="6093296"/>
          <a:ext cx="1544638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7" name="文档" r:id="rId7" imgW="1567197" imgH="396734" progId="Word.Document.12">
                  <p:embed/>
                </p:oleObj>
              </mc:Choice>
              <mc:Fallback>
                <p:oleObj name="文档" r:id="rId7" imgW="1567197" imgH="39673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049915" y="6093296"/>
                        <a:ext cx="1544638" cy="392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100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404664"/>
            <a:ext cx="10975658" cy="5976665"/>
          </a:xfrm>
        </p:spPr>
        <p:txBody>
          <a:bodyPr>
            <a:normAutofit lnSpcReduction="10000"/>
          </a:bodyPr>
          <a:lstStyle/>
          <a:p>
            <a:pPr marL="625475" indent="-625475" algn="just"/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en-US" altLang="zh-CN" b="1" kern="100" dirty="0" smtClean="0">
                <a:latin typeface="Times New Roman"/>
                <a:cs typeface="Courier New"/>
              </a:rPr>
              <a:t>.	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如</a:t>
            </a:r>
            <a:r>
              <a:rPr lang="zh-CN" altLang="zh-CN" b="1" kern="100" dirty="0">
                <a:latin typeface="Times New Roman"/>
                <a:cs typeface="Times New Roman"/>
              </a:rPr>
              <a:t>图所示，甲、乙两个体重相等的小孩玩滑梯游戏，</a:t>
            </a:r>
            <a:r>
              <a:rPr lang="en-US" altLang="zh-CN" b="1" i="1" kern="100" dirty="0">
                <a:latin typeface="Times New Roman"/>
                <a:cs typeface="Courier New"/>
              </a:rPr>
              <a:t>AB</a:t>
            </a:r>
            <a:r>
              <a:rPr lang="zh-CN" altLang="zh-CN" b="1" kern="100" dirty="0">
                <a:latin typeface="Times New Roman"/>
                <a:cs typeface="Times New Roman"/>
              </a:rPr>
              <a:t>为半径很大的光滑圆槽，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两点在同一水平高度上，且</a:t>
            </a:r>
            <a:r>
              <a:rPr lang="en-US" altLang="zh-CN" b="1" i="1" kern="100" dirty="0">
                <a:latin typeface="Times New Roman"/>
                <a:cs typeface="Courier New"/>
              </a:rPr>
              <a:t>AB</a:t>
            </a:r>
            <a:r>
              <a:rPr lang="zh-CN" altLang="zh-CN" b="1" kern="100" dirty="0">
                <a:latin typeface="Times New Roman"/>
                <a:cs typeface="Times New Roman"/>
              </a:rPr>
              <a:t>弧长远小于半径，圆槽的最低点为</a:t>
            </a:r>
            <a:r>
              <a:rPr lang="en-US" altLang="zh-CN" b="1" i="1" kern="100" dirty="0">
                <a:latin typeface="Times New Roman"/>
                <a:cs typeface="Courier New"/>
              </a:rPr>
              <a:t>O</a:t>
            </a:r>
            <a:r>
              <a:rPr lang="zh-CN" altLang="zh-CN" b="1" kern="100" dirty="0">
                <a:latin typeface="Times New Roman"/>
                <a:cs typeface="Times New Roman"/>
              </a:rPr>
              <a:t>，开始时甲静止在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点，乙静止在弧</a:t>
            </a:r>
            <a:r>
              <a:rPr lang="en-US" altLang="zh-CN" b="1" i="1" kern="100" dirty="0">
                <a:latin typeface="Times New Roman"/>
                <a:cs typeface="Courier New"/>
              </a:rPr>
              <a:t>OB</a:t>
            </a:r>
            <a:r>
              <a:rPr lang="zh-CN" altLang="zh-CN" b="1" kern="100" dirty="0">
                <a:latin typeface="Times New Roman"/>
                <a:cs typeface="Times New Roman"/>
              </a:rPr>
              <a:t>的中点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，听到哨声两人同时无初速滑下，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则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 algn="just"/>
            <a:endParaRPr lang="en-US" altLang="zh-CN" b="1" kern="100" dirty="0">
              <a:latin typeface="Times New Roman"/>
              <a:cs typeface="Courier New"/>
            </a:endParaRPr>
          </a:p>
          <a:p>
            <a:pPr indent="612140" algn="just"/>
            <a:r>
              <a:rPr lang="en-US" altLang="zh-CN" b="1" kern="100" dirty="0" smtClean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．两人在</a:t>
            </a:r>
            <a:r>
              <a:rPr lang="en-US" altLang="zh-CN" b="1" i="1" kern="100" dirty="0">
                <a:latin typeface="Times New Roman"/>
                <a:cs typeface="Courier New"/>
              </a:rPr>
              <a:t>O</a:t>
            </a:r>
            <a:r>
              <a:rPr lang="zh-CN" altLang="zh-CN" b="1" kern="100" dirty="0">
                <a:latin typeface="Times New Roman"/>
                <a:cs typeface="Times New Roman"/>
              </a:rPr>
              <a:t>点相遇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．两人在</a:t>
            </a:r>
            <a:r>
              <a:rPr lang="en-US" altLang="zh-CN" b="1" i="1" kern="100" dirty="0">
                <a:latin typeface="Times New Roman"/>
                <a:cs typeface="Courier New"/>
              </a:rPr>
              <a:t>O</a:t>
            </a:r>
            <a:r>
              <a:rPr lang="zh-CN" altLang="zh-CN" b="1" kern="100" dirty="0">
                <a:latin typeface="Times New Roman"/>
                <a:cs typeface="Times New Roman"/>
              </a:rPr>
              <a:t>点左侧相遇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．相遇时的动能相同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．相遇时两人的向心加速度相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同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22530" name="Picture 2" descr="21XYJWL-29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427" y="2420888"/>
            <a:ext cx="2736304" cy="919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065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9148460"/>
              </p:ext>
            </p:extLst>
          </p:nvPr>
        </p:nvGraphicFramePr>
        <p:xfrm>
          <a:off x="1057027" y="933549"/>
          <a:ext cx="10274300" cy="451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2" name="文档" r:id="rId3" imgW="10371836" imgH="4569181" progId="Word.Document.12">
                  <p:embed/>
                </p:oleObj>
              </mc:Choice>
              <mc:Fallback>
                <p:oleObj name="文档" r:id="rId3" imgW="10371836" imgH="456918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57027" y="933549"/>
                        <a:ext cx="10274300" cy="4511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7652608"/>
              </p:ext>
            </p:extLst>
          </p:nvPr>
        </p:nvGraphicFramePr>
        <p:xfrm>
          <a:off x="1129035" y="4869160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3" name="文档" r:id="rId5" imgW="5274753" imgH="396374" progId="Word.Document.12">
                  <p:embed/>
                </p:oleObj>
              </mc:Choice>
              <mc:Fallback>
                <p:oleObj name="文档" r:id="rId5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29035" y="4869160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100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135287"/>
            <a:ext cx="10975658" cy="5174033"/>
          </a:xfrm>
        </p:spPr>
        <p:txBody>
          <a:bodyPr/>
          <a:lstStyle/>
          <a:p>
            <a:pPr marL="442913" indent="-442913" algn="just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一、培养创新意识和创新思维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选自人教版新教材课后练习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下图是两个单摆的振动图像。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 smtClean="0">
                <a:latin typeface="Times New Roman"/>
                <a:cs typeface="Courier New"/>
              </a:rPr>
              <a:t>	</a:t>
            </a:r>
          </a:p>
          <a:p>
            <a:pPr marL="442913" indent="-442913" algn="just"/>
            <a:endParaRPr lang="en-US" altLang="zh-CN" b="1" kern="100" dirty="0" smtClean="0">
              <a:latin typeface="Times New Roman"/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	</a:t>
            </a:r>
            <a:endParaRPr lang="en-US" altLang="zh-CN" b="1" kern="100" dirty="0" smtClean="0">
              <a:latin typeface="Times New Roman"/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en-US" altLang="zh-CN" b="1" kern="100" dirty="0">
                <a:latin typeface="Times New Roman"/>
                <a:cs typeface="Courier New"/>
              </a:rPr>
              <a:t>1)</a:t>
            </a:r>
            <a:r>
              <a:rPr lang="zh-CN" altLang="zh-CN" b="1" kern="100" dirty="0">
                <a:latin typeface="Times New Roman"/>
                <a:cs typeface="Times New Roman"/>
              </a:rPr>
              <a:t>甲、乙两个摆的摆长之比是多少？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 smtClean="0">
                <a:latin typeface="Times New Roman"/>
                <a:cs typeface="Courier New"/>
              </a:rPr>
              <a:t>	(</a:t>
            </a:r>
            <a:r>
              <a:rPr lang="en-US" altLang="zh-CN" b="1" kern="100" dirty="0">
                <a:latin typeface="Times New Roman"/>
                <a:cs typeface="Courier New"/>
              </a:rPr>
              <a:t>2)</a:t>
            </a:r>
            <a:r>
              <a:rPr lang="zh-CN" altLang="zh-CN" b="1" kern="100" dirty="0">
                <a:latin typeface="Times New Roman"/>
                <a:cs typeface="Times New Roman"/>
              </a:rPr>
              <a:t>以向右的方向作为摆球偏离平衡位置的位移的正方向，从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起，乙第一次到达右方最大位移时，甲摆动到了什么位置？向什么方向运动？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/>
            <a:endParaRPr lang="zh-CN" altLang="en-US" dirty="0"/>
          </a:p>
        </p:txBody>
      </p:sp>
      <p:pic>
        <p:nvPicPr>
          <p:cNvPr id="24578" name="Picture 2" descr="F:\粤教版物理选择性必修第一册\新课程学案3培优高素养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275" y="332656"/>
            <a:ext cx="5868679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 descr="20WLXBY2-53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331" y="2564904"/>
            <a:ext cx="3672408" cy="15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065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4859207"/>
              </p:ext>
            </p:extLst>
          </p:nvPr>
        </p:nvGraphicFramePr>
        <p:xfrm>
          <a:off x="1057027" y="1294185"/>
          <a:ext cx="10371138" cy="2782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4" name="文档" r:id="rId3" imgW="10371836" imgH="2786790" progId="Word.Document.12">
                  <p:embed/>
                </p:oleObj>
              </mc:Choice>
              <mc:Fallback>
                <p:oleObj name="文档" r:id="rId3" imgW="10371836" imgH="278679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57027" y="1294185"/>
                        <a:ext cx="10371138" cy="2782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4882910"/>
              </p:ext>
            </p:extLst>
          </p:nvPr>
        </p:nvGraphicFramePr>
        <p:xfrm>
          <a:off x="478977" y="3699371"/>
          <a:ext cx="103711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5" name="文档" r:id="rId5" imgW="10371836" imgH="593770" progId="Word.Document.12">
                  <p:embed/>
                </p:oleObj>
              </mc:Choice>
              <mc:Fallback>
                <p:oleObj name="文档" r:id="rId5" imgW="10371836" imgH="593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8977" y="3699371"/>
                        <a:ext cx="10371138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100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88640"/>
            <a:ext cx="10975658" cy="6408711"/>
          </a:xfrm>
        </p:spPr>
        <p:txBody>
          <a:bodyPr>
            <a:normAutofit lnSpcReduction="10000"/>
          </a:bodyPr>
          <a:lstStyle/>
          <a:p>
            <a:pPr marL="447675" indent="-447675" algn="just">
              <a:lnSpc>
                <a:spcPct val="140000"/>
              </a:lnSpc>
            </a:pPr>
            <a:r>
              <a:rPr lang="zh-CN" altLang="zh-CN" b="1" kern="100" dirty="0" smtClean="0">
                <a:latin typeface="Times New Roman"/>
                <a:ea typeface="黑体"/>
                <a:cs typeface="Times New Roman"/>
              </a:rPr>
              <a:t>二、注重学以致用和思维建模</a:t>
            </a:r>
            <a:endParaRPr lang="zh-CN" altLang="zh-CN" sz="1050" kern="100" dirty="0" smtClean="0">
              <a:latin typeface="宋体"/>
              <a:cs typeface="Courier New"/>
            </a:endParaRPr>
          </a:p>
          <a:p>
            <a:pPr marL="447675" indent="-447675" algn="just">
              <a:lnSpc>
                <a:spcPct val="140000"/>
              </a:lnSpc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．惠更斯利用摆的等时性原理制成了第一座摆钟。如图甲所示为日常生活中我们能见到的一种摆钟。图乙所示为摆的结构示意图，圆盘固定在摆杆上，螺母可以沿摆杆上下移动。在</a:t>
            </a: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地走时准确的摆钟移到</a:t>
            </a: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地未做其他调整时摆动加快了，下列说法正确的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kern="100" dirty="0">
              <a:latin typeface="宋体"/>
              <a:cs typeface="Courier New"/>
            </a:endParaRPr>
          </a:p>
          <a:p>
            <a:pPr marL="447675" indent="0" algn="just">
              <a:lnSpc>
                <a:spcPct val="140000"/>
              </a:lnSpc>
              <a:tabLst>
                <a:tab pos="2970530" algn="l"/>
              </a:tabLst>
            </a:pPr>
            <a:endParaRPr lang="en-US" altLang="zh-CN" b="1" kern="100" dirty="0" smtClean="0">
              <a:latin typeface="Times New Roman"/>
              <a:cs typeface="Courier New"/>
            </a:endParaRPr>
          </a:p>
          <a:p>
            <a:pPr marL="447675" indent="0" algn="just">
              <a:lnSpc>
                <a:spcPct val="140000"/>
              </a:lnSpc>
              <a:tabLst>
                <a:tab pos="2970530" algn="l"/>
              </a:tabLst>
            </a:pPr>
            <a:endParaRPr lang="en-US" altLang="zh-CN" b="1" kern="100" dirty="0" smtClean="0">
              <a:latin typeface="Times New Roman"/>
              <a:cs typeface="Courier New"/>
            </a:endParaRPr>
          </a:p>
          <a:p>
            <a:pPr marL="447675" indent="0" algn="just">
              <a:lnSpc>
                <a:spcPct val="140000"/>
              </a:lnSpc>
              <a:tabLst>
                <a:tab pos="2970530" algn="l"/>
              </a:tabLst>
            </a:pPr>
            <a:endParaRPr lang="en-US" altLang="zh-CN" b="1" kern="100" dirty="0">
              <a:latin typeface="Times New Roman"/>
              <a:cs typeface="Courier New"/>
            </a:endParaRPr>
          </a:p>
          <a:p>
            <a:pPr marL="447675" indent="0" algn="just">
              <a:lnSpc>
                <a:spcPct val="140000"/>
              </a:lnSpc>
              <a:tabLst>
                <a:tab pos="2970530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地的重力加速度较大，若要调准可将螺母适当向下移动</a:t>
            </a:r>
            <a:endParaRPr lang="zh-CN" altLang="zh-CN" kern="100" dirty="0">
              <a:latin typeface="宋体"/>
              <a:cs typeface="Courier New"/>
            </a:endParaRPr>
          </a:p>
          <a:p>
            <a:pPr marL="447675" indent="0" algn="just">
              <a:lnSpc>
                <a:spcPct val="140000"/>
              </a:lnSpc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地的重力加速度较大，若要调准可将螺母适当向上移动</a:t>
            </a:r>
            <a:endParaRPr lang="zh-CN" altLang="zh-CN" kern="100" dirty="0">
              <a:latin typeface="宋体"/>
              <a:cs typeface="Courier New"/>
            </a:endParaRPr>
          </a:p>
          <a:p>
            <a:pPr marL="447675" indent="0" algn="just">
              <a:lnSpc>
                <a:spcPct val="140000"/>
              </a:lnSpc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地的重力加速度较大，若要调准可将螺母适当向下移动</a:t>
            </a:r>
            <a:endParaRPr lang="zh-CN" altLang="zh-CN" kern="100" dirty="0">
              <a:latin typeface="宋体"/>
              <a:cs typeface="Courier New"/>
            </a:endParaRPr>
          </a:p>
          <a:p>
            <a:pPr marL="447675" indent="0" algn="just">
              <a:lnSpc>
                <a:spcPct val="140000"/>
              </a:lnSpc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地的重力加速度较大，若要调准可将螺母适当向上移动</a:t>
            </a:r>
            <a:endParaRPr lang="zh-CN" altLang="zh-CN" kern="100" dirty="0">
              <a:effectLst/>
              <a:latin typeface="宋体"/>
              <a:cs typeface="Courier New"/>
            </a:endParaRPr>
          </a:p>
        </p:txBody>
      </p:sp>
      <p:pic>
        <p:nvPicPr>
          <p:cNvPr id="30722" name="Picture 2" descr="21XLKWLX2-41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468" y="2315174"/>
            <a:ext cx="3024336" cy="2049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065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66545" y="836712"/>
            <a:ext cx="10975658" cy="4680519"/>
          </a:xfrm>
        </p:spPr>
        <p:txBody>
          <a:bodyPr>
            <a:normAutofit/>
          </a:bodyPr>
          <a:lstStyle/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(4)</a:t>
            </a:r>
            <a:r>
              <a:rPr lang="zh-CN" altLang="zh-CN" b="1" kern="100" dirty="0">
                <a:latin typeface="Times New Roman"/>
                <a:cs typeface="Times New Roman"/>
              </a:rPr>
              <a:t>单摆的回复力。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361950" indent="-361950" algn="just"/>
            <a:r>
              <a:rPr lang="en-US" altLang="zh-CN" b="1" kern="100" dirty="0" smtClean="0">
                <a:latin typeface="宋体"/>
                <a:cs typeface="宋体"/>
              </a:rPr>
              <a:t>	</a:t>
            </a:r>
            <a:r>
              <a:rPr lang="zh-CN" altLang="zh-CN" b="1" kern="100" dirty="0" smtClean="0">
                <a:latin typeface="宋体"/>
                <a:cs typeface="宋体"/>
              </a:rPr>
              <a:t>①</a:t>
            </a:r>
            <a:r>
              <a:rPr lang="zh-CN" altLang="zh-CN" b="1" kern="100" dirty="0">
                <a:latin typeface="Times New Roman"/>
                <a:cs typeface="Times New Roman"/>
              </a:rPr>
              <a:t>来源：重力</a:t>
            </a:r>
            <a:r>
              <a:rPr lang="en-US" altLang="zh-CN" b="1" i="1" kern="100" dirty="0">
                <a:latin typeface="Times New Roman"/>
                <a:cs typeface="Courier New"/>
              </a:rPr>
              <a:t>mg</a:t>
            </a:r>
            <a:r>
              <a:rPr lang="zh-CN" altLang="zh-CN" b="1" kern="100" dirty="0">
                <a:latin typeface="Times New Roman"/>
                <a:cs typeface="Times New Roman"/>
              </a:rPr>
              <a:t>沿圆弧切线方向的</a:t>
            </a:r>
            <a:r>
              <a:rPr lang="en-US" altLang="zh-CN" b="1" u="sng" kern="100" dirty="0">
                <a:latin typeface="Times New Roman"/>
                <a:cs typeface="Courier New"/>
              </a:rPr>
              <a:t>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 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361950" indent="-361950" algn="just"/>
            <a:r>
              <a:rPr lang="en-US" altLang="zh-CN" b="1" kern="100" dirty="0" smtClean="0">
                <a:latin typeface="宋体"/>
                <a:cs typeface="宋体"/>
              </a:rPr>
              <a:t>	</a:t>
            </a:r>
            <a:r>
              <a:rPr lang="zh-CN" altLang="zh-CN" b="1" kern="100" dirty="0" smtClean="0">
                <a:latin typeface="宋体"/>
                <a:cs typeface="宋体"/>
              </a:rPr>
              <a:t>②</a:t>
            </a:r>
            <a:r>
              <a:rPr lang="zh-CN" altLang="zh-CN" b="1" kern="100" dirty="0">
                <a:latin typeface="Times New Roman"/>
                <a:cs typeface="Times New Roman"/>
              </a:rPr>
              <a:t>大小：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i="1" u="sng" kern="100" dirty="0">
                <a:latin typeface="Times New Roman"/>
                <a:cs typeface="Courier New"/>
              </a:rPr>
              <a:t>     </a:t>
            </a:r>
            <a:r>
              <a:rPr lang="en-US" altLang="zh-CN" b="1" i="1" u="sng" kern="100" dirty="0" smtClean="0">
                <a:latin typeface="Times New Roman"/>
                <a:cs typeface="Courier New"/>
              </a:rPr>
              <a:t>            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．判一判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单摆摆球受重力、摆线的拉力、回复力、向心力作用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单摆摆球受的回复力最大时，向心力为</a:t>
            </a:r>
            <a:r>
              <a:rPr lang="en-US" altLang="zh-CN" b="1" kern="1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；回复力为</a:t>
            </a:r>
            <a:r>
              <a:rPr lang="en-US" altLang="zh-CN" b="1" kern="1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时，向心力最大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单摆的回复力就是摆球的向心力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3074" name="Picture 2" descr="21XYJWL-28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2277" y="836712"/>
            <a:ext cx="1235750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5798218" y="1527175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分力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2957083" y="2132856"/>
            <a:ext cx="12682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i="1" kern="100" dirty="0">
                <a:solidFill>
                  <a:srgbClr val="FF0000"/>
                </a:solidFill>
                <a:latin typeface="Times New Roman"/>
              </a:rPr>
              <a:t>mg</a:t>
            </a:r>
            <a:r>
              <a:rPr lang="en-US" altLang="zh-CN" sz="2400" b="1" kern="100" dirty="0">
                <a:solidFill>
                  <a:srgbClr val="FF0000"/>
                </a:solidFill>
                <a:latin typeface="Times New Roman"/>
              </a:rPr>
              <a:t>sin</a:t>
            </a:r>
            <a:r>
              <a:rPr lang="en-US" altLang="zh-CN" sz="2400" b="1" kern="100" dirty="0">
                <a:latin typeface="Times New Roman"/>
              </a:rPr>
              <a:t>  </a:t>
            </a:r>
            <a:r>
              <a:rPr lang="en-US" altLang="zh-CN" sz="2400" b="1" i="1" kern="100" dirty="0">
                <a:solidFill>
                  <a:srgbClr val="FF0000"/>
                </a:solidFill>
                <a:latin typeface="Times New Roman"/>
              </a:rPr>
              <a:t>θ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10968345" y="3453285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sz="2400" dirty="0"/>
          </a:p>
        </p:txBody>
      </p:sp>
      <p:sp>
        <p:nvSpPr>
          <p:cNvPr id="9" name="矩形 8"/>
          <p:cNvSpPr/>
          <p:nvPr/>
        </p:nvSpPr>
        <p:spPr>
          <a:xfrm>
            <a:off x="10968345" y="4077072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sz="2400" dirty="0"/>
          </a:p>
        </p:txBody>
      </p:sp>
      <p:sp>
        <p:nvSpPr>
          <p:cNvPr id="10" name="矩形 9"/>
          <p:cNvSpPr/>
          <p:nvPr/>
        </p:nvSpPr>
        <p:spPr>
          <a:xfrm>
            <a:off x="11004141" y="4716091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0235022"/>
              </p:ext>
            </p:extLst>
          </p:nvPr>
        </p:nvGraphicFramePr>
        <p:xfrm>
          <a:off x="1176708" y="1700808"/>
          <a:ext cx="10177463" cy="207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8" name="文档" r:id="rId3" imgW="10367808" imgH="2125404" progId="Word.Document.12">
                  <p:embed/>
                </p:oleObj>
              </mc:Choice>
              <mc:Fallback>
                <p:oleObj name="文档" r:id="rId3" imgW="10367808" imgH="212540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76708" y="1700808"/>
                        <a:ext cx="10177463" cy="207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4227901"/>
              </p:ext>
            </p:extLst>
          </p:nvPr>
        </p:nvGraphicFramePr>
        <p:xfrm>
          <a:off x="1130300" y="3764905"/>
          <a:ext cx="5221288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9" name="文档" r:id="rId5" imgW="5274753" imgH="396734" progId="Word.Document.12">
                  <p:embed/>
                </p:oleObj>
              </mc:Choice>
              <mc:Fallback>
                <p:oleObj name="文档" r:id="rId5" imgW="5274753" imgH="39673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30300" y="3764905"/>
                        <a:ext cx="5221288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100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-27384"/>
            <a:ext cx="10975658" cy="4525963"/>
          </a:xfrm>
        </p:spPr>
        <p:txBody>
          <a:bodyPr/>
          <a:lstStyle/>
          <a:p>
            <a:pPr marL="533400" indent="-533400" algn="just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cs typeface="Times New Roman"/>
              </a:rPr>
              <a:t>一个单摆的摆球偏离到最大位置时，正好遇到空中竖直下落的雨滴，雨滴均匀附着在摆球的表面，下列说法正确的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．摆球经过平衡位置时速度要增大，周期减小，振幅要增大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．摆球经过平衡位置时速度没有变化，周期减小，振幅也减小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．摆球经过平衡位置时速度没有变化，周期也不变，振幅要增大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．摆球经过平衡位置时速度要增大，周期不变，振幅要增大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9837521"/>
              </p:ext>
            </p:extLst>
          </p:nvPr>
        </p:nvGraphicFramePr>
        <p:xfrm>
          <a:off x="1223887" y="3683719"/>
          <a:ext cx="10274300" cy="284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0" name="文档" r:id="rId3" imgW="10371836" imgH="2871150" progId="Word.Document.12">
                  <p:embed/>
                </p:oleObj>
              </mc:Choice>
              <mc:Fallback>
                <p:oleObj name="文档" r:id="rId3" imgW="10371836" imgH="287115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23887" y="3683719"/>
                        <a:ext cx="10274300" cy="2841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2115810"/>
              </p:ext>
            </p:extLst>
          </p:nvPr>
        </p:nvGraphicFramePr>
        <p:xfrm>
          <a:off x="1201043" y="6309320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1" name="文档" r:id="rId5" imgW="5274753" imgH="396374" progId="Word.Document.12">
                  <p:embed/>
                </p:oleObj>
              </mc:Choice>
              <mc:Fallback>
                <p:oleObj name="文档" r:id="rId5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01043" y="6309320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065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66545" y="332656"/>
            <a:ext cx="10975658" cy="4525963"/>
          </a:xfrm>
        </p:spPr>
        <p:txBody>
          <a:bodyPr/>
          <a:lstStyle/>
          <a:p>
            <a:pPr marL="442913" indent="-442913" algn="just">
              <a:tabLst>
                <a:tab pos="2970213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选自鲁科版新教材课后练习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某同学用单摆测定一座山的海拔，在山顶上他测得摆长为</a:t>
            </a:r>
            <a:r>
              <a:rPr lang="en-US" altLang="zh-CN" b="1" i="1" kern="100" dirty="0">
                <a:latin typeface="Times New Roman"/>
                <a:cs typeface="Courier New"/>
              </a:rPr>
              <a:t>l</a:t>
            </a:r>
            <a:r>
              <a:rPr lang="zh-CN" altLang="zh-CN" b="1" kern="100" dirty="0">
                <a:latin typeface="Times New Roman"/>
                <a:cs typeface="Times New Roman"/>
              </a:rPr>
              <a:t>的单摆做简谐运动的周期为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。已知引力常量为</a:t>
            </a:r>
            <a:r>
              <a:rPr lang="en-US" altLang="zh-CN" b="1" i="1" kern="100" dirty="0">
                <a:latin typeface="Times New Roman"/>
                <a:cs typeface="Courier New"/>
              </a:rPr>
              <a:t>G</a:t>
            </a:r>
            <a:r>
              <a:rPr lang="zh-CN" altLang="zh-CN" b="1" kern="100" dirty="0">
                <a:latin typeface="Times New Roman"/>
                <a:cs typeface="Times New Roman"/>
              </a:rPr>
              <a:t>，地球质量为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，地球半径为</a:t>
            </a:r>
            <a:r>
              <a:rPr lang="en-US" altLang="zh-CN" b="1" i="1" kern="100" dirty="0">
                <a:latin typeface="Times New Roman"/>
                <a:cs typeface="Courier New"/>
              </a:rPr>
              <a:t>R</a:t>
            </a:r>
            <a:r>
              <a:rPr lang="zh-CN" altLang="zh-CN" b="1" kern="100" dirty="0">
                <a:latin typeface="Times New Roman"/>
                <a:cs typeface="Times New Roman"/>
              </a:rPr>
              <a:t>。求山顶的海拔。</a:t>
            </a:r>
            <a:endParaRPr lang="zh-CN" altLang="zh-CN" kern="100" dirty="0">
              <a:effectLst/>
              <a:latin typeface="宋体"/>
              <a:cs typeface="Courier New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4946218"/>
              </p:ext>
            </p:extLst>
          </p:nvPr>
        </p:nvGraphicFramePr>
        <p:xfrm>
          <a:off x="1201043" y="2057400"/>
          <a:ext cx="10177463" cy="3706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3" name="文档" r:id="rId3" imgW="10367808" imgH="3780016" progId="Word.Document.12">
                  <p:embed/>
                </p:oleObj>
              </mc:Choice>
              <mc:Fallback>
                <p:oleObj name="文档" r:id="rId3" imgW="10367808" imgH="378001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01043" y="2057400"/>
                        <a:ext cx="10177463" cy="3706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8053164"/>
              </p:ext>
            </p:extLst>
          </p:nvPr>
        </p:nvGraphicFramePr>
        <p:xfrm>
          <a:off x="1201043" y="5661248"/>
          <a:ext cx="10275888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4" name="文档" r:id="rId5" imgW="10367808" imgH="793652" progId="Word.Document.12">
                  <p:embed/>
                </p:oleObj>
              </mc:Choice>
              <mc:Fallback>
                <p:oleObj name="文档" r:id="rId5" imgW="10367808" imgH="79365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01043" y="5661248"/>
                        <a:ext cx="10275888" cy="784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100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161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007" y="1497547"/>
            <a:ext cx="944421" cy="35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hlinkClick r:id="" action="ppaction://hlinkshowjump?jump=nextslide" highlightClick="1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811" y="1502660"/>
            <a:ext cx="9578899" cy="349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816131">
            <a:hlinkClick r:id="rId5" action="ppaction://hlinkfile"/>
          </p:cNvPr>
          <p:cNvSpPr txBox="1"/>
          <p:nvPr/>
        </p:nvSpPr>
        <p:spPr>
          <a:xfrm>
            <a:off x="913011" y="2420888"/>
            <a:ext cx="10371137" cy="133882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课时跟踪检测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见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课时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跟踪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检测（</a:t>
            </a:r>
            <a:r>
              <a:rPr lang="zh-CN" altLang="en-US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十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）</a:t>
            </a:r>
            <a:r>
              <a:rPr lang="en-US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zh-CN" sz="2800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 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(</a:t>
            </a:r>
            <a:r>
              <a:rPr kumimoji="0" lang="zh-CN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单击进入电子文档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)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96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90675"/>
            <a:ext cx="12155488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876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66545" y="692696"/>
            <a:ext cx="10975658" cy="5472608"/>
          </a:xfrm>
        </p:spPr>
        <p:txBody>
          <a:bodyPr>
            <a:normAutofit lnSpcReduction="10000"/>
          </a:bodyPr>
          <a:lstStyle/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．选一选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 algn="just"/>
            <a:r>
              <a:rPr lang="zh-CN" altLang="zh-CN" b="1" kern="100" dirty="0" smtClean="0">
                <a:latin typeface="Times New Roman"/>
                <a:cs typeface="Times New Roman"/>
              </a:rPr>
              <a:t>在</a:t>
            </a:r>
            <a:r>
              <a:rPr lang="zh-CN" altLang="zh-CN" b="1" kern="100" dirty="0">
                <a:latin typeface="Times New Roman"/>
                <a:cs typeface="Times New Roman"/>
              </a:rPr>
              <a:t>如图所示的装置中，可视为单摆的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 algn="just"/>
            <a:endParaRPr lang="en-US" altLang="zh-CN" b="1" kern="100" dirty="0" smtClean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marL="442913" indent="0" algn="just"/>
            <a:endParaRPr lang="en-US" altLang="zh-CN" b="1" kern="100" dirty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marL="442913" indent="0" algn="just"/>
            <a:endParaRPr lang="en-US" altLang="zh-CN" b="1" kern="100" dirty="0" smtClean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marL="442913" indent="0" algn="just"/>
            <a:endParaRPr lang="en-US" altLang="zh-CN" b="1" kern="100" dirty="0" smtClean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marL="442913" indent="0" algn="just"/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</a:t>
            </a: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单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摆的悬线要求无弹性、直径小且质量可忽略，故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错误；悬点必须固定，故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endParaRPr lang="zh-CN" altLang="en-US" dirty="0"/>
          </a:p>
        </p:txBody>
      </p:sp>
      <p:pic>
        <p:nvPicPr>
          <p:cNvPr id="4098" name="Picture 2" descr="20WLXBY2-45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283" y="1916832"/>
            <a:ext cx="5184576" cy="2208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9595371"/>
              </p:ext>
            </p:extLst>
          </p:nvPr>
        </p:nvGraphicFramePr>
        <p:xfrm>
          <a:off x="1079871" y="620688"/>
          <a:ext cx="10274300" cy="504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8" name="文档" r:id="rId3" imgW="10371836" imgH="5278317" progId="Word.Document.12">
                  <p:embed/>
                </p:oleObj>
              </mc:Choice>
              <mc:Fallback>
                <p:oleObj name="文档" r:id="rId3" imgW="10371836" imgH="527831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9871" y="620688"/>
                        <a:ext cx="10274300" cy="5045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/>
        </p:nvSpPr>
        <p:spPr>
          <a:xfrm>
            <a:off x="3577307" y="1671191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控制变量</a:t>
            </a:r>
            <a:endParaRPr lang="zh-CN" altLang="en-US" sz="2400" dirty="0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1044858"/>
              </p:ext>
            </p:extLst>
          </p:nvPr>
        </p:nvGraphicFramePr>
        <p:xfrm>
          <a:off x="3576638" y="4581128"/>
          <a:ext cx="4694237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9" name="文档" r:id="rId5" imgW="4750731" imgH="798459" progId="Word.Document.12">
                  <p:embed/>
                </p:oleObj>
              </mc:Choice>
              <mc:Fallback>
                <p:oleObj name="文档" r:id="rId5" imgW="4750731" imgH="79845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576638" y="4581128"/>
                        <a:ext cx="4694237" cy="792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476673"/>
            <a:ext cx="10975658" cy="5832647"/>
          </a:xfrm>
        </p:spPr>
        <p:txBody>
          <a:bodyPr>
            <a:normAutofit/>
          </a:bodyPr>
          <a:lstStyle/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(4)</a:t>
            </a:r>
            <a:r>
              <a:rPr lang="zh-CN" altLang="zh-CN" b="1" kern="100" dirty="0">
                <a:latin typeface="Times New Roman"/>
                <a:cs typeface="Times New Roman"/>
              </a:rPr>
              <a:t>单摆的周期与装置的固有因素有关，和外界条件无关，故单摆的周期也叫作单摆的</a:t>
            </a:r>
            <a:r>
              <a:rPr lang="en-US" altLang="zh-CN" b="1" u="sng" kern="100" dirty="0">
                <a:latin typeface="Times New Roman"/>
                <a:cs typeface="Courier New"/>
              </a:rPr>
              <a:t> 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</a:t>
            </a:r>
            <a:r>
              <a:rPr lang="zh-CN" altLang="zh-CN" b="1" kern="100" dirty="0">
                <a:latin typeface="Times New Roman"/>
                <a:cs typeface="Times New Roman"/>
              </a:rPr>
              <a:t>周期。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(5)</a:t>
            </a:r>
            <a:r>
              <a:rPr lang="zh-CN" altLang="zh-CN" b="1" kern="100" dirty="0">
                <a:latin typeface="Times New Roman"/>
                <a:cs typeface="Times New Roman"/>
              </a:rPr>
              <a:t>弹簧振子的简谐运动的周期和频率也是固有的，与弹簧振子的</a:t>
            </a:r>
            <a:r>
              <a:rPr lang="en-US" altLang="zh-CN" b="1" u="sng" kern="100" dirty="0">
                <a:latin typeface="Times New Roman"/>
                <a:cs typeface="Courier New"/>
              </a:rPr>
              <a:t>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       </a:t>
            </a:r>
            <a:r>
              <a:rPr lang="zh-CN" altLang="zh-CN" b="1" kern="100" dirty="0">
                <a:latin typeface="Times New Roman"/>
                <a:cs typeface="Times New Roman"/>
              </a:rPr>
              <a:t>和振子质量有关。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endParaRPr lang="en-US" altLang="zh-CN" b="1" kern="100" dirty="0" smtClean="0">
              <a:latin typeface="Times New Roman"/>
              <a:cs typeface="Courier New"/>
            </a:endParaRPr>
          </a:p>
          <a:p>
            <a:pPr marL="442913" indent="-442913" algn="just"/>
            <a:r>
              <a:rPr lang="en-US" altLang="zh-CN" b="1" kern="100" dirty="0" smtClean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．判一判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单摆摆球的质量越大，周期越小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单摆的摆线越长，周期越大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单摆的振幅越大，周期越大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/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1777107" y="109512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固有</a:t>
            </a:r>
            <a:endParaRPr lang="zh-CN" altLang="en-US" sz="2400" dirty="0"/>
          </a:p>
        </p:txBody>
      </p:sp>
      <p:sp>
        <p:nvSpPr>
          <p:cNvPr id="5" name="矩形 4"/>
          <p:cNvSpPr/>
          <p:nvPr/>
        </p:nvSpPr>
        <p:spPr>
          <a:xfrm>
            <a:off x="9409955" y="1700808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劲度系数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10760001" y="4200524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10716109" y="4797152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sz="2400" dirty="0"/>
          </a:p>
        </p:txBody>
      </p:sp>
      <p:sp>
        <p:nvSpPr>
          <p:cNvPr id="9" name="矩形 8"/>
          <p:cNvSpPr/>
          <p:nvPr/>
        </p:nvSpPr>
        <p:spPr>
          <a:xfrm>
            <a:off x="10760001" y="5454277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52971" y="847253"/>
            <a:ext cx="10975658" cy="4525963"/>
          </a:xfrm>
        </p:spPr>
        <p:txBody>
          <a:bodyPr/>
          <a:lstStyle/>
          <a:p>
            <a:pPr indent="180975" algn="just"/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．想一想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zh-CN" altLang="zh-CN" b="1" kern="100" dirty="0">
                <a:latin typeface="Times New Roman"/>
                <a:cs typeface="Times New Roman"/>
              </a:rPr>
              <a:t>如图，某同学家中有一架摆钟。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若发现摆钟走得较慢，应怎样调节钟摆？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将摆钟从北京带到广州，摆钟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走</a:t>
            </a:r>
            <a:r>
              <a:rPr lang="zh-CN" altLang="en-US" b="1" kern="100" dirty="0" smtClean="0">
                <a:latin typeface="Times New Roman"/>
                <a:cs typeface="Times New Roman"/>
              </a:rPr>
              <a:t>得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快</a:t>
            </a:r>
            <a:r>
              <a:rPr lang="zh-CN" altLang="zh-CN" b="1" kern="100" dirty="0">
                <a:latin typeface="Times New Roman"/>
                <a:cs typeface="Times New Roman"/>
              </a:rPr>
              <a:t>了，还是慢了？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3048743"/>
              </p:ext>
            </p:extLst>
          </p:nvPr>
        </p:nvGraphicFramePr>
        <p:xfrm>
          <a:off x="1375501" y="3565748"/>
          <a:ext cx="9409113" cy="209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5" name="文档" r:id="rId3" imgW="9514713" imgH="2123079" progId="Word.Document.12">
                  <p:embed/>
                </p:oleObj>
              </mc:Choice>
              <mc:Fallback>
                <p:oleObj name="文档" r:id="rId3" imgW="9514713" imgH="212307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75501" y="3565748"/>
                        <a:ext cx="9409113" cy="2095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90" name="Picture 46" descr="20WLXBY2-46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357" y="529223"/>
            <a:ext cx="1685428" cy="340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919263"/>
            <a:ext cx="10975658" cy="4525963"/>
          </a:xfrm>
        </p:spPr>
        <p:txBody>
          <a:bodyPr/>
          <a:lstStyle/>
          <a:p>
            <a:pPr indent="612140" algn="ctr"/>
            <a:r>
              <a:rPr lang="zh-CN" altLang="zh-CN" b="1" kern="100" dirty="0">
                <a:latin typeface="Times New Roman"/>
                <a:cs typeface="Times New Roman"/>
              </a:rPr>
              <a:t>探究</a:t>
            </a:r>
            <a:r>
              <a:rPr lang="en-US" altLang="zh-CN" b="1" kern="100" dirty="0">
                <a:latin typeface="Symbol"/>
                <a:cs typeface="Times New Roman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一</a:t>
            </a:r>
            <a:r>
              <a:rPr lang="en-US" altLang="zh-CN" b="1" kern="100" dirty="0">
                <a:latin typeface="Symbol"/>
                <a:cs typeface="Times New Roman"/>
              </a:rPr>
              <a:t>)     </a:t>
            </a:r>
            <a:r>
              <a:rPr lang="zh-CN" altLang="zh-CN" b="1" kern="100" dirty="0">
                <a:latin typeface="Times New Roman"/>
                <a:cs typeface="Times New Roman"/>
              </a:rPr>
              <a:t>单摆的回复力及运动特征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solidFill>
                  <a:srgbClr val="00B0F0"/>
                </a:solidFill>
                <a:latin typeface="Times New Roman"/>
                <a:ea typeface="黑体"/>
                <a:cs typeface="Times New Roman"/>
              </a:rPr>
              <a:t>问题驱动</a:t>
            </a:r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zh-CN" altLang="zh-CN" b="1" kern="100" dirty="0">
                <a:latin typeface="Times New Roman"/>
                <a:cs typeface="Times New Roman"/>
              </a:rPr>
              <a:t>如图所示，小球和细线构成一个单摆，运动过程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中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 algn="just"/>
            <a:r>
              <a:rPr lang="zh-CN" altLang="zh-CN" b="1" kern="100" dirty="0" smtClean="0">
                <a:latin typeface="Times New Roman"/>
                <a:cs typeface="Times New Roman"/>
              </a:rPr>
              <a:t>小</a:t>
            </a:r>
            <a:r>
              <a:rPr lang="zh-CN" altLang="zh-CN" b="1" kern="100" dirty="0">
                <a:latin typeface="Times New Roman"/>
                <a:cs typeface="Times New Roman"/>
              </a:rPr>
              <a:t>球受到几个力的作用？什么力充当了小球振动的回复力？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7170" name="Picture 2" descr="F:\粤教版物理选择性必修第一册\新课程学案2探究新知能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244" y="116632"/>
            <a:ext cx="5868679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696987" y="3573016"/>
            <a:ext cx="10369152" cy="1137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       </a:t>
            </a:r>
            <a:r>
              <a:rPr lang="zh-CN" altLang="zh-CN" sz="2400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</a:t>
            </a:r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示：</a:t>
            </a:r>
            <a:r>
              <a:rPr lang="zh-CN" altLang="zh-CN" sz="2400" b="1" kern="100" dirty="0">
                <a:solidFill>
                  <a:prstClr val="black"/>
                </a:solidFill>
                <a:latin typeface="Times New Roman"/>
                <a:ea typeface="楷体_GB2312"/>
                <a:cs typeface="Times New Roman"/>
              </a:rPr>
              <a:t>小球受两个力的作用：重力和细线的拉力。重力沿圆弧切线方向的分力</a:t>
            </a:r>
            <a:r>
              <a:rPr lang="en-US" altLang="zh-CN" sz="2400" b="1" i="1" kern="100" dirty="0">
                <a:solidFill>
                  <a:prstClr val="black"/>
                </a:solidFill>
                <a:latin typeface="Times New Roman"/>
                <a:ea typeface="楷体_GB2312"/>
                <a:cs typeface="Courier New"/>
              </a:rPr>
              <a:t>G</a:t>
            </a:r>
            <a:r>
              <a:rPr lang="en-US" altLang="zh-CN" sz="2400" b="1" kern="100" baseline="-25000" dirty="0">
                <a:solidFill>
                  <a:prstClr val="black"/>
                </a:solidFill>
                <a:latin typeface="Times New Roman"/>
                <a:ea typeface="楷体_GB2312"/>
                <a:cs typeface="Courier New"/>
              </a:rPr>
              <a:t>1</a:t>
            </a:r>
            <a:r>
              <a:rPr lang="zh-CN" altLang="zh-CN" sz="2400" b="1" kern="100" dirty="0">
                <a:solidFill>
                  <a:prstClr val="black"/>
                </a:solidFill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sz="2400" b="1" i="1" kern="100" dirty="0">
                <a:solidFill>
                  <a:prstClr val="black"/>
                </a:solidFill>
                <a:latin typeface="Times New Roman"/>
                <a:ea typeface="楷体_GB2312"/>
                <a:cs typeface="Courier New"/>
              </a:rPr>
              <a:t>mg</a:t>
            </a:r>
            <a:r>
              <a:rPr lang="en-US" altLang="zh-CN" sz="2400" b="1" kern="100" dirty="0">
                <a:solidFill>
                  <a:prstClr val="black"/>
                </a:solidFill>
                <a:latin typeface="Times New Roman"/>
                <a:ea typeface="楷体_GB2312"/>
                <a:cs typeface="Courier New"/>
              </a:rPr>
              <a:t>sin </a:t>
            </a:r>
            <a:r>
              <a:rPr lang="en-US" altLang="zh-CN" sz="2400" b="1" i="1" kern="100" dirty="0">
                <a:solidFill>
                  <a:prstClr val="black"/>
                </a:solidFill>
                <a:latin typeface="Times New Roman"/>
                <a:ea typeface="楷体_GB2312"/>
                <a:cs typeface="Courier New"/>
              </a:rPr>
              <a:t>θ</a:t>
            </a:r>
            <a:r>
              <a:rPr lang="zh-CN" altLang="zh-CN" sz="2400" b="1" kern="100" dirty="0">
                <a:solidFill>
                  <a:prstClr val="black"/>
                </a:solidFill>
                <a:latin typeface="Times New Roman"/>
                <a:ea typeface="楷体_GB2312"/>
                <a:cs typeface="Times New Roman"/>
              </a:rPr>
              <a:t>，提供了使小球振动的回复力，如图所示。</a:t>
            </a:r>
            <a:endParaRPr lang="zh-CN" altLang="en-US" dirty="0"/>
          </a:p>
        </p:txBody>
      </p:sp>
      <p:pic>
        <p:nvPicPr>
          <p:cNvPr id="7172" name="Picture 4" descr="21WLXKCXARXS2-63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588" y="4726985"/>
            <a:ext cx="1121023" cy="2066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2" descr="21WLXKCXARXS2-62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927" y="2083417"/>
            <a:ext cx="943164" cy="1489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585573"/>
            <a:ext cx="10975658" cy="4525963"/>
          </a:xfrm>
        </p:spPr>
        <p:txBody>
          <a:bodyPr/>
          <a:lstStyle/>
          <a:p>
            <a:pPr indent="612140" algn="ctr"/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重难释解</a:t>
            </a:r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单摆的回复力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zh-CN" altLang="zh-CN" b="1" kern="100" dirty="0">
                <a:latin typeface="Times New Roman"/>
                <a:cs typeface="Times New Roman"/>
              </a:rPr>
              <a:t>如图所示，重力</a:t>
            </a:r>
            <a:r>
              <a:rPr lang="en-US" altLang="zh-CN" b="1" i="1" kern="100" dirty="0">
                <a:latin typeface="Times New Roman"/>
                <a:cs typeface="Courier New"/>
              </a:rPr>
              <a:t>G</a:t>
            </a:r>
            <a:r>
              <a:rPr lang="zh-CN" altLang="zh-CN" b="1" kern="100" dirty="0">
                <a:latin typeface="Times New Roman"/>
                <a:cs typeface="Times New Roman"/>
              </a:rPr>
              <a:t>沿圆弧切线方向的分力</a:t>
            </a:r>
            <a:r>
              <a:rPr lang="en-US" altLang="zh-CN" b="1" i="1" kern="100" dirty="0">
                <a:latin typeface="Times New Roman"/>
                <a:cs typeface="Courier New"/>
              </a:rPr>
              <a:t>G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cs typeface="Courier New"/>
              </a:rPr>
              <a:t>mg</a:t>
            </a:r>
            <a:r>
              <a:rPr lang="en-US" altLang="zh-CN" b="1" kern="100" dirty="0">
                <a:latin typeface="Times New Roman"/>
                <a:cs typeface="Courier New"/>
              </a:rPr>
              <a:t>sin </a:t>
            </a:r>
            <a:r>
              <a:rPr lang="en-US" altLang="zh-CN" b="1" i="1" kern="100" dirty="0">
                <a:latin typeface="Times New Roman"/>
                <a:cs typeface="Courier New"/>
              </a:rPr>
              <a:t>θ</a:t>
            </a:r>
            <a:r>
              <a:rPr lang="zh-CN" altLang="zh-CN" b="1" kern="100" dirty="0">
                <a:latin typeface="Times New Roman"/>
                <a:cs typeface="Times New Roman"/>
              </a:rPr>
              <a:t>是沿摆球运动方向的力，正是这个力提供了使摆球振动的回复力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cs typeface="Courier New"/>
              </a:rPr>
              <a:t>G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cs typeface="Courier New"/>
              </a:rPr>
              <a:t>mg</a:t>
            </a:r>
            <a:r>
              <a:rPr lang="en-US" altLang="zh-CN" b="1" kern="100" dirty="0">
                <a:latin typeface="Times New Roman"/>
                <a:cs typeface="Courier New"/>
              </a:rPr>
              <a:t>sin </a:t>
            </a:r>
            <a:r>
              <a:rPr lang="en-US" altLang="zh-CN" b="1" i="1" kern="100" dirty="0">
                <a:latin typeface="Times New Roman"/>
                <a:cs typeface="Courier New"/>
              </a:rPr>
              <a:t>θ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30722" name="Picture 2" descr="21WLXKCXARXS2-64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419" y="3140968"/>
            <a:ext cx="2808312" cy="316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</TotalTime>
  <Words>1233</Words>
  <Application>Microsoft Office PowerPoint</Application>
  <PresentationFormat>自定义</PresentationFormat>
  <Paragraphs>132</Paragraphs>
  <Slides>34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36" baseType="lpstr"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xb21cn</dc:creator>
  <cp:lastModifiedBy>xb21cn</cp:lastModifiedBy>
  <cp:revision>66</cp:revision>
  <dcterms:created xsi:type="dcterms:W3CDTF">2021-04-02T06:41:31Z</dcterms:created>
  <dcterms:modified xsi:type="dcterms:W3CDTF">2023-03-10T09:21:01Z</dcterms:modified>
</cp:coreProperties>
</file>