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60" r:id="rId2"/>
    <p:sldId id="261" r:id="rId3"/>
    <p:sldId id="266" r:id="rId4"/>
    <p:sldId id="267" r:id="rId5"/>
    <p:sldId id="268" r:id="rId6"/>
    <p:sldId id="269" r:id="rId7"/>
    <p:sldId id="270" r:id="rId8"/>
    <p:sldId id="271" r:id="rId9"/>
    <p:sldId id="272" r:id="rId10"/>
    <p:sldId id="273" r:id="rId11"/>
    <p:sldId id="274" r:id="rId12"/>
    <p:sldId id="275" r:id="rId13"/>
    <p:sldId id="262" r:id="rId14"/>
    <p:sldId id="263" r:id="rId15"/>
    <p:sldId id="299" r:id="rId16"/>
    <p:sldId id="264" r:id="rId17"/>
    <p:sldId id="276" r:id="rId18"/>
    <p:sldId id="277" r:id="rId19"/>
    <p:sldId id="278" r:id="rId20"/>
    <p:sldId id="281" r:id="rId21"/>
    <p:sldId id="282" r:id="rId22"/>
    <p:sldId id="265" r:id="rId23"/>
    <p:sldId id="286" r:id="rId24"/>
    <p:sldId id="287" r:id="rId25"/>
    <p:sldId id="288" r:id="rId26"/>
    <p:sldId id="289" r:id="rId27"/>
    <p:sldId id="290" r:id="rId28"/>
    <p:sldId id="291" r:id="rId29"/>
    <p:sldId id="300" r:id="rId30"/>
    <p:sldId id="292" r:id="rId31"/>
    <p:sldId id="294" r:id="rId32"/>
    <p:sldId id="295" r:id="rId33"/>
    <p:sldId id="296" r:id="rId34"/>
    <p:sldId id="297" r:id="rId35"/>
    <p:sldId id="298" r:id="rId36"/>
    <p:sldId id="285" r:id="rId37"/>
    <p:sldId id="284" r:id="rId38"/>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12" autoAdjust="0"/>
    <p:restoredTop sz="94660"/>
  </p:normalViewPr>
  <p:slideViewPr>
    <p:cSldViewPr>
      <p:cViewPr varScale="1">
        <p:scale>
          <a:sx n="81" d="100"/>
          <a:sy n="81" d="100"/>
        </p:scale>
        <p:origin x="-540" y="-90"/>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24.e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image" Target="../media/image27.e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image" Target="../media/image37.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image" Target="../media/image43.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image" Target="../media/image49.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AC2F2-7D5E-4B19-8F8A-AF610728EDB0}" type="datetimeFigureOut">
              <a:rPr lang="zh-CN" altLang="en-US" smtClean="0"/>
              <a:t>2024-3-25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DBE115-2331-432A-84F8-CF80B7608A6C}" type="slidenum">
              <a:rPr lang="zh-CN" altLang="en-US" smtClean="0"/>
              <a:t>‹#›</a:t>
            </a:fld>
            <a:endParaRPr lang="zh-CN" altLang="en-US"/>
          </a:p>
        </p:txBody>
      </p:sp>
    </p:spTree>
    <p:extLst>
      <p:ext uri="{BB962C8B-B14F-4D97-AF65-F5344CB8AC3E}">
        <p14:creationId xmlns:p14="http://schemas.microsoft.com/office/powerpoint/2010/main" val="3558140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DBE115-2331-432A-84F8-CF80B7608A6C}" type="slidenum">
              <a:rPr lang="zh-CN" altLang="en-US" smtClean="0"/>
              <a:t>1</a:t>
            </a:fld>
            <a:endParaRPr lang="zh-CN" altLang="en-US"/>
          </a:p>
        </p:txBody>
      </p:sp>
    </p:spTree>
    <p:extLst>
      <p:ext uri="{BB962C8B-B14F-4D97-AF65-F5344CB8AC3E}">
        <p14:creationId xmlns:p14="http://schemas.microsoft.com/office/powerpoint/2010/main" val="1721012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C6DBE115-2331-432A-84F8-CF80B7608A6C}" type="slidenum">
              <a:rPr lang="zh-CN" altLang="en-US" smtClean="0"/>
              <a:t>3</a:t>
            </a:fld>
            <a:endParaRPr lang="zh-CN" altLang="en-US"/>
          </a:p>
        </p:txBody>
      </p:sp>
    </p:spTree>
    <p:extLst>
      <p:ext uri="{BB962C8B-B14F-4D97-AF65-F5344CB8AC3E}">
        <p14:creationId xmlns:p14="http://schemas.microsoft.com/office/powerpoint/2010/main" val="1437381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36</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4525963"/>
          </a:xfrm>
        </p:spPr>
        <p:txBody>
          <a:bodyPr>
            <a:normAutofit/>
          </a:bodyPr>
          <a:lstStyle>
            <a:lvl1pPr marL="0" indent="719138">
              <a:lnSpc>
                <a:spcPct val="150000"/>
              </a:lnSpc>
              <a:buFontTx/>
              <a:buNone/>
              <a:defRPr sz="24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xml"/><Relationship Id="rId1" Type="http://schemas.openxmlformats.org/officeDocument/2006/relationships/vmlDrawing" Target="../drawings/vmlDrawing8.vml"/><Relationship Id="rId5" Type="http://schemas.openxmlformats.org/officeDocument/2006/relationships/image" Target="../media/image18.emf"/><Relationship Id="rId4" Type="http://schemas.openxmlformats.org/officeDocument/2006/relationships/package" Target="../embeddings/Microsoft_Word_Document1313131313.docx"/></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xml"/><Relationship Id="rId1" Type="http://schemas.openxmlformats.org/officeDocument/2006/relationships/vmlDrawing" Target="../drawings/vmlDrawing9.vml"/><Relationship Id="rId5" Type="http://schemas.openxmlformats.org/officeDocument/2006/relationships/image" Target="../media/image19.emf"/><Relationship Id="rId4" Type="http://schemas.openxmlformats.org/officeDocument/2006/relationships/package" Target="../embeddings/Microsoft_Word_Document1414141414.docx"/></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xml"/><Relationship Id="rId1" Type="http://schemas.openxmlformats.org/officeDocument/2006/relationships/vmlDrawing" Target="../drawings/vmlDrawing10.vml"/><Relationship Id="rId5" Type="http://schemas.openxmlformats.org/officeDocument/2006/relationships/image" Target="../media/image20.emf"/><Relationship Id="rId4" Type="http://schemas.openxmlformats.org/officeDocument/2006/relationships/package" Target="../embeddings/Microsoft_Word_Document1515151515.docx"/></Relationships>
</file>

<file path=ppt/slides/_rels/slide1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oleObject" Target="../embeddings/oleObject16.bin"/><Relationship Id="rId7" Type="http://schemas.openxmlformats.org/officeDocument/2006/relationships/package" Target="../embeddings/Microsoft_Word_Document1717171717.docx"/><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oleObject" Target="../embeddings/oleObject17.bin"/><Relationship Id="rId5" Type="http://schemas.openxmlformats.org/officeDocument/2006/relationships/image" Target="../media/image21.emf"/><Relationship Id="rId4" Type="http://schemas.openxmlformats.org/officeDocument/2006/relationships/package" Target="../embeddings/Microsoft_Word_Document1616161616.docx"/></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xml"/><Relationship Id="rId1" Type="http://schemas.openxmlformats.org/officeDocument/2006/relationships/vmlDrawing" Target="../drawings/vmlDrawing12.vml"/><Relationship Id="rId5" Type="http://schemas.openxmlformats.org/officeDocument/2006/relationships/image" Target="../media/image23.emf"/><Relationship Id="rId4" Type="http://schemas.openxmlformats.org/officeDocument/2006/relationships/package" Target="../embeddings/Microsoft_Word_Document18181818.docx"/></Relationships>
</file>

<file path=ppt/slides/_rels/slide15.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oleObject" Target="../embeddings/oleObject19.bin"/><Relationship Id="rId7" Type="http://schemas.openxmlformats.org/officeDocument/2006/relationships/package" Target="../embeddings/Microsoft_Word_Document2020202020.docx"/><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oleObject" Target="../embeddings/oleObject20.bin"/><Relationship Id="rId5" Type="http://schemas.openxmlformats.org/officeDocument/2006/relationships/image" Target="../media/image24.emf"/><Relationship Id="rId4" Type="http://schemas.openxmlformats.org/officeDocument/2006/relationships/package" Target="../embeddings/Microsoft_Word_Document1919191919.docx"/></Relationships>
</file>

<file path=ppt/slides/_rels/slide16.xml.rels><?xml version="1.0" encoding="UTF-8" standalone="yes"?>
<Relationships xmlns="http://schemas.openxmlformats.org/package/2006/relationships"><Relationship Id="rId3" Type="http://schemas.openxmlformats.org/officeDocument/2006/relationships/image" Target="21WLXKCXARXS2-29.TIF" TargetMode="External"/><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oleObject" Target="../embeddings/oleObject21.bin"/><Relationship Id="rId7" Type="http://schemas.openxmlformats.org/officeDocument/2006/relationships/package" Target="../embeddings/Microsoft_Word_Document2222222222.docx"/><Relationship Id="rId2" Type="http://schemas.openxmlformats.org/officeDocument/2006/relationships/slideLayout" Target="../slideLayouts/slideLayout1.xml"/><Relationship Id="rId1" Type="http://schemas.openxmlformats.org/officeDocument/2006/relationships/vmlDrawing" Target="../drawings/vmlDrawing14.vml"/><Relationship Id="rId6" Type="http://schemas.openxmlformats.org/officeDocument/2006/relationships/oleObject" Target="../embeddings/oleObject22.bin"/><Relationship Id="rId5" Type="http://schemas.openxmlformats.org/officeDocument/2006/relationships/image" Target="../media/image27.emf"/><Relationship Id="rId4" Type="http://schemas.openxmlformats.org/officeDocument/2006/relationships/package" Target="../embeddings/Microsoft_Word_Document2121212121.docx"/></Relationships>
</file>

<file path=ppt/slides/_rels/slide18.xml.rels><?xml version="1.0" encoding="UTF-8" standalone="yes"?>
<Relationships xmlns="http://schemas.openxmlformats.org/package/2006/relationships"><Relationship Id="rId3" Type="http://schemas.openxmlformats.org/officeDocument/2006/relationships/image" Target="21XLKWLX2-22.TIF" TargetMode="External"/><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21WLXKCXARXS2-4.TIF" TargetMode="External"/><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package" Target="../embeddings/Microsoft_Word_Document22222.docx"/><Relationship Id="rId3" Type="http://schemas.openxmlformats.org/officeDocument/2006/relationships/image" Target="../media/image4.png"/><Relationship Id="rId7"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package" Target="../embeddings/Microsoft_Word_Document11111.docx"/><Relationship Id="rId4" Type="http://schemas.openxmlformats.org/officeDocument/2006/relationships/oleObject" Target="../embeddings/oleObject1.bin"/><Relationship Id="rId9"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image" Target="21WLXKCXARXS2-5.TIF" TargetMode="External"/><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21WLXKCXARXS2-6.TIF" TargetMode="External"/><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21WLXKCXARXS2-7.TIF" TargetMode="External"/><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20XWLX2-13.TIF" TargetMode="External"/><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23WLHNGK-5.TIF" TargetMode="External"/><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image" Target="../media/image38.emf"/><Relationship Id="rId3" Type="http://schemas.openxmlformats.org/officeDocument/2006/relationships/oleObject" Target="../embeddings/oleObject23.bin"/><Relationship Id="rId7" Type="http://schemas.openxmlformats.org/officeDocument/2006/relationships/package" Target="../embeddings/Microsoft_Word_Document2424.docx"/><Relationship Id="rId2" Type="http://schemas.openxmlformats.org/officeDocument/2006/relationships/slideLayout" Target="../slideLayouts/slideLayout1.xml"/><Relationship Id="rId1" Type="http://schemas.openxmlformats.org/officeDocument/2006/relationships/vmlDrawing" Target="../drawings/vmlDrawing15.vml"/><Relationship Id="rId6" Type="http://schemas.openxmlformats.org/officeDocument/2006/relationships/oleObject" Target="../embeddings/oleObject24.bin"/><Relationship Id="rId5" Type="http://schemas.openxmlformats.org/officeDocument/2006/relationships/image" Target="../media/image37.emf"/><Relationship Id="rId4" Type="http://schemas.openxmlformats.org/officeDocument/2006/relationships/package" Target="../embeddings/Microsoft_Word_Document2323.docx"/></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21WLXKCXARXS2-30.TIF" TargetMode="External"/><Relationship Id="rId3" Type="http://schemas.openxmlformats.org/officeDocument/2006/relationships/image" Target="../media/image40.png"/><Relationship Id="rId7" Type="http://schemas.openxmlformats.org/officeDocument/2006/relationships/image" Target="../media/image41.png"/><Relationship Id="rId2" Type="http://schemas.openxmlformats.org/officeDocument/2006/relationships/slideLayout" Target="../slideLayouts/slideLayout1.xml"/><Relationship Id="rId1" Type="http://schemas.openxmlformats.org/officeDocument/2006/relationships/vmlDrawing" Target="../drawings/vmlDrawing16.vml"/><Relationship Id="rId6" Type="http://schemas.openxmlformats.org/officeDocument/2006/relationships/image" Target="../media/image39.emf"/><Relationship Id="rId5" Type="http://schemas.openxmlformats.org/officeDocument/2006/relationships/package" Target="../embeddings/Microsoft_Word_Document2525252525.docx"/><Relationship Id="rId4" Type="http://schemas.openxmlformats.org/officeDocument/2006/relationships/oleObject" Target="../embeddings/oleObject25.bin"/></Relationships>
</file>

<file path=ppt/slides/_rels/slide31.xml.rels><?xml version="1.0" encoding="UTF-8" standalone="yes"?>
<Relationships xmlns="http://schemas.openxmlformats.org/package/2006/relationships"><Relationship Id="rId3" Type="http://schemas.openxmlformats.org/officeDocument/2006/relationships/image" Target="21WLXKCXARXS2-31.TIF" TargetMode="External"/><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image" Target="../media/image44.emf"/><Relationship Id="rId3" Type="http://schemas.openxmlformats.org/officeDocument/2006/relationships/oleObject" Target="../embeddings/oleObject26.bin"/><Relationship Id="rId7" Type="http://schemas.openxmlformats.org/officeDocument/2006/relationships/package" Target="../embeddings/Microsoft_Word_Document2727272727.docx"/><Relationship Id="rId2" Type="http://schemas.openxmlformats.org/officeDocument/2006/relationships/slideLayout" Target="../slideLayouts/slideLayout1.xml"/><Relationship Id="rId1" Type="http://schemas.openxmlformats.org/officeDocument/2006/relationships/vmlDrawing" Target="../drawings/vmlDrawing17.vml"/><Relationship Id="rId6" Type="http://schemas.openxmlformats.org/officeDocument/2006/relationships/oleObject" Target="../embeddings/oleObject27.bin"/><Relationship Id="rId5" Type="http://schemas.openxmlformats.org/officeDocument/2006/relationships/image" Target="../media/image43.emf"/><Relationship Id="rId4" Type="http://schemas.openxmlformats.org/officeDocument/2006/relationships/package" Target="../embeddings/Microsoft_Word_Document2626262626.docx"/></Relationships>
</file>

<file path=ppt/slides/_rels/slide33.xml.rels><?xml version="1.0" encoding="UTF-8" standalone="yes"?>
<Relationships xmlns="http://schemas.openxmlformats.org/package/2006/relationships"><Relationship Id="rId8" Type="http://schemas.openxmlformats.org/officeDocument/2006/relationships/package" Target="../embeddings/Microsoft_Word_Document2828282828.docx"/><Relationship Id="rId3" Type="http://schemas.openxmlformats.org/officeDocument/2006/relationships/image" Target="../media/image46.png"/><Relationship Id="rId7" Type="http://schemas.openxmlformats.org/officeDocument/2006/relationships/oleObject" Target="../embeddings/oleObject28.bin"/><Relationship Id="rId2" Type="http://schemas.openxmlformats.org/officeDocument/2006/relationships/slideLayout" Target="../slideLayouts/slideLayout1.xml"/><Relationship Id="rId1" Type="http://schemas.openxmlformats.org/officeDocument/2006/relationships/vmlDrawing" Target="../drawings/vmlDrawing18.vml"/><Relationship Id="rId6" Type="http://schemas.openxmlformats.org/officeDocument/2006/relationships/image" Target="20XWLX2-34.TIF" TargetMode="External"/><Relationship Id="rId5" Type="http://schemas.openxmlformats.org/officeDocument/2006/relationships/image" Target="../media/image47.png"/><Relationship Id="rId4" Type="http://schemas.openxmlformats.org/officeDocument/2006/relationships/image" Target="20XWLX2-33.TIF" TargetMode="External"/><Relationship Id="rId9" Type="http://schemas.openxmlformats.org/officeDocument/2006/relationships/image" Target="../media/image45.emf"/></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image" Target="../media/image50.emf"/><Relationship Id="rId3" Type="http://schemas.openxmlformats.org/officeDocument/2006/relationships/oleObject" Target="../embeddings/oleObject29.bin"/><Relationship Id="rId7" Type="http://schemas.openxmlformats.org/officeDocument/2006/relationships/package" Target="../embeddings/Microsoft_Word_Document3030303030.docx"/><Relationship Id="rId2" Type="http://schemas.openxmlformats.org/officeDocument/2006/relationships/slideLayout" Target="../slideLayouts/slideLayout1.xml"/><Relationship Id="rId1" Type="http://schemas.openxmlformats.org/officeDocument/2006/relationships/vmlDrawing" Target="../drawings/vmlDrawing19.vml"/><Relationship Id="rId6" Type="http://schemas.openxmlformats.org/officeDocument/2006/relationships/oleObject" Target="../embeddings/oleObject30.bin"/><Relationship Id="rId5" Type="http://schemas.openxmlformats.org/officeDocument/2006/relationships/image" Target="../media/image49.emf"/><Relationship Id="rId4" Type="http://schemas.openxmlformats.org/officeDocument/2006/relationships/package" Target="../embeddings/Microsoft_Word_Document2929292929.docx"/></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0061;&#65289;&#31616;&#35856;&#36816;&#21160;&#30340;&#25551;&#36848;.DOC" TargetMode="External"/><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oleObject" Target="../embeddings/oleObject3.bin"/><Relationship Id="rId7" Type="http://schemas.openxmlformats.org/officeDocument/2006/relationships/package" Target="../embeddings/Microsoft_Word_Document44444.docx"/><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embeddings/oleObject4.bin"/><Relationship Id="rId11" Type="http://schemas.openxmlformats.org/officeDocument/2006/relationships/image" Target="../media/image7.emf"/><Relationship Id="rId5" Type="http://schemas.openxmlformats.org/officeDocument/2006/relationships/image" Target="../media/image5.emf"/><Relationship Id="rId10" Type="http://schemas.openxmlformats.org/officeDocument/2006/relationships/package" Target="../embeddings/Microsoft_Word_Document55555.docx"/><Relationship Id="rId4" Type="http://schemas.openxmlformats.org/officeDocument/2006/relationships/package" Target="../embeddings/Microsoft_Word_Document33333.docx"/><Relationship Id="rId9" Type="http://schemas.openxmlformats.org/officeDocument/2006/relationships/oleObject" Target="../embeddings/oleObject5.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21XYJWL-27.TIF" TargetMode="External"/><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package" Target="../embeddings/Microsoft_Word_Document66666.docx"/></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10.emf"/><Relationship Id="rId4" Type="http://schemas.openxmlformats.org/officeDocument/2006/relationships/package" Target="../embeddings/Microsoft_Word_Document77777.docx"/></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xml"/><Relationship Id="rId1" Type="http://schemas.openxmlformats.org/officeDocument/2006/relationships/vmlDrawing" Target="../drawings/vmlDrawing5.vml"/><Relationship Id="rId5" Type="http://schemas.openxmlformats.org/officeDocument/2006/relationships/image" Target="../media/image11.emf"/><Relationship Id="rId4" Type="http://schemas.openxmlformats.org/officeDocument/2006/relationships/package" Target="../embeddings/Microsoft_Word_Document88888.docx"/></Relationships>
</file>

<file path=ppt/slides/_rels/slide8.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oleObject" Target="../embeddings/oleObject9.bin"/><Relationship Id="rId7" Type="http://schemas.openxmlformats.org/officeDocument/2006/relationships/package" Target="../embeddings/Microsoft_Word_Document1010101010.docx"/><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oleObject" Target="../embeddings/oleObject10.bin"/><Relationship Id="rId5" Type="http://schemas.openxmlformats.org/officeDocument/2006/relationships/image" Target="../media/image12.emf"/><Relationship Id="rId4" Type="http://schemas.openxmlformats.org/officeDocument/2006/relationships/package" Target="../embeddings/Microsoft_Word_Document99999.docx"/></Relationships>
</file>

<file path=ppt/slides/_rels/slide9.xml.rels><?xml version="1.0" encoding="UTF-8" standalone="yes"?>
<Relationships xmlns="http://schemas.openxmlformats.org/package/2006/relationships"><Relationship Id="rId8" Type="http://schemas.openxmlformats.org/officeDocument/2006/relationships/image" Target="21WLXKCXARXS2-27.TIF" TargetMode="External"/><Relationship Id="rId3" Type="http://schemas.openxmlformats.org/officeDocument/2006/relationships/image" Target="../media/image16.png"/><Relationship Id="rId7" Type="http://schemas.openxmlformats.org/officeDocument/2006/relationships/image" Target="../media/image17.png"/><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14.emf"/><Relationship Id="rId11" Type="http://schemas.openxmlformats.org/officeDocument/2006/relationships/image" Target="../media/image15.emf"/><Relationship Id="rId5" Type="http://schemas.openxmlformats.org/officeDocument/2006/relationships/package" Target="../embeddings/Microsoft_Word_Document1111111111.docx"/><Relationship Id="rId10" Type="http://schemas.openxmlformats.org/officeDocument/2006/relationships/package" Target="../embeddings/Microsoft_Word_Document1212121212.docx"/><Relationship Id="rId4" Type="http://schemas.openxmlformats.org/officeDocument/2006/relationships/oleObject" Target="../embeddings/oleObject11.bin"/><Relationship Id="rId9" Type="http://schemas.openxmlformats.org/officeDocument/2006/relationships/oleObject" Target="../embeddings/oleObject1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847253"/>
            <a:ext cx="10975658" cy="4525963"/>
          </a:xfrm>
        </p:spPr>
        <p:txBody>
          <a:bodyPr/>
          <a:lstStyle/>
          <a:p>
            <a:pPr indent="612140" algn="ctr"/>
            <a:r>
              <a:rPr lang="zh-CN" altLang="zh-CN" sz="2800" b="1" kern="100" dirty="0">
                <a:solidFill>
                  <a:srgbClr val="00B050"/>
                </a:solidFill>
                <a:latin typeface="Times New Roman"/>
                <a:cs typeface="Times New Roman"/>
              </a:rPr>
              <a:t>第二节　简谐运动的描述</a:t>
            </a:r>
            <a:endParaRPr lang="zh-CN" altLang="zh-CN" sz="2800" kern="100" dirty="0">
              <a:solidFill>
                <a:srgbClr val="00B050"/>
              </a:solidFill>
              <a:latin typeface="宋体"/>
              <a:cs typeface="Courier New"/>
            </a:endParaRPr>
          </a:p>
          <a:p>
            <a:endParaRPr lang="zh-CN" altLang="en-US" dirty="0"/>
          </a:p>
        </p:txBody>
      </p:sp>
      <p:pic>
        <p:nvPicPr>
          <p:cNvPr id="317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931" y="1916832"/>
            <a:ext cx="11629254" cy="2929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3285161635"/>
              </p:ext>
            </p:extLst>
          </p:nvPr>
        </p:nvGraphicFramePr>
        <p:xfrm>
          <a:off x="911225" y="620688"/>
          <a:ext cx="10371138" cy="5068887"/>
        </p:xfrm>
        <a:graphic>
          <a:graphicData uri="http://schemas.openxmlformats.org/presentationml/2006/ole">
            <mc:AlternateContent xmlns:mc="http://schemas.openxmlformats.org/markup-compatibility/2006">
              <mc:Choice xmlns:v="urn:schemas-microsoft-com:vml" Requires="v">
                <p:oleObj spid="_x0000_s9268" name="文档" r:id="rId4" imgW="10371836" imgH="5069217" progId="Word.Document.12">
                  <p:embed/>
                </p:oleObj>
              </mc:Choice>
              <mc:Fallback>
                <p:oleObj name="文档" r:id="rId4" imgW="10371836" imgH="5069217" progId="Word.Document.12">
                  <p:embed/>
                  <p:pic>
                    <p:nvPicPr>
                      <p:cNvPr id="0" name=""/>
                      <p:cNvPicPr/>
                      <p:nvPr/>
                    </p:nvPicPr>
                    <p:blipFill>
                      <a:blip r:embed="rId5"/>
                      <a:stretch>
                        <a:fillRect/>
                      </a:stretch>
                    </p:blipFill>
                    <p:spPr>
                      <a:xfrm>
                        <a:off x="911225" y="620688"/>
                        <a:ext cx="10371138" cy="5068887"/>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235812034"/>
              </p:ext>
            </p:extLst>
          </p:nvPr>
        </p:nvGraphicFramePr>
        <p:xfrm>
          <a:off x="914400" y="1628800"/>
          <a:ext cx="10274300" cy="2978150"/>
        </p:xfrm>
        <a:graphic>
          <a:graphicData uri="http://schemas.openxmlformats.org/presentationml/2006/ole">
            <mc:AlternateContent xmlns:mc="http://schemas.openxmlformats.org/markup-compatibility/2006">
              <mc:Choice xmlns:v="urn:schemas-microsoft-com:vml" Requires="v">
                <p:oleObj spid="_x0000_s10290" name="文档" r:id="rId4" imgW="10371836" imgH="3012833" progId="Word.Document.12">
                  <p:embed/>
                </p:oleObj>
              </mc:Choice>
              <mc:Fallback>
                <p:oleObj name="文档" r:id="rId4" imgW="10371836" imgH="3012833" progId="Word.Document.12">
                  <p:embed/>
                  <p:pic>
                    <p:nvPicPr>
                      <p:cNvPr id="0" name=""/>
                      <p:cNvPicPr/>
                      <p:nvPr/>
                    </p:nvPicPr>
                    <p:blipFill>
                      <a:blip r:embed="rId5"/>
                      <a:stretch>
                        <a:fillRect/>
                      </a:stretch>
                    </p:blipFill>
                    <p:spPr>
                      <a:xfrm>
                        <a:off x="914400" y="1628800"/>
                        <a:ext cx="10274300" cy="2978150"/>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838659786"/>
              </p:ext>
            </p:extLst>
          </p:nvPr>
        </p:nvGraphicFramePr>
        <p:xfrm>
          <a:off x="841003" y="692696"/>
          <a:ext cx="10274300" cy="5654675"/>
        </p:xfrm>
        <a:graphic>
          <a:graphicData uri="http://schemas.openxmlformats.org/presentationml/2006/ole">
            <mc:AlternateContent xmlns:mc="http://schemas.openxmlformats.org/markup-compatibility/2006">
              <mc:Choice xmlns:v="urn:schemas-microsoft-com:vml" Requires="v">
                <p:oleObj spid="_x0000_s11313" name="文档" r:id="rId4" imgW="10367808" imgH="5713935" progId="Word.Document.12">
                  <p:embed/>
                </p:oleObj>
              </mc:Choice>
              <mc:Fallback>
                <p:oleObj name="文档" r:id="rId4" imgW="10367808" imgH="5713935" progId="Word.Document.12">
                  <p:embed/>
                  <p:pic>
                    <p:nvPicPr>
                      <p:cNvPr id="0" name=""/>
                      <p:cNvPicPr/>
                      <p:nvPr/>
                    </p:nvPicPr>
                    <p:blipFill>
                      <a:blip r:embed="rId5"/>
                      <a:stretch>
                        <a:fillRect/>
                      </a:stretch>
                    </p:blipFill>
                    <p:spPr>
                      <a:xfrm>
                        <a:off x="841003" y="692696"/>
                        <a:ext cx="10274300" cy="5654675"/>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903761126"/>
              </p:ext>
            </p:extLst>
          </p:nvPr>
        </p:nvGraphicFramePr>
        <p:xfrm>
          <a:off x="841003" y="1412776"/>
          <a:ext cx="10599738" cy="3008313"/>
        </p:xfrm>
        <a:graphic>
          <a:graphicData uri="http://schemas.openxmlformats.org/presentationml/2006/ole">
            <mc:AlternateContent xmlns:mc="http://schemas.openxmlformats.org/markup-compatibility/2006">
              <mc:Choice xmlns:v="urn:schemas-microsoft-com:vml" Requires="v">
                <p:oleObj spid="_x0000_s12382" name="文档" r:id="rId4" imgW="10709157" imgH="3044313" progId="Word.Document.12">
                  <p:embed/>
                </p:oleObj>
              </mc:Choice>
              <mc:Fallback>
                <p:oleObj name="文档" r:id="rId4" imgW="10709157" imgH="3044313" progId="Word.Document.12">
                  <p:embed/>
                  <p:pic>
                    <p:nvPicPr>
                      <p:cNvPr id="0" name=""/>
                      <p:cNvPicPr/>
                      <p:nvPr/>
                    </p:nvPicPr>
                    <p:blipFill>
                      <a:blip r:embed="rId5"/>
                      <a:stretch>
                        <a:fillRect/>
                      </a:stretch>
                    </p:blipFill>
                    <p:spPr>
                      <a:xfrm>
                        <a:off x="841003" y="1412776"/>
                        <a:ext cx="10599738" cy="3008313"/>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654580479"/>
              </p:ext>
            </p:extLst>
          </p:nvPr>
        </p:nvGraphicFramePr>
        <p:xfrm>
          <a:off x="839017" y="3987403"/>
          <a:ext cx="10371138" cy="593725"/>
        </p:xfrm>
        <a:graphic>
          <a:graphicData uri="http://schemas.openxmlformats.org/presentationml/2006/ole">
            <mc:AlternateContent xmlns:mc="http://schemas.openxmlformats.org/markup-compatibility/2006">
              <mc:Choice xmlns:v="urn:schemas-microsoft-com:vml" Requires="v">
                <p:oleObj spid="_x0000_s12383" name="文档" r:id="rId7" imgW="10371836" imgH="593770" progId="Word.Document.12">
                  <p:embed/>
                </p:oleObj>
              </mc:Choice>
              <mc:Fallback>
                <p:oleObj name="文档" r:id="rId7" imgW="10371836" imgH="593770" progId="Word.Document.12">
                  <p:embed/>
                  <p:pic>
                    <p:nvPicPr>
                      <p:cNvPr id="0" name=""/>
                      <p:cNvPicPr/>
                      <p:nvPr/>
                    </p:nvPicPr>
                    <p:blipFill>
                      <a:blip r:embed="rId8"/>
                      <a:stretch>
                        <a:fillRect/>
                      </a:stretch>
                    </p:blipFill>
                    <p:spPr>
                      <a:xfrm>
                        <a:off x="839017" y="3987403"/>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018590042"/>
              </p:ext>
            </p:extLst>
          </p:nvPr>
        </p:nvGraphicFramePr>
        <p:xfrm>
          <a:off x="645219" y="589880"/>
          <a:ext cx="10348912" cy="5359400"/>
        </p:xfrm>
        <a:graphic>
          <a:graphicData uri="http://schemas.openxmlformats.org/presentationml/2006/ole">
            <mc:AlternateContent xmlns:mc="http://schemas.openxmlformats.org/markup-compatibility/2006">
              <mc:Choice xmlns:v="urn:schemas-microsoft-com:vml" Requires="v">
                <p:oleObj spid="_x0000_s13432" name="文档" r:id="rId4" imgW="10382915" imgH="5380575" progId="Word.Document.12">
                  <p:embed/>
                </p:oleObj>
              </mc:Choice>
              <mc:Fallback>
                <p:oleObj name="文档" r:id="rId4" imgW="10382915" imgH="5380575" progId="Word.Document.12">
                  <p:embed/>
                  <p:pic>
                    <p:nvPicPr>
                      <p:cNvPr id="0" name=""/>
                      <p:cNvPicPr/>
                      <p:nvPr/>
                    </p:nvPicPr>
                    <p:blipFill>
                      <a:blip r:embed="rId5"/>
                      <a:stretch>
                        <a:fillRect/>
                      </a:stretch>
                    </p:blipFill>
                    <p:spPr>
                      <a:xfrm>
                        <a:off x="645219" y="589880"/>
                        <a:ext cx="10348912" cy="5359400"/>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2549610580"/>
              </p:ext>
            </p:extLst>
          </p:nvPr>
        </p:nvGraphicFramePr>
        <p:xfrm>
          <a:off x="816668" y="1700808"/>
          <a:ext cx="10177463" cy="2376488"/>
        </p:xfrm>
        <a:graphic>
          <a:graphicData uri="http://schemas.openxmlformats.org/presentationml/2006/ole">
            <mc:AlternateContent xmlns:mc="http://schemas.openxmlformats.org/markup-compatibility/2006">
              <mc:Choice xmlns:v="urn:schemas-microsoft-com:vml" Requires="v">
                <p:oleObj spid="_x0000_s32788" name="文档" r:id="rId4" imgW="10367808" imgH="2428468" progId="Word.Document.12">
                  <p:embed/>
                </p:oleObj>
              </mc:Choice>
              <mc:Fallback>
                <p:oleObj name="文档" r:id="rId4" imgW="10367808" imgH="2428468" progId="Word.Document.12">
                  <p:embed/>
                  <p:pic>
                    <p:nvPicPr>
                      <p:cNvPr id="0" name="对象 3"/>
                      <p:cNvPicPr>
                        <a:picLocks noChangeAspect="1" noChangeArrowheads="1"/>
                      </p:cNvPicPr>
                      <p:nvPr/>
                    </p:nvPicPr>
                    <p:blipFill>
                      <a:blip r:embed="rId5"/>
                      <a:srcRect/>
                      <a:stretch>
                        <a:fillRect/>
                      </a:stretch>
                    </p:blipFill>
                    <p:spPr bwMode="auto">
                      <a:xfrm>
                        <a:off x="816668" y="1700808"/>
                        <a:ext cx="10177463"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2501753468"/>
              </p:ext>
            </p:extLst>
          </p:nvPr>
        </p:nvGraphicFramePr>
        <p:xfrm>
          <a:off x="768995" y="4293096"/>
          <a:ext cx="5227638" cy="387350"/>
        </p:xfrm>
        <a:graphic>
          <a:graphicData uri="http://schemas.openxmlformats.org/presentationml/2006/ole">
            <mc:AlternateContent xmlns:mc="http://schemas.openxmlformats.org/markup-compatibility/2006">
              <mc:Choice xmlns:v="urn:schemas-microsoft-com:vml" Requires="v">
                <p:oleObj spid="_x0000_s32789" name="文档" r:id="rId7" imgW="5269437" imgH="396514" progId="Word.Document.12">
                  <p:embed/>
                </p:oleObj>
              </mc:Choice>
              <mc:Fallback>
                <p:oleObj name="文档" r:id="rId7" imgW="5269437" imgH="396514" progId="Word.Document.12">
                  <p:embed/>
                  <p:pic>
                    <p:nvPicPr>
                      <p:cNvPr id="0" name="对象 4"/>
                      <p:cNvPicPr>
                        <a:picLocks noChangeAspect="1" noChangeArrowheads="1"/>
                      </p:cNvPicPr>
                      <p:nvPr/>
                    </p:nvPicPr>
                    <p:blipFill>
                      <a:blip r:embed="rId8"/>
                      <a:srcRect/>
                      <a:stretch>
                        <a:fillRect/>
                      </a:stretch>
                    </p:blipFill>
                    <p:spPr bwMode="auto">
                      <a:xfrm>
                        <a:off x="768995" y="4293096"/>
                        <a:ext cx="5227638"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325043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20688"/>
            <a:ext cx="10975658" cy="5184576"/>
          </a:xfrm>
        </p:spPr>
        <p:txBody>
          <a:bodyPr/>
          <a:lstStyle/>
          <a:p>
            <a:pPr marL="442913" indent="-442913" algn="just"/>
            <a:r>
              <a:rPr lang="en-US" altLang="zh-CN" b="1" kern="100" dirty="0">
                <a:latin typeface="Times New Roman"/>
                <a:cs typeface="Courier New"/>
              </a:rPr>
              <a:t>2</a:t>
            </a:r>
            <a:r>
              <a:rPr lang="zh-CN" altLang="zh-CN" b="1" kern="100" dirty="0">
                <a:latin typeface="Times New Roman"/>
                <a:cs typeface="Times New Roman"/>
              </a:rPr>
              <a:t>．根据如图所示的某振子的振动图像，回答下列问题：</a:t>
            </a:r>
            <a:endParaRPr lang="zh-CN" altLang="zh-CN" sz="1050" kern="100" dirty="0">
              <a:latin typeface="宋体"/>
              <a:cs typeface="Courier New"/>
            </a:endParaRPr>
          </a:p>
          <a:p>
            <a:pPr marL="442913" indent="0" algn="just"/>
            <a:endParaRPr lang="en-US" altLang="zh-CN" b="1" kern="100" dirty="0" smtClean="0">
              <a:latin typeface="Times New Roman"/>
              <a:cs typeface="Courier New"/>
            </a:endParaRPr>
          </a:p>
          <a:p>
            <a:pPr marL="442913" indent="0" algn="just"/>
            <a:endParaRPr lang="en-US" altLang="zh-CN" b="1" kern="100" dirty="0">
              <a:latin typeface="Times New Roman"/>
              <a:cs typeface="Courier New"/>
            </a:endParaRPr>
          </a:p>
          <a:p>
            <a:pPr marL="442913" indent="0" algn="just"/>
            <a:endParaRPr lang="en-US" altLang="zh-CN" b="1" kern="100" dirty="0" smtClean="0">
              <a:latin typeface="Times New Roman"/>
              <a:cs typeface="Courier New"/>
            </a:endParaRPr>
          </a:p>
          <a:p>
            <a:pPr marL="442913" indent="0" algn="just"/>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算出下列时刻振子相对平衡位置的位移：</a:t>
            </a:r>
            <a:endParaRPr lang="zh-CN" altLang="zh-CN" sz="1050" kern="100" dirty="0">
              <a:latin typeface="宋体"/>
              <a:cs typeface="Courier New"/>
            </a:endParaRPr>
          </a:p>
          <a:p>
            <a:pPr marL="442913" indent="0" algn="just"/>
            <a:r>
              <a:rPr lang="zh-CN" altLang="zh-CN" b="1" kern="100" dirty="0">
                <a:latin typeface="宋体"/>
                <a:cs typeface="宋体"/>
              </a:rPr>
              <a:t>①</a:t>
            </a:r>
            <a:r>
              <a:rPr lang="en-US" altLang="zh-CN" b="1" i="1" kern="100" dirty="0">
                <a:latin typeface="Times New Roman"/>
                <a:cs typeface="Courier New"/>
              </a:rPr>
              <a:t>t</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0.5 s</a:t>
            </a:r>
            <a:r>
              <a:rPr lang="zh-CN" altLang="zh-CN" b="1" kern="100" dirty="0">
                <a:latin typeface="Times New Roman"/>
                <a:cs typeface="Times New Roman"/>
              </a:rPr>
              <a:t>；</a:t>
            </a:r>
            <a:r>
              <a:rPr lang="zh-CN" altLang="zh-CN" b="1" kern="100" dirty="0">
                <a:latin typeface="宋体"/>
                <a:cs typeface="宋体"/>
              </a:rPr>
              <a:t>②</a:t>
            </a:r>
            <a:r>
              <a:rPr lang="en-US" altLang="zh-CN" b="1" i="1" kern="100" dirty="0">
                <a:latin typeface="Times New Roman"/>
                <a:cs typeface="Courier New"/>
              </a:rPr>
              <a:t>t</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1.5 s</a:t>
            </a:r>
            <a:r>
              <a:rPr lang="zh-CN" altLang="zh-CN" b="1" kern="100" dirty="0">
                <a:latin typeface="Times New Roman"/>
                <a:cs typeface="Times New Roman"/>
              </a:rPr>
              <a:t>；</a:t>
            </a:r>
            <a:endParaRPr lang="zh-CN" altLang="zh-CN" sz="1050" kern="100" dirty="0">
              <a:latin typeface="宋体"/>
              <a:cs typeface="Courier New"/>
            </a:endParaRPr>
          </a:p>
          <a:p>
            <a:pPr marL="442913" indent="0" algn="just"/>
            <a:r>
              <a:rPr lang="en-US" altLang="zh-CN" b="1" kern="100" dirty="0">
                <a:latin typeface="Times New Roman"/>
                <a:cs typeface="Courier New"/>
              </a:rPr>
              <a:t>(2)</a:t>
            </a:r>
            <a:r>
              <a:rPr lang="zh-CN" altLang="zh-CN" b="1" kern="100" dirty="0">
                <a:latin typeface="Times New Roman"/>
                <a:cs typeface="Times New Roman"/>
              </a:rPr>
              <a:t>将位移随时间的变化规律写成</a:t>
            </a:r>
            <a:r>
              <a:rPr lang="en-US" altLang="zh-CN" b="1" i="1" kern="100" dirty="0">
                <a:latin typeface="Times New Roman"/>
                <a:cs typeface="Courier New"/>
              </a:rPr>
              <a:t>x</a:t>
            </a:r>
            <a:r>
              <a:rPr lang="zh-CN" altLang="zh-CN" b="1" kern="100" dirty="0">
                <a:latin typeface="Times New Roman"/>
                <a:cs typeface="Times New Roman"/>
              </a:rPr>
              <a:t>＝</a:t>
            </a:r>
            <a:r>
              <a:rPr lang="en-US" altLang="zh-CN" b="1" i="1" kern="100" dirty="0">
                <a:latin typeface="Times New Roman"/>
                <a:cs typeface="Courier New"/>
              </a:rPr>
              <a:t>A</a:t>
            </a:r>
            <a:r>
              <a:rPr lang="en-US" altLang="zh-CN" b="1" kern="100" dirty="0">
                <a:latin typeface="Times New Roman"/>
                <a:cs typeface="Courier New"/>
              </a:rPr>
              <a:t>sin(</a:t>
            </a:r>
            <a:r>
              <a:rPr lang="en-US" altLang="zh-CN" b="1" i="1" kern="100" dirty="0">
                <a:latin typeface="Times New Roman"/>
                <a:cs typeface="Courier New"/>
              </a:rPr>
              <a:t>ωt</a:t>
            </a:r>
            <a:r>
              <a:rPr lang="zh-CN" altLang="zh-CN" b="1" kern="100" dirty="0">
                <a:latin typeface="Times New Roman"/>
                <a:cs typeface="Times New Roman"/>
              </a:rPr>
              <a:t>＋</a:t>
            </a:r>
            <a:r>
              <a:rPr lang="en-US" altLang="zh-CN" b="1" i="1" kern="100" dirty="0">
                <a:latin typeface="Times New Roman"/>
                <a:cs typeface="Courier New"/>
              </a:rPr>
              <a:t>φ</a:t>
            </a:r>
            <a:r>
              <a:rPr lang="en-US" altLang="zh-CN" b="1" kern="100" dirty="0">
                <a:latin typeface="Times New Roman"/>
                <a:cs typeface="Courier New"/>
              </a:rPr>
              <a:t>)</a:t>
            </a:r>
            <a:r>
              <a:rPr lang="zh-CN" altLang="zh-CN" b="1" kern="100" dirty="0">
                <a:latin typeface="Times New Roman"/>
                <a:cs typeface="Times New Roman"/>
              </a:rPr>
              <a:t>的形式并指出振动的初相位的大小。</a:t>
            </a:r>
            <a:endParaRPr lang="zh-CN" altLang="zh-CN" sz="1050" kern="100" dirty="0">
              <a:latin typeface="宋体"/>
              <a:cs typeface="Courier New"/>
            </a:endParaRPr>
          </a:p>
          <a:p>
            <a:pPr marL="442913" indent="0"/>
            <a:endParaRPr lang="zh-CN" altLang="en-US" dirty="0"/>
          </a:p>
        </p:txBody>
      </p:sp>
      <p:pic>
        <p:nvPicPr>
          <p:cNvPr id="14338" name="Picture 2" descr="21WLXKCXARXS2-2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937347" y="1412776"/>
            <a:ext cx="2880320" cy="1397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505425532"/>
              </p:ext>
            </p:extLst>
          </p:nvPr>
        </p:nvGraphicFramePr>
        <p:xfrm>
          <a:off x="911225" y="980728"/>
          <a:ext cx="10371138" cy="2427287"/>
        </p:xfrm>
        <a:graphic>
          <a:graphicData uri="http://schemas.openxmlformats.org/presentationml/2006/ole">
            <mc:AlternateContent xmlns:mc="http://schemas.openxmlformats.org/markup-compatibility/2006">
              <mc:Choice xmlns:v="urn:schemas-microsoft-com:vml" Requires="v">
                <p:oleObj spid="_x0000_s15446" name="文档" r:id="rId4" imgW="10371836" imgH="2426995" progId="Word.Document.12">
                  <p:embed/>
                </p:oleObj>
              </mc:Choice>
              <mc:Fallback>
                <p:oleObj name="文档" r:id="rId4" imgW="10371836" imgH="2426995" progId="Word.Document.12">
                  <p:embed/>
                  <p:pic>
                    <p:nvPicPr>
                      <p:cNvPr id="0" name=""/>
                      <p:cNvPicPr/>
                      <p:nvPr/>
                    </p:nvPicPr>
                    <p:blipFill>
                      <a:blip r:embed="rId5"/>
                      <a:stretch>
                        <a:fillRect/>
                      </a:stretch>
                    </p:blipFill>
                    <p:spPr>
                      <a:xfrm>
                        <a:off x="911225" y="980728"/>
                        <a:ext cx="10371138" cy="242728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706335229"/>
              </p:ext>
            </p:extLst>
          </p:nvPr>
        </p:nvGraphicFramePr>
        <p:xfrm>
          <a:off x="983033" y="3642717"/>
          <a:ext cx="10371138" cy="1514475"/>
        </p:xfrm>
        <a:graphic>
          <a:graphicData uri="http://schemas.openxmlformats.org/presentationml/2006/ole">
            <mc:AlternateContent xmlns:mc="http://schemas.openxmlformats.org/markup-compatibility/2006">
              <mc:Choice xmlns:v="urn:schemas-microsoft-com:vml" Requires="v">
                <p:oleObj spid="_x0000_s15447" name="文档" r:id="rId7" imgW="10371836" imgH="1514168" progId="Word.Document.12">
                  <p:embed/>
                </p:oleObj>
              </mc:Choice>
              <mc:Fallback>
                <p:oleObj name="文档" r:id="rId7" imgW="10371836" imgH="1514168" progId="Word.Document.12">
                  <p:embed/>
                  <p:pic>
                    <p:nvPicPr>
                      <p:cNvPr id="0" name=""/>
                      <p:cNvPicPr/>
                      <p:nvPr/>
                    </p:nvPicPr>
                    <p:blipFill>
                      <a:blip r:embed="rId8"/>
                      <a:stretch>
                        <a:fillRect/>
                      </a:stretch>
                    </p:blipFill>
                    <p:spPr>
                      <a:xfrm>
                        <a:off x="983033" y="3642717"/>
                        <a:ext cx="10371138" cy="1514475"/>
                      </a:xfrm>
                      <a:prstGeom prst="rect">
                        <a:avLst/>
                      </a:prstGeom>
                    </p:spPr>
                  </p:pic>
                </p:oleObj>
              </mc:Fallback>
            </mc:AlternateContent>
          </a:graphicData>
        </a:graphic>
      </p:graphicFrame>
    </p:spTree>
    <p:extLst>
      <p:ext uri="{BB962C8B-B14F-4D97-AF65-F5344CB8AC3E}">
        <p14:creationId xmlns:p14="http://schemas.microsoft.com/office/powerpoint/2010/main" val="141484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88640"/>
            <a:ext cx="10975658" cy="6192688"/>
          </a:xfrm>
        </p:spPr>
        <p:txBody>
          <a:bodyPr/>
          <a:lstStyle/>
          <a:p>
            <a:pPr indent="612140" algn="ctr"/>
            <a:r>
              <a:rPr lang="zh-CN" altLang="zh-CN" b="1" kern="100" dirty="0">
                <a:solidFill>
                  <a:schemeClr val="accent6">
                    <a:lumMod val="75000"/>
                  </a:schemeClr>
                </a:solidFill>
                <a:latin typeface="宋体"/>
                <a:cs typeface="Courier New"/>
              </a:rPr>
              <a:t>探究</a:t>
            </a:r>
            <a:r>
              <a:rPr lang="en-US" altLang="zh-CN" b="1" kern="100" dirty="0">
                <a:solidFill>
                  <a:schemeClr val="accent6">
                    <a:lumMod val="75000"/>
                  </a:schemeClr>
                </a:solidFill>
                <a:latin typeface="Symbol"/>
                <a:cs typeface="Courier New"/>
              </a:rPr>
              <a:t>(</a:t>
            </a:r>
            <a:r>
              <a:rPr lang="zh-CN" altLang="zh-CN" b="1" kern="100" dirty="0">
                <a:solidFill>
                  <a:schemeClr val="accent6">
                    <a:lumMod val="75000"/>
                  </a:schemeClr>
                </a:solidFill>
                <a:latin typeface="宋体"/>
                <a:cs typeface="Courier New"/>
              </a:rPr>
              <a:t>二</a:t>
            </a:r>
            <a:r>
              <a:rPr lang="en-US" altLang="zh-CN" b="1" kern="100" dirty="0">
                <a:solidFill>
                  <a:schemeClr val="accent6">
                    <a:lumMod val="75000"/>
                  </a:schemeClr>
                </a:solidFill>
                <a:latin typeface="Symbol"/>
                <a:cs typeface="Courier New"/>
              </a:rPr>
              <a:t>)   </a:t>
            </a:r>
            <a:r>
              <a:rPr lang="zh-CN" altLang="zh-CN" b="1" kern="100" dirty="0">
                <a:solidFill>
                  <a:schemeClr val="accent6">
                    <a:lumMod val="75000"/>
                  </a:schemeClr>
                </a:solidFill>
                <a:latin typeface="Times New Roman"/>
                <a:cs typeface="Times New Roman"/>
              </a:rPr>
              <a:t>简谐运动的图像</a:t>
            </a:r>
            <a:endParaRPr lang="zh-CN" altLang="zh-CN" sz="1050" kern="100" dirty="0">
              <a:solidFill>
                <a:schemeClr val="accent6">
                  <a:lumMod val="75000"/>
                </a:schemeClr>
              </a:solidFill>
              <a:latin typeface="宋体"/>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lgn="just"/>
            <a:r>
              <a:rPr lang="zh-CN" altLang="zh-CN" b="1" kern="100" dirty="0">
                <a:latin typeface="Times New Roman"/>
                <a:cs typeface="Times New Roman"/>
              </a:rPr>
              <a:t>如图所示，在弹簧振子的小球上固定安置一记录用的铅笔</a:t>
            </a:r>
            <a:r>
              <a:rPr lang="en-US" altLang="zh-CN" b="1" i="1" kern="100" dirty="0">
                <a:latin typeface="Times New Roman"/>
                <a:cs typeface="Courier New"/>
              </a:rPr>
              <a:t>P</a:t>
            </a:r>
            <a:r>
              <a:rPr lang="zh-CN" altLang="zh-CN" b="1" kern="100" dirty="0">
                <a:latin typeface="Times New Roman"/>
                <a:cs typeface="Times New Roman"/>
              </a:rPr>
              <a:t>，在下面放一条白纸带，铅笔可在纸上留下痕迹。</a:t>
            </a:r>
            <a:endParaRPr lang="zh-CN" altLang="zh-CN" sz="1050" kern="100" dirty="0">
              <a:latin typeface="宋体"/>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a:latin typeface="Times New Roman"/>
              <a:cs typeface="Courier New"/>
            </a:endParaRPr>
          </a:p>
          <a:p>
            <a:pPr indent="612140" algn="just"/>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振子振动时白纸不动，画出的轨迹是怎样的？</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振子振动时，匀速拖动白纸时，画出的轨迹又是怎样的？</a:t>
            </a:r>
            <a:endParaRPr lang="zh-CN" altLang="zh-CN" sz="1050" kern="100" dirty="0">
              <a:latin typeface="宋体"/>
              <a:cs typeface="Courier New"/>
            </a:endParaRPr>
          </a:p>
          <a:p>
            <a:pPr indent="612140" algn="just"/>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是一条平行于小球运动方向的线段</a:t>
            </a:r>
            <a:r>
              <a:rPr lang="zh-CN" altLang="zh-CN" b="1" kern="100" dirty="0" smtClean="0">
                <a:latin typeface="Times New Roman"/>
                <a:ea typeface="楷体_GB2312"/>
                <a:cs typeface="Times New Roman"/>
              </a:rPr>
              <a:t>。</a:t>
            </a:r>
            <a:r>
              <a:rPr lang="en-US" altLang="zh-CN" b="1" kern="100" dirty="0" smtClean="0">
                <a:latin typeface="Times New Roman"/>
                <a:ea typeface="楷体_GB2312"/>
                <a:cs typeface="Times New Roman"/>
              </a:rPr>
              <a:t>     </a:t>
            </a:r>
            <a:r>
              <a:rPr lang="en-US" altLang="zh-CN" b="1" kern="100" dirty="0" smtClean="0">
                <a:latin typeface="Times New Roman"/>
                <a:ea typeface="楷体_GB2312"/>
                <a:cs typeface="Courier New"/>
              </a:rPr>
              <a:t>(</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是一条正弦曲线。</a:t>
            </a:r>
            <a:r>
              <a:rPr lang="zh-CN" altLang="zh-CN" b="1" kern="100" dirty="0">
                <a:latin typeface="Times New Roman"/>
                <a:cs typeface="Times New Roman"/>
              </a:rPr>
              <a:t>　　　　</a:t>
            </a:r>
            <a:endParaRPr lang="zh-CN" altLang="zh-CN" sz="1050" kern="100" dirty="0">
              <a:latin typeface="宋体"/>
              <a:cs typeface="Courier New"/>
            </a:endParaRPr>
          </a:p>
        </p:txBody>
      </p:sp>
      <p:pic>
        <p:nvPicPr>
          <p:cNvPr id="16386" name="Picture 2" descr="21XLKWLX2-2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441403" y="2780928"/>
            <a:ext cx="2880320" cy="1565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484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Effect transition="in" filter="randombar(horizontal)">
                                      <p:cBhvr>
                                        <p:cTn id="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60648"/>
            <a:ext cx="10975658" cy="4968554"/>
          </a:xfrm>
        </p:spPr>
        <p:txBody>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对简谐运动图像</a:t>
            </a:r>
            <a:r>
              <a:rPr lang="en-US" altLang="zh-CN" b="1" kern="100" dirty="0">
                <a:latin typeface="Times New Roman"/>
                <a:ea typeface="黑体"/>
                <a:cs typeface="Courier New"/>
              </a:rPr>
              <a:t>(</a:t>
            </a:r>
            <a:r>
              <a:rPr lang="en-US" altLang="zh-CN" b="1" i="1" kern="100" dirty="0">
                <a:latin typeface="Times New Roman"/>
                <a:ea typeface="黑体"/>
                <a:cs typeface="Courier New"/>
              </a:rPr>
              <a:t>x</a:t>
            </a:r>
            <a:r>
              <a:rPr lang="en-US" altLang="zh-CN" b="1" kern="100" dirty="0">
                <a:latin typeface="Times New Roman"/>
                <a:ea typeface="黑体"/>
                <a:cs typeface="Courier New"/>
              </a:rPr>
              <a:t>-</a:t>
            </a:r>
            <a:r>
              <a:rPr lang="en-US" altLang="zh-CN" b="1" i="1" kern="100" dirty="0">
                <a:latin typeface="Times New Roman"/>
                <a:ea typeface="黑体"/>
                <a:cs typeface="Courier New"/>
              </a:rPr>
              <a:t>t</a:t>
            </a:r>
            <a:r>
              <a:rPr lang="zh-CN" altLang="zh-CN" b="1" kern="100" dirty="0">
                <a:latin typeface="Times New Roman"/>
                <a:ea typeface="黑体"/>
                <a:cs typeface="Times New Roman"/>
              </a:rPr>
              <a:t>图像</a:t>
            </a:r>
            <a:r>
              <a:rPr lang="en-US" altLang="zh-CN" b="1" kern="100" dirty="0">
                <a:latin typeface="Times New Roman"/>
                <a:ea typeface="黑体"/>
                <a:cs typeface="Courier New"/>
              </a:rPr>
              <a:t>)</a:t>
            </a:r>
            <a:r>
              <a:rPr lang="zh-CN" altLang="zh-CN" b="1" kern="100" dirty="0">
                <a:latin typeface="Times New Roman"/>
                <a:ea typeface="黑体"/>
                <a:cs typeface="Times New Roman"/>
              </a:rPr>
              <a:t>的认识</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图像形状：正</a:t>
            </a:r>
            <a:r>
              <a:rPr lang="en-US" altLang="zh-CN" b="1" kern="100" dirty="0">
                <a:latin typeface="Times New Roman"/>
                <a:cs typeface="Courier New"/>
              </a:rPr>
              <a:t>(</a:t>
            </a:r>
            <a:r>
              <a:rPr lang="zh-CN" altLang="zh-CN" b="1" kern="100" dirty="0">
                <a:latin typeface="Times New Roman"/>
                <a:ea typeface="楷体_GB2312"/>
                <a:cs typeface="Times New Roman"/>
              </a:rPr>
              <a:t>余</a:t>
            </a:r>
            <a:r>
              <a:rPr lang="en-US" altLang="zh-CN" b="1" kern="100" dirty="0">
                <a:latin typeface="Times New Roman"/>
                <a:cs typeface="Courier New"/>
              </a:rPr>
              <a:t>)</a:t>
            </a:r>
            <a:r>
              <a:rPr lang="zh-CN" altLang="zh-CN" b="1" kern="100" dirty="0">
                <a:latin typeface="Times New Roman"/>
                <a:cs typeface="Times New Roman"/>
              </a:rPr>
              <a:t>弦曲线。</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物理意义：表示振动质点在不同时刻偏离平衡位置的位移，是位移随时间的变化规律。</a:t>
            </a:r>
            <a:endParaRPr lang="zh-CN" altLang="zh-CN" sz="1050" kern="100" dirty="0">
              <a:latin typeface="宋体"/>
              <a:cs typeface="Courier New"/>
            </a:endParaRPr>
          </a:p>
          <a:p>
            <a:pPr indent="612140" algn="just"/>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由简谐运动图像获取的信息</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任意时刻质点的位移的大小和方向。如图甲所示，质点在</a:t>
            </a:r>
            <a:r>
              <a:rPr lang="en-US" altLang="zh-CN" b="1" i="1" kern="100" dirty="0">
                <a:latin typeface="Times New Roman"/>
                <a:cs typeface="Courier New"/>
              </a:rPr>
              <a:t>t</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t</a:t>
            </a:r>
            <a:r>
              <a:rPr lang="en-US" altLang="zh-CN" b="1" kern="100" baseline="-25000" dirty="0">
                <a:latin typeface="Times New Roman"/>
                <a:cs typeface="Courier New"/>
              </a:rPr>
              <a:t>2</a:t>
            </a:r>
            <a:r>
              <a:rPr lang="zh-CN" altLang="zh-CN" b="1" kern="100" dirty="0">
                <a:latin typeface="Times New Roman"/>
                <a:cs typeface="Times New Roman"/>
              </a:rPr>
              <a:t>时刻的位移分别为</a:t>
            </a:r>
            <a:r>
              <a:rPr lang="en-US" altLang="zh-CN" b="1" i="1" kern="100" dirty="0">
                <a:latin typeface="Times New Roman"/>
                <a:cs typeface="Courier New"/>
              </a:rPr>
              <a:t>x</a:t>
            </a:r>
            <a:r>
              <a:rPr lang="en-US" altLang="zh-CN" b="1" kern="100" baseline="-25000" dirty="0">
                <a:latin typeface="Times New Roman"/>
                <a:cs typeface="Courier New"/>
              </a:rPr>
              <a:t>1</a:t>
            </a:r>
            <a:r>
              <a:rPr lang="zh-CN" altLang="zh-CN" b="1" kern="100" dirty="0">
                <a:latin typeface="Times New Roman"/>
                <a:cs typeface="Times New Roman"/>
              </a:rPr>
              <a:t>和－</a:t>
            </a:r>
            <a:r>
              <a:rPr lang="en-US" altLang="zh-CN" b="1" i="1" kern="100" dirty="0">
                <a:latin typeface="Times New Roman"/>
                <a:cs typeface="Courier New"/>
              </a:rPr>
              <a:t>x</a:t>
            </a:r>
            <a:r>
              <a:rPr lang="en-US" altLang="zh-CN" b="1" kern="100" baseline="-25000" dirty="0">
                <a:latin typeface="Times New Roman"/>
                <a:cs typeface="Courier New"/>
              </a:rPr>
              <a:t>2</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17410" name="Picture 2" descr="21WLXKCXARXS2-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441403" y="4725143"/>
            <a:ext cx="2520280" cy="2027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48421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粤教版物理选择性必修第一册\新课程学案1自学新教材.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53244" y="116632"/>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391163050"/>
              </p:ext>
            </p:extLst>
          </p:nvPr>
        </p:nvGraphicFramePr>
        <p:xfrm>
          <a:off x="1150938" y="1120775"/>
          <a:ext cx="10166350" cy="5319713"/>
        </p:xfrm>
        <a:graphic>
          <a:graphicData uri="http://schemas.openxmlformats.org/presentationml/2006/ole">
            <mc:AlternateContent xmlns:mc="http://schemas.openxmlformats.org/markup-compatibility/2006">
              <mc:Choice xmlns:v="urn:schemas-microsoft-com:vml" Requires="v">
                <p:oleObj spid="_x0000_s2175" name="文档" r:id="rId5" imgW="10371836" imgH="5441630" progId="Word.Document.12">
                  <p:embed/>
                </p:oleObj>
              </mc:Choice>
              <mc:Fallback>
                <p:oleObj name="文档" r:id="rId5" imgW="10371836" imgH="5441630" progId="Word.Document.12">
                  <p:embed/>
                  <p:pic>
                    <p:nvPicPr>
                      <p:cNvPr id="0" name=""/>
                      <p:cNvPicPr/>
                      <p:nvPr/>
                    </p:nvPicPr>
                    <p:blipFill>
                      <a:blip r:embed="rId6"/>
                      <a:stretch>
                        <a:fillRect/>
                      </a:stretch>
                    </p:blipFill>
                    <p:spPr>
                      <a:xfrm>
                        <a:off x="1150938" y="1120775"/>
                        <a:ext cx="10166350" cy="5319713"/>
                      </a:xfrm>
                      <a:prstGeom prst="rect">
                        <a:avLst/>
                      </a:prstGeom>
                    </p:spPr>
                  </p:pic>
                </p:oleObj>
              </mc:Fallback>
            </mc:AlternateContent>
          </a:graphicData>
        </a:graphic>
      </p:graphicFrame>
      <p:sp>
        <p:nvSpPr>
          <p:cNvPr id="7" name="矩形 6"/>
          <p:cNvSpPr/>
          <p:nvPr/>
        </p:nvSpPr>
        <p:spPr>
          <a:xfrm>
            <a:off x="4513411" y="220486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位移</a:t>
            </a:r>
            <a:endParaRPr lang="zh-CN" altLang="en-US" sz="2400" dirty="0"/>
          </a:p>
        </p:txBody>
      </p:sp>
      <p:sp>
        <p:nvSpPr>
          <p:cNvPr id="9" name="矩形 8"/>
          <p:cNvSpPr/>
          <p:nvPr/>
        </p:nvSpPr>
        <p:spPr>
          <a:xfrm>
            <a:off x="6961683" y="2780928"/>
            <a:ext cx="2265364" cy="461665"/>
          </a:xfrm>
          <a:prstGeom prst="rect">
            <a:avLst/>
          </a:prstGeom>
        </p:spPr>
        <p:txBody>
          <a:bodyPr wrap="none">
            <a:spAutoFit/>
          </a:bodyPr>
          <a:lstStyle/>
          <a:p>
            <a:r>
              <a:rPr lang="en-US" altLang="zh-CN" sz="2400" b="1" i="1" kern="100" dirty="0">
                <a:solidFill>
                  <a:srgbClr val="FF0000"/>
                </a:solidFill>
                <a:latin typeface="Times New Roman"/>
              </a:rPr>
              <a:t>x</a:t>
            </a:r>
            <a:r>
              <a:rPr lang="zh-CN" altLang="zh-CN" sz="2400" b="1" kern="100" dirty="0">
                <a:solidFill>
                  <a:srgbClr val="FF0000"/>
                </a:solidFill>
                <a:latin typeface="Times New Roman"/>
                <a:cs typeface="Times New Roman"/>
              </a:rPr>
              <a:t>＝</a:t>
            </a:r>
            <a:r>
              <a:rPr lang="en-US" altLang="zh-CN" sz="2400" b="1" i="1" kern="100" dirty="0">
                <a:solidFill>
                  <a:srgbClr val="FF0000"/>
                </a:solidFill>
                <a:latin typeface="Times New Roman"/>
              </a:rPr>
              <a:t>A</a:t>
            </a:r>
            <a:r>
              <a:rPr lang="en-US" altLang="zh-CN" sz="2400" b="1" kern="100" dirty="0">
                <a:solidFill>
                  <a:srgbClr val="FF0000"/>
                </a:solidFill>
                <a:latin typeface="Times New Roman"/>
              </a:rPr>
              <a:t>cos(</a:t>
            </a:r>
            <a:r>
              <a:rPr lang="en-US" altLang="zh-CN" sz="2400" b="1" i="1" kern="100" dirty="0">
                <a:solidFill>
                  <a:srgbClr val="FF0000"/>
                </a:solidFill>
                <a:latin typeface="Times New Roman"/>
              </a:rPr>
              <a:t>ωt</a:t>
            </a:r>
            <a:r>
              <a:rPr lang="zh-CN" altLang="zh-CN" sz="2400" b="1" kern="100" dirty="0">
                <a:solidFill>
                  <a:srgbClr val="FF0000"/>
                </a:solidFill>
                <a:latin typeface="Times New Roman"/>
                <a:cs typeface="Times New Roman"/>
              </a:rPr>
              <a:t>＋</a:t>
            </a:r>
            <a:r>
              <a:rPr lang="en-US" altLang="zh-CN" sz="2400" b="1" i="1" kern="100" dirty="0">
                <a:solidFill>
                  <a:srgbClr val="FF0000"/>
                </a:solidFill>
                <a:latin typeface="Times New Roman"/>
              </a:rPr>
              <a:t>φ</a:t>
            </a:r>
            <a:r>
              <a:rPr lang="en-US" altLang="zh-CN" sz="2400" b="1" kern="100" dirty="0">
                <a:solidFill>
                  <a:srgbClr val="FF0000"/>
                </a:solidFill>
                <a:latin typeface="Times New Roman"/>
              </a:rPr>
              <a:t>)</a:t>
            </a:r>
            <a:endParaRPr lang="zh-CN" altLang="en-US" sz="2400" dirty="0"/>
          </a:p>
        </p:txBody>
      </p:sp>
      <p:sp>
        <p:nvSpPr>
          <p:cNvPr id="10" name="矩形 9"/>
          <p:cNvSpPr/>
          <p:nvPr/>
        </p:nvSpPr>
        <p:spPr>
          <a:xfrm>
            <a:off x="4531387" y="3933056"/>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平衡位置</a:t>
            </a:r>
            <a:endParaRPr lang="zh-CN" altLang="en-US" sz="2400" dirty="0"/>
          </a:p>
        </p:txBody>
      </p:sp>
      <p:sp>
        <p:nvSpPr>
          <p:cNvPr id="11" name="矩形 10"/>
          <p:cNvSpPr/>
          <p:nvPr/>
        </p:nvSpPr>
        <p:spPr>
          <a:xfrm>
            <a:off x="4214042" y="450912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振幅</a:t>
            </a:r>
            <a:endParaRPr lang="zh-CN" altLang="en-US" sz="2400" dirty="0"/>
          </a:p>
        </p:txBody>
      </p:sp>
      <p:graphicFrame>
        <p:nvGraphicFramePr>
          <p:cNvPr id="8" name="对象 7"/>
          <p:cNvGraphicFramePr>
            <a:graphicFrameLocks noChangeAspect="1"/>
          </p:cNvGraphicFramePr>
          <p:nvPr>
            <p:extLst>
              <p:ext uri="{D42A27DB-BD31-4B8C-83A1-F6EECF244321}">
                <p14:modId xmlns:p14="http://schemas.microsoft.com/office/powerpoint/2010/main" val="1946370737"/>
              </p:ext>
            </p:extLst>
          </p:nvPr>
        </p:nvGraphicFramePr>
        <p:xfrm>
          <a:off x="3757119" y="5373216"/>
          <a:ext cx="560388" cy="795338"/>
        </p:xfrm>
        <a:graphic>
          <a:graphicData uri="http://schemas.openxmlformats.org/presentationml/2006/ole">
            <mc:AlternateContent xmlns:mc="http://schemas.openxmlformats.org/markup-compatibility/2006">
              <mc:Choice xmlns:v="urn:schemas-microsoft-com:vml" Requires="v">
                <p:oleObj spid="_x0000_s2176" name="文档" r:id="rId8" imgW="573523" imgH="803549" progId="Word.Document.12">
                  <p:embed/>
                </p:oleObj>
              </mc:Choice>
              <mc:Fallback>
                <p:oleObj name="文档" r:id="rId8" imgW="573523" imgH="803549" progId="Word.Document.12">
                  <p:embed/>
                  <p:pic>
                    <p:nvPicPr>
                      <p:cNvPr id="0" name=""/>
                      <p:cNvPicPr/>
                      <p:nvPr/>
                    </p:nvPicPr>
                    <p:blipFill>
                      <a:blip r:embed="rId9"/>
                      <a:stretch>
                        <a:fillRect/>
                      </a:stretch>
                    </p:blipFill>
                    <p:spPr>
                      <a:xfrm>
                        <a:off x="3757119" y="5373216"/>
                        <a:ext cx="560388" cy="795338"/>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32657"/>
            <a:ext cx="10975658" cy="6048671"/>
          </a:xfrm>
        </p:spPr>
        <p:txBody>
          <a:bodyPr/>
          <a:lstStyle/>
          <a:p>
            <a:pPr indent="612140" algn="just"/>
            <a:r>
              <a:rPr lang="en-US" altLang="zh-CN" b="1" kern="100" dirty="0">
                <a:latin typeface="Times New Roman"/>
                <a:cs typeface="Courier New"/>
              </a:rPr>
              <a:t>(2)</a:t>
            </a:r>
            <a:r>
              <a:rPr lang="zh-CN" altLang="zh-CN" b="1" kern="100" dirty="0">
                <a:latin typeface="Times New Roman"/>
                <a:cs typeface="Times New Roman"/>
              </a:rPr>
              <a:t>任意时刻质点的振动方向：看下一时刻质点的位置，如图乙所示质点在</a:t>
            </a:r>
            <a:r>
              <a:rPr lang="en-US" altLang="zh-CN" b="1" i="1" kern="100" dirty="0">
                <a:latin typeface="Times New Roman"/>
                <a:cs typeface="Courier New"/>
              </a:rPr>
              <a:t>a</a:t>
            </a:r>
            <a:r>
              <a:rPr lang="zh-CN" altLang="zh-CN" b="1" kern="100" dirty="0">
                <a:latin typeface="Times New Roman"/>
                <a:cs typeface="Times New Roman"/>
              </a:rPr>
              <a:t>位置时，下一时刻离平衡位置更远，故此刻质点向</a:t>
            </a:r>
            <a:r>
              <a:rPr lang="en-US" altLang="zh-CN" b="1" i="1" kern="100" dirty="0">
                <a:latin typeface="Times New Roman"/>
                <a:cs typeface="Courier New"/>
              </a:rPr>
              <a:t>x</a:t>
            </a:r>
            <a:r>
              <a:rPr lang="zh-CN" altLang="zh-CN" b="1" kern="100" dirty="0">
                <a:latin typeface="Times New Roman"/>
                <a:cs typeface="Times New Roman"/>
              </a:rPr>
              <a:t>轴正方向振动。</a:t>
            </a:r>
            <a:endParaRPr lang="zh-CN" altLang="zh-CN" sz="1050" kern="100" dirty="0">
              <a:latin typeface="宋体"/>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a:latin typeface="Times New Roman"/>
              <a:cs typeface="Courier New"/>
            </a:endParaRPr>
          </a:p>
          <a:p>
            <a:pPr indent="612140" algn="just"/>
            <a:endParaRPr lang="en-US" altLang="zh-CN" b="1" kern="100" dirty="0" smtClean="0">
              <a:latin typeface="Times New Roman"/>
              <a:cs typeface="Courier New"/>
            </a:endParaRPr>
          </a:p>
          <a:p>
            <a:pPr indent="612140" algn="just"/>
            <a:r>
              <a:rPr lang="en-US" altLang="zh-CN" b="1" kern="100" dirty="0" smtClean="0">
                <a:latin typeface="Times New Roman"/>
                <a:cs typeface="Courier New"/>
              </a:rPr>
              <a:t>(</a:t>
            </a:r>
            <a:r>
              <a:rPr lang="en-US" altLang="zh-CN" b="1" kern="100" dirty="0">
                <a:latin typeface="Times New Roman"/>
                <a:cs typeface="Courier New"/>
              </a:rPr>
              <a:t>3)</a:t>
            </a:r>
            <a:r>
              <a:rPr lang="zh-CN" altLang="zh-CN" b="1" kern="100" dirty="0">
                <a:latin typeface="Times New Roman"/>
                <a:cs typeface="Times New Roman"/>
              </a:rPr>
              <a:t>简谐运动中速度和位移的关系：看下一时刻质点的位置，判断是远离还是靠近平衡位置，若远离平衡位置，则速度越来越小，位移越来越大，若靠近平衡位置，则速度越来越大，位移越来越小。如图乙所示，质点在</a:t>
            </a:r>
            <a:r>
              <a:rPr lang="en-US" altLang="zh-CN" b="1" i="1" kern="100" dirty="0">
                <a:latin typeface="Times New Roman"/>
                <a:cs typeface="Courier New"/>
              </a:rPr>
              <a:t>b</a:t>
            </a:r>
            <a:r>
              <a:rPr lang="zh-CN" altLang="zh-CN" b="1" kern="100" dirty="0">
                <a:latin typeface="Times New Roman"/>
                <a:cs typeface="Times New Roman"/>
              </a:rPr>
              <a:t>位置时，从正向位移处向着平衡位置运动，则速度为负且正在增大，位移正在减小。质点在</a:t>
            </a:r>
            <a:r>
              <a:rPr lang="en-US" altLang="zh-CN" b="1" i="1" kern="100" dirty="0">
                <a:latin typeface="Times New Roman"/>
                <a:cs typeface="Courier New"/>
              </a:rPr>
              <a:t>c</a:t>
            </a:r>
            <a:r>
              <a:rPr lang="zh-CN" altLang="zh-CN" b="1" kern="100" dirty="0">
                <a:latin typeface="Times New Roman"/>
                <a:cs typeface="Times New Roman"/>
              </a:rPr>
              <a:t>位置时，从负向位移处远离平衡位置运动，则速度为负且正在减小，位移正在增</a:t>
            </a:r>
            <a:r>
              <a:rPr lang="zh-CN" altLang="zh-CN" b="1" kern="100" dirty="0" smtClean="0">
                <a:latin typeface="Times New Roman"/>
                <a:cs typeface="Times New Roman"/>
              </a:rPr>
              <a:t>大</a:t>
            </a:r>
            <a:endParaRPr lang="zh-CN" altLang="zh-CN" sz="1050" kern="100" dirty="0">
              <a:effectLst/>
              <a:latin typeface="宋体"/>
              <a:cs typeface="Courier New"/>
            </a:endParaRPr>
          </a:p>
        </p:txBody>
      </p:sp>
      <p:pic>
        <p:nvPicPr>
          <p:cNvPr id="18434" name="Picture 2" descr="21WLXKCXARXS2-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97387" y="1772816"/>
            <a:ext cx="2664296" cy="147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48421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260648"/>
            <a:ext cx="10975658" cy="6264695"/>
          </a:xfrm>
        </p:spPr>
        <p:txBody>
          <a:bodyPr>
            <a:normAutofit lnSpcReduction="10000"/>
          </a:bodyPr>
          <a:lstStyle/>
          <a:p>
            <a:pPr indent="612140" algn="just"/>
            <a:r>
              <a:rPr lang="zh-CN" altLang="zh-CN" b="1" kern="100" dirty="0">
                <a:latin typeface="Times New Roman"/>
                <a:ea typeface="黑体"/>
                <a:cs typeface="Times New Roman"/>
              </a:rPr>
              <a:t>典例</a:t>
            </a:r>
            <a:r>
              <a:rPr lang="en-US" altLang="zh-CN" b="1" kern="100" dirty="0">
                <a:latin typeface="Times New Roman"/>
                <a:ea typeface="黑体"/>
                <a:cs typeface="Courier New"/>
              </a:rPr>
              <a:t>2  </a:t>
            </a:r>
            <a:r>
              <a:rPr lang="zh-CN" altLang="zh-CN" b="1" kern="100" dirty="0">
                <a:latin typeface="Times New Roman"/>
                <a:cs typeface="Times New Roman"/>
              </a:rPr>
              <a:t>如图甲所示，一弹簧振子在</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之间做简谐运动，</a:t>
            </a:r>
            <a:r>
              <a:rPr lang="en-US" altLang="zh-CN" b="1" i="1" kern="100" dirty="0">
                <a:latin typeface="Times New Roman"/>
                <a:cs typeface="Courier New"/>
              </a:rPr>
              <a:t>O</a:t>
            </a:r>
            <a:r>
              <a:rPr lang="zh-CN" altLang="zh-CN" b="1" kern="100" dirty="0">
                <a:latin typeface="Times New Roman"/>
                <a:cs typeface="Times New Roman"/>
              </a:rPr>
              <a:t>点为振子的平衡位置，其振动图像如图乙所示，规定向右的方向为正方向，试根据图像分析以下问题：</a:t>
            </a:r>
            <a:endParaRPr lang="zh-CN" altLang="zh-CN" sz="1050" kern="100" dirty="0">
              <a:latin typeface="宋体"/>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a:latin typeface="Times New Roman"/>
              <a:cs typeface="Courier New"/>
            </a:endParaRPr>
          </a:p>
          <a:p>
            <a:pPr indent="612140" algn="just"/>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在</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0</a:t>
            </a:r>
            <a:r>
              <a:rPr lang="zh-CN" altLang="zh-CN" b="1" kern="100" dirty="0">
                <a:latin typeface="Times New Roman"/>
                <a:cs typeface="Times New Roman"/>
              </a:rPr>
              <a:t>时刻，振子所处的位置为</a:t>
            </a:r>
            <a:r>
              <a:rPr lang="en-US" altLang="zh-CN" b="1" kern="100" dirty="0">
                <a:latin typeface="Times New Roman"/>
                <a:cs typeface="Courier New"/>
              </a:rPr>
              <a:t>________</a:t>
            </a:r>
            <a:r>
              <a:rPr lang="zh-CN" altLang="zh-CN" b="1" kern="100" dirty="0">
                <a:latin typeface="Times New Roman"/>
                <a:cs typeface="Times New Roman"/>
              </a:rPr>
              <a:t>，正在向</a:t>
            </a:r>
            <a:r>
              <a:rPr lang="en-US" altLang="zh-CN" b="1" kern="100" dirty="0">
                <a:latin typeface="Times New Roman"/>
                <a:cs typeface="Courier New"/>
              </a:rPr>
              <a:t>________(</a:t>
            </a:r>
            <a:r>
              <a:rPr lang="zh-CN" altLang="zh-CN" b="1" kern="100" dirty="0">
                <a:latin typeface="Times New Roman"/>
                <a:cs typeface="Times New Roman"/>
              </a:rPr>
              <a:t>选填</a:t>
            </a:r>
            <a:r>
              <a:rPr lang="en-US" altLang="zh-CN" b="1" kern="100" dirty="0">
                <a:latin typeface="宋体"/>
                <a:cs typeface="Times New Roman"/>
              </a:rPr>
              <a:t>“</a:t>
            </a:r>
            <a:r>
              <a:rPr lang="zh-CN" altLang="zh-CN" b="1" kern="100" dirty="0">
                <a:latin typeface="Times New Roman"/>
                <a:cs typeface="Times New Roman"/>
              </a:rPr>
              <a:t>左</a:t>
            </a:r>
            <a:r>
              <a:rPr lang="en-US" altLang="zh-CN" b="1" kern="100" dirty="0">
                <a:latin typeface="宋体"/>
                <a:cs typeface="Times New Roman"/>
              </a:rPr>
              <a:t>”</a:t>
            </a:r>
            <a:r>
              <a:rPr lang="zh-CN" altLang="zh-CN" b="1" kern="100" dirty="0">
                <a:latin typeface="Times New Roman"/>
                <a:cs typeface="Times New Roman"/>
              </a:rPr>
              <a:t>或</a:t>
            </a:r>
            <a:r>
              <a:rPr lang="en-US" altLang="zh-CN" b="1" kern="100" dirty="0">
                <a:latin typeface="宋体"/>
                <a:cs typeface="Times New Roman"/>
              </a:rPr>
              <a:t>“</a:t>
            </a:r>
            <a:r>
              <a:rPr lang="zh-CN" altLang="zh-CN" b="1" kern="100" dirty="0">
                <a:latin typeface="Times New Roman"/>
                <a:cs typeface="Times New Roman"/>
              </a:rPr>
              <a:t>右</a:t>
            </a:r>
            <a:r>
              <a:rPr lang="en-US" altLang="zh-CN" b="1" kern="100" dirty="0">
                <a:latin typeface="宋体"/>
                <a:cs typeface="Times New Roman"/>
              </a:rPr>
              <a:t>”</a:t>
            </a:r>
            <a:r>
              <a:rPr lang="en-US" altLang="zh-CN" b="1" kern="100" dirty="0">
                <a:latin typeface="Times New Roman"/>
                <a:cs typeface="Courier New"/>
              </a:rPr>
              <a:t>)</a:t>
            </a:r>
            <a:r>
              <a:rPr lang="zh-CN" altLang="zh-CN" b="1" kern="100" dirty="0">
                <a:latin typeface="Times New Roman"/>
                <a:cs typeface="Times New Roman"/>
              </a:rPr>
              <a:t>方向运动。</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两点间的距离为</a:t>
            </a:r>
            <a:r>
              <a:rPr lang="en-US" altLang="zh-CN" b="1" kern="100" dirty="0">
                <a:latin typeface="Times New Roman"/>
                <a:cs typeface="Courier New"/>
              </a:rPr>
              <a:t>________cm</a:t>
            </a:r>
            <a:r>
              <a:rPr lang="zh-CN" altLang="zh-CN" b="1" kern="100" dirty="0">
                <a:latin typeface="Times New Roman"/>
                <a:cs typeface="Times New Roman"/>
              </a:rPr>
              <a:t>。</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在乙图中，振子在</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1 s</a:t>
            </a:r>
            <a:r>
              <a:rPr lang="zh-CN" altLang="zh-CN" b="1" kern="100" dirty="0">
                <a:latin typeface="Times New Roman"/>
                <a:cs typeface="Times New Roman"/>
              </a:rPr>
              <a:t>、</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2 s</a:t>
            </a:r>
            <a:r>
              <a:rPr lang="zh-CN" altLang="zh-CN" b="1" kern="100" dirty="0">
                <a:latin typeface="Times New Roman"/>
                <a:cs typeface="Times New Roman"/>
              </a:rPr>
              <a:t>和</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3 s</a:t>
            </a:r>
            <a:r>
              <a:rPr lang="zh-CN" altLang="zh-CN" b="1" kern="100" dirty="0">
                <a:latin typeface="Times New Roman"/>
                <a:cs typeface="Times New Roman"/>
              </a:rPr>
              <a:t>时所处的位置依次是</a:t>
            </a:r>
            <a:r>
              <a:rPr lang="en-US" altLang="zh-CN" b="1" kern="100" dirty="0">
                <a:latin typeface="Times New Roman"/>
                <a:cs typeface="Courier New"/>
              </a:rPr>
              <a:t>________</a:t>
            </a:r>
            <a:r>
              <a:rPr lang="zh-CN" altLang="zh-CN" b="1" kern="100" dirty="0">
                <a:latin typeface="Times New Roman"/>
                <a:cs typeface="Times New Roman"/>
              </a:rPr>
              <a:t>、</a:t>
            </a:r>
            <a:r>
              <a:rPr lang="en-US" altLang="zh-CN" b="1" kern="100" dirty="0">
                <a:latin typeface="Times New Roman"/>
                <a:cs typeface="Courier New"/>
              </a:rPr>
              <a:t>________</a:t>
            </a:r>
            <a:r>
              <a:rPr lang="zh-CN" altLang="zh-CN" b="1" kern="100" dirty="0">
                <a:latin typeface="Times New Roman"/>
                <a:cs typeface="Times New Roman"/>
              </a:rPr>
              <a:t>和</a:t>
            </a:r>
            <a:r>
              <a:rPr lang="en-US" altLang="zh-CN" b="1" kern="100" dirty="0">
                <a:latin typeface="Times New Roman"/>
                <a:cs typeface="Courier New"/>
              </a:rPr>
              <a:t>________</a:t>
            </a:r>
            <a:r>
              <a:rPr lang="zh-CN" altLang="zh-CN" b="1" kern="100" dirty="0">
                <a:latin typeface="Times New Roman"/>
                <a:cs typeface="Times New Roman"/>
              </a:rPr>
              <a:t>。</a:t>
            </a:r>
            <a:endParaRPr lang="zh-CN" altLang="zh-CN" sz="1050" kern="100" dirty="0">
              <a:latin typeface="宋体"/>
              <a:cs typeface="Courier New"/>
            </a:endParaRPr>
          </a:p>
          <a:p>
            <a:pPr indent="612140" algn="just"/>
            <a:r>
              <a:rPr lang="en-US" altLang="zh-CN" b="1" kern="100" dirty="0">
                <a:latin typeface="Times New Roman"/>
                <a:cs typeface="Courier New"/>
              </a:rPr>
              <a:t>(4)</a:t>
            </a:r>
            <a:r>
              <a:rPr lang="zh-CN" altLang="zh-CN" b="1" kern="100" dirty="0">
                <a:latin typeface="Times New Roman"/>
                <a:cs typeface="Times New Roman"/>
              </a:rPr>
              <a:t>质点在前</a:t>
            </a:r>
            <a:r>
              <a:rPr lang="en-US" altLang="zh-CN" b="1" kern="100" dirty="0">
                <a:latin typeface="Times New Roman"/>
                <a:cs typeface="Courier New"/>
              </a:rPr>
              <a:t>4 s</a:t>
            </a:r>
            <a:r>
              <a:rPr lang="zh-CN" altLang="zh-CN" b="1" kern="100" dirty="0">
                <a:latin typeface="Times New Roman"/>
                <a:cs typeface="Times New Roman"/>
              </a:rPr>
              <a:t>内的位移等于</a:t>
            </a:r>
            <a:r>
              <a:rPr lang="en-US" altLang="zh-CN" b="1" kern="100" dirty="0">
                <a:latin typeface="Times New Roman"/>
                <a:cs typeface="Courier New"/>
              </a:rPr>
              <a:t>________cm</a:t>
            </a:r>
            <a:r>
              <a:rPr lang="zh-CN" altLang="zh-CN" b="1" kern="100" dirty="0">
                <a:latin typeface="Times New Roman"/>
                <a:cs typeface="Times New Roman"/>
              </a:rPr>
              <a:t>，其路程为</a:t>
            </a:r>
            <a:r>
              <a:rPr lang="en-US" altLang="zh-CN" b="1" kern="100" dirty="0">
                <a:latin typeface="Times New Roman"/>
                <a:cs typeface="Courier New"/>
              </a:rPr>
              <a:t>________cm</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19458" name="Picture 2" descr="21WLXKCXARXS2-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93331" y="1340767"/>
            <a:ext cx="4752528" cy="175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48421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32656"/>
            <a:ext cx="10975658" cy="6120680"/>
          </a:xfrm>
        </p:spPr>
        <p:txBody>
          <a:bodyPr>
            <a:normAutofit/>
          </a:bodyPr>
          <a:lstStyle/>
          <a:p>
            <a:pPr indent="61214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解题指导</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仿宋_GB2312"/>
                <a:cs typeface="Times New Roman"/>
              </a:rPr>
              <a:t>振动位移</a:t>
            </a:r>
            <a:r>
              <a:rPr lang="en-US" altLang="zh-CN" b="1" i="1" kern="100" dirty="0">
                <a:latin typeface="Times New Roman"/>
                <a:ea typeface="仿宋_GB2312"/>
                <a:cs typeface="Courier New"/>
              </a:rPr>
              <a:t>x</a:t>
            </a:r>
            <a:r>
              <a:rPr lang="zh-CN" altLang="zh-CN" b="1" kern="100" dirty="0">
                <a:latin typeface="Times New Roman"/>
                <a:ea typeface="仿宋_GB2312"/>
                <a:cs typeface="Times New Roman"/>
              </a:rPr>
              <a:t>＞</a:t>
            </a:r>
            <a:r>
              <a:rPr lang="en-US" altLang="zh-CN" b="1" kern="100" dirty="0">
                <a:latin typeface="Times New Roman"/>
                <a:ea typeface="仿宋_GB2312"/>
                <a:cs typeface="Courier New"/>
              </a:rPr>
              <a:t>0</a:t>
            </a:r>
            <a:r>
              <a:rPr lang="zh-CN" altLang="zh-CN" b="1" kern="100" dirty="0">
                <a:latin typeface="Times New Roman"/>
                <a:ea typeface="仿宋_GB2312"/>
                <a:cs typeface="Times New Roman"/>
              </a:rPr>
              <a:t>时，表示振子处于平衡位置正方向一侧，</a:t>
            </a:r>
            <a:r>
              <a:rPr lang="en-US" altLang="zh-CN" b="1" i="1" kern="100" dirty="0">
                <a:latin typeface="Times New Roman"/>
                <a:ea typeface="仿宋_GB2312"/>
                <a:cs typeface="Courier New"/>
              </a:rPr>
              <a:t>x</a:t>
            </a:r>
            <a:r>
              <a:rPr lang="zh-CN" altLang="zh-CN" b="1" kern="100" dirty="0">
                <a:latin typeface="Times New Roman"/>
                <a:ea typeface="仿宋_GB2312"/>
                <a:cs typeface="Times New Roman"/>
              </a:rPr>
              <a:t>＜</a:t>
            </a:r>
            <a:r>
              <a:rPr lang="en-US" altLang="zh-CN" b="1" kern="100" dirty="0">
                <a:latin typeface="Times New Roman"/>
                <a:ea typeface="仿宋_GB2312"/>
                <a:cs typeface="Courier New"/>
              </a:rPr>
              <a:t>0</a:t>
            </a:r>
            <a:r>
              <a:rPr lang="zh-CN" altLang="zh-CN" b="1" kern="100" dirty="0">
                <a:latin typeface="Times New Roman"/>
                <a:ea typeface="仿宋_GB2312"/>
                <a:cs typeface="Times New Roman"/>
              </a:rPr>
              <a:t>时表示振子位于平衡位置负方向一侧，振动位移的大小表示振子到平衡位置的距离。</a:t>
            </a:r>
            <a:endParaRPr lang="zh-CN" altLang="zh-CN" kern="100" dirty="0">
              <a:latin typeface="宋体"/>
              <a:cs typeface="Courier New"/>
            </a:endParaRPr>
          </a:p>
          <a:p>
            <a:pPr indent="61214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由振动图像知，</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时，</a:t>
            </a:r>
            <a:r>
              <a:rPr lang="en-US" altLang="zh-CN" b="1" i="1" kern="100" dirty="0">
                <a:latin typeface="Times New Roman"/>
                <a:ea typeface="楷体_GB2312"/>
                <a:cs typeface="Courier New"/>
              </a:rPr>
              <a:t>x</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，表示振子位于平衡位置，在</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 s</a:t>
            </a:r>
            <a:r>
              <a:rPr lang="zh-CN" altLang="zh-CN" b="1" kern="100" dirty="0">
                <a:latin typeface="Times New Roman"/>
                <a:ea typeface="楷体_GB2312"/>
                <a:cs typeface="Times New Roman"/>
              </a:rPr>
              <a:t>内，振动位移</a:t>
            </a:r>
            <a:r>
              <a:rPr lang="en-US" altLang="zh-CN" b="1" i="1" kern="100" dirty="0">
                <a:latin typeface="Times New Roman"/>
                <a:ea typeface="楷体_GB2312"/>
                <a:cs typeface="Courier New"/>
              </a:rPr>
              <a:t>x</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，且逐渐增大，表示</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时，振子沿正方向运动，即向右运动。</a:t>
            </a:r>
            <a:endParaRPr lang="zh-CN" altLang="zh-CN" kern="100" dirty="0">
              <a:latin typeface="宋体"/>
              <a:cs typeface="Courier New"/>
            </a:endParaRPr>
          </a:p>
          <a:p>
            <a:pPr indent="612140" algn="just"/>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由题图乙知，振子离开平衡位置的最大距离为</a:t>
            </a:r>
            <a:r>
              <a:rPr lang="en-US" altLang="zh-CN" b="1" kern="100" dirty="0">
                <a:latin typeface="Times New Roman"/>
                <a:ea typeface="楷体_GB2312"/>
                <a:cs typeface="Courier New"/>
              </a:rPr>
              <a:t>3 cm</a:t>
            </a:r>
            <a:r>
              <a:rPr lang="zh-CN" altLang="zh-CN" b="1" kern="100" dirty="0">
                <a:latin typeface="Times New Roman"/>
                <a:ea typeface="楷体_GB2312"/>
                <a:cs typeface="Times New Roman"/>
              </a:rPr>
              <a:t>，则</a:t>
            </a:r>
            <a:r>
              <a:rPr lang="en-US" altLang="zh-CN" b="1" i="1" kern="100" dirty="0">
                <a:latin typeface="Times New Roman"/>
                <a:ea typeface="楷体_GB2312"/>
                <a:cs typeface="Courier New"/>
              </a:rPr>
              <a:t>AB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6 cm</a:t>
            </a:r>
            <a:r>
              <a:rPr lang="zh-CN" altLang="zh-CN" b="1" kern="100" dirty="0">
                <a:latin typeface="Times New Roman"/>
                <a:ea typeface="楷体_GB2312"/>
                <a:cs typeface="Times New Roman"/>
              </a:rPr>
              <a:t>。</a:t>
            </a:r>
            <a:endParaRPr lang="zh-CN" altLang="zh-CN" kern="100" dirty="0">
              <a:latin typeface="宋体"/>
              <a:cs typeface="Courier New"/>
            </a:endParaRPr>
          </a:p>
          <a:p>
            <a:pPr indent="612140" algn="just"/>
            <a:r>
              <a:rPr lang="en-US" altLang="zh-CN" b="1" kern="100" dirty="0">
                <a:latin typeface="Times New Roman"/>
                <a:ea typeface="楷体_GB2312"/>
                <a:cs typeface="Courier New"/>
              </a:rPr>
              <a:t>(3)</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 s</a:t>
            </a:r>
            <a:r>
              <a:rPr lang="zh-CN" altLang="zh-CN" b="1" kern="100" dirty="0">
                <a:latin typeface="Times New Roman"/>
                <a:ea typeface="楷体_GB2312"/>
                <a:cs typeface="Times New Roman"/>
              </a:rPr>
              <a:t>时，</a:t>
            </a:r>
            <a:r>
              <a:rPr lang="en-US" altLang="zh-CN" b="1" i="1" kern="100" dirty="0">
                <a:latin typeface="Times New Roman"/>
                <a:ea typeface="楷体_GB2312"/>
                <a:cs typeface="Courier New"/>
              </a:rPr>
              <a:t>x</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 cm</a:t>
            </a:r>
            <a:r>
              <a:rPr lang="zh-CN" altLang="zh-CN" b="1" kern="100" dirty="0">
                <a:latin typeface="Times New Roman"/>
                <a:ea typeface="楷体_GB2312"/>
                <a:cs typeface="Times New Roman"/>
              </a:rPr>
              <a:t>，振子位于</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点位置；在</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 s</a:t>
            </a:r>
            <a:r>
              <a:rPr lang="zh-CN" altLang="zh-CN" b="1" kern="100" dirty="0">
                <a:latin typeface="Times New Roman"/>
                <a:ea typeface="楷体_GB2312"/>
                <a:cs typeface="Times New Roman"/>
              </a:rPr>
              <a:t>时，</a:t>
            </a:r>
            <a:r>
              <a:rPr lang="en-US" altLang="zh-CN" b="1" i="1" kern="100" dirty="0">
                <a:latin typeface="Times New Roman"/>
                <a:ea typeface="楷体_GB2312"/>
                <a:cs typeface="Courier New"/>
              </a:rPr>
              <a:t>x</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，振子位于平衡位置；在</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 s</a:t>
            </a:r>
            <a:r>
              <a:rPr lang="zh-CN" altLang="zh-CN" b="1" kern="100" dirty="0">
                <a:latin typeface="Times New Roman"/>
                <a:ea typeface="楷体_GB2312"/>
                <a:cs typeface="Times New Roman"/>
              </a:rPr>
              <a:t>时，</a:t>
            </a:r>
            <a:r>
              <a:rPr lang="en-US" altLang="zh-CN" b="1" i="1" kern="100" dirty="0">
                <a:latin typeface="Times New Roman"/>
                <a:ea typeface="楷体_GB2312"/>
                <a:cs typeface="Courier New"/>
              </a:rPr>
              <a:t>x</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 cm</a:t>
            </a:r>
            <a:r>
              <a:rPr lang="zh-CN" altLang="zh-CN" b="1" kern="100" dirty="0">
                <a:latin typeface="Times New Roman"/>
                <a:ea typeface="楷体_GB2312"/>
                <a:cs typeface="Times New Roman"/>
              </a:rPr>
              <a:t>，振子位于</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点位置。</a:t>
            </a:r>
            <a:endParaRPr lang="zh-CN" altLang="zh-CN" kern="100" dirty="0">
              <a:latin typeface="宋体"/>
              <a:cs typeface="Courier New"/>
            </a:endParaRPr>
          </a:p>
          <a:p>
            <a:pPr indent="612140" algn="just"/>
            <a:r>
              <a:rPr lang="en-US" altLang="zh-CN" b="1" kern="100" dirty="0">
                <a:latin typeface="Times New Roman"/>
                <a:ea typeface="楷体_GB2312"/>
                <a:cs typeface="Courier New"/>
              </a:rPr>
              <a:t>(4)</a:t>
            </a:r>
            <a:r>
              <a:rPr lang="zh-CN" altLang="zh-CN" b="1" kern="100" dirty="0">
                <a:latin typeface="Times New Roman"/>
                <a:ea typeface="楷体_GB2312"/>
                <a:cs typeface="Times New Roman"/>
              </a:rPr>
              <a:t>在</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4 s</a:t>
            </a:r>
            <a:r>
              <a:rPr lang="zh-CN" altLang="zh-CN" b="1" kern="100" dirty="0">
                <a:latin typeface="Times New Roman"/>
                <a:ea typeface="楷体_GB2312"/>
                <a:cs typeface="Times New Roman"/>
              </a:rPr>
              <a:t>时，振子又回到了平衡位置，故位移</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x</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，其路程为</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a:t>
            </a:r>
            <a:r>
              <a:rPr lang="en-US" altLang="zh-CN" b="1" kern="100" dirty="0">
                <a:latin typeface="宋体"/>
                <a:cs typeface="Times New Roman"/>
              </a:rPr>
              <a:t>×</a:t>
            </a:r>
            <a:r>
              <a:rPr lang="en-US" altLang="zh-CN" b="1" kern="100" dirty="0">
                <a:latin typeface="Times New Roman"/>
                <a:ea typeface="楷体_GB2312"/>
                <a:cs typeface="Courier New"/>
              </a:rPr>
              <a:t>4 cm</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12 cm</a:t>
            </a:r>
            <a:r>
              <a:rPr lang="zh-CN" altLang="zh-CN" b="1" kern="100" dirty="0">
                <a:latin typeface="Times New Roman"/>
                <a:ea typeface="楷体_GB2312"/>
                <a:cs typeface="Times New Roman"/>
              </a:rPr>
              <a:t>。</a:t>
            </a:r>
            <a:endParaRPr lang="zh-CN" altLang="zh-CN" kern="100" dirty="0">
              <a:latin typeface="宋体"/>
              <a:cs typeface="Courier New"/>
            </a:endParaRPr>
          </a:p>
          <a:p>
            <a:pPr indent="612140" algn="just"/>
            <a:r>
              <a:rPr lang="en-US" altLang="zh-CN" b="1" kern="100" dirty="0" smtClean="0">
                <a:solidFill>
                  <a:srgbClr val="FF0000"/>
                </a:solidFill>
                <a:latin typeface="IPAPANNEW"/>
                <a:ea typeface="黑体"/>
                <a:cs typeface="Times New Roman"/>
              </a:rPr>
              <a:t>[</a:t>
            </a:r>
            <a:r>
              <a:rPr lang="zh-CN" altLang="zh-CN" b="1" kern="100" dirty="0" smtClean="0">
                <a:solidFill>
                  <a:srgbClr val="FF0000"/>
                </a:solidFill>
                <a:latin typeface="IPAPANNEW"/>
                <a:ea typeface="黑体"/>
                <a:cs typeface="Times New Roman"/>
              </a:rPr>
              <a:t>答案</a:t>
            </a:r>
            <a:r>
              <a:rPr lang="en-US" altLang="zh-CN" b="1" kern="100" dirty="0" smtClean="0">
                <a:solidFill>
                  <a:srgbClr val="FF0000"/>
                </a:solidFill>
                <a:latin typeface="IPAPANNEW"/>
                <a:ea typeface="黑体"/>
                <a:cs typeface="Times New Roman"/>
              </a:rPr>
              <a:t>]</a:t>
            </a:r>
            <a:r>
              <a:rPr lang="zh-CN" altLang="zh-CN" b="1" kern="100" dirty="0" smtClean="0">
                <a:latin typeface="Times New Roman"/>
                <a:cs typeface="Times New Roman"/>
              </a:rPr>
              <a:t>　</a:t>
            </a:r>
            <a:r>
              <a:rPr lang="en-US" altLang="zh-CN" b="1" kern="100" dirty="0" smtClean="0">
                <a:latin typeface="Times New Roman"/>
                <a:cs typeface="Courier New"/>
              </a:rPr>
              <a:t>(1)</a:t>
            </a:r>
            <a:r>
              <a:rPr lang="en-US" altLang="zh-CN" b="1" i="1" kern="100" dirty="0" smtClean="0">
                <a:latin typeface="Times New Roman"/>
                <a:cs typeface="Courier New"/>
              </a:rPr>
              <a:t>O</a:t>
            </a:r>
            <a:r>
              <a:rPr lang="zh-CN" altLang="zh-CN" b="1" kern="100" dirty="0" smtClean="0">
                <a:latin typeface="Times New Roman"/>
                <a:cs typeface="Times New Roman"/>
              </a:rPr>
              <a:t>点　右　</a:t>
            </a:r>
            <a:r>
              <a:rPr lang="en-US" altLang="zh-CN" b="1" kern="100" dirty="0" smtClean="0">
                <a:latin typeface="Times New Roman"/>
                <a:cs typeface="Courier New"/>
              </a:rPr>
              <a:t>(2)6</a:t>
            </a:r>
            <a:r>
              <a:rPr lang="zh-CN" altLang="zh-CN" b="1" kern="100" dirty="0" smtClean="0">
                <a:latin typeface="Times New Roman"/>
                <a:cs typeface="Times New Roman"/>
              </a:rPr>
              <a:t>　</a:t>
            </a:r>
            <a:r>
              <a:rPr lang="en-US" altLang="zh-CN" b="1" kern="100" dirty="0" smtClean="0">
                <a:latin typeface="Times New Roman"/>
                <a:cs typeface="Courier New"/>
              </a:rPr>
              <a:t>(3)</a:t>
            </a:r>
            <a:r>
              <a:rPr lang="en-US" altLang="zh-CN" b="1" i="1" kern="100" dirty="0" smtClean="0">
                <a:latin typeface="Times New Roman"/>
                <a:cs typeface="Courier New"/>
              </a:rPr>
              <a:t>B</a:t>
            </a:r>
            <a:r>
              <a:rPr lang="zh-CN" altLang="zh-CN" b="1" kern="100" dirty="0" smtClean="0">
                <a:latin typeface="Times New Roman"/>
                <a:cs typeface="Times New Roman"/>
              </a:rPr>
              <a:t>点　</a:t>
            </a:r>
            <a:r>
              <a:rPr lang="en-US" altLang="zh-CN" b="1" i="1" kern="100" dirty="0" smtClean="0">
                <a:latin typeface="Times New Roman"/>
                <a:cs typeface="Courier New"/>
              </a:rPr>
              <a:t>O</a:t>
            </a:r>
            <a:r>
              <a:rPr lang="zh-CN" altLang="zh-CN" b="1" kern="100" dirty="0" smtClean="0">
                <a:latin typeface="Times New Roman"/>
                <a:cs typeface="Times New Roman"/>
              </a:rPr>
              <a:t>点　</a:t>
            </a:r>
            <a:r>
              <a:rPr lang="en-US" altLang="zh-CN" b="1" i="1" kern="100" dirty="0" smtClean="0">
                <a:latin typeface="Times New Roman"/>
                <a:cs typeface="Courier New"/>
              </a:rPr>
              <a:t>A</a:t>
            </a:r>
            <a:r>
              <a:rPr lang="zh-CN" altLang="zh-CN" b="1" kern="100" dirty="0" smtClean="0">
                <a:latin typeface="Times New Roman"/>
                <a:cs typeface="Times New Roman"/>
              </a:rPr>
              <a:t>点</a:t>
            </a:r>
            <a:r>
              <a:rPr lang="en-US" altLang="zh-CN" b="1" kern="100" dirty="0" smtClean="0">
                <a:latin typeface="Times New Roman"/>
                <a:cs typeface="Times New Roman"/>
              </a:rPr>
              <a:t>    </a:t>
            </a:r>
            <a:r>
              <a:rPr lang="en-US" altLang="zh-CN" b="1" kern="100" dirty="0">
                <a:latin typeface="Times New Roman"/>
                <a:cs typeface="Courier New"/>
              </a:rPr>
              <a:t>(4)0</a:t>
            </a:r>
            <a:r>
              <a:rPr lang="zh-CN" altLang="zh-CN" b="1" kern="100" dirty="0">
                <a:latin typeface="Times New Roman"/>
                <a:cs typeface="Times New Roman"/>
              </a:rPr>
              <a:t>　</a:t>
            </a:r>
            <a:r>
              <a:rPr lang="en-US" altLang="zh-CN" b="1" kern="100" dirty="0" smtClean="0">
                <a:latin typeface="Times New Roman"/>
                <a:cs typeface="Courier New"/>
              </a:rPr>
              <a:t>12</a:t>
            </a:r>
            <a:endParaRPr lang="zh-CN" altLang="zh-CN" kern="100" dirty="0">
              <a:latin typeface="宋体"/>
              <a:cs typeface="Courier New"/>
            </a:endParaRPr>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0" dur="500"/>
                                        <p:tgtEl>
                                          <p:spTgt spid="6">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randombar(horizontal)">
                                      <p:cBhvr>
                                        <p:cTn id="13" dur="500"/>
                                        <p:tgtEl>
                                          <p:spTgt spid="6">
                                            <p:txEl>
                                              <p:pRg st="3" end="3"/>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randombar(horizontal)">
                                      <p:cBhvr>
                                        <p:cTn id="16" dur="500"/>
                                        <p:tgtEl>
                                          <p:spTgt spid="6">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animEffect transition="in" filter="randombar(horizontal)">
                                      <p:cBhvr>
                                        <p:cTn id="21"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495327"/>
            <a:ext cx="10975658" cy="4093913"/>
          </a:xfrm>
        </p:spPr>
        <p:txBody>
          <a:bodyPr/>
          <a:lstStyle/>
          <a:p>
            <a:pPr indent="612140" algn="ctr">
              <a:lnSpc>
                <a:spcPct val="200000"/>
              </a:lnSpc>
            </a:pPr>
            <a:r>
              <a:rPr lang="zh-CN" altLang="zh-CN" b="1" kern="100" dirty="0">
                <a:latin typeface="Times New Roman"/>
                <a:ea typeface="黑体"/>
                <a:cs typeface="Times New Roman"/>
              </a:rPr>
              <a:t>简谐运动图像的应用</a:t>
            </a:r>
            <a:endParaRPr lang="zh-CN" altLang="zh-CN" sz="1050" kern="100" dirty="0">
              <a:latin typeface="宋体"/>
              <a:cs typeface="Courier New"/>
            </a:endParaRPr>
          </a:p>
          <a:p>
            <a:pPr indent="612140" algn="just">
              <a:lnSpc>
                <a:spcPct val="200000"/>
              </a:lnSpc>
            </a:pPr>
            <a:r>
              <a:rPr lang="en-US" altLang="zh-CN" b="1" kern="100" dirty="0">
                <a:latin typeface="Times New Roman"/>
                <a:cs typeface="Courier New"/>
              </a:rPr>
              <a:t>(</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分析图像问题时，要把图像与物体的振动过程联系起来，图像上的一个点表示振动中的一个状态，图像上的一段图线对应振动的一个过程。</a:t>
            </a:r>
            <a:endParaRPr lang="zh-CN" altLang="zh-CN" sz="1050" kern="100" dirty="0">
              <a:latin typeface="宋体"/>
              <a:cs typeface="Courier New"/>
            </a:endParaRPr>
          </a:p>
          <a:p>
            <a:pPr indent="612140" algn="just">
              <a:lnSpc>
                <a:spcPct val="200000"/>
              </a:lnSpc>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从图像中可直接读出质点的最大位移、某时刻质点的位移大小和方向；可判断某时刻质点的速度方向及一段时间内速度大小的变化情况</a:t>
            </a:r>
            <a:r>
              <a:rPr lang="zh-CN" altLang="zh-CN" b="1" kern="100" dirty="0" smtClean="0">
                <a:latin typeface="Times New Roman"/>
                <a:ea typeface="楷体_GB2312"/>
                <a:cs typeface="Times New Roman"/>
              </a:rPr>
              <a:t>。</a:t>
            </a:r>
            <a:endParaRPr lang="zh-CN" altLang="zh-CN" sz="1050" kern="100" dirty="0">
              <a:latin typeface="宋体"/>
              <a:cs typeface="Courier New"/>
            </a:endParaRPr>
          </a:p>
        </p:txBody>
      </p:sp>
      <p:pic>
        <p:nvPicPr>
          <p:cNvPr id="2048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059" y="1052736"/>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28255837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32656"/>
            <a:ext cx="10975658" cy="6120680"/>
          </a:xfrm>
        </p:spPr>
        <p:txBody>
          <a:bodyPr>
            <a:normAutofit lnSpcReduction="10000"/>
          </a:bodyPr>
          <a:lstStyle/>
          <a:p>
            <a:pPr marL="442913" indent="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42913" indent="-442913" algn="just"/>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如图所示是用频闪照相的方法获得的弹簧振子的位移</a:t>
            </a:r>
            <a:r>
              <a:rPr lang="en-US" altLang="zh-CN" b="1" kern="100" dirty="0">
                <a:latin typeface="Times New Roman"/>
                <a:cs typeface="Courier New"/>
              </a:rPr>
              <a:t>—</a:t>
            </a:r>
            <a:r>
              <a:rPr lang="zh-CN" altLang="zh-CN" b="1" kern="100" dirty="0">
                <a:latin typeface="Times New Roman"/>
                <a:cs typeface="Times New Roman"/>
              </a:rPr>
              <a:t>时间图像，下列有关该图像的说法正确的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lgn="just"/>
            <a:endParaRPr lang="en-US" altLang="zh-CN" b="1" kern="100" dirty="0" smtClean="0">
              <a:latin typeface="Times New Roman"/>
              <a:cs typeface="Courier New"/>
            </a:endParaRPr>
          </a:p>
          <a:p>
            <a:pPr marL="442913" indent="0" algn="just"/>
            <a:endParaRPr lang="en-US" altLang="zh-CN" b="1" kern="100" dirty="0" smtClean="0">
              <a:latin typeface="Times New Roman"/>
              <a:cs typeface="Courier New"/>
            </a:endParaRPr>
          </a:p>
          <a:p>
            <a:pPr marL="442913" indent="0" algn="just"/>
            <a:r>
              <a:rPr lang="en-US" altLang="zh-CN" b="1" kern="100" dirty="0" smtClean="0">
                <a:latin typeface="Times New Roman"/>
                <a:cs typeface="Courier New"/>
              </a:rPr>
              <a:t>A</a:t>
            </a:r>
            <a:r>
              <a:rPr lang="zh-CN" altLang="zh-CN" b="1" kern="100" dirty="0">
                <a:latin typeface="Times New Roman"/>
                <a:cs typeface="Times New Roman"/>
              </a:rPr>
              <a:t>．该图像的坐标原点是建在小球的平衡位置</a:t>
            </a:r>
            <a:endParaRPr lang="zh-CN" altLang="zh-CN" sz="1050" kern="100" dirty="0">
              <a:latin typeface="宋体"/>
              <a:cs typeface="Courier New"/>
            </a:endParaRPr>
          </a:p>
          <a:p>
            <a:pPr marL="442913" indent="0" algn="just"/>
            <a:r>
              <a:rPr lang="en-US" altLang="zh-CN" b="1" kern="100" dirty="0">
                <a:latin typeface="Times New Roman"/>
                <a:cs typeface="Courier New"/>
              </a:rPr>
              <a:t>B</a:t>
            </a:r>
            <a:r>
              <a:rPr lang="zh-CN" altLang="zh-CN" b="1" kern="100" dirty="0">
                <a:latin typeface="Times New Roman"/>
                <a:cs typeface="Times New Roman"/>
              </a:rPr>
              <a:t>．从图像可以看出小球在振动过程中是沿</a:t>
            </a:r>
            <a:r>
              <a:rPr lang="en-US" altLang="zh-CN" b="1" i="1" kern="100" dirty="0">
                <a:latin typeface="Times New Roman"/>
                <a:cs typeface="Courier New"/>
              </a:rPr>
              <a:t>t</a:t>
            </a:r>
            <a:r>
              <a:rPr lang="zh-CN" altLang="zh-CN" b="1" kern="100" dirty="0">
                <a:latin typeface="Times New Roman"/>
                <a:cs typeface="Times New Roman"/>
              </a:rPr>
              <a:t>轴方向移动的</a:t>
            </a:r>
            <a:endParaRPr lang="zh-CN" altLang="zh-CN" sz="1050" kern="100" dirty="0">
              <a:latin typeface="宋体"/>
              <a:cs typeface="Courier New"/>
            </a:endParaRPr>
          </a:p>
          <a:p>
            <a:pPr marL="442913" indent="0" algn="just"/>
            <a:r>
              <a:rPr lang="en-US" altLang="zh-CN" b="1" kern="100" dirty="0">
                <a:latin typeface="Times New Roman"/>
                <a:cs typeface="Courier New"/>
              </a:rPr>
              <a:t>C</a:t>
            </a:r>
            <a:r>
              <a:rPr lang="zh-CN" altLang="zh-CN" b="1" kern="100" dirty="0">
                <a:latin typeface="Times New Roman"/>
                <a:cs typeface="Times New Roman"/>
              </a:rPr>
              <a:t>．为了显示小球在不同时刻偏离平衡位置的位移，让底片沿垂直</a:t>
            </a:r>
            <a:r>
              <a:rPr lang="en-US" altLang="zh-CN" b="1" i="1" kern="100" dirty="0">
                <a:latin typeface="Times New Roman"/>
                <a:cs typeface="Courier New"/>
              </a:rPr>
              <a:t>x</a:t>
            </a:r>
            <a:r>
              <a:rPr lang="zh-CN" altLang="zh-CN" b="1" kern="100" dirty="0">
                <a:latin typeface="Times New Roman"/>
                <a:cs typeface="Times New Roman"/>
              </a:rPr>
              <a:t>轴方向</a:t>
            </a:r>
            <a:r>
              <a:rPr lang="zh-CN" altLang="zh-CN" b="1" kern="100" dirty="0" smtClean="0">
                <a:latin typeface="Times New Roman"/>
                <a:cs typeface="Times New Roman"/>
              </a:rPr>
              <a:t>匀</a:t>
            </a:r>
            <a:endParaRPr lang="en-US" altLang="zh-CN" b="1" kern="100" dirty="0" smtClean="0">
              <a:latin typeface="Times New Roman"/>
              <a:cs typeface="Times New Roman"/>
            </a:endParaRPr>
          </a:p>
          <a:p>
            <a:pPr marL="442913" indent="0" algn="just"/>
            <a:r>
              <a:rPr lang="en-US" altLang="zh-CN" b="1" kern="100" dirty="0">
                <a:latin typeface="Times New Roman"/>
                <a:cs typeface="Times New Roman"/>
              </a:rPr>
              <a:t> </a:t>
            </a:r>
            <a:r>
              <a:rPr lang="en-US" altLang="zh-CN" b="1" kern="100" dirty="0" smtClean="0">
                <a:latin typeface="Times New Roman"/>
                <a:cs typeface="Times New Roman"/>
              </a:rPr>
              <a:t>       </a:t>
            </a:r>
            <a:r>
              <a:rPr lang="zh-CN" altLang="zh-CN" b="1" kern="100" dirty="0" smtClean="0">
                <a:latin typeface="Times New Roman"/>
                <a:cs typeface="Times New Roman"/>
              </a:rPr>
              <a:t>速</a:t>
            </a:r>
            <a:r>
              <a:rPr lang="zh-CN" altLang="zh-CN" b="1" kern="100" dirty="0">
                <a:latin typeface="Times New Roman"/>
                <a:cs typeface="Times New Roman"/>
              </a:rPr>
              <a:t>运动</a:t>
            </a:r>
            <a:endParaRPr lang="zh-CN" altLang="zh-CN" sz="1050" kern="100" dirty="0">
              <a:latin typeface="宋体"/>
              <a:cs typeface="Courier New"/>
            </a:endParaRPr>
          </a:p>
          <a:p>
            <a:pPr marL="442913" indent="0" algn="just"/>
            <a:r>
              <a:rPr lang="en-US" altLang="zh-CN" b="1" kern="100" dirty="0">
                <a:latin typeface="Times New Roman"/>
                <a:cs typeface="Courier New"/>
              </a:rPr>
              <a:t>D</a:t>
            </a:r>
            <a:r>
              <a:rPr lang="zh-CN" altLang="zh-CN" b="1" kern="100" dirty="0">
                <a:latin typeface="Times New Roman"/>
                <a:cs typeface="Times New Roman"/>
              </a:rPr>
              <a:t>．图像中小球的疏密显示出相同时间内小球位置变化快慢不</a:t>
            </a:r>
            <a:r>
              <a:rPr lang="zh-CN" altLang="zh-CN" b="1" kern="100" dirty="0" smtClean="0">
                <a:latin typeface="Times New Roman"/>
                <a:cs typeface="Times New Roman"/>
              </a:rPr>
              <a:t>同</a:t>
            </a:r>
            <a:endParaRPr lang="zh-CN" altLang="zh-CN" sz="1050" kern="100" dirty="0">
              <a:latin typeface="宋体"/>
              <a:cs typeface="Courier New"/>
            </a:endParaRPr>
          </a:p>
        </p:txBody>
      </p:sp>
      <p:pic>
        <p:nvPicPr>
          <p:cNvPr id="21506" name="Picture 2" descr="21WLXKCXARXS2-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21323" y="2060848"/>
            <a:ext cx="3672408" cy="124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56740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1351311"/>
            <a:ext cx="10975658" cy="3229817"/>
          </a:xfrm>
        </p:spPr>
        <p:txBody>
          <a:bodyPr/>
          <a:lstStyle/>
          <a:p>
            <a:pPr indent="90488" algn="just"/>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从</a:t>
            </a:r>
            <a:r>
              <a:rPr lang="zh-CN" altLang="zh-CN" b="1" kern="100" dirty="0">
                <a:latin typeface="Times New Roman"/>
                <a:ea typeface="楷体_GB2312"/>
                <a:cs typeface="Times New Roman"/>
              </a:rPr>
              <a:t>图像中能看出坐标原点在小球的平衡位置，选项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正确；横轴虽然是由底片匀速运动得到的位移，但已经转化为时间轴，小球只在</a:t>
            </a:r>
            <a:r>
              <a:rPr lang="en-US" altLang="zh-CN" b="1" i="1" kern="100" dirty="0">
                <a:latin typeface="Times New Roman"/>
                <a:ea typeface="楷体_GB2312"/>
                <a:cs typeface="Courier New"/>
              </a:rPr>
              <a:t>x</a:t>
            </a:r>
            <a:r>
              <a:rPr lang="zh-CN" altLang="zh-CN" b="1" kern="100" dirty="0">
                <a:latin typeface="Times New Roman"/>
                <a:ea typeface="楷体_GB2312"/>
                <a:cs typeface="Times New Roman"/>
              </a:rPr>
              <a:t>轴上振动，选项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正确；因图像中相邻小球之间时间相同，密处说明小球位置变化慢，选项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zh-CN" altLang="zh-CN" b="1" kern="100" dirty="0" smtClean="0">
                <a:solidFill>
                  <a:srgbClr val="FF0000"/>
                </a:solidFill>
                <a:latin typeface="Times New Roman"/>
                <a:ea typeface="黑体"/>
                <a:cs typeface="Times New Roman"/>
              </a:rPr>
              <a:t>：</a:t>
            </a:r>
            <a:r>
              <a:rPr lang="en-US" altLang="zh-CN" b="1" kern="100" dirty="0" smtClean="0">
                <a:latin typeface="Times New Roman"/>
                <a:ea typeface="楷体_GB2312"/>
                <a:cs typeface="Courier New"/>
              </a:rPr>
              <a:t>ACD</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243761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548678"/>
            <a:ext cx="10975658" cy="5328594"/>
          </a:xfrm>
        </p:spPr>
        <p:txBody>
          <a:bodyPr/>
          <a:lstStyle/>
          <a:p>
            <a:pPr marL="442913" indent="-442913" algn="just"/>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如图所示是表示一质点做简谐运动的</a:t>
            </a:r>
            <a:r>
              <a:rPr lang="en-US" altLang="zh-CN" b="1" i="1" kern="100" dirty="0">
                <a:latin typeface="Times New Roman"/>
                <a:cs typeface="Courier New"/>
              </a:rPr>
              <a:t>x</a:t>
            </a:r>
            <a:r>
              <a:rPr lang="en-US" altLang="zh-CN" b="1" kern="100" dirty="0">
                <a:latin typeface="Times New Roman"/>
                <a:cs typeface="Courier New"/>
              </a:rPr>
              <a:t>­</a:t>
            </a:r>
            <a:r>
              <a:rPr lang="en-US" altLang="zh-CN" b="1" i="1" kern="100" dirty="0">
                <a:latin typeface="Times New Roman"/>
                <a:cs typeface="Courier New"/>
              </a:rPr>
              <a:t>t</a:t>
            </a:r>
            <a:r>
              <a:rPr lang="zh-CN" altLang="zh-CN" b="1" kern="100" dirty="0">
                <a:latin typeface="Times New Roman"/>
                <a:cs typeface="Times New Roman"/>
              </a:rPr>
              <a:t>图像，下列说法正确的是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a:latin typeface="Times New Roman"/>
              <a:cs typeface="Courier New"/>
            </a:endParaRPr>
          </a:p>
          <a:p>
            <a:pPr indent="612140" algn="just"/>
            <a:endParaRPr lang="en-US" altLang="zh-CN" b="1" kern="100" dirty="0" smtClean="0">
              <a:latin typeface="Times New Roman"/>
              <a:cs typeface="Courier New"/>
            </a:endParaRPr>
          </a:p>
          <a:p>
            <a:pPr indent="612140" algn="just"/>
            <a:r>
              <a:rPr lang="en-US" altLang="zh-CN" b="1" kern="100" dirty="0" smtClean="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t</a:t>
            </a:r>
            <a:r>
              <a:rPr lang="en-US" altLang="zh-CN" b="1" kern="100" baseline="-25000" dirty="0">
                <a:latin typeface="Times New Roman"/>
                <a:cs typeface="Courier New"/>
              </a:rPr>
              <a:t>1</a:t>
            </a:r>
            <a:r>
              <a:rPr lang="zh-CN" altLang="zh-CN" b="1" kern="100" dirty="0">
                <a:latin typeface="Times New Roman"/>
                <a:cs typeface="Times New Roman"/>
              </a:rPr>
              <a:t>时刻振子正通过平衡位置向正方向运动</a:t>
            </a:r>
            <a:endParaRPr lang="zh-CN" altLang="zh-CN" sz="1050" kern="100" dirty="0">
              <a:latin typeface="宋体"/>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t</a:t>
            </a:r>
            <a:r>
              <a:rPr lang="en-US" altLang="zh-CN" b="1" kern="100" baseline="-25000" dirty="0">
                <a:latin typeface="Times New Roman"/>
                <a:cs typeface="Courier New"/>
              </a:rPr>
              <a:t>2</a:t>
            </a:r>
            <a:r>
              <a:rPr lang="zh-CN" altLang="zh-CN" b="1" kern="100" dirty="0">
                <a:latin typeface="Times New Roman"/>
                <a:cs typeface="Times New Roman"/>
              </a:rPr>
              <a:t>时刻振子的位移最大</a:t>
            </a:r>
            <a:endParaRPr lang="zh-CN" altLang="zh-CN" sz="1050" kern="100" dirty="0">
              <a:latin typeface="宋体"/>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t</a:t>
            </a:r>
            <a:r>
              <a:rPr lang="en-US" altLang="zh-CN" b="1" kern="100" baseline="-25000" dirty="0">
                <a:latin typeface="Times New Roman"/>
                <a:cs typeface="Courier New"/>
              </a:rPr>
              <a:t>3</a:t>
            </a:r>
            <a:r>
              <a:rPr lang="zh-CN" altLang="zh-CN" b="1" kern="100" dirty="0">
                <a:latin typeface="Times New Roman"/>
                <a:cs typeface="Times New Roman"/>
              </a:rPr>
              <a:t>时刻振子正通过平衡位置向正方向运动</a:t>
            </a:r>
            <a:endParaRPr lang="zh-CN" altLang="zh-CN" sz="1050" kern="100" dirty="0">
              <a:latin typeface="宋体"/>
              <a:cs typeface="Courier New"/>
            </a:endParaRPr>
          </a:p>
          <a:p>
            <a:pPr indent="612140" algn="just"/>
            <a:r>
              <a:rPr lang="en-US" altLang="zh-CN" b="1" kern="100" dirty="0">
                <a:latin typeface="Times New Roman"/>
                <a:cs typeface="Courier New"/>
              </a:rPr>
              <a:t>D</a:t>
            </a:r>
            <a:r>
              <a:rPr lang="zh-CN" altLang="zh-CN" b="1" kern="100" dirty="0">
                <a:latin typeface="Times New Roman"/>
                <a:cs typeface="Times New Roman"/>
              </a:rPr>
              <a:t>．该图像是从平衡位置开始计时的</a:t>
            </a:r>
            <a:endParaRPr lang="zh-CN" altLang="zh-CN" sz="1050" kern="100" dirty="0">
              <a:latin typeface="宋体"/>
              <a:cs typeface="Courier New"/>
            </a:endParaRPr>
          </a:p>
          <a:p>
            <a:endParaRPr lang="zh-CN" altLang="en-US" dirty="0"/>
          </a:p>
        </p:txBody>
      </p:sp>
      <p:pic>
        <p:nvPicPr>
          <p:cNvPr id="22530" name="Picture 2" descr="20XWLX2-1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97387" y="1268760"/>
            <a:ext cx="2448272" cy="1736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56740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indent="0" algn="just"/>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从</a:t>
            </a:r>
            <a:r>
              <a:rPr lang="zh-CN" altLang="zh-CN" b="1" kern="100" dirty="0">
                <a:latin typeface="Times New Roman"/>
                <a:ea typeface="楷体_GB2312"/>
                <a:cs typeface="Times New Roman"/>
              </a:rPr>
              <a:t>题图可以看出，</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r>
              <a:rPr lang="zh-CN" altLang="zh-CN" b="1" kern="100" dirty="0">
                <a:latin typeface="Times New Roman"/>
                <a:ea typeface="楷体_GB2312"/>
                <a:cs typeface="Times New Roman"/>
              </a:rPr>
              <a:t>时刻，振子在正的最大位移处，因此该图像是从正的最大位移处开始计时的，</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选项错误；</a:t>
            </a:r>
            <a:r>
              <a:rPr lang="en-US" altLang="zh-CN" b="1" i="1" kern="100" dirty="0">
                <a:latin typeface="Times New Roman"/>
                <a:ea typeface="楷体_GB2312"/>
                <a:cs typeface="Courier New"/>
              </a:rPr>
              <a:t>t</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时刻以后振子的位移为负，因此</a:t>
            </a:r>
            <a:r>
              <a:rPr lang="en-US" altLang="zh-CN" b="1" i="1" kern="100" dirty="0">
                <a:latin typeface="Times New Roman"/>
                <a:ea typeface="楷体_GB2312"/>
                <a:cs typeface="Courier New"/>
              </a:rPr>
              <a:t>t</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时刻振子正通过平衡位置向负方向运动，</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选项错误；</a:t>
            </a:r>
            <a:r>
              <a:rPr lang="en-US" altLang="zh-CN" b="1" i="1" kern="100" dirty="0">
                <a:latin typeface="Times New Roman"/>
                <a:ea typeface="楷体_GB2312"/>
                <a:cs typeface="Courier New"/>
              </a:rPr>
              <a:t>t</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时刻振子在负的最大位移处，因此</a:t>
            </a:r>
            <a:r>
              <a:rPr lang="en-US" altLang="zh-CN" b="1" i="1" kern="100" dirty="0">
                <a:latin typeface="Times New Roman"/>
                <a:ea typeface="楷体_GB2312"/>
                <a:cs typeface="Courier New"/>
              </a:rPr>
              <a:t>t</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时刻振子的位移最大，</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选项正确；</a:t>
            </a:r>
            <a:r>
              <a:rPr lang="en-US" altLang="zh-CN" b="1" i="1" kern="100" dirty="0">
                <a:latin typeface="Times New Roman"/>
                <a:ea typeface="楷体_GB2312"/>
                <a:cs typeface="Courier New"/>
              </a:rPr>
              <a:t>t</a:t>
            </a:r>
            <a:r>
              <a:rPr lang="en-US" altLang="zh-CN" b="1" kern="100" baseline="-25000" dirty="0">
                <a:latin typeface="Times New Roman"/>
                <a:ea typeface="楷体_GB2312"/>
                <a:cs typeface="Courier New"/>
              </a:rPr>
              <a:t>3</a:t>
            </a:r>
            <a:r>
              <a:rPr lang="zh-CN" altLang="zh-CN" b="1" kern="100" dirty="0">
                <a:latin typeface="Times New Roman"/>
                <a:ea typeface="楷体_GB2312"/>
                <a:cs typeface="Times New Roman"/>
              </a:rPr>
              <a:t>时刻以后，振子的位移为正，所以该时刻振子正通过平衡位置向正方向运动，</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选项正确。</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BC</a:t>
            </a:r>
            <a:endParaRPr lang="zh-CN" altLang="en-US" dirty="0"/>
          </a:p>
        </p:txBody>
      </p:sp>
    </p:spTree>
    <p:extLst>
      <p:ext uri="{BB962C8B-B14F-4D97-AF65-F5344CB8AC3E}">
        <p14:creationId xmlns:p14="http://schemas.microsoft.com/office/powerpoint/2010/main" val="243761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249079"/>
            <a:ext cx="10975658" cy="4525963"/>
          </a:xfrm>
        </p:spPr>
        <p:txBody>
          <a:bodyPr/>
          <a:lstStyle/>
          <a:p>
            <a:pPr indent="612140" algn="just">
              <a:tabLst>
                <a:tab pos="3150870" algn="l"/>
              </a:tabLst>
            </a:pPr>
            <a:r>
              <a:rPr lang="en-US" altLang="zh-CN" b="1" kern="100" dirty="0">
                <a:latin typeface="Times New Roman"/>
                <a:cs typeface="Courier New"/>
              </a:rPr>
              <a:t>3</a:t>
            </a:r>
            <a:r>
              <a:rPr lang="zh-CN" altLang="zh-CN" b="1" kern="100" dirty="0">
                <a:latin typeface="Times New Roman"/>
                <a:cs typeface="Times New Roman"/>
              </a:rPr>
              <a:t>．</a:t>
            </a:r>
            <a:r>
              <a:rPr lang="en-US" altLang="zh-CN" b="1" kern="100" dirty="0">
                <a:latin typeface="Times New Roman"/>
                <a:ea typeface="隶书"/>
                <a:cs typeface="Courier New"/>
              </a:rPr>
              <a:t>(2023·</a:t>
            </a:r>
            <a:r>
              <a:rPr lang="zh-CN" altLang="zh-CN" b="1" kern="100" dirty="0">
                <a:latin typeface="Times New Roman"/>
                <a:ea typeface="隶书"/>
                <a:cs typeface="Times New Roman"/>
              </a:rPr>
              <a:t>海南高考</a:t>
            </a:r>
            <a:r>
              <a:rPr lang="en-US" altLang="zh-CN" b="1" kern="100" dirty="0">
                <a:latin typeface="Times New Roman"/>
                <a:ea typeface="隶书"/>
                <a:cs typeface="Courier New"/>
              </a:rPr>
              <a:t>)</a:t>
            </a:r>
            <a:r>
              <a:rPr lang="zh-CN" altLang="zh-CN" b="1" kern="100" dirty="0">
                <a:latin typeface="Times New Roman"/>
                <a:cs typeface="Times New Roman"/>
              </a:rPr>
              <a:t>如图所示分别是一列机械波在传播方向上相距</a:t>
            </a:r>
            <a:r>
              <a:rPr lang="en-US" altLang="zh-CN" b="1" kern="100" dirty="0">
                <a:latin typeface="Times New Roman"/>
                <a:cs typeface="Courier New"/>
              </a:rPr>
              <a:t>6 m</a:t>
            </a:r>
            <a:r>
              <a:rPr lang="zh-CN" altLang="zh-CN" b="1" kern="100" dirty="0">
                <a:latin typeface="Times New Roman"/>
                <a:cs typeface="Times New Roman"/>
              </a:rPr>
              <a:t>的两个质点</a:t>
            </a:r>
            <a:r>
              <a:rPr lang="en-US" altLang="zh-CN" b="1" i="1" kern="100" dirty="0">
                <a:latin typeface="Times New Roman"/>
                <a:cs typeface="Courier New"/>
              </a:rPr>
              <a:t>P</a:t>
            </a:r>
            <a:r>
              <a:rPr lang="zh-CN" altLang="zh-CN" b="1" kern="100" dirty="0">
                <a:latin typeface="Times New Roman"/>
                <a:cs typeface="Times New Roman"/>
              </a:rPr>
              <a:t>、</a:t>
            </a:r>
            <a:r>
              <a:rPr lang="en-US" altLang="zh-CN" b="1" i="1" kern="100" dirty="0">
                <a:latin typeface="Times New Roman"/>
                <a:cs typeface="Courier New"/>
              </a:rPr>
              <a:t>Q</a:t>
            </a:r>
            <a:r>
              <a:rPr lang="zh-CN" altLang="zh-CN" b="1" kern="100" dirty="0">
                <a:latin typeface="Times New Roman"/>
                <a:cs typeface="Times New Roman"/>
              </a:rPr>
              <a:t>的振动图像，下列说法正确的是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endParaRPr lang="zh-CN" altLang="en-US" dirty="0"/>
          </a:p>
        </p:txBody>
      </p:sp>
      <p:pic>
        <p:nvPicPr>
          <p:cNvPr id="33800" name="Picture 8" descr="23WLHNGK-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561083" y="1473215"/>
            <a:ext cx="7488832" cy="2286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841003" y="3759536"/>
            <a:ext cx="6096000" cy="2459841"/>
          </a:xfrm>
          <a:prstGeom prst="rect">
            <a:avLst/>
          </a:prstGeom>
        </p:spPr>
        <p:txBody>
          <a:bodyPr>
            <a:spAutoFit/>
          </a:bodyPr>
          <a:lstStyle/>
          <a:p>
            <a:pPr lvl="0" indent="612140" algn="just">
              <a:lnSpc>
                <a:spcPct val="150000"/>
              </a:lnSpc>
              <a:spcBef>
                <a:spcPct val="20000"/>
              </a:spcBef>
              <a:tabLst>
                <a:tab pos="3150870" algn="l"/>
              </a:tabLst>
            </a:pPr>
            <a:r>
              <a:rPr lang="en-US" altLang="zh-CN" sz="2400" b="1" kern="100" dirty="0">
                <a:solidFill>
                  <a:prstClr val="black"/>
                </a:solidFill>
                <a:latin typeface="Times New Roman"/>
                <a:cs typeface="Courier New"/>
              </a:rPr>
              <a:t>A</a:t>
            </a:r>
            <a:r>
              <a:rPr lang="zh-CN" altLang="zh-CN" sz="2400" b="1" kern="100" dirty="0">
                <a:solidFill>
                  <a:prstClr val="black"/>
                </a:solidFill>
                <a:latin typeface="Times New Roman"/>
                <a:cs typeface="Times New Roman"/>
              </a:rPr>
              <a:t>．该波的周期是</a:t>
            </a:r>
            <a:r>
              <a:rPr lang="en-US" altLang="zh-CN" sz="2400" b="1" kern="100" dirty="0">
                <a:solidFill>
                  <a:prstClr val="black"/>
                </a:solidFill>
                <a:latin typeface="Times New Roman"/>
                <a:cs typeface="Courier New"/>
              </a:rPr>
              <a:t>5 s</a:t>
            </a:r>
            <a:r>
              <a:rPr lang="zh-CN" altLang="zh-CN" sz="2400" b="1" kern="100" dirty="0">
                <a:solidFill>
                  <a:prstClr val="black"/>
                </a:solidFill>
                <a:latin typeface="Times New Roman"/>
                <a:cs typeface="Times New Roman"/>
              </a:rPr>
              <a:t>　</a:t>
            </a:r>
            <a:r>
              <a:rPr lang="zh-CN" altLang="zh-CN" sz="2400" b="1" kern="100" dirty="0">
                <a:solidFill>
                  <a:prstClr val="black"/>
                </a:solidFill>
                <a:latin typeface="宋体"/>
                <a:ea typeface="Times New Roman"/>
                <a:cs typeface="Courier New"/>
              </a:rPr>
              <a:t> </a:t>
            </a:r>
            <a:r>
              <a:rPr lang="zh-CN" altLang="zh-CN" sz="2400" b="1" kern="100" dirty="0">
                <a:solidFill>
                  <a:prstClr val="black"/>
                </a:solidFill>
                <a:latin typeface="Times New Roman"/>
                <a:cs typeface="Times New Roman"/>
              </a:rPr>
              <a:t>　</a:t>
            </a:r>
            <a:r>
              <a:rPr lang="zh-CN" altLang="zh-CN" sz="2400" b="1" kern="100" dirty="0">
                <a:solidFill>
                  <a:prstClr val="black"/>
                </a:solidFill>
                <a:latin typeface="宋体"/>
                <a:ea typeface="Times New Roman"/>
                <a:cs typeface="Courier New"/>
              </a:rPr>
              <a:t> </a:t>
            </a:r>
            <a:r>
              <a:rPr lang="zh-CN" altLang="zh-CN" sz="2400" b="1" kern="100" dirty="0">
                <a:solidFill>
                  <a:prstClr val="black"/>
                </a:solidFill>
                <a:latin typeface="Times New Roman"/>
                <a:cs typeface="Times New Roman"/>
              </a:rPr>
              <a:t>　</a:t>
            </a:r>
            <a:endParaRPr lang="en-US" altLang="zh-CN" sz="2400" b="1" kern="100" dirty="0">
              <a:solidFill>
                <a:prstClr val="black"/>
              </a:solidFill>
              <a:latin typeface="Times New Roman"/>
              <a:cs typeface="Times New Roman"/>
            </a:endParaRPr>
          </a:p>
          <a:p>
            <a:pPr lvl="0" indent="612140" algn="just">
              <a:lnSpc>
                <a:spcPct val="150000"/>
              </a:lnSpc>
              <a:spcBef>
                <a:spcPct val="20000"/>
              </a:spcBef>
              <a:tabLst>
                <a:tab pos="3150870" algn="l"/>
              </a:tabLst>
            </a:pPr>
            <a:r>
              <a:rPr lang="en-US" altLang="zh-CN" sz="2400" b="1" kern="100" dirty="0">
                <a:solidFill>
                  <a:prstClr val="black"/>
                </a:solidFill>
                <a:latin typeface="Times New Roman"/>
                <a:cs typeface="Courier New"/>
              </a:rPr>
              <a:t>B</a:t>
            </a:r>
            <a:r>
              <a:rPr lang="zh-CN" altLang="zh-CN" sz="2400" b="1" kern="100" dirty="0">
                <a:solidFill>
                  <a:prstClr val="black"/>
                </a:solidFill>
                <a:latin typeface="Times New Roman"/>
                <a:cs typeface="Times New Roman"/>
              </a:rPr>
              <a:t>．该波的波速是</a:t>
            </a:r>
            <a:r>
              <a:rPr lang="en-US" altLang="zh-CN" sz="2400" b="1" kern="100" dirty="0">
                <a:solidFill>
                  <a:prstClr val="black"/>
                </a:solidFill>
                <a:latin typeface="Times New Roman"/>
                <a:cs typeface="Courier New"/>
              </a:rPr>
              <a:t>3 m/s</a:t>
            </a:r>
            <a:endParaRPr lang="zh-CN" altLang="zh-CN" sz="2400" kern="100" dirty="0">
              <a:solidFill>
                <a:prstClr val="black"/>
              </a:solidFill>
              <a:latin typeface="宋体"/>
              <a:cs typeface="Courier New"/>
            </a:endParaRPr>
          </a:p>
          <a:p>
            <a:pPr lvl="0" indent="612140" algn="just">
              <a:lnSpc>
                <a:spcPct val="150000"/>
              </a:lnSpc>
              <a:spcBef>
                <a:spcPct val="20000"/>
              </a:spcBef>
              <a:tabLst>
                <a:tab pos="3150870" algn="l"/>
              </a:tabLst>
            </a:pPr>
            <a:r>
              <a:rPr lang="en-US" altLang="zh-CN" sz="2400" b="1" kern="100" dirty="0">
                <a:solidFill>
                  <a:prstClr val="black"/>
                </a:solidFill>
                <a:latin typeface="Times New Roman"/>
                <a:cs typeface="Courier New"/>
              </a:rPr>
              <a:t>C</a:t>
            </a:r>
            <a:r>
              <a:rPr lang="zh-CN" altLang="zh-CN" sz="2400" b="1" kern="100" dirty="0">
                <a:solidFill>
                  <a:prstClr val="black"/>
                </a:solidFill>
                <a:latin typeface="Times New Roman"/>
                <a:cs typeface="Times New Roman"/>
              </a:rPr>
              <a:t>．</a:t>
            </a:r>
            <a:r>
              <a:rPr lang="en-US" altLang="zh-CN" sz="2400" b="1" kern="100" dirty="0">
                <a:solidFill>
                  <a:prstClr val="black"/>
                </a:solidFill>
                <a:latin typeface="Times New Roman"/>
                <a:cs typeface="Courier New"/>
              </a:rPr>
              <a:t>4 s</a:t>
            </a:r>
            <a:r>
              <a:rPr lang="zh-CN" altLang="zh-CN" sz="2400" b="1" kern="100" dirty="0">
                <a:solidFill>
                  <a:prstClr val="black"/>
                </a:solidFill>
                <a:latin typeface="Times New Roman"/>
                <a:cs typeface="Times New Roman"/>
              </a:rPr>
              <a:t>时</a:t>
            </a:r>
            <a:r>
              <a:rPr lang="en-US" altLang="zh-CN" sz="2400" b="1" i="1" kern="100" dirty="0">
                <a:solidFill>
                  <a:prstClr val="black"/>
                </a:solidFill>
                <a:latin typeface="Times New Roman"/>
                <a:cs typeface="Courier New"/>
              </a:rPr>
              <a:t>P</a:t>
            </a:r>
            <a:r>
              <a:rPr lang="zh-CN" altLang="zh-CN" sz="2400" b="1" kern="100" dirty="0">
                <a:solidFill>
                  <a:prstClr val="black"/>
                </a:solidFill>
                <a:latin typeface="Times New Roman"/>
                <a:cs typeface="Times New Roman"/>
              </a:rPr>
              <a:t>质点向上振动</a:t>
            </a:r>
            <a:r>
              <a:rPr lang="en-US" altLang="zh-CN" sz="2400" b="1" kern="100" dirty="0">
                <a:solidFill>
                  <a:prstClr val="black"/>
                </a:solidFill>
                <a:latin typeface="Times New Roman"/>
                <a:cs typeface="Courier New"/>
              </a:rPr>
              <a:t>  </a:t>
            </a:r>
          </a:p>
          <a:p>
            <a:pPr lvl="0" indent="612140" algn="just">
              <a:lnSpc>
                <a:spcPct val="150000"/>
              </a:lnSpc>
              <a:spcBef>
                <a:spcPct val="20000"/>
              </a:spcBef>
              <a:tabLst>
                <a:tab pos="3150870" algn="l"/>
              </a:tabLst>
            </a:pPr>
            <a:r>
              <a:rPr lang="en-US" altLang="zh-CN" sz="2400" b="1" kern="100" dirty="0">
                <a:solidFill>
                  <a:prstClr val="black"/>
                </a:solidFill>
                <a:latin typeface="Times New Roman"/>
                <a:cs typeface="Courier New"/>
              </a:rPr>
              <a:t>D</a:t>
            </a:r>
            <a:r>
              <a:rPr lang="zh-CN" altLang="zh-CN" sz="2400" b="1" kern="100" dirty="0">
                <a:solidFill>
                  <a:prstClr val="black"/>
                </a:solidFill>
                <a:latin typeface="Times New Roman"/>
                <a:cs typeface="Times New Roman"/>
              </a:rPr>
              <a:t>．</a:t>
            </a:r>
            <a:r>
              <a:rPr lang="en-US" altLang="zh-CN" sz="2400" b="1" kern="100" dirty="0">
                <a:solidFill>
                  <a:prstClr val="black"/>
                </a:solidFill>
                <a:latin typeface="Times New Roman"/>
                <a:cs typeface="Courier New"/>
              </a:rPr>
              <a:t>4 s</a:t>
            </a:r>
            <a:r>
              <a:rPr lang="zh-CN" altLang="zh-CN" sz="2400" b="1" kern="100" dirty="0">
                <a:solidFill>
                  <a:prstClr val="black"/>
                </a:solidFill>
                <a:latin typeface="Times New Roman"/>
                <a:cs typeface="Times New Roman"/>
              </a:rPr>
              <a:t>时</a:t>
            </a:r>
            <a:r>
              <a:rPr lang="en-US" altLang="zh-CN" sz="2400" b="1" i="1" kern="100" dirty="0">
                <a:solidFill>
                  <a:prstClr val="black"/>
                </a:solidFill>
                <a:latin typeface="Times New Roman"/>
                <a:cs typeface="Courier New"/>
              </a:rPr>
              <a:t>Q</a:t>
            </a:r>
            <a:r>
              <a:rPr lang="zh-CN" altLang="zh-CN" sz="2400" b="1" kern="100" dirty="0">
                <a:solidFill>
                  <a:prstClr val="black"/>
                </a:solidFill>
                <a:latin typeface="Times New Roman"/>
                <a:cs typeface="Times New Roman"/>
              </a:rPr>
              <a:t>质点向上振</a:t>
            </a:r>
            <a:r>
              <a:rPr lang="zh-CN" altLang="zh-CN" sz="2400" b="1" kern="100" dirty="0" smtClean="0">
                <a:solidFill>
                  <a:prstClr val="black"/>
                </a:solidFill>
                <a:latin typeface="Times New Roman"/>
                <a:cs typeface="Times New Roman"/>
              </a:rPr>
              <a:t>动</a:t>
            </a:r>
            <a:endParaRPr lang="zh-CN" altLang="zh-CN" sz="2400" kern="100" dirty="0">
              <a:solidFill>
                <a:prstClr val="black"/>
              </a:solidFill>
              <a:latin typeface="宋体"/>
              <a:cs typeface="Courier New"/>
            </a:endParaRPr>
          </a:p>
        </p:txBody>
      </p:sp>
    </p:spTree>
    <p:extLst>
      <p:ext uri="{BB962C8B-B14F-4D97-AF65-F5344CB8AC3E}">
        <p14:creationId xmlns:p14="http://schemas.microsoft.com/office/powerpoint/2010/main" val="36856740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225619721"/>
              </p:ext>
            </p:extLst>
          </p:nvPr>
        </p:nvGraphicFramePr>
        <p:xfrm>
          <a:off x="913011" y="836712"/>
          <a:ext cx="10371138" cy="3657600"/>
        </p:xfrm>
        <a:graphic>
          <a:graphicData uri="http://schemas.openxmlformats.org/presentationml/2006/ole">
            <mc:AlternateContent xmlns:mc="http://schemas.openxmlformats.org/markup-compatibility/2006">
              <mc:Choice xmlns:v="urn:schemas-microsoft-com:vml" Requires="v">
                <p:oleObj spid="_x0000_s34828" name="文档" r:id="rId4" imgW="10371836" imgH="3657797" progId="Word.Document.12">
                  <p:embed/>
                </p:oleObj>
              </mc:Choice>
              <mc:Fallback>
                <p:oleObj name="文档" r:id="rId4" imgW="10371836" imgH="3657797" progId="Word.Document.12">
                  <p:embed/>
                  <p:pic>
                    <p:nvPicPr>
                      <p:cNvPr id="0" name=""/>
                      <p:cNvPicPr/>
                      <p:nvPr/>
                    </p:nvPicPr>
                    <p:blipFill>
                      <a:blip r:embed="rId5"/>
                      <a:stretch>
                        <a:fillRect/>
                      </a:stretch>
                    </p:blipFill>
                    <p:spPr>
                      <a:xfrm>
                        <a:off x="913011" y="836712"/>
                        <a:ext cx="10371138" cy="365760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589762333"/>
              </p:ext>
            </p:extLst>
          </p:nvPr>
        </p:nvGraphicFramePr>
        <p:xfrm>
          <a:off x="768995" y="4653136"/>
          <a:ext cx="10371138" cy="593725"/>
        </p:xfrm>
        <a:graphic>
          <a:graphicData uri="http://schemas.openxmlformats.org/presentationml/2006/ole">
            <mc:AlternateContent xmlns:mc="http://schemas.openxmlformats.org/markup-compatibility/2006">
              <mc:Choice xmlns:v="urn:schemas-microsoft-com:vml" Requires="v">
                <p:oleObj spid="_x0000_s34829" name="文档" r:id="rId7" imgW="10371836" imgH="593770" progId="Word.Document.12">
                  <p:embed/>
                </p:oleObj>
              </mc:Choice>
              <mc:Fallback>
                <p:oleObj name="文档" r:id="rId7" imgW="10371836" imgH="593770" progId="Word.Document.12">
                  <p:embed/>
                  <p:pic>
                    <p:nvPicPr>
                      <p:cNvPr id="0" name=""/>
                      <p:cNvPicPr/>
                      <p:nvPr/>
                    </p:nvPicPr>
                    <p:blipFill>
                      <a:blip r:embed="rId8"/>
                      <a:stretch>
                        <a:fillRect/>
                      </a:stretch>
                    </p:blipFill>
                    <p:spPr>
                      <a:xfrm>
                        <a:off x="768995" y="4653136"/>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112950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124744"/>
            <a:ext cx="10975658" cy="3661865"/>
          </a:xfrm>
        </p:spPr>
        <p:txBody>
          <a:bodyPr/>
          <a:lstStyle/>
          <a:p>
            <a:pPr indent="612140" algn="just">
              <a:lnSpc>
                <a:spcPct val="200000"/>
              </a:lnSpc>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latin typeface="宋体"/>
              <a:cs typeface="Courier New"/>
            </a:endParaRPr>
          </a:p>
          <a:p>
            <a:pPr indent="612140" algn="just">
              <a:lnSpc>
                <a:spcPct val="200000"/>
              </a:lnSpc>
            </a:pPr>
            <a:r>
              <a:rPr lang="en-US" altLang="zh-CN" b="1" kern="100" dirty="0">
                <a:latin typeface="Times New Roman"/>
                <a:cs typeface="Courier New"/>
              </a:rPr>
              <a:t>(1)</a:t>
            </a:r>
            <a:r>
              <a:rPr lang="zh-CN" altLang="zh-CN" b="1" kern="100" dirty="0">
                <a:latin typeface="Times New Roman"/>
                <a:cs typeface="Times New Roman"/>
              </a:rPr>
              <a:t>由简谐运动的位移公式可以看出，振幅是周期性变化的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612140" algn="just">
              <a:lnSpc>
                <a:spcPct val="200000"/>
              </a:lnSpc>
            </a:pPr>
            <a:r>
              <a:rPr lang="en-US" altLang="zh-CN" b="1" kern="100" dirty="0">
                <a:latin typeface="Times New Roman"/>
                <a:cs typeface="Courier New"/>
              </a:rPr>
              <a:t>(2)</a:t>
            </a:r>
            <a:r>
              <a:rPr lang="zh-CN" altLang="zh-CN" b="1" kern="100" dirty="0">
                <a:latin typeface="Times New Roman"/>
                <a:cs typeface="Times New Roman"/>
              </a:rPr>
              <a:t>圆频率</a:t>
            </a:r>
            <a:r>
              <a:rPr lang="en-US" altLang="zh-CN" b="1" i="1" kern="100" dirty="0">
                <a:latin typeface="Times New Roman"/>
                <a:cs typeface="Courier New"/>
              </a:rPr>
              <a:t>ω</a:t>
            </a:r>
            <a:r>
              <a:rPr lang="zh-CN" altLang="zh-CN" b="1" kern="100" dirty="0">
                <a:latin typeface="Times New Roman"/>
                <a:cs typeface="Times New Roman"/>
              </a:rPr>
              <a:t>和振动频率</a:t>
            </a:r>
            <a:r>
              <a:rPr lang="en-US" altLang="zh-CN" b="1" i="1" kern="100" dirty="0">
                <a:latin typeface="Times New Roman"/>
                <a:cs typeface="Courier New"/>
              </a:rPr>
              <a:t>f</a:t>
            </a:r>
            <a:r>
              <a:rPr lang="zh-CN" altLang="zh-CN" b="1" kern="100" dirty="0">
                <a:latin typeface="Times New Roman"/>
                <a:cs typeface="Times New Roman"/>
              </a:rPr>
              <a:t>成正比</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612140" algn="just">
              <a:lnSpc>
                <a:spcPct val="200000"/>
              </a:lnSpc>
            </a:pPr>
            <a:r>
              <a:rPr lang="en-US" altLang="zh-CN" b="1" kern="100" dirty="0">
                <a:latin typeface="Times New Roman"/>
                <a:cs typeface="Courier New"/>
              </a:rPr>
              <a:t>(3)</a:t>
            </a:r>
            <a:r>
              <a:rPr lang="zh-CN" altLang="zh-CN" b="1" kern="100" dirty="0">
                <a:latin typeface="Times New Roman"/>
                <a:cs typeface="Times New Roman"/>
              </a:rPr>
              <a:t>由简谐运动的位移公式可以看出，振幅越大，振子的位移越大</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p:txBody>
      </p:sp>
      <p:sp>
        <p:nvSpPr>
          <p:cNvPr id="4" name="矩形 3"/>
          <p:cNvSpPr/>
          <p:nvPr/>
        </p:nvSpPr>
        <p:spPr>
          <a:xfrm>
            <a:off x="10670303" y="220486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5" name="矩形 4"/>
          <p:cNvSpPr/>
          <p:nvPr/>
        </p:nvSpPr>
        <p:spPr>
          <a:xfrm>
            <a:off x="10670303" y="3004159"/>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6" name="矩形 5"/>
          <p:cNvSpPr/>
          <p:nvPr/>
        </p:nvSpPr>
        <p:spPr>
          <a:xfrm>
            <a:off x="10692474" y="378904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F:\粤教版物理选择性必修第一册\新课程学案3培优高素养.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9268" y="115143"/>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对象 1"/>
          <p:cNvGraphicFramePr>
            <a:graphicFrameLocks noChangeAspect="1"/>
          </p:cNvGraphicFramePr>
          <p:nvPr>
            <p:extLst>
              <p:ext uri="{D42A27DB-BD31-4B8C-83A1-F6EECF244321}">
                <p14:modId xmlns:p14="http://schemas.microsoft.com/office/powerpoint/2010/main" val="1870586857"/>
              </p:ext>
            </p:extLst>
          </p:nvPr>
        </p:nvGraphicFramePr>
        <p:xfrm>
          <a:off x="855663" y="903262"/>
          <a:ext cx="10440987" cy="4325938"/>
        </p:xfrm>
        <a:graphic>
          <a:graphicData uri="http://schemas.openxmlformats.org/presentationml/2006/ole">
            <mc:AlternateContent xmlns:mc="http://schemas.openxmlformats.org/markup-compatibility/2006">
              <mc:Choice xmlns:v="urn:schemas-microsoft-com:vml" Requires="v">
                <p:oleObj spid="_x0000_s24607" name="文档" r:id="rId5" imgW="10675176" imgH="4417404" progId="Word.Document.12">
                  <p:embed/>
                </p:oleObj>
              </mc:Choice>
              <mc:Fallback>
                <p:oleObj name="文档" r:id="rId5" imgW="10675176" imgH="4417404" progId="Word.Document.12">
                  <p:embed/>
                  <p:pic>
                    <p:nvPicPr>
                      <p:cNvPr id="0" name=""/>
                      <p:cNvPicPr/>
                      <p:nvPr/>
                    </p:nvPicPr>
                    <p:blipFill>
                      <a:blip r:embed="rId6"/>
                      <a:stretch>
                        <a:fillRect/>
                      </a:stretch>
                    </p:blipFill>
                    <p:spPr>
                      <a:xfrm>
                        <a:off x="855663" y="903262"/>
                        <a:ext cx="10440987" cy="4325938"/>
                      </a:xfrm>
                      <a:prstGeom prst="rect">
                        <a:avLst/>
                      </a:prstGeom>
                    </p:spPr>
                  </p:pic>
                </p:oleObj>
              </mc:Fallback>
            </mc:AlternateContent>
          </a:graphicData>
        </a:graphic>
      </p:graphicFrame>
      <p:pic>
        <p:nvPicPr>
          <p:cNvPr id="5" name="Picture 2" descr="21WLXKCXARXS2-30.TIF"/>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3433291" y="5115962"/>
            <a:ext cx="5616624" cy="160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76111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24979" y="404664"/>
            <a:ext cx="10975658" cy="5688632"/>
          </a:xfrm>
        </p:spPr>
        <p:txBody>
          <a:bodyPr/>
          <a:lstStyle/>
          <a:p>
            <a:pPr indent="612140" algn="just"/>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对点训练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indent="0" algn="just"/>
            <a:r>
              <a:rPr lang="zh-CN" altLang="zh-CN" b="1" kern="100" dirty="0">
                <a:latin typeface="Times New Roman"/>
                <a:cs typeface="Times New Roman"/>
              </a:rPr>
              <a:t>如图所示为</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两个简谐运动的位移</a:t>
            </a:r>
            <a:r>
              <a:rPr lang="en-US" altLang="zh-CN" b="1" kern="100" dirty="0">
                <a:latin typeface="Times New Roman"/>
                <a:cs typeface="Courier New"/>
              </a:rPr>
              <a:t>—</a:t>
            </a:r>
            <a:r>
              <a:rPr lang="zh-CN" altLang="zh-CN" b="1" kern="100" dirty="0">
                <a:latin typeface="Times New Roman"/>
                <a:cs typeface="Times New Roman"/>
              </a:rPr>
              <a:t>时间图像。</a:t>
            </a:r>
            <a:endParaRPr lang="zh-CN" altLang="zh-CN" sz="1050" kern="100" dirty="0">
              <a:latin typeface="宋体"/>
              <a:cs typeface="Courier New"/>
            </a:endParaRPr>
          </a:p>
          <a:p>
            <a:pPr indent="0" algn="just"/>
            <a:endParaRPr lang="en-US" altLang="zh-CN" b="1" kern="100" dirty="0" smtClean="0">
              <a:latin typeface="Times New Roman"/>
              <a:cs typeface="Times New Roman"/>
            </a:endParaRPr>
          </a:p>
          <a:p>
            <a:pPr indent="0" algn="just"/>
            <a:endParaRPr lang="en-US" altLang="zh-CN" b="1" kern="100" dirty="0">
              <a:latin typeface="Times New Roman"/>
              <a:cs typeface="Times New Roman"/>
            </a:endParaRPr>
          </a:p>
          <a:p>
            <a:pPr indent="0" algn="just"/>
            <a:endParaRPr lang="en-US" altLang="zh-CN" b="1" kern="100" dirty="0" smtClean="0">
              <a:latin typeface="Times New Roman"/>
              <a:cs typeface="Times New Roman"/>
            </a:endParaRPr>
          </a:p>
          <a:p>
            <a:pPr indent="0" algn="just"/>
            <a:r>
              <a:rPr lang="zh-CN" altLang="zh-CN" b="1" kern="100" dirty="0" smtClean="0">
                <a:latin typeface="Times New Roman"/>
                <a:cs typeface="Times New Roman"/>
              </a:rPr>
              <a:t>试</a:t>
            </a:r>
            <a:r>
              <a:rPr lang="zh-CN" altLang="zh-CN" b="1" kern="100" dirty="0">
                <a:latin typeface="Times New Roman"/>
                <a:cs typeface="Times New Roman"/>
              </a:rPr>
              <a:t>根据图像写出：</a:t>
            </a:r>
            <a:endParaRPr lang="zh-CN" altLang="zh-CN" sz="1050" kern="100" dirty="0">
              <a:latin typeface="宋体"/>
              <a:cs typeface="Courier New"/>
            </a:endParaRPr>
          </a:p>
          <a:p>
            <a:pPr indent="0" algn="just"/>
            <a:r>
              <a:rPr lang="en-US" altLang="zh-CN" b="1" kern="100" dirty="0">
                <a:latin typeface="Times New Roman"/>
                <a:cs typeface="Courier New"/>
              </a:rPr>
              <a:t>(1)</a:t>
            </a:r>
            <a:r>
              <a:rPr lang="en-US" altLang="zh-CN" b="1" i="1" kern="100" dirty="0">
                <a:latin typeface="Times New Roman"/>
                <a:cs typeface="Courier New"/>
              </a:rPr>
              <a:t>A</a:t>
            </a:r>
            <a:r>
              <a:rPr lang="zh-CN" altLang="zh-CN" b="1" kern="100" dirty="0">
                <a:latin typeface="Times New Roman"/>
                <a:cs typeface="Times New Roman"/>
              </a:rPr>
              <a:t>的振幅是</a:t>
            </a:r>
            <a:r>
              <a:rPr lang="en-US" altLang="zh-CN" b="1" kern="100" dirty="0">
                <a:latin typeface="Times New Roman"/>
                <a:cs typeface="Courier New"/>
              </a:rPr>
              <a:t>________ cm</a:t>
            </a:r>
            <a:r>
              <a:rPr lang="zh-CN" altLang="zh-CN" b="1" kern="100" dirty="0">
                <a:latin typeface="Times New Roman"/>
                <a:cs typeface="Times New Roman"/>
              </a:rPr>
              <a:t>，周期是</a:t>
            </a:r>
            <a:r>
              <a:rPr lang="en-US" altLang="zh-CN" b="1" kern="100" dirty="0">
                <a:latin typeface="Times New Roman"/>
                <a:cs typeface="Courier New"/>
              </a:rPr>
              <a:t>________ s</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的振幅是</a:t>
            </a:r>
            <a:r>
              <a:rPr lang="en-US" altLang="zh-CN" b="1" kern="100" dirty="0">
                <a:latin typeface="Times New Roman"/>
                <a:cs typeface="Courier New"/>
              </a:rPr>
              <a:t>________ cm</a:t>
            </a:r>
            <a:r>
              <a:rPr lang="zh-CN" altLang="zh-CN" b="1" kern="100" dirty="0">
                <a:latin typeface="Times New Roman"/>
                <a:cs typeface="Times New Roman"/>
              </a:rPr>
              <a:t>，周期是</a:t>
            </a:r>
            <a:r>
              <a:rPr lang="en-US" altLang="zh-CN" b="1" kern="100" dirty="0">
                <a:latin typeface="Times New Roman"/>
                <a:cs typeface="Courier New"/>
              </a:rPr>
              <a:t>________ s</a:t>
            </a:r>
            <a:r>
              <a:rPr lang="zh-CN" altLang="zh-CN" b="1" kern="100" dirty="0">
                <a:latin typeface="Times New Roman"/>
                <a:cs typeface="Times New Roman"/>
              </a:rPr>
              <a:t>。</a:t>
            </a:r>
            <a:endParaRPr lang="zh-CN" altLang="zh-CN" sz="1050" kern="100" dirty="0">
              <a:latin typeface="宋体"/>
              <a:cs typeface="Courier New"/>
            </a:endParaRPr>
          </a:p>
          <a:p>
            <a:pPr indent="0" algn="just"/>
            <a:r>
              <a:rPr lang="en-US" altLang="zh-CN" b="1" kern="100" dirty="0">
                <a:latin typeface="Times New Roman"/>
                <a:cs typeface="Courier New"/>
              </a:rPr>
              <a:t>(2)</a:t>
            </a:r>
            <a:r>
              <a:rPr lang="zh-CN" altLang="zh-CN" b="1" kern="100" dirty="0">
                <a:latin typeface="Times New Roman"/>
                <a:cs typeface="Times New Roman"/>
              </a:rPr>
              <a:t>试写出这两个简谐运动的位移随时间变化的关系式。</a:t>
            </a:r>
            <a:endParaRPr lang="zh-CN" altLang="zh-CN" sz="1050" kern="100" dirty="0">
              <a:latin typeface="宋体"/>
              <a:cs typeface="Courier New"/>
            </a:endParaRPr>
          </a:p>
          <a:p>
            <a:endParaRPr lang="zh-CN" altLang="en-US" dirty="0"/>
          </a:p>
        </p:txBody>
      </p:sp>
      <p:pic>
        <p:nvPicPr>
          <p:cNvPr id="26626" name="Picture 2" descr="21WLXKCXARXS2-3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880559" y="1628799"/>
            <a:ext cx="3312368" cy="2059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76111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64390494"/>
              </p:ext>
            </p:extLst>
          </p:nvPr>
        </p:nvGraphicFramePr>
        <p:xfrm>
          <a:off x="905940" y="472529"/>
          <a:ext cx="10736263" cy="5692775"/>
        </p:xfrm>
        <a:graphic>
          <a:graphicData uri="http://schemas.openxmlformats.org/presentationml/2006/ole">
            <mc:AlternateContent xmlns:mc="http://schemas.openxmlformats.org/markup-compatibility/2006">
              <mc:Choice xmlns:v="urn:schemas-microsoft-com:vml" Requires="v">
                <p:oleObj spid="_x0000_s27700" name="文档" r:id="rId4" imgW="10852214" imgH="5752756" progId="Word.Document.12">
                  <p:embed/>
                </p:oleObj>
              </mc:Choice>
              <mc:Fallback>
                <p:oleObj name="文档" r:id="rId4" imgW="10852214" imgH="5752756" progId="Word.Document.12">
                  <p:embed/>
                  <p:pic>
                    <p:nvPicPr>
                      <p:cNvPr id="0" name=""/>
                      <p:cNvPicPr/>
                      <p:nvPr/>
                    </p:nvPicPr>
                    <p:blipFill>
                      <a:blip r:embed="rId5"/>
                      <a:stretch>
                        <a:fillRect/>
                      </a:stretch>
                    </p:blipFill>
                    <p:spPr>
                      <a:xfrm>
                        <a:off x="905940" y="472529"/>
                        <a:ext cx="10736263" cy="5692775"/>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3841063841"/>
              </p:ext>
            </p:extLst>
          </p:nvPr>
        </p:nvGraphicFramePr>
        <p:xfrm>
          <a:off x="408955" y="5229200"/>
          <a:ext cx="10371138" cy="1506537"/>
        </p:xfrm>
        <a:graphic>
          <a:graphicData uri="http://schemas.openxmlformats.org/presentationml/2006/ole">
            <mc:AlternateContent xmlns:mc="http://schemas.openxmlformats.org/markup-compatibility/2006">
              <mc:Choice xmlns:v="urn:schemas-microsoft-com:vml" Requires="v">
                <p:oleObj spid="_x0000_s27701" name="文档" r:id="rId7" imgW="10371836" imgH="1506236" progId="Word.Document.12">
                  <p:embed/>
                </p:oleObj>
              </mc:Choice>
              <mc:Fallback>
                <p:oleObj name="文档" r:id="rId7" imgW="10371836" imgH="1506236" progId="Word.Document.12">
                  <p:embed/>
                  <p:pic>
                    <p:nvPicPr>
                      <p:cNvPr id="0" name=""/>
                      <p:cNvPicPr/>
                      <p:nvPr/>
                    </p:nvPicPr>
                    <p:blipFill>
                      <a:blip r:embed="rId8"/>
                      <a:stretch>
                        <a:fillRect/>
                      </a:stretch>
                    </p:blipFill>
                    <p:spPr>
                      <a:xfrm>
                        <a:off x="408955" y="5229200"/>
                        <a:ext cx="10371138" cy="1506537"/>
                      </a:xfrm>
                      <a:prstGeom prst="rect">
                        <a:avLst/>
                      </a:prstGeom>
                    </p:spPr>
                  </p:pic>
                </p:oleObj>
              </mc:Fallback>
            </mc:AlternateContent>
          </a:graphicData>
        </a:graphic>
      </p:graphicFrame>
    </p:spTree>
    <p:extLst>
      <p:ext uri="{BB962C8B-B14F-4D97-AF65-F5344CB8AC3E}">
        <p14:creationId xmlns:p14="http://schemas.microsoft.com/office/powerpoint/2010/main" val="368567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188640"/>
            <a:ext cx="10975658" cy="4525963"/>
          </a:xfrm>
        </p:spPr>
        <p:txBody>
          <a:bodyPr/>
          <a:lstStyle/>
          <a:p>
            <a:pPr marL="442913" indent="-442913" algn="just">
              <a:lnSpc>
                <a:spcPct val="130000"/>
              </a:lnSpc>
            </a:pPr>
            <a:r>
              <a:rPr lang="zh-CN" altLang="zh-CN" b="1" kern="100" dirty="0">
                <a:latin typeface="Times New Roman"/>
                <a:ea typeface="黑体"/>
                <a:cs typeface="Times New Roman"/>
              </a:rPr>
              <a:t>二、注重学以致用和思维建模</a:t>
            </a:r>
            <a:endParaRPr lang="zh-CN" altLang="zh-CN" sz="1050" kern="100" dirty="0">
              <a:latin typeface="宋体"/>
              <a:cs typeface="Courier New"/>
            </a:endParaRPr>
          </a:p>
          <a:p>
            <a:pPr marL="442913" indent="-442913" algn="just">
              <a:lnSpc>
                <a:spcPct val="130000"/>
              </a:lnSpc>
            </a:pPr>
            <a:r>
              <a:rPr lang="en-US" altLang="zh-CN" b="1" kern="100" dirty="0">
                <a:latin typeface="Times New Roman"/>
                <a:cs typeface="Courier New"/>
              </a:rPr>
              <a:t>1</a:t>
            </a:r>
            <a:r>
              <a:rPr lang="zh-CN" altLang="zh-CN" b="1" kern="100" dirty="0">
                <a:latin typeface="Times New Roman"/>
                <a:cs typeface="Times New Roman"/>
              </a:rPr>
              <a:t>．如图甲所示，弹簧和小球分别套在光滑横杆上，弹簧左端与小球相连，右端固定在支架上，形成一个弹簧振子。在球底部固定一毛笔头，笔头下放一纸板。使小球偏离平衡位置并释放，其振动可视为简谐运动。沿图示方向匀速拉动纸板，笔头会在纸板上画出一图像。</a:t>
            </a:r>
            <a:endParaRPr lang="zh-CN" altLang="zh-CN" sz="1050" kern="100" dirty="0">
              <a:latin typeface="宋体"/>
              <a:cs typeface="Courier New"/>
            </a:endParaRPr>
          </a:p>
          <a:p>
            <a:pPr marL="442913" indent="0" algn="just">
              <a:lnSpc>
                <a:spcPct val="130000"/>
              </a:lnSpc>
            </a:pPr>
            <a:r>
              <a:rPr lang="zh-CN" altLang="zh-CN" b="1" kern="100" dirty="0">
                <a:latin typeface="Times New Roman"/>
                <a:cs typeface="Times New Roman"/>
              </a:rPr>
              <a:t>如图乙所示，为笔头在纸板上画出的图像，已知纸板匀速移动的速度为</a:t>
            </a:r>
            <a:r>
              <a:rPr lang="en-US" altLang="zh-CN" b="1" kern="100" dirty="0">
                <a:latin typeface="Times New Roman"/>
                <a:cs typeface="Courier New"/>
              </a:rPr>
              <a:t>1 m/s</a:t>
            </a:r>
            <a:r>
              <a:rPr lang="zh-CN" altLang="zh-CN" b="1" kern="100" dirty="0">
                <a:latin typeface="Times New Roman"/>
                <a:cs typeface="Times New Roman"/>
              </a:rPr>
              <a:t>，则振子振动的周期为多少？振幅多大</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28674" name="Picture 2" descr="20XWLX2-33.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145259" y="3717032"/>
            <a:ext cx="1584176" cy="2320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descr="20XWLX2-34.T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5449515" y="3861048"/>
            <a:ext cx="3240360" cy="1355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对象 1"/>
          <p:cNvGraphicFramePr>
            <a:graphicFrameLocks noChangeAspect="1"/>
          </p:cNvGraphicFramePr>
          <p:nvPr>
            <p:extLst>
              <p:ext uri="{D42A27DB-BD31-4B8C-83A1-F6EECF244321}">
                <p14:modId xmlns:p14="http://schemas.microsoft.com/office/powerpoint/2010/main" val="2157802794"/>
              </p:ext>
            </p:extLst>
          </p:nvPr>
        </p:nvGraphicFramePr>
        <p:xfrm>
          <a:off x="622993" y="5877272"/>
          <a:ext cx="10371138" cy="930275"/>
        </p:xfrm>
        <a:graphic>
          <a:graphicData uri="http://schemas.openxmlformats.org/presentationml/2006/ole">
            <mc:AlternateContent xmlns:mc="http://schemas.openxmlformats.org/markup-compatibility/2006">
              <mc:Choice xmlns:v="urn:schemas-microsoft-com:vml" Requires="v">
                <p:oleObj spid="_x0000_s28699" name="文档" r:id="rId8" imgW="10371836" imgH="929771" progId="Word.Document.12">
                  <p:embed/>
                </p:oleObj>
              </mc:Choice>
              <mc:Fallback>
                <p:oleObj name="文档" r:id="rId8" imgW="10371836" imgH="929771" progId="Word.Document.12">
                  <p:embed/>
                  <p:pic>
                    <p:nvPicPr>
                      <p:cNvPr id="0" name=""/>
                      <p:cNvPicPr/>
                      <p:nvPr/>
                    </p:nvPicPr>
                    <p:blipFill>
                      <a:blip r:embed="rId9"/>
                      <a:stretch>
                        <a:fillRect/>
                      </a:stretch>
                    </p:blipFill>
                    <p:spPr>
                      <a:xfrm>
                        <a:off x="622993" y="5877272"/>
                        <a:ext cx="10371138" cy="930275"/>
                      </a:xfrm>
                      <a:prstGeom prst="rect">
                        <a:avLst/>
                      </a:prstGeom>
                    </p:spPr>
                  </p:pic>
                </p:oleObj>
              </mc:Fallback>
            </mc:AlternateContent>
          </a:graphicData>
        </a:graphic>
      </p:graphicFrame>
    </p:spTree>
    <p:extLst>
      <p:ext uri="{BB962C8B-B14F-4D97-AF65-F5344CB8AC3E}">
        <p14:creationId xmlns:p14="http://schemas.microsoft.com/office/powerpoint/2010/main" val="243761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88640"/>
            <a:ext cx="10975658" cy="6264695"/>
          </a:xfrm>
        </p:spPr>
        <p:txBody>
          <a:bodyPr>
            <a:normAutofit lnSpcReduction="10000"/>
          </a:bodyPr>
          <a:lstStyle/>
          <a:p>
            <a:pPr marL="442913" indent="-442913"/>
            <a:r>
              <a:rPr lang="en-US" altLang="zh-CN" b="1" dirty="0"/>
              <a:t>2</a:t>
            </a:r>
            <a:r>
              <a:rPr lang="zh-CN" altLang="zh-CN" b="1" dirty="0"/>
              <a:t>．</a:t>
            </a:r>
            <a:r>
              <a:rPr lang="en-US" altLang="zh-CN" b="1" dirty="0"/>
              <a:t>(</a:t>
            </a:r>
            <a:r>
              <a:rPr lang="zh-CN" altLang="zh-CN" b="1" dirty="0"/>
              <a:t>选自鲁科版新教材课后练习</a:t>
            </a:r>
            <a:r>
              <a:rPr lang="en-US" altLang="zh-CN" b="1" dirty="0"/>
              <a:t>)</a:t>
            </a:r>
            <a:r>
              <a:rPr lang="zh-CN" altLang="zh-CN" b="1" dirty="0"/>
              <a:t>心电图仪通过一系列的传感手段，可将与人心跳对应的生物电流情况记录在匀速运动的坐标纸上。医生通过心电图，测量相邻两波峰间隔的时间，便可计算出</a:t>
            </a:r>
            <a:r>
              <a:rPr lang="en-US" altLang="zh-CN" b="1" dirty="0"/>
              <a:t>1 min</a:t>
            </a:r>
            <a:r>
              <a:rPr lang="zh-CN" altLang="zh-CN" b="1" dirty="0"/>
              <a:t>内人心脏跳动的次数</a:t>
            </a:r>
            <a:r>
              <a:rPr lang="en-US" altLang="zh-CN" b="1" dirty="0"/>
              <a:t>(</a:t>
            </a:r>
            <a:r>
              <a:rPr lang="zh-CN" altLang="zh-CN" b="1" dirty="0"/>
              <a:t>即心率</a:t>
            </a:r>
            <a:r>
              <a:rPr lang="en-US" altLang="zh-CN" b="1" dirty="0"/>
              <a:t>)</a:t>
            </a:r>
            <a:r>
              <a:rPr lang="zh-CN" altLang="zh-CN" b="1" dirty="0"/>
              <a:t>。同一台心电图仪正常工作时测得被检者甲、乙的心电图分别如</a:t>
            </a:r>
            <a:r>
              <a:rPr lang="zh-CN" altLang="zh-CN" b="1" dirty="0" smtClean="0"/>
              <a:t>图</a:t>
            </a:r>
            <a:r>
              <a:rPr lang="en-US" altLang="zh-CN" b="1" dirty="0" smtClean="0"/>
              <a:t>1、2</a:t>
            </a:r>
            <a:r>
              <a:rPr lang="zh-CN" altLang="zh-CN" b="1" dirty="0" smtClean="0"/>
              <a:t>所</a:t>
            </a:r>
            <a:r>
              <a:rPr lang="zh-CN" altLang="zh-CN" b="1" dirty="0"/>
              <a:t>示。若医生测量时记下被检者甲每分钟心跳</a:t>
            </a:r>
            <a:r>
              <a:rPr lang="en-US" altLang="zh-CN" b="1" dirty="0"/>
              <a:t>60</a:t>
            </a:r>
            <a:r>
              <a:rPr lang="zh-CN" altLang="zh-CN" b="1" dirty="0"/>
              <a:t>次，则可推知乙每分钟心跳的次数和这台心电图仪输出坐标纸的走纸速度大小分别</a:t>
            </a:r>
            <a:r>
              <a:rPr lang="zh-CN" altLang="zh-CN" b="1" dirty="0" smtClean="0"/>
              <a:t>为</a:t>
            </a:r>
            <a:r>
              <a:rPr lang="en-US" altLang="zh-CN" b="1" dirty="0" smtClean="0"/>
              <a:t>				(</a:t>
            </a:r>
            <a:r>
              <a:rPr lang="zh-CN" altLang="zh-CN" b="1" dirty="0"/>
              <a:t>　　</a:t>
            </a:r>
            <a:r>
              <a:rPr lang="en-US" altLang="zh-CN" b="1" dirty="0"/>
              <a:t>)</a:t>
            </a:r>
            <a:endParaRPr lang="zh-CN" altLang="zh-CN" dirty="0"/>
          </a:p>
          <a:p>
            <a:pPr marL="442913" indent="0"/>
            <a:endParaRPr lang="en-US" altLang="zh-CN" b="1" dirty="0" smtClean="0"/>
          </a:p>
          <a:p>
            <a:pPr marL="442913" indent="0"/>
            <a:endParaRPr lang="en-US" altLang="zh-CN" b="1" dirty="0"/>
          </a:p>
          <a:p>
            <a:pPr marL="442913" indent="0"/>
            <a:endParaRPr lang="en-US" altLang="zh-CN" b="1" dirty="0" smtClean="0"/>
          </a:p>
          <a:p>
            <a:pPr marL="442913" indent="0"/>
            <a:r>
              <a:rPr lang="en-US" altLang="zh-CN" b="1" dirty="0" smtClean="0"/>
              <a:t>A</a:t>
            </a:r>
            <a:r>
              <a:rPr lang="zh-CN" altLang="zh-CN" b="1" dirty="0"/>
              <a:t>．</a:t>
            </a:r>
            <a:r>
              <a:rPr lang="en-US" altLang="zh-CN" b="1" dirty="0"/>
              <a:t>48</a:t>
            </a:r>
            <a:r>
              <a:rPr lang="zh-CN" altLang="zh-CN" b="1" dirty="0"/>
              <a:t>次，</a:t>
            </a:r>
            <a:r>
              <a:rPr lang="en-US" altLang="zh-CN" b="1" dirty="0"/>
              <a:t>25 mm/s</a:t>
            </a:r>
            <a:r>
              <a:rPr lang="zh-CN" altLang="zh-CN" b="1" dirty="0"/>
              <a:t>　　　　　</a:t>
            </a:r>
            <a:r>
              <a:rPr lang="en-US" altLang="zh-CN" b="1" dirty="0"/>
              <a:t>	B</a:t>
            </a:r>
            <a:r>
              <a:rPr lang="zh-CN" altLang="zh-CN" b="1" dirty="0"/>
              <a:t>．</a:t>
            </a:r>
            <a:r>
              <a:rPr lang="en-US" altLang="zh-CN" b="1" dirty="0"/>
              <a:t>48</a:t>
            </a:r>
            <a:r>
              <a:rPr lang="zh-CN" altLang="zh-CN" b="1" dirty="0"/>
              <a:t>次，</a:t>
            </a:r>
            <a:r>
              <a:rPr lang="en-US" altLang="zh-CN" b="1" dirty="0"/>
              <a:t>36 mm/s</a:t>
            </a:r>
            <a:endParaRPr lang="zh-CN" altLang="zh-CN" dirty="0"/>
          </a:p>
          <a:p>
            <a:pPr marL="442913" indent="0"/>
            <a:r>
              <a:rPr lang="en-US" altLang="zh-CN" b="1" dirty="0"/>
              <a:t>C</a:t>
            </a:r>
            <a:r>
              <a:rPr lang="zh-CN" altLang="zh-CN" b="1" dirty="0"/>
              <a:t>．</a:t>
            </a:r>
            <a:r>
              <a:rPr lang="en-US" altLang="zh-CN" b="1" dirty="0"/>
              <a:t>75</a:t>
            </a:r>
            <a:r>
              <a:rPr lang="zh-CN" altLang="zh-CN" b="1" dirty="0"/>
              <a:t>次，</a:t>
            </a:r>
            <a:r>
              <a:rPr lang="en-US" altLang="zh-CN" b="1" dirty="0"/>
              <a:t>45 mm/s  	</a:t>
            </a:r>
            <a:r>
              <a:rPr lang="en-US" altLang="zh-CN" b="1" dirty="0" smtClean="0"/>
              <a:t>	D</a:t>
            </a:r>
            <a:r>
              <a:rPr lang="zh-CN" altLang="zh-CN" b="1" dirty="0"/>
              <a:t>．</a:t>
            </a:r>
            <a:r>
              <a:rPr lang="en-US" altLang="zh-CN" b="1" dirty="0"/>
              <a:t>75</a:t>
            </a:r>
            <a:r>
              <a:rPr lang="zh-CN" altLang="zh-CN" b="1" dirty="0"/>
              <a:t>次，</a:t>
            </a:r>
            <a:r>
              <a:rPr lang="en-US" altLang="zh-CN" b="1" dirty="0"/>
              <a:t>25 </a:t>
            </a:r>
            <a:r>
              <a:rPr lang="en-US" altLang="zh-CN" b="1" dirty="0" smtClean="0"/>
              <a:t>mm/s</a:t>
            </a:r>
            <a:endParaRPr lang="zh-CN" altLang="zh-CN" dirty="0"/>
          </a:p>
        </p:txBody>
      </p:sp>
      <p:pic>
        <p:nvPicPr>
          <p:cNvPr id="2" name="Picture 2" descr="20XWLX2-3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17267" y="3329843"/>
            <a:ext cx="6120680" cy="1806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56740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983264112"/>
              </p:ext>
            </p:extLst>
          </p:nvPr>
        </p:nvGraphicFramePr>
        <p:xfrm>
          <a:off x="985019" y="1484784"/>
          <a:ext cx="10274300" cy="3067050"/>
        </p:xfrm>
        <a:graphic>
          <a:graphicData uri="http://schemas.openxmlformats.org/presentationml/2006/ole">
            <mc:AlternateContent xmlns:mc="http://schemas.openxmlformats.org/markup-compatibility/2006">
              <mc:Choice xmlns:v="urn:schemas-microsoft-com:vml" Requires="v">
                <p:oleObj spid="_x0000_s30762" name="文档" r:id="rId4" imgW="10371836" imgH="3106567" progId="Word.Document.12">
                  <p:embed/>
                </p:oleObj>
              </mc:Choice>
              <mc:Fallback>
                <p:oleObj name="文档" r:id="rId4" imgW="10371836" imgH="3106567" progId="Word.Document.12">
                  <p:embed/>
                  <p:pic>
                    <p:nvPicPr>
                      <p:cNvPr id="0" name=""/>
                      <p:cNvPicPr/>
                      <p:nvPr/>
                    </p:nvPicPr>
                    <p:blipFill>
                      <a:blip r:embed="rId5"/>
                      <a:stretch>
                        <a:fillRect/>
                      </a:stretch>
                    </p:blipFill>
                    <p:spPr>
                      <a:xfrm>
                        <a:off x="985019" y="1484784"/>
                        <a:ext cx="10274300" cy="3067050"/>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967522334"/>
              </p:ext>
            </p:extLst>
          </p:nvPr>
        </p:nvGraphicFramePr>
        <p:xfrm>
          <a:off x="985019" y="4184253"/>
          <a:ext cx="5275262" cy="396875"/>
        </p:xfrm>
        <a:graphic>
          <a:graphicData uri="http://schemas.openxmlformats.org/presentationml/2006/ole">
            <mc:AlternateContent xmlns:mc="http://schemas.openxmlformats.org/markup-compatibility/2006">
              <mc:Choice xmlns:v="urn:schemas-microsoft-com:vml" Requires="v">
                <p:oleObj spid="_x0000_s30763" name="文档" r:id="rId7" imgW="5274753" imgH="396374" progId="Word.Document.12">
                  <p:embed/>
                </p:oleObj>
              </mc:Choice>
              <mc:Fallback>
                <p:oleObj name="文档" r:id="rId7" imgW="5274753" imgH="396374" progId="Word.Document.12">
                  <p:embed/>
                  <p:pic>
                    <p:nvPicPr>
                      <p:cNvPr id="0" name=""/>
                      <p:cNvPicPr/>
                      <p:nvPr/>
                    </p:nvPicPr>
                    <p:blipFill>
                      <a:blip r:embed="rId8"/>
                      <a:stretch>
                        <a:fillRect/>
                      </a:stretch>
                    </p:blipFill>
                    <p:spPr>
                      <a:xfrm>
                        <a:off x="985019" y="4184253"/>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243761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九</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31786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061136718"/>
              </p:ext>
            </p:extLst>
          </p:nvPr>
        </p:nvGraphicFramePr>
        <p:xfrm>
          <a:off x="1007863" y="332656"/>
          <a:ext cx="10274300" cy="4435475"/>
        </p:xfrm>
        <a:graphic>
          <a:graphicData uri="http://schemas.openxmlformats.org/presentationml/2006/ole">
            <mc:AlternateContent xmlns:mc="http://schemas.openxmlformats.org/markup-compatibility/2006">
              <mc:Choice xmlns:v="urn:schemas-microsoft-com:vml" Requires="v">
                <p:oleObj spid="_x0000_s3254" name="文档" r:id="rId4" imgW="10371836" imgH="4481576" progId="Word.Document.12">
                  <p:embed/>
                </p:oleObj>
              </mc:Choice>
              <mc:Fallback>
                <p:oleObj name="文档" r:id="rId4" imgW="10371836" imgH="4481576" progId="Word.Document.12">
                  <p:embed/>
                  <p:pic>
                    <p:nvPicPr>
                      <p:cNvPr id="0" name=""/>
                      <p:cNvPicPr/>
                      <p:nvPr/>
                    </p:nvPicPr>
                    <p:blipFill>
                      <a:blip r:embed="rId5"/>
                      <a:stretch>
                        <a:fillRect/>
                      </a:stretch>
                    </p:blipFill>
                    <p:spPr>
                      <a:xfrm>
                        <a:off x="1007863" y="332656"/>
                        <a:ext cx="10274300" cy="443547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531791104"/>
              </p:ext>
            </p:extLst>
          </p:nvPr>
        </p:nvGraphicFramePr>
        <p:xfrm>
          <a:off x="1295895" y="4581128"/>
          <a:ext cx="10274300" cy="2084387"/>
        </p:xfrm>
        <a:graphic>
          <a:graphicData uri="http://schemas.openxmlformats.org/presentationml/2006/ole">
            <mc:AlternateContent xmlns:mc="http://schemas.openxmlformats.org/markup-compatibility/2006">
              <mc:Choice xmlns:v="urn:schemas-microsoft-com:vml" Requires="v">
                <p:oleObj spid="_x0000_s3255" name="文档" r:id="rId7" imgW="10371836" imgH="2109740" progId="Word.Document.12">
                  <p:embed/>
                </p:oleObj>
              </mc:Choice>
              <mc:Fallback>
                <p:oleObj name="文档" r:id="rId7" imgW="10371836" imgH="2109740" progId="Word.Document.12">
                  <p:embed/>
                  <p:pic>
                    <p:nvPicPr>
                      <p:cNvPr id="0" name=""/>
                      <p:cNvPicPr/>
                      <p:nvPr/>
                    </p:nvPicPr>
                    <p:blipFill>
                      <a:blip r:embed="rId8"/>
                      <a:stretch>
                        <a:fillRect/>
                      </a:stretch>
                    </p:blipFill>
                    <p:spPr>
                      <a:xfrm>
                        <a:off x="1295895" y="4581128"/>
                        <a:ext cx="10274300" cy="2084387"/>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3819828777"/>
              </p:ext>
            </p:extLst>
          </p:nvPr>
        </p:nvGraphicFramePr>
        <p:xfrm>
          <a:off x="3414613" y="6093296"/>
          <a:ext cx="5275262" cy="396875"/>
        </p:xfrm>
        <a:graphic>
          <a:graphicData uri="http://schemas.openxmlformats.org/presentationml/2006/ole">
            <mc:AlternateContent xmlns:mc="http://schemas.openxmlformats.org/markup-compatibility/2006">
              <mc:Choice xmlns:v="urn:schemas-microsoft-com:vml" Requires="v">
                <p:oleObj spid="_x0000_s3256" name="文档" r:id="rId10" imgW="5274753" imgH="396374" progId="Word.Document.12">
                  <p:embed/>
                </p:oleObj>
              </mc:Choice>
              <mc:Fallback>
                <p:oleObj name="文档" r:id="rId10" imgW="5274753" imgH="396374" progId="Word.Document.12">
                  <p:embed/>
                  <p:pic>
                    <p:nvPicPr>
                      <p:cNvPr id="0" name=""/>
                      <p:cNvPicPr/>
                      <p:nvPr/>
                    </p:nvPicPr>
                    <p:blipFill>
                      <a:blip r:embed="rId11"/>
                      <a:stretch>
                        <a:fillRect/>
                      </a:stretch>
                    </p:blipFill>
                    <p:spPr>
                      <a:xfrm>
                        <a:off x="3414613" y="6093296"/>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606911776"/>
              </p:ext>
            </p:extLst>
          </p:nvPr>
        </p:nvGraphicFramePr>
        <p:xfrm>
          <a:off x="1051867" y="569535"/>
          <a:ext cx="10374312" cy="3598862"/>
        </p:xfrm>
        <a:graphic>
          <a:graphicData uri="http://schemas.openxmlformats.org/presentationml/2006/ole">
            <mc:AlternateContent xmlns:mc="http://schemas.openxmlformats.org/markup-compatibility/2006">
              <mc:Choice xmlns:v="urn:schemas-microsoft-com:vml" Requires="v">
                <p:oleObj spid="_x0000_s4158" name="文档" r:id="rId4" imgW="10484824" imgH="3636166" progId="Word.Document.12">
                  <p:embed/>
                </p:oleObj>
              </mc:Choice>
              <mc:Fallback>
                <p:oleObj name="文档" r:id="rId4" imgW="10484824" imgH="3636166" progId="Word.Document.12">
                  <p:embed/>
                  <p:pic>
                    <p:nvPicPr>
                      <p:cNvPr id="0" name=""/>
                      <p:cNvPicPr/>
                      <p:nvPr/>
                    </p:nvPicPr>
                    <p:blipFill>
                      <a:blip r:embed="rId5"/>
                      <a:stretch>
                        <a:fillRect/>
                      </a:stretch>
                    </p:blipFill>
                    <p:spPr>
                      <a:xfrm>
                        <a:off x="1051867" y="569535"/>
                        <a:ext cx="10374312" cy="3598862"/>
                      </a:xfrm>
                      <a:prstGeom prst="rect">
                        <a:avLst/>
                      </a:prstGeom>
                    </p:spPr>
                  </p:pic>
                </p:oleObj>
              </mc:Fallback>
            </mc:AlternateContent>
          </a:graphicData>
        </a:graphic>
      </p:graphicFrame>
      <p:pic>
        <p:nvPicPr>
          <p:cNvPr id="4098" name="Picture 2" descr="21XYJWL-27.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4225379" y="3639160"/>
            <a:ext cx="3024336" cy="259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200879419"/>
              </p:ext>
            </p:extLst>
          </p:nvPr>
        </p:nvGraphicFramePr>
        <p:xfrm>
          <a:off x="914400" y="433388"/>
          <a:ext cx="10166350" cy="5868987"/>
        </p:xfrm>
        <a:graphic>
          <a:graphicData uri="http://schemas.openxmlformats.org/presentationml/2006/ole">
            <mc:AlternateContent xmlns:mc="http://schemas.openxmlformats.org/markup-compatibility/2006">
              <mc:Choice xmlns:v="urn:schemas-microsoft-com:vml" Requires="v">
                <p:oleObj spid="_x0000_s5180" name="文档" r:id="rId4" imgW="10371836" imgH="6002954" progId="Word.Document.12">
                  <p:embed/>
                </p:oleObj>
              </mc:Choice>
              <mc:Fallback>
                <p:oleObj name="文档" r:id="rId4" imgW="10371836" imgH="6002954" progId="Word.Document.12">
                  <p:embed/>
                  <p:pic>
                    <p:nvPicPr>
                      <p:cNvPr id="0" name=""/>
                      <p:cNvPicPr/>
                      <p:nvPr/>
                    </p:nvPicPr>
                    <p:blipFill>
                      <a:blip r:embed="rId5"/>
                      <a:stretch>
                        <a:fillRect/>
                      </a:stretch>
                    </p:blipFill>
                    <p:spPr>
                      <a:xfrm>
                        <a:off x="914400" y="433388"/>
                        <a:ext cx="10166350" cy="5868987"/>
                      </a:xfrm>
                      <a:prstGeom prst="rect">
                        <a:avLst/>
                      </a:prstGeom>
                    </p:spPr>
                  </p:pic>
                </p:oleObj>
              </mc:Fallback>
            </mc:AlternateContent>
          </a:graphicData>
        </a:graphic>
      </p:graphicFrame>
      <p:sp>
        <p:nvSpPr>
          <p:cNvPr id="5" name="矩形 4"/>
          <p:cNvSpPr/>
          <p:nvPr/>
        </p:nvSpPr>
        <p:spPr>
          <a:xfrm>
            <a:off x="7022354" y="111569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超前</a:t>
            </a:r>
            <a:endParaRPr lang="zh-CN" altLang="en-US" sz="2400" dirty="0"/>
          </a:p>
        </p:txBody>
      </p:sp>
      <p:sp>
        <p:nvSpPr>
          <p:cNvPr id="6" name="矩形 5"/>
          <p:cNvSpPr/>
          <p:nvPr/>
        </p:nvSpPr>
        <p:spPr>
          <a:xfrm>
            <a:off x="7060444" y="1815207"/>
            <a:ext cx="981359" cy="461665"/>
          </a:xfrm>
          <a:prstGeom prst="rect">
            <a:avLst/>
          </a:prstGeom>
        </p:spPr>
        <p:txBody>
          <a:bodyPr wrap="none">
            <a:spAutoFit/>
          </a:bodyPr>
          <a:lstStyle/>
          <a:p>
            <a:r>
              <a:rPr lang="en-US" altLang="zh-CN" sz="2400" b="1" i="1" kern="100" dirty="0">
                <a:solidFill>
                  <a:srgbClr val="FF0000"/>
                </a:solidFill>
                <a:latin typeface="Times New Roman"/>
              </a:rPr>
              <a:t>ωt</a:t>
            </a:r>
            <a:r>
              <a:rPr lang="zh-CN" altLang="zh-CN" sz="2400" b="1" kern="100" dirty="0">
                <a:solidFill>
                  <a:srgbClr val="FF0000"/>
                </a:solidFill>
                <a:latin typeface="Times New Roman"/>
                <a:cs typeface="Times New Roman"/>
              </a:rPr>
              <a:t>＋</a:t>
            </a:r>
            <a:r>
              <a:rPr lang="en-US" altLang="zh-CN" sz="2400" b="1" i="1" kern="100" dirty="0">
                <a:solidFill>
                  <a:srgbClr val="FF0000"/>
                </a:solidFill>
                <a:latin typeface="Times New Roman"/>
              </a:rPr>
              <a:t>φ</a:t>
            </a:r>
            <a:endParaRPr lang="zh-CN" altLang="en-US" sz="2400" dirty="0"/>
          </a:p>
        </p:txBody>
      </p:sp>
      <p:sp>
        <p:nvSpPr>
          <p:cNvPr id="7" name="矩形 6"/>
          <p:cNvSpPr/>
          <p:nvPr/>
        </p:nvSpPr>
        <p:spPr>
          <a:xfrm>
            <a:off x="4639321" y="300600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相位</a:t>
            </a:r>
            <a:endParaRPr lang="zh-CN" altLang="en-US" sz="2400" dirty="0"/>
          </a:p>
        </p:txBody>
      </p:sp>
      <p:sp>
        <p:nvSpPr>
          <p:cNvPr id="8" name="矩形 7"/>
          <p:cNvSpPr/>
          <p:nvPr/>
        </p:nvSpPr>
        <p:spPr>
          <a:xfrm>
            <a:off x="10399961" y="420298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9" name="矩形 8"/>
          <p:cNvSpPr/>
          <p:nvPr/>
        </p:nvSpPr>
        <p:spPr>
          <a:xfrm>
            <a:off x="10431604" y="4767535"/>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10" name="矩形 9"/>
          <p:cNvSpPr/>
          <p:nvPr/>
        </p:nvSpPr>
        <p:spPr>
          <a:xfrm>
            <a:off x="10431604" y="5526285"/>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95455338"/>
              </p:ext>
            </p:extLst>
          </p:nvPr>
        </p:nvGraphicFramePr>
        <p:xfrm>
          <a:off x="914400" y="695424"/>
          <a:ext cx="10274300" cy="4749800"/>
        </p:xfrm>
        <a:graphic>
          <a:graphicData uri="http://schemas.openxmlformats.org/presentationml/2006/ole">
            <mc:AlternateContent xmlns:mc="http://schemas.openxmlformats.org/markup-compatibility/2006">
              <mc:Choice xmlns:v="urn:schemas-microsoft-com:vml" Requires="v">
                <p:oleObj spid="_x0000_s6201" name="文档" r:id="rId4" imgW="10371836" imgH="4800993" progId="Word.Document.12">
                  <p:embed/>
                </p:oleObj>
              </mc:Choice>
              <mc:Fallback>
                <p:oleObj name="文档" r:id="rId4" imgW="10371836" imgH="4800993" progId="Word.Document.12">
                  <p:embed/>
                  <p:pic>
                    <p:nvPicPr>
                      <p:cNvPr id="0" name=""/>
                      <p:cNvPicPr/>
                      <p:nvPr/>
                    </p:nvPicPr>
                    <p:blipFill>
                      <a:blip r:embed="rId5"/>
                      <a:stretch>
                        <a:fillRect/>
                      </a:stretch>
                    </p:blipFill>
                    <p:spPr>
                      <a:xfrm>
                        <a:off x="914400" y="695424"/>
                        <a:ext cx="10274300" cy="4749800"/>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876040311"/>
              </p:ext>
            </p:extLst>
          </p:nvPr>
        </p:nvGraphicFramePr>
        <p:xfrm>
          <a:off x="935855" y="1336799"/>
          <a:ext cx="10274300" cy="2979738"/>
        </p:xfrm>
        <a:graphic>
          <a:graphicData uri="http://schemas.openxmlformats.org/presentationml/2006/ole">
            <mc:AlternateContent xmlns:mc="http://schemas.openxmlformats.org/markup-compatibility/2006">
              <mc:Choice xmlns:v="urn:schemas-microsoft-com:vml" Requires="v">
                <p:oleObj spid="_x0000_s7278" name="文档" r:id="rId4" imgW="10371836" imgH="3017520" progId="Word.Document.12">
                  <p:embed/>
                </p:oleObj>
              </mc:Choice>
              <mc:Fallback>
                <p:oleObj name="文档" r:id="rId4" imgW="10371836" imgH="3017520" progId="Word.Document.12">
                  <p:embed/>
                  <p:pic>
                    <p:nvPicPr>
                      <p:cNvPr id="0" name=""/>
                      <p:cNvPicPr/>
                      <p:nvPr/>
                    </p:nvPicPr>
                    <p:blipFill>
                      <a:blip r:embed="rId5"/>
                      <a:stretch>
                        <a:fillRect/>
                      </a:stretch>
                    </p:blipFill>
                    <p:spPr>
                      <a:xfrm>
                        <a:off x="935855" y="1336799"/>
                        <a:ext cx="10274300" cy="2979738"/>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05726579"/>
              </p:ext>
            </p:extLst>
          </p:nvPr>
        </p:nvGraphicFramePr>
        <p:xfrm>
          <a:off x="862458" y="4040237"/>
          <a:ext cx="5275262" cy="396875"/>
        </p:xfrm>
        <a:graphic>
          <a:graphicData uri="http://schemas.openxmlformats.org/presentationml/2006/ole">
            <mc:AlternateContent xmlns:mc="http://schemas.openxmlformats.org/markup-compatibility/2006">
              <mc:Choice xmlns:v="urn:schemas-microsoft-com:vml" Requires="v">
                <p:oleObj spid="_x0000_s7279" name="文档" r:id="rId7" imgW="5274753" imgH="396734" progId="Word.Document.12">
                  <p:embed/>
                </p:oleObj>
              </mc:Choice>
              <mc:Fallback>
                <p:oleObj name="文档" r:id="rId7" imgW="5274753" imgH="396734" progId="Word.Document.12">
                  <p:embed/>
                  <p:pic>
                    <p:nvPicPr>
                      <p:cNvPr id="0" name=""/>
                      <p:cNvPicPr/>
                      <p:nvPr/>
                    </p:nvPicPr>
                    <p:blipFill>
                      <a:blip r:embed="rId8"/>
                      <a:stretch>
                        <a:fillRect/>
                      </a:stretch>
                    </p:blipFill>
                    <p:spPr>
                      <a:xfrm>
                        <a:off x="862458" y="4040237"/>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粤教版物理选择性必修第一册\新课程学案2探究新知能.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89275" y="44704"/>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1977815821"/>
              </p:ext>
            </p:extLst>
          </p:nvPr>
        </p:nvGraphicFramePr>
        <p:xfrm>
          <a:off x="914400" y="766763"/>
          <a:ext cx="10166350" cy="4384675"/>
        </p:xfrm>
        <a:graphic>
          <a:graphicData uri="http://schemas.openxmlformats.org/presentationml/2006/ole">
            <mc:AlternateContent xmlns:mc="http://schemas.openxmlformats.org/markup-compatibility/2006">
              <mc:Choice xmlns:v="urn:schemas-microsoft-com:vml" Requires="v">
                <p:oleObj spid="_x0000_s8300" name="文档" r:id="rId5" imgW="10367808" imgH="4480805" progId="Word.Document.12">
                  <p:embed/>
                </p:oleObj>
              </mc:Choice>
              <mc:Fallback>
                <p:oleObj name="文档" r:id="rId5" imgW="10367808" imgH="4480805" progId="Word.Document.12">
                  <p:embed/>
                  <p:pic>
                    <p:nvPicPr>
                      <p:cNvPr id="0" name=""/>
                      <p:cNvPicPr/>
                      <p:nvPr/>
                    </p:nvPicPr>
                    <p:blipFill>
                      <a:blip r:embed="rId6"/>
                      <a:stretch>
                        <a:fillRect/>
                      </a:stretch>
                    </p:blipFill>
                    <p:spPr>
                      <a:xfrm>
                        <a:off x="914400" y="766763"/>
                        <a:ext cx="10166350" cy="4384675"/>
                      </a:xfrm>
                      <a:prstGeom prst="rect">
                        <a:avLst/>
                      </a:prstGeom>
                    </p:spPr>
                  </p:pic>
                </p:oleObj>
              </mc:Fallback>
            </mc:AlternateContent>
          </a:graphicData>
        </a:graphic>
      </p:graphicFrame>
      <p:pic>
        <p:nvPicPr>
          <p:cNvPr id="8195" name="Picture 3" descr="21WLXKCXARXS2-27.TIF"/>
          <p:cNvPicPr>
            <a:picLocks noChangeAspect="1" noChangeArrowheads="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9121923" y="1983472"/>
            <a:ext cx="2232248" cy="1589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对象 3"/>
          <p:cNvGraphicFramePr>
            <a:graphicFrameLocks noChangeAspect="1"/>
          </p:cNvGraphicFramePr>
          <p:nvPr>
            <p:extLst>
              <p:ext uri="{D42A27DB-BD31-4B8C-83A1-F6EECF244321}">
                <p14:modId xmlns:p14="http://schemas.microsoft.com/office/powerpoint/2010/main" val="2014862815"/>
              </p:ext>
            </p:extLst>
          </p:nvPr>
        </p:nvGraphicFramePr>
        <p:xfrm>
          <a:off x="841003" y="5157192"/>
          <a:ext cx="10371138" cy="1506537"/>
        </p:xfrm>
        <a:graphic>
          <a:graphicData uri="http://schemas.openxmlformats.org/presentationml/2006/ole">
            <mc:AlternateContent xmlns:mc="http://schemas.openxmlformats.org/markup-compatibility/2006">
              <mc:Choice xmlns:v="urn:schemas-microsoft-com:vml" Requires="v">
                <p:oleObj spid="_x0000_s8301" name="文档" r:id="rId10" imgW="10371836" imgH="1506236" progId="Word.Document.12">
                  <p:embed/>
                </p:oleObj>
              </mc:Choice>
              <mc:Fallback>
                <p:oleObj name="文档" r:id="rId10" imgW="10371836" imgH="1506236" progId="Word.Document.12">
                  <p:embed/>
                  <p:pic>
                    <p:nvPicPr>
                      <p:cNvPr id="0" name="对象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41003" y="5157192"/>
                        <a:ext cx="10371138" cy="150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130</TotalTime>
  <Words>1959</Words>
  <Application>Microsoft Office PowerPoint</Application>
  <PresentationFormat>自定义</PresentationFormat>
  <Paragraphs>109</Paragraphs>
  <Slides>37</Slides>
  <Notes>3</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37</vt:i4>
      </vt:variant>
    </vt:vector>
  </HeadingPairs>
  <TitlesOfParts>
    <vt:vector size="39"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68</cp:revision>
  <dcterms:created xsi:type="dcterms:W3CDTF">2021-04-02T06:41:31Z</dcterms:created>
  <dcterms:modified xsi:type="dcterms:W3CDTF">2024-03-25T08:19:04Z</dcterms:modified>
</cp:coreProperties>
</file>