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60" r:id="rId2"/>
    <p:sldId id="266" r:id="rId3"/>
    <p:sldId id="267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61" r:id="rId14"/>
    <p:sldId id="262" r:id="rId15"/>
    <p:sldId id="263" r:id="rId16"/>
    <p:sldId id="264" r:id="rId17"/>
    <p:sldId id="265" r:id="rId18"/>
    <p:sldId id="278" r:id="rId19"/>
    <p:sldId id="281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02" r:id="rId34"/>
    <p:sldId id="288" r:id="rId35"/>
    <p:sldId id="287" r:id="rId36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07" autoAdjust="0"/>
  </p:normalViewPr>
  <p:slideViewPr>
    <p:cSldViewPr>
      <p:cViewPr varScale="1">
        <p:scale>
          <a:sx n="81" d="100"/>
          <a:sy n="81" d="100"/>
        </p:scale>
        <p:origin x="-378" y="-90"/>
      </p:cViewPr>
      <p:guideLst>
        <p:guide orient="horz" pos="2160"/>
        <p:guide pos="3841"/>
      </p:guideLst>
    </p:cSldViewPr>
  </p:slideViewPr>
  <p:outlineViewPr>
    <p:cViewPr>
      <p:scale>
        <a:sx n="33" d="100"/>
        <a:sy n="33" d="100"/>
      </p:scale>
      <p:origin x="96" y="869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259852-78AA-40F1-8080-B19D5B5F5B0D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C50BC-2BFF-4B44-AB80-33462542E8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188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96752"/>
            <a:ext cx="10975658" cy="4464498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+mj-ea"/>
                <a:ea typeface="+mj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%20&#29289;&#29702;&#36873;&#25321;&#24615;&#24517;&#20462;&#31532;&#19968;&#20876;\21WLXKCXARXS2-82.TI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file:///F:\&#31908;&#25945;&#29256;%20&#29289;&#29702;&#36873;&#25321;&#24615;&#24517;&#20462;&#31532;&#19968;&#20876;\21WLXKCXARXS2-83.TIF" TargetMode="Externa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21WLXKCXARXS2-84.TI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21XLKWLX2-58.TI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21WLXKCXARXS2-86.TI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22WLRXY2-89.TI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1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21WLXKCXARXS2-88.TIF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2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emf"/><Relationship Id="rId5" Type="http://schemas.openxmlformats.org/officeDocument/2006/relationships/package" Target="../embeddings/Microsoft_Word_Document333.docx"/><Relationship Id="rId4" Type="http://schemas.openxmlformats.org/officeDocument/2006/relationships/image" Target="../media/image1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20XWLX2-108.TIF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21WLXKCXARXS2-90.TIF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21WLXKCXARXS2-91.TIF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21WLXKCXARXS2-92.TIF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44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emf"/><Relationship Id="rId5" Type="http://schemas.openxmlformats.org/officeDocument/2006/relationships/package" Target="../embeddings/Microsoft_Word_Document555.docx"/><Relationship Id="rId4" Type="http://schemas.openxmlformats.org/officeDocument/2006/relationships/image" Target="../media/image21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21XLKWLX2-59.TIF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66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emf"/><Relationship Id="rId5" Type="http://schemas.openxmlformats.org/officeDocument/2006/relationships/package" Target="../embeddings/Microsoft_Word_Document777.docx"/><Relationship Id="rId4" Type="http://schemas.openxmlformats.org/officeDocument/2006/relationships/image" Target="../media/image24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5838;&#26102;&#36319;&#36394;&#26816;&#27979;&#65288;&#21313;&#20108;&#65289;&#21463;&#36843;&#25391;&#21160;%20&#20849;&#25391;.DOC" TargetMode="Externa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20XWLX2-99.TI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21WLXKCXARXS2-81.TI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476670"/>
            <a:ext cx="10975658" cy="4464498"/>
          </a:xfrm>
        </p:spPr>
        <p:txBody>
          <a:bodyPr/>
          <a:lstStyle/>
          <a:p>
            <a:pPr indent="612140" algn="ctr"/>
            <a:r>
              <a:rPr lang="zh-CN" altLang="zh-CN" sz="2800" b="1" kern="100" dirty="0">
                <a:solidFill>
                  <a:srgbClr val="00B050"/>
                </a:solidFill>
                <a:latin typeface="Times New Roman"/>
                <a:cs typeface="Times New Roman"/>
              </a:rPr>
              <a:t>第五节　受迫振动　共振</a:t>
            </a:r>
            <a:endParaRPr lang="zh-CN" altLang="zh-CN" sz="2800" kern="100" dirty="0">
              <a:solidFill>
                <a:srgbClr val="00B050"/>
              </a:solidFill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566790"/>
              </p:ext>
            </p:extLst>
          </p:nvPr>
        </p:nvGraphicFramePr>
        <p:xfrm>
          <a:off x="1849115" y="1370490"/>
          <a:ext cx="9433048" cy="4525963"/>
        </p:xfrm>
        <a:graphic>
          <a:graphicData uri="http://schemas.openxmlformats.org/drawingml/2006/table">
            <a:tbl>
              <a:tblPr/>
              <a:tblGrid>
                <a:gridCol w="2664296"/>
                <a:gridCol w="6768752"/>
              </a:tblGrid>
              <a:tr h="13926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物理观念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1.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知道阻尼振动、驱动力、受迫振动的概念。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2.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知道共振现象及发生共振的条件。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07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科学思维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1.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理解受迫振动的频率是由驱动力的频率决定的。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2.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理解受迫振动的振幅与驱动力频率的关系曲线，并能解决相关问题。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630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科学探究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阻尼振动能量的转化、受迫振动的特点。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630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科学态度与责任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了解共振在生产、生活中的应用和危害。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1139045" y="3429000"/>
            <a:ext cx="49404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 smtClean="0">
                <a:latin typeface="Times New Roman"/>
                <a:ea typeface="黑体"/>
                <a:cs typeface="Times New Roman"/>
              </a:rPr>
              <a:t>核</a:t>
            </a:r>
            <a:endParaRPr lang="en-US" altLang="zh-CN" sz="2400" b="1" kern="100" dirty="0" smtClean="0">
              <a:latin typeface="Times New Roman"/>
              <a:ea typeface="黑体"/>
              <a:cs typeface="Times New Roman"/>
            </a:endParaRPr>
          </a:p>
          <a:p>
            <a:r>
              <a:rPr lang="zh-CN" altLang="zh-CN" sz="2400" b="1" kern="100" dirty="0" smtClean="0">
                <a:latin typeface="Times New Roman"/>
                <a:ea typeface="黑体"/>
                <a:cs typeface="Times New Roman"/>
              </a:rPr>
              <a:t>心</a:t>
            </a:r>
            <a:endParaRPr lang="en-US" altLang="zh-CN" sz="2400" b="1" kern="100" dirty="0" smtClean="0">
              <a:latin typeface="Times New Roman"/>
              <a:ea typeface="黑体"/>
              <a:cs typeface="Times New Roman"/>
            </a:endParaRPr>
          </a:p>
          <a:p>
            <a:r>
              <a:rPr lang="zh-CN" altLang="zh-CN" sz="2400" b="1" kern="100" dirty="0" smtClean="0">
                <a:latin typeface="Times New Roman"/>
                <a:ea typeface="黑体"/>
                <a:cs typeface="Times New Roman"/>
              </a:rPr>
              <a:t>素</a:t>
            </a:r>
            <a:endParaRPr lang="en-US" altLang="zh-CN" sz="2400" b="1" kern="100" dirty="0" smtClean="0">
              <a:latin typeface="Times New Roman"/>
              <a:ea typeface="黑体"/>
              <a:cs typeface="Times New Roman"/>
            </a:endParaRPr>
          </a:p>
          <a:p>
            <a:r>
              <a:rPr lang="zh-CN" altLang="zh-CN" sz="2400" b="1" kern="100" dirty="0" smtClean="0">
                <a:latin typeface="Times New Roman"/>
                <a:ea typeface="黑体"/>
                <a:cs typeface="Times New Roman"/>
              </a:rPr>
              <a:t>养</a:t>
            </a:r>
            <a:endParaRPr lang="en-US" altLang="zh-CN" sz="2400" b="1" kern="100" dirty="0" smtClean="0">
              <a:latin typeface="Times New Roman"/>
              <a:ea typeface="黑体"/>
              <a:cs typeface="Times New Roman"/>
            </a:endParaRPr>
          </a:p>
          <a:p>
            <a:r>
              <a:rPr lang="zh-CN" altLang="zh-CN" sz="2400" b="1" kern="100" dirty="0" smtClean="0">
                <a:latin typeface="Times New Roman"/>
                <a:ea typeface="黑体"/>
                <a:cs typeface="Times New Roman"/>
              </a:rPr>
              <a:t>点</a:t>
            </a:r>
            <a:endParaRPr lang="en-US" altLang="zh-CN" sz="2400" b="1" kern="100" dirty="0" smtClean="0">
              <a:latin typeface="Times New Roman"/>
              <a:ea typeface="黑体"/>
              <a:cs typeface="Times New Roman"/>
            </a:endParaRPr>
          </a:p>
          <a:p>
            <a:r>
              <a:rPr lang="zh-CN" altLang="zh-CN" sz="2400" b="1" kern="100" dirty="0" smtClean="0">
                <a:latin typeface="Times New Roman"/>
                <a:ea typeface="黑体"/>
                <a:cs typeface="Times New Roman"/>
              </a:rPr>
              <a:t>击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188640"/>
            <a:ext cx="10975658" cy="4464498"/>
          </a:xfrm>
        </p:spPr>
        <p:txBody>
          <a:bodyPr/>
          <a:lstStyle/>
          <a:p>
            <a:pPr indent="612140" algn="just"/>
            <a:r>
              <a:rPr lang="en-US" altLang="zh-CN" b="1" kern="100" dirty="0" smtClean="0">
                <a:latin typeface="Times New Roman"/>
                <a:cs typeface="Courier New"/>
              </a:rPr>
              <a:t>(3)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简</a:t>
            </a:r>
            <a:r>
              <a:rPr lang="zh-CN" altLang="zh-CN" b="1" kern="100" dirty="0">
                <a:latin typeface="Times New Roman"/>
                <a:cs typeface="Times New Roman"/>
              </a:rPr>
              <a:t>谐运动和阻尼振动的比较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34735"/>
              </p:ext>
            </p:extLst>
          </p:nvPr>
        </p:nvGraphicFramePr>
        <p:xfrm>
          <a:off x="1288272" y="836714"/>
          <a:ext cx="9577062" cy="5253254"/>
        </p:xfrm>
        <a:graphic>
          <a:graphicData uri="http://schemas.openxmlformats.org/drawingml/2006/table">
            <a:tbl>
              <a:tblPr/>
              <a:tblGrid>
                <a:gridCol w="2520279"/>
                <a:gridCol w="3363551"/>
                <a:gridCol w="3693232"/>
              </a:tblGrid>
              <a:tr h="8230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smtClean="0">
                          <a:effectLst/>
                          <a:latin typeface="Times New Roman"/>
                          <a:cs typeface="Times New Roman"/>
                        </a:rPr>
                        <a:t>比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较项目　　　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简谐运动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阻尼振动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8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产生条件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不受阻力作用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受阻力作用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4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频率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固有频率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频率不变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4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振幅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不变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减小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8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振动图像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CN" sz="2400" kern="100" dirty="0" smtClean="0">
                        <a:effectLst/>
                        <a:latin typeface="宋体"/>
                        <a:cs typeface="Courier New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CN" sz="2400" kern="100" dirty="0" smtClean="0">
                        <a:effectLst/>
                        <a:latin typeface="宋体"/>
                        <a:cs typeface="Courier New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CN" sz="2400" kern="100" dirty="0" smtClean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91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实例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弹簧振子振动，单摆做小角度摆动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敲锣打鼓发出的声音越来越弱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24" name="Picture 4" descr="F:\粤教版 物理选择性必修第一册\21WLXKCXARXS2-82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631" y="3911320"/>
            <a:ext cx="1944216" cy="117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粤教版 物理选择性必修第一册\21WLXKCXARXS2-83.TIF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833" y="3841496"/>
            <a:ext cx="1189146" cy="130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332656"/>
            <a:ext cx="11104452" cy="6120680"/>
          </a:xfrm>
        </p:spPr>
        <p:txBody>
          <a:bodyPr>
            <a:normAutofit/>
          </a:bodyPr>
          <a:lstStyle/>
          <a:p>
            <a:pPr indent="612140" algn="just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如图所示是单摆做阻尼振动的振动图线，下列说法正确的是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．摆球在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时刻的动能等于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时刻的动能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．摆球在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时刻的势能等于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时刻的势能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．摆球在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时刻的机械能等于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时刻的机械能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．摆球在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时刻的机械能大于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时刻的机械能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解析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在单摆做阻尼振动的过程中，因不断克服空气阻力做功使动能逐渐转化为内能，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项错误，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项正确；虽然单摆总的机械能在逐渐减小，但在振动过程中动能和势能仍在不断地相互转化。由于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两时刻，单摆的位移相等，所以势能相等，但动能不相等，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项错误，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项正确。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答案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cs typeface="Times New Roman"/>
              </a:rPr>
              <a:t>　</a:t>
            </a:r>
            <a:r>
              <a:rPr lang="en-US" altLang="zh-CN" b="1" kern="100" dirty="0" smtClean="0">
                <a:latin typeface="Times New Roman"/>
                <a:cs typeface="Courier New"/>
              </a:rPr>
              <a:t>BD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6146" name="Picture 2" descr="21WLXKCXARXS2-84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95" y="1412776"/>
            <a:ext cx="2232248" cy="164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24979" y="1988840"/>
            <a:ext cx="10975658" cy="2880320"/>
          </a:xfrm>
        </p:spPr>
        <p:txBody>
          <a:bodyPr/>
          <a:lstStyle/>
          <a:p>
            <a:pPr indent="612140" algn="ctr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阻尼振动的三个特点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振幅逐渐减小，最后停止振动。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系统的机械能逐渐减少，最后耗尽。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周期、频率不随振幅的变化而变化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717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004" y="1268760"/>
            <a:ext cx="1849263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20923" y="72008"/>
            <a:ext cx="11809312" cy="6669360"/>
          </a:xfrm>
        </p:spPr>
        <p:txBody>
          <a:bodyPr>
            <a:normAutofit/>
          </a:bodyPr>
          <a:lstStyle/>
          <a:p>
            <a:pPr marL="447675" indent="0" algn="ctr"/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素养训练</a:t>
            </a:r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marL="447675" indent="-447675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一单摆在空气中振动，振幅逐渐减小，下列说法正确的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                   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kern="100" dirty="0">
              <a:cs typeface="Courier New"/>
            </a:endParaRPr>
          </a:p>
          <a:p>
            <a:pPr marL="447675" indent="0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．单摆的机械能逐渐转化为其他形式的能</a:t>
            </a:r>
            <a:endParaRPr lang="zh-CN" altLang="zh-CN" kern="100" dirty="0">
              <a:cs typeface="Courier New"/>
            </a:endParaRPr>
          </a:p>
          <a:p>
            <a:pPr marL="447675" indent="0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．单摆后一时刻的动能一定小于前一时刻的动能</a:t>
            </a:r>
            <a:endParaRPr lang="zh-CN" altLang="zh-CN" kern="100" dirty="0">
              <a:cs typeface="Courier New"/>
            </a:endParaRPr>
          </a:p>
          <a:p>
            <a:pPr marL="447675" indent="0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．单摆振幅减小，频率也随着减小</a:t>
            </a:r>
            <a:endParaRPr lang="zh-CN" altLang="zh-CN" kern="100" dirty="0">
              <a:cs typeface="Courier New"/>
            </a:endParaRPr>
          </a:p>
          <a:p>
            <a:pPr marL="447675" indent="0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．单摆振幅虽然减小，但其频率不变</a:t>
            </a:r>
            <a:endParaRPr lang="zh-CN" altLang="zh-CN" kern="100" dirty="0">
              <a:cs typeface="Courier New"/>
            </a:endParaRPr>
          </a:p>
          <a:p>
            <a:pPr marL="447675" indent="0" algn="just">
              <a:tabLst>
                <a:tab pos="2970530" algn="l"/>
              </a:tabLst>
            </a:pP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单摆做阻尼振动，因不断克服空气阻力做功使机械能转化为其他形式的能，但是在振动过程中，动能和势能仍不断相互转化，单摆从最大位移处向平衡位置运动的过程中，后一时刻的动能大于前一时刻的动能，故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错误；做阻尼振动的物体，频率由系统的特征决定，与振幅无关，所以其频率不变，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b="1" kern="100" dirty="0" smtClean="0">
              <a:cs typeface="Courier New"/>
            </a:endParaRPr>
          </a:p>
          <a:p>
            <a:pPr marL="447675" indent="0"/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案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AD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260648"/>
            <a:ext cx="10975658" cy="6480720"/>
          </a:xfrm>
        </p:spPr>
        <p:txBody>
          <a:bodyPr>
            <a:normAutofit/>
          </a:bodyPr>
          <a:lstStyle/>
          <a:p>
            <a:pPr marL="442913" indent="-442913" algn="just">
              <a:lnSpc>
                <a:spcPct val="13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下列说法中正确的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42913" indent="0" algn="just">
              <a:lnSpc>
                <a:spcPct val="13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．阻尼振动是减幅振动</a:t>
            </a:r>
            <a:endParaRPr lang="zh-CN" altLang="zh-CN" sz="1050" kern="100" dirty="0">
              <a:cs typeface="Courier New"/>
            </a:endParaRPr>
          </a:p>
          <a:p>
            <a:pPr marL="442913" indent="0" algn="just">
              <a:lnSpc>
                <a:spcPct val="13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．实际的振动系统不可避免地要受到阻尼作用</a:t>
            </a:r>
            <a:endParaRPr lang="zh-CN" altLang="zh-CN" sz="1050" kern="100" dirty="0">
              <a:cs typeface="Courier New"/>
            </a:endParaRPr>
          </a:p>
          <a:p>
            <a:pPr marL="442913" indent="0" algn="just">
              <a:lnSpc>
                <a:spcPct val="13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．阻尼过大时，系统将不能发生振动</a:t>
            </a:r>
            <a:endParaRPr lang="zh-CN" altLang="zh-CN" sz="1050" kern="100" dirty="0">
              <a:cs typeface="Courier New"/>
            </a:endParaRPr>
          </a:p>
          <a:p>
            <a:pPr marL="442913" indent="0" algn="just">
              <a:lnSpc>
                <a:spcPct val="13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．发生阻尼振动，振动系统的机械能不发生变化</a:t>
            </a:r>
            <a:endParaRPr lang="zh-CN" altLang="zh-CN" sz="1050" kern="100" dirty="0">
              <a:cs typeface="Courier New"/>
            </a:endParaRPr>
          </a:p>
          <a:p>
            <a:pPr marL="442913" indent="0" algn="just">
              <a:lnSpc>
                <a:spcPct val="135000"/>
              </a:lnSpc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阻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尼振动即振动过程中受到阻力作用的振动，因为实际的运动在空气中要受到空气的阻力作用，因此不可避免地受到阻尼作用，即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选项正确；由于振幅是振动系统能量大小的标志，阻尼振动过程中由于要克服阻力做功，消耗系统的机械能，因此系统机械能减小，所以振幅要减小，则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选项正确；当阻尼过大时由于合外力可能为零，将不能提供回复力，则振动系统将不能发生振动，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选项正确；发生阻尼振动，振动系统的机械能逐渐减小，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42913" indent="0" algn="just">
              <a:lnSpc>
                <a:spcPct val="135000"/>
              </a:lnSpc>
            </a:pPr>
            <a:r>
              <a:rPr lang="zh-CN" altLang="zh-CN" sz="22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200" b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ABC</a:t>
            </a: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6545" y="548680"/>
            <a:ext cx="10975658" cy="5544616"/>
          </a:xfrm>
        </p:spPr>
        <p:txBody>
          <a:bodyPr>
            <a:normAutofit/>
          </a:bodyPr>
          <a:lstStyle/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．自由摆动的秋千，摆动的振幅越来越小，下列说法正确的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．机械能守恒</a:t>
            </a:r>
            <a:endParaRPr lang="zh-CN" altLang="zh-CN" sz="1050" kern="100" dirty="0"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．能量正在消失</a:t>
            </a:r>
            <a:endParaRPr lang="zh-CN" altLang="zh-CN" sz="1050" kern="100" dirty="0"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．总能量守恒，机械能减小</a:t>
            </a:r>
            <a:endParaRPr lang="zh-CN" altLang="zh-CN" sz="1050" kern="100" dirty="0"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．只有动能和势能的相互转化</a:t>
            </a:r>
            <a:endParaRPr lang="zh-CN" altLang="zh-CN" sz="1050" kern="100" dirty="0">
              <a:cs typeface="Courier New"/>
            </a:endParaRPr>
          </a:p>
          <a:p>
            <a:pPr marL="442913" indent="0" algn="just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自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由摆动的秋千可以看作阻尼振动的模型，振动系统中的能量转化包括动能、势能和内能之间的相互转化。系统由于受到阻力，系统的机械能不断减小，但总能量守恒。</a:t>
            </a:r>
            <a:endParaRPr lang="zh-CN" altLang="zh-CN" sz="1050" kern="100" dirty="0">
              <a:cs typeface="Courier New"/>
            </a:endParaRPr>
          </a:p>
          <a:p>
            <a:pPr marL="442913"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332656"/>
            <a:ext cx="10975658" cy="6192688"/>
          </a:xfrm>
        </p:spPr>
        <p:txBody>
          <a:bodyPr/>
          <a:lstStyle/>
          <a:p>
            <a:pPr indent="612140" algn="ctr"/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cs typeface="Courier New"/>
              </a:rPr>
              <a:t>探究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Courier New"/>
              </a:rPr>
              <a:t>(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cs typeface="Courier New"/>
              </a:rPr>
              <a:t>二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Courier New"/>
              </a:rPr>
              <a:t>)     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受迫振动和共振</a:t>
            </a:r>
            <a:endParaRPr lang="zh-CN" altLang="zh-CN" sz="1050" kern="100" dirty="0">
              <a:solidFill>
                <a:schemeClr val="accent6">
                  <a:lumMod val="75000"/>
                </a:schemeClr>
              </a:solidFill>
              <a:cs typeface="Courier New"/>
            </a:endParaRPr>
          </a:p>
          <a:p>
            <a:pPr indent="612140" algn="just"/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00B0F0"/>
                </a:solidFill>
                <a:latin typeface="Times New Roman"/>
                <a:ea typeface="黑体"/>
                <a:cs typeface="Times New Roman"/>
              </a:rPr>
              <a:t>问题驱动</a:t>
            </a:r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zh-CN" altLang="zh-CN" b="1" kern="100" dirty="0">
                <a:latin typeface="Times New Roman"/>
                <a:cs typeface="Times New Roman"/>
              </a:rPr>
              <a:t>如图所示，两个弹簧振子悬挂在同一个支架上，已知甲弹簧振子的固有频率为</a:t>
            </a:r>
            <a:r>
              <a:rPr lang="en-US" altLang="zh-CN" b="1" kern="100" dirty="0">
                <a:latin typeface="Times New Roman"/>
                <a:cs typeface="Courier New"/>
              </a:rPr>
              <a:t>8 Hz</a:t>
            </a:r>
            <a:r>
              <a:rPr lang="zh-CN" altLang="zh-CN" b="1" kern="100" dirty="0">
                <a:latin typeface="Times New Roman"/>
                <a:cs typeface="Times New Roman"/>
              </a:rPr>
              <a:t>，乙弹簧振子的固有频率为</a:t>
            </a:r>
            <a:r>
              <a:rPr lang="en-US" altLang="zh-CN" b="1" kern="100" dirty="0">
                <a:latin typeface="Times New Roman"/>
                <a:cs typeface="Courier New"/>
              </a:rPr>
              <a:t>72 Hz</a:t>
            </a:r>
            <a:r>
              <a:rPr lang="zh-CN" altLang="zh-CN" b="1" kern="100" dirty="0">
                <a:latin typeface="Times New Roman"/>
                <a:cs typeface="Times New Roman"/>
              </a:rPr>
              <a:t>，支架受到竖直方向且频率为</a:t>
            </a:r>
            <a:r>
              <a:rPr lang="en-US" altLang="zh-CN" b="1" kern="100" dirty="0">
                <a:latin typeface="Times New Roman"/>
                <a:cs typeface="Courier New"/>
              </a:rPr>
              <a:t>9 Hz</a:t>
            </a:r>
            <a:r>
              <a:rPr lang="zh-CN" altLang="zh-CN" b="1" kern="100" dirty="0">
                <a:latin typeface="Times New Roman"/>
                <a:cs typeface="Times New Roman"/>
              </a:rPr>
              <a:t>的驱动力作用而做受迫振动。两个弹簧振子的振动情况是怎样？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indent="612140" algn="just"/>
            <a:endParaRPr lang="en-US" altLang="zh-CN" b="1" kern="100" dirty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indent="612140" algn="just"/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支架在受到竖直方向且频率为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9 Hz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的驱动力作用下做受迫振动时，甲、乙两个弹簧振子都做受迫振动，它们振动的频率都等于驱动力的频率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9 Hz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，由于甲的固有频率接近于驱动力的频率，所以甲的振幅较大。</a:t>
            </a:r>
            <a:r>
              <a:rPr lang="zh-CN" altLang="zh-CN" b="1" kern="100" dirty="0">
                <a:latin typeface="Times New Roman"/>
                <a:cs typeface="Times New Roman"/>
              </a:rPr>
              <a:t>　　　　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8194" name="Picture 2" descr="21XLKWLX2-5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403" y="3263528"/>
            <a:ext cx="1872208" cy="1362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16632"/>
            <a:ext cx="10975658" cy="4464498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重难释解</a:t>
            </a:r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受迫振动和共振的比较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224591"/>
              </p:ext>
            </p:extLst>
          </p:nvPr>
        </p:nvGraphicFramePr>
        <p:xfrm>
          <a:off x="1561083" y="1596613"/>
          <a:ext cx="8854950" cy="4784715"/>
        </p:xfrm>
        <a:graphic>
          <a:graphicData uri="http://schemas.openxmlformats.org/drawingml/2006/table">
            <a:tbl>
              <a:tblPr/>
              <a:tblGrid>
                <a:gridCol w="2407085"/>
                <a:gridCol w="3838615"/>
                <a:gridCol w="2609250"/>
              </a:tblGrid>
              <a:tr h="5980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振动类型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受迫振动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共振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0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受力情况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周期性驱动力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周期性驱动力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1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振动周期或频率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由驱动力的周期或频率决定，即</a:t>
                      </a:r>
                      <a:r>
                        <a:rPr lang="en-US" sz="2400" b="1" i="1" kern="100" dirty="0">
                          <a:effectLst/>
                          <a:latin typeface="Times New Roman"/>
                          <a:cs typeface="Courier New"/>
                        </a:rPr>
                        <a:t>T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＝</a:t>
                      </a:r>
                      <a:r>
                        <a:rPr lang="en-US" sz="2400" b="1" i="1" kern="100" dirty="0">
                          <a:effectLst/>
                          <a:latin typeface="Times New Roman"/>
                          <a:cs typeface="Courier New"/>
                        </a:rPr>
                        <a:t>T</a:t>
                      </a:r>
                      <a:r>
                        <a:rPr lang="zh-CN" sz="2400" b="1" kern="100" baseline="-25000" dirty="0">
                          <a:effectLst/>
                          <a:latin typeface="Times New Roman"/>
                          <a:cs typeface="Times New Roman"/>
                        </a:rPr>
                        <a:t>驱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或</a:t>
                      </a:r>
                      <a:r>
                        <a:rPr lang="en-US" sz="2400" b="1" i="1" kern="100" dirty="0">
                          <a:effectLst/>
                          <a:latin typeface="Times New Roman"/>
                          <a:cs typeface="Courier New"/>
                        </a:rPr>
                        <a:t>f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＝</a:t>
                      </a:r>
                      <a:r>
                        <a:rPr lang="en-US" sz="2400" b="1" i="1" kern="100" dirty="0">
                          <a:effectLst/>
                          <a:latin typeface="Times New Roman"/>
                          <a:cs typeface="Courier New"/>
                        </a:rPr>
                        <a:t>f</a:t>
                      </a:r>
                      <a:r>
                        <a:rPr lang="zh-CN" sz="2400" b="1" kern="100" baseline="-25000" dirty="0">
                          <a:effectLst/>
                          <a:latin typeface="Times New Roman"/>
                          <a:cs typeface="Times New Roman"/>
                        </a:rPr>
                        <a:t>驱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kern="100">
                          <a:effectLst/>
                          <a:latin typeface="Times New Roman"/>
                          <a:cs typeface="Courier New"/>
                        </a:rPr>
                        <a:t>T</a:t>
                      </a:r>
                      <a:r>
                        <a:rPr lang="zh-CN" sz="2400" b="1" kern="100" baseline="-25000">
                          <a:effectLst/>
                          <a:latin typeface="Times New Roman"/>
                          <a:cs typeface="Times New Roman"/>
                        </a:rPr>
                        <a:t>驱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＝</a:t>
                      </a:r>
                      <a:r>
                        <a:rPr lang="en-US" sz="2400" b="1" i="1" kern="100">
                          <a:effectLst/>
                          <a:latin typeface="Times New Roman"/>
                          <a:cs typeface="Courier New"/>
                        </a:rPr>
                        <a:t>T</a:t>
                      </a:r>
                      <a:r>
                        <a:rPr lang="zh-CN" sz="2400" b="1" kern="100" baseline="-25000">
                          <a:effectLst/>
                          <a:latin typeface="Times New Roman"/>
                          <a:cs typeface="Times New Roman"/>
                        </a:rPr>
                        <a:t>固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或</a:t>
                      </a:r>
                      <a:r>
                        <a:rPr lang="en-US" sz="2400" b="1" i="1" kern="100">
                          <a:effectLst/>
                          <a:latin typeface="Times New Roman"/>
                          <a:cs typeface="Courier New"/>
                        </a:rPr>
                        <a:t>f</a:t>
                      </a:r>
                      <a:r>
                        <a:rPr lang="zh-CN" sz="2400" b="1" kern="100" baseline="-25000">
                          <a:effectLst/>
                          <a:latin typeface="Times New Roman"/>
                          <a:cs typeface="Times New Roman"/>
                        </a:rPr>
                        <a:t>驱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＝</a:t>
                      </a:r>
                      <a:r>
                        <a:rPr lang="en-US" sz="2400" b="1" i="1" kern="100">
                          <a:effectLst/>
                          <a:latin typeface="Times New Roman"/>
                          <a:cs typeface="Courier New"/>
                        </a:rPr>
                        <a:t>f</a:t>
                      </a:r>
                      <a:r>
                        <a:rPr lang="zh-CN" sz="2400" b="1" kern="100" baseline="-25000">
                          <a:effectLst/>
                          <a:latin typeface="Times New Roman"/>
                          <a:cs typeface="Times New Roman"/>
                        </a:rPr>
                        <a:t>固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1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振动能量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由产生驱动力的物体提供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振动物体获得的能量最大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1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常见例子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机械运转时底座发生的振动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共振筛、声音的共鸣等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24979" y="476672"/>
            <a:ext cx="10975658" cy="5688632"/>
          </a:xfrm>
        </p:spPr>
        <p:txBody>
          <a:bodyPr>
            <a:normAutofit/>
          </a:bodyPr>
          <a:lstStyle/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ea typeface="黑体"/>
                <a:cs typeface="Times New Roman"/>
              </a:rPr>
              <a:t>对共振曲线的理解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两坐标轴的意义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zh-CN" altLang="zh-CN" b="1" kern="100" dirty="0">
                <a:latin typeface="Times New Roman"/>
                <a:cs typeface="Times New Roman"/>
              </a:rPr>
              <a:t>横轴：驱动力频率。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zh-CN" altLang="zh-CN" b="1" kern="100" dirty="0">
                <a:latin typeface="Times New Roman"/>
                <a:cs typeface="Times New Roman"/>
              </a:rPr>
              <a:t>纵轴：受迫振动的振幅，如图所示。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的意义：表示固有频率。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认识曲线形状：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，共振；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＞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或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＜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，振幅较小；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与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相差越大，振幅越小。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cs typeface="Times New Roman"/>
              </a:rPr>
              <a:t>结论：驱动力的频率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越接近振动系统的固有频率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，受迫振动的振幅越大，反之振幅越小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10242" name="Picture 2" descr="21WLXKCXARXS2-86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667" y="1268760"/>
            <a:ext cx="2160240" cy="2020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188640"/>
            <a:ext cx="10975658" cy="6264696"/>
          </a:xfrm>
        </p:spPr>
        <p:txBody>
          <a:bodyPr/>
          <a:lstStyle/>
          <a:p>
            <a:pPr indent="533400" algn="just">
              <a:tabLst>
                <a:tab pos="2970530" algn="l"/>
              </a:tabLst>
            </a:pP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　</a:t>
            </a:r>
            <a:r>
              <a:rPr lang="en-US" altLang="zh-CN" b="1" kern="100" dirty="0" smtClean="0">
                <a:latin typeface="Times New Roman"/>
                <a:ea typeface="隶书"/>
                <a:cs typeface="Courier New"/>
              </a:rPr>
              <a:t> </a:t>
            </a:r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为了提高松树上松果的采摘率和工作效率，工程技术人员利用松果的惯性发明了用打击杆、振动器使松果落下的两种装置，如图甲、乙所示。则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	   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　　</a:t>
            </a:r>
            <a:r>
              <a:rPr lang="en-US" altLang="zh-CN" b="1" kern="100" dirty="0" smtClean="0">
                <a:latin typeface="Times New Roman"/>
                <a:cs typeface="Courier New"/>
              </a:rPr>
              <a:t>)</a:t>
            </a:r>
            <a:endParaRPr lang="zh-CN" altLang="zh-CN" b="1" kern="100" dirty="0" smtClean="0">
              <a:cs typeface="Courier New"/>
            </a:endParaRPr>
          </a:p>
          <a:p>
            <a:pPr indent="533400" algn="just">
              <a:tabLst>
                <a:tab pos="2970530" algn="l"/>
              </a:tabLst>
            </a:pPr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533400" algn="just">
              <a:tabLst>
                <a:tab pos="2970530" algn="l"/>
              </a:tabLst>
            </a:pPr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533400" algn="just">
              <a:tabLst>
                <a:tab pos="2970530" algn="l"/>
              </a:tabLst>
            </a:pPr>
            <a:endParaRPr lang="en-US" altLang="zh-CN" b="1" kern="100" dirty="0">
              <a:latin typeface="Times New Roman"/>
              <a:cs typeface="Courier New"/>
            </a:endParaRPr>
          </a:p>
          <a:p>
            <a:pPr indent="533400" algn="just">
              <a:tabLst>
                <a:tab pos="2970530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．针对不同树木，落果效果最好的振动频率可能不同</a:t>
            </a:r>
            <a:endParaRPr lang="zh-CN" altLang="zh-CN" b="1" kern="100" dirty="0" smtClean="0">
              <a:cs typeface="Courier New"/>
            </a:endParaRPr>
          </a:p>
          <a:p>
            <a:pPr indent="533400" algn="just">
              <a:tabLst>
                <a:tab pos="2970530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B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．随着振动器频率的增加，树干振动的幅度一定增大</a:t>
            </a:r>
            <a:endParaRPr lang="zh-CN" altLang="zh-CN" b="1" kern="100" dirty="0" smtClean="0">
              <a:cs typeface="Courier New"/>
            </a:endParaRPr>
          </a:p>
          <a:p>
            <a:pPr indent="533400" algn="just">
              <a:tabLst>
                <a:tab pos="2970530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C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．打击杆对不同粗细树干打击结束后，树干的振动频率相同</a:t>
            </a:r>
            <a:endParaRPr lang="zh-CN" altLang="zh-CN" b="1" kern="100" dirty="0" smtClean="0">
              <a:cs typeface="Courier New"/>
            </a:endParaRPr>
          </a:p>
          <a:p>
            <a:pPr indent="533400" algn="just">
              <a:tabLst>
                <a:tab pos="2970530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D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．稳定后，不同粗细树干的振动频率始终与振动器的振动频率相同</a:t>
            </a:r>
            <a:endParaRPr lang="zh-CN" altLang="zh-CN" b="1" kern="100" dirty="0" smtClean="0">
              <a:cs typeface="Courier New"/>
            </a:endParaRPr>
          </a:p>
          <a:p>
            <a:pPr indent="533400"/>
            <a:endParaRPr lang="zh-CN" altLang="en-US" b="1" dirty="0"/>
          </a:p>
        </p:txBody>
      </p:sp>
      <p:pic>
        <p:nvPicPr>
          <p:cNvPr id="24580" name="Picture 4" descr="22WLRXY2-89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411" y="1988319"/>
            <a:ext cx="2880320" cy="1871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340766"/>
            <a:ext cx="10975658" cy="4464498"/>
          </a:xfrm>
        </p:spPr>
        <p:txBody>
          <a:bodyPr/>
          <a:lstStyle/>
          <a:p>
            <a:pPr indent="612140" algn="just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一、受迫振动的频率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．填一填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等幅振动：</a:t>
            </a:r>
            <a:r>
              <a:rPr lang="en-US" altLang="zh-CN" b="1" u="sng" kern="100" dirty="0">
                <a:latin typeface="Times New Roman"/>
                <a:cs typeface="Courier New"/>
              </a:rPr>
              <a:t>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</a:t>
            </a:r>
            <a:r>
              <a:rPr lang="zh-CN" altLang="zh-CN" b="1" kern="100" dirty="0">
                <a:latin typeface="Times New Roman"/>
                <a:cs typeface="Times New Roman"/>
              </a:rPr>
              <a:t>保持不变的振动。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阻尼振动：</a:t>
            </a:r>
            <a:r>
              <a:rPr lang="en-US" altLang="zh-CN" b="1" u="sng" kern="100" dirty="0">
                <a:latin typeface="Times New Roman"/>
                <a:cs typeface="Courier New"/>
              </a:rPr>
              <a:t>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</a:t>
            </a:r>
            <a:r>
              <a:rPr lang="zh-CN" altLang="zh-CN" b="1" kern="100" dirty="0">
                <a:latin typeface="Times New Roman"/>
                <a:cs typeface="Times New Roman"/>
              </a:rPr>
              <a:t>逐渐减小的振动。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受迫振动：在系统外界</a:t>
            </a:r>
            <a:r>
              <a:rPr lang="en-US" altLang="zh-CN" b="1" u="sng" kern="100" dirty="0">
                <a:latin typeface="Times New Roman"/>
                <a:cs typeface="Courier New"/>
              </a:rPr>
              <a:t>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   </a:t>
            </a:r>
            <a:r>
              <a:rPr lang="zh-CN" altLang="zh-CN" b="1" kern="100" dirty="0">
                <a:latin typeface="Times New Roman"/>
                <a:cs typeface="Times New Roman"/>
              </a:rPr>
              <a:t>作用下的振动。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cs typeface="Times New Roman"/>
              </a:rPr>
              <a:t>固有频率：弹簧振子和单摆的自由振动频率。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(5)</a:t>
            </a:r>
            <a:r>
              <a:rPr lang="zh-CN" altLang="zh-CN" b="1" kern="100" dirty="0">
                <a:latin typeface="Times New Roman"/>
                <a:cs typeface="Times New Roman"/>
              </a:rPr>
              <a:t>受迫振动的频率：等于</a:t>
            </a:r>
            <a:r>
              <a:rPr lang="en-US" altLang="zh-CN" b="1" u="sng" kern="100" dirty="0">
                <a:latin typeface="Times New Roman"/>
                <a:cs typeface="Courier New"/>
              </a:rPr>
              <a:t> 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 </a:t>
            </a:r>
            <a:r>
              <a:rPr lang="zh-CN" altLang="zh-CN" b="1" kern="100" dirty="0">
                <a:latin typeface="Times New Roman"/>
                <a:cs typeface="Times New Roman"/>
              </a:rPr>
              <a:t>的频率，与弹簧振子的固有频率</a:t>
            </a:r>
            <a:r>
              <a:rPr lang="en-US" altLang="zh-CN" b="1" u="sng" kern="100" dirty="0">
                <a:latin typeface="Times New Roman"/>
                <a:cs typeface="Courier New"/>
              </a:rPr>
              <a:t>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2050" name="Picture 2" descr="F:\粤教版物理选择性必修第一册\新课程学案1自学新教材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244" y="404744"/>
            <a:ext cx="5868679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3199161" y="265501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振幅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3181403" y="328498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振幅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4729435" y="3903439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驱动力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4729435" y="5127575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驱动力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10130035" y="515719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无关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836712"/>
            <a:ext cx="10975658" cy="5472608"/>
          </a:xfrm>
        </p:spPr>
        <p:txBody>
          <a:bodyPr>
            <a:normAutofit/>
          </a:bodyPr>
          <a:lstStyle/>
          <a:p>
            <a:pPr indent="533400" algn="just">
              <a:tabLst>
                <a:tab pos="2970530" algn="l"/>
              </a:tabLst>
            </a:pPr>
            <a:r>
              <a:rPr lang="en-US" altLang="zh-CN" b="1" kern="100" dirty="0" smtClean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 smtClean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解析</a:t>
            </a:r>
            <a:r>
              <a:rPr lang="en-US" altLang="zh-CN" b="1" kern="100" dirty="0" smtClean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　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根据共振发生的条件，当振动器的频率等于树木的固有频率时发生共振，此时落果效果最好，而不同的树木的固有频率不同，针对不同树木，落果效果最好的振动频率可能不同，故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正确；当振动器的振动频率等于树木的固有频率时发生共振，此时树干的振幅最大，则随着振动器频率的增加，树干振动的幅度不一定增大，故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错误；打击杆对不同粗细树干打击结束后，树干的振动频率为其固有频率，不同粗细的树干的固有频率是不同的，故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错误；树干在振动器的振动下做受迫振动，则稳定后，不同粗细树干的振动频率始终与振动器的振动频率相同，故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正确。</a:t>
            </a:r>
            <a:endParaRPr lang="zh-CN" altLang="zh-CN" b="1" kern="100" dirty="0">
              <a:cs typeface="Courier New"/>
            </a:endParaRPr>
          </a:p>
          <a:p>
            <a:pPr indent="533400" algn="just"/>
            <a:r>
              <a:rPr lang="en-US" altLang="zh-CN" b="1" kern="100" dirty="0" smtClean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答案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cs typeface="Times New Roman"/>
              </a:rPr>
              <a:t>　</a:t>
            </a:r>
            <a:r>
              <a:rPr lang="en-US" altLang="zh-CN" b="1" kern="100" dirty="0" smtClean="0">
                <a:latin typeface="Times New Roman"/>
                <a:cs typeface="Courier New"/>
              </a:rPr>
              <a:t>AD</a:t>
            </a:r>
            <a:endParaRPr lang="zh-CN" altLang="zh-CN" sz="1050" b="1" kern="100" dirty="0">
              <a:cs typeface="Courier New"/>
            </a:endParaRPr>
          </a:p>
          <a:p>
            <a:pPr indent="533400"/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89917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260648"/>
            <a:ext cx="10975658" cy="6336704"/>
          </a:xfrm>
        </p:spPr>
        <p:txBody>
          <a:bodyPr>
            <a:normAutofit/>
          </a:bodyPr>
          <a:lstStyle/>
          <a:p>
            <a:pPr indent="612140" algn="ctr"/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素养训练</a:t>
            </a:r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下列说法中正确的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．有阻力的振动叫作受迫振动</a:t>
            </a:r>
            <a:endParaRPr lang="zh-CN" altLang="zh-CN" sz="1050" kern="100" dirty="0"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．物体振动时受到外力作用，它的振动就是受迫振动</a:t>
            </a:r>
            <a:endParaRPr lang="zh-CN" altLang="zh-CN" sz="1050" kern="100" dirty="0"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．物体在周期性外力作用下的振动叫作受迫振动</a:t>
            </a:r>
            <a:endParaRPr lang="zh-CN" altLang="zh-CN" sz="1050" kern="100" dirty="0"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．物体在周期性外力作用下振动，它的振动频率最终等于驱动力频率</a:t>
            </a:r>
            <a:endParaRPr lang="zh-CN" altLang="zh-CN" sz="1050" kern="100" dirty="0">
              <a:cs typeface="Courier New"/>
            </a:endParaRPr>
          </a:p>
          <a:p>
            <a:pPr marL="442913" indent="0" algn="just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物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体在周期性外力作用下的振动叫作受迫振动，选项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对，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错；这个周期性的外力应当能给振动物体补充能量，而阻力不行，选项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错；受迫振动的频率最终等于驱动力频率，选项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对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42913" indent="0" algn="just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CD</a:t>
            </a: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74466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348597"/>
              </p:ext>
            </p:extLst>
          </p:nvPr>
        </p:nvGraphicFramePr>
        <p:xfrm>
          <a:off x="1079871" y="548680"/>
          <a:ext cx="10274300" cy="575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5" name="文档" r:id="rId3" imgW="10371836" imgH="5818370" progId="Word.Document.12">
                  <p:embed/>
                </p:oleObj>
              </mc:Choice>
              <mc:Fallback>
                <p:oleObj name="文档" r:id="rId3" imgW="10371836" imgH="58183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9871" y="548680"/>
                        <a:ext cx="10274300" cy="5751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981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1412776"/>
            <a:ext cx="10975658" cy="3168352"/>
          </a:xfrm>
        </p:spPr>
        <p:txBody>
          <a:bodyPr/>
          <a:lstStyle/>
          <a:p>
            <a:pPr indent="0" algn="just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这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是一个受迫振动的问题，由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摆提供驱动力，提供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摆振动的能量，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摆做受迫振动，其振动的频率和周期等于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摆的振动频率和周期，故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选项错误。因为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摆的摆长与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摆相等，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摆的固有周期等于驱动力的周期，满足发生共振的条件，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摆发生共振，振幅最大，故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选项正确。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4466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66545" y="548680"/>
            <a:ext cx="10975658" cy="5832648"/>
          </a:xfrm>
        </p:spPr>
        <p:txBody>
          <a:bodyPr/>
          <a:lstStyle/>
          <a:p>
            <a:pPr marL="533400" indent="-533400" algn="just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一个单摆做受迫振动，其共振曲线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振幅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与驱动力的频率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的关系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如图所示，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则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 algn="just"/>
            <a:endParaRPr lang="en-US" altLang="zh-CN" b="1" kern="100" dirty="0">
              <a:latin typeface="Times New Roman"/>
              <a:cs typeface="Courier New"/>
            </a:endParaRPr>
          </a:p>
          <a:p>
            <a:pPr indent="61214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 algn="just"/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．此单摆的固有周期为</a:t>
            </a:r>
            <a:r>
              <a:rPr lang="en-US" altLang="zh-CN" b="1" kern="100" dirty="0">
                <a:latin typeface="Times New Roman"/>
                <a:cs typeface="Courier New"/>
              </a:rPr>
              <a:t>2 s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．此单摆的摆长约为</a:t>
            </a:r>
            <a:r>
              <a:rPr lang="en-US" altLang="zh-CN" b="1" kern="100" dirty="0">
                <a:latin typeface="Times New Roman"/>
                <a:cs typeface="Courier New"/>
              </a:rPr>
              <a:t>1 m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．若摆长增大，单摆的固有频率增大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．若摆长增大，共振曲线的峰将向右移动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4338" name="Picture 2" descr="21WLXKCXARXS2-8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379" y="1412776"/>
            <a:ext cx="2448272" cy="20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81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82289"/>
              </p:ext>
            </p:extLst>
          </p:nvPr>
        </p:nvGraphicFramePr>
        <p:xfrm>
          <a:off x="1057027" y="1268760"/>
          <a:ext cx="10274300" cy="299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8" name="文档" r:id="rId3" imgW="10371836" imgH="3039511" progId="Word.Document.12">
                  <p:embed/>
                </p:oleObj>
              </mc:Choice>
              <mc:Fallback>
                <p:oleObj name="文档" r:id="rId3" imgW="10371836" imgH="303951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7027" y="1268760"/>
                        <a:ext cx="10274300" cy="2998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7705274"/>
              </p:ext>
            </p:extLst>
          </p:nvPr>
        </p:nvGraphicFramePr>
        <p:xfrm>
          <a:off x="1038349" y="4400277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9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38349" y="4400277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466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1052736"/>
            <a:ext cx="11248468" cy="5472608"/>
          </a:xfrm>
        </p:spPr>
        <p:txBody>
          <a:bodyPr>
            <a:normAutofit/>
          </a:bodyPr>
          <a:lstStyle/>
          <a:p>
            <a:pPr marL="533400" indent="-533400" algn="just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一、培养创新意识和创新思维</a:t>
            </a:r>
            <a:endParaRPr lang="zh-CN" altLang="zh-CN" sz="1050" kern="100" dirty="0">
              <a:cs typeface="Courier New"/>
            </a:endParaRPr>
          </a:p>
          <a:p>
            <a:pPr marL="533400" indent="-533400" algn="just"/>
            <a:r>
              <a:rPr lang="zh-CN" altLang="zh-CN" b="1" kern="100" dirty="0">
                <a:latin typeface="Times New Roman"/>
                <a:cs typeface="Times New Roman"/>
              </a:rPr>
              <a:t>　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en-US" altLang="zh-CN" b="1" kern="100" dirty="0" smtClean="0">
                <a:latin typeface="Times New Roman"/>
                <a:ea typeface="隶书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选自鲁科版新教材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物理聊吧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荡过秋千的人都有这种经验：轻推一下使它微微摆动后，只要按照它的固有频率周期性地施加推力，尽管每次的推力都很小，经过一段时间，秋千也会荡得很高。这是为什么？请与同学讨论交流。</a:t>
            </a:r>
            <a:endParaRPr lang="zh-CN" altLang="zh-CN" sz="1050" kern="100" dirty="0">
              <a:cs typeface="Courier New"/>
            </a:endParaRPr>
          </a:p>
          <a:p>
            <a:pPr marL="533400" indent="-533400" algn="just"/>
            <a:r>
              <a:rPr lang="en-US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	</a:t>
            </a:r>
          </a:p>
          <a:p>
            <a:pPr marL="533400" indent="-533400" algn="just"/>
            <a:endParaRPr lang="en-US" altLang="zh-CN" b="1" kern="100" dirty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marL="533400" indent="-533400" algn="just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marL="533400" indent="-533400" algn="just"/>
            <a:r>
              <a:rPr lang="en-US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	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按照秋千的固有频率周期性地施加推力时，尽管每次的推力都很小，它每次都对系统做正功，系统振动的能量越来越大，秋千荡得越来越高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16386" name="Picture 2" descr="F:\粤教版物理选择性必修第一册\新课程学案3培优高素养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268" y="188640"/>
            <a:ext cx="5868679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 descr="20XWLX2-108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419" y="3429000"/>
            <a:ext cx="2160240" cy="182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81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96987" y="260648"/>
            <a:ext cx="10975658" cy="4464498"/>
          </a:xfrm>
        </p:spPr>
        <p:txBody>
          <a:bodyPr/>
          <a:lstStyle/>
          <a:p>
            <a:pPr marL="533400" indent="-533400" algn="just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二、注重学以致用和思维建模</a:t>
            </a:r>
            <a:endParaRPr lang="zh-CN" altLang="zh-CN" sz="1050" kern="100" dirty="0">
              <a:cs typeface="Courier New"/>
            </a:endParaRPr>
          </a:p>
          <a:p>
            <a:pPr marL="533400" indent="-533400" algn="just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共振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与生活</a:t>
            </a:r>
            <a:endParaRPr lang="zh-CN" altLang="zh-CN" sz="1050" kern="100" dirty="0">
              <a:cs typeface="Courier New"/>
            </a:endParaRPr>
          </a:p>
          <a:p>
            <a:pPr marL="622300" indent="0" algn="just">
              <a:tabLst>
                <a:tab pos="2970530" algn="l"/>
              </a:tabLst>
            </a:pPr>
            <a:r>
              <a:rPr lang="zh-CN" altLang="zh-CN" b="1" kern="100" dirty="0" smtClean="0">
                <a:latin typeface="Times New Roman"/>
                <a:cs typeface="Times New Roman"/>
              </a:rPr>
              <a:t>共</a:t>
            </a:r>
            <a:r>
              <a:rPr lang="zh-CN" altLang="zh-CN" b="1" kern="100" dirty="0">
                <a:latin typeface="Times New Roman"/>
                <a:cs typeface="Times New Roman"/>
              </a:rPr>
              <a:t>振技术普遍用于机械、化学、力学、电磁学、光学及分子、原子物理学、工程技术等几乎所有的科技领域。如音响设备中扬声器纸盆的振动，各种弦乐器中音腔在共鸣箱中的振动等利用了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力学共振；电磁波的接收和发射利用了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电磁共振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；激光的产生利用了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光学共振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；医疗中则有已经非常普及的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核磁共振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等。</a:t>
            </a:r>
            <a:endParaRPr lang="zh-CN" altLang="zh-CN" kern="100" dirty="0">
              <a:cs typeface="Courier New"/>
            </a:endParaRPr>
          </a:p>
          <a:p>
            <a:pPr marL="622300" indent="0"/>
            <a:endParaRPr lang="zh-CN" altLang="en-US" dirty="0"/>
          </a:p>
        </p:txBody>
      </p:sp>
      <p:pic>
        <p:nvPicPr>
          <p:cNvPr id="17410" name="Picture 2" descr="21WLXKCXARXS2-90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23" y="4293096"/>
            <a:ext cx="4968552" cy="2329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466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96987" y="332656"/>
            <a:ext cx="10975658" cy="4608512"/>
          </a:xfrm>
        </p:spPr>
        <p:txBody>
          <a:bodyPr/>
          <a:lstStyle/>
          <a:p>
            <a:pPr indent="612140" algn="just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利用共振解决问题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在分析解答有关共振问题时，要抓住产生共振的条件分析：驱动力的频率等于固有频率时产生共振，此时振动的振幅最大。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在解决有关共振的实际问题时，要抽象出受迫振动这一物理模型，弄清驱动力频率和固有频率，然后利用共振的条件进行求解。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图像法解决问题直观方便，如图所示，利用共振图线可以找出最大振幅，以及振动的固有频率或固有周期，然后再利用周期公式进行分析。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8434" name="Picture 2" descr="21WLXKCXARXS2-91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395" y="4518462"/>
            <a:ext cx="2592288" cy="215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81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260648"/>
            <a:ext cx="10975658" cy="6120680"/>
          </a:xfrm>
        </p:spPr>
        <p:txBody>
          <a:bodyPr>
            <a:normAutofit lnSpcReduction="10000"/>
          </a:bodyPr>
          <a:lstStyle/>
          <a:p>
            <a:pPr marL="442913" indent="0" algn="just">
              <a:lnSpc>
                <a:spcPct val="135000"/>
              </a:lnSpc>
            </a:pPr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对点训练</a:t>
            </a:r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marL="442913" indent="-442913" algn="just">
              <a:lnSpc>
                <a:spcPct val="13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．部队经过桥梁时，规定不许齐步走，登山运动员登高山时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高山上有积雪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，不许高声叫喊，主要原因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42913" indent="0" algn="just">
              <a:lnSpc>
                <a:spcPct val="13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．减轻对桥的压力，避免产生回声</a:t>
            </a:r>
            <a:endParaRPr lang="zh-CN" altLang="zh-CN" sz="1050" kern="100" dirty="0">
              <a:cs typeface="Courier New"/>
            </a:endParaRPr>
          </a:p>
          <a:p>
            <a:pPr marL="442913" indent="0" algn="just">
              <a:lnSpc>
                <a:spcPct val="13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．减小对桥、高山的冲力</a:t>
            </a:r>
            <a:endParaRPr lang="zh-CN" altLang="zh-CN" sz="1050" kern="100" dirty="0">
              <a:cs typeface="Courier New"/>
            </a:endParaRPr>
          </a:p>
          <a:p>
            <a:pPr marL="442913" indent="0" algn="just">
              <a:lnSpc>
                <a:spcPct val="13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．避免使桥、积雪发生共振</a:t>
            </a:r>
            <a:endParaRPr lang="zh-CN" altLang="zh-CN" sz="1050" kern="100" dirty="0">
              <a:cs typeface="Courier New"/>
            </a:endParaRPr>
          </a:p>
          <a:p>
            <a:pPr marL="442913" indent="0" algn="just">
              <a:lnSpc>
                <a:spcPct val="13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．使桥受到的压力均匀，使登山运动员耗散能量减小</a:t>
            </a:r>
            <a:endParaRPr lang="zh-CN" altLang="zh-CN" sz="1050" kern="100" dirty="0">
              <a:cs typeface="Courier New"/>
            </a:endParaRPr>
          </a:p>
          <a:p>
            <a:pPr marL="442913" indent="0" algn="just">
              <a:lnSpc>
                <a:spcPct val="135000"/>
              </a:lnSpc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部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队过桥时如果齐步走，会给桥梁施加周期性的外力，容易使桥梁的振动幅度增加，可能发生共振，造成桥梁倒塌。登山运动员登高山时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高山上有常年积雪，高山内部温度较高，有部分雪融化成了水，对覆雪起了润滑作用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高声叫喊，声波容易引起积雪共振从而发生雪崩，故应选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42913" indent="0" algn="just">
              <a:lnSpc>
                <a:spcPct val="135000"/>
              </a:lnSpc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C</a:t>
            </a: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74466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260648"/>
            <a:ext cx="10975658" cy="6192688"/>
          </a:xfrm>
        </p:spPr>
        <p:txBody>
          <a:bodyPr>
            <a:normAutofit lnSpcReduction="10000"/>
          </a:bodyPr>
          <a:lstStyle/>
          <a:p>
            <a:pPr indent="180975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sz="1050" kern="100" dirty="0">
              <a:cs typeface="Courier New"/>
            </a:endParaRPr>
          </a:p>
          <a:p>
            <a:pPr indent="180975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单摆在空中的摆动属于阻尼振动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cs typeface="Courier New"/>
            </a:endParaRPr>
          </a:p>
          <a:p>
            <a:pPr indent="180975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受迫振动的频率等于振动系统的固有频率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cs typeface="Courier New"/>
            </a:endParaRPr>
          </a:p>
          <a:p>
            <a:pPr indent="180975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物体做受迫振动时，振幅可能是不变的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cs typeface="Courier New"/>
            </a:endParaRPr>
          </a:p>
          <a:p>
            <a:pPr indent="180975" algn="just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．选一选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zh-CN" altLang="zh-CN" b="1" kern="100" dirty="0">
                <a:latin typeface="Times New Roman"/>
                <a:cs typeface="Times New Roman"/>
              </a:rPr>
              <a:t>下列振动中属于受迫振动的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．用重锤敲击一下悬吊着的钟后，钟的摆动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．电磁打点计时器接通电源后，振针的振动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．小孩睡在自由摆动的吊床上，小孩随着吊床一起摆动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．弹簧振子在竖直方向上沿上下方向振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动</a:t>
            </a:r>
            <a:endParaRPr lang="zh-CN" altLang="zh-CN" sz="1050" kern="100" dirty="0">
              <a:cs typeface="Courier New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716109" y="951111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10760958" y="1536228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cs typeface="Times New Roman"/>
              </a:rPr>
              <a:t>×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0760958" y="213285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66545" y="620688"/>
            <a:ext cx="10975658" cy="5544616"/>
          </a:xfrm>
        </p:spPr>
        <p:txBody>
          <a:bodyPr/>
          <a:lstStyle/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把一个筛子用四根弹簧支起来，筛子上安一个电动偏心轮，它每转一周给筛子一个驱动力，这样就做成了一个共振筛，如图所示。筛子做自由振动时，完成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zh-CN" altLang="zh-CN" b="1" kern="100" dirty="0">
                <a:latin typeface="Times New Roman"/>
                <a:cs typeface="Times New Roman"/>
              </a:rPr>
              <a:t>次全振动用时</a:t>
            </a:r>
            <a:r>
              <a:rPr lang="en-US" altLang="zh-CN" b="1" kern="100" dirty="0">
                <a:latin typeface="Times New Roman"/>
                <a:cs typeface="Courier New"/>
              </a:rPr>
              <a:t>15 s</a:t>
            </a:r>
            <a:r>
              <a:rPr lang="zh-CN" altLang="zh-CN" b="1" kern="100" dirty="0">
                <a:latin typeface="Times New Roman"/>
                <a:cs typeface="Times New Roman"/>
              </a:rPr>
              <a:t>，在某电压下，电动偏心轮转速是</a:t>
            </a:r>
            <a:r>
              <a:rPr lang="en-US" altLang="zh-CN" b="1" kern="100" dirty="0">
                <a:latin typeface="Times New Roman"/>
                <a:cs typeface="Courier New"/>
              </a:rPr>
              <a:t>36 r/min</a:t>
            </a:r>
            <a:r>
              <a:rPr lang="zh-CN" altLang="zh-CN" b="1" kern="100" dirty="0">
                <a:latin typeface="Times New Roman"/>
                <a:cs typeface="Times New Roman"/>
              </a:rPr>
              <a:t>。已知增大电压可使偏心轮转速提高；增加筛子质量，可以增大筛子的固有周期。那么要使筛子的振幅增大，下列做法正确的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42913" indent="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442913" indent="0" algn="just"/>
            <a:endParaRPr lang="en-US" altLang="zh-CN" b="1" kern="100" dirty="0">
              <a:latin typeface="Times New Roman"/>
              <a:cs typeface="Courier New"/>
            </a:endParaRPr>
          </a:p>
          <a:p>
            <a:pPr marL="442913" indent="0" algn="just"/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．提高输入电压　　　　　　</a:t>
            </a:r>
            <a:r>
              <a:rPr lang="en-US" altLang="zh-CN" b="1" kern="100" dirty="0">
                <a:latin typeface="Times New Roman"/>
                <a:cs typeface="Courier New"/>
              </a:rPr>
              <a:t>	B</a:t>
            </a:r>
            <a:r>
              <a:rPr lang="zh-CN" altLang="zh-CN" b="1" kern="100" dirty="0">
                <a:latin typeface="Times New Roman"/>
                <a:cs typeface="Times New Roman"/>
              </a:rPr>
              <a:t>．降低输入电压</a:t>
            </a:r>
            <a:endParaRPr lang="zh-CN" altLang="zh-CN" sz="1050" kern="100" dirty="0"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．增加筛子质量</a:t>
            </a:r>
            <a:r>
              <a:rPr lang="en-US" altLang="zh-CN" b="1" kern="100" dirty="0">
                <a:latin typeface="Times New Roman"/>
                <a:cs typeface="Courier New"/>
              </a:rPr>
              <a:t>  	</a:t>
            </a:r>
            <a:r>
              <a:rPr lang="en-US" altLang="zh-CN" b="1" kern="100" dirty="0" smtClean="0">
                <a:latin typeface="Times New Roman"/>
                <a:cs typeface="Courier New"/>
              </a:rPr>
              <a:t>		D</a:t>
            </a:r>
            <a:r>
              <a:rPr lang="zh-CN" altLang="zh-CN" b="1" kern="100" dirty="0">
                <a:latin typeface="Times New Roman"/>
                <a:cs typeface="Times New Roman"/>
              </a:rPr>
              <a:t>．减小筛子质量</a:t>
            </a:r>
            <a:endParaRPr lang="zh-CN" altLang="zh-CN" sz="1050" kern="100" dirty="0">
              <a:cs typeface="Courier New"/>
            </a:endParaRPr>
          </a:p>
          <a:p>
            <a:pPr marL="442913" indent="0"/>
            <a:endParaRPr lang="zh-CN" altLang="en-US" dirty="0"/>
          </a:p>
        </p:txBody>
      </p:sp>
      <p:pic>
        <p:nvPicPr>
          <p:cNvPr id="19458" name="Picture 2" descr="21WLXKCXARXS2-92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603" y="3574612"/>
            <a:ext cx="2769096" cy="1222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81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7446612"/>
              </p:ext>
            </p:extLst>
          </p:nvPr>
        </p:nvGraphicFramePr>
        <p:xfrm>
          <a:off x="1057027" y="1156444"/>
          <a:ext cx="10274300" cy="356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4" name="文档" r:id="rId3" imgW="10371836" imgH="3612011" progId="Word.Document.12">
                  <p:embed/>
                </p:oleObj>
              </mc:Choice>
              <mc:Fallback>
                <p:oleObj name="文档" r:id="rId3" imgW="10371836" imgH="361201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7027" y="1156444"/>
                        <a:ext cx="10274300" cy="3568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9585507"/>
              </p:ext>
            </p:extLst>
          </p:nvPr>
        </p:nvGraphicFramePr>
        <p:xfrm>
          <a:off x="985019" y="4832325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5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5019" y="4832325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466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404664"/>
            <a:ext cx="10975658" cy="6120680"/>
          </a:xfrm>
        </p:spPr>
        <p:txBody>
          <a:bodyPr/>
          <a:lstStyle/>
          <a:p>
            <a:pPr marL="533400" indent="-533400" algn="just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en-US" altLang="zh-CN" b="1" kern="100" dirty="0" smtClean="0">
                <a:latin typeface="Times New Roman"/>
                <a:cs typeface="Courier New"/>
              </a:rPr>
              <a:t>.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为</a:t>
            </a:r>
            <a:r>
              <a:rPr lang="zh-CN" altLang="zh-CN" b="1" kern="100" dirty="0">
                <a:latin typeface="Times New Roman"/>
                <a:cs typeface="Times New Roman"/>
              </a:rPr>
              <a:t>了交通安全，常在公路上设置如图所示的减速带，减速带使路面稍微拱起以达到车辆减速的目的。一排等间距设置的减速带，可有效降低车速，称为洗衣板效应。如果某路面上的减速带的间距为</a:t>
            </a:r>
            <a:r>
              <a:rPr lang="en-US" altLang="zh-CN" b="1" kern="100" dirty="0">
                <a:latin typeface="Times New Roman"/>
                <a:cs typeface="Courier New"/>
              </a:rPr>
              <a:t>1.5 m</a:t>
            </a:r>
            <a:r>
              <a:rPr lang="zh-CN" altLang="zh-CN" b="1" kern="100" dirty="0">
                <a:latin typeface="Times New Roman"/>
                <a:cs typeface="Times New Roman"/>
              </a:rPr>
              <a:t>，一辆固有频率为</a:t>
            </a:r>
            <a:r>
              <a:rPr lang="en-US" altLang="zh-CN" b="1" kern="100" dirty="0">
                <a:latin typeface="Times New Roman"/>
                <a:cs typeface="Courier New"/>
              </a:rPr>
              <a:t>2 Hz</a:t>
            </a:r>
            <a:r>
              <a:rPr lang="zh-CN" altLang="zh-CN" b="1" kern="100" dirty="0">
                <a:latin typeface="Times New Roman"/>
                <a:cs typeface="Times New Roman"/>
              </a:rPr>
              <a:t>的汽车匀速驶过这排减速带，下列说法正确的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 algn="just"/>
            <a:endParaRPr lang="en-US" altLang="zh-CN" b="1" kern="100" dirty="0">
              <a:latin typeface="Times New Roman"/>
              <a:cs typeface="Courier New"/>
            </a:endParaRPr>
          </a:p>
          <a:p>
            <a:pPr indent="612140" algn="just"/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．当汽车以</a:t>
            </a:r>
            <a:r>
              <a:rPr lang="en-US" altLang="zh-CN" b="1" kern="100" dirty="0">
                <a:latin typeface="Times New Roman"/>
                <a:cs typeface="Courier New"/>
              </a:rPr>
              <a:t>5 m/s</a:t>
            </a:r>
            <a:r>
              <a:rPr lang="zh-CN" altLang="zh-CN" b="1" kern="100" dirty="0">
                <a:latin typeface="Times New Roman"/>
                <a:cs typeface="Times New Roman"/>
              </a:rPr>
              <a:t>的速度行驶时，其振动频率为</a:t>
            </a:r>
            <a:r>
              <a:rPr lang="en-US" altLang="zh-CN" b="1" kern="100" dirty="0">
                <a:latin typeface="Times New Roman"/>
                <a:cs typeface="Courier New"/>
              </a:rPr>
              <a:t>2 Hz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．当汽车以</a:t>
            </a:r>
            <a:r>
              <a:rPr lang="en-US" altLang="zh-CN" b="1" kern="100" dirty="0">
                <a:latin typeface="Times New Roman"/>
                <a:cs typeface="Courier New"/>
              </a:rPr>
              <a:t>3 m/s</a:t>
            </a:r>
            <a:r>
              <a:rPr lang="zh-CN" altLang="zh-CN" b="1" kern="100" dirty="0">
                <a:latin typeface="Times New Roman"/>
                <a:cs typeface="Times New Roman"/>
              </a:rPr>
              <a:t>的速度行驶时最不颠簸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．当汽车以</a:t>
            </a:r>
            <a:r>
              <a:rPr lang="en-US" altLang="zh-CN" b="1" kern="100" dirty="0">
                <a:latin typeface="Times New Roman"/>
                <a:cs typeface="Courier New"/>
              </a:rPr>
              <a:t>3 m/s</a:t>
            </a:r>
            <a:r>
              <a:rPr lang="zh-CN" altLang="zh-CN" b="1" kern="100" dirty="0">
                <a:latin typeface="Times New Roman"/>
                <a:cs typeface="Times New Roman"/>
              </a:rPr>
              <a:t>的速度行驶时颠簸得最厉害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．汽车速度越大，颠簸得就越厉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害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21506" name="Picture 2" descr="21XLKWLX2-59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379" y="2636911"/>
            <a:ext cx="2016224" cy="1393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81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054930"/>
              </p:ext>
            </p:extLst>
          </p:nvPr>
        </p:nvGraphicFramePr>
        <p:xfrm>
          <a:off x="1079871" y="1124744"/>
          <a:ext cx="10274300" cy="333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2" name="文档" r:id="rId3" imgW="10371836" imgH="3370465" progId="Word.Document.12">
                  <p:embed/>
                </p:oleObj>
              </mc:Choice>
              <mc:Fallback>
                <p:oleObj name="文档" r:id="rId3" imgW="10371836" imgH="337046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9871" y="1124744"/>
                        <a:ext cx="10274300" cy="333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4829298"/>
              </p:ext>
            </p:extLst>
          </p:nvPr>
        </p:nvGraphicFramePr>
        <p:xfrm>
          <a:off x="1129035" y="4472285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3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29035" y="4472285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466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十二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96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93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敲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击后的钟不再受驱动力，其振动是自由振动，不属于受迫振动，故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错误；电磁打点计时器接通电源后，振针的振动受电源的驱动，属于受迫振动，振荡频率等于交流电的频率，故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正确；小孩睡在自由摆动的吊床上，小孩随着吊床一起摆动，由于空气阻力的作用，小孩和吊床一起做阻尼振动，故选项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错误；忽略空气阻力，弹簧振子在竖直方向上沿上下方向振动时，受到的合外力具有简谐运动回复力的特点，故属于简谐振动，故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错误。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10561" y="692696"/>
            <a:ext cx="10975658" cy="4464498"/>
          </a:xfrm>
        </p:spPr>
        <p:txBody>
          <a:bodyPr/>
          <a:lstStyle/>
          <a:p>
            <a:pPr marL="442913" indent="-442913" algn="just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二、共振　共振的应用和防止</a:t>
            </a:r>
            <a:endParaRPr lang="zh-CN" altLang="zh-CN" sz="1050" kern="100" dirty="0"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．填一填</a:t>
            </a:r>
            <a:endParaRPr lang="zh-CN" altLang="zh-CN" sz="1050" kern="100" dirty="0"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共振：当驱动力的频率</a:t>
            </a:r>
            <a:r>
              <a:rPr lang="en-US" altLang="zh-CN" b="1" u="sng" kern="100" dirty="0">
                <a:latin typeface="Times New Roman"/>
                <a:cs typeface="Courier New"/>
              </a:rPr>
              <a:t>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</a:t>
            </a:r>
            <a:r>
              <a:rPr lang="zh-CN" altLang="zh-CN" b="1" kern="100" dirty="0">
                <a:latin typeface="Times New Roman"/>
                <a:cs typeface="Times New Roman"/>
              </a:rPr>
              <a:t>固有频率时，物体做受迫振动的</a:t>
            </a:r>
            <a:r>
              <a:rPr lang="en-US" altLang="zh-CN" b="1" u="sng" kern="100" dirty="0">
                <a:latin typeface="Times New Roman"/>
                <a:cs typeface="Courier New"/>
              </a:rPr>
              <a:t>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</a:t>
            </a:r>
            <a:r>
              <a:rPr lang="zh-CN" altLang="zh-CN" b="1" kern="100" dirty="0">
                <a:latin typeface="Times New Roman"/>
                <a:cs typeface="Times New Roman"/>
              </a:rPr>
              <a:t>达到最大值的现象。</a:t>
            </a:r>
            <a:endParaRPr lang="zh-CN" altLang="zh-CN" sz="1050" kern="100" dirty="0"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受迫振动的振幅与驱动力频率的关系曲线。</a:t>
            </a:r>
            <a:endParaRPr lang="zh-CN" altLang="zh-CN" sz="1050" kern="100" dirty="0">
              <a:cs typeface="Courier New"/>
            </a:endParaRPr>
          </a:p>
          <a:p>
            <a:pPr marL="442913" indent="-442913" algn="just"/>
            <a:r>
              <a:rPr lang="en-US" altLang="zh-CN" b="1" i="1" kern="100" dirty="0" smtClean="0">
                <a:latin typeface="Times New Roman"/>
                <a:cs typeface="Courier New"/>
              </a:rPr>
              <a:t>      f</a:t>
            </a:r>
            <a:r>
              <a:rPr lang="en-US" altLang="zh-CN" b="1" kern="100" baseline="-25000" dirty="0" smtClean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为振动系统的固有频率。</a:t>
            </a:r>
            <a:endParaRPr lang="zh-CN" altLang="zh-CN" sz="1050" kern="100" dirty="0">
              <a:cs typeface="Courier New"/>
            </a:endParaRPr>
          </a:p>
          <a:p>
            <a:pPr marL="442913" indent="-442913"/>
            <a:endParaRPr lang="zh-CN" altLang="en-US" dirty="0"/>
          </a:p>
        </p:txBody>
      </p:sp>
      <p:pic>
        <p:nvPicPr>
          <p:cNvPr id="3074" name="Picture 2" descr="20XWLX2-99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411" y="4466304"/>
            <a:ext cx="2736304" cy="162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4430066" y="203123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等于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9553971" y="201301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振幅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620688"/>
            <a:ext cx="10975658" cy="5616624"/>
          </a:xfrm>
        </p:spPr>
        <p:txBody>
          <a:bodyPr>
            <a:normAutofit/>
          </a:bodyPr>
          <a:lstStyle/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共振的应用和防止</a:t>
            </a:r>
            <a:endParaRPr lang="zh-CN" altLang="zh-CN" sz="1050" kern="100" dirty="0">
              <a:cs typeface="Courier New"/>
            </a:endParaRPr>
          </a:p>
          <a:p>
            <a:pPr marL="361950" indent="-361950" algn="just"/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应用：共振筛、地震仪、电子表、原子钟等。</a:t>
            </a:r>
            <a:endParaRPr lang="zh-CN" altLang="zh-CN" sz="1050" kern="100" dirty="0">
              <a:cs typeface="Courier New"/>
            </a:endParaRPr>
          </a:p>
          <a:p>
            <a:pPr marL="361950" indent="-361950" algn="just"/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防止：桥梁、建筑物、机器设备等，设计时要考虑共振产生的危害。</a:t>
            </a:r>
            <a:endParaRPr lang="zh-CN" altLang="zh-CN" sz="1050" kern="100" dirty="0"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sz="1050" kern="100" dirty="0"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发生共振的物体所做的振动必定是受迫振动，其振动频率等于驱动力的频率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361950" indent="-361950" algn="r"/>
            <a:r>
              <a:rPr lang="en-US" altLang="zh-CN" b="1" kern="100" dirty="0">
                <a:latin typeface="Times New Roman"/>
                <a:cs typeface="Times New Roman"/>
              </a:rPr>
              <a:t>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生活中应尽量使驱动力的频率接近振动系统的固有频率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当驱动力的频率增大时，振动的振幅也一定增大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cs typeface="Courier New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994131" y="3861048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10904017" y="4497609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cs typeface="Times New Roman"/>
              </a:rPr>
              <a:t>×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0931176" y="5112343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cs typeface="Times New Roman"/>
              </a:rPr>
              <a:t>×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10994131" y="3861047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10904017" y="4497608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cs typeface="Times New Roman"/>
              </a:rPr>
              <a:t>×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10931176" y="511234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cs typeface="Times New Roman"/>
              </a:rPr>
              <a:t>×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476672"/>
            <a:ext cx="10975658" cy="5544616"/>
          </a:xfrm>
        </p:spPr>
        <p:txBody>
          <a:bodyPr>
            <a:normAutofit/>
          </a:bodyPr>
          <a:lstStyle/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．想一想</a:t>
            </a:r>
            <a:endParaRPr lang="zh-CN" altLang="zh-CN" sz="1050" kern="100" dirty="0">
              <a:cs typeface="Courier New"/>
            </a:endParaRPr>
          </a:p>
          <a:p>
            <a:pPr marL="442913" indent="0" algn="just"/>
            <a:r>
              <a:rPr lang="zh-CN" altLang="zh-CN" b="1" kern="100" dirty="0" smtClean="0">
                <a:latin typeface="Times New Roman"/>
                <a:cs typeface="Times New Roman"/>
              </a:rPr>
              <a:t>用</a:t>
            </a:r>
            <a:r>
              <a:rPr lang="zh-CN" altLang="zh-CN" b="1" kern="100" dirty="0">
                <a:latin typeface="Times New Roman"/>
                <a:cs typeface="Times New Roman"/>
              </a:rPr>
              <a:t>扁担挑水时，有时桶里的水会荡得厉害，甚至从桶中溅出来，这是为什么？如何避免这一现象的发生？</a:t>
            </a:r>
            <a:endParaRPr lang="zh-CN" altLang="zh-CN" sz="1050" kern="100" dirty="0">
              <a:cs typeface="Courier New"/>
            </a:endParaRPr>
          </a:p>
          <a:p>
            <a:pPr marL="442913" indent="0" algn="just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挑水时，由于行走时肩膀的起伏，人通过扁担对水桶作用，使水受到驱动力而做受迫振动，当驱动力的频率接近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或等于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桶里水的固有频率时，水桶里的水就发生共振，所以水会荡得厉害，以至于飞溅出来。为了避免发生这种现象，就要使驱动力的频率尽量远离桶里水的固有频率，解决的办法有改变行走的步频或停止走动片刻，也可以在桶里放些漂浮物，增大阻力，使振动系统克服阻力做功，消耗部分机械能，以减小水的振幅。</a:t>
            </a:r>
            <a:endParaRPr lang="zh-CN" altLang="zh-CN" sz="1050" kern="100" dirty="0">
              <a:cs typeface="Courier New"/>
            </a:endParaRPr>
          </a:p>
          <a:p>
            <a:pPr marL="442913" indent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836632"/>
            <a:ext cx="10975658" cy="5832728"/>
          </a:xfrm>
        </p:spPr>
        <p:txBody>
          <a:bodyPr>
            <a:normAutofit lnSpcReduction="10000"/>
          </a:bodyPr>
          <a:lstStyle/>
          <a:p>
            <a:pPr indent="612140" algn="ctr"/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探究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一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Times New Roman"/>
              </a:rPr>
              <a:t>)     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比较简谐运动与阻尼振动</a:t>
            </a:r>
            <a:endParaRPr lang="zh-CN" altLang="zh-CN" sz="1050" kern="100" dirty="0">
              <a:solidFill>
                <a:schemeClr val="accent6">
                  <a:lumMod val="75000"/>
                </a:schemeClr>
              </a:solidFill>
              <a:cs typeface="Courier New"/>
            </a:endParaRPr>
          </a:p>
          <a:p>
            <a:pPr indent="612140" algn="just"/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00B0F0"/>
                </a:solidFill>
                <a:latin typeface="Times New Roman"/>
                <a:ea typeface="黑体"/>
                <a:cs typeface="Times New Roman"/>
              </a:rPr>
              <a:t>问题驱动</a:t>
            </a:r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zh-CN" altLang="zh-CN" b="1" kern="100" dirty="0">
                <a:latin typeface="Times New Roman"/>
                <a:cs typeface="Times New Roman"/>
              </a:rPr>
              <a:t>如图所示的实验装置为一挂在曲轴上的弹簧振子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/>
            <a:r>
              <a:rPr lang="zh-CN" altLang="zh-CN" b="1" kern="100" dirty="0" smtClean="0">
                <a:latin typeface="Times New Roman"/>
                <a:cs typeface="Times New Roman"/>
              </a:rPr>
              <a:t>匀</a:t>
            </a:r>
            <a:r>
              <a:rPr lang="zh-CN" altLang="zh-CN" b="1" kern="100" dirty="0">
                <a:latin typeface="Times New Roman"/>
                <a:cs typeface="Times New Roman"/>
              </a:rPr>
              <a:t>速摇动手柄，下面的弹簧振子就会振动起来。实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际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/>
            <a:r>
              <a:rPr lang="zh-CN" altLang="zh-CN" b="1" kern="100" dirty="0" smtClean="0">
                <a:latin typeface="Times New Roman"/>
                <a:cs typeface="Times New Roman"/>
              </a:rPr>
              <a:t>动</a:t>
            </a:r>
            <a:r>
              <a:rPr lang="zh-CN" altLang="zh-CN" b="1" kern="100" dirty="0">
                <a:latin typeface="Times New Roman"/>
                <a:cs typeface="Times New Roman"/>
              </a:rPr>
              <a:t>手做一下，然后回答以下几个问题。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如果手柄不动而用手拉动一下振子，会看到什么现象？这种振动属于什么振动？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阻尼振动的振幅在减小的过程中，频率是否随着减小？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振子的振幅逐渐减小，属于阻尼振动。</a:t>
            </a:r>
            <a:endParaRPr lang="zh-CN" altLang="zh-CN" sz="1050" kern="100" dirty="0"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阻尼振动的振动频率保持不变。</a:t>
            </a:r>
            <a:r>
              <a:rPr lang="zh-CN" altLang="zh-CN" b="1" kern="100" dirty="0">
                <a:latin typeface="Times New Roman"/>
                <a:cs typeface="Times New Roman"/>
              </a:rPr>
              <a:t>　　　　</a:t>
            </a:r>
            <a:r>
              <a:rPr lang="en-US" altLang="zh-CN" b="1" kern="100" dirty="0">
                <a:latin typeface="Times New Roman"/>
                <a:cs typeface="Courier New"/>
              </a:rPr>
              <a:t> 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4098" name="Picture 2" descr="F:\粤教版物理选择性必修第一册\新课程学案2探究新知能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236" y="116632"/>
            <a:ext cx="5868679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21WLXKCXARXS2-81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907" y="1873448"/>
            <a:ext cx="1296144" cy="187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124744"/>
            <a:ext cx="10975658" cy="2952328"/>
          </a:xfrm>
        </p:spPr>
        <p:txBody>
          <a:bodyPr/>
          <a:lstStyle/>
          <a:p>
            <a:pPr indent="612140" algn="ctr">
              <a:lnSpc>
                <a:spcPct val="200000"/>
              </a:lnSpc>
            </a:pPr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重难释解</a:t>
            </a:r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lnSpc>
                <a:spcPct val="200000"/>
              </a:lnSpc>
            </a:pPr>
            <a:r>
              <a:rPr lang="zh-CN" altLang="en-US" b="1" kern="100" dirty="0" smtClean="0">
                <a:latin typeface="Times New Roman"/>
                <a:cs typeface="Times New Roman"/>
              </a:rPr>
              <a:t>（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1</a:t>
            </a:r>
            <a:r>
              <a:rPr lang="zh-CN" altLang="en-US" b="1" kern="100" dirty="0" smtClean="0">
                <a:latin typeface="Times New Roman"/>
                <a:cs typeface="Times New Roman"/>
              </a:rPr>
              <a:t>）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简</a:t>
            </a:r>
            <a:r>
              <a:rPr lang="zh-CN" altLang="zh-CN" b="1" kern="100" dirty="0">
                <a:latin typeface="Times New Roman"/>
                <a:cs typeface="Times New Roman"/>
              </a:rPr>
              <a:t>谐运动是一种理想化的模型，物体运动过程中的一切阻力都不考虑。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lnSpc>
                <a:spcPct val="200000"/>
              </a:lnSpc>
            </a:pPr>
            <a:r>
              <a:rPr lang="zh-CN" altLang="en-US" b="1" kern="100" dirty="0" smtClean="0">
                <a:latin typeface="Times New Roman"/>
                <a:cs typeface="Times New Roman"/>
              </a:rPr>
              <a:t>（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2</a:t>
            </a:r>
            <a:r>
              <a:rPr lang="zh-CN" altLang="en-US" b="1" kern="100" dirty="0" smtClean="0">
                <a:latin typeface="Times New Roman"/>
                <a:cs typeface="Times New Roman"/>
              </a:rPr>
              <a:t>）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阻</a:t>
            </a:r>
            <a:r>
              <a:rPr lang="zh-CN" altLang="zh-CN" b="1" kern="100" dirty="0">
                <a:latin typeface="Times New Roman"/>
                <a:cs typeface="Times New Roman"/>
              </a:rPr>
              <a:t>尼振动考虑阻力的影响，是更贴合实际的一种运动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</TotalTime>
  <Words>2628</Words>
  <Application>Microsoft Office PowerPoint</Application>
  <PresentationFormat>自定义</PresentationFormat>
  <Paragraphs>225</Paragraphs>
  <Slides>35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37" baseType="lpstr"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77</cp:revision>
  <dcterms:created xsi:type="dcterms:W3CDTF">2021-04-02T06:41:31Z</dcterms:created>
  <dcterms:modified xsi:type="dcterms:W3CDTF">2024-03-25T07:20:54Z</dcterms:modified>
</cp:coreProperties>
</file>