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60" r:id="rId2"/>
    <p:sldId id="261" r:id="rId3"/>
    <p:sldId id="266" r:id="rId4"/>
    <p:sldId id="267" r:id="rId5"/>
    <p:sldId id="268" r:id="rId6"/>
    <p:sldId id="269" r:id="rId7"/>
    <p:sldId id="270" r:id="rId8"/>
    <p:sldId id="271" r:id="rId9"/>
    <p:sldId id="272" r:id="rId10"/>
    <p:sldId id="273" r:id="rId11"/>
    <p:sldId id="274" r:id="rId12"/>
    <p:sldId id="275" r:id="rId13"/>
    <p:sldId id="262" r:id="rId14"/>
    <p:sldId id="263" r:id="rId15"/>
    <p:sldId id="264" r:id="rId16"/>
    <p:sldId id="265"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77" r:id="rId30"/>
    <p:sldId id="276" r:id="rId31"/>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98" d="100"/>
          <a:sy n="98" d="100"/>
        </p:scale>
        <p:origin x="-942" y="-102"/>
      </p:cViewPr>
      <p:guideLst>
        <p:guide orient="horz" pos="2160"/>
        <p:guide pos="38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image" Target="../media/image25.e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image" Target="../media/image30.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image" Target="../media/image35.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image" Target="../media/image3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image" Target="../media/image18.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image" Target="../media/image2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76CF26-15ED-4F40-AF7D-F426C3DE55EA}" type="datetimeFigureOut">
              <a:rPr lang="zh-CN" altLang="en-US" smtClean="0"/>
              <a:t>2022-9-2</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13C17A-4336-40D4-8958-701616B23EEC}" type="slidenum">
              <a:rPr lang="zh-CN" altLang="en-US" smtClean="0"/>
              <a:t>‹#›</a:t>
            </a:fld>
            <a:endParaRPr lang="zh-CN" altLang="en-US"/>
          </a:p>
        </p:txBody>
      </p:sp>
    </p:spTree>
    <p:extLst>
      <p:ext uri="{BB962C8B-B14F-4D97-AF65-F5344CB8AC3E}">
        <p14:creationId xmlns:p14="http://schemas.microsoft.com/office/powerpoint/2010/main" val="2030150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29</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35287"/>
            <a:ext cx="10975658" cy="4525963"/>
          </a:xfrm>
        </p:spPr>
        <p:txBody>
          <a:bodyPr>
            <a:normAutofit/>
          </a:bodyPr>
          <a:lstStyle>
            <a:lvl1pPr marL="0" indent="719138">
              <a:lnSpc>
                <a:spcPct val="150000"/>
              </a:lnSpc>
              <a:buFontTx/>
              <a:buNone/>
              <a:defRPr sz="2400">
                <a:latin typeface="Times New Roman" panose="02020603050405020304" pitchFamily="18" charset="0"/>
                <a:ea typeface="+mn-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2022-9-2</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xml"/><Relationship Id="rId1" Type="http://schemas.openxmlformats.org/officeDocument/2006/relationships/vmlDrawing" Target="../drawings/vmlDrawing5.vml"/><Relationship Id="rId5" Type="http://schemas.openxmlformats.org/officeDocument/2006/relationships/image" Target="../media/image15.emf"/><Relationship Id="rId4" Type="http://schemas.openxmlformats.org/officeDocument/2006/relationships/package" Target="../embeddings/Microsoft_Word_Document7.docx"/></Relationships>
</file>

<file path=ppt/slides/_rels/slide11.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oleObject" Target="../embeddings/oleObject8.bin"/><Relationship Id="rId7" Type="http://schemas.openxmlformats.org/officeDocument/2006/relationships/package" Target="../embeddings/Microsoft_Word_Document9.docx"/><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oleObject" Target="../embeddings/oleObject9.bin"/><Relationship Id="rId5" Type="http://schemas.openxmlformats.org/officeDocument/2006/relationships/image" Target="../media/image16.emf"/><Relationship Id="rId4" Type="http://schemas.openxmlformats.org/officeDocument/2006/relationships/package" Target="../embeddings/Microsoft_Word_Document8.docx"/></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oleObject" Target="../embeddings/oleObject10.bin"/><Relationship Id="rId7" Type="http://schemas.openxmlformats.org/officeDocument/2006/relationships/image" Target="20WLXBY2-76.TIF" TargetMode="External"/><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20.png"/><Relationship Id="rId5" Type="http://schemas.openxmlformats.org/officeDocument/2006/relationships/image" Target="../media/image18.emf"/><Relationship Id="rId10" Type="http://schemas.openxmlformats.org/officeDocument/2006/relationships/image" Target="../media/image19.emf"/><Relationship Id="rId4" Type="http://schemas.openxmlformats.org/officeDocument/2006/relationships/package" Target="../embeddings/Microsoft_Word_Document10.docx"/><Relationship Id="rId9" Type="http://schemas.openxmlformats.org/officeDocument/2006/relationships/package" Target="../embeddings/Microsoft_Word_Document11.docx"/></Relationships>
</file>

<file path=ppt/slides/_rels/slide13.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oleObject" Target="../embeddings/oleObject12.bin"/><Relationship Id="rId7" Type="http://schemas.openxmlformats.org/officeDocument/2006/relationships/package" Target="../embeddings/Microsoft_Word_Document13.docx"/><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oleObject" Target="../embeddings/oleObject13.bin"/><Relationship Id="rId5" Type="http://schemas.openxmlformats.org/officeDocument/2006/relationships/image" Target="../media/image21.emf"/><Relationship Id="rId4" Type="http://schemas.openxmlformats.org/officeDocument/2006/relationships/package" Target="../embeddings/Microsoft_Word_Document12.docx"/></Relationships>
</file>

<file path=ppt/slides/_rels/slide14.xml.rels><?xml version="1.0" encoding="UTF-8" standalone="yes"?>
<Relationships xmlns="http://schemas.openxmlformats.org/package/2006/relationships"><Relationship Id="rId3" Type="http://schemas.openxmlformats.org/officeDocument/2006/relationships/image" Target="20XWLX2-98.TIF" TargetMode="External"/><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xml"/><Relationship Id="rId1" Type="http://schemas.openxmlformats.org/officeDocument/2006/relationships/vmlDrawing" Target="../drawings/vmlDrawing9.vml"/><Relationship Id="rId5" Type="http://schemas.openxmlformats.org/officeDocument/2006/relationships/image" Target="../media/image24.emf"/><Relationship Id="rId4" Type="http://schemas.openxmlformats.org/officeDocument/2006/relationships/package" Target="../embeddings/Microsoft_Word_Document14.docx"/></Relationships>
</file>

<file path=ppt/slides/_rels/slide17.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oleObject" Target="../embeddings/oleObject15.bin"/><Relationship Id="rId7" Type="http://schemas.openxmlformats.org/officeDocument/2006/relationships/package" Target="../embeddings/Microsoft_Word_Document16.docx"/><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oleObject" Target="../embeddings/oleObject16.bin"/><Relationship Id="rId11" Type="http://schemas.openxmlformats.org/officeDocument/2006/relationships/image" Target="../media/image27.emf"/><Relationship Id="rId5" Type="http://schemas.openxmlformats.org/officeDocument/2006/relationships/image" Target="../media/image25.emf"/><Relationship Id="rId10" Type="http://schemas.openxmlformats.org/officeDocument/2006/relationships/package" Target="../embeddings/Microsoft_Word_Document17.docx"/><Relationship Id="rId4" Type="http://schemas.openxmlformats.org/officeDocument/2006/relationships/package" Target="../embeddings/Microsoft_Word_Document15.docx"/><Relationship Id="rId9" Type="http://schemas.openxmlformats.org/officeDocument/2006/relationships/oleObject" Target="../embeddings/oleObject17.bin"/></Relationships>
</file>

<file path=ppt/slides/_rels/slide18.xml.rels><?xml version="1.0" encoding="UTF-8" standalone="yes"?>
<Relationships xmlns="http://schemas.openxmlformats.org/package/2006/relationships"><Relationship Id="rId3" Type="http://schemas.openxmlformats.org/officeDocument/2006/relationships/image" Target="20YLAWL14-128.TIF" TargetMode="External"/><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oleObject" Target="../embeddings/oleObject1.bin"/><Relationship Id="rId7" Type="http://schemas.openxmlformats.org/officeDocument/2006/relationships/package" Target="../embeddings/Microsoft_Word_Document2.docx"/><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emf"/><Relationship Id="rId4" Type="http://schemas.openxmlformats.org/officeDocument/2006/relationships/package" Target="../embeddings/Microsoft_Word_Document1.docx"/></Relationships>
</file>

<file path=ppt/slides/_rels/slide20.xml.rels><?xml version="1.0" encoding="UTF-8" standalone="yes"?>
<Relationships xmlns="http://schemas.openxmlformats.org/package/2006/relationships"><Relationship Id="rId3" Type="http://schemas.openxmlformats.org/officeDocument/2006/relationships/image" Target="21XLKWLX2-52.TIF" TargetMode="External"/><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oleObject" Target="../embeddings/oleObject18.bin"/><Relationship Id="rId7" Type="http://schemas.openxmlformats.org/officeDocument/2006/relationships/package" Target="../embeddings/Microsoft_Word_Document19.docx"/><Relationship Id="rId2" Type="http://schemas.openxmlformats.org/officeDocument/2006/relationships/slideLayout" Target="../slideLayouts/slideLayout1.xml"/><Relationship Id="rId1" Type="http://schemas.openxmlformats.org/officeDocument/2006/relationships/vmlDrawing" Target="../drawings/vmlDrawing11.vml"/><Relationship Id="rId6" Type="http://schemas.openxmlformats.org/officeDocument/2006/relationships/oleObject" Target="../embeddings/oleObject19.bin"/><Relationship Id="rId5" Type="http://schemas.openxmlformats.org/officeDocument/2006/relationships/image" Target="../media/image30.emf"/><Relationship Id="rId4" Type="http://schemas.openxmlformats.org/officeDocument/2006/relationships/package" Target="../embeddings/Microsoft_Word_Document18.docx"/></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1.xml"/><Relationship Id="rId1" Type="http://schemas.openxmlformats.org/officeDocument/2006/relationships/vmlDrawing" Target="../drawings/vmlDrawing12.vml"/><Relationship Id="rId5" Type="http://schemas.openxmlformats.org/officeDocument/2006/relationships/image" Target="../media/image32.emf"/><Relationship Id="rId4" Type="http://schemas.openxmlformats.org/officeDocument/2006/relationships/package" Target="../embeddings/Microsoft_Word_Document20.docx"/></Relationships>
</file>

<file path=ppt/slides/_rels/slide23.xml.rels><?xml version="1.0" encoding="UTF-8" standalone="yes"?>
<Relationships xmlns="http://schemas.openxmlformats.org/package/2006/relationships"><Relationship Id="rId3" Type="http://schemas.openxmlformats.org/officeDocument/2006/relationships/image" Target="21WLXKCXARXS2-76.TIF" TargetMode="External"/><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1.xml"/><Relationship Id="rId1" Type="http://schemas.openxmlformats.org/officeDocument/2006/relationships/vmlDrawing" Target="../drawings/vmlDrawing13.vml"/><Relationship Id="rId5" Type="http://schemas.openxmlformats.org/officeDocument/2006/relationships/image" Target="../media/image34.emf"/><Relationship Id="rId4" Type="http://schemas.openxmlformats.org/officeDocument/2006/relationships/package" Target="../embeddings/Microsoft_Word_Document21.docx"/></Relationships>
</file>

<file path=ppt/slides/_rels/slide25.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oleObject" Target="../embeddings/oleObject22.bin"/><Relationship Id="rId7" Type="http://schemas.openxmlformats.org/officeDocument/2006/relationships/package" Target="../embeddings/Microsoft_Word_Document23.docx"/><Relationship Id="rId2" Type="http://schemas.openxmlformats.org/officeDocument/2006/relationships/slideLayout" Target="../slideLayouts/slideLayout1.xml"/><Relationship Id="rId1" Type="http://schemas.openxmlformats.org/officeDocument/2006/relationships/vmlDrawing" Target="../drawings/vmlDrawing14.vml"/><Relationship Id="rId6" Type="http://schemas.openxmlformats.org/officeDocument/2006/relationships/oleObject" Target="../embeddings/oleObject23.bin"/><Relationship Id="rId5" Type="http://schemas.openxmlformats.org/officeDocument/2006/relationships/image" Target="../media/image35.emf"/><Relationship Id="rId4" Type="http://schemas.openxmlformats.org/officeDocument/2006/relationships/package" Target="../embeddings/Microsoft_Word_Document22.docx"/></Relationships>
</file>

<file path=ppt/slides/_rels/slide26.xml.rels><?xml version="1.0" encoding="UTF-8" standalone="yes"?>
<Relationships xmlns="http://schemas.openxmlformats.org/package/2006/relationships"><Relationship Id="rId3" Type="http://schemas.openxmlformats.org/officeDocument/2006/relationships/image" Target="22WLRXY2-62.TIF" TargetMode="External"/><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1.xml"/><Relationship Id="rId1" Type="http://schemas.openxmlformats.org/officeDocument/2006/relationships/vmlDrawing" Target="../drawings/vmlDrawing15.vml"/><Relationship Id="rId5" Type="http://schemas.openxmlformats.org/officeDocument/2006/relationships/image" Target="../media/image38.emf"/><Relationship Id="rId4" Type="http://schemas.openxmlformats.org/officeDocument/2006/relationships/package" Target="../embeddings/Microsoft_Word_Document24.docx"/></Relationships>
</file>

<file path=ppt/slides/_rels/slide28.xml.rels><?xml version="1.0" encoding="UTF-8" standalone="yes"?>
<Relationships xmlns="http://schemas.openxmlformats.org/package/2006/relationships"><Relationship Id="rId8" Type="http://schemas.openxmlformats.org/officeDocument/2006/relationships/image" Target="../media/image40.emf"/><Relationship Id="rId3" Type="http://schemas.openxmlformats.org/officeDocument/2006/relationships/oleObject" Target="../embeddings/oleObject25.bin"/><Relationship Id="rId7" Type="http://schemas.openxmlformats.org/officeDocument/2006/relationships/package" Target="../embeddings/Microsoft_Word_Document26.docx"/><Relationship Id="rId2" Type="http://schemas.openxmlformats.org/officeDocument/2006/relationships/slideLayout" Target="../slideLayouts/slideLayout1.xml"/><Relationship Id="rId1" Type="http://schemas.openxmlformats.org/officeDocument/2006/relationships/vmlDrawing" Target="../drawings/vmlDrawing16.vml"/><Relationship Id="rId6" Type="http://schemas.openxmlformats.org/officeDocument/2006/relationships/oleObject" Target="../embeddings/oleObject26.bin"/><Relationship Id="rId5" Type="http://schemas.openxmlformats.org/officeDocument/2006/relationships/image" Target="../media/image39.emf"/><Relationship Id="rId4" Type="http://schemas.openxmlformats.org/officeDocument/2006/relationships/package" Target="../embeddings/Microsoft_Word_Document25.docx"/></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1313;&#19968;&#65289;&#29992;&#21333;&#25670;&#27979;&#37327;&#37325;&#21147;&#21152;&#36895;&#24230;.DOC" TargetMode="Externa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emf"/><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package" Target="../embeddings/Microsoft_Word_Document3.docx"/><Relationship Id="rId5" Type="http://schemas.openxmlformats.org/officeDocument/2006/relationships/oleObject" Target="../embeddings/oleObject3.bin"/><Relationship Id="rId4" Type="http://schemas.openxmlformats.org/officeDocument/2006/relationships/image" Target="20WLXBY2-64.TIF"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oleObject" Target="../embeddings/oleObject4.bin"/><Relationship Id="rId7" Type="http://schemas.openxmlformats.org/officeDocument/2006/relationships/package" Target="../embeddings/Microsoft_Word_Document5.docx"/><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6.emf"/><Relationship Id="rId4" Type="http://schemas.openxmlformats.org/officeDocument/2006/relationships/package" Target="../embeddings/Microsoft_Word_Document4.docx"/></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6.bin"/><Relationship Id="rId7" Type="http://schemas.openxmlformats.org/officeDocument/2006/relationships/image" Target="20WLXBY2-65.TIF" TargetMode="External"/><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package" Target="../embeddings/Microsoft_Word_Document6.docx"/></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22WLRXY2-75.TI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22WLRXY2-76.TIF" TargetMode="External"/><Relationship Id="rId7" Type="http://schemas.openxmlformats.org/officeDocument/2006/relationships/image" Target="22WLRXY2-78.TIF" TargetMode="External"/><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22WLRXY2-77.TIF" TargetMode="Externa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260648"/>
            <a:ext cx="10975658" cy="5976664"/>
          </a:xfrm>
        </p:spPr>
        <p:txBody>
          <a:bodyPr>
            <a:normAutofit/>
          </a:bodyPr>
          <a:lstStyle/>
          <a:p>
            <a:pPr indent="612140" algn="ctr"/>
            <a:r>
              <a:rPr lang="zh-CN" altLang="zh-CN" sz="2800" b="1" kern="100" dirty="0">
                <a:solidFill>
                  <a:srgbClr val="00B050"/>
                </a:solidFill>
                <a:latin typeface="Times New Roman"/>
                <a:cs typeface="Times New Roman"/>
              </a:rPr>
              <a:t>第四节　用单摆测量重力加速度</a:t>
            </a:r>
            <a:endParaRPr lang="zh-CN" altLang="zh-CN" sz="2800" kern="100" dirty="0">
              <a:solidFill>
                <a:srgbClr val="00B050"/>
              </a:solidFill>
              <a:latin typeface="宋体"/>
              <a:cs typeface="Courier New"/>
            </a:endParaRPr>
          </a:p>
          <a:p>
            <a:pPr indent="612140" algn="just"/>
            <a:endParaRPr lang="en-US" altLang="zh-CN" b="1" kern="100" dirty="0" smtClean="0">
              <a:latin typeface="宋体"/>
              <a:ea typeface="C-KT"/>
              <a:cs typeface="Times New Roman"/>
            </a:endParaRPr>
          </a:p>
          <a:p>
            <a:pPr indent="612140" algn="just"/>
            <a:r>
              <a:rPr lang="zh-CN" altLang="zh-CN" b="1" kern="100" dirty="0" smtClean="0">
                <a:latin typeface="宋体"/>
                <a:ea typeface="C-KT"/>
                <a:cs typeface="Times New Roman"/>
              </a:rPr>
              <a:t></a:t>
            </a:r>
            <a:r>
              <a:rPr lang="zh-CN" altLang="zh-CN" b="1" kern="100" dirty="0">
                <a:latin typeface="Times New Roman"/>
                <a:ea typeface="黑体"/>
                <a:cs typeface="Times New Roman"/>
              </a:rPr>
              <a:t>实验目的</a:t>
            </a:r>
            <a:endParaRPr lang="zh-CN" altLang="zh-CN" sz="1050" kern="100" dirty="0">
              <a:latin typeface="宋体"/>
              <a:cs typeface="Courier New"/>
            </a:endParaRPr>
          </a:p>
          <a:p>
            <a:pPr indent="0" algn="just"/>
            <a:r>
              <a:rPr lang="en-US" altLang="zh-CN" b="1" kern="100" dirty="0">
                <a:latin typeface="Times New Roman"/>
                <a:cs typeface="Courier New"/>
              </a:rPr>
              <a:t>1</a:t>
            </a:r>
            <a:r>
              <a:rPr lang="zh-CN" altLang="zh-CN" b="1" kern="100" dirty="0">
                <a:latin typeface="Times New Roman"/>
                <a:cs typeface="Times New Roman"/>
              </a:rPr>
              <a:t>．用单摆测量重力加速度。</a:t>
            </a:r>
            <a:endParaRPr lang="zh-CN" altLang="zh-CN" sz="1050" kern="100" dirty="0">
              <a:latin typeface="宋体"/>
              <a:cs typeface="Courier New"/>
            </a:endParaRPr>
          </a:p>
          <a:p>
            <a:pPr indent="0" algn="just"/>
            <a:r>
              <a:rPr lang="en-US" altLang="zh-CN" b="1" kern="100" dirty="0">
                <a:latin typeface="Times New Roman"/>
                <a:cs typeface="Courier New"/>
              </a:rPr>
              <a:t>2</a:t>
            </a:r>
            <a:r>
              <a:rPr lang="zh-CN" altLang="zh-CN" b="1" kern="100" dirty="0">
                <a:latin typeface="Times New Roman"/>
                <a:cs typeface="Times New Roman"/>
              </a:rPr>
              <a:t>．会使用秒表测量时间。</a:t>
            </a:r>
            <a:endParaRPr lang="zh-CN" altLang="zh-CN" sz="1050" kern="100" dirty="0">
              <a:latin typeface="宋体"/>
              <a:cs typeface="Courier New"/>
            </a:endParaRPr>
          </a:p>
          <a:p>
            <a:pPr indent="0" algn="just"/>
            <a:r>
              <a:rPr lang="en-US" altLang="zh-CN" b="1" kern="100" dirty="0">
                <a:latin typeface="Times New Roman"/>
                <a:cs typeface="Courier New"/>
              </a:rPr>
              <a:t>3</a:t>
            </a:r>
            <a:r>
              <a:rPr lang="zh-CN" altLang="zh-CN" b="1" kern="100" dirty="0">
                <a:latin typeface="Times New Roman"/>
                <a:cs typeface="Times New Roman"/>
              </a:rPr>
              <a:t>．能分析实验误差的来源，并能采用适当方法减小测量误差。</a:t>
            </a:r>
            <a:endParaRPr lang="zh-CN" altLang="zh-CN" sz="1050" kern="100" dirty="0">
              <a:latin typeface="宋体"/>
              <a:cs typeface="Courier New"/>
            </a:endParaRPr>
          </a:p>
          <a:p>
            <a:pPr indent="612140" algn="just"/>
            <a:r>
              <a:rPr lang="zh-CN" altLang="zh-CN" b="1" kern="100" dirty="0" smtClean="0">
                <a:latin typeface="宋体"/>
                <a:ea typeface="C-KT"/>
                <a:cs typeface="Times New Roman"/>
              </a:rPr>
              <a:t></a:t>
            </a:r>
            <a:r>
              <a:rPr lang="zh-CN" altLang="zh-CN" b="1" kern="100" dirty="0">
                <a:latin typeface="Times New Roman"/>
                <a:ea typeface="黑体"/>
                <a:cs typeface="Times New Roman"/>
              </a:rPr>
              <a:t>实验器材</a:t>
            </a:r>
            <a:endParaRPr lang="zh-CN" altLang="zh-CN" sz="1050" kern="100" dirty="0">
              <a:latin typeface="宋体"/>
              <a:cs typeface="Courier New"/>
            </a:endParaRPr>
          </a:p>
          <a:p>
            <a:pPr indent="0" algn="just"/>
            <a:r>
              <a:rPr lang="zh-CN" altLang="zh-CN" b="1" kern="100" dirty="0">
                <a:latin typeface="Times New Roman"/>
                <a:cs typeface="Times New Roman"/>
              </a:rPr>
              <a:t>长约</a:t>
            </a:r>
            <a:r>
              <a:rPr lang="en-US" altLang="zh-CN" b="1" kern="100" dirty="0">
                <a:latin typeface="Times New Roman"/>
                <a:cs typeface="Courier New"/>
              </a:rPr>
              <a:t>1 m</a:t>
            </a:r>
            <a:r>
              <a:rPr lang="zh-CN" altLang="zh-CN" b="1" kern="100" dirty="0">
                <a:latin typeface="Times New Roman"/>
                <a:cs typeface="Times New Roman"/>
              </a:rPr>
              <a:t>的细线、开有小孔的金属小球、带有铁夹的铁架台、刻度尺、秒表、游标卡尺</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21323" y="1052808"/>
            <a:ext cx="5489661" cy="6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648589916"/>
              </p:ext>
            </p:extLst>
          </p:nvPr>
        </p:nvGraphicFramePr>
        <p:xfrm>
          <a:off x="515862" y="650269"/>
          <a:ext cx="10982325" cy="2652713"/>
        </p:xfrm>
        <a:graphic>
          <a:graphicData uri="http://schemas.openxmlformats.org/presentationml/2006/ole">
            <mc:AlternateContent xmlns:mc="http://schemas.openxmlformats.org/markup-compatibility/2006">
              <mc:Choice xmlns:v="urn:schemas-microsoft-com:vml" Requires="v">
                <p:oleObj spid="_x0000_s26629" name="文档" r:id="rId4" imgW="11077843" imgH="2686867" progId="Word.Document.12">
                  <p:embed/>
                </p:oleObj>
              </mc:Choice>
              <mc:Fallback>
                <p:oleObj name="文档" r:id="rId4" imgW="11077843" imgH="2686867" progId="Word.Document.12">
                  <p:embed/>
                  <p:pic>
                    <p:nvPicPr>
                      <p:cNvPr id="0" name=""/>
                      <p:cNvPicPr/>
                      <p:nvPr/>
                    </p:nvPicPr>
                    <p:blipFill>
                      <a:blip r:embed="rId5"/>
                      <a:stretch>
                        <a:fillRect/>
                      </a:stretch>
                    </p:blipFill>
                    <p:spPr>
                      <a:xfrm>
                        <a:off x="515862" y="650269"/>
                        <a:ext cx="10982325" cy="2652713"/>
                      </a:xfrm>
                      <a:prstGeom prst="rect">
                        <a:avLst/>
                      </a:prstGeom>
                    </p:spPr>
                  </p:pic>
                </p:oleObj>
              </mc:Fallback>
            </mc:AlternateContent>
          </a:graphicData>
        </a:graphic>
      </p:graphicFrame>
      <p:sp>
        <p:nvSpPr>
          <p:cNvPr id="4" name="矩形 3"/>
          <p:cNvSpPr/>
          <p:nvPr/>
        </p:nvSpPr>
        <p:spPr>
          <a:xfrm>
            <a:off x="443854" y="2798926"/>
            <a:ext cx="10729192" cy="2862322"/>
          </a:xfrm>
          <a:prstGeom prst="rect">
            <a:avLst/>
          </a:prstGeom>
        </p:spPr>
        <p:txBody>
          <a:bodyPr wrap="square">
            <a:spAutoFit/>
          </a:bodyPr>
          <a:lstStyle/>
          <a:p>
            <a:pPr indent="267970" algn="just">
              <a:lnSpc>
                <a:spcPct val="150000"/>
              </a:lnSpc>
              <a:spcAft>
                <a:spcPts val="0"/>
              </a:spcAft>
              <a:tabLst>
                <a:tab pos="2970530" algn="l"/>
              </a:tabLst>
            </a:pPr>
            <a:r>
              <a:rPr lang="en-US" altLang="zh-CN" sz="2400" b="1" kern="100" dirty="0">
                <a:solidFill>
                  <a:srgbClr val="FF0000"/>
                </a:solidFill>
                <a:latin typeface="IPAPANNEW"/>
                <a:ea typeface="黑体"/>
                <a:cs typeface="Times New Roman"/>
              </a:rPr>
              <a:t>[</a:t>
            </a:r>
            <a:r>
              <a:rPr lang="zh-CN" altLang="zh-CN" sz="2400" b="1" kern="100" dirty="0">
                <a:solidFill>
                  <a:srgbClr val="FF0000"/>
                </a:solidFill>
                <a:latin typeface="IPAPANNEW"/>
                <a:ea typeface="黑体"/>
                <a:cs typeface="Times New Roman"/>
              </a:rPr>
              <a:t>解析</a:t>
            </a:r>
            <a:r>
              <a:rPr lang="en-US" altLang="zh-CN" sz="2400" b="1" kern="100" dirty="0">
                <a:solidFill>
                  <a:srgbClr val="FF0000"/>
                </a:solidFill>
                <a:latin typeface="IPAPANNEW"/>
                <a:ea typeface="黑体"/>
                <a:cs typeface="Times New Roman"/>
              </a:rPr>
              <a:t>]</a:t>
            </a:r>
            <a:r>
              <a:rPr lang="zh-CN" altLang="zh-CN" sz="2400" b="1" kern="100" dirty="0">
                <a:latin typeface="Times New Roman"/>
                <a:ea typeface="黑体"/>
                <a:cs typeface="Times New Roman"/>
              </a:rPr>
              <a:t>　</a:t>
            </a:r>
            <a:r>
              <a:rPr lang="en-US" altLang="zh-CN" sz="2400" b="1" kern="100" dirty="0">
                <a:latin typeface="Times New Roman"/>
                <a:ea typeface="楷体_GB2312"/>
                <a:cs typeface="Courier New"/>
              </a:rPr>
              <a:t>(1)</a:t>
            </a:r>
            <a:r>
              <a:rPr lang="zh-CN" altLang="zh-CN" sz="2400" b="1" kern="100" dirty="0">
                <a:latin typeface="Times New Roman"/>
                <a:ea typeface="楷体_GB2312"/>
                <a:cs typeface="Times New Roman"/>
              </a:rPr>
              <a:t>单摆在摆动过程中，空气等对它的阻力要尽量小，甚至忽略不计，所以摆球选铁球；摆线要尽可能细一些，摆长不能过短，一般取</a:t>
            </a:r>
            <a:r>
              <a:rPr lang="en-US" altLang="zh-CN" sz="2400" b="1" kern="100" dirty="0">
                <a:latin typeface="Times New Roman"/>
                <a:ea typeface="楷体_GB2312"/>
                <a:cs typeface="Courier New"/>
              </a:rPr>
              <a:t>1 m</a:t>
            </a:r>
            <a:r>
              <a:rPr lang="zh-CN" altLang="zh-CN" sz="2400" b="1" kern="100" dirty="0">
                <a:latin typeface="Times New Roman"/>
                <a:ea typeface="楷体_GB2312"/>
                <a:cs typeface="Times New Roman"/>
              </a:rPr>
              <a:t>左右的细线，选乙。</a:t>
            </a:r>
            <a:endParaRPr lang="zh-CN" altLang="zh-CN" sz="2400" kern="100" dirty="0">
              <a:latin typeface="宋体"/>
              <a:cs typeface="Courier New"/>
            </a:endParaRPr>
          </a:p>
          <a:p>
            <a:pPr indent="267970" algn="just">
              <a:lnSpc>
                <a:spcPct val="150000"/>
              </a:lnSpc>
              <a:spcAft>
                <a:spcPts val="0"/>
              </a:spcAft>
              <a:tabLst>
                <a:tab pos="2970530" algn="l"/>
              </a:tabLst>
            </a:pPr>
            <a:r>
              <a:rPr lang="en-US" altLang="zh-CN" sz="2400" b="1" kern="100" dirty="0">
                <a:latin typeface="Times New Roman"/>
                <a:ea typeface="楷体_GB2312"/>
                <a:cs typeface="Courier New"/>
              </a:rPr>
              <a:t>(2)</a:t>
            </a:r>
            <a:r>
              <a:rPr lang="zh-CN" altLang="zh-CN" sz="2400" b="1" kern="100" dirty="0">
                <a:latin typeface="Times New Roman"/>
                <a:ea typeface="楷体_GB2312"/>
                <a:cs typeface="Times New Roman"/>
              </a:rPr>
              <a:t>如果选丁所示悬挂方式，摆动过程中，摆长在不断变化，无法准确测量，故选戊悬挂方式较好。</a:t>
            </a:r>
            <a:endParaRPr lang="zh-CN" altLang="zh-CN" sz="2400" kern="100" dirty="0">
              <a:effectLst/>
              <a:latin typeface="宋体"/>
              <a:cs typeface="Courier New"/>
            </a:endParaRPr>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heel(1)">
                                      <p:cBhvr>
                                        <p:cTn id="7" dur="2000"/>
                                        <p:tgtEl>
                                          <p:spTgt spid="4">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heel(1)">
                                      <p:cBhvr>
                                        <p:cTn id="10"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1842810763"/>
              </p:ext>
            </p:extLst>
          </p:nvPr>
        </p:nvGraphicFramePr>
        <p:xfrm>
          <a:off x="695325" y="764704"/>
          <a:ext cx="10704513" cy="3300412"/>
        </p:xfrm>
        <a:graphic>
          <a:graphicData uri="http://schemas.openxmlformats.org/presentationml/2006/ole">
            <mc:AlternateContent xmlns:mc="http://schemas.openxmlformats.org/markup-compatibility/2006">
              <mc:Choice xmlns:v="urn:schemas-microsoft-com:vml" Requires="v">
                <p:oleObj spid="_x0000_s7232" name="文档" r:id="rId4" imgW="10792966" imgH="3333472" progId="Word.Document.12">
                  <p:embed/>
                </p:oleObj>
              </mc:Choice>
              <mc:Fallback>
                <p:oleObj name="文档" r:id="rId4" imgW="10792966" imgH="3333472" progId="Word.Document.12">
                  <p:embed/>
                  <p:pic>
                    <p:nvPicPr>
                      <p:cNvPr id="0" name=""/>
                      <p:cNvPicPr/>
                      <p:nvPr/>
                    </p:nvPicPr>
                    <p:blipFill>
                      <a:blip r:embed="rId5"/>
                      <a:stretch>
                        <a:fillRect/>
                      </a:stretch>
                    </p:blipFill>
                    <p:spPr>
                      <a:xfrm>
                        <a:off x="695325" y="764704"/>
                        <a:ext cx="10704513" cy="3300412"/>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3338930075"/>
              </p:ext>
            </p:extLst>
          </p:nvPr>
        </p:nvGraphicFramePr>
        <p:xfrm>
          <a:off x="696987" y="4335438"/>
          <a:ext cx="10137775" cy="893762"/>
        </p:xfrm>
        <a:graphic>
          <a:graphicData uri="http://schemas.openxmlformats.org/presentationml/2006/ole">
            <mc:AlternateContent xmlns:mc="http://schemas.openxmlformats.org/markup-compatibility/2006">
              <mc:Choice xmlns:v="urn:schemas-microsoft-com:vml" Requires="v">
                <p:oleObj spid="_x0000_s7233" name="文档" r:id="rId7" imgW="10225010" imgH="911223" progId="Word.Document.12">
                  <p:embed/>
                </p:oleObj>
              </mc:Choice>
              <mc:Fallback>
                <p:oleObj name="文档" r:id="rId7" imgW="10225010" imgH="911223" progId="Word.Document.12">
                  <p:embed/>
                  <p:pic>
                    <p:nvPicPr>
                      <p:cNvPr id="0" name=""/>
                      <p:cNvPicPr/>
                      <p:nvPr/>
                    </p:nvPicPr>
                    <p:blipFill>
                      <a:blip r:embed="rId8"/>
                      <a:stretch>
                        <a:fillRect/>
                      </a:stretch>
                    </p:blipFill>
                    <p:spPr>
                      <a:xfrm>
                        <a:off x="696987" y="4335438"/>
                        <a:ext cx="10137775" cy="893762"/>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632517342"/>
              </p:ext>
            </p:extLst>
          </p:nvPr>
        </p:nvGraphicFramePr>
        <p:xfrm>
          <a:off x="1078284" y="332656"/>
          <a:ext cx="10275887" cy="3254375"/>
        </p:xfrm>
        <a:graphic>
          <a:graphicData uri="http://schemas.openxmlformats.org/presentationml/2006/ole">
            <mc:AlternateContent xmlns:mc="http://schemas.openxmlformats.org/markup-compatibility/2006">
              <mc:Choice xmlns:v="urn:schemas-microsoft-com:vml" Requires="v">
                <p:oleObj spid="_x0000_s8253" name="文档" r:id="rId4" imgW="10371836" imgH="3292594" progId="Word.Document.12">
                  <p:embed/>
                </p:oleObj>
              </mc:Choice>
              <mc:Fallback>
                <p:oleObj name="文档" r:id="rId4" imgW="10371836" imgH="3292594" progId="Word.Document.12">
                  <p:embed/>
                  <p:pic>
                    <p:nvPicPr>
                      <p:cNvPr id="0" name=""/>
                      <p:cNvPicPr/>
                      <p:nvPr/>
                    </p:nvPicPr>
                    <p:blipFill>
                      <a:blip r:embed="rId5"/>
                      <a:stretch>
                        <a:fillRect/>
                      </a:stretch>
                    </p:blipFill>
                    <p:spPr>
                      <a:xfrm>
                        <a:off x="1078284" y="332656"/>
                        <a:ext cx="10275887" cy="3254375"/>
                      </a:xfrm>
                      <a:prstGeom prst="rect">
                        <a:avLst/>
                      </a:prstGeom>
                    </p:spPr>
                  </p:pic>
                </p:oleObj>
              </mc:Fallback>
            </mc:AlternateContent>
          </a:graphicData>
        </a:graphic>
      </p:graphicFrame>
      <p:pic>
        <p:nvPicPr>
          <p:cNvPr id="8194" name="Picture 2" descr="20WLXBY2-76.TIF"/>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4297387" y="3501008"/>
            <a:ext cx="2952328" cy="1855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对象 3"/>
          <p:cNvGraphicFramePr>
            <a:graphicFrameLocks noChangeAspect="1"/>
          </p:cNvGraphicFramePr>
          <p:nvPr>
            <p:extLst>
              <p:ext uri="{D42A27DB-BD31-4B8C-83A1-F6EECF244321}">
                <p14:modId xmlns:p14="http://schemas.microsoft.com/office/powerpoint/2010/main" val="2970645839"/>
              </p:ext>
            </p:extLst>
          </p:nvPr>
        </p:nvGraphicFramePr>
        <p:xfrm>
          <a:off x="983033" y="5517232"/>
          <a:ext cx="10371138" cy="1187450"/>
        </p:xfrm>
        <a:graphic>
          <a:graphicData uri="http://schemas.openxmlformats.org/presentationml/2006/ole">
            <mc:AlternateContent xmlns:mc="http://schemas.openxmlformats.org/markup-compatibility/2006">
              <mc:Choice xmlns:v="urn:schemas-microsoft-com:vml" Requires="v">
                <p:oleObj spid="_x0000_s8254" name="文档" r:id="rId9" imgW="10371836" imgH="1187540" progId="Word.Document.12">
                  <p:embed/>
                </p:oleObj>
              </mc:Choice>
              <mc:Fallback>
                <p:oleObj name="文档" r:id="rId9" imgW="10371836" imgH="1187540" progId="Word.Document.12">
                  <p:embed/>
                  <p:pic>
                    <p:nvPicPr>
                      <p:cNvPr id="0" name=""/>
                      <p:cNvPicPr/>
                      <p:nvPr/>
                    </p:nvPicPr>
                    <p:blipFill>
                      <a:blip r:embed="rId10"/>
                      <a:stretch>
                        <a:fillRect/>
                      </a:stretch>
                    </p:blipFill>
                    <p:spPr>
                      <a:xfrm>
                        <a:off x="983033" y="5517232"/>
                        <a:ext cx="10371138" cy="1187450"/>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420694069"/>
              </p:ext>
            </p:extLst>
          </p:nvPr>
        </p:nvGraphicFramePr>
        <p:xfrm>
          <a:off x="985019" y="1211759"/>
          <a:ext cx="10371138" cy="3081337"/>
        </p:xfrm>
        <a:graphic>
          <a:graphicData uri="http://schemas.openxmlformats.org/presentationml/2006/ole">
            <mc:AlternateContent xmlns:mc="http://schemas.openxmlformats.org/markup-compatibility/2006">
              <mc:Choice xmlns:v="urn:schemas-microsoft-com:vml" Requires="v">
                <p:oleObj spid="_x0000_s9274" name="文档" r:id="rId4" imgW="10371836" imgH="3085658" progId="Word.Document.12">
                  <p:embed/>
                </p:oleObj>
              </mc:Choice>
              <mc:Fallback>
                <p:oleObj name="文档" r:id="rId4" imgW="10371836" imgH="3085658" progId="Word.Document.12">
                  <p:embed/>
                  <p:pic>
                    <p:nvPicPr>
                      <p:cNvPr id="0" name=""/>
                      <p:cNvPicPr/>
                      <p:nvPr/>
                    </p:nvPicPr>
                    <p:blipFill>
                      <a:blip r:embed="rId5"/>
                      <a:stretch>
                        <a:fillRect/>
                      </a:stretch>
                    </p:blipFill>
                    <p:spPr>
                      <a:xfrm>
                        <a:off x="985019" y="1211759"/>
                        <a:ext cx="10371138" cy="3081337"/>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3019529019"/>
              </p:ext>
            </p:extLst>
          </p:nvPr>
        </p:nvGraphicFramePr>
        <p:xfrm>
          <a:off x="406969" y="4419451"/>
          <a:ext cx="10371138" cy="593725"/>
        </p:xfrm>
        <a:graphic>
          <a:graphicData uri="http://schemas.openxmlformats.org/presentationml/2006/ole">
            <mc:AlternateContent xmlns:mc="http://schemas.openxmlformats.org/markup-compatibility/2006">
              <mc:Choice xmlns:v="urn:schemas-microsoft-com:vml" Requires="v">
                <p:oleObj spid="_x0000_s9275" name="文档" r:id="rId7" imgW="10371836" imgH="593770" progId="Word.Document.12">
                  <p:embed/>
                </p:oleObj>
              </mc:Choice>
              <mc:Fallback>
                <p:oleObj name="文档" r:id="rId7" imgW="10371836" imgH="593770" progId="Word.Document.12">
                  <p:embed/>
                  <p:pic>
                    <p:nvPicPr>
                      <p:cNvPr id="0" name=""/>
                      <p:cNvPicPr/>
                      <p:nvPr/>
                    </p:nvPicPr>
                    <p:blipFill>
                      <a:blip r:embed="rId8"/>
                      <a:stretch>
                        <a:fillRect/>
                      </a:stretch>
                    </p:blipFill>
                    <p:spPr>
                      <a:xfrm>
                        <a:off x="406969" y="4419451"/>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260648"/>
            <a:ext cx="10975658" cy="6336704"/>
          </a:xfrm>
        </p:spPr>
        <p:txBody>
          <a:bodyPr/>
          <a:lstStyle/>
          <a:p>
            <a:pPr indent="612140" algn="ctr"/>
            <a:r>
              <a:rPr lang="en-US" altLang="zh-CN" b="1" kern="100" dirty="0">
                <a:latin typeface="Times New Roman"/>
                <a:cs typeface="Courier New"/>
              </a:rPr>
              <a:t>(</a:t>
            </a:r>
            <a:r>
              <a:rPr lang="zh-CN" altLang="zh-CN" b="1" kern="100" dirty="0">
                <a:latin typeface="Times New Roman"/>
                <a:cs typeface="Times New Roman"/>
              </a:rPr>
              <a:t>二</a:t>
            </a:r>
            <a:r>
              <a:rPr lang="en-US" altLang="zh-CN" b="1" kern="100" dirty="0">
                <a:latin typeface="Times New Roman"/>
                <a:cs typeface="Courier New"/>
              </a:rPr>
              <a:t>)</a:t>
            </a:r>
            <a:r>
              <a:rPr lang="zh-CN" altLang="zh-CN" b="1" kern="100" dirty="0">
                <a:latin typeface="Times New Roman"/>
                <a:cs typeface="Times New Roman"/>
              </a:rPr>
              <a:t>数据处理和误差分析</a:t>
            </a:r>
            <a:endParaRPr lang="zh-CN" altLang="zh-CN" sz="1050" kern="100" dirty="0">
              <a:latin typeface="宋体"/>
              <a:cs typeface="Courier New"/>
            </a:endParaRPr>
          </a:p>
          <a:p>
            <a:pPr indent="612140" algn="just"/>
            <a:r>
              <a:rPr lang="zh-CN" altLang="zh-CN" b="1" kern="100" dirty="0">
                <a:latin typeface="Times New Roman"/>
                <a:cs typeface="Times New Roman"/>
              </a:rPr>
              <a:t>　　</a:t>
            </a:r>
            <a:r>
              <a:rPr lang="en-US" altLang="zh-CN" b="1" kern="100" dirty="0">
                <a:latin typeface="Times New Roman"/>
                <a:ea typeface="黑体"/>
                <a:cs typeface="Courier New"/>
              </a:rPr>
              <a:t>[</a:t>
            </a:r>
            <a:r>
              <a:rPr lang="zh-CN" altLang="zh-CN" b="1" kern="100" dirty="0">
                <a:latin typeface="Times New Roman"/>
                <a:ea typeface="黑体"/>
                <a:cs typeface="Times New Roman"/>
              </a:rPr>
              <a:t>典例</a:t>
            </a:r>
            <a:r>
              <a:rPr lang="en-US" altLang="zh-CN" b="1" kern="100" dirty="0">
                <a:latin typeface="Times New Roman"/>
                <a:ea typeface="黑体"/>
                <a:cs typeface="Courier New"/>
              </a:rPr>
              <a:t>2]</a:t>
            </a:r>
            <a:r>
              <a:rPr lang="zh-CN" altLang="zh-CN" b="1" kern="100" dirty="0">
                <a:latin typeface="Times New Roman"/>
                <a:cs typeface="Times New Roman"/>
              </a:rPr>
              <a:t>　用单摆测量重力加速度的实验装置如图所示。</a:t>
            </a:r>
            <a:endParaRPr lang="zh-CN" altLang="zh-CN" sz="1050" kern="100" dirty="0">
              <a:latin typeface="宋体"/>
              <a:cs typeface="Courier New"/>
            </a:endParaRPr>
          </a:p>
          <a:p>
            <a:pPr indent="612140" algn="just"/>
            <a:endParaRPr lang="en-US" altLang="zh-CN" b="1" kern="100" dirty="0" smtClean="0">
              <a:latin typeface="Times New Roman"/>
              <a:cs typeface="Courier New"/>
            </a:endParaRPr>
          </a:p>
          <a:p>
            <a:pPr indent="612140" algn="just"/>
            <a:endParaRPr lang="en-US" altLang="zh-CN" b="1" kern="100" dirty="0" smtClean="0">
              <a:latin typeface="Times New Roman"/>
              <a:cs typeface="Courier New"/>
            </a:endParaRPr>
          </a:p>
          <a:p>
            <a:pPr indent="612140" algn="just"/>
            <a:endParaRPr lang="en-US" altLang="zh-CN" b="1" kern="100" dirty="0" smtClean="0">
              <a:latin typeface="Times New Roman"/>
              <a:cs typeface="Courier New"/>
            </a:endParaRPr>
          </a:p>
          <a:p>
            <a:pPr indent="612140" algn="just"/>
            <a:endParaRPr lang="en-US" altLang="zh-CN" b="1" kern="100" dirty="0">
              <a:latin typeface="Times New Roman"/>
              <a:cs typeface="Courier New"/>
            </a:endParaRPr>
          </a:p>
          <a:p>
            <a:pPr indent="612140" algn="just"/>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若测量结果得到的</a:t>
            </a:r>
            <a:r>
              <a:rPr lang="en-US" altLang="zh-CN" b="1" i="1" kern="100" dirty="0">
                <a:latin typeface="Times New Roman"/>
                <a:cs typeface="Courier New"/>
              </a:rPr>
              <a:t>g</a:t>
            </a:r>
            <a:r>
              <a:rPr lang="zh-CN" altLang="zh-CN" b="1" kern="100" dirty="0">
                <a:latin typeface="Times New Roman"/>
                <a:cs typeface="Times New Roman"/>
              </a:rPr>
              <a:t>值偏大，可能是因为</a:t>
            </a:r>
            <a:r>
              <a:rPr lang="en-US" altLang="zh-CN" b="1" kern="100" dirty="0">
                <a:latin typeface="Times New Roman"/>
                <a:cs typeface="Courier New"/>
              </a:rPr>
              <a:t>______</a:t>
            </a:r>
            <a:r>
              <a:rPr lang="zh-CN" altLang="zh-CN" b="1" kern="100" dirty="0">
                <a:latin typeface="Times New Roman"/>
                <a:cs typeface="Times New Roman"/>
              </a:rPr>
              <a:t>。</a:t>
            </a:r>
            <a:r>
              <a:rPr lang="en-US" altLang="zh-CN" b="1" kern="100" dirty="0">
                <a:latin typeface="Times New Roman"/>
                <a:cs typeface="Courier New"/>
              </a:rPr>
              <a:t>(</a:t>
            </a:r>
            <a:r>
              <a:rPr lang="zh-CN" altLang="zh-CN" b="1" kern="100" dirty="0">
                <a:latin typeface="Times New Roman"/>
                <a:cs typeface="Times New Roman"/>
              </a:rPr>
              <a:t>填选项前的字母</a:t>
            </a:r>
            <a:r>
              <a:rPr lang="en-US" altLang="zh-CN" b="1" kern="100" dirty="0">
                <a:latin typeface="Times New Roman"/>
                <a:cs typeface="Courier New"/>
              </a:rPr>
              <a:t>)</a:t>
            </a:r>
            <a:endParaRPr lang="zh-CN" altLang="zh-CN" sz="1050" kern="100" dirty="0">
              <a:latin typeface="宋体"/>
              <a:cs typeface="Courier New"/>
            </a:endParaRPr>
          </a:p>
          <a:p>
            <a:pPr indent="612140" algn="just"/>
            <a:r>
              <a:rPr lang="en-US" altLang="zh-CN" b="1" kern="100" dirty="0">
                <a:latin typeface="Times New Roman"/>
                <a:cs typeface="Courier New"/>
              </a:rPr>
              <a:t>A</a:t>
            </a:r>
            <a:r>
              <a:rPr lang="zh-CN" altLang="zh-CN" b="1" kern="100" dirty="0">
                <a:latin typeface="Times New Roman"/>
                <a:cs typeface="Times New Roman"/>
              </a:rPr>
              <a:t>．组装单摆时，选择的摆球质量偏大</a:t>
            </a:r>
            <a:endParaRPr lang="zh-CN" altLang="zh-CN" sz="1050" kern="100" dirty="0">
              <a:latin typeface="宋体"/>
              <a:cs typeface="Courier New"/>
            </a:endParaRPr>
          </a:p>
          <a:p>
            <a:pPr indent="612140" algn="just"/>
            <a:r>
              <a:rPr lang="en-US" altLang="zh-CN" b="1" kern="100" dirty="0">
                <a:latin typeface="Times New Roman"/>
                <a:cs typeface="Courier New"/>
              </a:rPr>
              <a:t>B</a:t>
            </a:r>
            <a:r>
              <a:rPr lang="zh-CN" altLang="zh-CN" b="1" kern="100" dirty="0">
                <a:latin typeface="Times New Roman"/>
                <a:cs typeface="Times New Roman"/>
              </a:rPr>
              <a:t>．测量摆长时，将悬线长作为单摆的摆长</a:t>
            </a:r>
            <a:endParaRPr lang="zh-CN" altLang="zh-CN" sz="1050" kern="100" dirty="0">
              <a:latin typeface="宋体"/>
              <a:cs typeface="Courier New"/>
            </a:endParaRPr>
          </a:p>
          <a:p>
            <a:pPr indent="612140" algn="just"/>
            <a:r>
              <a:rPr lang="en-US" altLang="zh-CN" b="1" kern="100" dirty="0">
                <a:latin typeface="Times New Roman"/>
                <a:cs typeface="Courier New"/>
              </a:rPr>
              <a:t>C</a:t>
            </a:r>
            <a:r>
              <a:rPr lang="zh-CN" altLang="zh-CN" b="1" kern="100" dirty="0">
                <a:latin typeface="Times New Roman"/>
                <a:cs typeface="Times New Roman"/>
              </a:rPr>
              <a:t>．测量周期时，把</a:t>
            </a:r>
            <a:r>
              <a:rPr lang="en-US" altLang="zh-CN" b="1" i="1" kern="100" dirty="0">
                <a:latin typeface="Times New Roman"/>
                <a:cs typeface="Courier New"/>
              </a:rPr>
              <a:t>n</a:t>
            </a:r>
            <a:r>
              <a:rPr lang="zh-CN" altLang="zh-CN" b="1" kern="100" dirty="0">
                <a:latin typeface="Times New Roman"/>
                <a:cs typeface="Times New Roman"/>
              </a:rPr>
              <a:t>次全振动误认为是</a:t>
            </a:r>
            <a:r>
              <a:rPr lang="en-US" altLang="zh-CN" b="1" kern="100" dirty="0">
                <a:latin typeface="Times New Roman"/>
                <a:cs typeface="Courier New"/>
              </a:rPr>
              <a:t>(</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1)</a:t>
            </a:r>
            <a:r>
              <a:rPr lang="zh-CN" altLang="zh-CN" b="1" kern="100" dirty="0">
                <a:latin typeface="Times New Roman"/>
                <a:cs typeface="Times New Roman"/>
              </a:rPr>
              <a:t>次全振</a:t>
            </a:r>
            <a:r>
              <a:rPr lang="zh-CN" altLang="zh-CN" b="1" kern="100" dirty="0" smtClean="0">
                <a:latin typeface="Times New Roman"/>
                <a:cs typeface="Times New Roman"/>
              </a:rPr>
              <a:t>动</a:t>
            </a:r>
            <a:endParaRPr lang="zh-CN" altLang="zh-CN" sz="1050" kern="100" dirty="0">
              <a:latin typeface="宋体"/>
              <a:cs typeface="Courier New"/>
            </a:endParaRPr>
          </a:p>
        </p:txBody>
      </p:sp>
      <p:pic>
        <p:nvPicPr>
          <p:cNvPr id="10242" name="Picture 2" descr="20XWLX2-9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361283" y="1484784"/>
            <a:ext cx="5112568" cy="239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487213"/>
            <a:ext cx="10975658" cy="4525963"/>
          </a:xfrm>
        </p:spPr>
        <p:txBody>
          <a:bodyPr/>
          <a:lstStyle/>
          <a:p>
            <a:pPr indent="612140" algn="just"/>
            <a:r>
              <a:rPr lang="en-US" altLang="zh-CN" b="1" kern="100" dirty="0">
                <a:latin typeface="Times New Roman"/>
                <a:cs typeface="Courier New"/>
              </a:rPr>
              <a:t>(2)</a:t>
            </a:r>
            <a:r>
              <a:rPr lang="zh-CN" altLang="zh-CN" b="1" kern="100" dirty="0">
                <a:latin typeface="Times New Roman"/>
                <a:cs typeface="Times New Roman"/>
              </a:rPr>
              <a:t>下表是某同学记录的实验数据，并做了部分处理。</a:t>
            </a:r>
            <a:endParaRPr lang="zh-CN" altLang="zh-CN" sz="1050" kern="100" dirty="0">
              <a:latin typeface="宋体"/>
              <a:cs typeface="Courier New"/>
            </a:endParaRPr>
          </a:p>
          <a:p>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412366076"/>
              </p:ext>
            </p:extLst>
          </p:nvPr>
        </p:nvGraphicFramePr>
        <p:xfrm>
          <a:off x="1417065" y="1340768"/>
          <a:ext cx="9793090" cy="4603244"/>
        </p:xfrm>
        <a:graphic>
          <a:graphicData uri="http://schemas.openxmlformats.org/drawingml/2006/table">
            <a:tbl>
              <a:tblPr/>
              <a:tblGrid>
                <a:gridCol w="1880426"/>
                <a:gridCol w="1267719"/>
                <a:gridCol w="1267719"/>
                <a:gridCol w="1267719"/>
                <a:gridCol w="1267719"/>
                <a:gridCol w="1420894"/>
                <a:gridCol w="1420894"/>
              </a:tblGrid>
              <a:tr h="337883">
                <a:tc>
                  <a:txBody>
                    <a:bodyPr/>
                    <a:lstStyle/>
                    <a:p>
                      <a:pPr algn="ctr">
                        <a:lnSpc>
                          <a:spcPct val="150000"/>
                        </a:lnSpc>
                        <a:spcAft>
                          <a:spcPts val="0"/>
                        </a:spcAft>
                      </a:pPr>
                      <a:r>
                        <a:rPr lang="zh-CN" sz="2400" b="1" kern="100">
                          <a:effectLst/>
                          <a:latin typeface="Times New Roman"/>
                          <a:cs typeface="Times New Roman"/>
                        </a:rPr>
                        <a:t>组次</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1</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2</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3</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4</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5</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6</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5767">
                <a:tc>
                  <a:txBody>
                    <a:bodyPr/>
                    <a:lstStyle/>
                    <a:p>
                      <a:pPr algn="ctr">
                        <a:lnSpc>
                          <a:spcPct val="150000"/>
                        </a:lnSpc>
                        <a:spcAft>
                          <a:spcPts val="0"/>
                        </a:spcAft>
                      </a:pPr>
                      <a:r>
                        <a:rPr lang="zh-CN" sz="2400" b="1" kern="100">
                          <a:effectLst/>
                          <a:latin typeface="Times New Roman"/>
                          <a:cs typeface="Times New Roman"/>
                        </a:rPr>
                        <a:t>摆长</a:t>
                      </a:r>
                      <a:r>
                        <a:rPr lang="en-US" sz="2400" b="1" i="1" kern="100">
                          <a:effectLst/>
                          <a:latin typeface="Times New Roman"/>
                          <a:cs typeface="Courier New"/>
                        </a:rPr>
                        <a:t>l</a:t>
                      </a:r>
                      <a:r>
                        <a:rPr lang="en-US" sz="2400" b="1" kern="100">
                          <a:effectLst/>
                          <a:latin typeface="Times New Roman"/>
                          <a:cs typeface="Courier New"/>
                        </a:rPr>
                        <a:t>/cm</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40.00</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50.00</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dirty="0">
                          <a:effectLst/>
                          <a:latin typeface="Times New Roman"/>
                          <a:cs typeface="Courier New"/>
                        </a:rPr>
                        <a:t>60.00</a:t>
                      </a:r>
                      <a:endParaRPr lang="zh-CN" sz="2400" kern="100" dirty="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80.00</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100.00</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120.00</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1535">
                <a:tc>
                  <a:txBody>
                    <a:bodyPr/>
                    <a:lstStyle/>
                    <a:p>
                      <a:pPr algn="ctr">
                        <a:lnSpc>
                          <a:spcPct val="150000"/>
                        </a:lnSpc>
                        <a:spcAft>
                          <a:spcPts val="0"/>
                        </a:spcAft>
                      </a:pPr>
                      <a:r>
                        <a:rPr lang="en-US" sz="2400" b="1" kern="100">
                          <a:effectLst/>
                          <a:latin typeface="Times New Roman"/>
                          <a:cs typeface="Courier New"/>
                        </a:rPr>
                        <a:t>50</a:t>
                      </a:r>
                      <a:r>
                        <a:rPr lang="zh-CN" sz="2400" b="1" kern="100">
                          <a:effectLst/>
                          <a:latin typeface="Times New Roman"/>
                          <a:cs typeface="Times New Roman"/>
                        </a:rPr>
                        <a:t>次全振动时间</a:t>
                      </a:r>
                      <a:r>
                        <a:rPr lang="en-US" sz="2400" b="1" i="1" kern="100">
                          <a:effectLst/>
                          <a:latin typeface="Times New Roman"/>
                          <a:cs typeface="Courier New"/>
                        </a:rPr>
                        <a:t>t</a:t>
                      </a:r>
                      <a:r>
                        <a:rPr lang="en-US" sz="2400" b="1" kern="100">
                          <a:effectLst/>
                          <a:latin typeface="Times New Roman"/>
                          <a:cs typeface="Courier New"/>
                        </a:rPr>
                        <a:t>/s</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63.0</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74.0</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77.5</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89.5</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100.0</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109.5</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5767">
                <a:tc>
                  <a:txBody>
                    <a:bodyPr/>
                    <a:lstStyle/>
                    <a:p>
                      <a:pPr algn="ctr">
                        <a:lnSpc>
                          <a:spcPct val="150000"/>
                        </a:lnSpc>
                        <a:spcAft>
                          <a:spcPts val="0"/>
                        </a:spcAft>
                      </a:pPr>
                      <a:r>
                        <a:rPr lang="zh-CN" sz="2400" b="1" kern="100">
                          <a:effectLst/>
                          <a:latin typeface="Times New Roman"/>
                          <a:cs typeface="Times New Roman"/>
                        </a:rPr>
                        <a:t>周期</a:t>
                      </a:r>
                      <a:r>
                        <a:rPr lang="en-US" sz="2400" b="1" i="1" kern="100">
                          <a:effectLst/>
                          <a:latin typeface="Times New Roman"/>
                          <a:cs typeface="Courier New"/>
                        </a:rPr>
                        <a:t>T</a:t>
                      </a:r>
                      <a:r>
                        <a:rPr lang="en-US" sz="2400" b="1" kern="100">
                          <a:effectLst/>
                          <a:latin typeface="Times New Roman"/>
                          <a:cs typeface="Courier New"/>
                        </a:rPr>
                        <a:t>/s</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1.26</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1.48</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1.55</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1.79</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i="1" kern="100">
                          <a:effectLst/>
                          <a:latin typeface="Times New Roman"/>
                          <a:cs typeface="Courier New"/>
                        </a:rPr>
                        <a:t> </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2.19</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1535">
                <a:tc>
                  <a:txBody>
                    <a:bodyPr/>
                    <a:lstStyle/>
                    <a:p>
                      <a:pPr algn="ctr">
                        <a:lnSpc>
                          <a:spcPct val="150000"/>
                        </a:lnSpc>
                        <a:spcAft>
                          <a:spcPts val="0"/>
                        </a:spcAft>
                      </a:pPr>
                      <a:r>
                        <a:rPr lang="zh-CN" sz="2400" b="1" kern="100">
                          <a:effectLst/>
                          <a:latin typeface="Times New Roman"/>
                          <a:cs typeface="Times New Roman"/>
                        </a:rPr>
                        <a:t>周期的平方</a:t>
                      </a:r>
                      <a:r>
                        <a:rPr lang="en-US" sz="2400" b="1" i="1" kern="100">
                          <a:effectLst/>
                          <a:latin typeface="Times New Roman"/>
                          <a:cs typeface="Courier New"/>
                        </a:rPr>
                        <a:t>T</a:t>
                      </a:r>
                      <a:r>
                        <a:rPr lang="en-US" sz="2400" b="1" kern="100" baseline="30000">
                          <a:effectLst/>
                          <a:latin typeface="Times New Roman"/>
                          <a:cs typeface="Courier New"/>
                        </a:rPr>
                        <a:t>2</a:t>
                      </a:r>
                      <a:r>
                        <a:rPr lang="en-US" sz="2400" b="1" kern="100">
                          <a:effectLst/>
                          <a:latin typeface="Times New Roman"/>
                          <a:cs typeface="Courier New"/>
                        </a:rPr>
                        <a:t>/s</a:t>
                      </a:r>
                      <a:r>
                        <a:rPr lang="en-US" sz="2400" b="1" kern="100" baseline="30000">
                          <a:effectLst/>
                          <a:latin typeface="Times New Roman"/>
                          <a:cs typeface="Courier New"/>
                        </a:rPr>
                        <a:t>2</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1.59</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2.01</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2.40</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3.20</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i="1" kern="100">
                          <a:effectLst/>
                          <a:latin typeface="Times New Roman"/>
                          <a:cs typeface="Courier New"/>
                        </a:rPr>
                        <a:t> </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dirty="0">
                          <a:effectLst/>
                          <a:latin typeface="Times New Roman"/>
                          <a:cs typeface="Courier New"/>
                        </a:rPr>
                        <a:t>4.80</a:t>
                      </a:r>
                      <a:endParaRPr lang="zh-CN" sz="2400" kern="100" dirty="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476672"/>
            <a:ext cx="10975658" cy="4525963"/>
          </a:xfrm>
        </p:spPr>
        <p:txBody>
          <a:bodyPr/>
          <a:lstStyle/>
          <a:p>
            <a:pPr indent="612140" algn="just"/>
            <a:r>
              <a:rPr lang="zh-CN" altLang="zh-CN" b="1" kern="100" dirty="0">
                <a:latin typeface="Times New Roman"/>
                <a:cs typeface="Times New Roman"/>
              </a:rPr>
              <a:t>请计算第</a:t>
            </a:r>
            <a:r>
              <a:rPr lang="en-US" altLang="zh-CN" b="1" kern="100" dirty="0">
                <a:latin typeface="Times New Roman"/>
                <a:cs typeface="Courier New"/>
              </a:rPr>
              <a:t>5</a:t>
            </a:r>
            <a:r>
              <a:rPr lang="zh-CN" altLang="zh-CN" b="1" kern="100" dirty="0">
                <a:latin typeface="Times New Roman"/>
                <a:cs typeface="Times New Roman"/>
              </a:rPr>
              <a:t>组实验中的</a:t>
            </a:r>
            <a:r>
              <a:rPr lang="en-US" altLang="zh-CN" b="1" i="1" kern="100" dirty="0">
                <a:latin typeface="Times New Roman"/>
                <a:cs typeface="Courier New"/>
              </a:rPr>
              <a:t>T</a:t>
            </a:r>
            <a:r>
              <a:rPr lang="en-US" altLang="zh-CN" b="1" kern="100" baseline="30000" dirty="0">
                <a:latin typeface="Times New Roman"/>
                <a:cs typeface="Courier New"/>
              </a:rPr>
              <a:t>2</a:t>
            </a:r>
            <a:r>
              <a:rPr lang="zh-CN" altLang="zh-CN" b="1" kern="100" dirty="0">
                <a:latin typeface="Times New Roman"/>
                <a:cs typeface="Times New Roman"/>
              </a:rPr>
              <a:t>＝</a:t>
            </a:r>
            <a:r>
              <a:rPr lang="en-US" altLang="zh-CN" b="1" kern="100" dirty="0">
                <a:latin typeface="Times New Roman"/>
                <a:cs typeface="Courier New"/>
              </a:rPr>
              <a:t>________s</a:t>
            </a:r>
            <a:r>
              <a:rPr lang="en-US" altLang="zh-CN" b="1" kern="100" baseline="30000" dirty="0">
                <a:latin typeface="Times New Roman"/>
                <a:cs typeface="Courier New"/>
              </a:rPr>
              <a:t>2</a:t>
            </a:r>
            <a:r>
              <a:rPr lang="zh-CN" altLang="zh-CN" b="1" kern="100" dirty="0">
                <a:latin typeface="Times New Roman"/>
                <a:cs typeface="Times New Roman"/>
              </a:rPr>
              <a:t>。</a:t>
            </a:r>
            <a:endParaRPr lang="zh-CN" altLang="zh-CN" sz="1050" kern="100" dirty="0">
              <a:latin typeface="宋体"/>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将上表数据输入计算机，可得到图</a:t>
            </a:r>
            <a:r>
              <a:rPr lang="en-US" altLang="zh-CN" b="1" kern="100" dirty="0">
                <a:latin typeface="Times New Roman"/>
                <a:cs typeface="Courier New"/>
              </a:rPr>
              <a:t>2</a:t>
            </a:r>
            <a:r>
              <a:rPr lang="zh-CN" altLang="zh-CN" b="1" kern="100" dirty="0">
                <a:latin typeface="Times New Roman"/>
                <a:cs typeface="Times New Roman"/>
              </a:rPr>
              <a:t>所示的</a:t>
            </a:r>
            <a:r>
              <a:rPr lang="en-US" altLang="zh-CN" b="1" i="1" kern="100" dirty="0">
                <a:latin typeface="Times New Roman"/>
                <a:cs typeface="Courier New"/>
              </a:rPr>
              <a:t>l</a:t>
            </a:r>
            <a:r>
              <a:rPr lang="en-US" altLang="zh-CN" b="1" kern="100" dirty="0">
                <a:latin typeface="Times New Roman"/>
                <a:cs typeface="Courier New"/>
              </a:rPr>
              <a:t>­</a:t>
            </a:r>
            <a:r>
              <a:rPr lang="en-US" altLang="zh-CN" b="1" i="1" kern="100" dirty="0">
                <a:latin typeface="Times New Roman"/>
                <a:cs typeface="Courier New"/>
              </a:rPr>
              <a:t>T</a:t>
            </a:r>
            <a:r>
              <a:rPr lang="en-US" altLang="zh-CN" b="1" kern="100" baseline="30000" dirty="0">
                <a:latin typeface="Times New Roman"/>
                <a:cs typeface="Courier New"/>
              </a:rPr>
              <a:t>2</a:t>
            </a:r>
            <a:r>
              <a:rPr lang="zh-CN" altLang="zh-CN" b="1" kern="100" dirty="0">
                <a:latin typeface="Times New Roman"/>
                <a:cs typeface="Times New Roman"/>
              </a:rPr>
              <a:t>图像，图线经过坐标原点，斜率</a:t>
            </a:r>
            <a:r>
              <a:rPr lang="en-US" altLang="zh-CN" b="1" i="1" kern="100" dirty="0">
                <a:latin typeface="Times New Roman"/>
                <a:cs typeface="Courier New"/>
              </a:rPr>
              <a:t>k</a:t>
            </a:r>
            <a:r>
              <a:rPr lang="zh-CN" altLang="zh-CN" b="1" kern="100" dirty="0">
                <a:latin typeface="Times New Roman"/>
                <a:cs typeface="Times New Roman"/>
              </a:rPr>
              <a:t>＝</a:t>
            </a:r>
            <a:r>
              <a:rPr lang="en-US" altLang="zh-CN" b="1" kern="100" dirty="0">
                <a:latin typeface="Times New Roman"/>
                <a:cs typeface="Courier New"/>
              </a:rPr>
              <a:t>0.25 m</a:t>
            </a:r>
            <a:r>
              <a:rPr lang="en-US" altLang="zh-CN" b="1" kern="100" dirty="0">
                <a:latin typeface="IPAPANNEW"/>
                <a:cs typeface="Times New Roman"/>
              </a:rPr>
              <a:t>/s</a:t>
            </a:r>
            <a:r>
              <a:rPr lang="en-US" altLang="zh-CN" b="1" kern="100" baseline="30000" dirty="0">
                <a:latin typeface="IPAPANNEW"/>
                <a:cs typeface="Times New Roman"/>
              </a:rPr>
              <a:t>2</a:t>
            </a:r>
            <a:r>
              <a:rPr lang="zh-CN" altLang="zh-CN" b="1" kern="100" dirty="0">
                <a:latin typeface="IPAPANNEW"/>
                <a:cs typeface="Times New Roman"/>
              </a:rPr>
              <a:t>。由此求得重力加速度</a:t>
            </a:r>
            <a:r>
              <a:rPr lang="en-US" altLang="zh-CN" b="1" i="1" kern="100" dirty="0">
                <a:latin typeface="IPAPANNEW"/>
                <a:cs typeface="Times New Roman"/>
              </a:rPr>
              <a:t>g</a:t>
            </a:r>
            <a:r>
              <a:rPr lang="zh-CN" altLang="zh-CN" b="1" kern="100" dirty="0">
                <a:latin typeface="IPAPANNEW"/>
                <a:cs typeface="Times New Roman"/>
              </a:rPr>
              <a:t>＝</a:t>
            </a:r>
            <a:r>
              <a:rPr lang="en-US" altLang="zh-CN" b="1" kern="100" dirty="0">
                <a:latin typeface="IPAPANNEW"/>
                <a:cs typeface="Times New Roman"/>
              </a:rPr>
              <a:t>________m/</a:t>
            </a:r>
            <a:r>
              <a:rPr lang="en-US" altLang="zh-CN" b="1" kern="100" dirty="0">
                <a:latin typeface="Times New Roman"/>
                <a:cs typeface="Courier New"/>
              </a:rPr>
              <a:t>s</a:t>
            </a:r>
            <a:r>
              <a:rPr lang="en-US" altLang="zh-CN" b="1" kern="100" baseline="30000" dirty="0">
                <a:latin typeface="Times New Roman"/>
                <a:cs typeface="Courier New"/>
              </a:rPr>
              <a:t>2</a:t>
            </a:r>
            <a:r>
              <a:rPr lang="zh-CN" altLang="zh-CN" b="1" kern="100" dirty="0">
                <a:latin typeface="Times New Roman"/>
                <a:cs typeface="Times New Roman"/>
              </a:rPr>
              <a:t>。</a:t>
            </a:r>
            <a:r>
              <a:rPr lang="en-US" altLang="zh-CN" b="1" kern="100" dirty="0">
                <a:latin typeface="Times New Roman"/>
                <a:cs typeface="Courier New"/>
              </a:rPr>
              <a:t>(π</a:t>
            </a:r>
            <a:r>
              <a:rPr lang="en-US" altLang="zh-CN" b="1" kern="100" baseline="30000" dirty="0">
                <a:latin typeface="Times New Roman"/>
                <a:cs typeface="Courier New"/>
              </a:rPr>
              <a:t>2</a:t>
            </a:r>
            <a:r>
              <a:rPr lang="zh-CN" altLang="zh-CN" b="1" kern="100" dirty="0">
                <a:latin typeface="Times New Roman"/>
                <a:cs typeface="Times New Roman"/>
              </a:rPr>
              <a:t>＝</a:t>
            </a:r>
            <a:r>
              <a:rPr lang="en-US" altLang="zh-CN" b="1" kern="100" dirty="0">
                <a:latin typeface="Times New Roman"/>
                <a:cs typeface="Courier New"/>
              </a:rPr>
              <a:t>9.87</a:t>
            </a:r>
            <a:r>
              <a:rPr lang="zh-CN" altLang="zh-CN" b="1" kern="100" dirty="0">
                <a:latin typeface="Times New Roman"/>
                <a:cs typeface="Times New Roman"/>
              </a:rPr>
              <a:t>，此空答案保留</a:t>
            </a:r>
            <a:r>
              <a:rPr lang="en-US" altLang="zh-CN" b="1" kern="100" dirty="0">
                <a:latin typeface="Times New Roman"/>
                <a:cs typeface="Courier New"/>
              </a:rPr>
              <a:t>3</a:t>
            </a:r>
            <a:r>
              <a:rPr lang="zh-CN" altLang="zh-CN" b="1" kern="100" dirty="0">
                <a:latin typeface="Times New Roman"/>
                <a:cs typeface="Times New Roman"/>
              </a:rPr>
              <a:t>位有效数字</a:t>
            </a:r>
            <a:r>
              <a:rPr lang="en-US" altLang="zh-CN" b="1" kern="100" dirty="0">
                <a:latin typeface="Times New Roman"/>
                <a:cs typeface="Courier New"/>
              </a:rPr>
              <a:t>)</a:t>
            </a:r>
            <a:endParaRPr lang="zh-CN" altLang="zh-CN" sz="1050" kern="100" dirty="0">
              <a:latin typeface="宋体"/>
              <a:cs typeface="Courier New"/>
            </a:endParaRPr>
          </a:p>
          <a:p>
            <a:endParaRPr lang="zh-CN" altLang="en-US" dirty="0"/>
          </a:p>
        </p:txBody>
      </p:sp>
      <p:graphicFrame>
        <p:nvGraphicFramePr>
          <p:cNvPr id="2" name="对象 1"/>
          <p:cNvGraphicFramePr>
            <a:graphicFrameLocks noChangeAspect="1"/>
          </p:cNvGraphicFramePr>
          <p:nvPr>
            <p:extLst>
              <p:ext uri="{D42A27DB-BD31-4B8C-83A1-F6EECF244321}">
                <p14:modId xmlns:p14="http://schemas.microsoft.com/office/powerpoint/2010/main" val="2846087090"/>
              </p:ext>
            </p:extLst>
          </p:nvPr>
        </p:nvGraphicFramePr>
        <p:xfrm>
          <a:off x="911225" y="2805583"/>
          <a:ext cx="10371138" cy="3287713"/>
        </p:xfrm>
        <a:graphic>
          <a:graphicData uri="http://schemas.openxmlformats.org/presentationml/2006/ole">
            <mc:AlternateContent xmlns:mc="http://schemas.openxmlformats.org/markup-compatibility/2006">
              <mc:Choice xmlns:v="urn:schemas-microsoft-com:vml" Requires="v">
                <p:oleObj spid="_x0000_s12315" name="文档" r:id="rId4" imgW="10371836" imgH="3287907" progId="Word.Document.12">
                  <p:embed/>
                </p:oleObj>
              </mc:Choice>
              <mc:Fallback>
                <p:oleObj name="文档" r:id="rId4" imgW="10371836" imgH="3287907" progId="Word.Document.12">
                  <p:embed/>
                  <p:pic>
                    <p:nvPicPr>
                      <p:cNvPr id="0" name=""/>
                      <p:cNvPicPr/>
                      <p:nvPr/>
                    </p:nvPicPr>
                    <p:blipFill>
                      <a:blip r:embed="rId5"/>
                      <a:stretch>
                        <a:fillRect/>
                      </a:stretch>
                    </p:blipFill>
                    <p:spPr>
                      <a:xfrm>
                        <a:off x="911225" y="2805583"/>
                        <a:ext cx="10371138" cy="3287713"/>
                      </a:xfrm>
                      <a:prstGeom prst="rect">
                        <a:avLst/>
                      </a:prstGeom>
                    </p:spPr>
                  </p:pic>
                </p:oleObj>
              </mc:Fallback>
            </mc:AlternateContent>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915492771"/>
              </p:ext>
            </p:extLst>
          </p:nvPr>
        </p:nvGraphicFramePr>
        <p:xfrm>
          <a:off x="911225" y="188640"/>
          <a:ext cx="10371138" cy="3125787"/>
        </p:xfrm>
        <a:graphic>
          <a:graphicData uri="http://schemas.openxmlformats.org/presentationml/2006/ole">
            <mc:AlternateContent xmlns:mc="http://schemas.openxmlformats.org/markup-compatibility/2006">
              <mc:Choice xmlns:v="urn:schemas-microsoft-com:vml" Requires="v">
                <p:oleObj spid="_x0000_s13386" name="文档" r:id="rId4" imgW="10371836" imgH="3125675" progId="Word.Document.12">
                  <p:embed/>
                </p:oleObj>
              </mc:Choice>
              <mc:Fallback>
                <p:oleObj name="文档" r:id="rId4" imgW="10371836" imgH="3125675" progId="Word.Document.12">
                  <p:embed/>
                  <p:pic>
                    <p:nvPicPr>
                      <p:cNvPr id="0" name=""/>
                      <p:cNvPicPr/>
                      <p:nvPr/>
                    </p:nvPicPr>
                    <p:blipFill>
                      <a:blip r:embed="rId5"/>
                      <a:stretch>
                        <a:fillRect/>
                      </a:stretch>
                    </p:blipFill>
                    <p:spPr>
                      <a:xfrm>
                        <a:off x="911225" y="188640"/>
                        <a:ext cx="10371138" cy="3125787"/>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4205362418"/>
              </p:ext>
            </p:extLst>
          </p:nvPr>
        </p:nvGraphicFramePr>
        <p:xfrm>
          <a:off x="913011" y="3212976"/>
          <a:ext cx="10371138" cy="593725"/>
        </p:xfrm>
        <a:graphic>
          <a:graphicData uri="http://schemas.openxmlformats.org/presentationml/2006/ole">
            <mc:AlternateContent xmlns:mc="http://schemas.openxmlformats.org/markup-compatibility/2006">
              <mc:Choice xmlns:v="urn:schemas-microsoft-com:vml" Requires="v">
                <p:oleObj spid="_x0000_s13387" name="文档" r:id="rId7" imgW="10371836" imgH="593770" progId="Word.Document.12">
                  <p:embed/>
                </p:oleObj>
              </mc:Choice>
              <mc:Fallback>
                <p:oleObj name="文档" r:id="rId7" imgW="10371836" imgH="593770" progId="Word.Document.12">
                  <p:embed/>
                  <p:pic>
                    <p:nvPicPr>
                      <p:cNvPr id="0" name=""/>
                      <p:cNvPicPr/>
                      <p:nvPr/>
                    </p:nvPicPr>
                    <p:blipFill>
                      <a:blip r:embed="rId8"/>
                      <a:stretch>
                        <a:fillRect/>
                      </a:stretch>
                    </p:blipFill>
                    <p:spPr>
                      <a:xfrm>
                        <a:off x="913011" y="3212976"/>
                        <a:ext cx="10371138" cy="59372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615379384"/>
              </p:ext>
            </p:extLst>
          </p:nvPr>
        </p:nvGraphicFramePr>
        <p:xfrm>
          <a:off x="911225" y="3772743"/>
          <a:ext cx="10371138" cy="2968625"/>
        </p:xfrm>
        <a:graphic>
          <a:graphicData uri="http://schemas.openxmlformats.org/presentationml/2006/ole">
            <mc:AlternateContent xmlns:mc="http://schemas.openxmlformats.org/markup-compatibility/2006">
              <mc:Choice xmlns:v="urn:schemas-microsoft-com:vml" Requires="v">
                <p:oleObj spid="_x0000_s13388" name="文档" r:id="rId10" imgW="10371836" imgH="2968850" progId="Word.Document.12">
                  <p:embed/>
                </p:oleObj>
              </mc:Choice>
              <mc:Fallback>
                <p:oleObj name="文档" r:id="rId10" imgW="10371836" imgH="2968850" progId="Word.Document.12">
                  <p:embed/>
                  <p:pic>
                    <p:nvPicPr>
                      <p:cNvPr id="0" name=""/>
                      <p:cNvPicPr/>
                      <p:nvPr/>
                    </p:nvPicPr>
                    <p:blipFill>
                      <a:blip r:embed="rId11"/>
                      <a:stretch>
                        <a:fillRect/>
                      </a:stretch>
                    </p:blipFill>
                    <p:spPr>
                      <a:xfrm>
                        <a:off x="911225" y="3772743"/>
                        <a:ext cx="10371138" cy="2968625"/>
                      </a:xfrm>
                      <a:prstGeom prst="rect">
                        <a:avLst/>
                      </a:prstGeom>
                    </p:spPr>
                  </p:pic>
                </p:oleObj>
              </mc:Fallback>
            </mc:AlternateContent>
          </a:graphicData>
        </a:graphic>
      </p:graphicFrame>
    </p:spTree>
    <p:extLst>
      <p:ext uri="{BB962C8B-B14F-4D97-AF65-F5344CB8AC3E}">
        <p14:creationId xmlns:p14="http://schemas.microsoft.com/office/powerpoint/2010/main" val="3892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66545" y="404664"/>
            <a:ext cx="10975658" cy="5760640"/>
          </a:xfrm>
        </p:spPr>
        <p:txBody>
          <a:bodyPr/>
          <a:lstStyle/>
          <a:p>
            <a:pPr indent="612140" algn="just"/>
            <a:r>
              <a:rPr lang="en-US" altLang="zh-CN" b="1" kern="100" dirty="0">
                <a:solidFill>
                  <a:srgbClr val="4F6228"/>
                </a:solidFill>
                <a:latin typeface="IPAPANNEW"/>
                <a:cs typeface="Times New Roman"/>
              </a:rPr>
              <a:t>[</a:t>
            </a:r>
            <a:r>
              <a:rPr lang="zh-CN" altLang="zh-CN" b="1" kern="100" dirty="0">
                <a:solidFill>
                  <a:srgbClr val="4F6228"/>
                </a:solidFill>
                <a:latin typeface="宋体"/>
                <a:ea typeface="黑体"/>
                <a:cs typeface="Times New Roman"/>
              </a:rPr>
              <a:t>对点训练</a:t>
            </a:r>
            <a:r>
              <a:rPr lang="en-US" altLang="zh-CN" b="1" kern="100" dirty="0">
                <a:solidFill>
                  <a:srgbClr val="4F6228"/>
                </a:solidFill>
                <a:latin typeface="IPAPANNEW"/>
                <a:cs typeface="Times New Roman"/>
              </a:rPr>
              <a:t>]</a:t>
            </a:r>
            <a:endParaRPr lang="zh-CN" altLang="zh-CN" sz="1050" kern="100" dirty="0">
              <a:latin typeface="宋体"/>
              <a:cs typeface="Courier New"/>
            </a:endParaRPr>
          </a:p>
          <a:p>
            <a:pPr indent="90488" algn="just"/>
            <a:r>
              <a:rPr lang="en-US" altLang="zh-CN" b="1" kern="100" dirty="0">
                <a:latin typeface="Times New Roman"/>
                <a:cs typeface="Courier New"/>
              </a:rPr>
              <a:t>2.</a:t>
            </a:r>
            <a:r>
              <a:rPr lang="zh-CN" altLang="zh-CN" b="1" kern="100" dirty="0">
                <a:latin typeface="Times New Roman"/>
                <a:cs typeface="Times New Roman"/>
              </a:rPr>
              <a:t>用单摆测量重力加速度的实验装置如图所示。</a:t>
            </a:r>
            <a:endParaRPr lang="zh-CN" altLang="zh-CN" sz="1050" kern="100" dirty="0">
              <a:latin typeface="宋体"/>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组装单摆时，应在下列器材中选用</a:t>
            </a:r>
            <a:r>
              <a:rPr lang="en-US" altLang="zh-CN" b="1" kern="100" dirty="0">
                <a:latin typeface="Times New Roman"/>
                <a:cs typeface="Courier New"/>
              </a:rPr>
              <a:t>________(</a:t>
            </a:r>
            <a:r>
              <a:rPr lang="zh-CN" altLang="zh-CN" b="1" kern="100" dirty="0">
                <a:latin typeface="Times New Roman"/>
                <a:cs typeface="Times New Roman"/>
              </a:rPr>
              <a:t>选填选项前的字母</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latin typeface="宋体"/>
              <a:cs typeface="Courier New"/>
            </a:endParaRPr>
          </a:p>
          <a:p>
            <a:pPr indent="612140" algn="just"/>
            <a:r>
              <a:rPr lang="en-US" altLang="zh-CN" b="1" kern="100" dirty="0">
                <a:latin typeface="Times New Roman"/>
                <a:cs typeface="Courier New"/>
              </a:rPr>
              <a:t>A</a:t>
            </a:r>
            <a:r>
              <a:rPr lang="zh-CN" altLang="zh-CN" b="1" kern="100" dirty="0">
                <a:latin typeface="Times New Roman"/>
                <a:cs typeface="Times New Roman"/>
              </a:rPr>
              <a:t>．长度为</a:t>
            </a:r>
            <a:r>
              <a:rPr lang="en-US" altLang="zh-CN" b="1" kern="100" dirty="0">
                <a:latin typeface="Times New Roman"/>
                <a:cs typeface="Courier New"/>
              </a:rPr>
              <a:t>1 m</a:t>
            </a:r>
            <a:r>
              <a:rPr lang="zh-CN" altLang="zh-CN" b="1" kern="100" dirty="0">
                <a:latin typeface="Times New Roman"/>
                <a:cs typeface="Times New Roman"/>
              </a:rPr>
              <a:t>左右的细线</a:t>
            </a:r>
            <a:endParaRPr lang="zh-CN" altLang="zh-CN" sz="1050" kern="100" dirty="0">
              <a:latin typeface="宋体"/>
              <a:cs typeface="Courier New"/>
            </a:endParaRPr>
          </a:p>
          <a:p>
            <a:pPr indent="612140" algn="just"/>
            <a:r>
              <a:rPr lang="en-US" altLang="zh-CN" b="1" kern="100" dirty="0">
                <a:latin typeface="Times New Roman"/>
                <a:cs typeface="Courier New"/>
              </a:rPr>
              <a:t>B</a:t>
            </a:r>
            <a:r>
              <a:rPr lang="zh-CN" altLang="zh-CN" b="1" kern="100" dirty="0">
                <a:latin typeface="Times New Roman"/>
                <a:cs typeface="Times New Roman"/>
              </a:rPr>
              <a:t>．长度为</a:t>
            </a:r>
            <a:r>
              <a:rPr lang="en-US" altLang="zh-CN" b="1" kern="100" dirty="0">
                <a:latin typeface="Times New Roman"/>
                <a:cs typeface="Courier New"/>
              </a:rPr>
              <a:t>30 cm</a:t>
            </a:r>
            <a:r>
              <a:rPr lang="zh-CN" altLang="zh-CN" b="1" kern="100" dirty="0">
                <a:latin typeface="Times New Roman"/>
                <a:cs typeface="Times New Roman"/>
              </a:rPr>
              <a:t>左右的细线</a:t>
            </a:r>
            <a:endParaRPr lang="zh-CN" altLang="zh-CN" sz="1050" kern="100" dirty="0">
              <a:latin typeface="宋体"/>
              <a:cs typeface="Courier New"/>
            </a:endParaRPr>
          </a:p>
          <a:p>
            <a:pPr indent="612140" algn="just"/>
            <a:r>
              <a:rPr lang="en-US" altLang="zh-CN" b="1" kern="100" dirty="0">
                <a:latin typeface="Times New Roman"/>
                <a:cs typeface="Courier New"/>
              </a:rPr>
              <a:t>C</a:t>
            </a:r>
            <a:r>
              <a:rPr lang="zh-CN" altLang="zh-CN" b="1" kern="100" dirty="0">
                <a:latin typeface="Times New Roman"/>
                <a:cs typeface="Times New Roman"/>
              </a:rPr>
              <a:t>．直径为</a:t>
            </a:r>
            <a:r>
              <a:rPr lang="en-US" altLang="zh-CN" b="1" kern="100" dirty="0">
                <a:latin typeface="Times New Roman"/>
                <a:cs typeface="Courier New"/>
              </a:rPr>
              <a:t>1.8 cm</a:t>
            </a:r>
            <a:r>
              <a:rPr lang="zh-CN" altLang="zh-CN" b="1" kern="100" dirty="0">
                <a:latin typeface="Times New Roman"/>
                <a:cs typeface="Times New Roman"/>
              </a:rPr>
              <a:t>的塑料球</a:t>
            </a:r>
            <a:endParaRPr lang="zh-CN" altLang="zh-CN" sz="1050" kern="100" dirty="0">
              <a:latin typeface="宋体"/>
              <a:cs typeface="Courier New"/>
            </a:endParaRPr>
          </a:p>
          <a:p>
            <a:pPr indent="612140" algn="just"/>
            <a:r>
              <a:rPr lang="en-US" altLang="zh-CN" b="1" kern="100" dirty="0">
                <a:latin typeface="Times New Roman"/>
                <a:cs typeface="Courier New"/>
              </a:rPr>
              <a:t>D</a:t>
            </a:r>
            <a:r>
              <a:rPr lang="zh-CN" altLang="zh-CN" b="1" kern="100" dirty="0">
                <a:latin typeface="Times New Roman"/>
                <a:cs typeface="Times New Roman"/>
              </a:rPr>
              <a:t>．直径为</a:t>
            </a:r>
            <a:r>
              <a:rPr lang="en-US" altLang="zh-CN" b="1" kern="100" dirty="0">
                <a:latin typeface="Times New Roman"/>
                <a:cs typeface="Courier New"/>
              </a:rPr>
              <a:t>1.8 cm</a:t>
            </a:r>
            <a:r>
              <a:rPr lang="zh-CN" altLang="zh-CN" b="1" kern="100" dirty="0">
                <a:latin typeface="Times New Roman"/>
                <a:cs typeface="Times New Roman"/>
              </a:rPr>
              <a:t>的铁球</a:t>
            </a:r>
            <a:endParaRPr lang="zh-CN" altLang="zh-CN" sz="1050" kern="100" dirty="0">
              <a:latin typeface="宋体"/>
              <a:cs typeface="Courier New"/>
            </a:endParaRPr>
          </a:p>
          <a:p>
            <a:pPr marL="625475" indent="0" algn="just"/>
            <a:r>
              <a:rPr lang="en-US" altLang="zh-CN" b="1" kern="100" dirty="0">
                <a:latin typeface="Times New Roman"/>
                <a:cs typeface="Courier New"/>
              </a:rPr>
              <a:t>(2)</a:t>
            </a:r>
            <a:r>
              <a:rPr lang="zh-CN" altLang="zh-CN" b="1" kern="100" dirty="0">
                <a:latin typeface="Times New Roman"/>
                <a:cs typeface="Times New Roman"/>
              </a:rPr>
              <a:t>测出悬点</a:t>
            </a:r>
            <a:r>
              <a:rPr lang="en-US" altLang="zh-CN" b="1" i="1" kern="100" dirty="0">
                <a:latin typeface="Times New Roman"/>
                <a:cs typeface="Courier New"/>
              </a:rPr>
              <a:t>O</a:t>
            </a:r>
            <a:r>
              <a:rPr lang="zh-CN" altLang="zh-CN" b="1" kern="100" dirty="0">
                <a:latin typeface="Times New Roman"/>
                <a:cs typeface="Times New Roman"/>
              </a:rPr>
              <a:t>到小球球心的距离</a:t>
            </a:r>
            <a:r>
              <a:rPr lang="en-US" altLang="zh-CN" b="1" kern="100" dirty="0">
                <a:latin typeface="Times New Roman"/>
                <a:cs typeface="Courier New"/>
              </a:rPr>
              <a:t>(</a:t>
            </a:r>
            <a:r>
              <a:rPr lang="zh-CN" altLang="zh-CN" b="1" kern="100" dirty="0">
                <a:latin typeface="Times New Roman"/>
                <a:cs typeface="Times New Roman"/>
              </a:rPr>
              <a:t>摆长</a:t>
            </a:r>
            <a:r>
              <a:rPr lang="en-US" altLang="zh-CN" b="1" kern="100" dirty="0">
                <a:latin typeface="Times New Roman"/>
                <a:cs typeface="Courier New"/>
              </a:rPr>
              <a:t>)</a:t>
            </a:r>
            <a:r>
              <a:rPr lang="en-US" altLang="zh-CN" b="1" i="1" kern="100" dirty="0">
                <a:latin typeface="Times New Roman"/>
                <a:cs typeface="Courier New"/>
              </a:rPr>
              <a:t>L</a:t>
            </a:r>
            <a:r>
              <a:rPr lang="zh-CN" altLang="zh-CN" b="1" kern="100" dirty="0">
                <a:latin typeface="Times New Roman"/>
                <a:cs typeface="Times New Roman"/>
              </a:rPr>
              <a:t>及单摆完成</a:t>
            </a:r>
            <a:r>
              <a:rPr lang="en-US" altLang="zh-CN" b="1" i="1" kern="100" dirty="0">
                <a:latin typeface="Times New Roman"/>
                <a:cs typeface="Courier New"/>
              </a:rPr>
              <a:t>n</a:t>
            </a:r>
            <a:r>
              <a:rPr lang="zh-CN" altLang="zh-CN" b="1" kern="100" dirty="0">
                <a:latin typeface="Times New Roman"/>
                <a:cs typeface="Times New Roman"/>
              </a:rPr>
              <a:t>次全振动所用的时间</a:t>
            </a:r>
            <a:r>
              <a:rPr lang="en-US" altLang="zh-CN" b="1" i="1" kern="100" dirty="0">
                <a:latin typeface="Times New Roman"/>
                <a:cs typeface="Courier New"/>
              </a:rPr>
              <a:t>t</a:t>
            </a:r>
            <a:r>
              <a:rPr lang="zh-CN" altLang="zh-CN" b="1" kern="100" dirty="0">
                <a:latin typeface="Times New Roman"/>
                <a:cs typeface="Times New Roman"/>
              </a:rPr>
              <a:t>，则重力加速度</a:t>
            </a:r>
            <a:r>
              <a:rPr lang="en-US" altLang="zh-CN" b="1" i="1" kern="100" dirty="0">
                <a:latin typeface="Times New Roman"/>
                <a:cs typeface="Courier New"/>
              </a:rPr>
              <a:t>g</a:t>
            </a:r>
            <a:r>
              <a:rPr lang="zh-CN" altLang="zh-CN" b="1" kern="100" dirty="0">
                <a:latin typeface="Times New Roman"/>
                <a:cs typeface="Times New Roman"/>
              </a:rPr>
              <a:t>＝</a:t>
            </a:r>
            <a:r>
              <a:rPr lang="en-US" altLang="zh-CN" b="1" kern="100" dirty="0">
                <a:latin typeface="Times New Roman"/>
                <a:cs typeface="Courier New"/>
              </a:rPr>
              <a:t>________(</a:t>
            </a:r>
            <a:r>
              <a:rPr lang="zh-CN" altLang="zh-CN" b="1" kern="100" dirty="0">
                <a:latin typeface="Times New Roman"/>
                <a:cs typeface="Times New Roman"/>
              </a:rPr>
              <a:t>用</a:t>
            </a:r>
            <a:r>
              <a:rPr lang="en-US" altLang="zh-CN" b="1" i="1" kern="100" dirty="0">
                <a:latin typeface="Times New Roman"/>
                <a:cs typeface="Courier New"/>
              </a:rPr>
              <a:t>L</a:t>
            </a:r>
            <a:r>
              <a:rPr lang="zh-CN" altLang="zh-CN" b="1" kern="100" dirty="0">
                <a:latin typeface="Times New Roman"/>
                <a:cs typeface="Times New Roman"/>
              </a:rPr>
              <a:t>、</a:t>
            </a:r>
            <a:r>
              <a:rPr lang="en-US" altLang="zh-CN" b="1" i="1" kern="100" dirty="0">
                <a:latin typeface="Times New Roman"/>
                <a:cs typeface="Courier New"/>
              </a:rPr>
              <a:t>n</a:t>
            </a:r>
            <a:r>
              <a:rPr lang="zh-CN" altLang="zh-CN" b="1" kern="100" dirty="0">
                <a:latin typeface="Times New Roman"/>
                <a:cs typeface="Times New Roman"/>
              </a:rPr>
              <a:t>、</a:t>
            </a:r>
            <a:r>
              <a:rPr lang="en-US" altLang="zh-CN" b="1" i="1" kern="100" dirty="0">
                <a:latin typeface="Times New Roman"/>
                <a:cs typeface="Courier New"/>
              </a:rPr>
              <a:t>t</a:t>
            </a:r>
            <a:r>
              <a:rPr lang="zh-CN" altLang="zh-CN" b="1" kern="100" dirty="0">
                <a:latin typeface="Times New Roman"/>
                <a:cs typeface="Times New Roman"/>
              </a:rPr>
              <a:t>表示</a:t>
            </a:r>
            <a:r>
              <a:rPr lang="en-US" altLang="zh-CN" b="1" kern="100" dirty="0">
                <a:latin typeface="Times New Roman"/>
                <a:cs typeface="Courier New"/>
              </a:rPr>
              <a:t>)</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14338" name="Picture 2" descr="20YLAWL14-12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6693117" y="2492896"/>
            <a:ext cx="2269568" cy="2294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55923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548680"/>
            <a:ext cx="10975658" cy="5328592"/>
          </a:xfrm>
        </p:spPr>
        <p:txBody>
          <a:bodyPr>
            <a:normAutofit lnSpcReduction="10000"/>
          </a:bodyPr>
          <a:lstStyle/>
          <a:p>
            <a:pPr indent="612140" algn="just"/>
            <a:r>
              <a:rPr lang="en-US" altLang="zh-CN" b="1" kern="100" dirty="0">
                <a:latin typeface="Times New Roman"/>
                <a:cs typeface="Courier New"/>
              </a:rPr>
              <a:t>(3)</a:t>
            </a:r>
            <a:r>
              <a:rPr lang="zh-CN" altLang="zh-CN" b="1" kern="100" dirty="0">
                <a:latin typeface="Times New Roman"/>
                <a:cs typeface="Times New Roman"/>
              </a:rPr>
              <a:t>下表是某同学记录的</a:t>
            </a:r>
            <a:r>
              <a:rPr lang="en-US" altLang="zh-CN" b="1" kern="100" dirty="0">
                <a:latin typeface="Times New Roman"/>
                <a:cs typeface="Courier New"/>
              </a:rPr>
              <a:t>3</a:t>
            </a:r>
            <a:r>
              <a:rPr lang="zh-CN" altLang="zh-CN" b="1" kern="100" dirty="0">
                <a:latin typeface="Times New Roman"/>
                <a:cs typeface="Times New Roman"/>
              </a:rPr>
              <a:t>组实验数据，并做了部分计算处理。</a:t>
            </a:r>
            <a:endParaRPr lang="zh-CN" altLang="zh-CN" sz="1050" kern="100" dirty="0">
              <a:latin typeface="宋体"/>
              <a:cs typeface="Courier New"/>
            </a:endParaRPr>
          </a:p>
          <a:p>
            <a:pPr indent="612140" algn="just"/>
            <a:endParaRPr lang="en-US" altLang="zh-CN" b="1" kern="100" dirty="0" smtClean="0">
              <a:latin typeface="Times New Roman"/>
              <a:cs typeface="Times New Roman"/>
            </a:endParaRPr>
          </a:p>
          <a:p>
            <a:pPr indent="612140" algn="just"/>
            <a:endParaRPr lang="en-US" altLang="zh-CN" b="1" kern="100" dirty="0">
              <a:latin typeface="Times New Roman"/>
              <a:cs typeface="Times New Roman"/>
            </a:endParaRPr>
          </a:p>
          <a:p>
            <a:pPr indent="612140" algn="just"/>
            <a:endParaRPr lang="en-US" altLang="zh-CN" b="1" kern="100" dirty="0" smtClean="0">
              <a:latin typeface="Times New Roman"/>
              <a:cs typeface="Times New Roman"/>
            </a:endParaRPr>
          </a:p>
          <a:p>
            <a:pPr indent="612140" algn="just"/>
            <a:endParaRPr lang="en-US" altLang="zh-CN" b="1" kern="100" dirty="0">
              <a:latin typeface="Times New Roman"/>
              <a:cs typeface="Times New Roman"/>
            </a:endParaRPr>
          </a:p>
          <a:p>
            <a:pPr indent="612140" algn="just"/>
            <a:endParaRPr lang="en-US" altLang="zh-CN" b="1" kern="100" dirty="0" smtClean="0">
              <a:latin typeface="Times New Roman"/>
              <a:cs typeface="Times New Roman"/>
            </a:endParaRPr>
          </a:p>
          <a:p>
            <a:pPr indent="612140" algn="just"/>
            <a:endParaRPr lang="en-US" altLang="zh-CN" b="1" kern="100" dirty="0" smtClean="0">
              <a:latin typeface="Times New Roman"/>
              <a:cs typeface="Times New Roman"/>
            </a:endParaRPr>
          </a:p>
          <a:p>
            <a:pPr indent="612140" algn="just"/>
            <a:endParaRPr lang="en-US" altLang="zh-CN" b="1" kern="100" dirty="0" smtClean="0">
              <a:latin typeface="Times New Roman"/>
              <a:cs typeface="Times New Roman"/>
            </a:endParaRPr>
          </a:p>
          <a:p>
            <a:pPr indent="612140" algn="just"/>
            <a:r>
              <a:rPr lang="zh-CN" altLang="zh-CN" b="1" kern="100" dirty="0" smtClean="0">
                <a:latin typeface="Times New Roman"/>
                <a:cs typeface="Times New Roman"/>
              </a:rPr>
              <a:t>请</a:t>
            </a:r>
            <a:r>
              <a:rPr lang="zh-CN" altLang="zh-CN" b="1" kern="100" dirty="0">
                <a:latin typeface="Times New Roman"/>
                <a:cs typeface="Times New Roman"/>
              </a:rPr>
              <a:t>计算出第</a:t>
            </a:r>
            <a:r>
              <a:rPr lang="en-US" altLang="zh-CN" b="1" kern="100" dirty="0">
                <a:latin typeface="Times New Roman"/>
                <a:cs typeface="Courier New"/>
              </a:rPr>
              <a:t>3</a:t>
            </a:r>
            <a:r>
              <a:rPr lang="zh-CN" altLang="zh-CN" b="1" kern="100" dirty="0">
                <a:latin typeface="Times New Roman"/>
                <a:cs typeface="Times New Roman"/>
              </a:rPr>
              <a:t>组实验中的</a:t>
            </a:r>
            <a:r>
              <a:rPr lang="en-US" altLang="zh-CN" b="1" i="1" kern="100" dirty="0">
                <a:latin typeface="Times New Roman"/>
                <a:cs typeface="Courier New"/>
              </a:rPr>
              <a:t>T</a:t>
            </a:r>
            <a:r>
              <a:rPr lang="zh-CN" altLang="zh-CN" b="1" kern="100" dirty="0">
                <a:latin typeface="Times New Roman"/>
                <a:cs typeface="Times New Roman"/>
              </a:rPr>
              <a:t>＝</a:t>
            </a:r>
            <a:r>
              <a:rPr lang="en-US" altLang="zh-CN" b="1" kern="100" dirty="0">
                <a:latin typeface="Times New Roman"/>
                <a:cs typeface="Courier New"/>
              </a:rPr>
              <a:t>_______s</a:t>
            </a:r>
            <a:r>
              <a:rPr lang="zh-CN" altLang="zh-CN" b="1" kern="100" dirty="0">
                <a:latin typeface="Times New Roman"/>
                <a:cs typeface="Times New Roman"/>
              </a:rPr>
              <a:t>，</a:t>
            </a:r>
            <a:r>
              <a:rPr lang="en-US" altLang="zh-CN" b="1" i="1" kern="100" dirty="0">
                <a:latin typeface="Times New Roman"/>
                <a:cs typeface="Courier New"/>
              </a:rPr>
              <a:t>g</a:t>
            </a:r>
            <a:r>
              <a:rPr lang="zh-CN" altLang="zh-CN" b="1" kern="100" dirty="0">
                <a:latin typeface="Times New Roman"/>
                <a:cs typeface="Times New Roman"/>
              </a:rPr>
              <a:t>＝</a:t>
            </a:r>
            <a:r>
              <a:rPr lang="en-US" altLang="zh-CN" b="1" kern="100" dirty="0">
                <a:latin typeface="Times New Roman"/>
                <a:cs typeface="Courier New"/>
              </a:rPr>
              <a:t>_______m/s</a:t>
            </a:r>
            <a:r>
              <a:rPr lang="en-US" altLang="zh-CN" b="1" kern="100" baseline="30000" dirty="0">
                <a:latin typeface="Times New Roman"/>
                <a:cs typeface="Courier New"/>
              </a:rPr>
              <a:t>2</a:t>
            </a:r>
            <a:r>
              <a:rPr lang="zh-CN" altLang="zh-CN" b="1" kern="100" dirty="0" smtClean="0">
                <a:latin typeface="Times New Roman"/>
                <a:cs typeface="Times New Roman"/>
              </a:rPr>
              <a:t>。</a:t>
            </a:r>
            <a:endParaRPr lang="zh-CN" altLang="zh-CN" sz="1050" kern="100" dirty="0">
              <a:latin typeface="宋体"/>
              <a:cs typeface="Courier New"/>
            </a:endParaRPr>
          </a:p>
        </p:txBody>
      </p:sp>
      <p:graphicFrame>
        <p:nvGraphicFramePr>
          <p:cNvPr id="3" name="表格 2"/>
          <p:cNvGraphicFramePr>
            <a:graphicFrameLocks noGrp="1"/>
          </p:cNvGraphicFramePr>
          <p:nvPr>
            <p:extLst>
              <p:ext uri="{D42A27DB-BD31-4B8C-83A1-F6EECF244321}">
                <p14:modId xmlns:p14="http://schemas.microsoft.com/office/powerpoint/2010/main" val="960347925"/>
              </p:ext>
            </p:extLst>
          </p:nvPr>
        </p:nvGraphicFramePr>
        <p:xfrm>
          <a:off x="2065139" y="1425082"/>
          <a:ext cx="6984777" cy="3214908"/>
        </p:xfrm>
        <a:graphic>
          <a:graphicData uri="http://schemas.openxmlformats.org/drawingml/2006/table">
            <a:tbl>
              <a:tblPr/>
              <a:tblGrid>
                <a:gridCol w="3391698"/>
                <a:gridCol w="1151322"/>
                <a:gridCol w="1151322"/>
                <a:gridCol w="1290435"/>
              </a:tblGrid>
              <a:tr h="320026">
                <a:tc>
                  <a:txBody>
                    <a:bodyPr/>
                    <a:lstStyle/>
                    <a:p>
                      <a:pPr algn="ctr">
                        <a:lnSpc>
                          <a:spcPct val="150000"/>
                        </a:lnSpc>
                        <a:spcAft>
                          <a:spcPts val="0"/>
                        </a:spcAft>
                      </a:pPr>
                      <a:r>
                        <a:rPr lang="zh-CN" sz="2400" b="1" kern="100">
                          <a:effectLst/>
                          <a:latin typeface="Times New Roman"/>
                          <a:cs typeface="Times New Roman"/>
                        </a:rPr>
                        <a:t>组次</a:t>
                      </a:r>
                      <a:endParaRPr lang="zh-CN" sz="2400" kern="10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1</a:t>
                      </a:r>
                      <a:endParaRPr lang="zh-CN" sz="2400" kern="10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2</a:t>
                      </a:r>
                      <a:endParaRPr lang="zh-CN" sz="2400" kern="10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3</a:t>
                      </a:r>
                      <a:endParaRPr lang="zh-CN" sz="2400" kern="10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2504">
                <a:tc>
                  <a:txBody>
                    <a:bodyPr/>
                    <a:lstStyle/>
                    <a:p>
                      <a:pPr algn="ctr">
                        <a:lnSpc>
                          <a:spcPct val="150000"/>
                        </a:lnSpc>
                        <a:spcAft>
                          <a:spcPts val="0"/>
                        </a:spcAft>
                      </a:pPr>
                      <a:r>
                        <a:rPr lang="zh-CN" sz="2400" b="1" kern="100">
                          <a:effectLst/>
                          <a:latin typeface="Times New Roman"/>
                          <a:cs typeface="Times New Roman"/>
                        </a:rPr>
                        <a:t>摆长</a:t>
                      </a:r>
                      <a:r>
                        <a:rPr lang="en-US" sz="2400" b="1" i="1" kern="100">
                          <a:effectLst/>
                          <a:latin typeface="Times New Roman"/>
                          <a:cs typeface="Courier New"/>
                        </a:rPr>
                        <a:t>L</a:t>
                      </a:r>
                      <a:r>
                        <a:rPr lang="en-US" sz="2400" b="1" kern="100">
                          <a:effectLst/>
                          <a:latin typeface="Times New Roman"/>
                          <a:cs typeface="Courier New"/>
                        </a:rPr>
                        <a:t>/cm</a:t>
                      </a:r>
                      <a:endParaRPr lang="zh-CN" sz="2400" kern="10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80.00</a:t>
                      </a:r>
                      <a:endParaRPr lang="zh-CN" sz="2400" kern="10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90.00</a:t>
                      </a:r>
                      <a:endParaRPr lang="zh-CN" sz="2400" kern="10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dirty="0">
                          <a:effectLst/>
                          <a:latin typeface="Times New Roman"/>
                          <a:cs typeface="Courier New"/>
                        </a:rPr>
                        <a:t>100.00</a:t>
                      </a:r>
                      <a:endParaRPr lang="zh-CN" sz="2400" kern="100" dirty="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2504">
                <a:tc>
                  <a:txBody>
                    <a:bodyPr/>
                    <a:lstStyle/>
                    <a:p>
                      <a:pPr algn="ctr">
                        <a:lnSpc>
                          <a:spcPct val="150000"/>
                        </a:lnSpc>
                        <a:spcAft>
                          <a:spcPts val="0"/>
                        </a:spcAft>
                      </a:pPr>
                      <a:r>
                        <a:rPr lang="en-US" sz="2400" b="1" kern="100">
                          <a:effectLst/>
                          <a:latin typeface="Times New Roman"/>
                          <a:cs typeface="Courier New"/>
                        </a:rPr>
                        <a:t>50</a:t>
                      </a:r>
                      <a:r>
                        <a:rPr lang="zh-CN" sz="2400" b="1" kern="100">
                          <a:effectLst/>
                          <a:latin typeface="Times New Roman"/>
                          <a:cs typeface="Times New Roman"/>
                        </a:rPr>
                        <a:t>次全振动时间</a:t>
                      </a:r>
                      <a:r>
                        <a:rPr lang="en-US" sz="2400" b="1" i="1" kern="100">
                          <a:effectLst/>
                          <a:latin typeface="Times New Roman"/>
                          <a:cs typeface="Courier New"/>
                        </a:rPr>
                        <a:t>t</a:t>
                      </a:r>
                      <a:r>
                        <a:rPr lang="en-US" sz="2400" b="1" kern="100">
                          <a:effectLst/>
                          <a:latin typeface="Times New Roman"/>
                          <a:cs typeface="Courier New"/>
                        </a:rPr>
                        <a:t>/s</a:t>
                      </a:r>
                      <a:endParaRPr lang="zh-CN" sz="2400" kern="10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90.0</a:t>
                      </a:r>
                      <a:endParaRPr lang="zh-CN" sz="2400" kern="10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95.5</a:t>
                      </a:r>
                      <a:endParaRPr lang="zh-CN" sz="2400" kern="10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100.5</a:t>
                      </a:r>
                      <a:endParaRPr lang="zh-CN" sz="2400" kern="10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2504">
                <a:tc>
                  <a:txBody>
                    <a:bodyPr/>
                    <a:lstStyle/>
                    <a:p>
                      <a:pPr algn="ctr">
                        <a:lnSpc>
                          <a:spcPct val="150000"/>
                        </a:lnSpc>
                        <a:spcAft>
                          <a:spcPts val="0"/>
                        </a:spcAft>
                      </a:pPr>
                      <a:r>
                        <a:rPr lang="zh-CN" sz="2400" b="1" kern="100">
                          <a:effectLst/>
                          <a:latin typeface="Times New Roman"/>
                          <a:cs typeface="Times New Roman"/>
                        </a:rPr>
                        <a:t>振动周期</a:t>
                      </a:r>
                      <a:r>
                        <a:rPr lang="en-US" sz="2400" b="1" i="1" kern="100">
                          <a:effectLst/>
                          <a:latin typeface="Times New Roman"/>
                          <a:cs typeface="Courier New"/>
                        </a:rPr>
                        <a:t>T</a:t>
                      </a:r>
                      <a:r>
                        <a:rPr lang="en-US" sz="2400" b="1" kern="100">
                          <a:effectLst/>
                          <a:latin typeface="Times New Roman"/>
                          <a:cs typeface="Courier New"/>
                        </a:rPr>
                        <a:t>/s</a:t>
                      </a:r>
                      <a:endParaRPr lang="zh-CN" sz="2400" kern="10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1.80</a:t>
                      </a:r>
                      <a:endParaRPr lang="zh-CN" sz="2400" kern="10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1.91</a:t>
                      </a:r>
                      <a:endParaRPr lang="zh-CN" sz="2400" kern="10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 </a:t>
                      </a:r>
                      <a:endParaRPr lang="zh-CN" sz="2400" kern="10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8756">
                <a:tc>
                  <a:txBody>
                    <a:bodyPr/>
                    <a:lstStyle/>
                    <a:p>
                      <a:pPr algn="ctr">
                        <a:lnSpc>
                          <a:spcPct val="150000"/>
                        </a:lnSpc>
                        <a:spcAft>
                          <a:spcPts val="0"/>
                        </a:spcAft>
                      </a:pPr>
                      <a:r>
                        <a:rPr lang="zh-CN" sz="2400" b="1" kern="100">
                          <a:effectLst/>
                          <a:latin typeface="Times New Roman"/>
                          <a:cs typeface="Times New Roman"/>
                        </a:rPr>
                        <a:t>重力加速度</a:t>
                      </a:r>
                      <a:r>
                        <a:rPr lang="en-US" sz="2400" b="1" i="1" kern="100">
                          <a:effectLst/>
                          <a:latin typeface="Times New Roman"/>
                          <a:cs typeface="Courier New"/>
                        </a:rPr>
                        <a:t>g</a:t>
                      </a:r>
                      <a:r>
                        <a:rPr lang="en-US" sz="2400" b="1" kern="100">
                          <a:effectLst/>
                          <a:latin typeface="Times New Roman"/>
                          <a:cs typeface="Courier New"/>
                        </a:rPr>
                        <a:t>/(m·s</a:t>
                      </a:r>
                      <a:r>
                        <a:rPr lang="zh-CN" sz="2400" b="1" kern="100" baseline="30000">
                          <a:effectLst/>
                          <a:latin typeface="Times New Roman"/>
                          <a:cs typeface="Times New Roman"/>
                        </a:rPr>
                        <a:t>－</a:t>
                      </a:r>
                      <a:r>
                        <a:rPr lang="en-US" sz="2400" b="1" kern="100" baseline="30000">
                          <a:effectLst/>
                          <a:latin typeface="Times New Roman"/>
                          <a:cs typeface="Courier New"/>
                        </a:rPr>
                        <a:t>2</a:t>
                      </a:r>
                      <a:r>
                        <a:rPr lang="en-US" sz="2400" b="1" kern="100">
                          <a:effectLst/>
                          <a:latin typeface="Times New Roman"/>
                          <a:cs typeface="Courier New"/>
                        </a:rPr>
                        <a:t>)</a:t>
                      </a:r>
                      <a:endParaRPr lang="zh-CN" sz="2400" kern="10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9.74</a:t>
                      </a:r>
                      <a:endParaRPr lang="zh-CN" sz="2400" kern="10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9.73</a:t>
                      </a:r>
                      <a:endParaRPr lang="zh-CN" sz="2400" kern="10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dirty="0">
                          <a:effectLst/>
                          <a:latin typeface="Times New Roman"/>
                          <a:cs typeface="Courier New"/>
                        </a:rPr>
                        <a:t> </a:t>
                      </a:r>
                      <a:endParaRPr lang="zh-CN" sz="2400" kern="100" dirty="0">
                        <a:effectLst/>
                        <a:latin typeface="宋体"/>
                        <a:cs typeface="Courier New"/>
                      </a:endParaRPr>
                    </a:p>
                  </a:txBody>
                  <a:tcPr marL="56575" marR="565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727484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854796648"/>
              </p:ext>
            </p:extLst>
          </p:nvPr>
        </p:nvGraphicFramePr>
        <p:xfrm>
          <a:off x="985019" y="476672"/>
          <a:ext cx="10371138" cy="3573463"/>
        </p:xfrm>
        <a:graphic>
          <a:graphicData uri="http://schemas.openxmlformats.org/presentationml/2006/ole">
            <mc:AlternateContent xmlns:mc="http://schemas.openxmlformats.org/markup-compatibility/2006">
              <mc:Choice xmlns:v="urn:schemas-microsoft-com:vml" Requires="v">
                <p:oleObj spid="_x0000_s2143" name="文档" r:id="rId4" imgW="10371836" imgH="3578483" progId="Word.Document.12">
                  <p:embed/>
                </p:oleObj>
              </mc:Choice>
              <mc:Fallback>
                <p:oleObj name="文档" r:id="rId4" imgW="10371836" imgH="3578483" progId="Word.Document.12">
                  <p:embed/>
                  <p:pic>
                    <p:nvPicPr>
                      <p:cNvPr id="0" name=""/>
                      <p:cNvPicPr/>
                      <p:nvPr/>
                    </p:nvPicPr>
                    <p:blipFill>
                      <a:blip r:embed="rId5"/>
                      <a:stretch>
                        <a:fillRect/>
                      </a:stretch>
                    </p:blipFill>
                    <p:spPr>
                      <a:xfrm>
                        <a:off x="985019" y="476672"/>
                        <a:ext cx="10371138" cy="3573463"/>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813194582"/>
              </p:ext>
            </p:extLst>
          </p:nvPr>
        </p:nvGraphicFramePr>
        <p:xfrm>
          <a:off x="1055041" y="3976588"/>
          <a:ext cx="10371138" cy="2044700"/>
        </p:xfrm>
        <a:graphic>
          <a:graphicData uri="http://schemas.openxmlformats.org/presentationml/2006/ole">
            <mc:AlternateContent xmlns:mc="http://schemas.openxmlformats.org/markup-compatibility/2006">
              <mc:Choice xmlns:v="urn:schemas-microsoft-com:vml" Requires="v">
                <p:oleObj spid="_x0000_s2144" name="文档" r:id="rId7" imgW="10371836" imgH="2050976" progId="Word.Document.12">
                  <p:embed/>
                </p:oleObj>
              </mc:Choice>
              <mc:Fallback>
                <p:oleObj name="文档" r:id="rId7" imgW="10371836" imgH="2050976" progId="Word.Document.12">
                  <p:embed/>
                  <p:pic>
                    <p:nvPicPr>
                      <p:cNvPr id="0" name=""/>
                      <p:cNvPicPr/>
                      <p:nvPr/>
                    </p:nvPicPr>
                    <p:blipFill>
                      <a:blip r:embed="rId8"/>
                      <a:stretch>
                        <a:fillRect/>
                      </a:stretch>
                    </p:blipFill>
                    <p:spPr>
                      <a:xfrm>
                        <a:off x="1055041" y="3976588"/>
                        <a:ext cx="10371138" cy="2044700"/>
                      </a:xfrm>
                      <a:prstGeom prst="rect">
                        <a:avLst/>
                      </a:prstGeom>
                    </p:spPr>
                  </p:pic>
                </p:oleObj>
              </mc:Fallback>
            </mc:AlternateContent>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738553" y="404664"/>
            <a:ext cx="10975658" cy="4525963"/>
          </a:xfrm>
        </p:spPr>
        <p:txBody>
          <a:bodyPr/>
          <a:lstStyle/>
          <a:p>
            <a:pPr indent="0" algn="just"/>
            <a:r>
              <a:rPr lang="en-US" altLang="zh-CN" b="1" kern="100" dirty="0">
                <a:latin typeface="Times New Roman"/>
                <a:cs typeface="Courier New"/>
              </a:rPr>
              <a:t>(4)</a:t>
            </a:r>
            <a:r>
              <a:rPr lang="zh-CN" altLang="zh-CN" b="1" kern="100" dirty="0">
                <a:latin typeface="Times New Roman"/>
                <a:cs typeface="Times New Roman"/>
              </a:rPr>
              <a:t>用多组实验数据作出</a:t>
            </a:r>
            <a:r>
              <a:rPr lang="en-US" altLang="zh-CN" b="1" i="1" kern="100" dirty="0" smtClean="0">
                <a:latin typeface="Times New Roman"/>
                <a:cs typeface="Courier New"/>
              </a:rPr>
              <a:t>T</a:t>
            </a:r>
            <a:r>
              <a:rPr lang="en-US" altLang="zh-CN" b="1" kern="100" baseline="30000" dirty="0" smtClean="0">
                <a:latin typeface="Times New Roman"/>
                <a:cs typeface="Courier New"/>
              </a:rPr>
              <a:t>2-</a:t>
            </a:r>
            <a:r>
              <a:rPr lang="en-US" altLang="zh-CN" b="1" i="1" kern="100" dirty="0" smtClean="0">
                <a:latin typeface="Times New Roman"/>
                <a:cs typeface="Courier New"/>
              </a:rPr>
              <a:t>L</a:t>
            </a:r>
            <a:r>
              <a:rPr lang="zh-CN" altLang="zh-CN" b="1" kern="100" dirty="0">
                <a:latin typeface="Times New Roman"/>
                <a:cs typeface="Times New Roman"/>
              </a:rPr>
              <a:t>图像，也可以求出重力加速度</a:t>
            </a:r>
            <a:r>
              <a:rPr lang="en-US" altLang="zh-CN" b="1" i="1" kern="100" dirty="0">
                <a:latin typeface="Times New Roman"/>
                <a:cs typeface="Courier New"/>
              </a:rPr>
              <a:t>g</a:t>
            </a:r>
            <a:r>
              <a:rPr lang="zh-CN" altLang="zh-CN" b="1" kern="100" dirty="0">
                <a:latin typeface="Times New Roman"/>
                <a:cs typeface="Times New Roman"/>
              </a:rPr>
              <a:t>。已知三位同学作出的</a:t>
            </a:r>
            <a:r>
              <a:rPr lang="en-US" altLang="zh-CN" b="1" i="1" kern="100" dirty="0" smtClean="0">
                <a:latin typeface="Times New Roman"/>
                <a:cs typeface="Courier New"/>
              </a:rPr>
              <a:t>T</a:t>
            </a:r>
            <a:r>
              <a:rPr lang="en-US" altLang="zh-CN" b="1" kern="100" baseline="30000" dirty="0" smtClean="0">
                <a:latin typeface="Times New Roman"/>
                <a:cs typeface="Courier New"/>
              </a:rPr>
              <a:t>2</a:t>
            </a:r>
            <a:r>
              <a:rPr lang="en-US" altLang="zh-CN" b="1" kern="100" baseline="30000" dirty="0">
                <a:latin typeface="Times New Roman"/>
                <a:cs typeface="Courier New"/>
              </a:rPr>
              <a:t>-</a:t>
            </a:r>
            <a:r>
              <a:rPr lang="en-US" altLang="zh-CN" b="1" i="1" kern="100" dirty="0" smtClean="0">
                <a:latin typeface="Times New Roman"/>
                <a:cs typeface="Courier New"/>
              </a:rPr>
              <a:t>L</a:t>
            </a:r>
            <a:r>
              <a:rPr lang="zh-CN" altLang="zh-CN" b="1" kern="100" dirty="0">
                <a:latin typeface="Times New Roman"/>
                <a:cs typeface="Times New Roman"/>
              </a:rPr>
              <a:t>图线的示意图如图中的</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所示，其中</a:t>
            </a:r>
            <a:r>
              <a:rPr lang="en-US" altLang="zh-CN" b="1" i="1" kern="100" dirty="0">
                <a:latin typeface="Times New Roman"/>
                <a:cs typeface="Courier New"/>
              </a:rPr>
              <a:t>a</a:t>
            </a:r>
            <a:r>
              <a:rPr lang="zh-CN" altLang="zh-CN" b="1" kern="100" dirty="0">
                <a:latin typeface="Times New Roman"/>
                <a:cs typeface="Times New Roman"/>
              </a:rPr>
              <a:t>和</a:t>
            </a:r>
            <a:r>
              <a:rPr lang="en-US" altLang="zh-CN" b="1" i="1" kern="100" dirty="0">
                <a:latin typeface="Times New Roman"/>
                <a:cs typeface="Courier New"/>
              </a:rPr>
              <a:t>b</a:t>
            </a:r>
            <a:r>
              <a:rPr lang="zh-CN" altLang="zh-CN" b="1" kern="100" dirty="0">
                <a:latin typeface="Times New Roman"/>
                <a:cs typeface="Times New Roman"/>
              </a:rPr>
              <a:t>平行，</a:t>
            </a:r>
            <a:r>
              <a:rPr lang="en-US" altLang="zh-CN" b="1" i="1" kern="100" dirty="0">
                <a:latin typeface="Times New Roman"/>
                <a:cs typeface="Courier New"/>
              </a:rPr>
              <a:t>b</a:t>
            </a:r>
            <a:r>
              <a:rPr lang="zh-CN" altLang="zh-CN" b="1" kern="100" dirty="0">
                <a:latin typeface="Times New Roman"/>
                <a:cs typeface="Times New Roman"/>
              </a:rPr>
              <a:t>和</a:t>
            </a:r>
            <a:r>
              <a:rPr lang="en-US" altLang="zh-CN" b="1" i="1" kern="100" dirty="0">
                <a:latin typeface="Times New Roman"/>
                <a:cs typeface="Courier New"/>
              </a:rPr>
              <a:t>c</a:t>
            </a:r>
            <a:r>
              <a:rPr lang="zh-CN" altLang="zh-CN" b="1" kern="100" dirty="0">
                <a:latin typeface="Times New Roman"/>
                <a:cs typeface="Times New Roman"/>
              </a:rPr>
              <a:t>都过坐标原点，图线</a:t>
            </a:r>
            <a:r>
              <a:rPr lang="en-US" altLang="zh-CN" b="1" i="1" kern="100" dirty="0">
                <a:latin typeface="Times New Roman"/>
                <a:cs typeface="Courier New"/>
              </a:rPr>
              <a:t>b</a:t>
            </a:r>
            <a:r>
              <a:rPr lang="zh-CN" altLang="zh-CN" b="1" kern="100" dirty="0">
                <a:latin typeface="Times New Roman"/>
                <a:cs typeface="Times New Roman"/>
              </a:rPr>
              <a:t>对应的</a:t>
            </a:r>
            <a:r>
              <a:rPr lang="en-US" altLang="zh-CN" b="1" i="1" kern="100" dirty="0">
                <a:latin typeface="Times New Roman"/>
                <a:cs typeface="Courier New"/>
              </a:rPr>
              <a:t>g</a:t>
            </a:r>
            <a:r>
              <a:rPr lang="zh-CN" altLang="zh-CN" b="1" kern="100" dirty="0">
                <a:latin typeface="Times New Roman"/>
                <a:cs typeface="Times New Roman"/>
              </a:rPr>
              <a:t>值最接近当地重力加速度的值，则相对于图线</a:t>
            </a:r>
            <a:r>
              <a:rPr lang="en-US" altLang="zh-CN" b="1" i="1" kern="100" dirty="0">
                <a:latin typeface="Times New Roman"/>
                <a:cs typeface="Courier New"/>
              </a:rPr>
              <a:t>b</a:t>
            </a:r>
            <a:r>
              <a:rPr lang="zh-CN" altLang="zh-CN" b="1" kern="100" dirty="0">
                <a:latin typeface="Times New Roman"/>
                <a:cs typeface="Times New Roman"/>
              </a:rPr>
              <a:t>，下列分析正确的是</a:t>
            </a:r>
            <a:r>
              <a:rPr lang="en-US" altLang="zh-CN" b="1" kern="100" dirty="0">
                <a:latin typeface="Times New Roman"/>
                <a:cs typeface="Courier New"/>
              </a:rPr>
              <a:t>________(</a:t>
            </a:r>
            <a:r>
              <a:rPr lang="zh-CN" altLang="zh-CN" b="1" kern="100" dirty="0">
                <a:latin typeface="Times New Roman"/>
                <a:cs typeface="Times New Roman"/>
              </a:rPr>
              <a:t>选填选项前的字母</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latin typeface="宋体"/>
              <a:cs typeface="Courier New"/>
            </a:endParaRPr>
          </a:p>
          <a:p>
            <a:pPr indent="0" algn="just"/>
            <a:r>
              <a:rPr lang="en-US" altLang="zh-CN" b="1" kern="100" dirty="0">
                <a:latin typeface="Times New Roman"/>
                <a:cs typeface="Courier New"/>
              </a:rPr>
              <a:t>A</a:t>
            </a:r>
            <a:r>
              <a:rPr lang="zh-CN" altLang="zh-CN" b="1" kern="100" dirty="0">
                <a:latin typeface="Times New Roman"/>
                <a:cs typeface="Times New Roman"/>
              </a:rPr>
              <a:t>．出现图线</a:t>
            </a:r>
            <a:r>
              <a:rPr lang="en-US" altLang="zh-CN" b="1" i="1" kern="100" dirty="0">
                <a:latin typeface="Times New Roman"/>
                <a:cs typeface="Courier New"/>
              </a:rPr>
              <a:t>a</a:t>
            </a:r>
            <a:r>
              <a:rPr lang="zh-CN" altLang="zh-CN" b="1" kern="100" dirty="0">
                <a:latin typeface="Times New Roman"/>
                <a:cs typeface="Times New Roman"/>
              </a:rPr>
              <a:t>的原因可能是误将悬点到小球下端的距离记为摆长</a:t>
            </a:r>
            <a:r>
              <a:rPr lang="en-US" altLang="zh-CN" b="1" i="1" kern="100" dirty="0">
                <a:latin typeface="Times New Roman"/>
                <a:cs typeface="Courier New"/>
              </a:rPr>
              <a:t>L</a:t>
            </a:r>
            <a:endParaRPr lang="zh-CN" altLang="zh-CN" sz="1050" kern="100" dirty="0">
              <a:latin typeface="宋体"/>
              <a:cs typeface="Courier New"/>
            </a:endParaRPr>
          </a:p>
          <a:p>
            <a:pPr indent="0" algn="just"/>
            <a:r>
              <a:rPr lang="en-US" altLang="zh-CN" b="1" kern="100" dirty="0">
                <a:latin typeface="Times New Roman"/>
                <a:cs typeface="Courier New"/>
              </a:rPr>
              <a:t>B</a:t>
            </a:r>
            <a:r>
              <a:rPr lang="zh-CN" altLang="zh-CN" b="1" kern="100" dirty="0">
                <a:latin typeface="Times New Roman"/>
                <a:cs typeface="Times New Roman"/>
              </a:rPr>
              <a:t>．出现图线</a:t>
            </a:r>
            <a:r>
              <a:rPr lang="en-US" altLang="zh-CN" b="1" i="1" kern="100" dirty="0">
                <a:latin typeface="Times New Roman"/>
                <a:cs typeface="Courier New"/>
              </a:rPr>
              <a:t>c</a:t>
            </a:r>
            <a:r>
              <a:rPr lang="zh-CN" altLang="zh-CN" b="1" kern="100" dirty="0">
                <a:latin typeface="Times New Roman"/>
                <a:cs typeface="Times New Roman"/>
              </a:rPr>
              <a:t>的原因可能是误将</a:t>
            </a:r>
            <a:r>
              <a:rPr lang="en-US" altLang="zh-CN" b="1" kern="100" dirty="0">
                <a:latin typeface="Times New Roman"/>
                <a:cs typeface="Courier New"/>
              </a:rPr>
              <a:t>49</a:t>
            </a:r>
            <a:r>
              <a:rPr lang="zh-CN" altLang="zh-CN" b="1" kern="100" dirty="0">
                <a:latin typeface="Times New Roman"/>
                <a:cs typeface="Times New Roman"/>
              </a:rPr>
              <a:t>次全振动记为</a:t>
            </a:r>
            <a:r>
              <a:rPr lang="en-US" altLang="zh-CN" b="1" kern="100" dirty="0">
                <a:latin typeface="Times New Roman"/>
                <a:cs typeface="Courier New"/>
              </a:rPr>
              <a:t>50</a:t>
            </a:r>
            <a:r>
              <a:rPr lang="zh-CN" altLang="zh-CN" b="1" kern="100" dirty="0">
                <a:latin typeface="Times New Roman"/>
                <a:cs typeface="Times New Roman"/>
              </a:rPr>
              <a:t>次</a:t>
            </a:r>
            <a:endParaRPr lang="zh-CN" altLang="zh-CN" sz="1050" kern="100" dirty="0">
              <a:latin typeface="宋体"/>
              <a:cs typeface="Courier New"/>
            </a:endParaRPr>
          </a:p>
          <a:p>
            <a:pPr indent="0" algn="just"/>
            <a:r>
              <a:rPr lang="en-US" altLang="zh-CN" b="1" kern="100" dirty="0">
                <a:latin typeface="Times New Roman"/>
                <a:cs typeface="Courier New"/>
              </a:rPr>
              <a:t>C</a:t>
            </a:r>
            <a:r>
              <a:rPr lang="zh-CN" altLang="zh-CN" b="1" kern="100" dirty="0">
                <a:latin typeface="Times New Roman"/>
                <a:cs typeface="Times New Roman"/>
              </a:rPr>
              <a:t>．图线</a:t>
            </a:r>
            <a:r>
              <a:rPr lang="en-US" altLang="zh-CN" b="1" i="1" kern="100" dirty="0">
                <a:latin typeface="Times New Roman"/>
                <a:cs typeface="Courier New"/>
              </a:rPr>
              <a:t>c</a:t>
            </a:r>
            <a:r>
              <a:rPr lang="zh-CN" altLang="zh-CN" b="1" kern="100" dirty="0">
                <a:latin typeface="Times New Roman"/>
                <a:cs typeface="Times New Roman"/>
              </a:rPr>
              <a:t>对应的</a:t>
            </a:r>
            <a:r>
              <a:rPr lang="en-US" altLang="zh-CN" b="1" i="1" kern="100" dirty="0">
                <a:latin typeface="Times New Roman"/>
                <a:cs typeface="Courier New"/>
              </a:rPr>
              <a:t>g</a:t>
            </a:r>
            <a:r>
              <a:rPr lang="zh-CN" altLang="zh-CN" b="1" kern="100" dirty="0">
                <a:latin typeface="Times New Roman"/>
                <a:cs typeface="Times New Roman"/>
              </a:rPr>
              <a:t>值小于图线</a:t>
            </a:r>
            <a:r>
              <a:rPr lang="en-US" altLang="zh-CN" b="1" i="1" kern="100" dirty="0">
                <a:latin typeface="Times New Roman"/>
                <a:cs typeface="Courier New"/>
              </a:rPr>
              <a:t>b</a:t>
            </a:r>
            <a:r>
              <a:rPr lang="zh-CN" altLang="zh-CN" b="1" kern="100" dirty="0">
                <a:latin typeface="Times New Roman"/>
                <a:cs typeface="Times New Roman"/>
              </a:rPr>
              <a:t>对应的</a:t>
            </a:r>
            <a:r>
              <a:rPr lang="en-US" altLang="zh-CN" b="1" i="1" kern="100" dirty="0">
                <a:latin typeface="Times New Roman"/>
                <a:cs typeface="Courier New"/>
              </a:rPr>
              <a:t>g</a:t>
            </a:r>
            <a:r>
              <a:rPr lang="zh-CN" altLang="zh-CN" b="1" kern="100" dirty="0" smtClean="0">
                <a:latin typeface="Times New Roman"/>
                <a:cs typeface="Times New Roman"/>
              </a:rPr>
              <a:t>值</a:t>
            </a:r>
            <a:endParaRPr lang="zh-CN" altLang="zh-CN" sz="1050" kern="100" dirty="0">
              <a:latin typeface="宋体"/>
              <a:cs typeface="Courier New"/>
            </a:endParaRPr>
          </a:p>
        </p:txBody>
      </p:sp>
      <p:pic>
        <p:nvPicPr>
          <p:cNvPr id="3" name="Picture 1" descr="21XLKWLX2-5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801443" y="4725144"/>
            <a:ext cx="1800200" cy="1776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55923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1824538350"/>
              </p:ext>
            </p:extLst>
          </p:nvPr>
        </p:nvGraphicFramePr>
        <p:xfrm>
          <a:off x="1081088" y="354632"/>
          <a:ext cx="10275887" cy="5564188"/>
        </p:xfrm>
        <a:graphic>
          <a:graphicData uri="http://schemas.openxmlformats.org/presentationml/2006/ole">
            <mc:AlternateContent xmlns:mc="http://schemas.openxmlformats.org/markup-compatibility/2006">
              <mc:Choice xmlns:v="urn:schemas-microsoft-com:vml" Requires="v">
                <p:oleObj spid="_x0000_s16420" name="文档" r:id="rId4" imgW="10499217" imgH="5682816" progId="Word.Document.12">
                  <p:embed/>
                </p:oleObj>
              </mc:Choice>
              <mc:Fallback>
                <p:oleObj name="文档" r:id="rId4" imgW="10499217" imgH="5682816" progId="Word.Document.12">
                  <p:embed/>
                  <p:pic>
                    <p:nvPicPr>
                      <p:cNvPr id="0" name=""/>
                      <p:cNvPicPr/>
                      <p:nvPr/>
                    </p:nvPicPr>
                    <p:blipFill>
                      <a:blip r:embed="rId5"/>
                      <a:stretch>
                        <a:fillRect/>
                      </a:stretch>
                    </p:blipFill>
                    <p:spPr>
                      <a:xfrm>
                        <a:off x="1081088" y="354632"/>
                        <a:ext cx="10275887" cy="5564188"/>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993603674"/>
              </p:ext>
            </p:extLst>
          </p:nvPr>
        </p:nvGraphicFramePr>
        <p:xfrm>
          <a:off x="480963" y="5828555"/>
          <a:ext cx="10371138" cy="912813"/>
        </p:xfrm>
        <a:graphic>
          <a:graphicData uri="http://schemas.openxmlformats.org/presentationml/2006/ole">
            <mc:AlternateContent xmlns:mc="http://schemas.openxmlformats.org/markup-compatibility/2006">
              <mc:Choice xmlns:v="urn:schemas-microsoft-com:vml" Requires="v">
                <p:oleObj spid="_x0000_s16421" name="文档" r:id="rId7" imgW="10371836" imgH="912466" progId="Word.Document.12">
                  <p:embed/>
                </p:oleObj>
              </mc:Choice>
              <mc:Fallback>
                <p:oleObj name="文档" r:id="rId7" imgW="10371836" imgH="912466" progId="Word.Document.12">
                  <p:embed/>
                  <p:pic>
                    <p:nvPicPr>
                      <p:cNvPr id="0" name=""/>
                      <p:cNvPicPr/>
                      <p:nvPr/>
                    </p:nvPicPr>
                    <p:blipFill>
                      <a:blip r:embed="rId8"/>
                      <a:stretch>
                        <a:fillRect/>
                      </a:stretch>
                    </p:blipFill>
                    <p:spPr>
                      <a:xfrm>
                        <a:off x="480963" y="5828555"/>
                        <a:ext cx="10371138" cy="912813"/>
                      </a:xfrm>
                      <a:prstGeom prst="rect">
                        <a:avLst/>
                      </a:prstGeom>
                    </p:spPr>
                  </p:pic>
                </p:oleObj>
              </mc:Fallback>
            </mc:AlternateContent>
          </a:graphicData>
        </a:graphic>
      </p:graphicFrame>
    </p:spTree>
    <p:extLst>
      <p:ext uri="{BB962C8B-B14F-4D97-AF65-F5344CB8AC3E}">
        <p14:creationId xmlns:p14="http://schemas.microsoft.com/office/powerpoint/2010/main" val="167274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95378121"/>
              </p:ext>
            </p:extLst>
          </p:nvPr>
        </p:nvGraphicFramePr>
        <p:xfrm>
          <a:off x="911225" y="524098"/>
          <a:ext cx="10371138" cy="5137150"/>
        </p:xfrm>
        <a:graphic>
          <a:graphicData uri="http://schemas.openxmlformats.org/presentationml/2006/ole">
            <mc:AlternateContent xmlns:mc="http://schemas.openxmlformats.org/markup-compatibility/2006">
              <mc:Choice xmlns:v="urn:schemas-microsoft-com:vml" Requires="v">
                <p:oleObj spid="_x0000_s17424" name="文档" r:id="rId4" imgW="10371836" imgH="5136634" progId="Word.Document.12">
                  <p:embed/>
                </p:oleObj>
              </mc:Choice>
              <mc:Fallback>
                <p:oleObj name="文档" r:id="rId4" imgW="10371836" imgH="5136634" progId="Word.Document.12">
                  <p:embed/>
                  <p:pic>
                    <p:nvPicPr>
                      <p:cNvPr id="0" name=""/>
                      <p:cNvPicPr/>
                      <p:nvPr/>
                    </p:nvPicPr>
                    <p:blipFill>
                      <a:blip r:embed="rId5"/>
                      <a:stretch>
                        <a:fillRect/>
                      </a:stretch>
                    </p:blipFill>
                    <p:spPr>
                      <a:xfrm>
                        <a:off x="911225" y="524098"/>
                        <a:ext cx="10371138" cy="5137150"/>
                      </a:xfrm>
                      <a:prstGeom prst="rect">
                        <a:avLst/>
                      </a:prstGeom>
                    </p:spPr>
                  </p:pic>
                </p:oleObj>
              </mc:Fallback>
            </mc:AlternateContent>
          </a:graphicData>
        </a:graphic>
      </p:graphicFrame>
    </p:spTree>
    <p:extLst>
      <p:ext uri="{BB962C8B-B14F-4D97-AF65-F5344CB8AC3E}">
        <p14:creationId xmlns:p14="http://schemas.microsoft.com/office/powerpoint/2010/main" val="19955923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21WLXKCXARXS2-7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145259" y="520542"/>
            <a:ext cx="5400600" cy="3700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表格 2"/>
          <p:cNvGraphicFramePr>
            <a:graphicFrameLocks noGrp="1"/>
          </p:cNvGraphicFramePr>
          <p:nvPr>
            <p:extLst>
              <p:ext uri="{D42A27DB-BD31-4B8C-83A1-F6EECF244321}">
                <p14:modId xmlns:p14="http://schemas.microsoft.com/office/powerpoint/2010/main" val="627964594"/>
              </p:ext>
            </p:extLst>
          </p:nvPr>
        </p:nvGraphicFramePr>
        <p:xfrm>
          <a:off x="2641201" y="4301204"/>
          <a:ext cx="6120684" cy="1864100"/>
        </p:xfrm>
        <a:graphic>
          <a:graphicData uri="http://schemas.openxmlformats.org/drawingml/2006/table">
            <a:tbl>
              <a:tblPr/>
              <a:tblGrid>
                <a:gridCol w="810840"/>
                <a:gridCol w="884974"/>
                <a:gridCol w="884974"/>
                <a:gridCol w="884974"/>
                <a:gridCol w="884974"/>
                <a:gridCol w="884974"/>
                <a:gridCol w="884974"/>
              </a:tblGrid>
              <a:tr h="932050">
                <a:tc>
                  <a:txBody>
                    <a:bodyPr/>
                    <a:lstStyle/>
                    <a:p>
                      <a:pPr algn="ctr">
                        <a:lnSpc>
                          <a:spcPct val="150000"/>
                        </a:lnSpc>
                        <a:spcAft>
                          <a:spcPts val="0"/>
                        </a:spcAft>
                      </a:pPr>
                      <a:r>
                        <a:rPr lang="en-US" sz="2400" b="1" i="1" kern="100" dirty="0">
                          <a:effectLst/>
                          <a:latin typeface="Times New Roman"/>
                          <a:cs typeface="Courier New"/>
                        </a:rPr>
                        <a:t>r</a:t>
                      </a:r>
                      <a:r>
                        <a:rPr lang="en-US" sz="2400" b="1" kern="100" dirty="0">
                          <a:effectLst/>
                          <a:latin typeface="Times New Roman"/>
                          <a:cs typeface="Courier New"/>
                        </a:rPr>
                        <a:t>/m</a:t>
                      </a:r>
                      <a:endParaRPr lang="zh-CN" sz="1050" kern="100" dirty="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0.45</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0.40</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0.35</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0.30</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0.25</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0.20</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050">
                <a:tc>
                  <a:txBody>
                    <a:bodyPr/>
                    <a:lstStyle/>
                    <a:p>
                      <a:pPr algn="ctr">
                        <a:lnSpc>
                          <a:spcPct val="150000"/>
                        </a:lnSpc>
                        <a:spcAft>
                          <a:spcPts val="0"/>
                        </a:spcAft>
                      </a:pPr>
                      <a:r>
                        <a:rPr lang="en-US" sz="2400" b="1" i="1" kern="100">
                          <a:effectLst/>
                          <a:latin typeface="Times New Roman"/>
                          <a:cs typeface="Courier New"/>
                        </a:rPr>
                        <a:t>T</a:t>
                      </a:r>
                      <a:r>
                        <a:rPr lang="en-US" sz="2400" b="1" kern="100">
                          <a:effectLst/>
                          <a:latin typeface="Times New Roman"/>
                          <a:cs typeface="Courier New"/>
                        </a:rPr>
                        <a:t>/s</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2.11</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2.14</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2.20</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a:effectLst/>
                          <a:latin typeface="Times New Roman"/>
                          <a:cs typeface="Courier New"/>
                        </a:rPr>
                        <a:t>2.30</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dirty="0">
                          <a:effectLst/>
                          <a:latin typeface="Times New Roman"/>
                          <a:cs typeface="Courier New"/>
                        </a:rPr>
                        <a:t>2.43</a:t>
                      </a:r>
                      <a:endParaRPr lang="zh-CN" sz="1050" kern="100" dirty="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b="1" kern="100" dirty="0">
                          <a:effectLst/>
                          <a:latin typeface="Times New Roman"/>
                          <a:cs typeface="Courier New"/>
                        </a:rPr>
                        <a:t>2.64</a:t>
                      </a:r>
                      <a:endParaRPr lang="zh-CN" sz="1050" kern="100" dirty="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727484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16632"/>
            <a:ext cx="10975658" cy="3157809"/>
          </a:xfrm>
        </p:spPr>
        <p:txBody>
          <a:bodyPr/>
          <a:lstStyle/>
          <a:p>
            <a:pPr indent="612140" algn="just"/>
            <a:r>
              <a:rPr lang="en-US" altLang="zh-CN" b="1" kern="100" dirty="0">
                <a:latin typeface="Times New Roman"/>
                <a:cs typeface="Courier New"/>
              </a:rPr>
              <a:t>(1)</a:t>
            </a:r>
            <a:r>
              <a:rPr lang="zh-CN" altLang="zh-CN" b="1" kern="100" dirty="0">
                <a:latin typeface="Times New Roman"/>
                <a:cs typeface="Times New Roman"/>
              </a:rPr>
              <a:t>由实验数据得出如图乙所示的拟合直线，图中纵轴表示</a:t>
            </a:r>
            <a:r>
              <a:rPr lang="en-US" altLang="zh-CN" b="1" kern="100" dirty="0">
                <a:latin typeface="Times New Roman"/>
                <a:cs typeface="Courier New"/>
              </a:rPr>
              <a:t>________</a:t>
            </a:r>
            <a:r>
              <a:rPr lang="zh-CN" altLang="zh-CN" b="1" kern="100" dirty="0">
                <a:latin typeface="Times New Roman"/>
                <a:cs typeface="Times New Roman"/>
              </a:rPr>
              <a:t>。</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en-US" altLang="zh-CN" b="1" i="1" kern="100" dirty="0">
                <a:latin typeface="Times New Roman"/>
                <a:cs typeface="Courier New"/>
              </a:rPr>
              <a:t>I</a:t>
            </a:r>
            <a:r>
              <a:rPr lang="en-US" altLang="zh-CN" b="1" kern="100" baseline="-25000" dirty="0">
                <a:latin typeface="Times New Roman"/>
                <a:cs typeface="Courier New"/>
              </a:rPr>
              <a:t>c</a:t>
            </a:r>
            <a:r>
              <a:rPr lang="zh-CN" altLang="zh-CN" b="1" kern="100" dirty="0">
                <a:latin typeface="Times New Roman"/>
                <a:cs typeface="Times New Roman"/>
              </a:rPr>
              <a:t>的国际单位为</a:t>
            </a:r>
            <a:r>
              <a:rPr lang="en-US" altLang="zh-CN" b="1" kern="100" dirty="0">
                <a:latin typeface="Times New Roman"/>
                <a:cs typeface="Courier New"/>
              </a:rPr>
              <a:t>________</a:t>
            </a:r>
            <a:r>
              <a:rPr lang="zh-CN" altLang="zh-CN" b="1" kern="100" dirty="0">
                <a:latin typeface="Times New Roman"/>
                <a:cs typeface="Times New Roman"/>
              </a:rPr>
              <a:t>，由拟合直线得到</a:t>
            </a:r>
            <a:r>
              <a:rPr lang="en-US" altLang="zh-CN" b="1" i="1" kern="100" dirty="0">
                <a:latin typeface="Times New Roman"/>
                <a:cs typeface="Courier New"/>
              </a:rPr>
              <a:t>I</a:t>
            </a:r>
            <a:r>
              <a:rPr lang="en-US" altLang="zh-CN" b="1" kern="100" baseline="-25000" dirty="0">
                <a:latin typeface="Times New Roman"/>
                <a:cs typeface="Courier New"/>
              </a:rPr>
              <a:t>c</a:t>
            </a:r>
            <a:r>
              <a:rPr lang="zh-CN" altLang="zh-CN" b="1" kern="100" dirty="0">
                <a:latin typeface="Times New Roman"/>
                <a:cs typeface="Times New Roman"/>
              </a:rPr>
              <a:t>的值为</a:t>
            </a:r>
            <a:r>
              <a:rPr lang="en-US" altLang="zh-CN" b="1" kern="100" dirty="0">
                <a:latin typeface="Times New Roman"/>
                <a:cs typeface="Courier New"/>
              </a:rPr>
              <a:t>________(</a:t>
            </a:r>
            <a:r>
              <a:rPr lang="zh-CN" altLang="zh-CN" b="1" kern="100" dirty="0">
                <a:latin typeface="Times New Roman"/>
                <a:cs typeface="Times New Roman"/>
              </a:rPr>
              <a:t>保留到小数点后两位</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latin typeface="宋体"/>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若摆的质量测量值偏大，重力加速度</a:t>
            </a:r>
            <a:r>
              <a:rPr lang="en-US" altLang="zh-CN" b="1" i="1" kern="100" dirty="0">
                <a:latin typeface="Times New Roman"/>
                <a:cs typeface="Courier New"/>
              </a:rPr>
              <a:t>g</a:t>
            </a:r>
            <a:r>
              <a:rPr lang="zh-CN" altLang="zh-CN" b="1" kern="100" dirty="0">
                <a:latin typeface="Times New Roman"/>
                <a:cs typeface="Times New Roman"/>
              </a:rPr>
              <a:t>的测量值</a:t>
            </a:r>
            <a:r>
              <a:rPr lang="en-US" altLang="zh-CN" b="1" kern="100" dirty="0">
                <a:latin typeface="Times New Roman"/>
                <a:cs typeface="Courier New"/>
              </a:rPr>
              <a:t>________(</a:t>
            </a:r>
            <a:r>
              <a:rPr lang="zh-CN" altLang="zh-CN" b="1" kern="100" dirty="0">
                <a:latin typeface="Times New Roman"/>
                <a:cs typeface="Times New Roman"/>
              </a:rPr>
              <a:t>选填</a:t>
            </a:r>
            <a:r>
              <a:rPr lang="en-US" altLang="zh-CN" b="1" kern="100" dirty="0">
                <a:latin typeface="宋体"/>
                <a:cs typeface="Times New Roman"/>
              </a:rPr>
              <a:t>“</a:t>
            </a:r>
            <a:r>
              <a:rPr lang="zh-CN" altLang="zh-CN" b="1" kern="100" dirty="0">
                <a:latin typeface="Times New Roman"/>
                <a:cs typeface="Times New Roman"/>
              </a:rPr>
              <a:t>偏大</a:t>
            </a:r>
            <a:r>
              <a:rPr lang="en-US" altLang="zh-CN" b="1" kern="100" dirty="0">
                <a:latin typeface="宋体"/>
                <a:cs typeface="Times New Roman"/>
              </a:rPr>
              <a:t>”“</a:t>
            </a:r>
            <a:r>
              <a:rPr lang="zh-CN" altLang="zh-CN" b="1" kern="100" dirty="0">
                <a:latin typeface="Times New Roman"/>
                <a:cs typeface="Times New Roman"/>
              </a:rPr>
              <a:t>偏小</a:t>
            </a:r>
            <a:r>
              <a:rPr lang="en-US" altLang="zh-CN" b="1" kern="100" dirty="0">
                <a:latin typeface="宋体"/>
                <a:cs typeface="Times New Roman"/>
              </a:rPr>
              <a:t>”</a:t>
            </a:r>
            <a:r>
              <a:rPr lang="zh-CN" altLang="zh-CN" b="1" kern="100" dirty="0">
                <a:latin typeface="Times New Roman"/>
                <a:cs typeface="Times New Roman"/>
              </a:rPr>
              <a:t>或</a:t>
            </a:r>
            <a:r>
              <a:rPr lang="en-US" altLang="zh-CN" b="1" kern="100" dirty="0">
                <a:latin typeface="宋体"/>
                <a:cs typeface="Times New Roman"/>
              </a:rPr>
              <a:t>“</a:t>
            </a:r>
            <a:r>
              <a:rPr lang="zh-CN" altLang="zh-CN" b="1" kern="100" dirty="0">
                <a:latin typeface="Times New Roman"/>
                <a:cs typeface="Times New Roman"/>
              </a:rPr>
              <a:t>不变</a:t>
            </a:r>
            <a:r>
              <a:rPr lang="en-US" altLang="zh-CN" b="1" kern="100" dirty="0">
                <a:latin typeface="宋体"/>
                <a:cs typeface="Times New Roman"/>
              </a:rPr>
              <a:t>”</a:t>
            </a:r>
            <a:r>
              <a:rPr lang="en-US" altLang="zh-CN" b="1" kern="100" dirty="0">
                <a:latin typeface="Times New Roman"/>
                <a:cs typeface="Courier New"/>
              </a:rPr>
              <a:t>)</a:t>
            </a:r>
            <a:r>
              <a:rPr lang="zh-CN" altLang="zh-CN" b="1" kern="100" dirty="0" smtClean="0">
                <a:latin typeface="Times New Roman"/>
                <a:cs typeface="Times New Roman"/>
              </a:rPr>
              <a:t>。</a:t>
            </a:r>
            <a:endParaRPr lang="zh-CN" altLang="zh-CN" sz="1050" kern="100" dirty="0">
              <a:latin typeface="宋体"/>
              <a:cs typeface="Courier New"/>
            </a:endParaRPr>
          </a:p>
        </p:txBody>
      </p:sp>
      <p:graphicFrame>
        <p:nvGraphicFramePr>
          <p:cNvPr id="2" name="对象 1"/>
          <p:cNvGraphicFramePr>
            <a:graphicFrameLocks noChangeAspect="1"/>
          </p:cNvGraphicFramePr>
          <p:nvPr>
            <p:extLst>
              <p:ext uri="{D42A27DB-BD31-4B8C-83A1-F6EECF244321}">
                <p14:modId xmlns:p14="http://schemas.microsoft.com/office/powerpoint/2010/main" val="1757473736"/>
              </p:ext>
            </p:extLst>
          </p:nvPr>
        </p:nvGraphicFramePr>
        <p:xfrm>
          <a:off x="911225" y="3068960"/>
          <a:ext cx="10371138" cy="3673475"/>
        </p:xfrm>
        <a:graphic>
          <a:graphicData uri="http://schemas.openxmlformats.org/presentationml/2006/ole">
            <mc:AlternateContent xmlns:mc="http://schemas.openxmlformats.org/markup-compatibility/2006">
              <mc:Choice xmlns:v="urn:schemas-microsoft-com:vml" Requires="v">
                <p:oleObj spid="_x0000_s20494" name="文档" r:id="rId4" imgW="10371836" imgH="3674020" progId="Word.Document.12">
                  <p:embed/>
                </p:oleObj>
              </mc:Choice>
              <mc:Fallback>
                <p:oleObj name="文档" r:id="rId4" imgW="10371836" imgH="3674020" progId="Word.Document.12">
                  <p:embed/>
                  <p:pic>
                    <p:nvPicPr>
                      <p:cNvPr id="0" name=""/>
                      <p:cNvPicPr/>
                      <p:nvPr/>
                    </p:nvPicPr>
                    <p:blipFill>
                      <a:blip r:embed="rId5"/>
                      <a:stretch>
                        <a:fillRect/>
                      </a:stretch>
                    </p:blipFill>
                    <p:spPr>
                      <a:xfrm>
                        <a:off x="911225" y="3068960"/>
                        <a:ext cx="10371138" cy="3673475"/>
                      </a:xfrm>
                      <a:prstGeom prst="rect">
                        <a:avLst/>
                      </a:prstGeom>
                    </p:spPr>
                  </p:pic>
                </p:oleObj>
              </mc:Fallback>
            </mc:AlternateContent>
          </a:graphicData>
        </a:graphic>
      </p:graphicFrame>
    </p:spTree>
    <p:extLst>
      <p:ext uri="{BB962C8B-B14F-4D97-AF65-F5344CB8AC3E}">
        <p14:creationId xmlns:p14="http://schemas.microsoft.com/office/powerpoint/2010/main" val="1995592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367017618"/>
              </p:ext>
            </p:extLst>
          </p:nvPr>
        </p:nvGraphicFramePr>
        <p:xfrm>
          <a:off x="1057027" y="1346399"/>
          <a:ext cx="10371138" cy="1506537"/>
        </p:xfrm>
        <a:graphic>
          <a:graphicData uri="http://schemas.openxmlformats.org/presentationml/2006/ole">
            <mc:AlternateContent xmlns:mc="http://schemas.openxmlformats.org/markup-compatibility/2006">
              <mc:Choice xmlns:v="urn:schemas-microsoft-com:vml" Requires="v">
                <p:oleObj spid="_x0000_s21528" name="文档" r:id="rId4" imgW="10371836" imgH="1506236" progId="Word.Document.12">
                  <p:embed/>
                </p:oleObj>
              </mc:Choice>
              <mc:Fallback>
                <p:oleObj name="文档" r:id="rId4" imgW="10371836" imgH="1506236" progId="Word.Document.12">
                  <p:embed/>
                  <p:pic>
                    <p:nvPicPr>
                      <p:cNvPr id="0" name=""/>
                      <p:cNvPicPr/>
                      <p:nvPr/>
                    </p:nvPicPr>
                    <p:blipFill>
                      <a:blip r:embed="rId5"/>
                      <a:stretch>
                        <a:fillRect/>
                      </a:stretch>
                    </p:blipFill>
                    <p:spPr>
                      <a:xfrm>
                        <a:off x="1057027" y="1346399"/>
                        <a:ext cx="10371138" cy="1506537"/>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1698243469"/>
              </p:ext>
            </p:extLst>
          </p:nvPr>
        </p:nvGraphicFramePr>
        <p:xfrm>
          <a:off x="1055041" y="3051299"/>
          <a:ext cx="10371138" cy="593725"/>
        </p:xfrm>
        <a:graphic>
          <a:graphicData uri="http://schemas.openxmlformats.org/presentationml/2006/ole">
            <mc:AlternateContent xmlns:mc="http://schemas.openxmlformats.org/markup-compatibility/2006">
              <mc:Choice xmlns:v="urn:schemas-microsoft-com:vml" Requires="v">
                <p:oleObj spid="_x0000_s21529" name="文档" r:id="rId7" imgW="10371836" imgH="593770" progId="Word.Document.12">
                  <p:embed/>
                </p:oleObj>
              </mc:Choice>
              <mc:Fallback>
                <p:oleObj name="文档" r:id="rId7" imgW="10371836" imgH="593770" progId="Word.Document.12">
                  <p:embed/>
                  <p:pic>
                    <p:nvPicPr>
                      <p:cNvPr id="0" name=""/>
                      <p:cNvPicPr/>
                      <p:nvPr/>
                    </p:nvPicPr>
                    <p:blipFill>
                      <a:blip r:embed="rId8"/>
                      <a:stretch>
                        <a:fillRect/>
                      </a:stretch>
                    </p:blipFill>
                    <p:spPr>
                      <a:xfrm>
                        <a:off x="1055041" y="3051299"/>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167274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552971" y="44624"/>
            <a:ext cx="10975658" cy="6552728"/>
          </a:xfrm>
        </p:spPr>
        <p:txBody>
          <a:bodyPr/>
          <a:lstStyle/>
          <a:p>
            <a:pPr marL="360363" indent="-360363" algn="just"/>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对点训练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360363" indent="-360363" algn="just">
              <a:tabLst>
                <a:tab pos="2970530" algn="l"/>
              </a:tabLst>
            </a:pPr>
            <a:r>
              <a:rPr lang="en-US" altLang="zh-CN" b="1" kern="100" dirty="0">
                <a:latin typeface="Times New Roman"/>
                <a:cs typeface="Courier New"/>
              </a:rPr>
              <a:t>3</a:t>
            </a:r>
            <a:r>
              <a:rPr lang="zh-CN" altLang="zh-CN" b="1" kern="100" dirty="0">
                <a:latin typeface="Times New Roman"/>
                <a:cs typeface="Times New Roman"/>
              </a:rPr>
              <a:t>．</a:t>
            </a:r>
            <a:r>
              <a:rPr lang="en-US" altLang="zh-CN" b="1" kern="100" dirty="0">
                <a:latin typeface="Times New Roman"/>
                <a:ea typeface="隶书"/>
                <a:cs typeface="Courier New"/>
              </a:rPr>
              <a:t>(</a:t>
            </a:r>
            <a:r>
              <a:rPr lang="zh-CN" altLang="zh-CN" b="1" kern="100" dirty="0">
                <a:latin typeface="Times New Roman"/>
                <a:ea typeface="隶书"/>
                <a:cs typeface="Times New Roman"/>
              </a:rPr>
              <a:t>选自鲁科版新教材课后练习</a:t>
            </a:r>
            <a:r>
              <a:rPr lang="en-US" altLang="zh-CN" b="1" kern="100" dirty="0">
                <a:latin typeface="Times New Roman"/>
                <a:ea typeface="隶书"/>
                <a:cs typeface="Courier New"/>
              </a:rPr>
              <a:t>)</a:t>
            </a:r>
            <a:r>
              <a:rPr lang="zh-CN" altLang="zh-CN" b="1" kern="100" dirty="0">
                <a:latin typeface="Times New Roman"/>
                <a:cs typeface="Times New Roman"/>
              </a:rPr>
              <a:t>将一单摆竖直悬挂于一深度未知且开口向下的小筒中，单摆的下部露于筒外，如图甲所示。将摆球拉离平衡位置一个小角度后由静止释放，设单摆摆动过程中悬线不会碰到筒壁。如果本实验的长度测量工具只能测量筒的下端口到摆球球心的距离</a:t>
            </a:r>
            <a:r>
              <a:rPr lang="en-US" altLang="zh-CN" b="1" i="1" kern="100" dirty="0">
                <a:latin typeface="Times New Roman"/>
                <a:cs typeface="Courier New"/>
              </a:rPr>
              <a:t>l</a:t>
            </a:r>
            <a:r>
              <a:rPr lang="zh-CN" altLang="zh-CN" b="1" kern="100" dirty="0">
                <a:latin typeface="Times New Roman"/>
                <a:cs typeface="Times New Roman"/>
              </a:rPr>
              <a:t>，并通过改变</a:t>
            </a:r>
            <a:r>
              <a:rPr lang="en-US" altLang="zh-CN" b="1" i="1" kern="100" dirty="0">
                <a:latin typeface="Times New Roman"/>
                <a:cs typeface="Courier New"/>
              </a:rPr>
              <a:t>l</a:t>
            </a:r>
            <a:r>
              <a:rPr lang="zh-CN" altLang="zh-CN" b="1" kern="100" dirty="0">
                <a:latin typeface="Times New Roman"/>
                <a:cs typeface="Times New Roman"/>
              </a:rPr>
              <a:t>测出对应的摆动周期</a:t>
            </a:r>
            <a:r>
              <a:rPr lang="en-US" altLang="zh-CN" b="1" i="1" kern="100" dirty="0">
                <a:latin typeface="Times New Roman"/>
                <a:cs typeface="Courier New"/>
              </a:rPr>
              <a:t>T</a:t>
            </a:r>
            <a:r>
              <a:rPr lang="zh-CN" altLang="zh-CN" b="1" kern="100" dirty="0">
                <a:latin typeface="Times New Roman"/>
                <a:cs typeface="Times New Roman"/>
              </a:rPr>
              <a:t>，作出</a:t>
            </a:r>
            <a:r>
              <a:rPr lang="en-US" altLang="zh-CN" b="1" i="1" kern="100" dirty="0">
                <a:latin typeface="Times New Roman"/>
                <a:cs typeface="Courier New"/>
              </a:rPr>
              <a:t>T</a:t>
            </a:r>
            <a:r>
              <a:rPr lang="en-US" altLang="zh-CN" b="1" kern="100" baseline="30000" dirty="0">
                <a:latin typeface="Times New Roman"/>
                <a:cs typeface="Courier New"/>
              </a:rPr>
              <a:t>2</a:t>
            </a:r>
            <a:r>
              <a:rPr lang="en-US" altLang="zh-CN" b="1" kern="100" dirty="0">
                <a:latin typeface="Times New Roman"/>
                <a:cs typeface="Courier New"/>
              </a:rPr>
              <a:t>-</a:t>
            </a:r>
            <a:r>
              <a:rPr lang="en-US" altLang="zh-CN" b="1" i="1" kern="100" dirty="0">
                <a:latin typeface="Times New Roman"/>
                <a:cs typeface="Courier New"/>
              </a:rPr>
              <a:t>l</a:t>
            </a:r>
            <a:r>
              <a:rPr lang="zh-CN" altLang="zh-CN" b="1" kern="100" dirty="0">
                <a:latin typeface="Times New Roman"/>
                <a:cs typeface="Times New Roman"/>
              </a:rPr>
              <a:t>图像，那么可通过此图像得出小筒的深度</a:t>
            </a:r>
            <a:r>
              <a:rPr lang="en-US" altLang="zh-CN" b="1" i="1" kern="100" dirty="0">
                <a:latin typeface="Times New Roman"/>
                <a:cs typeface="Courier New"/>
              </a:rPr>
              <a:t>x</a:t>
            </a:r>
            <a:r>
              <a:rPr lang="zh-CN" altLang="zh-CN" b="1" kern="100" dirty="0">
                <a:latin typeface="Times New Roman"/>
                <a:cs typeface="Times New Roman"/>
              </a:rPr>
              <a:t>和当地的重力加速度</a:t>
            </a:r>
            <a:r>
              <a:rPr lang="en-US" altLang="zh-CN" b="1" i="1" kern="100" dirty="0">
                <a:latin typeface="Times New Roman"/>
                <a:cs typeface="Courier New"/>
              </a:rPr>
              <a:t>g</a:t>
            </a:r>
            <a:r>
              <a:rPr lang="zh-CN" altLang="zh-CN" b="1" kern="100" dirty="0">
                <a:latin typeface="Times New Roman"/>
                <a:cs typeface="Times New Roman"/>
              </a:rPr>
              <a:t>。</a:t>
            </a:r>
            <a:endParaRPr lang="zh-CN" altLang="zh-CN" kern="100" dirty="0">
              <a:latin typeface="宋体"/>
              <a:cs typeface="Courier New"/>
            </a:endParaRPr>
          </a:p>
          <a:p>
            <a:pPr marL="360363" indent="-360363"/>
            <a:endParaRPr lang="zh-CN" altLang="en-US" dirty="0"/>
          </a:p>
        </p:txBody>
      </p:sp>
      <p:pic>
        <p:nvPicPr>
          <p:cNvPr id="27650" name="Picture 2" descr="22WLRXY2-6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618299" y="3704376"/>
            <a:ext cx="5215592" cy="2748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55923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552971" y="44624"/>
            <a:ext cx="10975658" cy="4525963"/>
          </a:xfrm>
        </p:spPr>
        <p:txBody>
          <a:bodyPr/>
          <a:lstStyle/>
          <a:p>
            <a:pPr indent="0" algn="just">
              <a:tabLst>
                <a:tab pos="2970530" algn="l"/>
              </a:tabLst>
            </a:pPr>
            <a:r>
              <a:rPr lang="en-US" altLang="zh-CN" b="1" kern="100" dirty="0">
                <a:latin typeface="Times New Roman"/>
                <a:cs typeface="Courier New"/>
              </a:rPr>
              <a:t>(1)</a:t>
            </a:r>
            <a:r>
              <a:rPr lang="zh-CN" altLang="zh-CN" b="1" kern="100" dirty="0">
                <a:latin typeface="Times New Roman"/>
                <a:cs typeface="Times New Roman"/>
              </a:rPr>
              <a:t>若有游标卡尺、秒表、天平、毫米刻度尺几种测量工具，则本实验所需的测量工具为</a:t>
            </a:r>
            <a:r>
              <a:rPr lang="en-US" altLang="zh-CN" b="1" kern="100" dirty="0">
                <a:latin typeface="Times New Roman"/>
                <a:cs typeface="Courier New"/>
              </a:rPr>
              <a:t>________</a:t>
            </a:r>
            <a:r>
              <a:rPr lang="zh-CN" altLang="zh-CN" b="1" kern="100" dirty="0">
                <a:latin typeface="Times New Roman"/>
                <a:cs typeface="Times New Roman"/>
              </a:rPr>
              <a:t>。</a:t>
            </a:r>
            <a:endParaRPr lang="zh-CN" altLang="zh-CN" kern="100" dirty="0">
              <a:latin typeface="宋体"/>
              <a:cs typeface="Courier New"/>
            </a:endParaRPr>
          </a:p>
          <a:p>
            <a:pPr indent="0" algn="just">
              <a:tabLst>
                <a:tab pos="2970530" algn="l"/>
              </a:tabLst>
            </a:pPr>
            <a:r>
              <a:rPr lang="en-US" altLang="zh-CN" b="1" kern="100" dirty="0">
                <a:latin typeface="Times New Roman"/>
                <a:cs typeface="Courier New"/>
              </a:rPr>
              <a:t>(2)</a:t>
            </a:r>
            <a:r>
              <a:rPr lang="zh-CN" altLang="zh-CN" b="1" kern="100" dirty="0">
                <a:latin typeface="Times New Roman"/>
                <a:cs typeface="Times New Roman"/>
              </a:rPr>
              <a:t>实验中所得到的</a:t>
            </a:r>
            <a:r>
              <a:rPr lang="en-US" altLang="zh-CN" b="1" i="1" kern="100" dirty="0">
                <a:latin typeface="Times New Roman"/>
                <a:cs typeface="Courier New"/>
              </a:rPr>
              <a:t>T</a:t>
            </a:r>
            <a:r>
              <a:rPr lang="en-US" altLang="zh-CN" b="1" kern="100" baseline="30000" dirty="0">
                <a:latin typeface="Times New Roman"/>
                <a:cs typeface="Courier New"/>
              </a:rPr>
              <a:t>2</a:t>
            </a:r>
            <a:r>
              <a:rPr lang="en-US" altLang="zh-CN" b="1" kern="100" dirty="0">
                <a:latin typeface="Times New Roman"/>
                <a:cs typeface="Courier New"/>
              </a:rPr>
              <a:t>-</a:t>
            </a:r>
            <a:r>
              <a:rPr lang="en-US" altLang="zh-CN" b="1" i="1" kern="100" dirty="0">
                <a:latin typeface="Times New Roman"/>
                <a:cs typeface="Courier New"/>
              </a:rPr>
              <a:t>l</a:t>
            </a:r>
            <a:r>
              <a:rPr lang="zh-CN" altLang="zh-CN" b="1" kern="100" dirty="0">
                <a:latin typeface="Times New Roman"/>
                <a:cs typeface="Times New Roman"/>
              </a:rPr>
              <a:t>图像应是如图乙所示</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中的</a:t>
            </a:r>
            <a:r>
              <a:rPr lang="en-US" altLang="zh-CN" b="1" kern="100" dirty="0">
                <a:latin typeface="Times New Roman"/>
                <a:cs typeface="Courier New"/>
              </a:rPr>
              <a:t>________</a:t>
            </a:r>
            <a:r>
              <a:rPr lang="zh-CN" altLang="zh-CN" b="1" kern="100" dirty="0">
                <a:latin typeface="Times New Roman"/>
                <a:cs typeface="Times New Roman"/>
              </a:rPr>
              <a:t>。</a:t>
            </a:r>
            <a:endParaRPr lang="zh-CN" altLang="zh-CN" kern="100" dirty="0">
              <a:latin typeface="宋体"/>
              <a:cs typeface="Courier New"/>
            </a:endParaRPr>
          </a:p>
          <a:p>
            <a:pPr indent="0" algn="just">
              <a:tabLst>
                <a:tab pos="2970530" algn="l"/>
              </a:tabLst>
            </a:pPr>
            <a:r>
              <a:rPr lang="en-US" altLang="zh-CN" b="1" kern="100" dirty="0">
                <a:latin typeface="Times New Roman"/>
                <a:cs typeface="Courier New"/>
              </a:rPr>
              <a:t>(3)</a:t>
            </a:r>
            <a:r>
              <a:rPr lang="zh-CN" altLang="zh-CN" b="1" kern="100" dirty="0">
                <a:latin typeface="Times New Roman"/>
                <a:cs typeface="Times New Roman"/>
              </a:rPr>
              <a:t>由图像可知，小筒的深度</a:t>
            </a:r>
            <a:r>
              <a:rPr lang="en-US" altLang="zh-CN" b="1" i="1" kern="100" dirty="0">
                <a:latin typeface="Times New Roman"/>
                <a:cs typeface="Courier New"/>
              </a:rPr>
              <a:t>x</a:t>
            </a:r>
            <a:r>
              <a:rPr lang="zh-CN" altLang="zh-CN" b="1" kern="100" dirty="0">
                <a:latin typeface="Times New Roman"/>
                <a:cs typeface="Times New Roman"/>
              </a:rPr>
              <a:t>＝</a:t>
            </a:r>
            <a:r>
              <a:rPr lang="en-US" altLang="zh-CN" b="1" kern="100" dirty="0">
                <a:latin typeface="Times New Roman"/>
                <a:cs typeface="Courier New"/>
              </a:rPr>
              <a:t>________m</a:t>
            </a:r>
            <a:r>
              <a:rPr lang="zh-CN" altLang="zh-CN" b="1" kern="100" dirty="0">
                <a:latin typeface="Times New Roman"/>
                <a:cs typeface="Times New Roman"/>
              </a:rPr>
              <a:t>，当地的重力加速度</a:t>
            </a:r>
            <a:r>
              <a:rPr lang="en-US" altLang="zh-CN" b="1" i="1" kern="100" dirty="0">
                <a:latin typeface="Times New Roman"/>
                <a:cs typeface="Courier New"/>
              </a:rPr>
              <a:t>g</a:t>
            </a:r>
            <a:r>
              <a:rPr lang="zh-CN" altLang="zh-CN" b="1" kern="100" dirty="0">
                <a:latin typeface="Times New Roman"/>
                <a:cs typeface="Times New Roman"/>
              </a:rPr>
              <a:t>＝</a:t>
            </a:r>
            <a:r>
              <a:rPr lang="en-US" altLang="zh-CN" b="1" kern="100" dirty="0">
                <a:latin typeface="Times New Roman"/>
                <a:cs typeface="Courier New"/>
              </a:rPr>
              <a:t>________m/s</a:t>
            </a:r>
            <a:r>
              <a:rPr lang="en-US" altLang="zh-CN" b="1" kern="100" baseline="30000" dirty="0">
                <a:latin typeface="Times New Roman"/>
                <a:cs typeface="Courier New"/>
              </a:rPr>
              <a:t>2</a:t>
            </a:r>
            <a:r>
              <a:rPr lang="zh-CN" altLang="zh-CN" b="1" kern="100" dirty="0">
                <a:latin typeface="Times New Roman"/>
                <a:cs typeface="Times New Roman"/>
              </a:rPr>
              <a:t>。</a:t>
            </a:r>
            <a:endParaRPr lang="zh-CN" altLang="zh-CN" kern="100" dirty="0">
              <a:effectLst/>
              <a:latin typeface="宋体"/>
              <a:cs typeface="Courier New"/>
            </a:endParaRPr>
          </a:p>
        </p:txBody>
      </p:sp>
      <p:graphicFrame>
        <p:nvGraphicFramePr>
          <p:cNvPr id="2" name="对象 1"/>
          <p:cNvGraphicFramePr>
            <a:graphicFrameLocks noChangeAspect="1"/>
          </p:cNvGraphicFramePr>
          <p:nvPr>
            <p:extLst>
              <p:ext uri="{D42A27DB-BD31-4B8C-83A1-F6EECF244321}">
                <p14:modId xmlns:p14="http://schemas.microsoft.com/office/powerpoint/2010/main" val="257929221"/>
              </p:ext>
            </p:extLst>
          </p:nvPr>
        </p:nvGraphicFramePr>
        <p:xfrm>
          <a:off x="624979" y="2531765"/>
          <a:ext cx="10963275" cy="4065587"/>
        </p:xfrm>
        <a:graphic>
          <a:graphicData uri="http://schemas.openxmlformats.org/presentationml/2006/ole">
            <mc:AlternateContent xmlns:mc="http://schemas.openxmlformats.org/markup-compatibility/2006">
              <mc:Choice xmlns:v="urn:schemas-microsoft-com:vml" Requires="v">
                <p:oleObj spid="_x0000_s28676" name="文档" r:id="rId4" imgW="11053384" imgH="4106086" progId="Word.Document.12">
                  <p:embed/>
                </p:oleObj>
              </mc:Choice>
              <mc:Fallback>
                <p:oleObj name="文档" r:id="rId4" imgW="11053384" imgH="4106086" progId="Word.Document.12">
                  <p:embed/>
                  <p:pic>
                    <p:nvPicPr>
                      <p:cNvPr id="0" name=""/>
                      <p:cNvPicPr/>
                      <p:nvPr/>
                    </p:nvPicPr>
                    <p:blipFill>
                      <a:blip r:embed="rId5"/>
                      <a:stretch>
                        <a:fillRect/>
                      </a:stretch>
                    </p:blipFill>
                    <p:spPr>
                      <a:xfrm>
                        <a:off x="624979" y="2531765"/>
                        <a:ext cx="10963275" cy="4065587"/>
                      </a:xfrm>
                      <a:prstGeom prst="rect">
                        <a:avLst/>
                      </a:prstGeom>
                    </p:spPr>
                  </p:pic>
                </p:oleObj>
              </mc:Fallback>
            </mc:AlternateContent>
          </a:graphicData>
        </a:graphic>
      </p:graphicFrame>
      <p:sp>
        <p:nvSpPr>
          <p:cNvPr id="4" name="矩形 3"/>
          <p:cNvSpPr/>
          <p:nvPr/>
        </p:nvSpPr>
        <p:spPr>
          <a:xfrm>
            <a:off x="5377507" y="5589240"/>
            <a:ext cx="5879976" cy="1200329"/>
          </a:xfrm>
          <a:prstGeom prst="rect">
            <a:avLst/>
          </a:prstGeom>
        </p:spPr>
        <p:txBody>
          <a:bodyPr wrap="square">
            <a:spAutoFit/>
          </a:bodyPr>
          <a:lstStyle/>
          <a:p>
            <a:pPr algn="just">
              <a:lnSpc>
                <a:spcPct val="150000"/>
              </a:lnSpc>
              <a:spcAft>
                <a:spcPts val="0"/>
              </a:spcAft>
              <a:tabLst>
                <a:tab pos="2970530" algn="l"/>
              </a:tabLst>
            </a:pPr>
            <a:r>
              <a:rPr lang="zh-CN" altLang="zh-CN" sz="2400" b="1" kern="100" dirty="0">
                <a:solidFill>
                  <a:srgbClr val="FF0000"/>
                </a:solidFill>
                <a:latin typeface="Times New Roman"/>
                <a:ea typeface="黑体"/>
                <a:cs typeface="Times New Roman"/>
              </a:rPr>
              <a:t>答案：</a:t>
            </a:r>
            <a:r>
              <a:rPr lang="en-US" altLang="zh-CN" sz="2400" b="1" kern="100" dirty="0">
                <a:latin typeface="Times New Roman"/>
                <a:cs typeface="Courier New"/>
              </a:rPr>
              <a:t>(1)</a:t>
            </a:r>
            <a:r>
              <a:rPr lang="zh-CN" altLang="zh-CN" sz="2400" b="1" kern="100" dirty="0">
                <a:latin typeface="Times New Roman"/>
                <a:cs typeface="Times New Roman"/>
              </a:rPr>
              <a:t>秒表、毫米刻度尺、游标卡尺　</a:t>
            </a:r>
            <a:r>
              <a:rPr lang="en-US" altLang="zh-CN" sz="2400" b="1" kern="100" dirty="0">
                <a:latin typeface="Times New Roman"/>
                <a:cs typeface="Courier New"/>
              </a:rPr>
              <a:t>(2)</a:t>
            </a:r>
            <a:r>
              <a:rPr lang="en-US" altLang="zh-CN" sz="2400" b="1" i="1" kern="100" dirty="0">
                <a:latin typeface="Times New Roman"/>
                <a:cs typeface="Courier New"/>
              </a:rPr>
              <a:t>a    </a:t>
            </a:r>
            <a:r>
              <a:rPr lang="en-US" altLang="zh-CN" sz="2400" b="1" kern="100" dirty="0">
                <a:latin typeface="Times New Roman"/>
                <a:cs typeface="Courier New"/>
              </a:rPr>
              <a:t>(3)0.3</a:t>
            </a:r>
            <a:r>
              <a:rPr lang="zh-CN" altLang="zh-CN" sz="2400" b="1" kern="100" dirty="0">
                <a:latin typeface="Times New Roman"/>
                <a:cs typeface="Times New Roman"/>
              </a:rPr>
              <a:t>　</a:t>
            </a:r>
            <a:r>
              <a:rPr lang="en-US" altLang="zh-CN" sz="2400" b="1" kern="100" dirty="0">
                <a:latin typeface="Times New Roman"/>
                <a:cs typeface="Courier New"/>
              </a:rPr>
              <a:t>9.86</a:t>
            </a:r>
            <a:endParaRPr lang="zh-CN" altLang="zh-CN" sz="2400" kern="100" dirty="0">
              <a:effectLst/>
              <a:latin typeface="宋体"/>
              <a:cs typeface="Courier New"/>
            </a:endParaRPr>
          </a:p>
        </p:txBody>
      </p:sp>
    </p:spTree>
    <p:extLst>
      <p:ext uri="{BB962C8B-B14F-4D97-AF65-F5344CB8AC3E}">
        <p14:creationId xmlns:p14="http://schemas.microsoft.com/office/powerpoint/2010/main" val="167274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505461268"/>
              </p:ext>
            </p:extLst>
          </p:nvPr>
        </p:nvGraphicFramePr>
        <p:xfrm>
          <a:off x="935855" y="188640"/>
          <a:ext cx="10274300" cy="5741987"/>
        </p:xfrm>
        <a:graphic>
          <a:graphicData uri="http://schemas.openxmlformats.org/presentationml/2006/ole">
            <mc:AlternateContent xmlns:mc="http://schemas.openxmlformats.org/markup-compatibility/2006">
              <mc:Choice xmlns:v="urn:schemas-microsoft-com:vml" Requires="v">
                <p:oleObj spid="_x0000_s23570" name="文档" r:id="rId4" imgW="10371836" imgH="5805752" progId="Word.Document.12">
                  <p:embed/>
                </p:oleObj>
              </mc:Choice>
              <mc:Fallback>
                <p:oleObj name="文档" r:id="rId4" imgW="10371836" imgH="5805752" progId="Word.Document.12">
                  <p:embed/>
                  <p:pic>
                    <p:nvPicPr>
                      <p:cNvPr id="0" name=""/>
                      <p:cNvPicPr/>
                      <p:nvPr/>
                    </p:nvPicPr>
                    <p:blipFill>
                      <a:blip r:embed="rId5"/>
                      <a:stretch>
                        <a:fillRect/>
                      </a:stretch>
                    </p:blipFill>
                    <p:spPr>
                      <a:xfrm>
                        <a:off x="935855" y="188640"/>
                        <a:ext cx="10274300" cy="5741987"/>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1222354667"/>
              </p:ext>
            </p:extLst>
          </p:nvPr>
        </p:nvGraphicFramePr>
        <p:xfrm>
          <a:off x="336947" y="5784105"/>
          <a:ext cx="10371138" cy="957263"/>
        </p:xfrm>
        <a:graphic>
          <a:graphicData uri="http://schemas.openxmlformats.org/presentationml/2006/ole">
            <mc:AlternateContent xmlns:mc="http://schemas.openxmlformats.org/markup-compatibility/2006">
              <mc:Choice xmlns:v="urn:schemas-microsoft-com:vml" Requires="v">
                <p:oleObj spid="_x0000_s23571" name="文档" r:id="rId7" imgW="10371836" imgH="957531" progId="Word.Document.12">
                  <p:embed/>
                </p:oleObj>
              </mc:Choice>
              <mc:Fallback>
                <p:oleObj name="文档" r:id="rId7" imgW="10371836" imgH="957531" progId="Word.Document.12">
                  <p:embed/>
                  <p:pic>
                    <p:nvPicPr>
                      <p:cNvPr id="0" name=""/>
                      <p:cNvPicPr/>
                      <p:nvPr/>
                    </p:nvPicPr>
                    <p:blipFill>
                      <a:blip r:embed="rId8"/>
                      <a:stretch>
                        <a:fillRect/>
                      </a:stretch>
                    </p:blipFill>
                    <p:spPr>
                      <a:xfrm>
                        <a:off x="336947" y="5784105"/>
                        <a:ext cx="10371138" cy="957263"/>
                      </a:xfrm>
                      <a:prstGeom prst="rect">
                        <a:avLst/>
                      </a:prstGeom>
                    </p:spPr>
                  </p:pic>
                </p:oleObj>
              </mc:Fallback>
            </mc:AlternateContent>
          </a:graphicData>
        </a:graphic>
      </p:graphicFrame>
    </p:spTree>
    <p:extLst>
      <p:ext uri="{BB962C8B-B14F-4D97-AF65-F5344CB8AC3E}">
        <p14:creationId xmlns:p14="http://schemas.microsoft.com/office/powerpoint/2010/main" val="1995592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十一</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0696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20WLXBY2-64.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801443" y="44624"/>
            <a:ext cx="2160240" cy="2759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2880515930"/>
              </p:ext>
            </p:extLst>
          </p:nvPr>
        </p:nvGraphicFramePr>
        <p:xfrm>
          <a:off x="914400" y="2968625"/>
          <a:ext cx="10166350" cy="3589338"/>
        </p:xfrm>
        <a:graphic>
          <a:graphicData uri="http://schemas.openxmlformats.org/presentationml/2006/ole">
            <mc:AlternateContent xmlns:mc="http://schemas.openxmlformats.org/markup-compatibility/2006">
              <mc:Choice xmlns:v="urn:schemas-microsoft-com:vml" Requires="v">
                <p:oleObj spid="_x0000_s3118" name="文档" r:id="rId6" imgW="10371836" imgH="3670775" progId="Word.Document.12">
                  <p:embed/>
                </p:oleObj>
              </mc:Choice>
              <mc:Fallback>
                <p:oleObj name="文档" r:id="rId6" imgW="10371836" imgH="3670775" progId="Word.Document.12">
                  <p:embed/>
                  <p:pic>
                    <p:nvPicPr>
                      <p:cNvPr id="0" name=""/>
                      <p:cNvPicPr/>
                      <p:nvPr/>
                    </p:nvPicPr>
                    <p:blipFill>
                      <a:blip r:embed="rId7"/>
                      <a:stretch>
                        <a:fillRect/>
                      </a:stretch>
                    </p:blipFill>
                    <p:spPr>
                      <a:xfrm>
                        <a:off x="914400" y="2968625"/>
                        <a:ext cx="10166350" cy="3589338"/>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87605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4248097011"/>
              </p:ext>
            </p:extLst>
          </p:nvPr>
        </p:nvGraphicFramePr>
        <p:xfrm>
          <a:off x="1129035" y="489149"/>
          <a:ext cx="10371138" cy="2363787"/>
        </p:xfrm>
        <a:graphic>
          <a:graphicData uri="http://schemas.openxmlformats.org/presentationml/2006/ole">
            <mc:AlternateContent xmlns:mc="http://schemas.openxmlformats.org/markup-compatibility/2006">
              <mc:Choice xmlns:v="urn:schemas-microsoft-com:vml" Requires="v">
                <p:oleObj spid="_x0000_s4182" name="文档" r:id="rId4" imgW="10371836" imgH="2367149" progId="Word.Document.12">
                  <p:embed/>
                </p:oleObj>
              </mc:Choice>
              <mc:Fallback>
                <p:oleObj name="文档" r:id="rId4" imgW="10371836" imgH="2367149" progId="Word.Document.12">
                  <p:embed/>
                  <p:pic>
                    <p:nvPicPr>
                      <p:cNvPr id="0" name=""/>
                      <p:cNvPicPr/>
                      <p:nvPr/>
                    </p:nvPicPr>
                    <p:blipFill>
                      <a:blip r:embed="rId5"/>
                      <a:stretch>
                        <a:fillRect/>
                      </a:stretch>
                    </p:blipFill>
                    <p:spPr>
                      <a:xfrm>
                        <a:off x="1129035" y="489149"/>
                        <a:ext cx="10371138" cy="2363787"/>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2812082796"/>
              </p:ext>
            </p:extLst>
          </p:nvPr>
        </p:nvGraphicFramePr>
        <p:xfrm>
          <a:off x="858638" y="3018879"/>
          <a:ext cx="10423525" cy="3146425"/>
        </p:xfrm>
        <a:graphic>
          <a:graphicData uri="http://schemas.openxmlformats.org/presentationml/2006/ole">
            <mc:AlternateContent xmlns:mc="http://schemas.openxmlformats.org/markup-compatibility/2006">
              <mc:Choice xmlns:v="urn:schemas-microsoft-com:vml" Requires="v">
                <p:oleObj spid="_x0000_s4183" name="文档" r:id="rId7" imgW="10515050" imgH="3189126" progId="Word.Document.12">
                  <p:embed/>
                </p:oleObj>
              </mc:Choice>
              <mc:Fallback>
                <p:oleObj name="文档" r:id="rId7" imgW="10515050" imgH="3189126" progId="Word.Document.12">
                  <p:embed/>
                  <p:pic>
                    <p:nvPicPr>
                      <p:cNvPr id="0" name=""/>
                      <p:cNvPicPr/>
                      <p:nvPr/>
                    </p:nvPicPr>
                    <p:blipFill>
                      <a:blip r:embed="rId8"/>
                      <a:stretch>
                        <a:fillRect/>
                      </a:stretch>
                    </p:blipFill>
                    <p:spPr>
                      <a:xfrm>
                        <a:off x="858638" y="3018879"/>
                        <a:ext cx="10423525" cy="3146425"/>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239241950"/>
              </p:ext>
            </p:extLst>
          </p:nvPr>
        </p:nvGraphicFramePr>
        <p:xfrm>
          <a:off x="985019" y="1003604"/>
          <a:ext cx="10371138" cy="1847850"/>
        </p:xfrm>
        <a:graphic>
          <a:graphicData uri="http://schemas.openxmlformats.org/presentationml/2006/ole">
            <mc:AlternateContent xmlns:mc="http://schemas.openxmlformats.org/markup-compatibility/2006">
              <mc:Choice xmlns:v="urn:schemas-microsoft-com:vml" Requires="v">
                <p:oleObj spid="_x0000_s5161" name="文档" r:id="rId4" imgW="10371836" imgH="1850529" progId="Word.Document.12">
                  <p:embed/>
                </p:oleObj>
              </mc:Choice>
              <mc:Fallback>
                <p:oleObj name="文档" r:id="rId4" imgW="10371836" imgH="1850529" progId="Word.Document.12">
                  <p:embed/>
                  <p:pic>
                    <p:nvPicPr>
                      <p:cNvPr id="0" name=""/>
                      <p:cNvPicPr/>
                      <p:nvPr/>
                    </p:nvPicPr>
                    <p:blipFill>
                      <a:blip r:embed="rId5"/>
                      <a:stretch>
                        <a:fillRect/>
                      </a:stretch>
                    </p:blipFill>
                    <p:spPr>
                      <a:xfrm>
                        <a:off x="985019" y="1003604"/>
                        <a:ext cx="10371138" cy="1847850"/>
                      </a:xfrm>
                      <a:prstGeom prst="rect">
                        <a:avLst/>
                      </a:prstGeom>
                    </p:spPr>
                  </p:pic>
                </p:oleObj>
              </mc:Fallback>
            </mc:AlternateContent>
          </a:graphicData>
        </a:graphic>
      </p:graphicFrame>
      <p:pic>
        <p:nvPicPr>
          <p:cNvPr id="5122" name="Picture 2" descr="20WLXBY2-65.TIF"/>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4873451" y="2923461"/>
            <a:ext cx="1872208" cy="172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887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620688"/>
            <a:ext cx="10975658" cy="5400600"/>
          </a:xfrm>
        </p:spPr>
        <p:txBody>
          <a:bodyPr/>
          <a:lstStyle/>
          <a:p>
            <a:pPr indent="612140" algn="just"/>
            <a:r>
              <a:rPr lang="zh-CN" altLang="zh-CN" b="1" kern="100" dirty="0">
                <a:latin typeface="宋体"/>
                <a:ea typeface="C-KT"/>
                <a:cs typeface="Times New Roman"/>
              </a:rPr>
              <a:t></a:t>
            </a:r>
            <a:r>
              <a:rPr lang="zh-CN" altLang="zh-CN" b="1" kern="100" dirty="0">
                <a:latin typeface="Times New Roman"/>
                <a:ea typeface="黑体"/>
                <a:cs typeface="Times New Roman"/>
              </a:rPr>
              <a:t>误差分析</a:t>
            </a:r>
            <a:endParaRPr lang="zh-CN" altLang="zh-CN" sz="1050" kern="100" dirty="0">
              <a:latin typeface="宋体"/>
              <a:cs typeface="Courier New"/>
            </a:endParaRPr>
          </a:p>
          <a:p>
            <a:pPr marL="442913" indent="-442913" algn="just"/>
            <a:r>
              <a:rPr lang="en-US" altLang="zh-CN" b="1" kern="100" dirty="0">
                <a:latin typeface="Times New Roman"/>
                <a:cs typeface="Courier New"/>
              </a:rPr>
              <a:t>1</a:t>
            </a:r>
            <a:r>
              <a:rPr lang="zh-CN" altLang="zh-CN" b="1" kern="100" dirty="0">
                <a:latin typeface="Times New Roman"/>
                <a:cs typeface="Times New Roman"/>
              </a:rPr>
              <a:t>．系统误差：主要来源于单摆模型本身是否符合要求。即：悬点是否固定，摆球是否可看作质点，球、线是否符合要求，摆动是圆锥摆还是在同一竖直平面内振动以及测量哪段长度作为摆长等。只要注意了上面这些问题，就可以使系统误差减小到远小于偶然误差而达到忽略不计的程度。</a:t>
            </a:r>
            <a:endParaRPr lang="zh-CN" altLang="zh-CN" sz="1050" kern="100" dirty="0">
              <a:latin typeface="宋体"/>
              <a:cs typeface="Courier New"/>
            </a:endParaRPr>
          </a:p>
          <a:p>
            <a:pPr marL="442913" indent="-442913" algn="just"/>
            <a:r>
              <a:rPr lang="en-US" altLang="zh-CN" b="1" kern="100" dirty="0">
                <a:latin typeface="Times New Roman"/>
                <a:cs typeface="Courier New"/>
              </a:rPr>
              <a:t>2</a:t>
            </a:r>
            <a:r>
              <a:rPr lang="zh-CN" altLang="zh-CN" b="1" kern="100" dirty="0">
                <a:latin typeface="Times New Roman"/>
                <a:cs typeface="Times New Roman"/>
              </a:rPr>
              <a:t>．偶然误差：主要来自时间</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即单摆周期</a:t>
            </a:r>
            <a:r>
              <a:rPr lang="en-US" altLang="zh-CN" b="1" kern="100" dirty="0">
                <a:latin typeface="Times New Roman"/>
                <a:ea typeface="楷体_GB2312"/>
                <a:cs typeface="Courier New"/>
              </a:rPr>
              <a:t>)</a:t>
            </a:r>
            <a:r>
              <a:rPr lang="zh-CN" altLang="zh-CN" b="1" kern="100" dirty="0">
                <a:latin typeface="Times New Roman"/>
                <a:cs typeface="Times New Roman"/>
              </a:rPr>
              <a:t>的测量上。因此，要注意测准时间</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周期</a:t>
            </a:r>
            <a:r>
              <a:rPr lang="en-US" altLang="zh-CN" b="1" kern="100" dirty="0">
                <a:latin typeface="Times New Roman"/>
                <a:ea typeface="楷体_GB2312"/>
                <a:cs typeface="Courier New"/>
              </a:rPr>
              <a:t>)</a:t>
            </a:r>
            <a:r>
              <a:rPr lang="zh-CN" altLang="zh-CN" b="1" kern="100" dirty="0">
                <a:latin typeface="Times New Roman"/>
                <a:cs typeface="Times New Roman"/>
              </a:rPr>
              <a:t>。要从摆球通过平衡位置开始计时，并采用倒计时计数的方法，即</a:t>
            </a:r>
            <a:r>
              <a:rPr lang="en-US" altLang="zh-CN" b="1" kern="100" dirty="0">
                <a:latin typeface="Times New Roman"/>
                <a:cs typeface="Courier New"/>
              </a:rPr>
              <a:t>4,3,2,1,0,1</a:t>
            </a:r>
            <a:r>
              <a:rPr lang="zh-CN" altLang="zh-CN" b="1" kern="100" dirty="0">
                <a:latin typeface="Times New Roman"/>
                <a:cs typeface="Times New Roman"/>
              </a:rPr>
              <a:t>，</a:t>
            </a: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宋体"/>
                <a:cs typeface="Times New Roman"/>
              </a:rPr>
              <a:t>…</a:t>
            </a:r>
            <a:r>
              <a:rPr lang="zh-CN" altLang="zh-CN" b="1" kern="100" dirty="0">
                <a:latin typeface="Times New Roman"/>
                <a:cs typeface="Times New Roman"/>
              </a:rPr>
              <a:t>在数</a:t>
            </a:r>
            <a:r>
              <a:rPr lang="en-US" altLang="zh-CN" b="1" kern="100" dirty="0">
                <a:latin typeface="宋体"/>
                <a:cs typeface="Times New Roman"/>
              </a:rPr>
              <a:t>“</a:t>
            </a:r>
            <a:r>
              <a:rPr lang="zh-CN" altLang="zh-CN" b="1" kern="100" dirty="0">
                <a:latin typeface="Times New Roman"/>
                <a:cs typeface="Times New Roman"/>
              </a:rPr>
              <a:t>零</a:t>
            </a:r>
            <a:r>
              <a:rPr lang="en-US" altLang="zh-CN" b="1" kern="100" dirty="0">
                <a:latin typeface="宋体"/>
                <a:cs typeface="Times New Roman"/>
              </a:rPr>
              <a:t>”</a:t>
            </a:r>
            <a:r>
              <a:rPr lang="zh-CN" altLang="zh-CN" b="1" kern="100" dirty="0">
                <a:latin typeface="Times New Roman"/>
                <a:cs typeface="Times New Roman"/>
              </a:rPr>
              <a:t>的同时按下秒表开始计时。不能多计或漏计振动次数。为了减小偶然误差，应进行多次测量后取平均值</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2512887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332657"/>
            <a:ext cx="10975658" cy="6120680"/>
          </a:xfrm>
        </p:spPr>
        <p:txBody>
          <a:bodyPr>
            <a:normAutofit/>
          </a:bodyPr>
          <a:lstStyle/>
          <a:p>
            <a:pPr indent="612140" algn="just"/>
            <a:r>
              <a:rPr lang="zh-CN" altLang="zh-CN" b="1" kern="100" dirty="0">
                <a:latin typeface="宋体"/>
                <a:ea typeface="C-KT"/>
                <a:cs typeface="Times New Roman"/>
              </a:rPr>
              <a:t></a:t>
            </a:r>
            <a:r>
              <a:rPr lang="zh-CN" altLang="zh-CN" b="1" kern="100" dirty="0">
                <a:latin typeface="Times New Roman"/>
                <a:ea typeface="黑体"/>
                <a:cs typeface="Times New Roman"/>
              </a:rPr>
              <a:t>注意事项</a:t>
            </a:r>
            <a:endParaRPr lang="zh-CN" altLang="zh-CN" sz="1050" kern="100" dirty="0">
              <a:latin typeface="宋体"/>
              <a:cs typeface="Courier New"/>
            </a:endParaRPr>
          </a:p>
          <a:p>
            <a:pPr marL="442913" indent="-442913" algn="just"/>
            <a:r>
              <a:rPr lang="en-US" altLang="zh-CN" b="1" kern="100" dirty="0">
                <a:latin typeface="Times New Roman"/>
                <a:cs typeface="Courier New"/>
              </a:rPr>
              <a:t>1</a:t>
            </a:r>
            <a:r>
              <a:rPr lang="zh-CN" altLang="zh-CN" b="1" kern="100" dirty="0">
                <a:latin typeface="Times New Roman"/>
                <a:cs typeface="Times New Roman"/>
              </a:rPr>
              <a:t>．选择材料时应选择细、轻又不易伸长的线，长度一般在</a:t>
            </a:r>
            <a:r>
              <a:rPr lang="en-US" altLang="zh-CN" b="1" kern="100" dirty="0">
                <a:latin typeface="Times New Roman"/>
                <a:cs typeface="Courier New"/>
              </a:rPr>
              <a:t>1 m</a:t>
            </a:r>
            <a:r>
              <a:rPr lang="zh-CN" altLang="zh-CN" b="1" kern="100" dirty="0">
                <a:latin typeface="Times New Roman"/>
                <a:cs typeface="Times New Roman"/>
              </a:rPr>
              <a:t>左右，小球应选用密度较大的金属球，直径应较小，最好不超过</a:t>
            </a:r>
            <a:r>
              <a:rPr lang="en-US" altLang="zh-CN" b="1" kern="100" dirty="0">
                <a:latin typeface="Times New Roman"/>
                <a:cs typeface="Courier New"/>
              </a:rPr>
              <a:t>2 cm</a:t>
            </a:r>
            <a:r>
              <a:rPr lang="zh-CN" altLang="zh-CN" b="1" kern="100" dirty="0">
                <a:latin typeface="Times New Roman"/>
                <a:cs typeface="Times New Roman"/>
              </a:rPr>
              <a:t>。</a:t>
            </a:r>
            <a:endParaRPr lang="zh-CN" altLang="zh-CN" sz="1050" kern="100" dirty="0">
              <a:latin typeface="宋体"/>
              <a:cs typeface="Courier New"/>
            </a:endParaRPr>
          </a:p>
          <a:p>
            <a:pPr marL="442913" indent="-442913" algn="just"/>
            <a:r>
              <a:rPr lang="en-US" altLang="zh-CN" b="1" kern="100" dirty="0">
                <a:latin typeface="Times New Roman"/>
                <a:cs typeface="Courier New"/>
              </a:rPr>
              <a:t>2</a:t>
            </a:r>
            <a:r>
              <a:rPr lang="zh-CN" altLang="zh-CN" b="1" kern="100" dirty="0">
                <a:latin typeface="Times New Roman"/>
                <a:cs typeface="Times New Roman"/>
              </a:rPr>
              <a:t>．单摆悬线的上端不可随意卷在铁夹的杆上，应夹紧在铁夹中，以免摆动时发生摆线下滑、摆长改变的现象。</a:t>
            </a:r>
            <a:endParaRPr lang="zh-CN" altLang="zh-CN" sz="1050" kern="100" dirty="0">
              <a:latin typeface="宋体"/>
              <a:cs typeface="Courier New"/>
            </a:endParaRPr>
          </a:p>
          <a:p>
            <a:pPr marL="442913" indent="-442913" algn="just"/>
            <a:r>
              <a:rPr lang="en-US" altLang="zh-CN" b="1" kern="100" dirty="0">
                <a:latin typeface="Times New Roman"/>
                <a:cs typeface="Courier New"/>
              </a:rPr>
              <a:t>3</a:t>
            </a:r>
            <a:r>
              <a:rPr lang="zh-CN" altLang="zh-CN" b="1" kern="100" dirty="0">
                <a:latin typeface="Times New Roman"/>
                <a:cs typeface="Times New Roman"/>
              </a:rPr>
              <a:t>．注意摆动时控制摆线偏离竖直方向不超过</a:t>
            </a:r>
            <a:r>
              <a:rPr lang="en-US" altLang="zh-CN" b="1" kern="100" dirty="0">
                <a:latin typeface="Times New Roman"/>
                <a:cs typeface="Courier New"/>
              </a:rPr>
              <a:t>5°</a:t>
            </a:r>
            <a:r>
              <a:rPr lang="zh-CN" altLang="zh-CN" b="1" kern="100" dirty="0">
                <a:latin typeface="Times New Roman"/>
                <a:cs typeface="Times New Roman"/>
              </a:rPr>
              <a:t>。可通过估算振幅的办法掌握。</a:t>
            </a:r>
            <a:endParaRPr lang="zh-CN" altLang="zh-CN" sz="1050" kern="100" dirty="0">
              <a:latin typeface="宋体"/>
              <a:cs typeface="Courier New"/>
            </a:endParaRPr>
          </a:p>
          <a:p>
            <a:pPr marL="442913" indent="-442913" algn="just"/>
            <a:r>
              <a:rPr lang="en-US" altLang="zh-CN" b="1" kern="100" dirty="0">
                <a:latin typeface="Times New Roman"/>
                <a:cs typeface="Courier New"/>
              </a:rPr>
              <a:t>4</a:t>
            </a:r>
            <a:r>
              <a:rPr lang="zh-CN" altLang="zh-CN" b="1" kern="100" dirty="0">
                <a:latin typeface="Times New Roman"/>
                <a:cs typeface="Times New Roman"/>
              </a:rPr>
              <a:t>．摆球振动时，要使之保持在同一个竖直平面内，不要形成圆锥摆。</a:t>
            </a:r>
            <a:endParaRPr lang="zh-CN" altLang="zh-CN" sz="1050" kern="100" dirty="0">
              <a:latin typeface="宋体"/>
              <a:cs typeface="Courier New"/>
            </a:endParaRPr>
          </a:p>
          <a:p>
            <a:pPr marL="442913" indent="-442913" algn="just"/>
            <a:r>
              <a:rPr lang="en-US" altLang="zh-CN" b="1" kern="100" dirty="0">
                <a:latin typeface="Times New Roman"/>
                <a:cs typeface="Courier New"/>
              </a:rPr>
              <a:t>5</a:t>
            </a:r>
            <a:r>
              <a:rPr lang="zh-CN" altLang="zh-CN" b="1" kern="100" dirty="0">
                <a:latin typeface="Times New Roman"/>
                <a:cs typeface="Times New Roman"/>
              </a:rPr>
              <a:t>．计算单摆的振动次数时，应从摆球通过最低位置时开始计时，为便于计时，可在摆球平衡位置的正下方作一标记。以后摆球每次从同一方向通过最低位置时进行计数，且在数</a:t>
            </a:r>
            <a:r>
              <a:rPr lang="en-US" altLang="zh-CN" b="1" kern="100" dirty="0">
                <a:latin typeface="宋体"/>
                <a:cs typeface="Times New Roman"/>
              </a:rPr>
              <a:t>“</a:t>
            </a:r>
            <a:r>
              <a:rPr lang="zh-CN" altLang="zh-CN" b="1" kern="100" dirty="0">
                <a:latin typeface="Times New Roman"/>
                <a:cs typeface="Times New Roman"/>
              </a:rPr>
              <a:t>零</a:t>
            </a:r>
            <a:r>
              <a:rPr lang="en-US" altLang="zh-CN" b="1" kern="100" dirty="0">
                <a:latin typeface="宋体"/>
                <a:cs typeface="Times New Roman"/>
              </a:rPr>
              <a:t>”</a:t>
            </a:r>
            <a:r>
              <a:rPr lang="zh-CN" altLang="zh-CN" b="1" kern="100" dirty="0">
                <a:latin typeface="Times New Roman"/>
                <a:cs typeface="Times New Roman"/>
              </a:rPr>
              <a:t>的同时按下秒表，开始计时、计数</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2512887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p:txBody>
          <a:bodyPr>
            <a:normAutofit/>
          </a:bodyPr>
          <a:lstStyle/>
          <a:p>
            <a:pPr indent="612140" algn="ctr"/>
            <a:r>
              <a:rPr lang="en-US" altLang="zh-CN" b="1" kern="100" dirty="0">
                <a:latin typeface="Times New Roman"/>
                <a:cs typeface="Courier New"/>
              </a:rPr>
              <a:t>(</a:t>
            </a:r>
            <a:r>
              <a:rPr lang="zh-CN" altLang="zh-CN" b="1" kern="100" dirty="0">
                <a:latin typeface="Times New Roman"/>
                <a:cs typeface="Times New Roman"/>
              </a:rPr>
              <a:t>一</a:t>
            </a:r>
            <a:r>
              <a:rPr lang="en-US" altLang="zh-CN" b="1" kern="100" dirty="0">
                <a:latin typeface="Times New Roman"/>
                <a:cs typeface="Courier New"/>
              </a:rPr>
              <a:t>)</a:t>
            </a:r>
            <a:r>
              <a:rPr lang="zh-CN" altLang="zh-CN" b="1" kern="100" dirty="0">
                <a:latin typeface="Times New Roman"/>
                <a:cs typeface="Times New Roman"/>
              </a:rPr>
              <a:t>实验原理与操作</a:t>
            </a:r>
            <a:endParaRPr lang="zh-CN" altLang="zh-CN" kern="100" dirty="0">
              <a:latin typeface="宋体"/>
              <a:cs typeface="Courier New"/>
            </a:endParaRPr>
          </a:p>
          <a:p>
            <a:pPr indent="267970" algn="just">
              <a:tabLst>
                <a:tab pos="2970530" algn="l"/>
              </a:tabLst>
            </a:pPr>
            <a:r>
              <a:rPr lang="zh-CN" altLang="zh-CN" b="1" kern="100" dirty="0" smtClean="0">
                <a:latin typeface="Times New Roman"/>
                <a:ea typeface="黑体"/>
                <a:cs typeface="Times New Roman"/>
              </a:rPr>
              <a:t>　</a:t>
            </a:r>
            <a:r>
              <a:rPr lang="en-US" altLang="zh-CN" b="1" kern="100" dirty="0">
                <a:latin typeface="Times New Roman"/>
                <a:cs typeface="Courier New"/>
              </a:rPr>
              <a:t> [</a:t>
            </a:r>
            <a:r>
              <a:rPr lang="zh-CN" altLang="zh-CN" b="1" kern="100" dirty="0">
                <a:latin typeface="Times New Roman"/>
                <a:cs typeface="Times New Roman"/>
              </a:rPr>
              <a:t>典例</a:t>
            </a:r>
            <a:r>
              <a:rPr lang="en-US" altLang="zh-CN" b="1" kern="100" dirty="0">
                <a:latin typeface="Times New Roman"/>
                <a:cs typeface="Courier New"/>
              </a:rPr>
              <a:t>1]</a:t>
            </a:r>
            <a:r>
              <a:rPr lang="zh-CN" altLang="zh-CN" b="1" kern="100" dirty="0">
                <a:latin typeface="Times New Roman"/>
                <a:cs typeface="Times New Roman"/>
              </a:rPr>
              <a:t>　在</a:t>
            </a:r>
            <a:r>
              <a:rPr lang="en-US" altLang="zh-CN" b="1" kern="100" dirty="0">
                <a:latin typeface="宋体"/>
                <a:cs typeface="Times New Roman"/>
              </a:rPr>
              <a:t>“</a:t>
            </a:r>
            <a:r>
              <a:rPr lang="zh-CN" altLang="zh-CN" b="1" kern="100" dirty="0">
                <a:latin typeface="Times New Roman"/>
                <a:cs typeface="Times New Roman"/>
              </a:rPr>
              <a:t>用单摆测量重力加速度</a:t>
            </a:r>
            <a:r>
              <a:rPr lang="en-US" altLang="zh-CN" b="1" kern="100" dirty="0">
                <a:latin typeface="宋体"/>
                <a:cs typeface="Times New Roman"/>
              </a:rPr>
              <a:t>”</a:t>
            </a:r>
            <a:r>
              <a:rPr lang="zh-CN" altLang="zh-CN" b="1" kern="100" dirty="0">
                <a:latin typeface="Times New Roman"/>
                <a:cs typeface="Times New Roman"/>
              </a:rPr>
              <a:t>的实验中：</a:t>
            </a:r>
            <a:endParaRPr lang="zh-CN" altLang="zh-CN" kern="100" dirty="0">
              <a:latin typeface="宋体"/>
              <a:cs typeface="Courier New"/>
            </a:endParaRPr>
          </a:p>
          <a:p>
            <a:pPr indent="267970" algn="just">
              <a:tabLst>
                <a:tab pos="2970530" algn="l"/>
              </a:tabLst>
            </a:pPr>
            <a:r>
              <a:rPr lang="en-US" altLang="zh-CN" b="1" kern="100" dirty="0">
                <a:latin typeface="Times New Roman"/>
                <a:cs typeface="Courier New"/>
              </a:rPr>
              <a:t>(1)</a:t>
            </a:r>
            <a:r>
              <a:rPr lang="zh-CN" altLang="zh-CN" b="1" kern="100" dirty="0">
                <a:latin typeface="Times New Roman"/>
                <a:cs typeface="Times New Roman"/>
              </a:rPr>
              <a:t>小博同学制作了如图甲、乙、丙所示的三个单摆，你认为他应选用</a:t>
            </a:r>
            <a:r>
              <a:rPr lang="en-US" altLang="zh-CN" b="1" kern="100" dirty="0">
                <a:latin typeface="Times New Roman"/>
                <a:cs typeface="Courier New"/>
              </a:rPr>
              <a:t>________</a:t>
            </a:r>
            <a:r>
              <a:rPr lang="zh-CN" altLang="zh-CN" b="1" kern="100" dirty="0">
                <a:latin typeface="Times New Roman"/>
                <a:cs typeface="Times New Roman"/>
              </a:rPr>
              <a:t>图所示的单摆来做实验。</a:t>
            </a:r>
            <a:endParaRPr lang="zh-CN" altLang="zh-CN" kern="100" dirty="0">
              <a:latin typeface="宋体"/>
              <a:cs typeface="Courier New"/>
            </a:endParaRPr>
          </a:p>
          <a:p>
            <a:pPr indent="612140" algn="just"/>
            <a:endParaRPr lang="zh-CN" altLang="zh-CN" kern="100" dirty="0" smtClean="0">
              <a:latin typeface="宋体"/>
              <a:cs typeface="Courier New"/>
            </a:endParaRPr>
          </a:p>
          <a:p>
            <a:endParaRPr lang="zh-CN" altLang="en-US"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0214" y="332656"/>
            <a:ext cx="5489661" cy="6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8" name="Picture 2" descr="22WLRXY2-75.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945459" y="3523034"/>
            <a:ext cx="2592288" cy="2714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887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16632"/>
            <a:ext cx="10975658" cy="6120679"/>
          </a:xfrm>
        </p:spPr>
        <p:txBody>
          <a:bodyPr>
            <a:normAutofit/>
          </a:bodyPr>
          <a:lstStyle/>
          <a:p>
            <a:pPr indent="447675" algn="just">
              <a:tabLst>
                <a:tab pos="2970530" algn="l"/>
              </a:tabLst>
            </a:pPr>
            <a:r>
              <a:rPr lang="en-US" altLang="zh-CN" b="1" kern="100" dirty="0">
                <a:latin typeface="Times New Roman"/>
                <a:cs typeface="Courier New"/>
              </a:rPr>
              <a:t>(2)</a:t>
            </a:r>
            <a:r>
              <a:rPr lang="zh-CN" altLang="zh-CN" b="1" kern="100" dirty="0">
                <a:latin typeface="Times New Roman"/>
                <a:cs typeface="Times New Roman"/>
              </a:rPr>
              <a:t>实验过程中小博同学分别用了图丁、戊所示的两种不同方式悬挂小球，你认为</a:t>
            </a:r>
            <a:r>
              <a:rPr lang="en-US" altLang="zh-CN" b="1" kern="100" dirty="0">
                <a:latin typeface="Times New Roman"/>
                <a:cs typeface="Courier New"/>
              </a:rPr>
              <a:t>________</a:t>
            </a:r>
            <a:r>
              <a:rPr lang="en-US" altLang="zh-CN" b="1" kern="100" dirty="0">
                <a:latin typeface="IPAPANNEW"/>
                <a:cs typeface="Times New Roman"/>
              </a:rPr>
              <a:t>[</a:t>
            </a:r>
            <a:r>
              <a:rPr lang="zh-CN" altLang="zh-CN" b="1" kern="100" dirty="0">
                <a:latin typeface="IPAPANNEW"/>
                <a:cs typeface="Times New Roman"/>
              </a:rPr>
              <a:t>选填</a:t>
            </a:r>
            <a:r>
              <a:rPr lang="en-US" altLang="zh-CN" b="1" kern="100" dirty="0">
                <a:latin typeface="IPAPANNEW"/>
                <a:cs typeface="Times New Roman"/>
              </a:rPr>
              <a:t>“</a:t>
            </a:r>
            <a:r>
              <a:rPr lang="zh-CN" altLang="zh-CN" b="1" kern="100" dirty="0">
                <a:latin typeface="IPAPANNEW"/>
                <a:cs typeface="Times New Roman"/>
              </a:rPr>
              <a:t>丁</a:t>
            </a:r>
            <a:r>
              <a:rPr lang="en-US" altLang="zh-CN" b="1" kern="100" dirty="0">
                <a:latin typeface="IPAPANNEW"/>
                <a:cs typeface="Times New Roman"/>
              </a:rPr>
              <a:t>”</a:t>
            </a:r>
            <a:r>
              <a:rPr lang="zh-CN" altLang="zh-CN" b="1" kern="100" dirty="0">
                <a:latin typeface="IPAPANNEW"/>
                <a:cs typeface="Times New Roman"/>
              </a:rPr>
              <a:t>或</a:t>
            </a:r>
            <a:r>
              <a:rPr lang="en-US" altLang="zh-CN" b="1" kern="100" dirty="0">
                <a:latin typeface="IPAPANNEW"/>
                <a:cs typeface="Times New Roman"/>
              </a:rPr>
              <a:t>“</a:t>
            </a:r>
            <a:r>
              <a:rPr lang="zh-CN" altLang="zh-CN" b="1" kern="100" dirty="0">
                <a:latin typeface="IPAPANNEW"/>
                <a:cs typeface="Times New Roman"/>
              </a:rPr>
              <a:t>戊</a:t>
            </a:r>
            <a:r>
              <a:rPr lang="en-US" altLang="zh-CN" b="1" kern="100" dirty="0">
                <a:latin typeface="IPAPANNEW"/>
                <a:cs typeface="Times New Roman"/>
              </a:rPr>
              <a:t>”]</a:t>
            </a:r>
            <a:r>
              <a:rPr lang="zh-CN" altLang="zh-CN" b="1" kern="100" dirty="0">
                <a:latin typeface="Times New Roman"/>
                <a:cs typeface="Times New Roman"/>
              </a:rPr>
              <a:t>悬挂方式较好。</a:t>
            </a:r>
            <a:endParaRPr lang="zh-CN" altLang="zh-CN" kern="100" dirty="0">
              <a:latin typeface="宋体"/>
              <a:cs typeface="Courier New"/>
            </a:endParaRPr>
          </a:p>
          <a:p>
            <a:pPr indent="447675" algn="just">
              <a:tabLst>
                <a:tab pos="2970530" algn="l"/>
              </a:tabLst>
            </a:pPr>
            <a:endParaRPr lang="en-US" altLang="zh-CN" b="1" kern="100" dirty="0" smtClean="0">
              <a:latin typeface="Times New Roman"/>
              <a:cs typeface="Courier New"/>
            </a:endParaRPr>
          </a:p>
          <a:p>
            <a:pPr indent="447675" algn="just">
              <a:tabLst>
                <a:tab pos="2970530" algn="l"/>
              </a:tabLst>
            </a:pPr>
            <a:endParaRPr lang="en-US" altLang="zh-CN" b="1" kern="100" dirty="0">
              <a:latin typeface="Times New Roman"/>
              <a:cs typeface="Courier New"/>
            </a:endParaRPr>
          </a:p>
          <a:p>
            <a:pPr indent="447675" algn="just">
              <a:tabLst>
                <a:tab pos="2970530" algn="l"/>
              </a:tabLst>
            </a:pPr>
            <a:r>
              <a:rPr lang="en-US" altLang="zh-CN" b="1" kern="100" dirty="0" smtClean="0">
                <a:latin typeface="Times New Roman"/>
                <a:cs typeface="Courier New"/>
              </a:rPr>
              <a:t>(</a:t>
            </a:r>
            <a:r>
              <a:rPr lang="en-US" altLang="zh-CN" b="1" kern="100" dirty="0">
                <a:latin typeface="Times New Roman"/>
                <a:cs typeface="Courier New"/>
              </a:rPr>
              <a:t>3)</a:t>
            </a:r>
            <a:r>
              <a:rPr lang="zh-CN" altLang="zh-CN" b="1" kern="100" dirty="0">
                <a:latin typeface="Times New Roman"/>
                <a:cs typeface="Times New Roman"/>
              </a:rPr>
              <a:t>小博同学用停表测得单摆完成</a:t>
            </a:r>
            <a:r>
              <a:rPr lang="en-US" altLang="zh-CN" b="1" kern="100" dirty="0">
                <a:latin typeface="Times New Roman"/>
                <a:cs typeface="Courier New"/>
              </a:rPr>
              <a:t>40</a:t>
            </a:r>
            <a:r>
              <a:rPr lang="zh-CN" altLang="zh-CN" b="1" kern="100" dirty="0">
                <a:latin typeface="Times New Roman"/>
                <a:cs typeface="Times New Roman"/>
              </a:rPr>
              <a:t>次全振动的时间如图所示，则单摆的周期为</a:t>
            </a:r>
            <a:r>
              <a:rPr lang="en-US" altLang="zh-CN" b="1" kern="100" dirty="0">
                <a:latin typeface="Times New Roman"/>
                <a:cs typeface="Courier New"/>
              </a:rPr>
              <a:t>________s</a:t>
            </a:r>
            <a:r>
              <a:rPr lang="zh-CN" altLang="zh-CN" b="1" kern="100" dirty="0">
                <a:latin typeface="Times New Roman"/>
                <a:cs typeface="Times New Roman"/>
              </a:rPr>
              <a:t>。</a:t>
            </a:r>
            <a:endParaRPr lang="zh-CN" altLang="zh-CN" kern="100" dirty="0">
              <a:effectLst/>
              <a:latin typeface="宋体"/>
              <a:cs typeface="Courier New"/>
            </a:endParaRPr>
          </a:p>
        </p:txBody>
      </p:sp>
      <p:pic>
        <p:nvPicPr>
          <p:cNvPr id="25603" name="Picture 3" descr="22WLRXY2-7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441403" y="1196752"/>
            <a:ext cx="2808312" cy="1459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4" descr="22WLRXY2-77.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2641203" y="3861048"/>
            <a:ext cx="2448272" cy="2669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5" descr="22WLRXY2-78.TIF"/>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6025579" y="4181251"/>
            <a:ext cx="2286744" cy="2272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887275"/>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TotalTime>
  <Words>1718</Words>
  <Application>Microsoft Office PowerPoint</Application>
  <PresentationFormat>自定义</PresentationFormat>
  <Paragraphs>141</Paragraphs>
  <Slides>30</Slides>
  <Notes>1</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30</vt:i4>
      </vt:variant>
    </vt:vector>
  </HeadingPairs>
  <TitlesOfParts>
    <vt:vector size="32" baseType="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57</cp:revision>
  <dcterms:created xsi:type="dcterms:W3CDTF">2021-04-02T06:41:31Z</dcterms:created>
  <dcterms:modified xsi:type="dcterms:W3CDTF">2022-09-02T02:32:18Z</dcterms:modified>
</cp:coreProperties>
</file>