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0" r:id="rId2"/>
    <p:sldId id="261" r:id="rId3"/>
    <p:sldId id="290" r:id="rId4"/>
    <p:sldId id="291" r:id="rId5"/>
    <p:sldId id="292" r:id="rId6"/>
    <p:sldId id="268" r:id="rId7"/>
    <p:sldId id="269" r:id="rId8"/>
    <p:sldId id="270" r:id="rId9"/>
    <p:sldId id="271" r:id="rId10"/>
    <p:sldId id="272" r:id="rId11"/>
    <p:sldId id="273" r:id="rId12"/>
    <p:sldId id="274" r:id="rId13"/>
    <p:sldId id="275" r:id="rId14"/>
    <p:sldId id="293" r:id="rId15"/>
    <p:sldId id="294" r:id="rId16"/>
    <p:sldId id="295" r:id="rId17"/>
    <p:sldId id="297" r:id="rId18"/>
    <p:sldId id="298" r:id="rId19"/>
    <p:sldId id="264" r:id="rId20"/>
    <p:sldId id="265" r:id="rId21"/>
    <p:sldId id="278" r:id="rId22"/>
    <p:sldId id="279" r:id="rId23"/>
    <p:sldId id="280" r:id="rId24"/>
    <p:sldId id="299" r:id="rId25"/>
    <p:sldId id="300" r:id="rId26"/>
    <p:sldId id="281" r:id="rId27"/>
    <p:sldId id="282" r:id="rId28"/>
    <p:sldId id="283" r:id="rId29"/>
    <p:sldId id="284" r:id="rId30"/>
    <p:sldId id="285" r:id="rId31"/>
    <p:sldId id="286" r:id="rId32"/>
    <p:sldId id="287" r:id="rId33"/>
    <p:sldId id="288" r:id="rId34"/>
    <p:sldId id="289" r:id="rId35"/>
    <p:sldId id="277" r:id="rId36"/>
    <p:sldId id="276" r:id="rId37"/>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74" autoAdjust="0"/>
    <p:restoredTop sz="94660"/>
  </p:normalViewPr>
  <p:slideViewPr>
    <p:cSldViewPr>
      <p:cViewPr varScale="1">
        <p:scale>
          <a:sx n="84" d="100"/>
          <a:sy n="84" d="100"/>
        </p:scale>
        <p:origin x="-78" y="-96"/>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image" Target="../media/image3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image" Target="../media/image4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F7BC4-AAF5-4D14-B134-C449010860B8}" type="datetimeFigureOut">
              <a:rPr lang="zh-CN" altLang="en-US" smtClean="0"/>
              <a:t>2023-3-10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E9CFCA-EBE4-428A-9633-407AF83A5239}" type="slidenum">
              <a:rPr lang="zh-CN" altLang="en-US" smtClean="0"/>
              <a:t>‹#›</a:t>
            </a:fld>
            <a:endParaRPr lang="zh-CN" altLang="en-US"/>
          </a:p>
        </p:txBody>
      </p:sp>
    </p:spTree>
    <p:extLst>
      <p:ext uri="{BB962C8B-B14F-4D97-AF65-F5344CB8AC3E}">
        <p14:creationId xmlns:p14="http://schemas.microsoft.com/office/powerpoint/2010/main" val="277911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35</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21XYJWL-38.TIF" TargetMode="Externa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oleObject" Target="../embeddings/oleObject7.bin"/><Relationship Id="rId7" Type="http://schemas.openxmlformats.org/officeDocument/2006/relationships/image" Target="21WLXKCXARXS4-77.TIF" TargetMode="External"/><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image" Target="../media/image13.emf"/><Relationship Id="rId10" Type="http://schemas.openxmlformats.org/officeDocument/2006/relationships/image" Target="../media/image14.emf"/><Relationship Id="rId4" Type="http://schemas.openxmlformats.org/officeDocument/2006/relationships/package" Target="../embeddings/Microsoft_Word_Document777.docx"/><Relationship Id="rId9" Type="http://schemas.openxmlformats.org/officeDocument/2006/relationships/package" Target="../embeddings/Microsoft_Word_Document888.docx"/></Relationships>
</file>

<file path=ppt/slides/_rels/slide11.xml.rels><?xml version="1.0" encoding="UTF-8" standalone="yes"?>
<Relationships xmlns="http://schemas.openxmlformats.org/package/2006/relationships"><Relationship Id="rId3" Type="http://schemas.openxmlformats.org/officeDocument/2006/relationships/image" Target="file:///F:\&#31908;&#25945;&#29256;%20&#29289;&#29702;&#36873;&#25321;&#24615;&#24517;&#20462;&#31532;&#19968;&#20876;\21WLXKCXARXS4-78.TIF" TargetMode="External"/><Relationship Id="rId7" Type="http://schemas.openxmlformats.org/officeDocument/2006/relationships/image" Target="file:///F:\&#31908;&#25945;&#29256;%20&#29289;&#29702;&#36873;&#25321;&#24615;&#24517;&#20462;&#31532;&#19968;&#20876;\21WLXKCXARXS4-80.TIF" TargetMode="External"/><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file:///F:\&#31908;&#25945;&#29256;%20&#29289;&#29702;&#36873;&#25321;&#24615;&#24517;&#20462;&#31532;&#19968;&#20876;\21WLXKCXARXS4-79.TIF" TargetMode="Externa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package" Target="../embeddings/Microsoft_Word_Document101010.docx"/><Relationship Id="rId3" Type="http://schemas.openxmlformats.org/officeDocument/2006/relationships/oleObject" Target="../embeddings/oleObject9.bin"/><Relationship Id="rId7" Type="http://schemas.openxmlformats.org/officeDocument/2006/relationships/oleObject" Target="../embeddings/oleObject10.bin"/><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1.png"/><Relationship Id="rId5" Type="http://schemas.openxmlformats.org/officeDocument/2006/relationships/image" Target="../media/image19.emf"/><Relationship Id="rId4" Type="http://schemas.openxmlformats.org/officeDocument/2006/relationships/package" Target="../embeddings/Microsoft_Word_Document999.docx"/><Relationship Id="rId9" Type="http://schemas.openxmlformats.org/officeDocument/2006/relationships/image" Target="../media/image20.emf"/></Relationships>
</file>

<file path=ppt/slides/_rels/slide13.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oleObject" Target="../embeddings/oleObject11.bin"/><Relationship Id="rId7" Type="http://schemas.openxmlformats.org/officeDocument/2006/relationships/package" Target="../embeddings/Microsoft_Word_Document121212.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22.emf"/><Relationship Id="rId4" Type="http://schemas.openxmlformats.org/officeDocument/2006/relationships/package" Target="../embeddings/Microsoft_Word_Document111111.docx"/></Relationships>
</file>

<file path=ppt/slides/_rels/slide14.xml.rels><?xml version="1.0" encoding="UTF-8" standalone="yes"?>
<Relationships xmlns="http://schemas.openxmlformats.org/package/2006/relationships"><Relationship Id="rId3" Type="http://schemas.openxmlformats.org/officeDocument/2006/relationships/image" Target="22WLGKSDJ-7.TIF" TargetMode="External"/><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22WLGKSDJ-8.TIF" TargetMode="Externa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22WLGKSDJ-9.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22WLGKSDJ-10.TIF"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9.png"/><Relationship Id="rId5" Type="http://schemas.openxmlformats.org/officeDocument/2006/relationships/image" Target="../media/image28.emf"/><Relationship Id="rId4" Type="http://schemas.openxmlformats.org/officeDocument/2006/relationships/package" Target="../embeddings/Microsoft_Word_Document1313.docx"/></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30.emf"/><Relationship Id="rId4" Type="http://schemas.openxmlformats.org/officeDocument/2006/relationships/package" Target="../embeddings/Microsoft_Word_Document161414.docx"/></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oleObject" Target="../embeddings/oleObject15.bin"/><Relationship Id="rId7" Type="http://schemas.openxmlformats.org/officeDocument/2006/relationships/package" Target="../embeddings/Microsoft_Word_Document181616.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oleObject" Target="../embeddings/oleObject16.bin"/><Relationship Id="rId5" Type="http://schemas.openxmlformats.org/officeDocument/2006/relationships/image" Target="../media/image31.emf"/><Relationship Id="rId4" Type="http://schemas.openxmlformats.org/officeDocument/2006/relationships/package" Target="../embeddings/Microsoft_Word_Document171515.docx"/></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7" Type="http://schemas.openxmlformats.org/officeDocument/2006/relationships/image" Target="21WLXKCXARXS4-85.TIF" TargetMode="External"/><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34.png"/><Relationship Id="rId5" Type="http://schemas.openxmlformats.org/officeDocument/2006/relationships/image" Target="../media/image33.emf"/><Relationship Id="rId4" Type="http://schemas.openxmlformats.org/officeDocument/2006/relationships/package" Target="../embeddings/Microsoft_Word_Document191717.docx"/></Relationships>
</file>

<file path=ppt/slides/_rels/slide23.xml.rels><?xml version="1.0" encoding="UTF-8" standalone="yes"?>
<Relationships xmlns="http://schemas.openxmlformats.org/package/2006/relationships"><Relationship Id="rId3" Type="http://schemas.openxmlformats.org/officeDocument/2006/relationships/image" Target="22WLGKSDJ-14.TIF" TargetMode="External"/><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oleObject" Target="../embeddings/oleObject18.bin"/><Relationship Id="rId7" Type="http://schemas.openxmlformats.org/officeDocument/2006/relationships/package" Target="../embeddings/Microsoft_Word_Document1919.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oleObject" Target="../embeddings/oleObject19.bin"/><Relationship Id="rId5" Type="http://schemas.openxmlformats.org/officeDocument/2006/relationships/image" Target="../media/image36.emf"/><Relationship Id="rId4" Type="http://schemas.openxmlformats.org/officeDocument/2006/relationships/package" Target="../embeddings/Microsoft_Word_Document1818.docx"/></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21WLXKCXARXS4-88.TIF" TargetMode="External"/><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21XLKWLX5-45.TIF" TargetMode="External"/><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2022WLGKHNJ-21.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0.emf"/><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package" Target="../embeddings/Microsoft_Word_Document202020.docx"/><Relationship Id="rId5" Type="http://schemas.openxmlformats.org/officeDocument/2006/relationships/oleObject" Target="../embeddings/oleObject20.bin"/><Relationship Id="rId4" Type="http://schemas.openxmlformats.org/officeDocument/2006/relationships/image" Target="21XLKWLX5-46.TIF"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43.emf"/><Relationship Id="rId3" Type="http://schemas.openxmlformats.org/officeDocument/2006/relationships/oleObject" Target="../embeddings/oleObject21.bin"/><Relationship Id="rId7" Type="http://schemas.openxmlformats.org/officeDocument/2006/relationships/package" Target="../embeddings/Microsoft_Word_Document222222.docx"/><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oleObject" Target="../embeddings/oleObject22.bin"/><Relationship Id="rId5" Type="http://schemas.openxmlformats.org/officeDocument/2006/relationships/image" Target="../media/image42.emf"/><Relationship Id="rId4" Type="http://schemas.openxmlformats.org/officeDocument/2006/relationships/package" Target="../embeddings/Microsoft_Word_Document212121.docx"/></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xml"/><Relationship Id="rId1" Type="http://schemas.openxmlformats.org/officeDocument/2006/relationships/vmlDrawing" Target="../drawings/vmlDrawing15.vml"/><Relationship Id="rId5" Type="http://schemas.openxmlformats.org/officeDocument/2006/relationships/image" Target="../media/image44.emf"/><Relationship Id="rId4" Type="http://schemas.openxmlformats.org/officeDocument/2006/relationships/package" Target="../embeddings/Microsoft_Word_Document232323.docx"/></Relationships>
</file>

<file path=ppt/slides/_rels/slide34.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oleObject" Target="../embeddings/oleObject24.bin"/><Relationship Id="rId7" Type="http://schemas.openxmlformats.org/officeDocument/2006/relationships/package" Target="../embeddings/Microsoft_Word_Document252525.docx"/><Relationship Id="rId2" Type="http://schemas.openxmlformats.org/officeDocument/2006/relationships/slideLayout" Target="../slideLayouts/slideLayout1.xml"/><Relationship Id="rId1" Type="http://schemas.openxmlformats.org/officeDocument/2006/relationships/vmlDrawing" Target="../drawings/vmlDrawing16.vml"/><Relationship Id="rId6" Type="http://schemas.openxmlformats.org/officeDocument/2006/relationships/oleObject" Target="../embeddings/oleObject25.bin"/><Relationship Id="rId5" Type="http://schemas.openxmlformats.org/officeDocument/2006/relationships/image" Target="../media/image45.emf"/><Relationship Id="rId4" Type="http://schemas.openxmlformats.org/officeDocument/2006/relationships/package" Target="../embeddings/Microsoft_Word_Document242424.docx"/></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35838;&#26102;&#36319;&#36394;&#26816;&#27979;word&#25991;&#20214;/&#27169;&#22359;&#32508;&#21512;&#26816;&#27979;&#65288;&#19968;~&#20108;&#65289;.DOC" TargetMode="External"/><Relationship Id="rId5" Type="http://schemas.openxmlformats.org/officeDocument/2006/relationships/hyperlink" Target="../../&#35838;&#26102;&#36319;&#36394;&#26816;&#27979;word&#25991;&#20214;/&#38454;&#27573;&#39564;&#25910;&#35780;&#20215;&#65288;&#22235;&#65289;%20&#20809;&#21450;&#20854;&#24212;&#29992;.DOC" TargetMode="Externa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package" Target="../embeddings/Microsoft_Word_Document11.docx"/></Relationships>
</file>

<file path=ppt/slides/_rels/slide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oleObject" Target="../embeddings/oleObject2.bin"/><Relationship Id="rId7" Type="http://schemas.openxmlformats.org/officeDocument/2006/relationships/package" Target="../embeddings/Microsoft_Word_Document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6.emf"/><Relationship Id="rId4" Type="http://schemas.openxmlformats.org/officeDocument/2006/relationships/package" Target="../embeddings/Microsoft_Word_Document22.docx"/></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package" Target="../embeddings/Microsoft_Word_Document444.docx"/></Relationships>
</file>

<file path=ppt/slides/_rels/slide8.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oleObject" Target="../embeddings/oleObject5.bin"/><Relationship Id="rId7" Type="http://schemas.openxmlformats.org/officeDocument/2006/relationships/package" Target="../embeddings/Microsoft_Word_Document666.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9.emf"/><Relationship Id="rId10" Type="http://schemas.openxmlformats.org/officeDocument/2006/relationships/image" Target="21WLXKCXARXS4-75.TIF" TargetMode="External"/><Relationship Id="rId4" Type="http://schemas.openxmlformats.org/officeDocument/2006/relationships/package" Target="../embeddings/Microsoft_Word_Document555.docx"/><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21WLXKCXARXS4-76.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9833" y="447055"/>
            <a:ext cx="10094338" cy="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7393731" y="591071"/>
            <a:ext cx="2969083" cy="461665"/>
          </a:xfrm>
          <a:prstGeom prst="rect">
            <a:avLst/>
          </a:prstGeom>
        </p:spPr>
        <p:txBody>
          <a:bodyPr wrap="none">
            <a:spAutoFit/>
          </a:bodyPr>
          <a:lstStyle/>
          <a:p>
            <a:r>
              <a:rPr lang="zh-CN" altLang="zh-CN" sz="2400" b="1" kern="100" dirty="0">
                <a:solidFill>
                  <a:srgbClr val="C00000"/>
                </a:solidFill>
                <a:latin typeface="Times New Roman"/>
                <a:cs typeface="Times New Roman"/>
              </a:rPr>
              <a:t>第四章　光及其应用</a:t>
            </a:r>
            <a:endParaRPr lang="zh-CN" altLang="en-US" sz="2400" dirty="0">
              <a:solidFill>
                <a:srgbClr val="C00000"/>
              </a:solidFill>
            </a:endParaRPr>
          </a:p>
        </p:txBody>
      </p:sp>
      <p:sp>
        <p:nvSpPr>
          <p:cNvPr id="6" name="矩形 5"/>
          <p:cNvSpPr/>
          <p:nvPr/>
        </p:nvSpPr>
        <p:spPr>
          <a:xfrm>
            <a:off x="4441403" y="1196752"/>
            <a:ext cx="2969083" cy="461665"/>
          </a:xfrm>
          <a:prstGeom prst="rect">
            <a:avLst/>
          </a:prstGeom>
        </p:spPr>
        <p:txBody>
          <a:bodyPr wrap="none">
            <a:spAutoFit/>
          </a:bodyPr>
          <a:lstStyle/>
          <a:p>
            <a:r>
              <a:rPr lang="zh-CN" altLang="zh-CN" sz="2400" b="1" kern="100" dirty="0">
                <a:latin typeface="Times New Roman"/>
                <a:cs typeface="Times New Roman"/>
              </a:rPr>
              <a:t>一、主干知</a:t>
            </a:r>
            <a:r>
              <a:rPr lang="zh-CN" altLang="zh-CN" sz="2400" b="1" kern="100" dirty="0" smtClean="0">
                <a:latin typeface="Times New Roman"/>
                <a:cs typeface="Times New Roman"/>
              </a:rPr>
              <a:t>识成</a:t>
            </a:r>
            <a:r>
              <a:rPr lang="zh-CN" altLang="zh-CN" sz="2400" b="1" kern="100" dirty="0">
                <a:latin typeface="Times New Roman"/>
                <a:cs typeface="Times New Roman"/>
              </a:rPr>
              <a:t>体系</a:t>
            </a:r>
            <a:endParaRPr lang="zh-CN" altLang="en-US" sz="2400" dirty="0"/>
          </a:p>
        </p:txBody>
      </p:sp>
      <p:pic>
        <p:nvPicPr>
          <p:cNvPr id="1027" name="Picture 3" descr="21XYJWL-38.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849115" y="1712789"/>
            <a:ext cx="8856984" cy="4897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16632"/>
            <a:ext cx="10975658" cy="4525963"/>
          </a:xfrm>
        </p:spPr>
        <p:txBody>
          <a:bodyPr/>
          <a:lstStyle/>
          <a:p>
            <a:pPr indent="0"/>
            <a:r>
              <a:rPr lang="en-US" altLang="zh-CN" b="1" kern="100" dirty="0">
                <a:latin typeface="Times New Roman"/>
                <a:cs typeface="Courier New"/>
              </a:rPr>
              <a:t>(1)</a:t>
            </a:r>
            <a:r>
              <a:rPr lang="zh-CN" altLang="zh-CN" b="1" kern="100" dirty="0">
                <a:latin typeface="Times New Roman"/>
                <a:cs typeface="Times New Roman"/>
              </a:rPr>
              <a:t>这种新材料的折射率；</a:t>
            </a:r>
            <a:endParaRPr lang="zh-CN" altLang="zh-CN" sz="1050" kern="100" dirty="0">
              <a:latin typeface="宋体"/>
              <a:cs typeface="Courier New"/>
            </a:endParaRPr>
          </a:p>
          <a:p>
            <a:pPr indent="0"/>
            <a:r>
              <a:rPr lang="en-US" altLang="zh-CN" b="1" kern="100" dirty="0">
                <a:latin typeface="Times New Roman"/>
                <a:cs typeface="Courier New"/>
              </a:rPr>
              <a:t>(2)</a:t>
            </a:r>
            <a:r>
              <a:rPr lang="zh-CN" altLang="zh-CN" b="1" kern="100" dirty="0">
                <a:latin typeface="Times New Roman"/>
                <a:cs typeface="Times New Roman"/>
              </a:rPr>
              <a:t>用同种激光垂直于光导纤维的端面</a:t>
            </a:r>
            <a:r>
              <a:rPr lang="en-US" altLang="zh-CN" b="1" i="1" kern="100" dirty="0">
                <a:latin typeface="Times New Roman"/>
                <a:cs typeface="Courier New"/>
              </a:rPr>
              <a:t>EF</a:t>
            </a:r>
            <a:r>
              <a:rPr lang="zh-CN" altLang="zh-CN" b="1" kern="100" dirty="0">
                <a:latin typeface="Times New Roman"/>
                <a:cs typeface="Times New Roman"/>
              </a:rPr>
              <a:t>射入，若该束激光不从光导纤维的侧面外泄，则弯成的半圆形的外径</a:t>
            </a:r>
            <a:r>
              <a:rPr lang="en-US" altLang="zh-CN" b="1" i="1" kern="100" dirty="0">
                <a:latin typeface="Times New Roman"/>
                <a:cs typeface="Courier New"/>
              </a:rPr>
              <a:t>R</a:t>
            </a:r>
            <a:r>
              <a:rPr lang="zh-CN" altLang="zh-CN" b="1" kern="100" dirty="0">
                <a:latin typeface="Times New Roman"/>
                <a:cs typeface="Times New Roman"/>
              </a:rPr>
              <a:t>与光导纤维半径</a:t>
            </a:r>
            <a:r>
              <a:rPr lang="en-US" altLang="zh-CN" b="1" i="1" kern="100" dirty="0">
                <a:latin typeface="Times New Roman"/>
                <a:cs typeface="Courier New"/>
              </a:rPr>
              <a:t>r</a:t>
            </a:r>
            <a:r>
              <a:rPr lang="zh-CN" altLang="zh-CN" b="1" kern="100" dirty="0">
                <a:latin typeface="Times New Roman"/>
                <a:cs typeface="Times New Roman"/>
              </a:rPr>
              <a:t>应满足的关系。</a:t>
            </a:r>
            <a:endParaRPr lang="zh-CN" altLang="zh-CN" sz="1050" kern="100" dirty="0">
              <a:latin typeface="宋体"/>
              <a:cs typeface="Courier New"/>
            </a:endParaRPr>
          </a:p>
          <a:p>
            <a:pPr indent="0"/>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161866375"/>
              </p:ext>
            </p:extLst>
          </p:nvPr>
        </p:nvGraphicFramePr>
        <p:xfrm>
          <a:off x="766763" y="2012256"/>
          <a:ext cx="10274300" cy="4198937"/>
        </p:xfrm>
        <a:graphic>
          <a:graphicData uri="http://schemas.openxmlformats.org/presentationml/2006/ole">
            <mc:AlternateContent xmlns:mc="http://schemas.openxmlformats.org/markup-compatibility/2006">
              <mc:Choice xmlns:v="urn:schemas-microsoft-com:vml" Requires="v">
                <p:oleObj spid="_x0000_s8281" name="文档" r:id="rId4" imgW="10371836" imgH="4245077" progId="Word.Document.12">
                  <p:embed/>
                </p:oleObj>
              </mc:Choice>
              <mc:Fallback>
                <p:oleObj name="文档" r:id="rId4" imgW="10371836" imgH="4245077" progId="Word.Document.12">
                  <p:embed/>
                  <p:pic>
                    <p:nvPicPr>
                      <p:cNvPr id="0" name=""/>
                      <p:cNvPicPr/>
                      <p:nvPr/>
                    </p:nvPicPr>
                    <p:blipFill>
                      <a:blip r:embed="rId5"/>
                      <a:stretch>
                        <a:fillRect/>
                      </a:stretch>
                    </p:blipFill>
                    <p:spPr>
                      <a:xfrm>
                        <a:off x="766763" y="2012256"/>
                        <a:ext cx="10274300" cy="4198937"/>
                      </a:xfrm>
                      <a:prstGeom prst="rect">
                        <a:avLst/>
                      </a:prstGeom>
                    </p:spPr>
                  </p:pic>
                </p:oleObj>
              </mc:Fallback>
            </mc:AlternateContent>
          </a:graphicData>
        </a:graphic>
      </p:graphicFrame>
      <p:pic>
        <p:nvPicPr>
          <p:cNvPr id="8194" name="Picture 2" descr="21WLXKCXARXS4-77.TIF"/>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7033691" y="3429000"/>
            <a:ext cx="2448272" cy="1482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4171782504"/>
              </p:ext>
            </p:extLst>
          </p:nvPr>
        </p:nvGraphicFramePr>
        <p:xfrm>
          <a:off x="190945" y="6147643"/>
          <a:ext cx="10371138" cy="593725"/>
        </p:xfrm>
        <a:graphic>
          <a:graphicData uri="http://schemas.openxmlformats.org/presentationml/2006/ole">
            <mc:AlternateContent xmlns:mc="http://schemas.openxmlformats.org/markup-compatibility/2006">
              <mc:Choice xmlns:v="urn:schemas-microsoft-com:vml" Requires="v">
                <p:oleObj spid="_x0000_s8282" name="文档" r:id="rId9" imgW="10371836" imgH="593770" progId="Word.Document.12">
                  <p:embed/>
                </p:oleObj>
              </mc:Choice>
              <mc:Fallback>
                <p:oleObj name="文档" r:id="rId9" imgW="10371836" imgH="593770" progId="Word.Document.12">
                  <p:embed/>
                  <p:pic>
                    <p:nvPicPr>
                      <p:cNvPr id="0" name=""/>
                      <p:cNvPicPr/>
                      <p:nvPr/>
                    </p:nvPicPr>
                    <p:blipFill>
                      <a:blip r:embed="rId10"/>
                      <a:stretch>
                        <a:fillRect/>
                      </a:stretch>
                    </p:blipFill>
                    <p:spPr>
                      <a:xfrm>
                        <a:off x="190945" y="614764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randombar(horizontal)">
                                      <p:cBhvr>
                                        <p:cTn id="10" dur="500"/>
                                        <p:tgtEl>
                                          <p:spTgt spid="819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80963" y="404664"/>
            <a:ext cx="10975658" cy="4525963"/>
          </a:xfrm>
        </p:spPr>
        <p:txBody>
          <a:bodyPr/>
          <a:lstStyle/>
          <a:p>
            <a:pPr indent="612140"/>
            <a:r>
              <a:rPr lang="zh-CN" altLang="zh-CN" b="1" kern="100" dirty="0">
                <a:latin typeface="Times New Roman"/>
                <a:ea typeface="黑体"/>
                <a:cs typeface="Times New Roman"/>
              </a:rPr>
              <a:t>二、光学器件对光路图的控制</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464970910"/>
              </p:ext>
            </p:extLst>
          </p:nvPr>
        </p:nvGraphicFramePr>
        <p:xfrm>
          <a:off x="1129035" y="1106093"/>
          <a:ext cx="10009112" cy="4795235"/>
        </p:xfrm>
        <a:graphic>
          <a:graphicData uri="http://schemas.openxmlformats.org/drawingml/2006/table">
            <a:tbl>
              <a:tblPr/>
              <a:tblGrid>
                <a:gridCol w="3528392"/>
                <a:gridCol w="3523176"/>
                <a:gridCol w="2957544"/>
              </a:tblGrid>
              <a:tr h="954755">
                <a:tc>
                  <a:txBody>
                    <a:bodyPr/>
                    <a:lstStyle/>
                    <a:p>
                      <a:pPr algn="ctr">
                        <a:lnSpc>
                          <a:spcPct val="150000"/>
                        </a:lnSpc>
                        <a:spcAft>
                          <a:spcPts val="0"/>
                        </a:spcAft>
                      </a:pPr>
                      <a:r>
                        <a:rPr lang="zh-CN" sz="2400" b="1" kern="100" dirty="0">
                          <a:effectLst/>
                          <a:latin typeface="Times New Roman"/>
                          <a:cs typeface="Times New Roman"/>
                        </a:rPr>
                        <a:t>平行玻璃砖</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三棱镜</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圆柱体</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球</a:t>
                      </a:r>
                      <a:r>
                        <a:rPr lang="en-US" sz="2400" b="1" kern="100" dirty="0">
                          <a:effectLst/>
                          <a:latin typeface="Times New Roman"/>
                          <a:ea typeface="楷体_GB2312"/>
                          <a:cs typeface="Courier New"/>
                        </a:rPr>
                        <a:t>)</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16424">
                <a:tc>
                  <a:txBody>
                    <a:bodyPr/>
                    <a:lstStyle/>
                    <a:p>
                      <a:pPr algn="ctr">
                        <a:lnSpc>
                          <a:spcPct val="150000"/>
                        </a:lnSpc>
                        <a:spcAft>
                          <a:spcPts val="0"/>
                        </a:spcAft>
                      </a:pPr>
                      <a:endParaRPr lang="zh-CN" sz="2400" kern="100" dirty="0">
                        <a:effectLst/>
                        <a:latin typeface="宋体"/>
                        <a:cs typeface="Courier New"/>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r>
                        <a:rPr lang="zh-CN" sz="2400" b="1" kern="100" dirty="0" smtClean="0">
                          <a:effectLst/>
                          <a:latin typeface="Times New Roman"/>
                          <a:cs typeface="Times New Roman"/>
                        </a:rPr>
                        <a:t>通</a:t>
                      </a:r>
                      <a:r>
                        <a:rPr lang="zh-CN" sz="2400" b="1" kern="100" dirty="0">
                          <a:effectLst/>
                          <a:latin typeface="Times New Roman"/>
                          <a:cs typeface="Times New Roman"/>
                        </a:rPr>
                        <a:t>过平行玻璃砖的光线不改变传播方向，但要发生侧移</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en-US" altLang="zh-CN" sz="2400" kern="100" dirty="0" smtClean="0">
                        <a:effectLst/>
                        <a:latin typeface="宋体"/>
                        <a:cs typeface="Courier New"/>
                      </a:endParaRPr>
                    </a:p>
                    <a:p>
                      <a:pPr algn="ctr">
                        <a:lnSpc>
                          <a:spcPct val="150000"/>
                        </a:lnSpc>
                        <a:spcAft>
                          <a:spcPts val="0"/>
                        </a:spcAft>
                      </a:pPr>
                      <a:endParaRPr lang="en-US" altLang="zh-CN" sz="2400" kern="100" dirty="0" smtClean="0">
                        <a:effectLst/>
                        <a:latin typeface="宋体"/>
                        <a:cs typeface="Courier New"/>
                      </a:endParaRPr>
                    </a:p>
                    <a:p>
                      <a:pPr algn="ctr">
                        <a:lnSpc>
                          <a:spcPct val="150000"/>
                        </a:lnSpc>
                        <a:spcAft>
                          <a:spcPts val="0"/>
                        </a:spcAft>
                      </a:pPr>
                      <a:endParaRPr lang="en-US" altLang="zh-CN" sz="2400" kern="100" dirty="0" smtClean="0">
                        <a:effectLst/>
                        <a:latin typeface="宋体"/>
                        <a:cs typeface="Courier New"/>
                      </a:endParaRPr>
                    </a:p>
                    <a:p>
                      <a:pPr algn="ctr">
                        <a:lnSpc>
                          <a:spcPct val="150000"/>
                        </a:lnSpc>
                        <a:spcAft>
                          <a:spcPts val="0"/>
                        </a:spcAft>
                      </a:pPr>
                      <a:endParaRPr lang="zh-CN" sz="2400" kern="100" dirty="0">
                        <a:effectLst/>
                        <a:latin typeface="宋体"/>
                        <a:cs typeface="Courier New"/>
                      </a:endParaRPr>
                    </a:p>
                    <a:p>
                      <a:pPr algn="l">
                        <a:lnSpc>
                          <a:spcPct val="150000"/>
                        </a:lnSpc>
                        <a:spcAft>
                          <a:spcPts val="0"/>
                        </a:spcAft>
                      </a:pPr>
                      <a:r>
                        <a:rPr lang="zh-CN" sz="2400" b="1" kern="100" dirty="0">
                          <a:effectLst/>
                          <a:latin typeface="Times New Roman"/>
                          <a:cs typeface="Times New Roman"/>
                        </a:rPr>
                        <a:t>通过三棱镜的光线经两次折射后，出射光线向棱镜底面偏折</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endParaRPr lang="en-US" altLang="zh-CN" sz="2400" b="1" kern="100" dirty="0" smtClean="0">
                        <a:effectLst/>
                        <a:latin typeface="Times New Roman"/>
                        <a:cs typeface="Times New Roman"/>
                      </a:endParaRPr>
                    </a:p>
                    <a:p>
                      <a:pPr algn="l">
                        <a:lnSpc>
                          <a:spcPct val="150000"/>
                        </a:lnSpc>
                        <a:spcAft>
                          <a:spcPts val="0"/>
                        </a:spcAft>
                      </a:pPr>
                      <a:r>
                        <a:rPr lang="zh-CN" sz="2400" b="1" kern="100" dirty="0" smtClean="0">
                          <a:effectLst/>
                          <a:latin typeface="Times New Roman"/>
                          <a:cs typeface="Times New Roman"/>
                        </a:rPr>
                        <a:t>圆界</a:t>
                      </a:r>
                      <a:r>
                        <a:rPr lang="zh-CN" sz="2400" b="1" kern="100" dirty="0">
                          <a:effectLst/>
                          <a:latin typeface="Times New Roman"/>
                          <a:cs typeface="Times New Roman"/>
                        </a:rPr>
                        <a:t>面的法线是过圆心的直线，经过两次折射后向圆心偏折</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222" name="Picture 6" descr="F:\粤教版 物理选择性必修第一册\21WLXKCXARXS4-7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777107" y="2276872"/>
            <a:ext cx="2160240" cy="1909049"/>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F:\粤教版 物理选择性必修第一册\21WLXKCXARXS4-79.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5377507" y="2348880"/>
            <a:ext cx="1933178" cy="148524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粤教版 物理选择性必修第一册\21WLXKCXARXS4-80.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8401843" y="2636912"/>
            <a:ext cx="2166001"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3840144"/>
              </p:ext>
            </p:extLst>
          </p:nvPr>
        </p:nvGraphicFramePr>
        <p:xfrm>
          <a:off x="1007863" y="404664"/>
          <a:ext cx="10274300" cy="4414838"/>
        </p:xfrm>
        <a:graphic>
          <a:graphicData uri="http://schemas.openxmlformats.org/presentationml/2006/ole">
            <mc:AlternateContent xmlns:mc="http://schemas.openxmlformats.org/markup-compatibility/2006">
              <mc:Choice xmlns:v="urn:schemas-microsoft-com:vml" Requires="v">
                <p:oleObj spid="_x0000_s10323" name="文档" r:id="rId4" imgW="10371836" imgH="4467155" progId="Word.Document.12">
                  <p:embed/>
                </p:oleObj>
              </mc:Choice>
              <mc:Fallback>
                <p:oleObj name="文档" r:id="rId4" imgW="10371836" imgH="4467155" progId="Word.Document.12">
                  <p:embed/>
                  <p:pic>
                    <p:nvPicPr>
                      <p:cNvPr id="0" name=""/>
                      <p:cNvPicPr/>
                      <p:nvPr/>
                    </p:nvPicPr>
                    <p:blipFill>
                      <a:blip r:embed="rId5"/>
                      <a:stretch>
                        <a:fillRect/>
                      </a:stretch>
                    </p:blipFill>
                    <p:spPr>
                      <a:xfrm>
                        <a:off x="1007863" y="404664"/>
                        <a:ext cx="10274300" cy="4414838"/>
                      </a:xfrm>
                      <a:prstGeom prst="rect">
                        <a:avLst/>
                      </a:prstGeom>
                    </p:spPr>
                  </p:pic>
                </p:oleObj>
              </mc:Fallback>
            </mc:AlternateContent>
          </a:graphicData>
        </a:graphic>
      </p:graphicFrame>
      <p:pic>
        <p:nvPicPr>
          <p:cNvPr id="10242" name="Picture 2" descr="21WLXKCXARXS4-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5739" y="2708920"/>
            <a:ext cx="2016224" cy="1351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765896723"/>
              </p:ext>
            </p:extLst>
          </p:nvPr>
        </p:nvGraphicFramePr>
        <p:xfrm>
          <a:off x="1055041" y="4077072"/>
          <a:ext cx="10371138" cy="2508250"/>
        </p:xfrm>
        <a:graphic>
          <a:graphicData uri="http://schemas.openxmlformats.org/presentationml/2006/ole">
            <mc:AlternateContent xmlns:mc="http://schemas.openxmlformats.org/markup-compatibility/2006">
              <mc:Choice xmlns:v="urn:schemas-microsoft-com:vml" Requires="v">
                <p:oleObj spid="_x0000_s10324" name="文档" r:id="rId8" imgW="10371836" imgH="2508832" progId="Word.Document.12">
                  <p:embed/>
                </p:oleObj>
              </mc:Choice>
              <mc:Fallback>
                <p:oleObj name="文档" r:id="rId8" imgW="10371836" imgH="2508832" progId="Word.Document.12">
                  <p:embed/>
                  <p:pic>
                    <p:nvPicPr>
                      <p:cNvPr id="0" name=""/>
                      <p:cNvPicPr/>
                      <p:nvPr/>
                    </p:nvPicPr>
                    <p:blipFill>
                      <a:blip r:embed="rId9"/>
                      <a:stretch>
                        <a:fillRect/>
                      </a:stretch>
                    </p:blipFill>
                    <p:spPr>
                      <a:xfrm>
                        <a:off x="1055041" y="4077072"/>
                        <a:ext cx="10371138" cy="2508250"/>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505577718"/>
              </p:ext>
            </p:extLst>
          </p:nvPr>
        </p:nvGraphicFramePr>
        <p:xfrm>
          <a:off x="768995" y="1124744"/>
          <a:ext cx="10371138" cy="2452687"/>
        </p:xfrm>
        <a:graphic>
          <a:graphicData uri="http://schemas.openxmlformats.org/presentationml/2006/ole">
            <mc:AlternateContent xmlns:mc="http://schemas.openxmlformats.org/markup-compatibility/2006">
              <mc:Choice xmlns:v="urn:schemas-microsoft-com:vml" Requires="v">
                <p:oleObj spid="_x0000_s11344" name="文档" r:id="rId4" imgW="10371836" imgH="2452952" progId="Word.Document.12">
                  <p:embed/>
                </p:oleObj>
              </mc:Choice>
              <mc:Fallback>
                <p:oleObj name="文档" r:id="rId4" imgW="10371836" imgH="2452952" progId="Word.Document.12">
                  <p:embed/>
                  <p:pic>
                    <p:nvPicPr>
                      <p:cNvPr id="0" name=""/>
                      <p:cNvPicPr/>
                      <p:nvPr/>
                    </p:nvPicPr>
                    <p:blipFill>
                      <a:blip r:embed="rId5"/>
                      <a:stretch>
                        <a:fillRect/>
                      </a:stretch>
                    </p:blipFill>
                    <p:spPr>
                      <a:xfrm>
                        <a:off x="768995" y="1124744"/>
                        <a:ext cx="10371138" cy="2452687"/>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176546967"/>
              </p:ext>
            </p:extLst>
          </p:nvPr>
        </p:nvGraphicFramePr>
        <p:xfrm>
          <a:off x="768995" y="3699371"/>
          <a:ext cx="10371138" cy="593725"/>
        </p:xfrm>
        <a:graphic>
          <a:graphicData uri="http://schemas.openxmlformats.org/presentationml/2006/ole">
            <mc:AlternateContent xmlns:mc="http://schemas.openxmlformats.org/markup-compatibility/2006">
              <mc:Choice xmlns:v="urn:schemas-microsoft-com:vml" Requires="v">
                <p:oleObj spid="_x0000_s11345"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768995" y="3699371"/>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480963" y="548680"/>
            <a:ext cx="10975658" cy="4525963"/>
          </a:xfrm>
        </p:spPr>
        <p:txBody>
          <a:bodyPr/>
          <a:lstStyle/>
          <a:p>
            <a:pPr marL="452438" indent="-452438"/>
            <a:r>
              <a:rPr lang="en-US" altLang="zh-CN" b="1" kern="100" dirty="0">
                <a:solidFill>
                  <a:srgbClr val="00B050"/>
                </a:solidFill>
                <a:latin typeface="IPAPANNEW"/>
                <a:cs typeface="Times New Roman"/>
              </a:rPr>
              <a:t>[</a:t>
            </a:r>
            <a:r>
              <a:rPr lang="zh-CN" altLang="zh-CN" b="1" kern="100" dirty="0">
                <a:solidFill>
                  <a:srgbClr val="00B050"/>
                </a:solidFill>
                <a:latin typeface="宋体"/>
                <a:ea typeface="黑体"/>
                <a:cs typeface="Times New Roman"/>
              </a:rPr>
              <a:t>对点训练</a:t>
            </a:r>
            <a:r>
              <a:rPr lang="en-US" altLang="zh-CN" b="1" kern="100" dirty="0">
                <a:solidFill>
                  <a:srgbClr val="00B050"/>
                </a:solidFill>
                <a:latin typeface="IPAPANNEW"/>
                <a:cs typeface="Times New Roman"/>
              </a:rPr>
              <a:t>]</a:t>
            </a:r>
            <a:endParaRPr lang="zh-CN" altLang="zh-CN" kern="100" dirty="0">
              <a:solidFill>
                <a:srgbClr val="00B050"/>
              </a:solidFill>
              <a:latin typeface="宋体"/>
              <a:cs typeface="Courier New"/>
            </a:endParaRPr>
          </a:p>
          <a:p>
            <a:pPr marL="452438" indent="-452438"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(2022·</a:t>
            </a:r>
            <a:r>
              <a:rPr lang="zh-CN" altLang="zh-CN" b="1" kern="100" dirty="0">
                <a:latin typeface="Times New Roman"/>
                <a:ea typeface="隶书"/>
                <a:cs typeface="Times New Roman"/>
              </a:rPr>
              <a:t>山东等级考</a:t>
            </a:r>
            <a:r>
              <a:rPr lang="en-US" altLang="zh-CN" b="1" kern="100" dirty="0">
                <a:latin typeface="Times New Roman"/>
                <a:ea typeface="隶书"/>
                <a:cs typeface="Courier New"/>
              </a:rPr>
              <a:t>)</a:t>
            </a:r>
            <a:r>
              <a:rPr lang="zh-CN" altLang="zh-CN" b="1" kern="100" dirty="0">
                <a:latin typeface="Times New Roman"/>
                <a:cs typeface="Times New Roman"/>
              </a:rPr>
              <a:t>柱状光学器件横截面如图所示，</a:t>
            </a:r>
            <a:r>
              <a:rPr lang="en-US" altLang="zh-CN" b="1" i="1" kern="100" dirty="0">
                <a:latin typeface="Times New Roman"/>
                <a:cs typeface="Courier New"/>
              </a:rPr>
              <a:t>OP</a:t>
            </a:r>
            <a:r>
              <a:rPr lang="zh-CN" altLang="zh-CN" b="1" kern="100" dirty="0">
                <a:latin typeface="Times New Roman"/>
                <a:cs typeface="Times New Roman"/>
              </a:rPr>
              <a:t>右侧是以</a:t>
            </a:r>
            <a:r>
              <a:rPr lang="en-US" altLang="zh-CN" b="1" i="1" kern="100" dirty="0">
                <a:latin typeface="Times New Roman"/>
                <a:cs typeface="Courier New"/>
              </a:rPr>
              <a:t>O</a:t>
            </a:r>
            <a:r>
              <a:rPr lang="zh-CN" altLang="zh-CN" b="1" kern="100" dirty="0">
                <a:latin typeface="Times New Roman"/>
                <a:cs typeface="Times New Roman"/>
              </a:rPr>
              <a:t>为圆心、半径为</a:t>
            </a:r>
            <a:r>
              <a:rPr lang="en-US" altLang="zh-CN" b="1" i="1" kern="100" dirty="0">
                <a:latin typeface="Times New Roman"/>
                <a:cs typeface="Courier New"/>
              </a:rPr>
              <a:t>R</a:t>
            </a:r>
            <a:r>
              <a:rPr lang="zh-CN" altLang="zh-CN" b="1" kern="100" dirty="0">
                <a:latin typeface="Times New Roman"/>
                <a:cs typeface="Times New Roman"/>
              </a:rPr>
              <a:t>的圆，左侧是直角梯形，</a:t>
            </a:r>
            <a:r>
              <a:rPr lang="en-US" altLang="zh-CN" b="1" i="1" kern="100" dirty="0">
                <a:latin typeface="Times New Roman"/>
                <a:cs typeface="Courier New"/>
              </a:rPr>
              <a:t>AP</a:t>
            </a:r>
            <a:r>
              <a:rPr lang="zh-CN" altLang="zh-CN" b="1" kern="100" dirty="0">
                <a:latin typeface="Times New Roman"/>
                <a:cs typeface="Times New Roman"/>
              </a:rPr>
              <a:t>长为</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AC</a:t>
            </a:r>
            <a:r>
              <a:rPr lang="zh-CN" altLang="zh-CN" b="1" kern="100" dirty="0">
                <a:latin typeface="Times New Roman"/>
                <a:cs typeface="Times New Roman"/>
              </a:rPr>
              <a:t>与</a:t>
            </a:r>
            <a:r>
              <a:rPr lang="en-US" altLang="zh-CN" b="1" i="1" kern="100" dirty="0">
                <a:latin typeface="Times New Roman"/>
                <a:cs typeface="Courier New"/>
              </a:rPr>
              <a:t>CO</a:t>
            </a:r>
            <a:r>
              <a:rPr lang="zh-CN" altLang="zh-CN" b="1" kern="100" dirty="0">
                <a:latin typeface="Times New Roman"/>
                <a:cs typeface="Times New Roman"/>
              </a:rPr>
              <a:t>夹角</a:t>
            </a:r>
            <a:r>
              <a:rPr lang="en-US" altLang="zh-CN" b="1" kern="100" dirty="0">
                <a:latin typeface="Times New Roman"/>
                <a:cs typeface="Courier New"/>
              </a:rPr>
              <a:t>45°</a:t>
            </a:r>
            <a:r>
              <a:rPr lang="zh-CN" altLang="zh-CN" b="1" kern="100" dirty="0">
                <a:latin typeface="Times New Roman"/>
                <a:cs typeface="Times New Roman"/>
              </a:rPr>
              <a:t>，</a:t>
            </a:r>
            <a:r>
              <a:rPr lang="en-US" altLang="zh-CN" b="1" i="1" kern="100" dirty="0">
                <a:latin typeface="Times New Roman"/>
                <a:cs typeface="Courier New"/>
              </a:rPr>
              <a:t>AC</a:t>
            </a:r>
            <a:r>
              <a:rPr lang="zh-CN" altLang="zh-CN" b="1" kern="100" dirty="0">
                <a:latin typeface="Times New Roman"/>
                <a:cs typeface="Times New Roman"/>
              </a:rPr>
              <a:t>中点为</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两种频率的细激光束，垂直</a:t>
            </a:r>
            <a:r>
              <a:rPr lang="en-US" altLang="zh-CN" b="1" i="1" kern="100" dirty="0">
                <a:latin typeface="Times New Roman"/>
                <a:cs typeface="Courier New"/>
              </a:rPr>
              <a:t>AB</a:t>
            </a:r>
            <a:r>
              <a:rPr lang="zh-CN" altLang="zh-CN" b="1" kern="100" dirty="0">
                <a:latin typeface="Times New Roman"/>
                <a:cs typeface="Times New Roman"/>
              </a:rPr>
              <a:t>面入射，器件介质对</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光的折射率分别为</a:t>
            </a:r>
            <a:r>
              <a:rPr lang="en-US" altLang="zh-CN" b="1" kern="100" dirty="0">
                <a:latin typeface="Times New Roman"/>
                <a:cs typeface="Courier New"/>
              </a:rPr>
              <a:t>1.42</a:t>
            </a:r>
            <a:r>
              <a:rPr lang="zh-CN" altLang="zh-CN" b="1" kern="100" dirty="0">
                <a:latin typeface="Times New Roman"/>
                <a:cs typeface="Times New Roman"/>
              </a:rPr>
              <a:t>、</a:t>
            </a:r>
            <a:r>
              <a:rPr lang="en-US" altLang="zh-CN" b="1" kern="100" dirty="0">
                <a:latin typeface="Times New Roman"/>
                <a:cs typeface="Courier New"/>
              </a:rPr>
              <a:t>1.40</a:t>
            </a:r>
            <a:r>
              <a:rPr lang="zh-CN" altLang="zh-CN" b="1" kern="100" dirty="0">
                <a:latin typeface="Times New Roman"/>
                <a:cs typeface="Times New Roman"/>
              </a:rPr>
              <a:t>。保持光的入射方向不变，入射点从</a:t>
            </a:r>
            <a:r>
              <a:rPr lang="en-US" altLang="zh-CN" b="1" i="1" kern="100" dirty="0">
                <a:latin typeface="Times New Roman"/>
                <a:cs typeface="Courier New"/>
              </a:rPr>
              <a:t>A</a:t>
            </a:r>
            <a:r>
              <a:rPr lang="zh-CN" altLang="zh-CN" b="1" kern="100" dirty="0">
                <a:latin typeface="Times New Roman"/>
                <a:cs typeface="Times New Roman"/>
              </a:rPr>
              <a:t>向</a:t>
            </a:r>
            <a:r>
              <a:rPr lang="en-US" altLang="zh-CN" b="1" i="1" kern="100" dirty="0">
                <a:latin typeface="Times New Roman"/>
                <a:cs typeface="Courier New"/>
              </a:rPr>
              <a:t>B</a:t>
            </a:r>
            <a:r>
              <a:rPr lang="zh-CN" altLang="zh-CN" b="1" kern="100" dirty="0">
                <a:latin typeface="Times New Roman"/>
                <a:cs typeface="Times New Roman"/>
              </a:rPr>
              <a:t>移动过程中，能在</a:t>
            </a:r>
            <a:r>
              <a:rPr lang="en-US" altLang="zh-CN" b="1" i="1" kern="100" dirty="0">
                <a:latin typeface="Times New Roman"/>
                <a:cs typeface="Courier New"/>
              </a:rPr>
              <a:t>PM</a:t>
            </a:r>
            <a:r>
              <a:rPr lang="zh-CN" altLang="zh-CN" b="1" kern="100" dirty="0">
                <a:latin typeface="Times New Roman"/>
                <a:cs typeface="Times New Roman"/>
              </a:rPr>
              <a:t>面全反射后，从</a:t>
            </a:r>
            <a:r>
              <a:rPr lang="en-US" altLang="zh-CN" b="1" i="1" kern="100" dirty="0">
                <a:latin typeface="Times New Roman"/>
                <a:cs typeface="Courier New"/>
              </a:rPr>
              <a:t>OM</a:t>
            </a:r>
            <a:r>
              <a:rPr lang="zh-CN" altLang="zh-CN" b="1" kern="100" dirty="0">
                <a:latin typeface="Times New Roman"/>
                <a:cs typeface="Times New Roman"/>
              </a:rPr>
              <a:t>面射出的光是</a:t>
            </a:r>
            <a:r>
              <a:rPr lang="en-US" altLang="zh-CN" b="1" kern="100" dirty="0">
                <a:latin typeface="Times New Roman"/>
                <a:cs typeface="Courier New"/>
              </a:rPr>
              <a:t>(</a:t>
            </a:r>
            <a:r>
              <a:rPr lang="zh-CN" altLang="zh-CN" b="1" kern="100" dirty="0">
                <a:latin typeface="Times New Roman"/>
                <a:cs typeface="Times New Roman"/>
              </a:rPr>
              <a:t>不考虑三次反射以后的光</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52438" indent="-452438"/>
            <a:endParaRPr lang="zh-CN" altLang="en-US" dirty="0"/>
          </a:p>
        </p:txBody>
      </p:sp>
      <p:pic>
        <p:nvPicPr>
          <p:cNvPr id="28674" name="Picture 2" descr="22WLGKSDJ-7.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793331" y="4090420"/>
            <a:ext cx="3888432" cy="185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6083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indent="0" algn="just"/>
            <a:r>
              <a:rPr lang="en-US" altLang="zh-CN" b="1" kern="100" dirty="0">
                <a:latin typeface="Times New Roman"/>
                <a:cs typeface="Courier New"/>
              </a:rPr>
              <a:t>A</a:t>
            </a:r>
            <a:r>
              <a:rPr lang="zh-CN" altLang="zh-CN" b="1" kern="100" dirty="0">
                <a:latin typeface="Times New Roman"/>
                <a:cs typeface="Times New Roman"/>
              </a:rPr>
              <a:t>．仅有</a:t>
            </a:r>
            <a:r>
              <a:rPr lang="en-US" altLang="zh-CN" b="1" i="1" kern="100" dirty="0">
                <a:latin typeface="Times New Roman"/>
                <a:cs typeface="Courier New"/>
              </a:rPr>
              <a:t>a</a:t>
            </a:r>
            <a:r>
              <a:rPr lang="zh-CN" altLang="zh-CN" b="1" kern="100" dirty="0">
                <a:latin typeface="Times New Roman"/>
                <a:cs typeface="Times New Roman"/>
              </a:rPr>
              <a:t>光</a:t>
            </a:r>
            <a:r>
              <a:rPr lang="en-US" altLang="zh-CN" b="1" kern="100" dirty="0">
                <a:latin typeface="Times New Roman"/>
                <a:cs typeface="Courier New"/>
              </a:rPr>
              <a:t>  					B</a:t>
            </a:r>
            <a:r>
              <a:rPr lang="zh-CN" altLang="zh-CN" b="1" kern="100" dirty="0">
                <a:latin typeface="Times New Roman"/>
                <a:cs typeface="Times New Roman"/>
              </a:rPr>
              <a:t>．仅有</a:t>
            </a:r>
            <a:r>
              <a:rPr lang="en-US" altLang="zh-CN" b="1" i="1" kern="100" dirty="0">
                <a:latin typeface="Times New Roman"/>
                <a:cs typeface="Courier New"/>
              </a:rPr>
              <a:t>b</a:t>
            </a:r>
            <a:r>
              <a:rPr lang="zh-CN" altLang="zh-CN" b="1" kern="100" dirty="0">
                <a:latin typeface="Times New Roman"/>
                <a:cs typeface="Times New Roman"/>
              </a:rPr>
              <a:t>光</a:t>
            </a:r>
            <a:endParaRPr lang="zh-CN" altLang="zh-CN" kern="100" dirty="0">
              <a:latin typeface="宋体"/>
              <a:cs typeface="Courier New"/>
            </a:endParaRPr>
          </a:p>
          <a:p>
            <a:pPr indent="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光都可以</a:t>
            </a:r>
            <a:r>
              <a:rPr lang="en-US" altLang="zh-CN" b="1" kern="100" dirty="0">
                <a:latin typeface="Times New Roman"/>
                <a:cs typeface="Courier New"/>
              </a:rPr>
              <a:t>  				D</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光都不可以</a:t>
            </a:r>
            <a:endParaRPr lang="zh-CN" altLang="zh-CN" kern="100" dirty="0">
              <a:latin typeface="宋体"/>
              <a:cs typeface="Courier New"/>
            </a:endParaRPr>
          </a:p>
          <a:p>
            <a:pPr indent="0" algn="just"/>
            <a:r>
              <a:rPr lang="zh-CN" altLang="zh-CN" b="1" kern="100" dirty="0">
                <a:solidFill>
                  <a:srgbClr val="FF0000"/>
                </a:solidFill>
                <a:latin typeface="Times New Roman"/>
                <a:ea typeface="黑体"/>
                <a:cs typeface="Times New Roman"/>
              </a:rPr>
              <a:t>解</a:t>
            </a:r>
            <a:r>
              <a:rPr lang="zh-CN" altLang="zh-CN" b="1" kern="100" dirty="0" smtClean="0">
                <a:solidFill>
                  <a:srgbClr val="FF0000"/>
                </a:solidFill>
                <a:latin typeface="Times New Roman"/>
                <a:ea typeface="黑体"/>
                <a:cs typeface="Times New Roman"/>
              </a:rPr>
              <a:t>析</a:t>
            </a:r>
            <a:r>
              <a:rPr lang="zh-CN" altLang="en-US"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当</a:t>
            </a:r>
            <a:r>
              <a:rPr lang="zh-CN" altLang="zh-CN" b="1" kern="100" dirty="0">
                <a:latin typeface="Times New Roman"/>
                <a:ea typeface="楷体_GB2312"/>
                <a:cs typeface="Times New Roman"/>
              </a:rPr>
              <a:t>两种频率的细激光束从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点垂直于</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面入射时，激光沿直线传播到</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点，经第一次反射沿半径方向直线传播出去。</a:t>
            </a:r>
            <a:endParaRPr lang="zh-CN" altLang="zh-CN" kern="100" dirty="0">
              <a:latin typeface="宋体"/>
              <a:cs typeface="Courier New"/>
            </a:endParaRPr>
          </a:p>
          <a:p>
            <a:pPr indent="0"/>
            <a:endParaRPr lang="zh-CN" altLang="en-US" dirty="0"/>
          </a:p>
        </p:txBody>
      </p:sp>
      <p:pic>
        <p:nvPicPr>
          <p:cNvPr id="29698" name="Picture 2" descr="22WLGKSDJ-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49315" y="3689454"/>
            <a:ext cx="3960440" cy="1971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031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9698"/>
                                        </p:tgtEl>
                                        <p:attrNameLst>
                                          <p:attrName>style.visibility</p:attrName>
                                        </p:attrNameLst>
                                      </p:cBhvr>
                                      <p:to>
                                        <p:strVal val="visible"/>
                                      </p:to>
                                    </p:set>
                                    <p:anim calcmode="lin" valueType="num">
                                      <p:cBhvr additive="base">
                                        <p:cTn id="11" dur="500" fill="hold"/>
                                        <p:tgtEl>
                                          <p:spTgt spid="29698"/>
                                        </p:tgtEl>
                                        <p:attrNameLst>
                                          <p:attrName>ppt_x</p:attrName>
                                        </p:attrNameLst>
                                      </p:cBhvr>
                                      <p:tavLst>
                                        <p:tav tm="0">
                                          <p:val>
                                            <p:strVal val="#ppt_x"/>
                                          </p:val>
                                        </p:tav>
                                        <p:tav tm="100000">
                                          <p:val>
                                            <p:strVal val="#ppt_x"/>
                                          </p:val>
                                        </p:tav>
                                      </p:tavLst>
                                    </p:anim>
                                    <p:anim calcmode="lin" valueType="num">
                                      <p:cBhvr additive="base">
                                        <p:cTn id="12"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indent="538163" algn="just"/>
            <a:r>
              <a:rPr lang="zh-CN" altLang="zh-CN" b="1" kern="100" dirty="0">
                <a:latin typeface="Times New Roman"/>
                <a:ea typeface="楷体_GB2312"/>
                <a:cs typeface="Times New Roman"/>
              </a:rPr>
              <a:t>保持光的入射方向不变，入射点从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向</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移动过程中，如图可知，激光沿直线传播到</a:t>
            </a:r>
            <a:r>
              <a:rPr lang="en-US" altLang="zh-CN" b="1" i="1" kern="100" dirty="0">
                <a:latin typeface="Times New Roman"/>
                <a:ea typeface="楷体_GB2312"/>
                <a:cs typeface="Courier New"/>
              </a:rPr>
              <a:t>CO</a:t>
            </a:r>
            <a:r>
              <a:rPr lang="zh-CN" altLang="zh-CN" b="1" kern="100" dirty="0">
                <a:latin typeface="Times New Roman"/>
                <a:ea typeface="楷体_GB2312"/>
                <a:cs typeface="Times New Roman"/>
              </a:rPr>
              <a:t>面经反射向</a:t>
            </a:r>
            <a:r>
              <a:rPr lang="en-US" altLang="zh-CN" b="1" i="1" kern="100" dirty="0">
                <a:latin typeface="Times New Roman"/>
                <a:ea typeface="楷体_GB2312"/>
                <a:cs typeface="Courier New"/>
              </a:rPr>
              <a:t>PM</a:t>
            </a:r>
            <a:r>
              <a:rPr lang="zh-CN" altLang="zh-CN" b="1" kern="100" dirty="0">
                <a:latin typeface="Times New Roman"/>
                <a:ea typeface="楷体_GB2312"/>
                <a:cs typeface="Times New Roman"/>
              </a:rPr>
              <a:t>面传播，根据图像可知，入射点从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向</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移动过程中，光线传播到</a:t>
            </a:r>
            <a:r>
              <a:rPr lang="en-US" altLang="zh-CN" b="1" i="1" kern="100" dirty="0">
                <a:latin typeface="Times New Roman"/>
                <a:ea typeface="楷体_GB2312"/>
                <a:cs typeface="Courier New"/>
              </a:rPr>
              <a:t>PM</a:t>
            </a:r>
            <a:r>
              <a:rPr lang="zh-CN" altLang="zh-CN" b="1" kern="100" dirty="0">
                <a:latin typeface="Times New Roman"/>
                <a:ea typeface="楷体_GB2312"/>
                <a:cs typeface="Times New Roman"/>
              </a:rPr>
              <a:t>面的入射角逐渐增大。</a:t>
            </a:r>
            <a:endParaRPr lang="zh-CN" altLang="zh-CN" kern="100" dirty="0">
              <a:effectLst/>
              <a:latin typeface="宋体"/>
              <a:cs typeface="Courier New"/>
            </a:endParaRPr>
          </a:p>
        </p:txBody>
      </p:sp>
      <p:pic>
        <p:nvPicPr>
          <p:cNvPr id="30722" name="Picture 2" descr="22WLGKSDJ-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21323" y="2924944"/>
            <a:ext cx="3643817" cy="2232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8031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52971" y="1759818"/>
            <a:ext cx="10975658" cy="3253358"/>
          </a:xfrm>
        </p:spPr>
        <p:txBody>
          <a:bodyPr/>
          <a:lstStyle/>
          <a:p>
            <a:pPr indent="623888" algn="just"/>
            <a:r>
              <a:rPr lang="zh-CN" altLang="zh-CN" b="1" kern="100" dirty="0">
                <a:latin typeface="Times New Roman"/>
                <a:ea typeface="楷体_GB2312"/>
                <a:cs typeface="Times New Roman"/>
              </a:rPr>
              <a:t>当入射点为</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点时，根据光的反射定律及几何关系可知，光线传播到</a:t>
            </a:r>
            <a:r>
              <a:rPr lang="en-US" altLang="zh-CN" b="1" i="1" kern="100" dirty="0">
                <a:latin typeface="Times New Roman"/>
                <a:ea typeface="楷体_GB2312"/>
                <a:cs typeface="Courier New"/>
              </a:rPr>
              <a:t>PM</a:t>
            </a:r>
            <a:r>
              <a:rPr lang="zh-CN" altLang="zh-CN" b="1" kern="100" dirty="0">
                <a:latin typeface="Times New Roman"/>
                <a:ea typeface="楷体_GB2312"/>
                <a:cs typeface="Times New Roman"/>
              </a:rPr>
              <a:t>面的</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点，此时光线在</a:t>
            </a:r>
            <a:r>
              <a:rPr lang="en-US" altLang="zh-CN" b="1" i="1" kern="100" dirty="0">
                <a:latin typeface="Times New Roman"/>
                <a:ea typeface="楷体_GB2312"/>
                <a:cs typeface="Courier New"/>
              </a:rPr>
              <a:t>PM</a:t>
            </a:r>
            <a:r>
              <a:rPr lang="zh-CN" altLang="zh-CN" b="1" kern="100" dirty="0">
                <a:latin typeface="Times New Roman"/>
                <a:ea typeface="楷体_GB2312"/>
                <a:cs typeface="Times New Roman"/>
              </a:rPr>
              <a:t>面上的入射角最大，设为</a:t>
            </a:r>
            <a:r>
              <a:rPr lang="en-US" altLang="zh-CN" b="1" i="1" kern="100" dirty="0">
                <a:latin typeface="Times New Roman"/>
                <a:ea typeface="楷体_GB2312"/>
                <a:cs typeface="Courier New"/>
              </a:rPr>
              <a:t>α</a:t>
            </a:r>
            <a:r>
              <a:rPr lang="zh-CN" altLang="zh-CN" b="1" kern="100" dirty="0">
                <a:latin typeface="Times New Roman"/>
                <a:ea typeface="楷体_GB2312"/>
                <a:cs typeface="Times New Roman"/>
              </a:rPr>
              <a:t>，由几何关系得</a:t>
            </a:r>
            <a:r>
              <a:rPr lang="en-US" altLang="zh-CN" b="1" i="1" kern="100" dirty="0">
                <a:latin typeface="Times New Roman"/>
                <a:ea typeface="楷体_GB2312"/>
                <a:cs typeface="Courier New"/>
              </a:rPr>
              <a:t>α</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45°</a:t>
            </a:r>
            <a:r>
              <a:rPr lang="zh-CN" altLang="zh-CN" b="1" kern="100" dirty="0">
                <a:latin typeface="Times New Roman"/>
                <a:ea typeface="楷体_GB2312"/>
                <a:cs typeface="Times New Roman"/>
              </a:rPr>
              <a:t>。</a:t>
            </a:r>
            <a:endParaRPr lang="zh-CN" altLang="zh-CN" kern="100" dirty="0">
              <a:latin typeface="宋体"/>
              <a:cs typeface="Courier New"/>
            </a:endParaRPr>
          </a:p>
          <a:p>
            <a:pPr indent="623888"/>
            <a:endParaRPr lang="zh-CN" altLang="en-US" dirty="0"/>
          </a:p>
        </p:txBody>
      </p:sp>
      <p:pic>
        <p:nvPicPr>
          <p:cNvPr id="31746" name="Picture 2" descr="22WLGKSDJ-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36543" y="3045418"/>
            <a:ext cx="3528392" cy="196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739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409322174"/>
              </p:ext>
            </p:extLst>
          </p:nvPr>
        </p:nvGraphicFramePr>
        <p:xfrm>
          <a:off x="801042" y="1556792"/>
          <a:ext cx="10625137" cy="3043237"/>
        </p:xfrm>
        <a:graphic>
          <a:graphicData uri="http://schemas.openxmlformats.org/presentationml/2006/ole">
            <mc:AlternateContent xmlns:mc="http://schemas.openxmlformats.org/markup-compatibility/2006">
              <mc:Choice xmlns:v="urn:schemas-microsoft-com:vml" Requires="v">
                <p:oleObj spid="_x0000_s32774" name="文档" r:id="rId4" imgW="10621392" imgH="3054813" progId="Word.Document.12">
                  <p:embed/>
                </p:oleObj>
              </mc:Choice>
              <mc:Fallback>
                <p:oleObj name="文档" r:id="rId4" imgW="10621392" imgH="3054813" progId="Word.Document.12">
                  <p:embed/>
                  <p:pic>
                    <p:nvPicPr>
                      <p:cNvPr id="0" name=""/>
                      <p:cNvPicPr/>
                      <p:nvPr/>
                    </p:nvPicPr>
                    <p:blipFill>
                      <a:blip r:embed="rId5"/>
                      <a:stretch>
                        <a:fillRect/>
                      </a:stretch>
                    </p:blipFill>
                    <p:spPr>
                      <a:xfrm>
                        <a:off x="801042" y="1556792"/>
                        <a:ext cx="10625137" cy="3043237"/>
                      </a:xfrm>
                      <a:prstGeom prst="rect">
                        <a:avLst/>
                      </a:prstGeom>
                    </p:spPr>
                  </p:pic>
                </p:oleObj>
              </mc:Fallback>
            </mc:AlternateContent>
          </a:graphicData>
        </a:graphic>
      </p:graphicFrame>
      <p:pic>
        <p:nvPicPr>
          <p:cNvPr id="3277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3090" y="4203997"/>
            <a:ext cx="1517650" cy="66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3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338832725"/>
              </p:ext>
            </p:extLst>
          </p:nvPr>
        </p:nvGraphicFramePr>
        <p:xfrm>
          <a:off x="914400" y="476672"/>
          <a:ext cx="10274300" cy="5476875"/>
        </p:xfrm>
        <a:graphic>
          <a:graphicData uri="http://schemas.openxmlformats.org/presentationml/2006/ole">
            <mc:AlternateContent xmlns:mc="http://schemas.openxmlformats.org/markup-compatibility/2006">
              <mc:Choice xmlns:v="urn:schemas-microsoft-com:vml" Requires="v">
                <p:oleObj spid="_x0000_s14374" name="文档" r:id="rId4" imgW="10371836" imgH="5541133" progId="Word.Document.12">
                  <p:embed/>
                </p:oleObj>
              </mc:Choice>
              <mc:Fallback>
                <p:oleObj name="文档" r:id="rId4" imgW="10371836" imgH="5541133" progId="Word.Document.12">
                  <p:embed/>
                  <p:pic>
                    <p:nvPicPr>
                      <p:cNvPr id="0" name=""/>
                      <p:cNvPicPr/>
                      <p:nvPr/>
                    </p:nvPicPr>
                    <p:blipFill>
                      <a:blip r:embed="rId5"/>
                      <a:stretch>
                        <a:fillRect/>
                      </a:stretch>
                    </p:blipFill>
                    <p:spPr>
                      <a:xfrm>
                        <a:off x="914400" y="476672"/>
                        <a:ext cx="10274300" cy="547687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16632"/>
            <a:ext cx="10975658" cy="4525963"/>
          </a:xfrm>
        </p:spPr>
        <p:txBody>
          <a:bodyPr/>
          <a:lstStyle/>
          <a:p>
            <a:pPr indent="612140" algn="ctr"/>
            <a:r>
              <a:rPr lang="zh-CN" altLang="zh-CN" b="1" kern="100" dirty="0">
                <a:latin typeface="Times New Roman"/>
                <a:cs typeface="Times New Roman"/>
              </a:rPr>
              <a:t>二、</a:t>
            </a:r>
            <a:r>
              <a:rPr lang="en-US" altLang="zh-CN" b="1" kern="100" dirty="0">
                <a:latin typeface="Times New Roman"/>
                <a:cs typeface="Courier New"/>
              </a:rPr>
              <a:t>  </a:t>
            </a:r>
            <a:r>
              <a:rPr lang="zh-CN" altLang="zh-CN" b="1" kern="100" dirty="0">
                <a:latin typeface="Times New Roman"/>
                <a:cs typeface="Times New Roman"/>
              </a:rPr>
              <a:t>迁移交汇辨析清</a:t>
            </a:r>
            <a:endParaRPr lang="zh-CN" altLang="zh-CN" sz="1050" kern="100" dirty="0">
              <a:latin typeface="宋体"/>
              <a:cs typeface="Courier New"/>
            </a:endParaRPr>
          </a:p>
          <a:p>
            <a:pPr indent="612140"/>
            <a:r>
              <a:rPr lang="zh-CN" altLang="zh-CN" b="1" kern="100" dirty="0">
                <a:latin typeface="Times New Roman"/>
                <a:ea typeface="黑体"/>
                <a:cs typeface="Times New Roman"/>
              </a:rPr>
              <a:t>一、光的折射和全反射的综合应用</a:t>
            </a:r>
            <a:endParaRPr lang="zh-CN" altLang="zh-CN" sz="1050" kern="100" dirty="0">
              <a:latin typeface="宋体"/>
              <a:cs typeface="Courier New"/>
            </a:endParaRPr>
          </a:p>
          <a:p>
            <a:endParaRPr lang="zh-CN" altLang="en-US" dirty="0"/>
          </a:p>
        </p:txBody>
      </p:sp>
      <p:pic>
        <p:nvPicPr>
          <p:cNvPr id="2050"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9236" y="1418003"/>
            <a:ext cx="7128791" cy="522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197384942"/>
              </p:ext>
            </p:extLst>
          </p:nvPr>
        </p:nvGraphicFramePr>
        <p:xfrm>
          <a:off x="1019794" y="309339"/>
          <a:ext cx="10766425" cy="5495925"/>
        </p:xfrm>
        <a:graphic>
          <a:graphicData uri="http://schemas.openxmlformats.org/presentationml/2006/ole">
            <mc:AlternateContent xmlns:mc="http://schemas.openxmlformats.org/markup-compatibility/2006">
              <mc:Choice xmlns:v="urn:schemas-microsoft-com:vml" Requires="v">
                <p:oleObj spid="_x0000_s15432" name="文档" r:id="rId4" imgW="10882080" imgH="5816207" progId="Word.Document.12">
                  <p:embed/>
                </p:oleObj>
              </mc:Choice>
              <mc:Fallback>
                <p:oleObj name="文档" r:id="rId4" imgW="10882080" imgH="5816207" progId="Word.Document.12">
                  <p:embed/>
                  <p:pic>
                    <p:nvPicPr>
                      <p:cNvPr id="0" name=""/>
                      <p:cNvPicPr/>
                      <p:nvPr/>
                    </p:nvPicPr>
                    <p:blipFill>
                      <a:blip r:embed="rId5"/>
                      <a:stretch>
                        <a:fillRect/>
                      </a:stretch>
                    </p:blipFill>
                    <p:spPr>
                      <a:xfrm>
                        <a:off x="1019794" y="309339"/>
                        <a:ext cx="10766425" cy="549592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704379012"/>
              </p:ext>
            </p:extLst>
          </p:nvPr>
        </p:nvGraphicFramePr>
        <p:xfrm>
          <a:off x="443730" y="5661248"/>
          <a:ext cx="10371138" cy="936625"/>
        </p:xfrm>
        <a:graphic>
          <a:graphicData uri="http://schemas.openxmlformats.org/presentationml/2006/ole">
            <mc:AlternateContent xmlns:mc="http://schemas.openxmlformats.org/markup-compatibility/2006">
              <mc:Choice xmlns:v="urn:schemas-microsoft-com:vml" Requires="v">
                <p:oleObj spid="_x0000_s15433" name="文档" r:id="rId7" imgW="10371836" imgH="936981" progId="Word.Document.12">
                  <p:embed/>
                </p:oleObj>
              </mc:Choice>
              <mc:Fallback>
                <p:oleObj name="文档" r:id="rId7" imgW="10371836" imgH="936981" progId="Word.Document.12">
                  <p:embed/>
                  <p:pic>
                    <p:nvPicPr>
                      <p:cNvPr id="0" name=""/>
                      <p:cNvPicPr/>
                      <p:nvPr/>
                    </p:nvPicPr>
                    <p:blipFill>
                      <a:blip r:embed="rId8"/>
                      <a:stretch>
                        <a:fillRect/>
                      </a:stretch>
                    </p:blipFill>
                    <p:spPr>
                      <a:xfrm>
                        <a:off x="443730" y="5661248"/>
                        <a:ext cx="10371138" cy="936625"/>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260648"/>
            <a:ext cx="10975658" cy="4525963"/>
          </a:xfrm>
        </p:spPr>
        <p:txBody>
          <a:bodyPr/>
          <a:lstStyle/>
          <a:p>
            <a:pPr indent="612140"/>
            <a:r>
              <a:rPr lang="zh-CN" altLang="zh-CN" b="1" kern="100" dirty="0">
                <a:latin typeface="Times New Roman"/>
                <a:ea typeface="黑体"/>
                <a:cs typeface="Times New Roman"/>
              </a:rPr>
              <a:t>三、光的干涉和衍射的综合</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光的干涉和衍射的对比</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111519338"/>
              </p:ext>
            </p:extLst>
          </p:nvPr>
        </p:nvGraphicFramePr>
        <p:xfrm>
          <a:off x="1705099" y="1665478"/>
          <a:ext cx="9001000" cy="4571834"/>
        </p:xfrm>
        <a:graphic>
          <a:graphicData uri="http://schemas.openxmlformats.org/drawingml/2006/table">
            <a:tbl>
              <a:tblPr/>
              <a:tblGrid>
                <a:gridCol w="526223"/>
                <a:gridCol w="1562009"/>
                <a:gridCol w="4248472"/>
                <a:gridCol w="2664296"/>
              </a:tblGrid>
              <a:tr h="402319">
                <a:tc gridSpan="2">
                  <a:txBody>
                    <a:bodyPr/>
                    <a:lstStyle/>
                    <a:p>
                      <a:pPr algn="ctr">
                        <a:lnSpc>
                          <a:spcPct val="150000"/>
                        </a:lnSpc>
                        <a:spcAft>
                          <a:spcPts val="0"/>
                        </a:spcAft>
                      </a:pPr>
                      <a:r>
                        <a:rPr lang="zh-CN" altLang="en-US" sz="2400" b="1" kern="100" dirty="0" smtClean="0">
                          <a:effectLst/>
                          <a:latin typeface="宋体"/>
                          <a:cs typeface="Courier New"/>
                        </a:rPr>
                        <a:t>对比项目</a:t>
                      </a:r>
                      <a:endParaRPr lang="zh-CN" sz="2400" b="1"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pPr>
                      <a:r>
                        <a:rPr lang="zh-CN" sz="2400" b="1" kern="100">
                          <a:effectLst/>
                          <a:latin typeface="Times New Roman"/>
                          <a:cs typeface="Times New Roman"/>
                        </a:rPr>
                        <a:t>单缝衍射</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双缝干涉</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639">
                <a:tc rowSpan="3">
                  <a:txBody>
                    <a:bodyPr/>
                    <a:lstStyle/>
                    <a:p>
                      <a:pPr algn="ctr">
                        <a:lnSpc>
                          <a:spcPct val="150000"/>
                        </a:lnSpc>
                        <a:spcAft>
                          <a:spcPts val="0"/>
                        </a:spcAft>
                      </a:pPr>
                      <a:r>
                        <a:rPr lang="zh-CN" sz="2400" b="1" kern="100" dirty="0">
                          <a:effectLst/>
                          <a:latin typeface="Times New Roman"/>
                          <a:cs typeface="Times New Roman"/>
                        </a:rPr>
                        <a:t>不</a:t>
                      </a:r>
                      <a:endParaRPr lang="zh-CN" sz="2400" kern="100" dirty="0">
                        <a:effectLst/>
                        <a:latin typeface="宋体"/>
                        <a:cs typeface="Courier New"/>
                      </a:endParaRPr>
                    </a:p>
                    <a:p>
                      <a:pPr algn="ctr">
                        <a:lnSpc>
                          <a:spcPct val="150000"/>
                        </a:lnSpc>
                        <a:spcAft>
                          <a:spcPts val="0"/>
                        </a:spcAft>
                      </a:pPr>
                      <a:r>
                        <a:rPr lang="zh-CN" sz="2400" b="1" kern="100" dirty="0">
                          <a:effectLst/>
                          <a:latin typeface="Times New Roman"/>
                          <a:cs typeface="Times New Roman"/>
                        </a:rPr>
                        <a:t>同</a:t>
                      </a:r>
                      <a:endParaRPr lang="zh-CN" sz="2400" kern="100" dirty="0">
                        <a:effectLst/>
                        <a:latin typeface="宋体"/>
                        <a:cs typeface="Courier New"/>
                      </a:endParaRPr>
                    </a:p>
                    <a:p>
                      <a:pPr algn="ctr">
                        <a:lnSpc>
                          <a:spcPct val="150000"/>
                        </a:lnSpc>
                        <a:spcAft>
                          <a:spcPts val="0"/>
                        </a:spcAft>
                      </a:pPr>
                      <a:r>
                        <a:rPr lang="zh-CN" sz="2400" b="1" kern="100" dirty="0">
                          <a:effectLst/>
                          <a:latin typeface="Times New Roman"/>
                          <a:cs typeface="Times New Roman"/>
                        </a:rPr>
                        <a:t>点</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条纹宽度</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条纹宽度不等，中央最亮</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条纹宽度相等</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4639">
                <a:tc vMerge="1">
                  <a:txBody>
                    <a:bodyPr/>
                    <a:lstStyle/>
                    <a:p>
                      <a:pPr algn="ctr">
                        <a:lnSpc>
                          <a:spcPct val="150000"/>
                        </a:lnSpc>
                        <a:spcAft>
                          <a:spcPts val="0"/>
                        </a:spcAft>
                      </a:pP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条纹间距</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各相邻条纹间距不等</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各相邻条纹等间距</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6958">
                <a:tc vMerge="1">
                  <a:txBody>
                    <a:bodyPr/>
                    <a:lstStyle/>
                    <a:p>
                      <a:pPr algn="ctr">
                        <a:lnSpc>
                          <a:spcPct val="150000"/>
                        </a:lnSpc>
                        <a:spcAft>
                          <a:spcPts val="0"/>
                        </a:spcAft>
                      </a:pP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亮度情况</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中央条纹最亮，两边变暗</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清晰条纹，亮度基本相等</a:t>
                      </a:r>
                      <a:endParaRPr lang="zh-CN" sz="2400" kern="10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06958">
                <a:tc gridSpan="2">
                  <a:txBody>
                    <a:bodyPr/>
                    <a:lstStyle/>
                    <a:p>
                      <a:pPr algn="ctr">
                        <a:lnSpc>
                          <a:spcPct val="150000"/>
                        </a:lnSpc>
                        <a:spcAft>
                          <a:spcPts val="0"/>
                        </a:spcAft>
                      </a:pPr>
                      <a:r>
                        <a:rPr lang="zh-CN" sz="2400" b="1" kern="100" dirty="0">
                          <a:effectLst/>
                          <a:latin typeface="Times New Roman"/>
                          <a:cs typeface="Times New Roman"/>
                        </a:rPr>
                        <a:t>相同点</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gn="l">
                        <a:lnSpc>
                          <a:spcPct val="150000"/>
                        </a:lnSpc>
                        <a:spcAft>
                          <a:spcPts val="0"/>
                        </a:spcAft>
                      </a:pPr>
                      <a:r>
                        <a:rPr lang="zh-CN" sz="2400" b="1" kern="100" dirty="0">
                          <a:effectLst/>
                          <a:latin typeface="Times New Roman"/>
                          <a:cs typeface="Times New Roman"/>
                        </a:rPr>
                        <a:t>干涉、衍射都是波特有的现象，属于波的叠加；干涉、衍射都有明暗相间的条纹</a:t>
                      </a:r>
                      <a:endParaRPr lang="zh-CN" sz="2400" kern="100" dirty="0">
                        <a:effectLst/>
                        <a:latin typeface="宋体"/>
                        <a:cs typeface="Courier New"/>
                      </a:endParaRPr>
                    </a:p>
                  </a:txBody>
                  <a:tcPr marL="51431" marR="514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1893666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794542826"/>
              </p:ext>
            </p:extLst>
          </p:nvPr>
        </p:nvGraphicFramePr>
        <p:xfrm>
          <a:off x="1057027" y="620688"/>
          <a:ext cx="10274300" cy="3254375"/>
        </p:xfrm>
        <a:graphic>
          <a:graphicData uri="http://schemas.openxmlformats.org/presentationml/2006/ole">
            <mc:AlternateContent xmlns:mc="http://schemas.openxmlformats.org/markup-compatibility/2006">
              <mc:Choice xmlns:v="urn:schemas-microsoft-com:vml" Requires="v">
                <p:oleObj spid="_x0000_s17443" name="文档" r:id="rId4" imgW="10371836" imgH="3292594" progId="Word.Document.12">
                  <p:embed/>
                </p:oleObj>
              </mc:Choice>
              <mc:Fallback>
                <p:oleObj name="文档" r:id="rId4" imgW="10371836" imgH="3292594" progId="Word.Document.12">
                  <p:embed/>
                  <p:pic>
                    <p:nvPicPr>
                      <p:cNvPr id="0" name=""/>
                      <p:cNvPicPr/>
                      <p:nvPr/>
                    </p:nvPicPr>
                    <p:blipFill>
                      <a:blip r:embed="rId5"/>
                      <a:stretch>
                        <a:fillRect/>
                      </a:stretch>
                    </p:blipFill>
                    <p:spPr>
                      <a:xfrm>
                        <a:off x="1057027" y="620688"/>
                        <a:ext cx="10274300" cy="3254375"/>
                      </a:xfrm>
                      <a:prstGeom prst="rect">
                        <a:avLst/>
                      </a:prstGeom>
                    </p:spPr>
                  </p:pic>
                </p:oleObj>
              </mc:Fallback>
            </mc:AlternateContent>
          </a:graphicData>
        </a:graphic>
      </p:graphicFrame>
      <p:pic>
        <p:nvPicPr>
          <p:cNvPr id="17410" name="Picture 2" descr="21WLXKCXARXS4-85.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369395" y="3959726"/>
            <a:ext cx="2520280" cy="249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6664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267970" algn="r"/>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a:t>
            </a:r>
            <a:r>
              <a:rPr lang="zh-CN" altLang="zh-CN" b="1" kern="100" dirty="0">
                <a:latin typeface="宋体"/>
                <a:ea typeface="Times New Roman"/>
                <a:cs typeface="Courier New"/>
              </a:rPr>
              <a:t> </a:t>
            </a:r>
            <a:r>
              <a:rPr lang="en-US" altLang="zh-CN" b="1" kern="100" dirty="0">
                <a:latin typeface="宋体"/>
                <a:ea typeface="Times New Roman"/>
                <a:cs typeface="Courier New"/>
              </a:rPr>
              <a:t>(2022·</a:t>
            </a:r>
            <a:r>
              <a:rPr lang="zh-CN" altLang="zh-CN" b="1" kern="100" dirty="0">
                <a:latin typeface="Times New Roman"/>
                <a:ea typeface="隶书"/>
                <a:cs typeface="Times New Roman"/>
              </a:rPr>
              <a:t>山东等级考</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某同学采用图甲所示的实验装置研究光的干涉与衍射现象，狭缝</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的宽度可调，狭缝到屏的距离为</a:t>
            </a:r>
            <a:r>
              <a:rPr lang="en-US" altLang="zh-CN" b="1" i="1" kern="100" dirty="0">
                <a:latin typeface="Times New Roman"/>
                <a:cs typeface="Courier New"/>
              </a:rPr>
              <a:t>L</a:t>
            </a:r>
            <a:r>
              <a:rPr lang="zh-CN" altLang="zh-CN" b="1" kern="100" dirty="0">
                <a:latin typeface="Times New Roman"/>
                <a:cs typeface="Times New Roman"/>
              </a:rPr>
              <a:t>。同一单色光垂直照射狭缝，实验中分别在屏上得到了图乙、图丙所示图样。下列描述正确的是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endParaRPr lang="zh-CN" altLang="en-US" dirty="0"/>
          </a:p>
        </p:txBody>
      </p:sp>
      <p:pic>
        <p:nvPicPr>
          <p:cNvPr id="33794" name="Picture 2" descr="22WLGKSDJ-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569195" y="3501008"/>
            <a:ext cx="648196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6664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1772816"/>
            <a:ext cx="11392484" cy="3661867"/>
          </a:xfrm>
        </p:spPr>
        <p:txBody>
          <a:bodyPr/>
          <a:lstStyle/>
          <a:p>
            <a:pPr indent="0" algn="just"/>
            <a:r>
              <a:rPr lang="en-US" altLang="zh-CN" b="1" kern="100" dirty="0">
                <a:latin typeface="Times New Roman"/>
                <a:cs typeface="Courier New"/>
              </a:rPr>
              <a:t>A</a:t>
            </a:r>
            <a:r>
              <a:rPr lang="zh-CN" altLang="zh-CN" b="1" kern="100" dirty="0">
                <a:latin typeface="Times New Roman"/>
                <a:cs typeface="Times New Roman"/>
              </a:rPr>
              <a:t>．图乙是光的双缝干涉图样，当光通过狭缝时，也发生了衍射</a:t>
            </a:r>
            <a:endParaRPr lang="zh-CN" altLang="zh-CN" kern="100" dirty="0">
              <a:latin typeface="宋体"/>
              <a:cs typeface="Courier New"/>
            </a:endParaRPr>
          </a:p>
          <a:p>
            <a:pPr indent="0" algn="just"/>
            <a:r>
              <a:rPr lang="en-US" altLang="zh-CN" b="1" kern="100" dirty="0">
                <a:latin typeface="Times New Roman"/>
                <a:cs typeface="Courier New"/>
              </a:rPr>
              <a:t>B</a:t>
            </a:r>
            <a:r>
              <a:rPr lang="zh-CN" altLang="zh-CN" b="1" kern="100" dirty="0">
                <a:latin typeface="Times New Roman"/>
                <a:cs typeface="Times New Roman"/>
              </a:rPr>
              <a:t>．遮住一条狭缝，另一狭缝宽度增大，其他条件不变，图丙中亮条纹宽度增大</a:t>
            </a:r>
            <a:endParaRPr lang="zh-CN" altLang="zh-CN" kern="100" dirty="0">
              <a:latin typeface="宋体"/>
              <a:cs typeface="Courier New"/>
            </a:endParaRPr>
          </a:p>
          <a:p>
            <a:pPr indent="0" algn="just"/>
            <a:r>
              <a:rPr lang="en-US" altLang="zh-CN" b="1" kern="100" dirty="0">
                <a:latin typeface="Times New Roman"/>
                <a:cs typeface="Courier New"/>
              </a:rPr>
              <a:t>C</a:t>
            </a:r>
            <a:r>
              <a:rPr lang="zh-CN" altLang="zh-CN" b="1" kern="100" dirty="0">
                <a:latin typeface="Times New Roman"/>
                <a:cs typeface="Times New Roman"/>
              </a:rPr>
              <a:t>．照射两条狭缝时，增加</a:t>
            </a:r>
            <a:r>
              <a:rPr lang="en-US" altLang="zh-CN" b="1" i="1" kern="100" dirty="0">
                <a:latin typeface="Times New Roman"/>
                <a:cs typeface="Courier New"/>
              </a:rPr>
              <a:t>L</a:t>
            </a:r>
            <a:r>
              <a:rPr lang="zh-CN" altLang="zh-CN" b="1" kern="100" dirty="0">
                <a:latin typeface="Times New Roman"/>
                <a:cs typeface="Times New Roman"/>
              </a:rPr>
              <a:t>，其他条件不变，图乙中相邻暗条纹的中心间距增大</a:t>
            </a:r>
            <a:endParaRPr lang="zh-CN" altLang="zh-CN" kern="100" dirty="0">
              <a:latin typeface="宋体"/>
              <a:cs typeface="Courier New"/>
            </a:endParaRPr>
          </a:p>
          <a:p>
            <a:pPr marL="623888" indent="-623888" algn="just"/>
            <a:r>
              <a:rPr lang="en-US" altLang="zh-CN" b="1" kern="100" dirty="0">
                <a:latin typeface="Times New Roman"/>
                <a:cs typeface="Courier New"/>
              </a:rPr>
              <a:t>D</a:t>
            </a:r>
            <a:r>
              <a:rPr lang="zh-CN" altLang="zh-CN" b="1" kern="100" dirty="0">
                <a:latin typeface="Times New Roman"/>
                <a:cs typeface="Times New Roman"/>
              </a:rPr>
              <a:t>．照射两条狭缝时，若光从狭缝</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到屏上</a:t>
            </a:r>
            <a:r>
              <a:rPr lang="en-US" altLang="zh-CN" b="1" i="1" kern="100" dirty="0">
                <a:latin typeface="Times New Roman"/>
                <a:cs typeface="Courier New"/>
              </a:rPr>
              <a:t>P</a:t>
            </a:r>
            <a:r>
              <a:rPr lang="zh-CN" altLang="zh-CN" b="1" kern="100" dirty="0">
                <a:latin typeface="Times New Roman"/>
                <a:cs typeface="Times New Roman"/>
              </a:rPr>
              <a:t>点的路程差为半波长的奇数倍，</a:t>
            </a:r>
            <a:r>
              <a:rPr lang="en-US" altLang="zh-CN" b="1" i="1" kern="100" dirty="0">
                <a:latin typeface="Times New Roman"/>
                <a:cs typeface="Courier New"/>
              </a:rPr>
              <a:t>P</a:t>
            </a:r>
            <a:r>
              <a:rPr lang="zh-CN" altLang="zh-CN" b="1" kern="100" dirty="0">
                <a:latin typeface="Times New Roman"/>
                <a:cs typeface="Times New Roman"/>
              </a:rPr>
              <a:t>点处一定是暗条纹</a:t>
            </a:r>
            <a:endParaRPr lang="zh-CN" altLang="zh-CN" kern="100" dirty="0">
              <a:effectLst/>
              <a:latin typeface="宋体"/>
              <a:cs typeface="Courier New"/>
            </a:endParaRPr>
          </a:p>
        </p:txBody>
      </p:sp>
    </p:spTree>
    <p:extLst>
      <p:ext uri="{BB962C8B-B14F-4D97-AF65-F5344CB8AC3E}">
        <p14:creationId xmlns:p14="http://schemas.microsoft.com/office/powerpoint/2010/main" val="37390987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893121256"/>
              </p:ext>
            </p:extLst>
          </p:nvPr>
        </p:nvGraphicFramePr>
        <p:xfrm>
          <a:off x="744785" y="1182266"/>
          <a:ext cx="10393362" cy="4329113"/>
        </p:xfrm>
        <a:graphic>
          <a:graphicData uri="http://schemas.openxmlformats.org/presentationml/2006/ole">
            <mc:AlternateContent xmlns:mc="http://schemas.openxmlformats.org/markup-compatibility/2006">
              <mc:Choice xmlns:v="urn:schemas-microsoft-com:vml" Requires="v">
                <p:oleObj spid="_x0000_s34822" name="文档" r:id="rId4" imgW="10389390" imgH="4469351" progId="Word.Document.12">
                  <p:embed/>
                </p:oleObj>
              </mc:Choice>
              <mc:Fallback>
                <p:oleObj name="文档" r:id="rId4" imgW="10389390" imgH="4469351" progId="Word.Document.12">
                  <p:embed/>
                  <p:pic>
                    <p:nvPicPr>
                      <p:cNvPr id="0" name=""/>
                      <p:cNvPicPr/>
                      <p:nvPr/>
                    </p:nvPicPr>
                    <p:blipFill>
                      <a:blip r:embed="rId5"/>
                      <a:stretch>
                        <a:fillRect/>
                      </a:stretch>
                    </p:blipFill>
                    <p:spPr>
                      <a:xfrm>
                        <a:off x="744785" y="1182266"/>
                        <a:ext cx="10393362" cy="43291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655403818"/>
              </p:ext>
            </p:extLst>
          </p:nvPr>
        </p:nvGraphicFramePr>
        <p:xfrm>
          <a:off x="904031" y="5502746"/>
          <a:ext cx="5313362" cy="590550"/>
        </p:xfrm>
        <a:graphic>
          <a:graphicData uri="http://schemas.openxmlformats.org/presentationml/2006/ole">
            <mc:AlternateContent xmlns:mc="http://schemas.openxmlformats.org/markup-compatibility/2006">
              <mc:Choice xmlns:v="urn:schemas-microsoft-com:vml" Requires="v">
                <p:oleObj spid="_x0000_s34823" name="文档" r:id="rId7" imgW="5329141" imgH="592611" progId="Word.Document.12">
                  <p:embed/>
                </p:oleObj>
              </mc:Choice>
              <mc:Fallback>
                <p:oleObj name="文档" r:id="rId7" imgW="5329141" imgH="592611" progId="Word.Document.12">
                  <p:embed/>
                  <p:pic>
                    <p:nvPicPr>
                      <p:cNvPr id="0" name=""/>
                      <p:cNvPicPr/>
                      <p:nvPr/>
                    </p:nvPicPr>
                    <p:blipFill>
                      <a:blip r:embed="rId8"/>
                      <a:stretch>
                        <a:fillRect/>
                      </a:stretch>
                    </p:blipFill>
                    <p:spPr>
                      <a:xfrm>
                        <a:off x="904031" y="5502746"/>
                        <a:ext cx="5313362" cy="590550"/>
                      </a:xfrm>
                      <a:prstGeom prst="rect">
                        <a:avLst/>
                      </a:prstGeom>
                    </p:spPr>
                  </p:pic>
                </p:oleObj>
              </mc:Fallback>
            </mc:AlternateContent>
          </a:graphicData>
        </a:graphic>
      </p:graphicFrame>
    </p:spTree>
    <p:extLst>
      <p:ext uri="{BB962C8B-B14F-4D97-AF65-F5344CB8AC3E}">
        <p14:creationId xmlns:p14="http://schemas.microsoft.com/office/powerpoint/2010/main" val="14130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9"/>
            <a:ext cx="10975658" cy="6336703"/>
          </a:xfrm>
        </p:spPr>
        <p:txBody>
          <a:bodyPr>
            <a:normAutofit lnSpcReduction="10000"/>
          </a:bodyPr>
          <a:lstStyle/>
          <a:p>
            <a:pPr indent="612140"/>
            <a:r>
              <a:rPr lang="en-US" altLang="zh-CN" b="1" kern="100" dirty="0">
                <a:solidFill>
                  <a:schemeClr val="accent3">
                    <a:lumMod val="50000"/>
                  </a:schemeClr>
                </a:solidFill>
                <a:latin typeface="IPAPANNEW"/>
                <a:cs typeface="Times New Roman"/>
              </a:rPr>
              <a:t>[</a:t>
            </a:r>
            <a:r>
              <a:rPr lang="zh-CN" altLang="zh-CN" b="1" kern="100" dirty="0">
                <a:solidFill>
                  <a:schemeClr val="accent3">
                    <a:lumMod val="50000"/>
                  </a:schemeClr>
                </a:solidFill>
                <a:latin typeface="宋体"/>
                <a:ea typeface="黑体"/>
                <a:cs typeface="Times New Roman"/>
              </a:rPr>
              <a:t>对点训练</a:t>
            </a:r>
            <a:r>
              <a:rPr lang="en-US" altLang="zh-CN" b="1" kern="100" dirty="0">
                <a:solidFill>
                  <a:schemeClr val="accent3">
                    <a:lumMod val="50000"/>
                  </a:schemeClr>
                </a:solidFill>
                <a:latin typeface="IPAPANNEW"/>
                <a:cs typeface="Times New Roman"/>
              </a:rPr>
              <a:t>]</a:t>
            </a:r>
            <a:endParaRPr lang="zh-CN" altLang="zh-CN" sz="1050" kern="100" dirty="0">
              <a:solidFill>
                <a:schemeClr val="accent3">
                  <a:lumMod val="50000"/>
                </a:schemeClr>
              </a:solidFill>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．太阳光照射下肥皂膜呈现的彩色，瀑布在阳光下呈现的彩虹以及通过狭缝观察发光的日光灯时看到的彩色条纹，这些现象分别属</a:t>
            </a:r>
            <a:r>
              <a:rPr lang="zh-CN" altLang="zh-CN" b="1" kern="100" dirty="0" smtClean="0">
                <a:latin typeface="Times New Roman"/>
                <a:cs typeface="Times New Roman"/>
              </a:rPr>
              <a:t>于</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．光的干涉、色散和衍射现象</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．光的干涉、衍射和色散现象</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．光的衍射、色散和干涉现象</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．光的衍射、干涉和色散现象</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太阳光照射下肥皂膜呈现彩色，是薄膜干涉现象：瀑布溅起的小水滴相当于棱镜，在阳光下呈现的彩虹是光的色散现象；通过狭缝观察发光的日光灯时看到的彩色条纹是光的衍射现象</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a:t>
            </a:r>
            <a:endParaRPr lang="zh-CN" altLang="zh-CN" sz="1050" kern="100" dirty="0">
              <a:latin typeface="宋体"/>
              <a:cs typeface="Courier New"/>
            </a:endParaRPr>
          </a:p>
        </p:txBody>
      </p:sp>
    </p:spTree>
    <p:extLst>
      <p:ext uri="{BB962C8B-B14F-4D97-AF65-F5344CB8AC3E}">
        <p14:creationId xmlns:p14="http://schemas.microsoft.com/office/powerpoint/2010/main" val="18936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174033"/>
          </a:xfrm>
        </p:spPr>
        <p:txBody>
          <a:bodyPr/>
          <a:lstStyle/>
          <a:p>
            <a:pPr marL="533400" indent="-533400"/>
            <a:r>
              <a:rPr lang="en-US" altLang="zh-CN" b="1" kern="100" dirty="0">
                <a:latin typeface="Times New Roman"/>
                <a:cs typeface="Courier New"/>
              </a:rPr>
              <a:t>2</a:t>
            </a:r>
            <a:r>
              <a:rPr lang="zh-CN" altLang="zh-CN" b="1" kern="100" dirty="0">
                <a:latin typeface="Times New Roman"/>
                <a:cs typeface="Times New Roman"/>
              </a:rPr>
              <a:t>．在一束单色光的传播方向上分别放置单缝、双缝、小圆孔和小圆盘后，在光屏上得到甲、乙、丙、丁四幅图样，关于光屏前传播方向上放置的装置，以下说法正确的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．甲是单缝、乙是双缝　　</a:t>
            </a:r>
            <a:r>
              <a:rPr lang="en-US" altLang="zh-CN" b="1" kern="100" dirty="0">
                <a:latin typeface="Times New Roman"/>
                <a:cs typeface="Courier New"/>
              </a:rPr>
              <a:t>	B</a:t>
            </a:r>
            <a:r>
              <a:rPr lang="zh-CN" altLang="zh-CN" b="1" kern="100" dirty="0">
                <a:latin typeface="Times New Roman"/>
                <a:cs typeface="Times New Roman"/>
              </a:rPr>
              <a:t>．乙是双缝、丙是小圆孔</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．丁是小圆孔、甲是双缝</a:t>
            </a:r>
            <a:r>
              <a:rPr lang="en-US" altLang="zh-CN" b="1" kern="100" dirty="0">
                <a:latin typeface="Times New Roman"/>
                <a:cs typeface="Courier New"/>
              </a:rPr>
              <a:t>  	D</a:t>
            </a:r>
            <a:r>
              <a:rPr lang="zh-CN" altLang="zh-CN" b="1" kern="100" dirty="0">
                <a:latin typeface="Times New Roman"/>
                <a:cs typeface="Times New Roman"/>
              </a:rPr>
              <a:t>．丙是小圆孔、丁是小圆盘</a:t>
            </a:r>
            <a:endParaRPr lang="zh-CN" altLang="zh-CN" sz="1050" kern="100" dirty="0">
              <a:latin typeface="宋体"/>
              <a:cs typeface="Courier New"/>
            </a:endParaRPr>
          </a:p>
          <a:p>
            <a:endParaRPr lang="zh-CN" altLang="en-US" dirty="0"/>
          </a:p>
        </p:txBody>
      </p:sp>
      <p:pic>
        <p:nvPicPr>
          <p:cNvPr id="19458" name="Picture 2" descr="21WLXKCXARXS4-8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25179" y="2492896"/>
            <a:ext cx="6865366" cy="1440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6664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825783" y="1196752"/>
            <a:ext cx="10528388" cy="3805881"/>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衍射与干涉图样的区别：前者是中间亮条纹明亮且宽大，越向两侧宽度越小；后者条纹间距相等，可知甲图是双缝干涉条纹，乙图是单缝衍射条纹；小圆孔衍射的图样是中央较大的区域内是亮的，周围是明暗相间的圆环，可知丙是小孔衍射，由丁图中的泊松亮斑可知丁是小圆盘衍射图样。所以只有</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是正确的。</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8936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6264696"/>
          </a:xfrm>
        </p:spPr>
        <p:txBody>
          <a:bodyPr>
            <a:normAutofit/>
          </a:bodyPr>
          <a:lstStyle/>
          <a:p>
            <a:pPr indent="612140" algn="ctr"/>
            <a:r>
              <a:rPr lang="zh-CN" altLang="zh-CN" b="1" kern="100" dirty="0">
                <a:latin typeface="Times New Roman"/>
                <a:cs typeface="Times New Roman"/>
              </a:rPr>
              <a:t>三、创新应用提素养</a:t>
            </a:r>
            <a:endParaRPr lang="zh-CN" altLang="zh-CN" sz="1050" kern="100" dirty="0">
              <a:latin typeface="宋体"/>
              <a:cs typeface="Courier New"/>
            </a:endParaRPr>
          </a:p>
          <a:p>
            <a:pPr indent="612140"/>
            <a:r>
              <a:rPr lang="en-US" altLang="zh-CN" b="1" kern="100" dirty="0">
                <a:latin typeface="Times New Roman"/>
                <a:ea typeface="黑体"/>
                <a:cs typeface="Courier New"/>
              </a:rPr>
              <a:t>(</a:t>
            </a:r>
            <a:r>
              <a:rPr lang="zh-CN" altLang="zh-CN" b="1" kern="100" dirty="0">
                <a:latin typeface="Times New Roman"/>
                <a:ea typeface="黑体"/>
                <a:cs typeface="Times New Roman"/>
              </a:rPr>
              <a:t>一</a:t>
            </a:r>
            <a:r>
              <a:rPr lang="en-US" altLang="zh-CN" b="1" kern="100" dirty="0">
                <a:latin typeface="Times New Roman"/>
                <a:ea typeface="黑体"/>
                <a:cs typeface="Courier New"/>
              </a:rPr>
              <a:t>)</a:t>
            </a:r>
            <a:r>
              <a:rPr lang="zh-CN" altLang="zh-CN" b="1" kern="100" dirty="0">
                <a:latin typeface="Times New Roman"/>
                <a:ea typeface="黑体"/>
                <a:cs typeface="Times New Roman"/>
              </a:rPr>
              <a:t>光学知识的实际应用</a:t>
            </a:r>
            <a:endParaRPr lang="zh-CN" altLang="zh-CN" sz="1050" kern="100" dirty="0">
              <a:latin typeface="宋体"/>
              <a:cs typeface="Courier New"/>
            </a:endParaRPr>
          </a:p>
          <a:p>
            <a:pPr indent="0"/>
            <a:r>
              <a:rPr lang="en-US" altLang="zh-CN" b="1" kern="100" dirty="0">
                <a:latin typeface="Times New Roman"/>
                <a:cs typeface="Courier New"/>
              </a:rPr>
              <a:t>1</a:t>
            </a:r>
            <a:r>
              <a:rPr lang="zh-CN" altLang="zh-CN" b="1" kern="100" dirty="0">
                <a:latin typeface="Times New Roman"/>
                <a:cs typeface="Times New Roman"/>
              </a:rPr>
              <a:t>．以下实验或现象的原理与光学镜头上的增透膜的工作原理相同的是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．图甲中，弯曲的水流可以导光</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．图乙中，用偏振眼镜看</a:t>
            </a:r>
            <a:r>
              <a:rPr lang="en-US" altLang="zh-CN" b="1" kern="100" dirty="0">
                <a:latin typeface="Times New Roman"/>
                <a:cs typeface="Courier New"/>
              </a:rPr>
              <a:t>3D</a:t>
            </a:r>
            <a:r>
              <a:rPr lang="zh-CN" altLang="zh-CN" b="1" kern="100" dirty="0">
                <a:latin typeface="Times New Roman"/>
                <a:cs typeface="Times New Roman"/>
              </a:rPr>
              <a:t>电影，感受到立体的影像</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．图丙中，阳光下的肥皂薄膜呈现彩色</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．图丁中，白光通过三棱镜，出现色散现象</a:t>
            </a:r>
            <a:endParaRPr lang="zh-CN" altLang="zh-CN" sz="1050" kern="100" dirty="0">
              <a:latin typeface="宋体"/>
              <a:cs typeface="Courier New"/>
            </a:endParaRPr>
          </a:p>
          <a:p>
            <a:endParaRPr lang="zh-CN" altLang="en-US" dirty="0"/>
          </a:p>
        </p:txBody>
      </p:sp>
      <p:pic>
        <p:nvPicPr>
          <p:cNvPr id="20482" name="Picture 2" descr="21XLKWLX5-4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785219" y="2132856"/>
            <a:ext cx="6408712" cy="16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3666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64704"/>
            <a:ext cx="10975658" cy="4525963"/>
          </a:xfrm>
        </p:spPr>
        <p:txBody>
          <a:bodyPr/>
          <a:lstStyle/>
          <a:p>
            <a:pPr indent="534988" algn="just"/>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a:t>
            </a:r>
            <a:r>
              <a:rPr lang="en-US" altLang="zh-CN" b="1" kern="100" dirty="0">
                <a:latin typeface="Times New Roman"/>
                <a:ea typeface="隶书"/>
                <a:cs typeface="Courier New"/>
              </a:rPr>
              <a:t>(2022·</a:t>
            </a:r>
            <a:r>
              <a:rPr lang="zh-CN" altLang="zh-CN" b="1" kern="100" dirty="0">
                <a:latin typeface="Times New Roman"/>
                <a:ea typeface="隶书"/>
                <a:cs typeface="Times New Roman"/>
              </a:rPr>
              <a:t>湖南高考</a:t>
            </a:r>
            <a:r>
              <a:rPr lang="en-US" altLang="zh-CN" b="1" kern="100" dirty="0">
                <a:latin typeface="Times New Roman"/>
                <a:ea typeface="隶书"/>
                <a:cs typeface="Courier New"/>
              </a:rPr>
              <a:t>)</a:t>
            </a:r>
            <a:r>
              <a:rPr lang="zh-CN" altLang="zh-CN" b="1" kern="100" dirty="0">
                <a:latin typeface="Times New Roman"/>
                <a:cs typeface="Times New Roman"/>
              </a:rPr>
              <a:t>如图，某种防窥屏由透明介质和对光完全吸收的屏障构成，其中屏障垂直于屏幕平行排列，可实现对像素单元可视角度</a:t>
            </a:r>
            <a:r>
              <a:rPr lang="en-US" altLang="zh-CN" b="1" i="1" kern="100" dirty="0">
                <a:latin typeface="Times New Roman"/>
                <a:cs typeface="Courier New"/>
              </a:rPr>
              <a:t>θ</a:t>
            </a:r>
            <a:r>
              <a:rPr lang="zh-CN" altLang="zh-CN" b="1" kern="100" dirty="0">
                <a:latin typeface="Times New Roman"/>
                <a:cs typeface="Times New Roman"/>
              </a:rPr>
              <a:t>的控制</a:t>
            </a:r>
            <a:r>
              <a:rPr lang="en-US" altLang="zh-CN" b="1" kern="100" dirty="0">
                <a:latin typeface="Times New Roman"/>
                <a:cs typeface="Courier New"/>
              </a:rPr>
              <a:t>(</a:t>
            </a:r>
            <a:r>
              <a:rPr lang="zh-CN" altLang="zh-CN" b="1" kern="100" dirty="0">
                <a:latin typeface="Times New Roman"/>
                <a:cs typeface="Times New Roman"/>
              </a:rPr>
              <a:t>可视角度</a:t>
            </a:r>
            <a:r>
              <a:rPr lang="en-US" altLang="zh-CN" b="1" i="1" kern="100" dirty="0">
                <a:latin typeface="Times New Roman"/>
                <a:cs typeface="Courier New"/>
              </a:rPr>
              <a:t>θ</a:t>
            </a:r>
            <a:r>
              <a:rPr lang="zh-CN" altLang="zh-CN" b="1" kern="100" dirty="0">
                <a:latin typeface="Times New Roman"/>
                <a:cs typeface="Times New Roman"/>
              </a:rPr>
              <a:t>定义为某像素单元发出的光在图示平面内折射到空气后最大折射角的</a:t>
            </a:r>
            <a:r>
              <a:rPr lang="en-US" altLang="zh-CN" b="1" kern="100" dirty="0">
                <a:latin typeface="Times New Roman"/>
                <a:cs typeface="Courier New"/>
              </a:rPr>
              <a:t>2</a:t>
            </a:r>
            <a:r>
              <a:rPr lang="zh-CN" altLang="zh-CN" b="1" kern="100" dirty="0">
                <a:latin typeface="Times New Roman"/>
                <a:cs typeface="Times New Roman"/>
              </a:rPr>
              <a:t>倍</a:t>
            </a:r>
            <a:r>
              <a:rPr lang="en-US" altLang="zh-CN" b="1" kern="100" dirty="0">
                <a:latin typeface="Times New Roman"/>
                <a:cs typeface="Courier New"/>
              </a:rPr>
              <a:t>)</a:t>
            </a:r>
            <a:r>
              <a:rPr lang="zh-CN" altLang="zh-CN" b="1" kern="100" dirty="0">
                <a:latin typeface="Times New Roman"/>
                <a:cs typeface="Times New Roman"/>
              </a:rPr>
              <a:t>。透明介质的折射率</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，屏障间隙</a:t>
            </a:r>
            <a:r>
              <a:rPr lang="en-US" altLang="zh-CN" b="1" i="1" kern="100" dirty="0">
                <a:latin typeface="Times New Roman"/>
                <a:cs typeface="Courier New"/>
              </a:rPr>
              <a:t>L</a:t>
            </a:r>
            <a:r>
              <a:rPr lang="zh-CN" altLang="zh-CN" b="1" kern="100" dirty="0">
                <a:latin typeface="Times New Roman"/>
                <a:cs typeface="Times New Roman"/>
              </a:rPr>
              <a:t>＝</a:t>
            </a:r>
            <a:r>
              <a:rPr lang="en-US" altLang="zh-CN" b="1" kern="100" dirty="0">
                <a:latin typeface="Times New Roman"/>
                <a:cs typeface="Courier New"/>
              </a:rPr>
              <a:t>0.8 mm</a:t>
            </a:r>
            <a:r>
              <a:rPr lang="zh-CN" altLang="zh-CN" b="1" kern="100" dirty="0">
                <a:latin typeface="Times New Roman"/>
                <a:cs typeface="Times New Roman"/>
              </a:rPr>
              <a:t>。发光像素单元紧贴屏下，位于相邻两屏障的正中间。不考虑光的衍射。</a:t>
            </a:r>
            <a:endParaRPr lang="zh-CN" altLang="zh-CN" kern="100" dirty="0">
              <a:latin typeface="宋体"/>
              <a:cs typeface="Courier New"/>
            </a:endParaRPr>
          </a:p>
          <a:p>
            <a:pPr indent="534988"/>
            <a:endParaRPr lang="zh-CN" altLang="en-US" dirty="0"/>
          </a:p>
        </p:txBody>
      </p:sp>
      <p:pic>
        <p:nvPicPr>
          <p:cNvPr id="25602" name="Picture 2" descr="2022WLGKHNJ-2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433291" y="3697637"/>
            <a:ext cx="5688632" cy="231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873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3733873"/>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增</a:t>
            </a:r>
            <a:r>
              <a:rPr lang="zh-CN" altLang="zh-CN" b="1" kern="100" dirty="0">
                <a:latin typeface="Times New Roman"/>
                <a:ea typeface="楷体_GB2312"/>
                <a:cs typeface="Times New Roman"/>
              </a:rPr>
              <a:t>透膜的工作原理是利用光的干涉原理。题图甲中，弯曲的水流可以导光是因为光在水和空气界面上发生了全反射现象，故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错误；题图乙中，用偏振眼镜看</a:t>
            </a:r>
            <a:r>
              <a:rPr lang="en-US" altLang="zh-CN" b="1" kern="100" dirty="0">
                <a:latin typeface="Times New Roman"/>
                <a:ea typeface="楷体_GB2312"/>
                <a:cs typeface="Courier New"/>
              </a:rPr>
              <a:t>3D</a:t>
            </a:r>
            <a:r>
              <a:rPr lang="zh-CN" altLang="zh-CN" b="1" kern="100" dirty="0">
                <a:latin typeface="Times New Roman"/>
                <a:ea typeface="楷体_GB2312"/>
                <a:cs typeface="Times New Roman"/>
              </a:rPr>
              <a:t>电影，感受到立体的影像是因为光的偏振现象，故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错误；题图丙中，阳光下的肥皂薄膜呈现彩色是因为光的干涉现象，故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正确；题图丁中，白光通过三棱镜，出现色散现象是因为光发生了折射现象，故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endParaRPr lang="zh-CN" altLang="en-US" dirty="0"/>
          </a:p>
        </p:txBody>
      </p:sp>
    </p:spTree>
    <p:extLst>
      <p:ext uri="{BB962C8B-B14F-4D97-AF65-F5344CB8AC3E}">
        <p14:creationId xmlns:p14="http://schemas.microsoft.com/office/powerpoint/2010/main" val="189366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738553" y="188640"/>
            <a:ext cx="10975658" cy="4525963"/>
          </a:xfrm>
        </p:spPr>
        <p:txBody>
          <a:bodyPr/>
          <a:lstStyle/>
          <a:p>
            <a:pPr marL="361950" indent="-361950">
              <a:lnSpc>
                <a:spcPct val="130000"/>
              </a:lnSpc>
            </a:pPr>
            <a:r>
              <a:rPr lang="en-US" altLang="zh-CN" b="1" kern="100" dirty="0">
                <a:latin typeface="Times New Roman"/>
                <a:ea typeface="黑体"/>
                <a:cs typeface="Courier New"/>
              </a:rPr>
              <a:t>(</a:t>
            </a:r>
            <a:r>
              <a:rPr lang="zh-CN" altLang="zh-CN" b="1" kern="100" dirty="0">
                <a:latin typeface="Times New Roman"/>
                <a:ea typeface="黑体"/>
                <a:cs typeface="Times New Roman"/>
              </a:rPr>
              <a:t>二</a:t>
            </a:r>
            <a:r>
              <a:rPr lang="en-US" altLang="zh-CN" b="1" kern="100" dirty="0">
                <a:latin typeface="Times New Roman"/>
                <a:ea typeface="黑体"/>
                <a:cs typeface="Courier New"/>
              </a:rPr>
              <a:t>)</a:t>
            </a:r>
            <a:r>
              <a:rPr lang="zh-CN" altLang="zh-CN" b="1" kern="100" dirty="0">
                <a:latin typeface="Times New Roman"/>
                <a:ea typeface="黑体"/>
                <a:cs typeface="Times New Roman"/>
              </a:rPr>
              <a:t>应用干涉实验法研究材料的性质</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在</a:t>
            </a:r>
            <a:r>
              <a:rPr lang="zh-CN" altLang="zh-CN" b="1" kern="100" dirty="0">
                <a:latin typeface="Times New Roman"/>
                <a:cs typeface="Times New Roman"/>
              </a:rPr>
              <a:t>研究材料</a:t>
            </a:r>
            <a:r>
              <a:rPr lang="en-US" altLang="zh-CN" b="1" i="1" kern="100" dirty="0">
                <a:latin typeface="Times New Roman"/>
                <a:cs typeface="Courier New"/>
              </a:rPr>
              <a:t>A</a:t>
            </a:r>
            <a:r>
              <a:rPr lang="zh-CN" altLang="zh-CN" b="1" kern="100" dirty="0">
                <a:latin typeface="Times New Roman"/>
                <a:cs typeface="Times New Roman"/>
              </a:rPr>
              <a:t>的热膨胀特性时，可采用如图所示的干涉实验法</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61950" indent="-361950">
              <a:lnSpc>
                <a:spcPct val="130000"/>
              </a:lnSpc>
            </a:pPr>
            <a:r>
              <a:rPr lang="en-US" altLang="zh-CN" b="1" i="1" kern="100" dirty="0">
                <a:latin typeface="Times New Roman"/>
                <a:cs typeface="Times New Roman"/>
              </a:rPr>
              <a:t>	</a:t>
            </a:r>
            <a:r>
              <a:rPr lang="en-US" altLang="zh-CN" b="1" i="1" kern="100" dirty="0" smtClean="0">
                <a:latin typeface="Times New Roman"/>
                <a:cs typeface="Courier New"/>
              </a:rPr>
              <a:t>A</a:t>
            </a:r>
            <a:r>
              <a:rPr lang="zh-CN" altLang="zh-CN" b="1" kern="100" dirty="0">
                <a:latin typeface="Times New Roman"/>
                <a:cs typeface="Times New Roman"/>
              </a:rPr>
              <a:t>的上表面是一光滑平面，在</a:t>
            </a:r>
            <a:r>
              <a:rPr lang="en-US" altLang="zh-CN" b="1" i="1" kern="100" dirty="0">
                <a:latin typeface="Times New Roman"/>
                <a:cs typeface="Courier New"/>
              </a:rPr>
              <a:t>A</a:t>
            </a:r>
            <a:r>
              <a:rPr lang="zh-CN" altLang="zh-CN" b="1" kern="100" dirty="0">
                <a:latin typeface="Times New Roman"/>
                <a:cs typeface="Times New Roman"/>
              </a:rPr>
              <a:t>的上方放一个透明的平行板</a:t>
            </a:r>
            <a:r>
              <a:rPr lang="en-US" altLang="zh-CN" b="1" i="1" kern="100" dirty="0">
                <a:latin typeface="Times New Roman"/>
                <a:cs typeface="Courier New"/>
              </a:rPr>
              <a:t>B</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61950" indent="-361950">
              <a:lnSpc>
                <a:spcPct val="130000"/>
              </a:lnSpc>
            </a:pPr>
            <a:r>
              <a:rPr lang="en-US" altLang="zh-CN" b="1" i="1" kern="100" dirty="0">
                <a:latin typeface="Times New Roman"/>
                <a:cs typeface="Times New Roman"/>
              </a:rPr>
              <a:t>	</a:t>
            </a:r>
            <a:r>
              <a:rPr lang="en-US" altLang="zh-CN" b="1" i="1" kern="100" dirty="0" smtClean="0">
                <a:latin typeface="Times New Roman"/>
                <a:cs typeface="Courier New"/>
              </a:rPr>
              <a:t>B</a:t>
            </a:r>
            <a:r>
              <a:rPr lang="zh-CN" altLang="zh-CN" b="1" kern="100" dirty="0">
                <a:latin typeface="Times New Roman"/>
                <a:cs typeface="Times New Roman"/>
              </a:rPr>
              <a:t>与</a:t>
            </a:r>
            <a:r>
              <a:rPr lang="en-US" altLang="zh-CN" b="1" i="1" kern="100" dirty="0">
                <a:latin typeface="Times New Roman"/>
                <a:cs typeface="Courier New"/>
              </a:rPr>
              <a:t>A</a:t>
            </a:r>
            <a:r>
              <a:rPr lang="zh-CN" altLang="zh-CN" b="1" kern="100" dirty="0">
                <a:latin typeface="Times New Roman"/>
                <a:cs typeface="Times New Roman"/>
              </a:rPr>
              <a:t>的上表面平行，在它们之间形成一个厚度均匀的空气膜</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61950" indent="-361950">
              <a:lnSpc>
                <a:spcPct val="130000"/>
              </a:lnSpc>
            </a:pPr>
            <a:r>
              <a:rPr lang="en-US" altLang="zh-CN" b="1" kern="100" dirty="0">
                <a:latin typeface="Times New Roman"/>
                <a:cs typeface="Times New Roman"/>
              </a:rPr>
              <a:t>	</a:t>
            </a:r>
            <a:r>
              <a:rPr lang="zh-CN" altLang="zh-CN" b="1" kern="100" dirty="0" smtClean="0">
                <a:latin typeface="Times New Roman"/>
                <a:cs typeface="Times New Roman"/>
              </a:rPr>
              <a:t>现</a:t>
            </a:r>
            <a:r>
              <a:rPr lang="zh-CN" altLang="zh-CN" b="1" kern="100" dirty="0">
                <a:latin typeface="Times New Roman"/>
                <a:cs typeface="Times New Roman"/>
              </a:rPr>
              <a:t>在用波长为</a:t>
            </a:r>
            <a:r>
              <a:rPr lang="en-US" altLang="zh-CN" b="1" i="1" kern="100" dirty="0">
                <a:latin typeface="Times New Roman"/>
                <a:cs typeface="Courier New"/>
              </a:rPr>
              <a:t>λ</a:t>
            </a:r>
            <a:r>
              <a:rPr lang="zh-CN" altLang="zh-CN" b="1" kern="100" dirty="0">
                <a:latin typeface="Times New Roman"/>
                <a:cs typeface="Times New Roman"/>
              </a:rPr>
              <a:t>的单色光垂直照射，同时对</a:t>
            </a:r>
            <a:r>
              <a:rPr lang="en-US" altLang="zh-CN" b="1" i="1" kern="100" dirty="0">
                <a:latin typeface="Times New Roman"/>
                <a:cs typeface="Courier New"/>
              </a:rPr>
              <a:t>A</a:t>
            </a:r>
            <a:r>
              <a:rPr lang="zh-CN" altLang="zh-CN" b="1" kern="100" dirty="0">
                <a:latin typeface="Times New Roman"/>
                <a:cs typeface="Times New Roman"/>
              </a:rPr>
              <a:t>缓慢加热，在</a:t>
            </a:r>
            <a:r>
              <a:rPr lang="en-US" altLang="zh-CN" b="1" i="1" kern="100" dirty="0">
                <a:latin typeface="Times New Roman"/>
                <a:cs typeface="Courier New"/>
              </a:rPr>
              <a:t>B</a:t>
            </a:r>
            <a:r>
              <a:rPr lang="zh-CN" altLang="zh-CN" b="1" kern="100" dirty="0" smtClean="0">
                <a:latin typeface="Times New Roman"/>
                <a:cs typeface="Times New Roman"/>
              </a:rPr>
              <a:t>上</a:t>
            </a:r>
            <a:endParaRPr lang="en-US" altLang="zh-CN" b="1" kern="100" dirty="0" smtClean="0">
              <a:latin typeface="Times New Roman"/>
              <a:cs typeface="Times New Roman"/>
            </a:endParaRPr>
          </a:p>
          <a:p>
            <a:pPr marL="361950" indent="-361950">
              <a:lnSpc>
                <a:spcPct val="130000"/>
              </a:lnSpc>
            </a:pPr>
            <a:r>
              <a:rPr lang="en-US" altLang="zh-CN" b="1" kern="100" dirty="0">
                <a:latin typeface="Times New Roman"/>
                <a:cs typeface="Times New Roman"/>
              </a:rPr>
              <a:t>	</a:t>
            </a:r>
            <a:r>
              <a:rPr lang="zh-CN" altLang="zh-CN" b="1" kern="100" dirty="0" smtClean="0">
                <a:latin typeface="Times New Roman"/>
                <a:cs typeface="Times New Roman"/>
              </a:rPr>
              <a:t>方</a:t>
            </a:r>
            <a:r>
              <a:rPr lang="zh-CN" altLang="zh-CN" b="1" kern="100" dirty="0">
                <a:latin typeface="Times New Roman"/>
                <a:cs typeface="Times New Roman"/>
              </a:rPr>
              <a:t>观察到</a:t>
            </a:r>
            <a:r>
              <a:rPr lang="en-US" altLang="zh-CN" b="1" i="1" kern="100" dirty="0">
                <a:latin typeface="Times New Roman"/>
                <a:cs typeface="Courier New"/>
              </a:rPr>
              <a:t>B</a:t>
            </a:r>
            <a:r>
              <a:rPr lang="zh-CN" altLang="zh-CN" b="1" kern="100" dirty="0">
                <a:latin typeface="Times New Roman"/>
                <a:cs typeface="Times New Roman"/>
              </a:rPr>
              <a:t>板的亮度发生周期性的变化。当温度为</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时最亮，然后亮度逐渐减弱至最暗；当温度升到</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时，亮度再一次回到最亮。</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smtClean="0">
                <a:latin typeface="Times New Roman"/>
                <a:cs typeface="Courier New"/>
              </a:rPr>
              <a:t>)</a:t>
            </a:r>
            <a:endParaRPr lang="zh-CN" altLang="zh-CN" sz="1050" kern="100" dirty="0">
              <a:latin typeface="宋体"/>
              <a:cs typeface="Courier New"/>
            </a:endParaRPr>
          </a:p>
        </p:txBody>
      </p:sp>
      <p:pic>
        <p:nvPicPr>
          <p:cNvPr id="21506" name="Picture 2" descr="21XLKWLX5-46.T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9914011" y="659923"/>
            <a:ext cx="1469336" cy="2265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3830058465"/>
              </p:ext>
            </p:extLst>
          </p:nvPr>
        </p:nvGraphicFramePr>
        <p:xfrm>
          <a:off x="646235" y="4079577"/>
          <a:ext cx="10275888" cy="2517775"/>
        </p:xfrm>
        <a:graphic>
          <a:graphicData uri="http://schemas.openxmlformats.org/presentationml/2006/ole">
            <mc:AlternateContent xmlns:mc="http://schemas.openxmlformats.org/markup-compatibility/2006">
              <mc:Choice xmlns:v="urn:schemas-microsoft-com:vml" Requires="v">
                <p:oleObj spid="_x0000_s21531" name="文档" r:id="rId6" imgW="10371836" imgH="2543441" progId="Word.Document.12">
                  <p:embed/>
                </p:oleObj>
              </mc:Choice>
              <mc:Fallback>
                <p:oleObj name="文档" r:id="rId6" imgW="10371836" imgH="2543441" progId="Word.Document.12">
                  <p:embed/>
                  <p:pic>
                    <p:nvPicPr>
                      <p:cNvPr id="0" name=""/>
                      <p:cNvPicPr/>
                      <p:nvPr/>
                    </p:nvPicPr>
                    <p:blipFill>
                      <a:blip r:embed="rId7"/>
                      <a:stretch>
                        <a:fillRect/>
                      </a:stretch>
                    </p:blipFill>
                    <p:spPr>
                      <a:xfrm>
                        <a:off x="646235" y="4079577"/>
                        <a:ext cx="10275888" cy="2517775"/>
                      </a:xfrm>
                      <a:prstGeom prst="rect">
                        <a:avLst/>
                      </a:prstGeom>
                    </p:spPr>
                  </p:pic>
                </p:oleObj>
              </mc:Fallback>
            </mc:AlternateContent>
          </a:graphicData>
        </a:graphic>
      </p:graphicFrame>
    </p:spTree>
    <p:extLst>
      <p:ext uri="{BB962C8B-B14F-4D97-AF65-F5344CB8AC3E}">
        <p14:creationId xmlns:p14="http://schemas.microsoft.com/office/powerpoint/2010/main" val="27085461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279033494"/>
              </p:ext>
            </p:extLst>
          </p:nvPr>
        </p:nvGraphicFramePr>
        <p:xfrm>
          <a:off x="1007863" y="1081757"/>
          <a:ext cx="10274300" cy="4435475"/>
        </p:xfrm>
        <a:graphic>
          <a:graphicData uri="http://schemas.openxmlformats.org/presentationml/2006/ole">
            <mc:AlternateContent xmlns:mc="http://schemas.openxmlformats.org/markup-compatibility/2006">
              <mc:Choice xmlns:v="urn:schemas-microsoft-com:vml" Requires="v">
                <p:oleObj spid="_x0000_s22576" name="文档" r:id="rId4" imgW="10371836" imgH="4481576" progId="Word.Document.12">
                  <p:embed/>
                </p:oleObj>
              </mc:Choice>
              <mc:Fallback>
                <p:oleObj name="文档" r:id="rId4" imgW="10371836" imgH="4481576" progId="Word.Document.12">
                  <p:embed/>
                  <p:pic>
                    <p:nvPicPr>
                      <p:cNvPr id="0" name=""/>
                      <p:cNvPicPr/>
                      <p:nvPr/>
                    </p:nvPicPr>
                    <p:blipFill>
                      <a:blip r:embed="rId5"/>
                      <a:stretch>
                        <a:fillRect/>
                      </a:stretch>
                    </p:blipFill>
                    <p:spPr>
                      <a:xfrm>
                        <a:off x="1007863" y="1081757"/>
                        <a:ext cx="10274300" cy="443547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133850469"/>
              </p:ext>
            </p:extLst>
          </p:nvPr>
        </p:nvGraphicFramePr>
        <p:xfrm>
          <a:off x="1038349" y="4832325"/>
          <a:ext cx="5275262" cy="396875"/>
        </p:xfrm>
        <a:graphic>
          <a:graphicData uri="http://schemas.openxmlformats.org/presentationml/2006/ole">
            <mc:AlternateContent xmlns:mc="http://schemas.openxmlformats.org/markup-compatibility/2006">
              <mc:Choice xmlns:v="urn:schemas-microsoft-com:vml" Requires="v">
                <p:oleObj spid="_x0000_s22577"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1038349" y="4832325"/>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132789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933223634"/>
              </p:ext>
            </p:extLst>
          </p:nvPr>
        </p:nvGraphicFramePr>
        <p:xfrm>
          <a:off x="1223887" y="156864"/>
          <a:ext cx="10274300" cy="6440488"/>
        </p:xfrm>
        <a:graphic>
          <a:graphicData uri="http://schemas.openxmlformats.org/presentationml/2006/ole">
            <mc:AlternateContent xmlns:mc="http://schemas.openxmlformats.org/markup-compatibility/2006">
              <mc:Choice xmlns:v="urn:schemas-microsoft-com:vml" Requires="v">
                <p:oleObj spid="_x0000_s23576" name="文档" r:id="rId4" imgW="10371836" imgH="6508758" progId="Word.Document.12">
                  <p:embed/>
                </p:oleObj>
              </mc:Choice>
              <mc:Fallback>
                <p:oleObj name="文档" r:id="rId4" imgW="10371836" imgH="6508758" progId="Word.Document.12">
                  <p:embed/>
                  <p:pic>
                    <p:nvPicPr>
                      <p:cNvPr id="0" name=""/>
                      <p:cNvPicPr/>
                      <p:nvPr/>
                    </p:nvPicPr>
                    <p:blipFill>
                      <a:blip r:embed="rId5"/>
                      <a:stretch>
                        <a:fillRect/>
                      </a:stretch>
                    </p:blipFill>
                    <p:spPr>
                      <a:xfrm>
                        <a:off x="1223887" y="156864"/>
                        <a:ext cx="10274300" cy="6440488"/>
                      </a:xfrm>
                      <a:prstGeom prst="rect">
                        <a:avLst/>
                      </a:prstGeom>
                    </p:spPr>
                  </p:pic>
                </p:oleObj>
              </mc:Fallback>
            </mc:AlternateContent>
          </a:graphicData>
        </a:graphic>
      </p:graphicFrame>
    </p:spTree>
    <p:extLst>
      <p:ext uri="{BB962C8B-B14F-4D97-AF65-F5344CB8AC3E}">
        <p14:creationId xmlns:p14="http://schemas.microsoft.com/office/powerpoint/2010/main" val="39565228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835243634"/>
              </p:ext>
            </p:extLst>
          </p:nvPr>
        </p:nvGraphicFramePr>
        <p:xfrm>
          <a:off x="1007863" y="548680"/>
          <a:ext cx="10274300" cy="5064125"/>
        </p:xfrm>
        <a:graphic>
          <a:graphicData uri="http://schemas.openxmlformats.org/presentationml/2006/ole">
            <mc:AlternateContent xmlns:mc="http://schemas.openxmlformats.org/markup-compatibility/2006">
              <mc:Choice xmlns:v="urn:schemas-microsoft-com:vml" Requires="v">
                <p:oleObj spid="_x0000_s24620" name="文档" r:id="rId4" imgW="10371836" imgH="5120771" progId="Word.Document.12">
                  <p:embed/>
                </p:oleObj>
              </mc:Choice>
              <mc:Fallback>
                <p:oleObj name="文档" r:id="rId4" imgW="10371836" imgH="5120771" progId="Word.Document.12">
                  <p:embed/>
                  <p:pic>
                    <p:nvPicPr>
                      <p:cNvPr id="0" name=""/>
                      <p:cNvPicPr/>
                      <p:nvPr/>
                    </p:nvPicPr>
                    <p:blipFill>
                      <a:blip r:embed="rId5"/>
                      <a:stretch>
                        <a:fillRect/>
                      </a:stretch>
                    </p:blipFill>
                    <p:spPr>
                      <a:xfrm>
                        <a:off x="1007863" y="548680"/>
                        <a:ext cx="10274300" cy="506412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1882386674"/>
              </p:ext>
            </p:extLst>
          </p:nvPr>
        </p:nvGraphicFramePr>
        <p:xfrm>
          <a:off x="985019" y="5661248"/>
          <a:ext cx="5275262" cy="396875"/>
        </p:xfrm>
        <a:graphic>
          <a:graphicData uri="http://schemas.openxmlformats.org/presentationml/2006/ole">
            <mc:AlternateContent xmlns:mc="http://schemas.openxmlformats.org/markup-compatibility/2006">
              <mc:Choice xmlns:v="urn:schemas-microsoft-com:vml" Requires="v">
                <p:oleObj spid="_x0000_s24621"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985019" y="5661248"/>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278888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1916832"/>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en-US" sz="2800" b="1" dirty="0">
                <a:effectLst>
                  <a:outerShdw blurRad="38100" dist="38100" dir="2700000" algn="tl">
                    <a:srgbClr val="000000">
                      <a:alpha val="43137"/>
                    </a:srgbClr>
                  </a:outerShdw>
                </a:effectLst>
              </a:rPr>
              <a:t>阶段验收评价</a:t>
            </a: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zh-CN" sz="2800" b="1" dirty="0">
                <a:effectLst>
                  <a:outerShdw blurRad="38100" dist="38100" dir="2700000" algn="tl">
                    <a:srgbClr val="000000">
                      <a:alpha val="43137"/>
                    </a:srgbClr>
                  </a:outerShdw>
                </a:effectLst>
              </a:rPr>
              <a:t>见</a:t>
            </a: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en-US" sz="2800" b="1" dirty="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阶段验收评价</a:t>
            </a:r>
            <a:r>
              <a:rPr lang="zh-CN" altLang="zh-CN"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a:t>
            </a:r>
            <a:r>
              <a:rPr lang="zh-CN" altLang="en-US"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四</a:t>
            </a:r>
            <a:r>
              <a:rPr lang="zh-CN" altLang="zh-CN"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zh-CN"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
        <p:nvSpPr>
          <p:cNvPr id="5" name="文本框 816131">
            <a:hlinkClick r:id="rId6" action="ppaction://hlinkfile"/>
          </p:cNvPr>
          <p:cNvSpPr txBox="1"/>
          <p:nvPr/>
        </p:nvSpPr>
        <p:spPr>
          <a:xfrm>
            <a:off x="917196" y="3114225"/>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zh-CN" sz="2800" b="1" dirty="0">
                <a:effectLst>
                  <a:outerShdw blurRad="38100" dist="38100" dir="2700000" algn="tl">
                    <a:srgbClr val="000000">
                      <a:alpha val="43137"/>
                    </a:srgbClr>
                  </a:outerShdw>
                </a:effectLst>
              </a:rPr>
              <a:t>模块综合检测</a:t>
            </a: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zh-CN" sz="2800" b="1" dirty="0">
                <a:effectLst>
                  <a:outerShdw blurRad="38100" dist="38100" dir="2700000" algn="tl">
                    <a:srgbClr val="000000">
                      <a:alpha val="43137"/>
                    </a:srgbClr>
                  </a:outerShdw>
                </a:effectLst>
              </a:rPr>
              <a:t>见</a:t>
            </a:r>
            <a:r>
              <a:rPr lang="zh-CN"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CN" altLang="zh-CN" sz="2800" b="1" dirty="0">
                <a:effectLst>
                  <a:outerShdw blurRad="38100" dist="38100" dir="2700000" algn="tl">
                    <a:srgbClr val="000000">
                      <a:alpha val="43137"/>
                    </a:srgbClr>
                  </a:outerShdw>
                </a:effectLst>
                <a:latin typeface="楷体_GB2312" panose="02010609030101010101" pitchFamily="49" charset="-122"/>
                <a:ea typeface="楷体_GB2312" panose="02010609030101010101" pitchFamily="49" charset="-122"/>
              </a:rPr>
              <a:t>模块综合检测</a:t>
            </a:r>
            <a:r>
              <a:rPr lang="zh-CN" altLang="zh-CN"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a:t>
            </a:r>
            <a:r>
              <a:rPr lang="zh-CN" altLang="en-US"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一</a:t>
            </a:r>
            <a:r>
              <a:rPr lang="en-US" altLang="zh-CN"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a:t>
            </a:r>
            <a:r>
              <a:rPr lang="zh-CN" altLang="en-US"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二</a:t>
            </a:r>
            <a:r>
              <a:rPr lang="zh-CN" altLang="zh-CN" sz="2800" b="1" dirty="0" smtClean="0">
                <a:effectLst>
                  <a:outerShdw blurRad="38100" dist="38100" dir="2700000" algn="tl">
                    <a:srgbClr val="000000">
                      <a:alpha val="43137"/>
                    </a:srgb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US" altLang="zh-CN"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par>
                          <p:cTn id="11" fill="hold">
                            <p:stCondLst>
                              <p:cond delay="2000"/>
                            </p:stCondLst>
                            <p:childTnLst>
                              <p:par>
                                <p:cTn id="12" presetID="22" presetClass="entr" presetSubtype="8" fill="hold" grpId="0" nodeType="afterEffect">
                                  <p:stCondLst>
                                    <p:cond delay="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550218"/>
            <a:ext cx="10975658" cy="4525963"/>
          </a:xfrm>
        </p:spPr>
        <p:txBody>
          <a:bodyPr/>
          <a:lstStyle/>
          <a:p>
            <a:pPr indent="267970" algn="just"/>
            <a:r>
              <a:rPr lang="en-US" altLang="zh-CN" b="1" kern="100" dirty="0">
                <a:latin typeface="Times New Roman"/>
                <a:cs typeface="Courier New"/>
              </a:rPr>
              <a:t>(1)</a:t>
            </a:r>
            <a:r>
              <a:rPr lang="zh-CN" altLang="zh-CN" b="1" kern="100" dirty="0">
                <a:latin typeface="Times New Roman"/>
                <a:cs typeface="Times New Roman"/>
              </a:rPr>
              <a:t>若把发光像素单元视为点光源，要求可视角度</a:t>
            </a:r>
            <a:r>
              <a:rPr lang="en-US" altLang="zh-CN" b="1" i="1" kern="100" dirty="0">
                <a:latin typeface="Times New Roman"/>
                <a:cs typeface="Courier New"/>
              </a:rPr>
              <a:t>θ</a:t>
            </a:r>
            <a:r>
              <a:rPr lang="zh-CN" altLang="zh-CN" b="1" kern="100" dirty="0">
                <a:latin typeface="Times New Roman"/>
                <a:cs typeface="Times New Roman"/>
              </a:rPr>
              <a:t>控制为</a:t>
            </a:r>
            <a:r>
              <a:rPr lang="en-US" altLang="zh-CN" b="1" kern="100" dirty="0">
                <a:latin typeface="Times New Roman"/>
                <a:cs typeface="Courier New"/>
              </a:rPr>
              <a:t>60°</a:t>
            </a:r>
            <a:r>
              <a:rPr lang="zh-CN" altLang="zh-CN" b="1" kern="100" dirty="0">
                <a:latin typeface="Times New Roman"/>
                <a:cs typeface="Times New Roman"/>
              </a:rPr>
              <a:t>，求屏障的高度</a:t>
            </a:r>
            <a:r>
              <a:rPr lang="en-US" altLang="zh-CN" b="1" i="1" kern="100" dirty="0">
                <a:latin typeface="Times New Roman"/>
                <a:cs typeface="Courier New"/>
              </a:rPr>
              <a:t>d</a:t>
            </a:r>
            <a:r>
              <a:rPr lang="zh-CN" altLang="zh-CN" b="1" kern="100" dirty="0">
                <a:latin typeface="Times New Roman"/>
                <a:cs typeface="Times New Roman"/>
              </a:rPr>
              <a:t>；</a:t>
            </a:r>
            <a:endParaRPr lang="zh-CN" altLang="zh-CN" kern="100" dirty="0">
              <a:latin typeface="宋体"/>
              <a:cs typeface="Courier New"/>
            </a:endParaRPr>
          </a:p>
          <a:p>
            <a:pPr indent="267970" algn="just"/>
            <a:r>
              <a:rPr lang="en-US" altLang="zh-CN" b="1" kern="100" dirty="0">
                <a:latin typeface="Times New Roman"/>
                <a:cs typeface="Courier New"/>
              </a:rPr>
              <a:t>(2)</a:t>
            </a:r>
            <a:r>
              <a:rPr lang="zh-CN" altLang="zh-CN" b="1" kern="100" dirty="0">
                <a:latin typeface="Times New Roman"/>
                <a:cs typeface="Times New Roman"/>
              </a:rPr>
              <a:t>若屏障高度</a:t>
            </a:r>
            <a:r>
              <a:rPr lang="en-US" altLang="zh-CN" b="1" i="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1.0 mm</a:t>
            </a:r>
            <a:r>
              <a:rPr lang="zh-CN" altLang="zh-CN" b="1" kern="100" dirty="0">
                <a:latin typeface="Times New Roman"/>
                <a:cs typeface="Times New Roman"/>
              </a:rPr>
              <a:t>，且发光像素单元的宽度不能忽略，求像素单元宽度</a:t>
            </a:r>
            <a:r>
              <a:rPr lang="en-US" altLang="zh-CN" b="1" i="1" kern="100" dirty="0">
                <a:latin typeface="Times New Roman"/>
                <a:cs typeface="Courier New"/>
              </a:rPr>
              <a:t>x</a:t>
            </a:r>
            <a:r>
              <a:rPr lang="zh-CN" altLang="zh-CN" b="1" kern="100" dirty="0">
                <a:latin typeface="Times New Roman"/>
                <a:cs typeface="Times New Roman"/>
              </a:rPr>
              <a:t>最小为多少时，其可视角度</a:t>
            </a:r>
            <a:r>
              <a:rPr lang="en-US" altLang="zh-CN" b="1" i="1" kern="100" dirty="0">
                <a:latin typeface="Times New Roman"/>
                <a:cs typeface="Courier New"/>
              </a:rPr>
              <a:t>θ</a:t>
            </a:r>
            <a:r>
              <a:rPr lang="zh-CN" altLang="zh-CN" b="1" kern="100" dirty="0">
                <a:latin typeface="Times New Roman"/>
                <a:cs typeface="Times New Roman"/>
              </a:rPr>
              <a:t>刚好被扩为</a:t>
            </a:r>
            <a:r>
              <a:rPr lang="en-US" altLang="zh-CN" b="1" kern="100" dirty="0">
                <a:latin typeface="Times New Roman"/>
                <a:cs typeface="Courier New"/>
              </a:rPr>
              <a:t>180°(</a:t>
            </a:r>
            <a:r>
              <a:rPr lang="zh-CN" altLang="zh-CN" b="1" kern="100" dirty="0">
                <a:latin typeface="Times New Roman"/>
                <a:cs typeface="Times New Roman"/>
              </a:rPr>
              <a:t>只要看到像素单元的任意一点，即视为能看到该像素单元</a:t>
            </a:r>
            <a:r>
              <a:rPr lang="en-US" altLang="zh-CN" b="1" kern="100" dirty="0">
                <a:latin typeface="Times New Roman"/>
                <a:cs typeface="Courier New"/>
              </a:rPr>
              <a:t>)</a:t>
            </a:r>
            <a:r>
              <a:rPr lang="zh-CN" altLang="zh-CN" b="1" kern="100" dirty="0">
                <a:latin typeface="Times New Roman"/>
                <a:cs typeface="Times New Roman"/>
              </a:rPr>
              <a:t>。</a:t>
            </a:r>
            <a:endParaRPr lang="zh-CN" altLang="zh-CN" kern="100" dirty="0">
              <a:latin typeface="宋体"/>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025773028"/>
              </p:ext>
            </p:extLst>
          </p:nvPr>
        </p:nvGraphicFramePr>
        <p:xfrm>
          <a:off x="522529" y="2998490"/>
          <a:ext cx="11145838" cy="3598862"/>
        </p:xfrm>
        <a:graphic>
          <a:graphicData uri="http://schemas.openxmlformats.org/presentationml/2006/ole">
            <mc:AlternateContent xmlns:mc="http://schemas.openxmlformats.org/markup-compatibility/2006">
              <mc:Choice xmlns:v="urn:schemas-microsoft-com:vml" Requires="v">
                <p:oleObj spid="_x0000_s26632" name="文档" r:id="rId4" imgW="11138631" imgH="3612492" progId="Word.Document.12">
                  <p:embed/>
                </p:oleObj>
              </mc:Choice>
              <mc:Fallback>
                <p:oleObj name="文档" r:id="rId4" imgW="11138631" imgH="3612492" progId="Word.Document.12">
                  <p:embed/>
                  <p:pic>
                    <p:nvPicPr>
                      <p:cNvPr id="0" name=""/>
                      <p:cNvPicPr/>
                      <p:nvPr/>
                    </p:nvPicPr>
                    <p:blipFill>
                      <a:blip r:embed="rId5"/>
                      <a:stretch>
                        <a:fillRect/>
                      </a:stretch>
                    </p:blipFill>
                    <p:spPr>
                      <a:xfrm>
                        <a:off x="522529" y="2998490"/>
                        <a:ext cx="11145838" cy="3598862"/>
                      </a:xfrm>
                      <a:prstGeom prst="rect">
                        <a:avLst/>
                      </a:prstGeom>
                    </p:spPr>
                  </p:pic>
                </p:oleObj>
              </mc:Fallback>
            </mc:AlternateContent>
          </a:graphicData>
        </a:graphic>
      </p:graphicFrame>
    </p:spTree>
    <p:extLst>
      <p:ext uri="{BB962C8B-B14F-4D97-AF65-F5344CB8AC3E}">
        <p14:creationId xmlns:p14="http://schemas.microsoft.com/office/powerpoint/2010/main" val="290482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021517760"/>
              </p:ext>
            </p:extLst>
          </p:nvPr>
        </p:nvGraphicFramePr>
        <p:xfrm>
          <a:off x="552971" y="0"/>
          <a:ext cx="10741025" cy="7094538"/>
        </p:xfrm>
        <a:graphic>
          <a:graphicData uri="http://schemas.openxmlformats.org/presentationml/2006/ole">
            <mc:AlternateContent xmlns:mc="http://schemas.openxmlformats.org/markup-compatibility/2006">
              <mc:Choice xmlns:v="urn:schemas-microsoft-com:vml" Requires="v">
                <p:oleObj spid="_x0000_s27660" name="文档" r:id="rId4" imgW="10780736" imgH="7132097" progId="Word.Document.12">
                  <p:embed/>
                </p:oleObj>
              </mc:Choice>
              <mc:Fallback>
                <p:oleObj name="文档" r:id="rId4" imgW="10780736" imgH="7132097" progId="Word.Document.12">
                  <p:embed/>
                  <p:pic>
                    <p:nvPicPr>
                      <p:cNvPr id="0" name=""/>
                      <p:cNvPicPr/>
                      <p:nvPr/>
                    </p:nvPicPr>
                    <p:blipFill>
                      <a:blip r:embed="rId5"/>
                      <a:stretch>
                        <a:fillRect/>
                      </a:stretch>
                    </p:blipFill>
                    <p:spPr>
                      <a:xfrm>
                        <a:off x="552971" y="0"/>
                        <a:ext cx="10741025" cy="7094538"/>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85024669"/>
              </p:ext>
            </p:extLst>
          </p:nvPr>
        </p:nvGraphicFramePr>
        <p:xfrm>
          <a:off x="568201" y="6309320"/>
          <a:ext cx="5313362" cy="590550"/>
        </p:xfrm>
        <a:graphic>
          <a:graphicData uri="http://schemas.openxmlformats.org/presentationml/2006/ole">
            <mc:AlternateContent xmlns:mc="http://schemas.openxmlformats.org/markup-compatibility/2006">
              <mc:Choice xmlns:v="urn:schemas-microsoft-com:vml" Requires="v">
                <p:oleObj spid="_x0000_s27661" name="文档" r:id="rId7" imgW="5329141" imgH="592611" progId="Word.Document.12">
                  <p:embed/>
                </p:oleObj>
              </mc:Choice>
              <mc:Fallback>
                <p:oleObj name="文档" r:id="rId7" imgW="5329141" imgH="592611" progId="Word.Document.12">
                  <p:embed/>
                  <p:pic>
                    <p:nvPicPr>
                      <p:cNvPr id="0" name=""/>
                      <p:cNvPicPr/>
                      <p:nvPr/>
                    </p:nvPicPr>
                    <p:blipFill>
                      <a:blip r:embed="rId8"/>
                      <a:stretch>
                        <a:fillRect/>
                      </a:stretch>
                    </p:blipFill>
                    <p:spPr>
                      <a:xfrm>
                        <a:off x="568201" y="6309320"/>
                        <a:ext cx="5313362" cy="590550"/>
                      </a:xfrm>
                      <a:prstGeom prst="rect">
                        <a:avLst/>
                      </a:prstGeom>
                    </p:spPr>
                  </p:pic>
                </p:oleObj>
              </mc:Fallback>
            </mc:AlternateContent>
          </a:graphicData>
        </a:graphic>
      </p:graphicFrame>
    </p:spTree>
    <p:extLst>
      <p:ext uri="{BB962C8B-B14F-4D97-AF65-F5344CB8AC3E}">
        <p14:creationId xmlns:p14="http://schemas.microsoft.com/office/powerpoint/2010/main" val="290482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897791" y="1135287"/>
            <a:ext cx="9880316" cy="4525963"/>
          </a:xfrm>
        </p:spPr>
        <p:txBody>
          <a:bodyPr/>
          <a:lstStyle/>
          <a:p>
            <a:pPr indent="612140"/>
            <a:r>
              <a:rPr lang="en-US" altLang="zh-CN" b="1" kern="100" dirty="0">
                <a:solidFill>
                  <a:srgbClr val="7030A0"/>
                </a:solidFill>
                <a:latin typeface="Times New Roman"/>
                <a:ea typeface="黑体"/>
                <a:cs typeface="Courier New"/>
              </a:rPr>
              <a:t>[</a:t>
            </a:r>
            <a:r>
              <a:rPr lang="zh-CN" altLang="zh-CN" b="1" kern="100" dirty="0">
                <a:solidFill>
                  <a:srgbClr val="7030A0"/>
                </a:solidFill>
                <a:latin typeface="Times New Roman"/>
                <a:ea typeface="黑体"/>
                <a:cs typeface="Times New Roman"/>
              </a:rPr>
              <a:t>解题锦囊</a:t>
            </a:r>
            <a:r>
              <a:rPr lang="en-US" altLang="zh-CN" b="1" kern="100" dirty="0">
                <a:solidFill>
                  <a:srgbClr val="7030A0"/>
                </a:solidFill>
                <a:latin typeface="Times New Roman"/>
                <a:ea typeface="黑体"/>
                <a:cs typeface="Courier New"/>
              </a:rPr>
              <a:t>]</a:t>
            </a:r>
            <a:endParaRPr lang="zh-CN" altLang="zh-CN" sz="1050" kern="100" dirty="0">
              <a:solidFill>
                <a:srgbClr val="7030A0"/>
              </a:solidFill>
              <a:latin typeface="宋体"/>
              <a:cs typeface="Courier New"/>
            </a:endParaRPr>
          </a:p>
          <a:p>
            <a:pPr indent="612140" algn="ctr"/>
            <a:r>
              <a:rPr lang="zh-CN" altLang="zh-CN" b="1" kern="100" dirty="0">
                <a:latin typeface="Times New Roman"/>
                <a:ea typeface="黑体"/>
                <a:cs typeface="Times New Roman"/>
              </a:rPr>
              <a:t>折射、全反射问题技巧</a:t>
            </a:r>
            <a:endParaRPr lang="zh-CN" altLang="zh-CN" sz="1050" kern="100" dirty="0">
              <a:latin typeface="宋体"/>
              <a:cs typeface="Courier New"/>
            </a:endParaRPr>
          </a:p>
          <a:p>
            <a:pPr indent="612140"/>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找出发生全反射的临界边缘光线。</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画出光路图。</a:t>
            </a:r>
            <a:endParaRPr lang="zh-CN" altLang="zh-CN" sz="1050" kern="100" dirty="0">
              <a:latin typeface="宋体"/>
              <a:cs typeface="Courier New"/>
            </a:endParaRPr>
          </a:p>
          <a:p>
            <a:pPr indent="612140"/>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应用几何知识建立关系式求解。</a:t>
            </a:r>
            <a:r>
              <a:rPr lang="zh-CN" altLang="zh-CN" b="1" kern="100" dirty="0">
                <a:latin typeface="Times New Roman"/>
                <a:cs typeface="Times New Roman"/>
              </a:rPr>
              <a:t>　　　</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053657660"/>
              </p:ext>
            </p:extLst>
          </p:nvPr>
        </p:nvGraphicFramePr>
        <p:xfrm>
          <a:off x="1007863" y="188640"/>
          <a:ext cx="10274300" cy="6370638"/>
        </p:xfrm>
        <a:graphic>
          <a:graphicData uri="http://schemas.openxmlformats.org/presentationml/2006/ole">
            <mc:AlternateContent xmlns:mc="http://schemas.openxmlformats.org/markup-compatibility/2006">
              <mc:Choice xmlns:v="urn:schemas-microsoft-com:vml" Requires="v">
                <p:oleObj spid="_x0000_s5168" name="文档" r:id="rId4" imgW="10371836" imgH="6446389" progId="Word.Document.12">
                  <p:embed/>
                </p:oleObj>
              </mc:Choice>
              <mc:Fallback>
                <p:oleObj name="文档" r:id="rId4" imgW="10371836" imgH="6446389" progId="Word.Document.12">
                  <p:embed/>
                  <p:pic>
                    <p:nvPicPr>
                      <p:cNvPr id="0" name=""/>
                      <p:cNvPicPr/>
                      <p:nvPr/>
                    </p:nvPicPr>
                    <p:blipFill>
                      <a:blip r:embed="rId5"/>
                      <a:stretch>
                        <a:fillRect/>
                      </a:stretch>
                    </p:blipFill>
                    <p:spPr>
                      <a:xfrm>
                        <a:off x="1007863" y="188640"/>
                        <a:ext cx="10274300" cy="6370638"/>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112578661"/>
              </p:ext>
            </p:extLst>
          </p:nvPr>
        </p:nvGraphicFramePr>
        <p:xfrm>
          <a:off x="1151879" y="980728"/>
          <a:ext cx="10274300" cy="3568700"/>
        </p:xfrm>
        <a:graphic>
          <a:graphicData uri="http://schemas.openxmlformats.org/presentationml/2006/ole">
            <mc:AlternateContent xmlns:mc="http://schemas.openxmlformats.org/markup-compatibility/2006">
              <mc:Choice xmlns:v="urn:schemas-microsoft-com:vml" Requires="v">
                <p:oleObj spid="_x0000_s6237" name="文档" r:id="rId4" imgW="10371836" imgH="3612011" progId="Word.Document.12">
                  <p:embed/>
                </p:oleObj>
              </mc:Choice>
              <mc:Fallback>
                <p:oleObj name="文档" r:id="rId4" imgW="10371836" imgH="3612011" progId="Word.Document.12">
                  <p:embed/>
                  <p:pic>
                    <p:nvPicPr>
                      <p:cNvPr id="0" name=""/>
                      <p:cNvPicPr/>
                      <p:nvPr/>
                    </p:nvPicPr>
                    <p:blipFill>
                      <a:blip r:embed="rId5"/>
                      <a:stretch>
                        <a:fillRect/>
                      </a:stretch>
                    </p:blipFill>
                    <p:spPr>
                      <a:xfrm>
                        <a:off x="1151879" y="980728"/>
                        <a:ext cx="10274300" cy="3568700"/>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299286641"/>
              </p:ext>
            </p:extLst>
          </p:nvPr>
        </p:nvGraphicFramePr>
        <p:xfrm>
          <a:off x="1129035" y="5877272"/>
          <a:ext cx="5275262" cy="396875"/>
        </p:xfrm>
        <a:graphic>
          <a:graphicData uri="http://schemas.openxmlformats.org/presentationml/2006/ole">
            <mc:AlternateContent xmlns:mc="http://schemas.openxmlformats.org/markup-compatibility/2006">
              <mc:Choice xmlns:v="urn:schemas-microsoft-com:vml" Requires="v">
                <p:oleObj spid="_x0000_s6238"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1129035" y="5877272"/>
                        <a:ext cx="5275262" cy="396875"/>
                      </a:xfrm>
                      <a:prstGeom prst="rect">
                        <a:avLst/>
                      </a:prstGeom>
                    </p:spPr>
                  </p:pic>
                </p:oleObj>
              </mc:Fallback>
            </mc:AlternateContent>
          </a:graphicData>
        </a:graphic>
      </p:graphicFrame>
      <p:pic>
        <p:nvPicPr>
          <p:cNvPr id="6146" name="Picture 2" descr="21WLXKCXARXS4-75.TIF"/>
          <p:cNvPicPr>
            <a:picLocks noChangeAspect="1" noChangeArrowheads="1"/>
          </p:cNvPicPr>
          <p:nvPr/>
        </p:nvPicPr>
        <p:blipFill>
          <a:blip r:embed="rId9" r:link="rId10" cstate="print">
            <a:extLst>
              <a:ext uri="{28A0092B-C50C-407E-A947-70E740481C1C}">
                <a14:useLocalDpi xmlns:a14="http://schemas.microsoft.com/office/drawing/2010/main" val="0"/>
              </a:ext>
            </a:extLst>
          </a:blip>
          <a:srcRect/>
          <a:stretch>
            <a:fillRect/>
          </a:stretch>
        </p:blipFill>
        <p:spPr bwMode="auto">
          <a:xfrm>
            <a:off x="4585419" y="3800176"/>
            <a:ext cx="2520280" cy="1789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4525963"/>
          </a:xfrm>
        </p:spPr>
        <p:txBody>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．为了研究某种透明新材料的光学性质，将其压制成半圆柱形，如图甲所示。一束激光由真空沿半圆柱体的径向与其底面过</a:t>
            </a:r>
            <a:r>
              <a:rPr lang="en-US" altLang="zh-CN" b="1" i="1" kern="100" dirty="0">
                <a:latin typeface="Times New Roman"/>
                <a:cs typeface="Courier New"/>
              </a:rPr>
              <a:t>O</a:t>
            </a:r>
            <a:r>
              <a:rPr lang="zh-CN" altLang="zh-CN" b="1" kern="100" dirty="0">
                <a:latin typeface="Times New Roman"/>
                <a:cs typeface="Times New Roman"/>
              </a:rPr>
              <a:t>点的法线成</a:t>
            </a:r>
            <a:r>
              <a:rPr lang="en-US" altLang="zh-CN" b="1" i="1" kern="100" dirty="0">
                <a:latin typeface="Times New Roman"/>
                <a:cs typeface="Courier New"/>
              </a:rPr>
              <a:t>θ</a:t>
            </a:r>
            <a:r>
              <a:rPr lang="zh-CN" altLang="zh-CN" b="1" kern="100" dirty="0">
                <a:latin typeface="Times New Roman"/>
                <a:cs typeface="Times New Roman"/>
              </a:rPr>
              <a:t>角射入。</a:t>
            </a:r>
            <a:r>
              <a:rPr lang="en-US" altLang="zh-CN" b="1" i="1" kern="100" dirty="0">
                <a:latin typeface="Times New Roman"/>
                <a:cs typeface="Courier New"/>
              </a:rPr>
              <a:t>CD</a:t>
            </a:r>
            <a:r>
              <a:rPr lang="zh-CN" altLang="zh-CN" b="1" kern="100" dirty="0">
                <a:latin typeface="Times New Roman"/>
                <a:cs typeface="Times New Roman"/>
              </a:rPr>
              <a:t>为光学传感器，用以探测光的强度。从</a:t>
            </a:r>
            <a:r>
              <a:rPr lang="en-US" altLang="zh-CN" b="1" i="1" kern="100" dirty="0">
                <a:latin typeface="Times New Roman"/>
                <a:cs typeface="Courier New"/>
              </a:rPr>
              <a:t>AB</a:t>
            </a:r>
            <a:r>
              <a:rPr lang="zh-CN" altLang="zh-CN" b="1" kern="100" dirty="0">
                <a:latin typeface="Times New Roman"/>
                <a:cs typeface="Times New Roman"/>
              </a:rPr>
              <a:t>面反射回来的光强随</a:t>
            </a:r>
            <a:r>
              <a:rPr lang="en-US" altLang="zh-CN" b="1" i="1" kern="100" dirty="0">
                <a:latin typeface="Times New Roman"/>
                <a:cs typeface="Courier New"/>
              </a:rPr>
              <a:t>θ</a:t>
            </a:r>
            <a:r>
              <a:rPr lang="zh-CN" altLang="zh-CN" b="1" kern="100" dirty="0">
                <a:latin typeface="Times New Roman"/>
                <a:cs typeface="Times New Roman"/>
              </a:rPr>
              <a:t>角变化的情况如图乙所示。现在将这种新材料制成的一根光导纤维束并将其弯成半圆形，如图丙所示，暴露于空气中</a:t>
            </a:r>
            <a:r>
              <a:rPr lang="en-US" altLang="zh-CN" b="1" kern="100" dirty="0">
                <a:latin typeface="Times New Roman"/>
                <a:cs typeface="Courier New"/>
              </a:rPr>
              <a:t>(</a:t>
            </a:r>
            <a:r>
              <a:rPr lang="zh-CN" altLang="zh-CN" b="1" kern="100" dirty="0">
                <a:latin typeface="Times New Roman"/>
                <a:cs typeface="Times New Roman"/>
              </a:rPr>
              <a:t>假设空气中的折射率与真空相同</a:t>
            </a:r>
            <a:r>
              <a:rPr lang="en-US" altLang="zh-CN" b="1" kern="100" dirty="0">
                <a:latin typeface="Times New Roman"/>
                <a:cs typeface="Courier New"/>
              </a:rPr>
              <a:t>)</a:t>
            </a:r>
            <a:r>
              <a:rPr lang="zh-CN" altLang="zh-CN" b="1" kern="100" dirty="0">
                <a:latin typeface="Times New Roman"/>
                <a:cs typeface="Times New Roman"/>
              </a:rPr>
              <a:t>，设半圆形光导纤维束的外径为</a:t>
            </a:r>
            <a:r>
              <a:rPr lang="en-US" altLang="zh-CN" b="1" i="1" kern="100" dirty="0">
                <a:latin typeface="Times New Roman"/>
                <a:cs typeface="Courier New"/>
              </a:rPr>
              <a:t>R</a:t>
            </a:r>
            <a:r>
              <a:rPr lang="zh-CN" altLang="zh-CN" b="1" kern="100" dirty="0">
                <a:latin typeface="Times New Roman"/>
                <a:cs typeface="Times New Roman"/>
              </a:rPr>
              <a:t>，光导纤维束的半径为</a:t>
            </a:r>
            <a:r>
              <a:rPr lang="en-US" altLang="zh-CN" b="1" i="1" kern="100" dirty="0">
                <a:latin typeface="Times New Roman"/>
                <a:cs typeface="Courier New"/>
              </a:rPr>
              <a:t>r</a:t>
            </a:r>
            <a:r>
              <a:rPr lang="zh-CN" altLang="zh-CN" b="1" kern="100" dirty="0">
                <a:latin typeface="Times New Roman"/>
                <a:cs typeface="Times New Roman"/>
              </a:rPr>
              <a:t>。求：</a:t>
            </a:r>
            <a:endParaRPr lang="zh-CN" altLang="zh-CN" sz="1050" kern="100" dirty="0">
              <a:latin typeface="宋体"/>
              <a:cs typeface="Courier New"/>
            </a:endParaRPr>
          </a:p>
          <a:p>
            <a:endParaRPr lang="zh-CN" altLang="en-US" dirty="0"/>
          </a:p>
        </p:txBody>
      </p:sp>
      <p:pic>
        <p:nvPicPr>
          <p:cNvPr id="7170" name="Picture 2" descr="21WLXKCXARXS4-7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3861048"/>
            <a:ext cx="7066464"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TotalTime>
  <Words>1835</Words>
  <Application>Microsoft Office PowerPoint</Application>
  <PresentationFormat>自定义</PresentationFormat>
  <Paragraphs>104</Paragraphs>
  <Slides>36</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36</vt:i4>
      </vt:variant>
    </vt:vector>
  </HeadingPairs>
  <TitlesOfParts>
    <vt:vector size="38"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58</cp:revision>
  <dcterms:created xsi:type="dcterms:W3CDTF">2021-04-02T06:41:31Z</dcterms:created>
  <dcterms:modified xsi:type="dcterms:W3CDTF">2023-03-10T11:29:29Z</dcterms:modified>
</cp:coreProperties>
</file>