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66" r:id="rId2"/>
    <p:sldId id="267" r:id="rId3"/>
    <p:sldId id="268" r:id="rId4"/>
    <p:sldId id="270" r:id="rId5"/>
    <p:sldId id="271" r:id="rId6"/>
    <p:sldId id="272" r:id="rId7"/>
    <p:sldId id="273" r:id="rId8"/>
    <p:sldId id="274" r:id="rId9"/>
    <p:sldId id="276" r:id="rId10"/>
    <p:sldId id="277" r:id="rId11"/>
    <p:sldId id="261" r:id="rId12"/>
    <p:sldId id="262" r:id="rId13"/>
    <p:sldId id="263" r:id="rId14"/>
    <p:sldId id="264" r:id="rId15"/>
    <p:sldId id="312" r:id="rId16"/>
    <p:sldId id="265" r:id="rId17"/>
    <p:sldId id="278" r:id="rId18"/>
    <p:sldId id="279" r:id="rId19"/>
    <p:sldId id="281" r:id="rId20"/>
    <p:sldId id="290" r:id="rId21"/>
    <p:sldId id="292" r:id="rId22"/>
    <p:sldId id="308" r:id="rId23"/>
    <p:sldId id="309" r:id="rId24"/>
    <p:sldId id="294" r:id="rId25"/>
    <p:sldId id="310" r:id="rId26"/>
    <p:sldId id="311" r:id="rId27"/>
    <p:sldId id="298" r:id="rId28"/>
    <p:sldId id="300" r:id="rId29"/>
    <p:sldId id="302" r:id="rId30"/>
    <p:sldId id="304" r:id="rId31"/>
    <p:sldId id="306" r:id="rId32"/>
    <p:sldId id="307" r:id="rId33"/>
    <p:sldId id="288" r:id="rId34"/>
    <p:sldId id="287" r:id="rId35"/>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81" d="100"/>
          <a:sy n="81" d="100"/>
        </p:scale>
        <p:origin x="-378"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2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E2DB5E-5B1F-4859-BCFA-A281F9B548A2}"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613CF5-8B67-4285-B6C6-8519269FB941}" type="slidenum">
              <a:rPr lang="zh-CN" altLang="en-US" smtClean="0"/>
              <a:t>‹#›</a:t>
            </a:fld>
            <a:endParaRPr lang="zh-CN" altLang="en-US"/>
          </a:p>
        </p:txBody>
      </p:sp>
    </p:spTree>
    <p:extLst>
      <p:ext uri="{BB962C8B-B14F-4D97-AF65-F5344CB8AC3E}">
        <p14:creationId xmlns:p14="http://schemas.microsoft.com/office/powerpoint/2010/main" val="243967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33</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21WLXKCXARXS4-4.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21WLXKCXARXS4-5.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3WLGKJSJ-4.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package" Target="../embeddings/Microsoft_Word_Document55.docx"/><Relationship Id="rId5" Type="http://schemas.openxmlformats.org/officeDocument/2006/relationships/oleObject" Target="../embeddings/oleObject5.bin"/><Relationship Id="rId4" Type="http://schemas.openxmlformats.org/officeDocument/2006/relationships/image" Target="23WLGKJSJ-5.TI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22ZJYYWL-11.TIF" TargetMode="Externa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oleObject" Target="../embeddings/oleObject6.bin"/><Relationship Id="rId7" Type="http://schemas.openxmlformats.org/officeDocument/2006/relationships/package" Target="../embeddings/Microsoft_Word_Document7777777.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0.emf"/><Relationship Id="rId4" Type="http://schemas.openxmlformats.org/officeDocument/2006/relationships/package" Target="../embeddings/Microsoft_Word_Document6666666.docx"/></Relationships>
</file>

<file path=ppt/slides/_rels/slide18.xml.rels><?xml version="1.0" encoding="UTF-8" standalone="yes"?>
<Relationships xmlns="http://schemas.openxmlformats.org/package/2006/relationships"><Relationship Id="rId8" Type="http://schemas.openxmlformats.org/officeDocument/2006/relationships/package" Target="../embeddings/Microsoft_Word_Document9999999.docx"/><Relationship Id="rId3" Type="http://schemas.openxmlformats.org/officeDocument/2006/relationships/oleObject" Target="../embeddings/oleObject8.bin"/><Relationship Id="rId7" Type="http://schemas.openxmlformats.org/officeDocument/2006/relationships/oleObject" Target="../embeddings/oleObject9.bin"/><Relationship Id="rId12" Type="http://schemas.openxmlformats.org/officeDocument/2006/relationships/image" Target="../media/image24.e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25.png"/><Relationship Id="rId11" Type="http://schemas.openxmlformats.org/officeDocument/2006/relationships/package" Target="../embeddings/Microsoft_Word_Document10101010101010.docx"/><Relationship Id="rId5" Type="http://schemas.openxmlformats.org/officeDocument/2006/relationships/image" Target="../media/image22.emf"/><Relationship Id="rId10" Type="http://schemas.openxmlformats.org/officeDocument/2006/relationships/oleObject" Target="../embeddings/oleObject10.bin"/><Relationship Id="rId4" Type="http://schemas.openxmlformats.org/officeDocument/2006/relationships/package" Target="../embeddings/Microsoft_Word_Document8888888.docx"/><Relationship Id="rId9" Type="http://schemas.openxmlformats.org/officeDocument/2006/relationships/image" Target="../media/image23.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2WLJSJ-13.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22WLJSJ-14.TIF" TargetMode="External"/><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package" Target="../embeddings/Microsoft_Word_Document121111111111.docx"/></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29.emf"/><Relationship Id="rId4" Type="http://schemas.openxmlformats.org/officeDocument/2006/relationships/package" Target="../embeddings/Microsoft_Word_Document131212121212.docx"/></Relationships>
</file>

<file path=ppt/slides/_rels/slide2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oleObject" Target="../embeddings/oleObject13.bin"/><Relationship Id="rId7" Type="http://schemas.openxmlformats.org/officeDocument/2006/relationships/package" Target="../embeddings/Microsoft_Word_Document14151414141414.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30.emf"/><Relationship Id="rId4" Type="http://schemas.openxmlformats.org/officeDocument/2006/relationships/package" Target="../embeddings/Microsoft_Word_Document13141313131313.docx"/></Relationships>
</file>

<file path=ppt/slides/_rels/slide25.xml.rels><?xml version="1.0" encoding="UTF-8" standalone="yes"?>
<Relationships xmlns="http://schemas.openxmlformats.org/package/2006/relationships"><Relationship Id="rId3" Type="http://schemas.openxmlformats.org/officeDocument/2006/relationships/image" Target="&#34917;++10.TI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oleObject" Target="../embeddings/oleObject15.bin"/><Relationship Id="rId7" Type="http://schemas.openxmlformats.org/officeDocument/2006/relationships/package" Target="../embeddings/Microsoft_Word_Document171616161616.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33.emf"/><Relationship Id="rId4" Type="http://schemas.openxmlformats.org/officeDocument/2006/relationships/package" Target="../embeddings/Microsoft_Word_Document161515151515.docx"/></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image" Target="../media/image37.png"/><Relationship Id="rId7" Type="http://schemas.openxmlformats.org/officeDocument/2006/relationships/image" Target="../media/image35.emf"/><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package" Target="../embeddings/Microsoft_Word_Document18181717171717.docx"/><Relationship Id="rId5" Type="http://schemas.openxmlformats.org/officeDocument/2006/relationships/oleObject" Target="../embeddings/oleObject17.bin"/><Relationship Id="rId10" Type="http://schemas.openxmlformats.org/officeDocument/2006/relationships/image" Target="../media/image36.emf"/><Relationship Id="rId4" Type="http://schemas.openxmlformats.org/officeDocument/2006/relationships/image" Target="20XWLX4-6.TIF" TargetMode="External"/><Relationship Id="rId9" Type="http://schemas.openxmlformats.org/officeDocument/2006/relationships/package" Target="../embeddings/Microsoft_Word_Document19191818181818.docx"/></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20WLXBY4-17.TIF" TargetMode="External"/><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21XYJWL-36.TIF" TargetMode="Externa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package" Target="../embeddings/Microsoft_Word_Document1111111.docx"/></Relationships>
</file>

<file path=ppt/slides/_rels/slide30.xml.rels><?xml version="1.0" encoding="UTF-8" standalone="yes"?>
<Relationships xmlns="http://schemas.openxmlformats.org/package/2006/relationships"><Relationship Id="rId3" Type="http://schemas.openxmlformats.org/officeDocument/2006/relationships/image" Target="20WLXBY4-18.TIF" TargetMode="External"/><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21XLKWLX4-9.TIF" TargetMode="External"/><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43.png"/><Relationship Id="rId5" Type="http://schemas.openxmlformats.org/officeDocument/2006/relationships/image" Target="../media/image42.emf"/><Relationship Id="rId4" Type="http://schemas.openxmlformats.org/officeDocument/2006/relationships/package" Target="../embeddings/Microsoft_Word_Document20201919191919.docx"/></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oleObject" Target="../embeddings/oleObject20.bin"/><Relationship Id="rId7" Type="http://schemas.openxmlformats.org/officeDocument/2006/relationships/image" Target="21XLKWLX4-10.TIF" TargetMode="External"/><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46.png"/><Relationship Id="rId5" Type="http://schemas.openxmlformats.org/officeDocument/2006/relationships/image" Target="../media/image44.emf"/><Relationship Id="rId10" Type="http://schemas.openxmlformats.org/officeDocument/2006/relationships/image" Target="../media/image45.emf"/><Relationship Id="rId4" Type="http://schemas.openxmlformats.org/officeDocument/2006/relationships/package" Target="../embeddings/Microsoft_Word_Document21212020202020.docx"/><Relationship Id="rId9" Type="http://schemas.openxmlformats.org/officeDocument/2006/relationships/package" Target="../embeddings/Microsoft_Word_Document22222121212121.docx"/></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843;&#65289;&#20809;&#30340;&#25240;&#23556;&#23450;&#24459;.DOC" TargetMode="Externa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20XWLX4-2.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2.bin"/><Relationship Id="rId7" Type="http://schemas.openxmlformats.org/officeDocument/2006/relationships/package" Target="../embeddings/Microsoft_Word_Document33333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8.emf"/><Relationship Id="rId5" Type="http://schemas.openxmlformats.org/officeDocument/2006/relationships/image" Target="../media/image6.emf"/><Relationship Id="rId10" Type="http://schemas.openxmlformats.org/officeDocument/2006/relationships/package" Target="../embeddings/Microsoft_Word_Document4444444.docx"/><Relationship Id="rId4" Type="http://schemas.openxmlformats.org/officeDocument/2006/relationships/package" Target="../embeddings/Microsoft_Word_Document2222222.docx"/><Relationship Id="rId9"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image" Target="21WLXKCXARXS4-1.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21WLXKCXARXS4-3.TIF" TargetMode="External"/><Relationship Id="rId5" Type="http://schemas.openxmlformats.org/officeDocument/2006/relationships/image" Target="../media/image12.png"/><Relationship Id="rId4" Type="http://schemas.openxmlformats.org/officeDocument/2006/relationships/image" Target="21WLXKCXARXS4-2.TI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2"/>
            <a:ext cx="10975658" cy="4464498"/>
          </a:xfrm>
        </p:spPr>
        <p:txBody>
          <a:bodyPr/>
          <a:lstStyle/>
          <a:p>
            <a:pPr indent="612140" algn="ctr"/>
            <a:r>
              <a:rPr lang="zh-CN" altLang="zh-CN" sz="3000" b="1" kern="100" dirty="0">
                <a:solidFill>
                  <a:srgbClr val="C00000"/>
                </a:solidFill>
                <a:latin typeface="Times New Roman"/>
                <a:cs typeface="Times New Roman"/>
              </a:rPr>
              <a:t>第四章</a:t>
            </a:r>
            <a:r>
              <a:rPr lang="zh-CN" altLang="zh-CN" sz="3000" b="1" kern="100" dirty="0">
                <a:solidFill>
                  <a:srgbClr val="C00000"/>
                </a:solidFill>
                <a:ea typeface="Times New Roman"/>
                <a:cs typeface="Courier New"/>
              </a:rPr>
              <a:t> </a:t>
            </a:r>
            <a:r>
              <a:rPr lang="en-US" altLang="zh-CN" sz="3000" b="1" kern="100" dirty="0">
                <a:solidFill>
                  <a:srgbClr val="C00000"/>
                </a:solidFill>
                <a:latin typeface="Times New Roman"/>
                <a:cs typeface="Courier New"/>
              </a:rPr>
              <a:t>  </a:t>
            </a:r>
            <a:r>
              <a:rPr lang="zh-CN" altLang="zh-CN" sz="3000" b="1" kern="100" dirty="0">
                <a:solidFill>
                  <a:srgbClr val="C00000"/>
                </a:solidFill>
                <a:latin typeface="Times New Roman"/>
                <a:cs typeface="Times New Roman"/>
              </a:rPr>
              <a:t>光及其应用</a:t>
            </a:r>
            <a:endParaRPr lang="zh-CN" altLang="zh-CN" sz="3000" kern="100" dirty="0">
              <a:solidFill>
                <a:srgbClr val="C00000"/>
              </a:solidFill>
              <a:cs typeface="Courier New"/>
            </a:endParaRPr>
          </a:p>
          <a:p>
            <a:pPr indent="612140" algn="ctr"/>
            <a:r>
              <a:rPr lang="zh-CN" altLang="zh-CN" sz="2800" b="1" kern="100" dirty="0">
                <a:solidFill>
                  <a:srgbClr val="00B050"/>
                </a:solidFill>
                <a:latin typeface="Times New Roman"/>
                <a:cs typeface="Times New Roman"/>
              </a:rPr>
              <a:t>第一节　光的折射定律</a:t>
            </a:r>
            <a:endParaRPr lang="zh-CN" altLang="zh-CN" sz="2800" kern="100" dirty="0">
              <a:solidFill>
                <a:srgbClr val="00B050"/>
              </a:solidFill>
              <a:cs typeface="Courier New"/>
            </a:endParaRPr>
          </a:p>
          <a:p>
            <a:endParaRPr lang="zh-CN" altLang="en-US" dirty="0"/>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58" y="2636912"/>
            <a:ext cx="11270261"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336704"/>
          </a:xfrm>
        </p:spPr>
        <p:txBody>
          <a:bodyPr>
            <a:normAutofit lnSpcReduction="10000"/>
          </a:bodyPr>
          <a:lstStyle/>
          <a:p>
            <a:pPr indent="612140" algn="ctr">
              <a:lnSpc>
                <a:spcPct val="135000"/>
              </a:lnSpc>
            </a:pP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cs typeface="Courier New"/>
            </a:endParaRPr>
          </a:p>
          <a:p>
            <a:pPr indent="612140">
              <a:lnSpc>
                <a:spcPct val="135000"/>
              </a:lnSpc>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光的方向</a:t>
            </a:r>
            <a:endParaRPr lang="zh-CN" altLang="zh-CN" sz="1050" kern="100" dirty="0">
              <a:cs typeface="Courier New"/>
            </a:endParaRPr>
          </a:p>
          <a:p>
            <a:pPr indent="612140">
              <a:lnSpc>
                <a:spcPct val="135000"/>
              </a:lnSpc>
            </a:pPr>
            <a:r>
              <a:rPr lang="zh-CN" altLang="zh-CN" b="1" kern="100" dirty="0">
                <a:latin typeface="Times New Roman"/>
                <a:cs typeface="Times New Roman"/>
              </a:rPr>
              <a:t>光从一种介质进入另一种介质时，传播方向一般要发生变化</a:t>
            </a:r>
            <a:r>
              <a:rPr lang="en-US" altLang="zh-CN" b="1" kern="100" dirty="0">
                <a:latin typeface="Times New Roman"/>
                <a:cs typeface="Courier New"/>
              </a:rPr>
              <a:t>(</a:t>
            </a:r>
            <a:r>
              <a:rPr lang="zh-CN" altLang="zh-CN" b="1" kern="100" dirty="0">
                <a:latin typeface="Times New Roman"/>
                <a:ea typeface="楷体_GB2312"/>
                <a:cs typeface="Times New Roman"/>
              </a:rPr>
              <a:t>斜射</a:t>
            </a:r>
            <a:r>
              <a:rPr lang="en-US" altLang="zh-CN" b="1" kern="100" dirty="0">
                <a:latin typeface="Times New Roman"/>
                <a:cs typeface="Courier New"/>
              </a:rPr>
              <a:t>)</a:t>
            </a:r>
            <a:r>
              <a:rPr lang="zh-CN" altLang="zh-CN" b="1" kern="100" dirty="0">
                <a:latin typeface="Times New Roman"/>
                <a:cs typeface="Times New Roman"/>
              </a:rPr>
              <a:t>，并非一定变化，当光垂直界面入射时，传播方向就不发生变化。</a:t>
            </a:r>
            <a:endParaRPr lang="zh-CN" altLang="zh-CN" sz="1050" kern="100" dirty="0">
              <a:cs typeface="Courier New"/>
            </a:endParaRPr>
          </a:p>
          <a:p>
            <a:pPr indent="612140">
              <a:lnSpc>
                <a:spcPct val="135000"/>
              </a:lnSpc>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光的传播速度</a:t>
            </a:r>
            <a:endParaRPr lang="zh-CN" altLang="zh-CN" sz="1050" kern="100" dirty="0">
              <a:cs typeface="Courier New"/>
            </a:endParaRPr>
          </a:p>
          <a:p>
            <a:pPr indent="612140">
              <a:lnSpc>
                <a:spcPct val="135000"/>
              </a:lnSpc>
            </a:pPr>
            <a:r>
              <a:rPr lang="zh-CN" altLang="zh-CN" b="1" kern="100" dirty="0">
                <a:latin typeface="Times New Roman"/>
                <a:cs typeface="Times New Roman"/>
              </a:rPr>
              <a:t>光从一种介质进入另一种介质时，传播速度一定发生变化，当光垂直界面入射时，光的传播方向虽然不变，但也属于折射，光传播的速度也发生变化。</a:t>
            </a:r>
            <a:endParaRPr lang="zh-CN" altLang="zh-CN" sz="1050" kern="100" dirty="0">
              <a:cs typeface="Courier New"/>
            </a:endParaRPr>
          </a:p>
          <a:p>
            <a:pPr indent="612140">
              <a:lnSpc>
                <a:spcPct val="135000"/>
              </a:lnSpc>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入射角与折射角的大小关系</a:t>
            </a:r>
            <a:endParaRPr lang="zh-CN" altLang="zh-CN" sz="1050" kern="100" dirty="0">
              <a:cs typeface="Courier New"/>
            </a:endParaRPr>
          </a:p>
          <a:p>
            <a:pPr indent="612140">
              <a:lnSpc>
                <a:spcPct val="135000"/>
              </a:lnSpc>
            </a:pPr>
            <a:r>
              <a:rPr lang="en-US" altLang="zh-CN" b="1" kern="100" dirty="0">
                <a:latin typeface="Times New Roman"/>
                <a:cs typeface="Courier New"/>
              </a:rPr>
              <a:t>(1)</a:t>
            </a:r>
            <a:r>
              <a:rPr lang="zh-CN" altLang="zh-CN" b="1" kern="100" dirty="0">
                <a:latin typeface="Times New Roman"/>
                <a:cs typeface="Times New Roman"/>
              </a:rPr>
              <a:t>光从一种介质进入另一种介质时，折射角与入射角的大小关系不要一概而论，要视两种介质的折射率大小而定。</a:t>
            </a:r>
            <a:endParaRPr lang="zh-CN" altLang="zh-CN" sz="1050" kern="100" dirty="0">
              <a:cs typeface="Courier New"/>
            </a:endParaRPr>
          </a:p>
          <a:p>
            <a:pPr indent="612140">
              <a:lnSpc>
                <a:spcPct val="135000"/>
              </a:lnSpc>
            </a:pPr>
            <a:r>
              <a:rPr lang="en-US" altLang="zh-CN" b="1" kern="100" dirty="0">
                <a:latin typeface="Times New Roman"/>
                <a:cs typeface="Courier New"/>
              </a:rPr>
              <a:t>(2)</a:t>
            </a:r>
            <a:r>
              <a:rPr lang="zh-CN" altLang="zh-CN" b="1" kern="100" dirty="0">
                <a:latin typeface="Times New Roman"/>
                <a:cs typeface="Times New Roman"/>
              </a:rPr>
              <a:t>当光从折射率小的介质斜射入折射率大的介质时，入射角大于折射角，当光从折射率大的介质斜射入折射率小的介质时，入射角小于折射角</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692696"/>
            <a:ext cx="11449272" cy="5256584"/>
          </a:xfrm>
        </p:spPr>
        <p:txBody>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1  </a:t>
            </a:r>
            <a:r>
              <a:rPr lang="zh-CN" altLang="zh-CN" b="1" kern="100" dirty="0">
                <a:latin typeface="Times New Roman"/>
                <a:cs typeface="Times New Roman"/>
              </a:rPr>
              <a:t>如图所示，井口大小和深度相同的两口井，一口是枯井，一口是水井</a:t>
            </a:r>
            <a:r>
              <a:rPr lang="en-US" altLang="zh-CN" b="1" kern="100" dirty="0">
                <a:latin typeface="Times New Roman"/>
                <a:cs typeface="Courier New"/>
              </a:rPr>
              <a:t>(</a:t>
            </a:r>
            <a:r>
              <a:rPr lang="zh-CN" altLang="zh-CN" b="1" kern="100" dirty="0">
                <a:latin typeface="Times New Roman"/>
                <a:cs typeface="Times New Roman"/>
              </a:rPr>
              <a:t>水面在井口之下</a:t>
            </a:r>
            <a:r>
              <a:rPr lang="en-US" altLang="zh-CN" b="1" kern="100" dirty="0">
                <a:latin typeface="Times New Roman"/>
                <a:cs typeface="Courier New"/>
              </a:rPr>
              <a:t>)</a:t>
            </a:r>
            <a:r>
              <a:rPr lang="zh-CN" altLang="zh-CN" b="1" kern="100" dirty="0">
                <a:latin typeface="Times New Roman"/>
                <a:cs typeface="Times New Roman"/>
              </a:rPr>
              <a:t>，两井底部各有一只大小相同的青蛙，</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．水井中的青蛙觉得井口大些，晴天的夜晚，水井中的青蛙能看到更多的星星</a:t>
            </a:r>
            <a:endParaRPr lang="zh-CN" altLang="zh-CN" sz="1050" kern="100" dirty="0">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．枯井中的青蛙觉得井口大些，晴天的夜晚，水井中的青蛙能看到更多的星星</a:t>
            </a:r>
            <a:endParaRPr lang="zh-CN" altLang="zh-CN" sz="1050" kern="100" dirty="0">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．水井中的青蛙觉得井口小些，晴天的夜晚，枯井中的青蛙能看到更多的星星</a:t>
            </a:r>
            <a:endParaRPr lang="zh-CN" altLang="zh-CN" sz="1050" kern="100" dirty="0">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．两只青蛙觉得井口一样大，晴天的夜晚，水井中的青蛙能看到更多的星</a:t>
            </a:r>
            <a:r>
              <a:rPr lang="zh-CN" altLang="zh-CN" b="1" kern="100" dirty="0" smtClean="0">
                <a:latin typeface="Times New Roman"/>
                <a:cs typeface="Times New Roman"/>
              </a:rPr>
              <a:t>星</a:t>
            </a:r>
            <a:endParaRPr lang="zh-CN" altLang="zh-CN" sz="1050" kern="100" dirty="0">
              <a:cs typeface="Courier New"/>
            </a:endParaRPr>
          </a:p>
        </p:txBody>
      </p:sp>
      <p:pic>
        <p:nvPicPr>
          <p:cNvPr id="8194" name="Picture 2" descr="21WLXKCXARXS4-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001243" y="1916832"/>
            <a:ext cx="4943141" cy="1106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836712"/>
            <a:ext cx="10975658" cy="5400600"/>
          </a:xfrm>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本题中由于井口边沿的约束，青蛙不能看到更大的范围，据此作出边界光线如图所示。</a:t>
            </a:r>
            <a:endParaRPr lang="zh-CN" altLang="zh-CN" sz="1050" kern="100" dirty="0">
              <a:cs typeface="Courier New"/>
            </a:endParaRPr>
          </a:p>
          <a:p>
            <a:pPr indent="612140"/>
            <a:r>
              <a:rPr lang="zh-CN" altLang="zh-CN" b="1" kern="100" dirty="0">
                <a:latin typeface="Times New Roman"/>
                <a:ea typeface="楷体_GB2312"/>
                <a:cs typeface="Times New Roman"/>
              </a:rPr>
              <a:t>由图可看出</a:t>
            </a:r>
            <a:r>
              <a:rPr lang="en-US" altLang="zh-CN" b="1" i="1" kern="100" dirty="0">
                <a:latin typeface="Times New Roman"/>
                <a:ea typeface="楷体_GB2312"/>
                <a:cs typeface="Courier New"/>
              </a:rPr>
              <a:t>α</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γ</a:t>
            </a:r>
            <a:r>
              <a:rPr lang="zh-CN" altLang="zh-CN" b="1" kern="100" dirty="0">
                <a:latin typeface="Times New Roman"/>
                <a:ea typeface="楷体_GB2312"/>
                <a:cs typeface="Times New Roman"/>
              </a:rPr>
              <a:t>，所以水井中的青蛙觉得井口小些；</a:t>
            </a:r>
            <a:r>
              <a:rPr lang="en-US" altLang="zh-CN" b="1" i="1" kern="100" dirty="0">
                <a:latin typeface="Times New Roman"/>
                <a:ea typeface="楷体_GB2312"/>
                <a:cs typeface="Courier New"/>
              </a:rPr>
              <a:t>β</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α</a:t>
            </a:r>
            <a:r>
              <a:rPr lang="zh-CN" altLang="zh-CN" b="1" kern="100" dirty="0">
                <a:latin typeface="Times New Roman"/>
                <a:ea typeface="楷体_GB2312"/>
                <a:cs typeface="Times New Roman"/>
              </a:rPr>
              <a:t>，所以水井中的青蛙可看到更多的星星，故选项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endParaRPr lang="en-US" altLang="zh-CN" b="1" kern="100" dirty="0" smtClean="0">
              <a:solidFill>
                <a:srgbClr val="FF0000"/>
              </a:solidFill>
              <a:latin typeface="IPAPANNEW"/>
              <a:ea typeface="黑体"/>
              <a:cs typeface="Times New Roman"/>
            </a:endParaRPr>
          </a:p>
          <a:p>
            <a:pPr indent="612140"/>
            <a:endParaRPr lang="en-US" altLang="zh-CN" b="1" kern="100" dirty="0" smtClean="0">
              <a:solidFill>
                <a:srgbClr val="FF0000"/>
              </a:solidFill>
              <a:latin typeface="IPAPANNEW"/>
              <a:ea typeface="黑体"/>
              <a:cs typeface="Times New Roman"/>
            </a:endParaRPr>
          </a:p>
          <a:p>
            <a:pPr indent="612140"/>
            <a:endParaRPr lang="en-US" altLang="zh-CN" b="1" kern="100" dirty="0">
              <a:solidFill>
                <a:srgbClr val="FF0000"/>
              </a:solidFill>
              <a:latin typeface="IPAPANNEW"/>
              <a:ea typeface="黑体"/>
              <a:cs typeface="Times New Roman"/>
            </a:endParaRPr>
          </a:p>
          <a:p>
            <a:pPr indent="612140"/>
            <a:r>
              <a:rPr lang="en-US" altLang="zh-CN" b="1" kern="100" dirty="0" smtClean="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B</a:t>
            </a:r>
            <a:endParaRPr lang="zh-CN" altLang="zh-CN" sz="1050" kern="100" dirty="0">
              <a:cs typeface="Courier New"/>
            </a:endParaRPr>
          </a:p>
          <a:p>
            <a:endParaRPr lang="zh-CN" altLang="en-US" dirty="0"/>
          </a:p>
        </p:txBody>
      </p:sp>
      <p:pic>
        <p:nvPicPr>
          <p:cNvPr id="9218" name="Picture 2" descr="21WLXKCXARXS4-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7307" y="3429000"/>
            <a:ext cx="4320480" cy="141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556792"/>
            <a:ext cx="10975658" cy="4104456"/>
          </a:xfrm>
        </p:spPr>
        <p:txBody>
          <a:bodyPr>
            <a:normAutofit/>
          </a:bodyPr>
          <a:lstStyle/>
          <a:p>
            <a:pPr indent="612140" algn="ctr">
              <a:lnSpc>
                <a:spcPct val="200000"/>
              </a:lnSpc>
            </a:pPr>
            <a:r>
              <a:rPr lang="zh-CN" altLang="zh-CN" b="1" kern="100" dirty="0">
                <a:latin typeface="Times New Roman"/>
                <a:ea typeface="黑体"/>
                <a:cs typeface="Times New Roman"/>
              </a:rPr>
              <a:t>视野问题解题技巧</a:t>
            </a:r>
            <a:endParaRPr lang="zh-CN" altLang="zh-CN" sz="1050" kern="100" dirty="0">
              <a:cs typeface="Courier New"/>
            </a:endParaRPr>
          </a:p>
          <a:p>
            <a:pPr indent="612140">
              <a:lnSpc>
                <a:spcPct val="200000"/>
              </a:lnSpc>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确定谁约束了视野及视野内的边界光线。</a:t>
            </a:r>
            <a:endParaRPr lang="zh-CN" altLang="zh-CN" sz="1050" kern="100" dirty="0">
              <a:cs typeface="Courier New"/>
            </a:endParaRPr>
          </a:p>
          <a:p>
            <a:pPr indent="612140">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根据光的直线传播和光的折射定律作图。</a:t>
            </a:r>
            <a:endParaRPr lang="zh-CN" altLang="zh-CN" sz="1050" kern="100" dirty="0">
              <a:cs typeface="Courier New"/>
            </a:endParaRPr>
          </a:p>
          <a:p>
            <a:pPr indent="612140">
              <a:lnSpc>
                <a:spcPct val="200000"/>
              </a:lnSpc>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分析视角和视野的变化，得出结论。　</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051" y="908720"/>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0975658" cy="4464498"/>
          </a:xfrm>
        </p:spPr>
        <p:txBody>
          <a:bodyPr/>
          <a:lstStyle/>
          <a:p>
            <a:pPr marL="447675"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smtClean="0">
                <a:solidFill>
                  <a:srgbClr val="4F6228"/>
                </a:solidFill>
                <a:latin typeface="IPAPANNEW"/>
                <a:ea typeface="黑体"/>
                <a:cs typeface="Times New Roman"/>
              </a:rPr>
              <a:t>]</a:t>
            </a:r>
          </a:p>
          <a:p>
            <a:pPr indent="612140" algn="just">
              <a:tabLst>
                <a:tab pos="3150870" algn="l"/>
              </a:tabLst>
            </a:pPr>
            <a:r>
              <a:rPr lang="en-US" altLang="zh-CN" sz="2800" b="1" kern="100" dirty="0">
                <a:latin typeface="Times New Roman"/>
                <a:cs typeface="Courier New"/>
              </a:rPr>
              <a:t>1</a:t>
            </a:r>
            <a:r>
              <a:rPr lang="zh-CN" altLang="zh-CN" sz="2800" b="1" kern="100" dirty="0">
                <a:latin typeface="Times New Roman"/>
                <a:cs typeface="Times New Roman"/>
              </a:rPr>
              <a:t>．</a:t>
            </a:r>
            <a:r>
              <a:rPr lang="en-US" altLang="zh-CN" sz="2800" b="1" kern="100" dirty="0">
                <a:latin typeface="Times New Roman"/>
                <a:ea typeface="隶书"/>
                <a:cs typeface="Courier New"/>
              </a:rPr>
              <a:t>(2023·</a:t>
            </a:r>
            <a:r>
              <a:rPr lang="zh-CN" altLang="zh-CN" sz="2800" b="1" kern="100" dirty="0">
                <a:latin typeface="Times New Roman"/>
                <a:ea typeface="隶书"/>
                <a:cs typeface="Times New Roman"/>
              </a:rPr>
              <a:t>江苏高考</a:t>
            </a:r>
            <a:r>
              <a:rPr lang="en-US" altLang="zh-CN" sz="2800" b="1" kern="100" dirty="0">
                <a:latin typeface="Times New Roman"/>
                <a:ea typeface="隶书"/>
                <a:cs typeface="Courier New"/>
              </a:rPr>
              <a:t>)</a:t>
            </a:r>
            <a:r>
              <a:rPr lang="zh-CN" altLang="zh-CN" sz="2800" b="1" kern="100" dirty="0">
                <a:latin typeface="Times New Roman"/>
                <a:cs typeface="Times New Roman"/>
              </a:rPr>
              <a:t>地球表面附近空气的折射率随高度降低而增大，太阳光斜射向地面的过程中会发生弯曲。下列光路图中能描述该现象的是</a:t>
            </a:r>
            <a:r>
              <a:rPr lang="en-US" altLang="zh-CN" sz="2800" b="1" kern="100" dirty="0">
                <a:latin typeface="Times New Roman"/>
                <a:cs typeface="Courier New"/>
              </a:rPr>
              <a:t>(</a:t>
            </a:r>
            <a:r>
              <a:rPr lang="zh-CN" altLang="zh-CN" sz="2800" b="1" kern="100" dirty="0">
                <a:latin typeface="Times New Roman"/>
                <a:cs typeface="Times New Roman"/>
              </a:rPr>
              <a:t>　　</a:t>
            </a:r>
            <a:r>
              <a:rPr lang="en-US" altLang="zh-CN" sz="2800" b="1" kern="100" dirty="0">
                <a:latin typeface="Times New Roman"/>
                <a:cs typeface="Courier New"/>
              </a:rPr>
              <a:t>)</a:t>
            </a:r>
            <a:endParaRPr lang="zh-CN" altLang="zh-CN" sz="2800" kern="100" dirty="0">
              <a:cs typeface="Courier New"/>
            </a:endParaRPr>
          </a:p>
          <a:p>
            <a:pPr marL="447675" indent="0" algn="ctr"/>
            <a:endParaRPr lang="zh-CN" altLang="zh-CN" sz="1050" kern="100" dirty="0">
              <a:cs typeface="Courier New"/>
            </a:endParaRPr>
          </a:p>
        </p:txBody>
      </p:sp>
      <p:pic>
        <p:nvPicPr>
          <p:cNvPr id="11331" name="Picture 67" descr="23WLGKJSJ-4.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49115" y="3379440"/>
            <a:ext cx="8604472"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indent="612140" algn="just">
              <a:tabLst>
                <a:tab pos="3150870" algn="l"/>
              </a:tabLst>
            </a:pPr>
            <a:r>
              <a:rPr lang="zh-CN" altLang="zh-CN" b="1" kern="100" dirty="0">
                <a:solidFill>
                  <a:srgbClr val="FF0000"/>
                </a:solidFill>
                <a:ea typeface="黑体"/>
                <a:cs typeface="Times New Roman"/>
              </a:rPr>
              <a:t>解析：</a:t>
            </a:r>
            <a:r>
              <a:rPr lang="en-US" altLang="zh-CN" b="1" kern="100" dirty="0">
                <a:latin typeface="Times New Roman"/>
                <a:ea typeface="楷体_GB2312"/>
                <a:cs typeface="Courier New"/>
              </a:rPr>
              <a:t> </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于地球表面附近空气的折射率随高度降低而增大，即光线由光疏介质射入光密介质，折射角小于入射角，画出光路图如图所示，则从高到低</a:t>
            </a:r>
            <a:r>
              <a:rPr lang="en-US" altLang="zh-CN" b="1" i="1" kern="100" dirty="0">
                <a:latin typeface="Times New Roman"/>
                <a:ea typeface="楷体_GB2312"/>
                <a:cs typeface="Courier New"/>
              </a:rPr>
              <a:t>θ</a:t>
            </a:r>
            <a:r>
              <a:rPr lang="zh-CN" altLang="zh-CN" b="1" kern="100" baseline="-25000" dirty="0">
                <a:latin typeface="Times New Roman"/>
                <a:ea typeface="楷体_GB2312"/>
                <a:cs typeface="Times New Roman"/>
              </a:rPr>
              <a:t>下</a:t>
            </a:r>
            <a:r>
              <a:rPr lang="zh-CN" altLang="zh-CN" b="1" kern="100" dirty="0">
                <a:latin typeface="Times New Roman"/>
                <a:ea typeface="楷体_GB2312"/>
                <a:cs typeface="Times New Roman"/>
              </a:rPr>
              <a:t>逐渐减小，则光线应逐渐趋于竖直方向。故选</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endParaRPr lang="zh-CN" altLang="zh-CN" sz="1050" kern="100" dirty="0">
              <a:cs typeface="Courier New"/>
            </a:endParaRPr>
          </a:p>
          <a:p>
            <a:endParaRPr lang="zh-CN" altLang="en-US" dirty="0"/>
          </a:p>
        </p:txBody>
      </p:sp>
      <p:pic>
        <p:nvPicPr>
          <p:cNvPr id="29698" name="Picture 2" descr="23WLGKJSJ-5.T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937347" y="2996952"/>
            <a:ext cx="2099418"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对象 4"/>
          <p:cNvGraphicFramePr>
            <a:graphicFrameLocks noChangeAspect="1"/>
          </p:cNvGraphicFramePr>
          <p:nvPr>
            <p:extLst>
              <p:ext uri="{D42A27DB-BD31-4B8C-83A1-F6EECF244321}">
                <p14:modId xmlns:p14="http://schemas.microsoft.com/office/powerpoint/2010/main" val="3565391052"/>
              </p:ext>
            </p:extLst>
          </p:nvPr>
        </p:nvGraphicFramePr>
        <p:xfrm>
          <a:off x="768995" y="5085184"/>
          <a:ext cx="10371138" cy="593725"/>
        </p:xfrm>
        <a:graphic>
          <a:graphicData uri="http://schemas.openxmlformats.org/presentationml/2006/ole">
            <mc:AlternateContent xmlns:mc="http://schemas.openxmlformats.org/markup-compatibility/2006">
              <mc:Choice xmlns:v="urn:schemas-microsoft-com:vml" Requires="v">
                <p:oleObj spid="_x0000_s29701" name="文档" r:id="rId6" imgW="10371836" imgH="593770" progId="Word.Document.12">
                  <p:embed/>
                </p:oleObj>
              </mc:Choice>
              <mc:Fallback>
                <p:oleObj name="文档" r:id="rId6" imgW="10371836" imgH="593770" progId="Word.Document.12">
                  <p:embed/>
                  <p:pic>
                    <p:nvPicPr>
                      <p:cNvPr id="0" name=""/>
                      <p:cNvPicPr/>
                      <p:nvPr/>
                    </p:nvPicPr>
                    <p:blipFill>
                      <a:blip r:embed="rId7"/>
                      <a:stretch>
                        <a:fillRect/>
                      </a:stretch>
                    </p:blipFill>
                    <p:spPr>
                      <a:xfrm>
                        <a:off x="768995" y="5085184"/>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2154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124742"/>
            <a:ext cx="10975658" cy="4464498"/>
          </a:xfrm>
        </p:spPr>
        <p:txBody>
          <a:bodyPr/>
          <a:lstStyle/>
          <a:p>
            <a:pPr marL="442913" indent="-442913" algn="just">
              <a:tabLst>
                <a:tab pos="2970530" algn="l"/>
              </a:tabLst>
            </a:pPr>
            <a:r>
              <a:rPr lang="en-US" altLang="zh-CN" b="1" kern="100" dirty="0">
                <a:latin typeface="Times New Roman"/>
                <a:cs typeface="Courier New"/>
              </a:rPr>
              <a:t>2</a:t>
            </a:r>
            <a:r>
              <a:rPr lang="zh-CN" altLang="zh-CN" b="1" kern="100" dirty="0" smtClean="0">
                <a:latin typeface="Times New Roman"/>
                <a:cs typeface="Times New Roman"/>
              </a:rPr>
              <a:t>．</a:t>
            </a:r>
            <a:r>
              <a:rPr lang="en-US" altLang="zh-CN" b="1" kern="100" dirty="0" smtClean="0">
                <a:latin typeface="Times New Roman"/>
                <a:ea typeface="隶书"/>
                <a:cs typeface="Courier New"/>
              </a:rPr>
              <a:t>(2022·</a:t>
            </a:r>
            <a:r>
              <a:rPr lang="zh-CN" altLang="zh-CN" b="1" kern="100" dirty="0" smtClean="0">
                <a:latin typeface="Times New Roman"/>
                <a:ea typeface="隶书"/>
                <a:cs typeface="Times New Roman"/>
              </a:rPr>
              <a:t>浙江</a:t>
            </a:r>
            <a:r>
              <a:rPr lang="en-US" altLang="zh-CN" b="1" kern="100" dirty="0" smtClean="0">
                <a:latin typeface="Times New Roman"/>
                <a:ea typeface="隶书"/>
                <a:cs typeface="Courier New"/>
              </a:rPr>
              <a:t>1</a:t>
            </a:r>
            <a:r>
              <a:rPr lang="zh-CN" altLang="zh-CN" b="1" kern="100" dirty="0" smtClean="0">
                <a:latin typeface="Times New Roman"/>
                <a:ea typeface="隶书"/>
                <a:cs typeface="Times New Roman"/>
              </a:rPr>
              <a:t>月选考</a:t>
            </a:r>
            <a:r>
              <a:rPr lang="en-US" altLang="zh-CN" b="1" kern="100" dirty="0" smtClean="0">
                <a:latin typeface="Times New Roman"/>
                <a:ea typeface="隶书"/>
                <a:cs typeface="Courier New"/>
              </a:rPr>
              <a:t>)</a:t>
            </a:r>
            <a:r>
              <a:rPr lang="zh-CN" altLang="zh-CN" b="1" kern="100" dirty="0" smtClean="0">
                <a:latin typeface="Times New Roman"/>
                <a:cs typeface="Times New Roman"/>
              </a:rPr>
              <a:t>如</a:t>
            </a:r>
            <a:r>
              <a:rPr lang="zh-CN" altLang="zh-CN" b="1" kern="100" dirty="0">
                <a:latin typeface="Times New Roman"/>
                <a:cs typeface="Times New Roman"/>
              </a:rPr>
              <a:t>图所示，用激光笔照射半圆形玻璃砖圆心</a:t>
            </a:r>
            <a:r>
              <a:rPr lang="en-US" altLang="zh-CN" b="1" i="1" kern="100" dirty="0">
                <a:latin typeface="Times New Roman"/>
                <a:cs typeface="Courier New"/>
              </a:rPr>
              <a:t>O</a:t>
            </a:r>
            <a:r>
              <a:rPr lang="zh-CN" altLang="zh-CN" b="1" kern="100" dirty="0">
                <a:latin typeface="Times New Roman"/>
                <a:cs typeface="Times New Roman"/>
              </a:rPr>
              <a:t>点，发现有</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四条细光束，其中</a:t>
            </a:r>
            <a:r>
              <a:rPr lang="en-US" altLang="zh-CN" b="1" i="1" kern="100" dirty="0">
                <a:latin typeface="Times New Roman"/>
                <a:cs typeface="Courier New"/>
              </a:rPr>
              <a:t>d</a:t>
            </a:r>
            <a:r>
              <a:rPr lang="zh-CN" altLang="zh-CN" b="1" kern="100" dirty="0">
                <a:latin typeface="Times New Roman"/>
                <a:cs typeface="Times New Roman"/>
              </a:rPr>
              <a:t>是光经折射和反射形成的。当入射光束</a:t>
            </a:r>
            <a:r>
              <a:rPr lang="en-US" altLang="zh-CN" b="1" i="1" kern="100" dirty="0">
                <a:latin typeface="Times New Roman"/>
                <a:cs typeface="Courier New"/>
              </a:rPr>
              <a:t>a</a:t>
            </a:r>
            <a:r>
              <a:rPr lang="zh-CN" altLang="zh-CN" b="1" kern="100" dirty="0">
                <a:latin typeface="Times New Roman"/>
                <a:cs typeface="Times New Roman"/>
              </a:rPr>
              <a:t>绕</a:t>
            </a:r>
            <a:r>
              <a:rPr lang="en-US" altLang="zh-CN" b="1" i="1" kern="100" dirty="0">
                <a:latin typeface="Times New Roman"/>
                <a:cs typeface="Courier New"/>
              </a:rPr>
              <a:t>O</a:t>
            </a:r>
            <a:r>
              <a:rPr lang="zh-CN" altLang="zh-CN" b="1" kern="100" dirty="0">
                <a:latin typeface="Times New Roman"/>
                <a:cs typeface="Times New Roman"/>
              </a:rPr>
              <a:t>点逆时针方向转过小角度</a:t>
            </a:r>
            <a:r>
              <a:rPr lang="en-US" altLang="zh-CN" b="1" kern="100" dirty="0">
                <a:latin typeface="Times New Roman"/>
                <a:cs typeface="Courier New"/>
              </a:rPr>
              <a:t>Δ</a:t>
            </a:r>
            <a:r>
              <a:rPr lang="en-US" altLang="zh-CN" b="1" i="1" kern="100" dirty="0">
                <a:latin typeface="Times New Roman"/>
                <a:cs typeface="Courier New"/>
              </a:rPr>
              <a:t>θ</a:t>
            </a:r>
            <a:r>
              <a:rPr lang="zh-CN" altLang="zh-CN" b="1" kern="100" dirty="0">
                <a:latin typeface="Times New Roman"/>
                <a:cs typeface="Times New Roman"/>
              </a:rPr>
              <a:t>时，</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也会随之转动，</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2913" indent="0"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．光束</a:t>
            </a:r>
            <a:r>
              <a:rPr lang="en-US" altLang="zh-CN" b="1" i="1" kern="100" dirty="0">
                <a:latin typeface="Times New Roman"/>
                <a:cs typeface="Courier New"/>
              </a:rPr>
              <a:t>b</a:t>
            </a:r>
            <a:r>
              <a:rPr lang="zh-CN" altLang="zh-CN" b="1" kern="100" dirty="0">
                <a:latin typeface="Times New Roman"/>
                <a:cs typeface="Times New Roman"/>
              </a:rPr>
              <a:t>顺时针旋转角度小于</a:t>
            </a:r>
            <a:r>
              <a:rPr lang="en-US" altLang="zh-CN" b="1" kern="100" dirty="0">
                <a:latin typeface="Times New Roman"/>
                <a:cs typeface="Courier New"/>
              </a:rPr>
              <a:t>Δ</a:t>
            </a:r>
            <a:r>
              <a:rPr lang="en-US" altLang="zh-CN" b="1" i="1" kern="100" dirty="0">
                <a:latin typeface="Times New Roman"/>
                <a:cs typeface="Courier New"/>
              </a:rPr>
              <a:t>θ</a:t>
            </a:r>
            <a:endParaRPr lang="zh-CN" altLang="zh-CN" kern="100" dirty="0">
              <a:cs typeface="Courier New"/>
            </a:endParaRPr>
          </a:p>
          <a:p>
            <a:pPr marL="442913" indent="0"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．光束</a:t>
            </a:r>
            <a:r>
              <a:rPr lang="en-US" altLang="zh-CN" b="1" i="1" kern="100" dirty="0">
                <a:latin typeface="Times New Roman"/>
                <a:cs typeface="Courier New"/>
              </a:rPr>
              <a:t>c</a:t>
            </a:r>
            <a:r>
              <a:rPr lang="zh-CN" altLang="zh-CN" b="1" kern="100" dirty="0">
                <a:latin typeface="Times New Roman"/>
                <a:cs typeface="Times New Roman"/>
              </a:rPr>
              <a:t>逆时针旋转角度小于</a:t>
            </a:r>
            <a:r>
              <a:rPr lang="en-US" altLang="zh-CN" b="1" kern="100" dirty="0">
                <a:latin typeface="Times New Roman"/>
                <a:cs typeface="Courier New"/>
              </a:rPr>
              <a:t>Δ</a:t>
            </a:r>
            <a:r>
              <a:rPr lang="en-US" altLang="zh-CN" b="1" i="1" kern="100" dirty="0">
                <a:latin typeface="Times New Roman"/>
                <a:cs typeface="Courier New"/>
              </a:rPr>
              <a:t>θ</a:t>
            </a:r>
            <a:endParaRPr lang="zh-CN" altLang="zh-CN" kern="100" dirty="0">
              <a:cs typeface="Courier New"/>
            </a:endParaRPr>
          </a:p>
          <a:p>
            <a:pPr marL="442913"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．光束</a:t>
            </a:r>
            <a:r>
              <a:rPr lang="en-US" altLang="zh-CN" b="1" i="1" kern="100" dirty="0">
                <a:latin typeface="Times New Roman"/>
                <a:cs typeface="Courier New"/>
              </a:rPr>
              <a:t>d</a:t>
            </a:r>
            <a:r>
              <a:rPr lang="zh-CN" altLang="zh-CN" b="1" kern="100" dirty="0">
                <a:latin typeface="Times New Roman"/>
                <a:cs typeface="Times New Roman"/>
              </a:rPr>
              <a:t>顺时针旋转角度大于</a:t>
            </a:r>
            <a:r>
              <a:rPr lang="en-US" altLang="zh-CN" b="1" kern="100" dirty="0">
                <a:latin typeface="Times New Roman"/>
                <a:cs typeface="Courier New"/>
              </a:rPr>
              <a:t>Δ</a:t>
            </a:r>
            <a:r>
              <a:rPr lang="en-US" altLang="zh-CN" b="1" i="1" kern="100" dirty="0">
                <a:latin typeface="Times New Roman"/>
                <a:cs typeface="Courier New"/>
              </a:rPr>
              <a:t>θ</a:t>
            </a:r>
            <a:endParaRPr lang="zh-CN" altLang="zh-CN" kern="100" dirty="0">
              <a:cs typeface="Courier New"/>
            </a:endParaRPr>
          </a:p>
          <a:p>
            <a:pPr marL="442913"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．光束</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之间的夹角减小了</a:t>
            </a:r>
            <a:r>
              <a:rPr lang="en-US" altLang="zh-CN" b="1" kern="100" dirty="0">
                <a:latin typeface="Times New Roman"/>
                <a:cs typeface="Courier New"/>
              </a:rPr>
              <a:t>2Δ</a:t>
            </a:r>
            <a:r>
              <a:rPr lang="en-US" altLang="zh-CN" b="1" i="1" kern="100" dirty="0">
                <a:latin typeface="Times New Roman"/>
                <a:cs typeface="Courier New"/>
              </a:rPr>
              <a:t>θ</a:t>
            </a:r>
            <a:endParaRPr lang="zh-CN" altLang="zh-CN" kern="100" dirty="0">
              <a:cs typeface="Courier New"/>
            </a:endParaRPr>
          </a:p>
          <a:p>
            <a:pPr marL="442913" indent="0"/>
            <a:endParaRPr lang="zh-CN" altLang="en-US" dirty="0"/>
          </a:p>
        </p:txBody>
      </p:sp>
      <p:pic>
        <p:nvPicPr>
          <p:cNvPr id="12312" name="Picture 24" descr="F:\粤教版物理选择性必修第一册教参$\22ZJYYWL-1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329899" y="2276870"/>
            <a:ext cx="202427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102761936"/>
              </p:ext>
            </p:extLst>
          </p:nvPr>
        </p:nvGraphicFramePr>
        <p:xfrm>
          <a:off x="984250" y="620688"/>
          <a:ext cx="10177463" cy="5049837"/>
        </p:xfrm>
        <a:graphic>
          <a:graphicData uri="http://schemas.openxmlformats.org/presentationml/2006/ole">
            <mc:AlternateContent xmlns:mc="http://schemas.openxmlformats.org/markup-compatibility/2006">
              <mc:Choice xmlns:v="urn:schemas-microsoft-com:vml" Requires="v">
                <p:oleObj spid="_x0000_s13392" name="文档" r:id="rId4" imgW="10367808" imgH="5150640" progId="Word.Document.12">
                  <p:embed/>
                </p:oleObj>
              </mc:Choice>
              <mc:Fallback>
                <p:oleObj name="文档" r:id="rId4" imgW="10367808" imgH="5150640" progId="Word.Document.12">
                  <p:embed/>
                  <p:pic>
                    <p:nvPicPr>
                      <p:cNvPr id="0" name=""/>
                      <p:cNvPicPr/>
                      <p:nvPr/>
                    </p:nvPicPr>
                    <p:blipFill>
                      <a:blip r:embed="rId5"/>
                      <a:stretch>
                        <a:fillRect/>
                      </a:stretch>
                    </p:blipFill>
                    <p:spPr>
                      <a:xfrm>
                        <a:off x="984250" y="620688"/>
                        <a:ext cx="10177463" cy="50498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20267319"/>
              </p:ext>
            </p:extLst>
          </p:nvPr>
        </p:nvGraphicFramePr>
        <p:xfrm>
          <a:off x="985019" y="5705946"/>
          <a:ext cx="5276850" cy="387350"/>
        </p:xfrm>
        <a:graphic>
          <a:graphicData uri="http://schemas.openxmlformats.org/presentationml/2006/ole">
            <mc:AlternateContent xmlns:mc="http://schemas.openxmlformats.org/markup-compatibility/2006">
              <mc:Choice xmlns:v="urn:schemas-microsoft-com:vml" Requires="v">
                <p:oleObj spid="_x0000_s13393" name="文档" r:id="rId7" imgW="5269437" imgH="396514" progId="Word.Document.12">
                  <p:embed/>
                </p:oleObj>
              </mc:Choice>
              <mc:Fallback>
                <p:oleObj name="文档" r:id="rId7" imgW="5269437" imgH="396514" progId="Word.Document.12">
                  <p:embed/>
                  <p:pic>
                    <p:nvPicPr>
                      <p:cNvPr id="0" name=""/>
                      <p:cNvPicPr/>
                      <p:nvPr/>
                    </p:nvPicPr>
                    <p:blipFill>
                      <a:blip r:embed="rId8"/>
                      <a:stretch>
                        <a:fillRect/>
                      </a:stretch>
                    </p:blipFill>
                    <p:spPr>
                      <a:xfrm>
                        <a:off x="985019" y="5705946"/>
                        <a:ext cx="5276850" cy="387350"/>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365354228"/>
              </p:ext>
            </p:extLst>
          </p:nvPr>
        </p:nvGraphicFramePr>
        <p:xfrm>
          <a:off x="647823" y="404664"/>
          <a:ext cx="10274300" cy="2792413"/>
        </p:xfrm>
        <a:graphic>
          <a:graphicData uri="http://schemas.openxmlformats.org/presentationml/2006/ole">
            <mc:AlternateContent xmlns:mc="http://schemas.openxmlformats.org/markup-compatibility/2006">
              <mc:Choice xmlns:v="urn:schemas-microsoft-com:vml" Requires="v">
                <p:oleObj spid="_x0000_s14453" name="文档" r:id="rId4" imgW="10371836" imgH="2831494" progId="Word.Document.12">
                  <p:embed/>
                </p:oleObj>
              </mc:Choice>
              <mc:Fallback>
                <p:oleObj name="文档" r:id="rId4" imgW="10371836" imgH="2831494" progId="Word.Document.12">
                  <p:embed/>
                  <p:pic>
                    <p:nvPicPr>
                      <p:cNvPr id="0" name=""/>
                      <p:cNvPicPr/>
                      <p:nvPr/>
                    </p:nvPicPr>
                    <p:blipFill>
                      <a:blip r:embed="rId5"/>
                      <a:stretch>
                        <a:fillRect/>
                      </a:stretch>
                    </p:blipFill>
                    <p:spPr>
                      <a:xfrm>
                        <a:off x="647823" y="404664"/>
                        <a:ext cx="10274300" cy="2792413"/>
                      </a:xfrm>
                      <a:prstGeom prst="rect">
                        <a:avLst/>
                      </a:prstGeom>
                    </p:spPr>
                  </p:pic>
                </p:oleObj>
              </mc:Fallback>
            </mc:AlternateContent>
          </a:graphicData>
        </a:graphic>
      </p:graphicFrame>
      <p:pic>
        <p:nvPicPr>
          <p:cNvPr id="14338" name="Picture 2" descr="20XWLX4-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86019" y="952642"/>
            <a:ext cx="1728192" cy="139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014851199"/>
              </p:ext>
            </p:extLst>
          </p:nvPr>
        </p:nvGraphicFramePr>
        <p:xfrm>
          <a:off x="624979" y="2276872"/>
          <a:ext cx="10371138" cy="3883025"/>
        </p:xfrm>
        <a:graphic>
          <a:graphicData uri="http://schemas.openxmlformats.org/presentationml/2006/ole">
            <mc:AlternateContent xmlns:mc="http://schemas.openxmlformats.org/markup-compatibility/2006">
              <mc:Choice xmlns:v="urn:schemas-microsoft-com:vml" Requires="v">
                <p:oleObj spid="_x0000_s14454" name="文档" r:id="rId8" imgW="10371836" imgH="3888527" progId="Word.Document.12">
                  <p:embed/>
                </p:oleObj>
              </mc:Choice>
              <mc:Fallback>
                <p:oleObj name="文档" r:id="rId8" imgW="10371836" imgH="3888527" progId="Word.Document.12">
                  <p:embed/>
                  <p:pic>
                    <p:nvPicPr>
                      <p:cNvPr id="0" name=""/>
                      <p:cNvPicPr/>
                      <p:nvPr/>
                    </p:nvPicPr>
                    <p:blipFill>
                      <a:blip r:embed="rId9"/>
                      <a:stretch>
                        <a:fillRect/>
                      </a:stretch>
                    </p:blipFill>
                    <p:spPr>
                      <a:xfrm>
                        <a:off x="624979" y="2276872"/>
                        <a:ext cx="10371138" cy="38830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61324277"/>
              </p:ext>
            </p:extLst>
          </p:nvPr>
        </p:nvGraphicFramePr>
        <p:xfrm>
          <a:off x="624979" y="6146055"/>
          <a:ext cx="10371138" cy="595313"/>
        </p:xfrm>
        <a:graphic>
          <a:graphicData uri="http://schemas.openxmlformats.org/presentationml/2006/ole">
            <mc:AlternateContent xmlns:mc="http://schemas.openxmlformats.org/markup-compatibility/2006">
              <mc:Choice xmlns:v="urn:schemas-microsoft-com:vml" Requires="v">
                <p:oleObj spid="_x0000_s14455" name="文档" r:id="rId11" imgW="10371836" imgH="595212" progId="Word.Document.12">
                  <p:embed/>
                </p:oleObj>
              </mc:Choice>
              <mc:Fallback>
                <p:oleObj name="文档" r:id="rId11" imgW="10371836" imgH="595212" progId="Word.Document.12">
                  <p:embed/>
                  <p:pic>
                    <p:nvPicPr>
                      <p:cNvPr id="0" name=""/>
                      <p:cNvPicPr/>
                      <p:nvPr/>
                    </p:nvPicPr>
                    <p:blipFill>
                      <a:blip r:embed="rId12"/>
                      <a:stretch>
                        <a:fillRect/>
                      </a:stretch>
                    </p:blipFill>
                    <p:spPr>
                      <a:xfrm>
                        <a:off x="624979" y="6146055"/>
                        <a:ext cx="10371138" cy="595313"/>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4464498"/>
          </a:xfrm>
        </p:spPr>
        <p:txBody>
          <a:bodyPr/>
          <a:lstStyle/>
          <a:p>
            <a:pPr indent="612140" algn="ctr"/>
            <a:r>
              <a:rPr lang="zh-CN" altLang="zh-CN" b="1" kern="100" dirty="0">
                <a:solidFill>
                  <a:schemeClr val="accent6">
                    <a:lumMod val="75000"/>
                  </a:schemeClr>
                </a:solidFill>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折射率的理解和计算</a:t>
            </a:r>
            <a:endParaRPr lang="zh-CN" altLang="zh-CN" sz="1050" kern="100" dirty="0">
              <a:solidFill>
                <a:schemeClr val="accent6">
                  <a:lumMod val="75000"/>
                </a:schemeClr>
              </a:solidFill>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r>
              <a:rPr lang="en-US" altLang="zh-CN" b="1" kern="100" dirty="0">
                <a:latin typeface="Times New Roman"/>
                <a:ea typeface="黑体"/>
                <a:cs typeface="Courier New"/>
              </a:rPr>
              <a:t>  </a:t>
            </a:r>
            <a:endParaRPr lang="zh-CN" altLang="zh-CN" sz="1050" kern="100" dirty="0">
              <a:cs typeface="Courier New"/>
            </a:endParaRPr>
          </a:p>
          <a:p>
            <a:pPr indent="612140"/>
            <a:r>
              <a:rPr lang="zh-CN" altLang="zh-CN" b="1" kern="100" dirty="0">
                <a:latin typeface="Times New Roman"/>
                <a:cs typeface="Times New Roman"/>
              </a:rPr>
              <a:t>如下表所示是在探究光由真空射入某种透明介质发生折射时的规律时得到的实验数据，请在表格基础上思考以下问题：</a:t>
            </a:r>
            <a:endParaRPr lang="zh-CN" altLang="zh-CN" sz="1050" kern="100" dirty="0">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85845002"/>
              </p:ext>
            </p:extLst>
          </p:nvPr>
        </p:nvGraphicFramePr>
        <p:xfrm>
          <a:off x="2785220" y="2708920"/>
          <a:ext cx="5904655" cy="3466160"/>
        </p:xfrm>
        <a:graphic>
          <a:graphicData uri="http://schemas.openxmlformats.org/drawingml/2006/table">
            <a:tbl>
              <a:tblPr/>
              <a:tblGrid>
                <a:gridCol w="1829612"/>
                <a:gridCol w="1513401"/>
                <a:gridCol w="983958"/>
                <a:gridCol w="1577684"/>
              </a:tblGrid>
              <a:tr h="283980">
                <a:tc>
                  <a:txBody>
                    <a:bodyPr/>
                    <a:lstStyle/>
                    <a:p>
                      <a:pPr algn="ctr">
                        <a:lnSpc>
                          <a:spcPct val="100000"/>
                        </a:lnSpc>
                        <a:spcAft>
                          <a:spcPts val="0"/>
                        </a:spcAft>
                      </a:pPr>
                      <a:r>
                        <a:rPr lang="zh-CN" sz="2400" b="1" kern="100">
                          <a:effectLst/>
                          <a:latin typeface="Times New Roman"/>
                          <a:cs typeface="Times New Roman"/>
                        </a:rPr>
                        <a:t>入射角</a:t>
                      </a:r>
                      <a:r>
                        <a:rPr lang="en-US" sz="2400" b="1" i="1" kern="100">
                          <a:effectLst/>
                          <a:latin typeface="Times New Roman"/>
                          <a:cs typeface="Courier New"/>
                        </a:rPr>
                        <a:t>i</a:t>
                      </a:r>
                      <a:r>
                        <a:rPr lang="en-US" sz="2400" b="1" kern="100">
                          <a:effectLst/>
                          <a:latin typeface="Times New Roman"/>
                          <a:cs typeface="Courier New"/>
                        </a:rPr>
                        <a:t>(°)</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2400" b="1" kern="100" dirty="0">
                          <a:effectLst/>
                          <a:latin typeface="Times New Roman"/>
                          <a:cs typeface="Times New Roman"/>
                        </a:rPr>
                        <a:t>折射角</a:t>
                      </a:r>
                      <a:r>
                        <a:rPr lang="en-US" sz="2400" b="1" i="1" kern="100" dirty="0">
                          <a:effectLst/>
                          <a:latin typeface="Times New Roman"/>
                          <a:cs typeface="Courier New"/>
                        </a:rPr>
                        <a:t>r</a:t>
                      </a:r>
                      <a:r>
                        <a:rPr lang="en-US" sz="2400" b="1" kern="100" dirty="0">
                          <a:effectLst/>
                          <a:latin typeface="Times New Roman"/>
                          <a:cs typeface="Courier New"/>
                        </a:rPr>
                        <a:t>(°)</a:t>
                      </a:r>
                      <a:endParaRPr lang="zh-CN" sz="2400" kern="100" dirty="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i="1" kern="100">
                          <a:effectLst/>
                          <a:latin typeface="Times New Roman"/>
                          <a:cs typeface="Courier New"/>
                        </a:rPr>
                        <a:t>i</a:t>
                      </a:r>
                      <a:r>
                        <a:rPr lang="en-US" sz="2400" b="1" kern="100">
                          <a:effectLst/>
                          <a:latin typeface="Times New Roman"/>
                          <a:cs typeface="Courier New"/>
                        </a:rPr>
                        <a:t>/</a:t>
                      </a:r>
                      <a:r>
                        <a:rPr lang="en-US" sz="2400" b="1" i="1" kern="100">
                          <a:effectLst/>
                          <a:latin typeface="Times New Roman"/>
                          <a:cs typeface="Courier New"/>
                        </a:rPr>
                        <a:t>r</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sin </a:t>
                      </a:r>
                      <a:r>
                        <a:rPr lang="en-US" sz="2400" b="1" i="1" kern="100">
                          <a:effectLst/>
                          <a:latin typeface="Times New Roman"/>
                          <a:cs typeface="Courier New"/>
                        </a:rPr>
                        <a:t>i</a:t>
                      </a:r>
                      <a:r>
                        <a:rPr lang="en-US" sz="2400" b="1" kern="100">
                          <a:effectLst/>
                          <a:latin typeface="Times New Roman"/>
                          <a:cs typeface="Courier New"/>
                        </a:rPr>
                        <a:t>/sin </a:t>
                      </a:r>
                      <a:r>
                        <a:rPr lang="en-US" sz="2400" b="1" i="1" kern="100">
                          <a:effectLst/>
                          <a:latin typeface="Times New Roman"/>
                          <a:cs typeface="Courier New"/>
                        </a:rPr>
                        <a:t>r</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10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6.7</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1.49</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20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13.3</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1.49</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dirty="0">
                          <a:effectLst/>
                          <a:latin typeface="Times New Roman"/>
                          <a:cs typeface="Courier New"/>
                        </a:rPr>
                        <a:t>30</a:t>
                      </a:r>
                      <a:endParaRPr lang="zh-CN" sz="2400" kern="100" dirty="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19.6</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1.53</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1.49</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dirty="0">
                          <a:effectLst/>
                          <a:latin typeface="Times New Roman"/>
                          <a:cs typeface="Courier New"/>
                        </a:rPr>
                        <a:t>40</a:t>
                      </a:r>
                      <a:endParaRPr lang="zh-CN" sz="2400" kern="100" dirty="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25.2</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1.59</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1.51</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50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30.7</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1.63</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60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35.1</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1.71</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1.51</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70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38.6</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1.81</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1.50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550">
                <a:tc>
                  <a:txBody>
                    <a:bodyPr/>
                    <a:lstStyle/>
                    <a:p>
                      <a:pPr algn="ctr">
                        <a:lnSpc>
                          <a:spcPct val="100000"/>
                        </a:lnSpc>
                        <a:spcAft>
                          <a:spcPts val="0"/>
                        </a:spcAft>
                      </a:pPr>
                      <a:r>
                        <a:rPr lang="en-US" sz="2400" b="1" kern="100">
                          <a:effectLst/>
                          <a:latin typeface="Times New Roman"/>
                          <a:cs typeface="Courier New"/>
                        </a:rPr>
                        <a:t>80</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40.6</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a:effectLst/>
                          <a:latin typeface="Times New Roman"/>
                          <a:cs typeface="Courier New"/>
                        </a:rPr>
                        <a:t>1.97</a:t>
                      </a:r>
                      <a:endParaRPr lang="zh-CN" sz="2400" kern="10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b="1" kern="100" dirty="0">
                          <a:effectLst/>
                          <a:latin typeface="Times New Roman"/>
                          <a:cs typeface="Courier New"/>
                        </a:rPr>
                        <a:t>1.51</a:t>
                      </a:r>
                      <a:endParaRPr lang="zh-CN" sz="2400" kern="100" dirty="0">
                        <a:effectLst/>
                        <a:latin typeface="宋体"/>
                        <a:cs typeface="Courier New"/>
                      </a:endParaRPr>
                    </a:p>
                  </a:txBody>
                  <a:tcPr marL="29776" marR="297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556792"/>
            <a:ext cx="10975658" cy="4032448"/>
          </a:xfrm>
        </p:spPr>
        <p:txBody>
          <a:bodyPr/>
          <a:lstStyle/>
          <a:p>
            <a:pPr marL="442913" indent="-442913"/>
            <a:r>
              <a:rPr lang="zh-CN" altLang="zh-CN" b="1" kern="100" dirty="0">
                <a:latin typeface="Times New Roman"/>
                <a:ea typeface="黑体"/>
                <a:cs typeface="Times New Roman"/>
              </a:rPr>
              <a:t>一、光的折射定律</a:t>
            </a:r>
            <a:endParaRPr lang="zh-CN" altLang="zh-CN" sz="1050" kern="100" dirty="0">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光在均匀的介质中是沿着</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传播的。</a:t>
            </a:r>
            <a:endParaRPr lang="zh-CN" altLang="zh-CN" sz="1050" kern="100" dirty="0">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光的反射和折射：当光遇到不同介质的分界面时，一部分被反射回原来的介质中，发生光的</a:t>
            </a:r>
            <a:r>
              <a:rPr lang="en-US" altLang="zh-CN" b="1" u="sng" kern="100" dirty="0">
                <a:latin typeface="Times New Roman"/>
                <a:cs typeface="Courier New"/>
              </a:rPr>
              <a:t>          </a:t>
            </a:r>
            <a:r>
              <a:rPr lang="zh-CN" altLang="zh-CN" b="1" kern="100" dirty="0">
                <a:latin typeface="Times New Roman"/>
                <a:cs typeface="Times New Roman"/>
              </a:rPr>
              <a:t>，另一部分进入不同介质后偏向另一个方向传播，发生光的</a:t>
            </a:r>
            <a:r>
              <a:rPr lang="en-US" altLang="zh-CN" b="1" u="sng" kern="100" dirty="0">
                <a:latin typeface="Times New Roman"/>
                <a:cs typeface="Courier New"/>
              </a:rPr>
              <a:t>          </a:t>
            </a:r>
            <a:r>
              <a:rPr lang="zh-CN" altLang="zh-CN" b="1" kern="100" dirty="0" smtClean="0">
                <a:latin typeface="Times New Roman"/>
                <a:cs typeface="Times New Roman"/>
              </a:rPr>
              <a:t>。</a:t>
            </a:r>
            <a:endParaRPr lang="zh-CN" altLang="zh-CN" sz="1050" kern="100" dirty="0">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7260" y="620768"/>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513411" y="28681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直线</a:t>
            </a:r>
            <a:endParaRPr lang="zh-CN" altLang="en-US" sz="2400" dirty="0"/>
          </a:p>
        </p:txBody>
      </p:sp>
      <p:sp>
        <p:nvSpPr>
          <p:cNvPr id="6" name="矩形 5"/>
          <p:cNvSpPr/>
          <p:nvPr/>
        </p:nvSpPr>
        <p:spPr>
          <a:xfrm>
            <a:off x="3061914" y="404991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反射</a:t>
            </a:r>
            <a:endParaRPr lang="zh-CN" altLang="en-US" sz="2400" dirty="0"/>
          </a:p>
        </p:txBody>
      </p:sp>
      <p:sp>
        <p:nvSpPr>
          <p:cNvPr id="7" name="矩形 6"/>
          <p:cNvSpPr/>
          <p:nvPr/>
        </p:nvSpPr>
        <p:spPr>
          <a:xfrm>
            <a:off x="1489075" y="458112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折射</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lnSpc>
                <a:spcPct val="200000"/>
              </a:lnSpc>
            </a:pPr>
            <a:r>
              <a:rPr lang="en-US" altLang="zh-CN" b="1" kern="100" dirty="0">
                <a:latin typeface="Times New Roman"/>
                <a:cs typeface="Courier New"/>
              </a:rPr>
              <a:t>(1)</a:t>
            </a:r>
            <a:r>
              <a:rPr lang="zh-CN" altLang="zh-CN" b="1" kern="100" dirty="0">
                <a:latin typeface="Times New Roman"/>
                <a:cs typeface="Times New Roman"/>
              </a:rPr>
              <a:t>随着入射角的增大，折射角怎样变化？</a:t>
            </a:r>
            <a:endParaRPr lang="zh-CN" altLang="zh-CN" sz="1050" kern="100" dirty="0">
              <a:cs typeface="Courier New"/>
            </a:endParaRPr>
          </a:p>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当入射角与折射角发生变化时，有没有保持不变的量？</a:t>
            </a:r>
            <a:endParaRPr lang="zh-CN" altLang="zh-CN" sz="1050" kern="100" dirty="0">
              <a:cs typeface="Courier New"/>
            </a:endParaRPr>
          </a:p>
          <a:p>
            <a:pPr indent="612140">
              <a:lnSpc>
                <a:spcPct val="20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随着入射角的增大，折射角也增大。</a:t>
            </a:r>
            <a:endParaRPr lang="zh-CN" altLang="zh-CN" sz="1050" kern="100" dirty="0">
              <a:cs typeface="Courier New"/>
            </a:endParaRPr>
          </a:p>
          <a:p>
            <a:pPr indent="612140">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由表中数据可知，当入射角与折射角发生变化时，入射角的正弦与折射角的正弦的比值保持不变。</a:t>
            </a:r>
            <a:r>
              <a:rPr lang="zh-CN" altLang="zh-CN" b="1" kern="100" dirty="0">
                <a:latin typeface="Times New Roman"/>
                <a:cs typeface="Times New Roman"/>
              </a:rPr>
              <a:t>　　　</a:t>
            </a:r>
            <a:endParaRPr lang="zh-CN" altLang="zh-CN" sz="1050" kern="100" dirty="0">
              <a:cs typeface="Courier New"/>
            </a:endParaRPr>
          </a:p>
        </p:txBody>
      </p:sp>
    </p:spTree>
    <p:extLst>
      <p:ext uri="{BB962C8B-B14F-4D97-AF65-F5344CB8AC3E}">
        <p14:creationId xmlns:p14="http://schemas.microsoft.com/office/powerpoint/2010/main" val="10289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09759" y="620690"/>
            <a:ext cx="10975658" cy="5616622"/>
          </a:xfrm>
        </p:spPr>
        <p:txBody>
          <a:bodyPr/>
          <a:lstStyle/>
          <a:p>
            <a:pPr indent="267970"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en-US" altLang="zh-CN" b="1" kern="100" dirty="0">
                <a:latin typeface="Times New Roman"/>
                <a:ea typeface="隶书"/>
                <a:cs typeface="Courier New"/>
              </a:rPr>
              <a:t>(2022·</a:t>
            </a:r>
            <a:r>
              <a:rPr lang="zh-CN" altLang="zh-CN" b="1" kern="100" dirty="0">
                <a:latin typeface="Times New Roman"/>
                <a:ea typeface="隶书"/>
                <a:cs typeface="Times New Roman"/>
              </a:rPr>
              <a:t>江苏高考</a:t>
            </a:r>
            <a:r>
              <a:rPr lang="en-US" altLang="zh-CN" b="1" kern="100" dirty="0">
                <a:latin typeface="Times New Roman"/>
                <a:ea typeface="隶书"/>
                <a:cs typeface="Courier New"/>
              </a:rPr>
              <a:t>)</a:t>
            </a:r>
            <a:r>
              <a:rPr lang="zh-CN" altLang="zh-CN" b="1" kern="100" dirty="0">
                <a:latin typeface="Times New Roman"/>
                <a:cs typeface="Times New Roman"/>
              </a:rPr>
              <a:t>如图所示，两条距离为</a:t>
            </a:r>
            <a:r>
              <a:rPr lang="en-US" altLang="zh-CN" b="1" i="1" kern="100" dirty="0">
                <a:latin typeface="Times New Roman"/>
                <a:cs typeface="Courier New"/>
              </a:rPr>
              <a:t>D</a:t>
            </a:r>
            <a:r>
              <a:rPr lang="zh-CN" altLang="zh-CN" b="1" kern="100" dirty="0">
                <a:latin typeface="Times New Roman"/>
                <a:cs typeface="Times New Roman"/>
              </a:rPr>
              <a:t>的平行光线，以入射角</a:t>
            </a:r>
            <a:r>
              <a:rPr lang="en-US" altLang="zh-CN" b="1" i="1" kern="100" dirty="0">
                <a:latin typeface="Times New Roman"/>
                <a:cs typeface="Courier New"/>
              </a:rPr>
              <a:t>θ</a:t>
            </a:r>
            <a:r>
              <a:rPr lang="zh-CN" altLang="zh-CN" b="1" kern="100" dirty="0">
                <a:latin typeface="Times New Roman"/>
                <a:cs typeface="Times New Roman"/>
              </a:rPr>
              <a:t>从空气射入平静水面，反射光线与折射光线垂直，求：</a:t>
            </a:r>
            <a:endParaRPr lang="zh-CN" altLang="zh-CN" kern="100" dirty="0">
              <a:cs typeface="Courier New"/>
            </a:endParaRPr>
          </a:p>
          <a:p>
            <a:pPr indent="267970" algn="just"/>
            <a:endParaRPr lang="en-US" altLang="zh-CN" b="1" kern="100" dirty="0" smtClean="0">
              <a:latin typeface="Times New Roman"/>
              <a:cs typeface="Courier New"/>
            </a:endParaRPr>
          </a:p>
          <a:p>
            <a:pPr indent="267970" algn="just"/>
            <a:endParaRPr lang="en-US" altLang="zh-CN" b="1" kern="100" dirty="0" smtClean="0">
              <a:latin typeface="Times New Roman"/>
              <a:cs typeface="Courier New"/>
            </a:endParaRPr>
          </a:p>
          <a:p>
            <a:pPr indent="267970" algn="just"/>
            <a:endParaRPr lang="en-US" altLang="zh-CN" b="1" kern="100" dirty="0">
              <a:latin typeface="Times New Roman"/>
              <a:cs typeface="Courier New"/>
            </a:endParaRPr>
          </a:p>
          <a:p>
            <a:pPr indent="267970" algn="just"/>
            <a:endParaRPr lang="en-US" altLang="zh-CN" b="1" kern="100" dirty="0" smtClean="0">
              <a:latin typeface="Times New Roman"/>
              <a:cs typeface="Courier New"/>
            </a:endParaRPr>
          </a:p>
          <a:p>
            <a:pPr indent="267970" algn="just"/>
            <a:endParaRPr lang="en-US" altLang="zh-CN" b="1" kern="100" dirty="0">
              <a:latin typeface="Times New Roman"/>
              <a:cs typeface="Courier New"/>
            </a:endParaRPr>
          </a:p>
          <a:p>
            <a:pPr indent="26797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水的折射率</a:t>
            </a:r>
            <a:r>
              <a:rPr lang="en-US" altLang="zh-CN" b="1" i="1" kern="100" dirty="0">
                <a:latin typeface="Times New Roman"/>
                <a:cs typeface="Courier New"/>
              </a:rPr>
              <a:t>n</a:t>
            </a:r>
            <a:r>
              <a:rPr lang="zh-CN" altLang="zh-CN" b="1" kern="100" dirty="0">
                <a:latin typeface="Times New Roman"/>
                <a:cs typeface="Times New Roman"/>
              </a:rPr>
              <a:t>；</a:t>
            </a:r>
            <a:endParaRPr lang="zh-CN" altLang="zh-CN" kern="100" dirty="0">
              <a:cs typeface="Courier New"/>
            </a:endParaRPr>
          </a:p>
          <a:p>
            <a:pPr indent="267970" algn="just"/>
            <a:r>
              <a:rPr lang="en-US" altLang="zh-CN" b="1" kern="100" dirty="0">
                <a:latin typeface="Times New Roman"/>
                <a:cs typeface="Courier New"/>
              </a:rPr>
              <a:t>(2)</a:t>
            </a:r>
            <a:r>
              <a:rPr lang="zh-CN" altLang="zh-CN" b="1" kern="100" dirty="0">
                <a:latin typeface="Times New Roman"/>
                <a:cs typeface="Times New Roman"/>
              </a:rPr>
              <a:t>两条折射光线之间的距离</a:t>
            </a:r>
            <a:r>
              <a:rPr lang="en-US" altLang="zh-CN" b="1" i="1" kern="100" dirty="0">
                <a:latin typeface="Times New Roman"/>
                <a:cs typeface="Courier New"/>
              </a:rPr>
              <a:t>d</a:t>
            </a:r>
            <a:r>
              <a:rPr lang="zh-CN" altLang="zh-CN" b="1" kern="100" dirty="0">
                <a:latin typeface="Times New Roman"/>
                <a:cs typeface="Times New Roman"/>
              </a:rPr>
              <a:t>。</a:t>
            </a:r>
            <a:endParaRPr lang="zh-CN" altLang="zh-CN" kern="100" dirty="0">
              <a:cs typeface="Courier New"/>
            </a:endParaRPr>
          </a:p>
          <a:p>
            <a:endParaRPr lang="zh-CN" altLang="en-US" dirty="0"/>
          </a:p>
        </p:txBody>
      </p:sp>
      <p:pic>
        <p:nvPicPr>
          <p:cNvPr id="16430" name="Picture 46" descr="22WLJSJ-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1844824"/>
            <a:ext cx="4277394" cy="279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41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948751819"/>
              </p:ext>
            </p:extLst>
          </p:nvPr>
        </p:nvGraphicFramePr>
        <p:xfrm>
          <a:off x="1561083" y="260648"/>
          <a:ext cx="8485187" cy="3298825"/>
        </p:xfrm>
        <a:graphic>
          <a:graphicData uri="http://schemas.openxmlformats.org/presentationml/2006/ole">
            <mc:AlternateContent xmlns:mc="http://schemas.openxmlformats.org/markup-compatibility/2006">
              <mc:Choice xmlns:v="urn:schemas-microsoft-com:vml" Requires="v">
                <p:oleObj spid="_x0000_s25615" name="文档" r:id="rId4" imgW="8476899" imgH="3310431" progId="Word.Document.12">
                  <p:embed/>
                </p:oleObj>
              </mc:Choice>
              <mc:Fallback>
                <p:oleObj name="文档" r:id="rId4" imgW="8476899" imgH="3310431" progId="Word.Document.12">
                  <p:embed/>
                  <p:pic>
                    <p:nvPicPr>
                      <p:cNvPr id="0" name=""/>
                      <p:cNvPicPr/>
                      <p:nvPr/>
                    </p:nvPicPr>
                    <p:blipFill>
                      <a:blip r:embed="rId5"/>
                      <a:stretch>
                        <a:fillRect/>
                      </a:stretch>
                    </p:blipFill>
                    <p:spPr>
                      <a:xfrm>
                        <a:off x="1561083" y="260648"/>
                        <a:ext cx="8485187" cy="3298825"/>
                      </a:xfrm>
                      <a:prstGeom prst="rect">
                        <a:avLst/>
                      </a:prstGeom>
                    </p:spPr>
                  </p:pic>
                </p:oleObj>
              </mc:Fallback>
            </mc:AlternateContent>
          </a:graphicData>
        </a:graphic>
      </p:graphicFrame>
      <p:pic>
        <p:nvPicPr>
          <p:cNvPr id="25602" name="Picture 2" descr="22WLJSJ-14.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3649315" y="3453875"/>
            <a:ext cx="4032448" cy="2639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7171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810437" y="3140968"/>
            <a:ext cx="10975658" cy="1008112"/>
          </a:xfrm>
        </p:spPr>
        <p:txBody>
          <a:bodyPr/>
          <a:lstStyle/>
          <a:p>
            <a:pPr indent="26797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solidFill>
                  <a:srgbClr val="FF0000"/>
                </a:solidFill>
                <a:latin typeface="Times New Roman"/>
                <a:ea typeface="黑体"/>
                <a:cs typeface="Times New Roman"/>
              </a:rPr>
              <a:t>　</a:t>
            </a:r>
            <a:r>
              <a:rPr lang="en-US" altLang="zh-CN" b="1" kern="100" dirty="0">
                <a:latin typeface="Times New Roman"/>
                <a:cs typeface="Courier New"/>
              </a:rPr>
              <a:t>(1)tan </a:t>
            </a:r>
            <a:r>
              <a:rPr lang="en-US" altLang="zh-CN" b="1" i="1" kern="100" dirty="0">
                <a:latin typeface="Times New Roman"/>
                <a:cs typeface="Courier New"/>
              </a:rPr>
              <a:t>θ</a:t>
            </a:r>
            <a:r>
              <a:rPr lang="zh-CN" altLang="zh-CN" b="1" kern="100" dirty="0">
                <a:latin typeface="Times New Roman"/>
                <a:cs typeface="Times New Roman"/>
              </a:rPr>
              <a:t>　</a:t>
            </a:r>
            <a:r>
              <a:rPr lang="en-US" altLang="zh-CN" b="1" kern="100" dirty="0">
                <a:latin typeface="Times New Roman"/>
                <a:cs typeface="Courier New"/>
              </a:rPr>
              <a:t>(2)</a:t>
            </a:r>
            <a:r>
              <a:rPr lang="en-US" altLang="zh-CN" b="1" i="1" kern="100" dirty="0">
                <a:latin typeface="Times New Roman"/>
                <a:cs typeface="Courier New"/>
              </a:rPr>
              <a:t>D</a:t>
            </a:r>
            <a:r>
              <a:rPr lang="en-US" altLang="zh-CN" b="1" kern="100" dirty="0">
                <a:latin typeface="Times New Roman"/>
                <a:cs typeface="Courier New"/>
              </a:rPr>
              <a:t>tan </a:t>
            </a:r>
            <a:r>
              <a:rPr lang="en-US" altLang="zh-CN" b="1" i="1" kern="100" dirty="0">
                <a:latin typeface="Times New Roman"/>
                <a:cs typeface="Courier New"/>
              </a:rPr>
              <a:t>θ</a:t>
            </a:r>
            <a:endParaRPr lang="zh-CN" altLang="zh-CN" kern="100" dirty="0">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701983577"/>
              </p:ext>
            </p:extLst>
          </p:nvPr>
        </p:nvGraphicFramePr>
        <p:xfrm>
          <a:off x="696987" y="2351658"/>
          <a:ext cx="7616825" cy="1320800"/>
        </p:xfrm>
        <a:graphic>
          <a:graphicData uri="http://schemas.openxmlformats.org/presentationml/2006/ole">
            <mc:AlternateContent xmlns:mc="http://schemas.openxmlformats.org/markup-compatibility/2006">
              <mc:Choice xmlns:v="urn:schemas-microsoft-com:vml" Requires="v">
                <p:oleObj spid="_x0000_s26638" name="文档" r:id="rId4" imgW="7609678" imgH="1324172" progId="Word.Document.12">
                  <p:embed/>
                </p:oleObj>
              </mc:Choice>
              <mc:Fallback>
                <p:oleObj name="文档" r:id="rId4" imgW="7609678" imgH="1324172" progId="Word.Document.12">
                  <p:embed/>
                  <p:pic>
                    <p:nvPicPr>
                      <p:cNvPr id="0" name=""/>
                      <p:cNvPicPr/>
                      <p:nvPr/>
                    </p:nvPicPr>
                    <p:blipFill>
                      <a:blip r:embed="rId5"/>
                      <a:stretch>
                        <a:fillRect/>
                      </a:stretch>
                    </p:blipFill>
                    <p:spPr>
                      <a:xfrm>
                        <a:off x="696987" y="2351658"/>
                        <a:ext cx="7616825" cy="1320800"/>
                      </a:xfrm>
                      <a:prstGeom prst="rect">
                        <a:avLst/>
                      </a:prstGeom>
                    </p:spPr>
                  </p:pic>
                </p:oleObj>
              </mc:Fallback>
            </mc:AlternateContent>
          </a:graphicData>
        </a:graphic>
      </p:graphicFrame>
    </p:spTree>
    <p:extLst>
      <p:ext uri="{BB962C8B-B14F-4D97-AF65-F5344CB8AC3E}">
        <p14:creationId xmlns:p14="http://schemas.microsoft.com/office/powerpoint/2010/main" val="22041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4680522"/>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cs typeface="Courier New"/>
            </a:endParaRPr>
          </a:p>
          <a:p>
            <a:pPr marL="533400" indent="-533400"/>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光从真空射入某介质，入射角</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从零开始增大到某一值的过程中，折射角</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也随之增大，则下列说法中正确的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cs typeface="宋体"/>
              </a:rPr>
              <a:t>∶</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比值不变</a:t>
            </a:r>
            <a:endParaRPr lang="zh-CN" altLang="zh-CN" sz="1050" kern="100" dirty="0">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cs typeface="宋体"/>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比值不变</a:t>
            </a:r>
            <a:endParaRPr lang="zh-CN" altLang="zh-CN" sz="1050" kern="100" dirty="0">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cs typeface="宋体"/>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比值是一个大于</a:t>
            </a:r>
            <a:r>
              <a:rPr lang="en-US" altLang="zh-CN" b="1" kern="100" dirty="0">
                <a:latin typeface="Times New Roman"/>
                <a:cs typeface="Courier New"/>
              </a:rPr>
              <a:t>1</a:t>
            </a:r>
            <a:r>
              <a:rPr lang="zh-CN" altLang="zh-CN" b="1" kern="100" dirty="0">
                <a:latin typeface="Times New Roman"/>
                <a:cs typeface="Times New Roman"/>
              </a:rPr>
              <a:t>的常数</a:t>
            </a:r>
            <a:endParaRPr lang="zh-CN" altLang="zh-CN" sz="1050" kern="100" dirty="0">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cs typeface="宋体"/>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比值是一个小于</a:t>
            </a:r>
            <a:r>
              <a:rPr lang="en-US" altLang="zh-CN" b="1" kern="100" dirty="0">
                <a:latin typeface="Times New Roman"/>
                <a:cs typeface="Courier New"/>
              </a:rPr>
              <a:t>1</a:t>
            </a:r>
            <a:r>
              <a:rPr lang="zh-CN" altLang="zh-CN" b="1" kern="100" dirty="0">
                <a:latin typeface="Times New Roman"/>
                <a:cs typeface="Times New Roman"/>
              </a:rPr>
              <a:t>的常数</a:t>
            </a:r>
            <a:endParaRPr lang="zh-CN" altLang="zh-CN" sz="1050" kern="100" dirty="0">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963457764"/>
              </p:ext>
            </p:extLst>
          </p:nvPr>
        </p:nvGraphicFramePr>
        <p:xfrm>
          <a:off x="1222300" y="4437112"/>
          <a:ext cx="10275887" cy="2093913"/>
        </p:xfrm>
        <a:graphic>
          <a:graphicData uri="http://schemas.openxmlformats.org/presentationml/2006/ole">
            <mc:AlternateContent xmlns:mc="http://schemas.openxmlformats.org/markup-compatibility/2006">
              <mc:Choice xmlns:v="urn:schemas-microsoft-com:vml" Requires="v">
                <p:oleObj spid="_x0000_s17474" name="文档" r:id="rId4" imgW="10371836" imgH="2120916" progId="Word.Document.12">
                  <p:embed/>
                </p:oleObj>
              </mc:Choice>
              <mc:Fallback>
                <p:oleObj name="文档" r:id="rId4" imgW="10371836" imgH="2120916" progId="Word.Document.12">
                  <p:embed/>
                  <p:pic>
                    <p:nvPicPr>
                      <p:cNvPr id="0" name=""/>
                      <p:cNvPicPr/>
                      <p:nvPr/>
                    </p:nvPicPr>
                    <p:blipFill>
                      <a:blip r:embed="rId5"/>
                      <a:stretch>
                        <a:fillRect/>
                      </a:stretch>
                    </p:blipFill>
                    <p:spPr>
                      <a:xfrm>
                        <a:off x="1222300" y="4437112"/>
                        <a:ext cx="10275887" cy="2093913"/>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351039623"/>
              </p:ext>
            </p:extLst>
          </p:nvPr>
        </p:nvGraphicFramePr>
        <p:xfrm>
          <a:off x="6673651" y="5877272"/>
          <a:ext cx="5275262" cy="396875"/>
        </p:xfrm>
        <a:graphic>
          <a:graphicData uri="http://schemas.openxmlformats.org/presentationml/2006/ole">
            <mc:AlternateContent xmlns:mc="http://schemas.openxmlformats.org/markup-compatibility/2006">
              <mc:Choice xmlns:v="urn:schemas-microsoft-com:vml" Requires="v">
                <p:oleObj spid="_x0000_s17475"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6673651" y="5877272"/>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10289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09759" y="188642"/>
            <a:ext cx="10975658" cy="6480718"/>
          </a:xfrm>
        </p:spPr>
        <p:txBody>
          <a:bodyPr/>
          <a:lstStyle/>
          <a:p>
            <a:pPr marL="357188" indent="-357188" algn="just"/>
            <a:r>
              <a:rPr lang="en-US" altLang="zh-CN" b="1" kern="100" dirty="0">
                <a:latin typeface="Times New Roman"/>
                <a:cs typeface="Courier New"/>
              </a:rPr>
              <a:t>2.</a:t>
            </a:r>
            <a:r>
              <a:rPr lang="zh-CN" altLang="zh-CN" b="1" kern="100" dirty="0">
                <a:latin typeface="Times New Roman"/>
                <a:cs typeface="Times New Roman"/>
              </a:rPr>
              <a:t>光刻机是生产大规模集成电路的核心设备，光刻机的曝光波长越短，分辨率越高。</a:t>
            </a:r>
            <a:r>
              <a:rPr lang="en-US" altLang="zh-CN" b="1" kern="100" dirty="0">
                <a:cs typeface="Times New Roman"/>
              </a:rPr>
              <a:t>“</a:t>
            </a:r>
            <a:r>
              <a:rPr lang="zh-CN" altLang="zh-CN" b="1" kern="100" dirty="0">
                <a:latin typeface="Times New Roman"/>
                <a:cs typeface="Times New Roman"/>
              </a:rPr>
              <a:t>浸没式光刻</a:t>
            </a:r>
            <a:r>
              <a:rPr lang="en-US" altLang="zh-CN" b="1" kern="100" dirty="0">
                <a:cs typeface="Times New Roman"/>
              </a:rPr>
              <a:t>”</a:t>
            </a:r>
            <a:r>
              <a:rPr lang="zh-CN" altLang="zh-CN" b="1" kern="100" dirty="0">
                <a:latin typeface="Times New Roman"/>
                <a:cs typeface="Times New Roman"/>
              </a:rPr>
              <a:t>是一种通过在光刻胶和投影物镜之间加入浸没液体，从而减小曝光波长、提高分辨率的技术。如图所示，若浸没液体的折射率为</a:t>
            </a:r>
            <a:r>
              <a:rPr lang="en-US" altLang="zh-CN" b="1" kern="100" dirty="0">
                <a:latin typeface="Times New Roman"/>
                <a:cs typeface="Courier New"/>
              </a:rPr>
              <a:t>1.44</a:t>
            </a:r>
            <a:r>
              <a:rPr lang="zh-CN" altLang="zh-CN" b="1" kern="100" dirty="0">
                <a:latin typeface="Times New Roman"/>
                <a:cs typeface="Times New Roman"/>
              </a:rPr>
              <a:t>，当不加浸没液体时光刻胶的曝光波长为</a:t>
            </a:r>
            <a:r>
              <a:rPr lang="en-US" altLang="zh-CN" b="1" kern="100" dirty="0">
                <a:latin typeface="Times New Roman"/>
                <a:cs typeface="Courier New"/>
              </a:rPr>
              <a:t>193 nm</a:t>
            </a:r>
            <a:r>
              <a:rPr lang="zh-CN" altLang="zh-CN" b="1" kern="100" dirty="0">
                <a:latin typeface="Times New Roman"/>
                <a:cs typeface="Times New Roman"/>
              </a:rPr>
              <a:t>，则加入浸没液体时光刻胶的曝光波长约</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357188" indent="0" algn="just"/>
            <a:endParaRPr lang="en-US" altLang="zh-CN" b="1" kern="100" dirty="0" smtClean="0">
              <a:latin typeface="Times New Roman"/>
              <a:cs typeface="Courier New"/>
            </a:endParaRPr>
          </a:p>
          <a:p>
            <a:pPr marL="357188" indent="0" algn="just"/>
            <a:endParaRPr lang="en-US" altLang="zh-CN" b="1" kern="100" dirty="0">
              <a:latin typeface="Times New Roman"/>
              <a:cs typeface="Courier New"/>
            </a:endParaRPr>
          </a:p>
          <a:p>
            <a:pPr marL="357188" indent="0" algn="just"/>
            <a:endParaRPr lang="en-US" altLang="zh-CN" b="1" kern="100" dirty="0" smtClean="0">
              <a:latin typeface="Times New Roman"/>
              <a:cs typeface="Courier New"/>
            </a:endParaRPr>
          </a:p>
          <a:p>
            <a:pPr marL="357188" indent="0" algn="just"/>
            <a:endParaRPr lang="en-US" altLang="zh-CN" b="1" kern="100" dirty="0">
              <a:latin typeface="Times New Roman"/>
              <a:cs typeface="Courier New"/>
            </a:endParaRPr>
          </a:p>
          <a:p>
            <a:pPr marL="357188" indent="0" algn="just"/>
            <a:r>
              <a:rPr lang="en-US" altLang="zh-CN" b="1" kern="100" dirty="0" smtClean="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161 nm</a:t>
            </a:r>
            <a:r>
              <a:rPr lang="zh-CN" altLang="zh-CN" b="1" kern="100" dirty="0">
                <a:latin typeface="Times New Roman"/>
                <a:cs typeface="Times New Roman"/>
              </a:rPr>
              <a:t>　　</a:t>
            </a:r>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134 nm</a:t>
            </a:r>
            <a:r>
              <a:rPr lang="zh-CN" altLang="zh-CN" b="1" kern="100" dirty="0">
                <a:latin typeface="Times New Roman"/>
                <a:cs typeface="Times New Roman"/>
              </a:rPr>
              <a:t>　　</a:t>
            </a: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93 nm</a:t>
            </a:r>
            <a:r>
              <a:rPr lang="zh-CN" altLang="zh-CN" b="1" kern="100" dirty="0">
                <a:latin typeface="Times New Roman"/>
                <a:cs typeface="Times New Roman"/>
              </a:rPr>
              <a:t>　　</a:t>
            </a:r>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65 nm</a:t>
            </a:r>
            <a:endParaRPr lang="zh-CN" altLang="zh-CN" kern="100" dirty="0">
              <a:cs typeface="Courier New"/>
            </a:endParaRPr>
          </a:p>
          <a:p>
            <a:pPr marL="357188" indent="0"/>
            <a:endParaRPr lang="zh-CN" altLang="en-US" dirty="0"/>
          </a:p>
        </p:txBody>
      </p:sp>
      <p:pic>
        <p:nvPicPr>
          <p:cNvPr id="27650" name="Picture 2" descr="补++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77307" y="2740924"/>
            <a:ext cx="4608512" cy="270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73895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391993969"/>
              </p:ext>
            </p:extLst>
          </p:nvPr>
        </p:nvGraphicFramePr>
        <p:xfrm>
          <a:off x="1152648" y="1609948"/>
          <a:ext cx="9769475" cy="4051300"/>
        </p:xfrm>
        <a:graphic>
          <a:graphicData uri="http://schemas.openxmlformats.org/presentationml/2006/ole">
            <mc:AlternateContent xmlns:mc="http://schemas.openxmlformats.org/markup-compatibility/2006">
              <mc:Choice xmlns:v="urn:schemas-microsoft-com:vml" Requires="v">
                <p:oleObj spid="_x0000_s28696" name="文档" r:id="rId4" imgW="9762444" imgH="4065403" progId="Word.Document.12">
                  <p:embed/>
                </p:oleObj>
              </mc:Choice>
              <mc:Fallback>
                <p:oleObj name="文档" r:id="rId4" imgW="9762444" imgH="4065403" progId="Word.Document.12">
                  <p:embed/>
                  <p:pic>
                    <p:nvPicPr>
                      <p:cNvPr id="0" name=""/>
                      <p:cNvPicPr/>
                      <p:nvPr/>
                    </p:nvPicPr>
                    <p:blipFill>
                      <a:blip r:embed="rId5"/>
                      <a:stretch>
                        <a:fillRect/>
                      </a:stretch>
                    </p:blipFill>
                    <p:spPr>
                      <a:xfrm>
                        <a:off x="1152648" y="1609948"/>
                        <a:ext cx="9769475" cy="405130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784003302"/>
              </p:ext>
            </p:extLst>
          </p:nvPr>
        </p:nvGraphicFramePr>
        <p:xfrm>
          <a:off x="1201043" y="4274244"/>
          <a:ext cx="5268912" cy="396875"/>
        </p:xfrm>
        <a:graphic>
          <a:graphicData uri="http://schemas.openxmlformats.org/presentationml/2006/ole">
            <mc:AlternateContent xmlns:mc="http://schemas.openxmlformats.org/markup-compatibility/2006">
              <mc:Choice xmlns:v="urn:schemas-microsoft-com:vml" Requires="v">
                <p:oleObj spid="_x0000_s28697" name="文档" r:id="rId7" imgW="5269437" imgH="396154" progId="Word.Document.12">
                  <p:embed/>
                </p:oleObj>
              </mc:Choice>
              <mc:Fallback>
                <p:oleObj name="文档" r:id="rId7" imgW="5269437" imgH="396154" progId="Word.Document.12">
                  <p:embed/>
                  <p:pic>
                    <p:nvPicPr>
                      <p:cNvPr id="0" name=""/>
                      <p:cNvPicPr/>
                      <p:nvPr/>
                    </p:nvPicPr>
                    <p:blipFill>
                      <a:blip r:embed="rId8"/>
                      <a:stretch>
                        <a:fillRect/>
                      </a:stretch>
                    </p:blipFill>
                    <p:spPr>
                      <a:xfrm>
                        <a:off x="1201043" y="4274244"/>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12053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332656"/>
            <a:ext cx="10975658" cy="4464498"/>
          </a:xfrm>
        </p:spPr>
        <p:txBody>
          <a:bodyPr/>
          <a:lstStyle/>
          <a:p>
            <a:pPr marL="442913" indent="-442913"/>
            <a:r>
              <a:rPr lang="en-US" altLang="zh-CN" b="1" kern="100" dirty="0" smtClean="0">
                <a:latin typeface="Times New Roman"/>
                <a:cs typeface="Courier New"/>
              </a:rPr>
              <a:t>3.	</a:t>
            </a:r>
            <a:r>
              <a:rPr lang="zh-CN" altLang="zh-CN" b="1" kern="100" dirty="0" smtClean="0">
                <a:latin typeface="Times New Roman"/>
                <a:cs typeface="Times New Roman"/>
              </a:rPr>
              <a:t>人造</a:t>
            </a:r>
            <a:r>
              <a:rPr lang="zh-CN" altLang="zh-CN" b="1" kern="100" dirty="0">
                <a:latin typeface="Times New Roman"/>
                <a:cs typeface="Times New Roman"/>
              </a:rPr>
              <a:t>树脂是常用的眼镜镜片材料。如图所示，光线射在</a:t>
            </a:r>
            <a:r>
              <a:rPr lang="zh-CN" altLang="zh-CN" b="1" kern="100" dirty="0" smtClean="0">
                <a:latin typeface="Times New Roman"/>
                <a:cs typeface="Times New Roman"/>
              </a:rPr>
              <a:t>一</a:t>
            </a:r>
            <a:endParaRPr lang="en-US" altLang="zh-CN" b="1" kern="100" dirty="0" smtClean="0">
              <a:latin typeface="Times New Roman"/>
              <a:cs typeface="Times New Roman"/>
            </a:endParaRPr>
          </a:p>
          <a:p>
            <a:pPr marL="442913" indent="-442913"/>
            <a:r>
              <a:rPr lang="en-US" altLang="zh-CN" b="1" kern="100" dirty="0" smtClean="0">
                <a:latin typeface="Times New Roman"/>
                <a:cs typeface="Times New Roman"/>
              </a:rPr>
              <a:t>      </a:t>
            </a:r>
            <a:r>
              <a:rPr lang="zh-CN" altLang="zh-CN" b="1" kern="100" dirty="0" smtClean="0">
                <a:latin typeface="Times New Roman"/>
                <a:cs typeface="Times New Roman"/>
              </a:rPr>
              <a:t>人</a:t>
            </a:r>
            <a:r>
              <a:rPr lang="zh-CN" altLang="zh-CN" b="1" kern="100" dirty="0">
                <a:latin typeface="Times New Roman"/>
                <a:cs typeface="Times New Roman"/>
              </a:rPr>
              <a:t>造树脂立方体上，经折射后，射在桌面上的</a:t>
            </a:r>
            <a:r>
              <a:rPr lang="en-US" altLang="zh-CN" b="1" i="1" kern="100" dirty="0">
                <a:latin typeface="Times New Roman"/>
                <a:cs typeface="Courier New"/>
              </a:rPr>
              <a:t>P</a:t>
            </a:r>
            <a:r>
              <a:rPr lang="zh-CN" altLang="zh-CN" b="1" kern="100" dirty="0">
                <a:latin typeface="Times New Roman"/>
                <a:cs typeface="Times New Roman"/>
              </a:rPr>
              <a:t>点。已</a:t>
            </a:r>
            <a:r>
              <a:rPr lang="zh-CN" altLang="zh-CN" b="1" kern="100" dirty="0" smtClean="0">
                <a:latin typeface="Times New Roman"/>
                <a:cs typeface="Times New Roman"/>
              </a:rPr>
              <a:t>知</a:t>
            </a:r>
            <a:endParaRPr lang="en-US" altLang="zh-CN" b="1" kern="100" dirty="0" smtClean="0">
              <a:latin typeface="Times New Roman"/>
              <a:cs typeface="Times New Roman"/>
            </a:endParaRPr>
          </a:p>
          <a:p>
            <a:pPr marL="442913" indent="-442913"/>
            <a:r>
              <a:rPr lang="en-US" altLang="zh-CN" b="1" kern="100" dirty="0">
                <a:latin typeface="Times New Roman"/>
                <a:cs typeface="Times New Roman"/>
              </a:rPr>
              <a:t>	</a:t>
            </a:r>
            <a:r>
              <a:rPr lang="zh-CN" altLang="zh-CN" b="1" kern="100" dirty="0" smtClean="0">
                <a:latin typeface="Times New Roman"/>
                <a:cs typeface="Times New Roman"/>
              </a:rPr>
              <a:t>光</a:t>
            </a:r>
            <a:r>
              <a:rPr lang="zh-CN" altLang="zh-CN" b="1" kern="100" dirty="0">
                <a:latin typeface="Times New Roman"/>
                <a:cs typeface="Times New Roman"/>
              </a:rPr>
              <a:t>线的入射角为</a:t>
            </a:r>
            <a:r>
              <a:rPr lang="en-US" altLang="zh-CN" b="1" kern="100" dirty="0">
                <a:latin typeface="Times New Roman"/>
                <a:cs typeface="Courier New"/>
              </a:rPr>
              <a:t>30°</a:t>
            </a:r>
            <a:r>
              <a:rPr lang="zh-CN" altLang="zh-CN" b="1" kern="100" dirty="0">
                <a:latin typeface="Times New Roman"/>
                <a:cs typeface="Times New Roman"/>
              </a:rPr>
              <a:t>，</a:t>
            </a:r>
            <a:r>
              <a:rPr lang="en-US" altLang="zh-CN" b="1" i="1" kern="100" dirty="0">
                <a:latin typeface="Times New Roman"/>
                <a:cs typeface="Courier New"/>
              </a:rPr>
              <a:t>OA</a:t>
            </a:r>
            <a:r>
              <a:rPr lang="zh-CN" altLang="zh-CN" b="1" kern="100" dirty="0">
                <a:latin typeface="Times New Roman"/>
                <a:cs typeface="Times New Roman"/>
              </a:rPr>
              <a:t>＝</a:t>
            </a:r>
            <a:r>
              <a:rPr lang="en-US" altLang="zh-CN" b="1" kern="100" dirty="0">
                <a:latin typeface="Times New Roman"/>
                <a:cs typeface="Courier New"/>
              </a:rPr>
              <a:t>5 cm</a:t>
            </a:r>
            <a:r>
              <a:rPr lang="zh-CN" altLang="zh-CN" b="1" kern="100" dirty="0">
                <a:latin typeface="Times New Roman"/>
                <a:cs typeface="Times New Roman"/>
              </a:rPr>
              <a:t>，</a:t>
            </a:r>
            <a:r>
              <a:rPr lang="en-US" altLang="zh-CN" b="1" i="1" kern="100" dirty="0">
                <a:latin typeface="Times New Roman"/>
                <a:cs typeface="Courier New"/>
              </a:rPr>
              <a:t>AB</a:t>
            </a:r>
            <a:r>
              <a:rPr lang="zh-CN" altLang="zh-CN" b="1" kern="100" dirty="0">
                <a:latin typeface="Times New Roman"/>
                <a:cs typeface="Times New Roman"/>
              </a:rPr>
              <a:t>＝</a:t>
            </a:r>
            <a:r>
              <a:rPr lang="en-US" altLang="zh-CN" b="1" kern="100" dirty="0">
                <a:latin typeface="Times New Roman"/>
                <a:cs typeface="Courier New"/>
              </a:rPr>
              <a:t>20 cm</a:t>
            </a:r>
            <a:r>
              <a:rPr lang="zh-CN" altLang="zh-CN" b="1" kern="100" dirty="0">
                <a:latin typeface="Times New Roman"/>
                <a:cs typeface="Times New Roman"/>
              </a:rPr>
              <a:t>，</a:t>
            </a:r>
            <a:r>
              <a:rPr lang="en-US" altLang="zh-CN" b="1" i="1" kern="100" dirty="0">
                <a:latin typeface="Times New Roman"/>
                <a:cs typeface="Courier New"/>
              </a:rPr>
              <a:t>BP</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2913" indent="-442913"/>
            <a:r>
              <a:rPr lang="en-US" altLang="zh-CN" b="1" kern="100" dirty="0">
                <a:latin typeface="Times New Roman"/>
                <a:cs typeface="Times New Roman"/>
              </a:rPr>
              <a:t>	</a:t>
            </a:r>
            <a:r>
              <a:rPr lang="en-US" altLang="zh-CN" b="1" kern="100" dirty="0" smtClean="0">
                <a:latin typeface="Times New Roman"/>
                <a:cs typeface="Courier New"/>
              </a:rPr>
              <a:t>12 </a:t>
            </a:r>
            <a:r>
              <a:rPr lang="en-US" altLang="zh-CN" b="1" kern="100" dirty="0">
                <a:latin typeface="Times New Roman"/>
                <a:cs typeface="Courier New"/>
              </a:rPr>
              <a:t>cm</a:t>
            </a:r>
            <a:r>
              <a:rPr lang="zh-CN" altLang="zh-CN" b="1" kern="100" dirty="0">
                <a:latin typeface="Times New Roman"/>
                <a:cs typeface="Times New Roman"/>
              </a:rPr>
              <a:t>，求该人造树脂材料的折射率</a:t>
            </a:r>
            <a:r>
              <a:rPr lang="en-US" altLang="zh-CN" b="1" i="1" kern="100" dirty="0">
                <a:latin typeface="Times New Roman"/>
                <a:cs typeface="Courier New"/>
              </a:rPr>
              <a:t>n</a:t>
            </a:r>
            <a:r>
              <a:rPr lang="zh-CN" altLang="zh-CN" b="1" kern="100" dirty="0">
                <a:latin typeface="Times New Roman"/>
                <a:cs typeface="Times New Roman"/>
              </a:rPr>
              <a:t>。</a:t>
            </a:r>
            <a:endParaRPr lang="zh-CN" altLang="zh-CN" sz="1050" kern="100" dirty="0">
              <a:cs typeface="Courier New"/>
            </a:endParaRPr>
          </a:p>
          <a:p>
            <a:pPr marL="442913" indent="-442913"/>
            <a:endParaRPr lang="zh-CN" altLang="en-US" dirty="0"/>
          </a:p>
        </p:txBody>
      </p:sp>
      <p:pic>
        <p:nvPicPr>
          <p:cNvPr id="19458" name="Picture 2" descr="20XWLX4-6.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265939" y="548679"/>
            <a:ext cx="2016224" cy="183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2427099324"/>
              </p:ext>
            </p:extLst>
          </p:nvPr>
        </p:nvGraphicFramePr>
        <p:xfrm>
          <a:off x="624979" y="2867943"/>
          <a:ext cx="10371138" cy="3081337"/>
        </p:xfrm>
        <a:graphic>
          <a:graphicData uri="http://schemas.openxmlformats.org/presentationml/2006/ole">
            <mc:AlternateContent xmlns:mc="http://schemas.openxmlformats.org/markup-compatibility/2006">
              <mc:Choice xmlns:v="urn:schemas-microsoft-com:vml" Requires="v">
                <p:oleObj spid="_x0000_s19519" name="文档" r:id="rId6" imgW="10371836" imgH="3081692" progId="Word.Document.12">
                  <p:embed/>
                </p:oleObj>
              </mc:Choice>
              <mc:Fallback>
                <p:oleObj name="文档" r:id="rId6" imgW="10371836" imgH="3081692" progId="Word.Document.12">
                  <p:embed/>
                  <p:pic>
                    <p:nvPicPr>
                      <p:cNvPr id="0" name=""/>
                      <p:cNvPicPr/>
                      <p:nvPr/>
                    </p:nvPicPr>
                    <p:blipFill>
                      <a:blip r:embed="rId7"/>
                      <a:stretch>
                        <a:fillRect/>
                      </a:stretch>
                    </p:blipFill>
                    <p:spPr>
                      <a:xfrm>
                        <a:off x="624979" y="2867943"/>
                        <a:ext cx="10371138" cy="308133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547897030"/>
              </p:ext>
            </p:extLst>
          </p:nvPr>
        </p:nvGraphicFramePr>
        <p:xfrm>
          <a:off x="624979" y="5949280"/>
          <a:ext cx="10371138" cy="593725"/>
        </p:xfrm>
        <a:graphic>
          <a:graphicData uri="http://schemas.openxmlformats.org/presentationml/2006/ole">
            <mc:AlternateContent xmlns:mc="http://schemas.openxmlformats.org/markup-compatibility/2006">
              <mc:Choice xmlns:v="urn:schemas-microsoft-com:vml" Requires="v">
                <p:oleObj spid="_x0000_s19520" name="文档" r:id="rId9" imgW="10371836" imgH="593770" progId="Word.Document.12">
                  <p:embed/>
                </p:oleObj>
              </mc:Choice>
              <mc:Fallback>
                <p:oleObj name="文档" r:id="rId9" imgW="10371836" imgH="593770" progId="Word.Document.12">
                  <p:embed/>
                  <p:pic>
                    <p:nvPicPr>
                      <p:cNvPr id="0" name=""/>
                      <p:cNvPicPr/>
                      <p:nvPr/>
                    </p:nvPicPr>
                    <p:blipFill>
                      <a:blip r:embed="rId10"/>
                      <a:stretch>
                        <a:fillRect/>
                      </a:stretch>
                    </p:blipFill>
                    <p:spPr>
                      <a:xfrm>
                        <a:off x="624979" y="5949280"/>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0289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36947" y="908720"/>
            <a:ext cx="11521280" cy="5760640"/>
          </a:xfrm>
        </p:spPr>
        <p:txBody>
          <a:bodyPr/>
          <a:lstStyle/>
          <a:p>
            <a:pPr marL="442913" indent="-442913"/>
            <a:r>
              <a:rPr lang="zh-CN" altLang="zh-CN" b="1" kern="100" dirty="0">
                <a:latin typeface="Times New Roman"/>
                <a:ea typeface="黑体"/>
                <a:cs typeface="Times New Roman"/>
              </a:rPr>
              <a:t>一、培养创新意识和创新思维</a:t>
            </a:r>
            <a:endParaRPr lang="zh-CN" altLang="zh-CN" sz="1050" kern="100" dirty="0">
              <a:cs typeface="Courier New"/>
            </a:endParaRPr>
          </a:p>
          <a:p>
            <a:pPr marL="442913" indent="-442913"/>
            <a:r>
              <a:rPr lang="en-US" altLang="zh-CN" b="1" kern="100" dirty="0" smtClean="0">
                <a:latin typeface="Times New Roman"/>
                <a:ea typeface="隶书"/>
                <a:cs typeface="Courier New"/>
              </a:rPr>
              <a:t>	(</a:t>
            </a:r>
            <a:r>
              <a:rPr lang="zh-CN" altLang="zh-CN" b="1" kern="100" dirty="0">
                <a:latin typeface="Times New Roman"/>
                <a:ea typeface="隶书"/>
                <a:cs typeface="Times New Roman"/>
              </a:rPr>
              <a:t>选自鲁科版新教材</a:t>
            </a:r>
            <a:r>
              <a:rPr lang="en-US" altLang="zh-CN" b="1" kern="100" dirty="0">
                <a:cs typeface="Times New Roman"/>
              </a:rPr>
              <a:t>“</a:t>
            </a:r>
            <a:r>
              <a:rPr lang="zh-CN" altLang="zh-CN" b="1" kern="100" dirty="0">
                <a:latin typeface="Times New Roman"/>
                <a:ea typeface="隶书"/>
                <a:cs typeface="Times New Roman"/>
              </a:rPr>
              <a:t>物理聊吧</a:t>
            </a:r>
            <a:r>
              <a:rPr lang="en-US" altLang="zh-CN" b="1" kern="100" dirty="0">
                <a:cs typeface="Times New Roman"/>
              </a:rPr>
              <a:t>”</a:t>
            </a:r>
            <a:r>
              <a:rPr lang="en-US" altLang="zh-CN" b="1" kern="100" dirty="0">
                <a:latin typeface="Times New Roman"/>
                <a:ea typeface="隶书"/>
                <a:cs typeface="Courier New"/>
              </a:rPr>
              <a:t>)</a:t>
            </a:r>
            <a:r>
              <a:rPr lang="zh-CN" altLang="zh-CN" b="1" kern="100" dirty="0">
                <a:latin typeface="Times New Roman"/>
                <a:cs typeface="Times New Roman"/>
              </a:rPr>
              <a:t>早晨，当我们看到太阳刚刚升出地平线时，实际上太阳还在地平线以下。请解释这一现象。</a:t>
            </a:r>
            <a:endParaRPr lang="zh-CN" altLang="zh-CN" sz="1050" kern="100" dirty="0">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由于离地面越近，空气的折射率越大，故太阳光进入地球大气层后光线逐渐向下偏折，所以当我们看到太阳刚刚升出地平线时，实际的太阳还在地平线以下</a:t>
            </a:r>
            <a:r>
              <a:rPr lang="zh-CN" altLang="zh-CN" b="1" kern="100" dirty="0" smtClean="0">
                <a:latin typeface="Times New Roman"/>
                <a:ea typeface="楷体_GB2312"/>
                <a:cs typeface="Times New Roman"/>
              </a:rPr>
              <a:t>。</a:t>
            </a:r>
            <a:endParaRPr lang="zh-CN" altLang="zh-CN" sz="1050" kern="100" dirty="0">
              <a:cs typeface="Courier New"/>
            </a:endParaRPr>
          </a:p>
        </p:txBody>
      </p:sp>
      <p:pic>
        <p:nvPicPr>
          <p:cNvPr id="20482"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1243" y="44624"/>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8" name="Picture 2" descr="20XWLX4-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9315" y="2780136"/>
            <a:ext cx="4248472" cy="252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904656"/>
          </a:xfrm>
        </p:spPr>
        <p:txBody>
          <a:bodyPr>
            <a:normAutofit lnSpcReduction="10000"/>
          </a:bodyPr>
          <a:lstStyle/>
          <a:p>
            <a:pPr marL="533400" indent="-533400"/>
            <a:r>
              <a:rPr lang="zh-CN" altLang="zh-CN" b="1" kern="100" dirty="0">
                <a:latin typeface="Times New Roman"/>
                <a:ea typeface="黑体"/>
                <a:cs typeface="Times New Roman"/>
              </a:rPr>
              <a:t>二、注重学以致用和思维建模</a:t>
            </a:r>
            <a:endParaRPr lang="zh-CN" altLang="zh-CN" sz="1050" kern="100" dirty="0">
              <a:cs typeface="Courier New"/>
            </a:endParaRPr>
          </a:p>
          <a:p>
            <a:pPr marL="533400" indent="-533400"/>
            <a:r>
              <a:rPr lang="en-US" altLang="zh-CN" b="1" kern="100" dirty="0">
                <a:latin typeface="Times New Roman"/>
                <a:cs typeface="Courier New"/>
              </a:rPr>
              <a:t>1</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图所示为地球及其大气层，高空有侦察卫星</a:t>
            </a:r>
            <a:r>
              <a:rPr lang="en-US" altLang="zh-CN" b="1" i="1" kern="100" dirty="0">
                <a:latin typeface="Times New Roman"/>
                <a:cs typeface="Courier New"/>
              </a:rPr>
              <a:t>A</a:t>
            </a:r>
            <a:r>
              <a:rPr lang="zh-CN" altLang="zh-CN" b="1" kern="100" dirty="0">
                <a:latin typeface="Times New Roman"/>
                <a:cs typeface="Times New Roman"/>
              </a:rPr>
              <a:t>接收到地球表面</a:t>
            </a:r>
            <a:r>
              <a:rPr lang="en-US" altLang="zh-CN" b="1" i="1" kern="100" dirty="0">
                <a:latin typeface="Times New Roman"/>
                <a:cs typeface="Courier New"/>
              </a:rPr>
              <a:t>P</a:t>
            </a:r>
            <a:r>
              <a:rPr lang="zh-CN" altLang="zh-CN" b="1" kern="100" dirty="0">
                <a:latin typeface="Times New Roman"/>
                <a:cs typeface="Times New Roman"/>
              </a:rPr>
              <a:t>处发出的光信号，则</a:t>
            </a:r>
            <a:r>
              <a:rPr lang="en-US" altLang="zh-CN" b="1" i="1" kern="100" dirty="0">
                <a:latin typeface="Times New Roman"/>
                <a:cs typeface="Courier New"/>
              </a:rPr>
              <a:t>A</a:t>
            </a:r>
            <a:r>
              <a:rPr lang="zh-CN" altLang="zh-CN" b="1" kern="100" dirty="0">
                <a:latin typeface="Times New Roman"/>
                <a:cs typeface="Times New Roman"/>
              </a:rPr>
              <a:t>感知到的发光物应</a:t>
            </a:r>
            <a:r>
              <a:rPr lang="zh-CN" altLang="zh-CN" b="1" kern="100" dirty="0" smtClean="0">
                <a:latin typeface="Times New Roman"/>
                <a:cs typeface="Times New Roman"/>
              </a:rPr>
              <a:t>在</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．图中</a:t>
            </a:r>
            <a:r>
              <a:rPr lang="en-US" altLang="zh-CN" b="1" i="1" kern="100" dirty="0">
                <a:latin typeface="Times New Roman"/>
                <a:cs typeface="Courier New"/>
              </a:rPr>
              <a:t>P</a:t>
            </a:r>
            <a:r>
              <a:rPr lang="zh-CN" altLang="zh-CN" b="1" kern="100" dirty="0">
                <a:latin typeface="Times New Roman"/>
                <a:cs typeface="Times New Roman"/>
              </a:rPr>
              <a:t>点</a:t>
            </a:r>
            <a:endParaRPr lang="zh-CN" altLang="zh-CN" sz="1050" kern="100" dirty="0">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．图中</a:t>
            </a:r>
            <a:r>
              <a:rPr lang="en-US" altLang="zh-CN" b="1" i="1" kern="100" dirty="0">
                <a:latin typeface="Times New Roman"/>
                <a:cs typeface="Courier New"/>
              </a:rPr>
              <a:t>P</a:t>
            </a:r>
            <a:r>
              <a:rPr lang="zh-CN" altLang="zh-CN" b="1" kern="100" dirty="0">
                <a:latin typeface="Times New Roman"/>
                <a:cs typeface="Times New Roman"/>
              </a:rPr>
              <a:t>点靠近</a:t>
            </a:r>
            <a:r>
              <a:rPr lang="en-US" altLang="zh-CN" b="1" i="1" kern="100" dirty="0">
                <a:latin typeface="Times New Roman"/>
                <a:cs typeface="Courier New"/>
              </a:rPr>
              <a:t>M</a:t>
            </a:r>
            <a:r>
              <a:rPr lang="zh-CN" altLang="zh-CN" b="1" kern="100" dirty="0">
                <a:latin typeface="Times New Roman"/>
                <a:cs typeface="Times New Roman"/>
              </a:rPr>
              <a:t>的一侧</a:t>
            </a:r>
            <a:endParaRPr lang="zh-CN" altLang="zh-CN" sz="1050" kern="100" dirty="0">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．图中</a:t>
            </a:r>
            <a:r>
              <a:rPr lang="en-US" altLang="zh-CN" b="1" i="1" kern="100" dirty="0">
                <a:latin typeface="Times New Roman"/>
                <a:cs typeface="Courier New"/>
              </a:rPr>
              <a:t>P</a:t>
            </a:r>
            <a:r>
              <a:rPr lang="zh-CN" altLang="zh-CN" b="1" kern="100" dirty="0">
                <a:latin typeface="Times New Roman"/>
                <a:cs typeface="Times New Roman"/>
              </a:rPr>
              <a:t>点靠近</a:t>
            </a:r>
            <a:r>
              <a:rPr lang="en-US" altLang="zh-CN" b="1" i="1" kern="100" dirty="0">
                <a:latin typeface="Times New Roman"/>
                <a:cs typeface="Courier New"/>
              </a:rPr>
              <a:t>N</a:t>
            </a:r>
            <a:r>
              <a:rPr lang="zh-CN" altLang="zh-CN" b="1" kern="100" dirty="0">
                <a:latin typeface="Times New Roman"/>
                <a:cs typeface="Times New Roman"/>
              </a:rPr>
              <a:t>的一侧</a:t>
            </a:r>
            <a:endParaRPr lang="zh-CN" altLang="zh-CN" sz="1050" kern="100" dirty="0">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．以上位置都有可</a:t>
            </a:r>
            <a:r>
              <a:rPr lang="zh-CN" altLang="zh-CN" b="1" kern="100" dirty="0" smtClean="0">
                <a:latin typeface="Times New Roman"/>
                <a:cs typeface="Times New Roman"/>
              </a:rPr>
              <a:t>能</a:t>
            </a:r>
            <a:endParaRPr lang="zh-CN" altLang="zh-CN" sz="1050" kern="100" dirty="0">
              <a:cs typeface="Courier New"/>
            </a:endParaRPr>
          </a:p>
        </p:txBody>
      </p:sp>
      <p:pic>
        <p:nvPicPr>
          <p:cNvPr id="21506" name="Picture 2" descr="20WLXBY4-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2348879"/>
            <a:ext cx="1368152" cy="148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41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577140949"/>
              </p:ext>
            </p:extLst>
          </p:nvPr>
        </p:nvGraphicFramePr>
        <p:xfrm>
          <a:off x="1081088" y="982663"/>
          <a:ext cx="10067925" cy="2616200"/>
        </p:xfrm>
        <a:graphic>
          <a:graphicData uri="http://schemas.openxmlformats.org/presentationml/2006/ole">
            <mc:AlternateContent xmlns:mc="http://schemas.openxmlformats.org/markup-compatibility/2006">
              <mc:Choice xmlns:v="urn:schemas-microsoft-com:vml" Requires="v">
                <p:oleObj spid="_x0000_s3134" name="文档" r:id="rId4" imgW="10371836" imgH="2700987" progId="Word.Document.12">
                  <p:embed/>
                </p:oleObj>
              </mc:Choice>
              <mc:Fallback>
                <p:oleObj name="文档" r:id="rId4" imgW="10371836" imgH="2700987" progId="Word.Document.12">
                  <p:embed/>
                  <p:pic>
                    <p:nvPicPr>
                      <p:cNvPr id="0" name=""/>
                      <p:cNvPicPr/>
                      <p:nvPr/>
                    </p:nvPicPr>
                    <p:blipFill>
                      <a:blip r:embed="rId5"/>
                      <a:stretch>
                        <a:fillRect/>
                      </a:stretch>
                    </p:blipFill>
                    <p:spPr>
                      <a:xfrm>
                        <a:off x="1081088" y="982663"/>
                        <a:ext cx="10067925" cy="2616200"/>
                      </a:xfrm>
                      <a:prstGeom prst="rect">
                        <a:avLst/>
                      </a:prstGeom>
                    </p:spPr>
                  </p:pic>
                </p:oleObj>
              </mc:Fallback>
            </mc:AlternateContent>
          </a:graphicData>
        </a:graphic>
      </p:graphicFrame>
      <p:pic>
        <p:nvPicPr>
          <p:cNvPr id="3074" name="Picture 2" descr="21XYJWL-36.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153371" y="3835400"/>
            <a:ext cx="2808312" cy="2158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7681763" y="908720"/>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同一平面内</a:t>
            </a:r>
            <a:endParaRPr lang="zh-CN" altLang="en-US" sz="2400" dirty="0"/>
          </a:p>
        </p:txBody>
      </p:sp>
      <p:sp>
        <p:nvSpPr>
          <p:cNvPr id="7" name="矩形 6"/>
          <p:cNvSpPr/>
          <p:nvPr/>
        </p:nvSpPr>
        <p:spPr>
          <a:xfrm>
            <a:off x="5017467" y="14847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两侧</a:t>
            </a:r>
            <a:endParaRPr lang="zh-CN" altLang="en-US" sz="2400" dirty="0"/>
          </a:p>
        </p:txBody>
      </p:sp>
      <p:sp>
        <p:nvSpPr>
          <p:cNvPr id="8" name="矩形 7"/>
          <p:cNvSpPr/>
          <p:nvPr/>
        </p:nvSpPr>
        <p:spPr>
          <a:xfrm>
            <a:off x="1705099" y="22048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正比</a:t>
            </a:r>
            <a:endParaRPr lang="zh-CN" altLang="en-US" sz="2400" dirty="0"/>
          </a:p>
        </p:txBody>
      </p:sp>
      <p:sp>
        <p:nvSpPr>
          <p:cNvPr id="9" name="矩形 8"/>
          <p:cNvSpPr/>
          <p:nvPr/>
        </p:nvSpPr>
        <p:spPr>
          <a:xfrm>
            <a:off x="5953571" y="292494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显微镜</a:t>
            </a:r>
            <a:endParaRPr lang="zh-CN" altLang="en-US" sz="2400"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980728"/>
            <a:ext cx="10975658" cy="4464498"/>
          </a:xfrm>
        </p:spPr>
        <p:txBody>
          <a:bodyPr>
            <a:normAutofit/>
          </a:bodyPr>
          <a:lstStyle/>
          <a:p>
            <a:pPr indent="0">
              <a:lnSpc>
                <a:spcPct val="200000"/>
              </a:lnSpc>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于大气层的存在，侦察卫星在</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处接收到的</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处发出的光信号的光路大致如图中实线所示，由图可知选项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lnSpc>
                <a:spcPct val="200000"/>
              </a:lnSpc>
            </a:pPr>
            <a:endParaRPr lang="en-US" altLang="zh-CN" b="1" kern="100" dirty="0" smtClean="0">
              <a:solidFill>
                <a:srgbClr val="FF0000"/>
              </a:solidFill>
              <a:latin typeface="Times New Roman"/>
              <a:ea typeface="黑体"/>
              <a:cs typeface="Times New Roman"/>
            </a:endParaRPr>
          </a:p>
          <a:p>
            <a:pPr indent="0">
              <a:lnSpc>
                <a:spcPct val="200000"/>
              </a:lnSpc>
            </a:pPr>
            <a:endParaRPr lang="en-US" altLang="zh-CN" b="1" kern="100" dirty="0">
              <a:solidFill>
                <a:srgbClr val="FF0000"/>
              </a:solidFill>
              <a:latin typeface="Times New Roman"/>
              <a:ea typeface="黑体"/>
              <a:cs typeface="Times New Roman"/>
            </a:endParaRPr>
          </a:p>
          <a:p>
            <a:pPr indent="0">
              <a:lnSpc>
                <a:spcPct val="200000"/>
              </a:lnSpc>
            </a:pPr>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　</a:t>
            </a:r>
            <a:endParaRPr lang="zh-CN" altLang="en-US" dirty="0"/>
          </a:p>
        </p:txBody>
      </p:sp>
      <p:pic>
        <p:nvPicPr>
          <p:cNvPr id="22530" name="Picture 2" descr="20WLXBY4-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58229" y="2564903"/>
            <a:ext cx="1584176" cy="172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804803666"/>
              </p:ext>
            </p:extLst>
          </p:nvPr>
        </p:nvGraphicFramePr>
        <p:xfrm>
          <a:off x="1129035" y="547564"/>
          <a:ext cx="10275888" cy="2665412"/>
        </p:xfrm>
        <a:graphic>
          <a:graphicData uri="http://schemas.openxmlformats.org/presentationml/2006/ole">
            <mc:AlternateContent xmlns:mc="http://schemas.openxmlformats.org/markup-compatibility/2006">
              <mc:Choice xmlns:v="urn:schemas-microsoft-com:vml" Requires="v">
                <p:oleObj spid="_x0000_s23581" name="文档" r:id="rId4" imgW="10371836" imgH="2697742" progId="Word.Document.12">
                  <p:embed/>
                </p:oleObj>
              </mc:Choice>
              <mc:Fallback>
                <p:oleObj name="文档" r:id="rId4" imgW="10371836" imgH="2697742" progId="Word.Document.12">
                  <p:embed/>
                  <p:pic>
                    <p:nvPicPr>
                      <p:cNvPr id="0" name=""/>
                      <p:cNvPicPr/>
                      <p:nvPr/>
                    </p:nvPicPr>
                    <p:blipFill>
                      <a:blip r:embed="rId5"/>
                      <a:stretch>
                        <a:fillRect/>
                      </a:stretch>
                    </p:blipFill>
                    <p:spPr>
                      <a:xfrm>
                        <a:off x="1129035" y="547564"/>
                        <a:ext cx="10275888" cy="2665412"/>
                      </a:xfrm>
                      <a:prstGeom prst="rect">
                        <a:avLst/>
                      </a:prstGeom>
                    </p:spPr>
                  </p:pic>
                </p:oleObj>
              </mc:Fallback>
            </mc:AlternateContent>
          </a:graphicData>
        </a:graphic>
      </p:graphicFrame>
      <p:pic>
        <p:nvPicPr>
          <p:cNvPr id="23554" name="Picture 2" descr="21XLKWLX4-9.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513411" y="3212976"/>
            <a:ext cx="2232248" cy="179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413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518964009"/>
              </p:ext>
            </p:extLst>
          </p:nvPr>
        </p:nvGraphicFramePr>
        <p:xfrm>
          <a:off x="911225" y="620688"/>
          <a:ext cx="10371138" cy="5181600"/>
        </p:xfrm>
        <a:graphic>
          <a:graphicData uri="http://schemas.openxmlformats.org/presentationml/2006/ole">
            <mc:AlternateContent xmlns:mc="http://schemas.openxmlformats.org/markup-compatibility/2006">
              <mc:Choice xmlns:v="urn:schemas-microsoft-com:vml" Requires="v">
                <p:oleObj spid="_x0000_s24629" name="文档" r:id="rId4" imgW="10371836" imgH="5181698" progId="Word.Document.12">
                  <p:embed/>
                </p:oleObj>
              </mc:Choice>
              <mc:Fallback>
                <p:oleObj name="文档" r:id="rId4" imgW="10371836" imgH="5181698" progId="Word.Document.12">
                  <p:embed/>
                  <p:pic>
                    <p:nvPicPr>
                      <p:cNvPr id="0" name=""/>
                      <p:cNvPicPr/>
                      <p:nvPr/>
                    </p:nvPicPr>
                    <p:blipFill>
                      <a:blip r:embed="rId5"/>
                      <a:stretch>
                        <a:fillRect/>
                      </a:stretch>
                    </p:blipFill>
                    <p:spPr>
                      <a:xfrm>
                        <a:off x="911225" y="620688"/>
                        <a:ext cx="10371138" cy="5181600"/>
                      </a:xfrm>
                      <a:prstGeom prst="rect">
                        <a:avLst/>
                      </a:prstGeom>
                    </p:spPr>
                  </p:pic>
                </p:oleObj>
              </mc:Fallback>
            </mc:AlternateContent>
          </a:graphicData>
        </a:graphic>
      </p:graphicFrame>
      <p:pic>
        <p:nvPicPr>
          <p:cNvPr id="24578" name="Picture 2" descr="21XLKWLX4-10.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7177707" y="1700808"/>
            <a:ext cx="2664296" cy="2140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728724711"/>
              </p:ext>
            </p:extLst>
          </p:nvPr>
        </p:nvGraphicFramePr>
        <p:xfrm>
          <a:off x="913011" y="5805264"/>
          <a:ext cx="10371138" cy="593725"/>
        </p:xfrm>
        <a:graphic>
          <a:graphicData uri="http://schemas.openxmlformats.org/presentationml/2006/ole">
            <mc:AlternateContent xmlns:mc="http://schemas.openxmlformats.org/markup-compatibility/2006">
              <mc:Choice xmlns:v="urn:schemas-microsoft-com:vml" Requires="v">
                <p:oleObj spid="_x0000_s24630" name="文档" r:id="rId9" imgW="10371836" imgH="593770" progId="Word.Document.12">
                  <p:embed/>
                </p:oleObj>
              </mc:Choice>
              <mc:Fallback>
                <p:oleObj name="文档" r:id="rId9" imgW="10371836" imgH="593770" progId="Word.Document.12">
                  <p:embed/>
                  <p:pic>
                    <p:nvPicPr>
                      <p:cNvPr id="0" name=""/>
                      <p:cNvPicPr/>
                      <p:nvPr/>
                    </p:nvPicPr>
                    <p:blipFill>
                      <a:blip r:embed="rId10"/>
                      <a:stretch>
                        <a:fillRect/>
                      </a:stretch>
                    </p:blipFill>
                    <p:spPr>
                      <a:xfrm>
                        <a:off x="913011" y="5805264"/>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216163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十八</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3744416"/>
          </a:xfrm>
        </p:spPr>
        <p:txBody>
          <a:bodyPr/>
          <a:lstStyle/>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612140">
              <a:lnSpc>
                <a:spcPct val="200000"/>
              </a:lnSpc>
            </a:pPr>
            <a:r>
              <a:rPr lang="en-US" altLang="zh-CN" b="1" kern="100" dirty="0">
                <a:latin typeface="Times New Roman"/>
                <a:cs typeface="Courier New"/>
              </a:rPr>
              <a:t>(1)</a:t>
            </a:r>
            <a:r>
              <a:rPr lang="zh-CN" altLang="zh-CN" b="1" kern="100" dirty="0">
                <a:latin typeface="Times New Roman"/>
                <a:cs typeface="Times New Roman"/>
              </a:rPr>
              <a:t>当光发生漫反射，反射角不等于入射角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一束光从空气进入水中时，传播方向一定发生变化</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612140">
              <a:lnSpc>
                <a:spcPct val="200000"/>
              </a:lnSpc>
            </a:pPr>
            <a:r>
              <a:rPr lang="en-US" altLang="zh-CN" b="1" kern="100" dirty="0">
                <a:latin typeface="Times New Roman"/>
                <a:cs typeface="Courier New"/>
              </a:rPr>
              <a:t>(3)</a:t>
            </a:r>
            <a:r>
              <a:rPr lang="zh-CN" altLang="zh-CN" b="1" kern="100" dirty="0">
                <a:latin typeface="Times New Roman"/>
                <a:cs typeface="Times New Roman"/>
              </a:rPr>
              <a:t>在光的反射现象和折射现象中，光路都是可逆的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10750948" y="242994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50948" y="322862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750948" y="400506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5040560"/>
          </a:xfrm>
        </p:spPr>
        <p:txBody>
          <a:bodyPr/>
          <a:lstStyle/>
          <a:p>
            <a:pPr marL="533400" indent="-533400"/>
            <a:r>
              <a:rPr lang="en-US" altLang="zh-CN" b="1" kern="100" dirty="0" smtClean="0">
                <a:latin typeface="Times New Roman"/>
                <a:cs typeface="Courier New"/>
              </a:rPr>
              <a:t>3</a:t>
            </a:r>
            <a:r>
              <a:rPr lang="zh-CN" altLang="zh-CN" b="1" kern="100" dirty="0" smtClean="0">
                <a:latin typeface="Times New Roman"/>
                <a:cs typeface="Times New Roman"/>
              </a:rPr>
              <a:t>．选一选　</a:t>
            </a:r>
            <a:r>
              <a:rPr lang="en-US" altLang="zh-CN" b="1" kern="100" dirty="0" smtClean="0">
                <a:latin typeface="Times New Roman"/>
                <a:ea typeface="黑体"/>
                <a:cs typeface="Courier New"/>
              </a:rPr>
              <a:t>(</a:t>
            </a:r>
            <a:r>
              <a:rPr lang="zh-CN" altLang="zh-CN" b="1" kern="100" dirty="0" smtClean="0">
                <a:latin typeface="Times New Roman"/>
                <a:ea typeface="黑体"/>
                <a:cs typeface="Times New Roman"/>
              </a:rPr>
              <a:t>多选</a:t>
            </a:r>
            <a:r>
              <a:rPr lang="en-US" altLang="zh-CN" b="1" kern="100" dirty="0" smtClean="0">
                <a:latin typeface="Times New Roman"/>
                <a:ea typeface="黑体"/>
                <a:cs typeface="Courier New"/>
              </a:rPr>
              <a:t>)</a:t>
            </a:r>
            <a:r>
              <a:rPr lang="zh-CN" altLang="zh-CN" b="1" kern="100" dirty="0" smtClean="0">
                <a:latin typeface="Times New Roman"/>
                <a:cs typeface="Times New Roman"/>
              </a:rPr>
              <a:t>如图所示，虚线表示两种介质的界面及其法线，实线表示一条光线射向界面后发生反射和折射的光线，以下说法正确的是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sz="1050" kern="100" dirty="0" smtClean="0">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tabLst>
                <a:tab pos="4843463" algn="l"/>
              </a:tabLst>
            </a:pPr>
            <a:endParaRPr lang="en-US" altLang="zh-CN" b="1" kern="100" dirty="0" smtClean="0">
              <a:latin typeface="Times New Roman"/>
              <a:cs typeface="Courier New"/>
            </a:endParaRPr>
          </a:p>
          <a:p>
            <a:pPr indent="612140">
              <a:tabLst>
                <a:tab pos="4843463" algn="l"/>
              </a:tabLst>
            </a:pPr>
            <a:r>
              <a:rPr lang="en-US" altLang="zh-CN" b="1" kern="100" dirty="0" smtClean="0">
                <a:latin typeface="Times New Roman"/>
                <a:cs typeface="Courier New"/>
              </a:rPr>
              <a:t>A</a:t>
            </a:r>
            <a:r>
              <a:rPr lang="zh-CN" altLang="zh-CN" b="1" kern="100" dirty="0" smtClean="0">
                <a:latin typeface="Times New Roman"/>
                <a:cs typeface="Times New Roman"/>
              </a:rPr>
              <a:t>．</a:t>
            </a:r>
            <a:r>
              <a:rPr lang="en-US" altLang="zh-CN" b="1" i="1" kern="100" dirty="0" smtClean="0">
                <a:latin typeface="Times New Roman"/>
                <a:cs typeface="Courier New"/>
              </a:rPr>
              <a:t>bO</a:t>
            </a:r>
            <a:r>
              <a:rPr lang="zh-CN" altLang="zh-CN" b="1" kern="100" dirty="0" smtClean="0">
                <a:latin typeface="Times New Roman"/>
                <a:cs typeface="Times New Roman"/>
              </a:rPr>
              <a:t>是入射光线　　</a:t>
            </a:r>
            <a:r>
              <a:rPr lang="en-US" altLang="zh-CN" b="1" kern="100" dirty="0" smtClean="0">
                <a:latin typeface="Times New Roman"/>
                <a:cs typeface="Courier New"/>
              </a:rPr>
              <a:t>	B</a:t>
            </a:r>
            <a:r>
              <a:rPr lang="zh-CN" altLang="zh-CN" b="1" kern="100" dirty="0" smtClean="0">
                <a:latin typeface="Times New Roman"/>
                <a:cs typeface="Times New Roman"/>
              </a:rPr>
              <a:t>．</a:t>
            </a:r>
            <a:r>
              <a:rPr lang="en-US" altLang="zh-CN" b="1" i="1" kern="100" dirty="0" smtClean="0">
                <a:latin typeface="Times New Roman"/>
                <a:cs typeface="Courier New"/>
              </a:rPr>
              <a:t>aO</a:t>
            </a:r>
            <a:r>
              <a:rPr lang="zh-CN" altLang="zh-CN" b="1" kern="100" dirty="0" smtClean="0">
                <a:latin typeface="Times New Roman"/>
                <a:cs typeface="Times New Roman"/>
              </a:rPr>
              <a:t>是入射光线</a:t>
            </a:r>
            <a:endParaRPr lang="zh-CN" altLang="zh-CN" sz="1050" kern="100" dirty="0" smtClean="0">
              <a:cs typeface="Courier New"/>
            </a:endParaRPr>
          </a:p>
          <a:p>
            <a:pPr indent="612140">
              <a:tabLst>
                <a:tab pos="4843463" algn="l"/>
              </a:tabLst>
            </a:pPr>
            <a:r>
              <a:rPr lang="en-US" altLang="zh-CN" b="1" kern="100" dirty="0" smtClean="0">
                <a:latin typeface="Times New Roman"/>
                <a:cs typeface="Courier New"/>
              </a:rPr>
              <a:t>C</a:t>
            </a:r>
            <a:r>
              <a:rPr lang="zh-CN" altLang="zh-CN" b="1" kern="100" dirty="0" smtClean="0">
                <a:latin typeface="Times New Roman"/>
                <a:cs typeface="Times New Roman"/>
              </a:rPr>
              <a:t>．</a:t>
            </a:r>
            <a:r>
              <a:rPr lang="en-US" altLang="zh-CN" b="1" i="1" kern="100" dirty="0" smtClean="0">
                <a:latin typeface="Times New Roman"/>
                <a:cs typeface="Courier New"/>
              </a:rPr>
              <a:t>cO</a:t>
            </a:r>
            <a:r>
              <a:rPr lang="zh-CN" altLang="zh-CN" b="1" kern="100" dirty="0" smtClean="0">
                <a:latin typeface="Times New Roman"/>
                <a:cs typeface="Times New Roman"/>
              </a:rPr>
              <a:t>是入射光线</a:t>
            </a:r>
            <a:r>
              <a:rPr lang="en-US" altLang="zh-CN" b="1" kern="100" dirty="0" smtClean="0">
                <a:latin typeface="Times New Roman"/>
                <a:cs typeface="Courier New"/>
              </a:rPr>
              <a:t>  	D</a:t>
            </a:r>
            <a:r>
              <a:rPr lang="zh-CN" altLang="zh-CN" b="1" kern="100" dirty="0" smtClean="0">
                <a:latin typeface="Times New Roman"/>
                <a:cs typeface="Times New Roman"/>
              </a:rPr>
              <a:t>．</a:t>
            </a:r>
            <a:r>
              <a:rPr lang="en-US" altLang="zh-CN" b="1" i="1" kern="100" dirty="0" smtClean="0">
                <a:latin typeface="Times New Roman"/>
                <a:cs typeface="Courier New"/>
              </a:rPr>
              <a:t>Ob</a:t>
            </a:r>
            <a:r>
              <a:rPr lang="zh-CN" altLang="zh-CN" b="1" kern="100" dirty="0" smtClean="0">
                <a:latin typeface="Times New Roman"/>
                <a:cs typeface="Times New Roman"/>
              </a:rPr>
              <a:t>是反射光线</a:t>
            </a:r>
            <a:endParaRPr lang="zh-CN" altLang="zh-CN" sz="1050" kern="100" dirty="0" smtClean="0">
              <a:cs typeface="Courier New"/>
            </a:endParaRPr>
          </a:p>
          <a:p>
            <a:endParaRPr lang="zh-CN" altLang="en-US" dirty="0"/>
          </a:p>
        </p:txBody>
      </p:sp>
      <p:pic>
        <p:nvPicPr>
          <p:cNvPr id="4098" name="Picture 2" descr="20XWLX4-2.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29435" y="2173547"/>
            <a:ext cx="1944216" cy="19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412776"/>
            <a:ext cx="10975658" cy="3312368"/>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于入射角等于反射角，入射光线、反射光线关于法线对称，所以</a:t>
            </a:r>
            <a:r>
              <a:rPr lang="en-US" altLang="zh-CN" b="1" i="1" kern="100" dirty="0">
                <a:latin typeface="Times New Roman"/>
                <a:ea typeface="楷体_GB2312"/>
                <a:cs typeface="Courier New"/>
              </a:rPr>
              <a:t>aO</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Ob</a:t>
            </a:r>
            <a:r>
              <a:rPr lang="zh-CN" altLang="zh-CN" b="1" kern="100" dirty="0">
                <a:latin typeface="Times New Roman"/>
                <a:ea typeface="楷体_GB2312"/>
                <a:cs typeface="Times New Roman"/>
              </a:rPr>
              <a:t>应是入射光线或反射光线，</a:t>
            </a:r>
            <a:r>
              <a:rPr lang="en-US" altLang="zh-CN" b="1" i="1" kern="100" dirty="0">
                <a:latin typeface="Times New Roman"/>
                <a:ea typeface="楷体_GB2312"/>
                <a:cs typeface="Courier New"/>
              </a:rPr>
              <a:t>PQ</a:t>
            </a:r>
            <a:r>
              <a:rPr lang="zh-CN" altLang="zh-CN" b="1" kern="100" dirty="0">
                <a:latin typeface="Times New Roman"/>
                <a:ea typeface="楷体_GB2312"/>
                <a:cs typeface="Times New Roman"/>
              </a:rPr>
              <a:t>是法线。又因为反射光线、折射光线都不与入射光线位于法线同侧，所以</a:t>
            </a:r>
            <a:r>
              <a:rPr lang="en-US" altLang="zh-CN" b="1" i="1" kern="100" dirty="0">
                <a:latin typeface="Times New Roman"/>
                <a:ea typeface="楷体_GB2312"/>
                <a:cs typeface="Courier New"/>
              </a:rPr>
              <a:t>aO</a:t>
            </a:r>
            <a:r>
              <a:rPr lang="zh-CN" altLang="zh-CN" b="1" kern="100" dirty="0">
                <a:latin typeface="Times New Roman"/>
                <a:ea typeface="楷体_GB2312"/>
                <a:cs typeface="Times New Roman"/>
              </a:rPr>
              <a:t>是入射光线，</a:t>
            </a:r>
            <a:r>
              <a:rPr lang="en-US" altLang="zh-CN" b="1" i="1" kern="100" dirty="0">
                <a:latin typeface="Times New Roman"/>
                <a:ea typeface="楷体_GB2312"/>
                <a:cs typeface="Courier New"/>
              </a:rPr>
              <a:t>Ob</a:t>
            </a:r>
            <a:r>
              <a:rPr lang="zh-CN" altLang="zh-CN" b="1" kern="100" dirty="0">
                <a:latin typeface="Times New Roman"/>
                <a:ea typeface="楷体_GB2312"/>
                <a:cs typeface="Times New Roman"/>
              </a:rPr>
              <a:t>是反射光线，</a:t>
            </a:r>
            <a:r>
              <a:rPr lang="en-US" altLang="zh-CN" b="1" i="1" kern="100" dirty="0">
                <a:latin typeface="Times New Roman"/>
                <a:ea typeface="楷体_GB2312"/>
                <a:cs typeface="Courier New"/>
              </a:rPr>
              <a:t>Oc</a:t>
            </a:r>
            <a:r>
              <a:rPr lang="zh-CN" altLang="zh-CN" b="1" kern="100" dirty="0">
                <a:latin typeface="Times New Roman"/>
                <a:ea typeface="楷体_GB2312"/>
                <a:cs typeface="Times New Roman"/>
              </a:rPr>
              <a:t>是折射光线。故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64136086"/>
              </p:ext>
            </p:extLst>
          </p:nvPr>
        </p:nvGraphicFramePr>
        <p:xfrm>
          <a:off x="1037431" y="332656"/>
          <a:ext cx="10069512" cy="6013450"/>
        </p:xfrm>
        <a:graphic>
          <a:graphicData uri="http://schemas.openxmlformats.org/presentationml/2006/ole">
            <mc:AlternateContent xmlns:mc="http://schemas.openxmlformats.org/markup-compatibility/2006">
              <mc:Choice xmlns:v="urn:schemas-microsoft-com:vml" Requires="v">
                <p:oleObj spid="_x0000_s5212" name="文档" r:id="rId4" imgW="10367808" imgH="6202724" progId="Word.Document.12">
                  <p:embed/>
                </p:oleObj>
              </mc:Choice>
              <mc:Fallback>
                <p:oleObj name="文档" r:id="rId4" imgW="10367808" imgH="6202724" progId="Word.Document.12">
                  <p:embed/>
                  <p:pic>
                    <p:nvPicPr>
                      <p:cNvPr id="0" name=""/>
                      <p:cNvPicPr/>
                      <p:nvPr/>
                    </p:nvPicPr>
                    <p:blipFill>
                      <a:blip r:embed="rId5"/>
                      <a:stretch>
                        <a:fillRect/>
                      </a:stretch>
                    </p:blipFill>
                    <p:spPr>
                      <a:xfrm>
                        <a:off x="1037431" y="332656"/>
                        <a:ext cx="10069512" cy="6013450"/>
                      </a:xfrm>
                      <a:prstGeom prst="rect">
                        <a:avLst/>
                      </a:prstGeom>
                    </p:spPr>
                  </p:pic>
                </p:oleObj>
              </mc:Fallback>
            </mc:AlternateContent>
          </a:graphicData>
        </a:graphic>
      </p:graphicFrame>
      <p:sp>
        <p:nvSpPr>
          <p:cNvPr id="5" name="矩形 4"/>
          <p:cNvSpPr/>
          <p:nvPr/>
        </p:nvSpPr>
        <p:spPr>
          <a:xfrm>
            <a:off x="1902477" y="191683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正弦值</a:t>
            </a:r>
            <a:endParaRPr lang="zh-CN" altLang="en-US" sz="2400" dirty="0"/>
          </a:p>
        </p:txBody>
      </p:sp>
      <p:sp>
        <p:nvSpPr>
          <p:cNvPr id="6" name="矩形 5"/>
          <p:cNvSpPr/>
          <p:nvPr/>
        </p:nvSpPr>
        <p:spPr>
          <a:xfrm>
            <a:off x="8487890" y="1436489"/>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正弦值</a:t>
            </a:r>
            <a:endParaRPr lang="zh-CN" altLang="en-US" sz="2400" dirty="0"/>
          </a:p>
        </p:txBody>
      </p:sp>
      <p:sp>
        <p:nvSpPr>
          <p:cNvPr id="7" name="矩形 6"/>
          <p:cNvSpPr/>
          <p:nvPr/>
        </p:nvSpPr>
        <p:spPr>
          <a:xfrm>
            <a:off x="5716338" y="5547996"/>
            <a:ext cx="957313" cy="461665"/>
          </a:xfrm>
          <a:prstGeom prst="rect">
            <a:avLst/>
          </a:prstGeom>
        </p:spPr>
        <p:txBody>
          <a:bodyPr wrap="none">
            <a:spAutoFit/>
          </a:bodyPr>
          <a:lstStyle/>
          <a:p>
            <a:r>
              <a:rPr lang="zh-CN" altLang="zh-CN" sz="2400" b="1" kern="100" dirty="0">
                <a:solidFill>
                  <a:srgbClr val="FF0000"/>
                </a:solidFill>
                <a:latin typeface="Times New Roman"/>
                <a:cs typeface="Times New Roman"/>
              </a:rPr>
              <a:t>大于</a:t>
            </a:r>
            <a:r>
              <a:rPr lang="en-US" altLang="zh-CN" sz="2400" b="1" kern="100" dirty="0">
                <a:solidFill>
                  <a:srgbClr val="FF0000"/>
                </a:solidFill>
                <a:latin typeface="Times New Roman"/>
              </a:rPr>
              <a:t>1</a:t>
            </a:r>
            <a:endParaRPr lang="zh-CN" altLang="en-US" sz="2400" dirty="0"/>
          </a:p>
        </p:txBody>
      </p:sp>
      <p:graphicFrame>
        <p:nvGraphicFramePr>
          <p:cNvPr id="2" name="对象 1"/>
          <p:cNvGraphicFramePr>
            <a:graphicFrameLocks noChangeAspect="1"/>
          </p:cNvGraphicFramePr>
          <p:nvPr>
            <p:extLst>
              <p:ext uri="{D42A27DB-BD31-4B8C-83A1-F6EECF244321}">
                <p14:modId xmlns:p14="http://schemas.microsoft.com/office/powerpoint/2010/main" val="3207258679"/>
              </p:ext>
            </p:extLst>
          </p:nvPr>
        </p:nvGraphicFramePr>
        <p:xfrm>
          <a:off x="3231306" y="2708845"/>
          <a:ext cx="5275262" cy="792163"/>
        </p:xfrm>
        <a:graphic>
          <a:graphicData uri="http://schemas.openxmlformats.org/presentationml/2006/ole">
            <mc:AlternateContent xmlns:mc="http://schemas.openxmlformats.org/markup-compatibility/2006">
              <mc:Choice xmlns:v="urn:schemas-microsoft-com:vml" Requires="v">
                <p:oleObj spid="_x0000_s5213" name="文档" r:id="rId7" imgW="5274753" imgH="792388" progId="Word.Document.12">
                  <p:embed/>
                </p:oleObj>
              </mc:Choice>
              <mc:Fallback>
                <p:oleObj name="文档" r:id="rId7" imgW="5274753" imgH="792388" progId="Word.Document.12">
                  <p:embed/>
                  <p:pic>
                    <p:nvPicPr>
                      <p:cNvPr id="0" name=""/>
                      <p:cNvPicPr/>
                      <p:nvPr/>
                    </p:nvPicPr>
                    <p:blipFill>
                      <a:blip r:embed="rId8"/>
                      <a:stretch>
                        <a:fillRect/>
                      </a:stretch>
                    </p:blipFill>
                    <p:spPr>
                      <a:xfrm>
                        <a:off x="3231306" y="2708845"/>
                        <a:ext cx="5275262" cy="792163"/>
                      </a:xfrm>
                      <a:prstGeom prst="rect">
                        <a:avLst/>
                      </a:prstGeom>
                    </p:spPr>
                  </p:pic>
                </p:oleObj>
              </mc:Fallback>
            </mc:AlternateContent>
          </a:graphicData>
        </a:graphic>
      </p:graphicFrame>
      <p:graphicFrame>
        <p:nvGraphicFramePr>
          <p:cNvPr id="8" name="对象 7"/>
          <p:cNvGraphicFramePr>
            <a:graphicFrameLocks noChangeAspect="1"/>
          </p:cNvGraphicFramePr>
          <p:nvPr>
            <p:extLst>
              <p:ext uri="{D42A27DB-BD31-4B8C-83A1-F6EECF244321}">
                <p14:modId xmlns:p14="http://schemas.microsoft.com/office/powerpoint/2010/main" val="3253929473"/>
              </p:ext>
            </p:extLst>
          </p:nvPr>
        </p:nvGraphicFramePr>
        <p:xfrm>
          <a:off x="7119738" y="4659411"/>
          <a:ext cx="317500" cy="785813"/>
        </p:xfrm>
        <a:graphic>
          <a:graphicData uri="http://schemas.openxmlformats.org/presentationml/2006/ole">
            <mc:AlternateContent xmlns:mc="http://schemas.openxmlformats.org/markup-compatibility/2006">
              <mc:Choice xmlns:v="urn:schemas-microsoft-com:vml" Requires="v">
                <p:oleObj spid="_x0000_s5214" name="文档" r:id="rId10" imgW="325694" imgH="792415" progId="Word.Document.12">
                  <p:embed/>
                </p:oleObj>
              </mc:Choice>
              <mc:Fallback>
                <p:oleObj name="文档" r:id="rId10" imgW="325694" imgH="792415" progId="Word.Document.12">
                  <p:embed/>
                  <p:pic>
                    <p:nvPicPr>
                      <p:cNvPr id="0" name=""/>
                      <p:cNvPicPr/>
                      <p:nvPr/>
                    </p:nvPicPr>
                    <p:blipFill>
                      <a:blip r:embed="rId11"/>
                      <a:stretch>
                        <a:fillRect/>
                      </a:stretch>
                    </p:blipFill>
                    <p:spPr>
                      <a:xfrm>
                        <a:off x="7119738" y="4659411"/>
                        <a:ext cx="317500" cy="785813"/>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16632"/>
            <a:ext cx="10975658" cy="6552728"/>
          </a:xfrm>
        </p:spPr>
        <p:txBody>
          <a:bodyPr>
            <a:normAutofit lnSpcReduction="10000"/>
          </a:bodyPr>
          <a:lstStyle/>
          <a:p>
            <a:pPr indent="0"/>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r>
              <a:rPr lang="en-US" altLang="zh-CN" b="1" kern="100" dirty="0">
                <a:latin typeface="Times New Roman"/>
                <a:cs typeface="Courier New"/>
              </a:rPr>
              <a:t>(1)</a:t>
            </a:r>
            <a:r>
              <a:rPr lang="zh-CN" altLang="zh-CN" b="1" kern="100" dirty="0">
                <a:latin typeface="Times New Roman"/>
                <a:cs typeface="Times New Roman"/>
              </a:rPr>
              <a:t>光在某种介质中的传播速度越大，则该介质的折射率越大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r>
              <a:rPr lang="en-US" altLang="zh-CN" b="1" kern="100" dirty="0">
                <a:latin typeface="Times New Roman"/>
                <a:cs typeface="Courier New"/>
              </a:rPr>
              <a:t>(2)</a:t>
            </a:r>
            <a:r>
              <a:rPr lang="zh-CN" altLang="zh-CN" b="1" kern="100" dirty="0">
                <a:latin typeface="Times New Roman"/>
                <a:cs typeface="Times New Roman"/>
              </a:rPr>
              <a:t>光在真空中的传播速度最大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r>
              <a:rPr lang="en-US" altLang="zh-CN" b="1" kern="100" dirty="0">
                <a:latin typeface="Times New Roman"/>
                <a:cs typeface="Courier New"/>
              </a:rPr>
              <a:t>(3)</a:t>
            </a:r>
            <a:r>
              <a:rPr lang="zh-CN" altLang="zh-CN" b="1" kern="100" dirty="0">
                <a:latin typeface="Times New Roman"/>
                <a:cs typeface="Times New Roman"/>
              </a:rPr>
              <a:t>光在发生折射时，折射光的速度与入射光的速度相等</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p>
          <a:p>
            <a:pPr indent="0" algn="just">
              <a:tabLst>
                <a:tab pos="2970530"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kern="100" dirty="0">
              <a:cs typeface="Courier New"/>
            </a:endParaRPr>
          </a:p>
          <a:p>
            <a:pPr indent="0" algn="just">
              <a:tabLst>
                <a:tab pos="2970530" algn="l"/>
              </a:tabLst>
            </a:pPr>
            <a:r>
              <a:rPr lang="zh-CN" altLang="zh-CN" b="1" kern="100" dirty="0" smtClean="0">
                <a:latin typeface="Times New Roman"/>
                <a:cs typeface="Times New Roman"/>
              </a:rPr>
              <a:t>一</a:t>
            </a:r>
            <a:r>
              <a:rPr lang="zh-CN" altLang="zh-CN" b="1" kern="100" dirty="0">
                <a:latin typeface="Times New Roman"/>
                <a:cs typeface="Times New Roman"/>
              </a:rPr>
              <a:t>束白光通过玻璃三棱镜折射后在光屏上形成彩色光带，叫光的色散。若</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是光带的两端，请问分别是什么颜色的光？</a:t>
            </a:r>
            <a:endParaRPr lang="zh-CN" altLang="zh-CN" kern="100" dirty="0">
              <a:cs typeface="Courier New"/>
            </a:endParaRPr>
          </a:p>
          <a:p>
            <a:pPr indent="0" algn="just">
              <a:tabLst>
                <a:tab pos="2970530" algn="l"/>
              </a:tabLst>
            </a:pPr>
            <a:endParaRPr lang="en-US" altLang="zh-CN" b="1" kern="100" dirty="0" smtClean="0">
              <a:solidFill>
                <a:srgbClr val="FF0000"/>
              </a:solidFill>
              <a:latin typeface="Times New Roman"/>
              <a:ea typeface="黑体"/>
              <a:cs typeface="Times New Roman"/>
            </a:endParaRPr>
          </a:p>
          <a:p>
            <a:pPr indent="0" algn="just">
              <a:tabLst>
                <a:tab pos="2970530" algn="l"/>
              </a:tabLst>
            </a:pPr>
            <a:endParaRPr lang="en-US" altLang="zh-CN" b="1" kern="100" dirty="0" smtClean="0">
              <a:solidFill>
                <a:srgbClr val="FF0000"/>
              </a:solidFill>
              <a:latin typeface="Times New Roman"/>
              <a:ea typeface="黑体"/>
              <a:cs typeface="Times New Roman"/>
            </a:endParaRPr>
          </a:p>
          <a:p>
            <a:pPr indent="0" algn="just">
              <a:tabLst>
                <a:tab pos="2970530" algn="l"/>
              </a:tabLst>
            </a:pPr>
            <a:endParaRPr lang="en-US" altLang="zh-CN" b="1" kern="100" dirty="0">
              <a:solidFill>
                <a:srgbClr val="FF0000"/>
              </a:solidFill>
              <a:latin typeface="Times New Roman"/>
              <a:ea typeface="黑体"/>
              <a:cs typeface="Times New Roman"/>
            </a:endParaRPr>
          </a:p>
          <a:p>
            <a:pPr indent="0" algn="just">
              <a:tabLst>
                <a:tab pos="2970530" algn="l"/>
              </a:tabLst>
            </a:pP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是红色光，</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是紫色光。</a:t>
            </a:r>
            <a:endParaRPr lang="zh-CN" altLang="zh-CN" kern="100" dirty="0">
              <a:cs typeface="Courier New"/>
            </a:endParaRPr>
          </a:p>
          <a:p>
            <a:pPr indent="0"/>
            <a:endParaRPr lang="en-US" altLang="zh-CN" b="1" kern="100" dirty="0" smtClean="0">
              <a:latin typeface="Times New Roman"/>
              <a:cs typeface="Courier New"/>
            </a:endParaRPr>
          </a:p>
          <a:p>
            <a:pPr indent="0"/>
            <a:endParaRPr lang="zh-CN" altLang="zh-CN" sz="1050" kern="100" dirty="0">
              <a:cs typeface="Courier New"/>
            </a:endParaRPr>
          </a:p>
        </p:txBody>
      </p:sp>
      <p:sp>
        <p:nvSpPr>
          <p:cNvPr id="4" name="矩形 3"/>
          <p:cNvSpPr/>
          <p:nvPr/>
        </p:nvSpPr>
        <p:spPr>
          <a:xfrm>
            <a:off x="10847229" y="82765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829123" y="138315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847229" y="198884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pic>
        <p:nvPicPr>
          <p:cNvPr id="25602" name="Picture 2" descr="21WLXKCXARXS4-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87876" y="4221088"/>
            <a:ext cx="2545815" cy="14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randombar(horizontal)">
                                      <p:cBhvr>
                                        <p:cTn id="2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24744"/>
            <a:ext cx="10975658" cy="4680520"/>
          </a:xfrm>
        </p:spPr>
        <p:txBody>
          <a:bodyPr>
            <a:normAutofit/>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光的折射和折射定律</a:t>
            </a:r>
            <a:endParaRPr lang="zh-CN" altLang="zh-CN" sz="1050" kern="100" dirty="0">
              <a:solidFill>
                <a:schemeClr val="accent6">
                  <a:lumMod val="75000"/>
                </a:schemeClr>
              </a:solidFill>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cs typeface="Courier New"/>
            </a:endParaRPr>
          </a:p>
          <a:p>
            <a:pPr indent="612140"/>
            <a:r>
              <a:rPr lang="zh-CN" altLang="zh-CN" b="1" kern="100" dirty="0">
                <a:latin typeface="Times New Roman"/>
                <a:cs typeface="Times New Roman"/>
              </a:rPr>
              <a:t>有经验的渔民叉鱼时，不是正对着看到的鱼去叉</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而</a:t>
            </a:r>
            <a:r>
              <a:rPr lang="zh-CN" altLang="zh-CN" b="1" kern="100" dirty="0">
                <a:latin typeface="Times New Roman"/>
                <a:cs typeface="Times New Roman"/>
              </a:rPr>
              <a:t>是对着所看到鱼的下方叉，如图所示。你知道这是为什么吗？</a:t>
            </a:r>
            <a:endParaRPr lang="zh-CN" altLang="zh-CN" sz="1050" kern="100" dirty="0">
              <a:cs typeface="Courier New"/>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人看到的鱼是由于折射而成的像，其位置在鱼的实际位置上方，如图所示</a:t>
            </a:r>
            <a:r>
              <a:rPr lang="zh-CN" altLang="zh-CN" b="1" kern="100" dirty="0" smtClean="0">
                <a:latin typeface="Times New Roman"/>
                <a:ea typeface="楷体_GB2312"/>
                <a:cs typeface="Times New Roman"/>
              </a:rPr>
              <a:t>。</a:t>
            </a:r>
            <a:endParaRPr lang="zh-CN" altLang="zh-CN" sz="1050" kern="100" dirty="0">
              <a:cs typeface="Courier New"/>
            </a:endParaRPr>
          </a:p>
        </p:txBody>
      </p:sp>
      <p:pic>
        <p:nvPicPr>
          <p:cNvPr id="7170"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7260" y="33265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21WLXKCXARXS4-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409955" y="2079989"/>
            <a:ext cx="2016224" cy="1493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21WLXKCXARXS4-3.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4945459" y="4293096"/>
            <a:ext cx="2160240" cy="204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172"/>
                                        </p:tgtEl>
                                        <p:attrNameLst>
                                          <p:attrName>style.visibility</p:attrName>
                                        </p:attrNameLst>
                                      </p:cBhvr>
                                      <p:to>
                                        <p:strVal val="visible"/>
                                      </p:to>
                                    </p:set>
                                    <p:animEffect transition="in" filter="randombar(horizontal)">
                                      <p:cBhvr>
                                        <p:cTn id="10"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TotalTime>
  <Words>1754</Words>
  <Application>Microsoft Office PowerPoint</Application>
  <PresentationFormat>自定义</PresentationFormat>
  <Paragraphs>174</Paragraphs>
  <Slides>34</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34</vt:i4>
      </vt:variant>
    </vt:vector>
  </HeadingPairs>
  <TitlesOfParts>
    <vt:vector size="36"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80</cp:revision>
  <dcterms:created xsi:type="dcterms:W3CDTF">2021-04-02T06:41:31Z</dcterms:created>
  <dcterms:modified xsi:type="dcterms:W3CDTF">2024-03-25T08:23:47Z</dcterms:modified>
</cp:coreProperties>
</file>