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60" r:id="rId2"/>
    <p:sldId id="261" r:id="rId3"/>
    <p:sldId id="266" r:id="rId4"/>
    <p:sldId id="267" r:id="rId5"/>
    <p:sldId id="268" r:id="rId6"/>
    <p:sldId id="269" r:id="rId7"/>
    <p:sldId id="270" r:id="rId8"/>
    <p:sldId id="271" r:id="rId9"/>
    <p:sldId id="272" r:id="rId10"/>
    <p:sldId id="273" r:id="rId11"/>
    <p:sldId id="305" r:id="rId12"/>
    <p:sldId id="306" r:id="rId13"/>
    <p:sldId id="263" r:id="rId14"/>
    <p:sldId id="264" r:id="rId15"/>
    <p:sldId id="265" r:id="rId16"/>
    <p:sldId id="278" r:id="rId17"/>
    <p:sldId id="279" r:id="rId18"/>
    <p:sldId id="280" r:id="rId19"/>
    <p:sldId id="281" r:id="rId20"/>
    <p:sldId id="282" r:id="rId21"/>
    <p:sldId id="283" r:id="rId22"/>
    <p:sldId id="284" r:id="rId23"/>
    <p:sldId id="307" r:id="rId24"/>
    <p:sldId id="308" r:id="rId25"/>
    <p:sldId id="309" r:id="rId26"/>
    <p:sldId id="288" r:id="rId27"/>
    <p:sldId id="289" r:id="rId28"/>
    <p:sldId id="290" r:id="rId29"/>
    <p:sldId id="291" r:id="rId30"/>
    <p:sldId id="292" r:id="rId31"/>
    <p:sldId id="293" r:id="rId32"/>
    <p:sldId id="294" r:id="rId33"/>
    <p:sldId id="295" r:id="rId34"/>
    <p:sldId id="296" r:id="rId35"/>
    <p:sldId id="297" r:id="rId36"/>
    <p:sldId id="298" r:id="rId37"/>
    <p:sldId id="299" r:id="rId38"/>
    <p:sldId id="300" r:id="rId39"/>
    <p:sldId id="301" r:id="rId40"/>
    <p:sldId id="302" r:id="rId41"/>
    <p:sldId id="303" r:id="rId42"/>
    <p:sldId id="304" r:id="rId43"/>
    <p:sldId id="277" r:id="rId44"/>
    <p:sldId id="276" r:id="rId45"/>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85" d="100"/>
          <a:sy n="85" d="100"/>
        </p:scale>
        <p:origin x="-624" y="-78"/>
      </p:cViewPr>
      <p:guideLst>
        <p:guide orient="horz" pos="2160"/>
        <p:guide pos="384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image" Target="../media/image3.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image" Target="../media/image38.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1.e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image" Target="../media/image42.e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image" Target="../media/image45.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3.e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image" Target="../media/image54.e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image" Target="../media/image58.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image" Target="../media/image13.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image" Target="../media/image1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image" Target="../media/image24.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image" Target="../media/image28.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image" Target="../media/image3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91F7BC4-AAF5-4D14-B134-C449010860B8}" type="datetimeFigureOut">
              <a:rPr lang="zh-CN" altLang="en-US" smtClean="0"/>
              <a:t>2023-6-16</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E9CFCA-EBE4-428A-9633-407AF83A5239}" type="slidenum">
              <a:rPr lang="zh-CN" altLang="en-US" smtClean="0"/>
              <a:t>‹#›</a:t>
            </a:fld>
            <a:endParaRPr lang="zh-CN" altLang="en-US"/>
          </a:p>
        </p:txBody>
      </p:sp>
    </p:spTree>
    <p:extLst>
      <p:ext uri="{BB962C8B-B14F-4D97-AF65-F5344CB8AC3E}">
        <p14:creationId xmlns:p14="http://schemas.microsoft.com/office/powerpoint/2010/main" val="277911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43</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35287"/>
            <a:ext cx="10975658" cy="4525963"/>
          </a:xfrm>
        </p:spPr>
        <p:txBody>
          <a:bodyPr>
            <a:normAutofit/>
          </a:bodyPr>
          <a:lstStyle>
            <a:lvl1pPr marL="0" indent="719138">
              <a:lnSpc>
                <a:spcPct val="150000"/>
              </a:lnSpc>
              <a:buFontTx/>
              <a:buNone/>
              <a:defRPr sz="2400">
                <a:latin typeface="Times New Roman" panose="02020603050405020304" pitchFamily="18" charset="0"/>
                <a:ea typeface="+mn-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2023-6-16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2023-6-16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2023-6-16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2023-6-16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2023-6-16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2023-6-16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2023-6-16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2023-6-16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2023-6-16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2023-6-16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2023-6-16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2023-6-16</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22WLGKGDJ-18.TIF" TargetMode="External"/><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package" Target="../embeddings/Microsoft_Word_Document33.docx"/><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10.emf"/><Relationship Id="rId5" Type="http://schemas.openxmlformats.org/officeDocument/2006/relationships/package" Target="../embeddings/Microsoft_Word_Document44.docx"/><Relationship Id="rId4" Type="http://schemas.openxmlformats.org/officeDocument/2006/relationships/image" Target="../media/image9.emf"/></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20WLXBY4-57+.TIF"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package" Target="../embeddings/Microsoft_Word_Document755.docx"/><Relationship Id="rId7" Type="http://schemas.openxmlformats.org/officeDocument/2006/relationships/package" Target="../embeddings/Microsoft_Word_Document977.docx"/><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image" Target="../media/image14.emf"/><Relationship Id="rId5" Type="http://schemas.openxmlformats.org/officeDocument/2006/relationships/package" Target="../embeddings/Microsoft_Word_Document866.docx"/><Relationship Id="rId4" Type="http://schemas.openxmlformats.org/officeDocument/2006/relationships/image" Target="../media/image13.emf"/></Relationships>
</file>

<file path=ppt/slides/_rels/slide15.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image" Target="../media/image18.png"/><Relationship Id="rId7" Type="http://schemas.openxmlformats.org/officeDocument/2006/relationships/package" Target="../embeddings/Microsoft_Word_Document1199.docx"/><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image" Target="../media/image16.emf"/><Relationship Id="rId5" Type="http://schemas.openxmlformats.org/officeDocument/2006/relationships/package" Target="../embeddings/Microsoft_Word_Document1088.docx"/><Relationship Id="rId4" Type="http://schemas.openxmlformats.org/officeDocument/2006/relationships/image" Target="21WLGD-17.TIF"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21XLKWLX4-39.TIF" TargetMode="External"/><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20GKWL&#8545;-10.TIF" TargetMode="External"/><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package" Target="../embeddings/Microsoft_Word_Document121010.docx"/><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image" Target="20GKWL&#8545;-13.TIF" TargetMode="External"/><Relationship Id="rId5" Type="http://schemas.openxmlformats.org/officeDocument/2006/relationships/image" Target="../media/image23.png"/><Relationship Id="rId4" Type="http://schemas.openxmlformats.org/officeDocument/2006/relationships/image" Target="../media/image22.emf"/></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package" Target="../embeddings/Microsoft_Word_Document131111.docx"/><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image" Target="../media/image25.emf"/><Relationship Id="rId5" Type="http://schemas.openxmlformats.org/officeDocument/2006/relationships/package" Target="../embeddings/Microsoft_Word_Document141212.docx"/><Relationship Id="rId4" Type="http://schemas.openxmlformats.org/officeDocument/2006/relationships/image" Target="../media/image24.emf"/></Relationships>
</file>

<file path=ppt/slides/_rels/slide21.xml.rels><?xml version="1.0" encoding="UTF-8" standalone="yes"?>
<Relationships xmlns="http://schemas.openxmlformats.org/package/2006/relationships"><Relationship Id="rId3" Type="http://schemas.openxmlformats.org/officeDocument/2006/relationships/image" Target="21XLKWLX4-40.TIF" TargetMode="External"/><Relationship Id="rId2" Type="http://schemas.openxmlformats.org/officeDocument/2006/relationships/image" Target="../media/image26.png"/><Relationship Id="rId1" Type="http://schemas.openxmlformats.org/officeDocument/2006/relationships/slideLayout" Target="../slideLayouts/slideLayout1.xml"/><Relationship Id="rId5" Type="http://schemas.openxmlformats.org/officeDocument/2006/relationships/image" Target="21XLKWLX4-41.TIF" TargetMode="Externa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package" Target="../embeddings/Microsoft_Word_Document151313.docx"/><Relationship Id="rId2" Type="http://schemas.openxmlformats.org/officeDocument/2006/relationships/slideLayout" Target="../slideLayouts/slideLayout1.xml"/><Relationship Id="rId1" Type="http://schemas.openxmlformats.org/officeDocument/2006/relationships/vmlDrawing" Target="../drawings/vmlDrawing7.vml"/><Relationship Id="rId6" Type="http://schemas.openxmlformats.org/officeDocument/2006/relationships/image" Target="../media/image29.emf"/><Relationship Id="rId5" Type="http://schemas.openxmlformats.org/officeDocument/2006/relationships/package" Target="../embeddings/Microsoft_Word_Document161414.docx"/><Relationship Id="rId4" Type="http://schemas.openxmlformats.org/officeDocument/2006/relationships/image" Target="../media/image28.emf"/></Relationships>
</file>

<file path=ppt/slides/_rels/slide23.xml.rels><?xml version="1.0" encoding="UTF-8" standalone="yes"?>
<Relationships xmlns="http://schemas.openxmlformats.org/package/2006/relationships"><Relationship Id="rId3" Type="http://schemas.openxmlformats.org/officeDocument/2006/relationships/image" Target="file:///F:\&#31908;&#25945;&#29256;&#29289;&#29702;&#36873;&#25321;&#24615;&#24517;&#20462;&#31532;&#19968;&#20876;\&#25945;&#21442;\&#34917;++12.TIF" TargetMode="External"/><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package" Target="../embeddings/Microsoft_Word_Document1515.docx"/><Relationship Id="rId2" Type="http://schemas.openxmlformats.org/officeDocument/2006/relationships/slideLayout" Target="../slideLayouts/slideLayout1.xml"/><Relationship Id="rId1" Type="http://schemas.openxmlformats.org/officeDocument/2006/relationships/vmlDrawing" Target="../drawings/vmlDrawing8.vml"/><Relationship Id="rId6" Type="http://schemas.openxmlformats.org/officeDocument/2006/relationships/image" Target="../media/image32.emf"/><Relationship Id="rId5" Type="http://schemas.openxmlformats.org/officeDocument/2006/relationships/package" Target="../embeddings/Microsoft_Word_Document1616.docx"/><Relationship Id="rId4" Type="http://schemas.openxmlformats.org/officeDocument/2006/relationships/image" Target="../media/image31.emf"/></Relationships>
</file>

<file path=ppt/slides/_rels/slide26.xml.rels><?xml version="1.0" encoding="UTF-8" standalone="yes"?>
<Relationships xmlns="http://schemas.openxmlformats.org/package/2006/relationships"><Relationship Id="rId3" Type="http://schemas.openxmlformats.org/officeDocument/2006/relationships/image" Target="21XLKWLX4-42.TIF" TargetMode="External"/><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21XLKWLX4-43.TIF" TargetMode="External"/><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20WLXBY4-67.TIF" TargetMode="External"/><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package" Target="../embeddings/Microsoft_Word_Document221717.docx"/><Relationship Id="rId2" Type="http://schemas.openxmlformats.org/officeDocument/2006/relationships/slideLayout" Target="../slideLayouts/slideLayout1.xml"/><Relationship Id="rId1" Type="http://schemas.openxmlformats.org/officeDocument/2006/relationships/vmlDrawing" Target="../drawings/vmlDrawing9.vml"/><Relationship Id="rId4" Type="http://schemas.openxmlformats.org/officeDocument/2006/relationships/image" Target="../media/image36.emf"/></Relationships>
</file>

<file path=ppt/slides/_rels/slide3.xml.rels><?xml version="1.0" encoding="UTF-8" standalone="yes"?>
<Relationships xmlns="http://schemas.openxmlformats.org/package/2006/relationships"><Relationship Id="rId3" Type="http://schemas.openxmlformats.org/officeDocument/2006/relationships/package" Target="../embeddings/Microsoft_Word_Document111.docx"/><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4.emf"/><Relationship Id="rId5" Type="http://schemas.openxmlformats.org/officeDocument/2006/relationships/package" Target="../embeddings/Microsoft_Word_Document222.docx"/><Relationship Id="rId4" Type="http://schemas.openxmlformats.org/officeDocument/2006/relationships/image" Target="../media/image3.emf"/></Relationships>
</file>

<file path=ppt/slides/_rels/slide30.xml.rels><?xml version="1.0" encoding="UTF-8" standalone="yes"?>
<Relationships xmlns="http://schemas.openxmlformats.org/package/2006/relationships"><Relationship Id="rId3" Type="http://schemas.openxmlformats.org/officeDocument/2006/relationships/image" Target="20WLXBY4-68.TIF" TargetMode="External"/><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8" Type="http://schemas.openxmlformats.org/officeDocument/2006/relationships/image" Target="20WLXBY4-69.TIF" TargetMode="External"/><Relationship Id="rId3" Type="http://schemas.openxmlformats.org/officeDocument/2006/relationships/package" Target="../embeddings/Microsoft_Word_Document231818.docx"/><Relationship Id="rId7" Type="http://schemas.openxmlformats.org/officeDocument/2006/relationships/image" Target="../media/image40.png"/><Relationship Id="rId2" Type="http://schemas.openxmlformats.org/officeDocument/2006/relationships/slideLayout" Target="../slideLayouts/slideLayout1.xml"/><Relationship Id="rId1" Type="http://schemas.openxmlformats.org/officeDocument/2006/relationships/vmlDrawing" Target="../drawings/vmlDrawing10.vml"/><Relationship Id="rId6" Type="http://schemas.openxmlformats.org/officeDocument/2006/relationships/image" Target="../media/image39.emf"/><Relationship Id="rId5" Type="http://schemas.openxmlformats.org/officeDocument/2006/relationships/package" Target="../embeddings/Microsoft_Word_Document241919.docx"/><Relationship Id="rId4" Type="http://schemas.openxmlformats.org/officeDocument/2006/relationships/image" Target="../media/image38.emf"/></Relationships>
</file>

<file path=ppt/slides/_rels/slide32.xml.rels><?xml version="1.0" encoding="UTF-8" standalone="yes"?>
<Relationships xmlns="http://schemas.openxmlformats.org/package/2006/relationships"><Relationship Id="rId3" Type="http://schemas.openxmlformats.org/officeDocument/2006/relationships/package" Target="../embeddings/Microsoft_Word_Document252020.docx"/><Relationship Id="rId2" Type="http://schemas.openxmlformats.org/officeDocument/2006/relationships/slideLayout" Target="../slideLayouts/slideLayout1.xml"/><Relationship Id="rId1" Type="http://schemas.openxmlformats.org/officeDocument/2006/relationships/vmlDrawing" Target="../drawings/vmlDrawing11.vml"/><Relationship Id="rId4" Type="http://schemas.openxmlformats.org/officeDocument/2006/relationships/image" Target="../media/image41.emf"/></Relationships>
</file>

<file path=ppt/slides/_rels/slide33.xml.rels><?xml version="1.0" encoding="UTF-8" standalone="yes"?>
<Relationships xmlns="http://schemas.openxmlformats.org/package/2006/relationships"><Relationship Id="rId8" Type="http://schemas.openxmlformats.org/officeDocument/2006/relationships/image" Target="20WLXBY4-71.TIF" TargetMode="External"/><Relationship Id="rId3" Type="http://schemas.openxmlformats.org/officeDocument/2006/relationships/package" Target="../embeddings/Microsoft_Word_Document262121.docx"/><Relationship Id="rId7" Type="http://schemas.openxmlformats.org/officeDocument/2006/relationships/image" Target="../media/image44.png"/><Relationship Id="rId2" Type="http://schemas.openxmlformats.org/officeDocument/2006/relationships/slideLayout" Target="../slideLayouts/slideLayout1.xml"/><Relationship Id="rId1" Type="http://schemas.openxmlformats.org/officeDocument/2006/relationships/vmlDrawing" Target="../drawings/vmlDrawing12.vml"/><Relationship Id="rId6" Type="http://schemas.openxmlformats.org/officeDocument/2006/relationships/image" Target="../media/image43.emf"/><Relationship Id="rId5" Type="http://schemas.openxmlformats.org/officeDocument/2006/relationships/package" Target="../embeddings/Microsoft_Word_Document272222.docx"/><Relationship Id="rId4" Type="http://schemas.openxmlformats.org/officeDocument/2006/relationships/image" Target="../media/image42.emf"/></Relationships>
</file>

<file path=ppt/slides/_rels/slide34.xml.rels><?xml version="1.0" encoding="UTF-8" standalone="yes"?>
<Relationships xmlns="http://schemas.openxmlformats.org/package/2006/relationships"><Relationship Id="rId8" Type="http://schemas.openxmlformats.org/officeDocument/2006/relationships/image" Target="../media/image46.emf"/><Relationship Id="rId3" Type="http://schemas.openxmlformats.org/officeDocument/2006/relationships/image" Target="../media/image47.png"/><Relationship Id="rId7" Type="http://schemas.openxmlformats.org/officeDocument/2006/relationships/package" Target="../embeddings/Microsoft_Word_Document292424.docx"/><Relationship Id="rId2" Type="http://schemas.openxmlformats.org/officeDocument/2006/relationships/slideLayout" Target="../slideLayouts/slideLayout1.xml"/><Relationship Id="rId1" Type="http://schemas.openxmlformats.org/officeDocument/2006/relationships/vmlDrawing" Target="../drawings/vmlDrawing13.vml"/><Relationship Id="rId6" Type="http://schemas.openxmlformats.org/officeDocument/2006/relationships/image" Target="../media/image45.emf"/><Relationship Id="rId5" Type="http://schemas.openxmlformats.org/officeDocument/2006/relationships/package" Target="../embeddings/Microsoft_Word_Document282323.docx"/><Relationship Id="rId4" Type="http://schemas.openxmlformats.org/officeDocument/2006/relationships/image" Target="20WLXBY4-72.TIF"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xml"/><Relationship Id="rId4" Type="http://schemas.openxmlformats.org/officeDocument/2006/relationships/image" Target="20XWLX4-57.TIF"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20XWLX4-58.TIF" TargetMode="External"/><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file:///F:\&#31908;&#25945;&#29256;&#29289;&#29702;&#36873;&#25321;&#24615;&#24517;&#20462;&#31532;&#19968;&#20876;\&#25945;&#21442;\22WLGKLJJ-4.TIF" TargetMode="External"/><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file:///F:\&#31908;&#25945;&#29256;&#29289;&#29702;&#36873;&#25321;&#24615;&#24517;&#20462;&#31532;&#19968;&#20876;\&#25945;&#21442;\22WLGKLJJ-17.TIF" TargetMode="External"/><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package" Target="../embeddings/Microsoft_Word_Document302525.docx"/><Relationship Id="rId2" Type="http://schemas.openxmlformats.org/officeDocument/2006/relationships/slideLayout" Target="../slideLayouts/slideLayout1.xml"/><Relationship Id="rId1" Type="http://schemas.openxmlformats.org/officeDocument/2006/relationships/vmlDrawing" Target="../drawings/vmlDrawing14.vml"/><Relationship Id="rId4" Type="http://schemas.openxmlformats.org/officeDocument/2006/relationships/image" Target="../media/image53.emf"/></Relationships>
</file>

<file path=ppt/slides/_rels/slide4.xml.rels><?xml version="1.0" encoding="UTF-8" standalone="yes"?>
<Relationships xmlns="http://schemas.openxmlformats.org/package/2006/relationships"><Relationship Id="rId3" Type="http://schemas.openxmlformats.org/officeDocument/2006/relationships/image" Target="21WLXKCXARXS4-28+.TIF" TargetMode="Externa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8" Type="http://schemas.openxmlformats.org/officeDocument/2006/relationships/image" Target="21WLXKCXARXS4-35.TIF" TargetMode="External"/><Relationship Id="rId3" Type="http://schemas.openxmlformats.org/officeDocument/2006/relationships/package" Target="../embeddings/Microsoft_Word_Document312626.docx"/><Relationship Id="rId7" Type="http://schemas.openxmlformats.org/officeDocument/2006/relationships/image" Target="../media/image56.png"/><Relationship Id="rId2" Type="http://schemas.openxmlformats.org/officeDocument/2006/relationships/slideLayout" Target="../slideLayouts/slideLayout1.xml"/><Relationship Id="rId1" Type="http://schemas.openxmlformats.org/officeDocument/2006/relationships/vmlDrawing" Target="../drawings/vmlDrawing15.vml"/><Relationship Id="rId6" Type="http://schemas.openxmlformats.org/officeDocument/2006/relationships/image" Target="../media/image55.emf"/><Relationship Id="rId5" Type="http://schemas.openxmlformats.org/officeDocument/2006/relationships/package" Target="../embeddings/Microsoft_Word_Document322727.docx"/><Relationship Id="rId4" Type="http://schemas.openxmlformats.org/officeDocument/2006/relationships/image" Target="../media/image54.emf"/></Relationships>
</file>

<file path=ppt/slides/_rels/slide41.xml.rels><?xml version="1.0" encoding="UTF-8" standalone="yes"?>
<Relationships xmlns="http://schemas.openxmlformats.org/package/2006/relationships"><Relationship Id="rId3" Type="http://schemas.openxmlformats.org/officeDocument/2006/relationships/image" Target="21WLHN-18.TIF" TargetMode="External"/><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package" Target="../embeddings/Microsoft_Word_Document332828.docx"/><Relationship Id="rId2" Type="http://schemas.openxmlformats.org/officeDocument/2006/relationships/slideLayout" Target="../slideLayouts/slideLayout1.xml"/><Relationship Id="rId1" Type="http://schemas.openxmlformats.org/officeDocument/2006/relationships/vmlDrawing" Target="../drawings/vmlDrawing16.vml"/><Relationship Id="rId6" Type="http://schemas.openxmlformats.org/officeDocument/2006/relationships/image" Target="../media/image59.emf"/><Relationship Id="rId5" Type="http://schemas.openxmlformats.org/officeDocument/2006/relationships/package" Target="../embeddings/Microsoft_Word_Document342929.docx"/><Relationship Id="rId4" Type="http://schemas.openxmlformats.org/officeDocument/2006/relationships/image" Target="../media/image58.emf"/></Relationships>
</file>

<file path=ppt/slides/_rels/slide4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35838;&#26102;&#36319;&#36394;&#26816;&#27979;word&#25991;&#20214;/&#35838;&#26102;&#36319;&#36394;&#26816;&#27979;&#65288;&#20108;&#21313;&#65289;&#20809;&#30340;&#20840;&#21453;&#23556;&#19982;&#20809;&#32420;&#25216;&#26415;.DOC" TargetMode="External"/><Relationship Id="rId4" Type="http://schemas.openxmlformats.org/officeDocument/2006/relationships/image" Target="../media/image61.png"/></Relationships>
</file>

<file path=ppt/slides/_rels/slide4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21XLKWLX4-36+.TIF"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764704"/>
            <a:ext cx="10975658" cy="4525963"/>
          </a:xfrm>
        </p:spPr>
        <p:txBody>
          <a:bodyPr>
            <a:normAutofit/>
          </a:bodyPr>
          <a:lstStyle/>
          <a:p>
            <a:pPr indent="612140" algn="ctr"/>
            <a:r>
              <a:rPr lang="zh-CN" altLang="zh-CN" sz="2800" b="1" kern="100" dirty="0">
                <a:solidFill>
                  <a:srgbClr val="00B050"/>
                </a:solidFill>
                <a:latin typeface="Times New Roman"/>
                <a:cs typeface="Times New Roman"/>
              </a:rPr>
              <a:t>第三节　光的全反射与光纤技术</a:t>
            </a:r>
            <a:endParaRPr lang="zh-CN" altLang="zh-CN" sz="2800" kern="100" dirty="0">
              <a:solidFill>
                <a:srgbClr val="00B050"/>
              </a:solidFill>
              <a:latin typeface="宋体"/>
              <a:cs typeface="Courier New"/>
            </a:endParaRPr>
          </a:p>
          <a:p>
            <a:endParaRPr lang="zh-CN" altLang="en-US" sz="2800" dirty="0">
              <a:solidFill>
                <a:srgbClr val="00B050"/>
              </a:solidFill>
            </a:endParaRPr>
          </a:p>
        </p:txBody>
      </p:sp>
      <p:pic>
        <p:nvPicPr>
          <p:cNvPr id="1026"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185" y="1864158"/>
            <a:ext cx="11359042" cy="32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404664"/>
            <a:ext cx="10975658" cy="5184576"/>
          </a:xfrm>
        </p:spPr>
        <p:txBody>
          <a:bodyPr>
            <a:normAutofit lnSpcReduction="10000"/>
          </a:bodyPr>
          <a:lstStyle/>
          <a:p>
            <a:pPr indent="612140"/>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从能量角度来理解全反射</a:t>
            </a:r>
            <a:endParaRPr lang="zh-CN" altLang="zh-CN" sz="1050" kern="100" dirty="0">
              <a:latin typeface="宋体"/>
              <a:cs typeface="Courier New"/>
            </a:endParaRPr>
          </a:p>
          <a:p>
            <a:pPr indent="612140"/>
            <a:r>
              <a:rPr lang="zh-CN" altLang="zh-CN" b="1" kern="100" dirty="0">
                <a:latin typeface="Times New Roman"/>
                <a:cs typeface="Times New Roman"/>
              </a:rPr>
              <a:t>当光从光密介质射入光疏介质时，随着入射角的增大，折射角也增大。同时折射光线强度减弱，即折射光线的能量减小，反射光线的能量增加，当入射角达到临</a:t>
            </a:r>
            <a:r>
              <a:rPr lang="zh-CN" altLang="zh-CN" b="1" kern="100" dirty="0" smtClean="0">
                <a:latin typeface="Times New Roman"/>
                <a:cs typeface="Times New Roman"/>
              </a:rPr>
              <a:t>界角</a:t>
            </a:r>
            <a:r>
              <a:rPr lang="zh-CN" altLang="zh-CN" b="1" kern="100" dirty="0">
                <a:latin typeface="Times New Roman"/>
                <a:cs typeface="Times New Roman"/>
              </a:rPr>
              <a:t>时，折射光线消失，反射光的能量等于入射光的能量</a:t>
            </a:r>
            <a:r>
              <a:rPr lang="zh-CN" altLang="zh-CN" b="1" kern="100" dirty="0" smtClean="0">
                <a:latin typeface="Times New Roman"/>
                <a:cs typeface="Times New Roman"/>
              </a:rPr>
              <a:t>。</a:t>
            </a:r>
            <a:endParaRPr lang="en-US" altLang="zh-CN" b="1" kern="100" dirty="0" smtClean="0">
              <a:latin typeface="Times New Roman"/>
              <a:cs typeface="Times New Roman"/>
            </a:endParaRPr>
          </a:p>
          <a:p>
            <a:pPr indent="612140"/>
            <a:r>
              <a:rPr lang="en-US" altLang="zh-CN" b="1" kern="100" dirty="0">
                <a:solidFill>
                  <a:srgbClr val="FF0000"/>
                </a:solidFill>
                <a:latin typeface="Times New Roman"/>
                <a:ea typeface="黑体"/>
                <a:cs typeface="Courier New"/>
              </a:rPr>
              <a:t>[</a:t>
            </a:r>
            <a:r>
              <a:rPr lang="zh-CN" altLang="zh-CN" b="1" kern="100" dirty="0">
                <a:solidFill>
                  <a:srgbClr val="FF0000"/>
                </a:solidFill>
                <a:latin typeface="Times New Roman"/>
                <a:ea typeface="黑体"/>
                <a:cs typeface="Times New Roman"/>
              </a:rPr>
              <a:t>特别提醒</a:t>
            </a:r>
            <a:r>
              <a:rPr lang="en-US" altLang="zh-CN" b="1" kern="100" dirty="0">
                <a:solidFill>
                  <a:srgbClr val="FF0000"/>
                </a:solidFill>
                <a:latin typeface="Times New Roman"/>
                <a:ea typeface="黑体"/>
                <a:cs typeface="Courier New"/>
              </a:rPr>
              <a:t>]</a:t>
            </a:r>
            <a:endParaRPr lang="zh-CN" altLang="zh-CN" kern="100" dirty="0">
              <a:solidFill>
                <a:srgbClr val="FF0000"/>
              </a:solidFill>
              <a:latin typeface="宋体"/>
              <a:cs typeface="Courier New"/>
            </a:endParaRPr>
          </a:p>
          <a:p>
            <a:pPr indent="612140"/>
            <a:r>
              <a:rPr lang="en-US" altLang="zh-CN" b="1" kern="100" dirty="0">
                <a:latin typeface="Times New Roman"/>
                <a:cs typeface="Courier New"/>
              </a:rPr>
              <a:t>(1)</a:t>
            </a:r>
            <a:r>
              <a:rPr lang="zh-CN" altLang="zh-CN" b="1" kern="100" dirty="0">
                <a:latin typeface="Times New Roman"/>
                <a:ea typeface="楷体_GB2312"/>
                <a:cs typeface="Times New Roman"/>
              </a:rPr>
              <a:t>光疏介质、光密介质是对确定的两种介质而言的，只对一种介质，无法确定它是光疏介质还是光密介质。</a:t>
            </a:r>
            <a:endParaRPr lang="zh-CN" altLang="zh-CN" kern="100" dirty="0">
              <a:latin typeface="宋体"/>
              <a:cs typeface="Courier New"/>
            </a:endParaRPr>
          </a:p>
          <a:p>
            <a:pPr indent="612140"/>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不同光的临界角：不同颜色的光由同一种介质射向空气或真空时，折射率越大的临界角越小，越易发生全反射。　　</a:t>
            </a:r>
            <a:r>
              <a:rPr lang="zh-CN" altLang="zh-CN" b="1" kern="100" dirty="0">
                <a:latin typeface="Times New Roman"/>
                <a:cs typeface="Times New Roman"/>
              </a:rPr>
              <a:t>　</a:t>
            </a:r>
            <a:endParaRPr lang="zh-CN" altLang="zh-CN" kern="100" dirty="0">
              <a:latin typeface="宋体"/>
              <a:cs typeface="Courier New"/>
            </a:endParaRPr>
          </a:p>
          <a:p>
            <a:pPr indent="612140"/>
            <a:endParaRPr lang="zh-CN" altLang="zh-CN" sz="1050" kern="100" dirty="0">
              <a:latin typeface="宋体"/>
              <a:cs typeface="Courier New"/>
            </a:endParaRPr>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738553" y="853877"/>
            <a:ext cx="10975658" cy="4525963"/>
          </a:xfrm>
        </p:spPr>
        <p:txBody>
          <a:bodyPr/>
          <a:lstStyle/>
          <a:p>
            <a:pPr indent="534988" algn="just"/>
            <a:r>
              <a:rPr lang="zh-CN" altLang="zh-CN" b="1" kern="100" dirty="0">
                <a:latin typeface="Times New Roman"/>
                <a:ea typeface="黑体"/>
                <a:cs typeface="Times New Roman"/>
              </a:rPr>
              <a:t>典例</a:t>
            </a:r>
            <a:r>
              <a:rPr lang="en-US" altLang="zh-CN" b="1" kern="100" dirty="0" smtClean="0">
                <a:latin typeface="Times New Roman"/>
                <a:ea typeface="黑体"/>
                <a:cs typeface="Courier New"/>
              </a:rPr>
              <a:t>1  </a:t>
            </a:r>
            <a:r>
              <a:rPr lang="en-US" altLang="zh-CN" b="1" kern="100" dirty="0" smtClean="0">
                <a:latin typeface="Times New Roman"/>
                <a:ea typeface="隶书"/>
                <a:cs typeface="Courier New"/>
              </a:rPr>
              <a:t>(</a:t>
            </a:r>
            <a:r>
              <a:rPr lang="en-US" altLang="zh-CN" b="1" kern="100" dirty="0">
                <a:latin typeface="Times New Roman"/>
                <a:ea typeface="隶书"/>
                <a:cs typeface="Courier New"/>
              </a:rPr>
              <a:t>2022·</a:t>
            </a:r>
            <a:r>
              <a:rPr lang="zh-CN" altLang="zh-CN" b="1" kern="100" dirty="0">
                <a:latin typeface="Times New Roman"/>
                <a:ea typeface="隶书"/>
                <a:cs typeface="Times New Roman"/>
              </a:rPr>
              <a:t>广东高考</a:t>
            </a:r>
            <a:r>
              <a:rPr lang="en-US" altLang="zh-CN" b="1" kern="100" dirty="0">
                <a:latin typeface="Times New Roman"/>
                <a:ea typeface="隶书"/>
                <a:cs typeface="Courier New"/>
              </a:rPr>
              <a:t>)</a:t>
            </a:r>
            <a:r>
              <a:rPr lang="zh-CN" altLang="zh-CN" b="1" kern="100" dirty="0">
                <a:latin typeface="Times New Roman"/>
                <a:cs typeface="Times New Roman"/>
              </a:rPr>
              <a:t>一个水平放置的圆柱形罐体内装了一半的透明液体，液体上方是空气，其截面如图所示。一激光器从罐体底部</a:t>
            </a:r>
            <a:r>
              <a:rPr lang="en-US" altLang="zh-CN" b="1" i="1" kern="100" dirty="0">
                <a:latin typeface="Times New Roman"/>
                <a:cs typeface="Courier New"/>
              </a:rPr>
              <a:t>P</a:t>
            </a:r>
            <a:r>
              <a:rPr lang="zh-CN" altLang="zh-CN" b="1" kern="100" dirty="0">
                <a:latin typeface="Times New Roman"/>
                <a:cs typeface="Times New Roman"/>
              </a:rPr>
              <a:t>点沿着罐体的内壁向上移动，它所发出的光束始终指向圆心</a:t>
            </a:r>
            <a:r>
              <a:rPr lang="en-US" altLang="zh-CN" b="1" i="1" kern="100" dirty="0">
                <a:latin typeface="Times New Roman"/>
                <a:cs typeface="Courier New"/>
              </a:rPr>
              <a:t>O</a:t>
            </a:r>
            <a:r>
              <a:rPr lang="zh-CN" altLang="zh-CN" b="1" kern="100" dirty="0">
                <a:latin typeface="Times New Roman"/>
                <a:cs typeface="Times New Roman"/>
              </a:rPr>
              <a:t>点。当光束与竖直方向成</a:t>
            </a:r>
            <a:r>
              <a:rPr lang="en-US" altLang="zh-CN" b="1" kern="100" dirty="0">
                <a:latin typeface="Times New Roman"/>
                <a:cs typeface="Courier New"/>
              </a:rPr>
              <a:t>45°</a:t>
            </a:r>
            <a:r>
              <a:rPr lang="zh-CN" altLang="zh-CN" b="1" kern="100" dirty="0">
                <a:latin typeface="Times New Roman"/>
                <a:cs typeface="Times New Roman"/>
              </a:rPr>
              <a:t>角时，恰好观察不到从液体表面射向空气的折射光束。已知光在空气中的传播速度为</a:t>
            </a:r>
            <a:r>
              <a:rPr lang="en-US" altLang="zh-CN" b="1" i="1" kern="100" dirty="0">
                <a:latin typeface="Times New Roman"/>
                <a:cs typeface="Courier New"/>
              </a:rPr>
              <a:t>c</a:t>
            </a:r>
            <a:r>
              <a:rPr lang="zh-CN" altLang="zh-CN" b="1" kern="100" dirty="0">
                <a:latin typeface="Times New Roman"/>
                <a:cs typeface="Times New Roman"/>
              </a:rPr>
              <a:t>，求液体的折射率</a:t>
            </a:r>
            <a:r>
              <a:rPr lang="en-US" altLang="zh-CN" b="1" i="1" kern="100" dirty="0">
                <a:latin typeface="Times New Roman"/>
                <a:cs typeface="Courier New"/>
              </a:rPr>
              <a:t>n</a:t>
            </a:r>
            <a:r>
              <a:rPr lang="zh-CN" altLang="zh-CN" b="1" kern="100" dirty="0">
                <a:latin typeface="Times New Roman"/>
                <a:cs typeface="Times New Roman"/>
              </a:rPr>
              <a:t>和激光在液体中的传播速度</a:t>
            </a:r>
            <a:r>
              <a:rPr lang="en-US" altLang="zh-CN" b="1" i="1" kern="100" dirty="0">
                <a:latin typeface="Book Antiqua"/>
                <a:cs typeface="Times New Roman"/>
              </a:rPr>
              <a:t>v</a:t>
            </a:r>
            <a:r>
              <a:rPr lang="zh-CN" altLang="zh-CN" b="1" kern="100" dirty="0">
                <a:latin typeface="Times New Roman"/>
                <a:cs typeface="Times New Roman"/>
              </a:rPr>
              <a:t>。</a:t>
            </a:r>
            <a:endParaRPr lang="zh-CN" altLang="zh-CN" kern="100" dirty="0">
              <a:latin typeface="宋体"/>
              <a:cs typeface="Courier New"/>
            </a:endParaRPr>
          </a:p>
          <a:p>
            <a:pPr indent="534988"/>
            <a:endParaRPr lang="zh-CN" altLang="en-US" dirty="0"/>
          </a:p>
        </p:txBody>
      </p:sp>
      <p:pic>
        <p:nvPicPr>
          <p:cNvPr id="41986" name="Picture 2" descr="22WLGKGDJ-1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122929" y="3734197"/>
            <a:ext cx="2664296" cy="2215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71449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695482503"/>
              </p:ext>
            </p:extLst>
          </p:nvPr>
        </p:nvGraphicFramePr>
        <p:xfrm>
          <a:off x="1026541" y="1052736"/>
          <a:ext cx="9607550" cy="3970337"/>
        </p:xfrm>
        <a:graphic>
          <a:graphicData uri="http://schemas.openxmlformats.org/presentationml/2006/ole">
            <mc:AlternateContent xmlns:mc="http://schemas.openxmlformats.org/markup-compatibility/2006">
              <mc:Choice xmlns:v="urn:schemas-microsoft-com:vml" Requires="v">
                <p:oleObj spid="_x0000_s43024" name="文档" r:id="rId3" imgW="9602020" imgH="4228495" progId="Word.Document.12">
                  <p:embed/>
                </p:oleObj>
              </mc:Choice>
              <mc:Fallback>
                <p:oleObj name="文档" r:id="rId3" imgW="9602020" imgH="4228495" progId="Word.Document.12">
                  <p:embed/>
                  <p:pic>
                    <p:nvPicPr>
                      <p:cNvPr id="0" name=""/>
                      <p:cNvPicPr/>
                      <p:nvPr/>
                    </p:nvPicPr>
                    <p:blipFill>
                      <a:blip r:embed="rId4"/>
                      <a:stretch>
                        <a:fillRect/>
                      </a:stretch>
                    </p:blipFill>
                    <p:spPr>
                      <a:xfrm>
                        <a:off x="1026541" y="1052736"/>
                        <a:ext cx="9607550" cy="3970337"/>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868425210"/>
              </p:ext>
            </p:extLst>
          </p:nvPr>
        </p:nvGraphicFramePr>
        <p:xfrm>
          <a:off x="1000249" y="4961657"/>
          <a:ext cx="5313362" cy="925512"/>
        </p:xfrm>
        <a:graphic>
          <a:graphicData uri="http://schemas.openxmlformats.org/presentationml/2006/ole">
            <mc:AlternateContent xmlns:mc="http://schemas.openxmlformats.org/markup-compatibility/2006">
              <mc:Choice xmlns:v="urn:schemas-microsoft-com:vml" Requires="v">
                <p:oleObj spid="_x0000_s43025" name="文档" r:id="rId5" imgW="5329141" imgH="935153" progId="Word.Document.12">
                  <p:embed/>
                </p:oleObj>
              </mc:Choice>
              <mc:Fallback>
                <p:oleObj name="文档" r:id="rId5" imgW="5329141" imgH="935153" progId="Word.Document.12">
                  <p:embed/>
                  <p:pic>
                    <p:nvPicPr>
                      <p:cNvPr id="0" name=""/>
                      <p:cNvPicPr/>
                      <p:nvPr/>
                    </p:nvPicPr>
                    <p:blipFill>
                      <a:blip r:embed="rId6"/>
                      <a:stretch>
                        <a:fillRect/>
                      </a:stretch>
                    </p:blipFill>
                    <p:spPr>
                      <a:xfrm>
                        <a:off x="1000249" y="4961657"/>
                        <a:ext cx="5313362" cy="925512"/>
                      </a:xfrm>
                      <a:prstGeom prst="rect">
                        <a:avLst/>
                      </a:prstGeom>
                    </p:spPr>
                  </p:pic>
                </p:oleObj>
              </mc:Fallback>
            </mc:AlternateContent>
          </a:graphicData>
        </a:graphic>
      </p:graphicFrame>
    </p:spTree>
    <p:extLst>
      <p:ext uri="{BB962C8B-B14F-4D97-AF65-F5344CB8AC3E}">
        <p14:creationId xmlns:p14="http://schemas.microsoft.com/office/powerpoint/2010/main" val="2370392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408955" y="1495325"/>
            <a:ext cx="10975658" cy="4525963"/>
          </a:xfrm>
        </p:spPr>
        <p:txBody>
          <a:bodyPr/>
          <a:lstStyle/>
          <a:p>
            <a:pPr indent="612140" algn="ctr"/>
            <a:r>
              <a:rPr lang="zh-CN" altLang="zh-CN" b="1" kern="100" dirty="0">
                <a:latin typeface="Times New Roman"/>
                <a:ea typeface="黑体"/>
                <a:cs typeface="Times New Roman"/>
              </a:rPr>
              <a:t>解决全反射问题的基本思路</a:t>
            </a:r>
            <a:endParaRPr lang="zh-CN" altLang="zh-CN" sz="1050" kern="100" dirty="0">
              <a:latin typeface="宋体"/>
              <a:cs typeface="Courier New"/>
            </a:endParaRPr>
          </a:p>
          <a:p>
            <a:endParaRPr lang="zh-CN" altLang="en-US" dirty="0"/>
          </a:p>
        </p:txBody>
      </p:sp>
      <p:pic>
        <p:nvPicPr>
          <p:cNvPr id="921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5312" y="908718"/>
            <a:ext cx="1849263" cy="43200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39938" name="Picture 2" descr="20WLXBY4-57+.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999421" y="2376965"/>
            <a:ext cx="6509915" cy="2492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1251024522"/>
              </p:ext>
            </p:extLst>
          </p:nvPr>
        </p:nvGraphicFramePr>
        <p:xfrm>
          <a:off x="1057027" y="251693"/>
          <a:ext cx="10274300" cy="4689475"/>
        </p:xfrm>
        <a:graphic>
          <a:graphicData uri="http://schemas.openxmlformats.org/presentationml/2006/ole">
            <mc:AlternateContent xmlns:mc="http://schemas.openxmlformats.org/markup-compatibility/2006">
              <mc:Choice xmlns:v="urn:schemas-microsoft-com:vml" Requires="v">
                <p:oleObj spid="_x0000_s10407" name="文档" r:id="rId3" imgW="10371836" imgH="4740787" progId="Word.Document.12">
                  <p:embed/>
                </p:oleObj>
              </mc:Choice>
              <mc:Fallback>
                <p:oleObj name="文档" r:id="rId3" imgW="10371836" imgH="4740787" progId="Word.Document.12">
                  <p:embed/>
                  <p:pic>
                    <p:nvPicPr>
                      <p:cNvPr id="0" name=""/>
                      <p:cNvPicPr/>
                      <p:nvPr/>
                    </p:nvPicPr>
                    <p:blipFill>
                      <a:blip r:embed="rId4"/>
                      <a:stretch>
                        <a:fillRect/>
                      </a:stretch>
                    </p:blipFill>
                    <p:spPr>
                      <a:xfrm>
                        <a:off x="1057027" y="251693"/>
                        <a:ext cx="10274300" cy="4689475"/>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1906795434"/>
              </p:ext>
            </p:extLst>
          </p:nvPr>
        </p:nvGraphicFramePr>
        <p:xfrm>
          <a:off x="1151879" y="4005064"/>
          <a:ext cx="10274300" cy="2105025"/>
        </p:xfrm>
        <a:graphic>
          <a:graphicData uri="http://schemas.openxmlformats.org/presentationml/2006/ole">
            <mc:AlternateContent xmlns:mc="http://schemas.openxmlformats.org/markup-compatibility/2006">
              <mc:Choice xmlns:v="urn:schemas-microsoft-com:vml" Requires="v">
                <p:oleObj spid="_x0000_s10408" name="文档" r:id="rId5" imgW="10371836" imgH="2127045" progId="Word.Document.12">
                  <p:embed/>
                </p:oleObj>
              </mc:Choice>
              <mc:Fallback>
                <p:oleObj name="文档" r:id="rId5" imgW="10371836" imgH="2127045" progId="Word.Document.12">
                  <p:embed/>
                  <p:pic>
                    <p:nvPicPr>
                      <p:cNvPr id="0" name=""/>
                      <p:cNvPicPr/>
                      <p:nvPr/>
                    </p:nvPicPr>
                    <p:blipFill>
                      <a:blip r:embed="rId6"/>
                      <a:stretch>
                        <a:fillRect/>
                      </a:stretch>
                    </p:blipFill>
                    <p:spPr>
                      <a:xfrm>
                        <a:off x="1151879" y="4005064"/>
                        <a:ext cx="10274300" cy="2105025"/>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1855199396"/>
              </p:ext>
            </p:extLst>
          </p:nvPr>
        </p:nvGraphicFramePr>
        <p:xfrm>
          <a:off x="1561083" y="6165304"/>
          <a:ext cx="5275262" cy="396875"/>
        </p:xfrm>
        <a:graphic>
          <a:graphicData uri="http://schemas.openxmlformats.org/presentationml/2006/ole">
            <mc:AlternateContent xmlns:mc="http://schemas.openxmlformats.org/markup-compatibility/2006">
              <mc:Choice xmlns:v="urn:schemas-microsoft-com:vml" Requires="v">
                <p:oleObj spid="_x0000_s10409" name="文档" r:id="rId7" imgW="5274753" imgH="396374" progId="Word.Document.12">
                  <p:embed/>
                </p:oleObj>
              </mc:Choice>
              <mc:Fallback>
                <p:oleObj name="文档" r:id="rId7" imgW="5274753" imgH="396374" progId="Word.Document.12">
                  <p:embed/>
                  <p:pic>
                    <p:nvPicPr>
                      <p:cNvPr id="0" name=""/>
                      <p:cNvPicPr/>
                      <p:nvPr/>
                    </p:nvPicPr>
                    <p:blipFill>
                      <a:blip r:embed="rId8"/>
                      <a:stretch>
                        <a:fillRect/>
                      </a:stretch>
                    </p:blipFill>
                    <p:spPr>
                      <a:xfrm>
                        <a:off x="1561083" y="6165304"/>
                        <a:ext cx="5275262" cy="396875"/>
                      </a:xfrm>
                      <a:prstGeom prst="rect">
                        <a:avLst/>
                      </a:prstGeom>
                    </p:spPr>
                  </p:pic>
                </p:oleObj>
              </mc:Fallback>
            </mc:AlternateContent>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4"/>
          <p:cNvSpPr>
            <a:spLocks noGrp="1"/>
          </p:cNvSpPr>
          <p:nvPr>
            <p:ph idx="1"/>
          </p:nvPr>
        </p:nvSpPr>
        <p:spPr>
          <a:xfrm>
            <a:off x="666545" y="116632"/>
            <a:ext cx="10975658" cy="4525963"/>
          </a:xfrm>
        </p:spPr>
        <p:txBody>
          <a:bodyPr/>
          <a:lstStyle/>
          <a:p>
            <a:pPr marL="447675" indent="-447675" algn="just">
              <a:tabLst>
                <a:tab pos="2970530" algn="l"/>
              </a:tabLst>
            </a:pPr>
            <a:r>
              <a:rPr lang="en-US" altLang="zh-CN" b="1" kern="100" dirty="0">
                <a:latin typeface="Times New Roman"/>
                <a:cs typeface="Courier New"/>
              </a:rPr>
              <a:t>2</a:t>
            </a:r>
            <a:r>
              <a:rPr lang="zh-CN" altLang="zh-CN" b="1" kern="100" dirty="0" smtClean="0">
                <a:latin typeface="Times New Roman"/>
                <a:cs typeface="Times New Roman"/>
              </a:rPr>
              <a:t>．如</a:t>
            </a:r>
            <a:r>
              <a:rPr lang="zh-CN" altLang="zh-CN" b="1" kern="100" dirty="0">
                <a:latin typeface="Times New Roman"/>
                <a:cs typeface="Times New Roman"/>
              </a:rPr>
              <a:t>图所示，一种光学传感器是通过接收器</a:t>
            </a:r>
            <a:r>
              <a:rPr lang="en-US" altLang="zh-CN" b="1" i="1" kern="100" dirty="0">
                <a:latin typeface="Times New Roman"/>
                <a:cs typeface="Courier New"/>
              </a:rPr>
              <a:t>Q</a:t>
            </a:r>
            <a:r>
              <a:rPr lang="zh-CN" altLang="zh-CN" b="1" kern="100" dirty="0">
                <a:latin typeface="Times New Roman"/>
                <a:cs typeface="Times New Roman"/>
              </a:rPr>
              <a:t>接收到光的强度变化而触发工作的。光从挡风玻璃内侧</a:t>
            </a:r>
            <a:r>
              <a:rPr lang="en-US" altLang="zh-CN" b="1" i="1" kern="100" dirty="0">
                <a:latin typeface="Times New Roman"/>
                <a:cs typeface="Courier New"/>
              </a:rPr>
              <a:t>P</a:t>
            </a:r>
            <a:r>
              <a:rPr lang="zh-CN" altLang="zh-CN" b="1" kern="100" dirty="0">
                <a:latin typeface="Times New Roman"/>
                <a:cs typeface="Times New Roman"/>
              </a:rPr>
              <a:t>点射向外侧</a:t>
            </a:r>
            <a:r>
              <a:rPr lang="en-US" altLang="zh-CN" b="1" i="1" kern="100" dirty="0">
                <a:latin typeface="Times New Roman"/>
                <a:cs typeface="Courier New"/>
              </a:rPr>
              <a:t>M</a:t>
            </a:r>
            <a:r>
              <a:rPr lang="zh-CN" altLang="zh-CN" b="1" kern="100" dirty="0">
                <a:latin typeface="Times New Roman"/>
                <a:cs typeface="Times New Roman"/>
              </a:rPr>
              <a:t>点再折射到空气中，测得入射角为</a:t>
            </a:r>
            <a:r>
              <a:rPr lang="en-US" altLang="zh-CN" b="1" i="1" kern="100" dirty="0">
                <a:latin typeface="Times New Roman"/>
                <a:cs typeface="Courier New"/>
              </a:rPr>
              <a:t>α</a:t>
            </a:r>
            <a:r>
              <a:rPr lang="zh-CN" altLang="zh-CN" b="1" kern="100" dirty="0">
                <a:latin typeface="Times New Roman"/>
                <a:cs typeface="Times New Roman"/>
              </a:rPr>
              <a:t>，折射角为</a:t>
            </a:r>
            <a:r>
              <a:rPr lang="en-US" altLang="zh-CN" b="1" i="1" kern="100" dirty="0">
                <a:latin typeface="Times New Roman"/>
                <a:cs typeface="Courier New"/>
              </a:rPr>
              <a:t>β</a:t>
            </a:r>
            <a:r>
              <a:rPr lang="zh-CN" altLang="zh-CN" b="1" kern="100" dirty="0">
                <a:latin typeface="Times New Roman"/>
                <a:cs typeface="Times New Roman"/>
              </a:rPr>
              <a:t>；光从</a:t>
            </a:r>
            <a:r>
              <a:rPr lang="en-US" altLang="zh-CN" b="1" i="1" kern="100" dirty="0">
                <a:latin typeface="Times New Roman"/>
                <a:cs typeface="Courier New"/>
              </a:rPr>
              <a:t>P</a:t>
            </a:r>
            <a:r>
              <a:rPr lang="zh-CN" altLang="zh-CN" b="1" kern="100" dirty="0">
                <a:latin typeface="Times New Roman"/>
                <a:cs typeface="Times New Roman"/>
              </a:rPr>
              <a:t>点射向外侧</a:t>
            </a:r>
            <a:r>
              <a:rPr lang="en-US" altLang="zh-CN" b="1" i="1" kern="100" dirty="0">
                <a:latin typeface="Times New Roman"/>
                <a:cs typeface="Courier New"/>
              </a:rPr>
              <a:t>N</a:t>
            </a:r>
            <a:r>
              <a:rPr lang="zh-CN" altLang="zh-CN" b="1" kern="100" dirty="0">
                <a:latin typeface="Times New Roman"/>
                <a:cs typeface="Times New Roman"/>
              </a:rPr>
              <a:t>点，刚好发生全反射并被</a:t>
            </a:r>
            <a:r>
              <a:rPr lang="en-US" altLang="zh-CN" b="1" i="1" kern="100" dirty="0">
                <a:latin typeface="Times New Roman"/>
                <a:cs typeface="Courier New"/>
              </a:rPr>
              <a:t>Q</a:t>
            </a:r>
            <a:r>
              <a:rPr lang="zh-CN" altLang="zh-CN" b="1" kern="100" dirty="0">
                <a:latin typeface="Times New Roman"/>
                <a:cs typeface="Times New Roman"/>
              </a:rPr>
              <a:t>接收。求光从玻璃射向空气时临界角</a:t>
            </a:r>
            <a:r>
              <a:rPr lang="en-US" altLang="zh-CN" b="1" i="1" kern="100" dirty="0">
                <a:latin typeface="Times New Roman"/>
                <a:cs typeface="Courier New"/>
              </a:rPr>
              <a:t>θ</a:t>
            </a:r>
            <a:r>
              <a:rPr lang="zh-CN" altLang="zh-CN" b="1" kern="100" dirty="0">
                <a:latin typeface="Times New Roman"/>
                <a:cs typeface="Times New Roman"/>
              </a:rPr>
              <a:t>的正弦值表达式。</a:t>
            </a:r>
            <a:endParaRPr lang="zh-CN" altLang="zh-CN" kern="100" dirty="0">
              <a:latin typeface="宋体"/>
              <a:cs typeface="Courier New"/>
            </a:endParaRPr>
          </a:p>
          <a:p>
            <a:pPr marL="447675" indent="-447675"/>
            <a:endParaRPr lang="zh-CN" altLang="en-US" dirty="0"/>
          </a:p>
        </p:txBody>
      </p:sp>
      <p:pic>
        <p:nvPicPr>
          <p:cNvPr id="11393" name="Picture 129" descr="21WLGD-17.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4640282" y="2348880"/>
            <a:ext cx="3113489"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对象 5"/>
          <p:cNvGraphicFramePr>
            <a:graphicFrameLocks noChangeAspect="1"/>
          </p:cNvGraphicFramePr>
          <p:nvPr>
            <p:extLst>
              <p:ext uri="{D42A27DB-BD31-4B8C-83A1-F6EECF244321}">
                <p14:modId xmlns:p14="http://schemas.microsoft.com/office/powerpoint/2010/main" val="1203027962"/>
              </p:ext>
            </p:extLst>
          </p:nvPr>
        </p:nvGraphicFramePr>
        <p:xfrm>
          <a:off x="1201043" y="3893840"/>
          <a:ext cx="5684838" cy="2703512"/>
        </p:xfrm>
        <a:graphic>
          <a:graphicData uri="http://schemas.openxmlformats.org/presentationml/2006/ole">
            <mc:AlternateContent xmlns:mc="http://schemas.openxmlformats.org/markup-compatibility/2006">
              <mc:Choice xmlns:v="urn:schemas-microsoft-com:vml" Requires="v">
                <p:oleObj spid="_x0000_s11418" name="文档" r:id="rId5" imgW="5742508" imgH="2734031" progId="Word.Document.12">
                  <p:embed/>
                </p:oleObj>
              </mc:Choice>
              <mc:Fallback>
                <p:oleObj name="文档" r:id="rId5" imgW="5742508" imgH="2734031" progId="Word.Document.12">
                  <p:embed/>
                  <p:pic>
                    <p:nvPicPr>
                      <p:cNvPr id="0" name=""/>
                      <p:cNvPicPr/>
                      <p:nvPr/>
                    </p:nvPicPr>
                    <p:blipFill>
                      <a:blip r:embed="rId6"/>
                      <a:stretch>
                        <a:fillRect/>
                      </a:stretch>
                    </p:blipFill>
                    <p:spPr>
                      <a:xfrm>
                        <a:off x="1201043" y="3893840"/>
                        <a:ext cx="5684838" cy="2703512"/>
                      </a:xfrm>
                      <a:prstGeom prst="rect">
                        <a:avLst/>
                      </a:prstGeom>
                    </p:spPr>
                  </p:pic>
                </p:oleObj>
              </mc:Fallback>
            </mc:AlternateContent>
          </a:graphicData>
        </a:graphic>
      </p:graphicFrame>
      <p:graphicFrame>
        <p:nvGraphicFramePr>
          <p:cNvPr id="7" name="对象 6"/>
          <p:cNvGraphicFramePr>
            <a:graphicFrameLocks noChangeAspect="1"/>
          </p:cNvGraphicFramePr>
          <p:nvPr>
            <p:extLst>
              <p:ext uri="{D42A27DB-BD31-4B8C-83A1-F6EECF244321}">
                <p14:modId xmlns:p14="http://schemas.microsoft.com/office/powerpoint/2010/main" val="503073758"/>
              </p:ext>
            </p:extLst>
          </p:nvPr>
        </p:nvGraphicFramePr>
        <p:xfrm>
          <a:off x="4978052" y="5661248"/>
          <a:ext cx="3279775" cy="893762"/>
        </p:xfrm>
        <a:graphic>
          <a:graphicData uri="http://schemas.openxmlformats.org/presentationml/2006/ole">
            <mc:AlternateContent xmlns:mc="http://schemas.openxmlformats.org/markup-compatibility/2006">
              <mc:Choice xmlns:v="urn:schemas-microsoft-com:vml" Requires="v">
                <p:oleObj spid="_x0000_s11419" name="文档" r:id="rId7" imgW="3312475" imgH="911223" progId="Word.Document.12">
                  <p:embed/>
                </p:oleObj>
              </mc:Choice>
              <mc:Fallback>
                <p:oleObj name="文档" r:id="rId7" imgW="3312475" imgH="911223" progId="Word.Document.12">
                  <p:embed/>
                  <p:pic>
                    <p:nvPicPr>
                      <p:cNvPr id="0" name=""/>
                      <p:cNvPicPr/>
                      <p:nvPr/>
                    </p:nvPicPr>
                    <p:blipFill>
                      <a:blip r:embed="rId8"/>
                      <a:stretch>
                        <a:fillRect/>
                      </a:stretch>
                    </p:blipFill>
                    <p:spPr>
                      <a:xfrm>
                        <a:off x="4978052" y="5661248"/>
                        <a:ext cx="3279775" cy="893762"/>
                      </a:xfrm>
                      <a:prstGeom prst="rect">
                        <a:avLst/>
                      </a:prstGeom>
                    </p:spPr>
                  </p:pic>
                </p:oleObj>
              </mc:Fallback>
            </mc:AlternateContent>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548680"/>
            <a:ext cx="10975658" cy="5832648"/>
          </a:xfrm>
        </p:spPr>
        <p:txBody>
          <a:bodyPr>
            <a:normAutofit/>
          </a:bodyPr>
          <a:lstStyle/>
          <a:p>
            <a:pPr indent="612140" algn="ctr"/>
            <a:r>
              <a:rPr lang="zh-CN" altLang="zh-CN" b="1" kern="100" dirty="0">
                <a:solidFill>
                  <a:schemeClr val="accent6">
                    <a:lumMod val="75000"/>
                  </a:schemeClr>
                </a:solidFill>
                <a:latin typeface="宋体"/>
                <a:cs typeface="Courier New"/>
              </a:rPr>
              <a:t>探究</a:t>
            </a:r>
            <a:r>
              <a:rPr lang="en-US" altLang="zh-CN" b="1" kern="100" dirty="0">
                <a:solidFill>
                  <a:schemeClr val="accent6">
                    <a:lumMod val="75000"/>
                  </a:schemeClr>
                </a:solidFill>
                <a:latin typeface="Symbol"/>
                <a:cs typeface="Courier New"/>
              </a:rPr>
              <a:t>(</a:t>
            </a:r>
            <a:r>
              <a:rPr lang="zh-CN" altLang="zh-CN" b="1" kern="100" dirty="0">
                <a:solidFill>
                  <a:schemeClr val="accent6">
                    <a:lumMod val="75000"/>
                  </a:schemeClr>
                </a:solidFill>
                <a:latin typeface="宋体"/>
                <a:cs typeface="Courier New"/>
              </a:rPr>
              <a:t>二</a:t>
            </a:r>
            <a:r>
              <a:rPr lang="en-US" altLang="zh-CN" b="1" kern="100" dirty="0">
                <a:solidFill>
                  <a:schemeClr val="accent6">
                    <a:lumMod val="75000"/>
                  </a:schemeClr>
                </a:solidFill>
                <a:latin typeface="Symbol"/>
                <a:cs typeface="Courier New"/>
              </a:rPr>
              <a:t>)     </a:t>
            </a:r>
            <a:r>
              <a:rPr lang="zh-CN" altLang="zh-CN" b="1" kern="100" dirty="0">
                <a:solidFill>
                  <a:schemeClr val="accent6">
                    <a:lumMod val="75000"/>
                  </a:schemeClr>
                </a:solidFill>
                <a:latin typeface="Times New Roman"/>
                <a:cs typeface="Times New Roman"/>
              </a:rPr>
              <a:t>全反射棱镜的原理和应用</a:t>
            </a:r>
            <a:endParaRPr lang="zh-CN" altLang="zh-CN" sz="1050" kern="100" dirty="0">
              <a:solidFill>
                <a:schemeClr val="accent6">
                  <a:lumMod val="75000"/>
                </a:schemeClr>
              </a:solidFill>
              <a:latin typeface="宋体"/>
              <a:cs typeface="Courier New"/>
            </a:endParaRPr>
          </a:p>
          <a:p>
            <a:pPr indent="612140"/>
            <a:r>
              <a:rPr lang="en-US" altLang="zh-CN" b="1" kern="100" dirty="0">
                <a:solidFill>
                  <a:srgbClr val="00B0F0"/>
                </a:solidFill>
                <a:latin typeface="Times New Roman"/>
                <a:ea typeface="黑体"/>
                <a:cs typeface="Courier New"/>
              </a:rPr>
              <a:t>[</a:t>
            </a:r>
            <a:r>
              <a:rPr lang="zh-CN" altLang="zh-CN" b="1" kern="100" dirty="0">
                <a:solidFill>
                  <a:srgbClr val="00B0F0"/>
                </a:solidFill>
                <a:latin typeface="Times New Roman"/>
                <a:ea typeface="黑体"/>
                <a:cs typeface="Times New Roman"/>
              </a:rPr>
              <a:t>问题驱动</a:t>
            </a:r>
            <a:r>
              <a:rPr lang="en-US" altLang="zh-CN" b="1" kern="100" dirty="0">
                <a:solidFill>
                  <a:srgbClr val="00B0F0"/>
                </a:solidFill>
                <a:latin typeface="Times New Roman"/>
                <a:ea typeface="黑体"/>
                <a:cs typeface="Courier New"/>
              </a:rPr>
              <a:t>]</a:t>
            </a:r>
            <a:endParaRPr lang="zh-CN" altLang="zh-CN" sz="1050" kern="100" dirty="0">
              <a:latin typeface="宋体"/>
              <a:cs typeface="Courier New"/>
            </a:endParaRPr>
          </a:p>
          <a:p>
            <a:pPr indent="612140"/>
            <a:r>
              <a:rPr lang="zh-CN" altLang="zh-CN" b="1" kern="100" dirty="0">
                <a:latin typeface="Times New Roman"/>
                <a:cs typeface="Times New Roman"/>
              </a:rPr>
              <a:t>如图为构成</a:t>
            </a:r>
            <a:r>
              <a:rPr lang="en-US" altLang="zh-CN" b="1" kern="100" dirty="0">
                <a:latin typeface="宋体"/>
                <a:cs typeface="Times New Roman"/>
              </a:rPr>
              <a:t>“</a:t>
            </a:r>
            <a:r>
              <a:rPr lang="zh-CN" altLang="zh-CN" b="1" kern="100" dirty="0">
                <a:latin typeface="Times New Roman"/>
                <a:cs typeface="Times New Roman"/>
              </a:rPr>
              <a:t>潜望镜</a:t>
            </a:r>
            <a:r>
              <a:rPr lang="en-US" altLang="zh-CN" b="1" kern="100" dirty="0">
                <a:latin typeface="宋体"/>
                <a:cs typeface="Times New Roman"/>
              </a:rPr>
              <a:t>”</a:t>
            </a:r>
            <a:r>
              <a:rPr lang="zh-CN" altLang="zh-CN" b="1" kern="100" dirty="0">
                <a:latin typeface="Times New Roman"/>
                <a:cs typeface="Times New Roman"/>
              </a:rPr>
              <a:t>的关键部件</a:t>
            </a:r>
            <a:r>
              <a:rPr lang="en-US" altLang="zh-CN" b="1" kern="100" dirty="0">
                <a:latin typeface="Times New Roman"/>
                <a:cs typeface="Courier New"/>
              </a:rPr>
              <a:t>——</a:t>
            </a:r>
            <a:r>
              <a:rPr lang="zh-CN" altLang="zh-CN" b="1" kern="100" dirty="0">
                <a:latin typeface="Times New Roman"/>
                <a:cs typeface="Times New Roman"/>
              </a:rPr>
              <a:t>全反射棱镜中的光路图。全反射棱镜应用了什么原理？</a:t>
            </a:r>
            <a:endParaRPr lang="zh-CN" altLang="zh-CN" sz="1050" kern="100" dirty="0">
              <a:latin typeface="宋体"/>
              <a:cs typeface="Courier New"/>
            </a:endParaRPr>
          </a:p>
          <a:p>
            <a:endParaRPr lang="en-US" altLang="zh-CN" b="1" kern="100" dirty="0" smtClean="0">
              <a:solidFill>
                <a:srgbClr val="FF0000"/>
              </a:solidFill>
              <a:latin typeface="Times New Roman"/>
              <a:ea typeface="黑体"/>
              <a:cs typeface="Times New Roman"/>
            </a:endParaRPr>
          </a:p>
          <a:p>
            <a:endParaRPr lang="en-US" altLang="zh-CN" b="1" kern="100" dirty="0" smtClean="0">
              <a:solidFill>
                <a:srgbClr val="FF0000"/>
              </a:solidFill>
              <a:latin typeface="Times New Roman"/>
              <a:ea typeface="黑体"/>
              <a:cs typeface="Times New Roman"/>
            </a:endParaRPr>
          </a:p>
          <a:p>
            <a:endParaRPr lang="en-US" altLang="zh-CN" b="1" kern="100" dirty="0" smtClean="0">
              <a:solidFill>
                <a:srgbClr val="FF0000"/>
              </a:solidFill>
              <a:latin typeface="Times New Roman"/>
              <a:ea typeface="黑体"/>
              <a:cs typeface="Times New Roman"/>
            </a:endParaRPr>
          </a:p>
          <a:p>
            <a:endParaRPr lang="en-US" altLang="zh-CN" b="1" kern="100" dirty="0">
              <a:solidFill>
                <a:srgbClr val="FF0000"/>
              </a:solidFill>
              <a:latin typeface="Times New Roman"/>
              <a:ea typeface="黑体"/>
              <a:cs typeface="Times New Roman"/>
            </a:endParaRPr>
          </a:p>
          <a:p>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全反射棱镜应用了光的全反射，必须要满足光发生全反射的条件。</a:t>
            </a:r>
            <a:r>
              <a:rPr lang="zh-CN" altLang="zh-CN" b="1" kern="100" dirty="0">
                <a:latin typeface="Times New Roman"/>
                <a:cs typeface="Times New Roman"/>
              </a:rPr>
              <a:t>　</a:t>
            </a:r>
            <a:endParaRPr lang="zh-CN" altLang="en-US" dirty="0"/>
          </a:p>
        </p:txBody>
      </p:sp>
      <p:pic>
        <p:nvPicPr>
          <p:cNvPr id="12290" name="Picture 2" descr="21XLKWLX4-39.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649315" y="2924944"/>
            <a:ext cx="4608512" cy="2275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626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7" end="7"/>
                                            </p:txEl>
                                          </p:spTgt>
                                        </p:tgtEl>
                                        <p:attrNameLst>
                                          <p:attrName>style.visibility</p:attrName>
                                        </p:attrNameLst>
                                      </p:cBhvr>
                                      <p:to>
                                        <p:strVal val="visible"/>
                                      </p:to>
                                    </p:set>
                                    <p:animEffect transition="in" filter="randombar(horizontal)">
                                      <p:cBhvr>
                                        <p:cTn id="7"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44624"/>
            <a:ext cx="10975658" cy="4525963"/>
          </a:xfrm>
        </p:spPr>
        <p:txBody>
          <a:bodyPr/>
          <a:lstStyle/>
          <a:p>
            <a:pPr indent="612140" algn="ctr"/>
            <a:r>
              <a:rPr lang="en-US" altLang="zh-CN" b="1" kern="100" dirty="0">
                <a:solidFill>
                  <a:srgbClr val="943634"/>
                </a:solidFill>
                <a:latin typeface="IPAPANNEW"/>
                <a:ea typeface="黑体"/>
                <a:cs typeface="Times New Roman"/>
              </a:rPr>
              <a:t>[</a:t>
            </a:r>
            <a:r>
              <a:rPr lang="zh-CN" altLang="zh-CN" b="1" kern="100" dirty="0">
                <a:solidFill>
                  <a:srgbClr val="943634"/>
                </a:solidFill>
                <a:latin typeface="IPAPANNEW"/>
                <a:ea typeface="黑体"/>
                <a:cs typeface="Times New Roman"/>
              </a:rPr>
              <a:t>重难释解</a:t>
            </a:r>
            <a:r>
              <a:rPr lang="en-US" altLang="zh-CN" b="1" kern="100" dirty="0">
                <a:solidFill>
                  <a:srgbClr val="943634"/>
                </a:solidFill>
                <a:latin typeface="IPAPANNEW"/>
                <a:ea typeface="黑体"/>
                <a:cs typeface="Times New Roman"/>
              </a:rPr>
              <a:t>]</a:t>
            </a:r>
            <a:endParaRPr lang="zh-CN" altLang="zh-CN" sz="1050" kern="100" dirty="0">
              <a:latin typeface="宋体"/>
              <a:cs typeface="Courier New"/>
            </a:endParaRPr>
          </a:p>
          <a:p>
            <a:pPr indent="612140"/>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全反射棱镜的作用及应用</a:t>
            </a:r>
            <a:endParaRPr lang="zh-CN" altLang="zh-CN" sz="1050" kern="100" dirty="0">
              <a:latin typeface="宋体"/>
              <a:cs typeface="Courier New"/>
            </a:endParaRPr>
          </a:p>
          <a:p>
            <a:pPr indent="612140"/>
            <a:r>
              <a:rPr lang="en-US" altLang="zh-CN" b="1" kern="100" dirty="0">
                <a:latin typeface="Times New Roman"/>
                <a:cs typeface="Courier New"/>
              </a:rPr>
              <a:t>(1)</a:t>
            </a:r>
            <a:r>
              <a:rPr lang="zh-CN" altLang="zh-CN" b="1" kern="100" dirty="0">
                <a:latin typeface="Times New Roman"/>
                <a:cs typeface="Times New Roman"/>
              </a:rPr>
              <a:t>作用：横截面是等腰直角三角形的棱镜叫全反射棱镜，全反射棱镜是一种特殊的棱镜，在光学仪器中用来改变光的方向。</a:t>
            </a:r>
            <a:endParaRPr lang="zh-CN" altLang="zh-CN" sz="1050" kern="100" dirty="0">
              <a:latin typeface="宋体"/>
              <a:cs typeface="Courier New"/>
            </a:endParaRPr>
          </a:p>
          <a:p>
            <a:pPr indent="612140"/>
            <a:r>
              <a:rPr lang="en-US" altLang="zh-CN" b="1" kern="100" dirty="0">
                <a:latin typeface="Times New Roman"/>
                <a:cs typeface="Courier New"/>
              </a:rPr>
              <a:t>(2)</a:t>
            </a:r>
            <a:r>
              <a:rPr lang="zh-CN" altLang="zh-CN" b="1" kern="100" dirty="0">
                <a:latin typeface="Times New Roman"/>
                <a:cs typeface="Times New Roman"/>
              </a:rPr>
              <a:t>应用：对于精密的光学仪器，如照相机、望远镜、显微镜等，就需要用全反射棱镜代替平面镜，以消除多余的像。</a:t>
            </a:r>
            <a:endParaRPr lang="zh-CN" altLang="zh-CN" sz="1050" kern="100" dirty="0">
              <a:latin typeface="宋体"/>
              <a:cs typeface="Courier New"/>
            </a:endParaRPr>
          </a:p>
          <a:p>
            <a:pPr indent="612140"/>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应用实例</a:t>
            </a:r>
            <a:endParaRPr lang="zh-CN" altLang="zh-CN" sz="1050" kern="100" dirty="0">
              <a:latin typeface="宋体"/>
              <a:cs typeface="Courier New"/>
            </a:endParaRPr>
          </a:p>
          <a:p>
            <a:endParaRPr lang="zh-CN" altLang="en-US" dirty="0"/>
          </a:p>
        </p:txBody>
      </p:sp>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17142" y="4442473"/>
            <a:ext cx="9648997" cy="21548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411232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548680"/>
            <a:ext cx="10975658" cy="5760640"/>
          </a:xfrm>
        </p:spPr>
        <p:txBody>
          <a:bodyPr/>
          <a:lstStyle/>
          <a:p>
            <a:pPr indent="612140"/>
            <a:r>
              <a:rPr lang="zh-CN" altLang="zh-CN" b="1" kern="100" dirty="0">
                <a:latin typeface="Times New Roman"/>
                <a:ea typeface="黑体"/>
                <a:cs typeface="Times New Roman"/>
              </a:rPr>
              <a:t>典例</a:t>
            </a:r>
            <a:r>
              <a:rPr lang="en-US" altLang="zh-CN" b="1" kern="100" dirty="0">
                <a:latin typeface="Times New Roman"/>
                <a:ea typeface="黑体"/>
                <a:cs typeface="Courier New"/>
              </a:rPr>
              <a:t>2  </a:t>
            </a:r>
            <a:r>
              <a:rPr lang="zh-CN" altLang="zh-CN" b="1" kern="100" dirty="0" smtClean="0">
                <a:latin typeface="Times New Roman"/>
                <a:cs typeface="Times New Roman"/>
              </a:rPr>
              <a:t>直</a:t>
            </a:r>
            <a:r>
              <a:rPr lang="zh-CN" altLang="zh-CN" b="1" kern="100" dirty="0">
                <a:latin typeface="Times New Roman"/>
                <a:cs typeface="Times New Roman"/>
              </a:rPr>
              <a:t>角棱镜的折射率</a:t>
            </a:r>
            <a:r>
              <a:rPr lang="en-US" altLang="zh-CN" b="1" i="1" kern="100" dirty="0">
                <a:latin typeface="Times New Roman"/>
                <a:cs typeface="Courier New"/>
              </a:rPr>
              <a:t>n</a:t>
            </a:r>
            <a:r>
              <a:rPr lang="zh-CN" altLang="zh-CN" b="1" kern="100" dirty="0">
                <a:latin typeface="Times New Roman"/>
                <a:cs typeface="Times New Roman"/>
              </a:rPr>
              <a:t>＝</a:t>
            </a:r>
            <a:r>
              <a:rPr lang="en-US" altLang="zh-CN" b="1" kern="100" dirty="0">
                <a:latin typeface="Times New Roman"/>
                <a:cs typeface="Courier New"/>
              </a:rPr>
              <a:t>1.5</a:t>
            </a:r>
            <a:r>
              <a:rPr lang="zh-CN" altLang="zh-CN" b="1" kern="100" dirty="0">
                <a:latin typeface="Times New Roman"/>
                <a:cs typeface="Times New Roman"/>
              </a:rPr>
              <a:t>，其横截面如图所示，图中</a:t>
            </a:r>
            <a:r>
              <a:rPr lang="zh-CN" altLang="zh-CN" b="1" kern="100" dirty="0">
                <a:latin typeface="宋体"/>
                <a:cs typeface="宋体"/>
              </a:rPr>
              <a:t>∠</a:t>
            </a:r>
            <a:r>
              <a:rPr lang="en-US" altLang="zh-CN" b="1" i="1" kern="100" dirty="0">
                <a:latin typeface="Times New Roman"/>
                <a:cs typeface="Courier New"/>
              </a:rPr>
              <a:t>C</a:t>
            </a:r>
            <a:r>
              <a:rPr lang="zh-CN" altLang="zh-CN" b="1" kern="100" dirty="0">
                <a:latin typeface="Times New Roman"/>
                <a:cs typeface="Times New Roman"/>
              </a:rPr>
              <a:t>＝</a:t>
            </a:r>
            <a:r>
              <a:rPr lang="en-US" altLang="zh-CN" b="1" kern="100" dirty="0">
                <a:latin typeface="Times New Roman"/>
                <a:cs typeface="Courier New"/>
              </a:rPr>
              <a:t>90°</a:t>
            </a:r>
            <a:r>
              <a:rPr lang="zh-CN" altLang="zh-CN" b="1" kern="100" dirty="0">
                <a:latin typeface="Times New Roman"/>
                <a:cs typeface="Times New Roman"/>
              </a:rPr>
              <a:t>，</a:t>
            </a:r>
            <a:r>
              <a:rPr lang="zh-CN" altLang="zh-CN" b="1" kern="100" dirty="0">
                <a:latin typeface="宋体"/>
                <a:cs typeface="宋体"/>
              </a:rPr>
              <a:t>∠</a:t>
            </a:r>
            <a:r>
              <a:rPr lang="en-US" altLang="zh-CN" b="1" i="1" kern="100" dirty="0">
                <a:latin typeface="Times New Roman"/>
                <a:cs typeface="Courier New"/>
              </a:rPr>
              <a:t>A</a:t>
            </a:r>
            <a:r>
              <a:rPr lang="zh-CN" altLang="zh-CN" b="1" kern="100" dirty="0">
                <a:latin typeface="Times New Roman"/>
                <a:cs typeface="Times New Roman"/>
              </a:rPr>
              <a:t>＝</a:t>
            </a:r>
            <a:r>
              <a:rPr lang="en-US" altLang="zh-CN" b="1" kern="100" dirty="0">
                <a:latin typeface="Times New Roman"/>
                <a:cs typeface="Courier New"/>
              </a:rPr>
              <a:t>30°</a:t>
            </a:r>
            <a:r>
              <a:rPr lang="zh-CN" altLang="zh-CN" b="1" kern="100" dirty="0">
                <a:latin typeface="Times New Roman"/>
                <a:cs typeface="Times New Roman"/>
              </a:rPr>
              <a:t>，截面内一细束与</a:t>
            </a:r>
            <a:r>
              <a:rPr lang="en-US" altLang="zh-CN" b="1" i="1" kern="100" dirty="0">
                <a:latin typeface="Times New Roman"/>
                <a:cs typeface="Courier New"/>
              </a:rPr>
              <a:t>BC</a:t>
            </a:r>
            <a:r>
              <a:rPr lang="zh-CN" altLang="zh-CN" b="1" kern="100" dirty="0">
                <a:latin typeface="Times New Roman"/>
                <a:cs typeface="Times New Roman"/>
              </a:rPr>
              <a:t>边平行的光线，从棱镜</a:t>
            </a:r>
            <a:r>
              <a:rPr lang="en-US" altLang="zh-CN" b="1" i="1" kern="100" dirty="0">
                <a:latin typeface="Times New Roman"/>
                <a:cs typeface="Courier New"/>
              </a:rPr>
              <a:t>AB</a:t>
            </a:r>
            <a:r>
              <a:rPr lang="zh-CN" altLang="zh-CN" b="1" kern="100" dirty="0">
                <a:latin typeface="Times New Roman"/>
                <a:cs typeface="Times New Roman"/>
              </a:rPr>
              <a:t>边上的</a:t>
            </a:r>
            <a:r>
              <a:rPr lang="en-US" altLang="zh-CN" b="1" i="1" kern="100" dirty="0">
                <a:latin typeface="Times New Roman"/>
                <a:cs typeface="Courier New"/>
              </a:rPr>
              <a:t>D</a:t>
            </a:r>
            <a:r>
              <a:rPr lang="zh-CN" altLang="zh-CN" b="1" kern="100" dirty="0">
                <a:latin typeface="Times New Roman"/>
                <a:cs typeface="Times New Roman"/>
              </a:rPr>
              <a:t>点射入，经折射后射到</a:t>
            </a:r>
            <a:r>
              <a:rPr lang="en-US" altLang="zh-CN" b="1" i="1" kern="100" dirty="0">
                <a:latin typeface="Times New Roman"/>
                <a:cs typeface="Courier New"/>
              </a:rPr>
              <a:t>BC</a:t>
            </a:r>
            <a:r>
              <a:rPr lang="zh-CN" altLang="zh-CN" b="1" kern="100" dirty="0">
                <a:latin typeface="Times New Roman"/>
                <a:cs typeface="Times New Roman"/>
              </a:rPr>
              <a:t>边上。</a:t>
            </a:r>
            <a:endParaRPr lang="zh-CN" altLang="zh-CN" sz="1050" kern="100" dirty="0">
              <a:latin typeface="宋体"/>
              <a:cs typeface="Courier New"/>
            </a:endParaRPr>
          </a:p>
          <a:p>
            <a:pPr indent="612140"/>
            <a:endParaRPr lang="en-US" altLang="zh-CN" b="1" kern="100" dirty="0" smtClean="0">
              <a:latin typeface="Times New Roman"/>
              <a:cs typeface="Courier New"/>
            </a:endParaRPr>
          </a:p>
          <a:p>
            <a:pPr indent="612140"/>
            <a:endParaRPr lang="en-US" altLang="zh-CN" b="1" kern="100" dirty="0">
              <a:latin typeface="Times New Roman"/>
              <a:cs typeface="Courier New"/>
            </a:endParaRPr>
          </a:p>
          <a:p>
            <a:pPr indent="612140"/>
            <a:endParaRPr lang="en-US" altLang="zh-CN" b="1" kern="100" dirty="0" smtClean="0">
              <a:latin typeface="Times New Roman"/>
              <a:cs typeface="Courier New"/>
            </a:endParaRPr>
          </a:p>
          <a:p>
            <a:pPr indent="612140"/>
            <a:r>
              <a:rPr lang="en-US" altLang="zh-CN" b="1" kern="100" dirty="0" smtClean="0">
                <a:latin typeface="Times New Roman"/>
                <a:cs typeface="Courier New"/>
              </a:rPr>
              <a:t>(</a:t>
            </a:r>
            <a:r>
              <a:rPr lang="en-US" altLang="zh-CN" b="1" kern="100" dirty="0">
                <a:latin typeface="Times New Roman"/>
                <a:cs typeface="Courier New"/>
              </a:rPr>
              <a:t>1)</a:t>
            </a:r>
            <a:r>
              <a:rPr lang="zh-CN" altLang="zh-CN" b="1" kern="100" dirty="0">
                <a:latin typeface="Times New Roman"/>
                <a:cs typeface="Times New Roman"/>
              </a:rPr>
              <a:t>光线在</a:t>
            </a:r>
            <a:r>
              <a:rPr lang="en-US" altLang="zh-CN" b="1" i="1" kern="100" dirty="0">
                <a:latin typeface="Times New Roman"/>
                <a:cs typeface="Courier New"/>
              </a:rPr>
              <a:t>BC</a:t>
            </a:r>
            <a:r>
              <a:rPr lang="zh-CN" altLang="zh-CN" b="1" kern="100" dirty="0">
                <a:latin typeface="Times New Roman"/>
                <a:cs typeface="Times New Roman"/>
              </a:rPr>
              <a:t>边上是否会发生全反射？说明理由；</a:t>
            </a:r>
            <a:endParaRPr lang="zh-CN" altLang="zh-CN" sz="1050" kern="100" dirty="0">
              <a:latin typeface="宋体"/>
              <a:cs typeface="Courier New"/>
            </a:endParaRPr>
          </a:p>
          <a:p>
            <a:pPr indent="612140"/>
            <a:r>
              <a:rPr lang="en-US" altLang="zh-CN" b="1" kern="100" dirty="0">
                <a:latin typeface="Times New Roman"/>
                <a:cs typeface="Courier New"/>
              </a:rPr>
              <a:t>(2)</a:t>
            </a:r>
            <a:r>
              <a:rPr lang="zh-CN" altLang="zh-CN" b="1" kern="100" dirty="0">
                <a:latin typeface="Times New Roman"/>
                <a:cs typeface="Times New Roman"/>
              </a:rPr>
              <a:t>不考虑多次反射，求从</a:t>
            </a:r>
            <a:r>
              <a:rPr lang="en-US" altLang="zh-CN" b="1" i="1" kern="100" dirty="0">
                <a:latin typeface="Times New Roman"/>
                <a:cs typeface="Courier New"/>
              </a:rPr>
              <a:t>AC</a:t>
            </a:r>
            <a:r>
              <a:rPr lang="zh-CN" altLang="zh-CN" b="1" kern="100" dirty="0">
                <a:latin typeface="Times New Roman"/>
                <a:cs typeface="Times New Roman"/>
              </a:rPr>
              <a:t>边射出的光线与最初的入射光线夹角的正弦值。</a:t>
            </a:r>
            <a:endParaRPr lang="zh-CN" altLang="zh-CN" sz="1050" kern="100" dirty="0">
              <a:latin typeface="宋体"/>
              <a:cs typeface="Courier New"/>
            </a:endParaRPr>
          </a:p>
          <a:p>
            <a:endParaRPr lang="zh-CN" altLang="en-US" dirty="0"/>
          </a:p>
        </p:txBody>
      </p:sp>
      <p:pic>
        <p:nvPicPr>
          <p:cNvPr id="14338" name="Picture 2" descr="20GKWLⅡ-10.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5089475" y="2060848"/>
            <a:ext cx="1656184" cy="1972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62619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3507799682"/>
              </p:ext>
            </p:extLst>
          </p:nvPr>
        </p:nvGraphicFramePr>
        <p:xfrm>
          <a:off x="911225" y="627816"/>
          <a:ext cx="10371138" cy="3881437"/>
        </p:xfrm>
        <a:graphic>
          <a:graphicData uri="http://schemas.openxmlformats.org/presentationml/2006/ole">
            <mc:AlternateContent xmlns:mc="http://schemas.openxmlformats.org/markup-compatibility/2006">
              <mc:Choice xmlns:v="urn:schemas-microsoft-com:vml" Requires="v">
                <p:oleObj spid="_x0000_s15413" name="文档" r:id="rId3" imgW="10371836" imgH="3887085" progId="Word.Document.12">
                  <p:embed/>
                </p:oleObj>
              </mc:Choice>
              <mc:Fallback>
                <p:oleObj name="文档" r:id="rId3" imgW="10371836" imgH="3887085" progId="Word.Document.12">
                  <p:embed/>
                  <p:pic>
                    <p:nvPicPr>
                      <p:cNvPr id="0" name=""/>
                      <p:cNvPicPr/>
                      <p:nvPr/>
                    </p:nvPicPr>
                    <p:blipFill>
                      <a:blip r:embed="rId4"/>
                      <a:stretch>
                        <a:fillRect/>
                      </a:stretch>
                    </p:blipFill>
                    <p:spPr>
                      <a:xfrm>
                        <a:off x="911225" y="627816"/>
                        <a:ext cx="10371138" cy="3881437"/>
                      </a:xfrm>
                      <a:prstGeom prst="rect">
                        <a:avLst/>
                      </a:prstGeom>
                    </p:spPr>
                  </p:pic>
                </p:oleObj>
              </mc:Fallback>
            </mc:AlternateContent>
          </a:graphicData>
        </a:graphic>
      </p:graphicFrame>
      <p:pic>
        <p:nvPicPr>
          <p:cNvPr id="15362" name="Picture 2" descr="20GKWLⅡ-13.TIF"/>
          <p:cNvPicPr>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3577307" y="4588256"/>
            <a:ext cx="3456384" cy="1433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11232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135287"/>
            <a:ext cx="10975658" cy="5102025"/>
          </a:xfrm>
        </p:spPr>
        <p:txBody>
          <a:bodyPr>
            <a:normAutofit/>
          </a:bodyPr>
          <a:lstStyle/>
          <a:p>
            <a:pPr marL="442913" indent="-442913"/>
            <a:r>
              <a:rPr lang="zh-CN" altLang="zh-CN" b="1" kern="100" dirty="0">
                <a:latin typeface="Times New Roman"/>
                <a:ea typeface="黑体"/>
                <a:cs typeface="Times New Roman"/>
              </a:rPr>
              <a:t>一、光的全反射现象</a:t>
            </a:r>
            <a:endParaRPr lang="zh-CN" altLang="zh-CN" sz="1050" kern="100" dirty="0">
              <a:latin typeface="宋体"/>
              <a:cs typeface="Courier New"/>
            </a:endParaRPr>
          </a:p>
          <a:p>
            <a:pPr marL="442913" indent="-442913"/>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latin typeface="宋体"/>
              <a:cs typeface="Courier New"/>
            </a:endParaRPr>
          </a:p>
          <a:p>
            <a:pPr marL="442913" indent="-442913"/>
            <a:r>
              <a:rPr lang="en-US" altLang="zh-CN" b="1" kern="100" dirty="0">
                <a:latin typeface="Times New Roman"/>
                <a:ea typeface="黑体"/>
                <a:cs typeface="Courier New"/>
              </a:rPr>
              <a:t>(1)</a:t>
            </a:r>
            <a:r>
              <a:rPr lang="zh-CN" altLang="zh-CN" b="1" kern="100" dirty="0">
                <a:latin typeface="Times New Roman"/>
                <a:ea typeface="黑体"/>
                <a:cs typeface="Times New Roman"/>
              </a:rPr>
              <a:t>光密介质和光疏介质：</a:t>
            </a:r>
            <a:r>
              <a:rPr lang="zh-CN" altLang="zh-CN" b="1" kern="100" dirty="0">
                <a:latin typeface="Times New Roman"/>
                <a:cs typeface="Times New Roman"/>
              </a:rPr>
              <a:t>折射率</a:t>
            </a:r>
            <a:r>
              <a:rPr lang="en-US" altLang="zh-CN" b="1" u="sng" kern="100" dirty="0">
                <a:latin typeface="Times New Roman"/>
                <a:cs typeface="Courier New"/>
              </a:rPr>
              <a:t>          </a:t>
            </a:r>
            <a:r>
              <a:rPr lang="zh-CN" altLang="zh-CN" b="1" kern="100" dirty="0">
                <a:latin typeface="Times New Roman"/>
                <a:cs typeface="Times New Roman"/>
              </a:rPr>
              <a:t>的介质称为光密介质，折射率</a:t>
            </a:r>
            <a:r>
              <a:rPr lang="en-US" altLang="zh-CN" b="1" u="sng" kern="100" dirty="0">
                <a:latin typeface="Times New Roman"/>
                <a:cs typeface="Courier New"/>
              </a:rPr>
              <a:t>          </a:t>
            </a:r>
            <a:r>
              <a:rPr lang="zh-CN" altLang="zh-CN" b="1" kern="100" dirty="0">
                <a:latin typeface="Times New Roman"/>
                <a:cs typeface="Times New Roman"/>
              </a:rPr>
              <a:t>的介质称为光疏介质。光密介质和光疏介质是</a:t>
            </a:r>
            <a:r>
              <a:rPr lang="en-US" altLang="zh-CN" b="1" u="sng" kern="100" dirty="0">
                <a:latin typeface="Times New Roman"/>
                <a:cs typeface="Courier New"/>
              </a:rPr>
              <a:t>          </a:t>
            </a:r>
            <a:r>
              <a:rPr lang="zh-CN" altLang="zh-CN" b="1" kern="100" dirty="0">
                <a:latin typeface="Times New Roman"/>
                <a:cs typeface="Times New Roman"/>
              </a:rPr>
              <a:t>的。</a:t>
            </a:r>
            <a:endParaRPr lang="zh-CN" altLang="zh-CN" sz="1050" kern="100" dirty="0">
              <a:latin typeface="宋体"/>
              <a:cs typeface="Courier New"/>
            </a:endParaRPr>
          </a:p>
          <a:p>
            <a:pPr marL="442913" indent="-442913"/>
            <a:r>
              <a:rPr lang="en-US" altLang="zh-CN" b="1" kern="100" dirty="0">
                <a:latin typeface="Times New Roman"/>
                <a:ea typeface="黑体"/>
                <a:cs typeface="Courier New"/>
              </a:rPr>
              <a:t>(2)</a:t>
            </a:r>
            <a:r>
              <a:rPr lang="zh-CN" altLang="zh-CN" b="1" kern="100" dirty="0">
                <a:latin typeface="Times New Roman"/>
                <a:ea typeface="黑体"/>
                <a:cs typeface="Times New Roman"/>
              </a:rPr>
              <a:t>光的全反射：</a:t>
            </a:r>
            <a:r>
              <a:rPr lang="zh-CN" altLang="zh-CN" b="1" kern="100" dirty="0">
                <a:latin typeface="Times New Roman"/>
                <a:cs typeface="Times New Roman"/>
              </a:rPr>
              <a:t>当光从光密介质射入光疏介质时，折射角大于入射角且随入射角的增大而增大，当入射角达到一定角度，折射角变成</a:t>
            </a:r>
            <a:r>
              <a:rPr lang="en-US" altLang="zh-CN" b="1" kern="100" dirty="0">
                <a:latin typeface="Times New Roman"/>
                <a:cs typeface="Courier New"/>
              </a:rPr>
              <a:t>90°</a:t>
            </a:r>
            <a:r>
              <a:rPr lang="zh-CN" altLang="zh-CN" b="1" kern="100" dirty="0">
                <a:latin typeface="Times New Roman"/>
                <a:cs typeface="Times New Roman"/>
              </a:rPr>
              <a:t>，继续增大入射角，折射角将大于</a:t>
            </a:r>
            <a:r>
              <a:rPr lang="en-US" altLang="zh-CN" b="1" kern="100" dirty="0">
                <a:latin typeface="Times New Roman"/>
                <a:cs typeface="Courier New"/>
              </a:rPr>
              <a:t>90°</a:t>
            </a:r>
            <a:r>
              <a:rPr lang="zh-CN" altLang="zh-CN" b="1" kern="100" dirty="0">
                <a:latin typeface="Times New Roman"/>
                <a:cs typeface="Times New Roman"/>
              </a:rPr>
              <a:t>，此时入射光线</a:t>
            </a:r>
            <a:r>
              <a:rPr lang="en-US" altLang="zh-CN" b="1" u="sng" kern="100" dirty="0">
                <a:latin typeface="Times New Roman"/>
                <a:cs typeface="Courier New"/>
              </a:rPr>
              <a:t>          </a:t>
            </a:r>
            <a:r>
              <a:rPr lang="zh-CN" altLang="zh-CN" b="1" kern="100" dirty="0">
                <a:latin typeface="Times New Roman"/>
                <a:cs typeface="Times New Roman"/>
              </a:rPr>
              <a:t>被反射回光密介质的现象。</a:t>
            </a:r>
            <a:endParaRPr lang="zh-CN" altLang="zh-CN" sz="1050" kern="100" dirty="0">
              <a:latin typeface="宋体"/>
              <a:cs typeface="Courier New"/>
            </a:endParaRPr>
          </a:p>
          <a:p>
            <a:pPr marL="442913" indent="-442913"/>
            <a:r>
              <a:rPr lang="en-US" altLang="zh-CN" b="1" kern="100" dirty="0">
                <a:latin typeface="Times New Roman"/>
                <a:ea typeface="黑体"/>
                <a:cs typeface="Courier New"/>
              </a:rPr>
              <a:t>(3)</a:t>
            </a:r>
            <a:r>
              <a:rPr lang="zh-CN" altLang="zh-CN" b="1" kern="100" dirty="0">
                <a:latin typeface="Times New Roman"/>
                <a:ea typeface="黑体"/>
                <a:cs typeface="Times New Roman"/>
              </a:rPr>
              <a:t>临界角：</a:t>
            </a:r>
            <a:r>
              <a:rPr lang="zh-CN" altLang="zh-CN" b="1" kern="100" dirty="0">
                <a:latin typeface="Times New Roman"/>
                <a:cs typeface="Times New Roman"/>
              </a:rPr>
              <a:t>折射角等于</a:t>
            </a:r>
            <a:r>
              <a:rPr lang="en-US" altLang="zh-CN" b="1" u="sng" kern="100" dirty="0">
                <a:latin typeface="Times New Roman"/>
                <a:cs typeface="Courier New"/>
              </a:rPr>
              <a:t>          </a:t>
            </a:r>
            <a:r>
              <a:rPr lang="zh-CN" altLang="zh-CN" b="1" kern="100" dirty="0">
                <a:latin typeface="Times New Roman"/>
                <a:cs typeface="Times New Roman"/>
              </a:rPr>
              <a:t>时的入射角，记作</a:t>
            </a:r>
            <a:r>
              <a:rPr lang="en-US" altLang="zh-CN" b="1" i="1" kern="100" dirty="0">
                <a:latin typeface="Times New Roman"/>
                <a:cs typeface="Courier New"/>
              </a:rPr>
              <a:t>i</a:t>
            </a:r>
            <a:r>
              <a:rPr lang="en-US" altLang="zh-CN" b="1" i="1" kern="100" baseline="-25000" dirty="0">
                <a:latin typeface="Times New Roman"/>
                <a:cs typeface="Courier New"/>
              </a:rPr>
              <a:t>C</a:t>
            </a:r>
            <a:r>
              <a:rPr lang="zh-CN" altLang="zh-CN" b="1" kern="100" dirty="0" smtClean="0">
                <a:latin typeface="Times New Roman"/>
                <a:cs typeface="Times New Roman"/>
              </a:rPr>
              <a:t>。</a:t>
            </a:r>
            <a:endParaRPr lang="zh-CN" altLang="zh-CN" sz="1050" kern="100" dirty="0">
              <a:latin typeface="宋体"/>
              <a:cs typeface="Courier New"/>
            </a:endParaRPr>
          </a:p>
        </p:txBody>
      </p:sp>
      <p:pic>
        <p:nvPicPr>
          <p:cNvPr id="2050" name="Picture 2" descr="F:\粤教版物理选择性必修第一册\新课程学案1自学新教材.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05299" y="260648"/>
            <a:ext cx="5868679"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5017467" y="2463279"/>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较</a:t>
            </a:r>
            <a:r>
              <a:rPr lang="zh-CN" altLang="zh-CN" sz="2400" b="1" kern="100" dirty="0" smtClean="0">
                <a:solidFill>
                  <a:srgbClr val="FF0000"/>
                </a:solidFill>
                <a:latin typeface="Times New Roman"/>
                <a:cs typeface="Times New Roman"/>
              </a:rPr>
              <a:t>大</a:t>
            </a:r>
            <a:endParaRPr lang="zh-CN" altLang="en-US" sz="2400" dirty="0"/>
          </a:p>
        </p:txBody>
      </p:sp>
      <p:sp>
        <p:nvSpPr>
          <p:cNvPr id="6" name="矩形 5"/>
          <p:cNvSpPr/>
          <p:nvPr/>
        </p:nvSpPr>
        <p:spPr>
          <a:xfrm>
            <a:off x="9758658" y="2454838"/>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较小</a:t>
            </a:r>
            <a:endParaRPr lang="zh-CN" altLang="en-US" sz="2400" dirty="0"/>
          </a:p>
        </p:txBody>
      </p:sp>
      <p:sp>
        <p:nvSpPr>
          <p:cNvPr id="7" name="矩形 6"/>
          <p:cNvSpPr/>
          <p:nvPr/>
        </p:nvSpPr>
        <p:spPr>
          <a:xfrm>
            <a:off x="6349407" y="3015058"/>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相对</a:t>
            </a:r>
            <a:endParaRPr lang="zh-CN" altLang="en-US" sz="2400" dirty="0"/>
          </a:p>
        </p:txBody>
      </p:sp>
      <p:sp>
        <p:nvSpPr>
          <p:cNvPr id="8" name="矩形 7"/>
          <p:cNvSpPr/>
          <p:nvPr/>
        </p:nvSpPr>
        <p:spPr>
          <a:xfrm>
            <a:off x="5737547" y="4725144"/>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全部</a:t>
            </a:r>
            <a:endParaRPr lang="zh-CN" altLang="en-US" sz="2400" dirty="0"/>
          </a:p>
        </p:txBody>
      </p:sp>
      <p:sp>
        <p:nvSpPr>
          <p:cNvPr id="9" name="矩形 8"/>
          <p:cNvSpPr/>
          <p:nvPr/>
        </p:nvSpPr>
        <p:spPr>
          <a:xfrm>
            <a:off x="3865339" y="5343599"/>
            <a:ext cx="801823" cy="461665"/>
          </a:xfrm>
          <a:prstGeom prst="rect">
            <a:avLst/>
          </a:prstGeom>
        </p:spPr>
        <p:txBody>
          <a:bodyPr wrap="none">
            <a:spAutoFit/>
          </a:bodyPr>
          <a:lstStyle/>
          <a:p>
            <a:r>
              <a:rPr lang="en-US" altLang="zh-CN" sz="2400" b="1" kern="100" dirty="0">
                <a:solidFill>
                  <a:srgbClr val="FF0000"/>
                </a:solidFill>
                <a:latin typeface="Times New Roman"/>
              </a:rPr>
              <a:t>90°</a:t>
            </a:r>
            <a:endParaRPr lang="zh-CN" altLang="en-US" sz="2400" dirty="0"/>
          </a:p>
        </p:txBody>
      </p:sp>
    </p:spTree>
    <p:extLst>
      <p:ext uri="{BB962C8B-B14F-4D97-AF65-F5344CB8AC3E}">
        <p14:creationId xmlns:p14="http://schemas.microsoft.com/office/powerpoint/2010/main" val="328231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164822343"/>
              </p:ext>
            </p:extLst>
          </p:nvPr>
        </p:nvGraphicFramePr>
        <p:xfrm>
          <a:off x="914400" y="117475"/>
          <a:ext cx="10274300" cy="5654675"/>
        </p:xfrm>
        <a:graphic>
          <a:graphicData uri="http://schemas.openxmlformats.org/presentationml/2006/ole">
            <mc:AlternateContent xmlns:mc="http://schemas.openxmlformats.org/markup-compatibility/2006">
              <mc:Choice xmlns:v="urn:schemas-microsoft-com:vml" Requires="v">
                <p:oleObj spid="_x0000_s16480" name="文档" r:id="rId3" imgW="10371836" imgH="5716704" progId="Word.Document.12">
                  <p:embed/>
                </p:oleObj>
              </mc:Choice>
              <mc:Fallback>
                <p:oleObj name="文档" r:id="rId3" imgW="10371836" imgH="5716704" progId="Word.Document.12">
                  <p:embed/>
                  <p:pic>
                    <p:nvPicPr>
                      <p:cNvPr id="0" name=""/>
                      <p:cNvPicPr/>
                      <p:nvPr/>
                    </p:nvPicPr>
                    <p:blipFill>
                      <a:blip r:embed="rId4"/>
                      <a:stretch>
                        <a:fillRect/>
                      </a:stretch>
                    </p:blipFill>
                    <p:spPr>
                      <a:xfrm>
                        <a:off x="914400" y="117475"/>
                        <a:ext cx="10274300" cy="5654675"/>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4086583369"/>
              </p:ext>
            </p:extLst>
          </p:nvPr>
        </p:nvGraphicFramePr>
        <p:xfrm>
          <a:off x="913011" y="5782518"/>
          <a:ext cx="10371138" cy="958850"/>
        </p:xfrm>
        <a:graphic>
          <a:graphicData uri="http://schemas.openxmlformats.org/presentationml/2006/ole">
            <mc:AlternateContent xmlns:mc="http://schemas.openxmlformats.org/markup-compatibility/2006">
              <mc:Choice xmlns:v="urn:schemas-microsoft-com:vml" Requires="v">
                <p:oleObj spid="_x0000_s16481" name="文档" r:id="rId5" imgW="10371836" imgH="958973" progId="Word.Document.12">
                  <p:embed/>
                </p:oleObj>
              </mc:Choice>
              <mc:Fallback>
                <p:oleObj name="文档" r:id="rId5" imgW="10371836" imgH="958973" progId="Word.Document.12">
                  <p:embed/>
                  <p:pic>
                    <p:nvPicPr>
                      <p:cNvPr id="0" name=""/>
                      <p:cNvPicPr/>
                      <p:nvPr/>
                    </p:nvPicPr>
                    <p:blipFill>
                      <a:blip r:embed="rId6"/>
                      <a:stretch>
                        <a:fillRect/>
                      </a:stretch>
                    </p:blipFill>
                    <p:spPr>
                      <a:xfrm>
                        <a:off x="913011" y="5782518"/>
                        <a:ext cx="10371138" cy="958850"/>
                      </a:xfrm>
                      <a:prstGeom prst="rect">
                        <a:avLst/>
                      </a:prstGeom>
                    </p:spPr>
                  </p:pic>
                </p:oleObj>
              </mc:Fallback>
            </mc:AlternateContent>
          </a:graphicData>
        </a:graphic>
      </p:graphicFrame>
    </p:spTree>
    <p:extLst>
      <p:ext uri="{BB962C8B-B14F-4D97-AF65-F5344CB8AC3E}">
        <p14:creationId xmlns:p14="http://schemas.microsoft.com/office/powerpoint/2010/main" val="401626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16632"/>
            <a:ext cx="10975658" cy="4525963"/>
          </a:xfrm>
        </p:spPr>
        <p:txBody>
          <a:bodyPr/>
          <a:lstStyle/>
          <a:p>
            <a:pPr indent="612140" algn="ctr"/>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素养训练</a:t>
            </a:r>
            <a:r>
              <a:rPr lang="en-US" altLang="zh-CN" b="1" kern="100" dirty="0">
                <a:solidFill>
                  <a:srgbClr val="4F6228"/>
                </a:solidFill>
                <a:latin typeface="IPAPANNEW"/>
                <a:ea typeface="黑体"/>
                <a:cs typeface="Times New Roman"/>
              </a:rPr>
              <a:t>]</a:t>
            </a:r>
            <a:endParaRPr lang="zh-CN" altLang="zh-CN" sz="1050" kern="100" dirty="0">
              <a:latin typeface="宋体"/>
              <a:cs typeface="Courier New"/>
            </a:endParaRPr>
          </a:p>
          <a:p>
            <a:pPr marL="457200" indent="-457200">
              <a:buAutoNum type="arabicPeriod"/>
            </a:pPr>
            <a:r>
              <a:rPr lang="zh-CN" altLang="zh-CN" b="1" kern="100" dirty="0" smtClean="0">
                <a:latin typeface="Times New Roman"/>
                <a:cs typeface="Times New Roman"/>
              </a:rPr>
              <a:t>如</a:t>
            </a:r>
            <a:r>
              <a:rPr lang="zh-CN" altLang="zh-CN" b="1" kern="100" dirty="0">
                <a:latin typeface="Times New Roman"/>
                <a:cs typeface="Times New Roman"/>
              </a:rPr>
              <a:t>图所示，一束光从空气垂直射到直角棱镜的</a:t>
            </a:r>
            <a:r>
              <a:rPr lang="en-US" altLang="zh-CN" b="1" i="1" kern="100" dirty="0">
                <a:latin typeface="Times New Roman"/>
                <a:cs typeface="Courier New"/>
              </a:rPr>
              <a:t>AB</a:t>
            </a:r>
            <a:r>
              <a:rPr lang="zh-CN" altLang="zh-CN" b="1" kern="100" dirty="0">
                <a:latin typeface="Times New Roman"/>
                <a:cs typeface="Times New Roman"/>
              </a:rPr>
              <a:t>面</a:t>
            </a:r>
            <a:r>
              <a:rPr lang="zh-CN" altLang="zh-CN" b="1" kern="100" dirty="0" smtClean="0">
                <a:latin typeface="Times New Roman"/>
                <a:cs typeface="Times New Roman"/>
              </a:rPr>
              <a:t>上，</a:t>
            </a:r>
            <a:endParaRPr lang="en-US" altLang="zh-CN" b="1" kern="100" dirty="0" smtClean="0">
              <a:latin typeface="Times New Roman"/>
              <a:cs typeface="Times New Roman"/>
            </a:endParaRPr>
          </a:p>
          <a:p>
            <a:pPr indent="0"/>
            <a:r>
              <a:rPr lang="en-US" altLang="zh-CN" b="1" kern="100" dirty="0" smtClean="0">
                <a:latin typeface="Times New Roman"/>
                <a:cs typeface="Times New Roman"/>
              </a:rPr>
              <a:t>       </a:t>
            </a:r>
            <a:r>
              <a:rPr lang="zh-CN" altLang="zh-CN" b="1" kern="100" dirty="0" smtClean="0">
                <a:latin typeface="Times New Roman"/>
                <a:cs typeface="Times New Roman"/>
              </a:rPr>
              <a:t>已</a:t>
            </a:r>
            <a:r>
              <a:rPr lang="zh-CN" altLang="zh-CN" b="1" kern="100" dirty="0">
                <a:latin typeface="Times New Roman"/>
                <a:cs typeface="Times New Roman"/>
              </a:rPr>
              <a:t>知棱镜材料的折射率为，则这束光进入棱镜后的</a:t>
            </a:r>
            <a:r>
              <a:rPr lang="zh-CN" altLang="zh-CN" b="1" kern="100" dirty="0" smtClean="0">
                <a:latin typeface="Times New Roman"/>
                <a:cs typeface="Times New Roman"/>
              </a:rPr>
              <a:t>光</a:t>
            </a:r>
            <a:endParaRPr lang="en-US" altLang="zh-CN" b="1" kern="100" dirty="0" smtClean="0">
              <a:latin typeface="Times New Roman"/>
              <a:cs typeface="Times New Roman"/>
            </a:endParaRPr>
          </a:p>
          <a:p>
            <a:pPr indent="0"/>
            <a:r>
              <a:rPr lang="en-US" altLang="zh-CN" b="1" kern="100" dirty="0" smtClean="0">
                <a:latin typeface="Times New Roman"/>
                <a:cs typeface="Times New Roman"/>
              </a:rPr>
              <a:t>        </a:t>
            </a:r>
            <a:r>
              <a:rPr lang="zh-CN" altLang="zh-CN" b="1" kern="100" dirty="0" smtClean="0">
                <a:latin typeface="Times New Roman"/>
                <a:cs typeface="Times New Roman"/>
              </a:rPr>
              <a:t>路</a:t>
            </a:r>
            <a:r>
              <a:rPr lang="zh-CN" altLang="zh-CN" b="1" kern="100" dirty="0">
                <a:latin typeface="Times New Roman"/>
                <a:cs typeface="Times New Roman"/>
              </a:rPr>
              <a:t>图应</a:t>
            </a:r>
            <a:r>
              <a:rPr lang="zh-CN" altLang="zh-CN" b="1" kern="100" dirty="0" smtClean="0">
                <a:latin typeface="Times New Roman"/>
                <a:cs typeface="Times New Roman"/>
              </a:rPr>
              <a:t>为</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marL="442913" indent="-442913"/>
            <a:endParaRPr lang="zh-CN" altLang="en-US" dirty="0"/>
          </a:p>
        </p:txBody>
      </p:sp>
      <p:pic>
        <p:nvPicPr>
          <p:cNvPr id="17410" name="Picture 2" descr="21XLKWLX4-40.T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8545859" y="980728"/>
            <a:ext cx="2448269"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3" descr="21XLKWLX4-41.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2569195" y="2924944"/>
            <a:ext cx="6037190" cy="3528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11232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788161527"/>
              </p:ext>
            </p:extLst>
          </p:nvPr>
        </p:nvGraphicFramePr>
        <p:xfrm>
          <a:off x="1147713" y="1257275"/>
          <a:ext cx="10264775" cy="3971925"/>
        </p:xfrm>
        <a:graphic>
          <a:graphicData uri="http://schemas.openxmlformats.org/presentationml/2006/ole">
            <mc:AlternateContent xmlns:mc="http://schemas.openxmlformats.org/markup-compatibility/2006">
              <mc:Choice xmlns:v="urn:schemas-microsoft-com:vml" Requires="v">
                <p:oleObj spid="_x0000_s18524" name="文档" r:id="rId3" imgW="10489142" imgH="4056167" progId="Word.Document.12">
                  <p:embed/>
                </p:oleObj>
              </mc:Choice>
              <mc:Fallback>
                <p:oleObj name="文档" r:id="rId3" imgW="10489142" imgH="4056167" progId="Word.Document.12">
                  <p:embed/>
                  <p:pic>
                    <p:nvPicPr>
                      <p:cNvPr id="0" name=""/>
                      <p:cNvPicPr/>
                      <p:nvPr/>
                    </p:nvPicPr>
                    <p:blipFill>
                      <a:blip r:embed="rId4"/>
                      <a:stretch>
                        <a:fillRect/>
                      </a:stretch>
                    </p:blipFill>
                    <p:spPr>
                      <a:xfrm>
                        <a:off x="1147713" y="1257275"/>
                        <a:ext cx="10264775" cy="3971925"/>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3724464422"/>
              </p:ext>
            </p:extLst>
          </p:nvPr>
        </p:nvGraphicFramePr>
        <p:xfrm>
          <a:off x="1129035" y="4676824"/>
          <a:ext cx="5275262" cy="396875"/>
        </p:xfrm>
        <a:graphic>
          <a:graphicData uri="http://schemas.openxmlformats.org/presentationml/2006/ole">
            <mc:AlternateContent xmlns:mc="http://schemas.openxmlformats.org/markup-compatibility/2006">
              <mc:Choice xmlns:v="urn:schemas-microsoft-com:vml" Requires="v">
                <p:oleObj spid="_x0000_s18525" name="文档" r:id="rId5" imgW="5274753" imgH="396374" progId="Word.Document.12">
                  <p:embed/>
                </p:oleObj>
              </mc:Choice>
              <mc:Fallback>
                <p:oleObj name="文档" r:id="rId5" imgW="5274753" imgH="396374" progId="Word.Document.12">
                  <p:embed/>
                  <p:pic>
                    <p:nvPicPr>
                      <p:cNvPr id="0" name=""/>
                      <p:cNvPicPr/>
                      <p:nvPr/>
                    </p:nvPicPr>
                    <p:blipFill>
                      <a:blip r:embed="rId6"/>
                      <a:stretch>
                        <a:fillRect/>
                      </a:stretch>
                    </p:blipFill>
                    <p:spPr>
                      <a:xfrm>
                        <a:off x="1129035" y="4676824"/>
                        <a:ext cx="5275262" cy="396875"/>
                      </a:xfrm>
                      <a:prstGeom prst="rect">
                        <a:avLst/>
                      </a:prstGeom>
                    </p:spPr>
                  </p:pic>
                </p:oleObj>
              </mc:Fallback>
            </mc:AlternateContent>
          </a:graphicData>
        </a:graphic>
      </p:graphicFrame>
    </p:spTree>
    <p:extLst>
      <p:ext uri="{BB962C8B-B14F-4D97-AF65-F5344CB8AC3E}">
        <p14:creationId xmlns:p14="http://schemas.microsoft.com/office/powerpoint/2010/main" val="1602865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260648"/>
            <a:ext cx="10975658" cy="6336704"/>
          </a:xfrm>
        </p:spPr>
        <p:txBody>
          <a:bodyPr>
            <a:normAutofit/>
          </a:bodyPr>
          <a:lstStyle/>
          <a:p>
            <a:pPr marL="357188" indent="-357188" algn="just"/>
            <a:r>
              <a:rPr lang="en-US" altLang="zh-CN" b="1" kern="100" dirty="0">
                <a:latin typeface="Times New Roman"/>
                <a:cs typeface="Courier New"/>
              </a:rPr>
              <a:t>2.</a:t>
            </a:r>
            <a:r>
              <a:rPr lang="zh-CN" altLang="zh-CN" kern="100" dirty="0">
                <a:latin typeface="宋体"/>
                <a:cs typeface="Courier New"/>
              </a:rPr>
              <a:t> </a:t>
            </a:r>
            <a:r>
              <a:rPr lang="zh-CN" altLang="zh-CN" b="1" kern="100" dirty="0">
                <a:latin typeface="Times New Roman"/>
                <a:cs typeface="Times New Roman"/>
              </a:rPr>
              <a:t>一种</a:t>
            </a:r>
            <a:r>
              <a:rPr lang="en-US" altLang="zh-CN" b="1" kern="100" dirty="0">
                <a:latin typeface="宋体"/>
                <a:cs typeface="Times New Roman"/>
              </a:rPr>
              <a:t>“</a:t>
            </a:r>
            <a:r>
              <a:rPr lang="zh-CN" altLang="zh-CN" b="1" kern="100" dirty="0">
                <a:latin typeface="Times New Roman"/>
                <a:cs typeface="Times New Roman"/>
              </a:rPr>
              <a:t>光开关</a:t>
            </a:r>
            <a:r>
              <a:rPr lang="en-US" altLang="zh-CN" b="1" kern="100" dirty="0">
                <a:latin typeface="宋体"/>
                <a:cs typeface="Times New Roman"/>
              </a:rPr>
              <a:t>”</a:t>
            </a:r>
            <a:r>
              <a:rPr lang="zh-CN" altLang="zh-CN" b="1" kern="100" dirty="0">
                <a:latin typeface="Times New Roman"/>
                <a:cs typeface="Times New Roman"/>
              </a:rPr>
              <a:t>的核心区如图所示，其中</a:t>
            </a:r>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cs typeface="Courier New"/>
              </a:rPr>
              <a:t>2</a:t>
            </a:r>
            <a:r>
              <a:rPr lang="zh-CN" altLang="zh-CN" b="1" kern="100" dirty="0">
                <a:latin typeface="Times New Roman"/>
                <a:cs typeface="Times New Roman"/>
              </a:rPr>
              <a:t>是两</a:t>
            </a:r>
            <a:r>
              <a:rPr lang="zh-CN" altLang="zh-CN" b="1" kern="100" dirty="0" smtClean="0">
                <a:latin typeface="Times New Roman"/>
                <a:cs typeface="Times New Roman"/>
              </a:rPr>
              <a:t>个</a:t>
            </a:r>
            <a:endParaRPr lang="en-US" altLang="zh-CN" b="1" kern="100" dirty="0" smtClean="0">
              <a:latin typeface="Times New Roman"/>
              <a:cs typeface="Times New Roman"/>
            </a:endParaRPr>
          </a:p>
          <a:p>
            <a:pPr marL="357188" indent="0" algn="just"/>
            <a:r>
              <a:rPr lang="zh-CN" altLang="zh-CN" b="1" kern="100" dirty="0" smtClean="0">
                <a:latin typeface="Times New Roman"/>
                <a:cs typeface="Times New Roman"/>
              </a:rPr>
              <a:t>完</a:t>
            </a:r>
            <a:r>
              <a:rPr lang="zh-CN" altLang="zh-CN" b="1" kern="100" dirty="0">
                <a:latin typeface="Times New Roman"/>
                <a:cs typeface="Times New Roman"/>
              </a:rPr>
              <a:t>全相同的截面为等腰直角三角形的棱镜，两斜面</a:t>
            </a:r>
            <a:r>
              <a:rPr lang="zh-CN" altLang="zh-CN" b="1" kern="100" dirty="0" smtClean="0">
                <a:latin typeface="Times New Roman"/>
                <a:cs typeface="Times New Roman"/>
              </a:rPr>
              <a:t>平</a:t>
            </a:r>
            <a:endParaRPr lang="en-US" altLang="zh-CN" b="1" kern="100" dirty="0" smtClean="0">
              <a:latin typeface="Times New Roman"/>
              <a:cs typeface="Times New Roman"/>
            </a:endParaRPr>
          </a:p>
          <a:p>
            <a:pPr marL="357188" indent="0" algn="just"/>
            <a:r>
              <a:rPr lang="zh-CN" altLang="zh-CN" b="1" kern="100" dirty="0" smtClean="0">
                <a:latin typeface="Times New Roman"/>
                <a:cs typeface="Times New Roman"/>
              </a:rPr>
              <a:t>行</a:t>
            </a:r>
            <a:r>
              <a:rPr lang="zh-CN" altLang="zh-CN" b="1" kern="100" dirty="0">
                <a:latin typeface="Times New Roman"/>
                <a:cs typeface="Times New Roman"/>
              </a:rPr>
              <a:t>，略拉开一小段距离，在两棱镜之间可充入不同</a:t>
            </a:r>
            <a:r>
              <a:rPr lang="zh-CN" altLang="zh-CN" b="1" kern="100" dirty="0" smtClean="0">
                <a:latin typeface="Times New Roman"/>
                <a:cs typeface="Times New Roman"/>
              </a:rPr>
              <a:t>介</a:t>
            </a:r>
            <a:endParaRPr lang="en-US" altLang="zh-CN" b="1" kern="100" dirty="0" smtClean="0">
              <a:latin typeface="Times New Roman"/>
              <a:cs typeface="Times New Roman"/>
            </a:endParaRPr>
          </a:p>
          <a:p>
            <a:pPr marL="357188" indent="0" algn="just"/>
            <a:r>
              <a:rPr lang="zh-CN" altLang="zh-CN" b="1" kern="100" dirty="0" smtClean="0">
                <a:latin typeface="Times New Roman"/>
                <a:cs typeface="Times New Roman"/>
              </a:rPr>
              <a:t>质</a:t>
            </a:r>
            <a:r>
              <a:rPr lang="zh-CN" altLang="zh-CN" b="1" kern="100" dirty="0">
                <a:latin typeface="Times New Roman"/>
                <a:cs typeface="Times New Roman"/>
              </a:rPr>
              <a:t>以实现开关功能。单色光</a:t>
            </a:r>
            <a:r>
              <a:rPr lang="en-US" altLang="zh-CN" b="1" i="1" kern="100" dirty="0">
                <a:latin typeface="Times New Roman"/>
                <a:cs typeface="Courier New"/>
              </a:rPr>
              <a:t>a</a:t>
            </a:r>
            <a:r>
              <a:rPr lang="zh-CN" altLang="zh-CN" b="1" kern="100" dirty="0">
                <a:latin typeface="Times New Roman"/>
                <a:cs typeface="Times New Roman"/>
              </a:rPr>
              <a:t>从</a:t>
            </a:r>
            <a:r>
              <a:rPr lang="en-US" altLang="zh-CN" b="1" kern="100" dirty="0">
                <a:latin typeface="Times New Roman"/>
                <a:cs typeface="Courier New"/>
              </a:rPr>
              <a:t>1</a:t>
            </a:r>
            <a:r>
              <a:rPr lang="zh-CN" altLang="zh-CN" b="1" kern="100" dirty="0">
                <a:latin typeface="Times New Roman"/>
                <a:cs typeface="Times New Roman"/>
              </a:rPr>
              <a:t>的左侧垂直于棱镜表面射入，若能通过</a:t>
            </a:r>
            <a:r>
              <a:rPr lang="en-US" altLang="zh-CN" b="1" kern="100" dirty="0">
                <a:latin typeface="Times New Roman"/>
                <a:cs typeface="Courier New"/>
              </a:rPr>
              <a:t>2</a:t>
            </a:r>
            <a:r>
              <a:rPr lang="zh-CN" altLang="zh-CN" b="1" kern="100" dirty="0">
                <a:latin typeface="Times New Roman"/>
                <a:cs typeface="Times New Roman"/>
              </a:rPr>
              <a:t>，则实现</a:t>
            </a:r>
            <a:r>
              <a:rPr lang="en-US" altLang="zh-CN" b="1" kern="100" dirty="0">
                <a:latin typeface="宋体"/>
                <a:cs typeface="Times New Roman"/>
              </a:rPr>
              <a:t>“</a:t>
            </a:r>
            <a:r>
              <a:rPr lang="zh-CN" altLang="zh-CN" b="1" kern="100" dirty="0">
                <a:latin typeface="Times New Roman"/>
                <a:cs typeface="Times New Roman"/>
              </a:rPr>
              <a:t>开</a:t>
            </a:r>
            <a:r>
              <a:rPr lang="en-US" altLang="zh-CN" b="1" kern="100" dirty="0">
                <a:latin typeface="宋体"/>
                <a:cs typeface="Times New Roman"/>
              </a:rPr>
              <a:t>”</a:t>
            </a:r>
            <a:r>
              <a:rPr lang="zh-CN" altLang="zh-CN" b="1" kern="100" dirty="0">
                <a:latin typeface="Times New Roman"/>
                <a:cs typeface="Times New Roman"/>
              </a:rPr>
              <a:t>功能，否则实现</a:t>
            </a:r>
            <a:r>
              <a:rPr lang="en-US" altLang="zh-CN" b="1" kern="100" dirty="0">
                <a:latin typeface="宋体"/>
                <a:cs typeface="Times New Roman"/>
              </a:rPr>
              <a:t>“</a:t>
            </a:r>
            <a:r>
              <a:rPr lang="zh-CN" altLang="zh-CN" b="1" kern="100" dirty="0">
                <a:latin typeface="Times New Roman"/>
                <a:cs typeface="Times New Roman"/>
              </a:rPr>
              <a:t>关</a:t>
            </a:r>
            <a:r>
              <a:rPr lang="en-US" altLang="zh-CN" b="1" kern="100" dirty="0">
                <a:latin typeface="宋体"/>
                <a:cs typeface="Times New Roman"/>
              </a:rPr>
              <a:t>”</a:t>
            </a:r>
            <a:r>
              <a:rPr lang="zh-CN" altLang="zh-CN" b="1" kern="100" dirty="0">
                <a:latin typeface="Times New Roman"/>
                <a:cs typeface="Times New Roman"/>
              </a:rPr>
              <a:t>功能。已知棱镜对单色光</a:t>
            </a:r>
            <a:r>
              <a:rPr lang="en-US" altLang="zh-CN" b="1" i="1" kern="100" dirty="0">
                <a:latin typeface="Times New Roman"/>
                <a:cs typeface="Courier New"/>
              </a:rPr>
              <a:t>a</a:t>
            </a:r>
            <a:r>
              <a:rPr lang="zh-CN" altLang="zh-CN" b="1" kern="100" dirty="0">
                <a:latin typeface="Times New Roman"/>
                <a:cs typeface="Times New Roman"/>
              </a:rPr>
              <a:t>的折射率为</a:t>
            </a:r>
            <a:r>
              <a:rPr lang="en-US" altLang="zh-CN" b="1" kern="100" dirty="0">
                <a:latin typeface="Times New Roman"/>
                <a:cs typeface="Courier New"/>
              </a:rPr>
              <a:t>1.5</a:t>
            </a:r>
            <a:r>
              <a:rPr lang="zh-CN" altLang="zh-CN" b="1" kern="100" dirty="0">
                <a:latin typeface="Times New Roman"/>
                <a:cs typeface="Times New Roman"/>
              </a:rPr>
              <a:t>，下列说法正确的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latin typeface="宋体"/>
              <a:cs typeface="Courier New"/>
            </a:endParaRPr>
          </a:p>
          <a:p>
            <a:pPr marL="357188" indent="0" algn="just"/>
            <a:r>
              <a:rPr lang="en-US" altLang="zh-CN" b="1" kern="100" dirty="0">
                <a:latin typeface="Times New Roman"/>
                <a:cs typeface="Courier New"/>
              </a:rPr>
              <a:t>A</a:t>
            </a:r>
            <a:r>
              <a:rPr lang="zh-CN" altLang="zh-CN" b="1" kern="100" dirty="0">
                <a:latin typeface="Times New Roman"/>
                <a:cs typeface="Times New Roman"/>
              </a:rPr>
              <a:t>．单色光</a:t>
            </a:r>
            <a:r>
              <a:rPr lang="en-US" altLang="zh-CN" b="1" i="1" kern="100" dirty="0">
                <a:latin typeface="Times New Roman"/>
                <a:cs typeface="Courier New"/>
              </a:rPr>
              <a:t>a</a:t>
            </a:r>
            <a:r>
              <a:rPr lang="zh-CN" altLang="zh-CN" b="1" kern="100" dirty="0">
                <a:latin typeface="Times New Roman"/>
                <a:cs typeface="Times New Roman"/>
              </a:rPr>
              <a:t>在棱镜中的传播速度是在真空中的传播速度的</a:t>
            </a:r>
            <a:r>
              <a:rPr lang="en-US" altLang="zh-CN" b="1" kern="100" dirty="0">
                <a:latin typeface="Times New Roman"/>
                <a:cs typeface="Courier New"/>
              </a:rPr>
              <a:t>1.5</a:t>
            </a:r>
            <a:r>
              <a:rPr lang="zh-CN" altLang="zh-CN" b="1" kern="100" dirty="0">
                <a:latin typeface="Times New Roman"/>
                <a:cs typeface="Times New Roman"/>
              </a:rPr>
              <a:t>倍</a:t>
            </a:r>
            <a:endParaRPr lang="zh-CN" altLang="zh-CN" kern="100" dirty="0">
              <a:latin typeface="宋体"/>
              <a:cs typeface="Courier New"/>
            </a:endParaRPr>
          </a:p>
          <a:p>
            <a:pPr marL="357188" indent="0" algn="just"/>
            <a:r>
              <a:rPr lang="en-US" altLang="zh-CN" b="1" kern="100" dirty="0">
                <a:latin typeface="Times New Roman"/>
                <a:cs typeface="Courier New"/>
              </a:rPr>
              <a:t>B</a:t>
            </a:r>
            <a:r>
              <a:rPr lang="zh-CN" altLang="zh-CN" b="1" kern="100" dirty="0">
                <a:latin typeface="Times New Roman"/>
                <a:cs typeface="Times New Roman"/>
              </a:rPr>
              <a:t>．若不充入介质，则实现</a:t>
            </a:r>
            <a:r>
              <a:rPr lang="en-US" altLang="zh-CN" b="1" kern="100" dirty="0">
                <a:latin typeface="宋体"/>
                <a:cs typeface="Times New Roman"/>
              </a:rPr>
              <a:t>“</a:t>
            </a:r>
            <a:r>
              <a:rPr lang="zh-CN" altLang="zh-CN" b="1" kern="100" dirty="0">
                <a:latin typeface="Times New Roman"/>
                <a:cs typeface="Times New Roman"/>
              </a:rPr>
              <a:t>开</a:t>
            </a:r>
            <a:r>
              <a:rPr lang="en-US" altLang="zh-CN" b="1" kern="100" dirty="0">
                <a:latin typeface="宋体"/>
                <a:cs typeface="Times New Roman"/>
              </a:rPr>
              <a:t>”</a:t>
            </a:r>
            <a:r>
              <a:rPr lang="zh-CN" altLang="zh-CN" b="1" kern="100" dirty="0">
                <a:latin typeface="Times New Roman"/>
                <a:cs typeface="Times New Roman"/>
              </a:rPr>
              <a:t>功能</a:t>
            </a:r>
            <a:endParaRPr lang="zh-CN" altLang="zh-CN" kern="100" dirty="0">
              <a:latin typeface="宋体"/>
              <a:cs typeface="Courier New"/>
            </a:endParaRPr>
          </a:p>
          <a:p>
            <a:pPr marL="357188" indent="0" algn="just"/>
            <a:r>
              <a:rPr lang="en-US" altLang="zh-CN" b="1" kern="100" dirty="0">
                <a:latin typeface="Times New Roman"/>
                <a:cs typeface="Courier New"/>
              </a:rPr>
              <a:t>C</a:t>
            </a:r>
            <a:r>
              <a:rPr lang="zh-CN" altLang="zh-CN" b="1" kern="100" dirty="0">
                <a:latin typeface="Times New Roman"/>
                <a:cs typeface="Times New Roman"/>
              </a:rPr>
              <a:t>．若充入的介质相对棱镜材料是光疏介质，有可能实现</a:t>
            </a:r>
            <a:r>
              <a:rPr lang="en-US" altLang="zh-CN" b="1" kern="100" dirty="0">
                <a:latin typeface="宋体"/>
                <a:cs typeface="Times New Roman"/>
              </a:rPr>
              <a:t>“</a:t>
            </a:r>
            <a:r>
              <a:rPr lang="zh-CN" altLang="zh-CN" b="1" kern="100" dirty="0">
                <a:latin typeface="Times New Roman"/>
                <a:cs typeface="Times New Roman"/>
              </a:rPr>
              <a:t>开</a:t>
            </a:r>
            <a:r>
              <a:rPr lang="en-US" altLang="zh-CN" b="1" kern="100" dirty="0">
                <a:latin typeface="宋体"/>
                <a:cs typeface="Times New Roman"/>
              </a:rPr>
              <a:t>”</a:t>
            </a:r>
            <a:r>
              <a:rPr lang="zh-CN" altLang="zh-CN" b="1" kern="100" dirty="0">
                <a:latin typeface="Times New Roman"/>
                <a:cs typeface="Times New Roman"/>
              </a:rPr>
              <a:t>功能</a:t>
            </a:r>
            <a:endParaRPr lang="zh-CN" altLang="zh-CN" kern="100" dirty="0">
              <a:latin typeface="宋体"/>
              <a:cs typeface="Courier New"/>
            </a:endParaRPr>
          </a:p>
          <a:p>
            <a:pPr marL="357188" indent="0" algn="just"/>
            <a:r>
              <a:rPr lang="en-US" altLang="zh-CN" b="1" kern="100" dirty="0">
                <a:latin typeface="Times New Roman"/>
                <a:cs typeface="Courier New"/>
              </a:rPr>
              <a:t>D</a:t>
            </a:r>
            <a:r>
              <a:rPr lang="zh-CN" altLang="zh-CN" b="1" kern="100" dirty="0">
                <a:latin typeface="Times New Roman"/>
                <a:cs typeface="Times New Roman"/>
              </a:rPr>
              <a:t>．若充入的介质相对棱镜材料是光密介质，有可能实现</a:t>
            </a:r>
            <a:r>
              <a:rPr lang="en-US" altLang="zh-CN" b="1" kern="100" dirty="0">
                <a:latin typeface="宋体"/>
                <a:cs typeface="Times New Roman"/>
              </a:rPr>
              <a:t>“</a:t>
            </a:r>
            <a:r>
              <a:rPr lang="zh-CN" altLang="zh-CN" b="1" kern="100" dirty="0">
                <a:latin typeface="Times New Roman"/>
                <a:cs typeface="Times New Roman"/>
              </a:rPr>
              <a:t>关</a:t>
            </a:r>
            <a:r>
              <a:rPr lang="en-US" altLang="zh-CN" b="1" kern="100" dirty="0">
                <a:latin typeface="宋体"/>
                <a:cs typeface="Times New Roman"/>
              </a:rPr>
              <a:t>”</a:t>
            </a:r>
            <a:r>
              <a:rPr lang="zh-CN" altLang="zh-CN" b="1" kern="100" dirty="0">
                <a:latin typeface="Times New Roman"/>
                <a:cs typeface="Times New Roman"/>
              </a:rPr>
              <a:t>功能</a:t>
            </a:r>
            <a:endParaRPr lang="zh-CN" altLang="zh-CN" kern="100" dirty="0">
              <a:latin typeface="宋体"/>
              <a:cs typeface="Courier New"/>
            </a:endParaRPr>
          </a:p>
          <a:p>
            <a:pPr marL="357188" indent="0"/>
            <a:endParaRPr lang="zh-CN" altLang="en-US" dirty="0"/>
          </a:p>
        </p:txBody>
      </p:sp>
      <p:pic>
        <p:nvPicPr>
          <p:cNvPr id="44034" name="Picture 2" descr="F:\粤教版物理选择性必修第一册\教参\补++1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8113811" y="361701"/>
            <a:ext cx="2592288" cy="1699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12791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22529" y="1844824"/>
            <a:ext cx="10975658" cy="3229817"/>
          </a:xfrm>
        </p:spPr>
        <p:txBody>
          <a:bodyPr/>
          <a:lstStyle/>
          <a:p>
            <a:pPr indent="267970" algn="just"/>
            <a:r>
              <a:rPr lang="en-US" altLang="zh-CN" b="1" kern="100" dirty="0">
                <a:latin typeface="Times New Roman"/>
                <a:cs typeface="Courier New"/>
              </a:rPr>
              <a:t>A</a:t>
            </a:r>
            <a:r>
              <a:rPr lang="zh-CN" altLang="zh-CN" b="1" kern="100" dirty="0">
                <a:latin typeface="Times New Roman"/>
                <a:cs typeface="Times New Roman"/>
              </a:rPr>
              <a:t>．单色光</a:t>
            </a:r>
            <a:r>
              <a:rPr lang="en-US" altLang="zh-CN" b="1" i="1" kern="100" dirty="0">
                <a:latin typeface="Times New Roman"/>
                <a:cs typeface="Courier New"/>
              </a:rPr>
              <a:t>a</a:t>
            </a:r>
            <a:r>
              <a:rPr lang="zh-CN" altLang="zh-CN" b="1" kern="100" dirty="0">
                <a:latin typeface="Times New Roman"/>
                <a:cs typeface="Times New Roman"/>
              </a:rPr>
              <a:t>在棱镜中的传播速度是在真空中的传播速度的</a:t>
            </a:r>
            <a:r>
              <a:rPr lang="en-US" altLang="zh-CN" b="1" kern="100" dirty="0">
                <a:latin typeface="Times New Roman"/>
                <a:cs typeface="Courier New"/>
              </a:rPr>
              <a:t>1.5</a:t>
            </a:r>
            <a:r>
              <a:rPr lang="zh-CN" altLang="zh-CN" b="1" kern="100" dirty="0">
                <a:latin typeface="Times New Roman"/>
                <a:cs typeface="Times New Roman"/>
              </a:rPr>
              <a:t>倍</a:t>
            </a:r>
            <a:endParaRPr lang="zh-CN" altLang="zh-CN" kern="100" dirty="0">
              <a:latin typeface="宋体"/>
              <a:cs typeface="Courier New"/>
            </a:endParaRPr>
          </a:p>
          <a:p>
            <a:pPr indent="267970" algn="just"/>
            <a:r>
              <a:rPr lang="en-US" altLang="zh-CN" b="1" kern="100" dirty="0">
                <a:latin typeface="Times New Roman"/>
                <a:cs typeface="Courier New"/>
              </a:rPr>
              <a:t>B</a:t>
            </a:r>
            <a:r>
              <a:rPr lang="zh-CN" altLang="zh-CN" b="1" kern="100" dirty="0">
                <a:latin typeface="Times New Roman"/>
                <a:cs typeface="Times New Roman"/>
              </a:rPr>
              <a:t>．若不充入介质，则实现</a:t>
            </a:r>
            <a:r>
              <a:rPr lang="en-US" altLang="zh-CN" b="1" kern="100" dirty="0">
                <a:latin typeface="宋体"/>
                <a:cs typeface="Times New Roman"/>
              </a:rPr>
              <a:t>“</a:t>
            </a:r>
            <a:r>
              <a:rPr lang="zh-CN" altLang="zh-CN" b="1" kern="100" dirty="0">
                <a:latin typeface="Times New Roman"/>
                <a:cs typeface="Times New Roman"/>
              </a:rPr>
              <a:t>开</a:t>
            </a:r>
            <a:r>
              <a:rPr lang="en-US" altLang="zh-CN" b="1" kern="100" dirty="0">
                <a:latin typeface="宋体"/>
                <a:cs typeface="Times New Roman"/>
              </a:rPr>
              <a:t>”</a:t>
            </a:r>
            <a:r>
              <a:rPr lang="zh-CN" altLang="zh-CN" b="1" kern="100" dirty="0">
                <a:latin typeface="Times New Roman"/>
                <a:cs typeface="Times New Roman"/>
              </a:rPr>
              <a:t>功能</a:t>
            </a:r>
            <a:endParaRPr lang="zh-CN" altLang="zh-CN" kern="100" dirty="0">
              <a:latin typeface="宋体"/>
              <a:cs typeface="Courier New"/>
            </a:endParaRPr>
          </a:p>
          <a:p>
            <a:pPr indent="267970" algn="just"/>
            <a:r>
              <a:rPr lang="en-US" altLang="zh-CN" b="1" kern="100" dirty="0">
                <a:latin typeface="Times New Roman"/>
                <a:cs typeface="Courier New"/>
              </a:rPr>
              <a:t>C</a:t>
            </a:r>
            <a:r>
              <a:rPr lang="zh-CN" altLang="zh-CN" b="1" kern="100" dirty="0">
                <a:latin typeface="Times New Roman"/>
                <a:cs typeface="Times New Roman"/>
              </a:rPr>
              <a:t>．若充入的介质相对棱镜材料是光疏介质，有可能实现</a:t>
            </a:r>
            <a:r>
              <a:rPr lang="en-US" altLang="zh-CN" b="1" kern="100" dirty="0">
                <a:latin typeface="宋体"/>
                <a:cs typeface="Times New Roman"/>
              </a:rPr>
              <a:t>“</a:t>
            </a:r>
            <a:r>
              <a:rPr lang="zh-CN" altLang="zh-CN" b="1" kern="100" dirty="0">
                <a:latin typeface="Times New Roman"/>
                <a:cs typeface="Times New Roman"/>
              </a:rPr>
              <a:t>开</a:t>
            </a:r>
            <a:r>
              <a:rPr lang="en-US" altLang="zh-CN" b="1" kern="100" dirty="0">
                <a:latin typeface="宋体"/>
                <a:cs typeface="Times New Roman"/>
              </a:rPr>
              <a:t>”</a:t>
            </a:r>
            <a:r>
              <a:rPr lang="zh-CN" altLang="zh-CN" b="1" kern="100" dirty="0">
                <a:latin typeface="Times New Roman"/>
                <a:cs typeface="Times New Roman"/>
              </a:rPr>
              <a:t>功能</a:t>
            </a:r>
            <a:endParaRPr lang="zh-CN" altLang="zh-CN" kern="100" dirty="0">
              <a:latin typeface="宋体"/>
              <a:cs typeface="Courier New"/>
            </a:endParaRPr>
          </a:p>
          <a:p>
            <a:pPr indent="267970" algn="just"/>
            <a:r>
              <a:rPr lang="en-US" altLang="zh-CN" b="1" kern="100" dirty="0">
                <a:latin typeface="Times New Roman"/>
                <a:cs typeface="Courier New"/>
              </a:rPr>
              <a:t>D</a:t>
            </a:r>
            <a:r>
              <a:rPr lang="zh-CN" altLang="zh-CN" b="1" kern="100" dirty="0">
                <a:latin typeface="Times New Roman"/>
                <a:cs typeface="Times New Roman"/>
              </a:rPr>
              <a:t>．若充入的介质相对棱镜材料是光密介质，有可能实现</a:t>
            </a:r>
            <a:r>
              <a:rPr lang="en-US" altLang="zh-CN" b="1" kern="100" dirty="0">
                <a:latin typeface="宋体"/>
                <a:cs typeface="Times New Roman"/>
              </a:rPr>
              <a:t>“</a:t>
            </a:r>
            <a:r>
              <a:rPr lang="zh-CN" altLang="zh-CN" b="1" kern="100" dirty="0">
                <a:latin typeface="Times New Roman"/>
                <a:cs typeface="Times New Roman"/>
              </a:rPr>
              <a:t>关</a:t>
            </a:r>
            <a:r>
              <a:rPr lang="en-US" altLang="zh-CN" b="1" kern="100" dirty="0">
                <a:latin typeface="宋体"/>
                <a:cs typeface="Times New Roman"/>
              </a:rPr>
              <a:t>”</a:t>
            </a:r>
            <a:r>
              <a:rPr lang="zh-CN" altLang="zh-CN" b="1" kern="100" dirty="0">
                <a:latin typeface="Times New Roman"/>
                <a:cs typeface="Times New Roman"/>
              </a:rPr>
              <a:t>功能</a:t>
            </a:r>
            <a:endParaRPr lang="zh-CN" altLang="zh-CN" kern="100" dirty="0">
              <a:latin typeface="宋体"/>
              <a:cs typeface="Courier New"/>
            </a:endParaRPr>
          </a:p>
          <a:p>
            <a:endParaRPr lang="zh-CN" altLang="en-US" dirty="0"/>
          </a:p>
        </p:txBody>
      </p:sp>
    </p:spTree>
    <p:extLst>
      <p:ext uri="{BB962C8B-B14F-4D97-AF65-F5344CB8AC3E}">
        <p14:creationId xmlns:p14="http://schemas.microsoft.com/office/powerpoint/2010/main" val="21558264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817012461"/>
              </p:ext>
            </p:extLst>
          </p:nvPr>
        </p:nvGraphicFramePr>
        <p:xfrm>
          <a:off x="985019" y="692696"/>
          <a:ext cx="10266362" cy="5486400"/>
        </p:xfrm>
        <a:graphic>
          <a:graphicData uri="http://schemas.openxmlformats.org/presentationml/2006/ole">
            <mc:AlternateContent xmlns:mc="http://schemas.openxmlformats.org/markup-compatibility/2006">
              <mc:Choice xmlns:v="urn:schemas-microsoft-com:vml" Requires="v">
                <p:oleObj spid="_x0000_s45068" name="文档" r:id="rId3" imgW="10297308" imgH="5517384" progId="Word.Document.12">
                  <p:embed/>
                </p:oleObj>
              </mc:Choice>
              <mc:Fallback>
                <p:oleObj name="文档" r:id="rId3" imgW="10297308" imgH="5517384" progId="Word.Document.12">
                  <p:embed/>
                  <p:pic>
                    <p:nvPicPr>
                      <p:cNvPr id="0" name=""/>
                      <p:cNvPicPr/>
                      <p:nvPr/>
                    </p:nvPicPr>
                    <p:blipFill>
                      <a:blip r:embed="rId4"/>
                      <a:stretch>
                        <a:fillRect/>
                      </a:stretch>
                    </p:blipFill>
                    <p:spPr>
                      <a:xfrm>
                        <a:off x="985019" y="692696"/>
                        <a:ext cx="10266362" cy="5486400"/>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1939636247"/>
              </p:ext>
            </p:extLst>
          </p:nvPr>
        </p:nvGraphicFramePr>
        <p:xfrm>
          <a:off x="1001588" y="5756845"/>
          <a:ext cx="5268912" cy="396875"/>
        </p:xfrm>
        <a:graphic>
          <a:graphicData uri="http://schemas.openxmlformats.org/presentationml/2006/ole">
            <mc:AlternateContent xmlns:mc="http://schemas.openxmlformats.org/markup-compatibility/2006">
              <mc:Choice xmlns:v="urn:schemas-microsoft-com:vml" Requires="v">
                <p:oleObj spid="_x0000_s45069" name="文档" r:id="rId5" imgW="5269437" imgH="396154" progId="Word.Document.12">
                  <p:embed/>
                </p:oleObj>
              </mc:Choice>
              <mc:Fallback>
                <p:oleObj name="文档" r:id="rId5" imgW="5269437" imgH="396154" progId="Word.Document.12">
                  <p:embed/>
                  <p:pic>
                    <p:nvPicPr>
                      <p:cNvPr id="0" name=""/>
                      <p:cNvPicPr/>
                      <p:nvPr/>
                    </p:nvPicPr>
                    <p:blipFill>
                      <a:blip r:embed="rId6"/>
                      <a:stretch>
                        <a:fillRect/>
                      </a:stretch>
                    </p:blipFill>
                    <p:spPr>
                      <a:xfrm>
                        <a:off x="1001588" y="5756845"/>
                        <a:ext cx="5268912" cy="396875"/>
                      </a:xfrm>
                      <a:prstGeom prst="rect">
                        <a:avLst/>
                      </a:prstGeom>
                    </p:spPr>
                  </p:pic>
                </p:oleObj>
              </mc:Fallback>
            </mc:AlternateContent>
          </a:graphicData>
        </a:graphic>
      </p:graphicFrame>
    </p:spTree>
    <p:extLst>
      <p:ext uri="{BB962C8B-B14F-4D97-AF65-F5344CB8AC3E}">
        <p14:creationId xmlns:p14="http://schemas.microsoft.com/office/powerpoint/2010/main" val="2155826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260648"/>
            <a:ext cx="10975658" cy="6336703"/>
          </a:xfrm>
        </p:spPr>
        <p:txBody>
          <a:bodyPr>
            <a:normAutofit/>
          </a:bodyPr>
          <a:lstStyle/>
          <a:p>
            <a:pPr indent="612140" algn="ctr">
              <a:tabLst>
                <a:tab pos="533400" algn="l"/>
              </a:tabLst>
            </a:pPr>
            <a:r>
              <a:rPr lang="zh-CN" altLang="zh-CN" b="1" kern="100" dirty="0">
                <a:solidFill>
                  <a:schemeClr val="accent6">
                    <a:lumMod val="75000"/>
                  </a:schemeClr>
                </a:solidFill>
                <a:latin typeface="Times New Roman"/>
                <a:cs typeface="Times New Roman"/>
              </a:rPr>
              <a:t>探究</a:t>
            </a:r>
            <a:r>
              <a:rPr lang="en-US" altLang="zh-CN" b="1" kern="100" dirty="0">
                <a:solidFill>
                  <a:schemeClr val="accent6">
                    <a:lumMod val="75000"/>
                  </a:schemeClr>
                </a:solidFill>
                <a:latin typeface="Symbol"/>
                <a:cs typeface="Times New Roman"/>
              </a:rPr>
              <a:t>(</a:t>
            </a:r>
            <a:r>
              <a:rPr lang="zh-CN" altLang="zh-CN" b="1" kern="100" dirty="0">
                <a:solidFill>
                  <a:schemeClr val="accent6">
                    <a:lumMod val="75000"/>
                  </a:schemeClr>
                </a:solidFill>
                <a:latin typeface="Times New Roman"/>
                <a:cs typeface="Times New Roman"/>
              </a:rPr>
              <a:t>三</a:t>
            </a:r>
            <a:r>
              <a:rPr lang="en-US" altLang="zh-CN" b="1" kern="100" dirty="0">
                <a:solidFill>
                  <a:schemeClr val="accent6">
                    <a:lumMod val="75000"/>
                  </a:schemeClr>
                </a:solidFill>
                <a:latin typeface="Symbol"/>
                <a:cs typeface="Times New Roman"/>
              </a:rPr>
              <a:t>)</a:t>
            </a:r>
            <a:r>
              <a:rPr lang="en-US" altLang="zh-CN" b="1" kern="100" dirty="0">
                <a:solidFill>
                  <a:schemeClr val="accent6">
                    <a:lumMod val="75000"/>
                  </a:schemeClr>
                </a:solidFill>
                <a:latin typeface="Symbol"/>
                <a:cs typeface="Courier New"/>
              </a:rPr>
              <a:t>   </a:t>
            </a:r>
            <a:r>
              <a:rPr lang="zh-CN" altLang="zh-CN" b="1" kern="100" dirty="0">
                <a:solidFill>
                  <a:schemeClr val="accent6">
                    <a:lumMod val="75000"/>
                  </a:schemeClr>
                </a:solidFill>
                <a:latin typeface="Times New Roman"/>
                <a:cs typeface="Times New Roman"/>
              </a:rPr>
              <a:t>光导纤维的原理和应用</a:t>
            </a:r>
            <a:endParaRPr lang="zh-CN" altLang="zh-CN" sz="1050" kern="100" dirty="0">
              <a:solidFill>
                <a:schemeClr val="accent6">
                  <a:lumMod val="75000"/>
                </a:schemeClr>
              </a:solidFill>
              <a:latin typeface="宋体"/>
              <a:cs typeface="Courier New"/>
            </a:endParaRPr>
          </a:p>
          <a:p>
            <a:pPr indent="612140"/>
            <a:r>
              <a:rPr lang="en-US" altLang="zh-CN" b="1" kern="100" dirty="0">
                <a:solidFill>
                  <a:srgbClr val="00B0F0"/>
                </a:solidFill>
                <a:latin typeface="Times New Roman"/>
                <a:ea typeface="黑体"/>
                <a:cs typeface="Courier New"/>
              </a:rPr>
              <a:t>[</a:t>
            </a:r>
            <a:r>
              <a:rPr lang="zh-CN" altLang="zh-CN" b="1" kern="100" dirty="0">
                <a:solidFill>
                  <a:srgbClr val="00B0F0"/>
                </a:solidFill>
                <a:latin typeface="Times New Roman"/>
                <a:ea typeface="黑体"/>
                <a:cs typeface="Times New Roman"/>
              </a:rPr>
              <a:t>问题驱动</a:t>
            </a:r>
            <a:r>
              <a:rPr lang="en-US" altLang="zh-CN" b="1" kern="100" dirty="0">
                <a:solidFill>
                  <a:srgbClr val="00B0F0"/>
                </a:solidFill>
                <a:latin typeface="Times New Roman"/>
                <a:ea typeface="黑体"/>
                <a:cs typeface="Courier New"/>
              </a:rPr>
              <a:t>]</a:t>
            </a:r>
            <a:endParaRPr lang="zh-CN" altLang="zh-CN" sz="1050" kern="100" dirty="0">
              <a:latin typeface="宋体"/>
              <a:cs typeface="Courier New"/>
            </a:endParaRPr>
          </a:p>
          <a:p>
            <a:pPr indent="612140"/>
            <a:r>
              <a:rPr lang="zh-CN" altLang="zh-CN" b="1" kern="100" dirty="0">
                <a:latin typeface="Times New Roman"/>
                <a:cs typeface="Times New Roman"/>
              </a:rPr>
              <a:t>如图所示是光导纤维的结构示意图，其内芯和外套由两种光学性能不同的介质构成，内芯对光的折射率要比外套对光的折射率高。在制作光导纤维时，选用的材料为什么要求内芯对光的折射率要比外套对光的折射率高？</a:t>
            </a:r>
            <a:endParaRPr lang="zh-CN" altLang="zh-CN" sz="1050" kern="100" dirty="0">
              <a:latin typeface="宋体"/>
              <a:cs typeface="Courier New"/>
            </a:endParaRPr>
          </a:p>
          <a:p>
            <a:pPr indent="612140"/>
            <a:endParaRPr lang="en-US" altLang="zh-CN" b="1" kern="100" dirty="0" smtClean="0">
              <a:solidFill>
                <a:srgbClr val="FF0000"/>
              </a:solidFill>
              <a:latin typeface="Times New Roman"/>
              <a:ea typeface="黑体"/>
              <a:cs typeface="Times New Roman"/>
            </a:endParaRPr>
          </a:p>
          <a:p>
            <a:pPr indent="612140"/>
            <a:endParaRPr lang="en-US" altLang="zh-CN" b="1" kern="100" dirty="0">
              <a:solidFill>
                <a:srgbClr val="FF0000"/>
              </a:solidFill>
              <a:latin typeface="Times New Roman"/>
              <a:ea typeface="黑体"/>
              <a:cs typeface="Times New Roman"/>
            </a:endParaRPr>
          </a:p>
          <a:p>
            <a:pPr indent="612140"/>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光只有满足从光密介质射入光疏介质，才会发生全反射。而光导纤维要传播加载了信息的光，需要所有光在内芯中经过若干次反射后，全部到达目的地，所以需要发生全反射，故内芯对光的折射率必须要比外套对光的折射率高。</a:t>
            </a:r>
            <a:r>
              <a:rPr lang="zh-CN" altLang="zh-CN" b="1" kern="100" dirty="0">
                <a:latin typeface="Times New Roman"/>
                <a:cs typeface="Times New Roman"/>
              </a:rPr>
              <a:t>　　　　</a:t>
            </a:r>
            <a:endParaRPr lang="zh-CN" altLang="zh-CN" sz="1050" kern="100" dirty="0">
              <a:latin typeface="宋体"/>
              <a:cs typeface="Courier New"/>
            </a:endParaRPr>
          </a:p>
        </p:txBody>
      </p:sp>
      <p:pic>
        <p:nvPicPr>
          <p:cNvPr id="22530" name="Picture 2" descr="21XLKWLX4-4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225379" y="3356992"/>
            <a:ext cx="2834863" cy="108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2865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animEffect transition="in" filter="randombar(horizontal)">
                                      <p:cBhvr>
                                        <p:cTn id="7"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332656"/>
            <a:ext cx="10975658" cy="4525963"/>
          </a:xfrm>
        </p:spPr>
        <p:txBody>
          <a:bodyPr/>
          <a:lstStyle/>
          <a:p>
            <a:pPr indent="612140" algn="ctr"/>
            <a:r>
              <a:rPr lang="en-US" altLang="zh-CN" b="1" kern="100" dirty="0">
                <a:solidFill>
                  <a:srgbClr val="943634"/>
                </a:solidFill>
                <a:latin typeface="IPAPANNEW"/>
                <a:ea typeface="黑体"/>
                <a:cs typeface="Times New Roman"/>
              </a:rPr>
              <a:t>[</a:t>
            </a:r>
            <a:r>
              <a:rPr lang="zh-CN" altLang="zh-CN" b="1" kern="100" dirty="0">
                <a:solidFill>
                  <a:srgbClr val="943634"/>
                </a:solidFill>
                <a:latin typeface="IPAPANNEW"/>
                <a:ea typeface="黑体"/>
                <a:cs typeface="Times New Roman"/>
              </a:rPr>
              <a:t>重难释解</a:t>
            </a:r>
            <a:r>
              <a:rPr lang="en-US" altLang="zh-CN" b="1" kern="100" dirty="0">
                <a:solidFill>
                  <a:srgbClr val="943634"/>
                </a:solidFill>
                <a:latin typeface="IPAPANNEW"/>
                <a:ea typeface="黑体"/>
                <a:cs typeface="Times New Roman"/>
              </a:rPr>
              <a:t>]</a:t>
            </a:r>
            <a:endParaRPr lang="zh-CN" altLang="zh-CN" sz="1050" kern="100" dirty="0">
              <a:latin typeface="宋体"/>
              <a:cs typeface="Courier New"/>
            </a:endParaRPr>
          </a:p>
          <a:p>
            <a:pPr indent="612140"/>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光导纤维的构造</a:t>
            </a:r>
            <a:endParaRPr lang="zh-CN" altLang="zh-CN" sz="1050" kern="100" dirty="0">
              <a:latin typeface="宋体"/>
              <a:cs typeface="Courier New"/>
            </a:endParaRPr>
          </a:p>
          <a:p>
            <a:pPr indent="612140"/>
            <a:r>
              <a:rPr lang="zh-CN" altLang="zh-CN" b="1" kern="100" dirty="0">
                <a:latin typeface="Times New Roman"/>
                <a:cs typeface="Times New Roman"/>
              </a:rPr>
              <a:t>光导纤维一般由折射率较大的玻璃内芯和折射率较小的外层透明介质组成，如图所示。</a:t>
            </a:r>
            <a:endParaRPr lang="zh-CN" altLang="zh-CN" sz="1050" kern="100" dirty="0">
              <a:latin typeface="宋体"/>
              <a:cs typeface="Courier New"/>
            </a:endParaRPr>
          </a:p>
          <a:p>
            <a:pPr indent="612140"/>
            <a:r>
              <a:rPr lang="zh-CN" altLang="zh-CN" b="1" kern="100" dirty="0">
                <a:latin typeface="Times New Roman"/>
                <a:cs typeface="Times New Roman"/>
              </a:rPr>
              <a:t>实际用的光导纤维是非常细的特制玻璃丝，直径在几微米到一百微米之间，外层包上折射率比它小的材料，再把若干根光纤集成一束，制成光缆，进一步提高了光纤的强度。</a:t>
            </a:r>
            <a:endParaRPr lang="zh-CN" altLang="zh-CN" sz="1050" kern="100" dirty="0">
              <a:latin typeface="宋体"/>
              <a:cs typeface="Courier New"/>
            </a:endParaRPr>
          </a:p>
          <a:p>
            <a:endParaRPr lang="zh-CN" altLang="en-US" dirty="0"/>
          </a:p>
        </p:txBody>
      </p:sp>
      <p:pic>
        <p:nvPicPr>
          <p:cNvPr id="23554" name="Picture 2" descr="21XLKWLX4-4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441403" y="4509120"/>
            <a:ext cx="3276229" cy="115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752504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548680"/>
            <a:ext cx="10975658" cy="4525963"/>
          </a:xfrm>
        </p:spPr>
        <p:txBody>
          <a:bodyPr/>
          <a:lstStyle/>
          <a:p>
            <a:pPr indent="612140"/>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光导纤维的原理</a:t>
            </a:r>
            <a:endParaRPr lang="zh-CN" altLang="zh-CN" sz="1050" kern="100" dirty="0">
              <a:latin typeface="宋体"/>
              <a:cs typeface="Courier New"/>
            </a:endParaRPr>
          </a:p>
          <a:p>
            <a:pPr indent="612140"/>
            <a:r>
              <a:rPr lang="zh-CN" altLang="zh-CN" b="1" kern="100" dirty="0">
                <a:latin typeface="Times New Roman"/>
                <a:cs typeface="Times New Roman"/>
              </a:rPr>
              <a:t>全反射是光导纤维的基本工作原理。光在光纤内传播时，由光密介质射</a:t>
            </a:r>
            <a:r>
              <a:rPr lang="zh-CN" altLang="zh-CN" b="1" kern="100" dirty="0" smtClean="0">
                <a:latin typeface="Times New Roman"/>
                <a:cs typeface="Times New Roman"/>
              </a:rPr>
              <a:t>入光</a:t>
            </a:r>
            <a:r>
              <a:rPr lang="zh-CN" altLang="zh-CN" b="1" kern="100" dirty="0">
                <a:latin typeface="Times New Roman"/>
                <a:cs typeface="Times New Roman"/>
              </a:rPr>
              <a:t>疏介质，若入射角</a:t>
            </a:r>
            <a:r>
              <a:rPr lang="en-US" altLang="zh-CN" b="1" i="1" kern="100" dirty="0">
                <a:latin typeface="Times New Roman"/>
                <a:cs typeface="Courier New"/>
              </a:rPr>
              <a:t>i</a:t>
            </a:r>
            <a:r>
              <a:rPr lang="en-US" altLang="zh-CN" b="1" kern="100" dirty="0">
                <a:latin typeface="宋体"/>
                <a:cs typeface="Times New Roman"/>
              </a:rPr>
              <a:t>≥</a:t>
            </a:r>
            <a:r>
              <a:rPr lang="en-US" altLang="zh-CN" b="1" i="1" kern="100" dirty="0">
                <a:latin typeface="Times New Roman"/>
                <a:cs typeface="Courier New"/>
              </a:rPr>
              <a:t>C</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临界角</a:t>
            </a:r>
            <a:r>
              <a:rPr lang="en-US" altLang="zh-CN" b="1" kern="100" dirty="0">
                <a:latin typeface="Times New Roman"/>
                <a:ea typeface="楷体_GB2312"/>
                <a:cs typeface="Courier New"/>
              </a:rPr>
              <a:t>)</a:t>
            </a:r>
            <a:r>
              <a:rPr lang="zh-CN" altLang="zh-CN" b="1" kern="100" dirty="0">
                <a:latin typeface="Times New Roman"/>
                <a:cs typeface="Times New Roman"/>
              </a:rPr>
              <a:t>，光就会在光纤内不断发生全反射。</a:t>
            </a:r>
            <a:endParaRPr lang="zh-CN" altLang="zh-CN" sz="1050" kern="100" dirty="0">
              <a:latin typeface="宋体"/>
              <a:cs typeface="Courier New"/>
            </a:endParaRPr>
          </a:p>
          <a:p>
            <a:pPr indent="612140"/>
            <a:r>
              <a:rPr lang="en-US" altLang="zh-CN" b="1" kern="100" dirty="0">
                <a:latin typeface="Times New Roman"/>
                <a:ea typeface="黑体"/>
                <a:cs typeface="Courier New"/>
              </a:rPr>
              <a:t>3.</a:t>
            </a:r>
            <a:r>
              <a:rPr lang="zh-CN" altLang="zh-CN" b="1" kern="100" dirty="0">
                <a:latin typeface="Times New Roman"/>
                <a:ea typeface="黑体"/>
                <a:cs typeface="Times New Roman"/>
              </a:rPr>
              <a:t>光导纤维的折射率</a:t>
            </a:r>
            <a:endParaRPr lang="zh-CN" altLang="zh-CN" sz="1050" kern="100" dirty="0">
              <a:latin typeface="宋体"/>
              <a:cs typeface="Courier New"/>
            </a:endParaRPr>
          </a:p>
          <a:p>
            <a:pPr indent="612140"/>
            <a:r>
              <a:rPr lang="zh-CN" altLang="zh-CN" b="1" kern="100" dirty="0">
                <a:latin typeface="Times New Roman"/>
                <a:cs typeface="Times New Roman"/>
              </a:rPr>
              <a:t>设光导纤维的折射率为</a:t>
            </a:r>
            <a:r>
              <a:rPr lang="en-US" altLang="zh-CN" b="1" i="1" kern="100" dirty="0">
                <a:latin typeface="Times New Roman"/>
                <a:cs typeface="Courier New"/>
              </a:rPr>
              <a:t>n</a:t>
            </a:r>
            <a:r>
              <a:rPr lang="zh-CN" altLang="zh-CN" b="1" kern="100" dirty="0">
                <a:latin typeface="Times New Roman"/>
                <a:cs typeface="Times New Roman"/>
              </a:rPr>
              <a:t>，入射光线的入射角为</a:t>
            </a:r>
            <a:r>
              <a:rPr lang="en-US" altLang="zh-CN" b="1" i="1" kern="100" dirty="0">
                <a:latin typeface="Times New Roman"/>
                <a:cs typeface="Courier New"/>
              </a:rPr>
              <a:t>θ</a:t>
            </a:r>
            <a:r>
              <a:rPr lang="en-US" altLang="zh-CN" b="1" kern="100" baseline="-25000" dirty="0">
                <a:latin typeface="Times New Roman"/>
                <a:cs typeface="Courier New"/>
              </a:rPr>
              <a:t>1</a:t>
            </a:r>
            <a:r>
              <a:rPr lang="zh-CN" altLang="zh-CN" b="1" kern="100" dirty="0">
                <a:latin typeface="Times New Roman"/>
                <a:cs typeface="Times New Roman"/>
              </a:rPr>
              <a:t>，若</a:t>
            </a:r>
            <a:r>
              <a:rPr lang="zh-CN" altLang="zh-CN" b="1" kern="100" dirty="0" smtClean="0">
                <a:latin typeface="Times New Roman"/>
                <a:cs typeface="Times New Roman"/>
              </a:rPr>
              <a:t>进入</a:t>
            </a:r>
            <a:r>
              <a:rPr lang="zh-CN" altLang="zh-CN" b="1" kern="100" dirty="0">
                <a:latin typeface="Times New Roman"/>
                <a:cs typeface="Times New Roman"/>
              </a:rPr>
              <a:t>端面的折射光线传到侧面时恰好发生全反射，如图所示。</a:t>
            </a:r>
            <a:endParaRPr lang="zh-CN" altLang="zh-CN" sz="1050" kern="100" dirty="0">
              <a:latin typeface="宋体"/>
              <a:cs typeface="Courier New"/>
            </a:endParaRPr>
          </a:p>
          <a:p>
            <a:endParaRPr lang="zh-CN" altLang="en-US" dirty="0"/>
          </a:p>
        </p:txBody>
      </p:sp>
      <p:pic>
        <p:nvPicPr>
          <p:cNvPr id="24578" name="Picture 2" descr="20WLXBY4-67.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657426" y="4581128"/>
            <a:ext cx="2485265" cy="1296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98871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167029764"/>
              </p:ext>
            </p:extLst>
          </p:nvPr>
        </p:nvGraphicFramePr>
        <p:xfrm>
          <a:off x="983033" y="764704"/>
          <a:ext cx="10371138" cy="4524375"/>
        </p:xfrm>
        <a:graphic>
          <a:graphicData uri="http://schemas.openxmlformats.org/presentationml/2006/ole">
            <mc:AlternateContent xmlns:mc="http://schemas.openxmlformats.org/markup-compatibility/2006">
              <mc:Choice xmlns:v="urn:schemas-microsoft-com:vml" Requires="v">
                <p:oleObj spid="_x0000_s25640" name="文档" r:id="rId3" imgW="10371836" imgH="4524477" progId="Word.Document.12">
                  <p:embed/>
                </p:oleObj>
              </mc:Choice>
              <mc:Fallback>
                <p:oleObj name="文档" r:id="rId3" imgW="10371836" imgH="4524477" progId="Word.Document.12">
                  <p:embed/>
                  <p:pic>
                    <p:nvPicPr>
                      <p:cNvPr id="0" name=""/>
                      <p:cNvPicPr/>
                      <p:nvPr/>
                    </p:nvPicPr>
                    <p:blipFill>
                      <a:blip r:embed="rId4"/>
                      <a:stretch>
                        <a:fillRect/>
                      </a:stretch>
                    </p:blipFill>
                    <p:spPr>
                      <a:xfrm>
                        <a:off x="983033" y="764704"/>
                        <a:ext cx="10371138" cy="4524375"/>
                      </a:xfrm>
                      <a:prstGeom prst="rect">
                        <a:avLst/>
                      </a:prstGeom>
                    </p:spPr>
                  </p:pic>
                </p:oleObj>
              </mc:Fallback>
            </mc:AlternateContent>
          </a:graphicData>
        </a:graphic>
      </p:graphicFrame>
    </p:spTree>
    <p:extLst>
      <p:ext uri="{BB962C8B-B14F-4D97-AF65-F5344CB8AC3E}">
        <p14:creationId xmlns:p14="http://schemas.microsoft.com/office/powerpoint/2010/main" val="27836347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1109094587"/>
              </p:ext>
            </p:extLst>
          </p:nvPr>
        </p:nvGraphicFramePr>
        <p:xfrm>
          <a:off x="1142230" y="816769"/>
          <a:ext cx="10067925" cy="4916487"/>
        </p:xfrm>
        <a:graphic>
          <a:graphicData uri="http://schemas.openxmlformats.org/presentationml/2006/ole">
            <mc:AlternateContent xmlns:mc="http://schemas.openxmlformats.org/markup-compatibility/2006">
              <mc:Choice xmlns:v="urn:schemas-microsoft-com:vml" Requires="v">
                <p:oleObj spid="_x0000_s3218" name="文档" r:id="rId3" imgW="10371836" imgH="5083998" progId="Word.Document.12">
                  <p:embed/>
                </p:oleObj>
              </mc:Choice>
              <mc:Fallback>
                <p:oleObj name="文档" r:id="rId3" imgW="10371836" imgH="5083998" progId="Word.Document.12">
                  <p:embed/>
                  <p:pic>
                    <p:nvPicPr>
                      <p:cNvPr id="0" name=""/>
                      <p:cNvPicPr/>
                      <p:nvPr/>
                    </p:nvPicPr>
                    <p:blipFill>
                      <a:blip r:embed="rId4"/>
                      <a:stretch>
                        <a:fillRect/>
                      </a:stretch>
                    </p:blipFill>
                    <p:spPr>
                      <a:xfrm>
                        <a:off x="1142230" y="816769"/>
                        <a:ext cx="10067925" cy="4916487"/>
                      </a:xfrm>
                      <a:prstGeom prst="rect">
                        <a:avLst/>
                      </a:prstGeom>
                    </p:spPr>
                  </p:pic>
                </p:oleObj>
              </mc:Fallback>
            </mc:AlternateContent>
          </a:graphicData>
        </a:graphic>
      </p:graphicFrame>
      <p:sp>
        <p:nvSpPr>
          <p:cNvPr id="4" name="矩形 3"/>
          <p:cNvSpPr/>
          <p:nvPr/>
        </p:nvSpPr>
        <p:spPr>
          <a:xfrm>
            <a:off x="2834900" y="1318766"/>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光密</a:t>
            </a:r>
            <a:endParaRPr lang="zh-CN" altLang="en-US" sz="2400" dirty="0"/>
          </a:p>
        </p:txBody>
      </p:sp>
      <p:sp>
        <p:nvSpPr>
          <p:cNvPr id="5" name="矩形 4"/>
          <p:cNvSpPr/>
          <p:nvPr/>
        </p:nvSpPr>
        <p:spPr>
          <a:xfrm>
            <a:off x="4817196" y="1319980"/>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光疏</a:t>
            </a:r>
            <a:endParaRPr lang="zh-CN" altLang="en-US" sz="2400" dirty="0"/>
          </a:p>
        </p:txBody>
      </p:sp>
      <p:sp>
        <p:nvSpPr>
          <p:cNvPr id="6" name="矩形 5"/>
          <p:cNvSpPr/>
          <p:nvPr/>
        </p:nvSpPr>
        <p:spPr>
          <a:xfrm>
            <a:off x="2630213" y="1901009"/>
            <a:ext cx="1731564" cy="461665"/>
          </a:xfrm>
          <a:prstGeom prst="rect">
            <a:avLst/>
          </a:prstGeom>
        </p:spPr>
        <p:txBody>
          <a:bodyPr wrap="none">
            <a:spAutoFit/>
          </a:bodyPr>
          <a:lstStyle/>
          <a:p>
            <a:r>
              <a:rPr lang="zh-CN" altLang="zh-CN" sz="2400" b="1" kern="100" dirty="0">
                <a:solidFill>
                  <a:srgbClr val="FF0000"/>
                </a:solidFill>
                <a:latin typeface="Times New Roman"/>
                <a:cs typeface="Times New Roman"/>
              </a:rPr>
              <a:t>大于或等于</a:t>
            </a:r>
            <a:endParaRPr lang="zh-CN" altLang="en-US" sz="2400" dirty="0"/>
          </a:p>
        </p:txBody>
      </p:sp>
      <p:sp>
        <p:nvSpPr>
          <p:cNvPr id="7" name="矩形 6"/>
          <p:cNvSpPr/>
          <p:nvPr/>
        </p:nvSpPr>
        <p:spPr>
          <a:xfrm>
            <a:off x="10550677" y="3665413"/>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p>
        </p:txBody>
      </p:sp>
      <p:sp>
        <p:nvSpPr>
          <p:cNvPr id="8" name="矩形 7"/>
          <p:cNvSpPr/>
          <p:nvPr/>
        </p:nvSpPr>
        <p:spPr>
          <a:xfrm>
            <a:off x="10613632" y="4286326"/>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p>
        </p:txBody>
      </p:sp>
      <p:sp>
        <p:nvSpPr>
          <p:cNvPr id="9" name="矩形 8"/>
          <p:cNvSpPr/>
          <p:nvPr/>
        </p:nvSpPr>
        <p:spPr>
          <a:xfrm>
            <a:off x="10633223" y="4817541"/>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p>
        </p:txBody>
      </p:sp>
      <p:graphicFrame>
        <p:nvGraphicFramePr>
          <p:cNvPr id="11" name="对象 10"/>
          <p:cNvGraphicFramePr>
            <a:graphicFrameLocks noChangeAspect="1"/>
          </p:cNvGraphicFramePr>
          <p:nvPr>
            <p:extLst>
              <p:ext uri="{D42A27DB-BD31-4B8C-83A1-F6EECF244321}">
                <p14:modId xmlns:p14="http://schemas.microsoft.com/office/powerpoint/2010/main" val="2389501424"/>
              </p:ext>
            </p:extLst>
          </p:nvPr>
        </p:nvGraphicFramePr>
        <p:xfrm>
          <a:off x="6734669" y="2129158"/>
          <a:ext cx="590550" cy="795338"/>
        </p:xfrm>
        <a:graphic>
          <a:graphicData uri="http://schemas.openxmlformats.org/presentationml/2006/ole">
            <mc:AlternateContent xmlns:mc="http://schemas.openxmlformats.org/markup-compatibility/2006">
              <mc:Choice xmlns:v="urn:schemas-microsoft-com:vml" Requires="v">
                <p:oleObj spid="_x0000_s3219" name="文档" r:id="rId5" imgW="603405" imgH="803549" progId="Word.Document.12">
                  <p:embed/>
                </p:oleObj>
              </mc:Choice>
              <mc:Fallback>
                <p:oleObj name="文档" r:id="rId5" imgW="603405" imgH="803549" progId="Word.Document.12">
                  <p:embed/>
                  <p:pic>
                    <p:nvPicPr>
                      <p:cNvPr id="0" name=""/>
                      <p:cNvPicPr/>
                      <p:nvPr/>
                    </p:nvPicPr>
                    <p:blipFill>
                      <a:blip r:embed="rId6"/>
                      <a:stretch>
                        <a:fillRect/>
                      </a:stretch>
                    </p:blipFill>
                    <p:spPr>
                      <a:xfrm>
                        <a:off x="6734669" y="2129158"/>
                        <a:ext cx="590550" cy="795338"/>
                      </a:xfrm>
                      <a:prstGeom prst="rect">
                        <a:avLst/>
                      </a:prstGeom>
                    </p:spPr>
                  </p:pic>
                </p:oleObj>
              </mc:Fallback>
            </mc:AlternateContent>
          </a:graphicData>
        </a:graphic>
      </p:graphicFrame>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randombar(horizontal)">
                                      <p:cBhvr>
                                        <p:cTn id="27" dur="500"/>
                                        <p:tgtEl>
                                          <p:spTgt spid="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randombar(horizontal)">
                                      <p:cBhvr>
                                        <p:cTn id="32" dur="500"/>
                                        <p:tgtEl>
                                          <p:spTgt spid="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animEffect transition="in" filter="randombar(horizontal)">
                                      <p:cBhvr>
                                        <p:cTn id="3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764704"/>
            <a:ext cx="10975658" cy="5328592"/>
          </a:xfrm>
        </p:spPr>
        <p:txBody>
          <a:bodyPr/>
          <a:lstStyle/>
          <a:p>
            <a:pPr indent="612140"/>
            <a:r>
              <a:rPr lang="zh-CN" altLang="zh-CN" b="1" kern="100" dirty="0">
                <a:latin typeface="宋体"/>
                <a:ea typeface="黑体"/>
                <a:cs typeface="Courier New"/>
              </a:rPr>
              <a:t>典例</a:t>
            </a:r>
            <a:r>
              <a:rPr lang="en-US" altLang="zh-CN" b="1" kern="100" dirty="0">
                <a:latin typeface="宋体"/>
                <a:ea typeface="黑体"/>
                <a:cs typeface="Courier New"/>
              </a:rPr>
              <a:t>3  </a:t>
            </a:r>
            <a:r>
              <a:rPr lang="zh-CN" altLang="zh-CN" b="1" kern="100" dirty="0">
                <a:latin typeface="Times New Roman"/>
                <a:cs typeface="Times New Roman"/>
              </a:rPr>
              <a:t>如图所示是一段长直光导纤维的简化图，光纤总长为</a:t>
            </a:r>
            <a:r>
              <a:rPr lang="en-US" altLang="zh-CN" b="1" i="1" kern="100" dirty="0">
                <a:latin typeface="Times New Roman"/>
                <a:cs typeface="Courier New"/>
              </a:rPr>
              <a:t>L</a:t>
            </a:r>
            <a:r>
              <a:rPr lang="zh-CN" altLang="zh-CN" b="1" kern="100" dirty="0">
                <a:latin typeface="Times New Roman"/>
                <a:cs typeface="Times New Roman"/>
              </a:rPr>
              <a:t>，已知光从左端射入光纤，在光纤的侧面上恰好能发生全反射，若已知该光纤的折射率为</a:t>
            </a:r>
            <a:r>
              <a:rPr lang="en-US" altLang="zh-CN" b="1" i="1" kern="100" dirty="0">
                <a:latin typeface="Times New Roman"/>
                <a:cs typeface="Courier New"/>
              </a:rPr>
              <a:t>n</a:t>
            </a:r>
            <a:r>
              <a:rPr lang="zh-CN" altLang="zh-CN" b="1" kern="100" dirty="0">
                <a:latin typeface="Times New Roman"/>
                <a:cs typeface="Times New Roman"/>
              </a:rPr>
              <a:t>，光在真空中传播速度为</a:t>
            </a:r>
            <a:r>
              <a:rPr lang="en-US" altLang="zh-CN" b="1" i="1" kern="100" dirty="0">
                <a:latin typeface="Times New Roman"/>
                <a:cs typeface="Courier New"/>
              </a:rPr>
              <a:t>c</a:t>
            </a:r>
            <a:r>
              <a:rPr lang="zh-CN" altLang="zh-CN" b="1" kern="100" dirty="0">
                <a:latin typeface="Times New Roman"/>
                <a:cs typeface="Times New Roman"/>
              </a:rPr>
              <a:t>，求：</a:t>
            </a:r>
            <a:endParaRPr lang="zh-CN" altLang="zh-CN" sz="1050" kern="100" dirty="0">
              <a:latin typeface="宋体"/>
              <a:cs typeface="Courier New"/>
            </a:endParaRPr>
          </a:p>
          <a:p>
            <a:pPr indent="612140"/>
            <a:endParaRPr lang="en-US" altLang="zh-CN" b="1" kern="100" dirty="0" smtClean="0">
              <a:latin typeface="Times New Roman"/>
              <a:cs typeface="Courier New"/>
            </a:endParaRPr>
          </a:p>
          <a:p>
            <a:pPr indent="612140"/>
            <a:endParaRPr lang="en-US" altLang="zh-CN" b="1" kern="100" dirty="0" smtClean="0">
              <a:latin typeface="Times New Roman"/>
              <a:cs typeface="Courier New"/>
            </a:endParaRPr>
          </a:p>
          <a:p>
            <a:pPr indent="612140"/>
            <a:r>
              <a:rPr lang="en-US" altLang="zh-CN" b="1" kern="100" dirty="0" smtClean="0">
                <a:latin typeface="Times New Roman"/>
                <a:cs typeface="Courier New"/>
              </a:rPr>
              <a:t>(</a:t>
            </a:r>
            <a:r>
              <a:rPr lang="en-US" altLang="zh-CN" b="1" kern="100" dirty="0">
                <a:latin typeface="Times New Roman"/>
                <a:cs typeface="Courier New"/>
              </a:rPr>
              <a:t>1)</a:t>
            </a:r>
            <a:r>
              <a:rPr lang="zh-CN" altLang="zh-CN" b="1" kern="100" dirty="0">
                <a:latin typeface="Times New Roman"/>
                <a:cs typeface="Times New Roman"/>
              </a:rPr>
              <a:t>光在该光纤中传播的速度大小；</a:t>
            </a:r>
            <a:endParaRPr lang="zh-CN" altLang="zh-CN" sz="1050" kern="100" dirty="0">
              <a:latin typeface="宋体"/>
              <a:cs typeface="Courier New"/>
            </a:endParaRPr>
          </a:p>
          <a:p>
            <a:pPr indent="612140"/>
            <a:r>
              <a:rPr lang="en-US" altLang="zh-CN" b="1" kern="100" dirty="0">
                <a:latin typeface="Times New Roman"/>
                <a:cs typeface="Courier New"/>
              </a:rPr>
              <a:t>(2)</a:t>
            </a:r>
            <a:r>
              <a:rPr lang="zh-CN" altLang="zh-CN" b="1" kern="100" dirty="0">
                <a:latin typeface="Times New Roman"/>
                <a:cs typeface="Times New Roman"/>
              </a:rPr>
              <a:t>光从左端射入最终从右端射出所经历的时间</a:t>
            </a:r>
            <a:r>
              <a:rPr lang="zh-CN" altLang="zh-CN" b="1" kern="100" dirty="0" smtClean="0">
                <a:latin typeface="Times New Roman"/>
                <a:cs typeface="Times New Roman"/>
              </a:rPr>
              <a:t>。</a:t>
            </a:r>
            <a:endParaRPr lang="zh-CN" altLang="zh-CN" sz="1050" kern="100" dirty="0">
              <a:latin typeface="宋体"/>
              <a:cs typeface="Courier New"/>
            </a:endParaRPr>
          </a:p>
        </p:txBody>
      </p:sp>
      <p:pic>
        <p:nvPicPr>
          <p:cNvPr id="26626" name="Picture 2" descr="20WLXBY4-6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081363" y="2650785"/>
            <a:ext cx="2520280" cy="994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28656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481990577"/>
              </p:ext>
            </p:extLst>
          </p:nvPr>
        </p:nvGraphicFramePr>
        <p:xfrm>
          <a:off x="911225" y="548680"/>
          <a:ext cx="10371138" cy="4059237"/>
        </p:xfrm>
        <a:graphic>
          <a:graphicData uri="http://schemas.openxmlformats.org/presentationml/2006/ole">
            <mc:AlternateContent xmlns:mc="http://schemas.openxmlformats.org/markup-compatibility/2006">
              <mc:Choice xmlns:v="urn:schemas-microsoft-com:vml" Requires="v">
                <p:oleObj spid="_x0000_s27721" name="文档" r:id="rId3" imgW="10371836" imgH="4065180" progId="Word.Document.12">
                  <p:embed/>
                </p:oleObj>
              </mc:Choice>
              <mc:Fallback>
                <p:oleObj name="文档" r:id="rId3" imgW="10371836" imgH="4065180" progId="Word.Document.12">
                  <p:embed/>
                  <p:pic>
                    <p:nvPicPr>
                      <p:cNvPr id="0" name=""/>
                      <p:cNvPicPr/>
                      <p:nvPr/>
                    </p:nvPicPr>
                    <p:blipFill>
                      <a:blip r:embed="rId4"/>
                      <a:stretch>
                        <a:fillRect/>
                      </a:stretch>
                    </p:blipFill>
                    <p:spPr>
                      <a:xfrm>
                        <a:off x="911225" y="548680"/>
                        <a:ext cx="10371138" cy="4059237"/>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1108480114"/>
              </p:ext>
            </p:extLst>
          </p:nvPr>
        </p:nvGraphicFramePr>
        <p:xfrm>
          <a:off x="1057027" y="5396507"/>
          <a:ext cx="10371138" cy="912813"/>
        </p:xfrm>
        <a:graphic>
          <a:graphicData uri="http://schemas.openxmlformats.org/presentationml/2006/ole">
            <mc:AlternateContent xmlns:mc="http://schemas.openxmlformats.org/markup-compatibility/2006">
              <mc:Choice xmlns:v="urn:schemas-microsoft-com:vml" Requires="v">
                <p:oleObj spid="_x0000_s27722" name="文档" r:id="rId5" imgW="10371836" imgH="912466" progId="Word.Document.12">
                  <p:embed/>
                </p:oleObj>
              </mc:Choice>
              <mc:Fallback>
                <p:oleObj name="文档" r:id="rId5" imgW="10371836" imgH="912466" progId="Word.Document.12">
                  <p:embed/>
                  <p:pic>
                    <p:nvPicPr>
                      <p:cNvPr id="0" name=""/>
                      <p:cNvPicPr/>
                      <p:nvPr/>
                    </p:nvPicPr>
                    <p:blipFill>
                      <a:blip r:embed="rId6"/>
                      <a:stretch>
                        <a:fillRect/>
                      </a:stretch>
                    </p:blipFill>
                    <p:spPr>
                      <a:xfrm>
                        <a:off x="1057027" y="5396507"/>
                        <a:ext cx="10371138" cy="912813"/>
                      </a:xfrm>
                      <a:prstGeom prst="rect">
                        <a:avLst/>
                      </a:prstGeom>
                    </p:spPr>
                  </p:pic>
                </p:oleObj>
              </mc:Fallback>
            </mc:AlternateContent>
          </a:graphicData>
        </a:graphic>
      </p:graphicFrame>
      <p:pic>
        <p:nvPicPr>
          <p:cNvPr id="27688" name="Picture 40" descr="20WLXBY4-69.TIF"/>
          <p:cNvPicPr>
            <a:picLocks noChangeAspect="1" noChangeArrowheads="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4578349" y="3356991"/>
            <a:ext cx="2815381" cy="1702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7525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736388556"/>
              </p:ext>
            </p:extLst>
          </p:nvPr>
        </p:nvGraphicFramePr>
        <p:xfrm>
          <a:off x="914400" y="766763"/>
          <a:ext cx="10067925" cy="5200650"/>
        </p:xfrm>
        <a:graphic>
          <a:graphicData uri="http://schemas.openxmlformats.org/presentationml/2006/ole">
            <mc:AlternateContent xmlns:mc="http://schemas.openxmlformats.org/markup-compatibility/2006">
              <mc:Choice xmlns:v="urn:schemas-microsoft-com:vml" Requires="v">
                <p:oleObj spid="_x0000_s28707" name="文档" r:id="rId3" imgW="10371836" imgH="4847139" progId="Word.Document.12">
                  <p:embed/>
                </p:oleObj>
              </mc:Choice>
              <mc:Fallback>
                <p:oleObj name="文档" r:id="rId3" imgW="10371836" imgH="4847139" progId="Word.Document.12">
                  <p:embed/>
                  <p:pic>
                    <p:nvPicPr>
                      <p:cNvPr id="0" name=""/>
                      <p:cNvPicPr/>
                      <p:nvPr/>
                    </p:nvPicPr>
                    <p:blipFill>
                      <a:blip r:embed="rId4"/>
                      <a:stretch>
                        <a:fillRect/>
                      </a:stretch>
                    </p:blipFill>
                    <p:spPr>
                      <a:xfrm>
                        <a:off x="914400" y="766763"/>
                        <a:ext cx="10067925" cy="5200650"/>
                      </a:xfrm>
                      <a:prstGeom prst="rect">
                        <a:avLst/>
                      </a:prstGeom>
                    </p:spPr>
                  </p:pic>
                </p:oleObj>
              </mc:Fallback>
            </mc:AlternateContent>
          </a:graphicData>
        </a:graphic>
      </p:graphicFrame>
    </p:spTree>
    <p:extLst>
      <p:ext uri="{BB962C8B-B14F-4D97-AF65-F5344CB8AC3E}">
        <p14:creationId xmlns:p14="http://schemas.microsoft.com/office/powerpoint/2010/main" val="8798871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1156134654"/>
              </p:ext>
            </p:extLst>
          </p:nvPr>
        </p:nvGraphicFramePr>
        <p:xfrm>
          <a:off x="1007863" y="984994"/>
          <a:ext cx="10274300" cy="3343275"/>
        </p:xfrm>
        <a:graphic>
          <a:graphicData uri="http://schemas.openxmlformats.org/presentationml/2006/ole">
            <mc:AlternateContent xmlns:mc="http://schemas.openxmlformats.org/markup-compatibility/2006">
              <mc:Choice xmlns:v="urn:schemas-microsoft-com:vml" Requires="v">
                <p:oleObj spid="_x0000_s29763" name="文档" r:id="rId3" imgW="10371836" imgH="3381281" progId="Word.Document.12">
                  <p:embed/>
                </p:oleObj>
              </mc:Choice>
              <mc:Fallback>
                <p:oleObj name="文档" r:id="rId3" imgW="10371836" imgH="3381281" progId="Word.Document.12">
                  <p:embed/>
                  <p:pic>
                    <p:nvPicPr>
                      <p:cNvPr id="0" name=""/>
                      <p:cNvPicPr/>
                      <p:nvPr/>
                    </p:nvPicPr>
                    <p:blipFill>
                      <a:blip r:embed="rId4"/>
                      <a:stretch>
                        <a:fillRect/>
                      </a:stretch>
                    </p:blipFill>
                    <p:spPr>
                      <a:xfrm>
                        <a:off x="1007863" y="984994"/>
                        <a:ext cx="10274300" cy="3343275"/>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1838468172"/>
              </p:ext>
            </p:extLst>
          </p:nvPr>
        </p:nvGraphicFramePr>
        <p:xfrm>
          <a:off x="985019" y="5408389"/>
          <a:ext cx="5275262" cy="396875"/>
        </p:xfrm>
        <a:graphic>
          <a:graphicData uri="http://schemas.openxmlformats.org/presentationml/2006/ole">
            <mc:AlternateContent xmlns:mc="http://schemas.openxmlformats.org/markup-compatibility/2006">
              <mc:Choice xmlns:v="urn:schemas-microsoft-com:vml" Requires="v">
                <p:oleObj spid="_x0000_s29764" name="文档" r:id="rId5" imgW="5274753" imgH="396374" progId="Word.Document.12">
                  <p:embed/>
                </p:oleObj>
              </mc:Choice>
              <mc:Fallback>
                <p:oleObj name="文档" r:id="rId5" imgW="5274753" imgH="396374" progId="Word.Document.12">
                  <p:embed/>
                  <p:pic>
                    <p:nvPicPr>
                      <p:cNvPr id="0" name=""/>
                      <p:cNvPicPr/>
                      <p:nvPr/>
                    </p:nvPicPr>
                    <p:blipFill>
                      <a:blip r:embed="rId6"/>
                      <a:stretch>
                        <a:fillRect/>
                      </a:stretch>
                    </p:blipFill>
                    <p:spPr>
                      <a:xfrm>
                        <a:off x="985019" y="5408389"/>
                        <a:ext cx="5275262" cy="396875"/>
                      </a:xfrm>
                      <a:prstGeom prst="rect">
                        <a:avLst/>
                      </a:prstGeom>
                    </p:spPr>
                  </p:pic>
                </p:oleObj>
              </mc:Fallback>
            </mc:AlternateContent>
          </a:graphicData>
        </a:graphic>
      </p:graphicFrame>
      <p:pic>
        <p:nvPicPr>
          <p:cNvPr id="29698" name="Picture 2" descr="20WLXBY4-71.TIF"/>
          <p:cNvPicPr>
            <a:picLocks noChangeAspect="1" noChangeArrowheads="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4225378" y="3896221"/>
            <a:ext cx="3524733" cy="1296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3634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66545" y="260648"/>
            <a:ext cx="10975658" cy="4525963"/>
          </a:xfrm>
        </p:spPr>
        <p:txBody>
          <a:bodyPr/>
          <a:lstStyle/>
          <a:p>
            <a:pPr marL="361950" indent="-361950"/>
            <a:r>
              <a:rPr lang="en-US" altLang="zh-CN" b="1" kern="100" dirty="0">
                <a:latin typeface="Times New Roman"/>
                <a:cs typeface="Courier New"/>
              </a:rPr>
              <a:t>2</a:t>
            </a:r>
            <a:r>
              <a:rPr lang="en-US" altLang="zh-CN" b="1" kern="100" dirty="0" smtClean="0">
                <a:latin typeface="Times New Roman"/>
                <a:cs typeface="Courier New"/>
              </a:rPr>
              <a:t>.	</a:t>
            </a:r>
            <a:r>
              <a:rPr lang="zh-CN" altLang="zh-CN" b="1" kern="100" dirty="0" smtClean="0">
                <a:latin typeface="Times New Roman"/>
                <a:cs typeface="Times New Roman"/>
              </a:rPr>
              <a:t>如</a:t>
            </a:r>
            <a:r>
              <a:rPr lang="zh-CN" altLang="zh-CN" b="1" kern="100" dirty="0">
                <a:latin typeface="Times New Roman"/>
                <a:cs typeface="Times New Roman"/>
              </a:rPr>
              <a:t>图所示，</a:t>
            </a:r>
            <a:r>
              <a:rPr lang="en-US" altLang="zh-CN" b="1" i="1" kern="100" dirty="0">
                <a:latin typeface="Times New Roman"/>
                <a:cs typeface="Courier New"/>
              </a:rPr>
              <a:t>AB</a:t>
            </a:r>
            <a:r>
              <a:rPr lang="zh-CN" altLang="zh-CN" b="1" kern="100" dirty="0">
                <a:latin typeface="Times New Roman"/>
                <a:cs typeface="Times New Roman"/>
              </a:rPr>
              <a:t>为光导纤维，</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之间距离为</a:t>
            </a:r>
            <a:r>
              <a:rPr lang="en-US" altLang="zh-CN" b="1" i="1" kern="100" dirty="0">
                <a:latin typeface="Times New Roman"/>
                <a:cs typeface="Courier New"/>
              </a:rPr>
              <a:t>s</a:t>
            </a:r>
            <a:r>
              <a:rPr lang="zh-CN" altLang="zh-CN" b="1" kern="100" dirty="0">
                <a:latin typeface="Times New Roman"/>
                <a:cs typeface="Times New Roman"/>
              </a:rPr>
              <a:t>，使一束光脉冲信号从光导纤维中间入射，射入后在光导纤维与空气的界面上恰好发生全反射，由</a:t>
            </a:r>
            <a:r>
              <a:rPr lang="en-US" altLang="zh-CN" b="1" i="1" kern="100" dirty="0">
                <a:latin typeface="Times New Roman"/>
                <a:cs typeface="Courier New"/>
              </a:rPr>
              <a:t>A</a:t>
            </a:r>
            <a:r>
              <a:rPr lang="zh-CN" altLang="zh-CN" b="1" kern="100" dirty="0">
                <a:latin typeface="Times New Roman"/>
                <a:cs typeface="Times New Roman"/>
              </a:rPr>
              <a:t>点传输到</a:t>
            </a:r>
            <a:r>
              <a:rPr lang="en-US" altLang="zh-CN" b="1" i="1" kern="100" dirty="0">
                <a:latin typeface="Times New Roman"/>
                <a:cs typeface="Courier New"/>
              </a:rPr>
              <a:t>B</a:t>
            </a:r>
            <a:r>
              <a:rPr lang="zh-CN" altLang="zh-CN" b="1" kern="100" dirty="0">
                <a:latin typeface="Times New Roman"/>
                <a:cs typeface="Times New Roman"/>
              </a:rPr>
              <a:t>点所用时间为</a:t>
            </a:r>
            <a:r>
              <a:rPr lang="en-US" altLang="zh-CN" b="1" i="1" kern="100" dirty="0">
                <a:latin typeface="Times New Roman"/>
                <a:cs typeface="Courier New"/>
              </a:rPr>
              <a:t>t</a:t>
            </a:r>
            <a:r>
              <a:rPr lang="zh-CN" altLang="zh-CN" b="1" kern="100" dirty="0">
                <a:latin typeface="Times New Roman"/>
                <a:cs typeface="Times New Roman"/>
              </a:rPr>
              <a:t>，求光导纤维所用材料的折射率。</a:t>
            </a:r>
            <a:endParaRPr lang="zh-CN" altLang="zh-CN" sz="1050" kern="100" dirty="0">
              <a:latin typeface="宋体"/>
              <a:cs typeface="Courier New"/>
            </a:endParaRPr>
          </a:p>
          <a:p>
            <a:pPr marL="361950" indent="-361950"/>
            <a:endParaRPr lang="zh-CN" altLang="en-US" dirty="0"/>
          </a:p>
        </p:txBody>
      </p:sp>
      <p:pic>
        <p:nvPicPr>
          <p:cNvPr id="30722" name="Picture 2" descr="20WLXBY4-72.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4513410" y="2060848"/>
            <a:ext cx="2671875"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对象 1"/>
          <p:cNvGraphicFramePr>
            <a:graphicFrameLocks noChangeAspect="1"/>
          </p:cNvGraphicFramePr>
          <p:nvPr>
            <p:extLst>
              <p:ext uri="{D42A27DB-BD31-4B8C-83A1-F6EECF244321}">
                <p14:modId xmlns:p14="http://schemas.microsoft.com/office/powerpoint/2010/main" val="1512996331"/>
              </p:ext>
            </p:extLst>
          </p:nvPr>
        </p:nvGraphicFramePr>
        <p:xfrm>
          <a:off x="622993" y="3284984"/>
          <a:ext cx="10371138" cy="2595563"/>
        </p:xfrm>
        <a:graphic>
          <a:graphicData uri="http://schemas.openxmlformats.org/presentationml/2006/ole">
            <mc:AlternateContent xmlns:mc="http://schemas.openxmlformats.org/markup-compatibility/2006">
              <mc:Choice xmlns:v="urn:schemas-microsoft-com:vml" Requires="v">
                <p:oleObj spid="_x0000_s30785" name="文档" r:id="rId5" imgW="10371836" imgH="2595356" progId="Word.Document.12">
                  <p:embed/>
                </p:oleObj>
              </mc:Choice>
              <mc:Fallback>
                <p:oleObj name="文档" r:id="rId5" imgW="10371836" imgH="2595356" progId="Word.Document.12">
                  <p:embed/>
                  <p:pic>
                    <p:nvPicPr>
                      <p:cNvPr id="0" name=""/>
                      <p:cNvPicPr/>
                      <p:nvPr/>
                    </p:nvPicPr>
                    <p:blipFill>
                      <a:blip r:embed="rId6"/>
                      <a:stretch>
                        <a:fillRect/>
                      </a:stretch>
                    </p:blipFill>
                    <p:spPr>
                      <a:xfrm>
                        <a:off x="622993" y="3284984"/>
                        <a:ext cx="10371138" cy="2595563"/>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3334072883"/>
              </p:ext>
            </p:extLst>
          </p:nvPr>
        </p:nvGraphicFramePr>
        <p:xfrm>
          <a:off x="696987" y="5878339"/>
          <a:ext cx="10371138" cy="935037"/>
        </p:xfrm>
        <a:graphic>
          <a:graphicData uri="http://schemas.openxmlformats.org/presentationml/2006/ole">
            <mc:AlternateContent xmlns:mc="http://schemas.openxmlformats.org/markup-compatibility/2006">
              <mc:Choice xmlns:v="urn:schemas-microsoft-com:vml" Requires="v">
                <p:oleObj spid="_x0000_s30786" name="文档" r:id="rId7" imgW="10371836" imgH="935539" progId="Word.Document.12">
                  <p:embed/>
                </p:oleObj>
              </mc:Choice>
              <mc:Fallback>
                <p:oleObj name="文档" r:id="rId7" imgW="10371836" imgH="935539" progId="Word.Document.12">
                  <p:embed/>
                  <p:pic>
                    <p:nvPicPr>
                      <p:cNvPr id="0" name=""/>
                      <p:cNvPicPr/>
                      <p:nvPr/>
                    </p:nvPicPr>
                    <p:blipFill>
                      <a:blip r:embed="rId8"/>
                      <a:stretch>
                        <a:fillRect/>
                      </a:stretch>
                    </p:blipFill>
                    <p:spPr>
                      <a:xfrm>
                        <a:off x="696987" y="5878339"/>
                        <a:ext cx="10371138" cy="935037"/>
                      </a:xfrm>
                      <a:prstGeom prst="rect">
                        <a:avLst/>
                      </a:prstGeom>
                    </p:spPr>
                  </p:pic>
                </p:oleObj>
              </mc:Fallback>
            </mc:AlternateContent>
          </a:graphicData>
        </a:graphic>
      </p:graphicFrame>
    </p:spTree>
    <p:extLst>
      <p:ext uri="{BB962C8B-B14F-4D97-AF65-F5344CB8AC3E}">
        <p14:creationId xmlns:p14="http://schemas.microsoft.com/office/powerpoint/2010/main" val="2623534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p:txBody>
          <a:bodyPr/>
          <a:lstStyle/>
          <a:p>
            <a:pPr marL="533400" indent="-533400"/>
            <a:r>
              <a:rPr lang="zh-CN" altLang="zh-CN" b="1" kern="100" dirty="0">
                <a:latin typeface="Times New Roman"/>
                <a:ea typeface="黑体"/>
                <a:cs typeface="Times New Roman"/>
              </a:rPr>
              <a:t>一、培养创新意识和创新思维</a:t>
            </a:r>
            <a:endParaRPr lang="zh-CN" altLang="zh-CN" sz="1050" kern="100" dirty="0">
              <a:latin typeface="宋体"/>
              <a:cs typeface="Courier New"/>
            </a:endParaRPr>
          </a:p>
          <a:p>
            <a:pPr marL="533400" indent="-533400"/>
            <a:r>
              <a:rPr lang="en-US" altLang="zh-CN" b="1" kern="100" dirty="0" smtClean="0">
                <a:latin typeface="Times New Roman"/>
                <a:ea typeface="隶书"/>
                <a:cs typeface="Courier New"/>
              </a:rPr>
              <a:t>	(</a:t>
            </a:r>
            <a:r>
              <a:rPr lang="zh-CN" altLang="zh-CN" b="1" kern="100" dirty="0">
                <a:latin typeface="Times New Roman"/>
                <a:ea typeface="隶书"/>
                <a:cs typeface="Times New Roman"/>
              </a:rPr>
              <a:t>选自鲁科版新教材</a:t>
            </a:r>
            <a:r>
              <a:rPr lang="en-US" altLang="zh-CN" b="1" kern="100" dirty="0">
                <a:latin typeface="宋体"/>
                <a:cs typeface="Times New Roman"/>
              </a:rPr>
              <a:t>“</a:t>
            </a:r>
            <a:r>
              <a:rPr lang="zh-CN" altLang="zh-CN" b="1" kern="100" dirty="0">
                <a:latin typeface="Times New Roman"/>
                <a:ea typeface="隶书"/>
                <a:cs typeface="Times New Roman"/>
              </a:rPr>
              <a:t>物理聊吧</a:t>
            </a:r>
            <a:r>
              <a:rPr lang="en-US" altLang="zh-CN" b="1" kern="100" dirty="0">
                <a:latin typeface="宋体"/>
                <a:cs typeface="Times New Roman"/>
              </a:rPr>
              <a:t>”</a:t>
            </a:r>
            <a:r>
              <a:rPr lang="en-US" altLang="zh-CN" b="1" kern="100" dirty="0">
                <a:latin typeface="Times New Roman"/>
                <a:ea typeface="隶书"/>
                <a:cs typeface="Courier New"/>
              </a:rPr>
              <a:t>)</a:t>
            </a:r>
            <a:r>
              <a:rPr lang="zh-CN" altLang="zh-CN" b="1" kern="100" dirty="0">
                <a:latin typeface="Times New Roman"/>
                <a:cs typeface="Times New Roman"/>
              </a:rPr>
              <a:t>美妙的彩虹，常引发人们产生美好的联想，被比喻为</a:t>
            </a:r>
            <a:r>
              <a:rPr lang="en-US" altLang="zh-CN" b="1" kern="100" dirty="0">
                <a:latin typeface="宋体"/>
                <a:cs typeface="Times New Roman"/>
              </a:rPr>
              <a:t>“</a:t>
            </a:r>
            <a:r>
              <a:rPr lang="zh-CN" altLang="zh-CN" b="1" kern="100" dirty="0">
                <a:latin typeface="Times New Roman"/>
                <a:cs typeface="Times New Roman"/>
              </a:rPr>
              <a:t>天空的微笑</a:t>
            </a:r>
            <a:r>
              <a:rPr lang="en-US" altLang="zh-CN" b="1" kern="100" dirty="0">
                <a:latin typeface="宋体"/>
                <a:cs typeface="Times New Roman"/>
              </a:rPr>
              <a:t>”“</a:t>
            </a:r>
            <a:r>
              <a:rPr lang="zh-CN" altLang="zh-CN" b="1" kern="100" dirty="0">
                <a:latin typeface="Times New Roman"/>
                <a:cs typeface="Times New Roman"/>
              </a:rPr>
              <a:t>相会的彩桥</a:t>
            </a:r>
            <a:r>
              <a:rPr lang="en-US" altLang="zh-CN" b="1" kern="100" dirty="0">
                <a:latin typeface="宋体"/>
                <a:cs typeface="Times New Roman"/>
              </a:rPr>
              <a:t>”</a:t>
            </a:r>
            <a:r>
              <a:rPr lang="zh-CN" altLang="zh-CN" b="1" kern="100" dirty="0">
                <a:latin typeface="Times New Roman"/>
                <a:cs typeface="Times New Roman"/>
              </a:rPr>
              <a:t>等。通常能看见的彩虹是红色在外、紫色在内，这被称为</a:t>
            </a:r>
            <a:r>
              <a:rPr lang="en-US" altLang="zh-CN" b="1" kern="100" dirty="0">
                <a:latin typeface="宋体"/>
                <a:cs typeface="Times New Roman"/>
              </a:rPr>
              <a:t>“</a:t>
            </a:r>
            <a:r>
              <a:rPr lang="zh-CN" altLang="zh-CN" b="1" kern="100" dirty="0">
                <a:latin typeface="Times New Roman"/>
                <a:cs typeface="Times New Roman"/>
              </a:rPr>
              <a:t>虹</a:t>
            </a:r>
            <a:r>
              <a:rPr lang="en-US" altLang="zh-CN" b="1" kern="100" dirty="0">
                <a:latin typeface="宋体"/>
                <a:cs typeface="Times New Roman"/>
              </a:rPr>
              <a:t>”</a:t>
            </a:r>
            <a:r>
              <a:rPr lang="zh-CN" altLang="zh-CN" b="1" kern="100" dirty="0">
                <a:latin typeface="Times New Roman"/>
                <a:cs typeface="Times New Roman"/>
              </a:rPr>
              <a:t>。有时还能看见一组相对</a:t>
            </a:r>
            <a:r>
              <a:rPr lang="en-US" altLang="zh-CN" b="1" kern="100" dirty="0">
                <a:latin typeface="宋体"/>
                <a:cs typeface="Times New Roman"/>
              </a:rPr>
              <a:t>“</a:t>
            </a:r>
            <a:r>
              <a:rPr lang="zh-CN" altLang="zh-CN" b="1" kern="100" dirty="0">
                <a:latin typeface="Times New Roman"/>
                <a:cs typeface="Times New Roman"/>
              </a:rPr>
              <a:t>虹</a:t>
            </a:r>
            <a:r>
              <a:rPr lang="en-US" altLang="zh-CN" b="1" kern="100" dirty="0">
                <a:latin typeface="宋体"/>
                <a:cs typeface="Times New Roman"/>
              </a:rPr>
              <a:t>”</a:t>
            </a:r>
            <a:r>
              <a:rPr lang="zh-CN" altLang="zh-CN" b="1" kern="100" dirty="0">
                <a:latin typeface="Times New Roman"/>
                <a:cs typeface="Times New Roman"/>
              </a:rPr>
              <a:t>而言颜色较淡的彩色圆弧，红色在内、紫色在外，这被称为</a:t>
            </a:r>
            <a:r>
              <a:rPr lang="en-US" altLang="zh-CN" b="1" kern="100" dirty="0">
                <a:latin typeface="宋体"/>
                <a:cs typeface="Times New Roman"/>
              </a:rPr>
              <a:t>“</a:t>
            </a:r>
            <a:r>
              <a:rPr lang="zh-CN" altLang="zh-CN" b="1" kern="100" dirty="0">
                <a:latin typeface="Times New Roman"/>
                <a:cs typeface="Times New Roman"/>
              </a:rPr>
              <a:t>霓</a:t>
            </a:r>
            <a:r>
              <a:rPr lang="en-US" altLang="zh-CN" b="1" kern="100" dirty="0">
                <a:latin typeface="宋体"/>
                <a:cs typeface="Times New Roman"/>
              </a:rPr>
              <a:t>”</a:t>
            </a:r>
            <a:r>
              <a:rPr lang="en-US" altLang="zh-CN" b="1" kern="100" dirty="0">
                <a:latin typeface="Times New Roman"/>
                <a:cs typeface="Courier New"/>
              </a:rPr>
              <a:t>(</a:t>
            </a:r>
            <a:r>
              <a:rPr lang="zh-CN" altLang="zh-CN" b="1" kern="100" dirty="0">
                <a:latin typeface="Times New Roman"/>
                <a:cs typeface="Times New Roman"/>
              </a:rPr>
              <a:t>如图</a:t>
            </a:r>
            <a:r>
              <a:rPr lang="en-US" altLang="zh-CN" b="1" kern="100" dirty="0">
                <a:latin typeface="Times New Roman"/>
                <a:cs typeface="Courier New"/>
              </a:rPr>
              <a:t>)</a:t>
            </a:r>
            <a:r>
              <a:rPr lang="zh-CN" altLang="zh-CN" b="1" kern="100" dirty="0">
                <a:latin typeface="Times New Roman"/>
                <a:cs typeface="Times New Roman"/>
              </a:rPr>
              <a:t>。根据下图，与同学讨论交流：</a:t>
            </a:r>
            <a:endParaRPr lang="zh-CN" altLang="zh-CN" sz="1050" kern="100" dirty="0">
              <a:latin typeface="宋体"/>
              <a:cs typeface="Courier New"/>
            </a:endParaRPr>
          </a:p>
          <a:p>
            <a:pPr marL="533400" indent="-533400"/>
            <a:endParaRPr lang="zh-CN" altLang="en-US" dirty="0"/>
          </a:p>
        </p:txBody>
      </p:sp>
      <p:pic>
        <p:nvPicPr>
          <p:cNvPr id="31746" name="Picture 2" descr="F:\粤教版物理选择性必修第一册\新课程学案3培优高素养.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81236" y="260648"/>
            <a:ext cx="5868679"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7" name="Picture 3" descr="20XWLX4-57.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4441403" y="4370252"/>
            <a:ext cx="2664296" cy="2123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668039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2636910"/>
            <a:ext cx="10975658" cy="3384378"/>
          </a:xfrm>
        </p:spPr>
        <p:txBody>
          <a:bodyPr/>
          <a:lstStyle/>
          <a:p>
            <a:pPr indent="612140"/>
            <a:r>
              <a:rPr lang="en-US" altLang="zh-CN" b="1" kern="100" dirty="0">
                <a:latin typeface="Times New Roman"/>
                <a:cs typeface="Courier New"/>
              </a:rPr>
              <a:t>(1)</a:t>
            </a:r>
            <a:r>
              <a:rPr lang="zh-CN" altLang="zh-CN" b="1" kern="100" dirty="0">
                <a:latin typeface="Times New Roman"/>
                <a:cs typeface="Times New Roman"/>
              </a:rPr>
              <a:t>虹与霓的形成除了有光的折射外，还经历了什么过程？</a:t>
            </a:r>
            <a:endParaRPr lang="zh-CN" altLang="zh-CN" sz="1050" kern="100" dirty="0">
              <a:latin typeface="宋体"/>
              <a:cs typeface="Courier New"/>
            </a:endParaRPr>
          </a:p>
          <a:p>
            <a:pPr indent="612140"/>
            <a:r>
              <a:rPr lang="en-US" altLang="zh-CN" b="1" kern="100" dirty="0">
                <a:latin typeface="Times New Roman"/>
                <a:cs typeface="Courier New"/>
              </a:rPr>
              <a:t>(2)</a:t>
            </a:r>
            <a:r>
              <a:rPr lang="zh-CN" altLang="zh-CN" b="1" kern="100" dirty="0">
                <a:latin typeface="Times New Roman"/>
                <a:cs typeface="Times New Roman"/>
              </a:rPr>
              <a:t>我们看到的虹比霓亮得多，你能说出其中的道理吗？</a:t>
            </a:r>
            <a:endParaRPr lang="zh-CN" altLang="zh-CN" sz="1050" kern="100" dirty="0">
              <a:latin typeface="宋体"/>
              <a:cs typeface="Courier New"/>
            </a:endParaRPr>
          </a:p>
          <a:p>
            <a:pPr indent="612140"/>
            <a:r>
              <a:rPr lang="zh-CN" altLang="zh-CN" b="1" kern="100" dirty="0">
                <a:solidFill>
                  <a:srgbClr val="FF0000"/>
                </a:solidFill>
                <a:latin typeface="Times New Roman"/>
                <a:ea typeface="黑体"/>
                <a:cs typeface="Times New Roman"/>
              </a:rPr>
              <a:t>提示：</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还经历了全反射过程。</a:t>
            </a:r>
            <a:endParaRPr lang="zh-CN" altLang="zh-CN" sz="1050" kern="100" dirty="0">
              <a:latin typeface="宋体"/>
              <a:cs typeface="Courier New"/>
            </a:endParaRPr>
          </a:p>
          <a:p>
            <a:pPr indent="612140"/>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虹在形成过程中，太阳光在水珠中经历了一次全反射，而霓在形成过程中，太阳光在水珠中经历了两次反射，光能量有较大损耗</a:t>
            </a:r>
            <a:r>
              <a:rPr lang="zh-CN" altLang="zh-CN" b="1" kern="100" dirty="0" smtClean="0">
                <a:latin typeface="Times New Roman"/>
                <a:ea typeface="楷体_GB2312"/>
                <a:cs typeface="Times New Roman"/>
              </a:rPr>
              <a:t>。</a:t>
            </a:r>
            <a:endParaRPr lang="zh-CN" altLang="zh-CN" sz="1050" kern="100" dirty="0">
              <a:latin typeface="宋体"/>
              <a:cs typeface="Courier New"/>
            </a:endParaRPr>
          </a:p>
        </p:txBody>
      </p:sp>
      <p:pic>
        <p:nvPicPr>
          <p:cNvPr id="32770" name="Picture 2" descr="20XWLX4-5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937347" y="404664"/>
            <a:ext cx="4032448" cy="1989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2527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randombar(horizontal)">
                                      <p:cBhvr>
                                        <p:cTn id="7" dur="500"/>
                                        <p:tgtEl>
                                          <p:spTgt spid="6">
                                            <p:txEl>
                                              <p:pRg st="2" end="2"/>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6">
                                            <p:txEl>
                                              <p:pRg st="3" end="3"/>
                                            </p:txEl>
                                          </p:spTgt>
                                        </p:tgtEl>
                                        <p:attrNameLst>
                                          <p:attrName>style.visibility</p:attrName>
                                        </p:attrNameLst>
                                      </p:cBhvr>
                                      <p:to>
                                        <p:strVal val="visible"/>
                                      </p:to>
                                    </p:set>
                                    <p:animEffect transition="in" filter="randombar(horizontal)">
                                      <p:cBhvr>
                                        <p:cTn id="10"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96987" y="332656"/>
            <a:ext cx="10975658" cy="6254152"/>
          </a:xfrm>
        </p:spPr>
        <p:txBody>
          <a:bodyPr>
            <a:normAutofit/>
          </a:bodyPr>
          <a:lstStyle/>
          <a:p>
            <a:pPr marL="446088" indent="-446088"/>
            <a:r>
              <a:rPr lang="zh-CN" altLang="zh-CN" b="1" kern="100" dirty="0">
                <a:latin typeface="Times New Roman"/>
                <a:ea typeface="黑体"/>
                <a:cs typeface="Times New Roman"/>
              </a:rPr>
              <a:t>二、注重学以致用和思维建模</a:t>
            </a:r>
            <a:endParaRPr lang="zh-CN" altLang="zh-CN" kern="100" dirty="0">
              <a:latin typeface="宋体"/>
              <a:cs typeface="Courier New"/>
            </a:endParaRPr>
          </a:p>
          <a:p>
            <a:pPr marL="446088" indent="-446088" algn="just"/>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隶书"/>
                <a:cs typeface="Courier New"/>
              </a:rPr>
              <a:t>(2022·</a:t>
            </a:r>
            <a:r>
              <a:rPr lang="zh-CN" altLang="zh-CN" b="1" kern="100" dirty="0">
                <a:latin typeface="Times New Roman"/>
                <a:ea typeface="隶书"/>
                <a:cs typeface="Times New Roman"/>
              </a:rPr>
              <a:t>辽宁高考</a:t>
            </a:r>
            <a:r>
              <a:rPr lang="en-US" altLang="zh-CN" b="1" kern="100" dirty="0">
                <a:latin typeface="Times New Roman"/>
                <a:ea typeface="隶书"/>
                <a:cs typeface="Courier New"/>
              </a:rPr>
              <a:t>)</a:t>
            </a:r>
            <a:r>
              <a:rPr lang="zh-CN" altLang="zh-CN" kern="100" dirty="0">
                <a:latin typeface="宋体"/>
                <a:cs typeface="Courier New"/>
              </a:rPr>
              <a:t> </a:t>
            </a:r>
            <a:r>
              <a:rPr lang="zh-CN" altLang="zh-CN" b="1" kern="100" dirty="0">
                <a:latin typeface="Times New Roman"/>
                <a:cs typeface="Times New Roman"/>
              </a:rPr>
              <a:t>完全失重时，液滴呈球形，气泡在液</a:t>
            </a:r>
            <a:r>
              <a:rPr lang="zh-CN" altLang="zh-CN" b="1" kern="100" dirty="0" smtClean="0">
                <a:latin typeface="Times New Roman"/>
                <a:cs typeface="Times New Roman"/>
              </a:rPr>
              <a:t>体</a:t>
            </a:r>
            <a:endParaRPr lang="en-US" altLang="zh-CN" b="1" kern="100" dirty="0" smtClean="0">
              <a:latin typeface="Times New Roman"/>
              <a:cs typeface="Times New Roman"/>
            </a:endParaRPr>
          </a:p>
          <a:p>
            <a:pPr marL="446088" indent="0" algn="just"/>
            <a:r>
              <a:rPr lang="zh-CN" altLang="zh-CN" b="1" kern="100" dirty="0" smtClean="0">
                <a:latin typeface="Times New Roman"/>
                <a:cs typeface="Times New Roman"/>
              </a:rPr>
              <a:t>中</a:t>
            </a:r>
            <a:r>
              <a:rPr lang="zh-CN" altLang="zh-CN" b="1" kern="100" dirty="0">
                <a:latin typeface="Times New Roman"/>
                <a:cs typeface="Times New Roman"/>
              </a:rPr>
              <a:t>将不会上浮。</a:t>
            </a:r>
            <a:r>
              <a:rPr lang="en-US" altLang="zh-CN" b="1" kern="100" dirty="0">
                <a:latin typeface="Times New Roman"/>
                <a:cs typeface="Courier New"/>
              </a:rPr>
              <a:t>2021</a:t>
            </a:r>
            <a:r>
              <a:rPr lang="zh-CN" altLang="zh-CN" b="1" kern="100" dirty="0">
                <a:latin typeface="Times New Roman"/>
                <a:cs typeface="Times New Roman"/>
              </a:rPr>
              <a:t>年</a:t>
            </a:r>
            <a:r>
              <a:rPr lang="en-US" altLang="zh-CN" b="1" kern="100" dirty="0">
                <a:latin typeface="Times New Roman"/>
                <a:cs typeface="Courier New"/>
              </a:rPr>
              <a:t>12</a:t>
            </a:r>
            <a:r>
              <a:rPr lang="zh-CN" altLang="zh-CN" b="1" kern="100" dirty="0">
                <a:latin typeface="Times New Roman"/>
                <a:cs typeface="Times New Roman"/>
              </a:rPr>
              <a:t>月，在中国空间站</a:t>
            </a:r>
            <a:r>
              <a:rPr lang="en-US" altLang="zh-CN" b="1" kern="100" dirty="0">
                <a:latin typeface="宋体"/>
                <a:cs typeface="Times New Roman"/>
              </a:rPr>
              <a:t>“</a:t>
            </a:r>
            <a:r>
              <a:rPr lang="zh-CN" altLang="zh-CN" b="1" kern="100" dirty="0">
                <a:latin typeface="Times New Roman"/>
                <a:cs typeface="Times New Roman"/>
              </a:rPr>
              <a:t>天宫课堂</a:t>
            </a:r>
            <a:r>
              <a:rPr lang="en-US" altLang="zh-CN" b="1" kern="100" dirty="0" smtClean="0">
                <a:latin typeface="宋体"/>
                <a:cs typeface="Times New Roman"/>
              </a:rPr>
              <a:t>”</a:t>
            </a:r>
          </a:p>
          <a:p>
            <a:pPr marL="446088" indent="0" algn="just"/>
            <a:r>
              <a:rPr lang="zh-CN" altLang="zh-CN" b="1" kern="100" dirty="0" smtClean="0">
                <a:latin typeface="Times New Roman"/>
                <a:cs typeface="Times New Roman"/>
              </a:rPr>
              <a:t>的</a:t>
            </a:r>
            <a:r>
              <a:rPr lang="zh-CN" altLang="zh-CN" b="1" kern="100" dirty="0">
                <a:latin typeface="Times New Roman"/>
                <a:cs typeface="Times New Roman"/>
              </a:rPr>
              <a:t>水球光学实验中，航天员向水球中注入空气形成了</a:t>
            </a:r>
            <a:r>
              <a:rPr lang="zh-CN" altLang="zh-CN" b="1" kern="100" dirty="0" smtClean="0">
                <a:latin typeface="Times New Roman"/>
                <a:cs typeface="Times New Roman"/>
              </a:rPr>
              <a:t>一</a:t>
            </a:r>
            <a:endParaRPr lang="en-US" altLang="zh-CN" b="1" kern="100" dirty="0" smtClean="0">
              <a:latin typeface="Times New Roman"/>
              <a:cs typeface="Times New Roman"/>
            </a:endParaRPr>
          </a:p>
          <a:p>
            <a:pPr marL="446088" indent="0" algn="just"/>
            <a:r>
              <a:rPr lang="zh-CN" altLang="zh-CN" b="1" kern="100" dirty="0" smtClean="0">
                <a:latin typeface="Times New Roman"/>
                <a:cs typeface="Times New Roman"/>
              </a:rPr>
              <a:t>个</a:t>
            </a:r>
            <a:r>
              <a:rPr lang="zh-CN" altLang="zh-CN" b="1" kern="100" dirty="0">
                <a:latin typeface="Times New Roman"/>
                <a:cs typeface="Times New Roman"/>
              </a:rPr>
              <a:t>内含气泡的水球。如图所示，若气泡与水球同心，在过球心</a:t>
            </a:r>
            <a:r>
              <a:rPr lang="en-US" altLang="zh-CN" b="1" i="1" kern="100" dirty="0">
                <a:latin typeface="Times New Roman"/>
                <a:cs typeface="Courier New"/>
              </a:rPr>
              <a:t>O</a:t>
            </a:r>
            <a:r>
              <a:rPr lang="zh-CN" altLang="zh-CN" b="1" kern="100" dirty="0">
                <a:latin typeface="Times New Roman"/>
                <a:cs typeface="Times New Roman"/>
              </a:rPr>
              <a:t>的平面内，用单色平行光照射这一水球。下列说法正确的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latin typeface="宋体"/>
              <a:cs typeface="Courier New"/>
            </a:endParaRPr>
          </a:p>
          <a:p>
            <a:pPr marL="446088" indent="0" algn="just"/>
            <a:r>
              <a:rPr lang="en-US" altLang="zh-CN" b="1" kern="100" dirty="0">
                <a:latin typeface="Times New Roman"/>
                <a:cs typeface="Courier New"/>
              </a:rPr>
              <a:t>A</a:t>
            </a:r>
            <a:r>
              <a:rPr lang="zh-CN" altLang="zh-CN" b="1" kern="100" dirty="0">
                <a:latin typeface="Times New Roman"/>
                <a:cs typeface="Times New Roman"/>
              </a:rPr>
              <a:t>．此单色光从空气进入水球，频率一定变大</a:t>
            </a:r>
            <a:endParaRPr lang="zh-CN" altLang="zh-CN" kern="100" dirty="0">
              <a:latin typeface="宋体"/>
              <a:cs typeface="Courier New"/>
            </a:endParaRPr>
          </a:p>
          <a:p>
            <a:pPr marL="446088" indent="0" algn="just"/>
            <a:r>
              <a:rPr lang="en-US" altLang="zh-CN" b="1" kern="100" dirty="0">
                <a:latin typeface="Times New Roman"/>
                <a:cs typeface="Courier New"/>
              </a:rPr>
              <a:t>B</a:t>
            </a:r>
            <a:r>
              <a:rPr lang="zh-CN" altLang="zh-CN" b="1" kern="100" dirty="0">
                <a:latin typeface="Times New Roman"/>
                <a:cs typeface="Times New Roman"/>
              </a:rPr>
              <a:t>．此单色光从空气进入水球，频率一定变小</a:t>
            </a:r>
            <a:endParaRPr lang="zh-CN" altLang="zh-CN" kern="100" dirty="0">
              <a:latin typeface="宋体"/>
              <a:cs typeface="Courier New"/>
            </a:endParaRPr>
          </a:p>
          <a:p>
            <a:pPr marL="446088" indent="0" algn="just"/>
            <a:r>
              <a:rPr lang="en-US" altLang="zh-CN" b="1" kern="100" dirty="0">
                <a:latin typeface="Times New Roman"/>
                <a:cs typeface="Courier New"/>
              </a:rPr>
              <a:t>C</a:t>
            </a:r>
            <a:r>
              <a:rPr lang="zh-CN" altLang="zh-CN" b="1" kern="100" dirty="0">
                <a:latin typeface="Times New Roman"/>
                <a:cs typeface="Times New Roman"/>
              </a:rPr>
              <a:t>．若光线</a:t>
            </a:r>
            <a:r>
              <a:rPr lang="en-US" altLang="zh-CN" b="1" kern="100" dirty="0">
                <a:latin typeface="Times New Roman"/>
                <a:cs typeface="Courier New"/>
              </a:rPr>
              <a:t>1</a:t>
            </a:r>
            <a:r>
              <a:rPr lang="zh-CN" altLang="zh-CN" b="1" kern="100" dirty="0">
                <a:latin typeface="Times New Roman"/>
                <a:cs typeface="Times New Roman"/>
              </a:rPr>
              <a:t>在</a:t>
            </a:r>
            <a:r>
              <a:rPr lang="en-US" altLang="zh-CN" b="1" i="1" kern="100" dirty="0">
                <a:latin typeface="Times New Roman"/>
                <a:cs typeface="Courier New"/>
              </a:rPr>
              <a:t>M</a:t>
            </a:r>
            <a:r>
              <a:rPr lang="zh-CN" altLang="zh-CN" b="1" kern="100" dirty="0">
                <a:latin typeface="Times New Roman"/>
                <a:cs typeface="Times New Roman"/>
              </a:rPr>
              <a:t>处发生全反射，光线</a:t>
            </a:r>
            <a:r>
              <a:rPr lang="en-US" altLang="zh-CN" b="1" kern="100" dirty="0">
                <a:latin typeface="Times New Roman"/>
                <a:cs typeface="Courier New"/>
              </a:rPr>
              <a:t>2</a:t>
            </a:r>
            <a:r>
              <a:rPr lang="zh-CN" altLang="zh-CN" b="1" kern="100" dirty="0">
                <a:latin typeface="Times New Roman"/>
                <a:cs typeface="Times New Roman"/>
              </a:rPr>
              <a:t>在</a:t>
            </a:r>
            <a:r>
              <a:rPr lang="en-US" altLang="zh-CN" b="1" i="1" kern="100" dirty="0">
                <a:latin typeface="Times New Roman"/>
                <a:cs typeface="Courier New"/>
              </a:rPr>
              <a:t>N</a:t>
            </a:r>
            <a:r>
              <a:rPr lang="zh-CN" altLang="zh-CN" b="1" kern="100" dirty="0">
                <a:latin typeface="Times New Roman"/>
                <a:cs typeface="Times New Roman"/>
              </a:rPr>
              <a:t>处一定发生全反射</a:t>
            </a:r>
            <a:endParaRPr lang="zh-CN" altLang="zh-CN" kern="100" dirty="0">
              <a:latin typeface="宋体"/>
              <a:cs typeface="Courier New"/>
            </a:endParaRPr>
          </a:p>
          <a:p>
            <a:pPr marL="446088" indent="0" algn="just"/>
            <a:r>
              <a:rPr lang="en-US" altLang="zh-CN" b="1" kern="100" dirty="0">
                <a:latin typeface="Times New Roman"/>
                <a:cs typeface="Courier New"/>
              </a:rPr>
              <a:t>D</a:t>
            </a:r>
            <a:r>
              <a:rPr lang="zh-CN" altLang="zh-CN" b="1" kern="100" dirty="0">
                <a:latin typeface="Times New Roman"/>
                <a:cs typeface="Times New Roman"/>
              </a:rPr>
              <a:t>．若光线</a:t>
            </a:r>
            <a:r>
              <a:rPr lang="en-US" altLang="zh-CN" b="1" kern="100" dirty="0">
                <a:latin typeface="Times New Roman"/>
                <a:cs typeface="Courier New"/>
              </a:rPr>
              <a:t>2</a:t>
            </a:r>
            <a:r>
              <a:rPr lang="zh-CN" altLang="zh-CN" b="1" kern="100" dirty="0">
                <a:latin typeface="Times New Roman"/>
                <a:cs typeface="Times New Roman"/>
              </a:rPr>
              <a:t>在</a:t>
            </a:r>
            <a:r>
              <a:rPr lang="en-US" altLang="zh-CN" b="1" i="1" kern="100" dirty="0">
                <a:latin typeface="Times New Roman"/>
                <a:cs typeface="Courier New"/>
              </a:rPr>
              <a:t>N</a:t>
            </a:r>
            <a:r>
              <a:rPr lang="zh-CN" altLang="zh-CN" b="1" kern="100" dirty="0">
                <a:latin typeface="Times New Roman"/>
                <a:cs typeface="Times New Roman"/>
              </a:rPr>
              <a:t>处发生全反射，光线</a:t>
            </a:r>
            <a:r>
              <a:rPr lang="en-US" altLang="zh-CN" b="1" kern="100" dirty="0">
                <a:latin typeface="Times New Roman"/>
                <a:cs typeface="Courier New"/>
              </a:rPr>
              <a:t>1</a:t>
            </a:r>
            <a:r>
              <a:rPr lang="zh-CN" altLang="zh-CN" b="1" kern="100" dirty="0">
                <a:latin typeface="Times New Roman"/>
                <a:cs typeface="Times New Roman"/>
              </a:rPr>
              <a:t>在</a:t>
            </a:r>
            <a:r>
              <a:rPr lang="en-US" altLang="zh-CN" b="1" i="1" kern="100" dirty="0">
                <a:latin typeface="Times New Roman"/>
                <a:cs typeface="Courier New"/>
              </a:rPr>
              <a:t>M</a:t>
            </a:r>
            <a:r>
              <a:rPr lang="zh-CN" altLang="zh-CN" b="1" kern="100" dirty="0">
                <a:latin typeface="Times New Roman"/>
                <a:cs typeface="Times New Roman"/>
              </a:rPr>
              <a:t>处一定发生全反射</a:t>
            </a:r>
            <a:endParaRPr lang="zh-CN" altLang="zh-CN" kern="100" dirty="0">
              <a:latin typeface="宋体"/>
              <a:cs typeface="Courier New"/>
            </a:endParaRPr>
          </a:p>
          <a:p>
            <a:pPr marL="446088" indent="0"/>
            <a:endParaRPr lang="zh-CN" altLang="en-US" dirty="0"/>
          </a:p>
        </p:txBody>
      </p:sp>
      <p:pic>
        <p:nvPicPr>
          <p:cNvPr id="46082" name="Picture 2" descr="F:\粤教版物理选择性必修第一册\教参\22WLGKLJJ-4.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049915" y="846493"/>
            <a:ext cx="2808312" cy="2006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668039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66545" y="1351311"/>
            <a:ext cx="10975658" cy="4021905"/>
          </a:xfrm>
        </p:spPr>
        <p:txBody>
          <a:bodyPr/>
          <a:lstStyle/>
          <a:p>
            <a:pPr indent="0"/>
            <a:r>
              <a:rPr lang="zh-CN" altLang="zh-CN" b="1" kern="100" dirty="0">
                <a:solidFill>
                  <a:srgbClr val="FF0000"/>
                </a:solidFill>
                <a:latin typeface="Times New Roman"/>
                <a:ea typeface="黑体"/>
                <a:cs typeface="Times New Roman"/>
              </a:rPr>
              <a:t>解</a:t>
            </a:r>
            <a:r>
              <a:rPr lang="zh-CN" altLang="zh-CN" b="1" kern="100" dirty="0" smtClean="0">
                <a:solidFill>
                  <a:srgbClr val="FF0000"/>
                </a:solidFill>
                <a:latin typeface="Times New Roman"/>
                <a:ea typeface="黑体"/>
                <a:cs typeface="Times New Roman"/>
              </a:rPr>
              <a:t>析</a:t>
            </a:r>
            <a:r>
              <a:rPr lang="zh-CN" altLang="en-US"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光</a:t>
            </a:r>
            <a:r>
              <a:rPr lang="zh-CN" altLang="zh-CN" b="1" kern="100" dirty="0">
                <a:latin typeface="Times New Roman"/>
                <a:ea typeface="楷体_GB2312"/>
                <a:cs typeface="Times New Roman"/>
              </a:rPr>
              <a:t>在不同介质中传播过程中频率不变，故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smtClean="0">
                <a:latin typeface="Times New Roman"/>
                <a:ea typeface="楷体_GB2312"/>
                <a:cs typeface="Times New Roman"/>
              </a:rPr>
              <a:t>错</a:t>
            </a:r>
            <a:endParaRPr lang="en-US" altLang="zh-CN" b="1" kern="100" dirty="0" smtClean="0">
              <a:latin typeface="Times New Roman"/>
              <a:ea typeface="楷体_GB2312"/>
              <a:cs typeface="Times New Roman"/>
            </a:endParaRPr>
          </a:p>
          <a:p>
            <a:pPr indent="0"/>
            <a:r>
              <a:rPr lang="zh-CN" altLang="zh-CN" b="1" kern="100" dirty="0" smtClean="0">
                <a:latin typeface="Times New Roman"/>
                <a:ea typeface="楷体_GB2312"/>
                <a:cs typeface="Times New Roman"/>
              </a:rPr>
              <a:t>误</a:t>
            </a:r>
            <a:r>
              <a:rPr lang="zh-CN" altLang="zh-CN" b="1" kern="100" dirty="0">
                <a:latin typeface="Times New Roman"/>
                <a:ea typeface="楷体_GB2312"/>
                <a:cs typeface="Times New Roman"/>
              </a:rPr>
              <a:t>；如图所示，光线</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在</a:t>
            </a:r>
            <a:r>
              <a:rPr lang="en-US" altLang="zh-CN" b="1" i="1" kern="100" dirty="0">
                <a:latin typeface="Times New Roman"/>
                <a:ea typeface="楷体_GB2312"/>
                <a:cs typeface="Courier New"/>
              </a:rPr>
              <a:t>M</a:t>
            </a:r>
            <a:r>
              <a:rPr lang="zh-CN" altLang="zh-CN" b="1" kern="100" dirty="0">
                <a:latin typeface="Times New Roman"/>
                <a:ea typeface="楷体_GB2312"/>
                <a:cs typeface="Times New Roman"/>
              </a:rPr>
              <a:t>处的入射角小于光线</a:t>
            </a: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在</a:t>
            </a:r>
            <a:r>
              <a:rPr lang="en-US" altLang="zh-CN" b="1" i="1" kern="100" dirty="0">
                <a:latin typeface="Times New Roman"/>
                <a:ea typeface="楷体_GB2312"/>
                <a:cs typeface="Courier New"/>
              </a:rPr>
              <a:t>N</a:t>
            </a:r>
            <a:r>
              <a:rPr lang="zh-CN" altLang="zh-CN" b="1" kern="100" dirty="0">
                <a:latin typeface="Times New Roman"/>
                <a:ea typeface="楷体_GB2312"/>
                <a:cs typeface="Times New Roman"/>
              </a:rPr>
              <a:t>处</a:t>
            </a:r>
            <a:r>
              <a:rPr lang="zh-CN" altLang="zh-CN" b="1" kern="100" dirty="0" smtClean="0">
                <a:latin typeface="Times New Roman"/>
                <a:ea typeface="楷体_GB2312"/>
                <a:cs typeface="Times New Roman"/>
              </a:rPr>
              <a:t>的</a:t>
            </a:r>
            <a:endParaRPr lang="en-US" altLang="zh-CN" b="1" kern="100" dirty="0" smtClean="0">
              <a:latin typeface="Times New Roman"/>
              <a:ea typeface="楷体_GB2312"/>
              <a:cs typeface="Times New Roman"/>
            </a:endParaRPr>
          </a:p>
          <a:p>
            <a:pPr indent="0"/>
            <a:r>
              <a:rPr lang="zh-CN" altLang="zh-CN" b="1" kern="100" dirty="0" smtClean="0">
                <a:latin typeface="Times New Roman"/>
                <a:ea typeface="楷体_GB2312"/>
                <a:cs typeface="Times New Roman"/>
              </a:rPr>
              <a:t>入</a:t>
            </a:r>
            <a:r>
              <a:rPr lang="zh-CN" altLang="zh-CN" b="1" kern="100" dirty="0">
                <a:latin typeface="Times New Roman"/>
                <a:ea typeface="楷体_GB2312"/>
                <a:cs typeface="Times New Roman"/>
              </a:rPr>
              <a:t>射</a:t>
            </a:r>
            <a:r>
              <a:rPr lang="zh-CN" altLang="zh-CN" b="1" kern="100">
                <a:latin typeface="Times New Roman"/>
                <a:ea typeface="楷体_GB2312"/>
                <a:cs typeface="Times New Roman"/>
              </a:rPr>
              <a:t>角</a:t>
            </a:r>
            <a:r>
              <a:rPr lang="zh-CN" altLang="zh-CN" b="1" kern="100" smtClean="0">
                <a:latin typeface="Times New Roman"/>
                <a:ea typeface="楷体_GB2312"/>
                <a:cs typeface="Times New Roman"/>
              </a:rPr>
              <a:t>，故</a:t>
            </a:r>
            <a:r>
              <a:rPr lang="zh-CN" altLang="zh-CN" b="1" kern="100" dirty="0">
                <a:latin typeface="Times New Roman"/>
                <a:ea typeface="楷体_GB2312"/>
                <a:cs typeface="Times New Roman"/>
              </a:rPr>
              <a:t>若光线</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在</a:t>
            </a:r>
            <a:r>
              <a:rPr lang="en-US" altLang="zh-CN" b="1" i="1" kern="100" dirty="0">
                <a:latin typeface="Times New Roman"/>
                <a:ea typeface="楷体_GB2312"/>
                <a:cs typeface="Courier New"/>
              </a:rPr>
              <a:t>M</a:t>
            </a:r>
            <a:r>
              <a:rPr lang="zh-CN" altLang="zh-CN" b="1" kern="100" dirty="0">
                <a:latin typeface="Times New Roman"/>
                <a:ea typeface="楷体_GB2312"/>
                <a:cs typeface="Times New Roman"/>
              </a:rPr>
              <a:t>处发生全反射，光线</a:t>
            </a: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在</a:t>
            </a:r>
            <a:r>
              <a:rPr lang="en-US" altLang="zh-CN" b="1" i="1" kern="100" dirty="0">
                <a:latin typeface="Times New Roman"/>
                <a:ea typeface="楷体_GB2312"/>
                <a:cs typeface="Courier New"/>
              </a:rPr>
              <a:t>N</a:t>
            </a:r>
            <a:r>
              <a:rPr lang="zh-CN" altLang="zh-CN" b="1" kern="100" dirty="0">
                <a:latin typeface="Times New Roman"/>
                <a:ea typeface="楷体_GB2312"/>
                <a:cs typeface="Times New Roman"/>
              </a:rPr>
              <a:t>处一定</a:t>
            </a:r>
            <a:r>
              <a:rPr lang="zh-CN" altLang="zh-CN" b="1" kern="100" dirty="0" smtClean="0">
                <a:latin typeface="Times New Roman"/>
                <a:ea typeface="楷体_GB2312"/>
                <a:cs typeface="Times New Roman"/>
              </a:rPr>
              <a:t>发</a:t>
            </a:r>
            <a:endParaRPr lang="en-US" altLang="zh-CN" b="1" kern="100" dirty="0" smtClean="0">
              <a:latin typeface="Times New Roman"/>
              <a:ea typeface="楷体_GB2312"/>
              <a:cs typeface="Times New Roman"/>
            </a:endParaRPr>
          </a:p>
          <a:p>
            <a:pPr indent="0"/>
            <a:r>
              <a:rPr lang="zh-CN" altLang="zh-CN" b="1" kern="100" dirty="0" smtClean="0">
                <a:latin typeface="Times New Roman"/>
                <a:ea typeface="楷体_GB2312"/>
                <a:cs typeface="Times New Roman"/>
              </a:rPr>
              <a:t>生</a:t>
            </a:r>
            <a:r>
              <a:rPr lang="zh-CN" altLang="zh-CN" b="1" kern="100" dirty="0">
                <a:latin typeface="Times New Roman"/>
                <a:ea typeface="楷体_GB2312"/>
                <a:cs typeface="Times New Roman"/>
              </a:rPr>
              <a:t>全反射，</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indent="0"/>
            <a:r>
              <a:rPr lang="zh-CN" altLang="en-US" b="1" kern="100" dirty="0">
                <a:solidFill>
                  <a:srgbClr val="FF0000"/>
                </a:solidFill>
                <a:latin typeface="Times New Roman"/>
                <a:ea typeface="黑体"/>
                <a:cs typeface="Times New Roman"/>
              </a:rPr>
              <a:t>答案</a:t>
            </a:r>
            <a:r>
              <a:rPr lang="zh-CN" altLang="zh-CN" b="1" kern="100" dirty="0">
                <a:solidFill>
                  <a:srgbClr val="FF0000"/>
                </a:solidFill>
                <a:latin typeface="Times New Roman"/>
                <a:ea typeface="黑体"/>
                <a:cs typeface="Times New Roman"/>
              </a:rPr>
              <a:t>：</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　</a:t>
            </a:r>
            <a:endParaRPr lang="zh-CN" altLang="zh-CN" kern="100" dirty="0">
              <a:effectLst/>
              <a:latin typeface="宋体"/>
              <a:cs typeface="Courier New"/>
            </a:endParaRPr>
          </a:p>
        </p:txBody>
      </p:sp>
      <p:pic>
        <p:nvPicPr>
          <p:cNvPr id="47106" name="Picture 2" descr="F:\粤教版物理选择性必修第一册\教参\22WLGKLJJ-17.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8602645" y="1772816"/>
            <a:ext cx="2502013" cy="1784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2527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 calcmode="lin" valueType="num">
                                      <p:cBhvr additive="base">
                                        <p:cTn id="7"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325565958"/>
              </p:ext>
            </p:extLst>
          </p:nvPr>
        </p:nvGraphicFramePr>
        <p:xfrm>
          <a:off x="914400" y="188640"/>
          <a:ext cx="10274300" cy="6372225"/>
        </p:xfrm>
        <a:graphic>
          <a:graphicData uri="http://schemas.openxmlformats.org/presentationml/2006/ole">
            <mc:AlternateContent xmlns:mc="http://schemas.openxmlformats.org/markup-compatibility/2006">
              <mc:Choice xmlns:v="urn:schemas-microsoft-com:vml" Requires="v">
                <p:oleObj spid="_x0000_s35866" name="文档" r:id="rId3" imgW="10371836" imgH="6446389" progId="Word.Document.12">
                  <p:embed/>
                </p:oleObj>
              </mc:Choice>
              <mc:Fallback>
                <p:oleObj name="文档" r:id="rId3" imgW="10371836" imgH="6446389" progId="Word.Document.12">
                  <p:embed/>
                  <p:pic>
                    <p:nvPicPr>
                      <p:cNvPr id="0" name=""/>
                      <p:cNvPicPr/>
                      <p:nvPr/>
                    </p:nvPicPr>
                    <p:blipFill>
                      <a:blip r:embed="rId4"/>
                      <a:stretch>
                        <a:fillRect/>
                      </a:stretch>
                    </p:blipFill>
                    <p:spPr>
                      <a:xfrm>
                        <a:off x="914400" y="188640"/>
                        <a:ext cx="10274300" cy="6372225"/>
                      </a:xfrm>
                      <a:prstGeom prst="rect">
                        <a:avLst/>
                      </a:prstGeom>
                    </p:spPr>
                  </p:pic>
                </p:oleObj>
              </mc:Fallback>
            </mc:AlternateContent>
          </a:graphicData>
        </a:graphic>
      </p:graphicFrame>
    </p:spTree>
    <p:extLst>
      <p:ext uri="{BB962C8B-B14F-4D97-AF65-F5344CB8AC3E}">
        <p14:creationId xmlns:p14="http://schemas.microsoft.com/office/powerpoint/2010/main" val="35066803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692696"/>
            <a:ext cx="10975658" cy="5030017"/>
          </a:xfrm>
        </p:spPr>
        <p:txBody>
          <a:bodyPr/>
          <a:lstStyle/>
          <a:p>
            <a:pPr marL="442913" indent="-442913"/>
            <a:r>
              <a:rPr lang="en-US" altLang="zh-CN" b="1" kern="100" dirty="0">
                <a:latin typeface="Times New Roman"/>
                <a:cs typeface="Courier New"/>
              </a:rPr>
              <a:t>3</a:t>
            </a:r>
            <a:r>
              <a:rPr lang="zh-CN" altLang="zh-CN" b="1" kern="100" dirty="0">
                <a:latin typeface="Times New Roman"/>
                <a:cs typeface="Times New Roman"/>
              </a:rPr>
              <a:t>．想一想</a:t>
            </a:r>
            <a:endParaRPr lang="zh-CN" altLang="zh-CN" sz="1050" kern="100" dirty="0">
              <a:latin typeface="宋体"/>
              <a:cs typeface="Courier New"/>
            </a:endParaRPr>
          </a:p>
          <a:p>
            <a:pPr marL="442913" indent="0"/>
            <a:r>
              <a:rPr lang="zh-CN" altLang="zh-CN" b="1" kern="100" dirty="0" smtClean="0">
                <a:latin typeface="Times New Roman"/>
                <a:cs typeface="Times New Roman"/>
              </a:rPr>
              <a:t>如</a:t>
            </a:r>
            <a:r>
              <a:rPr lang="zh-CN" altLang="zh-CN" b="1" kern="100" dirty="0">
                <a:latin typeface="Times New Roman"/>
                <a:cs typeface="Times New Roman"/>
              </a:rPr>
              <a:t>图，让一束光沿着半圆形玻璃砖的半径射向玻璃砖，在底面上光发生反射和折射，逐渐增大入射角，为什么折射光线消失，只有反射光线？</a:t>
            </a:r>
            <a:endParaRPr lang="zh-CN" altLang="zh-CN" sz="1050" kern="100" dirty="0">
              <a:latin typeface="宋体"/>
              <a:cs typeface="Courier New"/>
            </a:endParaRPr>
          </a:p>
          <a:p>
            <a:pPr marL="442913" indent="0"/>
            <a:endParaRPr lang="en-US" altLang="zh-CN" b="1" kern="100" dirty="0" smtClean="0">
              <a:solidFill>
                <a:srgbClr val="FF0000"/>
              </a:solidFill>
              <a:latin typeface="Times New Roman"/>
              <a:ea typeface="黑体"/>
              <a:cs typeface="Times New Roman"/>
            </a:endParaRPr>
          </a:p>
          <a:p>
            <a:pPr marL="442913" indent="0"/>
            <a:endParaRPr lang="en-US" altLang="zh-CN" b="1" kern="100" dirty="0">
              <a:solidFill>
                <a:srgbClr val="FF0000"/>
              </a:solidFill>
              <a:latin typeface="Times New Roman"/>
              <a:ea typeface="黑体"/>
              <a:cs typeface="Times New Roman"/>
            </a:endParaRPr>
          </a:p>
          <a:p>
            <a:pPr marL="442913" indent="0"/>
            <a:endParaRPr lang="en-US" altLang="zh-CN" b="1" kern="100" dirty="0" smtClean="0">
              <a:solidFill>
                <a:srgbClr val="FF0000"/>
              </a:solidFill>
              <a:latin typeface="Times New Roman"/>
              <a:ea typeface="黑体"/>
              <a:cs typeface="Times New Roman"/>
            </a:endParaRPr>
          </a:p>
          <a:p>
            <a:pPr marL="442913" indent="0"/>
            <a:endParaRPr lang="en-US" altLang="zh-CN" b="1" kern="100" dirty="0" smtClean="0">
              <a:solidFill>
                <a:srgbClr val="FF0000"/>
              </a:solidFill>
              <a:latin typeface="Times New Roman"/>
              <a:ea typeface="黑体"/>
              <a:cs typeface="Times New Roman"/>
            </a:endParaRPr>
          </a:p>
          <a:p>
            <a:pPr marL="442913" indent="0"/>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因为入射角大于或等于临界角，发生了全反射现象。</a:t>
            </a:r>
            <a:endParaRPr lang="zh-CN" altLang="zh-CN" sz="1050" kern="100" dirty="0">
              <a:latin typeface="宋体"/>
              <a:cs typeface="Courier New"/>
            </a:endParaRPr>
          </a:p>
          <a:p>
            <a:pPr marL="442913" indent="0"/>
            <a:endParaRPr lang="zh-CN" altLang="en-US" dirty="0"/>
          </a:p>
        </p:txBody>
      </p:sp>
      <p:pic>
        <p:nvPicPr>
          <p:cNvPr id="4098" name="Picture 2" descr="21WLXKCXARXS4-2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497187" y="2667358"/>
            <a:ext cx="5976664" cy="184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6" end="6"/>
                                            </p:txEl>
                                          </p:spTgt>
                                        </p:tgtEl>
                                        <p:attrNameLst>
                                          <p:attrName>style.visibility</p:attrName>
                                        </p:attrNameLst>
                                      </p:cBhvr>
                                      <p:to>
                                        <p:strVal val="visible"/>
                                      </p:to>
                                    </p:set>
                                    <p:animEffect transition="in" filter="randombar(horizontal)">
                                      <p:cBhvr>
                                        <p:cTn id="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523728590"/>
              </p:ext>
            </p:extLst>
          </p:nvPr>
        </p:nvGraphicFramePr>
        <p:xfrm>
          <a:off x="985019" y="836712"/>
          <a:ext cx="10371138" cy="2100263"/>
        </p:xfrm>
        <a:graphic>
          <a:graphicData uri="http://schemas.openxmlformats.org/presentationml/2006/ole">
            <mc:AlternateContent xmlns:mc="http://schemas.openxmlformats.org/markup-compatibility/2006">
              <mc:Choice xmlns:v="urn:schemas-microsoft-com:vml" Requires="v">
                <p:oleObj spid="_x0000_s36913" name="文档" r:id="rId3" imgW="10367808" imgH="2103088" progId="Word.Document.12">
                  <p:embed/>
                </p:oleObj>
              </mc:Choice>
              <mc:Fallback>
                <p:oleObj name="文档" r:id="rId3" imgW="10367808" imgH="2103088" progId="Word.Document.12">
                  <p:embed/>
                  <p:pic>
                    <p:nvPicPr>
                      <p:cNvPr id="0" name=""/>
                      <p:cNvPicPr/>
                      <p:nvPr/>
                    </p:nvPicPr>
                    <p:blipFill>
                      <a:blip r:embed="rId4"/>
                      <a:stretch>
                        <a:fillRect/>
                      </a:stretch>
                    </p:blipFill>
                    <p:spPr>
                      <a:xfrm>
                        <a:off x="985019" y="836712"/>
                        <a:ext cx="10371138" cy="2100263"/>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2035784021"/>
              </p:ext>
            </p:extLst>
          </p:nvPr>
        </p:nvGraphicFramePr>
        <p:xfrm>
          <a:off x="913011" y="5229200"/>
          <a:ext cx="10371138" cy="396875"/>
        </p:xfrm>
        <a:graphic>
          <a:graphicData uri="http://schemas.openxmlformats.org/presentationml/2006/ole">
            <mc:AlternateContent xmlns:mc="http://schemas.openxmlformats.org/markup-compatibility/2006">
              <mc:Choice xmlns:v="urn:schemas-microsoft-com:vml" Requires="v">
                <p:oleObj spid="_x0000_s36914" name="文档" r:id="rId5" imgW="10371836" imgH="396928" progId="Word.Document.12">
                  <p:embed/>
                </p:oleObj>
              </mc:Choice>
              <mc:Fallback>
                <p:oleObj name="文档" r:id="rId5" imgW="10371836" imgH="396928" progId="Word.Document.12">
                  <p:embed/>
                  <p:pic>
                    <p:nvPicPr>
                      <p:cNvPr id="0" name=""/>
                      <p:cNvPicPr/>
                      <p:nvPr/>
                    </p:nvPicPr>
                    <p:blipFill>
                      <a:blip r:embed="rId6"/>
                      <a:stretch>
                        <a:fillRect/>
                      </a:stretch>
                    </p:blipFill>
                    <p:spPr>
                      <a:xfrm>
                        <a:off x="913011" y="5229200"/>
                        <a:ext cx="10371138" cy="396875"/>
                      </a:xfrm>
                      <a:prstGeom prst="rect">
                        <a:avLst/>
                      </a:prstGeom>
                    </p:spPr>
                  </p:pic>
                </p:oleObj>
              </mc:Fallback>
            </mc:AlternateContent>
          </a:graphicData>
        </a:graphic>
      </p:graphicFrame>
      <p:pic>
        <p:nvPicPr>
          <p:cNvPr id="36866" name="Picture 2" descr="21WLXKCXARXS4-35.TIF"/>
          <p:cNvPicPr>
            <a:picLocks noChangeAspect="1" noChangeArrowheads="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4225379" y="2852936"/>
            <a:ext cx="2376264" cy="2014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2527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336947" y="199181"/>
            <a:ext cx="11392484" cy="6182147"/>
          </a:xfrm>
        </p:spPr>
        <p:txBody>
          <a:bodyPr/>
          <a:lstStyle/>
          <a:p>
            <a:pPr marL="447675" indent="-447675" algn="just">
              <a:tabLst>
                <a:tab pos="2970530" algn="l"/>
              </a:tabLst>
            </a:pPr>
            <a:r>
              <a:rPr lang="en-US" altLang="zh-CN" b="1" kern="100" dirty="0">
                <a:latin typeface="Times New Roman"/>
                <a:cs typeface="Courier New"/>
              </a:rPr>
              <a:t>3</a:t>
            </a:r>
            <a:r>
              <a:rPr lang="zh-CN" altLang="zh-CN" b="1" kern="100" dirty="0" smtClean="0">
                <a:latin typeface="Times New Roman"/>
                <a:cs typeface="Times New Roman"/>
              </a:rPr>
              <a:t>．我</a:t>
            </a:r>
            <a:r>
              <a:rPr lang="zh-CN" altLang="zh-CN" b="1" kern="100" dirty="0">
                <a:latin typeface="Times New Roman"/>
                <a:cs typeface="Times New Roman"/>
              </a:rPr>
              <a:t>国古代著作《墨经》中记载了小孔成倒像的实验，认识到光沿直线传播。身高</a:t>
            </a:r>
            <a:r>
              <a:rPr lang="en-US" altLang="zh-CN" b="1" kern="100" dirty="0">
                <a:latin typeface="Times New Roman"/>
                <a:cs typeface="Courier New"/>
              </a:rPr>
              <a:t>1.6 m</a:t>
            </a:r>
            <a:r>
              <a:rPr lang="zh-CN" altLang="zh-CN" b="1" kern="100" dirty="0">
                <a:latin typeface="Times New Roman"/>
                <a:cs typeface="Times New Roman"/>
              </a:rPr>
              <a:t>的人站在水平地面上，其正前方</a:t>
            </a:r>
            <a:r>
              <a:rPr lang="en-US" altLang="zh-CN" b="1" kern="100" dirty="0">
                <a:latin typeface="Times New Roman"/>
                <a:cs typeface="Courier New"/>
              </a:rPr>
              <a:t>0.6 m</a:t>
            </a:r>
            <a:r>
              <a:rPr lang="zh-CN" altLang="zh-CN" b="1" kern="100" dirty="0">
                <a:latin typeface="Times New Roman"/>
                <a:cs typeface="Times New Roman"/>
              </a:rPr>
              <a:t>处的竖直木板墙上有一个圆柱形孔洞，直径为</a:t>
            </a:r>
            <a:r>
              <a:rPr lang="en-US" altLang="zh-CN" b="1" kern="100" dirty="0">
                <a:latin typeface="Times New Roman"/>
                <a:cs typeface="Courier New"/>
              </a:rPr>
              <a:t>1.0 cm</a:t>
            </a:r>
            <a:r>
              <a:rPr lang="zh-CN" altLang="zh-CN" b="1" kern="100" dirty="0">
                <a:latin typeface="Times New Roman"/>
                <a:cs typeface="Times New Roman"/>
              </a:rPr>
              <a:t>、深度为</a:t>
            </a:r>
            <a:r>
              <a:rPr lang="en-US" altLang="zh-CN" b="1" kern="100" dirty="0">
                <a:latin typeface="Times New Roman"/>
                <a:cs typeface="Courier New"/>
              </a:rPr>
              <a:t>1.4 cm</a:t>
            </a:r>
            <a:r>
              <a:rPr lang="zh-CN" altLang="zh-CN" b="1" kern="100" dirty="0">
                <a:latin typeface="Times New Roman"/>
                <a:cs typeface="Times New Roman"/>
              </a:rPr>
              <a:t>，孔洞距水平地面的高度是人身高的一半。此时，由于孔洞深度过大，使得成像不完整，如图所示。现在孔洞中填充厚度等于洞深的某种均匀透明介质，不考虑光在透明介质中的反射</a:t>
            </a:r>
            <a:r>
              <a:rPr lang="zh-CN" altLang="zh-CN" b="1" kern="100" dirty="0" smtClean="0">
                <a:latin typeface="Times New Roman"/>
                <a:cs typeface="Times New Roman"/>
              </a:rPr>
              <a:t>。</a:t>
            </a:r>
            <a:endParaRPr lang="en-US" altLang="zh-CN" b="1" kern="100" dirty="0" smtClean="0">
              <a:latin typeface="Times New Roman"/>
              <a:cs typeface="Times New Roman"/>
            </a:endParaRPr>
          </a:p>
          <a:p>
            <a:pPr marL="447675" indent="-447675" algn="just">
              <a:tabLst>
                <a:tab pos="2970530" algn="l"/>
              </a:tabLst>
            </a:pPr>
            <a:endParaRPr lang="en-US" altLang="zh-CN" b="1" kern="100" dirty="0">
              <a:latin typeface="Times New Roman"/>
              <a:cs typeface="Times New Roman"/>
            </a:endParaRPr>
          </a:p>
          <a:p>
            <a:pPr marL="447675" indent="-447675" algn="just">
              <a:tabLst>
                <a:tab pos="2970530" algn="l"/>
              </a:tabLst>
            </a:pPr>
            <a:endParaRPr lang="en-US" altLang="zh-CN" b="1" kern="100" dirty="0" smtClean="0">
              <a:latin typeface="Times New Roman"/>
              <a:cs typeface="Times New Roman"/>
            </a:endParaRPr>
          </a:p>
          <a:p>
            <a:pPr marL="447675" indent="-447675" algn="just">
              <a:tabLst>
                <a:tab pos="2970530" algn="l"/>
              </a:tabLst>
            </a:pPr>
            <a:endParaRPr lang="en-US" altLang="zh-CN" b="1" kern="100" dirty="0">
              <a:latin typeface="Times New Roman"/>
              <a:cs typeface="Times New Roman"/>
            </a:endParaRPr>
          </a:p>
          <a:p>
            <a:pPr marL="447675" indent="0" algn="just">
              <a:tabLst>
                <a:tab pos="2970530" algn="l"/>
              </a:tabLst>
            </a:pPr>
            <a:r>
              <a:rPr lang="en-US" altLang="zh-CN" b="1" kern="100" dirty="0">
                <a:latin typeface="Times New Roman"/>
                <a:cs typeface="Courier New"/>
              </a:rPr>
              <a:t>(1)</a:t>
            </a:r>
            <a:r>
              <a:rPr lang="zh-CN" altLang="zh-CN" b="1" kern="100" dirty="0">
                <a:latin typeface="Times New Roman"/>
                <a:cs typeface="Times New Roman"/>
              </a:rPr>
              <a:t>若该人通过小孔能成完整的像，透明介质的折射率最小为多少？</a:t>
            </a:r>
            <a:endParaRPr lang="zh-CN" altLang="zh-CN" kern="100" dirty="0">
              <a:latin typeface="宋体"/>
              <a:cs typeface="Courier New"/>
            </a:endParaRPr>
          </a:p>
          <a:p>
            <a:pPr marL="447675" indent="0" algn="just">
              <a:tabLst>
                <a:tab pos="2970530" algn="l"/>
              </a:tabLst>
            </a:pPr>
            <a:r>
              <a:rPr lang="en-US" altLang="zh-CN" b="1" kern="100" dirty="0">
                <a:latin typeface="Times New Roman"/>
                <a:cs typeface="Courier New"/>
              </a:rPr>
              <a:t>(2)</a:t>
            </a:r>
            <a:r>
              <a:rPr lang="zh-CN" altLang="zh-CN" b="1" kern="100" dirty="0">
                <a:latin typeface="Times New Roman"/>
                <a:cs typeface="Times New Roman"/>
              </a:rPr>
              <a:t>若让掠射进入孔洞的光能成功出射，透明介质的折射率最小为多少</a:t>
            </a:r>
            <a:r>
              <a:rPr lang="zh-CN" altLang="zh-CN" b="1" kern="100" dirty="0" smtClean="0">
                <a:latin typeface="Times New Roman"/>
                <a:cs typeface="Times New Roman"/>
              </a:rPr>
              <a:t>？</a:t>
            </a:r>
            <a:endParaRPr lang="zh-CN" altLang="zh-CN" kern="100" dirty="0">
              <a:latin typeface="宋体"/>
              <a:cs typeface="Courier New"/>
            </a:endParaRPr>
          </a:p>
          <a:p>
            <a:pPr marL="447675" indent="0"/>
            <a:endParaRPr lang="zh-CN" altLang="en-US" dirty="0"/>
          </a:p>
        </p:txBody>
      </p:sp>
      <p:pic>
        <p:nvPicPr>
          <p:cNvPr id="41986" name="Picture 2" descr="21WLHN-1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427413" y="2996951"/>
            <a:ext cx="3110334" cy="192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668039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1702930299"/>
              </p:ext>
            </p:extLst>
          </p:nvPr>
        </p:nvGraphicFramePr>
        <p:xfrm>
          <a:off x="570283" y="548680"/>
          <a:ext cx="10783888" cy="4800600"/>
        </p:xfrm>
        <a:graphic>
          <a:graphicData uri="http://schemas.openxmlformats.org/presentationml/2006/ole">
            <mc:AlternateContent xmlns:mc="http://schemas.openxmlformats.org/markup-compatibility/2006">
              <mc:Choice xmlns:v="urn:schemas-microsoft-com:vml" Requires="v">
                <p:oleObj spid="_x0000_s38957" name="文档" r:id="rId3" imgW="11347973" imgH="4945479" progId="Word.Document.12">
                  <p:embed/>
                </p:oleObj>
              </mc:Choice>
              <mc:Fallback>
                <p:oleObj name="文档" r:id="rId3" imgW="11347973" imgH="4945479" progId="Word.Document.12">
                  <p:embed/>
                  <p:pic>
                    <p:nvPicPr>
                      <p:cNvPr id="0" name=""/>
                      <p:cNvPicPr/>
                      <p:nvPr/>
                    </p:nvPicPr>
                    <p:blipFill>
                      <a:blip r:embed="rId4"/>
                      <a:stretch>
                        <a:fillRect/>
                      </a:stretch>
                    </p:blipFill>
                    <p:spPr>
                      <a:xfrm>
                        <a:off x="570283" y="548680"/>
                        <a:ext cx="10783888" cy="4800600"/>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2649090414"/>
              </p:ext>
            </p:extLst>
          </p:nvPr>
        </p:nvGraphicFramePr>
        <p:xfrm>
          <a:off x="500632" y="5160367"/>
          <a:ext cx="10277475" cy="923925"/>
        </p:xfrm>
        <a:graphic>
          <a:graphicData uri="http://schemas.openxmlformats.org/presentationml/2006/ole">
            <mc:AlternateContent xmlns:mc="http://schemas.openxmlformats.org/markup-compatibility/2006">
              <mc:Choice xmlns:v="urn:schemas-microsoft-com:vml" Requires="v">
                <p:oleObj spid="_x0000_s38958" name="文档" r:id="rId5" imgW="10367808" imgH="935466" progId="Word.Document.12">
                  <p:embed/>
                </p:oleObj>
              </mc:Choice>
              <mc:Fallback>
                <p:oleObj name="文档" r:id="rId5" imgW="10367808" imgH="935466" progId="Word.Document.12">
                  <p:embed/>
                  <p:pic>
                    <p:nvPicPr>
                      <p:cNvPr id="0" name=""/>
                      <p:cNvPicPr/>
                      <p:nvPr/>
                    </p:nvPicPr>
                    <p:blipFill>
                      <a:blip r:embed="rId6"/>
                      <a:stretch>
                        <a:fillRect/>
                      </a:stretch>
                    </p:blipFill>
                    <p:spPr>
                      <a:xfrm>
                        <a:off x="500632" y="5160367"/>
                        <a:ext cx="10277475" cy="923925"/>
                      </a:xfrm>
                      <a:prstGeom prst="rect">
                        <a:avLst/>
                      </a:prstGeom>
                    </p:spPr>
                  </p:pic>
                </p:oleObj>
              </mc:Fallback>
            </mc:AlternateContent>
          </a:graphicData>
        </a:graphic>
      </p:graphicFrame>
    </p:spTree>
    <p:extLst>
      <p:ext uri="{BB962C8B-B14F-4D97-AF65-F5344CB8AC3E}">
        <p14:creationId xmlns:p14="http://schemas.microsoft.com/office/powerpoint/2010/main" val="592527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课时跟踪检测</a:t>
            </a: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课时</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跟踪</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检测（</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二十</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0696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87605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66545" y="548680"/>
            <a:ext cx="10975658" cy="5616624"/>
          </a:xfrm>
        </p:spPr>
        <p:txBody>
          <a:bodyPr>
            <a:normAutofit/>
          </a:bodyPr>
          <a:lstStyle/>
          <a:p>
            <a:pPr marL="442913" indent="-442913"/>
            <a:r>
              <a:rPr lang="zh-CN" altLang="zh-CN" b="1" kern="100" dirty="0">
                <a:latin typeface="Times New Roman"/>
                <a:ea typeface="黑体"/>
                <a:cs typeface="Times New Roman"/>
              </a:rPr>
              <a:t>二、光导纤维的工作原理和应用</a:t>
            </a:r>
            <a:endParaRPr lang="zh-CN" altLang="zh-CN" sz="1050" kern="100" dirty="0">
              <a:latin typeface="宋体"/>
              <a:cs typeface="Courier New"/>
            </a:endParaRPr>
          </a:p>
          <a:p>
            <a:pPr marL="442913" indent="-442913"/>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latin typeface="宋体"/>
              <a:cs typeface="Courier New"/>
            </a:endParaRPr>
          </a:p>
          <a:p>
            <a:pPr marL="442913" indent="-442913"/>
            <a:r>
              <a:rPr lang="en-US" altLang="zh-CN" b="1" kern="100" dirty="0">
                <a:latin typeface="Times New Roman"/>
                <a:cs typeface="Courier New"/>
              </a:rPr>
              <a:t>(1)</a:t>
            </a:r>
            <a:r>
              <a:rPr lang="zh-CN" altLang="zh-CN" b="1" kern="100" dirty="0">
                <a:latin typeface="Times New Roman"/>
                <a:cs typeface="Times New Roman"/>
              </a:rPr>
              <a:t>光导纤维是</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原理的一个重要应用。</a:t>
            </a:r>
            <a:endParaRPr lang="zh-CN" altLang="zh-CN" sz="1050" kern="100" dirty="0">
              <a:latin typeface="宋体"/>
              <a:cs typeface="Courier New"/>
            </a:endParaRPr>
          </a:p>
          <a:p>
            <a:pPr marL="442913" indent="-442913"/>
            <a:r>
              <a:rPr lang="en-US" altLang="zh-CN" b="1" kern="100" dirty="0">
                <a:latin typeface="Times New Roman"/>
                <a:cs typeface="Courier New"/>
              </a:rPr>
              <a:t>(2)</a:t>
            </a:r>
            <a:r>
              <a:rPr lang="zh-CN" altLang="zh-CN" b="1" kern="100" dirty="0">
                <a:latin typeface="Times New Roman"/>
                <a:cs typeface="Times New Roman"/>
              </a:rPr>
              <a:t>构造：光导纤维简称光纤，沿垂直光纤轴向的两层结构，外层的折射</a:t>
            </a:r>
            <a:r>
              <a:rPr lang="zh-CN" altLang="zh-CN" b="1" kern="100" dirty="0" smtClean="0">
                <a:latin typeface="Times New Roman"/>
                <a:cs typeface="Times New Roman"/>
              </a:rPr>
              <a:t>率</a:t>
            </a:r>
            <a:r>
              <a:rPr lang="en-US" altLang="zh-CN" b="1" kern="100" dirty="0" smtClean="0">
                <a:latin typeface="Times New Roman"/>
                <a:cs typeface="Times New Roman"/>
              </a:rPr>
              <a:t>_____</a:t>
            </a:r>
            <a:r>
              <a:rPr lang="en-US" altLang="zh-CN" b="1" u="sng" kern="100" dirty="0" smtClean="0">
                <a:latin typeface="Times New Roman"/>
                <a:cs typeface="Courier New"/>
              </a:rPr>
              <a:t>          </a:t>
            </a:r>
            <a:r>
              <a:rPr lang="zh-CN" altLang="zh-CN" b="1" kern="100" dirty="0">
                <a:latin typeface="Times New Roman"/>
                <a:cs typeface="Times New Roman"/>
              </a:rPr>
              <a:t>内层的折射率，当光在其中传输时，发生</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a:t>
            </a:r>
            <a:endParaRPr lang="zh-CN" altLang="zh-CN" sz="1050" kern="100" dirty="0">
              <a:latin typeface="宋体"/>
              <a:cs typeface="Courier New"/>
            </a:endParaRPr>
          </a:p>
          <a:p>
            <a:pPr marL="442913" indent="-442913"/>
            <a:r>
              <a:rPr lang="en-US" altLang="zh-CN" b="1" kern="100" dirty="0">
                <a:latin typeface="Times New Roman"/>
                <a:cs typeface="Courier New"/>
              </a:rPr>
              <a:t>(3)</a:t>
            </a:r>
            <a:r>
              <a:rPr lang="zh-CN" altLang="zh-CN" b="1" kern="100" dirty="0">
                <a:latin typeface="Times New Roman"/>
                <a:cs typeface="Times New Roman"/>
              </a:rPr>
              <a:t>应用</a:t>
            </a:r>
            <a:endParaRPr lang="zh-CN" altLang="zh-CN" sz="1050" kern="100" dirty="0">
              <a:latin typeface="宋体"/>
              <a:cs typeface="Courier New"/>
            </a:endParaRPr>
          </a:p>
          <a:p>
            <a:pPr marL="442913" indent="-442913"/>
            <a:r>
              <a:rPr lang="en-US" altLang="zh-CN" b="1" kern="100" dirty="0" smtClean="0">
                <a:latin typeface="宋体"/>
                <a:cs typeface="宋体"/>
              </a:rPr>
              <a:t>	</a:t>
            </a:r>
            <a:r>
              <a:rPr lang="zh-CN" altLang="zh-CN" b="1" kern="100" dirty="0" smtClean="0">
                <a:latin typeface="宋体"/>
                <a:cs typeface="宋体"/>
              </a:rPr>
              <a:t>①</a:t>
            </a:r>
            <a:r>
              <a:rPr lang="zh-CN" altLang="zh-CN" b="1" kern="100" dirty="0">
                <a:latin typeface="Times New Roman"/>
                <a:cs typeface="Times New Roman"/>
              </a:rPr>
              <a:t>医学上用来检查人体消化道的</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就利用了许多光纤组合成的光缆。</a:t>
            </a:r>
            <a:endParaRPr lang="zh-CN" altLang="zh-CN" sz="1050" kern="100" dirty="0">
              <a:latin typeface="宋体"/>
              <a:cs typeface="Courier New"/>
            </a:endParaRPr>
          </a:p>
          <a:p>
            <a:pPr marL="442913" indent="-442913"/>
            <a:r>
              <a:rPr lang="en-US" altLang="zh-CN" b="1" kern="100" dirty="0" smtClean="0">
                <a:latin typeface="宋体"/>
                <a:cs typeface="宋体"/>
              </a:rPr>
              <a:t>	</a:t>
            </a:r>
            <a:r>
              <a:rPr lang="zh-CN" altLang="zh-CN" b="1" kern="100" dirty="0" smtClean="0">
                <a:latin typeface="宋体"/>
                <a:cs typeface="宋体"/>
              </a:rPr>
              <a:t>②</a:t>
            </a:r>
            <a:r>
              <a:rPr lang="zh-CN" altLang="zh-CN" b="1" kern="100" dirty="0">
                <a:latin typeface="Times New Roman"/>
                <a:cs typeface="Times New Roman"/>
              </a:rPr>
              <a:t>光纤通信就是利用光纤传递信息的，其优点是：容量大，</a:t>
            </a:r>
            <a:r>
              <a:rPr lang="en-US" altLang="zh-CN" b="1" u="sng" kern="100" dirty="0">
                <a:latin typeface="Times New Roman"/>
                <a:cs typeface="Courier New"/>
              </a:rPr>
              <a:t>          </a:t>
            </a:r>
            <a:r>
              <a:rPr lang="zh-CN" altLang="zh-CN" b="1" kern="100" dirty="0">
                <a:latin typeface="Times New Roman"/>
                <a:cs typeface="Times New Roman"/>
              </a:rPr>
              <a:t>小、抗干扰性强</a:t>
            </a:r>
            <a:r>
              <a:rPr lang="zh-CN" altLang="zh-CN" b="1" kern="100" dirty="0" smtClean="0">
                <a:latin typeface="Times New Roman"/>
                <a:cs typeface="Times New Roman"/>
              </a:rPr>
              <a:t>。</a:t>
            </a:r>
            <a:endParaRPr lang="zh-CN" altLang="zh-CN" sz="1050" kern="100" dirty="0">
              <a:latin typeface="宋体"/>
              <a:cs typeface="Courier New"/>
            </a:endParaRPr>
          </a:p>
        </p:txBody>
      </p:sp>
      <p:sp>
        <p:nvSpPr>
          <p:cNvPr id="3" name="矩形 2"/>
          <p:cNvSpPr/>
          <p:nvPr/>
        </p:nvSpPr>
        <p:spPr>
          <a:xfrm>
            <a:off x="6745659" y="3039343"/>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全反射</a:t>
            </a:r>
            <a:endParaRPr lang="zh-CN" altLang="en-US" sz="2400" dirty="0"/>
          </a:p>
        </p:txBody>
      </p:sp>
      <p:sp>
        <p:nvSpPr>
          <p:cNvPr id="5" name="矩形 4"/>
          <p:cNvSpPr/>
          <p:nvPr/>
        </p:nvSpPr>
        <p:spPr>
          <a:xfrm>
            <a:off x="10634091" y="2478087"/>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小于</a:t>
            </a:r>
            <a:endParaRPr lang="zh-CN" altLang="en-US" sz="2400" dirty="0"/>
          </a:p>
        </p:txBody>
      </p:sp>
      <p:sp>
        <p:nvSpPr>
          <p:cNvPr id="7" name="矩形 6"/>
          <p:cNvSpPr/>
          <p:nvPr/>
        </p:nvSpPr>
        <p:spPr>
          <a:xfrm>
            <a:off x="5449515" y="4293096"/>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内窥镜</a:t>
            </a:r>
            <a:endParaRPr lang="zh-CN" altLang="en-US" sz="2400" dirty="0"/>
          </a:p>
        </p:txBody>
      </p:sp>
      <p:sp>
        <p:nvSpPr>
          <p:cNvPr id="8" name="矩形 7"/>
          <p:cNvSpPr/>
          <p:nvPr/>
        </p:nvSpPr>
        <p:spPr>
          <a:xfrm>
            <a:off x="9121923" y="4911551"/>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衰减</a:t>
            </a:r>
            <a:endParaRPr lang="zh-CN" altLang="en-US" sz="2400" dirty="0"/>
          </a:p>
        </p:txBody>
      </p:sp>
      <p:sp>
        <p:nvSpPr>
          <p:cNvPr id="9" name="矩形 8"/>
          <p:cNvSpPr/>
          <p:nvPr/>
        </p:nvSpPr>
        <p:spPr>
          <a:xfrm>
            <a:off x="2641203" y="1844824"/>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全反射</a:t>
            </a:r>
            <a:endParaRPr lang="zh-CN" altLang="en-US" sz="2400" dirty="0"/>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randombar(horizont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p:txBody>
          <a:bodyPr/>
          <a:lstStyle/>
          <a:p>
            <a:pPr indent="612140">
              <a:lnSpc>
                <a:spcPct val="200000"/>
              </a:lnSpc>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latin typeface="宋体"/>
              <a:cs typeface="Courier New"/>
            </a:endParaRPr>
          </a:p>
          <a:p>
            <a:pPr indent="612140">
              <a:lnSpc>
                <a:spcPct val="200000"/>
              </a:lnSpc>
            </a:pPr>
            <a:r>
              <a:rPr lang="en-US" altLang="zh-CN" b="1" kern="100" dirty="0">
                <a:latin typeface="Times New Roman"/>
                <a:cs typeface="Courier New"/>
              </a:rPr>
              <a:t>(1)</a:t>
            </a:r>
            <a:r>
              <a:rPr lang="zh-CN" altLang="zh-CN" b="1" kern="100" dirty="0">
                <a:latin typeface="Times New Roman"/>
                <a:cs typeface="Times New Roman"/>
              </a:rPr>
              <a:t>光导纤维内芯折射率比外套的折射率小</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indent="612140">
              <a:lnSpc>
                <a:spcPct val="200000"/>
              </a:lnSpc>
            </a:pPr>
            <a:r>
              <a:rPr lang="en-US" altLang="zh-CN" b="1" kern="100" dirty="0">
                <a:latin typeface="Times New Roman"/>
                <a:cs typeface="Courier New"/>
              </a:rPr>
              <a:t>(2)</a:t>
            </a:r>
            <a:r>
              <a:rPr lang="zh-CN" altLang="zh-CN" b="1" kern="100" dirty="0">
                <a:latin typeface="Times New Roman"/>
                <a:cs typeface="Times New Roman"/>
              </a:rPr>
              <a:t>光在光导纤维中传播时会在内芯与外套的界面上发生全反射</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indent="612140">
              <a:lnSpc>
                <a:spcPct val="200000"/>
              </a:lnSpc>
            </a:pPr>
            <a:r>
              <a:rPr lang="en-US" altLang="zh-CN" b="1" kern="100" dirty="0">
                <a:latin typeface="Times New Roman"/>
                <a:cs typeface="Courier New"/>
              </a:rPr>
              <a:t>(3)</a:t>
            </a:r>
            <a:r>
              <a:rPr lang="zh-CN" altLang="zh-CN" b="1" kern="100" dirty="0">
                <a:latin typeface="Times New Roman"/>
                <a:cs typeface="Times New Roman"/>
              </a:rPr>
              <a:t>容量大和抗干扰能力强都是光纤通信的优点</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a:lnSpc>
                <a:spcPct val="200000"/>
              </a:lnSpc>
            </a:pPr>
            <a:endParaRPr lang="zh-CN" altLang="en-US" dirty="0"/>
          </a:p>
        </p:txBody>
      </p:sp>
      <p:sp>
        <p:nvSpPr>
          <p:cNvPr id="3" name="矩形 2"/>
          <p:cNvSpPr/>
          <p:nvPr/>
        </p:nvSpPr>
        <p:spPr>
          <a:xfrm>
            <a:off x="10750948" y="2204864"/>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5" name="矩形 4"/>
          <p:cNvSpPr/>
          <p:nvPr/>
        </p:nvSpPr>
        <p:spPr>
          <a:xfrm>
            <a:off x="10742311" y="3024111"/>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7" name="矩形 6"/>
          <p:cNvSpPr/>
          <p:nvPr/>
        </p:nvSpPr>
        <p:spPr>
          <a:xfrm>
            <a:off x="10750948" y="3806730"/>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260648"/>
            <a:ext cx="10975658" cy="6264696"/>
          </a:xfrm>
        </p:spPr>
        <p:txBody>
          <a:bodyPr>
            <a:normAutofit/>
          </a:bodyPr>
          <a:lstStyle/>
          <a:p>
            <a:pPr marL="271463" indent="-271463"/>
            <a:r>
              <a:rPr lang="en-US" altLang="zh-CN" b="1" kern="100" dirty="0">
                <a:latin typeface="Times New Roman"/>
                <a:cs typeface="Courier New"/>
              </a:rPr>
              <a:t>3</a:t>
            </a:r>
            <a:r>
              <a:rPr lang="zh-CN" altLang="zh-CN" b="1" kern="100" dirty="0">
                <a:latin typeface="Times New Roman"/>
                <a:cs typeface="Times New Roman"/>
              </a:rPr>
              <a:t>．选一选</a:t>
            </a:r>
            <a:endParaRPr lang="zh-CN" altLang="zh-CN" sz="1050" kern="100" dirty="0">
              <a:latin typeface="宋体"/>
              <a:cs typeface="Courier New"/>
            </a:endParaRPr>
          </a:p>
          <a:p>
            <a:pPr marL="271463" indent="0"/>
            <a:r>
              <a:rPr lang="zh-CN" altLang="zh-CN" b="1" kern="100" dirty="0" smtClean="0">
                <a:latin typeface="Times New Roman"/>
                <a:cs typeface="Times New Roman"/>
              </a:rPr>
              <a:t>光</a:t>
            </a:r>
            <a:r>
              <a:rPr lang="zh-CN" altLang="zh-CN" b="1" kern="100" dirty="0">
                <a:latin typeface="Times New Roman"/>
                <a:cs typeface="Times New Roman"/>
              </a:rPr>
              <a:t>纤通信是利用光的全反射将大量信息高速传输。若采用的光导纤维是由内芯和外套两层组成，下列说法正确的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marL="271463" indent="0"/>
            <a:r>
              <a:rPr lang="en-US" altLang="zh-CN" b="1" kern="100" dirty="0">
                <a:latin typeface="Times New Roman"/>
                <a:cs typeface="Courier New"/>
              </a:rPr>
              <a:t>A</a:t>
            </a:r>
            <a:r>
              <a:rPr lang="zh-CN" altLang="zh-CN" b="1" kern="100" dirty="0">
                <a:latin typeface="Times New Roman"/>
                <a:cs typeface="Times New Roman"/>
              </a:rPr>
              <a:t>．内芯和外套折射率相同，折射率都很大</a:t>
            </a:r>
            <a:endParaRPr lang="zh-CN" altLang="zh-CN" sz="1050" kern="100" dirty="0">
              <a:latin typeface="宋体"/>
              <a:cs typeface="Courier New"/>
            </a:endParaRPr>
          </a:p>
          <a:p>
            <a:pPr marL="271463" indent="0"/>
            <a:r>
              <a:rPr lang="en-US" altLang="zh-CN" b="1" kern="100" dirty="0">
                <a:latin typeface="Times New Roman"/>
                <a:cs typeface="Courier New"/>
              </a:rPr>
              <a:t>B</a:t>
            </a:r>
            <a:r>
              <a:rPr lang="zh-CN" altLang="zh-CN" b="1" kern="100" dirty="0">
                <a:latin typeface="Times New Roman"/>
                <a:cs typeface="Times New Roman"/>
              </a:rPr>
              <a:t>．内芯和外套折射率相同，折射率都很小</a:t>
            </a:r>
            <a:endParaRPr lang="zh-CN" altLang="zh-CN" sz="1050" kern="100" dirty="0">
              <a:latin typeface="宋体"/>
              <a:cs typeface="Courier New"/>
            </a:endParaRPr>
          </a:p>
          <a:p>
            <a:pPr marL="271463" indent="0"/>
            <a:r>
              <a:rPr lang="en-US" altLang="zh-CN" b="1" kern="100" dirty="0">
                <a:latin typeface="Times New Roman"/>
                <a:cs typeface="Courier New"/>
              </a:rPr>
              <a:t>C</a:t>
            </a:r>
            <a:r>
              <a:rPr lang="zh-CN" altLang="zh-CN" b="1" kern="100" dirty="0">
                <a:latin typeface="Times New Roman"/>
                <a:cs typeface="Times New Roman"/>
              </a:rPr>
              <a:t>．内芯和外套折射率不同，外套折射率较小</a:t>
            </a:r>
            <a:endParaRPr lang="zh-CN" altLang="zh-CN" sz="1050" kern="100" dirty="0">
              <a:latin typeface="宋体"/>
              <a:cs typeface="Courier New"/>
            </a:endParaRPr>
          </a:p>
          <a:p>
            <a:pPr marL="271463" indent="0"/>
            <a:r>
              <a:rPr lang="en-US" altLang="zh-CN" b="1" kern="100" dirty="0">
                <a:latin typeface="Times New Roman"/>
                <a:cs typeface="Courier New"/>
              </a:rPr>
              <a:t>D</a:t>
            </a:r>
            <a:r>
              <a:rPr lang="zh-CN" altLang="zh-CN" b="1" kern="100" dirty="0">
                <a:latin typeface="Times New Roman"/>
                <a:cs typeface="Times New Roman"/>
              </a:rPr>
              <a:t>．内芯和外套折射率不同，外套折射率较大</a:t>
            </a:r>
            <a:endParaRPr lang="zh-CN" altLang="zh-CN" sz="1050" kern="100" dirty="0">
              <a:latin typeface="宋体"/>
              <a:cs typeface="Courier New"/>
            </a:endParaRPr>
          </a:p>
          <a:p>
            <a:pPr marL="271463"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光</a:t>
            </a:r>
            <a:r>
              <a:rPr lang="zh-CN" altLang="zh-CN" b="1" kern="100" dirty="0">
                <a:latin typeface="Times New Roman"/>
                <a:ea typeface="楷体_GB2312"/>
                <a:cs typeface="Times New Roman"/>
              </a:rPr>
              <a:t>在光导纤维内传播而不折射出来，这是光在内芯和外套的界面上发生全反射的缘故，因而内芯的折射率一定大于外套的折射率，所以</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271463" indent="0"/>
            <a:r>
              <a:rPr lang="zh-CN" altLang="zh-CN" b="1" kern="100" dirty="0">
                <a:solidFill>
                  <a:srgbClr val="FF0000"/>
                </a:solidFill>
                <a:latin typeface="Times New Roman"/>
                <a:ea typeface="黑体"/>
                <a:cs typeface="Times New Roman"/>
              </a:rPr>
              <a:t>答案：</a:t>
            </a:r>
            <a:r>
              <a:rPr lang="en-US" altLang="zh-CN" b="1" kern="100" dirty="0">
                <a:solidFill>
                  <a:prstClr val="black"/>
                </a:solidFill>
                <a:latin typeface="Times New Roman"/>
                <a:ea typeface="楷体_GB2312"/>
                <a:cs typeface="Courier New"/>
              </a:rPr>
              <a:t>C</a:t>
            </a:r>
            <a:endParaRPr lang="zh-CN" altLang="zh-CN" sz="1050" kern="100" dirty="0">
              <a:latin typeface="宋体"/>
              <a:cs typeface="Courier New"/>
            </a:endParaRPr>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6" end="6"/>
                                            </p:txEl>
                                          </p:spTgt>
                                        </p:tgtEl>
                                        <p:attrNameLst>
                                          <p:attrName>style.visibility</p:attrName>
                                        </p:attrNameLst>
                                      </p:cBhvr>
                                      <p:to>
                                        <p:strVal val="visible"/>
                                      </p:to>
                                    </p:set>
                                    <p:animEffect transition="in" filter="randombar(horizontal)">
                                      <p:cBhvr>
                                        <p:cTn id="7" dur="500"/>
                                        <p:tgtEl>
                                          <p:spTgt spid="6">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7" end="7"/>
                                            </p:txEl>
                                          </p:spTgt>
                                        </p:tgtEl>
                                        <p:attrNameLst>
                                          <p:attrName>style.visibility</p:attrName>
                                        </p:attrNameLst>
                                      </p:cBhvr>
                                      <p:to>
                                        <p:strVal val="visible"/>
                                      </p:to>
                                    </p:set>
                                    <p:animEffect transition="in" filter="randombar(horizontal)">
                                      <p:cBhvr>
                                        <p:cTn id="12"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991271"/>
            <a:ext cx="10975658" cy="5534073"/>
          </a:xfrm>
        </p:spPr>
        <p:txBody>
          <a:bodyPr>
            <a:normAutofit/>
          </a:bodyPr>
          <a:lstStyle/>
          <a:p>
            <a:pPr indent="612140" algn="ctr"/>
            <a:r>
              <a:rPr lang="zh-CN" altLang="zh-CN" b="1" kern="100" dirty="0">
                <a:solidFill>
                  <a:schemeClr val="accent6">
                    <a:lumMod val="75000"/>
                  </a:schemeClr>
                </a:solidFill>
                <a:latin typeface="Times New Roman"/>
                <a:cs typeface="Times New Roman"/>
              </a:rPr>
              <a:t>探究</a:t>
            </a:r>
            <a:r>
              <a:rPr lang="en-US" altLang="zh-CN" b="1" kern="100" dirty="0">
                <a:solidFill>
                  <a:schemeClr val="accent6">
                    <a:lumMod val="75000"/>
                  </a:schemeClr>
                </a:solidFill>
                <a:latin typeface="Symbol"/>
                <a:cs typeface="Times New Roman"/>
              </a:rPr>
              <a:t>(</a:t>
            </a:r>
            <a:r>
              <a:rPr lang="zh-CN" altLang="zh-CN" b="1" kern="100" dirty="0">
                <a:solidFill>
                  <a:schemeClr val="accent6">
                    <a:lumMod val="75000"/>
                  </a:schemeClr>
                </a:solidFill>
                <a:latin typeface="Times New Roman"/>
                <a:cs typeface="Times New Roman"/>
              </a:rPr>
              <a:t>一</a:t>
            </a:r>
            <a:r>
              <a:rPr lang="en-US" altLang="zh-CN" b="1" kern="100" dirty="0">
                <a:solidFill>
                  <a:schemeClr val="accent6">
                    <a:lumMod val="75000"/>
                  </a:schemeClr>
                </a:solidFill>
                <a:latin typeface="Symbol"/>
                <a:cs typeface="Times New Roman"/>
              </a:rPr>
              <a:t>)     </a:t>
            </a:r>
            <a:r>
              <a:rPr lang="zh-CN" altLang="zh-CN" b="1" kern="100" dirty="0">
                <a:solidFill>
                  <a:schemeClr val="accent6">
                    <a:lumMod val="75000"/>
                  </a:schemeClr>
                </a:solidFill>
                <a:latin typeface="Times New Roman"/>
                <a:cs typeface="Times New Roman"/>
              </a:rPr>
              <a:t>全反射现象的分析</a:t>
            </a:r>
            <a:endParaRPr lang="zh-CN" altLang="zh-CN" sz="1050" kern="100" dirty="0">
              <a:solidFill>
                <a:schemeClr val="accent6">
                  <a:lumMod val="75000"/>
                </a:schemeClr>
              </a:solidFill>
              <a:latin typeface="宋体"/>
              <a:cs typeface="Courier New"/>
            </a:endParaRPr>
          </a:p>
          <a:p>
            <a:pPr indent="612140"/>
            <a:r>
              <a:rPr lang="en-US" altLang="zh-CN" b="1" kern="100" dirty="0">
                <a:solidFill>
                  <a:srgbClr val="00B0F0"/>
                </a:solidFill>
                <a:latin typeface="Times New Roman"/>
                <a:ea typeface="黑体"/>
                <a:cs typeface="Courier New"/>
              </a:rPr>
              <a:t>[</a:t>
            </a:r>
            <a:r>
              <a:rPr lang="zh-CN" altLang="zh-CN" b="1" kern="100" dirty="0">
                <a:solidFill>
                  <a:srgbClr val="00B0F0"/>
                </a:solidFill>
                <a:latin typeface="Times New Roman"/>
                <a:ea typeface="黑体"/>
                <a:cs typeface="Times New Roman"/>
              </a:rPr>
              <a:t>问题驱动</a:t>
            </a:r>
            <a:r>
              <a:rPr lang="en-US" altLang="zh-CN" b="1" kern="100" dirty="0">
                <a:solidFill>
                  <a:srgbClr val="00B0F0"/>
                </a:solidFill>
                <a:latin typeface="Times New Roman"/>
                <a:ea typeface="黑体"/>
                <a:cs typeface="Courier New"/>
              </a:rPr>
              <a:t>]</a:t>
            </a:r>
            <a:endParaRPr lang="zh-CN" altLang="zh-CN" sz="1050" kern="100" dirty="0">
              <a:latin typeface="宋体"/>
              <a:cs typeface="Courier New"/>
            </a:endParaRPr>
          </a:p>
          <a:p>
            <a:pPr indent="612140"/>
            <a:r>
              <a:rPr lang="zh-CN" altLang="zh-CN" b="1" kern="100" dirty="0">
                <a:latin typeface="Times New Roman"/>
                <a:cs typeface="Times New Roman"/>
              </a:rPr>
              <a:t>光照到两种介质界面处，发生了如图所示的现象。</a:t>
            </a:r>
            <a:endParaRPr lang="zh-CN" altLang="zh-CN" sz="1050" kern="100" dirty="0">
              <a:latin typeface="宋体"/>
              <a:cs typeface="Courier New"/>
            </a:endParaRPr>
          </a:p>
          <a:p>
            <a:pPr indent="612140"/>
            <a:r>
              <a:rPr lang="en-US" altLang="zh-CN" b="1" kern="100" dirty="0" smtClean="0">
                <a:latin typeface="Times New Roman"/>
                <a:cs typeface="Courier New"/>
              </a:rPr>
              <a:t>(</a:t>
            </a:r>
            <a:r>
              <a:rPr lang="en-US" altLang="zh-CN" b="1" kern="100" dirty="0">
                <a:latin typeface="Times New Roman"/>
                <a:cs typeface="Courier New"/>
              </a:rPr>
              <a:t>1)</a:t>
            </a:r>
            <a:r>
              <a:rPr lang="zh-CN" altLang="zh-CN" b="1" kern="100" dirty="0">
                <a:latin typeface="Times New Roman"/>
                <a:cs typeface="Times New Roman"/>
              </a:rPr>
              <a:t>上面的介质与下面的介质哪个折射率大？</a:t>
            </a:r>
            <a:endParaRPr lang="zh-CN" altLang="zh-CN" sz="1050" kern="100" dirty="0">
              <a:latin typeface="宋体"/>
              <a:cs typeface="Courier New"/>
            </a:endParaRPr>
          </a:p>
          <a:p>
            <a:pPr indent="612140"/>
            <a:r>
              <a:rPr lang="en-US" altLang="zh-CN" b="1" kern="100" dirty="0">
                <a:latin typeface="Times New Roman"/>
                <a:cs typeface="Courier New"/>
              </a:rPr>
              <a:t>(2)</a:t>
            </a:r>
            <a:r>
              <a:rPr lang="zh-CN" altLang="zh-CN" b="1" kern="100" dirty="0">
                <a:latin typeface="Times New Roman"/>
                <a:cs typeface="Times New Roman"/>
              </a:rPr>
              <a:t>全反射发生的条件是什么？</a:t>
            </a:r>
            <a:endParaRPr lang="zh-CN" altLang="zh-CN" sz="1050" kern="100" dirty="0">
              <a:latin typeface="宋体"/>
              <a:cs typeface="Courier New"/>
            </a:endParaRPr>
          </a:p>
          <a:p>
            <a:pPr indent="612140"/>
            <a:r>
              <a:rPr lang="zh-CN" altLang="zh-CN" b="1" kern="100" dirty="0">
                <a:solidFill>
                  <a:srgbClr val="FF0000"/>
                </a:solidFill>
                <a:latin typeface="Times New Roman"/>
                <a:ea typeface="黑体"/>
                <a:cs typeface="Times New Roman"/>
              </a:rPr>
              <a:t>提示：</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下面的介质折射率大。</a:t>
            </a:r>
            <a:endParaRPr lang="zh-CN" altLang="zh-CN" sz="1050" kern="100" dirty="0">
              <a:latin typeface="宋体"/>
              <a:cs typeface="Courier New"/>
            </a:endParaRPr>
          </a:p>
          <a:p>
            <a:pPr indent="612140"/>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一是光由光密介质射入光疏介质；二是入射角大于等于临界角。</a:t>
            </a:r>
            <a:r>
              <a:rPr lang="zh-CN" altLang="zh-CN" b="1" kern="100" dirty="0">
                <a:latin typeface="Times New Roman"/>
                <a:cs typeface="Times New Roman"/>
              </a:rPr>
              <a:t>　　　　</a:t>
            </a:r>
            <a:endParaRPr lang="zh-CN" altLang="zh-CN" sz="1050" kern="100" dirty="0">
              <a:latin typeface="宋体"/>
              <a:cs typeface="Courier New"/>
            </a:endParaRPr>
          </a:p>
        </p:txBody>
      </p:sp>
      <p:pic>
        <p:nvPicPr>
          <p:cNvPr id="5122" name="Picture 2" descr="F:\粤教版物理选择性必修第一册\新课程学案2探究新知能.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1276" y="188640"/>
            <a:ext cx="5868679"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3" descr="21XLKWLX4-36+.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8689875" y="2748566"/>
            <a:ext cx="2232248" cy="1844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animEffect transition="in" filter="randombar(horizontal)">
                                      <p:cBhvr>
                                        <p:cTn id="7" dur="500"/>
                                        <p:tgtEl>
                                          <p:spTgt spid="6">
                                            <p:txEl>
                                              <p:pRg st="5" end="5"/>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6">
                                            <p:txEl>
                                              <p:pRg st="6" end="6"/>
                                            </p:txEl>
                                          </p:spTgt>
                                        </p:tgtEl>
                                        <p:attrNameLst>
                                          <p:attrName>style.visibility</p:attrName>
                                        </p:attrNameLst>
                                      </p:cBhvr>
                                      <p:to>
                                        <p:strVal val="visible"/>
                                      </p:to>
                                    </p:set>
                                    <p:animEffect transition="in" filter="randombar(horizontal)">
                                      <p:cBhvr>
                                        <p:cTn id="10"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764704"/>
            <a:ext cx="10975658" cy="5030017"/>
          </a:xfrm>
        </p:spPr>
        <p:txBody>
          <a:bodyPr/>
          <a:lstStyle/>
          <a:p>
            <a:pPr indent="612140" algn="ctr"/>
            <a:r>
              <a:rPr lang="en-US" altLang="zh-CN" b="1" kern="100" dirty="0">
                <a:solidFill>
                  <a:srgbClr val="943634"/>
                </a:solidFill>
                <a:latin typeface="IPAPANNEW"/>
                <a:ea typeface="黑体"/>
                <a:cs typeface="Times New Roman"/>
              </a:rPr>
              <a:t>[</a:t>
            </a:r>
            <a:r>
              <a:rPr lang="zh-CN" altLang="zh-CN" b="1" kern="100" dirty="0">
                <a:solidFill>
                  <a:srgbClr val="943634"/>
                </a:solidFill>
                <a:latin typeface="IPAPANNEW"/>
                <a:ea typeface="黑体"/>
                <a:cs typeface="Times New Roman"/>
              </a:rPr>
              <a:t>重难释解</a:t>
            </a:r>
            <a:r>
              <a:rPr lang="en-US" altLang="zh-CN" b="1" kern="100" dirty="0">
                <a:solidFill>
                  <a:srgbClr val="943634"/>
                </a:solidFill>
                <a:latin typeface="IPAPANNEW"/>
                <a:ea typeface="黑体"/>
                <a:cs typeface="Times New Roman"/>
              </a:rPr>
              <a:t>]</a:t>
            </a:r>
            <a:endParaRPr lang="zh-CN" altLang="zh-CN" sz="1050" kern="100" dirty="0">
              <a:latin typeface="宋体"/>
              <a:cs typeface="Courier New"/>
            </a:endParaRPr>
          </a:p>
          <a:p>
            <a:pPr indent="612140"/>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判断全反射问题的方法</a:t>
            </a:r>
            <a:endParaRPr lang="zh-CN" altLang="zh-CN" sz="1050" kern="100" dirty="0">
              <a:latin typeface="宋体"/>
              <a:cs typeface="Courier New"/>
            </a:endParaRPr>
          </a:p>
          <a:p>
            <a:pPr indent="612140"/>
            <a:r>
              <a:rPr lang="en-US" altLang="zh-CN" b="1" kern="100" dirty="0">
                <a:latin typeface="Times New Roman"/>
                <a:cs typeface="Courier New"/>
              </a:rPr>
              <a:t>(1)</a:t>
            </a:r>
            <a:r>
              <a:rPr lang="zh-CN" altLang="zh-CN" b="1" kern="100" dirty="0">
                <a:latin typeface="Times New Roman"/>
                <a:cs typeface="Times New Roman"/>
              </a:rPr>
              <a:t>确定光是从光密介质进入光疏介质。</a:t>
            </a:r>
            <a:endParaRPr lang="zh-CN" altLang="zh-CN" sz="1050" kern="100" dirty="0">
              <a:latin typeface="宋体"/>
              <a:cs typeface="Courier New"/>
            </a:endParaRPr>
          </a:p>
          <a:p>
            <a:pPr indent="612140"/>
            <a:r>
              <a:rPr lang="en-US" altLang="zh-CN" b="1" kern="100" dirty="0">
                <a:latin typeface="Times New Roman"/>
                <a:cs typeface="Courier New"/>
              </a:rPr>
              <a:t>(2)</a:t>
            </a:r>
            <a:r>
              <a:rPr lang="zh-CN" altLang="zh-CN" b="1" kern="100" dirty="0">
                <a:latin typeface="Times New Roman"/>
                <a:cs typeface="Times New Roman"/>
              </a:rPr>
              <a:t>明确入射角大于等于临界角。</a:t>
            </a:r>
            <a:endParaRPr lang="zh-CN" altLang="zh-CN" sz="1050" kern="100" dirty="0">
              <a:latin typeface="宋体"/>
              <a:cs typeface="Courier New"/>
            </a:endParaRPr>
          </a:p>
          <a:p>
            <a:pPr indent="612140"/>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全反射遵循的规律</a:t>
            </a:r>
            <a:endParaRPr lang="zh-CN" altLang="zh-CN" sz="1050" kern="100" dirty="0">
              <a:latin typeface="宋体"/>
              <a:cs typeface="Courier New"/>
            </a:endParaRPr>
          </a:p>
          <a:p>
            <a:pPr indent="612140"/>
            <a:r>
              <a:rPr lang="zh-CN" altLang="zh-CN" b="1" kern="100" dirty="0">
                <a:latin typeface="Times New Roman"/>
                <a:cs typeface="Times New Roman"/>
              </a:rPr>
              <a:t>发生全反射时，光全部返回原介质，入射光与反射光遵循光的反射定律，由于不存在折射光线，光的折射定律不再适用</a:t>
            </a:r>
            <a:r>
              <a:rPr lang="zh-CN" altLang="zh-CN" b="1" kern="100" dirty="0" smtClean="0">
                <a:latin typeface="Times New Roman"/>
                <a:cs typeface="Times New Roman"/>
              </a:rPr>
              <a:t>。</a:t>
            </a:r>
            <a:endParaRPr lang="zh-CN" altLang="zh-CN" sz="1050" kern="100" dirty="0">
              <a:latin typeface="宋体"/>
              <a:cs typeface="Courier New"/>
            </a:endParaRPr>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183</TotalTime>
  <Words>3168</Words>
  <Application>Microsoft Office PowerPoint</Application>
  <PresentationFormat>自定义</PresentationFormat>
  <Paragraphs>156</Paragraphs>
  <Slides>44</Slides>
  <Notes>1</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44</vt:i4>
      </vt:variant>
    </vt:vector>
  </HeadingPairs>
  <TitlesOfParts>
    <vt:vector size="46" baseType="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86</cp:revision>
  <dcterms:created xsi:type="dcterms:W3CDTF">2021-04-02T06:41:31Z</dcterms:created>
  <dcterms:modified xsi:type="dcterms:W3CDTF">2023-06-16T06:11:17Z</dcterms:modified>
</cp:coreProperties>
</file>