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60" r:id="rId2"/>
    <p:sldId id="261" r:id="rId3"/>
    <p:sldId id="266" r:id="rId4"/>
    <p:sldId id="267" r:id="rId5"/>
    <p:sldId id="268" r:id="rId6"/>
    <p:sldId id="269" r:id="rId7"/>
    <p:sldId id="270" r:id="rId8"/>
    <p:sldId id="271" r:id="rId9"/>
    <p:sldId id="272" r:id="rId10"/>
    <p:sldId id="273" r:id="rId11"/>
    <p:sldId id="274" r:id="rId12"/>
    <p:sldId id="275" r:id="rId13"/>
    <p:sldId id="262" r:id="rId14"/>
    <p:sldId id="263" r:id="rId15"/>
    <p:sldId id="264" r:id="rId16"/>
    <p:sldId id="276" r:id="rId17"/>
    <p:sldId id="277" r:id="rId18"/>
    <p:sldId id="278" r:id="rId19"/>
    <p:sldId id="281" r:id="rId20"/>
    <p:sldId id="282" r:id="rId21"/>
    <p:sldId id="265" r:id="rId22"/>
    <p:sldId id="286" r:id="rId23"/>
    <p:sldId id="287" r:id="rId24"/>
    <p:sldId id="288" r:id="rId25"/>
    <p:sldId id="289" r:id="rId26"/>
    <p:sldId id="290" r:id="rId27"/>
    <p:sldId id="291" r:id="rId28"/>
    <p:sldId id="285" r:id="rId29"/>
    <p:sldId id="284" r:id="rId30"/>
  </p:sldIdLst>
  <p:sldSz cx="12195175"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912" autoAdjust="0"/>
    <p:restoredTop sz="94660"/>
  </p:normalViewPr>
  <p:slideViewPr>
    <p:cSldViewPr>
      <p:cViewPr varScale="1">
        <p:scale>
          <a:sx n="98" d="100"/>
          <a:sy n="98" d="100"/>
        </p:scale>
        <p:origin x="-1152" y="-102"/>
      </p:cViewPr>
      <p:guideLst>
        <p:guide orient="horz" pos="2160"/>
        <p:guide pos="384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image" Target="../media/image9.e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image" Target="../media/image13.e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image" Target="../media/image18.e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image" Target="../media/image21.e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image" Target="../media/image26.emf"/></Relationships>
</file>

<file path=ppt/drawings/_rels/vmlDrawing9.v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image" Target="../media/image29.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F6AC2F2-7D5E-4B19-8F8A-AF610728EDB0}" type="datetimeFigureOut">
              <a:rPr lang="zh-CN" altLang="en-US" smtClean="0"/>
              <a:t>2022-9-2</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6DBE115-2331-432A-84F8-CF80B7608A6C}" type="slidenum">
              <a:rPr lang="zh-CN" altLang="en-US" smtClean="0"/>
              <a:t>‹#›</a:t>
            </a:fld>
            <a:endParaRPr lang="zh-CN" altLang="en-US"/>
          </a:p>
        </p:txBody>
      </p:sp>
    </p:spTree>
    <p:extLst>
      <p:ext uri="{BB962C8B-B14F-4D97-AF65-F5344CB8AC3E}">
        <p14:creationId xmlns:p14="http://schemas.microsoft.com/office/powerpoint/2010/main" val="35581405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6DBE115-2331-432A-84F8-CF80B7608A6C}" type="slidenum">
              <a:rPr lang="zh-CN" altLang="en-US" smtClean="0"/>
              <a:t>1</a:t>
            </a:fld>
            <a:endParaRPr lang="zh-CN" altLang="en-US"/>
          </a:p>
        </p:txBody>
      </p:sp>
    </p:spTree>
    <p:extLst>
      <p:ext uri="{BB962C8B-B14F-4D97-AF65-F5344CB8AC3E}">
        <p14:creationId xmlns:p14="http://schemas.microsoft.com/office/powerpoint/2010/main" val="17210123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6DBE115-2331-432A-84F8-CF80B7608A6C}" type="slidenum">
              <a:rPr lang="zh-CN" altLang="en-US" smtClean="0"/>
              <a:t>3</a:t>
            </a:fld>
            <a:endParaRPr lang="zh-CN" altLang="en-US"/>
          </a:p>
        </p:txBody>
      </p:sp>
    </p:spTree>
    <p:extLst>
      <p:ext uri="{BB962C8B-B14F-4D97-AF65-F5344CB8AC3E}">
        <p14:creationId xmlns:p14="http://schemas.microsoft.com/office/powerpoint/2010/main" val="14373815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6C1EF30-7B0C-4F2D-A5CA-1454F4965A54}" type="slidenum">
              <a:rPr lang="zh-CN" altLang="en-US" smtClean="0"/>
              <a:t>28</a:t>
            </a:fld>
            <a:endParaRPr lang="zh-CN" altLang="en-US"/>
          </a:p>
        </p:txBody>
      </p:sp>
    </p:spTree>
    <p:extLst>
      <p:ext uri="{BB962C8B-B14F-4D97-AF65-F5344CB8AC3E}">
        <p14:creationId xmlns:p14="http://schemas.microsoft.com/office/powerpoint/2010/main" val="27212967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1135287"/>
            <a:ext cx="10975658" cy="4525963"/>
          </a:xfrm>
        </p:spPr>
        <p:txBody>
          <a:bodyPr>
            <a:normAutofit/>
          </a:bodyPr>
          <a:lstStyle>
            <a:lvl1pPr marL="0" indent="719138">
              <a:lnSpc>
                <a:spcPct val="150000"/>
              </a:lnSpc>
              <a:buFontTx/>
              <a:buNone/>
              <a:defRPr sz="2400">
                <a:latin typeface="Times New Roman" panose="02020603050405020304" pitchFamily="18" charset="0"/>
                <a:ea typeface="+mn-ea"/>
                <a:cs typeface="Times New Roman" panose="02020603050405020304" pitchFamily="18" charset="0"/>
              </a:defRPr>
            </a:lvl1pPr>
            <a:lvl2pPr marL="457200" indent="0">
              <a:lnSpc>
                <a:spcPct val="150000"/>
              </a:lnSpc>
              <a:buFontTx/>
              <a:buNone/>
              <a:defRPr sz="2400">
                <a:latin typeface="Times New Roman" panose="02020603050405020304" pitchFamily="18" charset="0"/>
                <a:ea typeface="+mn-ea"/>
                <a:cs typeface="Times New Roman" panose="02020603050405020304" pitchFamily="18" charset="0"/>
              </a:defRPr>
            </a:lvl2pPr>
            <a:lvl3pPr marL="914400" indent="0">
              <a:lnSpc>
                <a:spcPct val="150000"/>
              </a:lnSpc>
              <a:buFontTx/>
              <a:buNone/>
              <a:defRPr sz="2400">
                <a:latin typeface="Times New Roman" panose="02020603050405020304" pitchFamily="18" charset="0"/>
                <a:ea typeface="+mn-ea"/>
                <a:cs typeface="Times New Roman" panose="02020603050405020304" pitchFamily="18" charset="0"/>
              </a:defRPr>
            </a:lvl3pPr>
            <a:lvl4pPr marL="1371600" indent="0">
              <a:lnSpc>
                <a:spcPct val="150000"/>
              </a:lnSpc>
              <a:buFontTx/>
              <a:buNone/>
              <a:defRPr sz="2400">
                <a:latin typeface="Times New Roman" panose="02020603050405020304" pitchFamily="18" charset="0"/>
                <a:ea typeface="+mn-ea"/>
                <a:cs typeface="Times New Roman" panose="02020603050405020304" pitchFamily="18" charset="0"/>
              </a:defRPr>
            </a:lvl4pPr>
            <a:lvl5pPr marL="1828800" indent="0">
              <a:lnSpc>
                <a:spcPct val="150000"/>
              </a:lnSpc>
              <a:buFontTx/>
              <a:buNone/>
              <a:defRPr sz="2400">
                <a:latin typeface="Times New Roman" panose="02020603050405020304" pitchFamily="18" charset="0"/>
                <a:ea typeface="+mn-ea"/>
                <a:cs typeface="Times New Roman" panose="02020603050405020304" pitchFamily="18" charset="0"/>
              </a:defRPr>
            </a:lvl5pPr>
          </a:lstStyle>
          <a:p>
            <a:pPr lvl="0"/>
            <a:r>
              <a:rPr lang="zh-CN" altLang="en-US" dirty="0" smtClean="0"/>
              <a:t>单击此处编辑母版文本样式</a:t>
            </a:r>
            <a:endParaRPr lang="zh-CN" altLang="en-US" dirty="0"/>
          </a:p>
        </p:txBody>
      </p:sp>
      <p:sp>
        <p:nvSpPr>
          <p:cNvPr id="4" name="日期占位符 3"/>
          <p:cNvSpPr>
            <a:spLocks noGrp="1"/>
          </p:cNvSpPr>
          <p:nvPr>
            <p:ph type="dt" sz="half" idx="10"/>
          </p:nvPr>
        </p:nvSpPr>
        <p:spPr/>
        <p:txBody>
          <a:bodyPr/>
          <a:lstStyle/>
          <a:p>
            <a:fld id="{419C67D8-3E43-4364-A6C9-6E7FE31DF974}" type="datetimeFigureOut">
              <a:rPr lang="zh-CN" altLang="en-US" smtClean="0"/>
              <a:t>2022-9-2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14568229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2022-9-2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40072888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11792903" y="274639"/>
            <a:ext cx="3658553"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13014" y="274639"/>
            <a:ext cx="10776639"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2022-9-2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59652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336" y="4406903"/>
            <a:ext cx="10365899"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963336" y="2906713"/>
            <a:ext cx="10365899"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419C67D8-3E43-4364-A6C9-6E7FE31DF974}" type="datetimeFigureOut">
              <a:rPr lang="zh-CN" altLang="en-US" smtClean="0"/>
              <a:t>2022-9-2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438322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638" y="2130428"/>
            <a:ext cx="10365899"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829276" y="3886200"/>
            <a:ext cx="8536623"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2022-9-2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0356353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13012" y="1600203"/>
            <a:ext cx="721759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8233863" y="1600203"/>
            <a:ext cx="721759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419C67D8-3E43-4364-A6C9-6E7FE31DF974}" type="datetimeFigureOut">
              <a:rPr lang="zh-CN" altLang="en-US" smtClean="0"/>
              <a:t>2022-9-2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2050556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759" y="274638"/>
            <a:ext cx="10975658"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759" y="1535113"/>
            <a:ext cx="538832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609759" y="2174875"/>
            <a:ext cx="53883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94981" y="1535113"/>
            <a:ext cx="539043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94981" y="2174875"/>
            <a:ext cx="539043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419C67D8-3E43-4364-A6C9-6E7FE31DF974}" type="datetimeFigureOut">
              <a:rPr lang="zh-CN" altLang="en-US" smtClean="0"/>
              <a:t>2022-9-2</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10558955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419C67D8-3E43-4364-A6C9-6E7FE31DF974}" type="datetimeFigureOut">
              <a:rPr lang="zh-CN" altLang="en-US" smtClean="0"/>
              <a:t>2022-9-2</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610369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19C67D8-3E43-4364-A6C9-6E7FE31DF974}" type="datetimeFigureOut">
              <a:rPr lang="zh-CN" altLang="en-US" smtClean="0"/>
              <a:t>2022-9-2</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466488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761" y="273050"/>
            <a:ext cx="4012129"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4767974" y="273052"/>
            <a:ext cx="681744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09761" y="1435102"/>
            <a:ext cx="401212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419C67D8-3E43-4364-A6C9-6E7FE31DF974}" type="datetimeFigureOut">
              <a:rPr lang="zh-CN" altLang="en-US" smtClean="0"/>
              <a:t>2022-9-2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4245769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90341" y="4800600"/>
            <a:ext cx="7317105"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2390341" y="612775"/>
            <a:ext cx="731710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90341" y="5367338"/>
            <a:ext cx="731710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419C67D8-3E43-4364-A6C9-6E7FE31DF974}" type="datetimeFigureOut">
              <a:rPr lang="zh-CN" altLang="en-US" smtClean="0"/>
              <a:t>2022-9-2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9871665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759" y="274638"/>
            <a:ext cx="10975658"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759" y="1600203"/>
            <a:ext cx="10975658"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09760" y="6356353"/>
            <a:ext cx="2845541"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9C67D8-3E43-4364-A6C9-6E7FE31DF974}" type="datetimeFigureOut">
              <a:rPr lang="zh-CN" altLang="en-US" smtClean="0"/>
              <a:t>2022-9-2</a:t>
            </a:fld>
            <a:endParaRPr lang="zh-CN" altLang="en-US"/>
          </a:p>
        </p:txBody>
      </p:sp>
      <p:sp>
        <p:nvSpPr>
          <p:cNvPr id="5" name="页脚占位符 4"/>
          <p:cNvSpPr>
            <a:spLocks noGrp="1"/>
          </p:cNvSpPr>
          <p:nvPr>
            <p:ph type="ftr" sz="quarter" idx="3"/>
          </p:nvPr>
        </p:nvSpPr>
        <p:spPr>
          <a:xfrm>
            <a:off x="4166685" y="6356353"/>
            <a:ext cx="386180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9875" y="6356353"/>
            <a:ext cx="2845541"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551424741"/>
      </p:ext>
    </p:extLst>
  </p:cSld>
  <p:clrMap bg1="lt1" tx1="dk1" bg2="lt2" tx2="dk2" accent1="accent1" accent2="accent2" accent3="accent3" accent4="accent4" accent5="accent5" accent6="accent6" hlink="hlink" folHlink="folHlink"/>
  <p:sldLayoutIdLst>
    <p:sldLayoutId id="2147483650" r:id="rId1"/>
    <p:sldLayoutId id="2147483651" r:id="rId2"/>
    <p:sldLayoutId id="2147483649"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1.emf"/><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package" Target="../embeddings/Microsoft_Word_Document1.docx"/><Relationship Id="rId5" Type="http://schemas.openxmlformats.org/officeDocument/2006/relationships/oleObject" Target="../embeddings/oleObject1.bin"/><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8" Type="http://schemas.openxmlformats.org/officeDocument/2006/relationships/image" Target="../media/image10.emf"/><Relationship Id="rId3" Type="http://schemas.openxmlformats.org/officeDocument/2006/relationships/oleObject" Target="../embeddings/oleObject4.bin"/><Relationship Id="rId7" Type="http://schemas.openxmlformats.org/officeDocument/2006/relationships/package" Target="../embeddings/Microsoft_Word_Document5.docx"/><Relationship Id="rId2" Type="http://schemas.openxmlformats.org/officeDocument/2006/relationships/slideLayout" Target="../slideLayouts/slideLayout1.xml"/><Relationship Id="rId1" Type="http://schemas.openxmlformats.org/officeDocument/2006/relationships/vmlDrawing" Target="../drawings/vmlDrawing4.vml"/><Relationship Id="rId6" Type="http://schemas.openxmlformats.org/officeDocument/2006/relationships/oleObject" Target="../embeddings/oleObject5.bin"/><Relationship Id="rId11" Type="http://schemas.openxmlformats.org/officeDocument/2006/relationships/image" Target="../media/image11.emf"/><Relationship Id="rId5" Type="http://schemas.openxmlformats.org/officeDocument/2006/relationships/image" Target="../media/image9.emf"/><Relationship Id="rId10" Type="http://schemas.openxmlformats.org/officeDocument/2006/relationships/package" Target="../embeddings/Microsoft_Word_Document6.docx"/><Relationship Id="rId4" Type="http://schemas.openxmlformats.org/officeDocument/2006/relationships/package" Target="../embeddings/Microsoft_Word_Document4.docx"/><Relationship Id="rId9" Type="http://schemas.openxmlformats.org/officeDocument/2006/relationships/oleObject" Target="../embeddings/oleObject6.bin"/></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8" Type="http://schemas.openxmlformats.org/officeDocument/2006/relationships/image" Target="../media/image14.emf"/><Relationship Id="rId3" Type="http://schemas.openxmlformats.org/officeDocument/2006/relationships/oleObject" Target="../embeddings/oleObject7.bin"/><Relationship Id="rId7" Type="http://schemas.openxmlformats.org/officeDocument/2006/relationships/package" Target="../embeddings/Microsoft_Word_Document8.docx"/><Relationship Id="rId2" Type="http://schemas.openxmlformats.org/officeDocument/2006/relationships/slideLayout" Target="../slideLayouts/slideLayout1.xml"/><Relationship Id="rId1" Type="http://schemas.openxmlformats.org/officeDocument/2006/relationships/vmlDrawing" Target="../drawings/vmlDrawing5.vml"/><Relationship Id="rId6" Type="http://schemas.openxmlformats.org/officeDocument/2006/relationships/oleObject" Target="../embeddings/oleObject8.bin"/><Relationship Id="rId5" Type="http://schemas.openxmlformats.org/officeDocument/2006/relationships/image" Target="../media/image13.emf"/><Relationship Id="rId4" Type="http://schemas.openxmlformats.org/officeDocument/2006/relationships/package" Target="../embeddings/Microsoft_Word_Document7.docx"/></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19GKWLTJ-10.TIF" TargetMode="External"/><Relationship Id="rId2" Type="http://schemas.openxmlformats.org/officeDocument/2006/relationships/image" Target="../media/image15.png"/><Relationship Id="rId1" Type="http://schemas.openxmlformats.org/officeDocument/2006/relationships/slideLayout" Target="../slideLayouts/slideLayout1.xml"/><Relationship Id="rId5" Type="http://schemas.openxmlformats.org/officeDocument/2006/relationships/image" Target="19GKWLTJ-11.TIF" TargetMode="Externa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19GKWLTJ-18.TIF" TargetMode="External"/><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8" Type="http://schemas.openxmlformats.org/officeDocument/2006/relationships/image" Target="../media/image19.emf"/><Relationship Id="rId3" Type="http://schemas.openxmlformats.org/officeDocument/2006/relationships/oleObject" Target="../embeddings/oleObject9.bin"/><Relationship Id="rId7" Type="http://schemas.openxmlformats.org/officeDocument/2006/relationships/package" Target="../embeddings/Microsoft_Word_Document10.docx"/><Relationship Id="rId2" Type="http://schemas.openxmlformats.org/officeDocument/2006/relationships/slideLayout" Target="../slideLayouts/slideLayout1.xml"/><Relationship Id="rId1" Type="http://schemas.openxmlformats.org/officeDocument/2006/relationships/vmlDrawing" Target="../drawings/vmlDrawing6.vml"/><Relationship Id="rId6" Type="http://schemas.openxmlformats.org/officeDocument/2006/relationships/oleObject" Target="../embeddings/oleObject10.bin"/><Relationship Id="rId5" Type="http://schemas.openxmlformats.org/officeDocument/2006/relationships/image" Target="../media/image18.emf"/><Relationship Id="rId4" Type="http://schemas.openxmlformats.org/officeDocument/2006/relationships/package" Target="../embeddings/Microsoft_Word_Document9.docx"/></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21WLXKCXARXS4-18.TIF" TargetMode="External"/><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20XWLX4-24.TIF" TargetMode="Externa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oleObject" Target="../embeddings/oleObject12.bin"/><Relationship Id="rId3" Type="http://schemas.openxmlformats.org/officeDocument/2006/relationships/oleObject" Target="../embeddings/oleObject11.bin"/><Relationship Id="rId7" Type="http://schemas.openxmlformats.org/officeDocument/2006/relationships/image" Target="21WLXKCXARXS4-19.TIF" TargetMode="External"/><Relationship Id="rId2" Type="http://schemas.openxmlformats.org/officeDocument/2006/relationships/slideLayout" Target="../slideLayouts/slideLayout1.xml"/><Relationship Id="rId1" Type="http://schemas.openxmlformats.org/officeDocument/2006/relationships/vmlDrawing" Target="../drawings/vmlDrawing7.vml"/><Relationship Id="rId6" Type="http://schemas.openxmlformats.org/officeDocument/2006/relationships/image" Target="../media/image23.png"/><Relationship Id="rId5" Type="http://schemas.openxmlformats.org/officeDocument/2006/relationships/image" Target="../media/image21.emf"/><Relationship Id="rId10" Type="http://schemas.openxmlformats.org/officeDocument/2006/relationships/image" Target="../media/image22.emf"/><Relationship Id="rId4" Type="http://schemas.openxmlformats.org/officeDocument/2006/relationships/package" Target="../embeddings/Microsoft_Word_Document11.docx"/><Relationship Id="rId9" Type="http://schemas.openxmlformats.org/officeDocument/2006/relationships/package" Target="../embeddings/Microsoft_Word_Document12.docx"/></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xml"/><Relationship Id="rId4" Type="http://schemas.openxmlformats.org/officeDocument/2006/relationships/image" Target="21WLXKCXARXS4-20.TIF"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8" Type="http://schemas.openxmlformats.org/officeDocument/2006/relationships/image" Target="../media/image27.emf"/><Relationship Id="rId3" Type="http://schemas.openxmlformats.org/officeDocument/2006/relationships/oleObject" Target="../embeddings/oleObject13.bin"/><Relationship Id="rId7" Type="http://schemas.openxmlformats.org/officeDocument/2006/relationships/package" Target="../embeddings/Microsoft_Word_Document14.docx"/><Relationship Id="rId2" Type="http://schemas.openxmlformats.org/officeDocument/2006/relationships/slideLayout" Target="../slideLayouts/slideLayout1.xml"/><Relationship Id="rId1" Type="http://schemas.openxmlformats.org/officeDocument/2006/relationships/vmlDrawing" Target="../drawings/vmlDrawing8.vml"/><Relationship Id="rId6" Type="http://schemas.openxmlformats.org/officeDocument/2006/relationships/oleObject" Target="../embeddings/oleObject14.bin"/><Relationship Id="rId5" Type="http://schemas.openxmlformats.org/officeDocument/2006/relationships/image" Target="../media/image26.emf"/><Relationship Id="rId4" Type="http://schemas.openxmlformats.org/officeDocument/2006/relationships/package" Target="../embeddings/Microsoft_Word_Document13.docx"/></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21WLXKCXARXS4-21.TIF" TargetMode="External"/><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8" Type="http://schemas.openxmlformats.org/officeDocument/2006/relationships/image" Target="../media/image30.emf"/><Relationship Id="rId3" Type="http://schemas.openxmlformats.org/officeDocument/2006/relationships/oleObject" Target="../embeddings/oleObject15.bin"/><Relationship Id="rId7" Type="http://schemas.openxmlformats.org/officeDocument/2006/relationships/package" Target="../embeddings/Microsoft_Word_Document16.docx"/><Relationship Id="rId2" Type="http://schemas.openxmlformats.org/officeDocument/2006/relationships/slideLayout" Target="../slideLayouts/slideLayout1.xml"/><Relationship Id="rId1" Type="http://schemas.openxmlformats.org/officeDocument/2006/relationships/vmlDrawing" Target="../drawings/vmlDrawing9.vml"/><Relationship Id="rId6" Type="http://schemas.openxmlformats.org/officeDocument/2006/relationships/oleObject" Target="../embeddings/oleObject16.bin"/><Relationship Id="rId5" Type="http://schemas.openxmlformats.org/officeDocument/2006/relationships/image" Target="../media/image29.emf"/><Relationship Id="rId4" Type="http://schemas.openxmlformats.org/officeDocument/2006/relationships/package" Target="../embeddings/Microsoft_Word_Document15.docx"/></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hyperlink" Target="../../&#35838;&#26102;&#36319;&#36394;&#26816;&#27979;word&#25991;&#20214;/&#35838;&#26102;&#36319;&#36394;&#26816;&#27979;&#65288;&#21313;&#20061;&#65289;&#27979;&#23450;&#20171;&#36136;&#30340;&#25240;&#23556;&#29575;.DOC" TargetMode="External"/><Relationship Id="rId4" Type="http://schemas.openxmlformats.org/officeDocument/2006/relationships/image" Target="../media/image32.png"/></Relationships>
</file>

<file path=ppt/slides/_rels/slide2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xml"/><Relationship Id="rId1" Type="http://schemas.openxmlformats.org/officeDocument/2006/relationships/vmlDrawing" Target="../drawings/vmlDrawing2.vml"/><Relationship Id="rId5" Type="http://schemas.openxmlformats.org/officeDocument/2006/relationships/image" Target="../media/image4.emf"/><Relationship Id="rId4" Type="http://schemas.openxmlformats.org/officeDocument/2006/relationships/package" Target="../embeddings/Microsoft_Word_Document2.docx"/></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5.emf"/><Relationship Id="rId2" Type="http://schemas.openxmlformats.org/officeDocument/2006/relationships/slideLayout" Target="../slideLayouts/slideLayout1.xml"/><Relationship Id="rId1" Type="http://schemas.openxmlformats.org/officeDocument/2006/relationships/vmlDrawing" Target="../drawings/vmlDrawing3.vml"/><Relationship Id="rId6" Type="http://schemas.openxmlformats.org/officeDocument/2006/relationships/package" Target="../embeddings/Microsoft_Word_Document3.docx"/><Relationship Id="rId5" Type="http://schemas.openxmlformats.org/officeDocument/2006/relationships/oleObject" Target="../embeddings/oleObject3.bin"/><Relationship Id="rId4" Type="http://schemas.openxmlformats.org/officeDocument/2006/relationships/image" Target="20XWLX4-25.TIF"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21XLKWLX4-26.TIF" TargetMode="External"/><Relationship Id="rId2" Type="http://schemas.openxmlformats.org/officeDocument/2006/relationships/image" Target="../media/image8.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116632"/>
            <a:ext cx="10975658" cy="4525963"/>
          </a:xfrm>
        </p:spPr>
        <p:txBody>
          <a:bodyPr/>
          <a:lstStyle/>
          <a:p>
            <a:pPr indent="612140" algn="ctr"/>
            <a:r>
              <a:rPr lang="zh-CN" altLang="zh-CN" sz="2800" b="1" kern="100" dirty="0">
                <a:solidFill>
                  <a:srgbClr val="00B050"/>
                </a:solidFill>
                <a:latin typeface="Times New Roman"/>
                <a:cs typeface="Times New Roman"/>
              </a:rPr>
              <a:t>第二节　测定介质的折射率</a:t>
            </a:r>
            <a:endParaRPr lang="zh-CN" altLang="zh-CN" sz="2800" kern="100" dirty="0">
              <a:solidFill>
                <a:srgbClr val="00B050"/>
              </a:solidFill>
              <a:latin typeface="宋体"/>
              <a:cs typeface="Courier New"/>
            </a:endParaRPr>
          </a:p>
          <a:p>
            <a:endParaRPr lang="zh-CN" altLang="en-US" dirty="0"/>
          </a:p>
        </p:txBody>
      </p:sp>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21323" y="980728"/>
            <a:ext cx="5489660" cy="6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对象 2"/>
          <p:cNvGraphicFramePr>
            <a:graphicFrameLocks noChangeAspect="1"/>
          </p:cNvGraphicFramePr>
          <p:nvPr>
            <p:extLst>
              <p:ext uri="{D42A27DB-BD31-4B8C-83A1-F6EECF244321}">
                <p14:modId xmlns:p14="http://schemas.microsoft.com/office/powerpoint/2010/main" val="3193911049"/>
              </p:ext>
            </p:extLst>
          </p:nvPr>
        </p:nvGraphicFramePr>
        <p:xfrm>
          <a:off x="911225" y="1758404"/>
          <a:ext cx="10371138" cy="4406900"/>
        </p:xfrm>
        <a:graphic>
          <a:graphicData uri="http://schemas.openxmlformats.org/presentationml/2006/ole">
            <mc:AlternateContent xmlns:mc="http://schemas.openxmlformats.org/markup-compatibility/2006">
              <mc:Choice xmlns:v="urn:schemas-microsoft-com:vml" Requires="v">
                <p:oleObj spid="_x0000_s1072" name="文档" r:id="rId6" imgW="10371836" imgH="4407310" progId="Word.Document.12">
                  <p:embed/>
                </p:oleObj>
              </mc:Choice>
              <mc:Fallback>
                <p:oleObj name="文档" r:id="rId6" imgW="10371836" imgH="4407310" progId="Word.Document.12">
                  <p:embed/>
                  <p:pic>
                    <p:nvPicPr>
                      <p:cNvPr id="0" name=""/>
                      <p:cNvPicPr/>
                      <p:nvPr/>
                    </p:nvPicPr>
                    <p:blipFill>
                      <a:blip r:embed="rId7"/>
                      <a:stretch>
                        <a:fillRect/>
                      </a:stretch>
                    </p:blipFill>
                    <p:spPr>
                      <a:xfrm>
                        <a:off x="911225" y="1758404"/>
                        <a:ext cx="10371138" cy="4406900"/>
                      </a:xfrm>
                      <a:prstGeom prst="rect">
                        <a:avLst/>
                      </a:prstGeom>
                    </p:spPr>
                  </p:pic>
                </p:oleObj>
              </mc:Fallback>
            </mc:AlternateContent>
          </a:graphicData>
        </a:graphic>
      </p:graphicFrame>
    </p:spTree>
    <p:extLst>
      <p:ext uri="{BB962C8B-B14F-4D97-AF65-F5344CB8AC3E}">
        <p14:creationId xmlns:p14="http://schemas.microsoft.com/office/powerpoint/2010/main" val="32823131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476673"/>
            <a:ext cx="10975658" cy="5544616"/>
          </a:xfrm>
        </p:spPr>
        <p:txBody>
          <a:bodyPr>
            <a:normAutofit/>
          </a:bodyPr>
          <a:lstStyle/>
          <a:p>
            <a:pPr indent="612140"/>
            <a:r>
              <a:rPr lang="en-US" altLang="zh-CN" b="1" kern="100" dirty="0">
                <a:latin typeface="Times New Roman"/>
                <a:cs typeface="Courier New"/>
              </a:rPr>
              <a:t>A</a:t>
            </a:r>
            <a:r>
              <a:rPr lang="zh-CN" altLang="zh-CN" b="1" kern="100" dirty="0">
                <a:latin typeface="Times New Roman"/>
                <a:cs typeface="Times New Roman"/>
              </a:rPr>
              <a:t>．实验时，光线是由空气射入玻璃</a:t>
            </a:r>
            <a:endParaRPr lang="zh-CN" altLang="zh-CN" sz="1050" kern="100" dirty="0">
              <a:latin typeface="宋体"/>
              <a:cs typeface="Courier New"/>
            </a:endParaRPr>
          </a:p>
          <a:p>
            <a:pPr indent="612140"/>
            <a:r>
              <a:rPr lang="en-US" altLang="zh-CN" b="1" kern="100" dirty="0">
                <a:latin typeface="Times New Roman"/>
                <a:cs typeface="Courier New"/>
              </a:rPr>
              <a:t>B</a:t>
            </a:r>
            <a:r>
              <a:rPr lang="zh-CN" altLang="zh-CN" b="1" kern="100" dirty="0">
                <a:latin typeface="Times New Roman"/>
                <a:cs typeface="Times New Roman"/>
              </a:rPr>
              <a:t>．实验时，光线是由玻璃射入空气</a:t>
            </a:r>
            <a:endParaRPr lang="zh-CN" altLang="zh-CN" sz="1050" kern="100" dirty="0">
              <a:latin typeface="宋体"/>
              <a:cs typeface="Courier New"/>
            </a:endParaRPr>
          </a:p>
          <a:p>
            <a:pPr indent="612140"/>
            <a:r>
              <a:rPr lang="en-US" altLang="zh-CN" b="1" kern="100" dirty="0">
                <a:latin typeface="Times New Roman"/>
                <a:cs typeface="Courier New"/>
              </a:rPr>
              <a:t>C</a:t>
            </a:r>
            <a:r>
              <a:rPr lang="zh-CN" altLang="zh-CN" b="1" kern="100" dirty="0">
                <a:latin typeface="Times New Roman"/>
                <a:cs typeface="Times New Roman"/>
              </a:rPr>
              <a:t>．玻璃的折射率为</a:t>
            </a:r>
            <a:r>
              <a:rPr lang="en-US" altLang="zh-CN" b="1" kern="100" dirty="0">
                <a:latin typeface="Times New Roman"/>
                <a:cs typeface="Courier New"/>
              </a:rPr>
              <a:t>0.67</a:t>
            </a:r>
            <a:endParaRPr lang="zh-CN" altLang="zh-CN" sz="1050" kern="100" dirty="0">
              <a:latin typeface="宋体"/>
              <a:cs typeface="Courier New"/>
            </a:endParaRPr>
          </a:p>
          <a:p>
            <a:pPr indent="612140"/>
            <a:r>
              <a:rPr lang="en-US" altLang="zh-CN" b="1" kern="100" dirty="0">
                <a:latin typeface="Times New Roman"/>
                <a:cs typeface="Courier New"/>
              </a:rPr>
              <a:t>D</a:t>
            </a:r>
            <a:r>
              <a:rPr lang="zh-CN" altLang="zh-CN" b="1" kern="100" dirty="0">
                <a:latin typeface="Times New Roman"/>
                <a:cs typeface="Times New Roman"/>
              </a:rPr>
              <a:t>．玻璃的折射率为</a:t>
            </a:r>
            <a:r>
              <a:rPr lang="en-US" altLang="zh-CN" b="1" kern="100" dirty="0">
                <a:latin typeface="Times New Roman"/>
                <a:cs typeface="Courier New"/>
              </a:rPr>
              <a:t>1.5</a:t>
            </a:r>
            <a:endParaRPr lang="zh-CN" altLang="zh-CN" sz="1050" kern="100" dirty="0">
              <a:latin typeface="宋体"/>
              <a:cs typeface="Courier New"/>
            </a:endParaRPr>
          </a:p>
          <a:p>
            <a:pPr indent="612140"/>
            <a:r>
              <a:rPr lang="en-US" altLang="zh-CN" b="1" kern="100" dirty="0">
                <a:solidFill>
                  <a:srgbClr val="FF0000"/>
                </a:solidFill>
                <a:latin typeface="IPAPANNEW"/>
                <a:ea typeface="黑体"/>
                <a:cs typeface="Times New Roman"/>
              </a:rPr>
              <a:t>[</a:t>
            </a:r>
            <a:r>
              <a:rPr lang="zh-CN" altLang="zh-CN" b="1" kern="100" dirty="0">
                <a:solidFill>
                  <a:srgbClr val="FF0000"/>
                </a:solidFill>
                <a:latin typeface="IPAPANNEW"/>
                <a:ea typeface="黑体"/>
                <a:cs typeface="Times New Roman"/>
              </a:rPr>
              <a:t>解析</a:t>
            </a:r>
            <a:r>
              <a:rPr lang="en-US" altLang="zh-CN" b="1" kern="100" dirty="0">
                <a:solidFill>
                  <a:srgbClr val="FF0000"/>
                </a:solidFill>
                <a:latin typeface="IPAPANNEW"/>
                <a:ea typeface="黑体"/>
                <a:cs typeface="Times New Roman"/>
              </a:rPr>
              <a:t>]</a:t>
            </a:r>
            <a:r>
              <a:rPr lang="zh-CN" altLang="zh-CN" b="1" kern="100" dirty="0">
                <a:latin typeface="Times New Roman"/>
                <a:ea typeface="黑体"/>
                <a:cs typeface="Times New Roman"/>
              </a:rPr>
              <a:t>　</a:t>
            </a:r>
            <a:r>
              <a:rPr lang="en-US" altLang="zh-CN" b="1" kern="100" dirty="0">
                <a:latin typeface="Times New Roman"/>
                <a:ea typeface="楷体_GB2312"/>
                <a:cs typeface="Courier New"/>
              </a:rPr>
              <a:t>(1)</a:t>
            </a:r>
            <a:r>
              <a:rPr lang="zh-CN" altLang="zh-CN" b="1" kern="100" dirty="0">
                <a:latin typeface="Times New Roman"/>
                <a:ea typeface="楷体_GB2312"/>
                <a:cs typeface="Times New Roman"/>
              </a:rPr>
              <a:t>本实验用插针法测量玻璃砖的折射率，实验原理是折射定律，操作步骤中存在严重的缺漏，应做的补充是：步骤</a:t>
            </a:r>
            <a:r>
              <a:rPr lang="zh-CN" altLang="zh-CN" b="1" kern="100" dirty="0">
                <a:latin typeface="宋体"/>
                <a:ea typeface="楷体_GB2312"/>
                <a:cs typeface="宋体"/>
              </a:rPr>
              <a:t>②</a:t>
            </a:r>
            <a:r>
              <a:rPr lang="zh-CN" altLang="zh-CN" b="1" kern="100" dirty="0">
                <a:latin typeface="Times New Roman"/>
                <a:ea typeface="楷体_GB2312"/>
                <a:cs typeface="Times New Roman"/>
              </a:rPr>
              <a:t>中，把长方形玻璃砖放在白纸上，使它的长边跟</a:t>
            </a:r>
            <a:r>
              <a:rPr lang="en-US" altLang="zh-CN" b="1" i="1" kern="100" dirty="0">
                <a:latin typeface="Times New Roman"/>
                <a:ea typeface="楷体_GB2312"/>
                <a:cs typeface="Courier New"/>
              </a:rPr>
              <a:t>aa</a:t>
            </a:r>
            <a:r>
              <a:rPr lang="en-US" altLang="zh-CN" b="1" kern="100" dirty="0">
                <a:latin typeface="宋体"/>
                <a:ea typeface="楷体_GB2312"/>
                <a:cs typeface="Times New Roman"/>
              </a:rPr>
              <a:t>′</a:t>
            </a:r>
            <a:r>
              <a:rPr lang="zh-CN" altLang="zh-CN" b="1" kern="100" dirty="0">
                <a:latin typeface="Times New Roman"/>
                <a:ea typeface="楷体_GB2312"/>
                <a:cs typeface="Times New Roman"/>
              </a:rPr>
              <a:t>对齐，应在白纸上画出玻璃砖的另一边</a:t>
            </a:r>
            <a:r>
              <a:rPr lang="en-US" altLang="zh-CN" b="1" i="1" kern="100" dirty="0">
                <a:latin typeface="Times New Roman"/>
                <a:ea typeface="楷体_GB2312"/>
                <a:cs typeface="Courier New"/>
              </a:rPr>
              <a:t>bb</a:t>
            </a:r>
            <a:r>
              <a:rPr lang="en-US" altLang="zh-CN" b="1" kern="100" dirty="0">
                <a:latin typeface="宋体"/>
                <a:ea typeface="楷体_GB2312"/>
                <a:cs typeface="Times New Roman"/>
              </a:rPr>
              <a:t>′</a:t>
            </a:r>
            <a:r>
              <a:rPr lang="zh-CN" altLang="zh-CN" b="1" kern="100" dirty="0">
                <a:latin typeface="Times New Roman"/>
                <a:ea typeface="楷体_GB2312"/>
                <a:cs typeface="Times New Roman"/>
              </a:rPr>
              <a:t>，作为玻璃砖与空气的下边界。步骤</a:t>
            </a:r>
            <a:r>
              <a:rPr lang="zh-CN" altLang="zh-CN" b="1" kern="100" dirty="0">
                <a:latin typeface="宋体"/>
                <a:ea typeface="楷体_GB2312"/>
                <a:cs typeface="宋体"/>
              </a:rPr>
              <a:t>④</a:t>
            </a:r>
            <a:r>
              <a:rPr lang="zh-CN" altLang="zh-CN" b="1" kern="100" dirty="0">
                <a:latin typeface="Times New Roman"/>
                <a:ea typeface="楷体_GB2312"/>
                <a:cs typeface="Times New Roman"/>
              </a:rPr>
              <a:t>中，连接</a:t>
            </a:r>
            <a:r>
              <a:rPr lang="en-US" altLang="zh-CN" b="1" i="1" kern="100" dirty="0">
                <a:latin typeface="Times New Roman"/>
                <a:ea typeface="楷体_GB2312"/>
                <a:cs typeface="Courier New"/>
              </a:rPr>
              <a:t>P</a:t>
            </a:r>
            <a:r>
              <a:rPr lang="en-US" altLang="zh-CN" b="1" kern="100" baseline="-25000" dirty="0">
                <a:latin typeface="Times New Roman"/>
                <a:ea typeface="楷体_GB2312"/>
                <a:cs typeface="Courier New"/>
              </a:rPr>
              <a:t>3</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P</a:t>
            </a:r>
            <a:r>
              <a:rPr lang="en-US" altLang="zh-CN" b="1" kern="100" baseline="-25000" dirty="0">
                <a:latin typeface="Times New Roman"/>
                <a:ea typeface="楷体_GB2312"/>
                <a:cs typeface="Courier New"/>
              </a:rPr>
              <a:t>4</a:t>
            </a:r>
            <a:r>
              <a:rPr lang="zh-CN" altLang="zh-CN" b="1" kern="100" dirty="0">
                <a:latin typeface="Times New Roman"/>
                <a:ea typeface="楷体_GB2312"/>
                <a:cs typeface="Times New Roman"/>
              </a:rPr>
              <a:t>作为出射光线，还应作出玻璃砖中的折射光线，故应通过</a:t>
            </a:r>
            <a:r>
              <a:rPr lang="en-US" altLang="zh-CN" b="1" i="1" kern="100" dirty="0">
                <a:latin typeface="Times New Roman"/>
                <a:ea typeface="楷体_GB2312"/>
                <a:cs typeface="Courier New"/>
              </a:rPr>
              <a:t>P</a:t>
            </a:r>
            <a:r>
              <a:rPr lang="en-US" altLang="zh-CN" b="1" kern="100" baseline="-25000" dirty="0">
                <a:latin typeface="Times New Roman"/>
                <a:ea typeface="楷体_GB2312"/>
                <a:cs typeface="Courier New"/>
              </a:rPr>
              <a:t>3</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P</a:t>
            </a:r>
            <a:r>
              <a:rPr lang="en-US" altLang="zh-CN" b="1" kern="100" baseline="-25000" dirty="0">
                <a:latin typeface="Times New Roman"/>
                <a:ea typeface="楷体_GB2312"/>
                <a:cs typeface="Courier New"/>
              </a:rPr>
              <a:t>4</a:t>
            </a:r>
            <a:r>
              <a:rPr lang="zh-CN" altLang="zh-CN" b="1" kern="100" dirty="0">
                <a:latin typeface="Times New Roman"/>
                <a:ea typeface="楷体_GB2312"/>
                <a:cs typeface="Times New Roman"/>
              </a:rPr>
              <a:t>的连线与</a:t>
            </a:r>
            <a:r>
              <a:rPr lang="en-US" altLang="zh-CN" b="1" i="1" kern="100" dirty="0">
                <a:latin typeface="Times New Roman"/>
                <a:ea typeface="楷体_GB2312"/>
                <a:cs typeface="Courier New"/>
              </a:rPr>
              <a:t>bb</a:t>
            </a:r>
            <a:r>
              <a:rPr lang="en-US" altLang="zh-CN" b="1" kern="100" dirty="0">
                <a:latin typeface="宋体"/>
                <a:ea typeface="楷体_GB2312"/>
                <a:cs typeface="Times New Roman"/>
              </a:rPr>
              <a:t>′</a:t>
            </a:r>
            <a:r>
              <a:rPr lang="zh-CN" altLang="zh-CN" b="1" kern="100" dirty="0">
                <a:latin typeface="Times New Roman"/>
                <a:ea typeface="楷体_GB2312"/>
                <a:cs typeface="Times New Roman"/>
              </a:rPr>
              <a:t>的交点，作出玻璃砖中的折射光线</a:t>
            </a:r>
            <a:r>
              <a:rPr lang="zh-CN" altLang="zh-CN" b="1" kern="100" dirty="0" smtClean="0">
                <a:latin typeface="Times New Roman"/>
                <a:ea typeface="楷体_GB2312"/>
                <a:cs typeface="Times New Roman"/>
              </a:rPr>
              <a:t>。</a:t>
            </a:r>
            <a:endParaRPr lang="zh-CN" altLang="zh-CN" sz="1050" kern="100" dirty="0">
              <a:latin typeface="宋体"/>
              <a:cs typeface="Courier New"/>
            </a:endParaRPr>
          </a:p>
        </p:txBody>
      </p:sp>
    </p:spTree>
    <p:extLst>
      <p:ext uri="{BB962C8B-B14F-4D97-AF65-F5344CB8AC3E}">
        <p14:creationId xmlns:p14="http://schemas.microsoft.com/office/powerpoint/2010/main" val="2512887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animEffect transition="in" filter="randombar(horizontal)">
                                      <p:cBhvr>
                                        <p:cTn id="7"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3858068275"/>
              </p:ext>
            </p:extLst>
          </p:nvPr>
        </p:nvGraphicFramePr>
        <p:xfrm>
          <a:off x="985019" y="116632"/>
          <a:ext cx="10371138" cy="2419350"/>
        </p:xfrm>
        <a:graphic>
          <a:graphicData uri="http://schemas.openxmlformats.org/presentationml/2006/ole">
            <mc:AlternateContent xmlns:mc="http://schemas.openxmlformats.org/markup-compatibility/2006">
              <mc:Choice xmlns:v="urn:schemas-microsoft-com:vml" Requires="v">
                <p:oleObj spid="_x0000_s7256" name="文档" r:id="rId4" imgW="10371836" imgH="2419063" progId="Word.Document.12">
                  <p:embed/>
                </p:oleObj>
              </mc:Choice>
              <mc:Fallback>
                <p:oleObj name="文档" r:id="rId4" imgW="10371836" imgH="2419063" progId="Word.Document.12">
                  <p:embed/>
                  <p:pic>
                    <p:nvPicPr>
                      <p:cNvPr id="0" name=""/>
                      <p:cNvPicPr/>
                      <p:nvPr/>
                    </p:nvPicPr>
                    <p:blipFill>
                      <a:blip r:embed="rId5"/>
                      <a:stretch>
                        <a:fillRect/>
                      </a:stretch>
                    </p:blipFill>
                    <p:spPr>
                      <a:xfrm>
                        <a:off x="985019" y="116632"/>
                        <a:ext cx="10371138" cy="2419350"/>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691381324"/>
              </p:ext>
            </p:extLst>
          </p:nvPr>
        </p:nvGraphicFramePr>
        <p:xfrm>
          <a:off x="911225" y="2348880"/>
          <a:ext cx="10371138" cy="1187450"/>
        </p:xfrm>
        <a:graphic>
          <a:graphicData uri="http://schemas.openxmlformats.org/presentationml/2006/ole">
            <mc:AlternateContent xmlns:mc="http://schemas.openxmlformats.org/markup-compatibility/2006">
              <mc:Choice xmlns:v="urn:schemas-microsoft-com:vml" Requires="v">
                <p:oleObj spid="_x0000_s7257" name="文档" r:id="rId7" imgW="10371836" imgH="1187540" progId="Word.Document.12">
                  <p:embed/>
                </p:oleObj>
              </mc:Choice>
              <mc:Fallback>
                <p:oleObj name="文档" r:id="rId7" imgW="10371836" imgH="1187540" progId="Word.Document.12">
                  <p:embed/>
                  <p:pic>
                    <p:nvPicPr>
                      <p:cNvPr id="0" name=""/>
                      <p:cNvPicPr/>
                      <p:nvPr/>
                    </p:nvPicPr>
                    <p:blipFill>
                      <a:blip r:embed="rId8"/>
                      <a:stretch>
                        <a:fillRect/>
                      </a:stretch>
                    </p:blipFill>
                    <p:spPr>
                      <a:xfrm>
                        <a:off x="911225" y="2348880"/>
                        <a:ext cx="10371138" cy="1187450"/>
                      </a:xfrm>
                      <a:prstGeom prst="rect">
                        <a:avLst/>
                      </a:prstGeom>
                    </p:spPr>
                  </p:pic>
                </p:oleObj>
              </mc:Fallback>
            </mc:AlternateContent>
          </a:graphicData>
        </a:graphic>
      </p:graphicFrame>
      <p:graphicFrame>
        <p:nvGraphicFramePr>
          <p:cNvPr id="5" name="对象 4"/>
          <p:cNvGraphicFramePr>
            <a:graphicFrameLocks noChangeAspect="1"/>
          </p:cNvGraphicFramePr>
          <p:nvPr>
            <p:extLst>
              <p:ext uri="{D42A27DB-BD31-4B8C-83A1-F6EECF244321}">
                <p14:modId xmlns:p14="http://schemas.microsoft.com/office/powerpoint/2010/main" val="3621367213"/>
              </p:ext>
            </p:extLst>
          </p:nvPr>
        </p:nvGraphicFramePr>
        <p:xfrm>
          <a:off x="914400" y="3617614"/>
          <a:ext cx="10274300" cy="2979738"/>
        </p:xfrm>
        <a:graphic>
          <a:graphicData uri="http://schemas.openxmlformats.org/presentationml/2006/ole">
            <mc:AlternateContent xmlns:mc="http://schemas.openxmlformats.org/markup-compatibility/2006">
              <mc:Choice xmlns:v="urn:schemas-microsoft-com:vml" Requires="v">
                <p:oleObj spid="_x0000_s7258" name="文档" r:id="rId10" imgW="10371836" imgH="3010310" progId="Word.Document.12">
                  <p:embed/>
                </p:oleObj>
              </mc:Choice>
              <mc:Fallback>
                <p:oleObj name="文档" r:id="rId10" imgW="10371836" imgH="3010310" progId="Word.Document.12">
                  <p:embed/>
                  <p:pic>
                    <p:nvPicPr>
                      <p:cNvPr id="0" name=""/>
                      <p:cNvPicPr/>
                      <p:nvPr/>
                    </p:nvPicPr>
                    <p:blipFill>
                      <a:blip r:embed="rId11"/>
                      <a:stretch>
                        <a:fillRect/>
                      </a:stretch>
                    </p:blipFill>
                    <p:spPr>
                      <a:xfrm>
                        <a:off x="914400" y="3617614"/>
                        <a:ext cx="10274300" cy="2979738"/>
                      </a:xfrm>
                      <a:prstGeom prst="rect">
                        <a:avLst/>
                      </a:prstGeom>
                    </p:spPr>
                  </p:pic>
                </p:oleObj>
              </mc:Fallback>
            </mc:AlternateContent>
          </a:graphicData>
        </a:graphic>
      </p:graphicFrame>
    </p:spTree>
    <p:extLst>
      <p:ext uri="{BB962C8B-B14F-4D97-AF65-F5344CB8AC3E}">
        <p14:creationId xmlns:p14="http://schemas.microsoft.com/office/powerpoint/2010/main" val="2512887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332656"/>
            <a:ext cx="10975658" cy="6336703"/>
          </a:xfrm>
        </p:spPr>
        <p:txBody>
          <a:bodyPr/>
          <a:lstStyle/>
          <a:p>
            <a:pPr indent="612140"/>
            <a:r>
              <a:rPr lang="en-US" altLang="zh-CN" b="1" kern="100" dirty="0">
                <a:solidFill>
                  <a:schemeClr val="accent3">
                    <a:lumMod val="50000"/>
                  </a:schemeClr>
                </a:solidFill>
                <a:latin typeface="IPAPANNEW"/>
                <a:cs typeface="Times New Roman"/>
              </a:rPr>
              <a:t>[</a:t>
            </a:r>
            <a:r>
              <a:rPr lang="zh-CN" altLang="zh-CN" b="1" kern="100" dirty="0">
                <a:solidFill>
                  <a:schemeClr val="accent3">
                    <a:lumMod val="50000"/>
                  </a:schemeClr>
                </a:solidFill>
                <a:latin typeface="宋体"/>
                <a:ea typeface="黑体"/>
                <a:cs typeface="Times New Roman"/>
              </a:rPr>
              <a:t>对点训练</a:t>
            </a:r>
            <a:r>
              <a:rPr lang="en-US" altLang="zh-CN" b="1" kern="100" dirty="0">
                <a:solidFill>
                  <a:schemeClr val="accent3">
                    <a:lumMod val="50000"/>
                  </a:schemeClr>
                </a:solidFill>
                <a:latin typeface="IPAPANNEW"/>
                <a:cs typeface="Times New Roman"/>
              </a:rPr>
              <a:t>]</a:t>
            </a:r>
            <a:endParaRPr lang="zh-CN" altLang="zh-CN" sz="1050" kern="100" dirty="0">
              <a:solidFill>
                <a:schemeClr val="accent3">
                  <a:lumMod val="50000"/>
                </a:schemeClr>
              </a:solidFill>
              <a:latin typeface="宋体"/>
              <a:cs typeface="Courier New"/>
            </a:endParaRPr>
          </a:p>
          <a:p>
            <a:pPr marL="442913" indent="-442913"/>
            <a:r>
              <a:rPr lang="en-US" altLang="zh-CN" b="1" kern="100" dirty="0">
                <a:latin typeface="Times New Roman"/>
                <a:cs typeface="Courier New"/>
              </a:rPr>
              <a:t>1</a:t>
            </a:r>
            <a:r>
              <a:rPr lang="zh-CN" altLang="zh-CN" b="1" kern="100" dirty="0">
                <a:latin typeface="Times New Roman"/>
                <a:cs typeface="Times New Roman"/>
              </a:rPr>
              <a:t>．用</a:t>
            </a:r>
            <a:r>
              <a:rPr lang="en-US" altLang="zh-CN" b="1" kern="100" dirty="0">
                <a:latin typeface="宋体"/>
                <a:cs typeface="Times New Roman"/>
              </a:rPr>
              <a:t>“</a:t>
            </a:r>
            <a:r>
              <a:rPr lang="zh-CN" altLang="zh-CN" b="1" kern="100" dirty="0">
                <a:latin typeface="Times New Roman"/>
                <a:cs typeface="Times New Roman"/>
              </a:rPr>
              <a:t>插针法</a:t>
            </a:r>
            <a:r>
              <a:rPr lang="en-US" altLang="zh-CN" b="1" kern="100" dirty="0">
                <a:latin typeface="宋体"/>
                <a:cs typeface="Times New Roman"/>
              </a:rPr>
              <a:t>”</a:t>
            </a:r>
            <a:r>
              <a:rPr lang="zh-CN" altLang="zh-CN" b="1" kern="100" dirty="0">
                <a:latin typeface="Times New Roman"/>
                <a:cs typeface="Times New Roman"/>
              </a:rPr>
              <a:t>测量透明半圆柱玻璃砖的折射率，</a:t>
            </a:r>
            <a:r>
              <a:rPr lang="en-US" altLang="zh-CN" b="1" i="1" kern="100" dirty="0">
                <a:latin typeface="Times New Roman"/>
                <a:cs typeface="Courier New"/>
              </a:rPr>
              <a:t>O</a:t>
            </a:r>
            <a:r>
              <a:rPr lang="zh-CN" altLang="zh-CN" b="1" kern="100" dirty="0">
                <a:latin typeface="Times New Roman"/>
                <a:cs typeface="Times New Roman"/>
              </a:rPr>
              <a:t>为玻璃砖截面的圆心，使入射光线跟玻璃砖的平面垂直，如图所示的四个图中</a:t>
            </a:r>
            <a:r>
              <a:rPr lang="en-US" altLang="zh-CN" b="1" i="1" kern="100" dirty="0">
                <a:latin typeface="Times New Roman"/>
                <a:cs typeface="Courier New"/>
              </a:rPr>
              <a:t>P</a:t>
            </a:r>
            <a:r>
              <a:rPr lang="en-US" altLang="zh-CN" b="1" kern="100" baseline="-25000" dirty="0">
                <a:latin typeface="Times New Roman"/>
                <a:cs typeface="Courier New"/>
              </a:rPr>
              <a:t>1</a:t>
            </a:r>
            <a:r>
              <a:rPr lang="zh-CN" altLang="zh-CN" b="1" kern="100" dirty="0">
                <a:latin typeface="Times New Roman"/>
                <a:cs typeface="Times New Roman"/>
              </a:rPr>
              <a:t>、</a:t>
            </a:r>
            <a:r>
              <a:rPr lang="en-US" altLang="zh-CN" b="1" i="1" kern="100" dirty="0">
                <a:latin typeface="Times New Roman"/>
                <a:cs typeface="Courier New"/>
              </a:rPr>
              <a:t>P</a:t>
            </a:r>
            <a:r>
              <a:rPr lang="en-US" altLang="zh-CN" b="1" kern="100" baseline="-25000" dirty="0">
                <a:latin typeface="Times New Roman"/>
                <a:cs typeface="Courier New"/>
              </a:rPr>
              <a:t>2</a:t>
            </a:r>
            <a:r>
              <a:rPr lang="zh-CN" altLang="zh-CN" b="1" kern="100" dirty="0">
                <a:latin typeface="Times New Roman"/>
                <a:cs typeface="Times New Roman"/>
              </a:rPr>
              <a:t>、</a:t>
            </a:r>
            <a:r>
              <a:rPr lang="en-US" altLang="zh-CN" b="1" i="1" kern="100" dirty="0">
                <a:latin typeface="Times New Roman"/>
                <a:cs typeface="Courier New"/>
              </a:rPr>
              <a:t>P</a:t>
            </a:r>
            <a:r>
              <a:rPr lang="en-US" altLang="zh-CN" b="1" kern="100" baseline="-25000" dirty="0">
                <a:latin typeface="Times New Roman"/>
                <a:cs typeface="Courier New"/>
              </a:rPr>
              <a:t>3</a:t>
            </a:r>
            <a:r>
              <a:rPr lang="zh-CN" altLang="zh-CN" b="1" kern="100" dirty="0">
                <a:latin typeface="Times New Roman"/>
                <a:cs typeface="Times New Roman"/>
              </a:rPr>
              <a:t>和</a:t>
            </a:r>
            <a:r>
              <a:rPr lang="en-US" altLang="zh-CN" b="1" i="1" kern="100" dirty="0">
                <a:latin typeface="Times New Roman"/>
                <a:cs typeface="Courier New"/>
              </a:rPr>
              <a:t>P</a:t>
            </a:r>
            <a:r>
              <a:rPr lang="en-US" altLang="zh-CN" b="1" kern="100" baseline="-25000" dirty="0">
                <a:latin typeface="Times New Roman"/>
                <a:cs typeface="Courier New"/>
              </a:rPr>
              <a:t>4</a:t>
            </a:r>
            <a:r>
              <a:rPr lang="zh-CN" altLang="zh-CN" b="1" kern="100" dirty="0">
                <a:latin typeface="Times New Roman"/>
                <a:cs typeface="Times New Roman"/>
              </a:rPr>
              <a:t>是四个学生实验插针的结果。</a:t>
            </a:r>
            <a:endParaRPr lang="zh-CN" altLang="zh-CN" sz="1050" kern="100" dirty="0">
              <a:latin typeface="宋体"/>
              <a:cs typeface="Courier New"/>
            </a:endParaRPr>
          </a:p>
          <a:p>
            <a:pPr marL="442913" indent="-442913"/>
            <a:r>
              <a:rPr lang="en-US" altLang="zh-CN" b="1" kern="100" dirty="0" smtClean="0">
                <a:latin typeface="Times New Roman"/>
                <a:cs typeface="Courier New"/>
              </a:rPr>
              <a:t>	</a:t>
            </a:r>
          </a:p>
          <a:p>
            <a:pPr marL="442913" indent="-442913"/>
            <a:endParaRPr lang="en-US" altLang="zh-CN" b="1" kern="100" dirty="0">
              <a:latin typeface="Times New Roman"/>
              <a:cs typeface="Courier New"/>
            </a:endParaRPr>
          </a:p>
          <a:p>
            <a:pPr marL="442913" indent="-442913"/>
            <a:endParaRPr lang="en-US" altLang="zh-CN" b="1" kern="100" dirty="0" smtClean="0">
              <a:latin typeface="Times New Roman"/>
              <a:cs typeface="Courier New"/>
            </a:endParaRPr>
          </a:p>
          <a:p>
            <a:pPr marL="442913" indent="-442913"/>
            <a:r>
              <a:rPr lang="en-US" altLang="zh-CN" b="1" kern="100" dirty="0">
                <a:latin typeface="Times New Roman"/>
                <a:cs typeface="Courier New"/>
              </a:rPr>
              <a:t>	</a:t>
            </a:r>
            <a:r>
              <a:rPr lang="en-US" altLang="zh-CN" b="1" kern="100" dirty="0" smtClean="0">
                <a:latin typeface="Times New Roman"/>
                <a:cs typeface="Courier New"/>
              </a:rPr>
              <a:t>(</a:t>
            </a:r>
            <a:r>
              <a:rPr lang="en-US" altLang="zh-CN" b="1" kern="100" dirty="0">
                <a:latin typeface="Times New Roman"/>
                <a:cs typeface="Courier New"/>
              </a:rPr>
              <a:t>1)</a:t>
            </a:r>
            <a:r>
              <a:rPr lang="zh-CN" altLang="zh-CN" b="1" kern="100" dirty="0">
                <a:latin typeface="Times New Roman"/>
                <a:cs typeface="Times New Roman"/>
              </a:rPr>
              <a:t>在这四个图中肯定把针插错了的是</a:t>
            </a:r>
            <a:r>
              <a:rPr lang="en-US" altLang="zh-CN" b="1" kern="100" dirty="0">
                <a:latin typeface="Times New Roman"/>
                <a:cs typeface="Courier New"/>
              </a:rPr>
              <a:t>________</a:t>
            </a:r>
            <a:r>
              <a:rPr lang="zh-CN" altLang="zh-CN" b="1" kern="100" dirty="0">
                <a:latin typeface="Times New Roman"/>
                <a:cs typeface="Times New Roman"/>
              </a:rPr>
              <a:t>。</a:t>
            </a:r>
            <a:endParaRPr lang="zh-CN" altLang="zh-CN" sz="1050" kern="100" dirty="0">
              <a:latin typeface="宋体"/>
              <a:cs typeface="Courier New"/>
            </a:endParaRPr>
          </a:p>
          <a:p>
            <a:pPr marL="442913" indent="-442913"/>
            <a:r>
              <a:rPr lang="en-US" altLang="zh-CN" b="1" kern="100" dirty="0" smtClean="0">
                <a:latin typeface="Times New Roman"/>
                <a:cs typeface="Courier New"/>
              </a:rPr>
              <a:t>	(</a:t>
            </a:r>
            <a:r>
              <a:rPr lang="en-US" altLang="zh-CN" b="1" kern="100" dirty="0">
                <a:latin typeface="Times New Roman"/>
                <a:cs typeface="Courier New"/>
              </a:rPr>
              <a:t>2)</a:t>
            </a:r>
            <a:r>
              <a:rPr lang="zh-CN" altLang="zh-CN" b="1" kern="100" dirty="0">
                <a:latin typeface="Times New Roman"/>
                <a:cs typeface="Times New Roman"/>
              </a:rPr>
              <a:t>在这四个图中可以比较准确地测出折射率的是</a:t>
            </a:r>
            <a:r>
              <a:rPr lang="en-US" altLang="zh-CN" b="1" kern="100" dirty="0">
                <a:latin typeface="Times New Roman"/>
                <a:cs typeface="Courier New"/>
              </a:rPr>
              <a:t>________</a:t>
            </a:r>
            <a:r>
              <a:rPr lang="zh-CN" altLang="zh-CN" b="1" kern="100" dirty="0">
                <a:latin typeface="Times New Roman"/>
                <a:cs typeface="Times New Roman"/>
              </a:rPr>
              <a:t>，计算玻璃砖的折射率的公式是</a:t>
            </a:r>
            <a:r>
              <a:rPr lang="en-US" altLang="zh-CN" b="1" kern="100" dirty="0">
                <a:latin typeface="Times New Roman"/>
                <a:cs typeface="Courier New"/>
              </a:rPr>
              <a:t>__________</a:t>
            </a:r>
            <a:r>
              <a:rPr lang="zh-CN" altLang="zh-CN" b="1" kern="100" dirty="0" smtClean="0">
                <a:latin typeface="Times New Roman"/>
                <a:cs typeface="Times New Roman"/>
              </a:rPr>
              <a:t>。</a:t>
            </a:r>
            <a:endParaRPr lang="zh-CN" altLang="zh-CN" sz="1050" kern="100" dirty="0">
              <a:latin typeface="宋体"/>
              <a:cs typeface="Courier New"/>
            </a:endParaRPr>
          </a:p>
        </p:txBody>
      </p:sp>
      <p:pic>
        <p:nvPicPr>
          <p:cNvPr id="819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60513" y="2636837"/>
            <a:ext cx="9937674" cy="19213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128872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1697471664"/>
              </p:ext>
            </p:extLst>
          </p:nvPr>
        </p:nvGraphicFramePr>
        <p:xfrm>
          <a:off x="983033" y="1059731"/>
          <a:ext cx="10371138" cy="3881437"/>
        </p:xfrm>
        <a:graphic>
          <a:graphicData uri="http://schemas.openxmlformats.org/presentationml/2006/ole">
            <mc:AlternateContent xmlns:mc="http://schemas.openxmlformats.org/markup-compatibility/2006">
              <mc:Choice xmlns:v="urn:schemas-microsoft-com:vml" Requires="v">
                <p:oleObj spid="_x0000_s9266" name="文档" r:id="rId4" imgW="10371836" imgH="3887085" progId="Word.Document.12">
                  <p:embed/>
                </p:oleObj>
              </mc:Choice>
              <mc:Fallback>
                <p:oleObj name="文档" r:id="rId4" imgW="10371836" imgH="3887085" progId="Word.Document.12">
                  <p:embed/>
                  <p:pic>
                    <p:nvPicPr>
                      <p:cNvPr id="0" name=""/>
                      <p:cNvPicPr/>
                      <p:nvPr/>
                    </p:nvPicPr>
                    <p:blipFill>
                      <a:blip r:embed="rId5"/>
                      <a:stretch>
                        <a:fillRect/>
                      </a:stretch>
                    </p:blipFill>
                    <p:spPr>
                      <a:xfrm>
                        <a:off x="983033" y="1059731"/>
                        <a:ext cx="10371138" cy="3881437"/>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1054790796"/>
              </p:ext>
            </p:extLst>
          </p:nvPr>
        </p:nvGraphicFramePr>
        <p:xfrm>
          <a:off x="336947" y="4820443"/>
          <a:ext cx="10371138" cy="912813"/>
        </p:xfrm>
        <a:graphic>
          <a:graphicData uri="http://schemas.openxmlformats.org/presentationml/2006/ole">
            <mc:AlternateContent xmlns:mc="http://schemas.openxmlformats.org/markup-compatibility/2006">
              <mc:Choice xmlns:v="urn:schemas-microsoft-com:vml" Requires="v">
                <p:oleObj spid="_x0000_s9267" name="文档" r:id="rId7" imgW="10371836" imgH="912466" progId="Word.Document.12">
                  <p:embed/>
                </p:oleObj>
              </mc:Choice>
              <mc:Fallback>
                <p:oleObj name="文档" r:id="rId7" imgW="10371836" imgH="912466" progId="Word.Document.12">
                  <p:embed/>
                  <p:pic>
                    <p:nvPicPr>
                      <p:cNvPr id="0" name=""/>
                      <p:cNvPicPr/>
                      <p:nvPr/>
                    </p:nvPicPr>
                    <p:blipFill>
                      <a:blip r:embed="rId8"/>
                      <a:stretch>
                        <a:fillRect/>
                      </a:stretch>
                    </p:blipFill>
                    <p:spPr>
                      <a:xfrm>
                        <a:off x="336947" y="4820443"/>
                        <a:ext cx="10371138" cy="912813"/>
                      </a:xfrm>
                      <a:prstGeom prst="rect">
                        <a:avLst/>
                      </a:prstGeom>
                    </p:spPr>
                  </p:pic>
                </p:oleObj>
              </mc:Fallback>
            </mc:AlternateContent>
          </a:graphicData>
        </a:graphic>
      </p:graphicFrame>
    </p:spTree>
    <p:extLst>
      <p:ext uri="{BB962C8B-B14F-4D97-AF65-F5344CB8AC3E}">
        <p14:creationId xmlns:p14="http://schemas.microsoft.com/office/powerpoint/2010/main" val="3282313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620686"/>
            <a:ext cx="10975658" cy="5184578"/>
          </a:xfrm>
        </p:spPr>
        <p:txBody>
          <a:bodyPr/>
          <a:lstStyle/>
          <a:p>
            <a:pPr indent="612140" algn="ctr"/>
            <a:r>
              <a:rPr lang="en-US" altLang="zh-CN" b="1" kern="100" dirty="0">
                <a:latin typeface="Times New Roman"/>
                <a:cs typeface="Courier New"/>
              </a:rPr>
              <a:t>(</a:t>
            </a:r>
            <a:r>
              <a:rPr lang="zh-CN" altLang="zh-CN" b="1" kern="100" dirty="0">
                <a:latin typeface="Times New Roman"/>
                <a:cs typeface="Times New Roman"/>
              </a:rPr>
              <a:t>二</a:t>
            </a:r>
            <a:r>
              <a:rPr lang="en-US" altLang="zh-CN" b="1" kern="100" dirty="0">
                <a:latin typeface="Times New Roman"/>
                <a:cs typeface="Courier New"/>
              </a:rPr>
              <a:t>)</a:t>
            </a:r>
            <a:r>
              <a:rPr lang="zh-CN" altLang="zh-CN" b="1" kern="100" dirty="0">
                <a:latin typeface="Times New Roman"/>
                <a:cs typeface="Times New Roman"/>
              </a:rPr>
              <a:t>数据处理和误差分析</a:t>
            </a:r>
            <a:endParaRPr lang="zh-CN" altLang="zh-CN" sz="1050" kern="100" dirty="0">
              <a:latin typeface="宋体"/>
              <a:cs typeface="Courier New"/>
            </a:endParaRPr>
          </a:p>
          <a:p>
            <a:pPr indent="612140"/>
            <a:r>
              <a:rPr lang="en-US" altLang="zh-CN" b="1" kern="100" dirty="0">
                <a:latin typeface="Times New Roman"/>
                <a:ea typeface="黑体"/>
                <a:cs typeface="Courier New"/>
              </a:rPr>
              <a:t>[</a:t>
            </a:r>
            <a:r>
              <a:rPr lang="zh-CN" altLang="zh-CN" b="1" kern="100" dirty="0">
                <a:latin typeface="Times New Roman"/>
                <a:ea typeface="黑体"/>
                <a:cs typeface="Times New Roman"/>
              </a:rPr>
              <a:t>典例</a:t>
            </a:r>
            <a:r>
              <a:rPr lang="en-US" altLang="zh-CN" b="1" kern="100" dirty="0">
                <a:latin typeface="Times New Roman"/>
                <a:ea typeface="黑体"/>
                <a:cs typeface="Courier New"/>
              </a:rPr>
              <a:t>2]</a:t>
            </a:r>
            <a:r>
              <a:rPr lang="zh-CN" altLang="zh-CN" b="1" kern="100" dirty="0">
                <a:latin typeface="Times New Roman"/>
                <a:cs typeface="Times New Roman"/>
              </a:rPr>
              <a:t>　某小组做测量玻璃的折射率实验，所用器材有：玻璃砖，大头针，刻度尺，圆规，铅笔，白纸。</a:t>
            </a:r>
            <a:endParaRPr lang="zh-CN" altLang="zh-CN" sz="1050" kern="100" dirty="0">
              <a:latin typeface="宋体"/>
              <a:cs typeface="Courier New"/>
            </a:endParaRPr>
          </a:p>
          <a:p>
            <a:pPr indent="612140"/>
            <a:r>
              <a:rPr lang="en-US" altLang="zh-CN" b="1" kern="100" dirty="0">
                <a:latin typeface="Times New Roman"/>
                <a:cs typeface="Courier New"/>
              </a:rPr>
              <a:t>(1)</a:t>
            </a:r>
            <a:r>
              <a:rPr lang="zh-CN" altLang="zh-CN" b="1" kern="100" dirty="0">
                <a:latin typeface="Times New Roman"/>
                <a:cs typeface="Times New Roman"/>
              </a:rPr>
              <a:t>下列措施能够提高实验准确程度的是</a:t>
            </a:r>
            <a:r>
              <a:rPr lang="en-US" altLang="zh-CN" b="1" kern="100" dirty="0">
                <a:latin typeface="Times New Roman"/>
                <a:cs typeface="Courier New"/>
              </a:rPr>
              <a:t>________</a:t>
            </a:r>
            <a:r>
              <a:rPr lang="zh-CN" altLang="zh-CN" b="1" kern="100" dirty="0">
                <a:latin typeface="Times New Roman"/>
                <a:cs typeface="Times New Roman"/>
              </a:rPr>
              <a:t>。</a:t>
            </a:r>
            <a:endParaRPr lang="zh-CN" altLang="zh-CN" sz="1050" kern="100" dirty="0">
              <a:latin typeface="宋体"/>
              <a:cs typeface="Courier New"/>
            </a:endParaRPr>
          </a:p>
          <a:p>
            <a:pPr indent="612140"/>
            <a:r>
              <a:rPr lang="en-US" altLang="zh-CN" b="1" kern="100" dirty="0">
                <a:latin typeface="Times New Roman"/>
                <a:cs typeface="Courier New"/>
              </a:rPr>
              <a:t>A</a:t>
            </a:r>
            <a:r>
              <a:rPr lang="zh-CN" altLang="zh-CN" b="1" kern="100" dirty="0">
                <a:latin typeface="Times New Roman"/>
                <a:cs typeface="Times New Roman"/>
              </a:rPr>
              <a:t>．选用两光学表面间距大的玻璃砖</a:t>
            </a:r>
            <a:endParaRPr lang="zh-CN" altLang="zh-CN" sz="1050" kern="100" dirty="0">
              <a:latin typeface="宋体"/>
              <a:cs typeface="Courier New"/>
            </a:endParaRPr>
          </a:p>
          <a:p>
            <a:pPr indent="612140"/>
            <a:r>
              <a:rPr lang="en-US" altLang="zh-CN" b="1" kern="100" dirty="0">
                <a:latin typeface="Times New Roman"/>
                <a:cs typeface="Courier New"/>
              </a:rPr>
              <a:t>B</a:t>
            </a:r>
            <a:r>
              <a:rPr lang="zh-CN" altLang="zh-CN" b="1" kern="100" dirty="0">
                <a:latin typeface="Times New Roman"/>
                <a:cs typeface="Times New Roman"/>
              </a:rPr>
              <a:t>．选用两光学表面平行的玻璃砖</a:t>
            </a:r>
            <a:endParaRPr lang="zh-CN" altLang="zh-CN" sz="1050" kern="100" dirty="0">
              <a:latin typeface="宋体"/>
              <a:cs typeface="Courier New"/>
            </a:endParaRPr>
          </a:p>
          <a:p>
            <a:pPr indent="612140"/>
            <a:r>
              <a:rPr lang="en-US" altLang="zh-CN" b="1" kern="100" dirty="0">
                <a:latin typeface="Times New Roman"/>
                <a:cs typeface="Courier New"/>
              </a:rPr>
              <a:t>C</a:t>
            </a:r>
            <a:r>
              <a:rPr lang="zh-CN" altLang="zh-CN" b="1" kern="100" dirty="0">
                <a:latin typeface="Times New Roman"/>
                <a:cs typeface="Times New Roman"/>
              </a:rPr>
              <a:t>．选用粗的大头针完成实验</a:t>
            </a:r>
            <a:endParaRPr lang="zh-CN" altLang="zh-CN" sz="1050" kern="100" dirty="0">
              <a:latin typeface="宋体"/>
              <a:cs typeface="Courier New"/>
            </a:endParaRPr>
          </a:p>
          <a:p>
            <a:pPr indent="612140"/>
            <a:r>
              <a:rPr lang="en-US" altLang="zh-CN" b="1" kern="100" dirty="0">
                <a:latin typeface="Times New Roman"/>
                <a:cs typeface="Courier New"/>
              </a:rPr>
              <a:t>D</a:t>
            </a:r>
            <a:r>
              <a:rPr lang="zh-CN" altLang="zh-CN" b="1" kern="100" dirty="0">
                <a:latin typeface="Times New Roman"/>
                <a:cs typeface="Times New Roman"/>
              </a:rPr>
              <a:t>．插在玻璃砖同侧的两枚大头针间的距离尽量大</a:t>
            </a:r>
            <a:r>
              <a:rPr lang="zh-CN" altLang="zh-CN" b="1" kern="100" dirty="0" smtClean="0">
                <a:latin typeface="Times New Roman"/>
                <a:cs typeface="Times New Roman"/>
              </a:rPr>
              <a:t>些</a:t>
            </a:r>
            <a:endParaRPr lang="zh-CN" altLang="zh-CN" sz="1050" kern="100" dirty="0">
              <a:latin typeface="宋体"/>
              <a:cs typeface="Courier New"/>
            </a:endParaRPr>
          </a:p>
        </p:txBody>
      </p:sp>
    </p:spTree>
    <p:extLst>
      <p:ext uri="{BB962C8B-B14F-4D97-AF65-F5344CB8AC3E}">
        <p14:creationId xmlns:p14="http://schemas.microsoft.com/office/powerpoint/2010/main" val="32823131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332656"/>
            <a:ext cx="10975658" cy="5904656"/>
          </a:xfrm>
        </p:spPr>
        <p:txBody>
          <a:bodyPr>
            <a:normAutofit lnSpcReduction="10000"/>
          </a:bodyPr>
          <a:lstStyle/>
          <a:p>
            <a:pPr indent="612140"/>
            <a:r>
              <a:rPr lang="en-US" altLang="zh-CN" b="1" kern="100" dirty="0">
                <a:latin typeface="Times New Roman"/>
                <a:cs typeface="Courier New"/>
              </a:rPr>
              <a:t>(2)</a:t>
            </a:r>
            <a:r>
              <a:rPr lang="zh-CN" altLang="zh-CN" b="1" kern="100" dirty="0">
                <a:latin typeface="Times New Roman"/>
                <a:cs typeface="Times New Roman"/>
              </a:rPr>
              <a:t>该小组用同一套器材完成了四次实验，记录的玻璃砖界线和四个大头针扎下的孔洞如下图所示，其中实验操作正确的是</a:t>
            </a:r>
            <a:r>
              <a:rPr lang="en-US" altLang="zh-CN" b="1" kern="100" dirty="0">
                <a:latin typeface="Times New Roman"/>
                <a:cs typeface="Courier New"/>
              </a:rPr>
              <a:t>________</a:t>
            </a:r>
            <a:r>
              <a:rPr lang="zh-CN" altLang="zh-CN" b="1" kern="100" dirty="0">
                <a:latin typeface="Times New Roman"/>
                <a:cs typeface="Times New Roman"/>
              </a:rPr>
              <a:t>。</a:t>
            </a:r>
            <a:endParaRPr lang="zh-CN" altLang="zh-CN" sz="1050" kern="100" dirty="0">
              <a:latin typeface="宋体"/>
              <a:cs typeface="Courier New"/>
            </a:endParaRPr>
          </a:p>
          <a:p>
            <a:pPr indent="612140"/>
            <a:endParaRPr lang="en-US" altLang="zh-CN" b="1" kern="100" dirty="0" smtClean="0">
              <a:latin typeface="Times New Roman"/>
              <a:cs typeface="Courier New"/>
            </a:endParaRPr>
          </a:p>
          <a:p>
            <a:pPr indent="612140"/>
            <a:endParaRPr lang="en-US" altLang="zh-CN" b="1" kern="100" dirty="0" smtClean="0">
              <a:latin typeface="Times New Roman"/>
              <a:cs typeface="Courier New"/>
            </a:endParaRPr>
          </a:p>
          <a:p>
            <a:pPr indent="612140"/>
            <a:endParaRPr lang="en-US" altLang="zh-CN" b="1" kern="100" dirty="0">
              <a:latin typeface="Times New Roman"/>
              <a:cs typeface="Courier New"/>
            </a:endParaRPr>
          </a:p>
          <a:p>
            <a:pPr indent="612140"/>
            <a:endParaRPr lang="en-US" altLang="zh-CN" b="1" kern="100" dirty="0" smtClean="0">
              <a:latin typeface="Times New Roman"/>
              <a:cs typeface="Courier New"/>
            </a:endParaRPr>
          </a:p>
          <a:p>
            <a:pPr indent="612140"/>
            <a:r>
              <a:rPr lang="en-US" altLang="zh-CN" b="1" kern="100" dirty="0" smtClean="0">
                <a:latin typeface="Times New Roman"/>
                <a:cs typeface="Courier New"/>
              </a:rPr>
              <a:t>(3</a:t>
            </a:r>
            <a:r>
              <a:rPr lang="en-US" altLang="zh-CN" b="1" kern="100" dirty="0">
                <a:latin typeface="Times New Roman"/>
                <a:cs typeface="Courier New"/>
              </a:rPr>
              <a:t>)</a:t>
            </a:r>
            <a:r>
              <a:rPr lang="zh-CN" altLang="zh-CN" b="1" kern="100" dirty="0">
                <a:latin typeface="Times New Roman"/>
                <a:cs typeface="Times New Roman"/>
              </a:rPr>
              <a:t>该小组选取了操作正确的实验记录，在白纸上画出光</a:t>
            </a:r>
            <a:r>
              <a:rPr lang="zh-CN" altLang="zh-CN" b="1" kern="100" dirty="0" smtClean="0">
                <a:latin typeface="Times New Roman"/>
                <a:cs typeface="Times New Roman"/>
              </a:rPr>
              <a:t>线</a:t>
            </a:r>
            <a:endParaRPr lang="en-US" altLang="zh-CN" b="1" kern="100" dirty="0" smtClean="0">
              <a:latin typeface="Times New Roman"/>
              <a:cs typeface="Times New Roman"/>
            </a:endParaRPr>
          </a:p>
          <a:p>
            <a:pPr indent="0"/>
            <a:r>
              <a:rPr lang="zh-CN" altLang="zh-CN" b="1" kern="100" dirty="0" smtClean="0">
                <a:latin typeface="Times New Roman"/>
                <a:cs typeface="Times New Roman"/>
              </a:rPr>
              <a:t>的</a:t>
            </a:r>
            <a:r>
              <a:rPr lang="zh-CN" altLang="zh-CN" b="1" kern="100" dirty="0">
                <a:latin typeface="Times New Roman"/>
                <a:cs typeface="Times New Roman"/>
              </a:rPr>
              <a:t>径迹，以入射点</a:t>
            </a:r>
            <a:r>
              <a:rPr lang="en-US" altLang="zh-CN" b="1" i="1" kern="100" dirty="0">
                <a:latin typeface="Times New Roman"/>
                <a:cs typeface="Courier New"/>
              </a:rPr>
              <a:t>O</a:t>
            </a:r>
            <a:r>
              <a:rPr lang="zh-CN" altLang="zh-CN" b="1" kern="100" dirty="0">
                <a:latin typeface="Times New Roman"/>
                <a:cs typeface="Times New Roman"/>
              </a:rPr>
              <a:t>为圆心作圆，与入射光线、折射光线分别</a:t>
            </a:r>
            <a:r>
              <a:rPr lang="zh-CN" altLang="zh-CN" b="1" kern="100" dirty="0" smtClean="0">
                <a:latin typeface="Times New Roman"/>
                <a:cs typeface="Times New Roman"/>
              </a:rPr>
              <a:t>交</a:t>
            </a:r>
            <a:endParaRPr lang="en-US" altLang="zh-CN" b="1" kern="100" dirty="0" smtClean="0">
              <a:latin typeface="Times New Roman"/>
              <a:cs typeface="Times New Roman"/>
            </a:endParaRPr>
          </a:p>
          <a:p>
            <a:pPr indent="0"/>
            <a:r>
              <a:rPr lang="zh-CN" altLang="zh-CN" b="1" kern="100" dirty="0" smtClean="0">
                <a:latin typeface="Times New Roman"/>
                <a:cs typeface="Times New Roman"/>
              </a:rPr>
              <a:t>于</a:t>
            </a:r>
            <a:r>
              <a:rPr lang="en-US" altLang="zh-CN" b="1" i="1" kern="100" dirty="0">
                <a:latin typeface="Times New Roman"/>
                <a:cs typeface="Courier New"/>
              </a:rPr>
              <a:t>A</a:t>
            </a:r>
            <a:r>
              <a:rPr lang="zh-CN" altLang="zh-CN" b="1" kern="100" dirty="0">
                <a:latin typeface="Times New Roman"/>
                <a:cs typeface="Times New Roman"/>
              </a:rPr>
              <a:t>、</a:t>
            </a:r>
            <a:r>
              <a:rPr lang="en-US" altLang="zh-CN" b="1" i="1" kern="100" dirty="0">
                <a:latin typeface="Times New Roman"/>
                <a:cs typeface="Courier New"/>
              </a:rPr>
              <a:t>B</a:t>
            </a:r>
            <a:r>
              <a:rPr lang="zh-CN" altLang="zh-CN" b="1" kern="100" dirty="0">
                <a:latin typeface="Times New Roman"/>
                <a:cs typeface="Times New Roman"/>
              </a:rPr>
              <a:t>点，再过</a:t>
            </a:r>
            <a:r>
              <a:rPr lang="en-US" altLang="zh-CN" b="1" i="1" kern="100" dirty="0">
                <a:latin typeface="Times New Roman"/>
                <a:cs typeface="Courier New"/>
              </a:rPr>
              <a:t>A</a:t>
            </a:r>
            <a:r>
              <a:rPr lang="zh-CN" altLang="zh-CN" b="1" kern="100" dirty="0">
                <a:latin typeface="Times New Roman"/>
                <a:cs typeface="Times New Roman"/>
              </a:rPr>
              <a:t>、</a:t>
            </a:r>
            <a:r>
              <a:rPr lang="en-US" altLang="zh-CN" b="1" i="1" kern="100" dirty="0">
                <a:latin typeface="Times New Roman"/>
                <a:cs typeface="Courier New"/>
              </a:rPr>
              <a:t>B</a:t>
            </a:r>
            <a:r>
              <a:rPr lang="zh-CN" altLang="zh-CN" b="1" kern="100" dirty="0">
                <a:latin typeface="Times New Roman"/>
                <a:cs typeface="Times New Roman"/>
              </a:rPr>
              <a:t>点作法线</a:t>
            </a:r>
            <a:r>
              <a:rPr lang="en-US" altLang="zh-CN" b="1" i="1" kern="100" dirty="0">
                <a:latin typeface="Times New Roman"/>
                <a:cs typeface="Courier New"/>
              </a:rPr>
              <a:t>NN</a:t>
            </a:r>
            <a:r>
              <a:rPr lang="en-US" altLang="zh-CN" b="1" kern="100" dirty="0">
                <a:latin typeface="宋体"/>
                <a:cs typeface="Times New Roman"/>
              </a:rPr>
              <a:t>′</a:t>
            </a:r>
            <a:r>
              <a:rPr lang="zh-CN" altLang="zh-CN" b="1" kern="100" dirty="0">
                <a:latin typeface="Times New Roman"/>
                <a:cs typeface="Times New Roman"/>
              </a:rPr>
              <a:t>的垂线，垂足分别为</a:t>
            </a:r>
            <a:r>
              <a:rPr lang="en-US" altLang="zh-CN" b="1" i="1" kern="100" dirty="0">
                <a:latin typeface="Times New Roman"/>
                <a:cs typeface="Courier New"/>
              </a:rPr>
              <a:t>C</a:t>
            </a:r>
            <a:r>
              <a:rPr lang="zh-CN" altLang="zh-CN" b="1" kern="100" dirty="0">
                <a:latin typeface="Times New Roman"/>
                <a:cs typeface="Times New Roman"/>
              </a:rPr>
              <a:t>、</a:t>
            </a:r>
            <a:r>
              <a:rPr lang="en-US" altLang="zh-CN" b="1" i="1" kern="100" dirty="0">
                <a:latin typeface="Times New Roman"/>
                <a:cs typeface="Courier New"/>
              </a:rPr>
              <a:t>D</a:t>
            </a:r>
            <a:r>
              <a:rPr lang="zh-CN" altLang="zh-CN" b="1" kern="100" dirty="0">
                <a:latin typeface="Times New Roman"/>
                <a:cs typeface="Times New Roman"/>
              </a:rPr>
              <a:t>点</a:t>
            </a:r>
            <a:r>
              <a:rPr lang="zh-CN" altLang="zh-CN" b="1" kern="100" dirty="0" smtClean="0">
                <a:latin typeface="Times New Roman"/>
                <a:cs typeface="Times New Roman"/>
              </a:rPr>
              <a:t>，</a:t>
            </a:r>
            <a:endParaRPr lang="en-US" altLang="zh-CN" b="1" kern="100" dirty="0" smtClean="0">
              <a:latin typeface="Times New Roman"/>
              <a:cs typeface="Times New Roman"/>
            </a:endParaRPr>
          </a:p>
          <a:p>
            <a:pPr indent="0"/>
            <a:r>
              <a:rPr lang="zh-CN" altLang="zh-CN" b="1" kern="100" dirty="0" smtClean="0">
                <a:latin typeface="Times New Roman"/>
                <a:cs typeface="Times New Roman"/>
              </a:rPr>
              <a:t>如</a:t>
            </a:r>
            <a:r>
              <a:rPr lang="zh-CN" altLang="zh-CN" b="1" kern="100" dirty="0">
                <a:latin typeface="Times New Roman"/>
                <a:cs typeface="Times New Roman"/>
              </a:rPr>
              <a:t>图所示，则玻璃的折射率</a:t>
            </a:r>
            <a:r>
              <a:rPr lang="en-US" altLang="zh-CN" b="1" i="1" kern="100" dirty="0">
                <a:latin typeface="Times New Roman"/>
                <a:cs typeface="Courier New"/>
              </a:rPr>
              <a:t>n</a:t>
            </a:r>
            <a:r>
              <a:rPr lang="zh-CN" altLang="zh-CN" b="1" kern="100" dirty="0">
                <a:latin typeface="Times New Roman"/>
                <a:cs typeface="Times New Roman"/>
              </a:rPr>
              <a:t>＝</a:t>
            </a:r>
            <a:r>
              <a:rPr lang="en-US" altLang="zh-CN" b="1" kern="100" dirty="0">
                <a:latin typeface="Times New Roman"/>
                <a:cs typeface="Courier New"/>
              </a:rPr>
              <a:t>________</a:t>
            </a:r>
            <a:r>
              <a:rPr lang="zh-CN" altLang="zh-CN" b="1" kern="100" dirty="0">
                <a:latin typeface="Times New Roman"/>
                <a:cs typeface="Times New Roman"/>
              </a:rPr>
              <a:t>。</a:t>
            </a:r>
            <a:r>
              <a:rPr lang="en-US" altLang="zh-CN" b="1" kern="100" dirty="0">
                <a:latin typeface="Times New Roman"/>
                <a:cs typeface="Courier New"/>
              </a:rPr>
              <a:t>(</a:t>
            </a:r>
            <a:r>
              <a:rPr lang="zh-CN" altLang="zh-CN" b="1" kern="100" dirty="0">
                <a:latin typeface="Times New Roman"/>
                <a:cs typeface="Times New Roman"/>
              </a:rPr>
              <a:t>用图中线段的字母表示</a:t>
            </a:r>
            <a:r>
              <a:rPr lang="en-US" altLang="zh-CN" b="1" kern="100" dirty="0">
                <a:latin typeface="Times New Roman"/>
                <a:cs typeface="Courier New"/>
              </a:rPr>
              <a:t>)</a:t>
            </a:r>
            <a:endParaRPr lang="zh-CN" altLang="zh-CN" sz="1050" kern="100" dirty="0">
              <a:latin typeface="宋体"/>
              <a:cs typeface="Courier New"/>
            </a:endParaRPr>
          </a:p>
          <a:p>
            <a:endParaRPr lang="zh-CN" altLang="en-US" dirty="0"/>
          </a:p>
        </p:txBody>
      </p:sp>
      <p:pic>
        <p:nvPicPr>
          <p:cNvPr id="10242" name="Picture 2" descr="19GKWLTJ-10.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2497187" y="1599792"/>
            <a:ext cx="6552728" cy="1973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3" name="Picture 3" descr="19GKWLTJ-11.TIF"/>
          <p:cNvPicPr>
            <a:picLocks noChangeAspect="1" noChangeArrowheads="1"/>
          </p:cNvPicPr>
          <p:nvPr/>
        </p:nvPicPr>
        <p:blipFill>
          <a:blip r:embed="rId4" r:link="rId5" cstate="print">
            <a:extLst>
              <a:ext uri="{28A0092B-C50C-407E-A947-70E740481C1C}">
                <a14:useLocalDpi xmlns:a14="http://schemas.microsoft.com/office/drawing/2010/main" val="0"/>
              </a:ext>
            </a:extLst>
          </a:blip>
          <a:srcRect/>
          <a:stretch>
            <a:fillRect/>
          </a:stretch>
        </p:blipFill>
        <p:spPr bwMode="auto">
          <a:xfrm>
            <a:off x="9914011" y="4077072"/>
            <a:ext cx="1800200" cy="1876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8231315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969799" y="703237"/>
            <a:ext cx="10600396" cy="4525963"/>
          </a:xfrm>
        </p:spPr>
        <p:txBody>
          <a:bodyPr/>
          <a:lstStyle/>
          <a:p>
            <a:pPr indent="612140"/>
            <a:r>
              <a:rPr lang="en-US" altLang="zh-CN" b="1" kern="100" dirty="0">
                <a:solidFill>
                  <a:srgbClr val="FF0000"/>
                </a:solidFill>
                <a:latin typeface="IPAPANNEW"/>
                <a:ea typeface="黑体"/>
                <a:cs typeface="Times New Roman"/>
              </a:rPr>
              <a:t>[</a:t>
            </a:r>
            <a:r>
              <a:rPr lang="zh-CN" altLang="zh-CN" b="1" kern="100" dirty="0">
                <a:solidFill>
                  <a:srgbClr val="FF0000"/>
                </a:solidFill>
                <a:latin typeface="IPAPANNEW"/>
                <a:ea typeface="黑体"/>
                <a:cs typeface="Times New Roman"/>
              </a:rPr>
              <a:t>解析</a:t>
            </a:r>
            <a:r>
              <a:rPr lang="en-US" altLang="zh-CN" b="1" kern="100" dirty="0">
                <a:solidFill>
                  <a:srgbClr val="FF0000"/>
                </a:solidFill>
                <a:latin typeface="IPAPANNEW"/>
                <a:ea typeface="黑体"/>
                <a:cs typeface="Times New Roman"/>
              </a:rPr>
              <a:t>]</a:t>
            </a:r>
            <a:r>
              <a:rPr lang="zh-CN" altLang="zh-CN" b="1" kern="100" dirty="0">
                <a:latin typeface="Times New Roman"/>
                <a:ea typeface="黑体"/>
                <a:cs typeface="Times New Roman"/>
              </a:rPr>
              <a:t>　</a:t>
            </a:r>
            <a:r>
              <a:rPr lang="en-US" altLang="zh-CN" b="1" kern="100" dirty="0">
                <a:latin typeface="Times New Roman"/>
                <a:ea typeface="楷体_GB2312"/>
                <a:cs typeface="Courier New"/>
              </a:rPr>
              <a:t>(1)</a:t>
            </a:r>
            <a:r>
              <a:rPr lang="zh-CN" altLang="zh-CN" b="1" kern="100" dirty="0">
                <a:latin typeface="Times New Roman"/>
                <a:ea typeface="楷体_GB2312"/>
                <a:cs typeface="Times New Roman"/>
              </a:rPr>
              <a:t>测玻璃的折射率关键是根据入射光线和出射光线确定在玻璃中的传播光线，因此选用光学表面间距大的玻璃砖以及使插在玻璃砖同侧两枚大头针的距离大些都有利于提高实验准确程度，减小误差；两光学表面是否平行不影响折射率的测量，为减小误差，应选用细长的大头针，故选项</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正确，</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错误。</a:t>
            </a:r>
            <a:endParaRPr lang="zh-CN" altLang="zh-CN" sz="1050" kern="100" dirty="0">
              <a:latin typeface="宋体"/>
              <a:cs typeface="Courier New"/>
            </a:endParaRPr>
          </a:p>
          <a:p>
            <a:endParaRPr lang="zh-CN" altLang="en-US" dirty="0"/>
          </a:p>
        </p:txBody>
      </p:sp>
      <p:pic>
        <p:nvPicPr>
          <p:cNvPr id="11266" name="Picture 2" descr="19GKWLTJ-18.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441403" y="3504729"/>
            <a:ext cx="2304256" cy="23000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1484219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2447217218"/>
              </p:ext>
            </p:extLst>
          </p:nvPr>
        </p:nvGraphicFramePr>
        <p:xfrm>
          <a:off x="985019" y="1167061"/>
          <a:ext cx="10371138" cy="2693987"/>
        </p:xfrm>
        <a:graphic>
          <a:graphicData uri="http://schemas.openxmlformats.org/presentationml/2006/ole">
            <mc:AlternateContent xmlns:mc="http://schemas.openxmlformats.org/markup-compatibility/2006">
              <mc:Choice xmlns:v="urn:schemas-microsoft-com:vml" Requires="v">
                <p:oleObj spid="_x0000_s12330" name="文档" r:id="rId4" imgW="10371836" imgH="2694137" progId="Word.Document.12">
                  <p:embed/>
                </p:oleObj>
              </mc:Choice>
              <mc:Fallback>
                <p:oleObj name="文档" r:id="rId4" imgW="10371836" imgH="2694137" progId="Word.Document.12">
                  <p:embed/>
                  <p:pic>
                    <p:nvPicPr>
                      <p:cNvPr id="0" name=""/>
                      <p:cNvPicPr/>
                      <p:nvPr/>
                    </p:nvPicPr>
                    <p:blipFill>
                      <a:blip r:embed="rId5"/>
                      <a:stretch>
                        <a:fillRect/>
                      </a:stretch>
                    </p:blipFill>
                    <p:spPr>
                      <a:xfrm>
                        <a:off x="985019" y="1167061"/>
                        <a:ext cx="10371138" cy="2693987"/>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3024917910"/>
              </p:ext>
            </p:extLst>
          </p:nvPr>
        </p:nvGraphicFramePr>
        <p:xfrm>
          <a:off x="983033" y="4028355"/>
          <a:ext cx="10371138" cy="912813"/>
        </p:xfrm>
        <a:graphic>
          <a:graphicData uri="http://schemas.openxmlformats.org/presentationml/2006/ole">
            <mc:AlternateContent xmlns:mc="http://schemas.openxmlformats.org/markup-compatibility/2006">
              <mc:Choice xmlns:v="urn:schemas-microsoft-com:vml" Requires="v">
                <p:oleObj spid="_x0000_s12331" name="文档" r:id="rId7" imgW="10371836" imgH="912466" progId="Word.Document.12">
                  <p:embed/>
                </p:oleObj>
              </mc:Choice>
              <mc:Fallback>
                <p:oleObj name="文档" r:id="rId7" imgW="10371836" imgH="912466" progId="Word.Document.12">
                  <p:embed/>
                  <p:pic>
                    <p:nvPicPr>
                      <p:cNvPr id="0" name=""/>
                      <p:cNvPicPr/>
                      <p:nvPr/>
                    </p:nvPicPr>
                    <p:blipFill>
                      <a:blip r:embed="rId8"/>
                      <a:stretch>
                        <a:fillRect/>
                      </a:stretch>
                    </p:blipFill>
                    <p:spPr>
                      <a:xfrm>
                        <a:off x="983033" y="4028355"/>
                        <a:ext cx="10371138" cy="912813"/>
                      </a:xfrm>
                      <a:prstGeom prst="rect">
                        <a:avLst/>
                      </a:prstGeom>
                    </p:spPr>
                  </p:pic>
                </p:oleObj>
              </mc:Fallback>
            </mc:AlternateContent>
          </a:graphicData>
        </a:graphic>
      </p:graphicFrame>
    </p:spTree>
    <p:extLst>
      <p:ext uri="{BB962C8B-B14F-4D97-AF65-F5344CB8AC3E}">
        <p14:creationId xmlns:p14="http://schemas.microsoft.com/office/powerpoint/2010/main" val="1414842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pPr indent="612140"/>
            <a:r>
              <a:rPr lang="en-US" altLang="zh-CN" b="1" kern="100" dirty="0">
                <a:solidFill>
                  <a:srgbClr val="002060"/>
                </a:solidFill>
                <a:latin typeface="Times New Roman"/>
                <a:ea typeface="黑体"/>
                <a:cs typeface="Courier New"/>
              </a:rPr>
              <a:t>[</a:t>
            </a:r>
            <a:r>
              <a:rPr lang="zh-CN" altLang="zh-CN" b="1" kern="100" dirty="0">
                <a:solidFill>
                  <a:srgbClr val="002060"/>
                </a:solidFill>
                <a:latin typeface="Times New Roman"/>
                <a:ea typeface="黑体"/>
                <a:cs typeface="Times New Roman"/>
              </a:rPr>
              <a:t>微点拨</a:t>
            </a:r>
            <a:r>
              <a:rPr lang="en-US" altLang="zh-CN" b="1" kern="100" dirty="0">
                <a:solidFill>
                  <a:srgbClr val="002060"/>
                </a:solidFill>
                <a:latin typeface="Times New Roman"/>
                <a:ea typeface="黑体"/>
                <a:cs typeface="Courier New"/>
              </a:rPr>
              <a:t>]</a:t>
            </a:r>
            <a:endParaRPr lang="zh-CN" altLang="zh-CN" sz="1050" kern="100" dirty="0">
              <a:solidFill>
                <a:srgbClr val="002060"/>
              </a:solidFill>
              <a:latin typeface="宋体"/>
              <a:cs typeface="Courier New"/>
            </a:endParaRPr>
          </a:p>
          <a:p>
            <a:pPr indent="612140" algn="ctr"/>
            <a:r>
              <a:rPr lang="zh-CN" altLang="zh-CN" b="1" kern="100" dirty="0">
                <a:latin typeface="Times New Roman"/>
                <a:ea typeface="黑体"/>
                <a:cs typeface="Times New Roman"/>
              </a:rPr>
              <a:t>测定介质的折射率的技巧</a:t>
            </a:r>
            <a:endParaRPr lang="zh-CN" altLang="zh-CN" sz="1050" kern="100" dirty="0">
              <a:latin typeface="宋体"/>
              <a:cs typeface="Courier New"/>
            </a:endParaRPr>
          </a:p>
          <a:p>
            <a:pPr indent="612140"/>
            <a:r>
              <a:rPr lang="en-US" altLang="zh-CN" b="1" kern="100" dirty="0">
                <a:latin typeface="Times New Roman"/>
                <a:ea typeface="楷体_GB2312"/>
                <a:cs typeface="Courier New"/>
              </a:rPr>
              <a:t>(1)</a:t>
            </a:r>
            <a:r>
              <a:rPr lang="zh-CN" altLang="zh-CN" b="1" kern="100" dirty="0">
                <a:latin typeface="Times New Roman"/>
                <a:ea typeface="楷体_GB2312"/>
                <a:cs typeface="Times New Roman"/>
              </a:rPr>
              <a:t>选择合适器材，如本题中玻璃砖和大头针的选择。</a:t>
            </a:r>
            <a:endParaRPr lang="zh-CN" altLang="zh-CN" sz="1050" kern="100" dirty="0">
              <a:latin typeface="宋体"/>
              <a:cs typeface="Courier New"/>
            </a:endParaRPr>
          </a:p>
          <a:p>
            <a:pPr indent="612140"/>
            <a:r>
              <a:rPr lang="en-US" altLang="zh-CN" b="1" kern="100" dirty="0">
                <a:latin typeface="Times New Roman"/>
                <a:ea typeface="楷体_GB2312"/>
                <a:cs typeface="Courier New"/>
              </a:rPr>
              <a:t>(2)</a:t>
            </a:r>
            <a:r>
              <a:rPr lang="zh-CN" altLang="zh-CN" b="1" kern="100" dirty="0">
                <a:latin typeface="Times New Roman"/>
                <a:ea typeface="楷体_GB2312"/>
                <a:cs typeface="Times New Roman"/>
              </a:rPr>
              <a:t>以入射点为圆心，画出圆，则由测量角度转换为测量线段的长度，提高了测量的精确度。</a:t>
            </a:r>
            <a:r>
              <a:rPr lang="zh-CN" altLang="zh-CN" b="1" kern="100" dirty="0">
                <a:latin typeface="Times New Roman"/>
                <a:cs typeface="Times New Roman"/>
              </a:rPr>
              <a:t>　　　</a:t>
            </a:r>
            <a:endParaRPr lang="zh-CN" altLang="zh-CN" sz="1050" kern="100" dirty="0">
              <a:latin typeface="宋体"/>
              <a:cs typeface="Courier New"/>
            </a:endParaRPr>
          </a:p>
          <a:p>
            <a:endParaRPr lang="zh-CN" altLang="en-US" dirty="0"/>
          </a:p>
        </p:txBody>
      </p:sp>
    </p:spTree>
    <p:extLst>
      <p:ext uri="{BB962C8B-B14F-4D97-AF65-F5344CB8AC3E}">
        <p14:creationId xmlns:p14="http://schemas.microsoft.com/office/powerpoint/2010/main" val="141484219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404665"/>
            <a:ext cx="10975658" cy="6048671"/>
          </a:xfrm>
        </p:spPr>
        <p:txBody>
          <a:bodyPr/>
          <a:lstStyle/>
          <a:p>
            <a:pPr marL="442913" indent="0"/>
            <a:r>
              <a:rPr lang="en-US" altLang="zh-CN" b="1" kern="100" dirty="0">
                <a:solidFill>
                  <a:schemeClr val="accent3">
                    <a:lumMod val="50000"/>
                  </a:schemeClr>
                </a:solidFill>
                <a:latin typeface="IPAPANNEW"/>
                <a:cs typeface="Times New Roman"/>
              </a:rPr>
              <a:t>[</a:t>
            </a:r>
            <a:r>
              <a:rPr lang="zh-CN" altLang="zh-CN" b="1" kern="100" dirty="0">
                <a:solidFill>
                  <a:schemeClr val="accent3">
                    <a:lumMod val="50000"/>
                  </a:schemeClr>
                </a:solidFill>
                <a:latin typeface="宋体"/>
                <a:ea typeface="黑体"/>
                <a:cs typeface="Times New Roman"/>
              </a:rPr>
              <a:t>对点训练</a:t>
            </a:r>
            <a:r>
              <a:rPr lang="en-US" altLang="zh-CN" b="1" kern="100" dirty="0">
                <a:solidFill>
                  <a:schemeClr val="accent3">
                    <a:lumMod val="50000"/>
                  </a:schemeClr>
                </a:solidFill>
                <a:latin typeface="IPAPANNEW"/>
                <a:cs typeface="Times New Roman"/>
              </a:rPr>
              <a:t>]</a:t>
            </a:r>
            <a:endParaRPr lang="zh-CN" altLang="zh-CN" sz="1050" kern="100" dirty="0">
              <a:solidFill>
                <a:schemeClr val="accent3">
                  <a:lumMod val="50000"/>
                </a:schemeClr>
              </a:solidFill>
              <a:latin typeface="宋体"/>
              <a:cs typeface="Courier New"/>
            </a:endParaRPr>
          </a:p>
          <a:p>
            <a:pPr marL="442913" indent="-442913"/>
            <a:r>
              <a:rPr lang="en-US" altLang="zh-CN" b="1" kern="100" dirty="0">
                <a:latin typeface="Times New Roman"/>
                <a:cs typeface="Courier New"/>
              </a:rPr>
              <a:t>2.</a:t>
            </a:r>
            <a:r>
              <a:rPr lang="zh-CN" altLang="zh-CN" b="1" kern="100" dirty="0">
                <a:latin typeface="Times New Roman"/>
                <a:cs typeface="Times New Roman"/>
              </a:rPr>
              <a:t>某同学为了测量截面为正三角形的玻璃三棱镜的折射率，先在白纸上放好三棱镜，在棱镜的左侧插上两枚大头针</a:t>
            </a:r>
            <a:r>
              <a:rPr lang="en-US" altLang="zh-CN" b="1" i="1" kern="100" dirty="0">
                <a:latin typeface="Times New Roman"/>
                <a:cs typeface="Courier New"/>
              </a:rPr>
              <a:t>P</a:t>
            </a:r>
            <a:r>
              <a:rPr lang="en-US" altLang="zh-CN" b="1" kern="100" baseline="-25000" dirty="0">
                <a:latin typeface="Times New Roman"/>
                <a:cs typeface="Courier New"/>
              </a:rPr>
              <a:t>1</a:t>
            </a:r>
            <a:r>
              <a:rPr lang="zh-CN" altLang="zh-CN" b="1" kern="100" dirty="0">
                <a:latin typeface="Times New Roman"/>
                <a:cs typeface="Times New Roman"/>
              </a:rPr>
              <a:t>和</a:t>
            </a:r>
            <a:r>
              <a:rPr lang="en-US" altLang="zh-CN" b="1" i="1" kern="100" dirty="0">
                <a:latin typeface="Times New Roman"/>
                <a:cs typeface="Courier New"/>
              </a:rPr>
              <a:t>P</a:t>
            </a:r>
            <a:r>
              <a:rPr lang="en-US" altLang="zh-CN" b="1" kern="100" baseline="-25000" dirty="0">
                <a:latin typeface="Times New Roman"/>
                <a:cs typeface="Courier New"/>
              </a:rPr>
              <a:t>2</a:t>
            </a:r>
            <a:r>
              <a:rPr lang="zh-CN" altLang="zh-CN" b="1" kern="100" dirty="0">
                <a:latin typeface="Times New Roman"/>
                <a:cs typeface="Times New Roman"/>
              </a:rPr>
              <a:t>，然后在棱镜的右侧观察到</a:t>
            </a:r>
            <a:r>
              <a:rPr lang="en-US" altLang="zh-CN" b="1" i="1" kern="100" dirty="0">
                <a:latin typeface="Times New Roman"/>
                <a:cs typeface="Courier New"/>
              </a:rPr>
              <a:t>P</a:t>
            </a:r>
            <a:r>
              <a:rPr lang="en-US" altLang="zh-CN" b="1" kern="100" baseline="-25000" dirty="0">
                <a:latin typeface="Times New Roman"/>
                <a:cs typeface="Courier New"/>
              </a:rPr>
              <a:t>1</a:t>
            </a:r>
            <a:r>
              <a:rPr lang="zh-CN" altLang="zh-CN" b="1" kern="100" dirty="0">
                <a:latin typeface="Times New Roman"/>
                <a:cs typeface="Times New Roman"/>
              </a:rPr>
              <a:t>和</a:t>
            </a:r>
            <a:r>
              <a:rPr lang="en-US" altLang="zh-CN" b="1" i="1" kern="100" dirty="0">
                <a:latin typeface="Times New Roman"/>
                <a:cs typeface="Courier New"/>
              </a:rPr>
              <a:t>P</a:t>
            </a:r>
            <a:r>
              <a:rPr lang="en-US" altLang="zh-CN" b="1" kern="100" baseline="-25000" dirty="0">
                <a:latin typeface="Times New Roman"/>
                <a:cs typeface="Courier New"/>
              </a:rPr>
              <a:t>2</a:t>
            </a:r>
            <a:r>
              <a:rPr lang="zh-CN" altLang="zh-CN" b="1" kern="100" dirty="0">
                <a:latin typeface="Times New Roman"/>
                <a:cs typeface="Times New Roman"/>
              </a:rPr>
              <a:t>的像，当</a:t>
            </a:r>
            <a:r>
              <a:rPr lang="en-US" altLang="zh-CN" b="1" i="1" kern="100" dirty="0">
                <a:latin typeface="Times New Roman"/>
                <a:cs typeface="Courier New"/>
              </a:rPr>
              <a:t>P</a:t>
            </a:r>
            <a:r>
              <a:rPr lang="en-US" altLang="zh-CN" b="1" kern="100" baseline="-25000" dirty="0">
                <a:latin typeface="Times New Roman"/>
                <a:cs typeface="Courier New"/>
              </a:rPr>
              <a:t>1</a:t>
            </a:r>
            <a:r>
              <a:rPr lang="zh-CN" altLang="zh-CN" b="1" kern="100" dirty="0">
                <a:latin typeface="Times New Roman"/>
                <a:cs typeface="Times New Roman"/>
              </a:rPr>
              <a:t>的像恰好被</a:t>
            </a:r>
            <a:r>
              <a:rPr lang="en-US" altLang="zh-CN" b="1" i="1" kern="100" dirty="0">
                <a:latin typeface="Times New Roman"/>
                <a:cs typeface="Courier New"/>
              </a:rPr>
              <a:t>P</a:t>
            </a:r>
            <a:r>
              <a:rPr lang="en-US" altLang="zh-CN" b="1" kern="100" baseline="-25000" dirty="0">
                <a:latin typeface="Times New Roman"/>
                <a:cs typeface="Courier New"/>
              </a:rPr>
              <a:t>2</a:t>
            </a:r>
            <a:r>
              <a:rPr lang="zh-CN" altLang="zh-CN" b="1" kern="100" dirty="0">
                <a:latin typeface="Times New Roman"/>
                <a:cs typeface="Times New Roman"/>
              </a:rPr>
              <a:t>的像挡住时，插上大头针</a:t>
            </a:r>
            <a:r>
              <a:rPr lang="en-US" altLang="zh-CN" b="1" i="1" kern="100" dirty="0">
                <a:latin typeface="Times New Roman"/>
                <a:cs typeface="Courier New"/>
              </a:rPr>
              <a:t>P</a:t>
            </a:r>
            <a:r>
              <a:rPr lang="en-US" altLang="zh-CN" b="1" kern="100" baseline="-25000" dirty="0">
                <a:latin typeface="Times New Roman"/>
                <a:cs typeface="Courier New"/>
              </a:rPr>
              <a:t>3</a:t>
            </a:r>
            <a:r>
              <a:rPr lang="zh-CN" altLang="zh-CN" b="1" kern="100" dirty="0">
                <a:latin typeface="Times New Roman"/>
                <a:cs typeface="Times New Roman"/>
              </a:rPr>
              <a:t>和</a:t>
            </a:r>
            <a:r>
              <a:rPr lang="en-US" altLang="zh-CN" b="1" i="1" kern="100" dirty="0">
                <a:latin typeface="Times New Roman"/>
                <a:cs typeface="Courier New"/>
              </a:rPr>
              <a:t>P</a:t>
            </a:r>
            <a:r>
              <a:rPr lang="en-US" altLang="zh-CN" b="1" kern="100" baseline="-25000" dirty="0">
                <a:latin typeface="Times New Roman"/>
                <a:cs typeface="Courier New"/>
              </a:rPr>
              <a:t>4</a:t>
            </a:r>
            <a:r>
              <a:rPr lang="zh-CN" altLang="zh-CN" b="1" kern="100" dirty="0">
                <a:latin typeface="Times New Roman"/>
                <a:cs typeface="Times New Roman"/>
              </a:rPr>
              <a:t>，使</a:t>
            </a:r>
            <a:r>
              <a:rPr lang="en-US" altLang="zh-CN" b="1" i="1" kern="100" dirty="0">
                <a:latin typeface="Times New Roman"/>
                <a:cs typeface="Courier New"/>
              </a:rPr>
              <a:t>P</a:t>
            </a:r>
            <a:r>
              <a:rPr lang="en-US" altLang="zh-CN" b="1" kern="100" baseline="-25000" dirty="0">
                <a:latin typeface="Times New Roman"/>
                <a:cs typeface="Courier New"/>
              </a:rPr>
              <a:t>3</a:t>
            </a:r>
            <a:r>
              <a:rPr lang="zh-CN" altLang="zh-CN" b="1" kern="100" dirty="0">
                <a:latin typeface="Times New Roman"/>
                <a:cs typeface="Times New Roman"/>
              </a:rPr>
              <a:t>挡住</a:t>
            </a:r>
            <a:r>
              <a:rPr lang="en-US" altLang="zh-CN" b="1" i="1" kern="100" dirty="0">
                <a:latin typeface="Times New Roman"/>
                <a:cs typeface="Courier New"/>
              </a:rPr>
              <a:t>P</a:t>
            </a:r>
            <a:r>
              <a:rPr lang="en-US" altLang="zh-CN" b="1" kern="100" baseline="-25000" dirty="0">
                <a:latin typeface="Times New Roman"/>
                <a:cs typeface="Courier New"/>
              </a:rPr>
              <a:t>1</a:t>
            </a:r>
            <a:r>
              <a:rPr lang="zh-CN" altLang="zh-CN" b="1" kern="100" dirty="0">
                <a:latin typeface="Times New Roman"/>
                <a:cs typeface="Times New Roman"/>
              </a:rPr>
              <a:t>、</a:t>
            </a:r>
            <a:r>
              <a:rPr lang="en-US" altLang="zh-CN" b="1" i="1" kern="100" dirty="0">
                <a:latin typeface="Times New Roman"/>
                <a:cs typeface="Courier New"/>
              </a:rPr>
              <a:t>P</a:t>
            </a:r>
            <a:r>
              <a:rPr lang="en-US" altLang="zh-CN" b="1" kern="100" baseline="-25000" dirty="0">
                <a:latin typeface="Times New Roman"/>
                <a:cs typeface="Courier New"/>
              </a:rPr>
              <a:t>2</a:t>
            </a:r>
            <a:r>
              <a:rPr lang="zh-CN" altLang="zh-CN" b="1" kern="100" dirty="0">
                <a:latin typeface="Times New Roman"/>
                <a:cs typeface="Times New Roman"/>
              </a:rPr>
              <a:t>的像，</a:t>
            </a:r>
            <a:r>
              <a:rPr lang="en-US" altLang="zh-CN" b="1" i="1" kern="100" dirty="0">
                <a:latin typeface="Times New Roman"/>
                <a:cs typeface="Courier New"/>
              </a:rPr>
              <a:t>P</a:t>
            </a:r>
            <a:r>
              <a:rPr lang="en-US" altLang="zh-CN" b="1" kern="100" baseline="-25000" dirty="0">
                <a:latin typeface="Times New Roman"/>
                <a:cs typeface="Courier New"/>
              </a:rPr>
              <a:t>4</a:t>
            </a:r>
            <a:r>
              <a:rPr lang="zh-CN" altLang="zh-CN" b="1" kern="100" dirty="0">
                <a:latin typeface="Times New Roman"/>
                <a:cs typeface="Times New Roman"/>
              </a:rPr>
              <a:t>挡住</a:t>
            </a:r>
            <a:r>
              <a:rPr lang="en-US" altLang="zh-CN" b="1" i="1" kern="100" dirty="0">
                <a:latin typeface="Times New Roman"/>
                <a:cs typeface="Courier New"/>
              </a:rPr>
              <a:t>P</a:t>
            </a:r>
            <a:r>
              <a:rPr lang="en-US" altLang="zh-CN" b="1" kern="100" baseline="-25000" dirty="0">
                <a:latin typeface="Times New Roman"/>
                <a:cs typeface="Courier New"/>
              </a:rPr>
              <a:t>1</a:t>
            </a:r>
            <a:r>
              <a:rPr lang="zh-CN" altLang="zh-CN" b="1" kern="100" dirty="0">
                <a:latin typeface="Times New Roman"/>
                <a:cs typeface="Times New Roman"/>
              </a:rPr>
              <a:t>、</a:t>
            </a:r>
            <a:r>
              <a:rPr lang="en-US" altLang="zh-CN" b="1" i="1" kern="100" dirty="0">
                <a:latin typeface="Times New Roman"/>
                <a:cs typeface="Courier New"/>
              </a:rPr>
              <a:t>P</a:t>
            </a:r>
            <a:r>
              <a:rPr lang="en-US" altLang="zh-CN" b="1" kern="100" baseline="-25000" dirty="0">
                <a:latin typeface="Times New Roman"/>
                <a:cs typeface="Courier New"/>
              </a:rPr>
              <a:t>2</a:t>
            </a:r>
            <a:r>
              <a:rPr lang="zh-CN" altLang="zh-CN" b="1" kern="100" dirty="0">
                <a:latin typeface="Times New Roman"/>
                <a:cs typeface="Times New Roman"/>
              </a:rPr>
              <a:t>、</a:t>
            </a:r>
            <a:r>
              <a:rPr lang="en-US" altLang="zh-CN" b="1" i="1" kern="100" dirty="0">
                <a:latin typeface="Times New Roman"/>
                <a:cs typeface="Courier New"/>
              </a:rPr>
              <a:t>P</a:t>
            </a:r>
            <a:r>
              <a:rPr lang="en-US" altLang="zh-CN" b="1" kern="100" baseline="-25000" dirty="0">
                <a:latin typeface="Times New Roman"/>
                <a:cs typeface="Courier New"/>
              </a:rPr>
              <a:t>3</a:t>
            </a:r>
            <a:r>
              <a:rPr lang="zh-CN" altLang="zh-CN" b="1" kern="100" dirty="0">
                <a:latin typeface="Times New Roman"/>
                <a:cs typeface="Times New Roman"/>
              </a:rPr>
              <a:t>的像，在纸上标出的大头针位置和三棱镜轮廓</a:t>
            </a:r>
            <a:r>
              <a:rPr lang="en-US" altLang="zh-CN" b="1" kern="100" dirty="0">
                <a:latin typeface="Times New Roman"/>
                <a:cs typeface="Courier New"/>
              </a:rPr>
              <a:t>(</a:t>
            </a:r>
            <a:r>
              <a:rPr lang="zh-CN" altLang="zh-CN" b="1" kern="100" dirty="0">
                <a:latin typeface="Times New Roman"/>
                <a:cs typeface="Times New Roman"/>
              </a:rPr>
              <a:t>实线部分</a:t>
            </a:r>
            <a:r>
              <a:rPr lang="en-US" altLang="zh-CN" b="1" kern="100" dirty="0">
                <a:latin typeface="Times New Roman"/>
                <a:cs typeface="Courier New"/>
              </a:rPr>
              <a:t>)</a:t>
            </a:r>
            <a:r>
              <a:rPr lang="zh-CN" altLang="zh-CN" b="1" kern="100" dirty="0">
                <a:latin typeface="Times New Roman"/>
                <a:cs typeface="Times New Roman"/>
              </a:rPr>
              <a:t>如图所示</a:t>
            </a:r>
            <a:r>
              <a:rPr lang="zh-CN" altLang="zh-CN" b="1" kern="100" dirty="0" smtClean="0">
                <a:latin typeface="Times New Roman"/>
                <a:cs typeface="Times New Roman"/>
              </a:rPr>
              <a:t>。</a:t>
            </a:r>
            <a:endParaRPr lang="en-US" altLang="zh-CN" b="1" kern="100" dirty="0" smtClean="0">
              <a:latin typeface="Times New Roman"/>
              <a:cs typeface="Times New Roman"/>
            </a:endParaRPr>
          </a:p>
          <a:p>
            <a:pPr marL="442913" indent="0"/>
            <a:endParaRPr lang="en-US" altLang="zh-CN" sz="1050" b="1" kern="100" dirty="0">
              <a:latin typeface="Times New Roman"/>
              <a:cs typeface="Times New Roman"/>
            </a:endParaRPr>
          </a:p>
          <a:p>
            <a:pPr marL="442913" indent="0"/>
            <a:endParaRPr lang="zh-CN" altLang="zh-CN" sz="1050" kern="100" dirty="0">
              <a:latin typeface="宋体"/>
              <a:cs typeface="Courier New"/>
            </a:endParaRPr>
          </a:p>
          <a:p>
            <a:pPr marL="442913" indent="0"/>
            <a:r>
              <a:rPr lang="en-US" altLang="zh-CN" b="1" kern="100" dirty="0">
                <a:latin typeface="Times New Roman"/>
                <a:cs typeface="Courier New"/>
              </a:rPr>
              <a:t>(1)</a:t>
            </a:r>
            <a:r>
              <a:rPr lang="zh-CN" altLang="zh-CN" b="1" kern="100" dirty="0">
                <a:latin typeface="Times New Roman"/>
                <a:cs typeface="Times New Roman"/>
              </a:rPr>
              <a:t>在图上画出对应的光路。</a:t>
            </a:r>
            <a:endParaRPr lang="zh-CN" altLang="zh-CN" sz="1050" kern="100" dirty="0">
              <a:latin typeface="宋体"/>
              <a:cs typeface="Courier New"/>
            </a:endParaRPr>
          </a:p>
          <a:p>
            <a:pPr marL="442913" indent="0"/>
            <a:r>
              <a:rPr lang="en-US" altLang="zh-CN" b="1" kern="100" dirty="0">
                <a:latin typeface="Times New Roman"/>
                <a:cs typeface="Courier New"/>
              </a:rPr>
              <a:t>(2)</a:t>
            </a:r>
            <a:r>
              <a:rPr lang="zh-CN" altLang="zh-CN" b="1" kern="100" dirty="0">
                <a:latin typeface="Times New Roman"/>
                <a:cs typeface="Times New Roman"/>
              </a:rPr>
              <a:t>为了测出三棱镜玻璃材料的折射率，若以</a:t>
            </a:r>
            <a:r>
              <a:rPr lang="en-US" altLang="zh-CN" b="1" i="1" kern="100" dirty="0">
                <a:latin typeface="Times New Roman"/>
                <a:cs typeface="Courier New"/>
              </a:rPr>
              <a:t>AB</a:t>
            </a:r>
            <a:r>
              <a:rPr lang="zh-CN" altLang="zh-CN" b="1" kern="100" dirty="0">
                <a:latin typeface="Times New Roman"/>
                <a:cs typeface="Times New Roman"/>
              </a:rPr>
              <a:t>为分界面，需要测量的量是</a:t>
            </a:r>
            <a:r>
              <a:rPr lang="en-US" altLang="zh-CN" b="1" kern="100" dirty="0">
                <a:latin typeface="Times New Roman"/>
                <a:cs typeface="Courier New"/>
              </a:rPr>
              <a:t>________</a:t>
            </a:r>
            <a:r>
              <a:rPr lang="zh-CN" altLang="zh-CN" b="1" kern="100" dirty="0">
                <a:latin typeface="Times New Roman"/>
                <a:cs typeface="Times New Roman"/>
              </a:rPr>
              <a:t>、</a:t>
            </a:r>
            <a:r>
              <a:rPr lang="en-US" altLang="zh-CN" b="1" kern="100" dirty="0">
                <a:latin typeface="Times New Roman"/>
                <a:cs typeface="Courier New"/>
              </a:rPr>
              <a:t>________</a:t>
            </a:r>
            <a:r>
              <a:rPr lang="zh-CN" altLang="zh-CN" b="1" kern="100" dirty="0">
                <a:latin typeface="Times New Roman"/>
                <a:cs typeface="Times New Roman"/>
              </a:rPr>
              <a:t>，在图上标出它们</a:t>
            </a:r>
            <a:r>
              <a:rPr lang="zh-CN" altLang="zh-CN" b="1" kern="100" dirty="0" smtClean="0">
                <a:latin typeface="Times New Roman"/>
                <a:cs typeface="Times New Roman"/>
              </a:rPr>
              <a:t>。</a:t>
            </a:r>
            <a:endParaRPr lang="zh-CN" altLang="zh-CN" sz="1050" kern="100" dirty="0">
              <a:latin typeface="宋体"/>
              <a:cs typeface="Courier New"/>
            </a:endParaRPr>
          </a:p>
        </p:txBody>
      </p:sp>
      <p:pic>
        <p:nvPicPr>
          <p:cNvPr id="13314" name="Picture 2" descr="21WLXKCXARXS4-18.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5737547" y="3501008"/>
            <a:ext cx="2808312" cy="134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148421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260648"/>
            <a:ext cx="10975658" cy="4525963"/>
          </a:xfrm>
        </p:spPr>
        <p:txBody>
          <a:bodyPr/>
          <a:lstStyle/>
          <a:p>
            <a:pPr indent="612140"/>
            <a:r>
              <a:rPr lang="zh-CN" altLang="zh-CN" b="1" kern="100" dirty="0">
                <a:latin typeface="宋体"/>
                <a:ea typeface="C-KT"/>
                <a:cs typeface="Times New Roman"/>
              </a:rPr>
              <a:t></a:t>
            </a:r>
            <a:r>
              <a:rPr lang="zh-CN" altLang="zh-CN" b="1" kern="100" dirty="0">
                <a:latin typeface="宋体"/>
                <a:ea typeface="黑体"/>
                <a:cs typeface="Times New Roman"/>
              </a:rPr>
              <a:t>实验器材</a:t>
            </a:r>
            <a:endParaRPr lang="zh-CN" altLang="zh-CN" sz="1050" kern="100" dirty="0">
              <a:latin typeface="宋体"/>
              <a:cs typeface="Courier New"/>
            </a:endParaRPr>
          </a:p>
          <a:p>
            <a:pPr indent="612140"/>
            <a:r>
              <a:rPr lang="zh-CN" altLang="zh-CN" b="1" kern="100" dirty="0">
                <a:latin typeface="Times New Roman"/>
                <a:cs typeface="Times New Roman"/>
              </a:rPr>
              <a:t>玻璃砖、白纸、木板、大头针四枚、图钉四枚、量角器、三角板</a:t>
            </a:r>
            <a:r>
              <a:rPr lang="en-US" altLang="zh-CN" b="1" kern="100" dirty="0">
                <a:latin typeface="Times New Roman"/>
                <a:cs typeface="Courier New"/>
              </a:rPr>
              <a:t>(</a:t>
            </a:r>
            <a:r>
              <a:rPr lang="zh-CN" altLang="zh-CN" b="1" kern="100" dirty="0">
                <a:latin typeface="Times New Roman"/>
                <a:ea typeface="楷体_GB2312"/>
                <a:cs typeface="Times New Roman"/>
              </a:rPr>
              <a:t>或直尺</a:t>
            </a:r>
            <a:r>
              <a:rPr lang="en-US" altLang="zh-CN" b="1" kern="100" dirty="0">
                <a:latin typeface="Times New Roman"/>
                <a:cs typeface="Courier New"/>
              </a:rPr>
              <a:t>)</a:t>
            </a:r>
            <a:r>
              <a:rPr lang="zh-CN" altLang="zh-CN" b="1" kern="100" dirty="0">
                <a:latin typeface="Times New Roman"/>
                <a:cs typeface="Times New Roman"/>
              </a:rPr>
              <a:t>、铅笔。</a:t>
            </a:r>
            <a:endParaRPr lang="zh-CN" altLang="zh-CN" sz="1050" kern="100" dirty="0">
              <a:latin typeface="宋体"/>
              <a:cs typeface="Courier New"/>
            </a:endParaRPr>
          </a:p>
          <a:p>
            <a:pPr indent="612140"/>
            <a:r>
              <a:rPr lang="zh-CN" altLang="zh-CN" b="1" kern="100" dirty="0">
                <a:latin typeface="宋体"/>
                <a:ea typeface="C-KT"/>
                <a:cs typeface="Times New Roman"/>
              </a:rPr>
              <a:t></a:t>
            </a:r>
            <a:r>
              <a:rPr lang="zh-CN" altLang="zh-CN" b="1" kern="100" dirty="0">
                <a:latin typeface="宋体"/>
                <a:ea typeface="黑体"/>
                <a:cs typeface="Times New Roman"/>
              </a:rPr>
              <a:t>实验步骤</a:t>
            </a:r>
            <a:endParaRPr lang="zh-CN" altLang="zh-CN" sz="1050" kern="100" dirty="0">
              <a:latin typeface="宋体"/>
              <a:cs typeface="Courier New"/>
            </a:endParaRPr>
          </a:p>
          <a:p>
            <a:pPr marL="442913" indent="-442913"/>
            <a:r>
              <a:rPr lang="en-US" altLang="zh-CN" b="1" kern="100" dirty="0">
                <a:latin typeface="Times New Roman"/>
                <a:cs typeface="Courier New"/>
              </a:rPr>
              <a:t>1</a:t>
            </a:r>
            <a:r>
              <a:rPr lang="zh-CN" altLang="zh-CN" b="1" kern="100" dirty="0">
                <a:latin typeface="Times New Roman"/>
                <a:cs typeface="Times New Roman"/>
              </a:rPr>
              <a:t>．将白纸用图钉钉在平木板上。</a:t>
            </a:r>
            <a:endParaRPr lang="zh-CN" altLang="zh-CN" sz="1050" kern="100" dirty="0">
              <a:latin typeface="宋体"/>
              <a:cs typeface="Courier New"/>
            </a:endParaRPr>
          </a:p>
          <a:p>
            <a:pPr marL="442913" indent="-442913"/>
            <a:r>
              <a:rPr lang="en-US" altLang="zh-CN" b="1" kern="100" dirty="0">
                <a:latin typeface="Times New Roman"/>
                <a:cs typeface="Courier New"/>
              </a:rPr>
              <a:t>2.</a:t>
            </a:r>
            <a:r>
              <a:rPr lang="zh-CN" altLang="zh-CN" b="1" kern="100" dirty="0">
                <a:latin typeface="Times New Roman"/>
                <a:cs typeface="Times New Roman"/>
              </a:rPr>
              <a:t>如图所示，在白纸上画出一条直线</a:t>
            </a:r>
            <a:r>
              <a:rPr lang="en-US" altLang="zh-CN" b="1" i="1" kern="100" dirty="0">
                <a:latin typeface="Times New Roman"/>
                <a:cs typeface="Courier New"/>
              </a:rPr>
              <a:t>aa</a:t>
            </a:r>
            <a:r>
              <a:rPr lang="en-US" altLang="zh-CN" b="1" kern="100" dirty="0">
                <a:latin typeface="宋体"/>
                <a:cs typeface="Times New Roman"/>
              </a:rPr>
              <a:t>′</a:t>
            </a:r>
            <a:r>
              <a:rPr lang="zh-CN" altLang="zh-CN" b="1" kern="100" dirty="0">
                <a:latin typeface="Times New Roman"/>
                <a:cs typeface="Times New Roman"/>
              </a:rPr>
              <a:t>作为界面</a:t>
            </a:r>
            <a:r>
              <a:rPr lang="en-US" altLang="zh-CN" b="1" kern="100" dirty="0">
                <a:latin typeface="Times New Roman"/>
                <a:cs typeface="Courier New"/>
              </a:rPr>
              <a:t>(</a:t>
            </a:r>
            <a:r>
              <a:rPr lang="zh-CN" altLang="zh-CN" b="1" kern="100" dirty="0">
                <a:latin typeface="Times New Roman"/>
                <a:ea typeface="楷体_GB2312"/>
                <a:cs typeface="Times New Roman"/>
              </a:rPr>
              <a:t>线</a:t>
            </a:r>
            <a:r>
              <a:rPr lang="en-US" altLang="zh-CN" b="1" kern="100" dirty="0">
                <a:latin typeface="Times New Roman"/>
                <a:cs typeface="Courier New"/>
              </a:rPr>
              <a:t>)</a:t>
            </a:r>
            <a:r>
              <a:rPr lang="zh-CN" altLang="zh-CN" b="1" kern="100" dirty="0">
                <a:latin typeface="Times New Roman"/>
                <a:cs typeface="Times New Roman"/>
              </a:rPr>
              <a:t>，过</a:t>
            </a:r>
            <a:r>
              <a:rPr lang="en-US" altLang="zh-CN" b="1" i="1" kern="100" dirty="0">
                <a:latin typeface="Times New Roman"/>
                <a:cs typeface="Courier New"/>
              </a:rPr>
              <a:t>aa</a:t>
            </a:r>
            <a:r>
              <a:rPr lang="en-US" altLang="zh-CN" b="1" kern="100" dirty="0">
                <a:latin typeface="宋体"/>
                <a:cs typeface="Times New Roman"/>
              </a:rPr>
              <a:t>′</a:t>
            </a:r>
            <a:r>
              <a:rPr lang="zh-CN" altLang="zh-CN" b="1" kern="100" dirty="0">
                <a:latin typeface="Times New Roman"/>
                <a:cs typeface="Times New Roman"/>
              </a:rPr>
              <a:t>上的一点</a:t>
            </a:r>
            <a:r>
              <a:rPr lang="en-US" altLang="zh-CN" b="1" i="1" kern="100" dirty="0">
                <a:latin typeface="Times New Roman"/>
                <a:cs typeface="Courier New"/>
              </a:rPr>
              <a:t>O</a:t>
            </a:r>
            <a:r>
              <a:rPr lang="zh-CN" altLang="zh-CN" b="1" kern="100" dirty="0">
                <a:latin typeface="Times New Roman"/>
                <a:cs typeface="Times New Roman"/>
              </a:rPr>
              <a:t>画出界面的法线</a:t>
            </a:r>
            <a:r>
              <a:rPr lang="en-US" altLang="zh-CN" b="1" i="1" kern="100" dirty="0">
                <a:latin typeface="Times New Roman"/>
                <a:cs typeface="Courier New"/>
              </a:rPr>
              <a:t>NN</a:t>
            </a:r>
            <a:r>
              <a:rPr lang="en-US" altLang="zh-CN" b="1" kern="100" dirty="0">
                <a:latin typeface="宋体"/>
                <a:cs typeface="Times New Roman"/>
              </a:rPr>
              <a:t>′</a:t>
            </a:r>
            <a:r>
              <a:rPr lang="zh-CN" altLang="zh-CN" b="1" kern="100" dirty="0">
                <a:latin typeface="Times New Roman"/>
                <a:cs typeface="Times New Roman"/>
              </a:rPr>
              <a:t>，并画一条线段</a:t>
            </a:r>
            <a:r>
              <a:rPr lang="en-US" altLang="zh-CN" b="1" i="1" kern="100" dirty="0">
                <a:latin typeface="Times New Roman"/>
                <a:cs typeface="Courier New"/>
              </a:rPr>
              <a:t>AO</a:t>
            </a:r>
            <a:r>
              <a:rPr lang="zh-CN" altLang="zh-CN" b="1" kern="100" dirty="0">
                <a:latin typeface="Times New Roman"/>
                <a:cs typeface="Times New Roman"/>
              </a:rPr>
              <a:t>作为入射光线。</a:t>
            </a:r>
            <a:endParaRPr lang="zh-CN" altLang="zh-CN" sz="1050" kern="100" dirty="0">
              <a:latin typeface="宋体"/>
              <a:cs typeface="Courier New"/>
            </a:endParaRPr>
          </a:p>
          <a:p>
            <a:endParaRPr lang="zh-CN" altLang="en-US" dirty="0"/>
          </a:p>
        </p:txBody>
      </p:sp>
      <p:pic>
        <p:nvPicPr>
          <p:cNvPr id="2050" name="Picture 2" descr="20XWLX4-24.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297387" y="4504297"/>
            <a:ext cx="2592288" cy="2052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8231315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82569" y="260648"/>
            <a:ext cx="10975658" cy="4525963"/>
          </a:xfrm>
        </p:spPr>
        <p:txBody>
          <a:bodyPr/>
          <a:lstStyle/>
          <a:p>
            <a:pPr indent="0">
              <a:lnSpc>
                <a:spcPct val="125000"/>
              </a:lnSpc>
            </a:pPr>
            <a:r>
              <a:rPr lang="en-US" altLang="zh-CN" b="1" kern="100" dirty="0">
                <a:latin typeface="Times New Roman"/>
                <a:cs typeface="Courier New"/>
              </a:rPr>
              <a:t>(3)</a:t>
            </a:r>
            <a:r>
              <a:rPr lang="zh-CN" altLang="zh-CN" b="1" kern="100" dirty="0">
                <a:latin typeface="Times New Roman"/>
                <a:cs typeface="Times New Roman"/>
              </a:rPr>
              <a:t>三棱镜玻璃材料折射率的计算公式是</a:t>
            </a:r>
            <a:r>
              <a:rPr lang="en-US" altLang="zh-CN" b="1" i="1" kern="100" dirty="0">
                <a:latin typeface="Times New Roman"/>
                <a:cs typeface="Courier New"/>
              </a:rPr>
              <a:t>n</a:t>
            </a:r>
            <a:r>
              <a:rPr lang="zh-CN" altLang="zh-CN" b="1" kern="100" dirty="0">
                <a:latin typeface="Times New Roman"/>
                <a:cs typeface="Times New Roman"/>
              </a:rPr>
              <a:t>＝</a:t>
            </a:r>
            <a:r>
              <a:rPr lang="en-US" altLang="zh-CN" b="1" kern="100" dirty="0">
                <a:latin typeface="Times New Roman"/>
                <a:cs typeface="Courier New"/>
              </a:rPr>
              <a:t>________</a:t>
            </a:r>
            <a:r>
              <a:rPr lang="zh-CN" altLang="zh-CN" b="1" kern="100" dirty="0">
                <a:latin typeface="Times New Roman"/>
                <a:cs typeface="Times New Roman"/>
              </a:rPr>
              <a:t>。</a:t>
            </a:r>
            <a:endParaRPr lang="zh-CN" altLang="zh-CN" sz="1050" kern="100" dirty="0">
              <a:latin typeface="宋体"/>
              <a:cs typeface="Courier New"/>
            </a:endParaRPr>
          </a:p>
          <a:p>
            <a:pPr indent="0">
              <a:lnSpc>
                <a:spcPct val="125000"/>
              </a:lnSpc>
            </a:pPr>
            <a:r>
              <a:rPr lang="en-US" altLang="zh-CN" b="1" kern="100" dirty="0">
                <a:latin typeface="Times New Roman"/>
                <a:cs typeface="Courier New"/>
              </a:rPr>
              <a:t>(4)</a:t>
            </a:r>
            <a:r>
              <a:rPr lang="zh-CN" altLang="zh-CN" b="1" kern="100" dirty="0">
                <a:latin typeface="Times New Roman"/>
                <a:cs typeface="Times New Roman"/>
              </a:rPr>
              <a:t>若在描绘三棱镜轮廓的过程中，放置三棱镜的位置发生了微小的平移</a:t>
            </a:r>
            <a:r>
              <a:rPr lang="en-US" altLang="zh-CN" b="1" kern="100" dirty="0">
                <a:latin typeface="Times New Roman"/>
                <a:cs typeface="Courier New"/>
              </a:rPr>
              <a:t>(</a:t>
            </a:r>
            <a:r>
              <a:rPr lang="zh-CN" altLang="zh-CN" b="1" kern="100" dirty="0">
                <a:latin typeface="Times New Roman"/>
                <a:cs typeface="Times New Roman"/>
              </a:rPr>
              <a:t>移至图中的虚线位置，底边仍重合</a:t>
            </a:r>
            <a:r>
              <a:rPr lang="en-US" altLang="zh-CN" b="1" kern="100" dirty="0">
                <a:latin typeface="Times New Roman"/>
                <a:cs typeface="Courier New"/>
              </a:rPr>
              <a:t>)</a:t>
            </a:r>
            <a:r>
              <a:rPr lang="zh-CN" altLang="zh-CN" b="1" kern="100" dirty="0">
                <a:latin typeface="Times New Roman"/>
                <a:cs typeface="Times New Roman"/>
              </a:rPr>
              <a:t>，若仍以</a:t>
            </a:r>
            <a:r>
              <a:rPr lang="en-US" altLang="zh-CN" b="1" i="1" kern="100" dirty="0">
                <a:latin typeface="Times New Roman"/>
                <a:cs typeface="Courier New"/>
              </a:rPr>
              <a:t>AB</a:t>
            </a:r>
            <a:r>
              <a:rPr lang="zh-CN" altLang="zh-CN" b="1" kern="100" dirty="0">
                <a:latin typeface="Times New Roman"/>
                <a:cs typeface="Times New Roman"/>
              </a:rPr>
              <a:t>为分界面，则三棱镜玻璃材料折射率的测量值</a:t>
            </a:r>
            <a:r>
              <a:rPr lang="en-US" altLang="zh-CN" b="1" kern="100" dirty="0">
                <a:latin typeface="Times New Roman"/>
                <a:cs typeface="Courier New"/>
              </a:rPr>
              <a:t>______(</a:t>
            </a:r>
            <a:r>
              <a:rPr lang="zh-CN" altLang="zh-CN" b="1" kern="100" dirty="0">
                <a:latin typeface="Times New Roman"/>
                <a:cs typeface="Times New Roman"/>
              </a:rPr>
              <a:t>填</a:t>
            </a:r>
            <a:r>
              <a:rPr lang="en-US" altLang="zh-CN" b="1" kern="100" dirty="0">
                <a:latin typeface="宋体"/>
                <a:cs typeface="Times New Roman"/>
              </a:rPr>
              <a:t>“</a:t>
            </a:r>
            <a:r>
              <a:rPr lang="zh-CN" altLang="zh-CN" b="1" kern="100" dirty="0">
                <a:latin typeface="Times New Roman"/>
                <a:cs typeface="Times New Roman"/>
              </a:rPr>
              <a:t>大于</a:t>
            </a:r>
            <a:r>
              <a:rPr lang="en-US" altLang="zh-CN" b="1" kern="100" dirty="0">
                <a:latin typeface="宋体"/>
                <a:cs typeface="Times New Roman"/>
              </a:rPr>
              <a:t>”“</a:t>
            </a:r>
            <a:r>
              <a:rPr lang="zh-CN" altLang="zh-CN" b="1" kern="100" dirty="0">
                <a:latin typeface="Times New Roman"/>
                <a:cs typeface="Times New Roman"/>
              </a:rPr>
              <a:t>小于</a:t>
            </a:r>
            <a:r>
              <a:rPr lang="en-US" altLang="zh-CN" b="1" kern="100" dirty="0">
                <a:latin typeface="宋体"/>
                <a:cs typeface="Times New Roman"/>
              </a:rPr>
              <a:t>”</a:t>
            </a:r>
            <a:r>
              <a:rPr lang="zh-CN" altLang="zh-CN" b="1" kern="100" dirty="0">
                <a:latin typeface="Times New Roman"/>
                <a:cs typeface="Times New Roman"/>
              </a:rPr>
              <a:t>或</a:t>
            </a:r>
            <a:r>
              <a:rPr lang="en-US" altLang="zh-CN" b="1" kern="100" dirty="0">
                <a:latin typeface="宋体"/>
                <a:cs typeface="Times New Roman"/>
              </a:rPr>
              <a:t>“</a:t>
            </a:r>
            <a:r>
              <a:rPr lang="zh-CN" altLang="zh-CN" b="1" kern="100" dirty="0">
                <a:latin typeface="Times New Roman"/>
                <a:cs typeface="Times New Roman"/>
              </a:rPr>
              <a:t>等于</a:t>
            </a:r>
            <a:r>
              <a:rPr lang="en-US" altLang="zh-CN" b="1" kern="100" dirty="0">
                <a:latin typeface="宋体"/>
                <a:cs typeface="Times New Roman"/>
              </a:rPr>
              <a:t>”</a:t>
            </a:r>
            <a:r>
              <a:rPr lang="en-US" altLang="zh-CN" b="1" kern="100" dirty="0">
                <a:latin typeface="Times New Roman"/>
                <a:cs typeface="Courier New"/>
              </a:rPr>
              <a:t>)</a:t>
            </a:r>
            <a:r>
              <a:rPr lang="zh-CN" altLang="zh-CN" b="1" kern="100" dirty="0">
                <a:latin typeface="Times New Roman"/>
                <a:cs typeface="Times New Roman"/>
              </a:rPr>
              <a:t>真实值。</a:t>
            </a:r>
            <a:endParaRPr lang="zh-CN" altLang="zh-CN" sz="1050" kern="100" dirty="0">
              <a:latin typeface="宋体"/>
              <a:cs typeface="Courier New"/>
            </a:endParaRPr>
          </a:p>
          <a:p>
            <a:pPr indent="0">
              <a:lnSpc>
                <a:spcPct val="125000"/>
              </a:lnSpc>
            </a:pPr>
            <a:endParaRPr lang="zh-CN" altLang="en-US" dirty="0"/>
          </a:p>
        </p:txBody>
      </p:sp>
      <p:graphicFrame>
        <p:nvGraphicFramePr>
          <p:cNvPr id="3" name="对象 2"/>
          <p:cNvGraphicFramePr>
            <a:graphicFrameLocks noChangeAspect="1"/>
          </p:cNvGraphicFramePr>
          <p:nvPr>
            <p:extLst>
              <p:ext uri="{D42A27DB-BD31-4B8C-83A1-F6EECF244321}">
                <p14:modId xmlns:p14="http://schemas.microsoft.com/office/powerpoint/2010/main" val="2498092024"/>
              </p:ext>
            </p:extLst>
          </p:nvPr>
        </p:nvGraphicFramePr>
        <p:xfrm>
          <a:off x="985019" y="2475135"/>
          <a:ext cx="10274300" cy="3186113"/>
        </p:xfrm>
        <a:graphic>
          <a:graphicData uri="http://schemas.openxmlformats.org/presentationml/2006/ole">
            <mc:AlternateContent xmlns:mc="http://schemas.openxmlformats.org/markup-compatibility/2006">
              <mc:Choice xmlns:v="urn:schemas-microsoft-com:vml" Requires="v">
                <p:oleObj spid="_x0000_s14368" name="文档" r:id="rId4" imgW="10371836" imgH="3219049" progId="Word.Document.12">
                  <p:embed/>
                </p:oleObj>
              </mc:Choice>
              <mc:Fallback>
                <p:oleObj name="文档" r:id="rId4" imgW="10371836" imgH="3219049" progId="Word.Document.12">
                  <p:embed/>
                  <p:pic>
                    <p:nvPicPr>
                      <p:cNvPr id="0" name=""/>
                      <p:cNvPicPr/>
                      <p:nvPr/>
                    </p:nvPicPr>
                    <p:blipFill>
                      <a:blip r:embed="rId5"/>
                      <a:stretch>
                        <a:fillRect/>
                      </a:stretch>
                    </p:blipFill>
                    <p:spPr>
                      <a:xfrm>
                        <a:off x="985019" y="2475135"/>
                        <a:ext cx="10274300" cy="3186113"/>
                      </a:xfrm>
                      <a:prstGeom prst="rect">
                        <a:avLst/>
                      </a:prstGeom>
                    </p:spPr>
                  </p:pic>
                </p:oleObj>
              </mc:Fallback>
            </mc:AlternateContent>
          </a:graphicData>
        </a:graphic>
      </p:graphicFrame>
      <p:pic>
        <p:nvPicPr>
          <p:cNvPr id="14338" name="Picture 2" descr="21WLXKCXARXS4-19.TIF"/>
          <p:cNvPicPr>
            <a:picLocks noChangeAspect="1" noChangeArrowheads="1"/>
          </p:cNvPicPr>
          <p:nvPr/>
        </p:nvPicPr>
        <p:blipFill>
          <a:blip r:embed="rId6" r:link="rId7" cstate="print">
            <a:extLst>
              <a:ext uri="{28A0092B-C50C-407E-A947-70E740481C1C}">
                <a14:useLocalDpi xmlns:a14="http://schemas.microsoft.com/office/drawing/2010/main" val="0"/>
              </a:ext>
            </a:extLst>
          </a:blip>
          <a:srcRect/>
          <a:stretch>
            <a:fillRect/>
          </a:stretch>
        </p:blipFill>
        <p:spPr bwMode="auto">
          <a:xfrm>
            <a:off x="9265566" y="2780928"/>
            <a:ext cx="2376264" cy="1140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对象 3"/>
          <p:cNvGraphicFramePr>
            <a:graphicFrameLocks noChangeAspect="1"/>
          </p:cNvGraphicFramePr>
          <p:nvPr>
            <p:extLst>
              <p:ext uri="{D42A27DB-BD31-4B8C-83A1-F6EECF244321}">
                <p14:modId xmlns:p14="http://schemas.microsoft.com/office/powerpoint/2010/main" val="1593339508"/>
              </p:ext>
            </p:extLst>
          </p:nvPr>
        </p:nvGraphicFramePr>
        <p:xfrm>
          <a:off x="336947" y="5684539"/>
          <a:ext cx="10371138" cy="912813"/>
        </p:xfrm>
        <a:graphic>
          <a:graphicData uri="http://schemas.openxmlformats.org/presentationml/2006/ole">
            <mc:AlternateContent xmlns:mc="http://schemas.openxmlformats.org/markup-compatibility/2006">
              <mc:Choice xmlns:v="urn:schemas-microsoft-com:vml" Requires="v">
                <p:oleObj spid="_x0000_s14369" name="文档" r:id="rId9" imgW="10371836" imgH="912466" progId="Word.Document.12">
                  <p:embed/>
                </p:oleObj>
              </mc:Choice>
              <mc:Fallback>
                <p:oleObj name="文档" r:id="rId9" imgW="10371836" imgH="912466" progId="Word.Document.12">
                  <p:embed/>
                  <p:pic>
                    <p:nvPicPr>
                      <p:cNvPr id="0" name=""/>
                      <p:cNvPicPr/>
                      <p:nvPr/>
                    </p:nvPicPr>
                    <p:blipFill>
                      <a:blip r:embed="rId10"/>
                      <a:stretch>
                        <a:fillRect/>
                      </a:stretch>
                    </p:blipFill>
                    <p:spPr>
                      <a:xfrm>
                        <a:off x="336947" y="5684539"/>
                        <a:ext cx="10371138" cy="912813"/>
                      </a:xfrm>
                      <a:prstGeom prst="rect">
                        <a:avLst/>
                      </a:prstGeom>
                    </p:spPr>
                  </p:pic>
                </p:oleObj>
              </mc:Fallback>
            </mc:AlternateContent>
          </a:graphicData>
        </a:graphic>
      </p:graphicFrame>
    </p:spTree>
    <p:extLst>
      <p:ext uri="{BB962C8B-B14F-4D97-AF65-F5344CB8AC3E}">
        <p14:creationId xmlns:p14="http://schemas.microsoft.com/office/powerpoint/2010/main" val="1414842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4338"/>
                                        </p:tgtEl>
                                        <p:attrNameLst>
                                          <p:attrName>style.visibility</p:attrName>
                                        </p:attrNameLst>
                                      </p:cBhvr>
                                      <p:to>
                                        <p:strVal val="visible"/>
                                      </p:to>
                                    </p:set>
                                    <p:animEffect transition="in" filter="randombar(horizontal)">
                                      <p:cBhvr>
                                        <p:cTn id="7" dur="500"/>
                                        <p:tgtEl>
                                          <p:spTgt spid="14338"/>
                                        </p:tgtEl>
                                      </p:cBhvr>
                                    </p:animEffect>
                                  </p:childTnLst>
                                </p:cTn>
                              </p:par>
                              <p:par>
                                <p:cTn id="8" presetID="14" presetClass="entr" presetSubtype="1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randombar(horizontal)">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randombar(horizontal)">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548680"/>
            <a:ext cx="10975658" cy="5462065"/>
          </a:xfrm>
        </p:spPr>
        <p:txBody>
          <a:bodyPr/>
          <a:lstStyle/>
          <a:p>
            <a:pPr marL="361950" indent="-361950"/>
            <a:r>
              <a:rPr lang="zh-CN" altLang="zh-CN" b="1" kern="100" dirty="0">
                <a:latin typeface="Times New Roman"/>
                <a:ea typeface="黑体"/>
                <a:cs typeface="Times New Roman"/>
              </a:rPr>
              <a:t>创新点</a:t>
            </a:r>
            <a:r>
              <a:rPr lang="en-US" altLang="zh-CN" b="1" kern="100" dirty="0">
                <a:latin typeface="Times New Roman"/>
                <a:ea typeface="黑体"/>
                <a:cs typeface="Courier New"/>
              </a:rPr>
              <a:t>(</a:t>
            </a:r>
            <a:r>
              <a:rPr lang="zh-CN" altLang="zh-CN" b="1" kern="100" dirty="0">
                <a:latin typeface="Times New Roman"/>
                <a:ea typeface="黑体"/>
                <a:cs typeface="Times New Roman"/>
              </a:rPr>
              <a:t>一</a:t>
            </a:r>
            <a:r>
              <a:rPr lang="en-US" altLang="zh-CN" b="1" kern="100" dirty="0">
                <a:latin typeface="Times New Roman"/>
                <a:ea typeface="黑体"/>
                <a:cs typeface="Courier New"/>
              </a:rPr>
              <a:t>)</a:t>
            </a:r>
            <a:r>
              <a:rPr lang="zh-CN" altLang="zh-CN" b="1" kern="100" dirty="0">
                <a:latin typeface="Times New Roman"/>
                <a:ea typeface="黑体"/>
                <a:cs typeface="Times New Roman"/>
              </a:rPr>
              <a:t>　实验原理、实验器材的创新</a:t>
            </a:r>
            <a:r>
              <a:rPr lang="zh-CN" altLang="zh-CN" b="1" kern="100" dirty="0">
                <a:latin typeface="宋体"/>
                <a:ea typeface="Times New Roman"/>
                <a:cs typeface="Courier New"/>
              </a:rPr>
              <a:t> </a:t>
            </a:r>
            <a:endParaRPr lang="zh-CN" altLang="zh-CN" sz="1050" kern="100" dirty="0">
              <a:latin typeface="宋体"/>
              <a:cs typeface="Courier New"/>
            </a:endParaRPr>
          </a:p>
          <a:p>
            <a:pPr marL="361950" indent="-361950"/>
            <a:r>
              <a:rPr lang="en-US" altLang="zh-CN" b="1" kern="100" dirty="0">
                <a:latin typeface="Times New Roman"/>
                <a:cs typeface="Courier New"/>
              </a:rPr>
              <a:t>1.</a:t>
            </a:r>
            <a:r>
              <a:rPr lang="zh-CN" altLang="zh-CN" b="1" kern="100" dirty="0">
                <a:latin typeface="Times New Roman"/>
                <a:cs typeface="Times New Roman"/>
              </a:rPr>
              <a:t>某研究小组的同学根据所学的光学知识，设计了一个测量液体折射率的仪器，如图所示，在一个圆盘上，过圆心</a:t>
            </a:r>
            <a:r>
              <a:rPr lang="en-US" altLang="zh-CN" b="1" i="1" kern="100" dirty="0">
                <a:latin typeface="Times New Roman"/>
                <a:cs typeface="Courier New"/>
              </a:rPr>
              <a:t>O</a:t>
            </a:r>
            <a:r>
              <a:rPr lang="zh-CN" altLang="zh-CN" b="1" kern="100" dirty="0">
                <a:latin typeface="Times New Roman"/>
                <a:cs typeface="Times New Roman"/>
              </a:rPr>
              <a:t>作两条互相垂直的直径</a:t>
            </a:r>
            <a:r>
              <a:rPr lang="en-US" altLang="zh-CN" b="1" i="1" kern="100" dirty="0">
                <a:latin typeface="Times New Roman"/>
                <a:cs typeface="Courier New"/>
              </a:rPr>
              <a:t>BC</a:t>
            </a:r>
            <a:r>
              <a:rPr lang="zh-CN" altLang="zh-CN" b="1" kern="100" dirty="0">
                <a:latin typeface="Times New Roman"/>
                <a:cs typeface="Times New Roman"/>
              </a:rPr>
              <a:t>、</a:t>
            </a:r>
            <a:r>
              <a:rPr lang="en-US" altLang="zh-CN" b="1" i="1" kern="100" dirty="0">
                <a:latin typeface="Times New Roman"/>
                <a:cs typeface="Courier New"/>
              </a:rPr>
              <a:t>EF</a:t>
            </a:r>
            <a:r>
              <a:rPr lang="zh-CN" altLang="zh-CN" b="1" kern="100" dirty="0">
                <a:latin typeface="Times New Roman"/>
                <a:cs typeface="Times New Roman"/>
              </a:rPr>
              <a:t>，在半径</a:t>
            </a:r>
            <a:r>
              <a:rPr lang="en-US" altLang="zh-CN" b="1" i="1" kern="100" dirty="0">
                <a:latin typeface="Times New Roman"/>
                <a:cs typeface="Courier New"/>
              </a:rPr>
              <a:t>OA</a:t>
            </a:r>
            <a:r>
              <a:rPr lang="zh-CN" altLang="zh-CN" b="1" kern="100" dirty="0">
                <a:latin typeface="Times New Roman"/>
                <a:cs typeface="Times New Roman"/>
              </a:rPr>
              <a:t>上，垂直盘面插下两枚大头针</a:t>
            </a:r>
            <a:r>
              <a:rPr lang="en-US" altLang="zh-CN" b="1" i="1" kern="100" dirty="0">
                <a:latin typeface="Times New Roman"/>
                <a:cs typeface="Courier New"/>
              </a:rPr>
              <a:t>P</a:t>
            </a:r>
            <a:r>
              <a:rPr lang="en-US" altLang="zh-CN" b="1" kern="100" baseline="-25000" dirty="0">
                <a:latin typeface="Times New Roman"/>
                <a:cs typeface="Courier New"/>
              </a:rPr>
              <a:t>1</a:t>
            </a:r>
            <a:r>
              <a:rPr lang="zh-CN" altLang="zh-CN" b="1" kern="100" dirty="0">
                <a:latin typeface="Times New Roman"/>
                <a:cs typeface="Times New Roman"/>
              </a:rPr>
              <a:t>、</a:t>
            </a:r>
            <a:r>
              <a:rPr lang="en-US" altLang="zh-CN" b="1" i="1" kern="100" dirty="0">
                <a:latin typeface="Times New Roman"/>
                <a:cs typeface="Courier New"/>
              </a:rPr>
              <a:t>P</a:t>
            </a:r>
            <a:r>
              <a:rPr lang="en-US" altLang="zh-CN" b="1" kern="100" baseline="-25000" dirty="0">
                <a:latin typeface="Times New Roman"/>
                <a:cs typeface="Courier New"/>
              </a:rPr>
              <a:t>2</a:t>
            </a:r>
            <a:r>
              <a:rPr lang="zh-CN" altLang="zh-CN" b="1" kern="100" dirty="0">
                <a:latin typeface="Times New Roman"/>
                <a:cs typeface="Times New Roman"/>
              </a:rPr>
              <a:t>，并保持</a:t>
            </a:r>
            <a:r>
              <a:rPr lang="en-US" altLang="zh-CN" b="1" i="1" kern="100" dirty="0">
                <a:latin typeface="Times New Roman"/>
                <a:cs typeface="Courier New"/>
              </a:rPr>
              <a:t>P</a:t>
            </a:r>
            <a:r>
              <a:rPr lang="en-US" altLang="zh-CN" b="1" kern="100" baseline="-25000" dirty="0">
                <a:latin typeface="Times New Roman"/>
                <a:cs typeface="Courier New"/>
              </a:rPr>
              <a:t>1</a:t>
            </a:r>
            <a:r>
              <a:rPr lang="zh-CN" altLang="zh-CN" b="1" kern="100" dirty="0">
                <a:latin typeface="Times New Roman"/>
                <a:cs typeface="Times New Roman"/>
              </a:rPr>
              <a:t>、</a:t>
            </a:r>
            <a:r>
              <a:rPr lang="en-US" altLang="zh-CN" b="1" i="1" kern="100" dirty="0">
                <a:latin typeface="Times New Roman"/>
                <a:cs typeface="Courier New"/>
              </a:rPr>
              <a:t>P</a:t>
            </a:r>
            <a:r>
              <a:rPr lang="en-US" altLang="zh-CN" b="1" kern="100" baseline="-25000" dirty="0">
                <a:latin typeface="Times New Roman"/>
                <a:cs typeface="Courier New"/>
              </a:rPr>
              <a:t>2</a:t>
            </a:r>
            <a:r>
              <a:rPr lang="zh-CN" altLang="zh-CN" b="1" kern="100" dirty="0">
                <a:latin typeface="Times New Roman"/>
                <a:cs typeface="Times New Roman"/>
              </a:rPr>
              <a:t>位置不变，每次测量时让圆盘的下半部分竖直浸入液体中，而且总使得液面与直径</a:t>
            </a:r>
            <a:r>
              <a:rPr lang="en-US" altLang="zh-CN" b="1" i="1" kern="100" dirty="0">
                <a:latin typeface="Times New Roman"/>
                <a:cs typeface="Courier New"/>
              </a:rPr>
              <a:t>BC</a:t>
            </a:r>
            <a:r>
              <a:rPr lang="zh-CN" altLang="zh-CN" b="1" kern="100" dirty="0">
                <a:latin typeface="Times New Roman"/>
                <a:cs typeface="Times New Roman"/>
              </a:rPr>
              <a:t>相平，</a:t>
            </a:r>
            <a:r>
              <a:rPr lang="en-US" altLang="zh-CN" b="1" i="1" kern="100" dirty="0">
                <a:latin typeface="Times New Roman"/>
                <a:cs typeface="Courier New"/>
              </a:rPr>
              <a:t>EF</a:t>
            </a:r>
            <a:r>
              <a:rPr lang="zh-CN" altLang="zh-CN" b="1" kern="100" dirty="0">
                <a:latin typeface="Times New Roman"/>
                <a:cs typeface="Times New Roman"/>
              </a:rPr>
              <a:t>作为界面的法线，然后在图中右上方区域观察</a:t>
            </a:r>
            <a:r>
              <a:rPr lang="en-US" altLang="zh-CN" b="1" i="1" kern="100" dirty="0">
                <a:latin typeface="Times New Roman"/>
                <a:cs typeface="Courier New"/>
              </a:rPr>
              <a:t>P</a:t>
            </a:r>
            <a:r>
              <a:rPr lang="en-US" altLang="zh-CN" b="1" kern="100" baseline="-25000" dirty="0">
                <a:latin typeface="Times New Roman"/>
                <a:cs typeface="Courier New"/>
              </a:rPr>
              <a:t>1</a:t>
            </a:r>
            <a:r>
              <a:rPr lang="zh-CN" altLang="zh-CN" b="1" kern="100" dirty="0">
                <a:latin typeface="Times New Roman"/>
                <a:cs typeface="Times New Roman"/>
              </a:rPr>
              <a:t>、</a:t>
            </a:r>
            <a:r>
              <a:rPr lang="en-US" altLang="zh-CN" b="1" i="1" kern="100" dirty="0">
                <a:latin typeface="Times New Roman"/>
                <a:cs typeface="Courier New"/>
              </a:rPr>
              <a:t>P</a:t>
            </a:r>
            <a:r>
              <a:rPr lang="en-US" altLang="zh-CN" b="1" kern="100" baseline="-25000" dirty="0">
                <a:latin typeface="Times New Roman"/>
                <a:cs typeface="Courier New"/>
              </a:rPr>
              <a:t>2</a:t>
            </a:r>
            <a:r>
              <a:rPr lang="zh-CN" altLang="zh-CN" b="1" kern="100" dirty="0">
                <a:latin typeface="Times New Roman"/>
                <a:cs typeface="Times New Roman"/>
              </a:rPr>
              <a:t>的像，并在圆周上插上大头针</a:t>
            </a:r>
            <a:r>
              <a:rPr lang="en-US" altLang="zh-CN" b="1" i="1" kern="100" dirty="0">
                <a:latin typeface="Times New Roman"/>
                <a:cs typeface="Courier New"/>
              </a:rPr>
              <a:t>P</a:t>
            </a:r>
            <a:r>
              <a:rPr lang="en-US" altLang="zh-CN" b="1" kern="100" baseline="-25000" dirty="0">
                <a:latin typeface="Times New Roman"/>
                <a:cs typeface="Courier New"/>
              </a:rPr>
              <a:t>3</a:t>
            </a:r>
            <a:r>
              <a:rPr lang="zh-CN" altLang="zh-CN" b="1" kern="100" dirty="0">
                <a:latin typeface="Times New Roman"/>
                <a:cs typeface="Times New Roman"/>
              </a:rPr>
              <a:t>，使</a:t>
            </a:r>
            <a:r>
              <a:rPr lang="en-US" altLang="zh-CN" b="1" i="1" kern="100" dirty="0">
                <a:latin typeface="Times New Roman"/>
                <a:cs typeface="Courier New"/>
              </a:rPr>
              <a:t>P</a:t>
            </a:r>
            <a:r>
              <a:rPr lang="en-US" altLang="zh-CN" b="1" kern="100" baseline="-25000" dirty="0">
                <a:latin typeface="Times New Roman"/>
                <a:cs typeface="Courier New"/>
              </a:rPr>
              <a:t>3</a:t>
            </a:r>
            <a:r>
              <a:rPr lang="zh-CN" altLang="zh-CN" b="1" kern="100" dirty="0">
                <a:latin typeface="Times New Roman"/>
                <a:cs typeface="Times New Roman"/>
              </a:rPr>
              <a:t>正好挡住</a:t>
            </a:r>
            <a:r>
              <a:rPr lang="en-US" altLang="zh-CN" b="1" i="1" kern="100" dirty="0">
                <a:latin typeface="Times New Roman"/>
                <a:cs typeface="Courier New"/>
              </a:rPr>
              <a:t>P</a:t>
            </a:r>
            <a:r>
              <a:rPr lang="en-US" altLang="zh-CN" b="1" kern="100" baseline="-25000" dirty="0">
                <a:latin typeface="Times New Roman"/>
                <a:cs typeface="Courier New"/>
              </a:rPr>
              <a:t>1</a:t>
            </a:r>
            <a:r>
              <a:rPr lang="zh-CN" altLang="zh-CN" b="1" kern="100" dirty="0">
                <a:latin typeface="Times New Roman"/>
                <a:cs typeface="Times New Roman"/>
              </a:rPr>
              <a:t>、</a:t>
            </a:r>
            <a:r>
              <a:rPr lang="en-US" altLang="zh-CN" b="1" i="1" kern="100" dirty="0">
                <a:latin typeface="Times New Roman"/>
                <a:cs typeface="Courier New"/>
              </a:rPr>
              <a:t>P</a:t>
            </a:r>
            <a:r>
              <a:rPr lang="en-US" altLang="zh-CN" b="1" kern="100" baseline="-25000" dirty="0">
                <a:latin typeface="Times New Roman"/>
                <a:cs typeface="Courier New"/>
              </a:rPr>
              <a:t>2</a:t>
            </a:r>
            <a:r>
              <a:rPr lang="zh-CN" altLang="zh-CN" b="1" kern="100" dirty="0">
                <a:latin typeface="Times New Roman"/>
                <a:cs typeface="Times New Roman"/>
              </a:rPr>
              <a:t>的像，通过计算，预先在圆周</a:t>
            </a:r>
            <a:r>
              <a:rPr lang="en-US" altLang="zh-CN" b="1" i="1" kern="100" dirty="0">
                <a:latin typeface="Times New Roman"/>
                <a:cs typeface="Courier New"/>
              </a:rPr>
              <a:t>EC</a:t>
            </a:r>
            <a:r>
              <a:rPr lang="zh-CN" altLang="zh-CN" b="1" kern="100" dirty="0">
                <a:latin typeface="Times New Roman"/>
                <a:cs typeface="Times New Roman"/>
              </a:rPr>
              <a:t>部分刻好了折射率的值，这样只要根据</a:t>
            </a:r>
            <a:r>
              <a:rPr lang="en-US" altLang="zh-CN" b="1" i="1" kern="100" dirty="0">
                <a:latin typeface="Times New Roman"/>
                <a:cs typeface="Courier New"/>
              </a:rPr>
              <a:t>P</a:t>
            </a:r>
            <a:r>
              <a:rPr lang="en-US" altLang="zh-CN" b="1" kern="100" baseline="-25000" dirty="0">
                <a:latin typeface="Times New Roman"/>
                <a:cs typeface="Courier New"/>
              </a:rPr>
              <a:t>3</a:t>
            </a:r>
            <a:r>
              <a:rPr lang="zh-CN" altLang="zh-CN" b="1" kern="100" dirty="0">
                <a:latin typeface="Times New Roman"/>
                <a:cs typeface="Times New Roman"/>
              </a:rPr>
              <a:t>所插的位置，就可直接读出液体折射率的值。则</a:t>
            </a:r>
            <a:r>
              <a:rPr lang="zh-CN" altLang="zh-CN" b="1" kern="100" dirty="0" smtClean="0">
                <a:latin typeface="Times New Roman"/>
                <a:cs typeface="Times New Roman"/>
              </a:rPr>
              <a:t>：</a:t>
            </a:r>
            <a:endParaRPr lang="zh-CN" altLang="zh-CN" sz="1050" kern="100" dirty="0">
              <a:latin typeface="宋体"/>
              <a:cs typeface="Courier New"/>
            </a:endParaRPr>
          </a:p>
        </p:txBody>
      </p:sp>
      <p:pic>
        <p:nvPicPr>
          <p:cNvPr id="1536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05299" y="44624"/>
            <a:ext cx="5518740" cy="6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3" name="Picture 3" descr="21WLXKCXARXS4-20.TIF"/>
          <p:cNvPicPr>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4225379" y="5229200"/>
            <a:ext cx="1944216" cy="1519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8231315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738553" y="1340768"/>
            <a:ext cx="10975658" cy="3384376"/>
          </a:xfrm>
        </p:spPr>
        <p:txBody>
          <a:bodyPr/>
          <a:lstStyle/>
          <a:p>
            <a:pPr indent="0">
              <a:lnSpc>
                <a:spcPct val="200000"/>
              </a:lnSpc>
            </a:pPr>
            <a:r>
              <a:rPr lang="en-US" altLang="zh-CN" b="1" kern="100" dirty="0">
                <a:latin typeface="Times New Roman"/>
                <a:cs typeface="Courier New"/>
              </a:rPr>
              <a:t>(1)</a:t>
            </a:r>
            <a:r>
              <a:rPr lang="zh-CN" altLang="zh-CN" b="1" kern="100" dirty="0">
                <a:latin typeface="Times New Roman"/>
                <a:cs typeface="Times New Roman"/>
              </a:rPr>
              <a:t>图中</a:t>
            </a:r>
            <a:r>
              <a:rPr lang="en-US" altLang="zh-CN" b="1" i="1" kern="100" dirty="0">
                <a:latin typeface="Times New Roman"/>
                <a:cs typeface="Courier New"/>
              </a:rPr>
              <a:t>P</a:t>
            </a:r>
            <a:r>
              <a:rPr lang="en-US" altLang="zh-CN" b="1" kern="100" baseline="-25000" dirty="0">
                <a:latin typeface="Times New Roman"/>
                <a:cs typeface="Courier New"/>
              </a:rPr>
              <a:t>3</a:t>
            </a:r>
            <a:r>
              <a:rPr lang="zh-CN" altLang="zh-CN" b="1" kern="100" dirty="0">
                <a:latin typeface="Times New Roman"/>
                <a:cs typeface="Times New Roman"/>
              </a:rPr>
              <a:t>、</a:t>
            </a:r>
            <a:r>
              <a:rPr lang="en-US" altLang="zh-CN" b="1" i="1" kern="100" dirty="0">
                <a:latin typeface="Times New Roman"/>
                <a:cs typeface="Courier New"/>
              </a:rPr>
              <a:t>P</a:t>
            </a:r>
            <a:r>
              <a:rPr lang="en-US" altLang="zh-CN" b="1" kern="100" baseline="-25000" dirty="0">
                <a:latin typeface="Times New Roman"/>
                <a:cs typeface="Courier New"/>
              </a:rPr>
              <a:t>4</a:t>
            </a:r>
            <a:r>
              <a:rPr lang="zh-CN" altLang="zh-CN" b="1" kern="100" dirty="0">
                <a:latin typeface="Times New Roman"/>
                <a:cs typeface="Times New Roman"/>
              </a:rPr>
              <a:t>两位置中对应的折射率较大的是</a:t>
            </a:r>
            <a:r>
              <a:rPr lang="en-US" altLang="zh-CN" b="1" kern="100" dirty="0">
                <a:latin typeface="Times New Roman"/>
                <a:cs typeface="Courier New"/>
              </a:rPr>
              <a:t>________</a:t>
            </a:r>
            <a:r>
              <a:rPr lang="zh-CN" altLang="zh-CN" b="1" kern="100" dirty="0">
                <a:latin typeface="Times New Roman"/>
                <a:cs typeface="Times New Roman"/>
              </a:rPr>
              <a:t>；</a:t>
            </a:r>
            <a:endParaRPr lang="zh-CN" altLang="zh-CN" sz="1050" kern="100" dirty="0">
              <a:latin typeface="宋体"/>
              <a:cs typeface="Courier New"/>
            </a:endParaRPr>
          </a:p>
          <a:p>
            <a:pPr indent="0">
              <a:lnSpc>
                <a:spcPct val="200000"/>
              </a:lnSpc>
            </a:pPr>
            <a:r>
              <a:rPr lang="en-US" altLang="zh-CN" b="1" kern="100" dirty="0">
                <a:latin typeface="Times New Roman"/>
                <a:cs typeface="Courier New"/>
              </a:rPr>
              <a:t>(2)</a:t>
            </a:r>
            <a:r>
              <a:rPr lang="zh-CN" altLang="zh-CN" b="1" kern="100" dirty="0">
                <a:latin typeface="Times New Roman"/>
                <a:cs typeface="Times New Roman"/>
              </a:rPr>
              <a:t>若</a:t>
            </a:r>
            <a:r>
              <a:rPr lang="zh-CN" altLang="zh-CN" b="1" kern="100" dirty="0">
                <a:latin typeface="宋体"/>
                <a:cs typeface="宋体"/>
              </a:rPr>
              <a:t>∠</a:t>
            </a:r>
            <a:r>
              <a:rPr lang="en-US" altLang="zh-CN" b="1" i="1" kern="100" dirty="0">
                <a:latin typeface="Times New Roman"/>
                <a:cs typeface="Courier New"/>
              </a:rPr>
              <a:t>AOF</a:t>
            </a:r>
            <a:r>
              <a:rPr lang="zh-CN" altLang="zh-CN" b="1" kern="100" dirty="0">
                <a:latin typeface="Times New Roman"/>
                <a:cs typeface="Times New Roman"/>
              </a:rPr>
              <a:t>＝</a:t>
            </a:r>
            <a:r>
              <a:rPr lang="en-US" altLang="zh-CN" b="1" kern="100" dirty="0">
                <a:latin typeface="Times New Roman"/>
                <a:cs typeface="Courier New"/>
              </a:rPr>
              <a:t>30°</a:t>
            </a:r>
            <a:r>
              <a:rPr lang="zh-CN" altLang="zh-CN" b="1" kern="100" dirty="0">
                <a:latin typeface="Times New Roman"/>
                <a:cs typeface="Times New Roman"/>
              </a:rPr>
              <a:t>，</a:t>
            </a:r>
            <a:r>
              <a:rPr lang="en-US" altLang="zh-CN" b="1" i="1" kern="100" dirty="0">
                <a:latin typeface="Times New Roman"/>
                <a:cs typeface="Courier New"/>
              </a:rPr>
              <a:t>OP</a:t>
            </a:r>
            <a:r>
              <a:rPr lang="en-US" altLang="zh-CN" b="1" kern="100" baseline="-25000" dirty="0">
                <a:latin typeface="Times New Roman"/>
                <a:cs typeface="Courier New"/>
              </a:rPr>
              <a:t>3</a:t>
            </a:r>
            <a:r>
              <a:rPr lang="zh-CN" altLang="zh-CN" b="1" kern="100" dirty="0">
                <a:latin typeface="Times New Roman"/>
                <a:cs typeface="Times New Roman"/>
              </a:rPr>
              <a:t>与</a:t>
            </a:r>
            <a:r>
              <a:rPr lang="en-US" altLang="zh-CN" b="1" i="1" kern="100" dirty="0">
                <a:latin typeface="Times New Roman"/>
                <a:cs typeface="Courier New"/>
              </a:rPr>
              <a:t>OC</a:t>
            </a:r>
            <a:r>
              <a:rPr lang="zh-CN" altLang="zh-CN" b="1" kern="100" dirty="0">
                <a:latin typeface="Times New Roman"/>
                <a:cs typeface="Times New Roman"/>
              </a:rPr>
              <a:t>的夹角为</a:t>
            </a:r>
            <a:r>
              <a:rPr lang="en-US" altLang="zh-CN" b="1" kern="100" dirty="0">
                <a:latin typeface="Times New Roman"/>
                <a:cs typeface="Courier New"/>
              </a:rPr>
              <a:t>30°</a:t>
            </a:r>
            <a:r>
              <a:rPr lang="zh-CN" altLang="zh-CN" b="1" kern="100" dirty="0">
                <a:latin typeface="Times New Roman"/>
                <a:cs typeface="Times New Roman"/>
              </a:rPr>
              <a:t>，则</a:t>
            </a:r>
            <a:r>
              <a:rPr lang="en-US" altLang="zh-CN" b="1" i="1" kern="100" dirty="0">
                <a:latin typeface="Times New Roman"/>
                <a:cs typeface="Courier New"/>
              </a:rPr>
              <a:t>P</a:t>
            </a:r>
            <a:r>
              <a:rPr lang="en-US" altLang="zh-CN" b="1" kern="100" baseline="-25000" dirty="0">
                <a:latin typeface="Times New Roman"/>
                <a:cs typeface="Courier New"/>
              </a:rPr>
              <a:t>3</a:t>
            </a:r>
            <a:r>
              <a:rPr lang="zh-CN" altLang="zh-CN" b="1" kern="100" dirty="0">
                <a:latin typeface="Times New Roman"/>
                <a:cs typeface="Times New Roman"/>
              </a:rPr>
              <a:t>处所对应的折射率的值为</a:t>
            </a:r>
            <a:r>
              <a:rPr lang="en-US" altLang="zh-CN" b="1" kern="100" dirty="0">
                <a:latin typeface="Times New Roman"/>
                <a:cs typeface="Courier New"/>
              </a:rPr>
              <a:t>________</a:t>
            </a:r>
            <a:r>
              <a:rPr lang="zh-CN" altLang="zh-CN" b="1" kern="100" dirty="0">
                <a:latin typeface="Times New Roman"/>
                <a:cs typeface="Times New Roman"/>
              </a:rPr>
              <a:t>。</a:t>
            </a:r>
            <a:endParaRPr lang="zh-CN" altLang="zh-CN" sz="1050" kern="100" dirty="0">
              <a:latin typeface="宋体"/>
              <a:cs typeface="Courier New"/>
            </a:endParaRPr>
          </a:p>
          <a:p>
            <a:pPr indent="0">
              <a:lnSpc>
                <a:spcPct val="200000"/>
              </a:lnSpc>
            </a:pPr>
            <a:r>
              <a:rPr lang="en-US" altLang="zh-CN" b="1" kern="100" dirty="0">
                <a:latin typeface="Times New Roman"/>
                <a:cs typeface="Courier New"/>
              </a:rPr>
              <a:t>(3)</a:t>
            </a:r>
            <a:r>
              <a:rPr lang="zh-CN" altLang="zh-CN" b="1" kern="100" dirty="0">
                <a:latin typeface="Times New Roman"/>
                <a:cs typeface="Times New Roman"/>
              </a:rPr>
              <a:t>作</a:t>
            </a:r>
            <a:r>
              <a:rPr lang="en-US" altLang="zh-CN" b="1" i="1" kern="100" dirty="0">
                <a:latin typeface="Times New Roman"/>
                <a:cs typeface="Courier New"/>
              </a:rPr>
              <a:t>AO</a:t>
            </a:r>
            <a:r>
              <a:rPr lang="zh-CN" altLang="zh-CN" b="1" kern="100" dirty="0">
                <a:latin typeface="Times New Roman"/>
                <a:cs typeface="Times New Roman"/>
              </a:rPr>
              <a:t>的延长线交圆周于</a:t>
            </a:r>
            <a:r>
              <a:rPr lang="en-US" altLang="zh-CN" b="1" i="1" kern="100" dirty="0">
                <a:latin typeface="Times New Roman"/>
                <a:cs typeface="Courier New"/>
              </a:rPr>
              <a:t>K</a:t>
            </a:r>
            <a:r>
              <a:rPr lang="zh-CN" altLang="zh-CN" b="1" kern="100" dirty="0">
                <a:latin typeface="Times New Roman"/>
                <a:cs typeface="Times New Roman"/>
              </a:rPr>
              <a:t>，</a:t>
            </a:r>
            <a:r>
              <a:rPr lang="en-US" altLang="zh-CN" b="1" i="1" kern="100" dirty="0">
                <a:latin typeface="Times New Roman"/>
                <a:cs typeface="Courier New"/>
              </a:rPr>
              <a:t>K</a:t>
            </a:r>
            <a:r>
              <a:rPr lang="zh-CN" altLang="zh-CN" b="1" kern="100" dirty="0">
                <a:latin typeface="Times New Roman"/>
                <a:cs typeface="Times New Roman"/>
              </a:rPr>
              <a:t>处所对应的折射率的值应为</a:t>
            </a:r>
            <a:r>
              <a:rPr lang="en-US" altLang="zh-CN" b="1" kern="100" dirty="0">
                <a:latin typeface="Times New Roman"/>
                <a:cs typeface="Courier New"/>
              </a:rPr>
              <a:t>________</a:t>
            </a:r>
            <a:r>
              <a:rPr lang="zh-CN" altLang="zh-CN" b="1" kern="100" dirty="0" smtClean="0">
                <a:latin typeface="Times New Roman"/>
                <a:cs typeface="Times New Roman"/>
              </a:rPr>
              <a:t>。</a:t>
            </a:r>
            <a:endParaRPr lang="zh-CN" altLang="zh-CN" sz="1050" kern="100" dirty="0">
              <a:latin typeface="宋体"/>
              <a:cs typeface="Courier New"/>
            </a:endParaRPr>
          </a:p>
        </p:txBody>
      </p:sp>
    </p:spTree>
    <p:extLst>
      <p:ext uri="{BB962C8B-B14F-4D97-AF65-F5344CB8AC3E}">
        <p14:creationId xmlns:p14="http://schemas.microsoft.com/office/powerpoint/2010/main" val="338299675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3240984194"/>
              </p:ext>
            </p:extLst>
          </p:nvPr>
        </p:nvGraphicFramePr>
        <p:xfrm>
          <a:off x="985019" y="548680"/>
          <a:ext cx="10371138" cy="4794250"/>
        </p:xfrm>
        <a:graphic>
          <a:graphicData uri="http://schemas.openxmlformats.org/presentationml/2006/ole">
            <mc:AlternateContent xmlns:mc="http://schemas.openxmlformats.org/markup-compatibility/2006">
              <mc:Choice xmlns:v="urn:schemas-microsoft-com:vml" Requires="v">
                <p:oleObj spid="_x0000_s16406" name="文档" r:id="rId4" imgW="10371836" imgH="4800993" progId="Word.Document.12">
                  <p:embed/>
                </p:oleObj>
              </mc:Choice>
              <mc:Fallback>
                <p:oleObj name="文档" r:id="rId4" imgW="10371836" imgH="4800993" progId="Word.Document.12">
                  <p:embed/>
                  <p:pic>
                    <p:nvPicPr>
                      <p:cNvPr id="0" name=""/>
                      <p:cNvPicPr/>
                      <p:nvPr/>
                    </p:nvPicPr>
                    <p:blipFill>
                      <a:blip r:embed="rId5"/>
                      <a:stretch>
                        <a:fillRect/>
                      </a:stretch>
                    </p:blipFill>
                    <p:spPr>
                      <a:xfrm>
                        <a:off x="985019" y="548680"/>
                        <a:ext cx="10371138" cy="4794250"/>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905398640"/>
              </p:ext>
            </p:extLst>
          </p:nvPr>
        </p:nvGraphicFramePr>
        <p:xfrm>
          <a:off x="334961" y="5373216"/>
          <a:ext cx="10371138" cy="595313"/>
        </p:xfrm>
        <a:graphic>
          <a:graphicData uri="http://schemas.openxmlformats.org/presentationml/2006/ole">
            <mc:AlternateContent xmlns:mc="http://schemas.openxmlformats.org/markup-compatibility/2006">
              <mc:Choice xmlns:v="urn:schemas-microsoft-com:vml" Requires="v">
                <p:oleObj spid="_x0000_s16407" name="文档" r:id="rId7" imgW="10371836" imgH="595212" progId="Word.Document.12">
                  <p:embed/>
                </p:oleObj>
              </mc:Choice>
              <mc:Fallback>
                <p:oleObj name="文档" r:id="rId7" imgW="10371836" imgH="595212" progId="Word.Document.12">
                  <p:embed/>
                  <p:pic>
                    <p:nvPicPr>
                      <p:cNvPr id="0" name=""/>
                      <p:cNvPicPr/>
                      <p:nvPr/>
                    </p:nvPicPr>
                    <p:blipFill>
                      <a:blip r:embed="rId8"/>
                      <a:stretch>
                        <a:fillRect/>
                      </a:stretch>
                    </p:blipFill>
                    <p:spPr>
                      <a:xfrm>
                        <a:off x="334961" y="5373216"/>
                        <a:ext cx="10371138" cy="595313"/>
                      </a:xfrm>
                      <a:prstGeom prst="rect">
                        <a:avLst/>
                      </a:prstGeom>
                    </p:spPr>
                  </p:pic>
                </p:oleObj>
              </mc:Fallback>
            </mc:AlternateContent>
          </a:graphicData>
        </a:graphic>
      </p:graphicFrame>
    </p:spTree>
    <p:extLst>
      <p:ext uri="{BB962C8B-B14F-4D97-AF65-F5344CB8AC3E}">
        <p14:creationId xmlns:p14="http://schemas.microsoft.com/office/powerpoint/2010/main" val="3167860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pPr indent="612140">
              <a:lnSpc>
                <a:spcPct val="200000"/>
              </a:lnSpc>
            </a:pPr>
            <a:r>
              <a:rPr lang="en-US" altLang="zh-CN" b="1" kern="100" dirty="0">
                <a:solidFill>
                  <a:srgbClr val="002060"/>
                </a:solidFill>
                <a:latin typeface="Times New Roman"/>
                <a:ea typeface="黑体"/>
                <a:cs typeface="Courier New"/>
              </a:rPr>
              <a:t>[</a:t>
            </a:r>
            <a:r>
              <a:rPr lang="zh-CN" altLang="zh-CN" b="1" kern="100" dirty="0">
                <a:solidFill>
                  <a:srgbClr val="002060"/>
                </a:solidFill>
                <a:latin typeface="Times New Roman"/>
                <a:ea typeface="黑体"/>
                <a:cs typeface="Times New Roman"/>
              </a:rPr>
              <a:t>微点拨</a:t>
            </a:r>
            <a:r>
              <a:rPr lang="en-US" altLang="zh-CN" b="1" kern="100" dirty="0">
                <a:solidFill>
                  <a:srgbClr val="002060"/>
                </a:solidFill>
                <a:latin typeface="Times New Roman"/>
                <a:ea typeface="黑体"/>
                <a:cs typeface="Courier New"/>
              </a:rPr>
              <a:t>]</a:t>
            </a:r>
            <a:endParaRPr lang="zh-CN" altLang="zh-CN" sz="1050" kern="100" dirty="0">
              <a:solidFill>
                <a:srgbClr val="002060"/>
              </a:solidFill>
              <a:latin typeface="宋体"/>
              <a:cs typeface="Courier New"/>
            </a:endParaRPr>
          </a:p>
          <a:p>
            <a:pPr indent="612140">
              <a:lnSpc>
                <a:spcPct val="200000"/>
              </a:lnSpc>
            </a:pPr>
            <a:r>
              <a:rPr lang="zh-CN" altLang="zh-CN" b="1" kern="100" dirty="0" smtClean="0">
                <a:latin typeface="Times New Roman"/>
                <a:cs typeface="Times New Roman"/>
              </a:rPr>
              <a:t>实</a:t>
            </a:r>
            <a:r>
              <a:rPr lang="zh-CN" altLang="zh-CN" b="1" kern="100" dirty="0">
                <a:latin typeface="Times New Roman"/>
                <a:cs typeface="Times New Roman"/>
              </a:rPr>
              <a:t>验的创新</a:t>
            </a:r>
            <a:r>
              <a:rPr lang="zh-CN" altLang="zh-CN" b="1" kern="100" dirty="0" smtClean="0">
                <a:latin typeface="Times New Roman"/>
                <a:cs typeface="Times New Roman"/>
              </a:rPr>
              <a:t>点</a:t>
            </a:r>
            <a:endParaRPr lang="zh-CN" altLang="zh-CN" sz="1050" kern="100" dirty="0">
              <a:latin typeface="宋体"/>
              <a:cs typeface="Courier New"/>
            </a:endParaRPr>
          </a:p>
          <a:p>
            <a:pPr indent="612140">
              <a:lnSpc>
                <a:spcPct val="200000"/>
              </a:lnSpc>
            </a:pPr>
            <a:r>
              <a:rPr lang="en-US" altLang="zh-CN" b="1" kern="100" dirty="0">
                <a:latin typeface="Times New Roman"/>
                <a:cs typeface="Courier New"/>
              </a:rPr>
              <a:t>(1)</a:t>
            </a:r>
            <a:r>
              <a:rPr lang="zh-CN" altLang="zh-CN" b="1" kern="100" dirty="0">
                <a:latin typeface="Times New Roman"/>
                <a:cs typeface="Times New Roman"/>
              </a:rPr>
              <a:t>由测定玻璃的折射率改测定液体的折射率。</a:t>
            </a:r>
            <a:endParaRPr lang="zh-CN" altLang="zh-CN" sz="1050" kern="100" dirty="0">
              <a:latin typeface="宋体"/>
              <a:cs typeface="Courier New"/>
            </a:endParaRPr>
          </a:p>
          <a:p>
            <a:pPr indent="612140">
              <a:lnSpc>
                <a:spcPct val="200000"/>
              </a:lnSpc>
            </a:pPr>
            <a:r>
              <a:rPr lang="en-US" altLang="zh-CN" b="1" kern="100" dirty="0">
                <a:latin typeface="Times New Roman"/>
                <a:cs typeface="Courier New"/>
              </a:rPr>
              <a:t>(2)</a:t>
            </a:r>
            <a:r>
              <a:rPr lang="zh-CN" altLang="zh-CN" b="1" kern="100" dirty="0">
                <a:latin typeface="Times New Roman"/>
                <a:cs typeface="Times New Roman"/>
              </a:rPr>
              <a:t>获得入射光线、折射光线的方法发生了相应的变化。　　　　</a:t>
            </a:r>
            <a:r>
              <a:rPr lang="en-US" altLang="zh-CN" b="1" kern="100" dirty="0">
                <a:latin typeface="Times New Roman"/>
                <a:cs typeface="Courier New"/>
              </a:rPr>
              <a:t> </a:t>
            </a:r>
            <a:endParaRPr lang="zh-CN" altLang="zh-CN" sz="1050" kern="100" dirty="0">
              <a:latin typeface="宋体"/>
              <a:cs typeface="Courier New"/>
            </a:endParaRPr>
          </a:p>
        </p:txBody>
      </p:sp>
    </p:spTree>
    <p:extLst>
      <p:ext uri="{BB962C8B-B14F-4D97-AF65-F5344CB8AC3E}">
        <p14:creationId xmlns:p14="http://schemas.microsoft.com/office/powerpoint/2010/main" val="316786032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188640"/>
            <a:ext cx="10975658" cy="6480719"/>
          </a:xfrm>
        </p:spPr>
        <p:txBody>
          <a:bodyPr/>
          <a:lstStyle/>
          <a:p>
            <a:pPr marL="442913" indent="-442913"/>
            <a:r>
              <a:rPr lang="zh-CN" altLang="zh-CN" b="1" kern="100" dirty="0">
                <a:latin typeface="Times New Roman"/>
                <a:ea typeface="黑体"/>
                <a:cs typeface="Times New Roman"/>
              </a:rPr>
              <a:t>创新点</a:t>
            </a:r>
            <a:r>
              <a:rPr lang="en-US" altLang="zh-CN" b="1" kern="100" dirty="0">
                <a:latin typeface="Times New Roman"/>
                <a:ea typeface="黑体"/>
                <a:cs typeface="Courier New"/>
              </a:rPr>
              <a:t>(</a:t>
            </a:r>
            <a:r>
              <a:rPr lang="zh-CN" altLang="zh-CN" b="1" kern="100" dirty="0">
                <a:latin typeface="Times New Roman"/>
                <a:ea typeface="黑体"/>
                <a:cs typeface="Times New Roman"/>
              </a:rPr>
              <a:t>二</a:t>
            </a:r>
            <a:r>
              <a:rPr lang="en-US" altLang="zh-CN" b="1" kern="100" dirty="0">
                <a:latin typeface="Times New Roman"/>
                <a:ea typeface="黑体"/>
                <a:cs typeface="Courier New"/>
              </a:rPr>
              <a:t>)</a:t>
            </a:r>
            <a:r>
              <a:rPr lang="zh-CN" altLang="zh-CN" b="1" kern="100" dirty="0">
                <a:latin typeface="Times New Roman"/>
                <a:ea typeface="黑体"/>
                <a:cs typeface="Times New Roman"/>
              </a:rPr>
              <a:t>　实验器材、实验数据处理的创新</a:t>
            </a:r>
            <a:endParaRPr lang="zh-CN" altLang="zh-CN" sz="1050" kern="100" dirty="0">
              <a:latin typeface="宋体"/>
              <a:cs typeface="Courier New"/>
            </a:endParaRPr>
          </a:p>
          <a:p>
            <a:pPr marL="442913" indent="-442913"/>
            <a:r>
              <a:rPr lang="en-US" altLang="zh-CN" b="1" kern="100" dirty="0">
                <a:latin typeface="Times New Roman"/>
                <a:cs typeface="Courier New"/>
              </a:rPr>
              <a:t>2.</a:t>
            </a:r>
            <a:r>
              <a:rPr lang="zh-CN" altLang="zh-CN" b="1" kern="100" dirty="0">
                <a:latin typeface="Times New Roman"/>
                <a:cs typeface="Times New Roman"/>
              </a:rPr>
              <a:t>某同学测定介质的折射率，准备了下列器材：激光笔、直尺、刻度尺、一面镀有反射膜的平行玻璃砖。如图所示，直尺与玻璃砖平行放置，激光笔发出的一束激光从直尺上</a:t>
            </a:r>
            <a:r>
              <a:rPr lang="en-US" altLang="zh-CN" b="1" i="1" kern="100" dirty="0">
                <a:latin typeface="Times New Roman"/>
                <a:cs typeface="Courier New"/>
              </a:rPr>
              <a:t>O</a:t>
            </a:r>
            <a:r>
              <a:rPr lang="zh-CN" altLang="zh-CN" b="1" kern="100" dirty="0">
                <a:latin typeface="Times New Roman"/>
                <a:cs typeface="Times New Roman"/>
              </a:rPr>
              <a:t>点射向玻璃砖表面，在直尺上观察到</a:t>
            </a:r>
            <a:r>
              <a:rPr lang="en-US" altLang="zh-CN" b="1" i="1" kern="100" dirty="0">
                <a:latin typeface="Times New Roman"/>
                <a:cs typeface="Courier New"/>
              </a:rPr>
              <a:t>A</a:t>
            </a:r>
            <a:r>
              <a:rPr lang="zh-CN" altLang="zh-CN" b="1" kern="100" dirty="0">
                <a:latin typeface="Times New Roman"/>
                <a:cs typeface="Times New Roman"/>
              </a:rPr>
              <a:t>、</a:t>
            </a:r>
            <a:r>
              <a:rPr lang="en-US" altLang="zh-CN" b="1" i="1" kern="100" dirty="0">
                <a:latin typeface="Times New Roman"/>
                <a:cs typeface="Courier New"/>
              </a:rPr>
              <a:t>B</a:t>
            </a:r>
            <a:r>
              <a:rPr lang="zh-CN" altLang="zh-CN" b="1" kern="100" dirty="0">
                <a:latin typeface="Times New Roman"/>
                <a:cs typeface="Times New Roman"/>
              </a:rPr>
              <a:t>两个光点，读出</a:t>
            </a:r>
            <a:r>
              <a:rPr lang="en-US" altLang="zh-CN" b="1" i="1" kern="100" dirty="0">
                <a:latin typeface="Times New Roman"/>
                <a:cs typeface="Courier New"/>
              </a:rPr>
              <a:t>OA</a:t>
            </a:r>
            <a:r>
              <a:rPr lang="zh-CN" altLang="zh-CN" b="1" kern="100" dirty="0">
                <a:latin typeface="Times New Roman"/>
                <a:cs typeface="Times New Roman"/>
              </a:rPr>
              <a:t>间的距离为</a:t>
            </a:r>
            <a:r>
              <a:rPr lang="en-US" altLang="zh-CN" b="1" kern="100" dirty="0">
                <a:latin typeface="Times New Roman"/>
                <a:cs typeface="Courier New"/>
              </a:rPr>
              <a:t>20.00 cm</a:t>
            </a:r>
            <a:r>
              <a:rPr lang="zh-CN" altLang="zh-CN" b="1" kern="100" dirty="0">
                <a:latin typeface="Times New Roman"/>
                <a:cs typeface="Times New Roman"/>
              </a:rPr>
              <a:t>，</a:t>
            </a:r>
            <a:r>
              <a:rPr lang="en-US" altLang="zh-CN" b="1" i="1" kern="100" dirty="0">
                <a:latin typeface="Times New Roman"/>
                <a:cs typeface="Courier New"/>
              </a:rPr>
              <a:t>AB</a:t>
            </a:r>
            <a:r>
              <a:rPr lang="zh-CN" altLang="zh-CN" b="1" kern="100" dirty="0">
                <a:latin typeface="Times New Roman"/>
                <a:cs typeface="Times New Roman"/>
              </a:rPr>
              <a:t>间的距离为</a:t>
            </a:r>
            <a:r>
              <a:rPr lang="en-US" altLang="zh-CN" b="1" kern="100" dirty="0">
                <a:latin typeface="Times New Roman"/>
                <a:cs typeface="Courier New"/>
              </a:rPr>
              <a:t>6.00 cm</a:t>
            </a:r>
            <a:r>
              <a:rPr lang="zh-CN" altLang="zh-CN" b="1" kern="100" dirty="0">
                <a:latin typeface="Times New Roman"/>
                <a:cs typeface="Times New Roman"/>
              </a:rPr>
              <a:t>，测得图中直尺到玻璃砖上表面距离为</a:t>
            </a:r>
            <a:r>
              <a:rPr lang="en-US" altLang="zh-CN" b="1" i="1" kern="100" dirty="0">
                <a:latin typeface="Times New Roman"/>
                <a:cs typeface="Courier New"/>
              </a:rPr>
              <a:t>d</a:t>
            </a:r>
            <a:r>
              <a:rPr lang="en-US" altLang="zh-CN" b="1" kern="100" baseline="-25000" dirty="0">
                <a:latin typeface="Times New Roman"/>
                <a:cs typeface="Courier New"/>
              </a:rPr>
              <a:t>1</a:t>
            </a:r>
            <a:r>
              <a:rPr lang="zh-CN" altLang="zh-CN" b="1" kern="100" dirty="0">
                <a:latin typeface="Times New Roman"/>
                <a:cs typeface="Times New Roman"/>
              </a:rPr>
              <a:t>＝</a:t>
            </a:r>
            <a:r>
              <a:rPr lang="en-US" altLang="zh-CN" b="1" kern="100" dirty="0">
                <a:latin typeface="Times New Roman"/>
                <a:cs typeface="Courier New"/>
              </a:rPr>
              <a:t>10.00 cm</a:t>
            </a:r>
            <a:r>
              <a:rPr lang="zh-CN" altLang="zh-CN" b="1" kern="100" dirty="0">
                <a:latin typeface="Times New Roman"/>
                <a:cs typeface="Times New Roman"/>
              </a:rPr>
              <a:t>，玻璃砖厚度</a:t>
            </a:r>
            <a:r>
              <a:rPr lang="en-US" altLang="zh-CN" b="1" i="1" kern="100" dirty="0">
                <a:latin typeface="Times New Roman"/>
                <a:cs typeface="Courier New"/>
              </a:rPr>
              <a:t>d</a:t>
            </a:r>
            <a:r>
              <a:rPr lang="en-US" altLang="zh-CN" b="1" kern="100" baseline="-25000" dirty="0">
                <a:latin typeface="Times New Roman"/>
                <a:cs typeface="Courier New"/>
              </a:rPr>
              <a:t>2</a:t>
            </a:r>
            <a:r>
              <a:rPr lang="zh-CN" altLang="zh-CN" b="1" kern="100" dirty="0">
                <a:latin typeface="Times New Roman"/>
                <a:cs typeface="Times New Roman"/>
              </a:rPr>
              <a:t>＝</a:t>
            </a:r>
            <a:r>
              <a:rPr lang="en-US" altLang="zh-CN" b="1" kern="100" dirty="0">
                <a:latin typeface="Times New Roman"/>
                <a:cs typeface="Courier New"/>
              </a:rPr>
              <a:t>4.00 cm</a:t>
            </a:r>
            <a:r>
              <a:rPr lang="zh-CN" altLang="zh-CN" b="1" kern="100" dirty="0">
                <a:latin typeface="Times New Roman"/>
                <a:cs typeface="Times New Roman"/>
              </a:rPr>
              <a:t>。</a:t>
            </a:r>
            <a:endParaRPr lang="zh-CN" altLang="zh-CN" sz="1050" kern="100" dirty="0">
              <a:latin typeface="宋体"/>
              <a:cs typeface="Courier New"/>
            </a:endParaRPr>
          </a:p>
          <a:p>
            <a:pPr marL="442913" indent="-442913"/>
            <a:r>
              <a:rPr lang="en-US" altLang="zh-CN" b="1" kern="100" dirty="0" smtClean="0">
                <a:latin typeface="Times New Roman"/>
                <a:cs typeface="Times New Roman"/>
              </a:rPr>
              <a:t>	</a:t>
            </a:r>
            <a:r>
              <a:rPr lang="zh-CN" altLang="zh-CN" b="1" kern="100" dirty="0" smtClean="0">
                <a:latin typeface="Times New Roman"/>
                <a:cs typeface="Times New Roman"/>
              </a:rPr>
              <a:t>此</a:t>
            </a:r>
            <a:r>
              <a:rPr lang="zh-CN" altLang="zh-CN" b="1" kern="100" dirty="0">
                <a:latin typeface="Times New Roman"/>
                <a:cs typeface="Times New Roman"/>
              </a:rPr>
              <a:t>玻璃的折射率</a:t>
            </a:r>
            <a:r>
              <a:rPr lang="en-US" altLang="zh-CN" b="1" i="1" kern="100" dirty="0">
                <a:latin typeface="Times New Roman"/>
                <a:cs typeface="Courier New"/>
              </a:rPr>
              <a:t>n</a:t>
            </a:r>
            <a:r>
              <a:rPr lang="zh-CN" altLang="zh-CN" b="1" kern="100" dirty="0">
                <a:latin typeface="Times New Roman"/>
                <a:cs typeface="Times New Roman"/>
              </a:rPr>
              <a:t>＝</a:t>
            </a:r>
            <a:r>
              <a:rPr lang="en-US" altLang="zh-CN" b="1" kern="100" dirty="0">
                <a:latin typeface="Times New Roman"/>
                <a:cs typeface="Courier New"/>
              </a:rPr>
              <a:t>________</a:t>
            </a:r>
            <a:r>
              <a:rPr lang="zh-CN" altLang="zh-CN" b="1" kern="100" dirty="0">
                <a:latin typeface="Times New Roman"/>
                <a:cs typeface="Times New Roman"/>
              </a:rPr>
              <a:t>，光在玻璃中传播速度</a:t>
            </a:r>
            <a:r>
              <a:rPr lang="en-US" altLang="zh-CN" b="1" i="1" kern="100" dirty="0">
                <a:latin typeface="Book Antiqua"/>
                <a:cs typeface="Times New Roman"/>
              </a:rPr>
              <a:t>v</a:t>
            </a:r>
            <a:r>
              <a:rPr lang="zh-CN" altLang="zh-CN" b="1" kern="100" dirty="0">
                <a:latin typeface="Times New Roman"/>
                <a:cs typeface="Times New Roman"/>
              </a:rPr>
              <a:t>＝</a:t>
            </a:r>
            <a:r>
              <a:rPr lang="en-US" altLang="zh-CN" b="1" kern="100" dirty="0">
                <a:latin typeface="Times New Roman"/>
                <a:cs typeface="Courier New"/>
              </a:rPr>
              <a:t>________m</a:t>
            </a:r>
            <a:r>
              <a:rPr lang="en-US" altLang="zh-CN" b="1" kern="100" dirty="0">
                <a:latin typeface="IPAPANNEW"/>
                <a:cs typeface="Times New Roman"/>
              </a:rPr>
              <a:t>/s(</a:t>
            </a:r>
            <a:r>
              <a:rPr lang="zh-CN" altLang="zh-CN" b="1" kern="100" dirty="0">
                <a:latin typeface="IPAPANNEW"/>
                <a:cs typeface="Times New Roman"/>
              </a:rPr>
              <a:t>光在真空中传播速度</a:t>
            </a:r>
            <a:r>
              <a:rPr lang="en-US" altLang="zh-CN" b="1" i="1" kern="100" dirty="0">
                <a:latin typeface="IPAPANNEW"/>
                <a:cs typeface="Times New Roman"/>
              </a:rPr>
              <a:t>c</a:t>
            </a:r>
            <a:r>
              <a:rPr lang="zh-CN" altLang="zh-CN" b="1" kern="100" dirty="0">
                <a:latin typeface="IPAPANNEW"/>
                <a:cs typeface="Times New Roman"/>
              </a:rPr>
              <a:t>＝</a:t>
            </a:r>
            <a:r>
              <a:rPr lang="en-US" altLang="zh-CN" b="1" kern="100" dirty="0">
                <a:latin typeface="IPAPANNEW"/>
                <a:cs typeface="Times New Roman"/>
              </a:rPr>
              <a:t>3.0×10</a:t>
            </a:r>
            <a:r>
              <a:rPr lang="en-US" altLang="zh-CN" b="1" kern="100" baseline="30000" dirty="0">
                <a:latin typeface="IPAPANNEW"/>
                <a:cs typeface="Times New Roman"/>
              </a:rPr>
              <a:t>8</a:t>
            </a:r>
            <a:r>
              <a:rPr lang="en-US" altLang="zh-CN" b="1" kern="100" dirty="0">
                <a:latin typeface="IPAPANNEW"/>
                <a:cs typeface="Times New Roman"/>
              </a:rPr>
              <a:t> m/</a:t>
            </a:r>
            <a:r>
              <a:rPr lang="en-US" altLang="zh-CN" b="1" kern="100" dirty="0">
                <a:latin typeface="Times New Roman"/>
                <a:cs typeface="Courier New"/>
              </a:rPr>
              <a:t>s</a:t>
            </a:r>
            <a:r>
              <a:rPr lang="zh-CN" altLang="zh-CN" b="1" kern="100" dirty="0">
                <a:latin typeface="Times New Roman"/>
                <a:cs typeface="Times New Roman"/>
              </a:rPr>
              <a:t>，结果均保留两位有效数字</a:t>
            </a:r>
            <a:r>
              <a:rPr lang="en-US" altLang="zh-CN" b="1" kern="100" dirty="0">
                <a:latin typeface="Times New Roman"/>
                <a:cs typeface="Courier New"/>
              </a:rPr>
              <a:t>)</a:t>
            </a:r>
            <a:r>
              <a:rPr lang="zh-CN" altLang="zh-CN" b="1" kern="100" dirty="0">
                <a:latin typeface="Times New Roman"/>
                <a:cs typeface="Times New Roman"/>
              </a:rPr>
              <a:t>。</a:t>
            </a:r>
            <a:endParaRPr lang="zh-CN" altLang="zh-CN" sz="1050" kern="100" dirty="0">
              <a:latin typeface="宋体"/>
              <a:cs typeface="Courier New"/>
            </a:endParaRPr>
          </a:p>
          <a:p>
            <a:pPr marL="442913" indent="-442913"/>
            <a:endParaRPr lang="zh-CN" altLang="en-US" dirty="0"/>
          </a:p>
        </p:txBody>
      </p:sp>
      <p:pic>
        <p:nvPicPr>
          <p:cNvPr id="17410" name="Picture 2" descr="21WLXKCXARXS4-21.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297387" y="4797151"/>
            <a:ext cx="2736304" cy="18126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6786032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1793602860"/>
              </p:ext>
            </p:extLst>
          </p:nvPr>
        </p:nvGraphicFramePr>
        <p:xfrm>
          <a:off x="1208335" y="1052736"/>
          <a:ext cx="9929812" cy="3371850"/>
        </p:xfrm>
        <a:graphic>
          <a:graphicData uri="http://schemas.openxmlformats.org/presentationml/2006/ole">
            <mc:AlternateContent xmlns:mc="http://schemas.openxmlformats.org/markup-compatibility/2006">
              <mc:Choice xmlns:v="urn:schemas-microsoft-com:vml" Requires="v">
                <p:oleObj spid="_x0000_s18445" name="文档" r:id="rId4" imgW="10037911" imgH="3407959" progId="Word.Document.12">
                  <p:embed/>
                </p:oleObj>
              </mc:Choice>
              <mc:Fallback>
                <p:oleObj name="文档" r:id="rId4" imgW="10037911" imgH="3407959" progId="Word.Document.12">
                  <p:embed/>
                  <p:pic>
                    <p:nvPicPr>
                      <p:cNvPr id="0" name=""/>
                      <p:cNvPicPr/>
                      <p:nvPr/>
                    </p:nvPicPr>
                    <p:blipFill>
                      <a:blip r:embed="rId5"/>
                      <a:stretch>
                        <a:fillRect/>
                      </a:stretch>
                    </p:blipFill>
                    <p:spPr>
                      <a:xfrm>
                        <a:off x="1208335" y="1052736"/>
                        <a:ext cx="9929812" cy="3371850"/>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107465983"/>
              </p:ext>
            </p:extLst>
          </p:nvPr>
        </p:nvGraphicFramePr>
        <p:xfrm>
          <a:off x="622993" y="4419451"/>
          <a:ext cx="10371138" cy="593725"/>
        </p:xfrm>
        <a:graphic>
          <a:graphicData uri="http://schemas.openxmlformats.org/presentationml/2006/ole">
            <mc:AlternateContent xmlns:mc="http://schemas.openxmlformats.org/markup-compatibility/2006">
              <mc:Choice xmlns:v="urn:schemas-microsoft-com:vml" Requires="v">
                <p:oleObj spid="_x0000_s18446" name="文档" r:id="rId7" imgW="10371836" imgH="593770" progId="Word.Document.12">
                  <p:embed/>
                </p:oleObj>
              </mc:Choice>
              <mc:Fallback>
                <p:oleObj name="文档" r:id="rId7" imgW="10371836" imgH="593770" progId="Word.Document.12">
                  <p:embed/>
                  <p:pic>
                    <p:nvPicPr>
                      <p:cNvPr id="0" name=""/>
                      <p:cNvPicPr/>
                      <p:nvPr/>
                    </p:nvPicPr>
                    <p:blipFill>
                      <a:blip r:embed="rId8"/>
                      <a:stretch>
                        <a:fillRect/>
                      </a:stretch>
                    </p:blipFill>
                    <p:spPr>
                      <a:xfrm>
                        <a:off x="622993" y="4419451"/>
                        <a:ext cx="10371138" cy="593725"/>
                      </a:xfrm>
                      <a:prstGeom prst="rect">
                        <a:avLst/>
                      </a:prstGeom>
                    </p:spPr>
                  </p:pic>
                </p:oleObj>
              </mc:Fallback>
            </mc:AlternateContent>
          </a:graphicData>
        </a:graphic>
      </p:graphicFrame>
    </p:spTree>
    <p:extLst>
      <p:ext uri="{BB962C8B-B14F-4D97-AF65-F5344CB8AC3E}">
        <p14:creationId xmlns:p14="http://schemas.microsoft.com/office/powerpoint/2010/main" val="3167860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969799" y="1135287"/>
            <a:ext cx="10312364" cy="3589857"/>
          </a:xfrm>
        </p:spPr>
        <p:txBody>
          <a:bodyPr/>
          <a:lstStyle/>
          <a:p>
            <a:pPr indent="612140"/>
            <a:r>
              <a:rPr lang="en-US" altLang="zh-CN" b="1" kern="100" dirty="0">
                <a:solidFill>
                  <a:srgbClr val="002060"/>
                </a:solidFill>
                <a:latin typeface="Times New Roman"/>
                <a:ea typeface="黑体"/>
                <a:cs typeface="Courier New"/>
              </a:rPr>
              <a:t>[</a:t>
            </a:r>
            <a:r>
              <a:rPr lang="zh-CN" altLang="zh-CN" b="1" kern="100" dirty="0">
                <a:solidFill>
                  <a:srgbClr val="002060"/>
                </a:solidFill>
                <a:latin typeface="Times New Roman"/>
                <a:ea typeface="黑体"/>
                <a:cs typeface="Times New Roman"/>
              </a:rPr>
              <a:t>微点拨</a:t>
            </a:r>
            <a:r>
              <a:rPr lang="en-US" altLang="zh-CN" b="1" kern="100" dirty="0">
                <a:solidFill>
                  <a:srgbClr val="002060"/>
                </a:solidFill>
                <a:latin typeface="Times New Roman"/>
                <a:ea typeface="黑体"/>
                <a:cs typeface="Courier New"/>
              </a:rPr>
              <a:t>]</a:t>
            </a:r>
            <a:endParaRPr lang="zh-CN" altLang="zh-CN" sz="1050" kern="100" dirty="0">
              <a:solidFill>
                <a:srgbClr val="002060"/>
              </a:solidFill>
              <a:latin typeface="宋体"/>
              <a:cs typeface="Courier New"/>
            </a:endParaRPr>
          </a:p>
          <a:p>
            <a:pPr indent="612140"/>
            <a:r>
              <a:rPr lang="zh-CN" altLang="zh-CN" b="1" kern="100" dirty="0" smtClean="0">
                <a:latin typeface="Times New Roman"/>
                <a:cs typeface="Times New Roman"/>
              </a:rPr>
              <a:t>实</a:t>
            </a:r>
            <a:r>
              <a:rPr lang="zh-CN" altLang="zh-CN" b="1" kern="100" dirty="0">
                <a:latin typeface="Times New Roman"/>
                <a:cs typeface="Times New Roman"/>
              </a:rPr>
              <a:t>验的创新</a:t>
            </a:r>
            <a:r>
              <a:rPr lang="zh-CN" altLang="zh-CN" b="1" kern="100" dirty="0" smtClean="0">
                <a:latin typeface="Times New Roman"/>
                <a:cs typeface="Times New Roman"/>
              </a:rPr>
              <a:t>点</a:t>
            </a:r>
            <a:endParaRPr lang="zh-CN" altLang="zh-CN" sz="1050" kern="100" dirty="0">
              <a:latin typeface="宋体"/>
              <a:cs typeface="Courier New"/>
            </a:endParaRPr>
          </a:p>
          <a:p>
            <a:pPr indent="612140"/>
            <a:r>
              <a:rPr lang="en-US" altLang="zh-CN" b="1" kern="100" dirty="0">
                <a:latin typeface="Times New Roman"/>
                <a:cs typeface="Courier New"/>
              </a:rPr>
              <a:t>(1)</a:t>
            </a:r>
            <a:r>
              <a:rPr lang="zh-CN" altLang="zh-CN" b="1" kern="100" dirty="0">
                <a:latin typeface="Times New Roman"/>
                <a:cs typeface="Times New Roman"/>
              </a:rPr>
              <a:t>实验器材上利用了激光笔和带反射膜的玻璃砖来代替原来的插针法进行实验。</a:t>
            </a:r>
            <a:endParaRPr lang="zh-CN" altLang="zh-CN" sz="1050" kern="100" dirty="0">
              <a:latin typeface="宋体"/>
              <a:cs typeface="Courier New"/>
            </a:endParaRPr>
          </a:p>
          <a:p>
            <a:pPr indent="612140"/>
            <a:r>
              <a:rPr lang="en-US" altLang="zh-CN" b="1" kern="100" dirty="0">
                <a:latin typeface="Times New Roman"/>
                <a:cs typeface="Courier New"/>
              </a:rPr>
              <a:t>(2)</a:t>
            </a:r>
            <a:r>
              <a:rPr lang="zh-CN" altLang="zh-CN" b="1" kern="100" dirty="0">
                <a:latin typeface="Times New Roman"/>
                <a:cs typeface="Times New Roman"/>
              </a:rPr>
              <a:t>求解折射率时，综合利用光的反射、光的折射及相关几何知识。　　　　</a:t>
            </a:r>
            <a:r>
              <a:rPr lang="en-US" altLang="zh-CN" b="1" kern="100" dirty="0">
                <a:latin typeface="Times New Roman"/>
                <a:cs typeface="Courier New"/>
              </a:rPr>
              <a:t> </a:t>
            </a:r>
            <a:endParaRPr lang="zh-CN" altLang="zh-CN" sz="1050" kern="100" dirty="0">
              <a:latin typeface="宋体"/>
              <a:cs typeface="Courier New"/>
            </a:endParaRPr>
          </a:p>
          <a:p>
            <a:endParaRPr lang="zh-CN" altLang="en-US" dirty="0"/>
          </a:p>
        </p:txBody>
      </p:sp>
    </p:spTree>
    <p:extLst>
      <p:ext uri="{BB962C8B-B14F-4D97-AF65-F5344CB8AC3E}">
        <p14:creationId xmlns:p14="http://schemas.microsoft.com/office/powerpoint/2010/main" val="80911507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81612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2007" y="1497547"/>
            <a:ext cx="944421" cy="3513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图片 12">
            <a:hlinkClick r:id="" action="ppaction://hlinkshowjump?jump=nextslide" highlightClick="1"/>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68811" y="1502660"/>
            <a:ext cx="9578899" cy="3495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文本框 816131">
            <a:hlinkClick r:id="rId5" action="ppaction://hlinkfile"/>
          </p:cNvPr>
          <p:cNvSpPr txBox="1"/>
          <p:nvPr/>
        </p:nvSpPr>
        <p:spPr>
          <a:xfrm>
            <a:off x="913011" y="2420888"/>
            <a:ext cx="10371137" cy="1338828"/>
          </a:xfrm>
          <a:prstGeom prst="rect">
            <a:avLst/>
          </a:prstGeom>
          <a:noFill/>
          <a:ln w="9525">
            <a:noFill/>
          </a:ln>
        </p:spPr>
        <p:txBody>
          <a:bodyPr vert="horz" wrap="square" lIns="91440" tIns="45720" rIns="91440" bIns="45720" numCol="1" anchor="t" anchorCtr="0" compatLnSpc="1">
            <a:prstTxWarp prst="textNoShape">
              <a:avLst/>
            </a:prstTxWarp>
            <a:spAutoFit/>
          </a:bodyPr>
          <a:lstStyle/>
          <a:p>
            <a:pPr algn="ctr" fontAlgn="base">
              <a:lnSpc>
                <a:spcPct val="150000"/>
              </a:lnSpc>
              <a:spcBef>
                <a:spcPct val="0"/>
              </a:spcBef>
              <a:spcAft>
                <a:spcPct val="0"/>
              </a:spcAft>
            </a:pPr>
            <a:r>
              <a:rPr lang="zh-CN"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a:effectLst>
                  <a:outerShdw blurRad="50800" dist="38100" algn="tr" rotWithShape="0">
                    <a:prstClr val="black">
                      <a:alpha val="40000"/>
                    </a:prstClr>
                  </a:outerShdw>
                </a:effectLst>
              </a:rPr>
              <a:t>课时跟踪检测</a:t>
            </a:r>
            <a:r>
              <a:rPr lang="zh-CN"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a:effectLst>
                  <a:outerShdw blurRad="50800" dist="38100" algn="tr" rotWithShape="0">
                    <a:prstClr val="black">
                      <a:alpha val="40000"/>
                    </a:prstClr>
                  </a:outerShdw>
                </a:effectLst>
              </a:rPr>
              <a:t>见</a:t>
            </a:r>
            <a:r>
              <a:rPr lang="zh-CN" altLang="zh-CN" sz="2800" b="1" dirty="0" smtClean="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课时</a:t>
            </a:r>
            <a:r>
              <a:rPr lang="zh-CN" altLang="en-US"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跟踪</a:t>
            </a:r>
            <a:r>
              <a:rPr lang="zh-CN" altLang="zh-CN"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检测（</a:t>
            </a:r>
            <a:r>
              <a:rPr lang="zh-CN" altLang="en-US"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十九</a:t>
            </a:r>
            <a:r>
              <a:rPr lang="zh-CN" altLang="zh-CN"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a:t>
            </a:r>
            <a:r>
              <a:rPr lang="en-US" altLang="zh-CN" sz="2800" b="1" dirty="0" smtClean="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endParaRPr lang="en-US"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50000"/>
              </a:lnSpc>
              <a:spcBef>
                <a:spcPct val="0"/>
              </a:spcBef>
              <a:spcAft>
                <a:spcPct val="0"/>
              </a:spcAft>
              <a:buClrTx/>
              <a:buSzTx/>
              <a:buFontTx/>
              <a:buNone/>
              <a:tabLst/>
            </a:pPr>
            <a:r>
              <a:rPr kumimoji="0" lang="zh-CN" altLang="en-US" sz="2600" b="1"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ea typeface="宋体" pitchFamily="2" charset="-122"/>
              </a:rPr>
              <a:t> </a:t>
            </a:r>
            <a:r>
              <a:rPr kumimoji="0" lang="en-US" altLang="zh-CN" sz="2600" b="1" i="0" u="none" strike="noStrike" cap="none" normalizeH="0" baseline="0" dirty="0" smtClean="0">
                <a:ln>
                  <a:noFill/>
                </a:ln>
                <a:solidFill>
                  <a:srgbClr val="FF0000"/>
                </a:solidFill>
                <a:effectLst/>
                <a:latin typeface="隶书" pitchFamily="49" charset="-122"/>
                <a:ea typeface="隶书" pitchFamily="49" charset="-122"/>
              </a:rPr>
              <a:t>(</a:t>
            </a:r>
            <a:r>
              <a:rPr kumimoji="0" lang="zh-CN" altLang="zh-CN" sz="2600" b="1" i="0" u="none" strike="noStrike" cap="none" normalizeH="0" baseline="0" dirty="0" smtClean="0">
                <a:ln>
                  <a:noFill/>
                </a:ln>
                <a:solidFill>
                  <a:srgbClr val="FF0000"/>
                </a:solidFill>
                <a:effectLst/>
                <a:latin typeface="隶书" pitchFamily="49" charset="-122"/>
                <a:ea typeface="隶书" pitchFamily="49" charset="-122"/>
              </a:rPr>
              <a:t>单击进入电子文档</a:t>
            </a:r>
            <a:r>
              <a:rPr kumimoji="0" lang="en-US" altLang="zh-CN" sz="2600" b="1" i="0" u="none" strike="noStrike" cap="none" normalizeH="0" baseline="0" dirty="0" smtClean="0">
                <a:ln>
                  <a:noFill/>
                </a:ln>
                <a:solidFill>
                  <a:srgbClr val="FF0000"/>
                </a:solidFill>
                <a:effectLst/>
                <a:latin typeface="隶书" pitchFamily="49" charset="-122"/>
                <a:ea typeface="隶书" pitchFamily="49" charset="-122"/>
              </a:rPr>
              <a:t>)</a:t>
            </a:r>
            <a:endParaRPr kumimoji="0" lang="zh-CN" altLang="zh-CN" sz="1800" b="0" i="0" u="none" strike="noStrike" cap="none" normalizeH="0" baseline="0" dirty="0" smtClean="0">
              <a:ln>
                <a:noFill/>
              </a:ln>
              <a:solidFill>
                <a:schemeClr val="tx1"/>
              </a:solidFill>
              <a:effectLst/>
              <a:latin typeface="Arial" pitchFamily="34" charset="0"/>
              <a:ea typeface="宋体" pitchFamily="2" charset="-122"/>
            </a:endParaRPr>
          </a:p>
        </p:txBody>
      </p:sp>
    </p:spTree>
    <p:extLst>
      <p:ext uri="{BB962C8B-B14F-4D97-AF65-F5344CB8AC3E}">
        <p14:creationId xmlns:p14="http://schemas.microsoft.com/office/powerpoint/2010/main" val="206966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75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1250"/>
                                        <p:tgtEl>
                                          <p:spTgt spid="14"/>
                                        </p:tgtEl>
                                      </p:cBhvr>
                                    </p:animEffect>
                                  </p:childTnLst>
                                </p:cTn>
                              </p:par>
                              <p:par>
                                <p:cTn id="8" presetID="22" presetClass="entr" presetSubtype="8" fill="hold" nodeType="withEffect">
                                  <p:stCondLst>
                                    <p:cond delay="250"/>
                                  </p:stCondLst>
                                  <p:childTnLst>
                                    <p:set>
                                      <p:cBhvr>
                                        <p:cTn id="9" dur="1" fill="hold">
                                          <p:stCondLst>
                                            <p:cond delay="0"/>
                                          </p:stCondLst>
                                        </p:cTn>
                                        <p:tgtEl>
                                          <p:spTgt spid="13"/>
                                        </p:tgtEl>
                                        <p:attrNameLst>
                                          <p:attrName>style.visibility</p:attrName>
                                        </p:attrNameLst>
                                      </p:cBhvr>
                                      <p:to>
                                        <p:strVal val="visible"/>
                                      </p:to>
                                    </p:set>
                                    <p:animEffect transition="in" filter="wipe(left)">
                                      <p:cBhvr>
                                        <p:cTn id="10" dur="125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 y="1590675"/>
            <a:ext cx="12155488" cy="3676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4317860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692697"/>
            <a:ext cx="10975658" cy="4968551"/>
          </a:xfrm>
        </p:spPr>
        <p:txBody>
          <a:bodyPr/>
          <a:lstStyle/>
          <a:p>
            <a:pPr marL="442913" indent="-442913"/>
            <a:r>
              <a:rPr lang="en-US" altLang="zh-CN" b="1" kern="100" dirty="0">
                <a:latin typeface="Times New Roman"/>
                <a:cs typeface="Courier New"/>
              </a:rPr>
              <a:t>3</a:t>
            </a:r>
            <a:r>
              <a:rPr lang="zh-CN" altLang="zh-CN" b="1" kern="100" dirty="0">
                <a:latin typeface="Times New Roman"/>
                <a:cs typeface="Times New Roman"/>
              </a:rPr>
              <a:t>．把长方形玻璃砖放在白纸上，使它的长边跟</a:t>
            </a:r>
            <a:r>
              <a:rPr lang="en-US" altLang="zh-CN" b="1" i="1" kern="100" dirty="0">
                <a:latin typeface="Times New Roman"/>
                <a:cs typeface="Courier New"/>
              </a:rPr>
              <a:t>aa</a:t>
            </a:r>
            <a:r>
              <a:rPr lang="en-US" altLang="zh-CN" b="1" kern="100" dirty="0">
                <a:latin typeface="宋体"/>
                <a:cs typeface="Times New Roman"/>
              </a:rPr>
              <a:t>′</a:t>
            </a:r>
            <a:r>
              <a:rPr lang="zh-CN" altLang="zh-CN" b="1" kern="100" dirty="0">
                <a:latin typeface="Times New Roman"/>
                <a:cs typeface="Times New Roman"/>
              </a:rPr>
              <a:t>对齐，画出玻璃砖的另一边</a:t>
            </a:r>
            <a:r>
              <a:rPr lang="en-US" altLang="zh-CN" b="1" i="1" kern="100" dirty="0">
                <a:latin typeface="Times New Roman"/>
                <a:cs typeface="Courier New"/>
              </a:rPr>
              <a:t>bb</a:t>
            </a:r>
            <a:r>
              <a:rPr lang="en-US" altLang="zh-CN" b="1" kern="100" dirty="0">
                <a:latin typeface="宋体"/>
                <a:cs typeface="Times New Roman"/>
              </a:rPr>
              <a:t>′</a:t>
            </a:r>
            <a:r>
              <a:rPr lang="zh-CN" altLang="zh-CN" b="1" kern="100" dirty="0">
                <a:latin typeface="Times New Roman"/>
                <a:cs typeface="Times New Roman"/>
              </a:rPr>
              <a:t>。</a:t>
            </a:r>
            <a:endParaRPr lang="zh-CN" altLang="zh-CN" sz="1050" kern="100" dirty="0">
              <a:latin typeface="宋体"/>
              <a:cs typeface="Courier New"/>
            </a:endParaRPr>
          </a:p>
          <a:p>
            <a:pPr marL="442913" indent="-442913"/>
            <a:r>
              <a:rPr lang="en-US" altLang="zh-CN" b="1" kern="100" dirty="0">
                <a:latin typeface="Times New Roman"/>
                <a:cs typeface="Courier New"/>
              </a:rPr>
              <a:t>4</a:t>
            </a:r>
            <a:r>
              <a:rPr lang="zh-CN" altLang="zh-CN" b="1" kern="100" dirty="0">
                <a:latin typeface="Times New Roman"/>
                <a:cs typeface="Times New Roman"/>
              </a:rPr>
              <a:t>．在直线</a:t>
            </a:r>
            <a:r>
              <a:rPr lang="en-US" altLang="zh-CN" b="1" i="1" kern="100" dirty="0">
                <a:latin typeface="Times New Roman"/>
                <a:cs typeface="Courier New"/>
              </a:rPr>
              <a:t>AO</a:t>
            </a:r>
            <a:r>
              <a:rPr lang="zh-CN" altLang="zh-CN" b="1" kern="100" dirty="0">
                <a:latin typeface="Times New Roman"/>
                <a:cs typeface="Times New Roman"/>
              </a:rPr>
              <a:t>上竖直插上两枚大头针</a:t>
            </a:r>
            <a:r>
              <a:rPr lang="en-US" altLang="zh-CN" b="1" i="1" kern="100" dirty="0">
                <a:latin typeface="Times New Roman"/>
                <a:cs typeface="Courier New"/>
              </a:rPr>
              <a:t>P</a:t>
            </a:r>
            <a:r>
              <a:rPr lang="en-US" altLang="zh-CN" b="1" kern="100" baseline="-25000" dirty="0">
                <a:latin typeface="Times New Roman"/>
                <a:cs typeface="Courier New"/>
              </a:rPr>
              <a:t>1</a:t>
            </a:r>
            <a:r>
              <a:rPr lang="zh-CN" altLang="zh-CN" b="1" kern="100" dirty="0">
                <a:latin typeface="Times New Roman"/>
                <a:cs typeface="Times New Roman"/>
              </a:rPr>
              <a:t>、</a:t>
            </a:r>
            <a:r>
              <a:rPr lang="en-US" altLang="zh-CN" b="1" i="1" kern="100" dirty="0">
                <a:latin typeface="Times New Roman"/>
                <a:cs typeface="Courier New"/>
              </a:rPr>
              <a:t>P</a:t>
            </a:r>
            <a:r>
              <a:rPr lang="en-US" altLang="zh-CN" b="1" kern="100" baseline="-25000" dirty="0">
                <a:latin typeface="Times New Roman"/>
                <a:cs typeface="Courier New"/>
              </a:rPr>
              <a:t>2</a:t>
            </a:r>
            <a:r>
              <a:rPr lang="zh-CN" altLang="zh-CN" b="1" kern="100" dirty="0">
                <a:latin typeface="Times New Roman"/>
                <a:cs typeface="Times New Roman"/>
              </a:rPr>
              <a:t>，透过玻璃砖观察大头针</a:t>
            </a:r>
            <a:r>
              <a:rPr lang="en-US" altLang="zh-CN" b="1" i="1" kern="100" dirty="0">
                <a:latin typeface="Times New Roman"/>
                <a:cs typeface="Courier New"/>
              </a:rPr>
              <a:t>P</a:t>
            </a:r>
            <a:r>
              <a:rPr lang="en-US" altLang="zh-CN" b="1" kern="100" baseline="-25000" dirty="0">
                <a:latin typeface="Times New Roman"/>
                <a:cs typeface="Courier New"/>
              </a:rPr>
              <a:t>1</a:t>
            </a:r>
            <a:r>
              <a:rPr lang="zh-CN" altLang="zh-CN" b="1" kern="100" dirty="0">
                <a:latin typeface="Times New Roman"/>
                <a:cs typeface="Times New Roman"/>
              </a:rPr>
              <a:t>、</a:t>
            </a:r>
            <a:r>
              <a:rPr lang="en-US" altLang="zh-CN" b="1" i="1" kern="100" dirty="0">
                <a:latin typeface="Times New Roman"/>
                <a:cs typeface="Courier New"/>
              </a:rPr>
              <a:t>P</a:t>
            </a:r>
            <a:r>
              <a:rPr lang="en-US" altLang="zh-CN" b="1" kern="100" baseline="-25000" dirty="0">
                <a:latin typeface="Times New Roman"/>
                <a:cs typeface="Courier New"/>
              </a:rPr>
              <a:t>2</a:t>
            </a:r>
            <a:r>
              <a:rPr lang="zh-CN" altLang="zh-CN" b="1" kern="100" dirty="0">
                <a:latin typeface="Times New Roman"/>
                <a:cs typeface="Times New Roman"/>
              </a:rPr>
              <a:t>的像，调整视线方向直到</a:t>
            </a:r>
            <a:r>
              <a:rPr lang="en-US" altLang="zh-CN" b="1" i="1" kern="100" dirty="0">
                <a:latin typeface="Times New Roman"/>
                <a:cs typeface="Courier New"/>
              </a:rPr>
              <a:t>P</a:t>
            </a:r>
            <a:r>
              <a:rPr lang="en-US" altLang="zh-CN" b="1" kern="100" baseline="-25000" dirty="0">
                <a:latin typeface="Times New Roman"/>
                <a:cs typeface="Courier New"/>
              </a:rPr>
              <a:t>2</a:t>
            </a:r>
            <a:r>
              <a:rPr lang="zh-CN" altLang="zh-CN" b="1" kern="100" dirty="0">
                <a:latin typeface="Times New Roman"/>
                <a:cs typeface="Times New Roman"/>
              </a:rPr>
              <a:t>的像挡住</a:t>
            </a:r>
            <a:r>
              <a:rPr lang="en-US" altLang="zh-CN" b="1" i="1" kern="100" dirty="0">
                <a:latin typeface="Times New Roman"/>
                <a:cs typeface="Courier New"/>
              </a:rPr>
              <a:t>P</a:t>
            </a:r>
            <a:r>
              <a:rPr lang="en-US" altLang="zh-CN" b="1" kern="100" baseline="-25000" dirty="0">
                <a:latin typeface="Times New Roman"/>
                <a:cs typeface="Courier New"/>
              </a:rPr>
              <a:t>1</a:t>
            </a:r>
            <a:r>
              <a:rPr lang="zh-CN" altLang="zh-CN" b="1" kern="100" dirty="0">
                <a:latin typeface="Times New Roman"/>
                <a:cs typeface="Times New Roman"/>
              </a:rPr>
              <a:t>的像。再在观察者一侧竖直插上两枚大头针</a:t>
            </a:r>
            <a:r>
              <a:rPr lang="en-US" altLang="zh-CN" b="1" i="1" kern="100" dirty="0">
                <a:latin typeface="Times New Roman"/>
                <a:cs typeface="Courier New"/>
              </a:rPr>
              <a:t>P</a:t>
            </a:r>
            <a:r>
              <a:rPr lang="en-US" altLang="zh-CN" b="1" kern="100" baseline="-25000" dirty="0">
                <a:latin typeface="Times New Roman"/>
                <a:cs typeface="Courier New"/>
              </a:rPr>
              <a:t>3</a:t>
            </a:r>
            <a:r>
              <a:rPr lang="zh-CN" altLang="zh-CN" b="1" kern="100" dirty="0">
                <a:latin typeface="Times New Roman"/>
                <a:cs typeface="Times New Roman"/>
              </a:rPr>
              <a:t>、</a:t>
            </a:r>
            <a:r>
              <a:rPr lang="en-US" altLang="zh-CN" b="1" i="1" kern="100" dirty="0">
                <a:latin typeface="Times New Roman"/>
                <a:cs typeface="Courier New"/>
              </a:rPr>
              <a:t>P</a:t>
            </a:r>
            <a:r>
              <a:rPr lang="en-US" altLang="zh-CN" b="1" kern="100" baseline="-25000" dirty="0">
                <a:latin typeface="Times New Roman"/>
                <a:cs typeface="Courier New"/>
              </a:rPr>
              <a:t>4</a:t>
            </a:r>
            <a:r>
              <a:rPr lang="zh-CN" altLang="zh-CN" b="1" kern="100" dirty="0">
                <a:latin typeface="Times New Roman"/>
                <a:cs typeface="Times New Roman"/>
              </a:rPr>
              <a:t>，使</a:t>
            </a:r>
            <a:r>
              <a:rPr lang="en-US" altLang="zh-CN" b="1" i="1" kern="100" dirty="0">
                <a:latin typeface="Times New Roman"/>
                <a:cs typeface="Courier New"/>
              </a:rPr>
              <a:t>P</a:t>
            </a:r>
            <a:r>
              <a:rPr lang="en-US" altLang="zh-CN" b="1" kern="100" baseline="-25000" dirty="0">
                <a:latin typeface="Times New Roman"/>
                <a:cs typeface="Courier New"/>
              </a:rPr>
              <a:t>3</a:t>
            </a:r>
            <a:r>
              <a:rPr lang="zh-CN" altLang="zh-CN" b="1" kern="100" dirty="0">
                <a:latin typeface="Times New Roman"/>
                <a:cs typeface="Times New Roman"/>
              </a:rPr>
              <a:t>挡住</a:t>
            </a:r>
            <a:r>
              <a:rPr lang="en-US" altLang="zh-CN" b="1" i="1" kern="100" dirty="0">
                <a:latin typeface="Times New Roman"/>
                <a:cs typeface="Courier New"/>
              </a:rPr>
              <a:t>P</a:t>
            </a:r>
            <a:r>
              <a:rPr lang="en-US" altLang="zh-CN" b="1" kern="100" baseline="-25000" dirty="0">
                <a:latin typeface="Times New Roman"/>
                <a:cs typeface="Courier New"/>
              </a:rPr>
              <a:t>1</a:t>
            </a:r>
            <a:r>
              <a:rPr lang="zh-CN" altLang="zh-CN" b="1" kern="100" dirty="0">
                <a:latin typeface="Times New Roman"/>
                <a:cs typeface="Times New Roman"/>
              </a:rPr>
              <a:t>、</a:t>
            </a:r>
            <a:r>
              <a:rPr lang="en-US" altLang="zh-CN" b="1" i="1" kern="100" dirty="0">
                <a:latin typeface="Times New Roman"/>
                <a:cs typeface="Courier New"/>
              </a:rPr>
              <a:t>P</a:t>
            </a:r>
            <a:r>
              <a:rPr lang="en-US" altLang="zh-CN" b="1" kern="100" baseline="-25000" dirty="0">
                <a:latin typeface="Times New Roman"/>
                <a:cs typeface="Courier New"/>
              </a:rPr>
              <a:t>2</a:t>
            </a:r>
            <a:r>
              <a:rPr lang="zh-CN" altLang="zh-CN" b="1" kern="100" dirty="0">
                <a:latin typeface="Times New Roman"/>
                <a:cs typeface="Times New Roman"/>
              </a:rPr>
              <a:t>的像，</a:t>
            </a:r>
            <a:r>
              <a:rPr lang="en-US" altLang="zh-CN" b="1" i="1" kern="100" dirty="0">
                <a:latin typeface="Times New Roman"/>
                <a:cs typeface="Courier New"/>
              </a:rPr>
              <a:t>P</a:t>
            </a:r>
            <a:r>
              <a:rPr lang="en-US" altLang="zh-CN" b="1" kern="100" baseline="-25000" dirty="0">
                <a:latin typeface="Times New Roman"/>
                <a:cs typeface="Courier New"/>
              </a:rPr>
              <a:t>4</a:t>
            </a:r>
            <a:r>
              <a:rPr lang="zh-CN" altLang="zh-CN" b="1" kern="100" dirty="0">
                <a:latin typeface="Times New Roman"/>
                <a:cs typeface="Times New Roman"/>
              </a:rPr>
              <a:t>挡住</a:t>
            </a:r>
            <a:r>
              <a:rPr lang="en-US" altLang="zh-CN" b="1" i="1" kern="100" dirty="0">
                <a:latin typeface="Times New Roman"/>
                <a:cs typeface="Courier New"/>
              </a:rPr>
              <a:t>P</a:t>
            </a:r>
            <a:r>
              <a:rPr lang="en-US" altLang="zh-CN" b="1" kern="100" baseline="-25000" dirty="0">
                <a:latin typeface="Times New Roman"/>
                <a:cs typeface="Courier New"/>
              </a:rPr>
              <a:t>3</a:t>
            </a:r>
            <a:r>
              <a:rPr lang="zh-CN" altLang="zh-CN" b="1" kern="100" dirty="0">
                <a:latin typeface="Times New Roman"/>
                <a:cs typeface="Times New Roman"/>
              </a:rPr>
              <a:t>及</a:t>
            </a:r>
            <a:r>
              <a:rPr lang="en-US" altLang="zh-CN" b="1" i="1" kern="100" dirty="0">
                <a:latin typeface="Times New Roman"/>
                <a:cs typeface="Courier New"/>
              </a:rPr>
              <a:t>P</a:t>
            </a:r>
            <a:r>
              <a:rPr lang="en-US" altLang="zh-CN" b="1" kern="100" baseline="-25000" dirty="0">
                <a:latin typeface="Times New Roman"/>
                <a:cs typeface="Courier New"/>
              </a:rPr>
              <a:t>1</a:t>
            </a:r>
            <a:r>
              <a:rPr lang="zh-CN" altLang="zh-CN" b="1" kern="100" dirty="0">
                <a:latin typeface="Times New Roman"/>
                <a:cs typeface="Times New Roman"/>
              </a:rPr>
              <a:t>、</a:t>
            </a:r>
            <a:r>
              <a:rPr lang="en-US" altLang="zh-CN" b="1" i="1" kern="100" dirty="0">
                <a:latin typeface="Times New Roman"/>
                <a:cs typeface="Courier New"/>
              </a:rPr>
              <a:t>P</a:t>
            </a:r>
            <a:r>
              <a:rPr lang="en-US" altLang="zh-CN" b="1" kern="100" baseline="-25000" dirty="0">
                <a:latin typeface="Times New Roman"/>
                <a:cs typeface="Courier New"/>
              </a:rPr>
              <a:t>2</a:t>
            </a:r>
            <a:r>
              <a:rPr lang="zh-CN" altLang="zh-CN" b="1" kern="100" dirty="0">
                <a:latin typeface="Times New Roman"/>
                <a:cs typeface="Times New Roman"/>
              </a:rPr>
              <a:t>的像，记下</a:t>
            </a:r>
            <a:r>
              <a:rPr lang="en-US" altLang="zh-CN" b="1" i="1" kern="100" dirty="0">
                <a:latin typeface="Times New Roman"/>
                <a:cs typeface="Courier New"/>
              </a:rPr>
              <a:t>P</a:t>
            </a:r>
            <a:r>
              <a:rPr lang="en-US" altLang="zh-CN" b="1" kern="100" baseline="-25000" dirty="0">
                <a:latin typeface="Times New Roman"/>
                <a:cs typeface="Courier New"/>
              </a:rPr>
              <a:t>3</a:t>
            </a:r>
            <a:r>
              <a:rPr lang="zh-CN" altLang="zh-CN" b="1" kern="100" dirty="0">
                <a:latin typeface="Times New Roman"/>
                <a:cs typeface="Times New Roman"/>
              </a:rPr>
              <a:t>、</a:t>
            </a:r>
            <a:r>
              <a:rPr lang="en-US" altLang="zh-CN" b="1" i="1" kern="100" dirty="0">
                <a:latin typeface="Times New Roman"/>
                <a:cs typeface="Courier New"/>
              </a:rPr>
              <a:t>P</a:t>
            </a:r>
            <a:r>
              <a:rPr lang="en-US" altLang="zh-CN" b="1" kern="100" baseline="-25000" dirty="0">
                <a:latin typeface="Times New Roman"/>
                <a:cs typeface="Courier New"/>
              </a:rPr>
              <a:t>4</a:t>
            </a:r>
            <a:r>
              <a:rPr lang="zh-CN" altLang="zh-CN" b="1" kern="100" dirty="0">
                <a:latin typeface="Times New Roman"/>
                <a:cs typeface="Times New Roman"/>
              </a:rPr>
              <a:t>的位置。</a:t>
            </a:r>
            <a:endParaRPr lang="zh-CN" altLang="zh-CN" sz="1050" kern="100" dirty="0">
              <a:latin typeface="宋体"/>
              <a:cs typeface="Courier New"/>
            </a:endParaRPr>
          </a:p>
          <a:p>
            <a:pPr marL="442913" indent="-442913"/>
            <a:r>
              <a:rPr lang="en-US" altLang="zh-CN" b="1" kern="100" dirty="0">
                <a:latin typeface="Times New Roman"/>
                <a:cs typeface="Courier New"/>
              </a:rPr>
              <a:t>5</a:t>
            </a:r>
            <a:r>
              <a:rPr lang="zh-CN" altLang="zh-CN" b="1" kern="100" dirty="0">
                <a:latin typeface="Times New Roman"/>
                <a:cs typeface="Times New Roman"/>
              </a:rPr>
              <a:t>．移去大头针和玻璃砖，过</a:t>
            </a:r>
            <a:r>
              <a:rPr lang="en-US" altLang="zh-CN" b="1" i="1" kern="100" dirty="0">
                <a:latin typeface="Times New Roman"/>
                <a:cs typeface="Courier New"/>
              </a:rPr>
              <a:t>P</a:t>
            </a:r>
            <a:r>
              <a:rPr lang="en-US" altLang="zh-CN" b="1" kern="100" baseline="-25000" dirty="0">
                <a:latin typeface="Times New Roman"/>
                <a:cs typeface="Courier New"/>
              </a:rPr>
              <a:t>3</a:t>
            </a:r>
            <a:r>
              <a:rPr lang="zh-CN" altLang="zh-CN" b="1" kern="100" dirty="0">
                <a:latin typeface="Times New Roman"/>
                <a:cs typeface="Times New Roman"/>
              </a:rPr>
              <a:t>、</a:t>
            </a:r>
            <a:r>
              <a:rPr lang="en-US" altLang="zh-CN" b="1" i="1" kern="100" dirty="0">
                <a:latin typeface="Times New Roman"/>
                <a:cs typeface="Courier New"/>
              </a:rPr>
              <a:t>P</a:t>
            </a:r>
            <a:r>
              <a:rPr lang="en-US" altLang="zh-CN" b="1" kern="100" baseline="-25000" dirty="0">
                <a:latin typeface="Times New Roman"/>
                <a:cs typeface="Courier New"/>
              </a:rPr>
              <a:t>4</a:t>
            </a:r>
            <a:r>
              <a:rPr lang="zh-CN" altLang="zh-CN" b="1" kern="100" dirty="0">
                <a:latin typeface="Times New Roman"/>
                <a:cs typeface="Times New Roman"/>
              </a:rPr>
              <a:t>所在处作直线</a:t>
            </a:r>
            <a:r>
              <a:rPr lang="en-US" altLang="zh-CN" b="1" i="1" kern="100" dirty="0">
                <a:latin typeface="Times New Roman"/>
                <a:cs typeface="Courier New"/>
              </a:rPr>
              <a:t>O</a:t>
            </a:r>
            <a:r>
              <a:rPr lang="en-US" altLang="zh-CN" b="1" kern="100" dirty="0">
                <a:latin typeface="宋体"/>
                <a:cs typeface="Times New Roman"/>
              </a:rPr>
              <a:t>′</a:t>
            </a:r>
            <a:r>
              <a:rPr lang="en-US" altLang="zh-CN" b="1" i="1" kern="100" dirty="0">
                <a:latin typeface="Times New Roman"/>
                <a:cs typeface="Courier New"/>
              </a:rPr>
              <a:t>B</a:t>
            </a:r>
            <a:r>
              <a:rPr lang="zh-CN" altLang="zh-CN" b="1" kern="100" dirty="0">
                <a:latin typeface="Times New Roman"/>
                <a:cs typeface="Times New Roman"/>
              </a:rPr>
              <a:t>与</a:t>
            </a:r>
            <a:r>
              <a:rPr lang="en-US" altLang="zh-CN" b="1" i="1" kern="100" dirty="0">
                <a:latin typeface="Times New Roman"/>
                <a:cs typeface="Courier New"/>
              </a:rPr>
              <a:t>bb</a:t>
            </a:r>
            <a:r>
              <a:rPr lang="en-US" altLang="zh-CN" b="1" kern="100" dirty="0">
                <a:latin typeface="宋体"/>
                <a:cs typeface="Times New Roman"/>
              </a:rPr>
              <a:t>′</a:t>
            </a:r>
            <a:r>
              <a:rPr lang="zh-CN" altLang="zh-CN" b="1" kern="100" dirty="0">
                <a:latin typeface="Times New Roman"/>
                <a:cs typeface="Times New Roman"/>
              </a:rPr>
              <a:t>交于</a:t>
            </a:r>
            <a:r>
              <a:rPr lang="en-US" altLang="zh-CN" b="1" i="1" kern="100" dirty="0">
                <a:latin typeface="Times New Roman"/>
                <a:cs typeface="Courier New"/>
              </a:rPr>
              <a:t>O</a:t>
            </a:r>
            <a:r>
              <a:rPr lang="en-US" altLang="zh-CN" b="1" kern="100" dirty="0">
                <a:latin typeface="宋体"/>
                <a:cs typeface="Times New Roman"/>
              </a:rPr>
              <a:t>′</a:t>
            </a:r>
            <a:r>
              <a:rPr lang="zh-CN" altLang="zh-CN" b="1" kern="100" dirty="0">
                <a:latin typeface="Times New Roman"/>
                <a:cs typeface="Times New Roman"/>
              </a:rPr>
              <a:t>，直线</a:t>
            </a:r>
            <a:r>
              <a:rPr lang="en-US" altLang="zh-CN" b="1" i="1" kern="100" dirty="0">
                <a:latin typeface="Times New Roman"/>
                <a:cs typeface="Courier New"/>
              </a:rPr>
              <a:t>O</a:t>
            </a:r>
            <a:r>
              <a:rPr lang="en-US" altLang="zh-CN" b="1" kern="100" dirty="0">
                <a:latin typeface="宋体"/>
                <a:cs typeface="Times New Roman"/>
              </a:rPr>
              <a:t>′</a:t>
            </a:r>
            <a:r>
              <a:rPr lang="en-US" altLang="zh-CN" b="1" i="1" kern="100" dirty="0">
                <a:latin typeface="Times New Roman"/>
                <a:cs typeface="Courier New"/>
              </a:rPr>
              <a:t>B</a:t>
            </a:r>
            <a:r>
              <a:rPr lang="zh-CN" altLang="zh-CN" b="1" kern="100" dirty="0">
                <a:latin typeface="Times New Roman"/>
                <a:cs typeface="Times New Roman"/>
              </a:rPr>
              <a:t>就代表了沿</a:t>
            </a:r>
            <a:r>
              <a:rPr lang="en-US" altLang="zh-CN" b="1" i="1" kern="100" dirty="0">
                <a:latin typeface="Times New Roman"/>
                <a:cs typeface="Courier New"/>
              </a:rPr>
              <a:t>AO</a:t>
            </a:r>
            <a:r>
              <a:rPr lang="zh-CN" altLang="zh-CN" b="1" kern="100" dirty="0">
                <a:latin typeface="Times New Roman"/>
                <a:cs typeface="Times New Roman"/>
              </a:rPr>
              <a:t>方向入射的光线通过玻璃砖后的传播方向，连接</a:t>
            </a:r>
            <a:r>
              <a:rPr lang="en-US" altLang="zh-CN" b="1" i="1" kern="100" dirty="0">
                <a:latin typeface="Times New Roman"/>
                <a:cs typeface="Courier New"/>
              </a:rPr>
              <a:t>OO</a:t>
            </a:r>
            <a:r>
              <a:rPr lang="en-US" altLang="zh-CN" b="1" kern="100" dirty="0">
                <a:latin typeface="宋体"/>
                <a:cs typeface="Times New Roman"/>
              </a:rPr>
              <a:t>′</a:t>
            </a:r>
            <a:r>
              <a:rPr lang="zh-CN" altLang="zh-CN" b="1" kern="100" dirty="0">
                <a:latin typeface="Times New Roman"/>
                <a:cs typeface="Times New Roman"/>
              </a:rPr>
              <a:t>，线段</a:t>
            </a:r>
            <a:r>
              <a:rPr lang="en-US" altLang="zh-CN" b="1" i="1" kern="100" dirty="0">
                <a:latin typeface="Times New Roman"/>
                <a:cs typeface="Courier New"/>
              </a:rPr>
              <a:t>OO</a:t>
            </a:r>
            <a:r>
              <a:rPr lang="en-US" altLang="zh-CN" b="1" kern="100" dirty="0">
                <a:latin typeface="宋体"/>
                <a:cs typeface="Times New Roman"/>
              </a:rPr>
              <a:t>′</a:t>
            </a:r>
            <a:r>
              <a:rPr lang="zh-CN" altLang="zh-CN" b="1" kern="100" dirty="0">
                <a:latin typeface="Times New Roman"/>
                <a:cs typeface="Times New Roman"/>
              </a:rPr>
              <a:t>代表了光线在玻璃砖内的传播路径</a:t>
            </a:r>
            <a:r>
              <a:rPr lang="zh-CN" altLang="zh-CN" b="1" kern="100" dirty="0" smtClean="0">
                <a:latin typeface="Times New Roman"/>
                <a:cs typeface="Times New Roman"/>
              </a:rPr>
              <a:t>。</a:t>
            </a:r>
            <a:endParaRPr lang="zh-CN" altLang="zh-CN" sz="1050" kern="100" dirty="0">
              <a:latin typeface="宋体"/>
              <a:cs typeface="Courier New"/>
            </a:endParaRPr>
          </a:p>
        </p:txBody>
      </p:sp>
    </p:spTree>
    <p:extLst>
      <p:ext uri="{BB962C8B-B14F-4D97-AF65-F5344CB8AC3E}">
        <p14:creationId xmlns:p14="http://schemas.microsoft.com/office/powerpoint/2010/main" val="25128872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3094668532"/>
              </p:ext>
            </p:extLst>
          </p:nvPr>
        </p:nvGraphicFramePr>
        <p:xfrm>
          <a:off x="911225" y="239713"/>
          <a:ext cx="10371138" cy="6378575"/>
        </p:xfrm>
        <a:graphic>
          <a:graphicData uri="http://schemas.openxmlformats.org/presentationml/2006/ole">
            <mc:AlternateContent xmlns:mc="http://schemas.openxmlformats.org/markup-compatibility/2006">
              <mc:Choice xmlns:v="urn:schemas-microsoft-com:vml" Requires="v">
                <p:oleObj spid="_x0000_s3115" name="文档" r:id="rId4" imgW="10371836" imgH="6379333" progId="Word.Document.12">
                  <p:embed/>
                </p:oleObj>
              </mc:Choice>
              <mc:Fallback>
                <p:oleObj name="文档" r:id="rId4" imgW="10371836" imgH="6379333" progId="Word.Document.12">
                  <p:embed/>
                  <p:pic>
                    <p:nvPicPr>
                      <p:cNvPr id="0" name=""/>
                      <p:cNvPicPr/>
                      <p:nvPr/>
                    </p:nvPicPr>
                    <p:blipFill>
                      <a:blip r:embed="rId5"/>
                      <a:stretch>
                        <a:fillRect/>
                      </a:stretch>
                    </p:blipFill>
                    <p:spPr>
                      <a:xfrm>
                        <a:off x="911225" y="239713"/>
                        <a:ext cx="10371138" cy="6378575"/>
                      </a:xfrm>
                      <a:prstGeom prst="rect">
                        <a:avLst/>
                      </a:prstGeom>
                    </p:spPr>
                  </p:pic>
                </p:oleObj>
              </mc:Fallback>
            </mc:AlternateContent>
          </a:graphicData>
        </a:graphic>
      </p:graphicFrame>
    </p:spTree>
    <p:extLst>
      <p:ext uri="{BB962C8B-B14F-4D97-AF65-F5344CB8AC3E}">
        <p14:creationId xmlns:p14="http://schemas.microsoft.com/office/powerpoint/2010/main" val="25128872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20XWLX4-25.TIF"/>
          <p:cNvPicPr>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3577307" y="116632"/>
            <a:ext cx="5112568" cy="2654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对象 3"/>
          <p:cNvGraphicFramePr>
            <a:graphicFrameLocks noChangeAspect="1"/>
          </p:cNvGraphicFramePr>
          <p:nvPr>
            <p:extLst>
              <p:ext uri="{D42A27DB-BD31-4B8C-83A1-F6EECF244321}">
                <p14:modId xmlns:p14="http://schemas.microsoft.com/office/powerpoint/2010/main" val="3627391888"/>
              </p:ext>
            </p:extLst>
          </p:nvPr>
        </p:nvGraphicFramePr>
        <p:xfrm>
          <a:off x="914400" y="2915493"/>
          <a:ext cx="10274300" cy="3825875"/>
        </p:xfrm>
        <a:graphic>
          <a:graphicData uri="http://schemas.openxmlformats.org/presentationml/2006/ole">
            <mc:AlternateContent xmlns:mc="http://schemas.openxmlformats.org/markup-compatibility/2006">
              <mc:Choice xmlns:v="urn:schemas-microsoft-com:vml" Requires="v">
                <p:oleObj spid="_x0000_s4136" name="文档" r:id="rId6" imgW="10371836" imgH="3864733" progId="Word.Document.12">
                  <p:embed/>
                </p:oleObj>
              </mc:Choice>
              <mc:Fallback>
                <p:oleObj name="文档" r:id="rId6" imgW="10371836" imgH="3864733" progId="Word.Document.12">
                  <p:embed/>
                  <p:pic>
                    <p:nvPicPr>
                      <p:cNvPr id="0" name=""/>
                      <p:cNvPicPr/>
                      <p:nvPr/>
                    </p:nvPicPr>
                    <p:blipFill>
                      <a:blip r:embed="rId7"/>
                      <a:stretch>
                        <a:fillRect/>
                      </a:stretch>
                    </p:blipFill>
                    <p:spPr>
                      <a:xfrm>
                        <a:off x="914400" y="2915493"/>
                        <a:ext cx="10274300" cy="3825875"/>
                      </a:xfrm>
                      <a:prstGeom prst="rect">
                        <a:avLst/>
                      </a:prstGeom>
                    </p:spPr>
                  </p:pic>
                </p:oleObj>
              </mc:Fallback>
            </mc:AlternateContent>
          </a:graphicData>
        </a:graphic>
      </p:graphicFrame>
    </p:spTree>
    <p:extLst>
      <p:ext uri="{BB962C8B-B14F-4D97-AF65-F5344CB8AC3E}">
        <p14:creationId xmlns:p14="http://schemas.microsoft.com/office/powerpoint/2010/main" val="25128872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pPr indent="612140"/>
            <a:r>
              <a:rPr lang="zh-CN" altLang="zh-CN" b="1" kern="100" dirty="0">
                <a:latin typeface="宋体"/>
                <a:ea typeface="C-KT"/>
                <a:cs typeface="Times New Roman"/>
              </a:rPr>
              <a:t></a:t>
            </a:r>
            <a:r>
              <a:rPr lang="zh-CN" altLang="zh-CN" b="1" kern="100" dirty="0">
                <a:latin typeface="Times New Roman"/>
                <a:ea typeface="黑体"/>
                <a:cs typeface="Times New Roman"/>
              </a:rPr>
              <a:t>误差分析</a:t>
            </a:r>
            <a:endParaRPr lang="zh-CN" altLang="zh-CN" sz="1050" kern="100" dirty="0">
              <a:latin typeface="宋体"/>
              <a:cs typeface="Courier New"/>
            </a:endParaRPr>
          </a:p>
          <a:p>
            <a:pPr marL="442913" indent="-442913"/>
            <a:r>
              <a:rPr lang="en-US" altLang="zh-CN" b="1" kern="100" dirty="0">
                <a:latin typeface="Times New Roman"/>
                <a:cs typeface="Courier New"/>
              </a:rPr>
              <a:t>1</a:t>
            </a:r>
            <a:r>
              <a:rPr lang="zh-CN" altLang="zh-CN" b="1" kern="100" dirty="0">
                <a:latin typeface="Times New Roman"/>
                <a:cs typeface="Times New Roman"/>
              </a:rPr>
              <a:t>．入射光线和出射光线确定的不够精确。因此要求插大头针时两大头针间距应稍大些。</a:t>
            </a:r>
            <a:endParaRPr lang="zh-CN" altLang="zh-CN" sz="1050" kern="100" dirty="0">
              <a:latin typeface="宋体"/>
              <a:cs typeface="Courier New"/>
            </a:endParaRPr>
          </a:p>
          <a:p>
            <a:pPr marL="442913" indent="-442913"/>
            <a:r>
              <a:rPr lang="en-US" altLang="zh-CN" b="1" kern="100" dirty="0">
                <a:latin typeface="Times New Roman"/>
                <a:cs typeface="Courier New"/>
              </a:rPr>
              <a:t>2</a:t>
            </a:r>
            <a:r>
              <a:rPr lang="zh-CN" altLang="zh-CN" b="1" kern="100" dirty="0">
                <a:latin typeface="Times New Roman"/>
                <a:cs typeface="Times New Roman"/>
              </a:rPr>
              <a:t>．入射角、折射角测量的不精确。为减小测角时的相对误差，入射角要稍大些，但不宜太大，入射角太大时，反射光较强，折射光会相对较弱。</a:t>
            </a:r>
            <a:endParaRPr lang="zh-CN" altLang="zh-CN" sz="1050" kern="100" dirty="0">
              <a:latin typeface="宋体"/>
              <a:cs typeface="Courier New"/>
            </a:endParaRPr>
          </a:p>
          <a:p>
            <a:pPr marL="442913" indent="-442913"/>
            <a:endParaRPr lang="zh-CN" altLang="en-US" dirty="0"/>
          </a:p>
        </p:txBody>
      </p:sp>
    </p:spTree>
    <p:extLst>
      <p:ext uri="{BB962C8B-B14F-4D97-AF65-F5344CB8AC3E}">
        <p14:creationId xmlns:p14="http://schemas.microsoft.com/office/powerpoint/2010/main" val="25128872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692696"/>
            <a:ext cx="10975658" cy="5400599"/>
          </a:xfrm>
        </p:spPr>
        <p:txBody>
          <a:bodyPr>
            <a:normAutofit/>
          </a:bodyPr>
          <a:lstStyle/>
          <a:p>
            <a:pPr indent="612140"/>
            <a:r>
              <a:rPr lang="zh-CN" altLang="zh-CN" b="1" kern="100" dirty="0">
                <a:latin typeface="宋体"/>
                <a:ea typeface="C-KT"/>
                <a:cs typeface="Times New Roman"/>
              </a:rPr>
              <a:t></a:t>
            </a:r>
            <a:r>
              <a:rPr lang="zh-CN" altLang="zh-CN" b="1" kern="100" dirty="0">
                <a:latin typeface="Times New Roman"/>
                <a:ea typeface="黑体"/>
                <a:cs typeface="Times New Roman"/>
              </a:rPr>
              <a:t>注意事项</a:t>
            </a:r>
            <a:endParaRPr lang="zh-CN" altLang="zh-CN" sz="1050" kern="100" dirty="0">
              <a:latin typeface="宋体"/>
              <a:cs typeface="Courier New"/>
            </a:endParaRPr>
          </a:p>
          <a:p>
            <a:pPr marL="442913" indent="-442913"/>
            <a:r>
              <a:rPr lang="en-US" altLang="zh-CN" b="1" kern="100" dirty="0">
                <a:latin typeface="Times New Roman"/>
                <a:cs typeface="Courier New"/>
              </a:rPr>
              <a:t>1</a:t>
            </a:r>
            <a:r>
              <a:rPr lang="zh-CN" altLang="zh-CN" b="1" kern="100" dirty="0">
                <a:latin typeface="Times New Roman"/>
                <a:cs typeface="Times New Roman"/>
              </a:rPr>
              <a:t>．实验时，尽可能将大头针竖直插在纸上，且大头针之间及大头针与光线转折点之间的距离要稍大一些。</a:t>
            </a:r>
            <a:endParaRPr lang="zh-CN" altLang="zh-CN" sz="1050" kern="100" dirty="0">
              <a:latin typeface="宋体"/>
              <a:cs typeface="Courier New"/>
            </a:endParaRPr>
          </a:p>
          <a:p>
            <a:pPr marL="442913" indent="-442913"/>
            <a:r>
              <a:rPr lang="en-US" altLang="zh-CN" b="1" kern="100" dirty="0">
                <a:latin typeface="Times New Roman"/>
                <a:cs typeface="Courier New"/>
              </a:rPr>
              <a:t>2</a:t>
            </a:r>
            <a:r>
              <a:rPr lang="zh-CN" altLang="zh-CN" b="1" kern="100" dirty="0">
                <a:latin typeface="Times New Roman"/>
                <a:cs typeface="Times New Roman"/>
              </a:rPr>
              <a:t>．入射角</a:t>
            </a:r>
            <a:r>
              <a:rPr lang="en-US" altLang="zh-CN" b="1" i="1" kern="100" dirty="0">
                <a:latin typeface="Times New Roman"/>
                <a:cs typeface="Courier New"/>
              </a:rPr>
              <a:t>θ</a:t>
            </a:r>
            <a:r>
              <a:rPr lang="en-US" altLang="zh-CN" b="1" kern="100" baseline="-25000" dirty="0">
                <a:latin typeface="Times New Roman"/>
                <a:cs typeface="Courier New"/>
              </a:rPr>
              <a:t>1</a:t>
            </a:r>
            <a:r>
              <a:rPr lang="zh-CN" altLang="zh-CN" b="1" kern="100" dirty="0">
                <a:latin typeface="Times New Roman"/>
                <a:cs typeface="Times New Roman"/>
              </a:rPr>
              <a:t>应适当大一些，以减小测量角度的误差，但入射角不宜太大。</a:t>
            </a:r>
            <a:endParaRPr lang="zh-CN" altLang="zh-CN" sz="1050" kern="100" dirty="0">
              <a:latin typeface="宋体"/>
              <a:cs typeface="Courier New"/>
            </a:endParaRPr>
          </a:p>
          <a:p>
            <a:pPr marL="442913" indent="-442913"/>
            <a:r>
              <a:rPr lang="en-US" altLang="zh-CN" b="1" kern="100" dirty="0">
                <a:latin typeface="Times New Roman"/>
                <a:cs typeface="Courier New"/>
              </a:rPr>
              <a:t>3</a:t>
            </a:r>
            <a:r>
              <a:rPr lang="zh-CN" altLang="zh-CN" b="1" kern="100" dirty="0">
                <a:latin typeface="Times New Roman"/>
                <a:cs typeface="Times New Roman"/>
              </a:rPr>
              <a:t>．在操作时，手不能触摸玻璃砖的光洁面，更不能把玻璃砖界面当尺子画界线。</a:t>
            </a:r>
            <a:endParaRPr lang="zh-CN" altLang="zh-CN" sz="1050" kern="100" dirty="0">
              <a:latin typeface="宋体"/>
              <a:cs typeface="Courier New"/>
            </a:endParaRPr>
          </a:p>
          <a:p>
            <a:pPr marL="442913" indent="-442913"/>
            <a:r>
              <a:rPr lang="en-US" altLang="zh-CN" b="1" kern="100" dirty="0">
                <a:latin typeface="Times New Roman"/>
                <a:cs typeface="Courier New"/>
              </a:rPr>
              <a:t>4</a:t>
            </a:r>
            <a:r>
              <a:rPr lang="zh-CN" altLang="zh-CN" b="1" kern="100" dirty="0">
                <a:latin typeface="Times New Roman"/>
                <a:cs typeface="Times New Roman"/>
              </a:rPr>
              <a:t>．在实验过程中，玻璃砖与白纸的相对位置不能改变。</a:t>
            </a:r>
            <a:endParaRPr lang="zh-CN" altLang="zh-CN" sz="1050" kern="100" dirty="0">
              <a:latin typeface="宋体"/>
              <a:cs typeface="Courier New"/>
            </a:endParaRPr>
          </a:p>
          <a:p>
            <a:pPr marL="442913" indent="-442913"/>
            <a:r>
              <a:rPr lang="en-US" altLang="zh-CN" b="1" kern="100" dirty="0">
                <a:latin typeface="Times New Roman"/>
                <a:cs typeface="Courier New"/>
              </a:rPr>
              <a:t>5</a:t>
            </a:r>
            <a:r>
              <a:rPr lang="zh-CN" altLang="zh-CN" b="1" kern="100" dirty="0">
                <a:latin typeface="Times New Roman"/>
                <a:cs typeface="Times New Roman"/>
              </a:rPr>
              <a:t>．玻璃砖应选用宽度较大的，宜在</a:t>
            </a:r>
            <a:r>
              <a:rPr lang="en-US" altLang="zh-CN" b="1" kern="100" dirty="0">
                <a:latin typeface="Times New Roman"/>
                <a:cs typeface="Courier New"/>
              </a:rPr>
              <a:t>5 cm</a:t>
            </a:r>
            <a:r>
              <a:rPr lang="zh-CN" altLang="zh-CN" b="1" kern="100" dirty="0">
                <a:latin typeface="Times New Roman"/>
                <a:cs typeface="Times New Roman"/>
              </a:rPr>
              <a:t>以上。若宽度太小，则测量误差较大。</a:t>
            </a:r>
            <a:endParaRPr lang="zh-CN" altLang="zh-CN" sz="1050" kern="100" dirty="0">
              <a:latin typeface="宋体"/>
              <a:cs typeface="Courier New"/>
            </a:endParaRPr>
          </a:p>
          <a:p>
            <a:endParaRPr lang="zh-CN" altLang="en-US" dirty="0"/>
          </a:p>
        </p:txBody>
      </p:sp>
    </p:spTree>
    <p:extLst>
      <p:ext uri="{BB962C8B-B14F-4D97-AF65-F5344CB8AC3E}">
        <p14:creationId xmlns:p14="http://schemas.microsoft.com/office/powerpoint/2010/main" val="251288727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919191"/>
            <a:ext cx="10975658" cy="5534073"/>
          </a:xfrm>
        </p:spPr>
        <p:txBody>
          <a:bodyPr/>
          <a:lstStyle/>
          <a:p>
            <a:pPr indent="612140" algn="ctr"/>
            <a:r>
              <a:rPr lang="en-US" altLang="zh-CN" b="1" kern="100" dirty="0">
                <a:latin typeface="Times New Roman"/>
                <a:cs typeface="Courier New"/>
              </a:rPr>
              <a:t>(</a:t>
            </a:r>
            <a:r>
              <a:rPr lang="zh-CN" altLang="zh-CN" b="1" kern="100" dirty="0">
                <a:latin typeface="Times New Roman"/>
                <a:cs typeface="Times New Roman"/>
              </a:rPr>
              <a:t>一</a:t>
            </a:r>
            <a:r>
              <a:rPr lang="en-US" altLang="zh-CN" b="1" kern="100" dirty="0">
                <a:latin typeface="Times New Roman"/>
                <a:cs typeface="Courier New"/>
              </a:rPr>
              <a:t>)</a:t>
            </a:r>
            <a:r>
              <a:rPr lang="zh-CN" altLang="zh-CN" b="1" kern="100" dirty="0">
                <a:latin typeface="Times New Roman"/>
                <a:cs typeface="Times New Roman"/>
              </a:rPr>
              <a:t>实验原理与操作</a:t>
            </a:r>
            <a:endParaRPr lang="zh-CN" altLang="zh-CN" sz="1050" kern="100" dirty="0">
              <a:latin typeface="宋体"/>
              <a:cs typeface="Courier New"/>
            </a:endParaRPr>
          </a:p>
          <a:p>
            <a:pPr indent="612140"/>
            <a:r>
              <a:rPr lang="en-US" altLang="zh-CN" b="1" kern="100" dirty="0">
                <a:latin typeface="Times New Roman"/>
                <a:ea typeface="黑体"/>
                <a:cs typeface="Courier New"/>
              </a:rPr>
              <a:t>[</a:t>
            </a:r>
            <a:r>
              <a:rPr lang="zh-CN" altLang="zh-CN" b="1" kern="100" dirty="0">
                <a:latin typeface="Times New Roman"/>
                <a:ea typeface="黑体"/>
                <a:cs typeface="Times New Roman"/>
              </a:rPr>
              <a:t>典例</a:t>
            </a:r>
            <a:r>
              <a:rPr lang="en-US" altLang="zh-CN" b="1" kern="100" dirty="0">
                <a:latin typeface="Times New Roman"/>
                <a:ea typeface="黑体"/>
                <a:cs typeface="Courier New"/>
              </a:rPr>
              <a:t>1]</a:t>
            </a:r>
            <a:r>
              <a:rPr lang="zh-CN" altLang="zh-CN" b="1" kern="100" dirty="0">
                <a:latin typeface="Times New Roman"/>
                <a:cs typeface="Times New Roman"/>
              </a:rPr>
              <a:t>　在</a:t>
            </a:r>
            <a:r>
              <a:rPr lang="en-US" altLang="zh-CN" b="1" kern="100" dirty="0">
                <a:latin typeface="宋体"/>
                <a:cs typeface="Times New Roman"/>
              </a:rPr>
              <a:t>“</a:t>
            </a:r>
            <a:r>
              <a:rPr lang="zh-CN" altLang="zh-CN" b="1" kern="100" dirty="0">
                <a:latin typeface="Times New Roman"/>
                <a:cs typeface="Times New Roman"/>
              </a:rPr>
              <a:t>测定介质的折射率</a:t>
            </a:r>
            <a:r>
              <a:rPr lang="en-US" altLang="zh-CN" b="1" kern="100" dirty="0">
                <a:latin typeface="宋体"/>
                <a:cs typeface="Times New Roman"/>
              </a:rPr>
              <a:t>”</a:t>
            </a:r>
            <a:r>
              <a:rPr lang="zh-CN" altLang="zh-CN" b="1" kern="100" dirty="0">
                <a:latin typeface="Times New Roman"/>
                <a:cs typeface="Times New Roman"/>
              </a:rPr>
              <a:t>的实验中：</a:t>
            </a:r>
            <a:endParaRPr lang="zh-CN" altLang="zh-CN" sz="1050" kern="100" dirty="0">
              <a:latin typeface="宋体"/>
              <a:cs typeface="Courier New"/>
            </a:endParaRPr>
          </a:p>
          <a:p>
            <a:pPr indent="612140"/>
            <a:r>
              <a:rPr lang="en-US" altLang="zh-CN" b="1" kern="100" dirty="0">
                <a:latin typeface="Times New Roman"/>
                <a:cs typeface="Courier New"/>
              </a:rPr>
              <a:t>(1)</a:t>
            </a:r>
            <a:r>
              <a:rPr lang="zh-CN" altLang="zh-CN" b="1" kern="100" dirty="0">
                <a:latin typeface="Times New Roman"/>
                <a:cs typeface="Times New Roman"/>
              </a:rPr>
              <a:t>操作步骤如下：</a:t>
            </a:r>
            <a:endParaRPr lang="zh-CN" altLang="zh-CN" sz="1050" kern="100" dirty="0">
              <a:latin typeface="宋体"/>
              <a:cs typeface="Courier New"/>
            </a:endParaRPr>
          </a:p>
          <a:p>
            <a:pPr indent="612140"/>
            <a:r>
              <a:rPr lang="zh-CN" altLang="zh-CN" b="1" kern="100" dirty="0">
                <a:latin typeface="宋体"/>
                <a:cs typeface="宋体"/>
              </a:rPr>
              <a:t>①</a:t>
            </a:r>
            <a:r>
              <a:rPr lang="zh-CN" altLang="zh-CN" b="1" kern="100" dirty="0">
                <a:latin typeface="Times New Roman"/>
                <a:cs typeface="Times New Roman"/>
              </a:rPr>
              <a:t>先在白纸上画出一条直线</a:t>
            </a:r>
            <a:r>
              <a:rPr lang="en-US" altLang="zh-CN" b="1" i="1" kern="100" dirty="0">
                <a:latin typeface="Times New Roman"/>
                <a:cs typeface="Courier New"/>
              </a:rPr>
              <a:t>aa</a:t>
            </a:r>
            <a:r>
              <a:rPr lang="en-US" altLang="zh-CN" b="1" kern="100" dirty="0">
                <a:latin typeface="宋体"/>
                <a:cs typeface="Times New Roman"/>
              </a:rPr>
              <a:t>′</a:t>
            </a:r>
            <a:r>
              <a:rPr lang="zh-CN" altLang="zh-CN" b="1" kern="100" dirty="0">
                <a:latin typeface="Times New Roman"/>
                <a:cs typeface="Times New Roman"/>
              </a:rPr>
              <a:t>代表两种介质的界面，过</a:t>
            </a:r>
            <a:r>
              <a:rPr lang="en-US" altLang="zh-CN" b="1" i="1" kern="100" dirty="0">
                <a:latin typeface="Times New Roman"/>
                <a:cs typeface="Courier New"/>
              </a:rPr>
              <a:t>aa</a:t>
            </a:r>
            <a:r>
              <a:rPr lang="en-US" altLang="zh-CN" b="1" kern="100" dirty="0">
                <a:latin typeface="宋体"/>
                <a:cs typeface="Times New Roman"/>
              </a:rPr>
              <a:t>′</a:t>
            </a:r>
            <a:r>
              <a:rPr lang="zh-CN" altLang="zh-CN" b="1" kern="100" dirty="0">
                <a:latin typeface="Times New Roman"/>
                <a:cs typeface="Times New Roman"/>
              </a:rPr>
              <a:t>上的</a:t>
            </a:r>
            <a:r>
              <a:rPr lang="en-US" altLang="zh-CN" b="1" i="1" kern="100" dirty="0">
                <a:latin typeface="Times New Roman"/>
                <a:cs typeface="Courier New"/>
              </a:rPr>
              <a:t>O</a:t>
            </a:r>
            <a:r>
              <a:rPr lang="zh-CN" altLang="zh-CN" b="1" kern="100" dirty="0">
                <a:latin typeface="Times New Roman"/>
                <a:cs typeface="Times New Roman"/>
              </a:rPr>
              <a:t>点画出界面的法线</a:t>
            </a:r>
            <a:r>
              <a:rPr lang="en-US" altLang="zh-CN" b="1" i="1" kern="100" dirty="0">
                <a:latin typeface="Times New Roman"/>
                <a:cs typeface="Courier New"/>
              </a:rPr>
              <a:t>NN</a:t>
            </a:r>
            <a:r>
              <a:rPr lang="en-US" altLang="zh-CN" b="1" kern="100" dirty="0">
                <a:latin typeface="宋体"/>
                <a:cs typeface="Times New Roman"/>
              </a:rPr>
              <a:t>′</a:t>
            </a:r>
            <a:r>
              <a:rPr lang="zh-CN" altLang="zh-CN" b="1" kern="100" dirty="0">
                <a:latin typeface="Times New Roman"/>
                <a:cs typeface="Times New Roman"/>
              </a:rPr>
              <a:t>，并画一条线段</a:t>
            </a:r>
            <a:r>
              <a:rPr lang="en-US" altLang="zh-CN" b="1" i="1" kern="100" dirty="0">
                <a:latin typeface="Times New Roman"/>
                <a:cs typeface="Courier New"/>
              </a:rPr>
              <a:t>AO</a:t>
            </a:r>
            <a:r>
              <a:rPr lang="zh-CN" altLang="zh-CN" b="1" kern="100" dirty="0">
                <a:latin typeface="Times New Roman"/>
                <a:cs typeface="Times New Roman"/>
              </a:rPr>
              <a:t>作为入射光线。</a:t>
            </a:r>
            <a:endParaRPr lang="zh-CN" altLang="zh-CN" sz="1050" kern="100" dirty="0">
              <a:latin typeface="宋体"/>
              <a:cs typeface="Courier New"/>
            </a:endParaRPr>
          </a:p>
          <a:p>
            <a:pPr indent="612140"/>
            <a:r>
              <a:rPr lang="zh-CN" altLang="zh-CN" b="1" kern="100" dirty="0">
                <a:latin typeface="宋体"/>
                <a:cs typeface="宋体"/>
              </a:rPr>
              <a:t>②</a:t>
            </a:r>
            <a:r>
              <a:rPr lang="zh-CN" altLang="zh-CN" b="1" kern="100" dirty="0">
                <a:latin typeface="Times New Roman"/>
                <a:cs typeface="Times New Roman"/>
              </a:rPr>
              <a:t>把长方形玻璃砖放在白纸上，使它的长边跟</a:t>
            </a:r>
            <a:r>
              <a:rPr lang="en-US" altLang="zh-CN" b="1" i="1" kern="100" dirty="0">
                <a:latin typeface="Times New Roman"/>
                <a:cs typeface="Courier New"/>
              </a:rPr>
              <a:t>aa</a:t>
            </a:r>
            <a:r>
              <a:rPr lang="en-US" altLang="zh-CN" b="1" kern="100" dirty="0">
                <a:latin typeface="宋体"/>
                <a:cs typeface="Times New Roman"/>
              </a:rPr>
              <a:t>′</a:t>
            </a:r>
            <a:r>
              <a:rPr lang="zh-CN" altLang="zh-CN" b="1" kern="100" dirty="0">
                <a:latin typeface="Times New Roman"/>
                <a:cs typeface="Times New Roman"/>
              </a:rPr>
              <a:t>对齐。</a:t>
            </a:r>
            <a:endParaRPr lang="zh-CN" altLang="zh-CN" sz="1050" kern="100" dirty="0">
              <a:latin typeface="宋体"/>
              <a:cs typeface="Courier New"/>
            </a:endParaRPr>
          </a:p>
          <a:p>
            <a:pPr indent="612140"/>
            <a:r>
              <a:rPr lang="zh-CN" altLang="zh-CN" b="1" kern="100" dirty="0">
                <a:latin typeface="宋体"/>
                <a:cs typeface="宋体"/>
              </a:rPr>
              <a:t>③</a:t>
            </a:r>
            <a:r>
              <a:rPr lang="zh-CN" altLang="zh-CN" b="1" kern="100" dirty="0">
                <a:latin typeface="Times New Roman"/>
                <a:cs typeface="Times New Roman"/>
              </a:rPr>
              <a:t>在线段</a:t>
            </a:r>
            <a:r>
              <a:rPr lang="en-US" altLang="zh-CN" b="1" i="1" kern="100" dirty="0">
                <a:latin typeface="Times New Roman"/>
                <a:cs typeface="Courier New"/>
              </a:rPr>
              <a:t>AO</a:t>
            </a:r>
            <a:r>
              <a:rPr lang="zh-CN" altLang="zh-CN" b="1" kern="100" dirty="0">
                <a:latin typeface="Times New Roman"/>
                <a:cs typeface="Times New Roman"/>
              </a:rPr>
              <a:t>上竖直地插上两枚大头针</a:t>
            </a:r>
            <a:r>
              <a:rPr lang="en-US" altLang="zh-CN" b="1" i="1" kern="100" dirty="0">
                <a:latin typeface="Times New Roman"/>
                <a:cs typeface="Courier New"/>
              </a:rPr>
              <a:t>P</a:t>
            </a:r>
            <a:r>
              <a:rPr lang="en-US" altLang="zh-CN" b="1" kern="100" baseline="-25000" dirty="0">
                <a:latin typeface="Times New Roman"/>
                <a:cs typeface="Courier New"/>
              </a:rPr>
              <a:t>1</a:t>
            </a:r>
            <a:r>
              <a:rPr lang="zh-CN" altLang="zh-CN" b="1" kern="100" dirty="0">
                <a:latin typeface="Times New Roman"/>
                <a:cs typeface="Times New Roman"/>
              </a:rPr>
              <a:t>、</a:t>
            </a:r>
            <a:r>
              <a:rPr lang="en-US" altLang="zh-CN" b="1" i="1" kern="100" dirty="0">
                <a:latin typeface="Times New Roman"/>
                <a:cs typeface="Courier New"/>
              </a:rPr>
              <a:t>P</a:t>
            </a:r>
            <a:r>
              <a:rPr lang="en-US" altLang="zh-CN" b="1" kern="100" baseline="-25000" dirty="0">
                <a:latin typeface="Times New Roman"/>
                <a:cs typeface="Courier New"/>
              </a:rPr>
              <a:t>2</a:t>
            </a:r>
            <a:r>
              <a:rPr lang="zh-CN" altLang="zh-CN" b="1" kern="100" dirty="0">
                <a:latin typeface="Times New Roman"/>
                <a:cs typeface="Times New Roman"/>
              </a:rPr>
              <a:t>，透过玻璃砖观察大头针</a:t>
            </a:r>
            <a:r>
              <a:rPr lang="en-US" altLang="zh-CN" b="1" i="1" kern="100" dirty="0">
                <a:latin typeface="Times New Roman"/>
                <a:cs typeface="Courier New"/>
              </a:rPr>
              <a:t>P</a:t>
            </a:r>
            <a:r>
              <a:rPr lang="en-US" altLang="zh-CN" b="1" kern="100" baseline="-25000" dirty="0">
                <a:latin typeface="Times New Roman"/>
                <a:cs typeface="Courier New"/>
              </a:rPr>
              <a:t>1</a:t>
            </a:r>
            <a:r>
              <a:rPr lang="zh-CN" altLang="zh-CN" b="1" kern="100" dirty="0">
                <a:latin typeface="Times New Roman"/>
                <a:cs typeface="Times New Roman"/>
              </a:rPr>
              <a:t>、</a:t>
            </a:r>
            <a:r>
              <a:rPr lang="en-US" altLang="zh-CN" b="1" i="1" kern="100" dirty="0">
                <a:latin typeface="Times New Roman"/>
                <a:cs typeface="Courier New"/>
              </a:rPr>
              <a:t>P</a:t>
            </a:r>
            <a:r>
              <a:rPr lang="en-US" altLang="zh-CN" b="1" kern="100" baseline="-25000" dirty="0">
                <a:latin typeface="Times New Roman"/>
                <a:cs typeface="Courier New"/>
              </a:rPr>
              <a:t>2</a:t>
            </a:r>
            <a:r>
              <a:rPr lang="zh-CN" altLang="zh-CN" b="1" kern="100" dirty="0">
                <a:latin typeface="Times New Roman"/>
                <a:cs typeface="Times New Roman"/>
              </a:rPr>
              <a:t>的像。调整视线方向，直到</a:t>
            </a:r>
            <a:r>
              <a:rPr lang="en-US" altLang="zh-CN" b="1" i="1" kern="100" dirty="0">
                <a:latin typeface="Times New Roman"/>
                <a:cs typeface="Courier New"/>
              </a:rPr>
              <a:t>P</a:t>
            </a:r>
            <a:r>
              <a:rPr lang="en-US" altLang="zh-CN" b="1" kern="100" baseline="-25000" dirty="0">
                <a:latin typeface="Times New Roman"/>
                <a:cs typeface="Courier New"/>
              </a:rPr>
              <a:t>1</a:t>
            </a:r>
            <a:r>
              <a:rPr lang="zh-CN" altLang="zh-CN" b="1" kern="100" dirty="0">
                <a:latin typeface="Times New Roman"/>
                <a:cs typeface="Times New Roman"/>
              </a:rPr>
              <a:t>的像被</a:t>
            </a:r>
            <a:r>
              <a:rPr lang="en-US" altLang="zh-CN" b="1" i="1" kern="100" dirty="0">
                <a:latin typeface="Times New Roman"/>
                <a:cs typeface="Courier New"/>
              </a:rPr>
              <a:t>P</a:t>
            </a:r>
            <a:r>
              <a:rPr lang="en-US" altLang="zh-CN" b="1" kern="100" baseline="-25000" dirty="0">
                <a:latin typeface="Times New Roman"/>
                <a:cs typeface="Courier New"/>
              </a:rPr>
              <a:t>2</a:t>
            </a:r>
            <a:r>
              <a:rPr lang="zh-CN" altLang="zh-CN" b="1" kern="100" dirty="0">
                <a:latin typeface="Times New Roman"/>
                <a:cs typeface="Times New Roman"/>
              </a:rPr>
              <a:t>的像挡住。再在观察的这一侧插两枚大头针</a:t>
            </a:r>
            <a:r>
              <a:rPr lang="en-US" altLang="zh-CN" b="1" i="1" kern="100" dirty="0">
                <a:latin typeface="Times New Roman"/>
                <a:cs typeface="Courier New"/>
              </a:rPr>
              <a:t>P</a:t>
            </a:r>
            <a:r>
              <a:rPr lang="en-US" altLang="zh-CN" b="1" kern="100" baseline="-25000" dirty="0">
                <a:latin typeface="Times New Roman"/>
                <a:cs typeface="Courier New"/>
              </a:rPr>
              <a:t>3</a:t>
            </a:r>
            <a:r>
              <a:rPr lang="zh-CN" altLang="zh-CN" b="1" kern="100" dirty="0">
                <a:latin typeface="Times New Roman"/>
                <a:cs typeface="Times New Roman"/>
              </a:rPr>
              <a:t>、</a:t>
            </a:r>
            <a:r>
              <a:rPr lang="en-US" altLang="zh-CN" b="1" i="1" kern="100" dirty="0">
                <a:latin typeface="Times New Roman"/>
                <a:cs typeface="Courier New"/>
              </a:rPr>
              <a:t>P</a:t>
            </a:r>
            <a:r>
              <a:rPr lang="en-US" altLang="zh-CN" b="1" kern="100" baseline="-25000" dirty="0">
                <a:latin typeface="Times New Roman"/>
                <a:cs typeface="Courier New"/>
              </a:rPr>
              <a:t>4</a:t>
            </a:r>
            <a:r>
              <a:rPr lang="zh-CN" altLang="zh-CN" b="1" kern="100" dirty="0">
                <a:latin typeface="Times New Roman"/>
                <a:cs typeface="Times New Roman"/>
              </a:rPr>
              <a:t>，使</a:t>
            </a:r>
            <a:r>
              <a:rPr lang="en-US" altLang="zh-CN" b="1" i="1" kern="100" dirty="0">
                <a:latin typeface="Times New Roman"/>
                <a:cs typeface="Courier New"/>
              </a:rPr>
              <a:t>P</a:t>
            </a:r>
            <a:r>
              <a:rPr lang="en-US" altLang="zh-CN" b="1" kern="100" baseline="-25000" dirty="0">
                <a:latin typeface="Times New Roman"/>
                <a:cs typeface="Courier New"/>
              </a:rPr>
              <a:t>3</a:t>
            </a:r>
            <a:r>
              <a:rPr lang="zh-CN" altLang="zh-CN" b="1" kern="100" dirty="0">
                <a:latin typeface="Times New Roman"/>
                <a:cs typeface="Times New Roman"/>
              </a:rPr>
              <a:t>挡住</a:t>
            </a:r>
            <a:r>
              <a:rPr lang="en-US" altLang="zh-CN" b="1" i="1" kern="100" dirty="0">
                <a:latin typeface="Times New Roman"/>
                <a:cs typeface="Courier New"/>
              </a:rPr>
              <a:t>P</a:t>
            </a:r>
            <a:r>
              <a:rPr lang="en-US" altLang="zh-CN" b="1" kern="100" baseline="-25000" dirty="0">
                <a:latin typeface="Times New Roman"/>
                <a:cs typeface="Courier New"/>
              </a:rPr>
              <a:t>1</a:t>
            </a:r>
            <a:r>
              <a:rPr lang="zh-CN" altLang="zh-CN" b="1" kern="100" dirty="0">
                <a:latin typeface="Times New Roman"/>
                <a:cs typeface="Times New Roman"/>
              </a:rPr>
              <a:t>、</a:t>
            </a:r>
            <a:r>
              <a:rPr lang="en-US" altLang="zh-CN" b="1" i="1" kern="100" dirty="0">
                <a:latin typeface="Times New Roman"/>
                <a:cs typeface="Courier New"/>
              </a:rPr>
              <a:t>P</a:t>
            </a:r>
            <a:r>
              <a:rPr lang="en-US" altLang="zh-CN" b="1" kern="100" baseline="-25000" dirty="0">
                <a:latin typeface="Times New Roman"/>
                <a:cs typeface="Courier New"/>
              </a:rPr>
              <a:t>2</a:t>
            </a:r>
            <a:r>
              <a:rPr lang="zh-CN" altLang="zh-CN" b="1" kern="100" dirty="0">
                <a:latin typeface="Times New Roman"/>
                <a:cs typeface="Times New Roman"/>
              </a:rPr>
              <a:t>的像，</a:t>
            </a:r>
            <a:r>
              <a:rPr lang="en-US" altLang="zh-CN" b="1" i="1" kern="100" dirty="0">
                <a:latin typeface="Times New Roman"/>
                <a:cs typeface="Courier New"/>
              </a:rPr>
              <a:t>P</a:t>
            </a:r>
            <a:r>
              <a:rPr lang="en-US" altLang="zh-CN" b="1" kern="100" baseline="-25000" dirty="0">
                <a:latin typeface="Times New Roman"/>
                <a:cs typeface="Courier New"/>
              </a:rPr>
              <a:t>4</a:t>
            </a:r>
            <a:r>
              <a:rPr lang="zh-CN" altLang="zh-CN" b="1" kern="100" dirty="0">
                <a:latin typeface="Times New Roman"/>
                <a:cs typeface="Times New Roman"/>
              </a:rPr>
              <a:t>挡住</a:t>
            </a:r>
            <a:r>
              <a:rPr lang="en-US" altLang="zh-CN" b="1" i="1" kern="100" dirty="0">
                <a:latin typeface="Times New Roman"/>
                <a:cs typeface="Courier New"/>
              </a:rPr>
              <a:t>P</a:t>
            </a:r>
            <a:r>
              <a:rPr lang="en-US" altLang="zh-CN" b="1" kern="100" baseline="-25000" dirty="0">
                <a:latin typeface="Times New Roman"/>
                <a:cs typeface="Courier New"/>
              </a:rPr>
              <a:t>3</a:t>
            </a:r>
            <a:r>
              <a:rPr lang="zh-CN" altLang="zh-CN" b="1" kern="100" dirty="0">
                <a:latin typeface="Times New Roman"/>
                <a:cs typeface="Times New Roman"/>
              </a:rPr>
              <a:t>和</a:t>
            </a:r>
            <a:r>
              <a:rPr lang="en-US" altLang="zh-CN" b="1" i="1" kern="100" dirty="0">
                <a:latin typeface="Times New Roman"/>
                <a:cs typeface="Courier New"/>
              </a:rPr>
              <a:t>P</a:t>
            </a:r>
            <a:r>
              <a:rPr lang="en-US" altLang="zh-CN" b="1" kern="100" baseline="-25000" dirty="0">
                <a:latin typeface="Times New Roman"/>
                <a:cs typeface="Courier New"/>
              </a:rPr>
              <a:t>1</a:t>
            </a:r>
            <a:r>
              <a:rPr lang="zh-CN" altLang="zh-CN" b="1" kern="100" dirty="0">
                <a:latin typeface="Times New Roman"/>
                <a:cs typeface="Times New Roman"/>
              </a:rPr>
              <a:t>、</a:t>
            </a:r>
            <a:r>
              <a:rPr lang="en-US" altLang="zh-CN" b="1" i="1" kern="100" dirty="0">
                <a:latin typeface="Times New Roman"/>
                <a:cs typeface="Courier New"/>
              </a:rPr>
              <a:t>P</a:t>
            </a:r>
            <a:r>
              <a:rPr lang="en-US" altLang="zh-CN" b="1" kern="100" baseline="-25000" dirty="0">
                <a:latin typeface="Times New Roman"/>
                <a:cs typeface="Courier New"/>
              </a:rPr>
              <a:t>2</a:t>
            </a:r>
            <a:r>
              <a:rPr lang="zh-CN" altLang="zh-CN" b="1" kern="100" dirty="0">
                <a:latin typeface="Times New Roman"/>
                <a:cs typeface="Times New Roman"/>
              </a:rPr>
              <a:t>的像，记下</a:t>
            </a:r>
            <a:r>
              <a:rPr lang="en-US" altLang="zh-CN" b="1" i="1" kern="100" dirty="0">
                <a:latin typeface="Times New Roman"/>
                <a:cs typeface="Courier New"/>
              </a:rPr>
              <a:t>P</a:t>
            </a:r>
            <a:r>
              <a:rPr lang="en-US" altLang="zh-CN" b="1" kern="100" baseline="-25000" dirty="0">
                <a:latin typeface="Times New Roman"/>
                <a:cs typeface="Courier New"/>
              </a:rPr>
              <a:t>3</a:t>
            </a:r>
            <a:r>
              <a:rPr lang="zh-CN" altLang="zh-CN" b="1" kern="100" dirty="0">
                <a:latin typeface="Times New Roman"/>
                <a:cs typeface="Times New Roman"/>
              </a:rPr>
              <a:t>、</a:t>
            </a:r>
            <a:r>
              <a:rPr lang="en-US" altLang="zh-CN" b="1" i="1" kern="100" dirty="0">
                <a:latin typeface="Times New Roman"/>
                <a:cs typeface="Courier New"/>
              </a:rPr>
              <a:t>P</a:t>
            </a:r>
            <a:r>
              <a:rPr lang="en-US" altLang="zh-CN" b="1" kern="100" baseline="-25000" dirty="0">
                <a:latin typeface="Times New Roman"/>
                <a:cs typeface="Courier New"/>
              </a:rPr>
              <a:t>4</a:t>
            </a:r>
            <a:r>
              <a:rPr lang="zh-CN" altLang="zh-CN" b="1" kern="100" dirty="0">
                <a:latin typeface="Times New Roman"/>
                <a:cs typeface="Times New Roman"/>
              </a:rPr>
              <a:t>的位置</a:t>
            </a:r>
            <a:r>
              <a:rPr lang="zh-CN" altLang="zh-CN" b="1" kern="100" dirty="0" smtClean="0">
                <a:latin typeface="Times New Roman"/>
                <a:cs typeface="Times New Roman"/>
              </a:rPr>
              <a:t>。</a:t>
            </a:r>
            <a:endParaRPr lang="zh-CN" altLang="zh-CN" sz="1050" kern="100" dirty="0">
              <a:latin typeface="宋体"/>
              <a:cs typeface="Courier New"/>
            </a:endParaRPr>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77307" y="116632"/>
            <a:ext cx="5489660" cy="6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288727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476672"/>
            <a:ext cx="10975658" cy="4525963"/>
          </a:xfrm>
        </p:spPr>
        <p:txBody>
          <a:bodyPr/>
          <a:lstStyle/>
          <a:p>
            <a:pPr indent="612140"/>
            <a:r>
              <a:rPr lang="zh-CN" altLang="zh-CN" b="1" kern="100" dirty="0">
                <a:latin typeface="宋体"/>
                <a:cs typeface="宋体"/>
              </a:rPr>
              <a:t>④</a:t>
            </a:r>
            <a:r>
              <a:rPr lang="zh-CN" altLang="zh-CN" b="1" kern="100" dirty="0">
                <a:latin typeface="Times New Roman"/>
                <a:cs typeface="Times New Roman"/>
              </a:rPr>
              <a:t>移去大头针和玻璃砖，连接</a:t>
            </a:r>
            <a:r>
              <a:rPr lang="en-US" altLang="zh-CN" b="1" i="1" kern="100" dirty="0">
                <a:latin typeface="Times New Roman"/>
                <a:cs typeface="Courier New"/>
              </a:rPr>
              <a:t>P</a:t>
            </a:r>
            <a:r>
              <a:rPr lang="en-US" altLang="zh-CN" b="1" kern="100" baseline="-25000" dirty="0">
                <a:latin typeface="Times New Roman"/>
                <a:cs typeface="Courier New"/>
              </a:rPr>
              <a:t>3</a:t>
            </a:r>
            <a:r>
              <a:rPr lang="zh-CN" altLang="zh-CN" b="1" kern="100" dirty="0">
                <a:latin typeface="Times New Roman"/>
                <a:cs typeface="Times New Roman"/>
              </a:rPr>
              <a:t>、</a:t>
            </a:r>
            <a:r>
              <a:rPr lang="en-US" altLang="zh-CN" b="1" i="1" kern="100" dirty="0">
                <a:latin typeface="Times New Roman"/>
                <a:cs typeface="Courier New"/>
              </a:rPr>
              <a:t>P</a:t>
            </a:r>
            <a:r>
              <a:rPr lang="en-US" altLang="zh-CN" b="1" kern="100" baseline="-25000" dirty="0">
                <a:latin typeface="Times New Roman"/>
                <a:cs typeface="Courier New"/>
              </a:rPr>
              <a:t>4</a:t>
            </a:r>
            <a:r>
              <a:rPr lang="zh-CN" altLang="zh-CN" b="1" kern="100" dirty="0">
                <a:latin typeface="Times New Roman"/>
                <a:cs typeface="Times New Roman"/>
              </a:rPr>
              <a:t>作为折射光线，测量出入射角</a:t>
            </a:r>
            <a:r>
              <a:rPr lang="en-US" altLang="zh-CN" b="1" i="1" kern="100" dirty="0">
                <a:latin typeface="Times New Roman"/>
                <a:cs typeface="Courier New"/>
              </a:rPr>
              <a:t>θ</a:t>
            </a:r>
            <a:r>
              <a:rPr lang="en-US" altLang="zh-CN" b="1" kern="100" baseline="-25000" dirty="0">
                <a:latin typeface="Times New Roman"/>
                <a:cs typeface="Courier New"/>
              </a:rPr>
              <a:t>1</a:t>
            </a:r>
            <a:r>
              <a:rPr lang="zh-CN" altLang="zh-CN" b="1" kern="100" dirty="0">
                <a:latin typeface="Times New Roman"/>
                <a:cs typeface="Times New Roman"/>
              </a:rPr>
              <a:t>与折射角</a:t>
            </a:r>
            <a:r>
              <a:rPr lang="en-US" altLang="zh-CN" b="1" i="1" kern="100" dirty="0">
                <a:latin typeface="Times New Roman"/>
                <a:cs typeface="Courier New"/>
              </a:rPr>
              <a:t>θ</a:t>
            </a:r>
            <a:r>
              <a:rPr lang="en-US" altLang="zh-CN" b="1" kern="100" baseline="-25000" dirty="0">
                <a:latin typeface="Times New Roman"/>
                <a:cs typeface="Courier New"/>
              </a:rPr>
              <a:t>2</a:t>
            </a:r>
            <a:r>
              <a:rPr lang="zh-CN" altLang="zh-CN" b="1" kern="100" dirty="0">
                <a:latin typeface="Times New Roman"/>
                <a:cs typeface="Times New Roman"/>
              </a:rPr>
              <a:t>，填入表格中。</a:t>
            </a:r>
            <a:endParaRPr lang="zh-CN" altLang="zh-CN" sz="1050" kern="100" dirty="0">
              <a:latin typeface="宋体"/>
              <a:cs typeface="Courier New"/>
            </a:endParaRPr>
          </a:p>
          <a:p>
            <a:pPr indent="612140"/>
            <a:r>
              <a:rPr lang="zh-CN" altLang="zh-CN" b="1" kern="100" dirty="0">
                <a:latin typeface="Times New Roman"/>
                <a:cs typeface="Times New Roman"/>
              </a:rPr>
              <a:t>上述操作步骤中存在严重的缺漏，应做的补充是</a:t>
            </a:r>
            <a:r>
              <a:rPr lang="en-US" altLang="zh-CN" b="1" kern="100" dirty="0">
                <a:latin typeface="Times New Roman"/>
                <a:cs typeface="Courier New"/>
              </a:rPr>
              <a:t>___________________</a:t>
            </a:r>
            <a:endParaRPr lang="zh-CN" altLang="zh-CN" sz="1050" kern="100" dirty="0">
              <a:latin typeface="宋体"/>
              <a:cs typeface="Courier New"/>
            </a:endParaRPr>
          </a:p>
          <a:p>
            <a:pPr indent="612140"/>
            <a:r>
              <a:rPr lang="en-US" altLang="zh-CN" b="1" kern="100" dirty="0">
                <a:latin typeface="Times New Roman"/>
                <a:cs typeface="Courier New"/>
              </a:rPr>
              <a:t>______________________________________________________________</a:t>
            </a:r>
            <a:r>
              <a:rPr lang="zh-CN" altLang="zh-CN" b="1" kern="100" dirty="0">
                <a:latin typeface="Times New Roman"/>
                <a:cs typeface="Times New Roman"/>
              </a:rPr>
              <a:t>。</a:t>
            </a:r>
            <a:endParaRPr lang="zh-CN" altLang="zh-CN" sz="1050" kern="100" dirty="0">
              <a:latin typeface="宋体"/>
              <a:cs typeface="Courier New"/>
            </a:endParaRPr>
          </a:p>
          <a:p>
            <a:pPr indent="612140"/>
            <a:r>
              <a:rPr lang="en-US" altLang="zh-CN" b="1" kern="100" dirty="0">
                <a:latin typeface="Times New Roman"/>
                <a:cs typeface="Courier New"/>
              </a:rPr>
              <a:t>(2)</a:t>
            </a:r>
            <a:r>
              <a:rPr lang="zh-CN" altLang="zh-CN" b="1" kern="100" dirty="0">
                <a:latin typeface="Times New Roman"/>
                <a:cs typeface="Times New Roman"/>
              </a:rPr>
              <a:t>实验中测出了多组入射角</a:t>
            </a:r>
            <a:r>
              <a:rPr lang="en-US" altLang="zh-CN" b="1" i="1" kern="100" dirty="0">
                <a:latin typeface="Times New Roman"/>
                <a:cs typeface="Courier New"/>
              </a:rPr>
              <a:t>θ</a:t>
            </a:r>
            <a:r>
              <a:rPr lang="en-US" altLang="zh-CN" b="1" kern="100" baseline="-25000" dirty="0">
                <a:latin typeface="Times New Roman"/>
                <a:cs typeface="Courier New"/>
              </a:rPr>
              <a:t>1</a:t>
            </a:r>
            <a:r>
              <a:rPr lang="zh-CN" altLang="zh-CN" b="1" kern="100" dirty="0">
                <a:latin typeface="Times New Roman"/>
                <a:cs typeface="Times New Roman"/>
              </a:rPr>
              <a:t>与折射角</a:t>
            </a:r>
            <a:r>
              <a:rPr lang="en-US" altLang="zh-CN" b="1" i="1" kern="100" dirty="0">
                <a:latin typeface="Times New Roman"/>
                <a:cs typeface="Courier New"/>
              </a:rPr>
              <a:t>θ</a:t>
            </a:r>
            <a:r>
              <a:rPr lang="en-US" altLang="zh-CN" b="1" kern="100" baseline="-25000" dirty="0">
                <a:latin typeface="Times New Roman"/>
                <a:cs typeface="Courier New"/>
              </a:rPr>
              <a:t>2</a:t>
            </a:r>
            <a:r>
              <a:rPr lang="zh-CN" altLang="zh-CN" b="1" kern="100" dirty="0">
                <a:latin typeface="Times New Roman"/>
                <a:cs typeface="Times New Roman"/>
              </a:rPr>
              <a:t>，并作出了</a:t>
            </a:r>
            <a:r>
              <a:rPr lang="en-US" altLang="zh-CN" b="1" kern="100" dirty="0">
                <a:latin typeface="Times New Roman"/>
                <a:cs typeface="Courier New"/>
              </a:rPr>
              <a:t>sin </a:t>
            </a:r>
            <a:r>
              <a:rPr lang="en-US" altLang="zh-CN" b="1" i="1" kern="100" dirty="0">
                <a:latin typeface="Times New Roman"/>
                <a:cs typeface="Courier New"/>
              </a:rPr>
              <a:t>θ</a:t>
            </a:r>
            <a:r>
              <a:rPr lang="en-US" altLang="zh-CN" b="1" kern="100" baseline="-25000" dirty="0">
                <a:latin typeface="Times New Roman"/>
                <a:cs typeface="Courier New"/>
              </a:rPr>
              <a:t>1</a:t>
            </a:r>
            <a:r>
              <a:rPr lang="zh-CN" altLang="zh-CN" b="1" kern="100" dirty="0">
                <a:latin typeface="Times New Roman"/>
                <a:cs typeface="Times New Roman"/>
              </a:rPr>
              <a:t>－</a:t>
            </a:r>
            <a:r>
              <a:rPr lang="en-US" altLang="zh-CN" b="1" kern="100" dirty="0">
                <a:latin typeface="Times New Roman"/>
                <a:cs typeface="Courier New"/>
              </a:rPr>
              <a:t>sin </a:t>
            </a:r>
            <a:r>
              <a:rPr lang="en-US" altLang="zh-CN" b="1" i="1" kern="100" dirty="0">
                <a:latin typeface="Times New Roman"/>
                <a:cs typeface="Courier New"/>
              </a:rPr>
              <a:t>θ</a:t>
            </a:r>
            <a:r>
              <a:rPr lang="en-US" altLang="zh-CN" b="1" kern="100" baseline="-25000" dirty="0">
                <a:latin typeface="Times New Roman"/>
                <a:cs typeface="Courier New"/>
              </a:rPr>
              <a:t>2</a:t>
            </a:r>
            <a:r>
              <a:rPr lang="zh-CN" altLang="zh-CN" b="1" kern="100" dirty="0">
                <a:latin typeface="Times New Roman"/>
                <a:cs typeface="Times New Roman"/>
              </a:rPr>
              <a:t>的图像如图所示。则下列说法正确的是</a:t>
            </a:r>
            <a:r>
              <a:rPr lang="en-US" altLang="zh-CN" b="1" kern="100" dirty="0">
                <a:latin typeface="Times New Roman"/>
                <a:cs typeface="Courier New"/>
              </a:rPr>
              <a:t>________</a:t>
            </a:r>
            <a:r>
              <a:rPr lang="zh-CN" altLang="zh-CN" b="1" kern="100" dirty="0">
                <a:latin typeface="Times New Roman"/>
                <a:cs typeface="Times New Roman"/>
              </a:rPr>
              <a:t>。</a:t>
            </a:r>
            <a:endParaRPr lang="zh-CN" altLang="zh-CN" sz="1050" kern="100" dirty="0">
              <a:latin typeface="宋体"/>
              <a:cs typeface="Courier New"/>
            </a:endParaRPr>
          </a:p>
          <a:p>
            <a:endParaRPr lang="zh-CN" altLang="en-US" dirty="0"/>
          </a:p>
        </p:txBody>
      </p:sp>
      <p:pic>
        <p:nvPicPr>
          <p:cNvPr id="6146" name="Picture 2" descr="21XLKWLX4-26.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229100" y="4293096"/>
            <a:ext cx="3164631" cy="1908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288727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98</TotalTime>
  <Words>1783</Words>
  <Application>Microsoft Office PowerPoint</Application>
  <PresentationFormat>自定义</PresentationFormat>
  <Paragraphs>90</Paragraphs>
  <Slides>29</Slides>
  <Notes>3</Notes>
  <HiddenSlides>0</HiddenSlides>
  <MMClips>0</MMClips>
  <ScaleCrop>false</ScaleCrop>
  <HeadingPairs>
    <vt:vector size="6" baseType="variant">
      <vt:variant>
        <vt:lpstr>主题</vt:lpstr>
      </vt:variant>
      <vt:variant>
        <vt:i4>1</vt:i4>
      </vt:variant>
      <vt:variant>
        <vt:lpstr>嵌入 OLE 服务器</vt:lpstr>
      </vt:variant>
      <vt:variant>
        <vt:i4>1</vt:i4>
      </vt:variant>
      <vt:variant>
        <vt:lpstr>幻灯片标题</vt:lpstr>
      </vt:variant>
      <vt:variant>
        <vt:i4>29</vt:i4>
      </vt:variant>
    </vt:vector>
  </HeadingPairs>
  <TitlesOfParts>
    <vt:vector size="31" baseType="lpstr">
      <vt:lpstr>Office 主题​​</vt:lpstr>
      <vt:lpstr>文档</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xb21cn</dc:creator>
  <cp:lastModifiedBy>xb21cn</cp:lastModifiedBy>
  <cp:revision>58</cp:revision>
  <dcterms:created xsi:type="dcterms:W3CDTF">2021-04-02T06:41:31Z</dcterms:created>
  <dcterms:modified xsi:type="dcterms:W3CDTF">2022-09-02T02:44:06Z</dcterms:modified>
</cp:coreProperties>
</file>