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0" r:id="rId2"/>
    <p:sldId id="261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2" r:id="rId13"/>
    <p:sldId id="263" r:id="rId14"/>
    <p:sldId id="264" r:id="rId15"/>
    <p:sldId id="265" r:id="rId16"/>
    <p:sldId id="278" r:id="rId17"/>
    <p:sldId id="283" r:id="rId18"/>
    <p:sldId id="279" r:id="rId19"/>
    <p:sldId id="280" r:id="rId20"/>
    <p:sldId id="281" r:id="rId21"/>
    <p:sldId id="282" r:id="rId22"/>
    <p:sldId id="277" r:id="rId23"/>
    <p:sldId id="276" r:id="rId24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378" y="-90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F7BC4-AAF5-4D14-B134-C449010860B8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9CFCA-EBE4-428A-9633-407AF83A52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1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package" Target="../embeddings/Microsoft_Word_Document11111.docx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20XWLX4-136.T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4.bin"/><Relationship Id="rId7" Type="http://schemas.openxmlformats.org/officeDocument/2006/relationships/package" Target="../embeddings/Microsoft_Word_Document5555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2.emf"/><Relationship Id="rId4" Type="http://schemas.openxmlformats.org/officeDocument/2006/relationships/package" Target="../embeddings/Microsoft_Word_Document44444.docx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21XLKWLX5-19.TI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6.bin"/><Relationship Id="rId7" Type="http://schemas.openxmlformats.org/officeDocument/2006/relationships/package" Target="../embeddings/Microsoft_Word_Document7777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5.emf"/><Relationship Id="rId4" Type="http://schemas.openxmlformats.org/officeDocument/2006/relationships/package" Target="../embeddings/Microsoft_Word_Document66666.docx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8.bin"/><Relationship Id="rId7" Type="http://schemas.openxmlformats.org/officeDocument/2006/relationships/image" Target="24gkjswlah-10.TIF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png"/><Relationship Id="rId5" Type="http://schemas.openxmlformats.org/officeDocument/2006/relationships/image" Target="../media/image17.emf"/><Relationship Id="rId10" Type="http://schemas.openxmlformats.org/officeDocument/2006/relationships/image" Target="../media/image18.emf"/><Relationship Id="rId4" Type="http://schemas.openxmlformats.org/officeDocument/2006/relationships/package" Target="../embeddings/Microsoft_Word_Document8888.docx"/><Relationship Id="rId9" Type="http://schemas.openxmlformats.org/officeDocument/2006/relationships/package" Target="../embeddings/Microsoft_Word_Document9999.doc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package" Target="../embeddings/Microsoft_Word_Document10101010.docx"/><Relationship Id="rId5" Type="http://schemas.openxmlformats.org/officeDocument/2006/relationships/oleObject" Target="../embeddings/oleObject10.bin"/><Relationship Id="rId4" Type="http://schemas.openxmlformats.org/officeDocument/2006/relationships/image" Target="24gkjswlah-11.TIF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11.bin"/><Relationship Id="rId7" Type="http://schemas.openxmlformats.org/officeDocument/2006/relationships/package" Target="../embeddings/Microsoft_Word_Document1312121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2.emf"/><Relationship Id="rId4" Type="http://schemas.openxmlformats.org/officeDocument/2006/relationships/package" Target="../embeddings/Microsoft_Word_Document12111111.doc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4.emf"/><Relationship Id="rId4" Type="http://schemas.openxmlformats.org/officeDocument/2006/relationships/package" Target="../embeddings/Microsoft_Word_Document1014131313.doc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20XWLX4-138.TI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20XWLX4-131.TIF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22222.docx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14.bin"/><Relationship Id="rId7" Type="http://schemas.openxmlformats.org/officeDocument/2006/relationships/package" Target="../embeddings/Microsoft_Word_Document12161515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6.emf"/><Relationship Id="rId4" Type="http://schemas.openxmlformats.org/officeDocument/2006/relationships/package" Target="../embeddings/Microsoft_Word_Document1115141414.doc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0108;&#21313;&#19977;&#65289;&#29992;&#21452;&#32541;&#24178;&#28041;&#23454;&#39564;&#27979;&#23450;&#20809;&#30340;&#27874;&#38271;.DOC" TargetMode="Externa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20XWLX4-132.TI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20XWLX4-133.TI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20XWLX4-134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333.docx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20XWLX4-135.T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第五节　用双缝干涉实验测定光的波长</a:t>
            </a:r>
            <a:endParaRPr lang="zh-CN" altLang="zh-CN" sz="2800" kern="100" dirty="0">
              <a:solidFill>
                <a:srgbClr val="00B050"/>
              </a:solidFill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315" y="836712"/>
            <a:ext cx="548966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0047945"/>
              </p:ext>
            </p:extLst>
          </p:nvPr>
        </p:nvGraphicFramePr>
        <p:xfrm>
          <a:off x="914400" y="1442169"/>
          <a:ext cx="10166350" cy="508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文档" r:id="rId5" imgW="10371836" imgH="5196119" progId="Word.Document.12">
                  <p:embed/>
                </p:oleObj>
              </mc:Choice>
              <mc:Fallback>
                <p:oleObj name="文档" r:id="rId5" imgW="10371836" imgH="519611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4400" y="1442169"/>
                        <a:ext cx="10166350" cy="5083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4525963"/>
          </a:xfrm>
        </p:spPr>
        <p:txBody>
          <a:bodyPr/>
          <a:lstStyle/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．灯丝和单缝及双缝必须平行放置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．干涉条纹与双缝垂直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．干涉条纹疏密程度与双缝宽度有关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．干涉条纹间距与光的波长有关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以上几点中你认为正确的是</a:t>
            </a:r>
            <a:r>
              <a:rPr lang="en-US" altLang="zh-CN" b="1" kern="100" dirty="0">
                <a:latin typeface="Times New Roman"/>
                <a:cs typeface="Courier New"/>
              </a:rPr>
              <a:t>________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当测量头中的分划板中心刻线对齐某条刻度线时，手轮上的示数如图乙所示，该读数为</a:t>
            </a:r>
            <a:r>
              <a:rPr lang="en-US" altLang="zh-CN" b="1" kern="100" dirty="0">
                <a:latin typeface="Times New Roman"/>
                <a:cs typeface="Courier New"/>
              </a:rPr>
              <a:t>________mm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8194" name="Picture 2" descr="20XWLX4-136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99" y="4581127"/>
            <a:ext cx="4392488" cy="19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4525963"/>
          </a:xfrm>
        </p:spPr>
        <p:txBody>
          <a:bodyPr/>
          <a:lstStyle/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如果测量头中的分划板中心刻线与干涉条纹不在同一方向上，如图丙所示。则在这种情况下测量干涉条纹的间距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时，测量值</a:t>
            </a:r>
            <a:r>
              <a:rPr lang="en-US" altLang="zh-CN" b="1" kern="100" dirty="0">
                <a:latin typeface="Times New Roman"/>
                <a:cs typeface="Courier New"/>
              </a:rPr>
              <a:t>________(</a:t>
            </a:r>
            <a:r>
              <a:rPr lang="zh-CN" altLang="zh-CN" b="1" kern="100" dirty="0">
                <a:latin typeface="Times New Roman"/>
                <a:cs typeface="Times New Roman"/>
              </a:rPr>
              <a:t>填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大于</a:t>
            </a:r>
            <a:r>
              <a:rPr lang="en-US" altLang="zh-CN" b="1" kern="100" dirty="0">
                <a:latin typeface="宋体"/>
                <a:cs typeface="Times New Roman"/>
              </a:rPr>
              <a:t>”“</a:t>
            </a:r>
            <a:r>
              <a:rPr lang="zh-CN" altLang="zh-CN" b="1" kern="100" dirty="0">
                <a:latin typeface="Times New Roman"/>
                <a:cs typeface="Times New Roman"/>
              </a:rPr>
              <a:t>小于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或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等于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实际值。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623610"/>
              </p:ext>
            </p:extLst>
          </p:nvPr>
        </p:nvGraphicFramePr>
        <p:xfrm>
          <a:off x="768995" y="2050181"/>
          <a:ext cx="10371138" cy="447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8" name="文档" r:id="rId4" imgW="10371836" imgH="4475447" progId="Word.Document.12">
                  <p:embed/>
                </p:oleObj>
              </mc:Choice>
              <mc:Fallback>
                <p:oleObj name="文档" r:id="rId4" imgW="10371836" imgH="447544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8995" y="2050181"/>
                        <a:ext cx="10371138" cy="447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738616"/>
              </p:ext>
            </p:extLst>
          </p:nvPr>
        </p:nvGraphicFramePr>
        <p:xfrm>
          <a:off x="6457627" y="5945906"/>
          <a:ext cx="498475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9" name="文档" r:id="rId7" imgW="5043421" imgH="592904" progId="Word.Document.12">
                  <p:embed/>
                </p:oleObj>
              </mc:Choice>
              <mc:Fallback>
                <p:oleObj name="文档" r:id="rId7" imgW="5043421" imgH="5929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57627" y="5945906"/>
                        <a:ext cx="4984750" cy="579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753775" y="908720"/>
            <a:ext cx="10744412" cy="4093913"/>
          </a:xfrm>
        </p:spPr>
        <p:txBody>
          <a:bodyPr/>
          <a:lstStyle/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solidFill>
                  <a:srgbClr val="00206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2060"/>
                </a:solidFill>
                <a:latin typeface="Times New Roman"/>
                <a:ea typeface="黑体"/>
                <a:cs typeface="Times New Roman"/>
              </a:rPr>
              <a:t>微点拨</a:t>
            </a:r>
            <a:r>
              <a:rPr lang="en-US" altLang="zh-CN" b="1" kern="100" dirty="0">
                <a:solidFill>
                  <a:srgbClr val="00206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solidFill>
                <a:srgbClr val="002060"/>
              </a:solidFill>
              <a:latin typeface="宋体"/>
              <a:cs typeface="Courier New"/>
            </a:endParaRPr>
          </a:p>
          <a:p>
            <a:pPr indent="612140" algn="ctr">
              <a:lnSpc>
                <a:spcPct val="200000"/>
              </a:lnSpc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实验操作技巧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单缝与双缝要相互平行，这样条纹比较清晰。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分划板中心刻线与干涉条纹中心在同一方向上，这样测出的条纹间距才准确。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6120679"/>
          </a:xfrm>
        </p:spPr>
        <p:txBody>
          <a:bodyPr/>
          <a:lstStyle/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solidFill>
                  <a:schemeClr val="accent3">
                    <a:lumMod val="50000"/>
                  </a:schemeClr>
                </a:solidFill>
                <a:latin typeface="IPAPANNEW"/>
                <a:cs typeface="Times New Roman"/>
              </a:rPr>
              <a:t>[</a:t>
            </a:r>
            <a:r>
              <a:rPr lang="zh-CN" altLang="zh-CN" b="1" kern="100" dirty="0">
                <a:solidFill>
                  <a:schemeClr val="accent3">
                    <a:lumMod val="50000"/>
                  </a:schemeClr>
                </a:solidFill>
                <a:latin typeface="宋体"/>
                <a:ea typeface="黑体"/>
                <a:cs typeface="Times New Roman"/>
              </a:rPr>
              <a:t>对点训练</a:t>
            </a:r>
            <a:r>
              <a:rPr lang="en-US" altLang="zh-CN" b="1" kern="100" dirty="0">
                <a:solidFill>
                  <a:schemeClr val="accent3">
                    <a:lumMod val="50000"/>
                  </a:schemeClr>
                </a:solidFill>
                <a:latin typeface="IPAPANNEW"/>
                <a:cs typeface="Times New Roman"/>
              </a:rPr>
              <a:t>]</a:t>
            </a:r>
            <a:endParaRPr lang="zh-CN" altLang="zh-CN" sz="1050" kern="100" dirty="0">
              <a:solidFill>
                <a:schemeClr val="accent3">
                  <a:lumMod val="50000"/>
                </a:schemeClr>
              </a:solidFill>
              <a:latin typeface="宋体"/>
              <a:cs typeface="Courier New"/>
            </a:endParaRPr>
          </a:p>
          <a:p>
            <a:pPr marL="442913" indent="-442913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．如图是用双缝干涉仪测光的波长的实验装置示意图：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图中</a:t>
            </a:r>
            <a:r>
              <a:rPr lang="zh-CN" altLang="zh-CN" b="1" kern="100" dirty="0">
                <a:latin typeface="宋体"/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是光源，</a:t>
            </a:r>
            <a:r>
              <a:rPr lang="zh-CN" altLang="zh-CN" b="1" kern="100" dirty="0">
                <a:latin typeface="宋体"/>
                <a:cs typeface="宋体"/>
              </a:rPr>
              <a:t>⑤</a:t>
            </a:r>
            <a:r>
              <a:rPr lang="zh-CN" altLang="zh-CN" b="1" kern="100" dirty="0">
                <a:latin typeface="Times New Roman"/>
                <a:cs typeface="Times New Roman"/>
              </a:rPr>
              <a:t>是光屏，它们之间的</a:t>
            </a:r>
            <a:r>
              <a:rPr lang="zh-CN" altLang="zh-CN" b="1" kern="100" dirty="0">
                <a:latin typeface="宋体"/>
                <a:cs typeface="宋体"/>
              </a:rPr>
              <a:t>②③④</a:t>
            </a:r>
            <a:r>
              <a:rPr lang="zh-CN" altLang="zh-CN" b="1" kern="100" dirty="0">
                <a:latin typeface="Times New Roman"/>
                <a:cs typeface="Times New Roman"/>
              </a:rPr>
              <a:t>依次是</a:t>
            </a:r>
            <a:r>
              <a:rPr lang="en-US" altLang="zh-CN" b="1" kern="100" dirty="0">
                <a:latin typeface="Times New Roman"/>
                <a:cs typeface="Courier New"/>
              </a:rPr>
              <a:t>________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cs typeface="Courier New"/>
              </a:rPr>
              <a:t>________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kern="100" dirty="0">
                <a:latin typeface="Times New Roman"/>
                <a:cs typeface="Courier New"/>
              </a:rPr>
              <a:t>________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以下操作能够增大光屏上相邻两条亮条纹之间的距离的是</a:t>
            </a:r>
            <a:r>
              <a:rPr lang="en-US" altLang="zh-CN" b="1" kern="100" dirty="0">
                <a:latin typeface="Times New Roman"/>
                <a:cs typeface="Courier New"/>
              </a:rPr>
              <a:t>________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．增大</a:t>
            </a:r>
            <a:r>
              <a:rPr lang="zh-CN" altLang="zh-CN" b="1" kern="100" dirty="0">
                <a:latin typeface="宋体"/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zh-CN" altLang="zh-CN" b="1" kern="100" dirty="0">
                <a:latin typeface="宋体"/>
                <a:cs typeface="宋体"/>
              </a:rPr>
              <a:t>④</a:t>
            </a:r>
            <a:r>
              <a:rPr lang="zh-CN" altLang="zh-CN" b="1" kern="100" dirty="0">
                <a:latin typeface="Times New Roman"/>
                <a:cs typeface="Times New Roman"/>
              </a:rPr>
              <a:t>之间的距离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．增大</a:t>
            </a:r>
            <a:r>
              <a:rPr lang="zh-CN" altLang="zh-CN" b="1" kern="100" dirty="0">
                <a:latin typeface="宋体"/>
                <a:cs typeface="宋体"/>
              </a:rPr>
              <a:t>④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zh-CN" altLang="zh-CN" b="1" kern="100" dirty="0">
                <a:latin typeface="宋体"/>
                <a:cs typeface="宋体"/>
              </a:rPr>
              <a:t>⑤</a:t>
            </a:r>
            <a:r>
              <a:rPr lang="zh-CN" altLang="zh-CN" b="1" kern="100" dirty="0">
                <a:latin typeface="Times New Roman"/>
                <a:cs typeface="Times New Roman"/>
              </a:rPr>
              <a:t>之间的距离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．将红色滤光片改为绿色滤光片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．增大双缝之间的距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离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0242" name="Picture 2" descr="21XLKWLX5-1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39" y="1412775"/>
            <a:ext cx="3600400" cy="1002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913873"/>
              </p:ext>
            </p:extLst>
          </p:nvPr>
        </p:nvGraphicFramePr>
        <p:xfrm>
          <a:off x="1062038" y="1416174"/>
          <a:ext cx="10274300" cy="266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0" name="文档" r:id="rId4" imgW="10371836" imgH="2694137" progId="Word.Document.12">
                  <p:embed/>
                </p:oleObj>
              </mc:Choice>
              <mc:Fallback>
                <p:oleObj name="文档" r:id="rId4" imgW="10371836" imgH="26941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2038" y="1416174"/>
                        <a:ext cx="10274300" cy="2663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437022"/>
              </p:ext>
            </p:extLst>
          </p:nvPr>
        </p:nvGraphicFramePr>
        <p:xfrm>
          <a:off x="1057027" y="4275435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57027" y="4275435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4320479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二</a:t>
            </a:r>
            <a:r>
              <a:rPr lang="en-US" altLang="zh-CN" b="1" kern="10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数据处理和误差分析</a:t>
            </a:r>
            <a:endParaRPr lang="zh-CN" altLang="zh-CN" sz="1050" kern="100" dirty="0">
              <a:solidFill>
                <a:schemeClr val="accent6">
                  <a:lumMod val="50000"/>
                </a:schemeClr>
              </a:solidFill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760125"/>
              </p:ext>
            </p:extLst>
          </p:nvPr>
        </p:nvGraphicFramePr>
        <p:xfrm>
          <a:off x="768995" y="980728"/>
          <a:ext cx="10371138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文档" r:id="rId4" imgW="10371836" imgH="1214579" progId="Word.Document.12">
                  <p:embed/>
                </p:oleObj>
              </mc:Choice>
              <mc:Fallback>
                <p:oleObj name="文档" r:id="rId4" imgW="10371836" imgH="121457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8995" y="980728"/>
                        <a:ext cx="10371138" cy="1214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0" name="Picture 2" descr="24gkjswlah-10.TIF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147" y="2276872"/>
            <a:ext cx="6984775" cy="180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6059547"/>
              </p:ext>
            </p:extLst>
          </p:nvPr>
        </p:nvGraphicFramePr>
        <p:xfrm>
          <a:off x="696987" y="4221088"/>
          <a:ext cx="10371138" cy="237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文档" r:id="rId9" imgW="10371836" imgH="2375080" progId="Word.Document.12">
                  <p:embed/>
                </p:oleObj>
              </mc:Choice>
              <mc:Fallback>
                <p:oleObj name="文档" r:id="rId9" imgW="10371836" imgH="23750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6987" y="4221088"/>
                        <a:ext cx="10371138" cy="237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24gkjswlah-1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423" y="836712"/>
            <a:ext cx="6192688" cy="207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2424277"/>
              </p:ext>
            </p:extLst>
          </p:nvPr>
        </p:nvGraphicFramePr>
        <p:xfrm>
          <a:off x="985019" y="3284984"/>
          <a:ext cx="10371138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文档" r:id="rId6" imgW="10371836" imgH="1187540" progId="Word.Document.12">
                  <p:embed/>
                </p:oleObj>
              </mc:Choice>
              <mc:Fallback>
                <p:oleObj name="文档" r:id="rId6" imgW="10371836" imgH="11875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5019" y="3284984"/>
                        <a:ext cx="10371138" cy="1187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981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458422"/>
              </p:ext>
            </p:extLst>
          </p:nvPr>
        </p:nvGraphicFramePr>
        <p:xfrm>
          <a:off x="985019" y="1124744"/>
          <a:ext cx="10371138" cy="273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文档" r:id="rId4" imgW="10371836" imgH="2738841" progId="Word.Document.12">
                  <p:embed/>
                </p:oleObj>
              </mc:Choice>
              <mc:Fallback>
                <p:oleObj name="文档" r:id="rId4" imgW="10371836" imgH="273884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5019" y="1124744"/>
                        <a:ext cx="10371138" cy="2738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929011"/>
              </p:ext>
            </p:extLst>
          </p:nvPr>
        </p:nvGraphicFramePr>
        <p:xfrm>
          <a:off x="1129035" y="3861048"/>
          <a:ext cx="10371138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文档" r:id="rId7" imgW="10371836" imgH="1713894" progId="Word.Document.12">
                  <p:embed/>
                </p:oleObj>
              </mc:Choice>
              <mc:Fallback>
                <p:oleObj name="文档" r:id="rId7" imgW="10371836" imgH="17138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29035" y="3861048"/>
                        <a:ext cx="10371138" cy="171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311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295436"/>
              </p:ext>
            </p:extLst>
          </p:nvPr>
        </p:nvGraphicFramePr>
        <p:xfrm>
          <a:off x="552971" y="1556792"/>
          <a:ext cx="10371138" cy="237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文档" r:id="rId4" imgW="10371836" imgH="2378325" progId="Word.Document.12">
                  <p:embed/>
                </p:oleObj>
              </mc:Choice>
              <mc:Fallback>
                <p:oleObj name="文档" r:id="rId4" imgW="10371836" imgH="237832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2971" y="1556792"/>
                        <a:ext cx="10371138" cy="237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42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88640"/>
            <a:ext cx="10975658" cy="6453336"/>
          </a:xfrm>
        </p:spPr>
        <p:txBody>
          <a:bodyPr>
            <a:normAutofit lnSpcReduction="10000"/>
          </a:bodyPr>
          <a:lstStyle/>
          <a:p>
            <a:pPr indent="612140"/>
            <a:r>
              <a:rPr lang="en-US" altLang="zh-CN" b="1" kern="100" dirty="0">
                <a:solidFill>
                  <a:schemeClr val="accent3">
                    <a:lumMod val="50000"/>
                  </a:schemeClr>
                </a:solidFill>
                <a:latin typeface="IPAPANNEW"/>
                <a:cs typeface="Times New Roman"/>
              </a:rPr>
              <a:t>[</a:t>
            </a:r>
            <a:r>
              <a:rPr lang="zh-CN" altLang="zh-CN" b="1" kern="100" dirty="0">
                <a:solidFill>
                  <a:schemeClr val="accent3">
                    <a:lumMod val="50000"/>
                  </a:schemeClr>
                </a:solidFill>
                <a:latin typeface="宋体"/>
                <a:ea typeface="黑体"/>
                <a:cs typeface="Times New Roman"/>
              </a:rPr>
              <a:t>对点训练</a:t>
            </a:r>
            <a:r>
              <a:rPr lang="en-US" altLang="zh-CN" b="1" kern="100" dirty="0">
                <a:solidFill>
                  <a:schemeClr val="accent3">
                    <a:lumMod val="50000"/>
                  </a:schemeClr>
                </a:solidFill>
                <a:latin typeface="IPAPANNEW"/>
                <a:cs typeface="Times New Roman"/>
              </a:rPr>
              <a:t>]</a:t>
            </a:r>
            <a:endParaRPr lang="zh-CN" altLang="zh-CN" sz="1050" kern="100" dirty="0">
              <a:solidFill>
                <a:schemeClr val="accent3">
                  <a:lumMod val="50000"/>
                </a:schemeClr>
              </a:solidFill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．某同学利用图示装置测量某种单色光的波长。实验时，接通电源使光源正常发光；调整光路，使得从目镜中可以观察到干涉条纹。回答下列问题：</a:t>
            </a: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若想增加从目镜中观察到的条纹个数，该同学可</a:t>
            </a:r>
            <a:r>
              <a:rPr lang="en-US" altLang="zh-CN" b="1" kern="100" dirty="0">
                <a:latin typeface="Times New Roman"/>
                <a:cs typeface="Courier New"/>
              </a:rPr>
              <a:t>________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．将单缝向双缝靠近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．将屏向靠近双缝的方向移动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．将屏向远离双缝的方向移动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．使用间距更小的双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缝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5362" name="Picture 2" descr="20XWLX4-13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07" y="2564904"/>
            <a:ext cx="4459956" cy="136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64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76195"/>
              </p:ext>
            </p:extLst>
          </p:nvPr>
        </p:nvGraphicFramePr>
        <p:xfrm>
          <a:off x="1057027" y="548680"/>
          <a:ext cx="10371138" cy="392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文档" r:id="rId4" imgW="10371836" imgH="3931428" progId="Word.Document.12">
                  <p:embed/>
                </p:oleObj>
              </mc:Choice>
              <mc:Fallback>
                <p:oleObj name="文档" r:id="rId4" imgW="10371836" imgH="393142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7027" y="548680"/>
                        <a:ext cx="10371138" cy="3925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20XWLX4-131.TIF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71" y="4286875"/>
            <a:ext cx="4032448" cy="215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38553" y="919261"/>
            <a:ext cx="10975658" cy="4525963"/>
          </a:xfrm>
        </p:spPr>
        <p:txBody>
          <a:bodyPr/>
          <a:lstStyle/>
          <a:p>
            <a:pPr indent="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若双缝的间距为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，屏与双缝间的距离为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zh-CN" altLang="zh-CN" b="1" kern="100" dirty="0">
                <a:latin typeface="Times New Roman"/>
                <a:cs typeface="Times New Roman"/>
              </a:rPr>
              <a:t>，测得第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条暗条纹到第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zh-CN" altLang="zh-CN" b="1" kern="100" dirty="0">
                <a:latin typeface="Times New Roman"/>
                <a:cs typeface="Times New Roman"/>
              </a:rPr>
              <a:t>条暗条纹之间的距离为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，则单色光的波长</a:t>
            </a:r>
            <a:r>
              <a:rPr lang="en-US" altLang="zh-CN" b="1" i="1" kern="100" dirty="0">
                <a:latin typeface="Times New Roman"/>
                <a:cs typeface="Courier New"/>
              </a:rPr>
              <a:t>λ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 ________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某次测量时，选用的双缝的间距为</a:t>
            </a:r>
            <a:r>
              <a:rPr lang="en-US" altLang="zh-CN" b="1" kern="100" dirty="0">
                <a:latin typeface="Times New Roman"/>
                <a:cs typeface="Courier New"/>
              </a:rPr>
              <a:t>0.300 mm</a:t>
            </a:r>
            <a:r>
              <a:rPr lang="zh-CN" altLang="zh-CN" b="1" kern="100" dirty="0">
                <a:latin typeface="Times New Roman"/>
                <a:cs typeface="Times New Roman"/>
              </a:rPr>
              <a:t>，测得屏与双缝间的距离为</a:t>
            </a:r>
            <a:r>
              <a:rPr lang="en-US" altLang="zh-CN" b="1" kern="100" dirty="0">
                <a:latin typeface="Times New Roman"/>
                <a:cs typeface="Courier New"/>
              </a:rPr>
              <a:t>1.20 m</a:t>
            </a:r>
            <a:r>
              <a:rPr lang="zh-CN" altLang="zh-CN" b="1" kern="100" dirty="0">
                <a:latin typeface="Times New Roman"/>
                <a:cs typeface="Times New Roman"/>
              </a:rPr>
              <a:t>，第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条暗条纹到第</a:t>
            </a:r>
            <a:r>
              <a:rPr lang="en-US" altLang="zh-CN" b="1" kern="100" dirty="0">
                <a:latin typeface="Times New Roman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cs typeface="Times New Roman"/>
              </a:rPr>
              <a:t>条暗条纹之间的距离为</a:t>
            </a:r>
            <a:r>
              <a:rPr lang="en-US" altLang="zh-CN" b="1" kern="100" dirty="0">
                <a:latin typeface="Times New Roman"/>
                <a:cs typeface="Courier New"/>
              </a:rPr>
              <a:t>7.56 mm</a:t>
            </a:r>
            <a:r>
              <a:rPr lang="zh-CN" altLang="zh-CN" b="1" kern="100" dirty="0">
                <a:latin typeface="Times New Roman"/>
                <a:cs typeface="Times New Roman"/>
              </a:rPr>
              <a:t>。则所测单色光的波长为</a:t>
            </a:r>
            <a:r>
              <a:rPr lang="en-US" altLang="zh-CN" b="1" kern="100" dirty="0">
                <a:latin typeface="Times New Roman"/>
                <a:cs typeface="Courier New"/>
              </a:rPr>
              <a:t>________nm(</a:t>
            </a:r>
            <a:r>
              <a:rPr lang="zh-CN" altLang="zh-CN" b="1" kern="100" dirty="0">
                <a:latin typeface="Times New Roman"/>
                <a:cs typeface="Times New Roman"/>
              </a:rPr>
              <a:t>结果保留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位有效数字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87332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413540"/>
              </p:ext>
            </p:extLst>
          </p:nvPr>
        </p:nvGraphicFramePr>
        <p:xfrm>
          <a:off x="911225" y="620688"/>
          <a:ext cx="10371138" cy="460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文档" r:id="rId4" imgW="10371836" imgH="4614967" progId="Word.Document.12">
                  <p:embed/>
                </p:oleObj>
              </mc:Choice>
              <mc:Fallback>
                <p:oleObj name="文档" r:id="rId4" imgW="10371836" imgH="46149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225" y="620688"/>
                        <a:ext cx="10371138" cy="4608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817926"/>
              </p:ext>
            </p:extLst>
          </p:nvPr>
        </p:nvGraphicFramePr>
        <p:xfrm>
          <a:off x="334961" y="5136033"/>
          <a:ext cx="10371138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文档" r:id="rId7" imgW="10371836" imgH="957531" progId="Word.Document.12">
                  <p:embed/>
                </p:oleObj>
              </mc:Choice>
              <mc:Fallback>
                <p:oleObj name="文档" r:id="rId7" imgW="10371836" imgH="95753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4961" y="5136033"/>
                        <a:ext cx="10371138" cy="957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964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二十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三）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7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10561" y="188640"/>
            <a:ext cx="10975658" cy="4525963"/>
          </a:xfrm>
        </p:spPr>
        <p:txBody>
          <a:bodyPr/>
          <a:lstStyle/>
          <a:p>
            <a:pPr indent="612140"/>
            <a:r>
              <a:rPr lang="zh-CN" altLang="zh-CN" b="1" kern="100" dirty="0">
                <a:latin typeface="宋体"/>
                <a:ea typeface="C-KT"/>
                <a:cs typeface="Times New Roman"/>
              </a:rPr>
              <a:t></a:t>
            </a:r>
            <a:r>
              <a:rPr lang="zh-CN" altLang="zh-CN" b="1" kern="100" dirty="0">
                <a:latin typeface="宋体"/>
                <a:ea typeface="黑体"/>
                <a:cs typeface="Times New Roman"/>
              </a:rPr>
              <a:t>实验器材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/>
            <a:r>
              <a:rPr lang="zh-CN" altLang="zh-CN" b="1" kern="100" dirty="0">
                <a:latin typeface="Times New Roman"/>
                <a:cs typeface="Times New Roman"/>
              </a:rPr>
              <a:t>双缝干涉仪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包括：光具座、光源、滤光片、单缝、双缝、遮光筒、光屏及测量头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、学生电源、导线、米尺。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宋体"/>
                <a:ea typeface="C-KT"/>
                <a:cs typeface="Times New Roman"/>
              </a:rPr>
              <a:t>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实验步骤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器材的安装与调整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先将光源、遮光筒依次放于光具座上，如图所示，调整光源的高度，使它发出的一束光沿着遮光筒的轴线把屏照亮。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3074" name="Picture 2" descr="20XWLX4-13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259" y="4509120"/>
            <a:ext cx="5688632" cy="197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260648"/>
            <a:ext cx="10975658" cy="6192688"/>
          </a:xfrm>
        </p:spPr>
        <p:txBody>
          <a:bodyPr>
            <a:normAutofit lnSpcReduction="10000"/>
          </a:bodyPr>
          <a:lstStyle/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将单缝和双缝安装在光具座上，使光源、单缝及双缝三者的中心位于遮光筒的轴线上，并注意使双缝与单缝相互平行，在遮光筒有光屏一端安装测量头，如图所示，调整分划板位置到分划板中心刻线位于光屏中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en-US" altLang="zh-CN" b="1" kern="100" dirty="0" smtClean="0">
              <a:latin typeface="Times New Roman"/>
              <a:ea typeface="黑体"/>
              <a:cs typeface="Courier New"/>
            </a:endParaRPr>
          </a:p>
          <a:p>
            <a:pPr marL="442913" indent="-442913"/>
            <a:endParaRPr lang="en-US" altLang="zh-CN" b="1" kern="100" dirty="0">
              <a:latin typeface="Times New Roman"/>
              <a:ea typeface="黑体"/>
              <a:cs typeface="Courier New"/>
            </a:endParaRPr>
          </a:p>
          <a:p>
            <a:pPr marL="442913" indent="-442913"/>
            <a:endParaRPr lang="en-US" altLang="zh-CN" b="1" kern="100" dirty="0" smtClean="0">
              <a:latin typeface="Times New Roman"/>
              <a:ea typeface="黑体"/>
              <a:cs typeface="Courier New"/>
            </a:endParaRPr>
          </a:p>
          <a:p>
            <a:pPr marL="442913" indent="-442913"/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观察双缝干涉图样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调节单缝的位置，使单缝和双缝间距离保持在</a:t>
            </a:r>
            <a:r>
              <a:rPr lang="en-US" altLang="zh-CN" b="1" kern="100" dirty="0">
                <a:latin typeface="Times New Roman"/>
                <a:cs typeface="Courier New"/>
              </a:rPr>
              <a:t>5</a:t>
            </a:r>
            <a:r>
              <a:rPr lang="zh-CN" altLang="zh-CN" b="1" kern="100" dirty="0">
                <a:latin typeface="Times New Roman"/>
                <a:cs typeface="Times New Roman"/>
              </a:rPr>
              <a:t>～</a:t>
            </a:r>
            <a:r>
              <a:rPr lang="en-US" altLang="zh-CN" b="1" kern="100" dirty="0">
                <a:latin typeface="Times New Roman"/>
                <a:cs typeface="Courier New"/>
              </a:rPr>
              <a:t>10 cm</a:t>
            </a:r>
            <a:r>
              <a:rPr lang="zh-CN" altLang="zh-CN" b="1" kern="100" dirty="0">
                <a:latin typeface="Times New Roman"/>
                <a:cs typeface="Times New Roman"/>
              </a:rPr>
              <a:t>，使缝相互平行，中心大致位于遮光筒的轴线上，这时通过测量头上的目镜观察干涉条纹，若干涉条纹不清晰，可通过遮光筒上的调节长杆轻轻拨动双缝，即可使干涉条纹清晰明亮。在屏上就会看到白光的双缝干涉图样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4098" name="Picture 2" descr="20XWLX4-13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75" y="2259680"/>
            <a:ext cx="4695742" cy="131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25783" y="919261"/>
            <a:ext cx="10744412" cy="4525963"/>
          </a:xfrm>
        </p:spPr>
        <p:txBody>
          <a:bodyPr/>
          <a:lstStyle/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将红色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或绿色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滤光片放置在单缝前面，通过目镜可看到单色光的双缝干涉条纹。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在光源及单缝之间加上一凸透镜，调节光源及单缝的位置，使光源灯丝成像于单缝上，可提高双缝干涉条纹的亮度，使条纹更加清晰，如图所示。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/>
            <a:endParaRPr lang="zh-CN" altLang="en-US" dirty="0"/>
          </a:p>
        </p:txBody>
      </p:sp>
      <p:pic>
        <p:nvPicPr>
          <p:cNvPr id="5122" name="Picture 2" descr="20XWLX4-13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291" y="3511549"/>
            <a:ext cx="489173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588033"/>
              </p:ext>
            </p:extLst>
          </p:nvPr>
        </p:nvGraphicFramePr>
        <p:xfrm>
          <a:off x="911225" y="558800"/>
          <a:ext cx="10371138" cy="574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文档" r:id="rId4" imgW="10371836" imgH="5740498" progId="Word.Document.12">
                  <p:embed/>
                </p:oleObj>
              </mc:Choice>
              <mc:Fallback>
                <p:oleObj name="文档" r:id="rId4" imgW="10371836" imgH="574049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1225" y="558800"/>
                        <a:ext cx="10371138" cy="574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764702"/>
            <a:ext cx="10975658" cy="4968554"/>
          </a:xfrm>
        </p:spPr>
        <p:txBody>
          <a:bodyPr>
            <a:normAutofit/>
          </a:bodyPr>
          <a:lstStyle/>
          <a:p>
            <a:pPr indent="267970"/>
            <a:r>
              <a:rPr lang="zh-CN" altLang="zh-CN" b="1" kern="100" dirty="0" smtClean="0">
                <a:latin typeface="宋体"/>
                <a:ea typeface="C-KT"/>
                <a:cs typeface="Times New Roman"/>
              </a:rPr>
              <a:t>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误差分析</a:t>
            </a:r>
            <a:endParaRPr lang="zh-CN" altLang="zh-CN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测双缝到屏的距离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zh-CN" altLang="zh-CN" b="1" kern="100" dirty="0">
                <a:latin typeface="Times New Roman"/>
                <a:cs typeface="Times New Roman"/>
              </a:rPr>
              <a:t>带来的误差，可通过选用毫米刻度尺，进行多次测量求平均值的办法减小误差。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测条纹间距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带来的误差。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latin typeface="宋体"/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干涉条纹没有调到最清晰的程度。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latin typeface="宋体"/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分划板刻线与干涉条纹不平行，中心刻线没有恰好位于条纹中心。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latin typeface="宋体"/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测量多条亮条纹间距离时读数不准确。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zh-CN" sz="1050" kern="100" dirty="0" smtClean="0">
              <a:latin typeface="宋体"/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41003" y="980728"/>
            <a:ext cx="10975658" cy="4525963"/>
          </a:xfrm>
        </p:spPr>
        <p:txBody>
          <a:bodyPr/>
          <a:lstStyle/>
          <a:p>
            <a:pPr indent="612140"/>
            <a:r>
              <a:rPr lang="zh-CN" altLang="zh-CN" b="1" kern="100" dirty="0">
                <a:latin typeface="宋体"/>
                <a:ea typeface="C-KT"/>
                <a:cs typeface="Times New Roman"/>
              </a:rPr>
              <a:t>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注意事项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放置单缝和双缝时，必须使缝平行。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要保证光源、滤光片、单缝、双缝和光屏的中心在同一条轴线上。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测量头的中心刻线要对着亮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或暗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条纹的中心。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要多测几条亮条纹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或暗条纹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中心间的距离，再求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cs typeface="Times New Roman"/>
              </a:rPr>
              <a:t>照在光屏上的像很弱，主要原因是灯丝与单缝、双缝、测量头与遮光筒不共轴所致，干涉条纹不清晰一般是因为单缝与双缝不平行。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1279301"/>
            <a:ext cx="10975658" cy="4525963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实验原理与操作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1]</a:t>
            </a:r>
            <a:r>
              <a:rPr lang="zh-CN" altLang="zh-CN" b="1" kern="100" dirty="0">
                <a:latin typeface="Times New Roman"/>
                <a:cs typeface="Times New Roman"/>
              </a:rPr>
              <a:t>　在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用双缝干涉实验测定光的波长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实验中，实验装置如图甲所示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06" y="494702"/>
            <a:ext cx="548966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20XWLX4-135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175" y="2996950"/>
            <a:ext cx="476368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1517</Words>
  <Application>Microsoft Office PowerPoint</Application>
  <PresentationFormat>自定义</PresentationFormat>
  <Paragraphs>65</Paragraphs>
  <Slides>23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5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42</cp:revision>
  <dcterms:created xsi:type="dcterms:W3CDTF">2021-04-02T06:41:31Z</dcterms:created>
  <dcterms:modified xsi:type="dcterms:W3CDTF">2024-03-25T08:28:43Z</dcterms:modified>
</cp:coreProperties>
</file>