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60" r:id="rId2"/>
    <p:sldId id="261" r:id="rId3"/>
    <p:sldId id="267" r:id="rId4"/>
    <p:sldId id="268" r:id="rId5"/>
    <p:sldId id="269" r:id="rId6"/>
    <p:sldId id="270" r:id="rId7"/>
    <p:sldId id="271" r:id="rId8"/>
    <p:sldId id="272" r:id="rId9"/>
    <p:sldId id="273" r:id="rId10"/>
    <p:sldId id="274" r:id="rId11"/>
    <p:sldId id="275" r:id="rId12"/>
    <p:sldId id="262" r:id="rId13"/>
    <p:sldId id="263" r:id="rId14"/>
    <p:sldId id="264" r:id="rId15"/>
    <p:sldId id="265" r:id="rId16"/>
    <p:sldId id="278" r:id="rId17"/>
    <p:sldId id="279" r:id="rId18"/>
    <p:sldId id="280" r:id="rId19"/>
    <p:sldId id="282" r:id="rId20"/>
    <p:sldId id="283" r:id="rId21"/>
    <p:sldId id="284" r:id="rId22"/>
    <p:sldId id="285" r:id="rId23"/>
    <p:sldId id="286" r:id="rId24"/>
    <p:sldId id="287" r:id="rId25"/>
    <p:sldId id="288" r:id="rId26"/>
    <p:sldId id="289" r:id="rId27"/>
    <p:sldId id="290" r:id="rId28"/>
    <p:sldId id="291"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277" r:id="rId52"/>
    <p:sldId id="276" r:id="rId53"/>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1" d="100"/>
          <a:sy n="81" d="100"/>
        </p:scale>
        <p:origin x="-378"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F7BC4-AAF5-4D14-B134-C449010860B8}"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E9CFCA-EBE4-428A-9633-407AF83A5239}" type="slidenum">
              <a:rPr lang="zh-CN" altLang="en-US" smtClean="0"/>
              <a:t>‹#›</a:t>
            </a:fld>
            <a:endParaRPr lang="zh-CN" altLang="en-US"/>
          </a:p>
        </p:txBody>
      </p:sp>
    </p:spTree>
    <p:extLst>
      <p:ext uri="{BB962C8B-B14F-4D97-AF65-F5344CB8AC3E}">
        <p14:creationId xmlns:p14="http://schemas.microsoft.com/office/powerpoint/2010/main" val="277911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51</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21WLXKCXARXS4-61.TI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0WLXBY5-42.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20WLXBY5-43.TIF"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20WLXBY5-44.TIF" TargetMode="Externa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20WLXBY5-46.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1XLKWLX5-30+.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20XWLX4-153.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20WLXBY5-48.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20WLXBY5-49.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20WLXBY5-57.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21XLKWLX5-36.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20WLXBY5-59.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20WLXBY5-60.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21XLKWLX5-36+.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21XLKWLX5-31.TIF"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20WLXBY5-67.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package" Target="../embeddings/Microsoft_Word_Document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package" Target="../embeddings/Microsoft_Word_Document22.docx"/><Relationship Id="rId4" Type="http://schemas.openxmlformats.org/officeDocument/2006/relationships/image" Target="../media/image22.emf"/></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108;&#21313;&#22235;&#65289;&#20809;&#30340;&#34893;&#23556;&#21644;&#20559;&#25391;%20&#28608;&#20809;.DOC" TargetMode="External"/><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919261"/>
            <a:ext cx="10975658" cy="4525963"/>
          </a:xfrm>
        </p:spPr>
        <p:txBody>
          <a:bodyPr>
            <a:normAutofit/>
          </a:bodyPr>
          <a:lstStyle/>
          <a:p>
            <a:pPr indent="612140" algn="ctr"/>
            <a:r>
              <a:rPr lang="zh-CN" altLang="zh-CN" sz="2800" b="1" kern="100" dirty="0">
                <a:solidFill>
                  <a:srgbClr val="00B050"/>
                </a:solidFill>
                <a:latin typeface="Times New Roman"/>
                <a:cs typeface="Times New Roman"/>
              </a:rPr>
              <a:t>第六、七节　光的衍射和偏振　激光</a:t>
            </a:r>
            <a:endParaRPr lang="zh-CN" altLang="zh-CN" sz="2800" kern="100" dirty="0">
              <a:solidFill>
                <a:srgbClr val="00B050"/>
              </a:solidFill>
              <a:effectLst/>
              <a:latin typeface="宋体"/>
              <a:cs typeface="Courier New"/>
            </a:endParaRPr>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55" y="1844824"/>
            <a:ext cx="1136244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738553" y="1052736"/>
            <a:ext cx="10975658" cy="4525963"/>
          </a:xfrm>
        </p:spPr>
        <p:txBody>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激光频率单一，可以进行光纤通信。</a:t>
            </a:r>
            <a:r>
              <a:rPr lang="en-US"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激光可以切割、焊接，是因为激光的亮度高，能量大。</a:t>
            </a:r>
            <a:r>
              <a:rPr lang="en-US"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激光可以在医学上被用作</a:t>
            </a:r>
            <a:r>
              <a:rPr lang="en-US" altLang="zh-CN" b="1" kern="100" dirty="0">
                <a:latin typeface="宋体"/>
                <a:cs typeface="Times New Roman"/>
              </a:rPr>
              <a:t>“</a:t>
            </a:r>
            <a:r>
              <a:rPr lang="zh-CN" altLang="zh-CN" b="1" kern="100" dirty="0">
                <a:latin typeface="Times New Roman"/>
                <a:cs typeface="Times New Roman"/>
              </a:rPr>
              <a:t>光刀</a:t>
            </a:r>
            <a:r>
              <a:rPr lang="en-US" altLang="zh-CN" b="1" kern="100" dirty="0">
                <a:latin typeface="宋体"/>
                <a:cs typeface="Times New Roman"/>
              </a:rPr>
              <a:t>”</a:t>
            </a:r>
            <a:r>
              <a:rPr lang="zh-CN" altLang="zh-CN" b="1" kern="100" dirty="0">
                <a:latin typeface="Times New Roman"/>
                <a:cs typeface="Times New Roman"/>
              </a:rPr>
              <a:t>，是因为激光的平行度很好。</a:t>
            </a:r>
            <a:r>
              <a:rPr lang="en-US"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a:p>
            <a:pPr indent="0"/>
            <a:r>
              <a:rPr lang="en-US" altLang="zh-CN" b="1" kern="100" dirty="0" smtClean="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442913" indent="0"/>
            <a:r>
              <a:rPr lang="zh-CN" altLang="zh-CN" b="1" kern="100" dirty="0" smtClean="0">
                <a:latin typeface="Times New Roman"/>
                <a:cs typeface="Times New Roman"/>
              </a:rPr>
              <a:t>利</a:t>
            </a:r>
            <a:r>
              <a:rPr lang="zh-CN" altLang="zh-CN" b="1" kern="100" dirty="0">
                <a:latin typeface="Times New Roman"/>
                <a:cs typeface="Times New Roman"/>
              </a:rPr>
              <a:t>用激光测量地球到月球的距离，应用了激光哪方面的性质？</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提示</a:t>
            </a:r>
            <a:r>
              <a:rPr lang="zh-CN" altLang="zh-CN" b="1" kern="100" dirty="0">
                <a:solidFill>
                  <a:srgbClr val="FF0000"/>
                </a:solidFill>
                <a:latin typeface="Times New Roman"/>
                <a:cs typeface="Times New Roman"/>
              </a:rPr>
              <a:t>：</a:t>
            </a:r>
            <a:r>
              <a:rPr lang="zh-CN" altLang="zh-CN" b="1" kern="100" dirty="0">
                <a:latin typeface="Times New Roman"/>
                <a:ea typeface="楷体_GB2312"/>
                <a:cs typeface="Times New Roman"/>
              </a:rPr>
              <a:t>应用了</a:t>
            </a:r>
            <a:r>
              <a:rPr lang="en-US" altLang="zh-CN" b="1" kern="100" dirty="0">
                <a:latin typeface="宋体"/>
                <a:cs typeface="Times New Roman"/>
              </a:rPr>
              <a:t>“</a:t>
            </a:r>
            <a:r>
              <a:rPr lang="zh-CN" altLang="zh-CN" b="1" kern="100" dirty="0">
                <a:latin typeface="Times New Roman"/>
                <a:ea typeface="楷体_GB2312"/>
                <a:cs typeface="Times New Roman"/>
              </a:rPr>
              <a:t>平行度</a:t>
            </a:r>
            <a:r>
              <a:rPr lang="en-US" altLang="zh-CN" b="1" kern="100" dirty="0">
                <a:latin typeface="宋体"/>
                <a:cs typeface="Times New Roman"/>
              </a:rPr>
              <a:t>”</a:t>
            </a:r>
            <a:r>
              <a:rPr lang="zh-CN" altLang="zh-CN" b="1" kern="100" dirty="0">
                <a:latin typeface="Times New Roman"/>
                <a:ea typeface="楷体_GB2312"/>
                <a:cs typeface="Times New Roman"/>
              </a:rPr>
              <a:t>非常好的性质。</a:t>
            </a:r>
            <a:endParaRPr lang="zh-CN" altLang="zh-CN" sz="1050" kern="100" dirty="0">
              <a:latin typeface="宋体"/>
              <a:cs typeface="Courier New"/>
            </a:endParaRPr>
          </a:p>
          <a:p>
            <a:endParaRPr lang="zh-CN" altLang="en-US" dirty="0"/>
          </a:p>
        </p:txBody>
      </p:sp>
      <p:sp>
        <p:nvSpPr>
          <p:cNvPr id="3" name="矩形 2"/>
          <p:cNvSpPr/>
          <p:nvPr/>
        </p:nvSpPr>
        <p:spPr>
          <a:xfrm>
            <a:off x="10850115" y="177281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4" name="矩形 3"/>
          <p:cNvSpPr/>
          <p:nvPr/>
        </p:nvSpPr>
        <p:spPr>
          <a:xfrm>
            <a:off x="10890392" y="242088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5" name="矩形 4"/>
          <p:cNvSpPr/>
          <p:nvPr/>
        </p:nvSpPr>
        <p:spPr>
          <a:xfrm>
            <a:off x="10917551" y="303029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normAutofit/>
          </a:bodyPr>
          <a:lstStyle/>
          <a:p>
            <a:pPr indent="534988"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三种常见的衍射</a:t>
            </a:r>
            <a:endParaRPr lang="zh-CN" altLang="zh-CN" sz="1050" kern="100" dirty="0">
              <a:solidFill>
                <a:schemeClr val="accent6">
                  <a:lumMod val="75000"/>
                </a:schemeClr>
              </a:solidFill>
              <a:latin typeface="宋体"/>
              <a:cs typeface="Courier New"/>
            </a:endParaRPr>
          </a:p>
          <a:p>
            <a:pPr indent="534988"/>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534988" algn="just">
              <a:tabLst>
                <a:tab pos="2970530" algn="l"/>
              </a:tabLst>
            </a:pPr>
            <a:r>
              <a:rPr lang="zh-CN" altLang="zh-CN" b="1" kern="100" dirty="0">
                <a:latin typeface="Times New Roman"/>
                <a:cs typeface="Times New Roman"/>
              </a:rPr>
              <a:t>取</a:t>
            </a:r>
            <a:r>
              <a:rPr lang="en-US" altLang="zh-CN" b="1" kern="100" dirty="0">
                <a:latin typeface="Times New Roman"/>
                <a:cs typeface="Courier New"/>
              </a:rPr>
              <a:t>3</a:t>
            </a:r>
            <a:r>
              <a:rPr lang="zh-CN" altLang="zh-CN" b="1" kern="100" dirty="0">
                <a:latin typeface="Times New Roman"/>
                <a:cs typeface="Times New Roman"/>
              </a:rPr>
              <a:t>块不透光的板，在每块板的中间各开</a:t>
            </a:r>
            <a:r>
              <a:rPr lang="en-US" altLang="zh-CN" b="1" kern="100" dirty="0">
                <a:latin typeface="Times New Roman"/>
                <a:cs typeface="Courier New"/>
              </a:rPr>
              <a:t>1</a:t>
            </a:r>
            <a:r>
              <a:rPr lang="zh-CN" altLang="zh-CN" b="1" kern="100" dirty="0">
                <a:latin typeface="Times New Roman"/>
                <a:cs typeface="Times New Roman"/>
              </a:rPr>
              <a:t>个圆孔，</a:t>
            </a:r>
            <a:r>
              <a:rPr lang="en-US" altLang="zh-CN" b="1" kern="100" dirty="0">
                <a:latin typeface="Times New Roman"/>
                <a:cs typeface="Courier New"/>
              </a:rPr>
              <a:t>3</a:t>
            </a:r>
            <a:r>
              <a:rPr lang="zh-CN" altLang="zh-CN" b="1" kern="100" dirty="0">
                <a:latin typeface="Times New Roman"/>
                <a:cs typeface="Times New Roman"/>
              </a:rPr>
              <a:t>块板所开的圆孔大小不一。先用点光源照射圆孔最大的那块板，在屏上会出现一个明亮的圆形光斑图甲；再换上圆孔中等的那块板，在屏上会出现图乙；最后用圆孔最小</a:t>
            </a:r>
            <a:r>
              <a:rPr lang="en-US" altLang="zh-CN" b="1" kern="100" dirty="0">
                <a:latin typeface="Times New Roman"/>
                <a:cs typeface="Courier New"/>
              </a:rPr>
              <a:t>(</a:t>
            </a:r>
            <a:r>
              <a:rPr lang="zh-CN" altLang="zh-CN" b="1" kern="100" dirty="0">
                <a:latin typeface="Times New Roman"/>
                <a:cs typeface="Times New Roman"/>
              </a:rPr>
              <a:t>直径约为</a:t>
            </a:r>
            <a:r>
              <a:rPr lang="en-US" altLang="zh-CN" b="1" kern="100" dirty="0">
                <a:latin typeface="Times New Roman"/>
                <a:cs typeface="Courier New"/>
              </a:rPr>
              <a:t>1 mm)</a:t>
            </a:r>
            <a:r>
              <a:rPr lang="zh-CN" altLang="zh-CN" b="1" kern="100" dirty="0">
                <a:latin typeface="Times New Roman"/>
                <a:cs typeface="Times New Roman"/>
              </a:rPr>
              <a:t>的那块板，在屏上会出现图丙。</a:t>
            </a:r>
            <a:endParaRPr lang="zh-CN" altLang="zh-CN" kern="100" dirty="0">
              <a:latin typeface="宋体"/>
              <a:cs typeface="Courier New"/>
            </a:endParaRPr>
          </a:p>
          <a:p>
            <a:pPr indent="534988"/>
            <a:endParaRPr lang="zh-CN" altLang="en-US" dirty="0"/>
          </a:p>
        </p:txBody>
      </p:sp>
      <p:pic>
        <p:nvPicPr>
          <p:cNvPr id="2050"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3251" y="33265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2" descr="21WLXKCXARXS4-6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929235" y="4941168"/>
            <a:ext cx="6768752" cy="10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normAutofit/>
          </a:bodyPr>
          <a:lstStyle/>
          <a:p>
            <a:pPr lvl="0" indent="534988" algn="just">
              <a:lnSpc>
                <a:spcPct val="200000"/>
              </a:lnSpc>
              <a:tabLst>
                <a:tab pos="2970530" algn="l"/>
              </a:tabLst>
            </a:pPr>
            <a:r>
              <a:rPr lang="en-US" altLang="zh-CN" b="1" kern="100" dirty="0">
                <a:solidFill>
                  <a:prstClr val="black"/>
                </a:solidFill>
                <a:latin typeface="Times New Roman"/>
                <a:cs typeface="Courier New"/>
              </a:rPr>
              <a:t>(1)</a:t>
            </a:r>
            <a:r>
              <a:rPr lang="zh-CN" altLang="zh-CN" b="1" kern="100" dirty="0">
                <a:solidFill>
                  <a:prstClr val="black"/>
                </a:solidFill>
                <a:latin typeface="Times New Roman"/>
                <a:cs typeface="Times New Roman"/>
              </a:rPr>
              <a:t>屏上图乙产生了什么现象？</a:t>
            </a:r>
            <a:endParaRPr lang="zh-CN" altLang="zh-CN" kern="100" dirty="0">
              <a:solidFill>
                <a:prstClr val="black"/>
              </a:solidFill>
              <a:latin typeface="宋体"/>
              <a:cs typeface="Courier New"/>
            </a:endParaRPr>
          </a:p>
          <a:p>
            <a:pPr lvl="0" indent="534988" algn="just">
              <a:lnSpc>
                <a:spcPct val="200000"/>
              </a:lnSpc>
              <a:tabLst>
                <a:tab pos="2970530" algn="l"/>
              </a:tabLst>
            </a:pPr>
            <a:r>
              <a:rPr lang="en-US" altLang="zh-CN" b="1" kern="100" dirty="0">
                <a:solidFill>
                  <a:prstClr val="black"/>
                </a:solidFill>
                <a:latin typeface="Times New Roman"/>
                <a:cs typeface="Courier New"/>
              </a:rPr>
              <a:t>(2)</a:t>
            </a:r>
            <a:r>
              <a:rPr lang="zh-CN" altLang="zh-CN" b="1" kern="100" dirty="0">
                <a:solidFill>
                  <a:prstClr val="black"/>
                </a:solidFill>
                <a:latin typeface="Times New Roman"/>
                <a:cs typeface="Times New Roman"/>
              </a:rPr>
              <a:t>图乙和图丙屏上的条纹有什么区别？</a:t>
            </a:r>
            <a:endParaRPr lang="zh-CN" altLang="zh-CN" kern="100" dirty="0">
              <a:solidFill>
                <a:prstClr val="black"/>
              </a:solidFill>
              <a:latin typeface="宋体"/>
              <a:cs typeface="Courier New"/>
            </a:endParaRPr>
          </a:p>
          <a:p>
            <a:pPr lvl="0" indent="534988" algn="just">
              <a:lnSpc>
                <a:spcPct val="200000"/>
              </a:lnSpc>
              <a:tabLst>
                <a:tab pos="2970530" algn="l"/>
              </a:tabLst>
            </a:pPr>
            <a:r>
              <a:rPr lang="zh-CN" altLang="zh-CN" b="1" kern="100" dirty="0">
                <a:solidFill>
                  <a:srgbClr val="FF0000"/>
                </a:solidFill>
                <a:latin typeface="Times New Roman"/>
                <a:ea typeface="黑体"/>
                <a:cs typeface="Times New Roman"/>
              </a:rPr>
              <a:t>提示：</a:t>
            </a:r>
            <a:r>
              <a:rPr lang="en-US" altLang="zh-CN" b="1" kern="100" dirty="0">
                <a:solidFill>
                  <a:prstClr val="black"/>
                </a:solidFill>
                <a:latin typeface="Times New Roman"/>
                <a:ea typeface="楷体_GB2312"/>
                <a:cs typeface="Courier New"/>
              </a:rPr>
              <a:t>(1)</a:t>
            </a:r>
            <a:r>
              <a:rPr lang="zh-CN" altLang="zh-CN" b="1" kern="100" dirty="0">
                <a:solidFill>
                  <a:prstClr val="black"/>
                </a:solidFill>
                <a:latin typeface="Times New Roman"/>
                <a:ea typeface="楷体_GB2312"/>
                <a:cs typeface="Times New Roman"/>
              </a:rPr>
              <a:t>发生了明显的衍射现象。</a:t>
            </a:r>
            <a:endParaRPr lang="zh-CN" altLang="zh-CN" kern="100" dirty="0">
              <a:solidFill>
                <a:prstClr val="black"/>
              </a:solidFill>
              <a:latin typeface="宋体"/>
              <a:cs typeface="Courier New"/>
            </a:endParaRPr>
          </a:p>
          <a:p>
            <a:pPr lvl="0" indent="534988" algn="just">
              <a:lnSpc>
                <a:spcPct val="200000"/>
              </a:lnSpc>
              <a:tabLst>
                <a:tab pos="2970530" algn="l"/>
              </a:tabLst>
            </a:pPr>
            <a:r>
              <a:rPr lang="en-US" altLang="zh-CN" b="1" kern="100" dirty="0">
                <a:solidFill>
                  <a:prstClr val="black"/>
                </a:solidFill>
                <a:latin typeface="Times New Roman"/>
                <a:ea typeface="楷体_GB2312"/>
                <a:cs typeface="Courier New"/>
              </a:rPr>
              <a:t>(2)</a:t>
            </a:r>
            <a:r>
              <a:rPr lang="zh-CN" altLang="zh-CN" b="1" kern="100" dirty="0">
                <a:solidFill>
                  <a:prstClr val="black"/>
                </a:solidFill>
                <a:latin typeface="Times New Roman"/>
                <a:ea typeface="楷体_GB2312"/>
                <a:cs typeface="Times New Roman"/>
              </a:rPr>
              <a:t>丙屏上的条纹比乙屏上条纹更清晰，但亮度减小。</a:t>
            </a:r>
            <a:r>
              <a:rPr lang="zh-CN" altLang="zh-CN" b="1" kern="100" dirty="0">
                <a:solidFill>
                  <a:prstClr val="black"/>
                </a:solidFill>
                <a:latin typeface="Times New Roman"/>
                <a:cs typeface="Times New Roman"/>
              </a:rPr>
              <a:t>　　　</a:t>
            </a:r>
            <a:endParaRPr lang="zh-CN" altLang="zh-CN" kern="100" dirty="0">
              <a:solidFill>
                <a:prstClr val="black"/>
              </a:solidFill>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0975658" cy="5976663"/>
          </a:xfrm>
        </p:spPr>
        <p:txBody>
          <a:bodyPr>
            <a:normAutofit/>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单缝衍射</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中央条纹最亮，越向两边越暗；条纹间距不等，中央条纹最宽，两边条纹宽度变窄。</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缝变窄通过的光变少，而光分布的范围更宽，所以亮条纹的亮度降低。</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中央亮条纹的宽度及条纹间距跟入射光的波长及单缝宽度有关，入射光波长越大，单缝越窄，中央亮条纹的宽度及条纹间距就越大。</a:t>
            </a:r>
            <a:endParaRPr lang="zh-CN" altLang="zh-CN" sz="1050" kern="100" dirty="0">
              <a:latin typeface="宋体"/>
              <a:cs typeface="Courier New"/>
            </a:endParaRPr>
          </a:p>
          <a:p>
            <a:pPr indent="612140"/>
            <a:r>
              <a:rPr lang="en-US" altLang="zh-CN" b="1" kern="100" dirty="0">
                <a:latin typeface="Times New Roman"/>
                <a:cs typeface="Courier New"/>
              </a:rPr>
              <a:t>(4)</a:t>
            </a:r>
            <a:r>
              <a:rPr lang="zh-CN" altLang="zh-CN" b="1" kern="100" dirty="0">
                <a:latin typeface="Times New Roman"/>
                <a:cs typeface="Times New Roman"/>
              </a:rPr>
              <a:t>用白光做单缝衍射时，中央亮条纹是白色的，两边是彩色条纹，中央亮条纹仍然最宽最亮</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0975658" cy="5256584"/>
          </a:xfrm>
        </p:spPr>
        <p:txBody>
          <a:bodyPr>
            <a:normAutofit/>
          </a:bodyPr>
          <a:lstStyle/>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圆孔衍射</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圆孔衍射：</a:t>
            </a:r>
            <a:endParaRPr lang="zh-CN" altLang="zh-CN" sz="1050" kern="100" dirty="0">
              <a:latin typeface="宋体"/>
              <a:cs typeface="Courier New"/>
            </a:endParaRPr>
          </a:p>
          <a:p>
            <a:pPr indent="612140"/>
            <a:r>
              <a:rPr lang="zh-CN" altLang="zh-CN" b="1" kern="100" dirty="0">
                <a:latin typeface="Times New Roman"/>
                <a:cs typeface="Times New Roman"/>
              </a:rPr>
              <a:t>如图甲所示，当挡板</a:t>
            </a:r>
            <a:r>
              <a:rPr lang="en-US" altLang="zh-CN" b="1" i="1" kern="100" dirty="0">
                <a:latin typeface="Times New Roman"/>
                <a:cs typeface="Courier New"/>
              </a:rPr>
              <a:t>AB</a:t>
            </a:r>
            <a:r>
              <a:rPr lang="zh-CN" altLang="zh-CN" b="1" kern="100" dirty="0">
                <a:latin typeface="Times New Roman"/>
                <a:cs typeface="Times New Roman"/>
              </a:rPr>
              <a:t>上的圆孔较大时，光屏上出现图乙所示的圆形亮斑</a:t>
            </a:r>
            <a:r>
              <a:rPr lang="en-US" altLang="zh-CN" b="1" kern="100" dirty="0">
                <a:latin typeface="Times New Roman"/>
                <a:cs typeface="Courier New"/>
              </a:rPr>
              <a:t>(</a:t>
            </a:r>
            <a:r>
              <a:rPr lang="zh-CN" altLang="zh-CN" b="1" kern="100" dirty="0">
                <a:latin typeface="Times New Roman"/>
                <a:ea typeface="楷体_GB2312"/>
                <a:cs typeface="Times New Roman"/>
              </a:rPr>
              <a:t>光的直线传播</a:t>
            </a:r>
            <a:r>
              <a:rPr lang="en-US" altLang="zh-CN" b="1" kern="100" dirty="0">
                <a:latin typeface="Times New Roman"/>
                <a:cs typeface="Courier New"/>
              </a:rPr>
              <a:t>)</a:t>
            </a:r>
            <a:r>
              <a:rPr lang="zh-CN" altLang="zh-CN" b="1" kern="100" dirty="0">
                <a:latin typeface="Times New Roman"/>
                <a:cs typeface="Times New Roman"/>
              </a:rPr>
              <a:t>；减小圆孔，光屏上出现光源的像</a:t>
            </a:r>
            <a:r>
              <a:rPr lang="en-US" altLang="zh-CN" b="1" kern="100" dirty="0">
                <a:latin typeface="Times New Roman"/>
                <a:cs typeface="Courier New"/>
              </a:rPr>
              <a:t>(</a:t>
            </a:r>
            <a:r>
              <a:rPr lang="zh-CN" altLang="zh-CN" b="1" kern="100" dirty="0">
                <a:latin typeface="Times New Roman"/>
                <a:ea typeface="楷体_GB2312"/>
                <a:cs typeface="Times New Roman"/>
              </a:rPr>
              <a:t>小孔成像</a:t>
            </a:r>
            <a:r>
              <a:rPr lang="en-US" altLang="zh-CN" b="1" kern="100" dirty="0">
                <a:latin typeface="Times New Roman"/>
                <a:cs typeface="Courier New"/>
              </a:rPr>
              <a:t>)</a:t>
            </a:r>
            <a:r>
              <a:rPr lang="zh-CN" altLang="zh-CN" b="1" kern="100" dirty="0">
                <a:latin typeface="Times New Roman"/>
                <a:cs typeface="Times New Roman"/>
              </a:rPr>
              <a:t>；当圆孔很小时，光屏上出现图丙所示的亮、暗相间圆环</a:t>
            </a:r>
            <a:r>
              <a:rPr lang="en-US" altLang="zh-CN" b="1" kern="100" dirty="0">
                <a:latin typeface="Times New Roman"/>
                <a:cs typeface="Courier New"/>
              </a:rPr>
              <a:t>(</a:t>
            </a:r>
            <a:r>
              <a:rPr lang="zh-CN" altLang="zh-CN" b="1" kern="100" dirty="0">
                <a:latin typeface="Times New Roman"/>
                <a:ea typeface="楷体_GB2312"/>
                <a:cs typeface="Times New Roman"/>
              </a:rPr>
              <a:t>衍射图样</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p:txBody>
      </p:sp>
      <p:pic>
        <p:nvPicPr>
          <p:cNvPr id="3074" name="Picture 2" descr="20WLXBY5-4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49315" y="3560512"/>
            <a:ext cx="5256584" cy="1596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6480719"/>
          </a:xfrm>
        </p:spPr>
        <p:txBody>
          <a:bodyPr>
            <a:normAutofit lnSpcReduction="10000"/>
          </a:bodyPr>
          <a:lstStyle/>
          <a:p>
            <a:pPr indent="534988"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圆孔衍射的图样特征：</a:t>
            </a:r>
            <a:endParaRPr lang="zh-CN" altLang="zh-CN" b="1" kern="100" dirty="0">
              <a:latin typeface="宋体"/>
              <a:cs typeface="Courier New"/>
            </a:endParaRPr>
          </a:p>
          <a:p>
            <a:pPr indent="534988" algn="just">
              <a:tabLst>
                <a:tab pos="2970530" algn="l"/>
              </a:tabLst>
            </a:pPr>
            <a:r>
              <a:rPr lang="zh-CN" altLang="zh-CN" b="1" kern="100" dirty="0">
                <a:latin typeface="宋体"/>
                <a:cs typeface="宋体"/>
              </a:rPr>
              <a:t>①</a:t>
            </a:r>
            <a:r>
              <a:rPr lang="zh-CN" altLang="zh-CN" b="1" kern="100" dirty="0">
                <a:latin typeface="Times New Roman"/>
                <a:cs typeface="Times New Roman"/>
              </a:rPr>
              <a:t>单色光的圆孔衍射图样：中央亮的大圆斑，外面是明暗相间的不等距的圆环；越向外，圆</a:t>
            </a:r>
            <a:r>
              <a:rPr lang="en-US" altLang="zh-CN" b="1" kern="100" dirty="0">
                <a:latin typeface="Times New Roman"/>
                <a:cs typeface="Courier New"/>
              </a:rPr>
              <a:t>(</a:t>
            </a:r>
            <a:r>
              <a:rPr lang="zh-CN" altLang="zh-CN" b="1" kern="100" dirty="0">
                <a:latin typeface="Times New Roman"/>
                <a:ea typeface="楷体_GB2312"/>
                <a:cs typeface="Times New Roman"/>
              </a:rPr>
              <a:t>亮</a:t>
            </a:r>
            <a:r>
              <a:rPr lang="en-US" altLang="zh-CN" b="1" kern="100" dirty="0">
                <a:latin typeface="Times New Roman"/>
                <a:cs typeface="Courier New"/>
              </a:rPr>
              <a:t>)</a:t>
            </a:r>
            <a:r>
              <a:rPr lang="zh-CN" altLang="zh-CN" b="1" kern="100" dirty="0">
                <a:latin typeface="Times New Roman"/>
                <a:cs typeface="Times New Roman"/>
              </a:rPr>
              <a:t>环亮度越低。</a:t>
            </a:r>
            <a:endParaRPr lang="zh-CN" altLang="zh-CN" b="1" kern="100" dirty="0">
              <a:latin typeface="宋体"/>
              <a:cs typeface="Courier New"/>
            </a:endParaRPr>
          </a:p>
          <a:p>
            <a:pPr indent="534988" algn="just">
              <a:tabLst>
                <a:tab pos="2970530" algn="l"/>
              </a:tabLst>
            </a:pPr>
            <a:r>
              <a:rPr lang="zh-CN" altLang="zh-CN" b="1" kern="100" dirty="0">
                <a:latin typeface="宋体"/>
                <a:cs typeface="宋体"/>
              </a:rPr>
              <a:t>②</a:t>
            </a:r>
            <a:r>
              <a:rPr lang="zh-CN" altLang="zh-CN" b="1" kern="100" dirty="0">
                <a:latin typeface="Times New Roman"/>
                <a:cs typeface="Times New Roman"/>
              </a:rPr>
              <a:t>白光的圆孔衍射图样：中央亮的圆斑为白色，周围是彩色圆环。</a:t>
            </a:r>
            <a:endParaRPr lang="zh-CN" altLang="zh-CN" b="1" kern="100" dirty="0">
              <a:latin typeface="宋体"/>
              <a:cs typeface="Courier New"/>
            </a:endParaRPr>
          </a:p>
          <a:p>
            <a:pPr indent="612140"/>
            <a:r>
              <a:rPr lang="en-US" altLang="zh-CN" b="1" kern="100" dirty="0" smtClean="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泊松亮斑</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各种不同形状的障碍物都能使光发生衍射，致使影的轮廓模糊不清，若在单色光</a:t>
            </a:r>
            <a:r>
              <a:rPr lang="en-US" altLang="zh-CN" b="1" kern="100" dirty="0">
                <a:latin typeface="Times New Roman"/>
                <a:cs typeface="Courier New"/>
              </a:rPr>
              <a:t>(</a:t>
            </a:r>
            <a:r>
              <a:rPr lang="zh-CN" altLang="zh-CN" b="1" kern="100" dirty="0">
                <a:latin typeface="Times New Roman"/>
                <a:ea typeface="楷体_GB2312"/>
                <a:cs typeface="Times New Roman"/>
              </a:rPr>
              <a:t>如激光</a:t>
            </a:r>
            <a:r>
              <a:rPr lang="en-US" altLang="zh-CN" b="1" kern="100" dirty="0">
                <a:latin typeface="Times New Roman"/>
                <a:cs typeface="Courier New"/>
              </a:rPr>
              <a:t>)</a:t>
            </a:r>
            <a:r>
              <a:rPr lang="zh-CN" altLang="zh-CN" b="1" kern="100" dirty="0">
                <a:latin typeface="Times New Roman"/>
                <a:cs typeface="Times New Roman"/>
              </a:rPr>
              <a:t>传播途中放一个较小的圆形障碍物，会发现在影的中心有一个亮斑，这就是著名的泊松亮斑。</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形成泊松亮斑时，圆板阴影的边缘是模糊的，在阴影外还有不等间距的明暗相间的圆环。</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周围的亮环或暗环间距随半径增大而减小</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4979" y="548680"/>
            <a:ext cx="10975658" cy="5760640"/>
          </a:xfrm>
        </p:spPr>
        <p:txBody>
          <a:bodyPr>
            <a:normAutofit/>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某同学使用激光器作光源，在不透光的挡板</a:t>
            </a:r>
            <a:r>
              <a:rPr lang="zh-CN" altLang="zh-CN" b="1" kern="100" dirty="0" smtClean="0">
                <a:latin typeface="Times New Roman"/>
                <a:cs typeface="Times New Roman"/>
              </a:rPr>
              <a:t>上</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开</a:t>
            </a:r>
            <a:r>
              <a:rPr lang="zh-CN" altLang="zh-CN" b="1" kern="100" dirty="0">
                <a:latin typeface="Times New Roman"/>
                <a:cs typeface="Times New Roman"/>
              </a:rPr>
              <a:t>一条缝宽为</a:t>
            </a:r>
            <a:r>
              <a:rPr lang="en-US" altLang="zh-CN" b="1" kern="100" dirty="0">
                <a:latin typeface="Times New Roman"/>
                <a:cs typeface="Courier New"/>
              </a:rPr>
              <a:t>0.05 mm</a:t>
            </a:r>
            <a:r>
              <a:rPr lang="zh-CN" altLang="zh-CN" b="1" kern="100" dirty="0">
                <a:latin typeface="Times New Roman"/>
                <a:cs typeface="Times New Roman"/>
              </a:rPr>
              <a:t>的窄缝，进行光的衍射实验，如</a:t>
            </a:r>
            <a:r>
              <a:rPr lang="zh-CN" altLang="zh-CN" b="1" kern="100" dirty="0" smtClean="0">
                <a:latin typeface="Times New Roman"/>
                <a:cs typeface="Times New Roman"/>
              </a:rPr>
              <a:t>图</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所</a:t>
            </a:r>
            <a:r>
              <a:rPr lang="zh-CN" altLang="zh-CN" b="1" kern="100" dirty="0">
                <a:latin typeface="Times New Roman"/>
                <a:cs typeface="Times New Roman"/>
              </a:rPr>
              <a:t>示，则他在光屏上看到的条纹</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solidFill>
                <a:srgbClr val="FF0000"/>
              </a:solidFill>
              <a:latin typeface="IPAPANNEW"/>
              <a:ea typeface="黑体"/>
              <a:cs typeface="Times New Roman"/>
            </a:endParaRPr>
          </a:p>
          <a:p>
            <a:pPr indent="612140"/>
            <a:endParaRPr lang="en-US" altLang="zh-CN" b="1" kern="100" dirty="0">
              <a:solidFill>
                <a:srgbClr val="FF0000"/>
              </a:solidFill>
              <a:latin typeface="IPAPANNEW"/>
              <a:ea typeface="黑体"/>
              <a:cs typeface="Times New Roman"/>
            </a:endParaRPr>
          </a:p>
          <a:p>
            <a:pPr indent="612140"/>
            <a:endParaRPr lang="en-US" altLang="zh-CN" b="1" kern="100" dirty="0" smtClean="0">
              <a:solidFill>
                <a:srgbClr val="FF0000"/>
              </a:solidFill>
              <a:latin typeface="IPAPANNEW"/>
              <a:ea typeface="黑体"/>
              <a:cs typeface="Times New Roman"/>
            </a:endParaRPr>
          </a:p>
          <a:p>
            <a:pPr indent="612140"/>
            <a:r>
              <a:rPr lang="en-US" altLang="zh-CN" b="1" kern="100" dirty="0" smtClean="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单缝衍射条纹中间宽，两侧越来越窄，又由于单缝是水平的，衍射条纹也是水平的，故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对。</a:t>
            </a:r>
            <a:endParaRPr lang="zh-CN" altLang="zh-CN" sz="1050" kern="100" dirty="0">
              <a:latin typeface="宋体"/>
              <a:cs typeface="Courier New"/>
            </a:endParaRPr>
          </a:p>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cs typeface="Courier New"/>
              </a:rPr>
              <a:t>B</a:t>
            </a:r>
            <a:endParaRPr lang="zh-CN" altLang="zh-CN" sz="1050" kern="100" dirty="0">
              <a:latin typeface="宋体"/>
              <a:cs typeface="Courier New"/>
            </a:endParaRPr>
          </a:p>
        </p:txBody>
      </p:sp>
      <p:pic>
        <p:nvPicPr>
          <p:cNvPr id="4098" name="Picture 2" descr="20WLXBY5-4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717992" y="764704"/>
            <a:ext cx="2701723"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20WLXBY5-44.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857227" y="2636912"/>
            <a:ext cx="6120680" cy="157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264695"/>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352425"/>
            <a:r>
              <a:rPr lang="en-US" altLang="zh-CN" b="1" kern="100" dirty="0">
                <a:latin typeface="Times New Roman"/>
                <a:cs typeface="Courier New"/>
              </a:rPr>
              <a:t>1</a:t>
            </a:r>
            <a:r>
              <a:rPr lang="zh-CN" altLang="zh-CN" b="1" kern="100" dirty="0">
                <a:latin typeface="Times New Roman"/>
                <a:cs typeface="Times New Roman"/>
              </a:rPr>
              <a:t>．在观察光的衍射现象的实验中，通过紧靠眼睛的卡尺测量脚形成的狭缝观看远处的线状白炽灯丝</a:t>
            </a:r>
            <a:r>
              <a:rPr lang="en-US" altLang="zh-CN" b="1" kern="100" dirty="0">
                <a:latin typeface="Times New Roman"/>
                <a:cs typeface="Courier New"/>
              </a:rPr>
              <a:t>(</a:t>
            </a:r>
            <a:r>
              <a:rPr lang="zh-CN" altLang="zh-CN" b="1" kern="100" dirty="0">
                <a:latin typeface="Times New Roman"/>
                <a:cs typeface="Times New Roman"/>
              </a:rPr>
              <a:t>灯丝或灯管都要平行于狭缝</a:t>
            </a:r>
            <a:r>
              <a:rPr lang="en-US" altLang="zh-CN" b="1" kern="100" dirty="0">
                <a:latin typeface="Times New Roman"/>
                <a:cs typeface="Courier New"/>
              </a:rPr>
              <a:t>)</a:t>
            </a:r>
            <a:r>
              <a:rPr lang="zh-CN" altLang="zh-CN" b="1" kern="100" dirty="0">
                <a:latin typeface="Times New Roman"/>
                <a:cs typeface="Times New Roman"/>
              </a:rPr>
              <a:t>，可以看</a:t>
            </a:r>
            <a:r>
              <a:rPr lang="zh-CN" altLang="zh-CN" b="1" kern="100" dirty="0" smtClean="0">
                <a:latin typeface="Times New Roman"/>
                <a:cs typeface="Times New Roman"/>
              </a:rPr>
              <a:t>到</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．黑白相间的直条纹　　　　</a:t>
            </a:r>
            <a:r>
              <a:rPr lang="en-US" altLang="zh-CN" b="1" kern="100" dirty="0">
                <a:latin typeface="Times New Roman"/>
                <a:cs typeface="Courier New"/>
              </a:rPr>
              <a:t>	B</a:t>
            </a:r>
            <a:r>
              <a:rPr lang="zh-CN" altLang="zh-CN" b="1" kern="100" dirty="0">
                <a:latin typeface="Times New Roman"/>
                <a:cs typeface="Times New Roman"/>
              </a:rPr>
              <a:t>．黑白相间的弧状条纹</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．彩色的直条纹</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．彩色的弧状条纹</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白</a:t>
            </a:r>
            <a:r>
              <a:rPr lang="zh-CN" altLang="zh-CN" b="1" kern="100" dirty="0">
                <a:latin typeface="Times New Roman"/>
                <a:ea typeface="楷体_GB2312"/>
                <a:cs typeface="Times New Roman"/>
              </a:rPr>
              <a:t>炽灯</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或日光灯管</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发出的光是复色光，其中各种色光的波长不同，产生的单缝衍射的图样中条纹宽度和间距都不相同，因此各单色光亮条纹或暗条纹不能完全重叠在一起，所以成为彩色条纹，因为是通过狭缝观看，所以</a:t>
            </a:r>
            <a:r>
              <a:rPr lang="zh-CN" altLang="zh-CN" b="1" kern="100" dirty="0" smtClean="0">
                <a:latin typeface="Times New Roman"/>
                <a:ea typeface="楷体_GB2312"/>
                <a:cs typeface="Times New Roman"/>
              </a:rPr>
              <a:t>是彩</a:t>
            </a:r>
            <a:r>
              <a:rPr lang="zh-CN" altLang="zh-CN" b="1" kern="100" dirty="0">
                <a:latin typeface="Times New Roman"/>
                <a:ea typeface="楷体_GB2312"/>
                <a:cs typeface="Times New Roman"/>
              </a:rPr>
              <a:t>色直条纹，故选项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398234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6552728"/>
          </a:xfrm>
        </p:spPr>
        <p:txBody>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．如图所示，</a:t>
            </a: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B</a:t>
            </a:r>
            <a:r>
              <a:rPr lang="zh-CN" altLang="zh-CN" b="1" kern="100" dirty="0">
                <a:latin typeface="Times New Roman"/>
                <a:cs typeface="Times New Roman"/>
              </a:rPr>
              <a:t>两幅图是由单色光分别入射到圆孔而形成的图样，其中图</a:t>
            </a:r>
            <a:r>
              <a:rPr lang="en-US" altLang="zh-CN" b="1" kern="100" dirty="0">
                <a:latin typeface="Times New Roman"/>
                <a:cs typeface="Courier New"/>
              </a:rPr>
              <a:t>A</a:t>
            </a:r>
            <a:r>
              <a:rPr lang="zh-CN" altLang="zh-CN" b="1" kern="100" dirty="0">
                <a:latin typeface="Times New Roman"/>
                <a:cs typeface="Times New Roman"/>
              </a:rPr>
              <a:t>是光的</a:t>
            </a:r>
            <a:r>
              <a:rPr lang="en-US" altLang="zh-CN" b="1" kern="100" dirty="0">
                <a:latin typeface="Times New Roman"/>
                <a:cs typeface="Courier New"/>
              </a:rPr>
              <a:t>__________(</a:t>
            </a:r>
            <a:r>
              <a:rPr lang="zh-CN" altLang="zh-CN" b="1" kern="100" dirty="0">
                <a:latin typeface="Times New Roman"/>
                <a:cs typeface="Times New Roman"/>
              </a:rPr>
              <a:t>填</a:t>
            </a:r>
            <a:r>
              <a:rPr lang="en-US" altLang="zh-CN" b="1" kern="100" dirty="0">
                <a:latin typeface="宋体"/>
                <a:cs typeface="Times New Roman"/>
              </a:rPr>
              <a:t>“</a:t>
            </a:r>
            <a:r>
              <a:rPr lang="zh-CN" altLang="zh-CN" b="1" kern="100" dirty="0">
                <a:latin typeface="Times New Roman"/>
                <a:cs typeface="Times New Roman"/>
              </a:rPr>
              <a:t>干涉</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衍射</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图样。由此可以判断出图</a:t>
            </a:r>
            <a:r>
              <a:rPr lang="en-US" altLang="zh-CN" b="1" kern="100" dirty="0">
                <a:latin typeface="Times New Roman"/>
                <a:cs typeface="Courier New"/>
              </a:rPr>
              <a:t>A</a:t>
            </a:r>
            <a:r>
              <a:rPr lang="zh-CN" altLang="zh-CN" b="1" kern="100" dirty="0">
                <a:latin typeface="Times New Roman"/>
                <a:cs typeface="Times New Roman"/>
              </a:rPr>
              <a:t>所对应的圆孔的孔径</a:t>
            </a:r>
            <a:r>
              <a:rPr lang="en-US" altLang="zh-CN" b="1" kern="100" dirty="0">
                <a:latin typeface="Times New Roman"/>
                <a:cs typeface="Courier New"/>
              </a:rPr>
              <a:t>__________(</a:t>
            </a:r>
            <a:r>
              <a:rPr lang="zh-CN" altLang="zh-CN" b="1" kern="100" dirty="0">
                <a:latin typeface="Times New Roman"/>
                <a:cs typeface="Times New Roman"/>
              </a:rPr>
              <a:t>填</a:t>
            </a:r>
            <a:r>
              <a:rPr lang="en-US" altLang="zh-CN" b="1" kern="100" dirty="0">
                <a:latin typeface="宋体"/>
                <a:cs typeface="Times New Roman"/>
              </a:rPr>
              <a:t>“</a:t>
            </a:r>
            <a:r>
              <a:rPr lang="zh-CN" altLang="zh-CN" b="1" kern="100" dirty="0">
                <a:latin typeface="Times New Roman"/>
                <a:cs typeface="Times New Roman"/>
              </a:rPr>
              <a:t>大于</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小于</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图</a:t>
            </a:r>
            <a:r>
              <a:rPr lang="en-US" altLang="zh-CN" b="1" kern="100" dirty="0">
                <a:latin typeface="Times New Roman"/>
                <a:cs typeface="Courier New"/>
              </a:rPr>
              <a:t>B</a:t>
            </a:r>
            <a:r>
              <a:rPr lang="zh-CN" altLang="zh-CN" b="1" kern="100" dirty="0">
                <a:latin typeface="Times New Roman"/>
                <a:cs typeface="Times New Roman"/>
              </a:rPr>
              <a:t>所对应的圆孔的孔径。</a:t>
            </a:r>
            <a:endParaRPr lang="zh-CN" altLang="zh-CN" sz="1050" kern="100" dirty="0">
              <a:latin typeface="宋体"/>
              <a:cs typeface="Courier New"/>
            </a:endParaRPr>
          </a:p>
          <a:p>
            <a:pPr lvl="0" indent="612140"/>
            <a:endParaRPr lang="en-US" altLang="zh-CN" b="1" kern="100" dirty="0" smtClean="0">
              <a:solidFill>
                <a:srgbClr val="FF0000"/>
              </a:solidFill>
              <a:latin typeface="Times New Roman"/>
              <a:ea typeface="黑体"/>
              <a:cs typeface="Times New Roman"/>
            </a:endParaRPr>
          </a:p>
          <a:p>
            <a:pPr lvl="0" indent="612140"/>
            <a:endParaRPr lang="en-US" altLang="zh-CN" b="1" kern="100" dirty="0">
              <a:solidFill>
                <a:srgbClr val="FF0000"/>
              </a:solidFill>
              <a:latin typeface="Times New Roman"/>
              <a:ea typeface="黑体"/>
              <a:cs typeface="Times New Roman"/>
            </a:endParaRPr>
          </a:p>
          <a:p>
            <a:pPr lvl="0" indent="612140"/>
            <a:endParaRPr lang="en-US" altLang="zh-CN" b="1" kern="100" dirty="0" smtClean="0">
              <a:solidFill>
                <a:srgbClr val="FF0000"/>
              </a:solidFill>
              <a:latin typeface="Times New Roman"/>
              <a:ea typeface="黑体"/>
              <a:cs typeface="Times New Roman"/>
            </a:endParaRPr>
          </a:p>
          <a:p>
            <a:pPr lvl="0" indent="612140"/>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a:solidFill>
                  <a:prstClr val="black"/>
                </a:solidFill>
                <a:latin typeface="Times New Roman"/>
                <a:ea typeface="楷体_GB2312"/>
                <a:cs typeface="Times New Roman"/>
              </a:rPr>
              <a:t>题图</a:t>
            </a:r>
            <a:r>
              <a:rPr lang="en-US" altLang="zh-CN" b="1" kern="100" dirty="0">
                <a:solidFill>
                  <a:prstClr val="black"/>
                </a:solidFill>
                <a:latin typeface="Times New Roman"/>
                <a:ea typeface="楷体_GB2312"/>
                <a:cs typeface="Courier New"/>
              </a:rPr>
              <a:t>A</a:t>
            </a:r>
            <a:r>
              <a:rPr lang="zh-CN" altLang="zh-CN" b="1" kern="100" dirty="0">
                <a:solidFill>
                  <a:prstClr val="black"/>
                </a:solidFill>
                <a:latin typeface="Times New Roman"/>
                <a:ea typeface="楷体_GB2312"/>
                <a:cs typeface="Times New Roman"/>
              </a:rPr>
              <a:t>中出现明暗相间的条纹，是衍射现象，题图</a:t>
            </a:r>
            <a:r>
              <a:rPr lang="en-US" altLang="zh-CN" b="1" kern="100" dirty="0">
                <a:solidFill>
                  <a:prstClr val="black"/>
                </a:solidFill>
                <a:latin typeface="Times New Roman"/>
                <a:ea typeface="楷体_GB2312"/>
                <a:cs typeface="Courier New"/>
              </a:rPr>
              <a:t>B</a:t>
            </a:r>
            <a:r>
              <a:rPr lang="zh-CN" altLang="zh-CN" b="1" kern="100" dirty="0">
                <a:solidFill>
                  <a:prstClr val="black"/>
                </a:solidFill>
                <a:latin typeface="Times New Roman"/>
                <a:ea typeface="楷体_GB2312"/>
                <a:cs typeface="Times New Roman"/>
              </a:rPr>
              <a:t>中出现圆形亮斑。只有障碍物或孔的尺寸接近光的波长时，才能发生明显的衍射现象。题图</a:t>
            </a:r>
            <a:r>
              <a:rPr lang="en-US" altLang="zh-CN" b="1" kern="100" dirty="0">
                <a:solidFill>
                  <a:prstClr val="black"/>
                </a:solidFill>
                <a:latin typeface="Times New Roman"/>
                <a:ea typeface="楷体_GB2312"/>
                <a:cs typeface="Courier New"/>
              </a:rPr>
              <a:t>A</a:t>
            </a:r>
            <a:r>
              <a:rPr lang="zh-CN" altLang="zh-CN" b="1" kern="100" dirty="0">
                <a:solidFill>
                  <a:prstClr val="black"/>
                </a:solidFill>
                <a:latin typeface="Times New Roman"/>
                <a:ea typeface="楷体_GB2312"/>
                <a:cs typeface="Times New Roman"/>
              </a:rPr>
              <a:t>是光的衍射图样，由于光波波长很短，约在</a:t>
            </a:r>
            <a:r>
              <a:rPr lang="en-US" altLang="zh-CN" b="1" kern="100" dirty="0">
                <a:solidFill>
                  <a:prstClr val="black"/>
                </a:solidFill>
                <a:latin typeface="Times New Roman"/>
                <a:ea typeface="楷体_GB2312"/>
                <a:cs typeface="Courier New"/>
              </a:rPr>
              <a:t>10</a:t>
            </a:r>
            <a:r>
              <a:rPr lang="zh-CN" altLang="zh-CN" b="1" kern="100" baseline="30000" dirty="0">
                <a:solidFill>
                  <a:prstClr val="black"/>
                </a:solidFill>
                <a:latin typeface="Times New Roman"/>
                <a:ea typeface="楷体_GB2312"/>
                <a:cs typeface="Times New Roman"/>
              </a:rPr>
              <a:t>－</a:t>
            </a:r>
            <a:r>
              <a:rPr lang="en-US" altLang="zh-CN" b="1" kern="100" baseline="30000" dirty="0">
                <a:solidFill>
                  <a:prstClr val="black"/>
                </a:solidFill>
                <a:latin typeface="Times New Roman"/>
                <a:ea typeface="楷体_GB2312"/>
                <a:cs typeface="Courier New"/>
              </a:rPr>
              <a:t>7</a:t>
            </a:r>
            <a:r>
              <a:rPr lang="en-US" altLang="zh-CN" b="1" kern="100" dirty="0">
                <a:solidFill>
                  <a:prstClr val="black"/>
                </a:solidFill>
                <a:latin typeface="Times New Roman"/>
                <a:ea typeface="楷体_GB2312"/>
                <a:cs typeface="Courier New"/>
              </a:rPr>
              <a:t> m</a:t>
            </a:r>
            <a:r>
              <a:rPr lang="zh-CN" altLang="zh-CN" b="1" kern="100" dirty="0">
                <a:solidFill>
                  <a:prstClr val="black"/>
                </a:solidFill>
                <a:latin typeface="Times New Roman"/>
                <a:ea typeface="楷体_GB2312"/>
                <a:cs typeface="Times New Roman"/>
              </a:rPr>
              <a:t>数量级上，所以题图</a:t>
            </a:r>
            <a:r>
              <a:rPr lang="en-US" altLang="zh-CN" b="1" kern="100" dirty="0">
                <a:solidFill>
                  <a:prstClr val="black"/>
                </a:solidFill>
                <a:latin typeface="Times New Roman"/>
                <a:ea typeface="楷体_GB2312"/>
                <a:cs typeface="Courier New"/>
              </a:rPr>
              <a:t>A</a:t>
            </a:r>
            <a:r>
              <a:rPr lang="zh-CN" altLang="zh-CN" b="1" kern="100" dirty="0">
                <a:solidFill>
                  <a:prstClr val="black"/>
                </a:solidFill>
                <a:latin typeface="Times New Roman"/>
                <a:ea typeface="楷体_GB2312"/>
                <a:cs typeface="Times New Roman"/>
              </a:rPr>
              <a:t>对应的圆孔的孔径比题图</a:t>
            </a:r>
            <a:r>
              <a:rPr lang="en-US" altLang="zh-CN" b="1" kern="100" dirty="0">
                <a:solidFill>
                  <a:prstClr val="black"/>
                </a:solidFill>
                <a:latin typeface="Times New Roman"/>
                <a:ea typeface="楷体_GB2312"/>
                <a:cs typeface="Courier New"/>
              </a:rPr>
              <a:t>B</a:t>
            </a:r>
            <a:r>
              <a:rPr lang="zh-CN" altLang="zh-CN" b="1" kern="100" dirty="0">
                <a:solidFill>
                  <a:prstClr val="black"/>
                </a:solidFill>
                <a:latin typeface="Times New Roman"/>
                <a:ea typeface="楷体_GB2312"/>
                <a:cs typeface="Times New Roman"/>
              </a:rPr>
              <a:t>所对应的圆孔的孔径小。题图</a:t>
            </a:r>
            <a:r>
              <a:rPr lang="en-US" altLang="zh-CN" b="1" kern="100" dirty="0">
                <a:solidFill>
                  <a:prstClr val="black"/>
                </a:solidFill>
                <a:latin typeface="Times New Roman"/>
                <a:ea typeface="楷体_GB2312"/>
                <a:cs typeface="Courier New"/>
              </a:rPr>
              <a:t>B</a:t>
            </a:r>
            <a:r>
              <a:rPr lang="zh-CN" altLang="zh-CN" b="1" kern="100" dirty="0">
                <a:solidFill>
                  <a:prstClr val="black"/>
                </a:solidFill>
                <a:latin typeface="Times New Roman"/>
                <a:ea typeface="楷体_GB2312"/>
                <a:cs typeface="Times New Roman"/>
              </a:rPr>
              <a:t>的形成可以用光的直线传播解释。</a:t>
            </a:r>
            <a:r>
              <a:rPr lang="zh-CN" altLang="zh-CN" b="1" kern="100" dirty="0">
                <a:solidFill>
                  <a:prstClr val="black"/>
                </a:solidFill>
                <a:latin typeface="宋体"/>
                <a:ea typeface="Times New Roman"/>
                <a:cs typeface="Courier New"/>
              </a:rPr>
              <a:t> </a:t>
            </a:r>
            <a:endParaRPr lang="zh-CN" altLang="zh-CN" sz="1050" kern="100" dirty="0">
              <a:solidFill>
                <a:prstClr val="black"/>
              </a:solidFill>
              <a:latin typeface="宋体"/>
              <a:cs typeface="Courier New"/>
            </a:endParaRPr>
          </a:p>
          <a:p>
            <a:pPr lvl="0" indent="612140"/>
            <a:r>
              <a:rPr lang="zh-CN" altLang="zh-CN" b="1" kern="100" dirty="0">
                <a:solidFill>
                  <a:srgbClr val="FF0000"/>
                </a:solidFill>
                <a:latin typeface="Times New Roman"/>
                <a:ea typeface="黑体"/>
                <a:cs typeface="Times New Roman"/>
              </a:rPr>
              <a:t>答案：</a:t>
            </a:r>
            <a:r>
              <a:rPr lang="zh-CN" altLang="zh-CN" b="1" kern="100" dirty="0">
                <a:solidFill>
                  <a:prstClr val="black"/>
                </a:solidFill>
                <a:latin typeface="Times New Roman"/>
                <a:cs typeface="Times New Roman"/>
              </a:rPr>
              <a:t>衍射　小</a:t>
            </a:r>
            <a:r>
              <a:rPr lang="zh-CN" altLang="zh-CN" b="1" kern="100" dirty="0" smtClean="0">
                <a:solidFill>
                  <a:prstClr val="black"/>
                </a:solidFill>
                <a:latin typeface="Times New Roman"/>
                <a:cs typeface="Times New Roman"/>
              </a:rPr>
              <a:t>于</a:t>
            </a:r>
            <a:endParaRPr lang="zh-CN" altLang="zh-CN" sz="1050" kern="100" dirty="0">
              <a:solidFill>
                <a:prstClr val="black"/>
              </a:solidFill>
              <a:latin typeface="宋体"/>
              <a:cs typeface="Courier New"/>
            </a:endParaRPr>
          </a:p>
        </p:txBody>
      </p:sp>
      <p:pic>
        <p:nvPicPr>
          <p:cNvPr id="5122" name="Picture 2" descr="20WLXBY5-4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07276" y="1988840"/>
            <a:ext cx="3240360" cy="162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184576"/>
          </a:xfrm>
        </p:spPr>
        <p:txBody>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en-US" altLang="zh-CN" b="1" kern="100" dirty="0">
                <a:solidFill>
                  <a:schemeClr val="accent6">
                    <a:lumMod val="75000"/>
                  </a:schemeClr>
                </a:solidFill>
                <a:latin typeface="宋体"/>
                <a:cs typeface="Times New Roman"/>
              </a:rPr>
              <a:t> “</a:t>
            </a:r>
            <a:r>
              <a:rPr lang="zh-CN" altLang="zh-CN" b="1" kern="100" dirty="0">
                <a:solidFill>
                  <a:schemeClr val="accent6">
                    <a:lumMod val="75000"/>
                  </a:schemeClr>
                </a:solidFill>
                <a:latin typeface="Times New Roman"/>
                <a:cs typeface="Times New Roman"/>
              </a:rPr>
              <a:t>对比法</a:t>
            </a:r>
            <a:r>
              <a:rPr lang="en-US" altLang="zh-CN" b="1" kern="100" dirty="0">
                <a:solidFill>
                  <a:schemeClr val="accent6">
                    <a:lumMod val="75000"/>
                  </a:schemeClr>
                </a:solidFill>
                <a:latin typeface="宋体"/>
                <a:cs typeface="Times New Roman"/>
              </a:rPr>
              <a:t>”</a:t>
            </a:r>
            <a:r>
              <a:rPr lang="zh-CN" altLang="zh-CN" b="1" kern="100" dirty="0">
                <a:solidFill>
                  <a:schemeClr val="accent6">
                    <a:lumMod val="75000"/>
                  </a:schemeClr>
                </a:solidFill>
                <a:latin typeface="Times New Roman"/>
                <a:cs typeface="Times New Roman"/>
              </a:rPr>
              <a:t>区分双缝干涉和单缝衍射</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如图甲、乙所示是单色光通过窄缝后形成明暗相间的两种条纹图样，哪个图为单缝衍射的图样？</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甲图，甲图中的条纹宽度不等，中央宽，两侧窄，应为单缝衍射图样。乙图中的条纹等宽等距，应为双缝干涉图样。</a:t>
            </a:r>
            <a:r>
              <a:rPr lang="zh-CN" altLang="zh-CN" b="1" kern="100" dirty="0">
                <a:latin typeface="Times New Roman"/>
                <a:cs typeface="Times New Roman"/>
              </a:rPr>
              <a:t>　　　　</a:t>
            </a:r>
            <a:endParaRPr lang="zh-CN" altLang="zh-CN" sz="1050" kern="100" dirty="0">
              <a:latin typeface="宋体"/>
              <a:cs typeface="Courier New"/>
            </a:endParaRPr>
          </a:p>
        </p:txBody>
      </p:sp>
      <p:pic>
        <p:nvPicPr>
          <p:cNvPr id="6146" name="Picture 2" descr="21XLKWLX5-3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17267" y="3140968"/>
            <a:ext cx="5626666"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35287"/>
            <a:ext cx="10975658" cy="5318049"/>
          </a:xfrm>
        </p:spPr>
        <p:txBody>
          <a:bodyPr>
            <a:normAutofit/>
          </a:bodyPr>
          <a:lstStyle/>
          <a:p>
            <a:pPr marL="442913" indent="-442913"/>
            <a:r>
              <a:rPr lang="zh-CN" altLang="zh-CN" b="1" kern="100" dirty="0">
                <a:latin typeface="Times New Roman"/>
                <a:ea typeface="黑体"/>
                <a:cs typeface="Times New Roman"/>
              </a:rPr>
              <a:t>一、光的衍射</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实验观察：在挡板上安装一个宽度可调的狭缝，缝后放一个光屏，用单色平行光照射狭缝。</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实验现象：</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狭缝比较宽时，在观察屏上产生一条与缝宽相当的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条纹。</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狭缝调到很窄时，亮条纹亮度</a:t>
            </a:r>
            <a:r>
              <a:rPr lang="en-US" altLang="zh-CN" b="1" u="sng" kern="100" dirty="0">
                <a:latin typeface="Times New Roman"/>
                <a:cs typeface="Courier New"/>
              </a:rPr>
              <a:t>          </a:t>
            </a:r>
            <a:r>
              <a:rPr lang="zh-CN" altLang="zh-CN" b="1" kern="100" dirty="0">
                <a:latin typeface="Times New Roman"/>
                <a:cs typeface="Times New Roman"/>
              </a:rPr>
              <a:t>，但宽度</a:t>
            </a:r>
            <a:r>
              <a:rPr lang="en-US" altLang="zh-CN" b="1" u="sng" kern="100" dirty="0">
                <a:latin typeface="Times New Roman"/>
                <a:cs typeface="Courier New"/>
              </a:rPr>
              <a:t>          </a:t>
            </a:r>
            <a:r>
              <a:rPr lang="zh-CN" altLang="zh-CN" b="1" kern="100" dirty="0">
                <a:latin typeface="Times New Roman"/>
                <a:cs typeface="Times New Roman"/>
              </a:rPr>
              <a:t>，而且还出现了</a:t>
            </a:r>
            <a:r>
              <a:rPr lang="en-US" altLang="zh-CN" b="1" u="sng" kern="100" dirty="0">
                <a:latin typeface="Times New Roman"/>
                <a:cs typeface="Courier New"/>
              </a:rPr>
              <a:t>          </a:t>
            </a:r>
            <a:r>
              <a:rPr lang="en-US" altLang="zh-CN" b="1" u="sng" kern="100" dirty="0" smtClean="0">
                <a:latin typeface="Times New Roman"/>
                <a:cs typeface="Courier New"/>
              </a:rPr>
              <a:t>   </a:t>
            </a:r>
            <a:r>
              <a:rPr lang="en-US" altLang="zh-CN" b="1" kern="100" dirty="0" smtClean="0">
                <a:latin typeface="Times New Roman"/>
                <a:cs typeface="Courier New"/>
              </a:rPr>
              <a:t>_________</a:t>
            </a:r>
            <a:r>
              <a:rPr lang="zh-CN" altLang="zh-CN" b="1" kern="100" dirty="0" smtClean="0">
                <a:latin typeface="Times New Roman"/>
                <a:cs typeface="Times New Roman"/>
              </a:rPr>
              <a:t>的</a:t>
            </a:r>
            <a:r>
              <a:rPr lang="zh-CN" altLang="zh-CN" b="1" kern="100" dirty="0">
                <a:latin typeface="Times New Roman"/>
                <a:cs typeface="Times New Roman"/>
              </a:rPr>
              <a:t>条纹，中央亮条纹较宽</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3"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259" y="33265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8195829" y="4263479"/>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亮</a:t>
            </a:r>
            <a:endParaRPr lang="zh-CN" altLang="en-US" sz="2400" dirty="0"/>
          </a:p>
        </p:txBody>
      </p:sp>
      <p:sp>
        <p:nvSpPr>
          <p:cNvPr id="6" name="矩形 5"/>
          <p:cNvSpPr/>
          <p:nvPr/>
        </p:nvSpPr>
        <p:spPr>
          <a:xfrm>
            <a:off x="5438178" y="486916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降低</a:t>
            </a:r>
            <a:endParaRPr lang="zh-CN" altLang="en-US" sz="2400" dirty="0"/>
          </a:p>
        </p:txBody>
      </p:sp>
      <p:sp>
        <p:nvSpPr>
          <p:cNvPr id="7" name="矩形 6"/>
          <p:cNvSpPr/>
          <p:nvPr/>
        </p:nvSpPr>
        <p:spPr>
          <a:xfrm>
            <a:off x="7393731" y="488182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增大</a:t>
            </a:r>
            <a:endParaRPr lang="zh-CN" altLang="en-US" sz="2400" dirty="0"/>
          </a:p>
        </p:txBody>
      </p:sp>
      <p:sp>
        <p:nvSpPr>
          <p:cNvPr id="8" name="矩形 7"/>
          <p:cNvSpPr/>
          <p:nvPr/>
        </p:nvSpPr>
        <p:spPr>
          <a:xfrm>
            <a:off x="1129035" y="544522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明暗相间</a:t>
            </a:r>
            <a:endParaRPr lang="zh-CN" altLang="en-US" sz="2400"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4525963"/>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单缝衍射与双缝干涉的对比</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875065015"/>
              </p:ext>
            </p:extLst>
          </p:nvPr>
        </p:nvGraphicFramePr>
        <p:xfrm>
          <a:off x="1057027" y="1700808"/>
          <a:ext cx="10297142" cy="4785497"/>
        </p:xfrm>
        <a:graphic>
          <a:graphicData uri="http://schemas.openxmlformats.org/drawingml/2006/table">
            <a:tbl>
              <a:tblPr/>
              <a:tblGrid>
                <a:gridCol w="1080120"/>
                <a:gridCol w="1838753"/>
                <a:gridCol w="3921885"/>
                <a:gridCol w="3456384"/>
              </a:tblGrid>
              <a:tr h="272490">
                <a:tc gridSpan="2">
                  <a:txBody>
                    <a:bodyPr/>
                    <a:lstStyle/>
                    <a:p>
                      <a:pPr algn="ctr">
                        <a:lnSpc>
                          <a:spcPct val="130000"/>
                        </a:lnSpc>
                        <a:spcAft>
                          <a:spcPts val="0"/>
                        </a:spcAft>
                      </a:pPr>
                      <a:r>
                        <a:rPr lang="en-US" sz="2400" b="1" i="1" kern="100" dirty="0">
                          <a:effectLst/>
                          <a:latin typeface="Times New Roman"/>
                          <a:cs typeface="Courier New"/>
                        </a:rPr>
                        <a:t> </a:t>
                      </a:r>
                      <a:r>
                        <a:rPr lang="zh-CN" altLang="en-US" sz="2400" b="1" i="0" kern="100" dirty="0" smtClean="0">
                          <a:effectLst/>
                          <a:latin typeface="Times New Roman"/>
                          <a:cs typeface="Courier New"/>
                        </a:rPr>
                        <a:t>对比项目</a:t>
                      </a:r>
                      <a:endParaRPr lang="zh-CN" sz="2400" i="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tcPr>
                </a:tc>
                <a:tc hMerge="1">
                  <a:txBody>
                    <a:bodyPr/>
                    <a:lstStyle/>
                    <a:p>
                      <a:endParaRPr lang="zh-CN" altLang="en-US"/>
                    </a:p>
                  </a:txBody>
                  <a:tcPr/>
                </a:tc>
                <a:tc>
                  <a:txBody>
                    <a:bodyPr/>
                    <a:lstStyle/>
                    <a:p>
                      <a:pPr algn="ctr">
                        <a:lnSpc>
                          <a:spcPct val="130000"/>
                        </a:lnSpc>
                        <a:spcAft>
                          <a:spcPts val="0"/>
                        </a:spcAft>
                      </a:pPr>
                      <a:r>
                        <a:rPr lang="zh-CN" sz="2400" b="1" kern="100" dirty="0">
                          <a:effectLst/>
                          <a:latin typeface="Times New Roman"/>
                          <a:cs typeface="Times New Roman"/>
                        </a:rPr>
                        <a:t>单缝衍射</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双缝干涉</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3549">
                <a:tc rowSpan="4">
                  <a:txBody>
                    <a:bodyPr/>
                    <a:lstStyle/>
                    <a:p>
                      <a:pPr algn="ctr">
                        <a:lnSpc>
                          <a:spcPct val="130000"/>
                        </a:lnSpc>
                        <a:spcAft>
                          <a:spcPts val="0"/>
                        </a:spcAft>
                      </a:pPr>
                      <a:r>
                        <a:rPr lang="zh-CN" sz="2400" b="1" kern="100" dirty="0">
                          <a:effectLst/>
                          <a:latin typeface="Times New Roman"/>
                          <a:cs typeface="Times New Roman"/>
                        </a:rPr>
                        <a:t>不同点</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产生条件</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dirty="0">
                          <a:effectLst/>
                          <a:latin typeface="Times New Roman"/>
                          <a:cs typeface="Times New Roman"/>
                        </a:rPr>
                        <a:t>只要狭缝足够小，任何光都能发生明显衍射现象</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频率相同的两列光波相遇叠加</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774">
                <a:tc vMerge="1">
                  <a:txBody>
                    <a:bodyPr/>
                    <a:lstStyle/>
                    <a:p>
                      <a:endParaRPr lang="zh-CN" altLang="en-US"/>
                    </a:p>
                  </a:txBody>
                  <a:tcPr/>
                </a:tc>
                <a:tc>
                  <a:txBody>
                    <a:bodyPr/>
                    <a:lstStyle/>
                    <a:p>
                      <a:pPr algn="ctr">
                        <a:lnSpc>
                          <a:spcPct val="130000"/>
                        </a:lnSpc>
                        <a:spcAft>
                          <a:spcPts val="0"/>
                        </a:spcAft>
                      </a:pPr>
                      <a:r>
                        <a:rPr lang="zh-CN" sz="2400" b="1" kern="100" dirty="0">
                          <a:effectLst/>
                          <a:latin typeface="Times New Roman"/>
                          <a:cs typeface="Times New Roman"/>
                        </a:rPr>
                        <a:t>条纹宽度</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条纹宽度不等，中央最宽</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条纹宽度相等</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774">
                <a:tc vMerge="1">
                  <a:txBody>
                    <a:bodyPr/>
                    <a:lstStyle/>
                    <a:p>
                      <a:endParaRPr lang="zh-CN" altLang="en-US"/>
                    </a:p>
                  </a:txBody>
                  <a:tcPr/>
                </a:tc>
                <a:tc>
                  <a:txBody>
                    <a:bodyPr/>
                    <a:lstStyle/>
                    <a:p>
                      <a:pPr algn="ctr">
                        <a:lnSpc>
                          <a:spcPct val="130000"/>
                        </a:lnSpc>
                        <a:spcAft>
                          <a:spcPts val="0"/>
                        </a:spcAft>
                      </a:pPr>
                      <a:r>
                        <a:rPr lang="zh-CN" sz="2400" b="1" kern="100" dirty="0">
                          <a:effectLst/>
                          <a:latin typeface="Times New Roman"/>
                          <a:cs typeface="Times New Roman"/>
                        </a:rPr>
                        <a:t>条纹间距</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dirty="0">
                          <a:effectLst/>
                          <a:latin typeface="Times New Roman"/>
                          <a:cs typeface="Times New Roman"/>
                        </a:rPr>
                        <a:t>各相邻条纹间距不等</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各相邻条纹等间距</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5162">
                <a:tc vMerge="1">
                  <a:txBody>
                    <a:bodyPr/>
                    <a:lstStyle/>
                    <a:p>
                      <a:endParaRPr lang="zh-CN" altLang="en-US"/>
                    </a:p>
                  </a:txBody>
                  <a:tcPr/>
                </a:tc>
                <a:tc>
                  <a:txBody>
                    <a:bodyPr/>
                    <a:lstStyle/>
                    <a:p>
                      <a:pPr algn="ctr">
                        <a:lnSpc>
                          <a:spcPct val="130000"/>
                        </a:lnSpc>
                        <a:spcAft>
                          <a:spcPts val="0"/>
                        </a:spcAft>
                      </a:pPr>
                      <a:r>
                        <a:rPr lang="zh-CN" sz="2400" b="1" kern="100" dirty="0">
                          <a:effectLst/>
                          <a:latin typeface="Times New Roman"/>
                          <a:cs typeface="Times New Roman"/>
                        </a:rPr>
                        <a:t>亮度</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中央条纹最亮，两边最暗</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pPr>
                      <a:r>
                        <a:rPr lang="zh-CN" sz="2400" b="1" kern="100">
                          <a:effectLst/>
                          <a:latin typeface="Times New Roman"/>
                          <a:cs typeface="Times New Roman"/>
                        </a:rPr>
                        <a:t>条纹清晰，亮度基本相等</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5162">
                <a:tc rowSpan="2">
                  <a:txBody>
                    <a:bodyPr/>
                    <a:lstStyle/>
                    <a:p>
                      <a:pPr algn="ctr">
                        <a:lnSpc>
                          <a:spcPct val="130000"/>
                        </a:lnSpc>
                        <a:spcAft>
                          <a:spcPts val="0"/>
                        </a:spcAft>
                      </a:pPr>
                      <a:r>
                        <a:rPr lang="zh-CN" sz="2400" b="1" kern="100" dirty="0">
                          <a:effectLst/>
                          <a:latin typeface="Times New Roman"/>
                          <a:cs typeface="Times New Roman"/>
                        </a:rPr>
                        <a:t>相同点</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zh-CN" sz="2400" b="1" kern="100" dirty="0">
                          <a:effectLst/>
                          <a:latin typeface="Times New Roman"/>
                          <a:cs typeface="Times New Roman"/>
                        </a:rPr>
                        <a:t>成因</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30000"/>
                        </a:lnSpc>
                        <a:spcAft>
                          <a:spcPts val="0"/>
                        </a:spcAft>
                      </a:pPr>
                      <a:r>
                        <a:rPr lang="zh-CN" sz="2400" b="1" kern="100">
                          <a:effectLst/>
                          <a:latin typeface="Times New Roman"/>
                          <a:cs typeface="Times New Roman"/>
                        </a:rPr>
                        <a:t>都有明暗相间的条纹，条纹都是光波叠加时加强或削弱的结果</a:t>
                      </a:r>
                      <a:endParaRPr lang="zh-CN" sz="2400" kern="10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516774">
                <a:tc vMerge="1">
                  <a:txBody>
                    <a:bodyPr/>
                    <a:lstStyle/>
                    <a:p>
                      <a:endParaRPr lang="zh-CN" altLang="en-US"/>
                    </a:p>
                  </a:txBody>
                  <a:tcPr/>
                </a:tc>
                <a:tc>
                  <a:txBody>
                    <a:bodyPr/>
                    <a:lstStyle/>
                    <a:p>
                      <a:pPr algn="ctr">
                        <a:lnSpc>
                          <a:spcPct val="130000"/>
                        </a:lnSpc>
                        <a:spcAft>
                          <a:spcPts val="0"/>
                        </a:spcAft>
                      </a:pPr>
                      <a:r>
                        <a:rPr lang="zh-CN" sz="2400" b="1" kern="100" dirty="0">
                          <a:effectLst/>
                          <a:latin typeface="Times New Roman"/>
                          <a:cs typeface="Times New Roman"/>
                        </a:rPr>
                        <a:t>意义</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30000"/>
                        </a:lnSpc>
                        <a:spcAft>
                          <a:spcPts val="0"/>
                        </a:spcAft>
                      </a:pPr>
                      <a:r>
                        <a:rPr lang="zh-CN" sz="2400" b="1" kern="100" dirty="0">
                          <a:effectLst/>
                          <a:latin typeface="Times New Roman"/>
                          <a:cs typeface="Times New Roman"/>
                        </a:rPr>
                        <a:t>都是波特有的现象，表明光是一种波</a:t>
                      </a:r>
                      <a:endParaRPr lang="zh-CN" sz="2400" kern="100" dirty="0">
                        <a:effectLst/>
                        <a:latin typeface="宋体"/>
                        <a:cs typeface="Courier New"/>
                      </a:endParaRPr>
                    </a:p>
                  </a:txBody>
                  <a:tcPr marL="33279" marR="332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3982342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980728"/>
            <a:ext cx="10672404" cy="4525963"/>
          </a:xfrm>
        </p:spPr>
        <p:txBody>
          <a:bodyPr/>
          <a:lstStyle/>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latin typeface="宋体"/>
                <a:ea typeface="黑体"/>
                <a:cs typeface="Times New Roman"/>
              </a:rPr>
              <a:t>三点提醒</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(1)</a:t>
            </a:r>
            <a:r>
              <a:rPr lang="zh-CN" altLang="zh-CN" b="1" kern="100" dirty="0">
                <a:latin typeface="Times New Roman"/>
                <a:cs typeface="Times New Roman"/>
              </a:rPr>
              <a:t>单缝衍射可以理解为若干个光源的干涉，从而理解条纹相间排列。</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光波的波长增大，衍射条纹、干涉条纹的宽度都变大。</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(3)</a:t>
            </a:r>
            <a:r>
              <a:rPr lang="zh-CN" altLang="zh-CN" b="1" kern="100" dirty="0">
                <a:latin typeface="Times New Roman"/>
                <a:cs typeface="Times New Roman"/>
              </a:rPr>
              <a:t>复色光的衍射或干涉图样，可认为各单色光单独衍射或干涉所成图样的叠加</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7401089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688632"/>
          </a:xfrm>
        </p:spPr>
        <p:txBody>
          <a:bodyPr>
            <a:normAutofit/>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en-US" altLang="zh-CN" b="1" kern="100" dirty="0" smtClean="0">
                <a:latin typeface="Times New Roman"/>
                <a:ea typeface="黑体"/>
                <a:cs typeface="Courier New"/>
              </a:rPr>
              <a:t> </a:t>
            </a:r>
            <a:r>
              <a:rPr lang="zh-CN" altLang="zh-CN" b="1" kern="100" dirty="0" smtClean="0">
                <a:latin typeface="Times New Roman"/>
                <a:cs typeface="Times New Roman"/>
              </a:rPr>
              <a:t>利</a:t>
            </a:r>
            <a:r>
              <a:rPr lang="zh-CN" altLang="zh-CN" b="1" kern="100" dirty="0">
                <a:latin typeface="Times New Roman"/>
                <a:cs typeface="Times New Roman"/>
              </a:rPr>
              <a:t>用图</a:t>
            </a:r>
            <a:r>
              <a:rPr lang="en-US" altLang="zh-CN" b="1" kern="100" dirty="0">
                <a:latin typeface="Times New Roman"/>
                <a:cs typeface="Courier New"/>
              </a:rPr>
              <a:t>1</a:t>
            </a:r>
            <a:r>
              <a:rPr lang="zh-CN" altLang="zh-CN" b="1" kern="100" dirty="0">
                <a:latin typeface="Times New Roman"/>
                <a:cs typeface="Times New Roman"/>
              </a:rPr>
              <a:t>所示的装置</a:t>
            </a:r>
            <a:r>
              <a:rPr lang="en-US" altLang="zh-CN" b="1" kern="100" dirty="0">
                <a:latin typeface="Times New Roman"/>
                <a:cs typeface="Courier New"/>
              </a:rPr>
              <a:t>(</a:t>
            </a:r>
            <a:r>
              <a:rPr lang="zh-CN" altLang="zh-CN" b="1" kern="100" dirty="0">
                <a:latin typeface="Times New Roman"/>
                <a:cs typeface="Times New Roman"/>
              </a:rPr>
              <a:t>示意图</a:t>
            </a:r>
            <a:r>
              <a:rPr lang="en-US" altLang="zh-CN" b="1" kern="100" dirty="0">
                <a:latin typeface="Times New Roman"/>
                <a:cs typeface="Courier New"/>
              </a:rPr>
              <a:t>)</a:t>
            </a:r>
            <a:r>
              <a:rPr lang="zh-CN" altLang="zh-CN" b="1" kern="100" dirty="0">
                <a:latin typeface="Times New Roman"/>
                <a:cs typeface="Times New Roman"/>
              </a:rPr>
              <a:t>，观察光的干涉、衍射现象，在光屏上得到如图</a:t>
            </a:r>
            <a:r>
              <a:rPr lang="en-US" altLang="zh-CN" b="1" kern="100" dirty="0">
                <a:latin typeface="Times New Roman"/>
                <a:cs typeface="Courier New"/>
              </a:rPr>
              <a:t>2</a:t>
            </a:r>
            <a:r>
              <a:rPr lang="zh-CN" altLang="zh-CN" b="1" kern="100" dirty="0">
                <a:latin typeface="Times New Roman"/>
                <a:cs typeface="Times New Roman"/>
              </a:rPr>
              <a:t>中甲和乙两种图样。下列关于</a:t>
            </a:r>
            <a:r>
              <a:rPr lang="en-US" altLang="zh-CN" b="1" i="1" kern="100" dirty="0">
                <a:latin typeface="Times New Roman"/>
                <a:cs typeface="Courier New"/>
              </a:rPr>
              <a:t>P</a:t>
            </a:r>
            <a:r>
              <a:rPr lang="zh-CN" altLang="zh-CN" b="1" kern="100" dirty="0">
                <a:latin typeface="Times New Roman"/>
                <a:cs typeface="Times New Roman"/>
              </a:rPr>
              <a:t>处放置的光学元件说法正确的是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．甲对应单缝，乙对应双缝</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．甲对应双缝，乙对应单缝</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．都是单缝，甲对应的缝宽较大</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．都是双缝，甲对应的双缝间距较</a:t>
            </a:r>
            <a:r>
              <a:rPr lang="zh-CN" altLang="zh-CN" b="1" kern="100" dirty="0" smtClean="0">
                <a:latin typeface="Times New Roman"/>
                <a:cs typeface="Times New Roman"/>
              </a:rPr>
              <a:t>大</a:t>
            </a:r>
            <a:endParaRPr lang="zh-CN" altLang="zh-CN" sz="1050" kern="100" dirty="0">
              <a:latin typeface="宋体"/>
              <a:cs typeface="Courier New"/>
            </a:endParaRPr>
          </a:p>
        </p:txBody>
      </p:sp>
      <p:pic>
        <p:nvPicPr>
          <p:cNvPr id="9218" name="Picture 2" descr="20XWLX4-15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89274" y="1988839"/>
            <a:ext cx="5549941"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3420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336703"/>
          </a:xfrm>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单缝衍射图样的中央条纹亮且宽，相邻条纹间距不等；双缝干涉图样中相邻条纹间距相等。根据题目中给出的甲、乙两种图样可知，甲是单缝衍射的图样，乙是双缝干涉的图样，</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选项正确。</a:t>
            </a:r>
            <a:endParaRPr lang="zh-CN" altLang="zh-CN" sz="1050" kern="100" dirty="0">
              <a:latin typeface="宋体"/>
              <a:cs typeface="Courier New"/>
            </a:endParaRPr>
          </a:p>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A</a:t>
            </a:r>
            <a:endParaRPr lang="zh-CN" altLang="zh-CN" sz="1050" kern="100" dirty="0">
              <a:latin typeface="宋体"/>
              <a:cs typeface="Courier New"/>
            </a:endParaRPr>
          </a:p>
          <a:p>
            <a:pPr indent="612140"/>
            <a:r>
              <a:rPr lang="en-US" altLang="zh-CN" b="1" kern="100" dirty="0">
                <a:latin typeface="Times New Roman"/>
                <a:cs typeface="Courier New"/>
              </a:rPr>
              <a:t> </a:t>
            </a:r>
            <a:endParaRPr lang="zh-CN" altLang="zh-CN" sz="1050" kern="100" dirty="0">
              <a:latin typeface="宋体"/>
              <a:cs typeface="Courier New"/>
            </a:endParaRPr>
          </a:p>
          <a:p>
            <a:pPr indent="612140" algn="ctr"/>
            <a:r>
              <a:rPr lang="zh-CN" altLang="zh-CN" b="1" kern="100" dirty="0">
                <a:latin typeface="Times New Roman"/>
                <a:ea typeface="黑体"/>
                <a:cs typeface="Times New Roman"/>
              </a:rPr>
              <a:t>区分双缝干涉图样与单缝衍射图样的方法</a:t>
            </a:r>
            <a:endParaRPr lang="zh-CN" altLang="zh-CN" sz="1050" kern="100" dirty="0">
              <a:latin typeface="宋体"/>
              <a:cs typeface="Courier New"/>
            </a:endParaRPr>
          </a:p>
          <a:p>
            <a:pPr indent="612140"/>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根据条纹的宽度区分：双缝干涉的条纹是等宽的，条纹间的距离也是相等的，而单缝衍射的条纹，中央亮条纹最宽，两侧的亮条纹逐渐变窄。</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根据条纹的亮度区分：双缝干涉条纹，从中央亮纹往两侧亮条纹的亮度变化很小，而单缝衍射条纹的中央亮条纹最亮，两侧的亮条纹逐渐变暗</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827" y="2924944"/>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6264696"/>
          </a:xfrm>
        </p:spPr>
        <p:txBody>
          <a:bodyPr/>
          <a:lstStyle/>
          <a:p>
            <a:pPr indent="612140" algn="ctr"/>
            <a:r>
              <a:rPr lang="en-US" altLang="zh-CN" b="1" kern="100" dirty="0">
                <a:solidFill>
                  <a:srgbClr val="4F6228"/>
                </a:solidFill>
                <a:ea typeface="黑体"/>
              </a:rPr>
              <a:t>[</a:t>
            </a:r>
            <a:r>
              <a:rPr lang="zh-CN" altLang="zh-CN" b="1" kern="100" dirty="0">
                <a:solidFill>
                  <a:srgbClr val="4F6228"/>
                </a:solidFill>
                <a:ea typeface="黑体"/>
              </a:rPr>
              <a:t>素养训练</a:t>
            </a:r>
            <a:r>
              <a:rPr lang="en-US" altLang="zh-CN" b="1" kern="100" dirty="0">
                <a:solidFill>
                  <a:srgbClr val="4F6228"/>
                </a:solidFill>
                <a:ea typeface="黑体"/>
              </a:rPr>
              <a:t>]</a:t>
            </a:r>
            <a:endParaRPr lang="zh-CN" altLang="zh-CN" sz="1050" kern="100" dirty="0"/>
          </a:p>
          <a:p>
            <a:pPr marL="442913" indent="-442913"/>
            <a:r>
              <a:rPr lang="en-US" altLang="zh-CN" b="1" kern="100" dirty="0"/>
              <a:t>1</a:t>
            </a:r>
            <a:r>
              <a:rPr lang="zh-CN" altLang="zh-CN" b="1" kern="100" dirty="0"/>
              <a:t>．如图所示的</a:t>
            </a:r>
            <a:r>
              <a:rPr lang="en-US" altLang="zh-CN" b="1" kern="100" dirty="0"/>
              <a:t>4</a:t>
            </a:r>
            <a:r>
              <a:rPr lang="zh-CN" altLang="zh-CN" b="1" kern="100" dirty="0"/>
              <a:t>幅明暗相间的条纹图样，分别是红光、蓝光各自通过同一个双缝干涉仪器形成的干涉图样以及黄光、紫光各自通过同一个单缝形成的衍射图样</a:t>
            </a:r>
            <a:r>
              <a:rPr lang="en-US" altLang="zh-CN" b="1" kern="100" dirty="0"/>
              <a:t>(</a:t>
            </a:r>
            <a:r>
              <a:rPr lang="zh-CN" altLang="zh-CN" b="1" kern="100" dirty="0"/>
              <a:t>黑色部分表示亮条纹</a:t>
            </a:r>
            <a:r>
              <a:rPr lang="en-US" altLang="zh-CN" b="1" kern="100" dirty="0"/>
              <a:t>)</a:t>
            </a:r>
            <a:r>
              <a:rPr lang="zh-CN" altLang="zh-CN" b="1" kern="100" dirty="0"/>
              <a:t>。则下面的四幅图从左到右排列，亮条纹的颜色依次</a:t>
            </a:r>
            <a:r>
              <a:rPr lang="zh-CN" altLang="zh-CN" b="1" kern="100" dirty="0" smtClean="0"/>
              <a:t>是</a:t>
            </a:r>
            <a:r>
              <a:rPr lang="en-US" altLang="zh-CN" b="1" kern="100" dirty="0" smtClean="0"/>
              <a:t>											(</a:t>
            </a:r>
            <a:r>
              <a:rPr lang="zh-CN" altLang="zh-CN" b="1" kern="100" dirty="0"/>
              <a:t>　　</a:t>
            </a:r>
            <a:r>
              <a:rPr lang="en-US" altLang="zh-CN" b="1" kern="100" dirty="0"/>
              <a:t>)</a:t>
            </a:r>
            <a:endParaRPr lang="zh-CN" altLang="zh-CN" sz="1050" kern="100" dirty="0"/>
          </a:p>
          <a:p>
            <a:pPr indent="612140"/>
            <a:endParaRPr lang="en-US" altLang="zh-CN" b="1" kern="100" dirty="0" smtClean="0"/>
          </a:p>
          <a:p>
            <a:pPr indent="612140"/>
            <a:endParaRPr lang="en-US" altLang="zh-CN" b="1" kern="100" dirty="0"/>
          </a:p>
          <a:p>
            <a:pPr indent="612140"/>
            <a:endParaRPr lang="en-US" altLang="zh-CN" b="1" kern="100" dirty="0" smtClean="0"/>
          </a:p>
          <a:p>
            <a:pPr indent="612140"/>
            <a:r>
              <a:rPr lang="en-US" altLang="zh-CN" b="1" kern="100" dirty="0" smtClean="0"/>
              <a:t>A</a:t>
            </a:r>
            <a:r>
              <a:rPr lang="zh-CN" altLang="zh-CN" b="1" kern="100" dirty="0"/>
              <a:t>．红　黄　蓝　紫　　　</a:t>
            </a:r>
            <a:r>
              <a:rPr lang="en-US" altLang="zh-CN" b="1" kern="100" dirty="0"/>
              <a:t>	B</a:t>
            </a:r>
            <a:r>
              <a:rPr lang="zh-CN" altLang="zh-CN" b="1" kern="100" dirty="0"/>
              <a:t>．红　紫　蓝　黄</a:t>
            </a:r>
            <a:endParaRPr lang="zh-CN" altLang="zh-CN" sz="1050" kern="100" dirty="0"/>
          </a:p>
          <a:p>
            <a:pPr indent="612140"/>
            <a:r>
              <a:rPr lang="en-US" altLang="zh-CN" b="1" kern="100" dirty="0"/>
              <a:t>C</a:t>
            </a:r>
            <a:r>
              <a:rPr lang="zh-CN" altLang="zh-CN" b="1" kern="100" dirty="0"/>
              <a:t>．蓝　紫　红　黄</a:t>
            </a:r>
            <a:r>
              <a:rPr lang="zh-CN" altLang="zh-CN" b="1" kern="100" dirty="0">
                <a:ea typeface="Times New Roman"/>
              </a:rPr>
              <a:t> </a:t>
            </a:r>
            <a:r>
              <a:rPr lang="en-US" altLang="zh-CN" b="1" kern="100" dirty="0">
                <a:ea typeface="Times New Roman"/>
              </a:rPr>
              <a:t>	</a:t>
            </a:r>
            <a:r>
              <a:rPr lang="en-US" altLang="zh-CN" b="1" kern="100" dirty="0" smtClean="0">
                <a:ea typeface="Times New Roman"/>
              </a:rPr>
              <a:t>	D</a:t>
            </a:r>
            <a:r>
              <a:rPr lang="zh-CN" altLang="zh-CN" b="1" kern="100" dirty="0"/>
              <a:t>．蓝　黄　红　</a:t>
            </a:r>
            <a:r>
              <a:rPr lang="zh-CN" altLang="zh-CN" b="1" kern="100" dirty="0" smtClean="0"/>
              <a:t>紫</a:t>
            </a:r>
            <a:endParaRPr lang="zh-CN" altLang="zh-CN" sz="1050" kern="100" dirty="0"/>
          </a:p>
        </p:txBody>
      </p:sp>
      <p:pic>
        <p:nvPicPr>
          <p:cNvPr id="11266" name="Picture 2" descr="20WLXBY5-4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145259" y="3212976"/>
            <a:ext cx="5760640" cy="12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342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279303"/>
            <a:ext cx="10975658" cy="3229817"/>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双</a:t>
            </a:r>
            <a:r>
              <a:rPr lang="zh-CN" altLang="zh-CN" b="1" kern="100" dirty="0">
                <a:latin typeface="Times New Roman"/>
                <a:ea typeface="楷体_GB2312"/>
                <a:cs typeface="Times New Roman"/>
              </a:rPr>
              <a:t>缝干涉条纹是等间距的条纹，单缝衍射条纹是中间最宽、两边越来越窄的条纹，因此甲、丙是干涉条纹，乙、丁是衍射条纹。干涉条纹中，光的波长越长，条纹越宽，因此甲是红光，丙是蓝光。同一单缝衍射条纹，波长越长，条纹越宽，因此乙是紫光，丁是黄光。</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zh-CN" altLang="en-US" dirty="0"/>
          </a:p>
        </p:txBody>
      </p:sp>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476672"/>
            <a:ext cx="10975658" cy="5976664"/>
          </a:xfrm>
        </p:spPr>
        <p:txBody>
          <a:bodyPr/>
          <a:lstStyle/>
          <a:p>
            <a:pPr indent="0"/>
            <a:r>
              <a:rPr lang="en-US" altLang="zh-CN" b="1" kern="100" dirty="0">
                <a:latin typeface="Times New Roman"/>
                <a:cs typeface="Courier New"/>
              </a:rPr>
              <a:t>2</a:t>
            </a:r>
            <a:r>
              <a:rPr lang="zh-CN" altLang="zh-CN" b="1" kern="100" dirty="0">
                <a:latin typeface="Times New Roman"/>
                <a:cs typeface="Times New Roman"/>
              </a:rPr>
              <a:t>．关于甲、乙、丙、丁四个实验，以下说法正确的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甲：单色光通过劈尖产生明暗条纹</a:t>
            </a:r>
            <a:endParaRPr lang="zh-CN" altLang="zh-CN" sz="1050" kern="100" dirty="0">
              <a:latin typeface="宋体"/>
              <a:cs typeface="Courier New"/>
            </a:endParaRPr>
          </a:p>
          <a:p>
            <a:pPr indent="612140"/>
            <a:r>
              <a:rPr lang="zh-CN" altLang="zh-CN" b="1" kern="100" dirty="0">
                <a:latin typeface="Times New Roman"/>
                <a:cs typeface="Times New Roman"/>
              </a:rPr>
              <a:t>乙：单色光通过牛顿环产生明暗条纹</a:t>
            </a:r>
            <a:endParaRPr lang="zh-CN" altLang="zh-CN" sz="1050" kern="100" dirty="0">
              <a:latin typeface="宋体"/>
              <a:cs typeface="Courier New"/>
            </a:endParaRPr>
          </a:p>
          <a:p>
            <a:pPr indent="612140"/>
            <a:r>
              <a:rPr lang="zh-CN" altLang="zh-CN" b="1" kern="100" dirty="0">
                <a:latin typeface="Times New Roman"/>
                <a:cs typeface="Times New Roman"/>
              </a:rPr>
              <a:t>丙：单色光通过双缝产生明暗条纹</a:t>
            </a:r>
            <a:endParaRPr lang="zh-CN" altLang="zh-CN" sz="1050" kern="100" dirty="0">
              <a:latin typeface="宋体"/>
              <a:cs typeface="Courier New"/>
            </a:endParaRPr>
          </a:p>
          <a:p>
            <a:pPr indent="612140"/>
            <a:r>
              <a:rPr lang="zh-CN" altLang="zh-CN" b="1" kern="100" dirty="0">
                <a:latin typeface="Times New Roman"/>
                <a:cs typeface="Times New Roman"/>
              </a:rPr>
              <a:t>丁：单色光通过单缝产生明暗条纹</a:t>
            </a:r>
            <a:endParaRPr lang="zh-CN" altLang="zh-CN" sz="1050" kern="100" dirty="0">
              <a:latin typeface="宋体"/>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．四个实验产生的条纹均为干涉条纹</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．甲、乙两实验产生的条纹均为等距条纹</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．丙实验中，产生的条纹间距越大，该光的频率越大</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．丁实验中，产生的明暗条纹为光的衍射条</a:t>
            </a:r>
            <a:r>
              <a:rPr lang="zh-CN" altLang="zh-CN" b="1" kern="100" dirty="0" smtClean="0">
                <a:latin typeface="Times New Roman"/>
                <a:cs typeface="Times New Roman"/>
              </a:rPr>
              <a:t>纹</a:t>
            </a:r>
            <a:endParaRPr lang="zh-CN" altLang="zh-CN" sz="1050" kern="100" dirty="0">
              <a:latin typeface="宋体"/>
              <a:cs typeface="Courier New"/>
            </a:endParaRPr>
          </a:p>
        </p:txBody>
      </p:sp>
      <p:pic>
        <p:nvPicPr>
          <p:cNvPr id="12290" name="Picture 2" descr="20WLXBY5-4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472847" y="1630960"/>
            <a:ext cx="5256584" cy="1269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3420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897791" y="1268760"/>
            <a:ext cx="10456380" cy="3301825"/>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丁</a:t>
            </a:r>
            <a:r>
              <a:rPr lang="zh-CN" altLang="zh-CN" b="1" kern="100" dirty="0">
                <a:latin typeface="Times New Roman"/>
                <a:ea typeface="楷体_GB2312"/>
                <a:cs typeface="Times New Roman"/>
              </a:rPr>
              <a:t>实验中，单色光通过单缝产生的明暗条纹为光的衍射条纹，其他三个均为光的干涉条纹，选项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正确；牛顿环产生明暗条纹是不等距的，选项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错误；丙实验中，产生的条纹间距越大，该光的波长越大，频率越小，选项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zh-CN" altLang="en-US" dirty="0"/>
          </a:p>
        </p:txBody>
      </p:sp>
    </p:spTree>
    <p:extLst>
      <p:ext uri="{BB962C8B-B14F-4D97-AF65-F5344CB8AC3E}">
        <p14:creationId xmlns:p14="http://schemas.microsoft.com/office/powerpoint/2010/main" val="37401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43197"/>
            <a:ext cx="10975658" cy="5534075"/>
          </a:xfrm>
        </p:spPr>
        <p:txBody>
          <a:bodyPr>
            <a:normAutofit/>
          </a:bodyPr>
          <a:lstStyle/>
          <a:p>
            <a:pPr algn="ctr">
              <a:lnSpc>
                <a:spcPct val="200000"/>
              </a:lnSpc>
            </a:pP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三</a:t>
            </a:r>
            <a:r>
              <a:rPr lang="en-US" altLang="zh-CN" b="1" kern="100" dirty="0">
                <a:solidFill>
                  <a:schemeClr val="accent6">
                    <a:lumMod val="75000"/>
                  </a:schemeClr>
                </a:solidFill>
                <a:latin typeface="Symbol"/>
                <a:cs typeface="Times New Roman"/>
              </a:rPr>
              <a:t>)</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光的偏振现象及其应用</a:t>
            </a:r>
            <a:endParaRPr lang="zh-CN" altLang="zh-CN" sz="1050" kern="100" dirty="0">
              <a:solidFill>
                <a:schemeClr val="accent6">
                  <a:lumMod val="75000"/>
                </a:schemeClr>
              </a:solidFill>
              <a:latin typeface="宋体"/>
              <a:cs typeface="Courier New"/>
            </a:endParaRPr>
          </a:p>
          <a:p>
            <a:pPr>
              <a:lnSpc>
                <a:spcPct val="200000"/>
              </a:lnSpc>
            </a:pPr>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smtClean="0">
                <a:solidFill>
                  <a:srgbClr val="00B0F0"/>
                </a:solidFill>
                <a:latin typeface="Times New Roman"/>
                <a:ea typeface="黑体"/>
                <a:cs typeface="Courier New"/>
              </a:rPr>
              <a:t>]</a:t>
            </a:r>
          </a:p>
          <a:p>
            <a:pPr algn="just">
              <a:lnSpc>
                <a:spcPct val="200000"/>
              </a:lnSpc>
              <a:tabLst>
                <a:tab pos="2970530" algn="l"/>
              </a:tabLst>
            </a:pPr>
            <a:r>
              <a:rPr lang="zh-CN" altLang="zh-CN" b="1" kern="100" dirty="0" smtClean="0">
                <a:latin typeface="Times New Roman"/>
                <a:cs typeface="Times New Roman"/>
              </a:rPr>
              <a:t>某</a:t>
            </a:r>
            <a:r>
              <a:rPr lang="zh-CN" altLang="zh-CN" b="1" kern="100" dirty="0">
                <a:latin typeface="Times New Roman"/>
                <a:cs typeface="Times New Roman"/>
              </a:rPr>
              <a:t>些特定环境下照相时，常在照相机镜头前装一片偏振滤光片使影像清晰，这是利用什么原理？</a:t>
            </a:r>
            <a:endParaRPr lang="zh-CN" altLang="zh-CN" kern="100" dirty="0">
              <a:latin typeface="宋体"/>
              <a:cs typeface="Courier New"/>
            </a:endParaRPr>
          </a:p>
          <a:p>
            <a:pPr algn="just">
              <a:lnSpc>
                <a:spcPct val="200000"/>
              </a:lnSpc>
              <a:tabLst>
                <a:tab pos="2970530"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在某些特定环境下，如拍摄池水中的游动的鱼时，由于水面反射光的干扰，影像会不清楚，在镜头前装一片偏振片，清除反射光</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反射光为偏振光</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，影像就变得清晰。这是利用了光的偏振。</a:t>
            </a:r>
            <a:r>
              <a:rPr lang="zh-CN" altLang="zh-CN" b="1" kern="100" dirty="0">
                <a:latin typeface="Times New Roman"/>
                <a:cs typeface="Times New Roman"/>
              </a:rPr>
              <a:t>　　　</a:t>
            </a:r>
            <a:endParaRPr lang="zh-CN" altLang="zh-CN" kern="100" dirty="0">
              <a:latin typeface="宋体"/>
              <a:cs typeface="Courier New"/>
            </a:endParaRPr>
          </a:p>
          <a:p>
            <a:pPr>
              <a:lnSpc>
                <a:spcPct val="200000"/>
              </a:lnSpc>
            </a:pPr>
            <a:endParaRPr lang="en-US" altLang="zh-CN" b="1" kern="100" dirty="0" smtClean="0">
              <a:solidFill>
                <a:srgbClr val="00B0F0"/>
              </a:solidFill>
              <a:latin typeface="Times New Roman"/>
              <a:ea typeface="黑体"/>
              <a:cs typeface="Courier New"/>
            </a:endParaRPr>
          </a:p>
          <a:p>
            <a:pPr>
              <a:lnSpc>
                <a:spcPct val="200000"/>
              </a:lnSpc>
            </a:pPr>
            <a:endParaRPr lang="zh-CN" altLang="zh-CN" sz="1050" kern="100" dirty="0">
              <a:latin typeface="宋体"/>
              <a:cs typeface="Courier New"/>
            </a:endParaRPr>
          </a:p>
        </p:txBody>
      </p:sp>
    </p:spTree>
    <p:extLst>
      <p:ext uri="{BB962C8B-B14F-4D97-AF65-F5344CB8AC3E}">
        <p14:creationId xmlns:p14="http://schemas.microsoft.com/office/powerpoint/2010/main" val="398234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4525963"/>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自然光与偏振光的比较</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510699548"/>
              </p:ext>
            </p:extLst>
          </p:nvPr>
        </p:nvGraphicFramePr>
        <p:xfrm>
          <a:off x="1057027" y="1628800"/>
          <a:ext cx="10369152" cy="4642054"/>
        </p:xfrm>
        <a:graphic>
          <a:graphicData uri="http://schemas.openxmlformats.org/drawingml/2006/table">
            <a:tbl>
              <a:tblPr/>
              <a:tblGrid>
                <a:gridCol w="908247"/>
                <a:gridCol w="1286683"/>
                <a:gridCol w="4238486"/>
                <a:gridCol w="3935736"/>
              </a:tblGrid>
              <a:tr h="328684">
                <a:tc gridSpan="2">
                  <a:txBody>
                    <a:bodyPr/>
                    <a:lstStyle/>
                    <a:p>
                      <a:pPr algn="ctr">
                        <a:lnSpc>
                          <a:spcPct val="150000"/>
                        </a:lnSpc>
                        <a:spcAft>
                          <a:spcPts val="0"/>
                        </a:spcAft>
                      </a:pPr>
                      <a:r>
                        <a:rPr lang="en-US" sz="2400" b="1" i="0" kern="100" dirty="0">
                          <a:effectLst/>
                          <a:latin typeface="Times New Roman"/>
                          <a:cs typeface="Courier New"/>
                        </a:rPr>
                        <a:t> </a:t>
                      </a:r>
                      <a:r>
                        <a:rPr lang="zh-CN" altLang="en-US" sz="2400" b="1" i="0" kern="100" dirty="0" smtClean="0">
                          <a:effectLst/>
                          <a:latin typeface="Times New Roman"/>
                          <a:cs typeface="Courier New"/>
                        </a:rPr>
                        <a:t>对对项目</a:t>
                      </a:r>
                      <a:endParaRPr lang="zh-CN" sz="2400" i="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pPr>
                      <a:r>
                        <a:rPr lang="zh-CN" sz="2400" b="1" kern="100">
                          <a:effectLst/>
                          <a:latin typeface="Times New Roman"/>
                          <a:cs typeface="Times New Roman"/>
                        </a:rPr>
                        <a:t>自然光</a:t>
                      </a:r>
                      <a:r>
                        <a:rPr lang="en-US" sz="2400" b="1" kern="100">
                          <a:effectLst/>
                          <a:latin typeface="Times New Roman"/>
                          <a:ea typeface="楷体_GB2312"/>
                          <a:cs typeface="Courier New"/>
                        </a:rPr>
                        <a:t>(</a:t>
                      </a:r>
                      <a:r>
                        <a:rPr lang="zh-CN" sz="2400" b="1" kern="100">
                          <a:effectLst/>
                          <a:latin typeface="Times New Roman"/>
                          <a:ea typeface="楷体_GB2312"/>
                          <a:cs typeface="Times New Roman"/>
                        </a:rPr>
                        <a:t>非偏振光</a:t>
                      </a:r>
                      <a:r>
                        <a:rPr lang="en-US" sz="2400" b="1" kern="100">
                          <a:effectLst/>
                          <a:latin typeface="Times New Roman"/>
                          <a:ea typeface="楷体_GB2312"/>
                          <a:cs typeface="Courier New"/>
                        </a:rPr>
                        <a:t>)</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偏振光</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1485">
                <a:tc rowSpan="2">
                  <a:txBody>
                    <a:bodyPr/>
                    <a:lstStyle/>
                    <a:p>
                      <a:pPr algn="ctr">
                        <a:lnSpc>
                          <a:spcPct val="150000"/>
                        </a:lnSpc>
                        <a:spcAft>
                          <a:spcPts val="0"/>
                        </a:spcAft>
                      </a:pPr>
                      <a:r>
                        <a:rPr lang="zh-CN" sz="2400" b="1" kern="100">
                          <a:effectLst/>
                          <a:latin typeface="Times New Roman"/>
                          <a:cs typeface="Times New Roman"/>
                        </a:rPr>
                        <a:t>不</a:t>
                      </a:r>
                      <a:endParaRPr lang="zh-CN" sz="2400" kern="100">
                        <a:effectLst/>
                        <a:latin typeface="宋体"/>
                        <a:cs typeface="Courier New"/>
                      </a:endParaRPr>
                    </a:p>
                    <a:p>
                      <a:pPr algn="ctr">
                        <a:lnSpc>
                          <a:spcPct val="150000"/>
                        </a:lnSpc>
                        <a:spcAft>
                          <a:spcPts val="0"/>
                        </a:spcAft>
                      </a:pPr>
                      <a:r>
                        <a:rPr lang="zh-CN" sz="2400" b="1" kern="100">
                          <a:effectLst/>
                          <a:latin typeface="Times New Roman"/>
                          <a:cs typeface="Times New Roman"/>
                        </a:rPr>
                        <a:t>同</a:t>
                      </a:r>
                      <a:endParaRPr lang="zh-CN" sz="2400" kern="100">
                        <a:effectLst/>
                        <a:latin typeface="宋体"/>
                        <a:cs typeface="Courier New"/>
                      </a:endParaRPr>
                    </a:p>
                    <a:p>
                      <a:pPr algn="ctr">
                        <a:lnSpc>
                          <a:spcPct val="150000"/>
                        </a:lnSpc>
                        <a:spcAft>
                          <a:spcPts val="0"/>
                        </a:spcAft>
                      </a:pPr>
                      <a:r>
                        <a:rPr lang="zh-CN" sz="2400" b="1" kern="100">
                          <a:effectLst/>
                          <a:latin typeface="Times New Roman"/>
                          <a:cs typeface="Times New Roman"/>
                        </a:rPr>
                        <a:t>点</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光</a:t>
                      </a:r>
                      <a:r>
                        <a:rPr lang="zh-CN" sz="2400" b="1" kern="100" dirty="0" smtClean="0">
                          <a:effectLst/>
                          <a:latin typeface="Times New Roman"/>
                          <a:cs typeface="Times New Roman"/>
                        </a:rPr>
                        <a:t>的</a:t>
                      </a:r>
                      <a:endParaRPr lang="en-US" altLang="zh-CN" sz="2400" b="1" kern="100" dirty="0" smtClean="0">
                        <a:effectLst/>
                        <a:latin typeface="Times New Roman"/>
                        <a:cs typeface="Times New Roman"/>
                      </a:endParaRPr>
                    </a:p>
                    <a:p>
                      <a:pPr algn="ctr">
                        <a:lnSpc>
                          <a:spcPct val="150000"/>
                        </a:lnSpc>
                        <a:spcAft>
                          <a:spcPts val="0"/>
                        </a:spcAft>
                      </a:pPr>
                      <a:r>
                        <a:rPr lang="zh-CN" sz="2400" b="1" kern="100" dirty="0" smtClean="0">
                          <a:effectLst/>
                          <a:latin typeface="Times New Roman"/>
                          <a:cs typeface="Times New Roman"/>
                        </a:rPr>
                        <a:t>来</a:t>
                      </a:r>
                      <a:r>
                        <a:rPr lang="zh-CN" sz="2400" b="1" kern="100" dirty="0">
                          <a:effectLst/>
                          <a:latin typeface="Times New Roman"/>
                          <a:cs typeface="Times New Roman"/>
                        </a:rPr>
                        <a:t>源</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直接从光源发出的光</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自然光通过起偏器后的光或由某种介质反射或折射的光</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2226">
                <a:tc vMerge="1">
                  <a:txBody>
                    <a:bodyPr/>
                    <a:lstStyle/>
                    <a:p>
                      <a:endParaRPr lang="zh-CN" altLang="en-US"/>
                    </a:p>
                  </a:txBody>
                  <a:tcPr/>
                </a:tc>
                <a:tc>
                  <a:txBody>
                    <a:bodyPr/>
                    <a:lstStyle/>
                    <a:p>
                      <a:pPr algn="ctr">
                        <a:lnSpc>
                          <a:spcPct val="150000"/>
                        </a:lnSpc>
                        <a:spcAft>
                          <a:spcPts val="0"/>
                        </a:spcAft>
                      </a:pPr>
                      <a:r>
                        <a:rPr lang="zh-CN" sz="2400" b="1" kern="100" dirty="0">
                          <a:effectLst/>
                          <a:latin typeface="Times New Roman"/>
                          <a:cs typeface="Times New Roman"/>
                        </a:rPr>
                        <a:t>光的振</a:t>
                      </a:r>
                      <a:r>
                        <a:rPr lang="zh-CN" sz="2400" b="1" kern="100" dirty="0" smtClean="0">
                          <a:effectLst/>
                          <a:latin typeface="Times New Roman"/>
                          <a:cs typeface="Times New Roman"/>
                        </a:rPr>
                        <a:t>动方</a:t>
                      </a:r>
                      <a:r>
                        <a:rPr lang="zh-CN" sz="2400" b="1" kern="100" dirty="0">
                          <a:effectLst/>
                          <a:latin typeface="Times New Roman"/>
                          <a:cs typeface="Times New Roman"/>
                        </a:rPr>
                        <a:t>向</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在垂直于光的传播方向的平面内，光振动沿所有方向，且沿各个方向振动的光波的强度都相同</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在垂直于光的传播方向的平面内，光振动沿某个特定方向</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与起偏器透振方向一致</a:t>
                      </a:r>
                      <a:r>
                        <a:rPr lang="en-US" sz="2400" b="1" kern="100" dirty="0">
                          <a:effectLst/>
                          <a:latin typeface="Times New Roman"/>
                          <a:ea typeface="楷体_GB2312"/>
                          <a:cs typeface="Courier New"/>
                        </a:rPr>
                        <a:t>)</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7369">
                <a:tc gridSpan="2">
                  <a:txBody>
                    <a:bodyPr/>
                    <a:lstStyle/>
                    <a:p>
                      <a:pPr algn="ctr">
                        <a:lnSpc>
                          <a:spcPct val="150000"/>
                        </a:lnSpc>
                        <a:spcAft>
                          <a:spcPts val="0"/>
                        </a:spcAft>
                      </a:pPr>
                      <a:r>
                        <a:rPr lang="zh-CN" sz="2400" b="1" kern="100">
                          <a:effectLst/>
                          <a:latin typeface="Times New Roman"/>
                          <a:cs typeface="Times New Roman"/>
                        </a:rPr>
                        <a:t>相同点</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l">
                        <a:lnSpc>
                          <a:spcPct val="150000"/>
                        </a:lnSpc>
                        <a:spcAft>
                          <a:spcPts val="0"/>
                        </a:spcAft>
                      </a:pPr>
                      <a:r>
                        <a:rPr lang="zh-CN" sz="2400" b="1" kern="100" dirty="0">
                          <a:effectLst/>
                          <a:latin typeface="Times New Roman"/>
                          <a:cs typeface="Times New Roman"/>
                        </a:rPr>
                        <a:t>不管是自然光还是偏振光，传播方向与振动方向一定垂直</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391294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20679"/>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将狭缝换成大小可调的圆孔，当圆孔足够小时，同样能观察到中央为明显的亮斑，周围是明暗相间的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的图样，图样远大于通过圆孔时按照直线传播所能照亮的区域。</a:t>
            </a:r>
            <a:endParaRPr lang="zh-CN" altLang="zh-CN" sz="1050" kern="100" dirty="0">
              <a:latin typeface="宋体"/>
              <a:cs typeface="Courier New"/>
            </a:endParaRPr>
          </a:p>
          <a:p>
            <a:pPr marL="442913" indent="-442913"/>
            <a:r>
              <a:rPr lang="en-US" altLang="zh-CN" b="1" kern="100" dirty="0">
                <a:latin typeface="Times New Roman"/>
                <a:cs typeface="Courier New"/>
              </a:rPr>
              <a:t>(4)</a:t>
            </a:r>
            <a:r>
              <a:rPr lang="zh-CN" altLang="zh-CN" b="1" kern="100" dirty="0">
                <a:latin typeface="Times New Roman"/>
                <a:cs typeface="Times New Roman"/>
              </a:rPr>
              <a:t>明显衍射的条件：</a:t>
            </a:r>
            <a:endParaRPr lang="zh-CN" altLang="zh-CN" sz="1050" kern="100" dirty="0">
              <a:latin typeface="宋体"/>
              <a:cs typeface="Courier New"/>
            </a:endParaRPr>
          </a:p>
          <a:p>
            <a:pPr marL="442913" indent="-442913"/>
            <a:r>
              <a:rPr lang="en-US" altLang="zh-CN" b="1" kern="100" dirty="0" smtClean="0">
                <a:latin typeface="Times New Roman"/>
                <a:cs typeface="Times New Roman"/>
              </a:rPr>
              <a:t>	</a:t>
            </a:r>
            <a:r>
              <a:rPr lang="zh-CN" altLang="zh-CN" b="1" kern="100" dirty="0" smtClean="0">
                <a:latin typeface="Times New Roman"/>
                <a:cs typeface="Times New Roman"/>
              </a:rPr>
              <a:t>障</a:t>
            </a:r>
            <a:r>
              <a:rPr lang="zh-CN" altLang="zh-CN" b="1" kern="100" dirty="0">
                <a:latin typeface="Times New Roman"/>
                <a:cs typeface="Times New Roman"/>
              </a:rPr>
              <a:t>碍物或小孔的尺寸跟光的波长</a:t>
            </a:r>
            <a:r>
              <a:rPr lang="en-US" altLang="zh-CN" b="1" u="sng" kern="100" dirty="0">
                <a:latin typeface="Times New Roman"/>
                <a:cs typeface="Courier New"/>
              </a:rPr>
              <a:t>          </a:t>
            </a:r>
            <a:r>
              <a:rPr lang="zh-CN" altLang="zh-CN" b="1" kern="100" dirty="0">
                <a:latin typeface="Times New Roman"/>
                <a:cs typeface="Times New Roman"/>
              </a:rPr>
              <a:t>，甚至比光的波长</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单缝衍射图样中，中央条纹最宽最亮</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入射光的波长越短，衍射现象越明显</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用两支圆柱形铅笔并在一起，形成一个狭缝，使狭缝平行于日光灯，会看到彩色的衍射条纹</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p:txBody>
      </p:sp>
      <p:sp>
        <p:nvSpPr>
          <p:cNvPr id="3" name="矩形 2"/>
          <p:cNvSpPr/>
          <p:nvPr/>
        </p:nvSpPr>
        <p:spPr>
          <a:xfrm>
            <a:off x="4225379" y="980728"/>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圆形光环</a:t>
            </a:r>
            <a:endParaRPr lang="zh-CN" altLang="en-US" sz="2400" dirty="0"/>
          </a:p>
        </p:txBody>
      </p:sp>
      <p:sp>
        <p:nvSpPr>
          <p:cNvPr id="5" name="矩形 4"/>
          <p:cNvSpPr/>
          <p:nvPr/>
        </p:nvSpPr>
        <p:spPr>
          <a:xfrm>
            <a:off x="5377507" y="275131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相当</a:t>
            </a:r>
            <a:endParaRPr lang="zh-CN" altLang="en-US" sz="2400" dirty="0"/>
          </a:p>
        </p:txBody>
      </p:sp>
      <p:sp>
        <p:nvSpPr>
          <p:cNvPr id="7" name="矩形 6"/>
          <p:cNvSpPr/>
          <p:nvPr/>
        </p:nvSpPr>
        <p:spPr>
          <a:xfrm>
            <a:off x="8617867" y="276841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还小</a:t>
            </a:r>
            <a:endParaRPr lang="zh-CN" altLang="en-US" sz="2400" dirty="0"/>
          </a:p>
        </p:txBody>
      </p:sp>
      <p:sp>
        <p:nvSpPr>
          <p:cNvPr id="8" name="矩形 7"/>
          <p:cNvSpPr/>
          <p:nvPr/>
        </p:nvSpPr>
        <p:spPr>
          <a:xfrm>
            <a:off x="10741895" y="405032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769054" y="470998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0" name="矩形 9"/>
          <p:cNvSpPr/>
          <p:nvPr/>
        </p:nvSpPr>
        <p:spPr>
          <a:xfrm>
            <a:off x="10745540" y="582337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3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latin typeface="宋体"/>
                <a:ea typeface="黑体"/>
                <a:cs typeface="Times New Roman"/>
              </a:rPr>
              <a:t>偏振光的产生方式</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自然光在玻璃、水面等表面反射时，反射光和折射光都是偏振光，入射角变化时偏振的程度也会变化。自然光射到两种介质的交界面上，如果光入射的方向合适，使反射光和折射光之间的夹角恰好是</a:t>
            </a:r>
            <a:r>
              <a:rPr lang="en-US" altLang="zh-CN" b="1" kern="100" dirty="0">
                <a:latin typeface="Times New Roman"/>
                <a:cs typeface="Courier New"/>
              </a:rPr>
              <a:t>90°</a:t>
            </a:r>
            <a:r>
              <a:rPr lang="zh-CN" altLang="zh-CN" b="1" kern="100" dirty="0">
                <a:latin typeface="Times New Roman"/>
                <a:cs typeface="Times New Roman"/>
              </a:rPr>
              <a:t>时，反射光和折射光都是偏振光，且偏振方向相互垂直。</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自然光经过偏振片</a:t>
            </a:r>
            <a:r>
              <a:rPr lang="en-US" altLang="zh-CN" b="1" kern="100" dirty="0">
                <a:latin typeface="Times New Roman"/>
                <a:cs typeface="Courier New"/>
              </a:rPr>
              <a:t>(</a:t>
            </a:r>
            <a:r>
              <a:rPr lang="zh-CN" altLang="zh-CN" b="1" kern="100" dirty="0">
                <a:latin typeface="Times New Roman"/>
                <a:ea typeface="楷体_GB2312"/>
                <a:cs typeface="Times New Roman"/>
              </a:rPr>
              <a:t>起偏器</a:t>
            </a:r>
            <a:r>
              <a:rPr lang="en-US" altLang="zh-CN" b="1" kern="100" dirty="0">
                <a:latin typeface="Times New Roman"/>
                <a:cs typeface="Courier New"/>
              </a:rPr>
              <a:t>)</a:t>
            </a:r>
            <a:r>
              <a:rPr lang="zh-CN" altLang="zh-CN" b="1" kern="100" dirty="0">
                <a:latin typeface="Times New Roman"/>
                <a:cs typeface="Times New Roman"/>
              </a:rPr>
              <a:t>后能形成偏振光。偏振光可以用另一个偏振片</a:t>
            </a:r>
            <a:r>
              <a:rPr lang="en-US" altLang="zh-CN" b="1" kern="100" dirty="0">
                <a:latin typeface="Times New Roman"/>
                <a:cs typeface="Courier New"/>
              </a:rPr>
              <a:t>(</a:t>
            </a:r>
            <a:r>
              <a:rPr lang="zh-CN" altLang="zh-CN" b="1" kern="100" dirty="0">
                <a:latin typeface="Times New Roman"/>
                <a:ea typeface="楷体_GB2312"/>
                <a:cs typeface="Times New Roman"/>
              </a:rPr>
              <a:t>检偏器</a:t>
            </a:r>
            <a:r>
              <a:rPr lang="en-US" altLang="zh-CN" b="1" kern="100" dirty="0">
                <a:latin typeface="Times New Roman"/>
                <a:cs typeface="Courier New"/>
              </a:rPr>
              <a:t>)</a:t>
            </a:r>
            <a:r>
              <a:rPr lang="zh-CN" altLang="zh-CN" b="1" kern="100" dirty="0">
                <a:latin typeface="Times New Roman"/>
                <a:cs typeface="Times New Roman"/>
              </a:rPr>
              <a:t>检验。</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8502174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光的偏振的应用</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摄影技术中的应用</a:t>
            </a:r>
            <a:endParaRPr lang="zh-CN" altLang="zh-CN" sz="1050" kern="100" dirty="0">
              <a:latin typeface="宋体"/>
              <a:cs typeface="Courier New"/>
            </a:endParaRPr>
          </a:p>
          <a:p>
            <a:pPr indent="612140"/>
            <a:r>
              <a:rPr lang="zh-CN" altLang="zh-CN" b="1" kern="100" dirty="0">
                <a:latin typeface="Times New Roman"/>
                <a:cs typeface="Times New Roman"/>
              </a:rPr>
              <a:t>光的偏振现象有很多应用，如在拍摄日落时水面下的景</a:t>
            </a:r>
            <a:r>
              <a:rPr lang="zh-CN" altLang="zh-CN" b="1" kern="100" dirty="0" smtClean="0">
                <a:latin typeface="Times New Roman"/>
                <a:cs typeface="Times New Roman"/>
              </a:rPr>
              <a:t>物</a:t>
            </a:r>
            <a:r>
              <a:rPr lang="zh-CN" altLang="en-US" b="1" kern="100" dirty="0">
                <a:latin typeface="Times New Roman"/>
                <a:cs typeface="Times New Roman"/>
              </a:rPr>
              <a:t>或</a:t>
            </a:r>
            <a:r>
              <a:rPr lang="zh-CN" altLang="zh-CN" b="1" kern="100" dirty="0" smtClean="0">
                <a:latin typeface="Times New Roman"/>
                <a:cs typeface="Times New Roman"/>
              </a:rPr>
              <a:t>玻</a:t>
            </a:r>
            <a:r>
              <a:rPr lang="zh-CN" altLang="zh-CN" b="1" kern="100" dirty="0">
                <a:latin typeface="Times New Roman"/>
                <a:cs typeface="Times New Roman"/>
              </a:rPr>
              <a:t>璃橱窗里陈列物的照片时，由于水面或玻璃表面的反射光的干扰，常使景象不清楚，如果在照相机镜头前装一片偏振滤光片，让它的透振方向与反射光的偏振方向垂直，就可使反射来的偏振光不能进入照相机内，从而可拍出清晰的照片。故人们把偏振滤光片叫做摄像机的</a:t>
            </a:r>
            <a:r>
              <a:rPr lang="en-US" altLang="zh-CN" b="1" kern="100" dirty="0">
                <a:latin typeface="宋体"/>
                <a:cs typeface="Times New Roman"/>
              </a:rPr>
              <a:t>“</a:t>
            </a:r>
            <a:r>
              <a:rPr lang="zh-CN" altLang="zh-CN" b="1" kern="100" dirty="0">
                <a:latin typeface="Times New Roman"/>
                <a:cs typeface="Times New Roman"/>
              </a:rPr>
              <a:t>门卫</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912945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5"/>
            <a:ext cx="10975658" cy="4824535"/>
          </a:xfrm>
        </p:spPr>
        <p:txBody>
          <a:bodyPr/>
          <a:lstStyle/>
          <a:p>
            <a:pPr indent="612140"/>
            <a:r>
              <a:rPr lang="en-US" altLang="zh-CN" b="1" kern="100" dirty="0">
                <a:latin typeface="Times New Roman"/>
                <a:cs typeface="Courier New"/>
              </a:rPr>
              <a:t>(2)</a:t>
            </a:r>
            <a:r>
              <a:rPr lang="zh-CN" altLang="zh-CN" b="1" kern="100" dirty="0">
                <a:latin typeface="Times New Roman"/>
                <a:cs typeface="Times New Roman"/>
              </a:rPr>
              <a:t>偏振片在汽车挡风玻璃上的应用</a:t>
            </a:r>
            <a:endParaRPr lang="zh-CN" altLang="zh-CN" sz="1050" kern="100" dirty="0">
              <a:latin typeface="宋体"/>
              <a:cs typeface="Courier New"/>
            </a:endParaRPr>
          </a:p>
          <a:p>
            <a:pPr indent="612140"/>
            <a:r>
              <a:rPr lang="zh-CN" altLang="zh-CN" b="1" kern="100" dirty="0" smtClean="0">
                <a:latin typeface="Times New Roman"/>
                <a:cs typeface="Times New Roman"/>
              </a:rPr>
              <a:t>在</a:t>
            </a:r>
            <a:r>
              <a:rPr lang="zh-CN" altLang="zh-CN" b="1" kern="100" dirty="0">
                <a:latin typeface="Times New Roman"/>
                <a:cs typeface="Times New Roman"/>
              </a:rPr>
              <a:t>夜间行车时，迎</a:t>
            </a:r>
            <a:r>
              <a:rPr lang="zh-CN" altLang="zh-CN" b="1" kern="100" dirty="0" smtClean="0">
                <a:latin typeface="Times New Roman"/>
                <a:cs typeface="Times New Roman"/>
              </a:rPr>
              <a:t>面</a:t>
            </a:r>
            <a:r>
              <a:rPr lang="zh-CN" altLang="zh-CN" b="1" dirty="0"/>
              <a:t>射</a:t>
            </a:r>
            <a:r>
              <a:rPr lang="zh-CN" altLang="zh-CN" b="1" kern="100" dirty="0" smtClean="0">
                <a:latin typeface="Times New Roman"/>
                <a:cs typeface="Times New Roman"/>
              </a:rPr>
              <a:t>来</a:t>
            </a:r>
            <a:r>
              <a:rPr lang="zh-CN" altLang="zh-CN" b="1" kern="100" dirty="0">
                <a:latin typeface="Times New Roman"/>
                <a:cs typeface="Times New Roman"/>
              </a:rPr>
              <a:t>的车灯眩光常常使司机看不清路面，容易发生事故。如果在每辆车灯玻璃上和司机座椅前面的挡风玻璃上安装一片偏振片，并使它们的透振方向跟水平方向成</a:t>
            </a:r>
            <a:r>
              <a:rPr lang="en-US" altLang="zh-CN" b="1" kern="100" dirty="0">
                <a:latin typeface="Times New Roman"/>
                <a:cs typeface="Courier New"/>
              </a:rPr>
              <a:t>45°</a:t>
            </a:r>
            <a:r>
              <a:rPr lang="zh-CN" altLang="zh-CN" b="1" kern="100" dirty="0">
                <a:latin typeface="Times New Roman"/>
                <a:cs typeface="Times New Roman"/>
              </a:rPr>
              <a:t>角，就可以解决这一问题。从对面车灯射来的偏振光，由于振动方向跟司机座椅前挡风玻璃偏振片的透振方向垂直，所以不会射进司机眼里。而从自己的车灯射出去的偏振光，由于振动方向跟自己的挡风玻璃上的偏振片的透振方向相同，所以司机仍能看清自己的车灯照亮的路面和物体</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8502174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174033"/>
          </a:xfrm>
        </p:spPr>
        <p:txBody>
          <a:bodyPr/>
          <a:lstStyle/>
          <a:p>
            <a:pPr indent="612140"/>
            <a:r>
              <a:rPr lang="zh-CN" altLang="zh-CN" b="1" kern="100" dirty="0">
                <a:latin typeface="宋体"/>
                <a:ea typeface="黑体"/>
                <a:cs typeface="Courier New"/>
              </a:rPr>
              <a:t>典例</a:t>
            </a:r>
            <a:r>
              <a:rPr lang="en-US" altLang="zh-CN" b="1" kern="100" dirty="0">
                <a:latin typeface="宋体"/>
                <a:ea typeface="黑体"/>
                <a:cs typeface="Courier New"/>
              </a:rPr>
              <a:t>3  </a:t>
            </a:r>
            <a:r>
              <a:rPr lang="zh-CN" altLang="zh-CN" b="1" kern="100" dirty="0">
                <a:latin typeface="Times New Roman"/>
                <a:cs typeface="Times New Roman"/>
              </a:rPr>
              <a:t>如图所示，白炽灯的右侧依次平行放置偏振片</a:t>
            </a:r>
            <a:r>
              <a:rPr lang="en-US" altLang="zh-CN" b="1" i="1" kern="100" dirty="0">
                <a:latin typeface="Times New Roman"/>
                <a:cs typeface="Courier New"/>
              </a:rPr>
              <a:t>P</a:t>
            </a:r>
            <a:r>
              <a:rPr lang="zh-CN" altLang="zh-CN" b="1" kern="100" dirty="0">
                <a:latin typeface="Times New Roman"/>
                <a:cs typeface="Times New Roman"/>
              </a:rPr>
              <a:t>和</a:t>
            </a:r>
            <a:r>
              <a:rPr lang="en-US" altLang="zh-CN" b="1" i="1" kern="100" dirty="0">
                <a:latin typeface="Times New Roman"/>
                <a:cs typeface="Courier New"/>
              </a:rPr>
              <a:t>Q</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点位于</a:t>
            </a:r>
            <a:r>
              <a:rPr lang="en-US" altLang="zh-CN" b="1" i="1" kern="100" dirty="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之间，</a:t>
            </a:r>
            <a:r>
              <a:rPr lang="en-US" altLang="zh-CN" b="1" i="1" kern="100" dirty="0">
                <a:latin typeface="Times New Roman"/>
                <a:cs typeface="Courier New"/>
              </a:rPr>
              <a:t>B</a:t>
            </a:r>
            <a:r>
              <a:rPr lang="zh-CN" altLang="zh-CN" b="1" kern="100" dirty="0">
                <a:latin typeface="Times New Roman"/>
                <a:cs typeface="Times New Roman"/>
              </a:rPr>
              <a:t>点位于</a:t>
            </a:r>
            <a:r>
              <a:rPr lang="en-US" altLang="zh-CN" b="1" i="1" kern="100" dirty="0">
                <a:latin typeface="Times New Roman"/>
                <a:cs typeface="Courier New"/>
              </a:rPr>
              <a:t>Q</a:t>
            </a:r>
            <a:r>
              <a:rPr lang="zh-CN" altLang="zh-CN" b="1" kern="100" dirty="0">
                <a:latin typeface="Times New Roman"/>
                <a:cs typeface="Times New Roman"/>
              </a:rPr>
              <a:t>右侧。旋转偏振片</a:t>
            </a:r>
            <a:r>
              <a:rPr lang="en-US" altLang="zh-CN" b="1" i="1" kern="100" dirty="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两点光的强度变化情况</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均不变　　　　　　</a:t>
            </a:r>
            <a:r>
              <a:rPr lang="en-US" altLang="zh-CN" b="1" kern="100" dirty="0">
                <a:latin typeface="Times New Roman"/>
                <a:cs typeface="Courier New"/>
              </a:rPr>
              <a:t>	B</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均有变化</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不变，</a:t>
            </a:r>
            <a:r>
              <a:rPr lang="en-US" altLang="zh-CN" b="1" i="1" kern="100" dirty="0">
                <a:latin typeface="Times New Roman"/>
                <a:cs typeface="Courier New"/>
              </a:rPr>
              <a:t>B</a:t>
            </a:r>
            <a:r>
              <a:rPr lang="zh-CN" altLang="zh-CN" b="1" kern="100" dirty="0">
                <a:latin typeface="Times New Roman"/>
                <a:cs typeface="Times New Roman"/>
              </a:rPr>
              <a:t>有变化</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有变化，</a:t>
            </a:r>
            <a:r>
              <a:rPr lang="en-US" altLang="zh-CN" b="1" i="1" kern="100" dirty="0">
                <a:latin typeface="Times New Roman"/>
                <a:cs typeface="Courier New"/>
              </a:rPr>
              <a:t>B</a:t>
            </a:r>
            <a:r>
              <a:rPr lang="zh-CN" altLang="zh-CN" b="1" kern="100" dirty="0">
                <a:latin typeface="Times New Roman"/>
                <a:cs typeface="Times New Roman"/>
              </a:rPr>
              <a:t>不变</a:t>
            </a:r>
            <a:endParaRPr lang="zh-CN" altLang="zh-CN" sz="1050" kern="100" dirty="0">
              <a:latin typeface="宋体"/>
              <a:cs typeface="Courier New"/>
            </a:endParaRPr>
          </a:p>
          <a:p>
            <a:endParaRPr lang="zh-CN" altLang="en-US" dirty="0"/>
          </a:p>
        </p:txBody>
      </p:sp>
      <p:pic>
        <p:nvPicPr>
          <p:cNvPr id="15362" name="Picture 2" descr="20WLXBY5-5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1363" y="1844823"/>
            <a:ext cx="2592288" cy="2170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945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因白炽灯发出的光为自然光，含各个方向的偏振光，且各个方向的偏振光的强度都相同，偏振片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和</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都只允许特定方向的偏振光通过，不管偏振片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旋转到任何位置都有光线通过，而且强度不变，所以</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点的光的强度不变，当自然光通过偏振片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后变为偏振光，再通过偏振片</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，旋转偏振片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，当偏振片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和</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允许通过的方向相同，则</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点最亮，当偏振片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和</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允许通过的方向垂直时，</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点最暗，所以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点光的强度会发生变化，</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C</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85021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80963" y="116632"/>
            <a:ext cx="11320476" cy="6336703"/>
          </a:xfrm>
        </p:spPr>
        <p:txBody>
          <a:bodyPr>
            <a:normAutofit/>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en-US" altLang="zh-CN" b="1" kern="100" dirty="0" smtClean="0">
                <a:latin typeface="Times New Roman"/>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如图所示，一玻璃柱体的横截面为半圆形，让太阳光或白炽灯光通过小孔</a:t>
            </a:r>
            <a:r>
              <a:rPr lang="en-US" altLang="zh-CN" b="1" i="1" kern="100" dirty="0">
                <a:latin typeface="Times New Roman"/>
                <a:cs typeface="Courier New"/>
              </a:rPr>
              <a:t>S</a:t>
            </a:r>
            <a:r>
              <a:rPr lang="zh-CN" altLang="zh-CN" b="1" kern="100" dirty="0">
                <a:latin typeface="Times New Roman"/>
                <a:cs typeface="Times New Roman"/>
              </a:rPr>
              <a:t>形成细光束从空气射向柱体的</a:t>
            </a:r>
            <a:r>
              <a:rPr lang="en-US" altLang="zh-CN" b="1" i="1" kern="100" dirty="0">
                <a:latin typeface="Times New Roman"/>
                <a:cs typeface="Courier New"/>
              </a:rPr>
              <a:t>O</a:t>
            </a:r>
            <a:r>
              <a:rPr lang="zh-CN" altLang="zh-CN" b="1" kern="100" dirty="0">
                <a:latin typeface="Times New Roman"/>
                <a:cs typeface="Times New Roman"/>
              </a:rPr>
              <a:t>点</a:t>
            </a:r>
            <a:r>
              <a:rPr lang="en-US" altLang="zh-CN" b="1" kern="100" dirty="0">
                <a:latin typeface="Times New Roman"/>
                <a:cs typeface="Courier New"/>
              </a:rPr>
              <a:t>(</a:t>
            </a:r>
            <a:r>
              <a:rPr lang="zh-CN" altLang="zh-CN" b="1" kern="100" dirty="0">
                <a:latin typeface="Times New Roman"/>
                <a:cs typeface="Times New Roman"/>
              </a:rPr>
              <a:t>半圆的圆心</a:t>
            </a:r>
            <a:r>
              <a:rPr lang="en-US" altLang="zh-CN" b="1" kern="100" dirty="0">
                <a:latin typeface="Times New Roman"/>
                <a:cs typeface="Courier New"/>
              </a:rPr>
              <a:t>)</a:t>
            </a:r>
            <a:r>
              <a:rPr lang="zh-CN" altLang="zh-CN" b="1" kern="100" dirty="0">
                <a:latin typeface="Times New Roman"/>
                <a:cs typeface="Times New Roman"/>
              </a:rPr>
              <a:t>，产生反射光束</a:t>
            </a:r>
            <a:r>
              <a:rPr lang="en-US" altLang="zh-CN" b="1" kern="100" dirty="0">
                <a:latin typeface="Times New Roman"/>
                <a:cs typeface="Courier New"/>
              </a:rPr>
              <a:t>1</a:t>
            </a:r>
            <a:r>
              <a:rPr lang="zh-CN" altLang="zh-CN" b="1" kern="100" dirty="0">
                <a:latin typeface="Times New Roman"/>
                <a:cs typeface="Times New Roman"/>
              </a:rPr>
              <a:t>和透射光束</a:t>
            </a:r>
            <a:r>
              <a:rPr lang="en-US" altLang="zh-CN" b="1" kern="100" dirty="0">
                <a:latin typeface="Times New Roman"/>
                <a:cs typeface="Courier New"/>
              </a:rPr>
              <a:t>2</a:t>
            </a:r>
            <a:r>
              <a:rPr lang="zh-CN" altLang="zh-CN" b="1" kern="100" dirty="0">
                <a:latin typeface="Times New Roman"/>
                <a:cs typeface="Times New Roman"/>
              </a:rPr>
              <a:t>，现保持入射光方向不变，将半圆玻璃柱绕通过</a:t>
            </a:r>
            <a:r>
              <a:rPr lang="en-US" altLang="zh-CN" b="1" i="1" kern="100" dirty="0">
                <a:latin typeface="Times New Roman"/>
                <a:cs typeface="Courier New"/>
              </a:rPr>
              <a:t>O</a:t>
            </a:r>
            <a:r>
              <a:rPr lang="zh-CN" altLang="zh-CN" b="1" kern="100" dirty="0">
                <a:latin typeface="Times New Roman"/>
                <a:cs typeface="Times New Roman"/>
              </a:rPr>
              <a:t>点垂直于纸面的轴线转动，使反射光束</a:t>
            </a:r>
            <a:r>
              <a:rPr lang="en-US" altLang="zh-CN" b="1" kern="100" dirty="0">
                <a:latin typeface="Times New Roman"/>
                <a:cs typeface="Courier New"/>
              </a:rPr>
              <a:t>1</a:t>
            </a:r>
            <a:r>
              <a:rPr lang="zh-CN" altLang="zh-CN" b="1" kern="100" dirty="0">
                <a:latin typeface="Times New Roman"/>
                <a:cs typeface="Times New Roman"/>
              </a:rPr>
              <a:t>和透射光束</a:t>
            </a:r>
            <a:r>
              <a:rPr lang="en-US" altLang="zh-CN" b="1" kern="100" dirty="0">
                <a:latin typeface="Times New Roman"/>
                <a:cs typeface="Courier New"/>
              </a:rPr>
              <a:t>2</a:t>
            </a:r>
            <a:r>
              <a:rPr lang="zh-CN" altLang="zh-CN" b="1" kern="100" dirty="0">
                <a:latin typeface="Times New Roman"/>
                <a:cs typeface="Times New Roman"/>
              </a:rPr>
              <a:t>恰好垂直。在入射光线的方向上加偏振片</a:t>
            </a:r>
            <a:r>
              <a:rPr lang="en-US" altLang="zh-CN" b="1" i="1" kern="100" dirty="0">
                <a:latin typeface="Times New Roman"/>
                <a:cs typeface="Courier New"/>
              </a:rPr>
              <a:t>P</a:t>
            </a:r>
            <a:r>
              <a:rPr lang="zh-CN" altLang="zh-CN" b="1" kern="100" dirty="0">
                <a:latin typeface="Times New Roman"/>
                <a:cs typeface="Times New Roman"/>
              </a:rPr>
              <a:t>，偏振片所在平面与入射光束垂直，其透振方向与纸面平行，这时看到的现象</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．反射光束</a:t>
            </a:r>
            <a:r>
              <a:rPr lang="en-US" altLang="zh-CN" b="1" kern="100" dirty="0">
                <a:latin typeface="Times New Roman"/>
                <a:cs typeface="Courier New"/>
              </a:rPr>
              <a:t>1</a:t>
            </a:r>
            <a:r>
              <a:rPr lang="zh-CN" altLang="zh-CN" b="1" kern="100" dirty="0">
                <a:latin typeface="Times New Roman"/>
                <a:cs typeface="Times New Roman"/>
              </a:rPr>
              <a:t>消失</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．透射光束</a:t>
            </a:r>
            <a:r>
              <a:rPr lang="en-US" altLang="zh-CN" b="1" kern="100" dirty="0">
                <a:latin typeface="Times New Roman"/>
                <a:cs typeface="Courier New"/>
              </a:rPr>
              <a:t>2</a:t>
            </a:r>
            <a:r>
              <a:rPr lang="zh-CN" altLang="zh-CN" b="1" kern="100" dirty="0">
                <a:latin typeface="Times New Roman"/>
                <a:cs typeface="Times New Roman"/>
              </a:rPr>
              <a:t>消失</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．反射光束</a:t>
            </a:r>
            <a:r>
              <a:rPr lang="en-US" altLang="zh-CN" b="1" kern="100" dirty="0">
                <a:latin typeface="Times New Roman"/>
                <a:cs typeface="Courier New"/>
              </a:rPr>
              <a:t>1</a:t>
            </a:r>
            <a:r>
              <a:rPr lang="zh-CN" altLang="zh-CN" b="1" kern="100" dirty="0">
                <a:latin typeface="Times New Roman"/>
                <a:cs typeface="Times New Roman"/>
              </a:rPr>
              <a:t>和透射光束</a:t>
            </a:r>
            <a:r>
              <a:rPr lang="en-US" altLang="zh-CN" b="1" kern="100" dirty="0">
                <a:latin typeface="Times New Roman"/>
                <a:cs typeface="Courier New"/>
              </a:rPr>
              <a:t>2</a:t>
            </a:r>
            <a:r>
              <a:rPr lang="zh-CN" altLang="zh-CN" b="1" kern="100" dirty="0">
                <a:latin typeface="Times New Roman"/>
                <a:cs typeface="Times New Roman"/>
              </a:rPr>
              <a:t>都消失</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．偏振片</a:t>
            </a:r>
            <a:r>
              <a:rPr lang="en-US" altLang="zh-CN" b="1" i="1" kern="100" dirty="0">
                <a:latin typeface="Times New Roman"/>
                <a:cs typeface="Courier New"/>
              </a:rPr>
              <a:t>P</a:t>
            </a:r>
            <a:r>
              <a:rPr lang="zh-CN" altLang="zh-CN" b="1" kern="100" dirty="0">
                <a:latin typeface="Times New Roman"/>
                <a:cs typeface="Times New Roman"/>
              </a:rPr>
              <a:t>以入射光束为轴旋转</a:t>
            </a:r>
            <a:r>
              <a:rPr lang="en-US" altLang="zh-CN" b="1" kern="100" dirty="0">
                <a:latin typeface="Times New Roman"/>
                <a:cs typeface="Courier New"/>
              </a:rPr>
              <a:t>90°</a:t>
            </a:r>
            <a:r>
              <a:rPr lang="zh-CN" altLang="zh-CN" b="1" kern="100" dirty="0">
                <a:latin typeface="Times New Roman"/>
                <a:cs typeface="Times New Roman"/>
              </a:rPr>
              <a:t>，透射光束</a:t>
            </a:r>
            <a:r>
              <a:rPr lang="en-US" altLang="zh-CN" b="1" kern="100" dirty="0">
                <a:latin typeface="Times New Roman"/>
                <a:cs typeface="Courier New"/>
              </a:rPr>
              <a:t>2</a:t>
            </a:r>
            <a:r>
              <a:rPr lang="zh-CN" altLang="zh-CN" b="1" kern="100" dirty="0">
                <a:latin typeface="Times New Roman"/>
                <a:cs typeface="Times New Roman"/>
              </a:rPr>
              <a:t>消</a:t>
            </a:r>
            <a:r>
              <a:rPr lang="zh-CN" altLang="zh-CN" b="1" kern="100" dirty="0" smtClean="0">
                <a:latin typeface="Times New Roman"/>
                <a:cs typeface="Times New Roman"/>
              </a:rPr>
              <a:t>失</a:t>
            </a:r>
            <a:endParaRPr lang="zh-CN" altLang="zh-CN" sz="1050" kern="100" dirty="0">
              <a:latin typeface="宋体"/>
              <a:cs typeface="Courier New"/>
            </a:endParaRPr>
          </a:p>
        </p:txBody>
      </p:sp>
      <p:pic>
        <p:nvPicPr>
          <p:cNvPr id="16386" name="Picture 2" descr="21XLKWLX5-3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201039" y="3700516"/>
            <a:ext cx="2160240" cy="181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945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124745"/>
            <a:ext cx="10975658" cy="3744415"/>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自</a:t>
            </a:r>
            <a:r>
              <a:rPr lang="zh-CN" altLang="zh-CN" b="1" kern="100" dirty="0">
                <a:latin typeface="Times New Roman"/>
                <a:ea typeface="楷体_GB2312"/>
                <a:cs typeface="Times New Roman"/>
              </a:rPr>
              <a:t>然光射到界面上，当反射光束与折射光束垂直时，反射光束和折射光束的偏振方向相互垂直，且反射光束的偏振方向与纸面垂直，折射光的透振方向与纸面平行，因此当在入射光线方向垂直放上透振方向与纸面平行的偏振片</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时，因垂直于纸面方向无光，反射光束</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消失，选项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错误；偏振片转动</a:t>
            </a:r>
            <a:r>
              <a:rPr lang="en-US" altLang="zh-CN" b="1" kern="100" dirty="0">
                <a:latin typeface="Times New Roman"/>
                <a:ea typeface="楷体_GB2312"/>
                <a:cs typeface="Courier New"/>
              </a:rPr>
              <a:t>90°</a:t>
            </a:r>
            <a:r>
              <a:rPr lang="zh-CN" altLang="zh-CN" b="1" kern="100" dirty="0">
                <a:latin typeface="Times New Roman"/>
                <a:ea typeface="楷体_GB2312"/>
                <a:cs typeface="Times New Roman"/>
              </a:rPr>
              <a:t>，因平行于纸面内的光消失，则透射光束</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消失，选项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AD</a:t>
            </a:r>
            <a:endParaRPr lang="zh-CN" altLang="en-US" dirty="0"/>
          </a:p>
        </p:txBody>
      </p:sp>
    </p:spTree>
    <p:extLst>
      <p:ext uri="{BB962C8B-B14F-4D97-AF65-F5344CB8AC3E}">
        <p14:creationId xmlns:p14="http://schemas.microsoft.com/office/powerpoint/2010/main" val="385021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192688"/>
          </a:xfrm>
        </p:spPr>
        <p:txBody>
          <a:bodyPr/>
          <a:lstStyle/>
          <a:p>
            <a:pPr marL="533400" indent="-533400"/>
            <a:r>
              <a:rPr lang="en-US" altLang="zh-CN" b="1" kern="100" dirty="0">
                <a:latin typeface="Times New Roman"/>
                <a:cs typeface="Courier New"/>
              </a:rPr>
              <a:t>2</a:t>
            </a:r>
            <a:r>
              <a:rPr lang="en-US" altLang="zh-CN" b="1" kern="100" dirty="0" smtClean="0">
                <a:latin typeface="Times New Roman"/>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a:t>
            </a:r>
            <a:r>
              <a:rPr lang="en-US" altLang="zh-CN" b="1" i="1" kern="100" dirty="0">
                <a:latin typeface="Times New Roman"/>
                <a:cs typeface="Courier New"/>
              </a:rPr>
              <a:t>P</a:t>
            </a:r>
            <a:r>
              <a:rPr lang="zh-CN" altLang="zh-CN" b="1" kern="100" dirty="0">
                <a:latin typeface="Times New Roman"/>
                <a:cs typeface="Times New Roman"/>
              </a:rPr>
              <a:t>是一偏振片，</a:t>
            </a:r>
            <a:r>
              <a:rPr lang="en-US" altLang="zh-CN" b="1" i="1" kern="100" dirty="0">
                <a:latin typeface="Times New Roman"/>
                <a:cs typeface="Courier New"/>
              </a:rPr>
              <a:t>P</a:t>
            </a:r>
            <a:r>
              <a:rPr lang="zh-CN" altLang="zh-CN" b="1" kern="100" dirty="0">
                <a:latin typeface="Times New Roman"/>
                <a:cs typeface="Times New Roman"/>
              </a:rPr>
              <a:t>的透振方向</a:t>
            </a:r>
            <a:r>
              <a:rPr lang="en-US" altLang="zh-CN" b="1" kern="100" dirty="0">
                <a:latin typeface="Times New Roman"/>
                <a:cs typeface="Courier New"/>
              </a:rPr>
              <a:t>(</a:t>
            </a:r>
            <a:r>
              <a:rPr lang="zh-CN" altLang="zh-CN" b="1" kern="100" dirty="0">
                <a:latin typeface="Times New Roman"/>
                <a:cs typeface="Times New Roman"/>
              </a:rPr>
              <a:t>用带箭头的实线表示</a:t>
            </a:r>
            <a:r>
              <a:rPr lang="en-US" altLang="zh-CN" b="1" kern="100" dirty="0">
                <a:latin typeface="Times New Roman"/>
                <a:cs typeface="Courier New"/>
              </a:rPr>
              <a:t>)</a:t>
            </a:r>
            <a:r>
              <a:rPr lang="zh-CN" altLang="zh-CN" b="1" kern="100" dirty="0">
                <a:latin typeface="Times New Roman"/>
                <a:cs typeface="Times New Roman"/>
              </a:rPr>
              <a:t>为竖直方向。下列四种入射光束中照射</a:t>
            </a:r>
            <a:r>
              <a:rPr lang="en-US" altLang="zh-CN" b="1" i="1" kern="100" dirty="0">
                <a:latin typeface="Times New Roman"/>
                <a:cs typeface="Courier New"/>
              </a:rPr>
              <a:t>P</a:t>
            </a:r>
            <a:r>
              <a:rPr lang="zh-CN" altLang="zh-CN" b="1" kern="100" dirty="0">
                <a:latin typeface="Times New Roman"/>
                <a:cs typeface="Times New Roman"/>
              </a:rPr>
              <a:t>时能在</a:t>
            </a:r>
            <a:r>
              <a:rPr lang="en-US" altLang="zh-CN" b="1" i="1" kern="100" dirty="0">
                <a:latin typeface="Times New Roman"/>
                <a:cs typeface="Courier New"/>
              </a:rPr>
              <a:t>P</a:t>
            </a:r>
            <a:r>
              <a:rPr lang="zh-CN" altLang="zh-CN" b="1" kern="100" dirty="0">
                <a:latin typeface="Times New Roman"/>
                <a:cs typeface="Times New Roman"/>
              </a:rPr>
              <a:t>的另一侧观察到透射光的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．太阳光</a:t>
            </a:r>
            <a:r>
              <a:rPr lang="en-US" altLang="zh-CN" b="1" kern="100" dirty="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．沿竖直方向振动的光</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．沿水平方向振动的光</a:t>
            </a:r>
            <a:r>
              <a:rPr lang="en-US" altLang="zh-CN" b="1" kern="100" dirty="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．沿与竖直方向成</a:t>
            </a:r>
            <a:r>
              <a:rPr lang="en-US" altLang="zh-CN" b="1" kern="100" dirty="0">
                <a:latin typeface="Times New Roman"/>
                <a:cs typeface="Courier New"/>
              </a:rPr>
              <a:t>45°</a:t>
            </a:r>
            <a:r>
              <a:rPr lang="zh-CN" altLang="zh-CN" b="1" kern="100" dirty="0">
                <a:latin typeface="Times New Roman"/>
                <a:cs typeface="Times New Roman"/>
              </a:rPr>
              <a:t>角振动的光</a:t>
            </a:r>
            <a:endParaRPr lang="zh-CN" altLang="zh-CN" sz="1050" kern="100" dirty="0">
              <a:latin typeface="宋体"/>
              <a:cs typeface="Courier New"/>
            </a:endParaRPr>
          </a:p>
          <a:p>
            <a:pPr marL="533400"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光</a:t>
            </a:r>
            <a:r>
              <a:rPr lang="zh-CN" altLang="zh-CN" b="1" kern="100" dirty="0">
                <a:latin typeface="Times New Roman"/>
                <a:ea typeface="楷体_GB2312"/>
                <a:cs typeface="Times New Roman"/>
              </a:rPr>
              <a:t>是横波，振动方向与传播方向垂直，振动方向垂直于偏振片的光不能通过偏振片，沿其他方向振动的光可以全部或部分通过偏振片，故选项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marL="533400"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ABD</a:t>
            </a:r>
            <a:endParaRPr lang="zh-CN" altLang="en-US" dirty="0"/>
          </a:p>
        </p:txBody>
      </p:sp>
      <p:pic>
        <p:nvPicPr>
          <p:cNvPr id="17410" name="Picture 2" descr="20WLXBY5-5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457627" y="1748530"/>
            <a:ext cx="2592288" cy="124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9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5"/>
            <a:ext cx="10975658" cy="5688631"/>
          </a:xfrm>
        </p:spPr>
        <p:txBody>
          <a:bodyPr>
            <a:normAutofit/>
          </a:bodyPr>
          <a:lstStyle/>
          <a:p>
            <a:pPr marL="533400" indent="-533400"/>
            <a:r>
              <a:rPr lang="en-US" altLang="zh-CN" b="1" kern="100" dirty="0">
                <a:latin typeface="Times New Roman"/>
                <a:cs typeface="Courier New"/>
              </a:rPr>
              <a:t>3</a:t>
            </a:r>
            <a:r>
              <a:rPr lang="en-US" altLang="zh-CN" b="1" kern="100" dirty="0" smtClean="0">
                <a:latin typeface="Times New Roman"/>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在垂直于太阳光的传播方向前后放置两个偏振片</a:t>
            </a:r>
            <a:r>
              <a:rPr lang="en-US" altLang="zh-CN" b="1" i="1" kern="100" dirty="0">
                <a:latin typeface="Times New Roman"/>
                <a:cs typeface="Courier New"/>
              </a:rPr>
              <a:t>P</a:t>
            </a:r>
            <a:r>
              <a:rPr lang="zh-CN" altLang="zh-CN" b="1" kern="100" dirty="0">
                <a:latin typeface="Times New Roman"/>
                <a:cs typeface="Times New Roman"/>
              </a:rPr>
              <a:t>和</a:t>
            </a:r>
            <a:r>
              <a:rPr lang="en-US" altLang="zh-CN" b="1" i="1" kern="100" dirty="0">
                <a:latin typeface="Times New Roman"/>
                <a:cs typeface="Courier New"/>
              </a:rPr>
              <a:t>Q</a:t>
            </a:r>
            <a:r>
              <a:rPr lang="zh-CN" altLang="zh-CN" b="1" kern="100" dirty="0">
                <a:latin typeface="Times New Roman"/>
                <a:cs typeface="Times New Roman"/>
              </a:rPr>
              <a:t>，在</a:t>
            </a:r>
            <a:r>
              <a:rPr lang="en-US" altLang="zh-CN" b="1" i="1" kern="100" dirty="0">
                <a:latin typeface="Times New Roman"/>
                <a:cs typeface="Courier New"/>
              </a:rPr>
              <a:t>Q</a:t>
            </a:r>
            <a:r>
              <a:rPr lang="zh-CN" altLang="zh-CN" b="1" kern="100" dirty="0">
                <a:latin typeface="Times New Roman"/>
                <a:cs typeface="Times New Roman"/>
              </a:rPr>
              <a:t>的后边放上光屏，如图所示，则下列说法正确的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不动，旋转偏振片</a:t>
            </a:r>
            <a:r>
              <a:rPr lang="en-US" altLang="zh-CN" b="1" i="1" kern="100" dirty="0">
                <a:latin typeface="Times New Roman"/>
                <a:cs typeface="Courier New"/>
              </a:rPr>
              <a:t>P</a:t>
            </a:r>
            <a:r>
              <a:rPr lang="zh-CN" altLang="zh-CN" b="1" kern="100" dirty="0">
                <a:latin typeface="Times New Roman"/>
                <a:cs typeface="Times New Roman"/>
              </a:rPr>
              <a:t>，屏上光的亮度不变</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不动，旋转偏振片</a:t>
            </a:r>
            <a:r>
              <a:rPr lang="en-US" altLang="zh-CN" b="1" i="1" kern="100" dirty="0">
                <a:latin typeface="Times New Roman"/>
                <a:cs typeface="Courier New"/>
              </a:rPr>
              <a:t>P</a:t>
            </a:r>
            <a:r>
              <a:rPr lang="zh-CN" altLang="zh-CN" b="1" kern="100" dirty="0">
                <a:latin typeface="Times New Roman"/>
                <a:cs typeface="Times New Roman"/>
              </a:rPr>
              <a:t>，屏上光的亮度时强时弱</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P</a:t>
            </a:r>
            <a:r>
              <a:rPr lang="zh-CN" altLang="zh-CN" b="1" kern="100" dirty="0">
                <a:latin typeface="Times New Roman"/>
                <a:cs typeface="Times New Roman"/>
              </a:rPr>
              <a:t>不动，旋转偏振片</a:t>
            </a:r>
            <a:r>
              <a:rPr lang="en-US" altLang="zh-CN" b="1" i="1" kern="100" dirty="0">
                <a:latin typeface="Times New Roman"/>
                <a:cs typeface="Courier New"/>
              </a:rPr>
              <a:t>Q</a:t>
            </a:r>
            <a:r>
              <a:rPr lang="zh-CN" altLang="zh-CN" b="1" kern="100" dirty="0">
                <a:latin typeface="Times New Roman"/>
                <a:cs typeface="Times New Roman"/>
              </a:rPr>
              <a:t>，屏上光的亮度不变</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P</a:t>
            </a:r>
            <a:r>
              <a:rPr lang="zh-CN" altLang="zh-CN" b="1" kern="100" dirty="0">
                <a:latin typeface="Times New Roman"/>
                <a:cs typeface="Times New Roman"/>
              </a:rPr>
              <a:t>不动，旋转偏振片</a:t>
            </a:r>
            <a:r>
              <a:rPr lang="en-US" altLang="zh-CN" b="1" i="1" kern="100" dirty="0">
                <a:latin typeface="Times New Roman"/>
                <a:cs typeface="Courier New"/>
              </a:rPr>
              <a:t>Q</a:t>
            </a:r>
            <a:r>
              <a:rPr lang="zh-CN" altLang="zh-CN" b="1" kern="100" dirty="0">
                <a:latin typeface="Times New Roman"/>
                <a:cs typeface="Times New Roman"/>
              </a:rPr>
              <a:t>，屏上光的亮度时强时</a:t>
            </a:r>
            <a:r>
              <a:rPr lang="zh-CN" altLang="zh-CN" b="1" kern="100" dirty="0" smtClean="0">
                <a:latin typeface="Times New Roman"/>
                <a:cs typeface="Times New Roman"/>
              </a:rPr>
              <a:t>弱</a:t>
            </a:r>
            <a:endParaRPr lang="zh-CN" altLang="zh-CN" sz="1050" kern="100" dirty="0">
              <a:latin typeface="宋体"/>
              <a:cs typeface="Courier New"/>
            </a:endParaRPr>
          </a:p>
        </p:txBody>
      </p:sp>
      <p:pic>
        <p:nvPicPr>
          <p:cNvPr id="18434" name="Picture 2" descr="20WLXBY5-6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1916833"/>
            <a:ext cx="2592288" cy="136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2174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423319"/>
            <a:ext cx="10975658" cy="3085801"/>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en-US" altLang="zh-CN" b="1" i="1" kern="100" dirty="0" smtClean="0">
                <a:latin typeface="Times New Roman"/>
                <a:ea typeface="楷体_GB2312"/>
                <a:cs typeface="Courier New"/>
              </a:rPr>
              <a:t>P</a:t>
            </a:r>
            <a:r>
              <a:rPr lang="zh-CN" altLang="zh-CN" b="1" kern="100" dirty="0">
                <a:latin typeface="Times New Roman"/>
                <a:ea typeface="楷体_GB2312"/>
                <a:cs typeface="Times New Roman"/>
              </a:rPr>
              <a:t>是起偏器，它的作用是把太阳光</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自然光</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转变为偏振光，该偏振光的振动方向与</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的透振方向一致，所以当</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的透振方向平行时，通过</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的光强最大；当</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的透振方向垂直时通过</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的光强最小，即无论旋转</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或</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，屏上的光强都是时强时弱。</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endParaRPr lang="zh-CN" altLang="en-US" dirty="0"/>
          </a:p>
        </p:txBody>
      </p:sp>
    </p:spTree>
    <p:extLst>
      <p:ext uri="{BB962C8B-B14F-4D97-AF65-F5344CB8AC3E}">
        <p14:creationId xmlns:p14="http://schemas.microsoft.com/office/powerpoint/2010/main" val="130083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1176460" cy="6408711"/>
          </a:xfrm>
        </p:spPr>
        <p:txBody>
          <a:bodyPr/>
          <a:lstStyle/>
          <a:p>
            <a:pPr marL="361950" indent="-361950"/>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latin typeface="宋体"/>
              <a:cs typeface="Courier New"/>
            </a:endParaRPr>
          </a:p>
          <a:p>
            <a:pPr marL="361950" indent="0"/>
            <a:r>
              <a:rPr lang="zh-CN" altLang="zh-CN" b="1" kern="100" dirty="0" smtClean="0">
                <a:latin typeface="Times New Roman"/>
                <a:cs typeface="Times New Roman"/>
              </a:rPr>
              <a:t>观</a:t>
            </a:r>
            <a:r>
              <a:rPr lang="zh-CN" altLang="zh-CN" b="1" kern="100" dirty="0">
                <a:latin typeface="Times New Roman"/>
                <a:cs typeface="Times New Roman"/>
              </a:rPr>
              <a:t>察单缝衍射现象时，把缝宽由</a:t>
            </a:r>
            <a:r>
              <a:rPr lang="en-US" altLang="zh-CN" b="1" kern="100" dirty="0">
                <a:latin typeface="Times New Roman"/>
                <a:cs typeface="Courier New"/>
              </a:rPr>
              <a:t>0.2 mm</a:t>
            </a:r>
            <a:r>
              <a:rPr lang="zh-CN" altLang="zh-CN" b="1" kern="100" dirty="0">
                <a:latin typeface="Times New Roman"/>
                <a:cs typeface="Times New Roman"/>
              </a:rPr>
              <a:t>逐渐增大到</a:t>
            </a:r>
            <a:r>
              <a:rPr lang="en-US" altLang="zh-CN" b="1" kern="100" dirty="0">
                <a:latin typeface="Times New Roman"/>
                <a:cs typeface="Courier New"/>
              </a:rPr>
              <a:t>0.8 mm</a:t>
            </a:r>
            <a:r>
              <a:rPr lang="zh-CN" altLang="zh-CN" b="1" kern="100" dirty="0">
                <a:latin typeface="Times New Roman"/>
                <a:cs typeface="Times New Roman"/>
              </a:rPr>
              <a:t>，看到的现象是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361950" indent="0"/>
            <a:r>
              <a:rPr lang="en-US" altLang="zh-CN" b="1" kern="100" dirty="0">
                <a:latin typeface="Times New Roman"/>
                <a:cs typeface="Courier New"/>
              </a:rPr>
              <a:t>A</a:t>
            </a:r>
            <a:r>
              <a:rPr lang="zh-CN" altLang="zh-CN" b="1" kern="100" dirty="0">
                <a:latin typeface="Times New Roman"/>
                <a:cs typeface="Times New Roman"/>
              </a:rPr>
              <a:t>．衍射条纹的间距逐渐变小，衍射现象逐渐不明显</a:t>
            </a:r>
            <a:endParaRPr lang="zh-CN" altLang="zh-CN" sz="1050" kern="100" dirty="0">
              <a:latin typeface="宋体"/>
              <a:cs typeface="Courier New"/>
            </a:endParaRPr>
          </a:p>
          <a:p>
            <a:pPr marL="361950" indent="0"/>
            <a:r>
              <a:rPr lang="en-US" altLang="zh-CN" b="1" kern="100" dirty="0">
                <a:latin typeface="Times New Roman"/>
                <a:cs typeface="Courier New"/>
              </a:rPr>
              <a:t>B</a:t>
            </a:r>
            <a:r>
              <a:rPr lang="zh-CN" altLang="zh-CN" b="1" kern="100" dirty="0">
                <a:latin typeface="Times New Roman"/>
                <a:cs typeface="Times New Roman"/>
              </a:rPr>
              <a:t>．衍射条纹的间距逐渐变大，衍射现象越来越明显</a:t>
            </a:r>
            <a:endParaRPr lang="zh-CN" altLang="zh-CN" sz="1050" kern="100" dirty="0">
              <a:latin typeface="宋体"/>
              <a:cs typeface="Courier New"/>
            </a:endParaRPr>
          </a:p>
          <a:p>
            <a:pPr marL="361950" indent="0"/>
            <a:r>
              <a:rPr lang="en-US" altLang="zh-CN" b="1" kern="100" dirty="0">
                <a:latin typeface="Times New Roman"/>
                <a:cs typeface="Courier New"/>
              </a:rPr>
              <a:t>C</a:t>
            </a:r>
            <a:r>
              <a:rPr lang="zh-CN" altLang="zh-CN" b="1" kern="100" dirty="0">
                <a:latin typeface="Times New Roman"/>
                <a:cs typeface="Times New Roman"/>
              </a:rPr>
              <a:t>．衍射条纹的间距不变，只是亮度增强</a:t>
            </a:r>
            <a:endParaRPr lang="zh-CN" altLang="zh-CN" sz="1050" kern="100" dirty="0">
              <a:latin typeface="宋体"/>
              <a:cs typeface="Courier New"/>
            </a:endParaRPr>
          </a:p>
          <a:p>
            <a:pPr marL="361950" indent="0"/>
            <a:r>
              <a:rPr lang="en-US" altLang="zh-CN" b="1" kern="100" dirty="0">
                <a:latin typeface="Times New Roman"/>
                <a:cs typeface="Courier New"/>
              </a:rPr>
              <a:t>D</a:t>
            </a:r>
            <a:r>
              <a:rPr lang="zh-CN" altLang="zh-CN" b="1" kern="100" dirty="0">
                <a:latin typeface="Times New Roman"/>
                <a:cs typeface="Times New Roman"/>
              </a:rPr>
              <a:t>．以上现象都不会发生</a:t>
            </a:r>
            <a:endParaRPr lang="zh-CN" altLang="zh-CN" sz="1050" kern="100" dirty="0">
              <a:latin typeface="宋体"/>
              <a:cs typeface="Courier New"/>
            </a:endParaRPr>
          </a:p>
          <a:p>
            <a:pPr marL="361950"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单缝衍射实验的调整与观察可知，狭缝宽度越小，衍射现象越明显，衍射条纹越宽，条纹间距也越大；将缝调宽，现象向相反方向变化，故选项</a:t>
            </a:r>
            <a:r>
              <a:rPr lang="en-US" altLang="zh-CN" b="1" kern="100" dirty="0">
                <a:latin typeface="Times New Roman"/>
                <a:ea typeface="楷体_GB2312"/>
                <a:cs typeface="Courier New"/>
              </a:rPr>
              <a:t>A</a:t>
            </a:r>
            <a:r>
              <a:rPr lang="zh-CN" altLang="zh-CN" b="1" kern="100" dirty="0" smtClean="0">
                <a:latin typeface="Times New Roman"/>
                <a:ea typeface="楷体_GB2312"/>
                <a:cs typeface="Times New Roman"/>
              </a:rPr>
              <a:t>正确。</a:t>
            </a:r>
            <a:endParaRPr lang="en-US" altLang="zh-CN" b="1" kern="100" dirty="0" smtClean="0">
              <a:latin typeface="Times New Roman"/>
              <a:ea typeface="楷体_GB2312"/>
              <a:cs typeface="Times New Roman"/>
            </a:endParaRPr>
          </a:p>
          <a:p>
            <a:pPr marL="361950"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a:t>
            </a:r>
            <a:endParaRPr lang="zh-CN" altLang="zh-CN" sz="1050" kern="100" dirty="0">
              <a:effectLst/>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4624"/>
            <a:ext cx="10975658" cy="6408712"/>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四</a:t>
            </a:r>
            <a:r>
              <a:rPr lang="en-US" altLang="zh-CN" b="1" kern="100" dirty="0">
                <a:solidFill>
                  <a:schemeClr val="accent6">
                    <a:lumMod val="75000"/>
                  </a:schemeClr>
                </a:solidFill>
                <a:latin typeface="Symbol"/>
                <a:cs typeface="Times New Roman"/>
              </a:rPr>
              <a:t>)</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光的特性和应用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如图所示是某商品的条形码，售货员用条形码扫描仪对着条形码一扫，就可以进行结算。请简单说说其中的道理。</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endParaRPr lang="en-US" altLang="zh-CN" b="1" kern="100" dirty="0" smtClean="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售货员用条形码扫描仪发出的激光对着条形码扫一下，由于黑条、空白条对激光的反射能力不同，这一商品条形码所反射的激光就把其信息输入电脑，商品的名称、价格就显示在收银机的屏幕上，售货员就可依据显示价格进行结算。</a:t>
            </a:r>
            <a:r>
              <a:rPr lang="zh-CN" altLang="zh-CN" b="1" kern="100" dirty="0">
                <a:latin typeface="Times New Roman"/>
                <a:cs typeface="Times New Roman"/>
              </a:rPr>
              <a:t>　　　　</a:t>
            </a:r>
            <a:endParaRPr lang="zh-CN" altLang="zh-CN" sz="1050" kern="100" dirty="0">
              <a:latin typeface="宋体"/>
              <a:cs typeface="Courier New"/>
            </a:endParaRPr>
          </a:p>
        </p:txBody>
      </p:sp>
      <p:pic>
        <p:nvPicPr>
          <p:cNvPr id="19458" name="Picture 2" descr="21XLKWLX5-3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513411" y="2636912"/>
            <a:ext cx="2160240" cy="143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2"/>
            <a:ext cx="10975658" cy="5112570"/>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激光的特点</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激光是人工产生的相干光，其单色性好，相干性好。激光的频率单一，相干性非常好，颜色特别纯。用激光做衍射、干涉实验，效果很好。</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激光的平行度好。从激光器发出的激光具有极好的平行性，几乎是一束方向不变、发散角很小的平行光。传播几千米后，激光斑扩展范围不过几厘米，而探照灯的光束能扩展到几十米范围。</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亮度高。激光可以在很小的空间和很短的时间内集中很大的能量</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3611745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76672"/>
            <a:ext cx="10975658" cy="4525963"/>
          </a:xfrm>
        </p:spPr>
        <p:txBody>
          <a:bodyPr/>
          <a:lstStyle/>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全息照相与普通照相的区别</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773224352"/>
              </p:ext>
            </p:extLst>
          </p:nvPr>
        </p:nvGraphicFramePr>
        <p:xfrm>
          <a:off x="1273051" y="1340768"/>
          <a:ext cx="9793088" cy="4834846"/>
        </p:xfrm>
        <a:graphic>
          <a:graphicData uri="http://schemas.openxmlformats.org/drawingml/2006/table">
            <a:tbl>
              <a:tblPr/>
              <a:tblGrid>
                <a:gridCol w="2293692"/>
                <a:gridCol w="4043012"/>
                <a:gridCol w="3456384"/>
              </a:tblGrid>
              <a:tr h="318892">
                <a:tc>
                  <a:txBody>
                    <a:bodyPr/>
                    <a:lstStyle/>
                    <a:p>
                      <a:pPr algn="l">
                        <a:lnSpc>
                          <a:spcPct val="150000"/>
                        </a:lnSpc>
                        <a:spcAft>
                          <a:spcPts val="0"/>
                        </a:spcAft>
                      </a:pPr>
                      <a:r>
                        <a:rPr lang="en-US" sz="2400" b="1" i="1" kern="100">
                          <a:effectLst/>
                          <a:latin typeface="Times New Roman"/>
                          <a:cs typeface="Courier New"/>
                        </a:rPr>
                        <a:t> </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全息照相</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普通照相</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7785">
                <a:tc>
                  <a:txBody>
                    <a:bodyPr/>
                    <a:lstStyle/>
                    <a:p>
                      <a:pPr algn="ctr">
                        <a:lnSpc>
                          <a:spcPct val="150000"/>
                        </a:lnSpc>
                        <a:spcAft>
                          <a:spcPts val="0"/>
                        </a:spcAft>
                      </a:pPr>
                      <a:r>
                        <a:rPr lang="zh-CN" sz="2400" b="1" kern="100">
                          <a:effectLst/>
                          <a:latin typeface="Times New Roman"/>
                          <a:cs typeface="Times New Roman"/>
                        </a:rPr>
                        <a:t>原理不同</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物理光学原理</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几何光学原理</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3356">
                <a:tc>
                  <a:txBody>
                    <a:bodyPr/>
                    <a:lstStyle/>
                    <a:p>
                      <a:pPr algn="ctr">
                        <a:lnSpc>
                          <a:spcPct val="150000"/>
                        </a:lnSpc>
                        <a:spcAft>
                          <a:spcPts val="0"/>
                        </a:spcAft>
                      </a:pPr>
                      <a:r>
                        <a:rPr lang="zh-CN" sz="2400" b="1" kern="100">
                          <a:effectLst/>
                          <a:latin typeface="Times New Roman"/>
                          <a:cs typeface="Times New Roman"/>
                        </a:rPr>
                        <a:t>记录方法不同</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记录的是物光与参考光相干涉的干涉条纹，同时记录了物光的振幅和相位</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透镜成像在胶片上，只记录下物光的光强信息</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7785">
                <a:tc>
                  <a:txBody>
                    <a:bodyPr/>
                    <a:lstStyle/>
                    <a:p>
                      <a:pPr algn="ctr">
                        <a:lnSpc>
                          <a:spcPct val="150000"/>
                        </a:lnSpc>
                        <a:spcAft>
                          <a:spcPts val="0"/>
                        </a:spcAft>
                      </a:pPr>
                      <a:r>
                        <a:rPr lang="zh-CN" sz="2400" b="1" kern="100">
                          <a:effectLst/>
                          <a:latin typeface="Times New Roman"/>
                          <a:cs typeface="Times New Roman"/>
                        </a:rPr>
                        <a:t>成像性质不同</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立体像</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平面像</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6677">
                <a:tc>
                  <a:txBody>
                    <a:bodyPr/>
                    <a:lstStyle/>
                    <a:p>
                      <a:pPr algn="ctr">
                        <a:lnSpc>
                          <a:spcPct val="150000"/>
                        </a:lnSpc>
                        <a:spcAft>
                          <a:spcPts val="0"/>
                        </a:spcAft>
                      </a:pPr>
                      <a:r>
                        <a:rPr lang="zh-CN" sz="2400" b="1" kern="100">
                          <a:effectLst/>
                          <a:latin typeface="Times New Roman"/>
                          <a:cs typeface="Times New Roman"/>
                        </a:rPr>
                        <a:t>再现方法不同</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用激光照射，从另一面观看</a:t>
                      </a:r>
                      <a:endParaRPr lang="zh-CN" sz="2400" kern="10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直接成像在感光面上，冲洗后即能看到像</a:t>
                      </a:r>
                      <a:endParaRPr lang="zh-CN" sz="2400" kern="100" dirty="0">
                        <a:effectLst/>
                        <a:latin typeface="宋体"/>
                        <a:cs typeface="Courier New"/>
                      </a:endParaRPr>
                    </a:p>
                  </a:txBody>
                  <a:tcPr marL="40410" marR="404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1654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260648"/>
            <a:ext cx="10975658" cy="6264696"/>
          </a:xfrm>
        </p:spPr>
        <p:txBody>
          <a:bodyPr>
            <a:normAutofit lnSpcReduction="10000"/>
          </a:bodyPr>
          <a:lstStyle/>
          <a:p>
            <a:pPr indent="612140">
              <a:lnSpc>
                <a:spcPct val="130000"/>
              </a:lnSpc>
            </a:pPr>
            <a:r>
              <a:rPr lang="zh-CN" altLang="zh-CN" b="1" kern="100" dirty="0">
                <a:latin typeface="宋体"/>
                <a:ea typeface="黑体"/>
                <a:cs typeface="Courier New"/>
              </a:rPr>
              <a:t>典例</a:t>
            </a:r>
            <a:r>
              <a:rPr lang="en-US" altLang="zh-CN" b="1" kern="100" dirty="0" smtClean="0">
                <a:latin typeface="宋体"/>
                <a:ea typeface="黑体"/>
                <a:cs typeface="Courier New"/>
              </a:rPr>
              <a:t>4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下列所述应用激光的事例中，说法正确的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A</a:t>
            </a:r>
            <a:r>
              <a:rPr lang="zh-CN" altLang="zh-CN" b="1" kern="100" dirty="0">
                <a:latin typeface="Times New Roman"/>
                <a:cs typeface="Times New Roman"/>
              </a:rPr>
              <a:t>．激光平行度好可以用于测距</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B</a:t>
            </a:r>
            <a:r>
              <a:rPr lang="zh-CN" altLang="zh-CN" b="1" kern="100" dirty="0">
                <a:latin typeface="Times New Roman"/>
                <a:cs typeface="Times New Roman"/>
              </a:rPr>
              <a:t>．激光能量十分集中，医疗中外科研制的</a:t>
            </a:r>
            <a:r>
              <a:rPr lang="en-US" altLang="zh-CN" b="1" kern="100" dirty="0">
                <a:latin typeface="宋体"/>
                <a:cs typeface="Times New Roman"/>
              </a:rPr>
              <a:t>“</a:t>
            </a:r>
            <a:r>
              <a:rPr lang="zh-CN" altLang="zh-CN" b="1" kern="100" dirty="0">
                <a:latin typeface="Times New Roman"/>
                <a:cs typeface="Times New Roman"/>
              </a:rPr>
              <a:t>激光刀</a:t>
            </a:r>
            <a:r>
              <a:rPr lang="en-US" altLang="zh-CN" b="1" kern="100" dirty="0">
                <a:latin typeface="宋体"/>
                <a:cs typeface="Times New Roman"/>
              </a:rPr>
              <a:t>”</a:t>
            </a:r>
            <a:r>
              <a:rPr lang="zh-CN" altLang="zh-CN" b="1" kern="100" dirty="0">
                <a:latin typeface="Times New Roman"/>
                <a:cs typeface="Times New Roman"/>
              </a:rPr>
              <a:t>就利用了这个特点，而且有效地减少了细菌的感染</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C</a:t>
            </a:r>
            <a:r>
              <a:rPr lang="zh-CN" altLang="zh-CN" b="1" kern="100" dirty="0">
                <a:latin typeface="Times New Roman"/>
                <a:cs typeface="Times New Roman"/>
              </a:rPr>
              <a:t>．激光的亮度高，可以用于室内照明</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D</a:t>
            </a:r>
            <a:r>
              <a:rPr lang="zh-CN" altLang="zh-CN" b="1" kern="100" dirty="0">
                <a:latin typeface="Times New Roman"/>
                <a:cs typeface="Times New Roman"/>
              </a:rPr>
              <a:t>．激光的相干性好，可用于全息照相</a:t>
            </a:r>
            <a:endParaRPr lang="zh-CN" altLang="zh-CN" sz="1050" kern="100" dirty="0">
              <a:latin typeface="宋体"/>
              <a:cs typeface="Courier New"/>
            </a:endParaRPr>
          </a:p>
          <a:p>
            <a:pPr indent="612140">
              <a:lnSpc>
                <a:spcPct val="13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激光平行度好，即使传播了很远的距离之后，它仍保持一定的强度，此特点可用于激光测距，故选项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正确；激光的亮度高，能量十分集中，可应用于金属的加工、激光医疗、激光美容、激光武器等，故选项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正确；激光具有很好的相干性，可应用于全息照相，由于它记录了光的相位信息，所以看起来跟真的一样，立体感较强，故选项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正确；激光亮度高，但是单色的，因此不能用于室内照明，故选项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612140">
              <a:lnSpc>
                <a:spcPct val="13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cs typeface="Courier New"/>
              </a:rPr>
              <a:t>ABD</a:t>
            </a:r>
            <a:endParaRPr lang="zh-CN" altLang="zh-CN" sz="1050" kern="100" dirty="0">
              <a:latin typeface="宋体"/>
              <a:cs typeface="Courier New"/>
            </a:endParaRPr>
          </a:p>
        </p:txBody>
      </p:sp>
    </p:spTree>
    <p:extLst>
      <p:ext uri="{BB962C8B-B14F-4D97-AF65-F5344CB8AC3E}">
        <p14:creationId xmlns:p14="http://schemas.microsoft.com/office/powerpoint/2010/main" val="336117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4979" y="476672"/>
            <a:ext cx="10975658" cy="5904656"/>
          </a:xfrm>
        </p:spPr>
        <p:txBody>
          <a:bodyPr>
            <a:normAutofit/>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将激光束的宽度聚焦到纳米级</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9</a:t>
            </a:r>
            <a:r>
              <a:rPr lang="en-US" altLang="zh-CN" b="1" kern="100" dirty="0">
                <a:latin typeface="Times New Roman"/>
                <a:cs typeface="Courier New"/>
              </a:rPr>
              <a:t> m)</a:t>
            </a:r>
            <a:r>
              <a:rPr lang="zh-CN" altLang="zh-CN" b="1" kern="100" dirty="0">
                <a:latin typeface="Times New Roman"/>
                <a:cs typeface="Times New Roman"/>
              </a:rPr>
              <a:t>范围内，可修复人体已损坏的器官，可对</a:t>
            </a:r>
            <a:r>
              <a:rPr lang="en-US" altLang="zh-CN" b="1" kern="100" dirty="0">
                <a:latin typeface="Times New Roman"/>
                <a:cs typeface="Courier New"/>
              </a:rPr>
              <a:t>DNA</a:t>
            </a:r>
            <a:r>
              <a:rPr lang="zh-CN" altLang="zh-CN" b="1" kern="100" dirty="0">
                <a:latin typeface="Times New Roman"/>
                <a:cs typeface="Times New Roman"/>
              </a:rPr>
              <a:t>分子进行超微型基因修复，把至今尚令人无奈的癌症、遗传疾病彻底根除，以上功能是利用了激光</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．单色性好　　　　　　　　</a:t>
            </a:r>
            <a:r>
              <a:rPr lang="en-US" altLang="zh-CN" b="1" kern="100" dirty="0">
                <a:latin typeface="Times New Roman"/>
                <a:cs typeface="Courier New"/>
              </a:rPr>
              <a:t>	B</a:t>
            </a:r>
            <a:r>
              <a:rPr lang="zh-CN" altLang="zh-CN" b="1" kern="100" dirty="0">
                <a:latin typeface="Times New Roman"/>
                <a:cs typeface="Times New Roman"/>
              </a:rPr>
              <a:t>．平行度好</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．粒子性</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．高能量</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激</a:t>
            </a:r>
            <a:r>
              <a:rPr lang="zh-CN" altLang="zh-CN" b="1" kern="100" dirty="0">
                <a:latin typeface="Times New Roman"/>
                <a:ea typeface="楷体_GB2312"/>
                <a:cs typeface="Times New Roman"/>
              </a:rPr>
              <a:t>光的平行度好，故可聚焦到很小的范围；激光的亮度高、能量大，</a:t>
            </a:r>
            <a:r>
              <a:rPr lang="zh-CN" altLang="zh-CN" b="1" kern="100" dirty="0" smtClean="0">
                <a:latin typeface="Times New Roman"/>
                <a:ea typeface="楷体_GB2312"/>
                <a:cs typeface="Times New Roman"/>
              </a:rPr>
              <a:t>故可</a:t>
            </a:r>
            <a:r>
              <a:rPr lang="zh-CN" altLang="zh-CN" b="1" kern="100" dirty="0">
                <a:latin typeface="Times New Roman"/>
                <a:ea typeface="楷体_GB2312"/>
                <a:cs typeface="Times New Roman"/>
              </a:rPr>
              <a:t>修复器官</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BD</a:t>
            </a:r>
            <a:endParaRPr lang="zh-CN" altLang="zh-CN" sz="1050" kern="100" dirty="0">
              <a:effectLst/>
              <a:latin typeface="宋体"/>
              <a:cs typeface="Courier New"/>
            </a:endParaRPr>
          </a:p>
        </p:txBody>
      </p:sp>
    </p:spTree>
    <p:extLst>
      <p:ext uri="{BB962C8B-B14F-4D97-AF65-F5344CB8AC3E}">
        <p14:creationId xmlns:p14="http://schemas.microsoft.com/office/powerpoint/2010/main" val="3616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048672"/>
          </a:xfrm>
        </p:spPr>
        <p:txBody>
          <a:bodyPr>
            <a:normAutofit/>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激光火箭的体积小，却可以装载更大、更重的卫星或飞船。激光由地面激光站或空间激光动力卫星提供，通过一套装置，像手电筒一样，让激光束射入火箭发动机的燃烧室，使推进剂受热而急剧膨胀，于是形成一股高温高压的燃气流，以极高的速度喷出，产生巨大的推力，把卫星或飞船送入太空。激光火箭利用了激光</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tabLst>
                <a:tab pos="4752975" algn="l"/>
              </a:tabLst>
            </a:pPr>
            <a:r>
              <a:rPr lang="en-US" altLang="zh-CN" b="1" kern="100" dirty="0">
                <a:latin typeface="Times New Roman"/>
                <a:cs typeface="Courier New"/>
              </a:rPr>
              <a:t>A</a:t>
            </a:r>
            <a:r>
              <a:rPr lang="zh-CN" altLang="zh-CN" b="1" kern="100" dirty="0">
                <a:latin typeface="Times New Roman"/>
                <a:cs typeface="Times New Roman"/>
              </a:rPr>
              <a:t>．单色性好</a:t>
            </a:r>
            <a:r>
              <a:rPr lang="en-US" altLang="zh-CN" b="1" kern="100" dirty="0">
                <a:latin typeface="Times New Roman"/>
                <a:cs typeface="Courier New"/>
              </a:rPr>
              <a:t>  </a:t>
            </a:r>
            <a:r>
              <a:rPr lang="en-US" altLang="zh-CN" b="1" kern="100" dirty="0" smtClean="0">
                <a:latin typeface="Times New Roman"/>
                <a:cs typeface="Courier New"/>
              </a:rPr>
              <a:t>	B</a:t>
            </a:r>
            <a:r>
              <a:rPr lang="zh-CN" altLang="zh-CN" b="1" kern="100" dirty="0">
                <a:latin typeface="Times New Roman"/>
                <a:cs typeface="Times New Roman"/>
              </a:rPr>
              <a:t>．平行度好</a:t>
            </a:r>
            <a:endParaRPr lang="zh-CN" altLang="zh-CN" sz="1050" kern="100" dirty="0">
              <a:latin typeface="宋体"/>
              <a:cs typeface="Courier New"/>
            </a:endParaRPr>
          </a:p>
          <a:p>
            <a:pPr marL="442913" indent="0">
              <a:tabLst>
                <a:tab pos="4752975" algn="l"/>
              </a:tabLst>
            </a:pPr>
            <a:r>
              <a:rPr lang="en-US" altLang="zh-CN" b="1" kern="100" dirty="0">
                <a:latin typeface="Times New Roman"/>
                <a:cs typeface="Courier New"/>
              </a:rPr>
              <a:t>C</a:t>
            </a:r>
            <a:r>
              <a:rPr lang="zh-CN" altLang="zh-CN" b="1" kern="100" dirty="0">
                <a:latin typeface="Times New Roman"/>
                <a:cs typeface="Times New Roman"/>
              </a:rPr>
              <a:t>．高能量</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．相干性好</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利</a:t>
            </a:r>
            <a:r>
              <a:rPr lang="zh-CN" altLang="zh-CN" b="1" kern="100" dirty="0">
                <a:latin typeface="Times New Roman"/>
                <a:ea typeface="楷体_GB2312"/>
                <a:cs typeface="Times New Roman"/>
              </a:rPr>
              <a:t>用激光的高能量特点，使推进剂急剧膨胀，喷出类似于现代火箭的</a:t>
            </a:r>
            <a:r>
              <a:rPr lang="zh-CN" altLang="zh-CN" b="1" kern="100" dirty="0" smtClean="0">
                <a:latin typeface="Times New Roman"/>
                <a:ea typeface="楷体_GB2312"/>
                <a:cs typeface="Times New Roman"/>
              </a:rPr>
              <a:t>燃料</a:t>
            </a:r>
            <a:r>
              <a:rPr lang="zh-CN" altLang="zh-CN" b="1" kern="100" dirty="0">
                <a:latin typeface="Times New Roman"/>
                <a:ea typeface="楷体_GB2312"/>
                <a:cs typeface="Times New Roman"/>
              </a:rPr>
              <a:t>燃烧后产生的燃气流</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336117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5462065"/>
          </a:xfrm>
        </p:spPr>
        <p:txBody>
          <a:bodyPr/>
          <a:lstStyle/>
          <a:p>
            <a:pPr marL="442913" indent="-442913"/>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442913" indent="0"/>
            <a:r>
              <a:rPr lang="en-US" altLang="zh-CN" b="1" kern="100" dirty="0">
                <a:latin typeface="Times New Roman"/>
                <a:ea typeface="隶书"/>
                <a:cs typeface="Courier New"/>
              </a:rPr>
              <a:t>(</a:t>
            </a:r>
            <a:r>
              <a:rPr lang="zh-CN" altLang="zh-CN" b="1" kern="100" dirty="0">
                <a:latin typeface="Times New Roman"/>
                <a:ea typeface="隶书"/>
                <a:cs typeface="Times New Roman"/>
              </a:rPr>
              <a:t>选自人教版新教材课后练习</a:t>
            </a:r>
            <a:r>
              <a:rPr lang="en-US" altLang="zh-CN" b="1" kern="100" dirty="0">
                <a:latin typeface="Times New Roman"/>
                <a:ea typeface="隶书"/>
                <a:cs typeface="Courier New"/>
              </a:rPr>
              <a:t>)</a:t>
            </a:r>
            <a:r>
              <a:rPr lang="zh-CN" altLang="zh-CN" b="1" kern="100" dirty="0">
                <a:latin typeface="Times New Roman"/>
                <a:cs typeface="Times New Roman"/>
              </a:rPr>
              <a:t>市场上有一种太阳镜，它的镜片是偏振片。为什么不用普通的带色玻璃而用偏振片？安装镜片时它的透振方向应该沿什么方向？利用偏振眼镜可以做哪些实验，做哪些检测？</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太阳镜使用偏振片可以消除湖面上、柏油马路上等遇到的耀眼的炫光。</a:t>
            </a:r>
            <a:endParaRPr lang="zh-CN" altLang="zh-CN" sz="1050" kern="100" dirty="0">
              <a:latin typeface="宋体"/>
              <a:cs typeface="Courier New"/>
            </a:endParaRPr>
          </a:p>
          <a:p>
            <a:pPr marL="442913" indent="0"/>
            <a:r>
              <a:rPr lang="zh-CN" altLang="zh-CN" b="1" kern="100" dirty="0">
                <a:latin typeface="Times New Roman"/>
                <a:ea typeface="楷体_GB2312"/>
                <a:cs typeface="Times New Roman"/>
              </a:rPr>
              <a:t>这些炫光一般是从水平方向反射来的偏振光，故镜面的透振方向应该沿竖直方向。</a:t>
            </a:r>
            <a:endParaRPr lang="zh-CN" altLang="zh-CN" sz="1050" kern="100" dirty="0">
              <a:latin typeface="宋体"/>
              <a:cs typeface="Courier New"/>
            </a:endParaRPr>
          </a:p>
          <a:p>
            <a:pPr marL="442913" indent="0"/>
            <a:r>
              <a:rPr lang="zh-CN" altLang="zh-CN" b="1" kern="100" dirty="0">
                <a:latin typeface="Times New Roman"/>
                <a:ea typeface="楷体_GB2312"/>
                <a:cs typeface="Times New Roman"/>
              </a:rPr>
              <a:t>利用偏振眼镜可以作为起偏器获得偏振光，也可作为检偏器用来检测偏振光</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21506"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7266" y="260648"/>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0" dur="500"/>
                                        <p:tgtEl>
                                          <p:spTgt spid="6">
                                            <p:txEl>
                                              <p:pRg st="3" end="3"/>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92687"/>
          </a:xfrm>
        </p:spPr>
        <p:txBody>
          <a:bodyPr/>
          <a:lstStyle/>
          <a:p>
            <a:pPr marL="442913" indent="-442913"/>
            <a:r>
              <a:rPr lang="zh-CN" altLang="zh-CN" b="1" kern="100" dirty="0">
                <a:latin typeface="Times New Roman"/>
                <a:ea typeface="黑体"/>
                <a:cs typeface="Times New Roman"/>
              </a:rPr>
              <a:t>二、注重学以致用和思维建模</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抽制细丝时可以用激光监控其粗细，如图所示，激光束越过细丝时产生的条纹和它通过遮光板上的一条同样宽度的窄缝规律相同，</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．这是利用光的干涉现象</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．这是利用光的衍射现象</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．如果屏上条纹变宽，表明抽制的丝变粗了</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．如果屏上条纹变宽，表明抽制的丝变细了</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题</a:t>
            </a:r>
            <a:r>
              <a:rPr lang="zh-CN" altLang="zh-CN" b="1" kern="100" dirty="0">
                <a:latin typeface="Times New Roman"/>
                <a:ea typeface="楷体_GB2312"/>
                <a:cs typeface="Times New Roman"/>
              </a:rPr>
              <a:t>述现象符合光的衍射产生的条件，故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正确；由衍射产生的条件可知，</a:t>
            </a:r>
            <a:r>
              <a:rPr lang="zh-CN" altLang="zh-CN" b="1" kern="100" dirty="0" smtClean="0">
                <a:latin typeface="Times New Roman"/>
                <a:ea typeface="楷体_GB2312"/>
                <a:cs typeface="Times New Roman"/>
              </a:rPr>
              <a:t>丝越</a:t>
            </a:r>
            <a:r>
              <a:rPr lang="zh-CN" altLang="zh-CN" b="1" kern="100" dirty="0">
                <a:latin typeface="Times New Roman"/>
                <a:ea typeface="楷体_GB2312"/>
                <a:cs typeface="Times New Roman"/>
              </a:rPr>
              <a:t>细衍射现象越明显，故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BD</a:t>
            </a:r>
            <a:endParaRPr lang="zh-CN" altLang="zh-CN" sz="1050" kern="100" dirty="0">
              <a:latin typeface="宋体"/>
              <a:cs typeface="Courier New"/>
            </a:endParaRPr>
          </a:p>
        </p:txBody>
      </p:sp>
      <p:pic>
        <p:nvPicPr>
          <p:cNvPr id="24578" name="Picture 2" descr="21XLKWLX5-3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897787" y="2276872"/>
            <a:ext cx="3240360" cy="2079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17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08955" y="188640"/>
            <a:ext cx="11585416" cy="6264695"/>
          </a:xfrm>
        </p:spPr>
        <p:txBody>
          <a:bodyPr>
            <a:normAutofit lnSpcReduction="10000"/>
          </a:bodyPr>
          <a:lstStyle/>
          <a:p>
            <a:pPr marL="533400" indent="-533400">
              <a:lnSpc>
                <a:spcPct val="130000"/>
              </a:lnSpc>
            </a:pPr>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夜</a:t>
            </a:r>
            <a:r>
              <a:rPr lang="zh-CN" altLang="zh-CN" b="1" kern="100" dirty="0">
                <a:latin typeface="Times New Roman"/>
                <a:cs typeface="Times New Roman"/>
              </a:rPr>
              <a:t>晚，汽车前灯发出的强光将迎面驶来的汽车司机照得睁不开眼，严重影响行车安全</a:t>
            </a:r>
            <a:r>
              <a:rPr lang="en-US" altLang="zh-CN" b="1" kern="100" dirty="0">
                <a:latin typeface="Times New Roman"/>
                <a:cs typeface="Courier New"/>
              </a:rPr>
              <a:t>(</a:t>
            </a:r>
            <a:r>
              <a:rPr lang="zh-CN" altLang="zh-CN" b="1" kern="100" dirty="0">
                <a:latin typeface="Times New Roman"/>
                <a:cs typeface="Times New Roman"/>
              </a:rPr>
              <a:t>如图</a:t>
            </a:r>
            <a:r>
              <a:rPr lang="en-US" altLang="zh-CN" b="1" kern="100" dirty="0">
                <a:latin typeface="Times New Roman"/>
                <a:cs typeface="Courier New"/>
              </a:rPr>
              <a:t>)</a:t>
            </a:r>
            <a:r>
              <a:rPr lang="zh-CN" altLang="zh-CN" b="1" kern="100" dirty="0">
                <a:latin typeface="Times New Roman"/>
                <a:cs typeface="Times New Roman"/>
              </a:rPr>
              <a:t>。若考虑将汽车前灯玻璃改用偏振玻璃，使射出的灯光变为偏振光；同时汽车前窗玻璃也采用偏振玻璃，使对面车灯的光线不能进入车内，但还要能看清自己车灯发出的光所照亮的物体。假设所有的汽车前窗玻璃和前灯玻璃均按同一要求设置，如下措施中可行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533400" indent="0">
              <a:lnSpc>
                <a:spcPct val="130000"/>
              </a:lnSpc>
            </a:pPr>
            <a:endParaRPr lang="en-US" altLang="zh-CN" b="1" kern="100" dirty="0" smtClean="0">
              <a:latin typeface="Times New Roman"/>
              <a:cs typeface="Courier New"/>
            </a:endParaRPr>
          </a:p>
          <a:p>
            <a:pPr marL="533400" indent="0">
              <a:lnSpc>
                <a:spcPct val="130000"/>
              </a:lnSpc>
            </a:pPr>
            <a:endParaRPr lang="en-US" altLang="zh-CN" b="1" kern="100" dirty="0">
              <a:latin typeface="Times New Roman"/>
              <a:cs typeface="Courier New"/>
            </a:endParaRPr>
          </a:p>
          <a:p>
            <a:pPr marL="533400" indent="0">
              <a:lnSpc>
                <a:spcPct val="130000"/>
              </a:lnSpc>
            </a:pPr>
            <a:endParaRPr lang="en-US" altLang="zh-CN" b="1" kern="100" dirty="0" smtClean="0">
              <a:latin typeface="Times New Roman"/>
              <a:cs typeface="Courier New"/>
            </a:endParaRPr>
          </a:p>
          <a:p>
            <a:pPr marL="533400" indent="0">
              <a:lnSpc>
                <a:spcPct val="130000"/>
              </a:lnSpc>
            </a:pPr>
            <a:r>
              <a:rPr lang="en-US" altLang="zh-CN" b="1" kern="100" dirty="0" smtClean="0">
                <a:latin typeface="Times New Roman"/>
                <a:cs typeface="Courier New"/>
              </a:rPr>
              <a:t>A</a:t>
            </a:r>
            <a:r>
              <a:rPr lang="zh-CN" altLang="zh-CN" b="1" kern="100" dirty="0">
                <a:latin typeface="Times New Roman"/>
                <a:cs typeface="Times New Roman"/>
              </a:rPr>
              <a:t>．前窗玻璃的透振方向是竖直的，车灯玻璃的透振方向是水平的</a:t>
            </a:r>
            <a:endParaRPr lang="zh-CN" altLang="zh-CN" sz="1050" kern="100" dirty="0">
              <a:latin typeface="宋体"/>
              <a:cs typeface="Courier New"/>
            </a:endParaRPr>
          </a:p>
          <a:p>
            <a:pPr marL="533400" indent="0">
              <a:lnSpc>
                <a:spcPct val="130000"/>
              </a:lnSpc>
            </a:pPr>
            <a:r>
              <a:rPr lang="en-US" altLang="zh-CN" b="1" kern="100" dirty="0">
                <a:latin typeface="Times New Roman"/>
                <a:cs typeface="Courier New"/>
              </a:rPr>
              <a:t>B</a:t>
            </a:r>
            <a:r>
              <a:rPr lang="zh-CN" altLang="zh-CN" b="1" kern="100" dirty="0">
                <a:latin typeface="Times New Roman"/>
                <a:cs typeface="Times New Roman"/>
              </a:rPr>
              <a:t>．前窗玻璃的透振方向是竖直的，车灯玻璃的透振方向是竖直的</a:t>
            </a:r>
            <a:endParaRPr lang="zh-CN" altLang="zh-CN" sz="1050" kern="100" dirty="0">
              <a:latin typeface="宋体"/>
              <a:cs typeface="Courier New"/>
            </a:endParaRPr>
          </a:p>
          <a:p>
            <a:pPr marL="533400" indent="0">
              <a:lnSpc>
                <a:spcPct val="130000"/>
              </a:lnSpc>
            </a:pPr>
            <a:r>
              <a:rPr lang="en-US" altLang="zh-CN" b="1" kern="100" dirty="0">
                <a:latin typeface="Times New Roman"/>
                <a:cs typeface="Courier New"/>
              </a:rPr>
              <a:t>C</a:t>
            </a:r>
            <a:r>
              <a:rPr lang="zh-CN" altLang="zh-CN" b="1" kern="100" dirty="0">
                <a:latin typeface="Times New Roman"/>
                <a:cs typeface="Times New Roman"/>
              </a:rPr>
              <a:t>．前窗玻璃的透振方向是斜向右上</a:t>
            </a:r>
            <a:r>
              <a:rPr lang="en-US" altLang="zh-CN" b="1" kern="100" dirty="0">
                <a:latin typeface="Times New Roman"/>
                <a:cs typeface="Courier New"/>
              </a:rPr>
              <a:t>45°</a:t>
            </a:r>
            <a:r>
              <a:rPr lang="zh-CN" altLang="zh-CN" b="1" kern="100" dirty="0">
                <a:latin typeface="Times New Roman"/>
                <a:cs typeface="Times New Roman"/>
              </a:rPr>
              <a:t>，车灯玻璃的透振方向是斜向左上</a:t>
            </a:r>
            <a:r>
              <a:rPr lang="en-US" altLang="zh-CN" b="1" kern="100" dirty="0">
                <a:latin typeface="Times New Roman"/>
                <a:cs typeface="Courier New"/>
              </a:rPr>
              <a:t>45°</a:t>
            </a:r>
            <a:endParaRPr lang="zh-CN" altLang="zh-CN" sz="1050" kern="100" dirty="0">
              <a:latin typeface="宋体"/>
              <a:cs typeface="Courier New"/>
            </a:endParaRPr>
          </a:p>
          <a:p>
            <a:pPr marL="533400" indent="0">
              <a:lnSpc>
                <a:spcPct val="130000"/>
              </a:lnSpc>
            </a:pPr>
            <a:r>
              <a:rPr lang="en-US" altLang="zh-CN" b="1" kern="100" dirty="0">
                <a:latin typeface="Times New Roman"/>
                <a:cs typeface="Courier New"/>
              </a:rPr>
              <a:t>D</a:t>
            </a:r>
            <a:r>
              <a:rPr lang="zh-CN" altLang="zh-CN" b="1" kern="100" dirty="0">
                <a:latin typeface="Times New Roman"/>
                <a:cs typeface="Times New Roman"/>
              </a:rPr>
              <a:t>．前窗玻璃和车灯玻璃的透振方向都是斜向右上</a:t>
            </a:r>
            <a:r>
              <a:rPr lang="en-US" altLang="zh-CN" b="1" kern="100" dirty="0">
                <a:latin typeface="Times New Roman"/>
                <a:cs typeface="Courier New"/>
              </a:rPr>
              <a:t>45</a:t>
            </a:r>
            <a:r>
              <a:rPr lang="en-US" altLang="zh-CN" b="1" kern="100" dirty="0" smtClean="0">
                <a:latin typeface="Times New Roman"/>
                <a:cs typeface="Courier New"/>
              </a:rPr>
              <a:t>°</a:t>
            </a:r>
            <a:endParaRPr lang="zh-CN" altLang="zh-CN" sz="1050" kern="100" dirty="0">
              <a:latin typeface="宋体"/>
              <a:cs typeface="Courier New"/>
            </a:endParaRPr>
          </a:p>
        </p:txBody>
      </p:sp>
      <p:pic>
        <p:nvPicPr>
          <p:cNvPr id="22530" name="Picture 2" descr="20WLXBY5-6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742915" y="2708920"/>
            <a:ext cx="2794832" cy="15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54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5246041"/>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此</a:t>
            </a:r>
            <a:r>
              <a:rPr lang="zh-CN" altLang="zh-CN" b="1" kern="100" dirty="0">
                <a:latin typeface="Times New Roman"/>
                <a:ea typeface="楷体_GB2312"/>
                <a:cs typeface="Times New Roman"/>
              </a:rPr>
              <a:t>题要求自己车灯发出的光经对面车窗反射后仍能进入自己眼中，而对面车灯发出的光不能进入自己的眼中。若前窗的透振方向竖直、车灯玻璃的透振方向水平，从车灯发出的光照射到物体上反射回的光线将不能透过前窗玻璃，司机面前将是一片漆黑，所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错误；若前窗玻璃与车灯玻璃透振方向均竖直，则对面车灯的光仍能进入车内，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错误；若前窗玻璃的透振方向是斜向右上</a:t>
            </a:r>
            <a:r>
              <a:rPr lang="en-US" altLang="zh-CN" b="1" kern="100" dirty="0">
                <a:latin typeface="Times New Roman"/>
                <a:ea typeface="楷体_GB2312"/>
                <a:cs typeface="Courier New"/>
              </a:rPr>
              <a:t>45°</a:t>
            </a:r>
            <a:r>
              <a:rPr lang="zh-CN" altLang="zh-CN" b="1" kern="100" dirty="0">
                <a:latin typeface="Times New Roman"/>
                <a:ea typeface="楷体_GB2312"/>
                <a:cs typeface="Times New Roman"/>
              </a:rPr>
              <a:t>，车灯玻璃的透振方向是斜向左上</a:t>
            </a:r>
            <a:r>
              <a:rPr lang="en-US" altLang="zh-CN" b="1" kern="100" dirty="0">
                <a:latin typeface="Times New Roman"/>
                <a:ea typeface="楷体_GB2312"/>
                <a:cs typeface="Courier New"/>
              </a:rPr>
              <a:t>45°</a:t>
            </a:r>
            <a:r>
              <a:rPr lang="zh-CN" altLang="zh-CN" b="1" kern="100" dirty="0">
                <a:latin typeface="Times New Roman"/>
                <a:ea typeface="楷体_GB2312"/>
                <a:cs typeface="Times New Roman"/>
              </a:rPr>
              <a:t>，则车灯发出的光经物体反射后无法透射进入本车窗内，却可以透射进对面车内，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zh-CN" altLang="en-US" dirty="0"/>
          </a:p>
        </p:txBody>
      </p:sp>
    </p:spTree>
    <p:extLst>
      <p:ext uri="{BB962C8B-B14F-4D97-AF65-F5344CB8AC3E}">
        <p14:creationId xmlns:p14="http://schemas.microsoft.com/office/powerpoint/2010/main" val="336117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92687"/>
          </a:xfrm>
        </p:spPr>
        <p:txBody>
          <a:bodyPr>
            <a:normAutofit/>
          </a:bodyPr>
          <a:lstStyle/>
          <a:p>
            <a:pPr marL="361950" indent="-361950"/>
            <a:r>
              <a:rPr lang="zh-CN" altLang="zh-CN" b="1" kern="100" dirty="0">
                <a:latin typeface="Times New Roman"/>
                <a:ea typeface="黑体"/>
                <a:cs typeface="Times New Roman"/>
              </a:rPr>
              <a:t>二、光的偏振</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361950" indent="-361950"/>
            <a:r>
              <a:rPr lang="en-US" altLang="zh-CN" b="1" kern="100" dirty="0">
                <a:latin typeface="Times New Roman"/>
                <a:ea typeface="黑体"/>
                <a:cs typeface="Courier New"/>
              </a:rPr>
              <a:t>(1)</a:t>
            </a:r>
            <a:r>
              <a:rPr lang="zh-CN" altLang="zh-CN" b="1" kern="100" dirty="0">
                <a:latin typeface="Times New Roman"/>
                <a:ea typeface="黑体"/>
                <a:cs typeface="Times New Roman"/>
              </a:rPr>
              <a:t>偏振</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横波：质点的振动方向与波的传播方向</a:t>
            </a:r>
            <a:r>
              <a:rPr lang="en-US" altLang="zh-CN" b="1" u="sng" kern="100" dirty="0">
                <a:latin typeface="Times New Roman"/>
                <a:cs typeface="Courier New"/>
              </a:rPr>
              <a:t>          </a:t>
            </a:r>
            <a:r>
              <a:rPr lang="zh-CN" altLang="zh-CN" b="1" kern="100" dirty="0">
                <a:latin typeface="Times New Roman"/>
                <a:cs typeface="Times New Roman"/>
              </a:rPr>
              <a:t>，具有偏振现象，质点振动方向称为</a:t>
            </a:r>
            <a:r>
              <a:rPr lang="en-US" altLang="zh-CN" b="1" u="sng" kern="100" dirty="0">
                <a:latin typeface="Times New Roman"/>
                <a:cs typeface="Courier New"/>
              </a:rPr>
              <a:t>          </a:t>
            </a:r>
            <a:r>
              <a:rPr lang="zh-CN" altLang="zh-CN" b="1" kern="100" dirty="0">
                <a:latin typeface="Times New Roman"/>
                <a:cs typeface="Times New Roman"/>
              </a:rPr>
              <a:t>方向。</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纵波：质点的振动方向与波的传播方向在</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上，没有偏振现象。</a:t>
            </a:r>
            <a:endParaRPr lang="zh-CN" altLang="zh-CN" sz="1050" kern="100" dirty="0">
              <a:latin typeface="宋体"/>
              <a:cs typeface="Courier New"/>
            </a:endParaRPr>
          </a:p>
          <a:p>
            <a:pPr marL="361950" indent="-361950"/>
            <a:r>
              <a:rPr lang="en-US" altLang="zh-CN" b="1" kern="100" dirty="0">
                <a:latin typeface="Times New Roman"/>
                <a:ea typeface="黑体"/>
                <a:cs typeface="Courier New"/>
              </a:rPr>
              <a:t>(2)</a:t>
            </a:r>
            <a:r>
              <a:rPr lang="zh-CN" altLang="zh-CN" b="1" kern="100" dirty="0">
                <a:latin typeface="Times New Roman"/>
                <a:ea typeface="黑体"/>
                <a:cs typeface="Times New Roman"/>
              </a:rPr>
              <a:t>光的偏振</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偏振片：由特殊的材料制成的元件，每个偏振片都有一个特定的方向，这个方向叫作透振方向。光的振动方向与这个透振方向</a:t>
            </a:r>
            <a:r>
              <a:rPr lang="en-US" altLang="zh-CN" b="1" u="sng" kern="100" dirty="0">
                <a:latin typeface="Times New Roman"/>
                <a:cs typeface="Courier New"/>
              </a:rPr>
              <a:t>          </a:t>
            </a:r>
            <a:r>
              <a:rPr lang="zh-CN" altLang="zh-CN" b="1" kern="100" dirty="0">
                <a:latin typeface="Times New Roman"/>
                <a:cs typeface="Times New Roman"/>
              </a:rPr>
              <a:t>时能顺利通过偏振片，</a:t>
            </a:r>
            <a:r>
              <a:rPr lang="en-US" altLang="zh-CN" b="1" u="sng" kern="100" dirty="0">
                <a:latin typeface="Times New Roman"/>
                <a:cs typeface="Courier New"/>
              </a:rPr>
              <a:t>          </a:t>
            </a:r>
            <a:r>
              <a:rPr lang="en-US" altLang="zh-CN" b="1" kern="100" dirty="0" smtClean="0">
                <a:latin typeface="Times New Roman"/>
                <a:cs typeface="Courier New"/>
              </a:rPr>
              <a:t>______</a:t>
            </a:r>
            <a:r>
              <a:rPr lang="zh-CN" altLang="zh-CN" b="1" kern="100" dirty="0" smtClean="0">
                <a:latin typeface="Times New Roman"/>
                <a:cs typeface="Times New Roman"/>
              </a:rPr>
              <a:t>时</a:t>
            </a:r>
            <a:r>
              <a:rPr lang="zh-CN" altLang="zh-CN" b="1" kern="100" dirty="0">
                <a:latin typeface="Times New Roman"/>
                <a:cs typeface="Times New Roman"/>
              </a:rPr>
              <a:t>不能通过偏振片</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6576244" y="22768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垂直</a:t>
            </a:r>
            <a:endParaRPr lang="zh-CN" altLang="en-US" sz="2400" dirty="0"/>
          </a:p>
        </p:txBody>
      </p:sp>
      <p:sp>
        <p:nvSpPr>
          <p:cNvPr id="5" name="矩形 4"/>
          <p:cNvSpPr/>
          <p:nvPr/>
        </p:nvSpPr>
        <p:spPr>
          <a:xfrm>
            <a:off x="1993131" y="282331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偏振</a:t>
            </a:r>
            <a:endParaRPr lang="zh-CN" altLang="en-US" sz="2400" dirty="0"/>
          </a:p>
        </p:txBody>
      </p:sp>
      <p:sp>
        <p:nvSpPr>
          <p:cNvPr id="7" name="矩形 6"/>
          <p:cNvSpPr/>
          <p:nvPr/>
        </p:nvSpPr>
        <p:spPr>
          <a:xfrm>
            <a:off x="6889675" y="3471391"/>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同一直线</a:t>
            </a:r>
            <a:endParaRPr lang="zh-CN" altLang="en-US" sz="2400" dirty="0"/>
          </a:p>
        </p:txBody>
      </p:sp>
      <p:sp>
        <p:nvSpPr>
          <p:cNvPr id="8" name="矩形 7"/>
          <p:cNvSpPr/>
          <p:nvPr/>
        </p:nvSpPr>
        <p:spPr>
          <a:xfrm>
            <a:off x="7753771" y="52292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平行</a:t>
            </a:r>
            <a:endParaRPr lang="zh-CN" altLang="en-US" sz="2400" dirty="0"/>
          </a:p>
        </p:txBody>
      </p:sp>
      <p:sp>
        <p:nvSpPr>
          <p:cNvPr id="9" name="矩形 8"/>
          <p:cNvSpPr/>
          <p:nvPr/>
        </p:nvSpPr>
        <p:spPr>
          <a:xfrm>
            <a:off x="1057027" y="58200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垂直</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549349"/>
            <a:ext cx="10975658" cy="4525963"/>
          </a:xfrm>
        </p:spPr>
        <p:txBody>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应用激光平行性好的特点，可以精确地测量距离。对准目标发射一个极短的激光脉冲，测量发射脉冲与收到的反射脉冲的时间间隔，就可求出激光器到目标的距离。若在地球上向月球发射一个激光脉冲，测得从发射到收到反射脉冲所用的时间为</a:t>
            </a:r>
            <a:r>
              <a:rPr lang="en-US" altLang="zh-CN" b="1" kern="100" dirty="0">
                <a:latin typeface="Times New Roman"/>
                <a:cs typeface="Courier New"/>
              </a:rPr>
              <a:t>2.56 s</a:t>
            </a:r>
            <a:r>
              <a:rPr lang="zh-CN" altLang="zh-CN" b="1" kern="100" dirty="0">
                <a:latin typeface="Times New Roman"/>
                <a:cs typeface="Times New Roman"/>
              </a:rPr>
              <a:t>，求月球到地球的距离。</a:t>
            </a:r>
            <a:endParaRPr lang="zh-CN" altLang="zh-CN" sz="1050" kern="100" dirty="0">
              <a:latin typeface="宋体"/>
              <a:cs typeface="Courier New"/>
            </a:endParaRPr>
          </a:p>
          <a:p>
            <a:pPr marL="442913" indent="0"/>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1116596392"/>
              </p:ext>
            </p:extLst>
          </p:nvPr>
        </p:nvGraphicFramePr>
        <p:xfrm>
          <a:off x="1052513" y="3039268"/>
          <a:ext cx="10647362" cy="2693988"/>
        </p:xfrm>
        <a:graphic>
          <a:graphicData uri="http://schemas.openxmlformats.org/presentationml/2006/ole">
            <mc:AlternateContent xmlns:mc="http://schemas.openxmlformats.org/markup-compatibility/2006">
              <mc:Choice xmlns:v="urn:schemas-microsoft-com:vml" Requires="v">
                <p:oleObj spid="_x0000_s23580" name="文档" r:id="rId3" imgW="10765134" imgH="2722257" progId="Word.Document.12">
                  <p:embed/>
                </p:oleObj>
              </mc:Choice>
              <mc:Fallback>
                <p:oleObj name="文档" r:id="rId3" imgW="10765134" imgH="2722257" progId="Word.Document.12">
                  <p:embed/>
                  <p:pic>
                    <p:nvPicPr>
                      <p:cNvPr id="0" name=""/>
                      <p:cNvPicPr/>
                      <p:nvPr/>
                    </p:nvPicPr>
                    <p:blipFill>
                      <a:blip r:embed="rId4"/>
                      <a:stretch>
                        <a:fillRect/>
                      </a:stretch>
                    </p:blipFill>
                    <p:spPr>
                      <a:xfrm>
                        <a:off x="1052513" y="3039268"/>
                        <a:ext cx="10647362" cy="2693988"/>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967115560"/>
              </p:ext>
            </p:extLst>
          </p:nvPr>
        </p:nvGraphicFramePr>
        <p:xfrm>
          <a:off x="478977" y="5068192"/>
          <a:ext cx="10371138" cy="593725"/>
        </p:xfrm>
        <a:graphic>
          <a:graphicData uri="http://schemas.openxmlformats.org/presentationml/2006/ole">
            <mc:AlternateContent xmlns:mc="http://schemas.openxmlformats.org/markup-compatibility/2006">
              <mc:Choice xmlns:v="urn:schemas-microsoft-com:vml" Requires="v">
                <p:oleObj spid="_x0000_s23581"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478977" y="5068192"/>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616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二十四</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904655"/>
          </a:xfrm>
        </p:spPr>
        <p:txBody>
          <a:bodyPr>
            <a:normAutofit/>
          </a:bodyPr>
          <a:lstStyle/>
          <a:p>
            <a:pPr marL="361950" indent="-361950"/>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自然光：垂直于传播方向上沿一切方向振动的光，而且沿着各个方向振动的光波的强度都相同。</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③</a:t>
            </a:r>
            <a:r>
              <a:rPr lang="zh-CN" altLang="zh-CN" b="1" kern="100" dirty="0">
                <a:latin typeface="Times New Roman"/>
                <a:cs typeface="Times New Roman"/>
              </a:rPr>
              <a:t>偏振光：自然光透过某一偏振片后，在垂直于传播方向的平面上，沿着某一特定方向振动的光。</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④</a:t>
            </a:r>
            <a:r>
              <a:rPr lang="zh-CN" altLang="zh-CN" b="1" kern="100" dirty="0">
                <a:latin typeface="Times New Roman"/>
                <a:cs typeface="Times New Roman"/>
              </a:rPr>
              <a:t>通过偏振光的检测实验可知光是</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361950" indent="-361950"/>
            <a:r>
              <a:rPr lang="en-US" altLang="zh-CN" b="1" kern="100" dirty="0">
                <a:latin typeface="Times New Roman"/>
                <a:ea typeface="黑体"/>
                <a:cs typeface="Courier New"/>
              </a:rPr>
              <a:t>(3)</a:t>
            </a:r>
            <a:r>
              <a:rPr lang="zh-CN" altLang="zh-CN" b="1" kern="100" dirty="0">
                <a:latin typeface="Times New Roman"/>
                <a:ea typeface="黑体"/>
                <a:cs typeface="Times New Roman"/>
              </a:rPr>
              <a:t>偏振现象的应用</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偏振光眼镜可以有效地衰减进入眼睛的光强，保护眼睛，避免意外发生。</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照相机镜头前装一片偏振滤光片，会起到有效地</a:t>
            </a:r>
            <a:r>
              <a:rPr lang="en-US" altLang="zh-CN" b="1" u="sng" kern="100" dirty="0">
                <a:latin typeface="Times New Roman"/>
                <a:cs typeface="Courier New"/>
              </a:rPr>
              <a:t>          </a:t>
            </a:r>
            <a:r>
              <a:rPr lang="zh-CN" altLang="zh-CN" b="1" kern="100" dirty="0">
                <a:latin typeface="Times New Roman"/>
                <a:cs typeface="Times New Roman"/>
              </a:rPr>
              <a:t>水面、玻璃面反射光的作用，从而获得清晰的照片</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5665539" y="29894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横波</a:t>
            </a:r>
            <a:endParaRPr lang="zh-CN" altLang="en-US" sz="2400" dirty="0"/>
          </a:p>
        </p:txBody>
      </p:sp>
      <p:sp>
        <p:nvSpPr>
          <p:cNvPr id="5" name="矩形 4"/>
          <p:cNvSpPr/>
          <p:nvPr/>
        </p:nvSpPr>
        <p:spPr>
          <a:xfrm>
            <a:off x="7825779" y="48395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减弱</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76672"/>
            <a:ext cx="10975658" cy="5472607"/>
          </a:xfrm>
        </p:spPr>
        <p:txBody>
          <a:bodyPr/>
          <a:lstStyle/>
          <a:p>
            <a:pPr marL="361950" indent="-361950"/>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横波和纵波都有偏振现象</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(2)</a:t>
            </a:r>
            <a:r>
              <a:rPr lang="zh-CN" altLang="zh-CN" b="1" kern="100" dirty="0">
                <a:latin typeface="Times New Roman"/>
                <a:cs typeface="Times New Roman"/>
              </a:rPr>
              <a:t>自然光通过偏振片可以得到偏振光</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(3)</a:t>
            </a:r>
            <a:r>
              <a:rPr lang="zh-CN" altLang="zh-CN" b="1" kern="100" dirty="0">
                <a:latin typeface="Times New Roman"/>
                <a:cs typeface="Times New Roman"/>
              </a:rPr>
              <a:t>只要光的偏振方向与偏振片的透振方向不垂直，就有光通过偏振片</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361950" indent="-361950"/>
            <a:r>
              <a:rPr lang="zh-CN" altLang="zh-CN" b="1" kern="100" dirty="0">
                <a:latin typeface="Times New Roman"/>
                <a:cs typeface="Times New Roman"/>
              </a:rPr>
              <a:t>　自然光和偏振光有什么不同？</a:t>
            </a:r>
            <a:endParaRPr lang="zh-CN" altLang="zh-CN" sz="1050" kern="100" dirty="0">
              <a:latin typeface="宋体"/>
              <a:cs typeface="Courier New"/>
            </a:endParaRPr>
          </a:p>
          <a:p>
            <a:pPr marL="361950" indent="-361950"/>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自然光沿各个方向振动的光波的强度都相同，而偏振光只在垂直于传播方向的平面上，沿着某个特定的方向振动</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sp>
        <p:nvSpPr>
          <p:cNvPr id="3" name="矩形 2"/>
          <p:cNvSpPr/>
          <p:nvPr/>
        </p:nvSpPr>
        <p:spPr>
          <a:xfrm>
            <a:off x="10750948" y="125107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50155" y="184482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45540" y="246615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1"/>
            <a:ext cx="10975658" cy="5616623"/>
          </a:xfrm>
        </p:spPr>
        <p:txBody>
          <a:bodyPr/>
          <a:lstStyle/>
          <a:p>
            <a:pPr indent="0"/>
            <a:r>
              <a:rPr lang="zh-CN" altLang="zh-CN" b="1" kern="100" dirty="0">
                <a:latin typeface="Times New Roman"/>
                <a:ea typeface="黑体"/>
                <a:cs typeface="Times New Roman"/>
              </a:rPr>
              <a:t>三、激光</a:t>
            </a:r>
            <a:endParaRPr lang="zh-CN" altLang="zh-CN" sz="1050" kern="100" dirty="0">
              <a:latin typeface="宋体"/>
              <a:cs typeface="Courier New"/>
            </a:endParaRPr>
          </a:p>
          <a:p>
            <a:pPr indent="0"/>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indent="0"/>
            <a:r>
              <a:rPr lang="en-US" altLang="zh-CN" b="1" kern="100" dirty="0">
                <a:latin typeface="Times New Roman"/>
                <a:cs typeface="Courier New"/>
              </a:rPr>
              <a:t>(1)</a:t>
            </a:r>
            <a:r>
              <a:rPr lang="zh-CN" altLang="zh-CN" b="1" kern="100" dirty="0">
                <a:latin typeface="Times New Roman"/>
                <a:cs typeface="Times New Roman"/>
              </a:rPr>
              <a:t>普通光源发射的光，通常包含各种不同频率的光，因而包含有各种颜色。</a:t>
            </a:r>
            <a:endParaRPr lang="zh-CN" altLang="zh-CN" sz="1050" kern="100" dirty="0">
              <a:latin typeface="宋体"/>
              <a:cs typeface="Courier New"/>
            </a:endParaRPr>
          </a:p>
          <a:p>
            <a:pPr indent="0"/>
            <a:r>
              <a:rPr lang="en-US" altLang="zh-CN" b="1" kern="100" dirty="0">
                <a:latin typeface="Times New Roman"/>
                <a:cs typeface="Courier New"/>
              </a:rPr>
              <a:t>(2)</a:t>
            </a:r>
            <a:r>
              <a:rPr lang="zh-CN" altLang="zh-CN" b="1" kern="100" dirty="0">
                <a:latin typeface="Times New Roman"/>
                <a:cs typeface="Times New Roman"/>
              </a:rPr>
              <a:t>激光的特性</a:t>
            </a:r>
            <a:endParaRPr lang="zh-CN" altLang="zh-CN" sz="1050" kern="100" dirty="0">
              <a:latin typeface="宋体"/>
              <a:cs typeface="Courier New"/>
            </a:endParaRPr>
          </a:p>
          <a:p>
            <a:pPr indent="442913"/>
            <a:r>
              <a:rPr lang="zh-CN" altLang="zh-CN" b="1" kern="100" dirty="0">
                <a:latin typeface="宋体"/>
                <a:cs typeface="宋体"/>
              </a:rPr>
              <a:t>①</a:t>
            </a:r>
            <a:r>
              <a:rPr lang="zh-CN" altLang="zh-CN" b="1" kern="100" dirty="0">
                <a:latin typeface="Times New Roman"/>
                <a:cs typeface="Times New Roman"/>
              </a:rPr>
              <a:t>单色性好：激光发射的光谱宽度很窄，是</a:t>
            </a:r>
            <a:r>
              <a:rPr lang="en-US" altLang="zh-CN" b="1" u="sng" kern="100" dirty="0">
                <a:latin typeface="Times New Roman"/>
                <a:cs typeface="Courier New"/>
              </a:rPr>
              <a:t>          </a:t>
            </a:r>
            <a:r>
              <a:rPr lang="zh-CN" altLang="zh-CN" b="1" kern="100" dirty="0">
                <a:latin typeface="Times New Roman"/>
                <a:cs typeface="Times New Roman"/>
              </a:rPr>
              <a:t>性很好的光源。</a:t>
            </a:r>
            <a:endParaRPr lang="zh-CN" altLang="zh-CN" sz="1050" kern="100" dirty="0">
              <a:latin typeface="宋体"/>
              <a:cs typeface="Courier New"/>
            </a:endParaRPr>
          </a:p>
          <a:p>
            <a:pPr indent="442913"/>
            <a:r>
              <a:rPr lang="zh-CN" altLang="zh-CN" b="1" kern="100" dirty="0">
                <a:latin typeface="宋体"/>
                <a:cs typeface="宋体"/>
              </a:rPr>
              <a:t>②</a:t>
            </a:r>
            <a:r>
              <a:rPr lang="zh-CN" altLang="zh-CN" b="1" kern="100" dirty="0">
                <a:latin typeface="Times New Roman"/>
                <a:cs typeface="Times New Roman"/>
              </a:rPr>
              <a:t>相干性好：激光是相干光束，为我们提供了很好的相干光源。</a:t>
            </a:r>
            <a:endParaRPr lang="zh-CN" altLang="zh-CN" sz="1050" kern="100" dirty="0">
              <a:latin typeface="宋体"/>
              <a:cs typeface="Courier New"/>
            </a:endParaRPr>
          </a:p>
          <a:p>
            <a:pPr indent="442913"/>
            <a:r>
              <a:rPr lang="zh-CN" altLang="zh-CN" b="1" kern="100" dirty="0">
                <a:latin typeface="宋体"/>
                <a:cs typeface="宋体"/>
              </a:rPr>
              <a:t>③</a:t>
            </a:r>
            <a:r>
              <a:rPr lang="zh-CN" altLang="zh-CN" b="1" kern="100" dirty="0">
                <a:latin typeface="Times New Roman"/>
                <a:cs typeface="Times New Roman"/>
              </a:rPr>
              <a:t>平行度好：激光束的发散角很小，</a:t>
            </a:r>
            <a:r>
              <a:rPr lang="en-US" altLang="zh-CN" b="1" u="sng" kern="100" dirty="0">
                <a:latin typeface="Times New Roman"/>
                <a:cs typeface="Courier New"/>
              </a:rPr>
              <a:t>          </a:t>
            </a:r>
            <a:r>
              <a:rPr lang="zh-CN" altLang="zh-CN" b="1" kern="100" dirty="0">
                <a:latin typeface="Times New Roman"/>
                <a:cs typeface="Times New Roman"/>
              </a:rPr>
              <a:t>性很强。</a:t>
            </a:r>
            <a:endParaRPr lang="zh-CN" altLang="zh-CN" sz="1050" kern="100" dirty="0">
              <a:latin typeface="宋体"/>
              <a:cs typeface="Courier New"/>
            </a:endParaRPr>
          </a:p>
          <a:p>
            <a:pPr indent="442913"/>
            <a:r>
              <a:rPr lang="zh-CN" altLang="zh-CN" b="1" kern="100" dirty="0">
                <a:latin typeface="宋体"/>
                <a:cs typeface="宋体"/>
              </a:rPr>
              <a:t>④</a:t>
            </a:r>
            <a:r>
              <a:rPr lang="zh-CN" altLang="zh-CN" b="1" kern="100" dirty="0">
                <a:latin typeface="Times New Roman"/>
                <a:cs typeface="Times New Roman"/>
              </a:rPr>
              <a:t>亮度高：激光的亮度可比普通光源高出</a:t>
            </a:r>
            <a:r>
              <a:rPr lang="en-US" altLang="zh-CN" b="1" kern="100" dirty="0">
                <a:latin typeface="Times New Roman"/>
                <a:cs typeface="Courier New"/>
              </a:rPr>
              <a:t>10</a:t>
            </a:r>
            <a:r>
              <a:rPr lang="en-US" altLang="zh-CN" b="1" kern="100" baseline="30000" dirty="0">
                <a:latin typeface="Times New Roman"/>
                <a:cs typeface="Courier New"/>
              </a:rPr>
              <a:t>12</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19</a:t>
            </a:r>
            <a:r>
              <a:rPr lang="zh-CN" altLang="zh-CN" b="1" kern="100" dirty="0">
                <a:latin typeface="Times New Roman"/>
                <a:cs typeface="Times New Roman"/>
              </a:rPr>
              <a:t>倍，是目前最亮的光源</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6961683" y="311135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单色</a:t>
            </a:r>
            <a:endParaRPr lang="zh-CN" altLang="en-US" sz="2400" dirty="0"/>
          </a:p>
        </p:txBody>
      </p:sp>
      <p:sp>
        <p:nvSpPr>
          <p:cNvPr id="8" name="矩形 7"/>
          <p:cNvSpPr/>
          <p:nvPr/>
        </p:nvSpPr>
        <p:spPr>
          <a:xfrm>
            <a:off x="6025579" y="436510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96987" y="836712"/>
            <a:ext cx="10975658" cy="4752528"/>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激光的应用</a:t>
            </a:r>
            <a:endParaRPr lang="zh-CN" altLang="zh-CN" sz="1050" kern="100" dirty="0">
              <a:latin typeface="宋体"/>
              <a:cs typeface="Courier New"/>
            </a:endParaRPr>
          </a:p>
          <a:p>
            <a:pPr marL="442913" indent="0"/>
            <a:r>
              <a:rPr lang="zh-CN" altLang="zh-CN" b="1" kern="100" dirty="0">
                <a:latin typeface="宋体"/>
                <a:cs typeface="宋体"/>
              </a:rPr>
              <a:t>①</a:t>
            </a:r>
            <a:r>
              <a:rPr lang="zh-CN" altLang="zh-CN" b="1" kern="100" dirty="0">
                <a:latin typeface="Times New Roman"/>
                <a:cs typeface="Times New Roman"/>
              </a:rPr>
              <a:t>用激光作为信息高速传输的载体，进行光导纤维通信。</a:t>
            </a:r>
            <a:endParaRPr lang="zh-CN" altLang="zh-CN" sz="1050" kern="100" dirty="0">
              <a:latin typeface="宋体"/>
              <a:cs typeface="Courier New"/>
            </a:endParaRPr>
          </a:p>
          <a:p>
            <a:pPr marL="442913" indent="0"/>
            <a:r>
              <a:rPr lang="zh-CN" altLang="zh-CN" b="1" kern="100" dirty="0">
                <a:latin typeface="宋体"/>
                <a:cs typeface="宋体"/>
              </a:rPr>
              <a:t>②</a:t>
            </a:r>
            <a:r>
              <a:rPr lang="zh-CN" altLang="zh-CN" b="1" kern="100" dirty="0">
                <a:latin typeface="Times New Roman"/>
                <a:cs typeface="Times New Roman"/>
              </a:rPr>
              <a:t>激光在雷达上用于测量距离和跟踪目标。</a:t>
            </a:r>
            <a:endParaRPr lang="zh-CN" altLang="zh-CN" sz="1050" kern="100" dirty="0">
              <a:latin typeface="宋体"/>
              <a:cs typeface="Courier New"/>
            </a:endParaRPr>
          </a:p>
          <a:p>
            <a:pPr marL="442913" indent="0"/>
            <a:r>
              <a:rPr lang="zh-CN" altLang="zh-CN" b="1" kern="100" dirty="0">
                <a:latin typeface="宋体"/>
                <a:cs typeface="宋体"/>
              </a:rPr>
              <a:t>③</a:t>
            </a:r>
            <a:r>
              <a:rPr lang="zh-CN" altLang="zh-CN" b="1" kern="100" dirty="0">
                <a:latin typeface="Times New Roman"/>
                <a:cs typeface="Times New Roman"/>
              </a:rPr>
              <a:t>激光高亮度的特点被用在工业上的激光切割、激光焊接技术，医学上用于切割肿瘤的</a:t>
            </a:r>
            <a:r>
              <a:rPr lang="en-US" altLang="zh-CN" b="1" kern="100" dirty="0">
                <a:latin typeface="宋体"/>
                <a:cs typeface="Times New Roman"/>
              </a:rPr>
              <a:t>“</a:t>
            </a:r>
            <a:r>
              <a:rPr lang="zh-CN" altLang="zh-CN" b="1" kern="100" dirty="0">
                <a:latin typeface="Times New Roman"/>
                <a:cs typeface="Times New Roman"/>
              </a:rPr>
              <a:t>光刀</a:t>
            </a:r>
            <a:r>
              <a:rPr lang="en-US" altLang="zh-CN" b="1" kern="100" dirty="0">
                <a:latin typeface="宋体"/>
                <a:cs typeface="Times New Roman"/>
              </a:rPr>
              <a:t>”</a:t>
            </a:r>
            <a:r>
              <a:rPr lang="zh-CN" altLang="zh-CN" b="1" kern="100" dirty="0">
                <a:latin typeface="Times New Roman"/>
                <a:cs typeface="Times New Roman"/>
              </a:rPr>
              <a:t>、用于矫正视力的准分子激光技术，美容上的</a:t>
            </a:r>
            <a:r>
              <a:rPr lang="en-US" altLang="zh-CN" b="1" kern="100" dirty="0">
                <a:latin typeface="宋体"/>
                <a:cs typeface="Times New Roman"/>
              </a:rPr>
              <a:t>“</a:t>
            </a:r>
            <a:r>
              <a:rPr lang="zh-CN" altLang="zh-CN" b="1" kern="100" dirty="0">
                <a:latin typeface="Times New Roman"/>
                <a:cs typeface="Times New Roman"/>
              </a:rPr>
              <a:t>激光祛斑</a:t>
            </a:r>
            <a:r>
              <a:rPr lang="en-US" altLang="zh-CN" b="1" kern="100" dirty="0">
                <a:latin typeface="宋体"/>
                <a:cs typeface="Times New Roman"/>
              </a:rPr>
              <a:t>”</a:t>
            </a:r>
            <a:r>
              <a:rPr lang="zh-CN" altLang="zh-CN" b="1" kern="100" dirty="0">
                <a:latin typeface="Times New Roman"/>
                <a:cs typeface="Times New Roman"/>
              </a:rPr>
              <a:t>，军事上的激光武器等。</a:t>
            </a:r>
            <a:endParaRPr lang="zh-CN" altLang="zh-CN" sz="1050" kern="100" dirty="0">
              <a:latin typeface="宋体"/>
              <a:cs typeface="Courier New"/>
            </a:endParaRPr>
          </a:p>
          <a:p>
            <a:pPr marL="442913" indent="0"/>
            <a:r>
              <a:rPr lang="zh-CN" altLang="zh-CN" b="1" kern="100" dirty="0">
                <a:latin typeface="宋体"/>
                <a:cs typeface="宋体"/>
              </a:rPr>
              <a:t>④</a:t>
            </a:r>
            <a:r>
              <a:rPr lang="zh-CN" altLang="zh-CN" b="1" kern="100" dirty="0">
                <a:latin typeface="Times New Roman"/>
                <a:cs typeface="Times New Roman"/>
              </a:rPr>
              <a:t>利用激光可进行</a:t>
            </a:r>
            <a:r>
              <a:rPr lang="en-US" altLang="zh-CN" b="1" u="sng" kern="100" dirty="0">
                <a:latin typeface="Times New Roman"/>
                <a:cs typeface="Courier New"/>
              </a:rPr>
              <a:t>          </a:t>
            </a:r>
            <a:r>
              <a:rPr lang="zh-CN" altLang="zh-CN" b="1" kern="100" dirty="0">
                <a:latin typeface="Times New Roman"/>
                <a:cs typeface="Times New Roman"/>
              </a:rPr>
              <a:t>照相，能拍摄三维照片</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3664535" y="447950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全息</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TotalTime>
  <Words>5318</Words>
  <Application>Microsoft Office PowerPoint</Application>
  <PresentationFormat>自定义</PresentationFormat>
  <Paragraphs>334</Paragraphs>
  <Slides>52</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52</vt:i4>
      </vt:variant>
    </vt:vector>
  </HeadingPairs>
  <TitlesOfParts>
    <vt:vector size="54"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84</cp:revision>
  <dcterms:created xsi:type="dcterms:W3CDTF">2021-04-02T06:41:31Z</dcterms:created>
  <dcterms:modified xsi:type="dcterms:W3CDTF">2024-03-25T07:45:37Z</dcterms:modified>
</cp:coreProperties>
</file>