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60" r:id="rId2"/>
    <p:sldId id="261" r:id="rId3"/>
    <p:sldId id="266" r:id="rId4"/>
    <p:sldId id="267" r:id="rId5"/>
    <p:sldId id="268" r:id="rId6"/>
    <p:sldId id="269" r:id="rId7"/>
    <p:sldId id="270" r:id="rId8"/>
    <p:sldId id="271" r:id="rId9"/>
    <p:sldId id="272" r:id="rId10"/>
    <p:sldId id="273" r:id="rId11"/>
    <p:sldId id="274" r:id="rId12"/>
    <p:sldId id="275" r:id="rId13"/>
    <p:sldId id="262" r:id="rId14"/>
    <p:sldId id="263" r:id="rId15"/>
    <p:sldId id="264" r:id="rId16"/>
    <p:sldId id="265" r:id="rId17"/>
    <p:sldId id="278" r:id="rId18"/>
    <p:sldId id="279"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3" r:id="rId32"/>
    <p:sldId id="294" r:id="rId33"/>
    <p:sldId id="296" r:id="rId34"/>
    <p:sldId id="297" r:id="rId35"/>
    <p:sldId id="298" r:id="rId36"/>
    <p:sldId id="277" r:id="rId37"/>
    <p:sldId id="276" r:id="rId38"/>
  </p:sldIdLst>
  <p:sldSz cx="121951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81" d="100"/>
          <a:sy n="81" d="100"/>
        </p:scale>
        <p:origin x="-378" y="-90"/>
      </p:cViewPr>
      <p:guideLst>
        <p:guide orient="horz" pos="2160"/>
        <p:guide pos="384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8.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35.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image" Target="../media/image3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image" Target="../media/image12.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image" Target="../media/image17.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image" Target="../media/image20.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image" Target="../media/image23.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1F7BC4-AAF5-4D14-B134-C449010860B8}" type="datetimeFigureOut">
              <a:rPr lang="zh-CN" altLang="en-US" smtClean="0"/>
              <a:t>2024-3-25</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8E9CFCA-EBE4-428A-9633-407AF83A5239}" type="slidenum">
              <a:rPr lang="zh-CN" altLang="en-US" smtClean="0"/>
              <a:t>‹#›</a:t>
            </a:fld>
            <a:endParaRPr lang="zh-CN" altLang="en-US"/>
          </a:p>
        </p:txBody>
      </p:sp>
    </p:spTree>
    <p:extLst>
      <p:ext uri="{BB962C8B-B14F-4D97-AF65-F5344CB8AC3E}">
        <p14:creationId xmlns:p14="http://schemas.microsoft.com/office/powerpoint/2010/main" val="2779119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6C1EF30-7B0C-4F2D-A5CA-1454F4965A54}" type="slidenum">
              <a:rPr lang="zh-CN" altLang="en-US" smtClean="0"/>
              <a:t>36</a:t>
            </a:fld>
            <a:endParaRPr lang="zh-CN" altLang="en-US"/>
          </a:p>
        </p:txBody>
      </p:sp>
    </p:spTree>
    <p:extLst>
      <p:ext uri="{BB962C8B-B14F-4D97-AF65-F5344CB8AC3E}">
        <p14:creationId xmlns:p14="http://schemas.microsoft.com/office/powerpoint/2010/main" val="27212967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759" y="1135287"/>
            <a:ext cx="10975658" cy="4525963"/>
          </a:xfrm>
        </p:spPr>
        <p:txBody>
          <a:bodyPr>
            <a:normAutofit/>
          </a:bodyPr>
          <a:lstStyle>
            <a:lvl1pPr marL="0" indent="719138">
              <a:lnSpc>
                <a:spcPct val="150000"/>
              </a:lnSpc>
              <a:buFontTx/>
              <a:buNone/>
              <a:defRPr sz="2400">
                <a:latin typeface="Times New Roman" panose="02020603050405020304" pitchFamily="18" charset="0"/>
                <a:ea typeface="+mn-ea"/>
                <a:cs typeface="Times New Roman" panose="02020603050405020304" pitchFamily="18" charset="0"/>
              </a:defRPr>
            </a:lvl1pPr>
            <a:lvl2pPr marL="457200" indent="0">
              <a:lnSpc>
                <a:spcPct val="150000"/>
              </a:lnSpc>
              <a:buFontTx/>
              <a:buNone/>
              <a:defRPr sz="2400">
                <a:latin typeface="Times New Roman" panose="02020603050405020304" pitchFamily="18" charset="0"/>
                <a:ea typeface="+mn-ea"/>
                <a:cs typeface="Times New Roman" panose="02020603050405020304" pitchFamily="18" charset="0"/>
              </a:defRPr>
            </a:lvl2pPr>
            <a:lvl3pPr marL="914400" indent="0">
              <a:lnSpc>
                <a:spcPct val="150000"/>
              </a:lnSpc>
              <a:buFontTx/>
              <a:buNone/>
              <a:defRPr sz="2400">
                <a:latin typeface="Times New Roman" panose="02020603050405020304" pitchFamily="18" charset="0"/>
                <a:ea typeface="+mn-ea"/>
                <a:cs typeface="Times New Roman" panose="02020603050405020304" pitchFamily="18" charset="0"/>
              </a:defRPr>
            </a:lvl3pPr>
            <a:lvl4pPr marL="1371600" indent="0">
              <a:lnSpc>
                <a:spcPct val="150000"/>
              </a:lnSpc>
              <a:buFontTx/>
              <a:buNone/>
              <a:defRPr sz="2400">
                <a:latin typeface="Times New Roman" panose="02020603050405020304" pitchFamily="18" charset="0"/>
                <a:ea typeface="+mn-ea"/>
                <a:cs typeface="Times New Roman" panose="02020603050405020304" pitchFamily="18" charset="0"/>
              </a:defRPr>
            </a:lvl4pPr>
            <a:lvl5pPr marL="1828800" indent="0">
              <a:lnSpc>
                <a:spcPct val="150000"/>
              </a:lnSpc>
              <a:buFontTx/>
              <a:buNone/>
              <a:defRPr sz="2400">
                <a:latin typeface="Times New Roman" panose="02020603050405020304" pitchFamily="18" charset="0"/>
                <a:ea typeface="+mn-ea"/>
                <a:cs typeface="Times New Roman" panose="02020603050405020304" pitchFamily="18" charset="0"/>
              </a:defRPr>
            </a:lvl5pPr>
          </a:lstStyle>
          <a:p>
            <a:pPr lvl="0"/>
            <a:r>
              <a:rPr lang="zh-CN" altLang="en-US" dirty="0" smtClean="0"/>
              <a:t>单击此处编辑母版文本样式</a:t>
            </a:r>
            <a:endParaRPr lang="zh-CN" altLang="en-US" dirty="0"/>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456822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0072888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1792903" y="274639"/>
            <a:ext cx="3658553"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13014" y="274639"/>
            <a:ext cx="10776639" cy="5851525"/>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96528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336" y="4406903"/>
            <a:ext cx="10365899"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336" y="2906713"/>
            <a:ext cx="10365899"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3832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638" y="2130428"/>
            <a:ext cx="10365899"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9276" y="3886200"/>
            <a:ext cx="853662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035635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13012" y="1600203"/>
            <a:ext cx="721759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8233863" y="1600203"/>
            <a:ext cx="721759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2050556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759" y="274638"/>
            <a:ext cx="1097565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535113"/>
            <a:ext cx="538832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759" y="2174875"/>
            <a:ext cx="53883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4981" y="1535113"/>
            <a:ext cx="539043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4981" y="2174875"/>
            <a:ext cx="539043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1055895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610369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46648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761" y="273050"/>
            <a:ext cx="4012129"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7974" y="273052"/>
            <a:ext cx="6817442"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761" y="1435102"/>
            <a:ext cx="4012129"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4245769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90341" y="4800600"/>
            <a:ext cx="731710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90341" y="612775"/>
            <a:ext cx="731710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90341" y="5367338"/>
            <a:ext cx="731710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419C67D8-3E43-4364-A6C9-6E7FE31DF974}" type="datetimeFigureOut">
              <a:rPr lang="zh-CN" altLang="en-US" smtClean="0"/>
              <a:t>2024-3-25</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39871665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759" y="274638"/>
            <a:ext cx="1097565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759" y="1600203"/>
            <a:ext cx="10975658"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09760" y="6356353"/>
            <a:ext cx="2845541"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C67D8-3E43-4364-A6C9-6E7FE31DF974}" type="datetimeFigureOut">
              <a:rPr lang="zh-CN" altLang="en-US" smtClean="0"/>
              <a:t>2024-3-25</a:t>
            </a:fld>
            <a:endParaRPr lang="zh-CN" altLang="en-US"/>
          </a:p>
        </p:txBody>
      </p:sp>
      <p:sp>
        <p:nvSpPr>
          <p:cNvPr id="5" name="页脚占位符 4"/>
          <p:cNvSpPr>
            <a:spLocks noGrp="1"/>
          </p:cNvSpPr>
          <p:nvPr>
            <p:ph type="ftr" sz="quarter" idx="3"/>
          </p:nvPr>
        </p:nvSpPr>
        <p:spPr>
          <a:xfrm>
            <a:off x="4166685" y="6356353"/>
            <a:ext cx="386180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739875" y="6356353"/>
            <a:ext cx="284554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10DAA2-2DF8-4DCF-A16B-ACF706C6B37F}" type="slidenum">
              <a:rPr lang="zh-CN" altLang="en-US" smtClean="0"/>
              <a:t>‹#›</a:t>
            </a:fld>
            <a:endParaRPr lang="zh-CN" altLang="en-US"/>
          </a:p>
        </p:txBody>
      </p:sp>
    </p:spTree>
    <p:extLst>
      <p:ext uri="{BB962C8B-B14F-4D97-AF65-F5344CB8AC3E}">
        <p14:creationId xmlns:p14="http://schemas.microsoft.com/office/powerpoint/2010/main" val="551424741"/>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49"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Word_Document33.docx"/><Relationship Id="rId2" Type="http://schemas.openxmlformats.org/officeDocument/2006/relationships/slideLayout" Target="../slideLayouts/slideLayout1.xml"/><Relationship Id="rId1" Type="http://schemas.openxmlformats.org/officeDocument/2006/relationships/vmlDrawing" Target="../drawings/vmlDrawing3.vml"/><Relationship Id="rId4" Type="http://schemas.openxmlformats.org/officeDocument/2006/relationships/image" Target="../media/image10.emf"/></Relationships>
</file>

<file path=ppt/slides/_rels/slide12.xml.rels><?xml version="1.0" encoding="UTF-8" standalone="yes"?>
<Relationships xmlns="http://schemas.openxmlformats.org/package/2006/relationships"><Relationship Id="rId3" Type="http://schemas.openxmlformats.org/officeDocument/2006/relationships/package" Target="../embeddings/Microsoft_Word_Document44.docx"/><Relationship Id="rId2" Type="http://schemas.openxmlformats.org/officeDocument/2006/relationships/slideLayout" Target="../slideLayouts/slideLayout1.xml"/><Relationship Id="rId1" Type="http://schemas.openxmlformats.org/officeDocument/2006/relationships/vmlDrawing" Target="../drawings/vmlDrawing4.vml"/><Relationship Id="rId4" Type="http://schemas.openxmlformats.org/officeDocument/2006/relationships/image" Target="../media/image11.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package" Target="../embeddings/Microsoft_Word_Document55.docx"/><Relationship Id="rId2" Type="http://schemas.openxmlformats.org/officeDocument/2006/relationships/slideLayout" Target="../slideLayouts/slideLayout1.xml"/><Relationship Id="rId1" Type="http://schemas.openxmlformats.org/officeDocument/2006/relationships/vmlDrawing" Target="../drawings/vmlDrawing5.vml"/><Relationship Id="rId6" Type="http://schemas.openxmlformats.org/officeDocument/2006/relationships/image" Target="../media/image13.emf"/><Relationship Id="rId5" Type="http://schemas.openxmlformats.org/officeDocument/2006/relationships/package" Target="../embeddings/Microsoft_Word_Document66.docx"/><Relationship Id="rId4" Type="http://schemas.openxmlformats.org/officeDocument/2006/relationships/image" Target="../media/image12.emf"/></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21XLKWLX5-2.TIF" TargetMode="External"/><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20WLXBY5-10.TIF" TargetMode="External"/><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8" Type="http://schemas.openxmlformats.org/officeDocument/2006/relationships/image" Target="../media/image18.emf"/><Relationship Id="rId3" Type="http://schemas.openxmlformats.org/officeDocument/2006/relationships/image" Target="../media/image19.png"/><Relationship Id="rId7" Type="http://schemas.openxmlformats.org/officeDocument/2006/relationships/package" Target="../embeddings/Microsoft_Word_Document88.docx"/><Relationship Id="rId2" Type="http://schemas.openxmlformats.org/officeDocument/2006/relationships/slideLayout" Target="../slideLayouts/slideLayout1.xml"/><Relationship Id="rId1" Type="http://schemas.openxmlformats.org/officeDocument/2006/relationships/vmlDrawing" Target="../drawings/vmlDrawing6.vml"/><Relationship Id="rId6" Type="http://schemas.openxmlformats.org/officeDocument/2006/relationships/image" Target="../media/image17.emf"/><Relationship Id="rId5" Type="http://schemas.openxmlformats.org/officeDocument/2006/relationships/package" Target="../embeddings/Microsoft_Word_Document77.docx"/><Relationship Id="rId4" Type="http://schemas.openxmlformats.org/officeDocument/2006/relationships/image" Target="21XLKWLX5-4.TI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21XYJWL-37.TIF"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package" Target="../embeddings/Microsoft_Word_Document9.docx"/><Relationship Id="rId7" Type="http://schemas.openxmlformats.org/officeDocument/2006/relationships/package" Target="../embeddings/Microsoft_Word_Document10.docx"/><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image" Target="24gkjswlgs-2.TIF" TargetMode="External"/><Relationship Id="rId5" Type="http://schemas.openxmlformats.org/officeDocument/2006/relationships/image" Target="../media/image22.png"/><Relationship Id="rId4" Type="http://schemas.openxmlformats.org/officeDocument/2006/relationships/image" Target="../media/image20.emf"/></Relationships>
</file>

<file path=ppt/slides/_rels/slide21.xml.rels><?xml version="1.0" encoding="UTF-8" standalone="yes"?>
<Relationships xmlns="http://schemas.openxmlformats.org/package/2006/relationships"><Relationship Id="rId3" Type="http://schemas.openxmlformats.org/officeDocument/2006/relationships/package" Target="../embeddings/Microsoft_Word_Document12.docx"/><Relationship Id="rId2" Type="http://schemas.openxmlformats.org/officeDocument/2006/relationships/slideLayout" Target="../slideLayouts/slideLayout1.xml"/><Relationship Id="rId1" Type="http://schemas.openxmlformats.org/officeDocument/2006/relationships/vmlDrawing" Target="../drawings/vmlDrawing8.vml"/><Relationship Id="rId6" Type="http://schemas.openxmlformats.org/officeDocument/2006/relationships/image" Target="../media/image24.emf"/><Relationship Id="rId5" Type="http://schemas.openxmlformats.org/officeDocument/2006/relationships/package" Target="../embeddings/Microsoft_Word_Document13.docx"/><Relationship Id="rId4" Type="http://schemas.openxmlformats.org/officeDocument/2006/relationships/image" Target="../media/image23.emf"/></Relationships>
</file>

<file path=ppt/slides/_rels/slide22.xml.rels><?xml version="1.0" encoding="UTF-8" standalone="yes"?>
<Relationships xmlns="http://schemas.openxmlformats.org/package/2006/relationships"><Relationship Id="rId3" Type="http://schemas.openxmlformats.org/officeDocument/2006/relationships/image" Target="21WLXKCXARXS4-51.TIF" TargetMode="External"/><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package" Target="../embeddings/Microsoft_Word_Document1214.docx"/><Relationship Id="rId2" Type="http://schemas.openxmlformats.org/officeDocument/2006/relationships/slideLayout" Target="../slideLayouts/slideLayout1.xml"/><Relationship Id="rId1" Type="http://schemas.openxmlformats.org/officeDocument/2006/relationships/vmlDrawing" Target="../drawings/vmlDrawing9.vml"/><Relationship Id="rId4" Type="http://schemas.openxmlformats.org/officeDocument/2006/relationships/image" Target="../media/image26.emf"/></Relationships>
</file>

<file path=ppt/slides/_rels/slide24.xml.rels><?xml version="1.0" encoding="UTF-8" standalone="yes"?>
<Relationships xmlns="http://schemas.openxmlformats.org/package/2006/relationships"><Relationship Id="rId3" Type="http://schemas.openxmlformats.org/officeDocument/2006/relationships/image" Target="20XWLX4-117.TIF" TargetMode="External"/><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package" Target="../embeddings/Microsoft_Word_Document1315.docx"/><Relationship Id="rId2" Type="http://schemas.openxmlformats.org/officeDocument/2006/relationships/slideLayout" Target="../slideLayouts/slideLayout1.xml"/><Relationship Id="rId1" Type="http://schemas.openxmlformats.org/officeDocument/2006/relationships/vmlDrawing" Target="../drawings/vmlDrawing10.vml"/><Relationship Id="rId4" Type="http://schemas.openxmlformats.org/officeDocument/2006/relationships/image" Target="../media/image28.emf"/></Relationships>
</file>

<file path=ppt/slides/_rels/slide26.xml.rels><?xml version="1.0" encoding="UTF-8" standalone="yes"?>
<Relationships xmlns="http://schemas.openxmlformats.org/package/2006/relationships"><Relationship Id="rId3" Type="http://schemas.openxmlformats.org/officeDocument/2006/relationships/image" Target="21WLXKCXARXS4-52.TIF" TargetMode="External"/><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20XWLX4-118.TIF" TargetMode="External"/><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package" Target="../embeddings/Microsoft_Word_Document11.docx"/><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30.xml.rels><?xml version="1.0" encoding="UTF-8" standalone="yes"?>
<Relationships xmlns="http://schemas.openxmlformats.org/package/2006/relationships"><Relationship Id="rId3" Type="http://schemas.openxmlformats.org/officeDocument/2006/relationships/image" Target="21WLSD-7.TIF" TargetMode="External"/><Relationship Id="rId2" Type="http://schemas.openxmlformats.org/officeDocument/2006/relationships/image" Target="../media/image31.png"/><Relationship Id="rId1" Type="http://schemas.openxmlformats.org/officeDocument/2006/relationships/slideLayout" Target="../slideLayouts/slideLayout1.xml"/><Relationship Id="rId5" Type="http://schemas.openxmlformats.org/officeDocument/2006/relationships/image" Target="file:///F:\&#31908;&#25945;&#29256;&#29289;&#29702;&#36873;&#25321;&#24615;&#24517;&#20462;&#31532;&#19968;&#20876;&#25945;&#21442;$\21WLSD-6.TIF" TargetMode="External"/><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 Id="rId4" Type="http://schemas.openxmlformats.org/officeDocument/2006/relationships/image" Target="20XWLX4-120.TIF" TargetMode="External"/></Relationships>
</file>

<file path=ppt/slides/_rels/slide32.xml.rels><?xml version="1.0" encoding="UTF-8" standalone="yes"?>
<Relationships xmlns="http://schemas.openxmlformats.org/package/2006/relationships"><Relationship Id="rId3" Type="http://schemas.openxmlformats.org/officeDocument/2006/relationships/package" Target="../embeddings/Microsoft_Word_Document1416.docx"/><Relationship Id="rId2" Type="http://schemas.openxmlformats.org/officeDocument/2006/relationships/slideLayout" Target="../slideLayouts/slideLayout1.xml"/><Relationship Id="rId1" Type="http://schemas.openxmlformats.org/officeDocument/2006/relationships/vmlDrawing" Target="../drawings/vmlDrawing11.vml"/><Relationship Id="rId4" Type="http://schemas.openxmlformats.org/officeDocument/2006/relationships/image" Target="../media/image35.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package" Target="../embeddings/Microsoft_Word_Document17.docx"/><Relationship Id="rId2" Type="http://schemas.openxmlformats.org/officeDocument/2006/relationships/slideLayout" Target="../slideLayouts/slideLayout1.xml"/><Relationship Id="rId1" Type="http://schemas.openxmlformats.org/officeDocument/2006/relationships/vmlDrawing" Target="../drawings/vmlDrawing12.vml"/><Relationship Id="rId6" Type="http://schemas.openxmlformats.org/officeDocument/2006/relationships/image" Target="../media/image37.emf"/><Relationship Id="rId5" Type="http://schemas.openxmlformats.org/officeDocument/2006/relationships/package" Target="../embeddings/Microsoft_Word_Document18.docx"/><Relationship Id="rId4" Type="http://schemas.openxmlformats.org/officeDocument/2006/relationships/image" Target="../media/image36.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35838;&#26102;&#36319;&#36394;&#26816;&#27979;word&#25991;&#20214;/&#35838;&#26102;&#36319;&#36394;&#26816;&#27979;&#65288;&#20108;&#21313;&#20108;&#65289;&#20809;&#30340;&#24178;&#28041;.DOC" TargetMode="External"/><Relationship Id="rId4" Type="http://schemas.openxmlformats.org/officeDocument/2006/relationships/image" Target="../media/image39.png"/></Relationships>
</file>

<file path=ppt/slides/_rels/slide3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package" Target="../embeddings/Microsoft_Word_Document22.docx"/><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5.em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20XWLX4-110.TIF" TargetMode="External"/><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20XWLX4-111.TIF" TargetMode="Externa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21XLKWLX5-1+.TI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336947" y="1135285"/>
            <a:ext cx="10975658" cy="4525963"/>
          </a:xfrm>
        </p:spPr>
        <p:txBody>
          <a:bodyPr/>
          <a:lstStyle/>
          <a:p>
            <a:pPr indent="612140" algn="ctr"/>
            <a:r>
              <a:rPr lang="zh-CN" altLang="zh-CN" sz="2800" b="1" kern="100" dirty="0">
                <a:solidFill>
                  <a:srgbClr val="00B050"/>
                </a:solidFill>
                <a:latin typeface="Times New Roman"/>
                <a:cs typeface="Times New Roman"/>
              </a:rPr>
              <a:t>第四节　光的干涉</a:t>
            </a:r>
            <a:endParaRPr lang="zh-CN" altLang="zh-CN" sz="2800" kern="100" dirty="0">
              <a:solidFill>
                <a:srgbClr val="00B050"/>
              </a:solidFill>
              <a:latin typeface="宋体"/>
              <a:cs typeface="Courier New"/>
            </a:endParaRPr>
          </a:p>
          <a:p>
            <a:endParaRPr lang="zh-CN" altLang="en-US" dirty="0"/>
          </a:p>
        </p:txBody>
      </p:sp>
      <p:pic>
        <p:nvPicPr>
          <p:cNvPr id="1026" name="图片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939" y="2060848"/>
            <a:ext cx="11506056" cy="2520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423319"/>
            <a:ext cx="10975658" cy="3373833"/>
          </a:xfrm>
        </p:spPr>
        <p:txBody>
          <a:bodyPr/>
          <a:lstStyle/>
          <a:p>
            <a:pPr indent="612140">
              <a:lnSpc>
                <a:spcPct val="200000"/>
              </a:lnSpc>
            </a:pPr>
            <a:r>
              <a:rPr lang="zh-CN" altLang="zh-CN" b="1" kern="100" dirty="0">
                <a:solidFill>
                  <a:srgbClr val="FF0000"/>
                </a:solidFill>
                <a:latin typeface="Times New Roman"/>
                <a:ea typeface="黑体"/>
                <a:cs typeface="Times New Roman"/>
              </a:rPr>
              <a:t>提示：</a:t>
            </a:r>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用同一极小部分光源产生的光形成点光源，最大限度地保证光的相干性。</a:t>
            </a:r>
            <a:endParaRPr lang="zh-CN" altLang="zh-CN" sz="1050" kern="100" dirty="0">
              <a:latin typeface="宋体"/>
              <a:cs typeface="Courier New"/>
            </a:endParaRPr>
          </a:p>
          <a:p>
            <a:pPr indent="612140">
              <a:lnSpc>
                <a:spcPct val="200000"/>
              </a:lnSpc>
            </a:pPr>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平行光照射到单缝</a:t>
            </a:r>
            <a:r>
              <a:rPr lang="en-US" altLang="zh-CN" b="1" i="1" kern="100" dirty="0">
                <a:latin typeface="Times New Roman"/>
                <a:ea typeface="楷体_GB2312"/>
                <a:cs typeface="Courier New"/>
              </a:rPr>
              <a:t>S</a:t>
            </a:r>
            <a:r>
              <a:rPr lang="zh-CN" altLang="zh-CN" b="1" kern="100" dirty="0">
                <a:latin typeface="Times New Roman"/>
                <a:ea typeface="楷体_GB2312"/>
                <a:cs typeface="Times New Roman"/>
              </a:rPr>
              <a:t>上后，又照到双缝</a:t>
            </a:r>
            <a:r>
              <a:rPr lang="en-US" altLang="zh-CN" b="1" i="1" kern="100" dirty="0">
                <a:latin typeface="Times New Roman"/>
                <a:ea typeface="楷体_GB2312"/>
                <a:cs typeface="Courier New"/>
              </a:rPr>
              <a:t>S</a:t>
            </a:r>
            <a:r>
              <a:rPr lang="en-US" altLang="zh-CN" b="1" kern="100" baseline="-25000" dirty="0">
                <a:latin typeface="Times New Roman"/>
                <a:ea typeface="楷体_GB2312"/>
                <a:cs typeface="Courier New"/>
              </a:rPr>
              <a:t>1</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S</a:t>
            </a:r>
            <a:r>
              <a:rPr lang="en-US" altLang="zh-CN" b="1" kern="100" baseline="-25000" dirty="0">
                <a:latin typeface="Times New Roman"/>
                <a:ea typeface="楷体_GB2312"/>
                <a:cs typeface="Courier New"/>
              </a:rPr>
              <a:t>2</a:t>
            </a:r>
            <a:r>
              <a:rPr lang="zh-CN" altLang="zh-CN" b="1" kern="100" dirty="0">
                <a:latin typeface="Times New Roman"/>
                <a:ea typeface="楷体_GB2312"/>
                <a:cs typeface="Times New Roman"/>
              </a:rPr>
              <a:t>上，这样一束光被分成两束频率相同和振动情况完全一致的相干光。</a:t>
            </a:r>
            <a:r>
              <a:rPr lang="zh-CN" altLang="zh-CN" b="1" kern="100" dirty="0">
                <a:latin typeface="Times New Roman"/>
                <a:cs typeface="Times New Roman"/>
              </a:rPr>
              <a:t>　　　　</a:t>
            </a:r>
            <a:endParaRPr lang="zh-CN" altLang="zh-CN" sz="1050" kern="100" dirty="0">
              <a:latin typeface="宋体"/>
              <a:cs typeface="Courier New"/>
            </a:endParaRPr>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570343349"/>
              </p:ext>
            </p:extLst>
          </p:nvPr>
        </p:nvGraphicFramePr>
        <p:xfrm>
          <a:off x="911225" y="301625"/>
          <a:ext cx="10371138" cy="6256338"/>
        </p:xfrm>
        <a:graphic>
          <a:graphicData uri="http://schemas.openxmlformats.org/presentationml/2006/ole">
            <mc:AlternateContent xmlns:mc="http://schemas.openxmlformats.org/markup-compatibility/2006">
              <mc:Choice xmlns:v="urn:schemas-microsoft-com:vml" Requires="v">
                <p:oleObj spid="_x0000_s7214" name="文档" r:id="rId3" imgW="10371836" imgH="6256757" progId="Word.Document.12">
                  <p:embed/>
                </p:oleObj>
              </mc:Choice>
              <mc:Fallback>
                <p:oleObj name="文档" r:id="rId3" imgW="10371836" imgH="6256757" progId="Word.Document.12">
                  <p:embed/>
                  <p:pic>
                    <p:nvPicPr>
                      <p:cNvPr id="0" name=""/>
                      <p:cNvPicPr/>
                      <p:nvPr/>
                    </p:nvPicPr>
                    <p:blipFill>
                      <a:blip r:embed="rId4"/>
                      <a:stretch>
                        <a:fillRect/>
                      </a:stretch>
                    </p:blipFill>
                    <p:spPr>
                      <a:xfrm>
                        <a:off x="911225" y="301625"/>
                        <a:ext cx="10371138" cy="6256338"/>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564998354"/>
              </p:ext>
            </p:extLst>
          </p:nvPr>
        </p:nvGraphicFramePr>
        <p:xfrm>
          <a:off x="911225" y="893763"/>
          <a:ext cx="10371138" cy="5068887"/>
        </p:xfrm>
        <a:graphic>
          <a:graphicData uri="http://schemas.openxmlformats.org/presentationml/2006/ole">
            <mc:AlternateContent xmlns:mc="http://schemas.openxmlformats.org/markup-compatibility/2006">
              <mc:Choice xmlns:v="urn:schemas-microsoft-com:vml" Requires="v">
                <p:oleObj spid="_x0000_s8237" name="文档" r:id="rId3" imgW="10371836" imgH="5069217" progId="Word.Document.12">
                  <p:embed/>
                </p:oleObj>
              </mc:Choice>
              <mc:Fallback>
                <p:oleObj name="文档" r:id="rId3" imgW="10371836" imgH="5069217" progId="Word.Document.12">
                  <p:embed/>
                  <p:pic>
                    <p:nvPicPr>
                      <p:cNvPr id="0" name=""/>
                      <p:cNvPicPr/>
                      <p:nvPr/>
                    </p:nvPicPr>
                    <p:blipFill>
                      <a:blip r:embed="rId4"/>
                      <a:stretch>
                        <a:fillRect/>
                      </a:stretch>
                    </p:blipFill>
                    <p:spPr>
                      <a:xfrm>
                        <a:off x="911225" y="893763"/>
                        <a:ext cx="10371138" cy="5068887"/>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764704"/>
            <a:ext cx="10975658" cy="4608512"/>
          </a:xfrm>
        </p:spPr>
        <p:txBody>
          <a:bodyPr/>
          <a:lstStyle/>
          <a:p>
            <a:pPr indent="612140"/>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白光的干涉图样</a:t>
            </a:r>
            <a:endParaRPr lang="zh-CN" altLang="zh-CN" sz="1050" kern="100" dirty="0">
              <a:latin typeface="宋体"/>
              <a:cs typeface="Courier New"/>
            </a:endParaRPr>
          </a:p>
          <a:p>
            <a:pPr indent="612140"/>
            <a:r>
              <a:rPr lang="zh-CN" altLang="zh-CN" b="1" kern="100" dirty="0">
                <a:latin typeface="Times New Roman"/>
                <a:cs typeface="Times New Roman"/>
              </a:rPr>
              <a:t>若用白光作光源，则干涉条纹是彩色条纹，且中央条纹是白色的。这是因为：</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从双缝射出的两列光波中，各种色光都能形成明暗相间的条纹，各种色光都在中央条纹外形成亮条纹，从而复合成白色条纹。</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两侧条纹间距与各色光的波长成正比，即红光的亮条纹间距宽度最大，紫光的亮条纹间距宽度最小，即除中央条纹以外的其他条纹不能完全重合，这样便形成了彩色干涉条纹</a:t>
            </a:r>
            <a:r>
              <a:rPr lang="zh-CN" altLang="zh-CN" b="1" kern="100" dirty="0" smtClean="0">
                <a:latin typeface="Times New Roman"/>
                <a:cs typeface="Times New Roman"/>
              </a:rPr>
              <a:t>。</a:t>
            </a:r>
            <a:endParaRPr lang="zh-CN" altLang="zh-CN" sz="1050" kern="100" dirty="0">
              <a:latin typeface="宋体"/>
              <a:cs typeface="Courier New"/>
            </a:endParaRPr>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0648"/>
            <a:ext cx="10975658" cy="4525963"/>
          </a:xfrm>
        </p:spPr>
        <p:txBody>
          <a:bodyPr/>
          <a:lstStyle/>
          <a:p>
            <a:pPr indent="612140"/>
            <a:r>
              <a:rPr lang="zh-CN" altLang="zh-CN" b="1" kern="100" dirty="0">
                <a:latin typeface="Times New Roman"/>
                <a:ea typeface="黑体"/>
                <a:cs typeface="Times New Roman"/>
              </a:rPr>
              <a:t>典例</a:t>
            </a:r>
            <a:r>
              <a:rPr lang="en-US" altLang="zh-CN" b="1" kern="100" dirty="0" smtClean="0">
                <a:latin typeface="Times New Roman"/>
                <a:ea typeface="黑体"/>
                <a:cs typeface="Courier New"/>
              </a:rPr>
              <a:t>1   </a:t>
            </a:r>
            <a:r>
              <a:rPr lang="zh-CN" altLang="zh-CN" b="1" kern="100" dirty="0" smtClean="0">
                <a:latin typeface="Times New Roman"/>
                <a:cs typeface="Times New Roman"/>
              </a:rPr>
              <a:t>在</a:t>
            </a:r>
            <a:r>
              <a:rPr lang="zh-CN" altLang="zh-CN" b="1" kern="100" dirty="0">
                <a:latin typeface="Times New Roman"/>
                <a:cs typeface="Times New Roman"/>
              </a:rPr>
              <a:t>双缝干涉实验中，用频率</a:t>
            </a:r>
            <a:r>
              <a:rPr lang="en-US" altLang="zh-CN" b="1" i="1" kern="100" dirty="0">
                <a:latin typeface="Times New Roman"/>
                <a:cs typeface="Courier New"/>
              </a:rPr>
              <a:t>ν</a:t>
            </a:r>
            <a:r>
              <a:rPr lang="zh-CN" altLang="zh-CN" b="1" kern="100" dirty="0">
                <a:latin typeface="Times New Roman"/>
                <a:cs typeface="Times New Roman"/>
              </a:rPr>
              <a:t>＝</a:t>
            </a:r>
            <a:r>
              <a:rPr lang="en-US" altLang="zh-CN" b="1" kern="100" dirty="0">
                <a:latin typeface="Times New Roman"/>
                <a:cs typeface="Courier New"/>
              </a:rPr>
              <a:t>5</a:t>
            </a:r>
            <a:r>
              <a:rPr lang="en-US" altLang="zh-CN" b="1" kern="100" dirty="0">
                <a:latin typeface="宋体"/>
                <a:cs typeface="Times New Roman"/>
              </a:rPr>
              <a:t>×</a:t>
            </a:r>
            <a:r>
              <a:rPr lang="en-US" altLang="zh-CN" b="1" kern="100" dirty="0">
                <a:latin typeface="Times New Roman"/>
                <a:cs typeface="Courier New"/>
              </a:rPr>
              <a:t>10</a:t>
            </a:r>
            <a:r>
              <a:rPr lang="en-US" altLang="zh-CN" b="1" kern="100" baseline="30000" dirty="0">
                <a:latin typeface="Times New Roman"/>
                <a:cs typeface="Courier New"/>
              </a:rPr>
              <a:t>14</a:t>
            </a:r>
            <a:r>
              <a:rPr lang="en-US" altLang="zh-CN" b="1" kern="100" dirty="0">
                <a:latin typeface="Times New Roman"/>
                <a:cs typeface="Courier New"/>
              </a:rPr>
              <a:t> Hz</a:t>
            </a:r>
            <a:r>
              <a:rPr lang="zh-CN" altLang="zh-CN" b="1" kern="100" dirty="0">
                <a:latin typeface="Times New Roman"/>
                <a:cs typeface="Times New Roman"/>
              </a:rPr>
              <a:t>的单色光照射双缝，若屏上</a:t>
            </a:r>
            <a:r>
              <a:rPr lang="en-US" altLang="zh-CN" b="1" i="1" kern="100" dirty="0">
                <a:latin typeface="Times New Roman"/>
                <a:cs typeface="Courier New"/>
              </a:rPr>
              <a:t>P</a:t>
            </a:r>
            <a:r>
              <a:rPr lang="zh-CN" altLang="zh-CN" b="1" kern="100" dirty="0">
                <a:latin typeface="Times New Roman"/>
                <a:cs typeface="Times New Roman"/>
              </a:rPr>
              <a:t>点到双缝距离之差为</a:t>
            </a:r>
            <a:r>
              <a:rPr lang="en-US" altLang="zh-CN" b="1" kern="100" dirty="0">
                <a:latin typeface="Times New Roman"/>
                <a:cs typeface="Courier New"/>
              </a:rPr>
              <a:t>0.9  μm</a:t>
            </a:r>
            <a:r>
              <a:rPr lang="zh-CN" altLang="zh-CN" b="1" kern="100" dirty="0">
                <a:latin typeface="Times New Roman"/>
                <a:cs typeface="Times New Roman"/>
              </a:rPr>
              <a:t>，则</a:t>
            </a:r>
            <a:r>
              <a:rPr lang="en-US" altLang="zh-CN" b="1" i="1" kern="100" dirty="0">
                <a:latin typeface="Times New Roman"/>
                <a:cs typeface="Courier New"/>
              </a:rPr>
              <a:t>P</a:t>
            </a:r>
            <a:r>
              <a:rPr lang="zh-CN" altLang="zh-CN" b="1" kern="100" dirty="0">
                <a:latin typeface="Times New Roman"/>
                <a:cs typeface="Times New Roman"/>
              </a:rPr>
              <a:t>点将出现</a:t>
            </a:r>
            <a:r>
              <a:rPr lang="en-US" altLang="zh-CN" b="1" kern="100" dirty="0">
                <a:latin typeface="Times New Roman"/>
                <a:cs typeface="Courier New"/>
              </a:rPr>
              <a:t>________</a:t>
            </a:r>
            <a:r>
              <a:rPr lang="zh-CN" altLang="zh-CN" b="1" kern="100" dirty="0">
                <a:latin typeface="Times New Roman"/>
                <a:cs typeface="Times New Roman"/>
              </a:rPr>
              <a:t>条纹。若将整个装置放入折射率</a:t>
            </a:r>
            <a:r>
              <a:rPr lang="en-US" altLang="zh-CN" b="1" i="1" kern="100" dirty="0">
                <a:latin typeface="Times New Roman"/>
                <a:cs typeface="Courier New"/>
              </a:rPr>
              <a:t>n</a:t>
            </a:r>
            <a:r>
              <a:rPr lang="zh-CN" altLang="zh-CN" b="1" kern="100" dirty="0">
                <a:latin typeface="Times New Roman"/>
                <a:cs typeface="Times New Roman"/>
              </a:rPr>
              <a:t>＝</a:t>
            </a:r>
            <a:r>
              <a:rPr lang="en-US" altLang="zh-CN" b="1" kern="100" dirty="0">
                <a:latin typeface="Times New Roman"/>
                <a:cs typeface="Courier New"/>
              </a:rPr>
              <a:t>2</a:t>
            </a:r>
            <a:r>
              <a:rPr lang="zh-CN" altLang="zh-CN" b="1" kern="100" dirty="0">
                <a:latin typeface="Times New Roman"/>
                <a:cs typeface="Times New Roman"/>
              </a:rPr>
              <a:t>的介质中进行上述实验，则</a:t>
            </a:r>
            <a:r>
              <a:rPr lang="en-US" altLang="zh-CN" b="1" i="1" kern="100" dirty="0">
                <a:latin typeface="Times New Roman"/>
                <a:cs typeface="Courier New"/>
              </a:rPr>
              <a:t>P</a:t>
            </a:r>
            <a:r>
              <a:rPr lang="zh-CN" altLang="zh-CN" b="1" kern="100" dirty="0">
                <a:latin typeface="Times New Roman"/>
                <a:cs typeface="Times New Roman"/>
              </a:rPr>
              <a:t>点将出现</a:t>
            </a:r>
            <a:r>
              <a:rPr lang="en-US" altLang="zh-CN" b="1" kern="100" dirty="0">
                <a:latin typeface="Times New Roman"/>
                <a:cs typeface="Courier New"/>
              </a:rPr>
              <a:t>________</a:t>
            </a:r>
            <a:r>
              <a:rPr lang="zh-CN" altLang="zh-CN" b="1" kern="100" dirty="0">
                <a:latin typeface="Times New Roman"/>
                <a:cs typeface="Times New Roman"/>
              </a:rPr>
              <a:t>条纹。</a:t>
            </a:r>
            <a:endParaRPr lang="zh-CN" altLang="zh-CN" sz="1050" kern="100" dirty="0">
              <a:latin typeface="宋体"/>
              <a:cs typeface="Courier New"/>
            </a:endParaRPr>
          </a:p>
          <a:p>
            <a:endParaRPr lang="zh-CN" altLang="en-US" dirty="0"/>
          </a:p>
        </p:txBody>
      </p:sp>
      <p:graphicFrame>
        <p:nvGraphicFramePr>
          <p:cNvPr id="2" name="对象 1"/>
          <p:cNvGraphicFramePr>
            <a:graphicFrameLocks noChangeAspect="1"/>
          </p:cNvGraphicFramePr>
          <p:nvPr>
            <p:extLst>
              <p:ext uri="{D42A27DB-BD31-4B8C-83A1-F6EECF244321}">
                <p14:modId xmlns:p14="http://schemas.microsoft.com/office/powerpoint/2010/main" val="3530775628"/>
              </p:ext>
            </p:extLst>
          </p:nvPr>
        </p:nvGraphicFramePr>
        <p:xfrm>
          <a:off x="767009" y="2028973"/>
          <a:ext cx="10371138" cy="4424363"/>
        </p:xfrm>
        <a:graphic>
          <a:graphicData uri="http://schemas.openxmlformats.org/presentationml/2006/ole">
            <mc:AlternateContent xmlns:mc="http://schemas.openxmlformats.org/markup-compatibility/2006">
              <mc:Choice xmlns:v="urn:schemas-microsoft-com:vml" Requires="v">
                <p:oleObj spid="_x0000_s9300" name="文档" r:id="rId3" imgW="10371836" imgH="4423893" progId="Word.Document.12">
                  <p:embed/>
                </p:oleObj>
              </mc:Choice>
              <mc:Fallback>
                <p:oleObj name="文档" r:id="rId3" imgW="10371836" imgH="4423893" progId="Word.Document.12">
                  <p:embed/>
                  <p:pic>
                    <p:nvPicPr>
                      <p:cNvPr id="0" name=""/>
                      <p:cNvPicPr/>
                      <p:nvPr/>
                    </p:nvPicPr>
                    <p:blipFill>
                      <a:blip r:embed="rId4"/>
                      <a:stretch>
                        <a:fillRect/>
                      </a:stretch>
                    </p:blipFill>
                    <p:spPr>
                      <a:xfrm>
                        <a:off x="767009" y="2028973"/>
                        <a:ext cx="10371138" cy="4424363"/>
                      </a:xfrm>
                      <a:prstGeom prst="rect">
                        <a:avLst/>
                      </a:prstGeom>
                    </p:spPr>
                  </p:pic>
                </p:oleObj>
              </mc:Fallback>
            </mc:AlternateContent>
          </a:graphicData>
        </a:graphic>
      </p:graphicFrame>
      <p:graphicFrame>
        <p:nvGraphicFramePr>
          <p:cNvPr id="3" name="对象 2"/>
          <p:cNvGraphicFramePr>
            <a:graphicFrameLocks noChangeAspect="1"/>
          </p:cNvGraphicFramePr>
          <p:nvPr>
            <p:extLst>
              <p:ext uri="{D42A27DB-BD31-4B8C-83A1-F6EECF244321}">
                <p14:modId xmlns:p14="http://schemas.microsoft.com/office/powerpoint/2010/main" val="3328191098"/>
              </p:ext>
            </p:extLst>
          </p:nvPr>
        </p:nvGraphicFramePr>
        <p:xfrm>
          <a:off x="6817667" y="5873898"/>
          <a:ext cx="2536825" cy="579438"/>
        </p:xfrm>
        <a:graphic>
          <a:graphicData uri="http://schemas.openxmlformats.org/presentationml/2006/ole">
            <mc:AlternateContent xmlns:mc="http://schemas.openxmlformats.org/markup-compatibility/2006">
              <mc:Choice xmlns:v="urn:schemas-microsoft-com:vml" Requires="v">
                <p:oleObj spid="_x0000_s9301" name="文档" r:id="rId5" imgW="2567972" imgH="592904" progId="Word.Document.12">
                  <p:embed/>
                </p:oleObj>
              </mc:Choice>
              <mc:Fallback>
                <p:oleObj name="文档" r:id="rId5" imgW="2567972" imgH="592904" progId="Word.Document.12">
                  <p:embed/>
                  <p:pic>
                    <p:nvPicPr>
                      <p:cNvPr id="0" name=""/>
                      <p:cNvPicPr/>
                      <p:nvPr/>
                    </p:nvPicPr>
                    <p:blipFill>
                      <a:blip r:embed="rId6"/>
                      <a:stretch>
                        <a:fillRect/>
                      </a:stretch>
                    </p:blipFill>
                    <p:spPr>
                      <a:xfrm>
                        <a:off x="6817667" y="5873898"/>
                        <a:ext cx="2536825" cy="579438"/>
                      </a:xfrm>
                      <a:prstGeom prst="rect">
                        <a:avLst/>
                      </a:prstGeom>
                    </p:spPr>
                  </p:pic>
                </p:oleObj>
              </mc:Fallback>
            </mc:AlternateContent>
          </a:graphicData>
        </a:graphic>
      </p:graphicFrame>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711351"/>
            <a:ext cx="10975658" cy="4165921"/>
          </a:xfrm>
        </p:spPr>
        <p:txBody>
          <a:bodyPr/>
          <a:lstStyle/>
          <a:p>
            <a:pPr indent="612140" algn="ctr"/>
            <a:r>
              <a:rPr lang="zh-CN" altLang="zh-CN" b="1" kern="100" dirty="0">
                <a:latin typeface="Times New Roman"/>
                <a:ea typeface="黑体"/>
                <a:cs typeface="Times New Roman"/>
              </a:rPr>
              <a:t>双缝干涉中明暗条纹的判断方法</a:t>
            </a:r>
            <a:endParaRPr lang="zh-CN" altLang="zh-CN" sz="1050" kern="100" dirty="0">
              <a:latin typeface="宋体"/>
              <a:cs typeface="Courier New"/>
            </a:endParaRPr>
          </a:p>
          <a:p>
            <a:pPr indent="612140"/>
            <a:r>
              <a:rPr lang="en-US" altLang="zh-CN" b="1" kern="100" dirty="0">
                <a:latin typeface="Times New Roman"/>
                <a:ea typeface="楷体_GB2312"/>
                <a:cs typeface="Courier New"/>
              </a:rPr>
              <a:t>(1)</a:t>
            </a:r>
            <a:r>
              <a:rPr lang="zh-CN" altLang="zh-CN" b="1" kern="100" dirty="0">
                <a:latin typeface="Times New Roman"/>
                <a:ea typeface="楷体_GB2312"/>
                <a:cs typeface="Times New Roman"/>
              </a:rPr>
              <a:t>判断屏上某点为亮条纹还是暗条纹，要看该点到两个光源</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双缝</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的路程差</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光程差</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与波长的比值。</a:t>
            </a:r>
            <a:endParaRPr lang="zh-CN" altLang="zh-CN" sz="1050" kern="100" dirty="0">
              <a:latin typeface="宋体"/>
              <a:cs typeface="Courier New"/>
            </a:endParaRPr>
          </a:p>
          <a:p>
            <a:pPr indent="612140"/>
            <a:r>
              <a:rPr lang="en-US" altLang="zh-CN" b="1" kern="100" dirty="0">
                <a:latin typeface="Times New Roman"/>
                <a:ea typeface="楷体_GB2312"/>
                <a:cs typeface="Courier New"/>
              </a:rPr>
              <a:t>(2)</a:t>
            </a:r>
            <a:r>
              <a:rPr lang="zh-CN" altLang="zh-CN" b="1" kern="100" dirty="0">
                <a:latin typeface="Times New Roman"/>
                <a:ea typeface="楷体_GB2312"/>
                <a:cs typeface="Times New Roman"/>
              </a:rPr>
              <a:t>要记住：路程差等于波长整数倍处出现亮条纹；等于半波长奇数倍处为暗条纹。</a:t>
            </a:r>
            <a:endParaRPr lang="zh-CN" altLang="zh-CN" sz="1050" kern="100" dirty="0">
              <a:latin typeface="宋体"/>
              <a:cs typeface="Courier New"/>
            </a:endParaRPr>
          </a:p>
          <a:p>
            <a:pPr indent="612140"/>
            <a:r>
              <a:rPr lang="en-US" altLang="zh-CN" b="1" kern="100" dirty="0">
                <a:latin typeface="Times New Roman"/>
                <a:ea typeface="楷体_GB2312"/>
                <a:cs typeface="Courier New"/>
              </a:rPr>
              <a:t>(3)</a:t>
            </a:r>
            <a:r>
              <a:rPr lang="zh-CN" altLang="zh-CN" b="1" kern="100" dirty="0">
                <a:latin typeface="Times New Roman"/>
                <a:ea typeface="楷体_GB2312"/>
                <a:cs typeface="Times New Roman"/>
              </a:rPr>
              <a:t>上述结论成立的条件是：两个光源情况完全相同。</a:t>
            </a:r>
            <a:endParaRPr lang="zh-CN" altLang="zh-CN" sz="1050" kern="100" dirty="0">
              <a:effectLst/>
              <a:latin typeface="宋体"/>
              <a:cs typeface="Courier New"/>
            </a:endParaRPr>
          </a:p>
        </p:txBody>
      </p:sp>
      <p:pic>
        <p:nvPicPr>
          <p:cNvPr id="1024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8004" y="980728"/>
            <a:ext cx="1849263" cy="432000"/>
          </a:xfrm>
          <a:prstGeom prst="rect">
            <a:avLst/>
          </a:prstGeom>
          <a:noFill/>
          <a:ln>
            <a:noFill/>
          </a:ln>
          <a:effectLst/>
          <a:extLst>
            <a:ext uri="{909E8E84-426E-40DD-AFC4-6F175D3DCCD1}">
              <a14:hiddenFill xmlns:a14="http://schemas.microsoft.com/office/drawing/2010/main">
                <a:solidFill>
                  <a:srgbClr val="4F81BD"/>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EEECE1"/>
                  </a:outerShdw>
                </a:effectLst>
              </a14:hiddenEffects>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404664"/>
            <a:ext cx="11176460" cy="5760640"/>
          </a:xfrm>
        </p:spPr>
        <p:txBody>
          <a:bodyPr/>
          <a:lstStyle/>
          <a:p>
            <a:pPr indent="612140"/>
            <a:r>
              <a:rPr lang="zh-CN" altLang="zh-CN" b="1" kern="100" dirty="0">
                <a:latin typeface="Times New Roman"/>
                <a:ea typeface="黑体"/>
                <a:cs typeface="Times New Roman"/>
              </a:rPr>
              <a:t>典例</a:t>
            </a:r>
            <a:r>
              <a:rPr lang="en-US" altLang="zh-CN" b="1" kern="100" dirty="0">
                <a:latin typeface="Times New Roman"/>
                <a:ea typeface="黑体"/>
                <a:cs typeface="Courier New"/>
              </a:rPr>
              <a:t>2  (</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双缝干涉实验装置如图所示，绿光通过单缝</a:t>
            </a:r>
            <a:r>
              <a:rPr lang="en-US" altLang="zh-CN" b="1" i="1" kern="100" dirty="0">
                <a:latin typeface="Times New Roman"/>
                <a:cs typeface="Courier New"/>
              </a:rPr>
              <a:t>S</a:t>
            </a:r>
            <a:r>
              <a:rPr lang="zh-CN" altLang="zh-CN" b="1" kern="100" dirty="0">
                <a:latin typeface="Times New Roman"/>
                <a:cs typeface="Times New Roman"/>
              </a:rPr>
              <a:t>后，投射到具有双缝的挡板上，双缝</a:t>
            </a:r>
            <a:r>
              <a:rPr lang="en-US" altLang="zh-CN" b="1" i="1" kern="100" dirty="0">
                <a:latin typeface="Times New Roman"/>
                <a:cs typeface="Courier New"/>
              </a:rPr>
              <a:t>S</a:t>
            </a:r>
            <a:r>
              <a:rPr lang="en-US" altLang="zh-CN" b="1" kern="100" baseline="-25000" dirty="0">
                <a:latin typeface="Times New Roman"/>
                <a:cs typeface="Courier New"/>
              </a:rPr>
              <a:t>1</a:t>
            </a:r>
            <a:r>
              <a:rPr lang="zh-CN" altLang="zh-CN" b="1" kern="100" dirty="0">
                <a:latin typeface="Times New Roman"/>
                <a:cs typeface="Times New Roman"/>
              </a:rPr>
              <a:t>和</a:t>
            </a:r>
            <a:r>
              <a:rPr lang="en-US" altLang="zh-CN" b="1" i="1" kern="100" dirty="0">
                <a:latin typeface="Times New Roman"/>
                <a:cs typeface="Courier New"/>
              </a:rPr>
              <a:t>S</a:t>
            </a:r>
            <a:r>
              <a:rPr lang="en-US" altLang="zh-CN" b="1" kern="100" baseline="-25000" dirty="0">
                <a:latin typeface="Times New Roman"/>
                <a:cs typeface="Courier New"/>
              </a:rPr>
              <a:t>2</a:t>
            </a:r>
            <a:r>
              <a:rPr lang="zh-CN" altLang="zh-CN" b="1" kern="100" dirty="0">
                <a:latin typeface="Times New Roman"/>
                <a:cs typeface="Times New Roman"/>
              </a:rPr>
              <a:t>与单缝</a:t>
            </a:r>
            <a:r>
              <a:rPr lang="en-US" altLang="zh-CN" b="1" i="1" kern="100" dirty="0">
                <a:latin typeface="Times New Roman"/>
                <a:cs typeface="Courier New"/>
              </a:rPr>
              <a:t>S</a:t>
            </a:r>
            <a:r>
              <a:rPr lang="zh-CN" altLang="zh-CN" b="1" kern="100" dirty="0">
                <a:latin typeface="Times New Roman"/>
                <a:cs typeface="Times New Roman"/>
              </a:rPr>
              <a:t>的距离相等，光通过双缝后在与双缝平行的屏上形成干涉条纹。屏上</a:t>
            </a:r>
            <a:r>
              <a:rPr lang="en-US" altLang="zh-CN" b="1" i="1" kern="100" dirty="0">
                <a:latin typeface="Times New Roman"/>
                <a:cs typeface="Courier New"/>
              </a:rPr>
              <a:t>O</a:t>
            </a:r>
            <a:r>
              <a:rPr lang="zh-CN" altLang="zh-CN" b="1" kern="100" dirty="0">
                <a:latin typeface="Times New Roman"/>
                <a:cs typeface="Times New Roman"/>
              </a:rPr>
              <a:t>点距双缝</a:t>
            </a:r>
            <a:r>
              <a:rPr lang="en-US" altLang="zh-CN" b="1" i="1" kern="100" dirty="0">
                <a:latin typeface="Times New Roman"/>
                <a:cs typeface="Courier New"/>
              </a:rPr>
              <a:t>S</a:t>
            </a:r>
            <a:r>
              <a:rPr lang="en-US" altLang="zh-CN" b="1" kern="100" baseline="-25000" dirty="0">
                <a:latin typeface="Times New Roman"/>
                <a:cs typeface="Courier New"/>
              </a:rPr>
              <a:t>1</a:t>
            </a:r>
            <a:r>
              <a:rPr lang="zh-CN" altLang="zh-CN" b="1" kern="100" dirty="0">
                <a:latin typeface="Times New Roman"/>
                <a:cs typeface="Times New Roman"/>
              </a:rPr>
              <a:t>和</a:t>
            </a:r>
            <a:r>
              <a:rPr lang="en-US" altLang="zh-CN" b="1" i="1" kern="100" dirty="0">
                <a:latin typeface="Times New Roman"/>
                <a:cs typeface="Courier New"/>
              </a:rPr>
              <a:t>S</a:t>
            </a:r>
            <a:r>
              <a:rPr lang="en-US" altLang="zh-CN" b="1" kern="100" baseline="-25000" dirty="0">
                <a:latin typeface="Times New Roman"/>
                <a:cs typeface="Courier New"/>
              </a:rPr>
              <a:t>2</a:t>
            </a:r>
            <a:r>
              <a:rPr lang="zh-CN" altLang="zh-CN" b="1" kern="100" dirty="0">
                <a:latin typeface="Times New Roman"/>
                <a:cs typeface="Times New Roman"/>
              </a:rPr>
              <a:t>的距离相等，</a:t>
            </a:r>
            <a:r>
              <a:rPr lang="en-US" altLang="zh-CN" b="1" i="1" kern="100" dirty="0">
                <a:latin typeface="Times New Roman"/>
                <a:cs typeface="Courier New"/>
              </a:rPr>
              <a:t>P</a:t>
            </a:r>
            <a:r>
              <a:rPr lang="zh-CN" altLang="zh-CN" b="1" kern="100" dirty="0">
                <a:latin typeface="Times New Roman"/>
                <a:cs typeface="Times New Roman"/>
              </a:rPr>
              <a:t>点出现距</a:t>
            </a:r>
            <a:r>
              <a:rPr lang="en-US" altLang="zh-CN" b="1" i="1" kern="100" dirty="0">
                <a:latin typeface="Times New Roman"/>
                <a:cs typeface="Courier New"/>
              </a:rPr>
              <a:t>O</a:t>
            </a:r>
            <a:r>
              <a:rPr lang="zh-CN" altLang="zh-CN" b="1" kern="100" dirty="0">
                <a:latin typeface="Times New Roman"/>
                <a:cs typeface="Times New Roman"/>
              </a:rPr>
              <a:t>点最近的第一条亮条纹。如果将入射的单色光换成红光或蓝光，已知红光波长大于绿光波长，绿光波长大于蓝光的波长，讨论屏上</a:t>
            </a:r>
            <a:r>
              <a:rPr lang="en-US" altLang="zh-CN" b="1" i="1" kern="100" dirty="0">
                <a:latin typeface="Times New Roman"/>
                <a:cs typeface="Courier New"/>
              </a:rPr>
              <a:t>O</a:t>
            </a:r>
            <a:r>
              <a:rPr lang="zh-CN" altLang="zh-CN" b="1" kern="100" dirty="0">
                <a:latin typeface="Times New Roman"/>
                <a:cs typeface="Times New Roman"/>
              </a:rPr>
              <a:t>点及其上方的干涉条纹的情况正确的是</a:t>
            </a:r>
            <a:r>
              <a:rPr lang="en-US" altLang="zh-CN" b="1" kern="100" dirty="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r>
              <a:rPr lang="en-US" altLang="zh-CN" b="1" kern="100" dirty="0">
                <a:latin typeface="Times New Roman"/>
                <a:cs typeface="Courier New"/>
              </a:rPr>
              <a:t>A</a:t>
            </a:r>
            <a:r>
              <a:rPr lang="zh-CN" altLang="zh-CN" b="1" kern="100" dirty="0">
                <a:latin typeface="Times New Roman"/>
                <a:cs typeface="Times New Roman"/>
              </a:rPr>
              <a:t>．在</a:t>
            </a:r>
            <a:r>
              <a:rPr lang="en-US" altLang="zh-CN" b="1" i="1" kern="100" dirty="0">
                <a:latin typeface="Times New Roman"/>
                <a:cs typeface="Courier New"/>
              </a:rPr>
              <a:t>O</a:t>
            </a:r>
            <a:r>
              <a:rPr lang="zh-CN" altLang="zh-CN" b="1" kern="100" dirty="0">
                <a:latin typeface="Times New Roman"/>
                <a:cs typeface="Times New Roman"/>
              </a:rPr>
              <a:t>点出现红光的亮条纹</a:t>
            </a:r>
            <a:endParaRPr lang="zh-CN" altLang="zh-CN" sz="1050" kern="100" dirty="0">
              <a:latin typeface="宋体"/>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．红光的第一条亮条纹出现在</a:t>
            </a:r>
            <a:r>
              <a:rPr lang="en-US" altLang="zh-CN" b="1" i="1" kern="100" dirty="0">
                <a:latin typeface="Times New Roman"/>
                <a:cs typeface="Courier New"/>
              </a:rPr>
              <a:t>P</a:t>
            </a:r>
            <a:r>
              <a:rPr lang="zh-CN" altLang="zh-CN" b="1" kern="100" dirty="0">
                <a:latin typeface="Times New Roman"/>
                <a:cs typeface="Times New Roman"/>
              </a:rPr>
              <a:t>点的上方</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．在</a:t>
            </a:r>
            <a:r>
              <a:rPr lang="en-US" altLang="zh-CN" b="1" i="1" kern="100" dirty="0">
                <a:latin typeface="Times New Roman"/>
                <a:cs typeface="Courier New"/>
              </a:rPr>
              <a:t>O</a:t>
            </a:r>
            <a:r>
              <a:rPr lang="zh-CN" altLang="zh-CN" b="1" kern="100" dirty="0">
                <a:latin typeface="Times New Roman"/>
                <a:cs typeface="Times New Roman"/>
              </a:rPr>
              <a:t>点不出现蓝光的亮条纹</a:t>
            </a:r>
            <a:endParaRPr lang="zh-CN" altLang="zh-CN" sz="1050" kern="100" dirty="0">
              <a:latin typeface="宋体"/>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．蓝光的第一条亮条纹出现在</a:t>
            </a:r>
            <a:r>
              <a:rPr lang="en-US" altLang="zh-CN" b="1" i="1" kern="100" dirty="0">
                <a:latin typeface="Times New Roman"/>
                <a:cs typeface="Courier New"/>
              </a:rPr>
              <a:t>P</a:t>
            </a:r>
            <a:r>
              <a:rPr lang="zh-CN" altLang="zh-CN" b="1" kern="100" dirty="0">
                <a:latin typeface="Times New Roman"/>
                <a:cs typeface="Times New Roman"/>
              </a:rPr>
              <a:t>点的上</a:t>
            </a:r>
            <a:r>
              <a:rPr lang="zh-CN" altLang="zh-CN" b="1" kern="100" dirty="0" smtClean="0">
                <a:latin typeface="Times New Roman"/>
                <a:cs typeface="Times New Roman"/>
              </a:rPr>
              <a:t>方</a:t>
            </a:r>
            <a:endParaRPr lang="zh-CN" altLang="zh-CN" sz="1050" kern="100" dirty="0">
              <a:latin typeface="宋体"/>
              <a:cs typeface="Courier New"/>
            </a:endParaRPr>
          </a:p>
        </p:txBody>
      </p:sp>
      <p:pic>
        <p:nvPicPr>
          <p:cNvPr id="11266" name="Picture 2" descr="21XLKWLX5-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7609755" y="3717032"/>
            <a:ext cx="3049579"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23131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351311"/>
            <a:ext cx="10975658" cy="3373833"/>
          </a:xfrm>
        </p:spPr>
        <p:txBody>
          <a:bodyPr/>
          <a:lstStyle/>
          <a:p>
            <a:pPr indent="612140">
              <a:lnSpc>
                <a:spcPct val="200000"/>
              </a:lnSpc>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由于</a:t>
            </a:r>
            <a:r>
              <a:rPr lang="en-US" altLang="zh-CN" b="1" i="1" kern="100" dirty="0">
                <a:latin typeface="Times New Roman"/>
                <a:ea typeface="楷体_GB2312"/>
                <a:cs typeface="Courier New"/>
              </a:rPr>
              <a:t>O</a:t>
            </a:r>
            <a:r>
              <a:rPr lang="zh-CN" altLang="zh-CN" b="1" kern="100" dirty="0">
                <a:latin typeface="Times New Roman"/>
                <a:ea typeface="楷体_GB2312"/>
                <a:cs typeface="Times New Roman"/>
              </a:rPr>
              <a:t>点到双缝的光程差为零，所以在</a:t>
            </a:r>
            <a:r>
              <a:rPr lang="en-US" altLang="zh-CN" b="1" i="1" kern="100" dirty="0">
                <a:latin typeface="Times New Roman"/>
                <a:ea typeface="楷体_GB2312"/>
                <a:cs typeface="Courier New"/>
              </a:rPr>
              <a:t>O</a:t>
            </a:r>
            <a:r>
              <a:rPr lang="zh-CN" altLang="zh-CN" b="1" kern="100" dirty="0">
                <a:latin typeface="Times New Roman"/>
                <a:ea typeface="楷体_GB2312"/>
                <a:cs typeface="Times New Roman"/>
              </a:rPr>
              <a:t>点出现各种单色光的亮条纹，在</a:t>
            </a:r>
            <a:r>
              <a:rPr lang="en-US" altLang="zh-CN" b="1" i="1" kern="100" dirty="0">
                <a:latin typeface="Times New Roman"/>
                <a:ea typeface="楷体_GB2312"/>
                <a:cs typeface="Courier New"/>
              </a:rPr>
              <a:t>P</a:t>
            </a:r>
            <a:r>
              <a:rPr lang="zh-CN" altLang="zh-CN" b="1" kern="100" dirty="0">
                <a:latin typeface="Times New Roman"/>
                <a:ea typeface="楷体_GB2312"/>
                <a:cs typeface="Times New Roman"/>
              </a:rPr>
              <a:t>点出现绿光的第一条亮条纹，因为</a:t>
            </a:r>
            <a:r>
              <a:rPr lang="en-US" altLang="zh-CN" b="1" i="1" kern="100" dirty="0">
                <a:latin typeface="Times New Roman"/>
                <a:ea typeface="楷体_GB2312"/>
                <a:cs typeface="Courier New"/>
              </a:rPr>
              <a:t>λ</a:t>
            </a:r>
            <a:r>
              <a:rPr lang="zh-CN" altLang="zh-CN" b="1" kern="100" baseline="-25000" dirty="0">
                <a:latin typeface="Times New Roman"/>
                <a:ea typeface="楷体_GB2312"/>
                <a:cs typeface="Times New Roman"/>
              </a:rPr>
              <a:t>红</a:t>
            </a:r>
            <a:r>
              <a:rPr lang="en-US" altLang="zh-CN" b="1" kern="100" dirty="0">
                <a:latin typeface="Times New Roman"/>
                <a:ea typeface="楷体_GB2312"/>
                <a:cs typeface="Courier New"/>
              </a:rPr>
              <a:t>&gt;</a:t>
            </a:r>
            <a:r>
              <a:rPr lang="en-US" altLang="zh-CN" b="1" i="1" kern="100" dirty="0">
                <a:latin typeface="Times New Roman"/>
                <a:ea typeface="楷体_GB2312"/>
                <a:cs typeface="Courier New"/>
              </a:rPr>
              <a:t>λ</a:t>
            </a:r>
            <a:r>
              <a:rPr lang="zh-CN" altLang="zh-CN" b="1" kern="100" baseline="-25000" dirty="0">
                <a:latin typeface="Times New Roman"/>
                <a:ea typeface="楷体_GB2312"/>
                <a:cs typeface="Times New Roman"/>
              </a:rPr>
              <a:t>绿</a:t>
            </a:r>
            <a:r>
              <a:rPr lang="en-US" altLang="zh-CN" b="1" kern="100" dirty="0">
                <a:latin typeface="Times New Roman"/>
                <a:ea typeface="楷体_GB2312"/>
                <a:cs typeface="Courier New"/>
              </a:rPr>
              <a:t>&gt;</a:t>
            </a:r>
            <a:r>
              <a:rPr lang="en-US" altLang="zh-CN" b="1" i="1" kern="100" dirty="0">
                <a:latin typeface="Times New Roman"/>
                <a:ea typeface="楷体_GB2312"/>
                <a:cs typeface="Courier New"/>
              </a:rPr>
              <a:t>λ</a:t>
            </a:r>
            <a:r>
              <a:rPr lang="zh-CN" altLang="zh-CN" b="1" kern="100" baseline="-25000" dirty="0">
                <a:latin typeface="Times New Roman"/>
                <a:ea typeface="楷体_GB2312"/>
                <a:cs typeface="Times New Roman"/>
              </a:rPr>
              <a:t>蓝</a:t>
            </a:r>
            <a:r>
              <a:rPr lang="zh-CN" altLang="zh-CN" b="1" kern="100" dirty="0">
                <a:latin typeface="Times New Roman"/>
                <a:ea typeface="楷体_GB2312"/>
                <a:cs typeface="Times New Roman"/>
              </a:rPr>
              <a:t>，所以红光条纹间距大于绿光条纹间距，绿光条纹间距大于蓝光条纹间距，</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错误。</a:t>
            </a:r>
            <a:endParaRPr lang="zh-CN" altLang="zh-CN" sz="1050" kern="100" dirty="0">
              <a:latin typeface="宋体"/>
              <a:cs typeface="Courier New"/>
            </a:endParaRPr>
          </a:p>
          <a:p>
            <a:pPr indent="612140">
              <a:lnSpc>
                <a:spcPct val="200000"/>
              </a:lnSpc>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smtClean="0">
                <a:latin typeface="Times New Roman"/>
                <a:cs typeface="Courier New"/>
              </a:rPr>
              <a:t>AB</a:t>
            </a:r>
            <a:endParaRPr lang="zh-CN" altLang="zh-CN" sz="1050" kern="100" dirty="0">
              <a:latin typeface="宋体"/>
              <a:cs typeface="Courier New"/>
            </a:endParaRPr>
          </a:p>
        </p:txBody>
      </p:sp>
    </p:spTree>
    <p:extLst>
      <p:ext uri="{BB962C8B-B14F-4D97-AF65-F5344CB8AC3E}">
        <p14:creationId xmlns:p14="http://schemas.microsoft.com/office/powerpoint/2010/main" val="279793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404664"/>
            <a:ext cx="10975658" cy="6120680"/>
          </a:xfrm>
        </p:spPr>
        <p:txBody>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361950" indent="-361950"/>
            <a:r>
              <a:rPr lang="en-US" altLang="zh-CN" b="1" kern="100" dirty="0">
                <a:latin typeface="Times New Roman"/>
                <a:cs typeface="Courier New"/>
              </a:rPr>
              <a:t>1</a:t>
            </a:r>
            <a:r>
              <a:rPr lang="en-US" altLang="zh-CN" b="1" kern="100" dirty="0" smtClean="0">
                <a:latin typeface="Times New Roman"/>
                <a:cs typeface="Courier New"/>
              </a:rPr>
              <a:t>.	</a:t>
            </a:r>
            <a:r>
              <a:rPr lang="zh-CN" altLang="zh-CN" b="1" kern="100" dirty="0" smtClean="0">
                <a:latin typeface="Times New Roman"/>
                <a:cs typeface="Times New Roman"/>
              </a:rPr>
              <a:t>如</a:t>
            </a:r>
            <a:r>
              <a:rPr lang="zh-CN" altLang="zh-CN" b="1" kern="100" dirty="0">
                <a:latin typeface="Times New Roman"/>
                <a:cs typeface="Times New Roman"/>
              </a:rPr>
              <a:t>图所示的双缝干涉实验，用绿光照射单缝</a:t>
            </a:r>
            <a:r>
              <a:rPr lang="en-US" altLang="zh-CN" b="1" i="1" kern="100" dirty="0">
                <a:latin typeface="Times New Roman"/>
                <a:cs typeface="Courier New"/>
              </a:rPr>
              <a:t>S</a:t>
            </a:r>
            <a:r>
              <a:rPr lang="zh-CN" altLang="zh-CN" b="1" kern="100" dirty="0">
                <a:latin typeface="Times New Roman"/>
                <a:cs typeface="Times New Roman"/>
              </a:rPr>
              <a:t>时，在光屏</a:t>
            </a:r>
            <a:r>
              <a:rPr lang="en-US" altLang="zh-CN" b="1" i="1" kern="100" dirty="0">
                <a:latin typeface="Times New Roman"/>
                <a:cs typeface="Courier New"/>
              </a:rPr>
              <a:t>P</a:t>
            </a:r>
            <a:r>
              <a:rPr lang="zh-CN" altLang="zh-CN" b="1" kern="100" dirty="0">
                <a:latin typeface="Times New Roman"/>
                <a:cs typeface="Times New Roman"/>
              </a:rPr>
              <a:t>上观察到干涉条纹，要得到相邻条纹间距更大的干涉图样，可</a:t>
            </a:r>
            <a:r>
              <a:rPr lang="zh-CN" altLang="zh-CN" b="1" kern="100" dirty="0" smtClean="0">
                <a:latin typeface="Times New Roman"/>
                <a:cs typeface="Times New Roman"/>
              </a:rPr>
              <a:t>以</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361950" indent="0"/>
            <a:r>
              <a:rPr lang="en-US" altLang="zh-CN" b="1" kern="100" dirty="0">
                <a:latin typeface="Times New Roman"/>
                <a:cs typeface="Courier New"/>
              </a:rPr>
              <a:t>A</a:t>
            </a:r>
            <a:r>
              <a:rPr lang="zh-CN" altLang="zh-CN" b="1" kern="100" dirty="0">
                <a:latin typeface="Times New Roman"/>
                <a:cs typeface="Times New Roman"/>
              </a:rPr>
              <a:t>．撤去双缝</a:t>
            </a:r>
            <a:endParaRPr lang="zh-CN" altLang="zh-CN" sz="1050" kern="100" dirty="0">
              <a:latin typeface="宋体"/>
              <a:cs typeface="Courier New"/>
            </a:endParaRPr>
          </a:p>
          <a:p>
            <a:pPr marL="361950" indent="0"/>
            <a:r>
              <a:rPr lang="en-US" altLang="zh-CN" b="1" kern="100" dirty="0">
                <a:latin typeface="Times New Roman"/>
                <a:cs typeface="Courier New"/>
              </a:rPr>
              <a:t>B</a:t>
            </a:r>
            <a:r>
              <a:rPr lang="zh-CN" altLang="zh-CN" b="1" kern="100" dirty="0">
                <a:latin typeface="Times New Roman"/>
                <a:cs typeface="Times New Roman"/>
              </a:rPr>
              <a:t>．将绿光换为蓝光</a:t>
            </a:r>
            <a:endParaRPr lang="zh-CN" altLang="zh-CN" sz="1050" kern="100" dirty="0">
              <a:latin typeface="宋体"/>
              <a:cs typeface="Courier New"/>
            </a:endParaRPr>
          </a:p>
          <a:p>
            <a:pPr marL="361950" indent="0"/>
            <a:r>
              <a:rPr lang="en-US" altLang="zh-CN" b="1" kern="100" dirty="0">
                <a:latin typeface="Times New Roman"/>
                <a:cs typeface="Courier New"/>
              </a:rPr>
              <a:t>C</a:t>
            </a:r>
            <a:r>
              <a:rPr lang="zh-CN" altLang="zh-CN" b="1" kern="100" dirty="0">
                <a:latin typeface="Times New Roman"/>
                <a:cs typeface="Times New Roman"/>
              </a:rPr>
              <a:t>．将绿光换为红光</a:t>
            </a:r>
            <a:endParaRPr lang="zh-CN" altLang="zh-CN" sz="1050" kern="100" dirty="0">
              <a:latin typeface="宋体"/>
              <a:cs typeface="Courier New"/>
            </a:endParaRPr>
          </a:p>
          <a:p>
            <a:pPr marL="361950" indent="0"/>
            <a:r>
              <a:rPr lang="en-US" altLang="zh-CN" b="1" kern="100" dirty="0">
                <a:latin typeface="Times New Roman"/>
                <a:cs typeface="Courier New"/>
              </a:rPr>
              <a:t>D</a:t>
            </a:r>
            <a:r>
              <a:rPr lang="zh-CN" altLang="zh-CN" b="1" kern="100" dirty="0">
                <a:latin typeface="Times New Roman"/>
                <a:cs typeface="Times New Roman"/>
              </a:rPr>
              <a:t>．将绿光换为紫光</a:t>
            </a:r>
            <a:endParaRPr lang="zh-CN" altLang="zh-CN" sz="1050" kern="100" dirty="0">
              <a:latin typeface="宋体"/>
              <a:cs typeface="Courier New"/>
            </a:endParaRPr>
          </a:p>
          <a:p>
            <a:pPr marL="361950"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撤</a:t>
            </a:r>
            <a:r>
              <a:rPr lang="zh-CN" altLang="zh-CN" b="1" kern="100" dirty="0">
                <a:latin typeface="Times New Roman"/>
                <a:ea typeface="楷体_GB2312"/>
                <a:cs typeface="Times New Roman"/>
              </a:rPr>
              <a:t>去双缝不能获得干涉图样，为使条纹间距更大，应将绿光换为波长更长的红光，故</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正确</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361950"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C</a:t>
            </a:r>
            <a:endParaRPr lang="zh-CN" altLang="zh-CN" sz="1050" kern="100" dirty="0">
              <a:latin typeface="宋体"/>
              <a:cs typeface="Courier New"/>
            </a:endParaRPr>
          </a:p>
        </p:txBody>
      </p:sp>
      <p:pic>
        <p:nvPicPr>
          <p:cNvPr id="12290" name="Picture 2" descr="20WLXBY5-1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506555" y="2492896"/>
            <a:ext cx="2679263" cy="1834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53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randombar(horizontal)">
                                      <p:cBhvr>
                                        <p:cTn id="7" dur="500"/>
                                        <p:tgtEl>
                                          <p:spTgt spid="6">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7" end="7"/>
                                            </p:txEl>
                                          </p:spTgt>
                                        </p:tgtEl>
                                        <p:attrNameLst>
                                          <p:attrName>style.visibility</p:attrName>
                                        </p:attrNameLst>
                                      </p:cBhvr>
                                      <p:to>
                                        <p:strVal val="visible"/>
                                      </p:to>
                                    </p:set>
                                    <p:animEffect transition="in" filter="randombar(horizontal)">
                                      <p:cBhvr>
                                        <p:cTn id="1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66545" y="404664"/>
            <a:ext cx="10975658" cy="4525963"/>
          </a:xfrm>
        </p:spPr>
        <p:txBody>
          <a:bodyPr/>
          <a:lstStyle/>
          <a:p>
            <a:pPr marL="442913" indent="-442913"/>
            <a:r>
              <a:rPr lang="en-US" altLang="zh-CN" b="1" kern="100" dirty="0">
                <a:latin typeface="Times New Roman"/>
                <a:cs typeface="Courier New"/>
              </a:rPr>
              <a:t>2</a:t>
            </a:r>
            <a:r>
              <a:rPr lang="en-US" altLang="zh-CN" b="1" kern="100" dirty="0" smtClean="0">
                <a:latin typeface="Times New Roman"/>
                <a:cs typeface="Courier New"/>
              </a:rPr>
              <a:t>.	</a:t>
            </a:r>
            <a:r>
              <a:rPr lang="zh-CN" altLang="zh-CN" b="1" kern="100" dirty="0" smtClean="0">
                <a:latin typeface="Times New Roman"/>
                <a:cs typeface="Times New Roman"/>
              </a:rPr>
              <a:t>如</a:t>
            </a:r>
            <a:r>
              <a:rPr lang="zh-CN" altLang="zh-CN" b="1" kern="100" dirty="0">
                <a:latin typeface="Times New Roman"/>
                <a:cs typeface="Times New Roman"/>
              </a:rPr>
              <a:t>图所示的杨氏双缝干涉图中，小孔</a:t>
            </a:r>
            <a:r>
              <a:rPr lang="en-US" altLang="zh-CN" b="1" i="1" kern="100" dirty="0">
                <a:latin typeface="Times New Roman"/>
                <a:cs typeface="Courier New"/>
              </a:rPr>
              <a:t>S</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S</a:t>
            </a:r>
            <a:r>
              <a:rPr lang="en-US" altLang="zh-CN" b="1" kern="100" baseline="-25000" dirty="0">
                <a:latin typeface="Times New Roman"/>
                <a:cs typeface="Courier New"/>
              </a:rPr>
              <a:t>2</a:t>
            </a:r>
            <a:r>
              <a:rPr lang="zh-CN" altLang="zh-CN" b="1" kern="100" dirty="0">
                <a:latin typeface="Times New Roman"/>
                <a:cs typeface="Times New Roman"/>
              </a:rPr>
              <a:t>发出的光在像屏某处叠加时，如果光程差为</a:t>
            </a:r>
            <a:r>
              <a:rPr lang="en-US" altLang="zh-CN" b="1" kern="100" dirty="0">
                <a:latin typeface="Times New Roman"/>
                <a:cs typeface="Courier New"/>
              </a:rPr>
              <a:t>________</a:t>
            </a:r>
            <a:r>
              <a:rPr lang="zh-CN" altLang="zh-CN" b="1" kern="100" dirty="0">
                <a:latin typeface="Times New Roman"/>
                <a:cs typeface="Times New Roman"/>
              </a:rPr>
              <a:t>时就加强，形成亮条纹。如果光波波长是</a:t>
            </a:r>
            <a:r>
              <a:rPr lang="en-US" altLang="zh-CN" b="1" kern="100" dirty="0">
                <a:latin typeface="Times New Roman"/>
                <a:cs typeface="Courier New"/>
              </a:rPr>
              <a:t>400 nm</a:t>
            </a:r>
            <a:r>
              <a:rPr lang="zh-CN" altLang="zh-CN" b="1" kern="100" dirty="0">
                <a:latin typeface="Times New Roman"/>
                <a:cs typeface="Times New Roman"/>
              </a:rPr>
              <a:t>，屏上</a:t>
            </a:r>
            <a:r>
              <a:rPr lang="en-US" altLang="zh-CN" b="1" i="1" kern="100" dirty="0">
                <a:latin typeface="Times New Roman"/>
                <a:cs typeface="Courier New"/>
              </a:rPr>
              <a:t>P</a:t>
            </a:r>
            <a:r>
              <a:rPr lang="zh-CN" altLang="zh-CN" b="1" kern="100" dirty="0">
                <a:latin typeface="Times New Roman"/>
                <a:cs typeface="Times New Roman"/>
              </a:rPr>
              <a:t>点与</a:t>
            </a:r>
            <a:r>
              <a:rPr lang="en-US" altLang="zh-CN" b="1" i="1" kern="100" dirty="0">
                <a:latin typeface="Times New Roman"/>
                <a:cs typeface="Courier New"/>
              </a:rPr>
              <a:t>S</a:t>
            </a:r>
            <a:r>
              <a:rPr lang="en-US" altLang="zh-CN" b="1" kern="100" baseline="-25000" dirty="0">
                <a:latin typeface="Times New Roman"/>
                <a:cs typeface="Courier New"/>
              </a:rPr>
              <a:t>1</a:t>
            </a:r>
            <a:r>
              <a:rPr lang="zh-CN" altLang="zh-CN" b="1" kern="100" dirty="0">
                <a:latin typeface="Times New Roman"/>
                <a:cs typeface="Times New Roman"/>
              </a:rPr>
              <a:t>、</a:t>
            </a:r>
            <a:r>
              <a:rPr lang="en-US" altLang="zh-CN" b="1" i="1" kern="100" dirty="0">
                <a:latin typeface="Times New Roman"/>
                <a:cs typeface="Courier New"/>
              </a:rPr>
              <a:t>S</a:t>
            </a:r>
            <a:r>
              <a:rPr lang="en-US" altLang="zh-CN" b="1" kern="100" baseline="-25000" dirty="0">
                <a:latin typeface="Times New Roman"/>
                <a:cs typeface="Courier New"/>
              </a:rPr>
              <a:t>2</a:t>
            </a:r>
            <a:r>
              <a:rPr lang="zh-CN" altLang="zh-CN" b="1" kern="100" dirty="0">
                <a:latin typeface="Times New Roman"/>
                <a:cs typeface="Times New Roman"/>
              </a:rPr>
              <a:t>距离差为</a:t>
            </a:r>
            <a:r>
              <a:rPr lang="en-US" altLang="zh-CN" b="1" kern="100" dirty="0">
                <a:latin typeface="Times New Roman"/>
                <a:cs typeface="Courier New"/>
              </a:rPr>
              <a:t>1 800 nm</a:t>
            </a:r>
            <a:r>
              <a:rPr lang="zh-CN" altLang="zh-CN" b="1" kern="100" dirty="0">
                <a:latin typeface="Times New Roman"/>
                <a:cs typeface="Times New Roman"/>
              </a:rPr>
              <a:t>，那么</a:t>
            </a:r>
            <a:r>
              <a:rPr lang="en-US" altLang="zh-CN" b="1" i="1" kern="100" dirty="0">
                <a:latin typeface="Times New Roman"/>
                <a:cs typeface="Courier New"/>
              </a:rPr>
              <a:t>p</a:t>
            </a:r>
            <a:r>
              <a:rPr lang="zh-CN" altLang="zh-CN" b="1" kern="100" dirty="0">
                <a:latin typeface="Times New Roman"/>
                <a:cs typeface="Times New Roman"/>
              </a:rPr>
              <a:t>处将是</a:t>
            </a:r>
            <a:r>
              <a:rPr lang="en-US" altLang="zh-CN" b="1" kern="100" dirty="0">
                <a:latin typeface="Times New Roman"/>
                <a:cs typeface="Courier New"/>
              </a:rPr>
              <a:t>________</a:t>
            </a:r>
            <a:r>
              <a:rPr lang="zh-CN" altLang="zh-CN" b="1" kern="100" dirty="0">
                <a:latin typeface="Times New Roman"/>
                <a:cs typeface="Times New Roman"/>
              </a:rPr>
              <a:t>条纹。</a:t>
            </a:r>
            <a:endParaRPr lang="zh-CN" altLang="zh-CN" sz="1050" kern="100" dirty="0">
              <a:latin typeface="宋体"/>
              <a:cs typeface="Courier New"/>
            </a:endParaRPr>
          </a:p>
          <a:p>
            <a:pPr marL="442913" indent="-442913"/>
            <a:endParaRPr lang="zh-CN" altLang="en-US" dirty="0"/>
          </a:p>
        </p:txBody>
      </p:sp>
      <p:pic>
        <p:nvPicPr>
          <p:cNvPr id="13314" name="Picture 2" descr="21XLKWLX5-4.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513411" y="2405675"/>
            <a:ext cx="2232248" cy="1383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对象 1"/>
          <p:cNvGraphicFramePr>
            <a:graphicFrameLocks noChangeAspect="1"/>
          </p:cNvGraphicFramePr>
          <p:nvPr>
            <p:extLst>
              <p:ext uri="{D42A27DB-BD31-4B8C-83A1-F6EECF244321}">
                <p14:modId xmlns:p14="http://schemas.microsoft.com/office/powerpoint/2010/main" val="1944585310"/>
              </p:ext>
            </p:extLst>
          </p:nvPr>
        </p:nvGraphicFramePr>
        <p:xfrm>
          <a:off x="1129035" y="4010695"/>
          <a:ext cx="10371138" cy="1506537"/>
        </p:xfrm>
        <a:graphic>
          <a:graphicData uri="http://schemas.openxmlformats.org/presentationml/2006/ole">
            <mc:AlternateContent xmlns:mc="http://schemas.openxmlformats.org/markup-compatibility/2006">
              <mc:Choice xmlns:v="urn:schemas-microsoft-com:vml" Requires="v">
                <p:oleObj spid="_x0000_s13385" name="文档" r:id="rId5" imgW="10371836" imgH="1508760" progId="Word.Document.12">
                  <p:embed/>
                </p:oleObj>
              </mc:Choice>
              <mc:Fallback>
                <p:oleObj name="文档" r:id="rId5" imgW="10371836" imgH="1508760" progId="Word.Document.12">
                  <p:embed/>
                  <p:pic>
                    <p:nvPicPr>
                      <p:cNvPr id="0" name=""/>
                      <p:cNvPicPr/>
                      <p:nvPr/>
                    </p:nvPicPr>
                    <p:blipFill>
                      <a:blip r:embed="rId6"/>
                      <a:stretch>
                        <a:fillRect/>
                      </a:stretch>
                    </p:blipFill>
                    <p:spPr>
                      <a:xfrm>
                        <a:off x="1129035" y="4010695"/>
                        <a:ext cx="10371138" cy="1506537"/>
                      </a:xfrm>
                      <a:prstGeom prst="rect">
                        <a:avLst/>
                      </a:prstGeom>
                    </p:spPr>
                  </p:pic>
                </p:oleObj>
              </mc:Fallback>
            </mc:AlternateContent>
          </a:graphicData>
        </a:graphic>
      </p:graphicFrame>
      <p:graphicFrame>
        <p:nvGraphicFramePr>
          <p:cNvPr id="4" name="对象 3"/>
          <p:cNvGraphicFramePr>
            <a:graphicFrameLocks noChangeAspect="1"/>
          </p:cNvGraphicFramePr>
          <p:nvPr>
            <p:extLst>
              <p:ext uri="{D42A27DB-BD31-4B8C-83A1-F6EECF244321}">
                <p14:modId xmlns:p14="http://schemas.microsoft.com/office/powerpoint/2010/main" val="1490219318"/>
              </p:ext>
            </p:extLst>
          </p:nvPr>
        </p:nvGraphicFramePr>
        <p:xfrm>
          <a:off x="550985" y="5643587"/>
          <a:ext cx="10371138" cy="593725"/>
        </p:xfrm>
        <a:graphic>
          <a:graphicData uri="http://schemas.openxmlformats.org/presentationml/2006/ole">
            <mc:AlternateContent xmlns:mc="http://schemas.openxmlformats.org/markup-compatibility/2006">
              <mc:Choice xmlns:v="urn:schemas-microsoft-com:vml" Requires="v">
                <p:oleObj spid="_x0000_s13386" name="文档" r:id="rId7" imgW="10371836" imgH="593770" progId="Word.Document.12">
                  <p:embed/>
                </p:oleObj>
              </mc:Choice>
              <mc:Fallback>
                <p:oleObj name="文档" r:id="rId7" imgW="10371836" imgH="593770" progId="Word.Document.12">
                  <p:embed/>
                  <p:pic>
                    <p:nvPicPr>
                      <p:cNvPr id="0" name=""/>
                      <p:cNvPicPr/>
                      <p:nvPr/>
                    </p:nvPicPr>
                    <p:blipFill>
                      <a:blip r:embed="rId8"/>
                      <a:stretch>
                        <a:fillRect/>
                      </a:stretch>
                    </p:blipFill>
                    <p:spPr>
                      <a:xfrm>
                        <a:off x="550985" y="5643587"/>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53940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609759" y="986678"/>
            <a:ext cx="10975658" cy="5534073"/>
          </a:xfrm>
        </p:spPr>
        <p:txBody>
          <a:bodyPr/>
          <a:lstStyle/>
          <a:p>
            <a:pPr marL="533400" indent="-533400"/>
            <a:r>
              <a:rPr lang="zh-CN" altLang="zh-CN" b="1" kern="100" dirty="0">
                <a:latin typeface="Times New Roman"/>
                <a:ea typeface="黑体"/>
                <a:cs typeface="Times New Roman"/>
              </a:rPr>
              <a:t>一、光的双缝干涉及干涉条件</a:t>
            </a:r>
            <a:endParaRPr lang="zh-CN" altLang="zh-CN" sz="1050" kern="100" dirty="0">
              <a:latin typeface="宋体"/>
              <a:cs typeface="Courier New"/>
            </a:endParaRPr>
          </a:p>
          <a:p>
            <a:pPr marL="533400" indent="-533400"/>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latin typeface="宋体"/>
              <a:cs typeface="Courier New"/>
            </a:endParaRPr>
          </a:p>
          <a:p>
            <a:pPr marL="533400" indent="-533400"/>
            <a:r>
              <a:rPr lang="en-US" altLang="zh-CN" b="1" kern="100" dirty="0">
                <a:latin typeface="Times New Roman"/>
                <a:ea typeface="黑体"/>
                <a:cs typeface="Courier New"/>
              </a:rPr>
              <a:t>(1)</a:t>
            </a:r>
            <a:r>
              <a:rPr lang="zh-CN" altLang="zh-CN" b="1" kern="100" dirty="0">
                <a:latin typeface="Times New Roman"/>
                <a:ea typeface="黑体"/>
                <a:cs typeface="Times New Roman"/>
              </a:rPr>
              <a:t>光的双缝干涉现象：</a:t>
            </a:r>
            <a:r>
              <a:rPr lang="zh-CN" altLang="zh-CN" b="1" kern="100" dirty="0">
                <a:latin typeface="Times New Roman"/>
                <a:cs typeface="Times New Roman"/>
              </a:rPr>
              <a:t>将一支激光笔发出的光照射在双缝上，双缝平行于屏，在屏上观察到了</a:t>
            </a:r>
            <a:r>
              <a:rPr lang="en-US" altLang="zh-CN" b="1" u="sng" kern="100" dirty="0">
                <a:latin typeface="Times New Roman"/>
                <a:cs typeface="Courier New"/>
              </a:rPr>
              <a:t>      </a:t>
            </a:r>
            <a:r>
              <a:rPr lang="en-US" altLang="zh-CN" b="1" u="sng" kern="100" dirty="0" smtClean="0">
                <a:latin typeface="Times New Roman"/>
                <a:cs typeface="Courier New"/>
              </a:rPr>
              <a:t>            </a:t>
            </a:r>
            <a:r>
              <a:rPr lang="zh-CN" altLang="zh-CN" b="1" kern="100" dirty="0">
                <a:latin typeface="Times New Roman"/>
                <a:cs typeface="Times New Roman"/>
              </a:rPr>
              <a:t>的条纹。</a:t>
            </a:r>
            <a:endParaRPr lang="zh-CN" altLang="zh-CN" sz="1050" kern="100" dirty="0">
              <a:latin typeface="宋体"/>
              <a:cs typeface="Courier New"/>
            </a:endParaRPr>
          </a:p>
          <a:p>
            <a:pPr marL="533400" indent="-533400"/>
            <a:endParaRPr lang="en-US" altLang="zh-CN" b="1" kern="100" dirty="0" smtClean="0">
              <a:latin typeface="Times New Roman"/>
              <a:ea typeface="黑体"/>
              <a:cs typeface="Courier New"/>
            </a:endParaRPr>
          </a:p>
          <a:p>
            <a:pPr marL="533400" indent="-533400"/>
            <a:endParaRPr lang="en-US" altLang="zh-CN" b="1" kern="100" dirty="0">
              <a:latin typeface="Times New Roman"/>
              <a:ea typeface="黑体"/>
              <a:cs typeface="Courier New"/>
            </a:endParaRPr>
          </a:p>
          <a:p>
            <a:pPr marL="533400" indent="-533400"/>
            <a:endParaRPr lang="en-US" altLang="zh-CN" b="1" kern="100" dirty="0" smtClean="0">
              <a:latin typeface="Times New Roman"/>
              <a:ea typeface="黑体"/>
              <a:cs typeface="Courier New"/>
            </a:endParaRPr>
          </a:p>
          <a:p>
            <a:pPr marL="533400" indent="-533400"/>
            <a:r>
              <a:rPr lang="en-US" altLang="zh-CN" b="1" kern="100" dirty="0" smtClean="0">
                <a:latin typeface="Times New Roman"/>
                <a:ea typeface="黑体"/>
                <a:cs typeface="Courier New"/>
              </a:rPr>
              <a:t>(</a:t>
            </a:r>
            <a:r>
              <a:rPr lang="en-US" altLang="zh-CN" b="1" kern="100" dirty="0">
                <a:latin typeface="Times New Roman"/>
                <a:ea typeface="黑体"/>
                <a:cs typeface="Courier New"/>
              </a:rPr>
              <a:t>2)</a:t>
            </a:r>
            <a:r>
              <a:rPr lang="zh-CN" altLang="zh-CN" b="1" kern="100" dirty="0">
                <a:latin typeface="Times New Roman"/>
                <a:ea typeface="黑体"/>
                <a:cs typeface="Times New Roman"/>
              </a:rPr>
              <a:t>光的干涉条件：</a:t>
            </a:r>
            <a:r>
              <a:rPr lang="zh-CN" altLang="zh-CN" b="1" kern="100" dirty="0">
                <a:latin typeface="Times New Roman"/>
                <a:cs typeface="Times New Roman"/>
              </a:rPr>
              <a:t>两列光波的</a:t>
            </a:r>
            <a:r>
              <a:rPr lang="en-US" altLang="zh-CN" b="1" u="sng" kern="100" dirty="0">
                <a:latin typeface="Times New Roman"/>
                <a:cs typeface="Courier New"/>
              </a:rPr>
              <a:t>          </a:t>
            </a:r>
            <a:r>
              <a:rPr lang="zh-CN" altLang="zh-CN" b="1" kern="100" dirty="0">
                <a:latin typeface="Times New Roman"/>
                <a:cs typeface="Times New Roman"/>
              </a:rPr>
              <a:t>相同，相位差恒定，振动</a:t>
            </a:r>
            <a:r>
              <a:rPr lang="en-US" altLang="zh-CN" b="1" u="sng" kern="100" dirty="0">
                <a:latin typeface="Times New Roman"/>
                <a:cs typeface="Courier New"/>
              </a:rPr>
              <a:t>          </a:t>
            </a:r>
            <a:r>
              <a:rPr lang="zh-CN" altLang="zh-CN" b="1" kern="100" dirty="0">
                <a:latin typeface="Times New Roman"/>
                <a:cs typeface="Times New Roman"/>
              </a:rPr>
              <a:t>相同，即光波为相干光波</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2050" name="Picture 2" descr="F:\粤教版物理选择性必修第一册\新课程学案1自学新教材.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81236" y="188640"/>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Picture 3" descr="21XYJWL-37.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5511055" y="3002009"/>
            <a:ext cx="2602756" cy="2227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矩形 3"/>
          <p:cNvSpPr/>
          <p:nvPr/>
        </p:nvSpPr>
        <p:spPr>
          <a:xfrm>
            <a:off x="3073251" y="2852936"/>
            <a:ext cx="1422184" cy="461665"/>
          </a:xfrm>
          <a:prstGeom prst="rect">
            <a:avLst/>
          </a:prstGeom>
        </p:spPr>
        <p:txBody>
          <a:bodyPr wrap="none">
            <a:spAutoFit/>
          </a:bodyPr>
          <a:lstStyle/>
          <a:p>
            <a:r>
              <a:rPr lang="zh-CN" altLang="zh-CN" sz="2400" b="1" kern="100" dirty="0">
                <a:solidFill>
                  <a:srgbClr val="FF0000"/>
                </a:solidFill>
                <a:latin typeface="Times New Roman"/>
                <a:cs typeface="Times New Roman"/>
              </a:rPr>
              <a:t>明暗相间</a:t>
            </a:r>
            <a:endParaRPr lang="zh-CN" altLang="en-US" sz="2400" dirty="0"/>
          </a:p>
        </p:txBody>
      </p:sp>
      <p:sp>
        <p:nvSpPr>
          <p:cNvPr id="7" name="矩形 6"/>
          <p:cNvSpPr/>
          <p:nvPr/>
        </p:nvSpPr>
        <p:spPr>
          <a:xfrm>
            <a:off x="4718098" y="5343599"/>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频率</a:t>
            </a:r>
            <a:endParaRPr lang="zh-CN" altLang="en-US" sz="2400" dirty="0"/>
          </a:p>
        </p:txBody>
      </p:sp>
      <p:sp>
        <p:nvSpPr>
          <p:cNvPr id="8" name="矩形 7"/>
          <p:cNvSpPr/>
          <p:nvPr/>
        </p:nvSpPr>
        <p:spPr>
          <a:xfrm>
            <a:off x="8851997" y="5345592"/>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方向</a:t>
            </a:r>
            <a:endParaRPr lang="zh-CN" altLang="en-US" sz="2400" dirty="0"/>
          </a:p>
        </p:txBody>
      </p:sp>
    </p:spTree>
    <p:extLst>
      <p:ext uri="{BB962C8B-B14F-4D97-AF65-F5344CB8AC3E}">
        <p14:creationId xmlns:p14="http://schemas.microsoft.com/office/powerpoint/2010/main" val="3282313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randombar(horizont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1081684702"/>
              </p:ext>
            </p:extLst>
          </p:nvPr>
        </p:nvGraphicFramePr>
        <p:xfrm>
          <a:off x="768995" y="548680"/>
          <a:ext cx="10371138" cy="2125663"/>
        </p:xfrm>
        <a:graphic>
          <a:graphicData uri="http://schemas.openxmlformats.org/presentationml/2006/ole">
            <mc:AlternateContent xmlns:mc="http://schemas.openxmlformats.org/markup-compatibility/2006">
              <mc:Choice xmlns:v="urn:schemas-microsoft-com:vml" Requires="v">
                <p:oleObj spid="_x0000_s14374" name="文档" r:id="rId3" imgW="10371836" imgH="2126324" progId="Word.Document.12">
                  <p:embed/>
                </p:oleObj>
              </mc:Choice>
              <mc:Fallback>
                <p:oleObj name="文档" r:id="rId3" imgW="10371836" imgH="2126324" progId="Word.Document.12">
                  <p:embed/>
                  <p:pic>
                    <p:nvPicPr>
                      <p:cNvPr id="0" name=""/>
                      <p:cNvPicPr/>
                      <p:nvPr/>
                    </p:nvPicPr>
                    <p:blipFill>
                      <a:blip r:embed="rId4"/>
                      <a:stretch>
                        <a:fillRect/>
                      </a:stretch>
                    </p:blipFill>
                    <p:spPr>
                      <a:xfrm>
                        <a:off x="768995" y="548680"/>
                        <a:ext cx="10371138" cy="2125663"/>
                      </a:xfrm>
                      <a:prstGeom prst="rect">
                        <a:avLst/>
                      </a:prstGeom>
                    </p:spPr>
                  </p:pic>
                </p:oleObj>
              </mc:Fallback>
            </mc:AlternateContent>
          </a:graphicData>
        </a:graphic>
      </p:graphicFrame>
      <p:pic>
        <p:nvPicPr>
          <p:cNvPr id="14369" name="Picture 33" descr="24gkjswlgs-2.TIF"/>
          <p:cNvPicPr>
            <a:picLocks noChangeAspect="1" noChangeArrowheads="1"/>
          </p:cNvPicPr>
          <p:nvPr/>
        </p:nvPicPr>
        <p:blipFill>
          <a:blip r:embed="rId5" r:link="rId6" cstate="print">
            <a:extLst>
              <a:ext uri="{28A0092B-C50C-407E-A947-70E740481C1C}">
                <a14:useLocalDpi xmlns:a14="http://schemas.microsoft.com/office/drawing/2010/main" val="0"/>
              </a:ext>
            </a:extLst>
          </a:blip>
          <a:srcRect/>
          <a:stretch>
            <a:fillRect/>
          </a:stretch>
        </p:blipFill>
        <p:spPr bwMode="auto">
          <a:xfrm>
            <a:off x="3649315" y="2564904"/>
            <a:ext cx="2874616" cy="2016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 name="对象 3"/>
          <p:cNvGraphicFramePr>
            <a:graphicFrameLocks noChangeAspect="1"/>
          </p:cNvGraphicFramePr>
          <p:nvPr>
            <p:extLst>
              <p:ext uri="{D42A27DB-BD31-4B8C-83A1-F6EECF244321}">
                <p14:modId xmlns:p14="http://schemas.microsoft.com/office/powerpoint/2010/main" val="2397560663"/>
              </p:ext>
            </p:extLst>
          </p:nvPr>
        </p:nvGraphicFramePr>
        <p:xfrm>
          <a:off x="985019" y="4725144"/>
          <a:ext cx="10371138" cy="593725"/>
        </p:xfrm>
        <a:graphic>
          <a:graphicData uri="http://schemas.openxmlformats.org/presentationml/2006/ole">
            <mc:AlternateContent xmlns:mc="http://schemas.openxmlformats.org/markup-compatibility/2006">
              <mc:Choice xmlns:v="urn:schemas-microsoft-com:vml" Requires="v">
                <p:oleObj spid="_x0000_s14375" name="文档" r:id="rId7" imgW="10371836" imgH="593770" progId="Word.Document.12">
                  <p:embed/>
                </p:oleObj>
              </mc:Choice>
              <mc:Fallback>
                <p:oleObj name="文档" r:id="rId7" imgW="10371836" imgH="593770" progId="Word.Document.12">
                  <p:embed/>
                  <p:pic>
                    <p:nvPicPr>
                      <p:cNvPr id="0" name=""/>
                      <p:cNvPicPr/>
                      <p:nvPr/>
                    </p:nvPicPr>
                    <p:blipFill>
                      <a:blip r:embed="rId8"/>
                      <a:stretch>
                        <a:fillRect/>
                      </a:stretch>
                    </p:blipFill>
                    <p:spPr>
                      <a:xfrm>
                        <a:off x="985019" y="4725144"/>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2585357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对象 3"/>
          <p:cNvGraphicFramePr>
            <a:graphicFrameLocks noChangeAspect="1"/>
          </p:cNvGraphicFramePr>
          <p:nvPr>
            <p:extLst>
              <p:ext uri="{D42A27DB-BD31-4B8C-83A1-F6EECF244321}">
                <p14:modId xmlns:p14="http://schemas.microsoft.com/office/powerpoint/2010/main" val="3426478343"/>
              </p:ext>
            </p:extLst>
          </p:nvPr>
        </p:nvGraphicFramePr>
        <p:xfrm>
          <a:off x="768995" y="1196752"/>
          <a:ext cx="10371138" cy="2782887"/>
        </p:xfrm>
        <a:graphic>
          <a:graphicData uri="http://schemas.openxmlformats.org/presentationml/2006/ole">
            <mc:AlternateContent xmlns:mc="http://schemas.openxmlformats.org/markup-compatibility/2006">
              <mc:Choice xmlns:v="urn:schemas-microsoft-com:vml" Requires="v">
                <p:oleObj spid="_x0000_s15424" name="文档" r:id="rId3" imgW="10371836" imgH="2782824" progId="Word.Document.12">
                  <p:embed/>
                </p:oleObj>
              </mc:Choice>
              <mc:Fallback>
                <p:oleObj name="文档" r:id="rId3" imgW="10371836" imgH="2782824" progId="Word.Document.12">
                  <p:embed/>
                  <p:pic>
                    <p:nvPicPr>
                      <p:cNvPr id="0" name=""/>
                      <p:cNvPicPr/>
                      <p:nvPr/>
                    </p:nvPicPr>
                    <p:blipFill>
                      <a:blip r:embed="rId4"/>
                      <a:stretch>
                        <a:fillRect/>
                      </a:stretch>
                    </p:blipFill>
                    <p:spPr>
                      <a:xfrm>
                        <a:off x="768995" y="1196752"/>
                        <a:ext cx="10371138" cy="2782887"/>
                      </a:xfrm>
                      <a:prstGeom prst="rect">
                        <a:avLst/>
                      </a:prstGeom>
                    </p:spPr>
                  </p:pic>
                </p:oleObj>
              </mc:Fallback>
            </mc:AlternateContent>
          </a:graphicData>
        </a:graphic>
      </p:graphicFrame>
      <p:graphicFrame>
        <p:nvGraphicFramePr>
          <p:cNvPr id="5" name="对象 4"/>
          <p:cNvGraphicFramePr>
            <a:graphicFrameLocks noChangeAspect="1"/>
          </p:cNvGraphicFramePr>
          <p:nvPr>
            <p:extLst>
              <p:ext uri="{D42A27DB-BD31-4B8C-83A1-F6EECF244321}">
                <p14:modId xmlns:p14="http://schemas.microsoft.com/office/powerpoint/2010/main" val="4192781937"/>
              </p:ext>
            </p:extLst>
          </p:nvPr>
        </p:nvGraphicFramePr>
        <p:xfrm>
          <a:off x="841003" y="4149080"/>
          <a:ext cx="10371138" cy="593725"/>
        </p:xfrm>
        <a:graphic>
          <a:graphicData uri="http://schemas.openxmlformats.org/presentationml/2006/ole">
            <mc:AlternateContent xmlns:mc="http://schemas.openxmlformats.org/markup-compatibility/2006">
              <mc:Choice xmlns:v="urn:schemas-microsoft-com:vml" Requires="v">
                <p:oleObj spid="_x0000_s15425" name="文档" r:id="rId5" imgW="10371836" imgH="593770" progId="Word.Document.12">
                  <p:embed/>
                </p:oleObj>
              </mc:Choice>
              <mc:Fallback>
                <p:oleObj name="文档" r:id="rId5" imgW="10371836" imgH="593770" progId="Word.Document.12">
                  <p:embed/>
                  <p:pic>
                    <p:nvPicPr>
                      <p:cNvPr id="0" name=""/>
                      <p:cNvPicPr/>
                      <p:nvPr/>
                    </p:nvPicPr>
                    <p:blipFill>
                      <a:blip r:embed="rId6"/>
                      <a:stretch>
                        <a:fillRect/>
                      </a:stretch>
                    </p:blipFill>
                    <p:spPr>
                      <a:xfrm>
                        <a:off x="841003" y="4149080"/>
                        <a:ext cx="10371138" cy="593725"/>
                      </a:xfrm>
                      <a:prstGeom prst="rect">
                        <a:avLst/>
                      </a:prstGeom>
                    </p:spPr>
                  </p:pic>
                </p:oleObj>
              </mc:Fallback>
            </mc:AlternateContent>
          </a:graphicData>
        </a:graphic>
      </p:graphicFrame>
    </p:spTree>
    <p:extLst>
      <p:ext uri="{BB962C8B-B14F-4D97-AF65-F5344CB8AC3E}">
        <p14:creationId xmlns:p14="http://schemas.microsoft.com/office/powerpoint/2010/main" val="53940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552971" y="548680"/>
            <a:ext cx="10975658" cy="5760642"/>
          </a:xfrm>
        </p:spPr>
        <p:txBody>
          <a:bodyPr>
            <a:normAutofit lnSpcReduction="10000"/>
          </a:bodyPr>
          <a:lstStyle/>
          <a:p>
            <a:pPr indent="612140" algn="ctr"/>
            <a:r>
              <a:rPr lang="zh-CN" altLang="zh-CN" b="1" kern="100" dirty="0">
                <a:solidFill>
                  <a:schemeClr val="accent6">
                    <a:lumMod val="75000"/>
                  </a:schemeClr>
                </a:solidFill>
                <a:latin typeface="宋体"/>
                <a:cs typeface="Courier New"/>
              </a:rPr>
              <a:t>探究</a:t>
            </a:r>
            <a:r>
              <a:rPr lang="en-US" altLang="zh-CN" b="1" kern="100" dirty="0">
                <a:solidFill>
                  <a:schemeClr val="accent6">
                    <a:lumMod val="75000"/>
                  </a:schemeClr>
                </a:solidFill>
                <a:latin typeface="Symbol"/>
                <a:cs typeface="Courier New"/>
              </a:rPr>
              <a:t>(</a:t>
            </a:r>
            <a:r>
              <a:rPr lang="zh-CN" altLang="zh-CN" b="1" kern="100" dirty="0">
                <a:solidFill>
                  <a:schemeClr val="accent6">
                    <a:lumMod val="75000"/>
                  </a:schemeClr>
                </a:solidFill>
                <a:latin typeface="宋体"/>
                <a:cs typeface="Courier New"/>
              </a:rPr>
              <a:t>二</a:t>
            </a:r>
            <a:r>
              <a:rPr lang="en-US" altLang="zh-CN" b="1" kern="100" dirty="0">
                <a:solidFill>
                  <a:schemeClr val="accent6">
                    <a:lumMod val="75000"/>
                  </a:schemeClr>
                </a:solidFill>
                <a:latin typeface="Symbol"/>
                <a:cs typeface="Courier New"/>
              </a:rPr>
              <a:t>)    </a:t>
            </a:r>
            <a:r>
              <a:rPr lang="zh-CN" altLang="zh-CN" b="1" kern="100" dirty="0">
                <a:solidFill>
                  <a:schemeClr val="accent6">
                    <a:lumMod val="75000"/>
                  </a:schemeClr>
                </a:solidFill>
                <a:latin typeface="Times New Roman"/>
                <a:cs typeface="Times New Roman"/>
              </a:rPr>
              <a:t>薄膜干涉的理解和应用</a:t>
            </a:r>
            <a:endParaRPr lang="zh-CN" altLang="zh-CN" sz="1050" kern="100" dirty="0">
              <a:solidFill>
                <a:schemeClr val="accent6">
                  <a:lumMod val="75000"/>
                </a:schemeClr>
              </a:solidFill>
              <a:latin typeface="宋体"/>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612140"/>
            <a:r>
              <a:rPr lang="zh-CN" altLang="zh-CN" b="1" kern="100" dirty="0">
                <a:latin typeface="Times New Roman"/>
                <a:cs typeface="Times New Roman"/>
              </a:rPr>
              <a:t>如图所示，一铁丝环中有肥皂液膜，当日光照射肥皂液膜时会出现彩色条纹。请分析原因。</a:t>
            </a:r>
            <a:endParaRPr lang="zh-CN" altLang="zh-CN" sz="1050" kern="100" dirty="0">
              <a:latin typeface="宋体"/>
              <a:cs typeface="Courier New"/>
            </a:endParaRPr>
          </a:p>
          <a:p>
            <a:pPr indent="612140"/>
            <a:endParaRPr lang="en-US" altLang="zh-CN" b="1" kern="100" dirty="0" smtClean="0">
              <a:solidFill>
                <a:srgbClr val="FF0000"/>
              </a:solidFill>
              <a:latin typeface="Times New Roman"/>
              <a:ea typeface="黑体"/>
              <a:cs typeface="Times New Roman"/>
            </a:endParaRPr>
          </a:p>
          <a:p>
            <a:pPr indent="612140"/>
            <a:endParaRPr lang="en-US" altLang="zh-CN" b="1" kern="100" dirty="0">
              <a:solidFill>
                <a:srgbClr val="FF0000"/>
              </a:solidFill>
              <a:latin typeface="Times New Roman"/>
              <a:ea typeface="黑体"/>
              <a:cs typeface="Times New Roman"/>
            </a:endParaRPr>
          </a:p>
          <a:p>
            <a:pPr indent="612140"/>
            <a:endParaRPr lang="en-US" altLang="zh-CN" b="1" kern="100" dirty="0" smtClean="0">
              <a:solidFill>
                <a:srgbClr val="FF0000"/>
              </a:solidFill>
              <a:latin typeface="Times New Roman"/>
              <a:ea typeface="黑体"/>
              <a:cs typeface="Times New Roman"/>
            </a:endParaRPr>
          </a:p>
          <a:p>
            <a:pPr indent="612140"/>
            <a:r>
              <a:rPr lang="zh-CN" altLang="zh-CN" b="1" kern="100" dirty="0" smtClean="0">
                <a:solidFill>
                  <a:srgbClr val="FF0000"/>
                </a:solidFill>
                <a:latin typeface="Times New Roman"/>
                <a:ea typeface="黑体"/>
                <a:cs typeface="Times New Roman"/>
              </a:rPr>
              <a:t>提</a:t>
            </a:r>
            <a:r>
              <a:rPr lang="zh-CN" altLang="zh-CN" b="1" kern="100" dirty="0">
                <a:solidFill>
                  <a:srgbClr val="FF0000"/>
                </a:solidFill>
                <a:latin typeface="Times New Roman"/>
                <a:ea typeface="黑体"/>
                <a:cs typeface="Times New Roman"/>
              </a:rPr>
              <a:t>示：</a:t>
            </a:r>
            <a:r>
              <a:rPr lang="zh-CN" altLang="zh-CN" b="1" kern="100" dirty="0">
                <a:latin typeface="Times New Roman"/>
                <a:ea typeface="楷体_GB2312"/>
                <a:cs typeface="Times New Roman"/>
              </a:rPr>
              <a:t>来自皂膜前、后表面的反射光发生干涉出现条纹，由于肥皂液膜上面薄、下面厚，不同颜色的光波长不同，因此发生干涉的明暗条纹的位置不同，出现的条纹为彩色条纹。</a:t>
            </a:r>
            <a:r>
              <a:rPr lang="zh-CN" altLang="zh-CN" b="1" kern="100" dirty="0">
                <a:latin typeface="Times New Roman"/>
                <a:cs typeface="Times New Roman"/>
              </a:rPr>
              <a:t>　　　</a:t>
            </a:r>
            <a:endParaRPr lang="zh-CN" altLang="zh-CN" sz="1050" kern="100" dirty="0">
              <a:latin typeface="宋体"/>
              <a:cs typeface="Courier New"/>
            </a:endParaRPr>
          </a:p>
        </p:txBody>
      </p:sp>
      <p:pic>
        <p:nvPicPr>
          <p:cNvPr id="16386" name="Picture 2" descr="21WLXKCXARXS4-51.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801443" y="2492896"/>
            <a:ext cx="2088232" cy="20636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53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randombar(horizontal)">
                                      <p:cBhvr>
                                        <p:cTn id="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对象 2"/>
          <p:cNvGraphicFramePr>
            <a:graphicFrameLocks noChangeAspect="1"/>
          </p:cNvGraphicFramePr>
          <p:nvPr>
            <p:extLst>
              <p:ext uri="{D42A27DB-BD31-4B8C-83A1-F6EECF244321}">
                <p14:modId xmlns:p14="http://schemas.microsoft.com/office/powerpoint/2010/main" val="553177790"/>
              </p:ext>
            </p:extLst>
          </p:nvPr>
        </p:nvGraphicFramePr>
        <p:xfrm>
          <a:off x="935855" y="260648"/>
          <a:ext cx="10274300" cy="6007100"/>
        </p:xfrm>
        <a:graphic>
          <a:graphicData uri="http://schemas.openxmlformats.org/presentationml/2006/ole">
            <mc:AlternateContent xmlns:mc="http://schemas.openxmlformats.org/markup-compatibility/2006">
              <mc:Choice xmlns:v="urn:schemas-microsoft-com:vml" Requires="v">
                <p:oleObj spid="_x0000_s17438" name="文档" r:id="rId3" imgW="10371836" imgH="6080826" progId="Word.Document.12">
                  <p:embed/>
                </p:oleObj>
              </mc:Choice>
              <mc:Fallback>
                <p:oleObj name="文档" r:id="rId3" imgW="10371836" imgH="6080826" progId="Word.Document.12">
                  <p:embed/>
                  <p:pic>
                    <p:nvPicPr>
                      <p:cNvPr id="0" name=""/>
                      <p:cNvPicPr/>
                      <p:nvPr/>
                    </p:nvPicPr>
                    <p:blipFill>
                      <a:blip r:embed="rId4"/>
                      <a:stretch>
                        <a:fillRect/>
                      </a:stretch>
                    </p:blipFill>
                    <p:spPr>
                      <a:xfrm>
                        <a:off x="935855" y="260648"/>
                        <a:ext cx="10274300" cy="6007100"/>
                      </a:xfrm>
                      <a:prstGeom prst="rect">
                        <a:avLst/>
                      </a:prstGeom>
                    </p:spPr>
                  </p:pic>
                </p:oleObj>
              </mc:Fallback>
            </mc:AlternateContent>
          </a:graphicData>
        </a:graphic>
      </p:graphicFrame>
    </p:spTree>
    <p:extLst>
      <p:ext uri="{BB962C8B-B14F-4D97-AF65-F5344CB8AC3E}">
        <p14:creationId xmlns:p14="http://schemas.microsoft.com/office/powerpoint/2010/main" val="53940406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404664"/>
            <a:ext cx="10975658" cy="6048671"/>
          </a:xfrm>
        </p:spPr>
        <p:txBody>
          <a:bodyPr>
            <a:normAutofit/>
          </a:bodyPr>
          <a:lstStyle/>
          <a:p>
            <a:pPr indent="612140">
              <a:lnSpc>
                <a:spcPct val="130000"/>
              </a:lnSpc>
            </a:pPr>
            <a:r>
              <a:rPr lang="en-US" altLang="zh-CN" b="1" kern="100" dirty="0">
                <a:latin typeface="Times New Roman"/>
                <a:ea typeface="黑体"/>
                <a:cs typeface="Courier New"/>
              </a:rPr>
              <a:t>3</a:t>
            </a:r>
            <a:r>
              <a:rPr lang="zh-CN" altLang="zh-CN" b="1" kern="100" dirty="0">
                <a:latin typeface="Times New Roman"/>
                <a:cs typeface="Times New Roman"/>
              </a:rPr>
              <a:t>．</a:t>
            </a:r>
            <a:r>
              <a:rPr lang="zh-CN" altLang="zh-CN" b="1" kern="100" dirty="0">
                <a:latin typeface="Times New Roman"/>
                <a:ea typeface="黑体"/>
                <a:cs typeface="Times New Roman"/>
              </a:rPr>
              <a:t>竖放肥皂液膜的干涉现象</a:t>
            </a:r>
            <a:endParaRPr lang="zh-CN" altLang="zh-CN" sz="1050" kern="100" dirty="0">
              <a:latin typeface="宋体"/>
              <a:cs typeface="Courier New"/>
            </a:endParaRPr>
          </a:p>
          <a:p>
            <a:pPr indent="612140">
              <a:lnSpc>
                <a:spcPct val="130000"/>
              </a:lnSpc>
            </a:pPr>
            <a:r>
              <a:rPr lang="en-US" altLang="zh-CN" b="1" kern="100" dirty="0">
                <a:latin typeface="Times New Roman"/>
                <a:cs typeface="Courier New"/>
              </a:rPr>
              <a:t>(1)</a:t>
            </a:r>
            <a:r>
              <a:rPr lang="zh-CN" altLang="zh-CN" b="1" kern="100" dirty="0">
                <a:latin typeface="Times New Roman"/>
                <a:cs typeface="Times New Roman"/>
              </a:rPr>
              <a:t>白光照射图样是彩色的</a:t>
            </a:r>
            <a:endParaRPr lang="zh-CN" altLang="zh-CN" sz="1050" kern="100" dirty="0">
              <a:latin typeface="宋体"/>
              <a:cs typeface="Courier New"/>
            </a:endParaRPr>
          </a:p>
          <a:p>
            <a:pPr indent="612140">
              <a:lnSpc>
                <a:spcPct val="130000"/>
              </a:lnSpc>
            </a:pPr>
            <a:r>
              <a:rPr lang="zh-CN" altLang="zh-CN" b="1" kern="100" dirty="0">
                <a:latin typeface="Times New Roman"/>
                <a:cs typeface="Times New Roman"/>
              </a:rPr>
              <a:t>如图所示，竖直放置的肥皂液膜，因重力的作用，上面薄、下面厚，由于不同颜色的光的波长不同，从前、后两个表面反射的光，在不同的位置被加强，换句话说，不同颜色的光对应亮条纹的位置不同，不能完</a:t>
            </a:r>
            <a:r>
              <a:rPr lang="zh-CN" altLang="zh-CN" b="1" kern="100" dirty="0" smtClean="0">
                <a:latin typeface="Times New Roman"/>
                <a:cs typeface="Times New Roman"/>
              </a:rPr>
              <a:t>全</a:t>
            </a:r>
            <a:endParaRPr lang="en-US" altLang="zh-CN" b="1" kern="100" dirty="0" smtClean="0">
              <a:latin typeface="Times New Roman"/>
              <a:cs typeface="Times New Roman"/>
            </a:endParaRPr>
          </a:p>
          <a:p>
            <a:pPr indent="0">
              <a:lnSpc>
                <a:spcPct val="130000"/>
              </a:lnSpc>
            </a:pPr>
            <a:r>
              <a:rPr lang="zh-CN" altLang="zh-CN" b="1" kern="100" dirty="0" smtClean="0">
                <a:latin typeface="Times New Roman"/>
                <a:cs typeface="Times New Roman"/>
              </a:rPr>
              <a:t>重</a:t>
            </a:r>
            <a:r>
              <a:rPr lang="zh-CN" altLang="zh-CN" b="1" kern="100" dirty="0">
                <a:latin typeface="Times New Roman"/>
                <a:cs typeface="Times New Roman"/>
              </a:rPr>
              <a:t>合，因此看起来是彩色的。</a:t>
            </a:r>
            <a:endParaRPr lang="zh-CN" altLang="zh-CN" sz="1050" kern="100" dirty="0">
              <a:latin typeface="宋体"/>
              <a:cs typeface="Courier New"/>
            </a:endParaRPr>
          </a:p>
          <a:p>
            <a:pPr indent="612140">
              <a:lnSpc>
                <a:spcPct val="130000"/>
              </a:lnSpc>
            </a:pPr>
            <a:r>
              <a:rPr lang="en-US" altLang="zh-CN" b="1" kern="100" dirty="0">
                <a:latin typeface="Times New Roman"/>
                <a:cs typeface="Courier New"/>
              </a:rPr>
              <a:t>(2)</a:t>
            </a:r>
            <a:r>
              <a:rPr lang="zh-CN" altLang="zh-CN" b="1" kern="100" dirty="0">
                <a:latin typeface="Times New Roman"/>
                <a:cs typeface="Times New Roman"/>
              </a:rPr>
              <a:t>条纹是水平方向的</a:t>
            </a:r>
            <a:endParaRPr lang="zh-CN" altLang="zh-CN" sz="1050" kern="100" dirty="0">
              <a:latin typeface="宋体"/>
              <a:cs typeface="Courier New"/>
            </a:endParaRPr>
          </a:p>
          <a:p>
            <a:pPr indent="612140">
              <a:lnSpc>
                <a:spcPct val="130000"/>
              </a:lnSpc>
            </a:pPr>
            <a:r>
              <a:rPr lang="zh-CN" altLang="zh-CN" b="1" kern="100" dirty="0">
                <a:latin typeface="Times New Roman"/>
                <a:cs typeface="Times New Roman"/>
              </a:rPr>
              <a:t>因为在同一水平高度处，薄膜的厚度相同，从前、</a:t>
            </a:r>
            <a:r>
              <a:rPr lang="zh-CN" altLang="zh-CN" b="1" kern="100" dirty="0" smtClean="0">
                <a:latin typeface="Times New Roman"/>
                <a:cs typeface="Times New Roman"/>
              </a:rPr>
              <a:t>后</a:t>
            </a:r>
            <a:endParaRPr lang="en-US" altLang="zh-CN" b="1" kern="100" dirty="0" smtClean="0">
              <a:latin typeface="Times New Roman"/>
              <a:cs typeface="Times New Roman"/>
            </a:endParaRPr>
          </a:p>
          <a:p>
            <a:pPr indent="0">
              <a:lnSpc>
                <a:spcPct val="130000"/>
              </a:lnSpc>
            </a:pPr>
            <a:r>
              <a:rPr lang="zh-CN" altLang="zh-CN" b="1" kern="100" dirty="0" smtClean="0">
                <a:latin typeface="Times New Roman"/>
                <a:cs typeface="Times New Roman"/>
              </a:rPr>
              <a:t>两</a:t>
            </a:r>
            <a:r>
              <a:rPr lang="zh-CN" altLang="zh-CN" b="1" kern="100" dirty="0">
                <a:latin typeface="Times New Roman"/>
                <a:cs typeface="Times New Roman"/>
              </a:rPr>
              <a:t>表面反射的光的路程差均相同，如果此时两反射光互相加强，则此高度水平方向各处均加强，因此，明暗相间的干涉条纹应为水平方向的。</a:t>
            </a:r>
            <a:endParaRPr lang="zh-CN" altLang="zh-CN" sz="1050" kern="100" dirty="0">
              <a:latin typeface="宋体"/>
              <a:cs typeface="Courier New"/>
            </a:endParaRPr>
          </a:p>
          <a:p>
            <a:pPr indent="612140">
              <a:lnSpc>
                <a:spcPct val="130000"/>
              </a:lnSpc>
            </a:pPr>
            <a:r>
              <a:rPr lang="en-US" altLang="zh-CN" b="1" kern="100" dirty="0">
                <a:latin typeface="Times New Roman"/>
                <a:cs typeface="Courier New"/>
              </a:rPr>
              <a:t>(3)</a:t>
            </a:r>
            <a:r>
              <a:rPr lang="zh-CN" altLang="zh-CN" b="1" kern="100" dirty="0">
                <a:latin typeface="Times New Roman"/>
                <a:cs typeface="Times New Roman"/>
              </a:rPr>
              <a:t>观察薄膜干涉，应从光源这一侧观察</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18434" name="Picture 2" descr="20XWLX4-11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049915" y="2564904"/>
            <a:ext cx="1872208" cy="1717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53578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976586231"/>
              </p:ext>
            </p:extLst>
          </p:nvPr>
        </p:nvGraphicFramePr>
        <p:xfrm>
          <a:off x="911225" y="476672"/>
          <a:ext cx="10371138" cy="5662612"/>
        </p:xfrm>
        <a:graphic>
          <a:graphicData uri="http://schemas.openxmlformats.org/presentationml/2006/ole">
            <mc:AlternateContent xmlns:mc="http://schemas.openxmlformats.org/markup-compatibility/2006">
              <mc:Choice xmlns:v="urn:schemas-microsoft-com:vml" Requires="v">
                <p:oleObj spid="_x0000_s19484" name="文档" r:id="rId3" imgW="10371836" imgH="5662987" progId="Word.Document.12">
                  <p:embed/>
                </p:oleObj>
              </mc:Choice>
              <mc:Fallback>
                <p:oleObj name="文档" r:id="rId3" imgW="10371836" imgH="5662987" progId="Word.Document.12">
                  <p:embed/>
                  <p:pic>
                    <p:nvPicPr>
                      <p:cNvPr id="0" name=""/>
                      <p:cNvPicPr/>
                      <p:nvPr/>
                    </p:nvPicPr>
                    <p:blipFill>
                      <a:blip r:embed="rId4"/>
                      <a:stretch>
                        <a:fillRect/>
                      </a:stretch>
                    </p:blipFill>
                    <p:spPr>
                      <a:xfrm>
                        <a:off x="911225" y="476672"/>
                        <a:ext cx="10371138" cy="5662612"/>
                      </a:xfrm>
                      <a:prstGeom prst="rect">
                        <a:avLst/>
                      </a:prstGeom>
                    </p:spPr>
                  </p:pic>
                </p:oleObj>
              </mc:Fallback>
            </mc:AlternateContent>
          </a:graphicData>
        </a:graphic>
      </p:graphicFrame>
    </p:spTree>
    <p:extLst>
      <p:ext uri="{BB962C8B-B14F-4D97-AF65-F5344CB8AC3E}">
        <p14:creationId xmlns:p14="http://schemas.microsoft.com/office/powerpoint/2010/main" val="5394040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620688"/>
            <a:ext cx="10975658" cy="5472608"/>
          </a:xfrm>
        </p:spPr>
        <p:txBody>
          <a:bodyPr/>
          <a:lstStyle/>
          <a:p>
            <a:pPr indent="612140"/>
            <a:r>
              <a:rPr lang="zh-CN" altLang="zh-CN" b="1" kern="100" dirty="0">
                <a:latin typeface="宋体"/>
                <a:ea typeface="黑体"/>
                <a:cs typeface="Courier New"/>
              </a:rPr>
              <a:t>典例</a:t>
            </a:r>
            <a:r>
              <a:rPr lang="en-US" altLang="zh-CN" b="1" kern="100" dirty="0">
                <a:latin typeface="宋体"/>
                <a:ea typeface="黑体"/>
                <a:cs typeface="Courier New"/>
              </a:rPr>
              <a:t>3   </a:t>
            </a:r>
            <a:r>
              <a:rPr lang="zh-CN" altLang="zh-CN" b="1" kern="100" dirty="0">
                <a:latin typeface="Times New Roman"/>
                <a:cs typeface="Times New Roman"/>
              </a:rPr>
              <a:t>如图所示是用干涉法检查某块厚玻璃板的上表面是否平整的装置，所用单色光是用普通光通过滤光片产生的，检查中所观察到的干涉条纹是由下列哪两个表面反射的光线叠加而成</a:t>
            </a:r>
            <a:r>
              <a:rPr lang="zh-CN" altLang="zh-CN" b="1" kern="100" dirty="0" smtClean="0">
                <a:latin typeface="Times New Roman"/>
                <a:cs typeface="Times New Roman"/>
              </a:rPr>
              <a:t>的</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r>
              <a:rPr lang="en-US" altLang="zh-CN" b="1" kern="100" dirty="0" smtClean="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的上表面和</a:t>
            </a:r>
            <a:r>
              <a:rPr lang="en-US" altLang="zh-CN" b="1" i="1" kern="100" dirty="0">
                <a:latin typeface="Times New Roman"/>
                <a:cs typeface="Courier New"/>
              </a:rPr>
              <a:t>b</a:t>
            </a:r>
            <a:r>
              <a:rPr lang="zh-CN" altLang="zh-CN" b="1" kern="100" dirty="0">
                <a:latin typeface="Times New Roman"/>
                <a:cs typeface="Times New Roman"/>
              </a:rPr>
              <a:t>的下表面</a:t>
            </a:r>
            <a:endParaRPr lang="zh-CN" altLang="zh-CN" sz="1050" kern="100" dirty="0">
              <a:latin typeface="宋体"/>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的上表面和</a:t>
            </a:r>
            <a:r>
              <a:rPr lang="en-US" altLang="zh-CN" b="1" i="1" kern="100" dirty="0">
                <a:latin typeface="Times New Roman"/>
                <a:cs typeface="Courier New"/>
              </a:rPr>
              <a:t>b</a:t>
            </a:r>
            <a:r>
              <a:rPr lang="zh-CN" altLang="zh-CN" b="1" kern="100" dirty="0">
                <a:latin typeface="Times New Roman"/>
                <a:cs typeface="Times New Roman"/>
              </a:rPr>
              <a:t>的上表面</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的下表面和</a:t>
            </a:r>
            <a:r>
              <a:rPr lang="en-US" altLang="zh-CN" b="1" i="1" kern="100" dirty="0">
                <a:latin typeface="Times New Roman"/>
                <a:cs typeface="Courier New"/>
              </a:rPr>
              <a:t>b</a:t>
            </a:r>
            <a:r>
              <a:rPr lang="zh-CN" altLang="zh-CN" b="1" kern="100" dirty="0">
                <a:latin typeface="Times New Roman"/>
                <a:cs typeface="Times New Roman"/>
              </a:rPr>
              <a:t>的上表面</a:t>
            </a:r>
            <a:endParaRPr lang="zh-CN" altLang="zh-CN" sz="1050" kern="100" dirty="0">
              <a:latin typeface="宋体"/>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a:t>
            </a:r>
            <a:r>
              <a:rPr lang="en-US" altLang="zh-CN" b="1" i="1" kern="100" dirty="0">
                <a:latin typeface="Times New Roman"/>
                <a:cs typeface="Courier New"/>
              </a:rPr>
              <a:t>a</a:t>
            </a:r>
            <a:r>
              <a:rPr lang="zh-CN" altLang="zh-CN" b="1" kern="100" dirty="0">
                <a:latin typeface="Times New Roman"/>
                <a:cs typeface="Times New Roman"/>
              </a:rPr>
              <a:t>的下表面和</a:t>
            </a:r>
            <a:r>
              <a:rPr lang="en-US" altLang="zh-CN" b="1" i="1" kern="100" dirty="0">
                <a:latin typeface="Times New Roman"/>
                <a:cs typeface="Courier New"/>
              </a:rPr>
              <a:t>b</a:t>
            </a:r>
            <a:r>
              <a:rPr lang="zh-CN" altLang="zh-CN" b="1" kern="100" dirty="0">
                <a:latin typeface="Times New Roman"/>
                <a:cs typeface="Times New Roman"/>
              </a:rPr>
              <a:t>的下表</a:t>
            </a:r>
            <a:r>
              <a:rPr lang="zh-CN" altLang="zh-CN" b="1" kern="100" dirty="0" smtClean="0">
                <a:latin typeface="Times New Roman"/>
                <a:cs typeface="Times New Roman"/>
              </a:rPr>
              <a:t>面</a:t>
            </a:r>
            <a:endParaRPr lang="zh-CN" altLang="zh-CN" sz="1050" kern="100" dirty="0">
              <a:latin typeface="宋体"/>
              <a:cs typeface="Courier New"/>
            </a:endParaRPr>
          </a:p>
        </p:txBody>
      </p:sp>
      <p:pic>
        <p:nvPicPr>
          <p:cNvPr id="20482" name="Picture 2" descr="21WLXKCXARXS4-52.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081363" y="2375910"/>
            <a:ext cx="3384376" cy="1341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5357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279303"/>
            <a:ext cx="10975658" cy="4093913"/>
          </a:xfrm>
        </p:spPr>
        <p:txBody>
          <a:bodyPr/>
          <a:lstStyle/>
          <a:p>
            <a:pPr indent="612140">
              <a:lnSpc>
                <a:spcPct val="200000"/>
              </a:lnSpc>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解析</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zh-CN" altLang="zh-CN" b="1" kern="100" dirty="0">
                <a:latin typeface="Times New Roman"/>
                <a:ea typeface="楷体_GB2312"/>
                <a:cs typeface="Times New Roman"/>
              </a:rPr>
              <a:t>干涉法的原理是利用单色光的薄膜干涉，这里的薄膜指的是样板与待测玻璃板之间的空气层。在空气层的上表面和下表面分别反射的光会发生干涉，观察干涉后形成的条纹是否为平行直线，可以判断厚玻璃板的上表面是否平整。因此选项</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是正确的。</a:t>
            </a:r>
            <a:endParaRPr lang="zh-CN" altLang="zh-CN" sz="1050" kern="100" dirty="0">
              <a:latin typeface="宋体"/>
              <a:cs typeface="Courier New"/>
            </a:endParaRPr>
          </a:p>
          <a:p>
            <a:pPr indent="612140">
              <a:lnSpc>
                <a:spcPct val="200000"/>
              </a:lnSpc>
            </a:pPr>
            <a:r>
              <a:rPr lang="en-US" altLang="zh-CN" b="1" kern="100" dirty="0">
                <a:solidFill>
                  <a:srgbClr val="FF0000"/>
                </a:solidFill>
                <a:latin typeface="IPAPANNEW"/>
                <a:ea typeface="黑体"/>
                <a:cs typeface="Times New Roman"/>
              </a:rPr>
              <a:t>[</a:t>
            </a:r>
            <a:r>
              <a:rPr lang="zh-CN" altLang="zh-CN" b="1" kern="100" dirty="0">
                <a:solidFill>
                  <a:srgbClr val="FF0000"/>
                </a:solidFill>
                <a:latin typeface="IPAPANNEW"/>
                <a:ea typeface="黑体"/>
                <a:cs typeface="Times New Roman"/>
              </a:rPr>
              <a:t>答案</a:t>
            </a:r>
            <a:r>
              <a:rPr lang="en-US" altLang="zh-CN" b="1" kern="100" dirty="0">
                <a:solidFill>
                  <a:srgbClr val="FF0000"/>
                </a:solidFill>
                <a:latin typeface="IPAPANNEW"/>
                <a:ea typeface="黑体"/>
                <a:cs typeface="Times New Roman"/>
              </a:rPr>
              <a:t>]</a:t>
            </a:r>
            <a:r>
              <a:rPr lang="zh-CN" altLang="zh-CN" b="1" kern="100" dirty="0">
                <a:latin typeface="Times New Roman"/>
                <a:ea typeface="黑体"/>
                <a:cs typeface="Times New Roman"/>
              </a:rPr>
              <a:t>　</a:t>
            </a:r>
            <a:r>
              <a:rPr lang="en-US" altLang="zh-CN" b="1" kern="100" dirty="0" smtClean="0">
                <a:latin typeface="Times New Roman"/>
                <a:cs typeface="Courier New"/>
              </a:rPr>
              <a:t>C</a:t>
            </a:r>
            <a:endParaRPr lang="zh-CN" altLang="zh-CN" sz="1050" kern="100" dirty="0">
              <a:latin typeface="宋体"/>
              <a:cs typeface="Courier New"/>
            </a:endParaRPr>
          </a:p>
        </p:txBody>
      </p:sp>
    </p:spTree>
    <p:extLst>
      <p:ext uri="{BB962C8B-B14F-4D97-AF65-F5344CB8AC3E}">
        <p14:creationId xmlns:p14="http://schemas.microsoft.com/office/powerpoint/2010/main" val="53940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88640"/>
            <a:ext cx="10975658" cy="6264695"/>
          </a:xfrm>
        </p:spPr>
        <p:txBody>
          <a:bodyPr/>
          <a:lstStyle/>
          <a:p>
            <a:pPr indent="612140" algn="ctr"/>
            <a:r>
              <a:rPr lang="en-US" altLang="zh-CN" b="1" kern="100" dirty="0">
                <a:solidFill>
                  <a:srgbClr val="4F6228"/>
                </a:solidFill>
                <a:latin typeface="IPAPANNEW"/>
                <a:ea typeface="黑体"/>
                <a:cs typeface="Times New Roman"/>
              </a:rPr>
              <a:t>[</a:t>
            </a:r>
            <a:r>
              <a:rPr lang="zh-CN" altLang="zh-CN" b="1" kern="100" dirty="0">
                <a:solidFill>
                  <a:srgbClr val="4F6228"/>
                </a:solidFill>
                <a:latin typeface="IPAPANNEW"/>
                <a:ea typeface="黑体"/>
                <a:cs typeface="Times New Roman"/>
              </a:rPr>
              <a:t>素养训练</a:t>
            </a:r>
            <a:r>
              <a:rPr lang="en-US" altLang="zh-CN" b="1" kern="100" dirty="0">
                <a:solidFill>
                  <a:srgbClr val="4F6228"/>
                </a:solidFill>
                <a:latin typeface="IPAPANNEW"/>
                <a:ea typeface="黑体"/>
                <a:cs typeface="Times New Roman"/>
              </a:rPr>
              <a:t>]</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a:t>
            </a:r>
            <a:r>
              <a:rPr lang="en-US" altLang="zh-CN" b="1" kern="100" dirty="0">
                <a:latin typeface="Times New Roman"/>
                <a:ea typeface="黑体"/>
                <a:cs typeface="Courier New"/>
              </a:rPr>
              <a:t>(</a:t>
            </a:r>
            <a:r>
              <a:rPr lang="zh-CN" altLang="zh-CN" b="1" kern="100" dirty="0">
                <a:latin typeface="Times New Roman"/>
                <a:ea typeface="黑体"/>
                <a:cs typeface="Times New Roman"/>
              </a:rPr>
              <a:t>多选</a:t>
            </a:r>
            <a:r>
              <a:rPr lang="en-US" altLang="zh-CN" b="1" kern="100" dirty="0">
                <a:latin typeface="Times New Roman"/>
                <a:ea typeface="黑体"/>
                <a:cs typeface="Courier New"/>
              </a:rPr>
              <a:t>)</a:t>
            </a:r>
            <a:r>
              <a:rPr lang="zh-CN" altLang="zh-CN" b="1" kern="100" dirty="0">
                <a:latin typeface="Times New Roman"/>
                <a:cs typeface="Times New Roman"/>
              </a:rPr>
              <a:t>如图所示是一竖直的肥皂液膜的横截面，用单色光照射，薄膜上产生明暗相间的条纹，下列说法正确的</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endParaRPr lang="en-US" altLang="zh-CN" b="1" kern="100" dirty="0" smtClean="0">
              <a:latin typeface="Times New Roman"/>
              <a:cs typeface="Courier New"/>
            </a:endParaRPr>
          </a:p>
          <a:p>
            <a:pPr indent="612140"/>
            <a:r>
              <a:rPr lang="en-US" altLang="zh-CN" b="1" kern="100" dirty="0" smtClean="0">
                <a:latin typeface="Times New Roman"/>
                <a:cs typeface="Courier New"/>
              </a:rPr>
              <a:t>A</a:t>
            </a:r>
            <a:r>
              <a:rPr lang="zh-CN" altLang="zh-CN" b="1" kern="100" dirty="0">
                <a:latin typeface="Times New Roman"/>
                <a:cs typeface="Times New Roman"/>
              </a:rPr>
              <a:t>．观看干涉条纹时应在薄膜的左边</a:t>
            </a:r>
            <a:endParaRPr lang="zh-CN" altLang="zh-CN" sz="1050" kern="100" dirty="0">
              <a:latin typeface="宋体"/>
              <a:cs typeface="Courier New"/>
            </a:endParaRPr>
          </a:p>
          <a:p>
            <a:pPr indent="612140"/>
            <a:r>
              <a:rPr lang="en-US" altLang="zh-CN" b="1" kern="100" dirty="0">
                <a:latin typeface="Times New Roman"/>
                <a:cs typeface="Courier New"/>
              </a:rPr>
              <a:t>B</a:t>
            </a:r>
            <a:r>
              <a:rPr lang="zh-CN" altLang="zh-CN" b="1" kern="100" dirty="0">
                <a:latin typeface="Times New Roman"/>
                <a:cs typeface="Times New Roman"/>
              </a:rPr>
              <a:t>．观看干涉条纹时应在薄膜的右边</a:t>
            </a:r>
            <a:endParaRPr lang="zh-CN" altLang="zh-CN" sz="1050" kern="100" dirty="0">
              <a:latin typeface="宋体"/>
              <a:cs typeface="Courier New"/>
            </a:endParaRPr>
          </a:p>
          <a:p>
            <a:pPr indent="612140"/>
            <a:r>
              <a:rPr lang="en-US" altLang="zh-CN" b="1" kern="100" dirty="0">
                <a:latin typeface="Times New Roman"/>
                <a:cs typeface="Courier New"/>
              </a:rPr>
              <a:t>C</a:t>
            </a:r>
            <a:r>
              <a:rPr lang="zh-CN" altLang="zh-CN" b="1" kern="100" dirty="0">
                <a:latin typeface="Times New Roman"/>
                <a:cs typeface="Times New Roman"/>
              </a:rPr>
              <a:t>．薄膜上干涉条纹是竖直的</a:t>
            </a:r>
            <a:endParaRPr lang="zh-CN" altLang="zh-CN" sz="1050" kern="100" dirty="0">
              <a:latin typeface="宋体"/>
              <a:cs typeface="Courier New"/>
            </a:endParaRPr>
          </a:p>
          <a:p>
            <a:pPr indent="612140"/>
            <a:r>
              <a:rPr lang="en-US" altLang="zh-CN" b="1" kern="100" dirty="0">
                <a:latin typeface="Times New Roman"/>
                <a:cs typeface="Courier New"/>
              </a:rPr>
              <a:t>D</a:t>
            </a:r>
            <a:r>
              <a:rPr lang="zh-CN" altLang="zh-CN" b="1" kern="100" dirty="0">
                <a:latin typeface="Times New Roman"/>
                <a:cs typeface="Times New Roman"/>
              </a:rPr>
              <a:t>．用紫光照射所产生的干涉条纹间距比用红光照射时</a:t>
            </a:r>
            <a:r>
              <a:rPr lang="zh-CN" altLang="zh-CN" b="1" kern="100" dirty="0" smtClean="0">
                <a:latin typeface="Times New Roman"/>
                <a:cs typeface="Times New Roman"/>
              </a:rPr>
              <a:t>小</a:t>
            </a:r>
            <a:endParaRPr lang="zh-CN" altLang="zh-CN" sz="1050" kern="100" dirty="0">
              <a:latin typeface="宋体"/>
              <a:cs typeface="Courier New"/>
            </a:endParaRPr>
          </a:p>
        </p:txBody>
      </p:sp>
      <p:pic>
        <p:nvPicPr>
          <p:cNvPr id="21506" name="Picture 2" descr="20XWLX4-118.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4225379" y="2060848"/>
            <a:ext cx="2664296" cy="1709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5357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66545" y="1351311"/>
            <a:ext cx="10975658" cy="3157809"/>
          </a:xfrm>
        </p:spPr>
        <p:txBody>
          <a:bodyPr/>
          <a:lstStyle/>
          <a:p>
            <a:pPr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根</a:t>
            </a:r>
            <a:r>
              <a:rPr lang="zh-CN" altLang="zh-CN" b="1" kern="100" dirty="0">
                <a:latin typeface="Times New Roman"/>
                <a:ea typeface="楷体_GB2312"/>
                <a:cs typeface="Times New Roman"/>
              </a:rPr>
              <a:t>据薄膜干涉中相干光的来源可知，</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错误；薄膜干涉中同一亮条纹或暗条纹对应同一薄膜厚度，而水平方向薄膜等厚，所以条纹是水平的，</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错误；由于相邻两亮条纹或相邻两暗条纹的波程差为</a:t>
            </a:r>
            <a:r>
              <a:rPr lang="en-US" altLang="zh-CN" b="1" i="1" kern="100" dirty="0">
                <a:latin typeface="Times New Roman"/>
                <a:ea typeface="楷体_GB2312"/>
                <a:cs typeface="Courier New"/>
              </a:rPr>
              <a:t>λ</a:t>
            </a:r>
            <a:r>
              <a:rPr lang="zh-CN" altLang="zh-CN" b="1" kern="100" dirty="0">
                <a:latin typeface="Times New Roman"/>
                <a:ea typeface="楷体_GB2312"/>
                <a:cs typeface="Times New Roman"/>
              </a:rPr>
              <a:t>，</a:t>
            </a:r>
            <a:r>
              <a:rPr lang="en-US" altLang="zh-CN" b="1" i="1" kern="100" dirty="0">
                <a:latin typeface="Times New Roman"/>
                <a:ea typeface="楷体_GB2312"/>
                <a:cs typeface="Courier New"/>
              </a:rPr>
              <a:t>λ</a:t>
            </a:r>
            <a:r>
              <a:rPr lang="zh-CN" altLang="zh-CN" b="1" kern="100" dirty="0">
                <a:latin typeface="Times New Roman"/>
                <a:ea typeface="楷体_GB2312"/>
                <a:cs typeface="Times New Roman"/>
              </a:rPr>
              <a:t>越大，则干涉条纹间距也越大，由于紫光的波长比红光短，所以干涉条纹间距比红光照射时小，</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latin typeface="宋体"/>
              <a:cs typeface="Courier New"/>
            </a:endParaRPr>
          </a:p>
          <a:p>
            <a:pPr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AD</a:t>
            </a:r>
            <a:r>
              <a:rPr lang="zh-CN" altLang="zh-CN" b="1" kern="100" dirty="0">
                <a:latin typeface="Times New Roman"/>
                <a:ea typeface="楷体_GB2312"/>
                <a:cs typeface="Times New Roman"/>
              </a:rPr>
              <a:t>　</a:t>
            </a:r>
            <a:endParaRPr lang="zh-CN" altLang="en-US" dirty="0"/>
          </a:p>
        </p:txBody>
      </p:sp>
    </p:spTree>
    <p:extLst>
      <p:ext uri="{BB962C8B-B14F-4D97-AF65-F5344CB8AC3E}">
        <p14:creationId xmlns:p14="http://schemas.microsoft.com/office/powerpoint/2010/main" val="53940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randombar(horizontal)">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268643642"/>
              </p:ext>
            </p:extLst>
          </p:nvPr>
        </p:nvGraphicFramePr>
        <p:xfrm>
          <a:off x="911225" y="980728"/>
          <a:ext cx="10371138" cy="4475163"/>
        </p:xfrm>
        <a:graphic>
          <a:graphicData uri="http://schemas.openxmlformats.org/presentationml/2006/ole">
            <mc:AlternateContent xmlns:mc="http://schemas.openxmlformats.org/markup-compatibility/2006">
              <mc:Choice xmlns:v="urn:schemas-microsoft-com:vml" Requires="v">
                <p:oleObj spid="_x0000_s3130" name="文档" r:id="rId3" imgW="10371836" imgH="4475447" progId="Word.Document.12">
                  <p:embed/>
                </p:oleObj>
              </mc:Choice>
              <mc:Fallback>
                <p:oleObj name="文档" r:id="rId3" imgW="10371836" imgH="4475447" progId="Word.Document.12">
                  <p:embed/>
                  <p:pic>
                    <p:nvPicPr>
                      <p:cNvPr id="0" name=""/>
                      <p:cNvPicPr/>
                      <p:nvPr/>
                    </p:nvPicPr>
                    <p:blipFill>
                      <a:blip r:embed="rId4"/>
                      <a:stretch>
                        <a:fillRect/>
                      </a:stretch>
                    </p:blipFill>
                    <p:spPr>
                      <a:xfrm>
                        <a:off x="911225" y="980728"/>
                        <a:ext cx="10371138" cy="4475163"/>
                      </a:xfrm>
                      <a:prstGeom prst="rect">
                        <a:avLst/>
                      </a:prstGeom>
                    </p:spPr>
                  </p:pic>
                </p:oleObj>
              </mc:Fallback>
            </mc:AlternateContent>
          </a:graphicData>
        </a:graphic>
      </p:graphicFrame>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552971" y="260648"/>
            <a:ext cx="10975658" cy="5616624"/>
          </a:xfrm>
        </p:spPr>
        <p:txBody>
          <a:bodyPr/>
          <a:lstStyle/>
          <a:p>
            <a:pPr marL="442913" indent="-442913" algn="just">
              <a:tabLst>
                <a:tab pos="2970530" algn="l"/>
              </a:tabLst>
            </a:pPr>
            <a:r>
              <a:rPr lang="en-US" altLang="zh-CN" b="1" kern="100" dirty="0">
                <a:latin typeface="Times New Roman"/>
                <a:cs typeface="Courier New"/>
              </a:rPr>
              <a:t>2</a:t>
            </a:r>
            <a:r>
              <a:rPr lang="zh-CN" altLang="zh-CN" b="1" kern="100" dirty="0" smtClean="0">
                <a:latin typeface="Times New Roman"/>
                <a:cs typeface="Times New Roman"/>
              </a:rPr>
              <a:t>．用</a:t>
            </a:r>
            <a:r>
              <a:rPr lang="zh-CN" altLang="zh-CN" b="1" kern="100" dirty="0">
                <a:latin typeface="Times New Roman"/>
                <a:cs typeface="Times New Roman"/>
              </a:rPr>
              <a:t>平行单色光垂直照射一层透明薄膜，观</a:t>
            </a:r>
            <a:r>
              <a:rPr lang="zh-CN" altLang="zh-CN" b="1" kern="100" dirty="0" smtClean="0">
                <a:latin typeface="Times New Roman"/>
                <a:cs typeface="Times New Roman"/>
              </a:rPr>
              <a:t>察</a:t>
            </a:r>
            <a:r>
              <a:rPr lang="en-US" altLang="zh-CN" b="1" kern="100" dirty="0">
                <a:latin typeface="Times New Roman"/>
                <a:cs typeface="Times New Roman"/>
              </a:rPr>
              <a:t>	</a:t>
            </a:r>
            <a:r>
              <a:rPr lang="zh-CN" altLang="zh-CN" b="1" kern="100" dirty="0" smtClean="0">
                <a:latin typeface="Times New Roman"/>
                <a:cs typeface="Times New Roman"/>
              </a:rPr>
              <a:t>到</a:t>
            </a:r>
            <a:r>
              <a:rPr lang="zh-CN" altLang="zh-CN" b="1" kern="100" dirty="0">
                <a:latin typeface="Times New Roman"/>
                <a:cs typeface="Times New Roman"/>
              </a:rPr>
              <a:t>如图所示明</a:t>
            </a:r>
            <a:r>
              <a:rPr lang="zh-CN" altLang="zh-CN" b="1" kern="100" dirty="0" smtClean="0">
                <a:latin typeface="Times New Roman"/>
                <a:cs typeface="Times New Roman"/>
              </a:rPr>
              <a:t>暗</a:t>
            </a:r>
            <a:endParaRPr lang="en-US" altLang="zh-CN" b="1" kern="100" dirty="0" smtClean="0">
              <a:latin typeface="Times New Roman"/>
              <a:cs typeface="Times New Roman"/>
            </a:endParaRPr>
          </a:p>
          <a:p>
            <a:pPr marL="442913" indent="-442913" algn="just">
              <a:tabLst>
                <a:tab pos="2970530" algn="l"/>
              </a:tabLst>
            </a:pPr>
            <a:r>
              <a:rPr lang="zh-CN" altLang="zh-CN" b="1" kern="100" dirty="0" smtClean="0">
                <a:latin typeface="Times New Roman"/>
                <a:cs typeface="Times New Roman"/>
              </a:rPr>
              <a:t>相</a:t>
            </a:r>
            <a:r>
              <a:rPr lang="zh-CN" altLang="zh-CN" b="1" kern="100" dirty="0">
                <a:latin typeface="Times New Roman"/>
                <a:cs typeface="Times New Roman"/>
              </a:rPr>
              <a:t>间的干涉条纹。下列关于该区域薄膜厚度</a:t>
            </a:r>
            <a:r>
              <a:rPr lang="en-US" altLang="zh-CN" b="1" i="1" kern="100" dirty="0" smtClean="0">
                <a:latin typeface="Times New Roman"/>
                <a:cs typeface="Courier New"/>
              </a:rPr>
              <a:t>d</a:t>
            </a:r>
            <a:r>
              <a:rPr lang="zh-CN" altLang="zh-CN" b="1" kern="100" dirty="0" smtClean="0">
                <a:latin typeface="Times New Roman"/>
                <a:cs typeface="Times New Roman"/>
              </a:rPr>
              <a:t>随</a:t>
            </a:r>
            <a:r>
              <a:rPr lang="zh-CN" altLang="zh-CN" b="1" kern="100" dirty="0">
                <a:latin typeface="Times New Roman"/>
                <a:cs typeface="Times New Roman"/>
              </a:rPr>
              <a:t>坐标</a:t>
            </a:r>
            <a:r>
              <a:rPr lang="en-US" altLang="zh-CN" b="1" i="1" kern="100" dirty="0">
                <a:latin typeface="Times New Roman"/>
                <a:cs typeface="Courier New"/>
              </a:rPr>
              <a:t>x</a:t>
            </a:r>
            <a:r>
              <a:rPr lang="zh-CN" altLang="zh-CN" b="1" kern="100" dirty="0">
                <a:latin typeface="Times New Roman"/>
                <a:cs typeface="Times New Roman"/>
              </a:rPr>
              <a:t>的变化图</a:t>
            </a:r>
            <a:r>
              <a:rPr lang="zh-CN" altLang="zh-CN" b="1" kern="100" dirty="0" smtClean="0">
                <a:latin typeface="Times New Roman"/>
                <a:cs typeface="Times New Roman"/>
              </a:rPr>
              <a:t>像，</a:t>
            </a:r>
            <a:endParaRPr lang="en-US" altLang="zh-CN" b="1" kern="100" dirty="0" smtClean="0">
              <a:latin typeface="Times New Roman"/>
              <a:cs typeface="Times New Roman"/>
            </a:endParaRPr>
          </a:p>
          <a:p>
            <a:pPr marL="442913" indent="-442913" algn="just">
              <a:tabLst>
                <a:tab pos="2970530" algn="l"/>
              </a:tabLst>
            </a:pPr>
            <a:r>
              <a:rPr lang="zh-CN" altLang="zh-CN" b="1" kern="100" dirty="0" smtClean="0">
                <a:latin typeface="Times New Roman"/>
                <a:cs typeface="Times New Roman"/>
              </a:rPr>
              <a:t>可能正确的是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smtClean="0">
                <a:latin typeface="Times New Roman"/>
                <a:cs typeface="Times New Roman"/>
              </a:rPr>
              <a:t>　　</a:t>
            </a:r>
            <a:r>
              <a:rPr lang="en-US" altLang="zh-CN" b="1" kern="100" dirty="0" smtClean="0">
                <a:latin typeface="Times New Roman"/>
                <a:cs typeface="Courier New"/>
              </a:rPr>
              <a:t>)</a:t>
            </a:r>
            <a:endParaRPr lang="zh-CN" altLang="zh-CN" kern="100" dirty="0">
              <a:effectLst/>
              <a:latin typeface="宋体"/>
              <a:cs typeface="Courier New"/>
            </a:endParaRPr>
          </a:p>
        </p:txBody>
      </p:sp>
      <p:pic>
        <p:nvPicPr>
          <p:cNvPr id="28674" name="Picture 2" descr="21WLSD-7.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160479" y="2132856"/>
            <a:ext cx="6480720" cy="1513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3" descr="F:\粤教版物理选择性必修第一册教参$\21WLSD-6.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9508339" y="548680"/>
            <a:ext cx="1946767" cy="913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内容占位符 5"/>
          <p:cNvSpPr txBox="1">
            <a:spLocks/>
          </p:cNvSpPr>
          <p:nvPr/>
        </p:nvSpPr>
        <p:spPr>
          <a:xfrm>
            <a:off x="1057027" y="3717032"/>
            <a:ext cx="10615618" cy="3024336"/>
          </a:xfrm>
          <a:prstGeom prst="rect">
            <a:avLst/>
          </a:prstGeom>
        </p:spPr>
        <p:txBody>
          <a:bodyPr vert="horz" lIns="91440" tIns="45720" rIns="91440" bIns="45720" rtlCol="0">
            <a:normAutofit/>
          </a:bodyPr>
          <a:lstStyle>
            <a:lvl1pPr marL="0" indent="719138" algn="l" defTabSz="914400" rtl="0" eaLnBrk="1" latinLnBrk="0" hangingPunct="1">
              <a:lnSpc>
                <a:spcPct val="150000"/>
              </a:lnSpc>
              <a:spcBef>
                <a:spcPct val="20000"/>
              </a:spcBef>
              <a:buFontTx/>
              <a:buNone/>
              <a:defRPr sz="2400" kern="1200">
                <a:solidFill>
                  <a:schemeClr val="tx1"/>
                </a:solidFill>
                <a:latin typeface="Times New Roman" panose="02020603050405020304" pitchFamily="18" charset="0"/>
                <a:ea typeface="+mn-ea"/>
                <a:cs typeface="Times New Roman" panose="02020603050405020304" pitchFamily="18" charset="0"/>
              </a:defRPr>
            </a:lvl1pPr>
            <a:lvl2pPr marL="457200" indent="0" algn="l" defTabSz="914400" rtl="0" eaLnBrk="1" latinLnBrk="0" hangingPunct="1">
              <a:lnSpc>
                <a:spcPct val="150000"/>
              </a:lnSpc>
              <a:spcBef>
                <a:spcPct val="20000"/>
              </a:spcBef>
              <a:buFontTx/>
              <a:buNone/>
              <a:defRPr sz="2400" kern="1200">
                <a:solidFill>
                  <a:schemeClr val="tx1"/>
                </a:solidFill>
                <a:latin typeface="Times New Roman" panose="02020603050405020304" pitchFamily="18" charset="0"/>
                <a:ea typeface="+mn-ea"/>
                <a:cs typeface="Times New Roman" panose="02020603050405020304" pitchFamily="18" charset="0"/>
              </a:defRPr>
            </a:lvl2pPr>
            <a:lvl3pPr marL="914400" indent="0" algn="l" defTabSz="914400" rtl="0" eaLnBrk="1" latinLnBrk="0" hangingPunct="1">
              <a:lnSpc>
                <a:spcPct val="150000"/>
              </a:lnSpc>
              <a:spcBef>
                <a:spcPct val="20000"/>
              </a:spcBef>
              <a:buFontTx/>
              <a:buNone/>
              <a:defRPr sz="2400" kern="1200">
                <a:solidFill>
                  <a:schemeClr val="tx1"/>
                </a:solidFill>
                <a:latin typeface="Times New Roman" panose="02020603050405020304" pitchFamily="18" charset="0"/>
                <a:ea typeface="+mn-ea"/>
                <a:cs typeface="Times New Roman" panose="02020603050405020304" pitchFamily="18" charset="0"/>
              </a:defRPr>
            </a:lvl3pPr>
            <a:lvl4pPr marL="1371600" indent="0" algn="l" defTabSz="914400" rtl="0" eaLnBrk="1" latinLnBrk="0" hangingPunct="1">
              <a:lnSpc>
                <a:spcPct val="150000"/>
              </a:lnSpc>
              <a:spcBef>
                <a:spcPct val="20000"/>
              </a:spcBef>
              <a:buFontTx/>
              <a:buNone/>
              <a:defRPr sz="2400" kern="1200">
                <a:solidFill>
                  <a:schemeClr val="tx1"/>
                </a:solidFill>
                <a:latin typeface="Times New Roman" panose="02020603050405020304" pitchFamily="18" charset="0"/>
                <a:ea typeface="+mn-ea"/>
                <a:cs typeface="Times New Roman" panose="02020603050405020304" pitchFamily="18" charset="0"/>
              </a:defRPr>
            </a:lvl4pPr>
            <a:lvl5pPr marL="1828800" indent="0" algn="l" defTabSz="914400" rtl="0" eaLnBrk="1" latinLnBrk="0" hangingPunct="1">
              <a:lnSpc>
                <a:spcPct val="150000"/>
              </a:lnSpc>
              <a:spcBef>
                <a:spcPct val="20000"/>
              </a:spcBef>
              <a:buFontTx/>
              <a:buNone/>
              <a:defRPr sz="24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indent="0" algn="just">
              <a:tabLst>
                <a:tab pos="2970530" algn="l"/>
              </a:tabLst>
            </a:pPr>
            <a:r>
              <a:rPr lang="zh-CN" altLang="zh-CN" b="1" kern="100" dirty="0" smtClean="0">
                <a:solidFill>
                  <a:srgbClr val="FF0000"/>
                </a:solidFill>
                <a:latin typeface="Times New Roman"/>
                <a:ea typeface="黑体"/>
                <a:cs typeface="Times New Roman"/>
              </a:rPr>
              <a:t>解析：</a:t>
            </a:r>
            <a:r>
              <a:rPr lang="zh-CN" altLang="zh-CN" b="1" kern="100" dirty="0" smtClean="0">
                <a:latin typeface="Times New Roman"/>
                <a:ea typeface="楷体_GB2312"/>
                <a:cs typeface="Times New Roman"/>
              </a:rPr>
              <a:t>根据薄膜干涉的形成规律，若薄膜厚度</a:t>
            </a:r>
            <a:r>
              <a:rPr lang="en-US" altLang="zh-CN" b="1" i="1" kern="100" dirty="0" smtClean="0">
                <a:latin typeface="Times New Roman"/>
                <a:ea typeface="楷体_GB2312"/>
                <a:cs typeface="Courier New"/>
              </a:rPr>
              <a:t>d</a:t>
            </a:r>
            <a:r>
              <a:rPr lang="zh-CN" altLang="zh-CN" b="1" kern="100" dirty="0" smtClean="0">
                <a:latin typeface="Times New Roman"/>
                <a:ea typeface="楷体_GB2312"/>
                <a:cs typeface="Times New Roman"/>
              </a:rPr>
              <a:t>均匀变化时，会产生等间距的明暗相间的条纹，现在条纹间距不等，说明薄膜厚度</a:t>
            </a:r>
            <a:r>
              <a:rPr lang="en-US" altLang="zh-CN" b="1" i="1" kern="100" dirty="0" smtClean="0">
                <a:latin typeface="Times New Roman"/>
                <a:ea typeface="楷体_GB2312"/>
                <a:cs typeface="Courier New"/>
              </a:rPr>
              <a:t>d</a:t>
            </a:r>
            <a:r>
              <a:rPr lang="zh-CN" altLang="zh-CN" b="1" kern="100" dirty="0" smtClean="0">
                <a:latin typeface="Times New Roman"/>
                <a:ea typeface="楷体_GB2312"/>
                <a:cs typeface="Times New Roman"/>
              </a:rPr>
              <a:t>不是线性变化的，</a:t>
            </a:r>
            <a:r>
              <a:rPr lang="zh-CN" altLang="zh-CN" b="1" kern="100" dirty="0" smtClean="0">
                <a:latin typeface="宋体"/>
                <a:ea typeface="Times New Roman"/>
                <a:cs typeface="Courier New"/>
              </a:rPr>
              <a:t> </a:t>
            </a:r>
            <a:r>
              <a:rPr lang="zh-CN" altLang="zh-CN" b="1" kern="100" dirty="0" smtClean="0">
                <a:latin typeface="Times New Roman"/>
                <a:ea typeface="楷体_GB2312"/>
                <a:cs typeface="Times New Roman"/>
              </a:rPr>
              <a:t>故</a:t>
            </a:r>
            <a:r>
              <a:rPr lang="en-US" altLang="zh-CN" b="1" kern="100" dirty="0" smtClean="0">
                <a:latin typeface="Times New Roman"/>
                <a:ea typeface="楷体_GB2312"/>
                <a:cs typeface="Courier New"/>
              </a:rPr>
              <a:t>A</a:t>
            </a:r>
            <a:r>
              <a:rPr lang="zh-CN" altLang="zh-CN" b="1" kern="100" dirty="0" smtClean="0">
                <a:latin typeface="Times New Roman"/>
                <a:ea typeface="楷体_GB2312"/>
                <a:cs typeface="Times New Roman"/>
              </a:rPr>
              <a:t>、</a:t>
            </a:r>
            <a:r>
              <a:rPr lang="en-US" altLang="zh-CN" b="1" kern="100" dirty="0" smtClean="0">
                <a:latin typeface="Times New Roman"/>
                <a:ea typeface="楷体_GB2312"/>
                <a:cs typeface="Courier New"/>
              </a:rPr>
              <a:t>B</a:t>
            </a:r>
            <a:r>
              <a:rPr lang="zh-CN" altLang="zh-CN" b="1" kern="100" dirty="0" smtClean="0">
                <a:latin typeface="Times New Roman"/>
                <a:ea typeface="楷体_GB2312"/>
                <a:cs typeface="Times New Roman"/>
              </a:rPr>
              <a:t>错误；由于条纹间距变大，说明薄膜厚度</a:t>
            </a:r>
            <a:r>
              <a:rPr lang="en-US" altLang="zh-CN" b="1" i="1" kern="100" dirty="0" smtClean="0">
                <a:latin typeface="Times New Roman"/>
                <a:ea typeface="楷体_GB2312"/>
                <a:cs typeface="Courier New"/>
              </a:rPr>
              <a:t>d</a:t>
            </a:r>
            <a:r>
              <a:rPr lang="zh-CN" altLang="zh-CN" b="1" kern="100" dirty="0" smtClean="0">
                <a:latin typeface="Times New Roman"/>
                <a:ea typeface="楷体_GB2312"/>
                <a:cs typeface="Times New Roman"/>
              </a:rPr>
              <a:t>的变化趋缓，反映到</a:t>
            </a:r>
            <a:r>
              <a:rPr lang="en-US" altLang="zh-CN" b="1" i="1" kern="100" dirty="0" smtClean="0">
                <a:latin typeface="Times New Roman"/>
                <a:ea typeface="楷体_GB2312"/>
                <a:cs typeface="Courier New"/>
              </a:rPr>
              <a:t>d</a:t>
            </a:r>
            <a:r>
              <a:rPr lang="en-US" altLang="zh-CN" b="1" kern="100" dirty="0" smtClean="0">
                <a:latin typeface="Times New Roman"/>
                <a:ea typeface="楷体_GB2312"/>
                <a:cs typeface="Courier New"/>
              </a:rPr>
              <a:t>-</a:t>
            </a:r>
            <a:r>
              <a:rPr lang="en-US" altLang="zh-CN" b="1" i="1" kern="100" dirty="0" smtClean="0">
                <a:latin typeface="Times New Roman"/>
                <a:ea typeface="楷体_GB2312"/>
                <a:cs typeface="Courier New"/>
              </a:rPr>
              <a:t>x</a:t>
            </a:r>
            <a:r>
              <a:rPr lang="zh-CN" altLang="zh-CN" b="1" kern="100" dirty="0" smtClean="0">
                <a:latin typeface="Times New Roman"/>
                <a:ea typeface="楷体_GB2312"/>
                <a:cs typeface="Times New Roman"/>
              </a:rPr>
              <a:t>图像中即图像的斜率减小，故</a:t>
            </a:r>
            <a:r>
              <a:rPr lang="en-US" altLang="zh-CN" b="1" kern="100" dirty="0" smtClean="0">
                <a:latin typeface="Times New Roman"/>
                <a:ea typeface="楷体_GB2312"/>
                <a:cs typeface="Courier New"/>
              </a:rPr>
              <a:t>C</a:t>
            </a:r>
            <a:r>
              <a:rPr lang="zh-CN" altLang="zh-CN" b="1" kern="100" dirty="0" smtClean="0">
                <a:latin typeface="Times New Roman"/>
                <a:ea typeface="楷体_GB2312"/>
                <a:cs typeface="Times New Roman"/>
              </a:rPr>
              <a:t>错误，</a:t>
            </a:r>
            <a:r>
              <a:rPr lang="en-US" altLang="zh-CN" b="1" kern="100" dirty="0" smtClean="0">
                <a:latin typeface="Times New Roman"/>
                <a:ea typeface="楷体_GB2312"/>
                <a:cs typeface="Courier New"/>
              </a:rPr>
              <a:t>D</a:t>
            </a:r>
            <a:r>
              <a:rPr lang="zh-CN" altLang="zh-CN" b="1" kern="100" dirty="0" smtClean="0">
                <a:latin typeface="Times New Roman"/>
                <a:ea typeface="楷体_GB2312"/>
                <a:cs typeface="Times New Roman"/>
              </a:rPr>
              <a:t>正确。</a:t>
            </a:r>
            <a:endParaRPr lang="zh-CN" altLang="zh-CN" kern="100" dirty="0" smtClean="0">
              <a:latin typeface="宋体"/>
              <a:cs typeface="Courier New"/>
            </a:endParaRPr>
          </a:p>
          <a:p>
            <a:pPr indent="0"/>
            <a:r>
              <a:rPr lang="zh-CN" altLang="zh-CN" b="1" kern="100" dirty="0" smtClean="0">
                <a:solidFill>
                  <a:srgbClr val="FF0000"/>
                </a:solidFill>
                <a:latin typeface="Times New Roman"/>
                <a:ea typeface="黑体"/>
                <a:cs typeface="Times New Roman"/>
              </a:rPr>
              <a:t>答案：</a:t>
            </a:r>
            <a:r>
              <a:rPr lang="en-US" altLang="zh-CN" b="1" kern="100" dirty="0" smtClean="0">
                <a:latin typeface="Times New Roman"/>
                <a:ea typeface="楷体_GB2312"/>
                <a:cs typeface="Courier New"/>
              </a:rPr>
              <a:t> D</a:t>
            </a:r>
            <a:endParaRPr lang="zh-CN" altLang="en-US" dirty="0"/>
          </a:p>
        </p:txBody>
      </p:sp>
    </p:spTree>
    <p:extLst>
      <p:ext uri="{BB962C8B-B14F-4D97-AF65-F5344CB8AC3E}">
        <p14:creationId xmlns:p14="http://schemas.microsoft.com/office/powerpoint/2010/main" val="258535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randombar(horizont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randombar(horizontal)">
                                      <p:cBhvr>
                                        <p:cTn id="12"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896740"/>
            <a:ext cx="10975658" cy="4525963"/>
          </a:xfrm>
        </p:spPr>
        <p:txBody>
          <a:bodyPr/>
          <a:lstStyle/>
          <a:p>
            <a:pPr marL="625475" indent="-625475"/>
            <a:r>
              <a:rPr lang="zh-CN" altLang="zh-CN" b="1" kern="100" dirty="0">
                <a:latin typeface="Times New Roman"/>
                <a:ea typeface="黑体"/>
                <a:cs typeface="Times New Roman"/>
              </a:rPr>
              <a:t>一、培养创新意识和创新思维</a:t>
            </a:r>
            <a:endParaRPr lang="zh-CN" altLang="zh-CN" sz="1050" kern="100" dirty="0">
              <a:latin typeface="宋体"/>
              <a:cs typeface="Courier New"/>
            </a:endParaRPr>
          </a:p>
          <a:p>
            <a:pPr marL="625475" indent="-625475"/>
            <a:r>
              <a:rPr lang="en-US" altLang="zh-CN" b="1" kern="100" dirty="0" smtClean="0">
                <a:latin typeface="Times New Roman"/>
                <a:ea typeface="隶书"/>
                <a:cs typeface="Courier New"/>
              </a:rPr>
              <a:t>	(</a:t>
            </a:r>
            <a:r>
              <a:rPr lang="zh-CN" altLang="zh-CN" b="1" kern="100" dirty="0">
                <a:latin typeface="Times New Roman"/>
                <a:ea typeface="隶书"/>
                <a:cs typeface="Times New Roman"/>
              </a:rPr>
              <a:t>选自鲁科版新教材</a:t>
            </a:r>
            <a:r>
              <a:rPr lang="en-US" altLang="zh-CN" b="1" kern="100" dirty="0">
                <a:latin typeface="宋体"/>
                <a:cs typeface="Times New Roman"/>
              </a:rPr>
              <a:t>“</a:t>
            </a:r>
            <a:r>
              <a:rPr lang="zh-CN" altLang="zh-CN" b="1" kern="100" dirty="0">
                <a:latin typeface="Times New Roman"/>
                <a:ea typeface="隶书"/>
                <a:cs typeface="Times New Roman"/>
              </a:rPr>
              <a:t>物理聊吧</a:t>
            </a:r>
            <a:r>
              <a:rPr lang="en-US" altLang="zh-CN" b="1" kern="100" dirty="0">
                <a:latin typeface="宋体"/>
                <a:cs typeface="Times New Roman"/>
              </a:rPr>
              <a:t>”</a:t>
            </a:r>
            <a:r>
              <a:rPr lang="en-US" altLang="zh-CN" b="1" kern="100" dirty="0">
                <a:latin typeface="Times New Roman"/>
                <a:ea typeface="隶书"/>
                <a:cs typeface="Courier New"/>
              </a:rPr>
              <a:t>)</a:t>
            </a:r>
            <a:r>
              <a:rPr lang="zh-CN" altLang="zh-CN" b="1" kern="100" dirty="0">
                <a:latin typeface="Times New Roman"/>
                <a:cs typeface="Times New Roman"/>
              </a:rPr>
              <a:t>同一实验装置，用不同的色光来做双缝干涉实验，所产生的干涉条纹是不同的。下图是由三种色光产生的干涉条纹，请比较它们有什么异同，并说明原因。</a:t>
            </a:r>
            <a:endParaRPr lang="zh-CN" altLang="zh-CN" sz="1050" kern="100" dirty="0">
              <a:effectLst/>
              <a:latin typeface="宋体"/>
              <a:cs typeface="Courier New"/>
            </a:endParaRPr>
          </a:p>
        </p:txBody>
      </p:sp>
      <p:pic>
        <p:nvPicPr>
          <p:cNvPr id="27651" name="Picture 3" descr="新课程学案3培优高素养"/>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26470" y="260648"/>
            <a:ext cx="5063405" cy="625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5" descr="20XWLX4-120.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945459" y="3356991"/>
            <a:ext cx="2592288" cy="3137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5357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3019234175"/>
              </p:ext>
            </p:extLst>
          </p:nvPr>
        </p:nvGraphicFramePr>
        <p:xfrm>
          <a:off x="985019" y="1340768"/>
          <a:ext cx="10274300" cy="3254375"/>
        </p:xfrm>
        <a:graphic>
          <a:graphicData uri="http://schemas.openxmlformats.org/presentationml/2006/ole">
            <mc:AlternateContent xmlns:mc="http://schemas.openxmlformats.org/markup-compatibility/2006">
              <mc:Choice xmlns:v="urn:schemas-microsoft-com:vml" Requires="v">
                <p:oleObj spid="_x0000_s24593" name="文档" r:id="rId3" imgW="10371836" imgH="3292594" progId="Word.Document.12">
                  <p:embed/>
                </p:oleObj>
              </mc:Choice>
              <mc:Fallback>
                <p:oleObj name="文档" r:id="rId3" imgW="10371836" imgH="3292594" progId="Word.Document.12">
                  <p:embed/>
                  <p:pic>
                    <p:nvPicPr>
                      <p:cNvPr id="0" name=""/>
                      <p:cNvPicPr/>
                      <p:nvPr/>
                    </p:nvPicPr>
                    <p:blipFill>
                      <a:blip r:embed="rId4"/>
                      <a:stretch>
                        <a:fillRect/>
                      </a:stretch>
                    </p:blipFill>
                    <p:spPr>
                      <a:xfrm>
                        <a:off x="985019" y="1340768"/>
                        <a:ext cx="10274300" cy="3254375"/>
                      </a:xfrm>
                      <a:prstGeom prst="rect">
                        <a:avLst/>
                      </a:prstGeom>
                    </p:spPr>
                  </p:pic>
                </p:oleObj>
              </mc:Fallback>
            </mc:AlternateContent>
          </a:graphicData>
        </a:graphic>
      </p:graphicFrame>
    </p:spTree>
    <p:extLst>
      <p:ext uri="{BB962C8B-B14F-4D97-AF65-F5344CB8AC3E}">
        <p14:creationId xmlns:p14="http://schemas.microsoft.com/office/powerpoint/2010/main" val="53940406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88640"/>
            <a:ext cx="10975658" cy="6552728"/>
          </a:xfrm>
        </p:spPr>
        <p:txBody>
          <a:bodyPr/>
          <a:lstStyle/>
          <a:p>
            <a:pPr marL="533400" indent="-442913"/>
            <a:r>
              <a:rPr lang="zh-CN" altLang="zh-CN" b="1" kern="100" dirty="0">
                <a:latin typeface="Times New Roman"/>
                <a:ea typeface="黑体"/>
                <a:cs typeface="Times New Roman"/>
              </a:rPr>
              <a:t>二、注重学以致用和思维建模</a:t>
            </a:r>
            <a:endParaRPr lang="zh-CN" altLang="zh-CN" sz="1050" kern="100" dirty="0">
              <a:latin typeface="宋体"/>
              <a:cs typeface="Courier New"/>
            </a:endParaRPr>
          </a:p>
          <a:p>
            <a:pPr marL="533400" indent="-442913"/>
            <a:r>
              <a:rPr lang="en-US" altLang="zh-CN" b="1" kern="100" dirty="0">
                <a:latin typeface="Times New Roman"/>
                <a:cs typeface="Courier New"/>
              </a:rPr>
              <a:t>1</a:t>
            </a:r>
            <a:r>
              <a:rPr lang="zh-CN" altLang="zh-CN" b="1" kern="100" dirty="0">
                <a:latin typeface="Times New Roman"/>
                <a:cs typeface="Times New Roman"/>
              </a:rPr>
              <a:t>．矿井中的瓦斯对人危害极大，某同学查资料得知含有瓦斯的气体的折射率大于干净空气的折射率，于是他根据双缝干涉的原理设计了一个监测仪，在双缝前面放置两个完全相同的透明容器</a:t>
            </a:r>
            <a:r>
              <a:rPr lang="en-US" altLang="zh-CN" b="1" i="1" kern="100" dirty="0">
                <a:latin typeface="Times New Roman"/>
                <a:cs typeface="Courier New"/>
              </a:rPr>
              <a:t>A</a:t>
            </a:r>
            <a:r>
              <a:rPr lang="zh-CN" altLang="zh-CN" b="1" kern="100" dirty="0">
                <a:latin typeface="Times New Roman"/>
                <a:cs typeface="Times New Roman"/>
              </a:rPr>
              <a:t>、</a:t>
            </a:r>
            <a:r>
              <a:rPr lang="en-US" altLang="zh-CN" b="1" i="1" kern="100" dirty="0">
                <a:latin typeface="Times New Roman"/>
                <a:cs typeface="Courier New"/>
              </a:rPr>
              <a:t>B</a:t>
            </a:r>
            <a:r>
              <a:rPr lang="zh-CN" altLang="zh-CN" b="1" kern="100" dirty="0">
                <a:latin typeface="Times New Roman"/>
                <a:cs typeface="Times New Roman"/>
              </a:rPr>
              <a:t>，其中</a:t>
            </a:r>
            <a:r>
              <a:rPr lang="en-US" altLang="zh-CN" b="1" i="1" kern="100" dirty="0">
                <a:latin typeface="Times New Roman"/>
                <a:cs typeface="Courier New"/>
              </a:rPr>
              <a:t>A</a:t>
            </a:r>
            <a:r>
              <a:rPr lang="zh-CN" altLang="zh-CN" b="1" kern="100" dirty="0">
                <a:latin typeface="Times New Roman"/>
                <a:cs typeface="Times New Roman"/>
              </a:rPr>
              <a:t>与干净空气相通，</a:t>
            </a:r>
            <a:r>
              <a:rPr lang="en-US" altLang="zh-CN" b="1" i="1" kern="100" dirty="0">
                <a:latin typeface="Times New Roman"/>
                <a:cs typeface="Courier New"/>
              </a:rPr>
              <a:t>B</a:t>
            </a:r>
            <a:r>
              <a:rPr lang="zh-CN" altLang="zh-CN" b="1" kern="100" dirty="0">
                <a:latin typeface="Times New Roman"/>
                <a:cs typeface="Times New Roman"/>
              </a:rPr>
              <a:t>与矿井中的气体相通，观察屏上的干涉条纹，如果屏的正中央变为暗纹，说明</a:t>
            </a:r>
            <a:r>
              <a:rPr lang="en-US" altLang="zh-CN" b="1" i="1" kern="100" dirty="0">
                <a:latin typeface="Times New Roman"/>
                <a:cs typeface="Courier New"/>
              </a:rPr>
              <a:t>B</a:t>
            </a:r>
            <a:r>
              <a:rPr lang="zh-CN" altLang="zh-CN" b="1" kern="100" dirty="0">
                <a:latin typeface="Times New Roman"/>
                <a:cs typeface="Times New Roman"/>
              </a:rPr>
              <a:t>中气</a:t>
            </a:r>
            <a:r>
              <a:rPr lang="zh-CN" altLang="zh-CN" b="1" kern="100" dirty="0" smtClean="0">
                <a:latin typeface="Times New Roman"/>
                <a:cs typeface="Times New Roman"/>
              </a:rPr>
              <a:t>体</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533400" indent="0"/>
            <a:r>
              <a:rPr lang="en-US" altLang="zh-CN" b="1" kern="100" dirty="0">
                <a:latin typeface="Times New Roman"/>
                <a:cs typeface="Courier New"/>
              </a:rPr>
              <a:t>A</a:t>
            </a:r>
            <a:r>
              <a:rPr lang="zh-CN" altLang="zh-CN" b="1" kern="100" dirty="0">
                <a:latin typeface="Times New Roman"/>
                <a:cs typeface="Times New Roman"/>
              </a:rPr>
              <a:t>．一定含瓦斯　　　　　　　</a:t>
            </a:r>
            <a:r>
              <a:rPr lang="en-US" altLang="zh-CN" b="1" kern="100" dirty="0">
                <a:latin typeface="Times New Roman"/>
                <a:cs typeface="Courier New"/>
              </a:rPr>
              <a:t>	B</a:t>
            </a:r>
            <a:r>
              <a:rPr lang="zh-CN" altLang="zh-CN" b="1" kern="100" dirty="0">
                <a:latin typeface="Times New Roman"/>
                <a:cs typeface="Times New Roman"/>
              </a:rPr>
              <a:t>．一定不含瓦斯</a:t>
            </a:r>
            <a:endParaRPr lang="zh-CN" altLang="zh-CN" sz="1050" kern="100" dirty="0">
              <a:latin typeface="宋体"/>
              <a:cs typeface="Courier New"/>
            </a:endParaRPr>
          </a:p>
          <a:p>
            <a:pPr marL="533400" indent="0"/>
            <a:r>
              <a:rPr lang="en-US" altLang="zh-CN" b="1" kern="100" dirty="0">
                <a:latin typeface="Times New Roman"/>
                <a:cs typeface="Courier New"/>
              </a:rPr>
              <a:t>C</a:t>
            </a:r>
            <a:r>
              <a:rPr lang="zh-CN" altLang="zh-CN" b="1" kern="100" dirty="0">
                <a:latin typeface="Times New Roman"/>
                <a:cs typeface="Times New Roman"/>
              </a:rPr>
              <a:t>．不一定含瓦斯</a:t>
            </a:r>
            <a:r>
              <a:rPr lang="en-US" altLang="zh-CN" b="1" kern="100" dirty="0">
                <a:latin typeface="Times New Roman"/>
                <a:cs typeface="Courier New"/>
              </a:rPr>
              <a:t>  	</a:t>
            </a:r>
            <a:r>
              <a:rPr lang="en-US" altLang="zh-CN" b="1" kern="100" dirty="0" smtClean="0">
                <a:latin typeface="Times New Roman"/>
                <a:cs typeface="Courier New"/>
              </a:rPr>
              <a:t>		D</a:t>
            </a:r>
            <a:r>
              <a:rPr lang="zh-CN" altLang="zh-CN" b="1" kern="100" dirty="0">
                <a:latin typeface="Times New Roman"/>
                <a:cs typeface="Times New Roman"/>
              </a:rPr>
              <a:t>．无法判定</a:t>
            </a:r>
            <a:endParaRPr lang="zh-CN" altLang="zh-CN" sz="1050" kern="100" dirty="0">
              <a:latin typeface="宋体"/>
              <a:cs typeface="Courier New"/>
            </a:endParaRPr>
          </a:p>
          <a:p>
            <a:pPr marL="533400"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如</a:t>
            </a:r>
            <a:r>
              <a:rPr lang="zh-CN" altLang="zh-CN" b="1" kern="100" dirty="0">
                <a:latin typeface="Times New Roman"/>
                <a:ea typeface="楷体_GB2312"/>
                <a:cs typeface="Times New Roman"/>
              </a:rPr>
              <a:t>果屏的正中央变为暗纹，说明从双缝到屏的路程差发生了变化，所以</a:t>
            </a:r>
            <a:r>
              <a:rPr lang="en-US" altLang="zh-CN" b="1" i="1" kern="100" dirty="0">
                <a:latin typeface="Times New Roman"/>
                <a:ea typeface="楷体_GB2312"/>
                <a:cs typeface="Courier New"/>
              </a:rPr>
              <a:t>B</a:t>
            </a:r>
            <a:r>
              <a:rPr lang="zh-CN" altLang="zh-CN" b="1" kern="100" dirty="0">
                <a:latin typeface="Times New Roman"/>
                <a:ea typeface="楷体_GB2312"/>
                <a:cs typeface="Times New Roman"/>
              </a:rPr>
              <a:t>中气体一定含瓦斯</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533400"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A</a:t>
            </a:r>
            <a:endParaRPr lang="zh-CN" altLang="zh-CN" sz="1050" kern="100" dirty="0">
              <a:latin typeface="宋体"/>
              <a:cs typeface="Courier New"/>
            </a:endParaRPr>
          </a:p>
        </p:txBody>
      </p:sp>
    </p:spTree>
    <p:extLst>
      <p:ext uri="{BB962C8B-B14F-4D97-AF65-F5344CB8AC3E}">
        <p14:creationId xmlns:p14="http://schemas.microsoft.com/office/powerpoint/2010/main" val="53940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randombar(horizontal)">
                                      <p:cBhvr>
                                        <p:cTn id="7" dur="5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5" end="5"/>
                                            </p:txEl>
                                          </p:spTgt>
                                        </p:tgtEl>
                                        <p:attrNameLst>
                                          <p:attrName>style.visibility</p:attrName>
                                        </p:attrNameLst>
                                      </p:cBhvr>
                                      <p:to>
                                        <p:strVal val="visible"/>
                                      </p:to>
                                    </p:set>
                                    <p:animEffect transition="in" filter="randombar(horizontal)">
                                      <p:cBhvr>
                                        <p:cTn id="1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对象 4"/>
          <p:cNvGraphicFramePr>
            <a:graphicFrameLocks noChangeAspect="1"/>
          </p:cNvGraphicFramePr>
          <p:nvPr>
            <p:extLst>
              <p:ext uri="{D42A27DB-BD31-4B8C-83A1-F6EECF244321}">
                <p14:modId xmlns:p14="http://schemas.microsoft.com/office/powerpoint/2010/main" val="2137391323"/>
              </p:ext>
            </p:extLst>
          </p:nvPr>
        </p:nvGraphicFramePr>
        <p:xfrm>
          <a:off x="841003" y="476672"/>
          <a:ext cx="10652125" cy="3562350"/>
        </p:xfrm>
        <a:graphic>
          <a:graphicData uri="http://schemas.openxmlformats.org/presentationml/2006/ole">
            <mc:AlternateContent xmlns:mc="http://schemas.openxmlformats.org/markup-compatibility/2006">
              <mc:Choice xmlns:v="urn:schemas-microsoft-com:vml" Requires="v">
                <p:oleObj spid="_x0000_s25635" name="文档" r:id="rId3" imgW="10652146" imgH="3562620" progId="Word.Document.12">
                  <p:embed/>
                </p:oleObj>
              </mc:Choice>
              <mc:Fallback>
                <p:oleObj name="文档" r:id="rId3" imgW="10652146" imgH="3562620" progId="Word.Document.12">
                  <p:embed/>
                  <p:pic>
                    <p:nvPicPr>
                      <p:cNvPr id="0" name=""/>
                      <p:cNvPicPr/>
                      <p:nvPr/>
                    </p:nvPicPr>
                    <p:blipFill>
                      <a:blip r:embed="rId4"/>
                      <a:stretch>
                        <a:fillRect/>
                      </a:stretch>
                    </p:blipFill>
                    <p:spPr>
                      <a:xfrm>
                        <a:off x="841003" y="476672"/>
                        <a:ext cx="10652125" cy="3562350"/>
                      </a:xfrm>
                      <a:prstGeom prst="rect">
                        <a:avLst/>
                      </a:prstGeom>
                    </p:spPr>
                  </p:pic>
                </p:oleObj>
              </mc:Fallback>
            </mc:AlternateContent>
          </a:graphicData>
        </a:graphic>
      </p:graphicFrame>
      <p:graphicFrame>
        <p:nvGraphicFramePr>
          <p:cNvPr id="6" name="对象 5"/>
          <p:cNvGraphicFramePr>
            <a:graphicFrameLocks noChangeAspect="1"/>
          </p:cNvGraphicFramePr>
          <p:nvPr>
            <p:extLst>
              <p:ext uri="{D42A27DB-BD31-4B8C-83A1-F6EECF244321}">
                <p14:modId xmlns:p14="http://schemas.microsoft.com/office/powerpoint/2010/main" val="3687557815"/>
              </p:ext>
            </p:extLst>
          </p:nvPr>
        </p:nvGraphicFramePr>
        <p:xfrm>
          <a:off x="985019" y="3933056"/>
          <a:ext cx="10371138" cy="2374900"/>
        </p:xfrm>
        <a:graphic>
          <a:graphicData uri="http://schemas.openxmlformats.org/presentationml/2006/ole">
            <mc:AlternateContent xmlns:mc="http://schemas.openxmlformats.org/markup-compatibility/2006">
              <mc:Choice xmlns:v="urn:schemas-microsoft-com:vml" Requires="v">
                <p:oleObj spid="_x0000_s25636" name="文档" r:id="rId5" imgW="10371836" imgH="2375080" progId="Word.Document.12">
                  <p:embed/>
                </p:oleObj>
              </mc:Choice>
              <mc:Fallback>
                <p:oleObj name="文档" r:id="rId5" imgW="10371836" imgH="2375080" progId="Word.Document.12">
                  <p:embed/>
                  <p:pic>
                    <p:nvPicPr>
                      <p:cNvPr id="0" name=""/>
                      <p:cNvPicPr/>
                      <p:nvPr/>
                    </p:nvPicPr>
                    <p:blipFill>
                      <a:blip r:embed="rId6"/>
                      <a:stretch>
                        <a:fillRect/>
                      </a:stretch>
                    </p:blipFill>
                    <p:spPr>
                      <a:xfrm>
                        <a:off x="985019" y="3933056"/>
                        <a:ext cx="10371138" cy="2374900"/>
                      </a:xfrm>
                      <a:prstGeom prst="rect">
                        <a:avLst/>
                      </a:prstGeom>
                    </p:spPr>
                  </p:pic>
                </p:oleObj>
              </mc:Fallback>
            </mc:AlternateContent>
          </a:graphicData>
        </a:graphic>
      </p:graphicFrame>
    </p:spTree>
    <p:extLst>
      <p:ext uri="{BB962C8B-B14F-4D97-AF65-F5344CB8AC3E}">
        <p14:creationId xmlns:p14="http://schemas.microsoft.com/office/powerpoint/2010/main" val="22814768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idx="1"/>
          </p:nvPr>
        </p:nvSpPr>
        <p:spPr/>
        <p:txBody>
          <a:bodyPr/>
          <a:lstStyle/>
          <a:p>
            <a:pPr indent="612140" algn="just">
              <a:tabLst>
                <a:tab pos="3150870" algn="l"/>
              </a:tabLst>
            </a:pPr>
            <a:r>
              <a:rPr lang="zh-CN" altLang="zh-CN" b="1" kern="100" dirty="0">
                <a:solidFill>
                  <a:srgbClr val="FF0000"/>
                </a:solidFill>
                <a:latin typeface="宋体"/>
                <a:ea typeface="黑体"/>
                <a:cs typeface="Times New Roman"/>
              </a:rPr>
              <a:t>解析：</a:t>
            </a:r>
            <a:r>
              <a:rPr lang="zh-CN" altLang="zh-CN" b="1" kern="100" dirty="0">
                <a:latin typeface="Times New Roman"/>
                <a:ea typeface="楷体_GB2312"/>
                <a:cs typeface="Times New Roman"/>
              </a:rPr>
              <a:t>因为</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的膨胀系数小于</a:t>
            </a:r>
            <a:r>
              <a:rPr lang="en-US" altLang="zh-CN" b="1" kern="100" dirty="0">
                <a:latin typeface="Times New Roman"/>
                <a:ea typeface="楷体_GB2312"/>
                <a:cs typeface="Courier New"/>
              </a:rPr>
              <a:t>G</a:t>
            </a:r>
            <a:r>
              <a:rPr lang="zh-CN" altLang="zh-CN" b="1" kern="100" dirty="0">
                <a:latin typeface="Times New Roman"/>
                <a:ea typeface="楷体_GB2312"/>
                <a:cs typeface="Times New Roman"/>
              </a:rPr>
              <a:t>的膨胀系数，当温度升高时，</a:t>
            </a:r>
            <a:r>
              <a:rPr lang="en-US" altLang="zh-CN" b="1" kern="100" dirty="0">
                <a:latin typeface="Times New Roman"/>
                <a:ea typeface="楷体_GB2312"/>
                <a:cs typeface="Courier New"/>
              </a:rPr>
              <a:t>G</a:t>
            </a:r>
            <a:r>
              <a:rPr lang="zh-CN" altLang="zh-CN" b="1" kern="100" dirty="0">
                <a:latin typeface="Times New Roman"/>
                <a:ea typeface="楷体_GB2312"/>
                <a:cs typeface="Times New Roman"/>
              </a:rPr>
              <a:t>膨胀得更明显，导致劈形空气层的厚度变大，空气层上相同厚度的位置将左移，对应该厚度的干涉条纹也相应左移，故</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正确。</a:t>
            </a:r>
            <a:endParaRPr lang="zh-CN" altLang="zh-CN" sz="1050" kern="100" dirty="0">
              <a:latin typeface="宋体"/>
              <a:cs typeface="Courier New"/>
            </a:endParaRPr>
          </a:p>
          <a:p>
            <a:pPr indent="612140" algn="just">
              <a:tabLst>
                <a:tab pos="3150870" algn="l"/>
              </a:tabLst>
            </a:pPr>
            <a:r>
              <a:rPr lang="zh-CN" altLang="zh-CN" b="1" kern="100" dirty="0">
                <a:solidFill>
                  <a:srgbClr val="FF0000"/>
                </a:solidFill>
                <a:latin typeface="宋体"/>
                <a:ea typeface="黑体"/>
                <a:cs typeface="Times New Roman"/>
              </a:rPr>
              <a:t>答案：</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　</a:t>
            </a:r>
            <a:endParaRPr lang="zh-CN" altLang="zh-CN" sz="1050" kern="100" dirty="0">
              <a:latin typeface="宋体"/>
              <a:cs typeface="Courier New"/>
            </a:endParaRPr>
          </a:p>
          <a:p>
            <a:endParaRPr lang="zh-CN" altLang="en-US" dirty="0"/>
          </a:p>
        </p:txBody>
      </p:sp>
    </p:spTree>
    <p:extLst>
      <p:ext uri="{BB962C8B-B14F-4D97-AF65-F5344CB8AC3E}">
        <p14:creationId xmlns:p14="http://schemas.microsoft.com/office/powerpoint/2010/main" val="402438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randombar(horizontal)">
                                      <p:cBhvr>
                                        <p:cTn id="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8161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2007" y="1497547"/>
            <a:ext cx="944421" cy="3513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12">
            <a:hlinkClick r:id="" action="ppaction://hlinkshowjump?jump=nextslide" highlightClick="1"/>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68811" y="1502660"/>
            <a:ext cx="9578899" cy="3495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文本框 816131">
            <a:hlinkClick r:id="rId5" action="ppaction://hlinkfile"/>
          </p:cNvPr>
          <p:cNvSpPr txBox="1"/>
          <p:nvPr/>
        </p:nvSpPr>
        <p:spPr>
          <a:xfrm>
            <a:off x="913011" y="2420888"/>
            <a:ext cx="10371137" cy="1338828"/>
          </a:xfrm>
          <a:prstGeom prst="rect">
            <a:avLst/>
          </a:prstGeom>
          <a:noFill/>
          <a:ln w="9525">
            <a:noFill/>
          </a:ln>
        </p:spPr>
        <p:txBody>
          <a:bodyPr vert="horz" wrap="square" lIns="91440" tIns="45720" rIns="91440" bIns="45720" numCol="1" anchor="t" anchorCtr="0" compatLnSpc="1">
            <a:prstTxWarp prst="textNoShape">
              <a:avLst/>
            </a:prstTxWarp>
            <a:spAutoFit/>
          </a:bodyPr>
          <a:lstStyle/>
          <a:p>
            <a:pPr algn="ctr" fontAlgn="base">
              <a:lnSpc>
                <a:spcPct val="150000"/>
              </a:lnSpc>
              <a:spcBef>
                <a:spcPct val="0"/>
              </a:spcBef>
              <a:spcAft>
                <a:spcPct val="0"/>
              </a:spcAft>
            </a:pP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课时跟踪检测</a:t>
            </a:r>
            <a:r>
              <a:rPr lang="zh-CN"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a:effectLst>
                  <a:outerShdw blurRad="50800" dist="38100" algn="tr" rotWithShape="0">
                    <a:prstClr val="black">
                      <a:alpha val="40000"/>
                    </a:prstClr>
                  </a:outerShdw>
                </a:effectLst>
              </a:rPr>
              <a:t>见</a:t>
            </a:r>
            <a:r>
              <a:rPr lang="zh-CN"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课时</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跟踪</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检测（</a:t>
            </a:r>
            <a:r>
              <a:rPr lang="zh-CN" altLang="en-US"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二十二</a:t>
            </a:r>
            <a:r>
              <a:rPr lang="zh-CN" altLang="zh-CN" sz="2800" b="1" dirty="0" smtClean="0">
                <a:effectLst>
                  <a:outerShdw blurRad="50800" dist="38100" algn="tr" rotWithShape="0">
                    <a:prstClr val="black">
                      <a:alpha val="40000"/>
                    </a:prstClr>
                  </a:outerShdw>
                </a:effectLst>
                <a:latin typeface="方正楷体简体" panose="03000509000000000000" pitchFamily="65" charset="-122"/>
                <a:ea typeface="方正楷体简体" panose="03000509000000000000" pitchFamily="65" charset="-122"/>
              </a:rPr>
              <a:t>）</a:t>
            </a:r>
            <a:r>
              <a:rPr lang="en-US" altLang="zh-CN" sz="2800" b="1" dirty="0" smtClean="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rPr>
              <a:t>”</a:t>
            </a:r>
            <a:endParaRPr lang="en-US" altLang="zh-CN" sz="2800" b="1" dirty="0">
              <a:effectLst>
                <a:outerShdw blurRad="50800" dist="38100" algn="tr" rotWithShape="0">
                  <a:prstClr val="black">
                    <a:alpha val="40000"/>
                  </a:prstClr>
                </a:outerShdw>
              </a:effectLst>
              <a:latin typeface="Times New Roman" panose="02020603050405020304" pitchFamily="18" charset="0"/>
              <a:cs typeface="Times New Roman" panose="02020603050405020304" pitchFamily="18" charset="0"/>
            </a:endParaRPr>
          </a:p>
          <a:p>
            <a:pPr marL="0" marR="0" lvl="0" indent="0" algn="ctr" defTabSz="914400" rtl="0" eaLnBrk="1" fontAlgn="base" latinLnBrk="0" hangingPunct="1">
              <a:lnSpc>
                <a:spcPct val="150000"/>
              </a:lnSpc>
              <a:spcBef>
                <a:spcPct val="0"/>
              </a:spcBef>
              <a:spcAft>
                <a:spcPct val="0"/>
              </a:spcAft>
              <a:buClrTx/>
              <a:buSzTx/>
              <a:buFontTx/>
              <a:buNone/>
              <a:tabLst/>
            </a:pPr>
            <a:r>
              <a:rPr kumimoji="0" lang="zh-CN" altLang="en-US" sz="26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ea typeface="宋体" pitchFamily="2" charset="-122"/>
              </a:rPr>
              <a:t> </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r>
              <a:rPr kumimoji="0" lang="zh-CN" altLang="zh-CN" sz="2600" b="1" i="0" u="none" strike="noStrike" cap="none" normalizeH="0" baseline="0" dirty="0" smtClean="0">
                <a:ln>
                  <a:noFill/>
                </a:ln>
                <a:solidFill>
                  <a:srgbClr val="FF0000"/>
                </a:solidFill>
                <a:effectLst/>
                <a:latin typeface="隶书" pitchFamily="49" charset="-122"/>
                <a:ea typeface="隶书" pitchFamily="49" charset="-122"/>
              </a:rPr>
              <a:t>单击进入电子文档</a:t>
            </a:r>
            <a:r>
              <a:rPr kumimoji="0" lang="en-US" altLang="zh-CN" sz="2600" b="1" i="0" u="none" strike="noStrike" cap="none" normalizeH="0" baseline="0" dirty="0" smtClean="0">
                <a:ln>
                  <a:noFill/>
                </a:ln>
                <a:solidFill>
                  <a:srgbClr val="FF0000"/>
                </a:solidFill>
                <a:effectLst/>
                <a:latin typeface="隶书" pitchFamily="49" charset="-122"/>
                <a:ea typeface="隶书" pitchFamily="49" charset="-122"/>
              </a:rPr>
              <a:t>)</a:t>
            </a:r>
            <a:endParaRPr kumimoji="0" lang="zh-CN" altLang="zh-CN" sz="1800" b="0" i="0" u="none" strike="noStrike" cap="none" normalizeH="0" baseline="0" dirty="0" smtClean="0">
              <a:ln>
                <a:noFill/>
              </a:ln>
              <a:solidFill>
                <a:schemeClr val="tx1"/>
              </a:solidFill>
              <a:effectLst/>
              <a:latin typeface="Arial" pitchFamily="34" charset="0"/>
              <a:ea typeface="宋体" pitchFamily="2" charset="-122"/>
            </a:endParaRPr>
          </a:p>
        </p:txBody>
      </p:sp>
    </p:spTree>
    <p:extLst>
      <p:ext uri="{BB962C8B-B14F-4D97-AF65-F5344CB8AC3E}">
        <p14:creationId xmlns:p14="http://schemas.microsoft.com/office/powerpoint/2010/main" val="206966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75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1250"/>
                                        <p:tgtEl>
                                          <p:spTgt spid="14"/>
                                        </p:tgtEl>
                                      </p:cBhvr>
                                    </p:animEffect>
                                  </p:childTnLst>
                                </p:cTn>
                              </p:par>
                              <p:par>
                                <p:cTn id="8" presetID="22" presetClass="entr" presetSubtype="8" fill="hold" nodeType="withEffect">
                                  <p:stCondLst>
                                    <p:cond delay="250"/>
                                  </p:stCondLst>
                                  <p:childTnLst>
                                    <p:set>
                                      <p:cBhvr>
                                        <p:cTn id="9" dur="1" fill="hold">
                                          <p:stCondLst>
                                            <p:cond delay="0"/>
                                          </p:stCondLst>
                                        </p:cTn>
                                        <p:tgtEl>
                                          <p:spTgt spid="13"/>
                                        </p:tgtEl>
                                        <p:attrNameLst>
                                          <p:attrName>style.visibility</p:attrName>
                                        </p:attrNameLst>
                                      </p:cBhvr>
                                      <p:to>
                                        <p:strVal val="visible"/>
                                      </p:to>
                                    </p:set>
                                    <p:animEffect transition="in" filter="wipe(left)">
                                      <p:cBhvr>
                                        <p:cTn id="10" dur="12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 y="1590675"/>
            <a:ext cx="12155488"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87605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对象 1"/>
          <p:cNvGraphicFramePr>
            <a:graphicFrameLocks noChangeAspect="1"/>
          </p:cNvGraphicFramePr>
          <p:nvPr>
            <p:extLst>
              <p:ext uri="{D42A27DB-BD31-4B8C-83A1-F6EECF244321}">
                <p14:modId xmlns:p14="http://schemas.microsoft.com/office/powerpoint/2010/main" val="1548727360"/>
              </p:ext>
            </p:extLst>
          </p:nvPr>
        </p:nvGraphicFramePr>
        <p:xfrm>
          <a:off x="913011" y="980728"/>
          <a:ext cx="10371138" cy="4475163"/>
        </p:xfrm>
        <a:graphic>
          <a:graphicData uri="http://schemas.openxmlformats.org/presentationml/2006/ole">
            <mc:AlternateContent xmlns:mc="http://schemas.openxmlformats.org/markup-compatibility/2006">
              <mc:Choice xmlns:v="urn:schemas-microsoft-com:vml" Requires="v">
                <p:oleObj spid="_x0000_s4153" name="文档" r:id="rId3" imgW="10371836" imgH="4481576" progId="Word.Document.12">
                  <p:embed/>
                </p:oleObj>
              </mc:Choice>
              <mc:Fallback>
                <p:oleObj name="文档" r:id="rId3" imgW="10371836" imgH="4481576" progId="Word.Document.12">
                  <p:embed/>
                  <p:pic>
                    <p:nvPicPr>
                      <p:cNvPr id="0" name=""/>
                      <p:cNvPicPr/>
                      <p:nvPr/>
                    </p:nvPicPr>
                    <p:blipFill>
                      <a:blip r:embed="rId4"/>
                      <a:stretch>
                        <a:fillRect/>
                      </a:stretch>
                    </p:blipFill>
                    <p:spPr>
                      <a:xfrm>
                        <a:off x="913011" y="980728"/>
                        <a:ext cx="10371138" cy="4475163"/>
                      </a:xfrm>
                      <a:prstGeom prst="rect">
                        <a:avLst/>
                      </a:prstGeom>
                    </p:spPr>
                  </p:pic>
                </p:oleObj>
              </mc:Fallback>
            </mc:AlternateContent>
          </a:graphicData>
        </a:graphic>
      </p:graphicFrame>
      <p:sp>
        <p:nvSpPr>
          <p:cNvPr id="4" name="矩形 3"/>
          <p:cNvSpPr/>
          <p:nvPr/>
        </p:nvSpPr>
        <p:spPr>
          <a:xfrm>
            <a:off x="1561083" y="3573016"/>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越大</a:t>
            </a:r>
            <a:endParaRPr lang="zh-CN" altLang="en-US" sz="2400" dirty="0"/>
          </a:p>
        </p:txBody>
      </p:sp>
      <p:sp>
        <p:nvSpPr>
          <p:cNvPr id="7" name="矩形 6"/>
          <p:cNvSpPr/>
          <p:nvPr/>
        </p:nvSpPr>
        <p:spPr>
          <a:xfrm>
            <a:off x="4945459" y="476753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彩色</a:t>
            </a:r>
            <a:endParaRPr lang="zh-CN" altLang="en-US" sz="2400"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randombar(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randombar(horizontal)">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p:txBody>
          <a:bodyPr/>
          <a:lstStyle/>
          <a:p>
            <a:pPr indent="612140"/>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latin typeface="宋体"/>
              <a:cs typeface="Courier New"/>
            </a:endParaRPr>
          </a:p>
          <a:p>
            <a:pPr indent="612140"/>
            <a:r>
              <a:rPr lang="en-US" altLang="zh-CN" b="1" kern="100" dirty="0">
                <a:latin typeface="Times New Roman"/>
                <a:cs typeface="Courier New"/>
              </a:rPr>
              <a:t>(1)</a:t>
            </a:r>
            <a:r>
              <a:rPr lang="zh-CN" altLang="zh-CN" b="1" kern="100" dirty="0">
                <a:latin typeface="Times New Roman"/>
                <a:cs typeface="Times New Roman"/>
              </a:rPr>
              <a:t>直接用强光照射双缝，会发生干涉</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两列光波的路程差为半波长的整数倍时为暗条纹</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612140"/>
            <a:r>
              <a:rPr lang="en-US" altLang="zh-CN" b="1" kern="100" dirty="0">
                <a:latin typeface="Times New Roman"/>
                <a:cs typeface="Courier New"/>
              </a:rPr>
              <a:t>(3)</a:t>
            </a:r>
            <a:r>
              <a:rPr lang="zh-CN" altLang="zh-CN" b="1" kern="100" dirty="0">
                <a:latin typeface="Times New Roman"/>
                <a:cs typeface="Times New Roman"/>
              </a:rPr>
              <a:t>双缝间距越大，条纹间距越大</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indent="612140"/>
            <a:r>
              <a:rPr lang="en-US" altLang="zh-CN" b="1" kern="100" dirty="0">
                <a:latin typeface="Times New Roman"/>
                <a:cs typeface="Courier New"/>
              </a:rPr>
              <a:t>(4)</a:t>
            </a:r>
            <a:r>
              <a:rPr lang="zh-CN" altLang="zh-CN" b="1" kern="100" dirty="0">
                <a:latin typeface="Times New Roman"/>
                <a:cs typeface="Times New Roman"/>
              </a:rPr>
              <a:t>波长越长，条纹间距越大</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endParaRPr lang="zh-CN" altLang="en-US" dirty="0"/>
          </a:p>
        </p:txBody>
      </p:sp>
      <p:sp>
        <p:nvSpPr>
          <p:cNvPr id="3" name="矩形 2"/>
          <p:cNvSpPr/>
          <p:nvPr/>
        </p:nvSpPr>
        <p:spPr>
          <a:xfrm>
            <a:off x="10760001" y="189626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5" name="矩形 4"/>
          <p:cNvSpPr/>
          <p:nvPr/>
        </p:nvSpPr>
        <p:spPr>
          <a:xfrm>
            <a:off x="10772698" y="2535287"/>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7" name="矩形 6"/>
          <p:cNvSpPr/>
          <p:nvPr/>
        </p:nvSpPr>
        <p:spPr>
          <a:xfrm>
            <a:off x="10760001" y="3140968"/>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
        <p:nvSpPr>
          <p:cNvPr id="8" name="矩形 7"/>
          <p:cNvSpPr/>
          <p:nvPr/>
        </p:nvSpPr>
        <p:spPr>
          <a:xfrm>
            <a:off x="10760001" y="371703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24979" y="188640"/>
            <a:ext cx="10975658" cy="6192688"/>
          </a:xfrm>
        </p:spPr>
        <p:txBody>
          <a:bodyPr>
            <a:normAutofit/>
          </a:bodyPr>
          <a:lstStyle/>
          <a:p>
            <a:pPr marL="361950" indent="-361950"/>
            <a:r>
              <a:rPr lang="en-US" altLang="zh-CN" b="1" kern="100" dirty="0">
                <a:latin typeface="Times New Roman"/>
                <a:cs typeface="Courier New"/>
              </a:rPr>
              <a:t>3</a:t>
            </a:r>
            <a:r>
              <a:rPr lang="zh-CN" altLang="zh-CN" b="1" kern="100" dirty="0">
                <a:latin typeface="Times New Roman"/>
                <a:cs typeface="Times New Roman"/>
              </a:rPr>
              <a:t>．选一选</a:t>
            </a:r>
            <a:endParaRPr lang="zh-CN" altLang="zh-CN" sz="1050" kern="100" dirty="0">
              <a:latin typeface="宋体"/>
              <a:cs typeface="Courier New"/>
            </a:endParaRPr>
          </a:p>
          <a:p>
            <a:pPr marL="361950" indent="0"/>
            <a:r>
              <a:rPr lang="zh-CN" altLang="zh-CN" b="1" kern="100" dirty="0" smtClean="0">
                <a:latin typeface="Times New Roman"/>
                <a:cs typeface="Times New Roman"/>
              </a:rPr>
              <a:t>在</a:t>
            </a:r>
            <a:r>
              <a:rPr lang="zh-CN" altLang="zh-CN" b="1" kern="100" dirty="0">
                <a:latin typeface="Times New Roman"/>
                <a:cs typeface="Times New Roman"/>
              </a:rPr>
              <a:t>杨氏双缝干涉实验中，如</a:t>
            </a:r>
            <a:r>
              <a:rPr lang="zh-CN" altLang="zh-CN" b="1" kern="100" dirty="0" smtClean="0">
                <a:latin typeface="Times New Roman"/>
                <a:cs typeface="Times New Roman"/>
              </a:rPr>
              <a:t>果</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361950" indent="0"/>
            <a:r>
              <a:rPr lang="en-US" altLang="zh-CN" b="1" kern="100" dirty="0">
                <a:latin typeface="Times New Roman"/>
                <a:cs typeface="Courier New"/>
              </a:rPr>
              <a:t>A</a:t>
            </a:r>
            <a:r>
              <a:rPr lang="zh-CN" altLang="zh-CN" b="1" kern="100" dirty="0">
                <a:latin typeface="Times New Roman"/>
                <a:cs typeface="Times New Roman"/>
              </a:rPr>
              <a:t>．用白光作为光源，屏上将呈现黑白相间的条纹</a:t>
            </a:r>
            <a:endParaRPr lang="zh-CN" altLang="zh-CN" sz="1050" kern="100" dirty="0">
              <a:latin typeface="宋体"/>
              <a:cs typeface="Courier New"/>
            </a:endParaRPr>
          </a:p>
          <a:p>
            <a:pPr marL="361950" indent="0"/>
            <a:r>
              <a:rPr lang="en-US" altLang="zh-CN" b="1" kern="100" dirty="0">
                <a:latin typeface="Times New Roman"/>
                <a:cs typeface="Courier New"/>
              </a:rPr>
              <a:t>B</a:t>
            </a:r>
            <a:r>
              <a:rPr lang="zh-CN" altLang="zh-CN" b="1" kern="100" dirty="0">
                <a:latin typeface="Times New Roman"/>
                <a:cs typeface="Times New Roman"/>
              </a:rPr>
              <a:t>．用红光作为光源，屏上将呈现红黑相间的条纹</a:t>
            </a:r>
            <a:endParaRPr lang="zh-CN" altLang="zh-CN" sz="1050" kern="100" dirty="0">
              <a:latin typeface="宋体"/>
              <a:cs typeface="Courier New"/>
            </a:endParaRPr>
          </a:p>
          <a:p>
            <a:pPr marL="361950" indent="0"/>
            <a:r>
              <a:rPr lang="en-US" altLang="zh-CN" b="1" kern="100" dirty="0">
                <a:latin typeface="Times New Roman"/>
                <a:cs typeface="Courier New"/>
              </a:rPr>
              <a:t>C</a:t>
            </a:r>
            <a:r>
              <a:rPr lang="zh-CN" altLang="zh-CN" b="1" kern="100" dirty="0">
                <a:latin typeface="Times New Roman"/>
                <a:cs typeface="Times New Roman"/>
              </a:rPr>
              <a:t>．若仅将入射光由红光改为紫光，则条纹间距一定变大</a:t>
            </a:r>
            <a:endParaRPr lang="zh-CN" altLang="zh-CN" sz="1050" kern="100" dirty="0">
              <a:latin typeface="宋体"/>
              <a:cs typeface="Courier New"/>
            </a:endParaRPr>
          </a:p>
          <a:p>
            <a:pPr marL="361950" indent="0"/>
            <a:r>
              <a:rPr lang="en-US" altLang="zh-CN" b="1" kern="100" dirty="0">
                <a:latin typeface="Times New Roman"/>
                <a:cs typeface="Courier New"/>
              </a:rPr>
              <a:t>D</a:t>
            </a:r>
            <a:r>
              <a:rPr lang="zh-CN" altLang="zh-CN" b="1" kern="100" dirty="0">
                <a:latin typeface="Times New Roman"/>
                <a:cs typeface="Times New Roman"/>
              </a:rPr>
              <a:t>．用红光照射一条狭缝，用紫光照射另一条狭缝，屏上将呈现彩色条纹</a:t>
            </a:r>
            <a:endParaRPr lang="zh-CN" altLang="zh-CN" sz="1050" kern="100" dirty="0">
              <a:latin typeface="宋体"/>
              <a:cs typeface="Courier New"/>
            </a:endParaRPr>
          </a:p>
          <a:p>
            <a:pPr marL="361950" indent="0"/>
            <a:r>
              <a:rPr lang="zh-CN" altLang="zh-CN" b="1" kern="100" dirty="0">
                <a:solidFill>
                  <a:srgbClr val="FF0000"/>
                </a:solidFill>
                <a:latin typeface="Times New Roman"/>
                <a:ea typeface="黑体"/>
                <a:cs typeface="Times New Roman"/>
              </a:rPr>
              <a:t>解析</a:t>
            </a:r>
            <a:r>
              <a:rPr lang="zh-CN" altLang="zh-CN" b="1" kern="100" dirty="0" smtClean="0">
                <a:solidFill>
                  <a:srgbClr val="FF0000"/>
                </a:solidFill>
                <a:latin typeface="Times New Roman"/>
                <a:ea typeface="黑体"/>
                <a:cs typeface="Times New Roman"/>
              </a:rPr>
              <a:t>：</a:t>
            </a:r>
            <a:r>
              <a:rPr lang="zh-CN" altLang="zh-CN" b="1" kern="100" dirty="0" smtClean="0">
                <a:latin typeface="Times New Roman"/>
                <a:ea typeface="楷体_GB2312"/>
                <a:cs typeface="Times New Roman"/>
              </a:rPr>
              <a:t>用</a:t>
            </a:r>
            <a:r>
              <a:rPr lang="zh-CN" altLang="zh-CN" b="1" kern="100" dirty="0">
                <a:latin typeface="Times New Roman"/>
                <a:ea typeface="楷体_GB2312"/>
                <a:cs typeface="Times New Roman"/>
              </a:rPr>
              <a:t>白光做杨氏双缝干涉实验，屏上将呈现彩色条纹，</a:t>
            </a:r>
            <a:r>
              <a:rPr lang="en-US" altLang="zh-CN" b="1" kern="100" dirty="0">
                <a:latin typeface="Times New Roman"/>
                <a:ea typeface="楷体_GB2312"/>
                <a:cs typeface="Courier New"/>
              </a:rPr>
              <a:t>A</a:t>
            </a:r>
            <a:r>
              <a:rPr lang="zh-CN" altLang="zh-CN" b="1" kern="100" dirty="0">
                <a:latin typeface="Times New Roman"/>
                <a:ea typeface="楷体_GB2312"/>
                <a:cs typeface="Times New Roman"/>
              </a:rPr>
              <a:t>错；用红光作为光源，屏上将呈现红色亮条纹与暗条纹</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即黑条纹</a:t>
            </a:r>
            <a:r>
              <a:rPr lang="en-US" altLang="zh-CN" b="1" kern="100" dirty="0">
                <a:latin typeface="Times New Roman"/>
                <a:ea typeface="楷体_GB2312"/>
                <a:cs typeface="Courier New"/>
              </a:rPr>
              <a:t>)</a:t>
            </a:r>
            <a:r>
              <a:rPr lang="zh-CN" altLang="zh-CN" b="1" kern="100" dirty="0">
                <a:latin typeface="Times New Roman"/>
                <a:ea typeface="楷体_GB2312"/>
                <a:cs typeface="Times New Roman"/>
              </a:rPr>
              <a:t>相间，</a:t>
            </a:r>
            <a:r>
              <a:rPr lang="en-US" altLang="zh-CN" b="1" kern="100" dirty="0">
                <a:latin typeface="Times New Roman"/>
                <a:ea typeface="楷体_GB2312"/>
                <a:cs typeface="Courier New"/>
              </a:rPr>
              <a:t>B</a:t>
            </a:r>
            <a:r>
              <a:rPr lang="zh-CN" altLang="zh-CN" b="1" kern="100" dirty="0">
                <a:latin typeface="Times New Roman"/>
                <a:ea typeface="楷体_GB2312"/>
                <a:cs typeface="Times New Roman"/>
              </a:rPr>
              <a:t>对；</a:t>
            </a:r>
            <a:r>
              <a:rPr lang="en-US" altLang="zh-CN" b="1" i="1" kern="100" dirty="0">
                <a:latin typeface="Times New Roman"/>
                <a:ea typeface="楷体_GB2312"/>
                <a:cs typeface="Courier New"/>
              </a:rPr>
              <a:t>λ</a:t>
            </a:r>
            <a:r>
              <a:rPr lang="zh-CN" altLang="zh-CN" b="1" kern="100" dirty="0">
                <a:latin typeface="Times New Roman"/>
                <a:ea typeface="楷体_GB2312"/>
                <a:cs typeface="Times New Roman"/>
              </a:rPr>
              <a:t>变小，</a:t>
            </a:r>
            <a:r>
              <a:rPr lang="en-US" altLang="zh-CN" b="1" kern="100" dirty="0">
                <a:latin typeface="Times New Roman"/>
                <a:ea typeface="楷体_GB2312"/>
                <a:cs typeface="Courier New"/>
              </a:rPr>
              <a:t>Δ</a:t>
            </a:r>
            <a:r>
              <a:rPr lang="en-US" altLang="zh-CN" b="1" i="1" kern="100" dirty="0">
                <a:latin typeface="Times New Roman"/>
                <a:ea typeface="楷体_GB2312"/>
                <a:cs typeface="Courier New"/>
              </a:rPr>
              <a:t>y</a:t>
            </a:r>
            <a:r>
              <a:rPr lang="zh-CN" altLang="zh-CN" b="1" kern="100" dirty="0">
                <a:latin typeface="Times New Roman"/>
                <a:ea typeface="楷体_GB2312"/>
                <a:cs typeface="Times New Roman"/>
              </a:rPr>
              <a:t>变小，</a:t>
            </a:r>
            <a:r>
              <a:rPr lang="en-US" altLang="zh-CN" b="1" kern="100" dirty="0">
                <a:latin typeface="Times New Roman"/>
                <a:ea typeface="楷体_GB2312"/>
                <a:cs typeface="Courier New"/>
              </a:rPr>
              <a:t>C</a:t>
            </a:r>
            <a:r>
              <a:rPr lang="zh-CN" altLang="zh-CN" b="1" kern="100" dirty="0">
                <a:latin typeface="Times New Roman"/>
                <a:ea typeface="楷体_GB2312"/>
                <a:cs typeface="Times New Roman"/>
              </a:rPr>
              <a:t>错；红光和紫光频率不同，不能产生干涉条纹，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错</a:t>
            </a:r>
            <a:r>
              <a:rPr lang="zh-CN" altLang="zh-CN" b="1" kern="100" dirty="0" smtClean="0">
                <a:latin typeface="Times New Roman"/>
                <a:ea typeface="楷体_GB2312"/>
                <a:cs typeface="Times New Roman"/>
              </a:rPr>
              <a:t>。</a:t>
            </a:r>
            <a:endParaRPr lang="en-US" altLang="zh-CN" b="1" kern="100" dirty="0" smtClean="0">
              <a:latin typeface="Times New Roman"/>
              <a:ea typeface="楷体_GB2312"/>
              <a:cs typeface="Times New Roman"/>
            </a:endParaRPr>
          </a:p>
          <a:p>
            <a:pPr marL="361950" indent="0"/>
            <a:r>
              <a:rPr lang="zh-CN" altLang="zh-CN" b="1" kern="100" dirty="0">
                <a:solidFill>
                  <a:srgbClr val="FF0000"/>
                </a:solidFill>
                <a:latin typeface="Times New Roman"/>
                <a:ea typeface="黑体"/>
                <a:cs typeface="Times New Roman"/>
              </a:rPr>
              <a:t>答案：</a:t>
            </a:r>
            <a:r>
              <a:rPr lang="en-US" altLang="zh-CN" b="1" kern="100" dirty="0">
                <a:solidFill>
                  <a:prstClr val="black"/>
                </a:solidFill>
                <a:latin typeface="Times New Roman"/>
                <a:ea typeface="楷体_GB2312"/>
                <a:cs typeface="Courier New"/>
              </a:rPr>
              <a:t>B</a:t>
            </a:r>
            <a:endParaRPr lang="zh-CN" altLang="zh-CN" sz="1050" kern="100" dirty="0">
              <a:latin typeface="宋体"/>
              <a:cs typeface="Courier New"/>
            </a:endParaRPr>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6" end="6"/>
                                            </p:txEl>
                                          </p:spTgt>
                                        </p:tgtEl>
                                        <p:attrNameLst>
                                          <p:attrName>style.visibility</p:attrName>
                                        </p:attrNameLst>
                                      </p:cBhvr>
                                      <p:to>
                                        <p:strVal val="visible"/>
                                      </p:to>
                                    </p:set>
                                    <p:animEffect transition="in" filter="randombar(horizontal)">
                                      <p:cBhvr>
                                        <p:cTn id="7" dur="500"/>
                                        <p:tgtEl>
                                          <p:spTgt spid="6">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7" end="7"/>
                                            </p:txEl>
                                          </p:spTgt>
                                        </p:tgtEl>
                                        <p:attrNameLst>
                                          <p:attrName>style.visibility</p:attrName>
                                        </p:attrNameLst>
                                      </p:cBhvr>
                                      <p:to>
                                        <p:strVal val="visible"/>
                                      </p:to>
                                    </p:set>
                                    <p:animEffect transition="in" filter="randombar(horizontal)">
                                      <p:cBhvr>
                                        <p:cTn id="1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548680"/>
            <a:ext cx="10975658" cy="5472608"/>
          </a:xfrm>
        </p:spPr>
        <p:txBody>
          <a:bodyPr/>
          <a:lstStyle/>
          <a:p>
            <a:pPr marL="442913" indent="-442913"/>
            <a:r>
              <a:rPr lang="zh-CN" altLang="zh-CN" b="1" kern="100" dirty="0">
                <a:latin typeface="Times New Roman"/>
                <a:ea typeface="黑体"/>
                <a:cs typeface="Times New Roman"/>
              </a:rPr>
              <a:t>二、薄膜干涉</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．填一填</a:t>
            </a:r>
            <a:endParaRPr lang="zh-CN" altLang="zh-CN" sz="1050" kern="100" dirty="0">
              <a:latin typeface="宋体"/>
              <a:cs typeface="Courier New"/>
            </a:endParaRPr>
          </a:p>
          <a:p>
            <a:pPr marL="442913" indent="-442913"/>
            <a:r>
              <a:rPr lang="en-US" altLang="zh-CN" b="1" kern="100" dirty="0">
                <a:latin typeface="Times New Roman"/>
                <a:ea typeface="黑体"/>
                <a:cs typeface="Courier New"/>
              </a:rPr>
              <a:t>(1)</a:t>
            </a:r>
            <a:r>
              <a:rPr lang="zh-CN" altLang="zh-CN" b="1" kern="100" dirty="0">
                <a:latin typeface="Times New Roman"/>
                <a:ea typeface="黑体"/>
                <a:cs typeface="Times New Roman"/>
              </a:rPr>
              <a:t>薄膜干涉：</a:t>
            </a:r>
            <a:r>
              <a:rPr lang="zh-CN" altLang="zh-CN" b="1" kern="100" dirty="0">
                <a:latin typeface="Times New Roman"/>
                <a:cs typeface="Times New Roman"/>
              </a:rPr>
              <a:t>由膜的前、后表面</a:t>
            </a:r>
            <a:r>
              <a:rPr lang="en-US" altLang="zh-CN" b="1" u="sng" kern="100" dirty="0">
                <a:latin typeface="Times New Roman"/>
                <a:cs typeface="Courier New"/>
              </a:rPr>
              <a:t>          </a:t>
            </a:r>
            <a:r>
              <a:rPr lang="zh-CN" altLang="zh-CN" b="1" kern="100" dirty="0">
                <a:latin typeface="Times New Roman"/>
                <a:cs typeface="Times New Roman"/>
              </a:rPr>
              <a:t>回来的两组光波相遇后形成的。</a:t>
            </a:r>
            <a:endParaRPr lang="zh-CN" altLang="zh-CN" sz="1050" kern="100" dirty="0">
              <a:latin typeface="宋体"/>
              <a:cs typeface="Courier New"/>
            </a:endParaRPr>
          </a:p>
          <a:p>
            <a:pPr marL="442913" indent="-442913"/>
            <a:r>
              <a:rPr lang="en-US" altLang="zh-CN" b="1" kern="100" dirty="0">
                <a:latin typeface="Times New Roman"/>
                <a:ea typeface="黑体"/>
                <a:cs typeface="Courier New"/>
              </a:rPr>
              <a:t>(2)</a:t>
            </a:r>
            <a:r>
              <a:rPr lang="zh-CN" altLang="zh-CN" b="1" kern="100" dirty="0">
                <a:latin typeface="Times New Roman"/>
                <a:ea typeface="黑体"/>
                <a:cs typeface="Times New Roman"/>
              </a:rPr>
              <a:t>应用：</a:t>
            </a:r>
            <a:r>
              <a:rPr lang="zh-CN" altLang="zh-CN" b="1" kern="100" dirty="0">
                <a:latin typeface="Times New Roman"/>
                <a:cs typeface="Times New Roman"/>
              </a:rPr>
              <a:t>照相机的镜头上通过镀上增透膜产生干涉，增加</a:t>
            </a:r>
            <a:r>
              <a:rPr lang="en-US" altLang="zh-CN" b="1" u="sng" kern="100" dirty="0">
                <a:latin typeface="Times New Roman"/>
                <a:cs typeface="Courier New"/>
              </a:rPr>
              <a:t>          </a:t>
            </a:r>
            <a:r>
              <a:rPr lang="zh-CN" altLang="zh-CN" b="1" kern="100" dirty="0">
                <a:latin typeface="Times New Roman"/>
                <a:cs typeface="Times New Roman"/>
              </a:rPr>
              <a:t>，减少</a:t>
            </a:r>
            <a:r>
              <a:rPr lang="en-US" altLang="zh-CN" b="1" u="sng" kern="100" dirty="0">
                <a:latin typeface="Times New Roman"/>
                <a:cs typeface="Courier New"/>
              </a:rPr>
              <a:t>          </a:t>
            </a:r>
            <a:r>
              <a:rPr lang="zh-CN" altLang="zh-CN" b="1" kern="100" dirty="0">
                <a:latin typeface="Times New Roman"/>
                <a:cs typeface="Times New Roman"/>
              </a:rPr>
              <a:t>。</a:t>
            </a:r>
            <a:endParaRPr lang="zh-CN" altLang="zh-CN" sz="1050" kern="100" dirty="0">
              <a:latin typeface="宋体"/>
              <a:cs typeface="Courier New"/>
            </a:endParaRPr>
          </a:p>
          <a:p>
            <a:pPr marL="442913" indent="-442913"/>
            <a:r>
              <a:rPr lang="en-US" altLang="zh-CN" b="1" kern="100" dirty="0">
                <a:latin typeface="Times New Roman"/>
                <a:cs typeface="Courier New"/>
              </a:rPr>
              <a:t>2</a:t>
            </a:r>
            <a:r>
              <a:rPr lang="zh-CN" altLang="zh-CN" b="1" kern="100" dirty="0">
                <a:latin typeface="Times New Roman"/>
                <a:cs typeface="Times New Roman"/>
              </a:rPr>
              <a:t>．判一判</a:t>
            </a:r>
            <a:endParaRPr lang="zh-CN" altLang="zh-CN" sz="1050" kern="100" dirty="0">
              <a:latin typeface="宋体"/>
              <a:cs typeface="Courier New"/>
            </a:endParaRPr>
          </a:p>
          <a:p>
            <a:pPr marL="442913" indent="-442913"/>
            <a:r>
              <a:rPr lang="en-US" altLang="zh-CN" b="1" kern="100" dirty="0">
                <a:latin typeface="Times New Roman"/>
                <a:cs typeface="Courier New"/>
              </a:rPr>
              <a:t>(1)</a:t>
            </a:r>
            <a:r>
              <a:rPr lang="zh-CN" altLang="zh-CN" b="1" kern="100" dirty="0">
                <a:latin typeface="Times New Roman"/>
                <a:cs typeface="Times New Roman"/>
              </a:rPr>
              <a:t>薄膜干涉是薄膜的前后两个面的折射光的干涉</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442913" indent="-442913"/>
            <a:r>
              <a:rPr lang="en-US" altLang="zh-CN" b="1" kern="100" dirty="0">
                <a:latin typeface="Times New Roman"/>
                <a:cs typeface="Courier New"/>
              </a:rPr>
              <a:t>(2)</a:t>
            </a:r>
            <a:r>
              <a:rPr lang="zh-CN" altLang="zh-CN" b="1" kern="100" dirty="0">
                <a:latin typeface="Times New Roman"/>
                <a:cs typeface="Times New Roman"/>
              </a:rPr>
              <a:t>要观察竖直放置的肥皂液膜的干涉条纹，应在入射光同侧观察</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a:p>
            <a:pPr marL="442913" indent="-442913"/>
            <a:r>
              <a:rPr lang="en-US" altLang="zh-CN" b="1" kern="100" dirty="0">
                <a:latin typeface="Times New Roman"/>
                <a:cs typeface="Courier New"/>
              </a:rPr>
              <a:t>(3)</a:t>
            </a:r>
            <a:r>
              <a:rPr lang="zh-CN" altLang="zh-CN" b="1" kern="100" dirty="0">
                <a:latin typeface="Times New Roman"/>
                <a:cs typeface="Times New Roman"/>
              </a:rPr>
              <a:t>光学元件表面的增透膜的各处厚度是相同的</a:t>
            </a:r>
            <a:r>
              <a:rPr lang="zh-CN" altLang="zh-CN" b="1" kern="100" dirty="0" smtClean="0">
                <a:latin typeface="Times New Roman"/>
                <a:cs typeface="Times New Roman"/>
              </a:rPr>
              <a:t>。</a:t>
            </a:r>
            <a:r>
              <a:rPr lang="en-US" altLang="zh-CN" b="1" kern="100" dirty="0" smtClean="0">
                <a:latin typeface="Times New Roman"/>
                <a:cs typeface="Times New Roman"/>
              </a:rPr>
              <a:t>				</a:t>
            </a:r>
            <a:r>
              <a:rPr lang="en-US" altLang="zh-CN" b="1" kern="100" dirty="0" smtClean="0">
                <a:latin typeface="Times New Roman"/>
                <a:cs typeface="Courier New"/>
              </a:rPr>
              <a:t>(    )</a:t>
            </a:r>
            <a:endParaRPr lang="zh-CN" altLang="zh-CN" sz="1050" kern="100" dirty="0">
              <a:latin typeface="宋体"/>
              <a:cs typeface="Courier New"/>
            </a:endParaRPr>
          </a:p>
        </p:txBody>
      </p:sp>
      <p:sp>
        <p:nvSpPr>
          <p:cNvPr id="3" name="矩形 2"/>
          <p:cNvSpPr/>
          <p:nvPr/>
        </p:nvSpPr>
        <p:spPr>
          <a:xfrm>
            <a:off x="5017467" y="1887215"/>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反射</a:t>
            </a:r>
            <a:endParaRPr lang="zh-CN" altLang="en-US" sz="2400" dirty="0"/>
          </a:p>
        </p:txBody>
      </p:sp>
      <p:sp>
        <p:nvSpPr>
          <p:cNvPr id="5" name="矩形 4"/>
          <p:cNvSpPr/>
          <p:nvPr/>
        </p:nvSpPr>
        <p:spPr>
          <a:xfrm>
            <a:off x="8401843" y="2478087"/>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透射</a:t>
            </a:r>
            <a:endParaRPr lang="zh-CN" altLang="en-US" sz="2400" dirty="0"/>
          </a:p>
        </p:txBody>
      </p:sp>
      <p:sp>
        <p:nvSpPr>
          <p:cNvPr id="7" name="矩形 6"/>
          <p:cNvSpPr/>
          <p:nvPr/>
        </p:nvSpPr>
        <p:spPr>
          <a:xfrm>
            <a:off x="10082486" y="2479204"/>
            <a:ext cx="803425" cy="461665"/>
          </a:xfrm>
          <a:prstGeom prst="rect">
            <a:avLst/>
          </a:prstGeom>
        </p:spPr>
        <p:txBody>
          <a:bodyPr wrap="none">
            <a:spAutoFit/>
          </a:bodyPr>
          <a:lstStyle/>
          <a:p>
            <a:r>
              <a:rPr lang="zh-CN" altLang="zh-CN" sz="2400" b="1" kern="100" dirty="0">
                <a:solidFill>
                  <a:srgbClr val="FF0000"/>
                </a:solidFill>
                <a:latin typeface="Times New Roman"/>
                <a:cs typeface="Times New Roman"/>
              </a:rPr>
              <a:t>反射</a:t>
            </a:r>
            <a:endParaRPr lang="zh-CN" altLang="en-US" sz="2400" dirty="0"/>
          </a:p>
        </p:txBody>
      </p:sp>
      <p:sp>
        <p:nvSpPr>
          <p:cNvPr id="8" name="矩形 7"/>
          <p:cNvSpPr/>
          <p:nvPr/>
        </p:nvSpPr>
        <p:spPr>
          <a:xfrm>
            <a:off x="10778107" y="3789591"/>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9" name="矩形 8"/>
          <p:cNvSpPr/>
          <p:nvPr/>
        </p:nvSpPr>
        <p:spPr>
          <a:xfrm>
            <a:off x="10763646" y="4437112"/>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
        <p:nvSpPr>
          <p:cNvPr id="10" name="矩形 9"/>
          <p:cNvSpPr/>
          <p:nvPr/>
        </p:nvSpPr>
        <p:spPr>
          <a:xfrm>
            <a:off x="10750948" y="5039919"/>
            <a:ext cx="494046" cy="461665"/>
          </a:xfrm>
          <a:prstGeom prst="rect">
            <a:avLst/>
          </a:prstGeom>
        </p:spPr>
        <p:txBody>
          <a:bodyPr wrap="none">
            <a:spAutoFit/>
          </a:bodyPr>
          <a:lstStyle/>
          <a:p>
            <a:r>
              <a:rPr lang="en-US" altLang="zh-CN" sz="2400" b="1" kern="100" dirty="0">
                <a:solidFill>
                  <a:srgbClr val="FF0000"/>
                </a:solidFill>
                <a:latin typeface="宋体"/>
                <a:cs typeface="Times New Roman"/>
              </a:rPr>
              <a:t>√</a:t>
            </a:r>
            <a:endParaRPr lang="zh-CN" altLang="en-US" sz="2400" dirty="0"/>
          </a:p>
        </p:txBody>
      </p:sp>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randombar(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randombar(horizontal)">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260648"/>
            <a:ext cx="11104452" cy="6336704"/>
          </a:xfrm>
        </p:spPr>
        <p:txBody>
          <a:bodyPr>
            <a:normAutofit/>
          </a:bodyPr>
          <a:lstStyle/>
          <a:p>
            <a:pPr marL="442913" indent="-442913"/>
            <a:r>
              <a:rPr lang="en-US" altLang="zh-CN" b="1" kern="100" dirty="0">
                <a:latin typeface="Times New Roman"/>
                <a:cs typeface="Courier New"/>
              </a:rPr>
              <a:t>3</a:t>
            </a:r>
            <a:r>
              <a:rPr lang="zh-CN" altLang="zh-CN" b="1" kern="100" dirty="0">
                <a:latin typeface="Times New Roman"/>
                <a:cs typeface="Times New Roman"/>
              </a:rPr>
              <a:t>．选一选</a:t>
            </a:r>
            <a:endParaRPr lang="zh-CN" altLang="zh-CN" sz="1050" kern="100" dirty="0">
              <a:latin typeface="宋体"/>
              <a:cs typeface="Courier New"/>
            </a:endParaRPr>
          </a:p>
          <a:p>
            <a:pPr marL="442913" indent="0"/>
            <a:r>
              <a:rPr lang="zh-CN" altLang="zh-CN" b="1" kern="100" dirty="0" smtClean="0">
                <a:latin typeface="Times New Roman"/>
                <a:cs typeface="Times New Roman"/>
              </a:rPr>
              <a:t>如</a:t>
            </a:r>
            <a:r>
              <a:rPr lang="zh-CN" altLang="zh-CN" b="1" kern="100" dirty="0">
                <a:latin typeface="Times New Roman"/>
                <a:cs typeface="Times New Roman"/>
              </a:rPr>
              <a:t>图所示为一显示薄膜干涉现象的实验装置，</a:t>
            </a:r>
            <a:r>
              <a:rPr lang="en-US" altLang="zh-CN" b="1" i="1" kern="100" dirty="0">
                <a:latin typeface="Times New Roman"/>
                <a:cs typeface="Courier New"/>
              </a:rPr>
              <a:t>P</a:t>
            </a:r>
            <a:r>
              <a:rPr lang="zh-CN" altLang="zh-CN" b="1" kern="100" dirty="0">
                <a:latin typeface="Times New Roman"/>
                <a:cs typeface="Times New Roman"/>
              </a:rPr>
              <a:t>是附</a:t>
            </a:r>
            <a:r>
              <a:rPr lang="zh-CN" altLang="zh-CN" b="1" kern="100" dirty="0" smtClean="0">
                <a:latin typeface="Times New Roman"/>
                <a:cs typeface="Times New Roman"/>
              </a:rPr>
              <a:t>有</a:t>
            </a:r>
            <a:endParaRPr lang="en-US" altLang="zh-CN" b="1" kern="100" dirty="0" smtClean="0">
              <a:latin typeface="Times New Roman"/>
              <a:cs typeface="Times New Roman"/>
            </a:endParaRPr>
          </a:p>
          <a:p>
            <a:pPr marL="442913" indent="0"/>
            <a:r>
              <a:rPr lang="zh-CN" altLang="zh-CN" b="1" kern="100" dirty="0" smtClean="0">
                <a:latin typeface="Times New Roman"/>
                <a:cs typeface="Times New Roman"/>
              </a:rPr>
              <a:t>肥</a:t>
            </a:r>
            <a:r>
              <a:rPr lang="zh-CN" altLang="zh-CN" b="1" kern="100" dirty="0">
                <a:latin typeface="Times New Roman"/>
                <a:cs typeface="Times New Roman"/>
              </a:rPr>
              <a:t>皂膜的铁丝圈，</a:t>
            </a:r>
            <a:r>
              <a:rPr lang="en-US" altLang="zh-CN" b="1" i="1" kern="100" dirty="0">
                <a:latin typeface="Times New Roman"/>
                <a:cs typeface="Courier New"/>
              </a:rPr>
              <a:t>S</a:t>
            </a:r>
            <a:r>
              <a:rPr lang="zh-CN" altLang="zh-CN" b="1" kern="100" dirty="0">
                <a:latin typeface="Times New Roman"/>
                <a:cs typeface="Times New Roman"/>
              </a:rPr>
              <a:t>是一点燃的酒精灯。往火焰上撒</a:t>
            </a:r>
            <a:r>
              <a:rPr lang="zh-CN" altLang="zh-CN" b="1" kern="100" dirty="0" smtClean="0">
                <a:latin typeface="Times New Roman"/>
                <a:cs typeface="Times New Roman"/>
              </a:rPr>
              <a:t>些</a:t>
            </a:r>
            <a:endParaRPr lang="en-US" altLang="zh-CN" b="1" kern="100" dirty="0" smtClean="0">
              <a:latin typeface="Times New Roman"/>
              <a:cs typeface="Times New Roman"/>
            </a:endParaRPr>
          </a:p>
          <a:p>
            <a:pPr marL="442913" indent="0"/>
            <a:r>
              <a:rPr lang="zh-CN" altLang="zh-CN" b="1" kern="100" dirty="0" smtClean="0">
                <a:latin typeface="Times New Roman"/>
                <a:cs typeface="Times New Roman"/>
              </a:rPr>
              <a:t>盐</a:t>
            </a:r>
            <a:r>
              <a:rPr lang="zh-CN" altLang="zh-CN" b="1" kern="100" dirty="0">
                <a:latin typeface="Times New Roman"/>
                <a:cs typeface="Times New Roman"/>
              </a:rPr>
              <a:t>后，在肥皂膜上观察到的干涉图样应</a:t>
            </a:r>
            <a:r>
              <a:rPr lang="zh-CN" altLang="zh-CN" b="1" kern="100" dirty="0" smtClean="0">
                <a:latin typeface="Times New Roman"/>
                <a:cs typeface="Times New Roman"/>
              </a:rPr>
              <a:t>是</a:t>
            </a:r>
            <a:r>
              <a:rPr lang="en-US" altLang="zh-CN" b="1" kern="100" dirty="0" smtClean="0">
                <a:latin typeface="Times New Roman"/>
                <a:cs typeface="Times New Roman"/>
              </a:rPr>
              <a:t>          </a:t>
            </a:r>
            <a:r>
              <a:rPr lang="en-US" altLang="zh-CN" b="1" kern="100" dirty="0" smtClean="0">
                <a:latin typeface="Times New Roman"/>
                <a:cs typeface="Courier New"/>
              </a:rPr>
              <a:t>(</a:t>
            </a:r>
            <a:r>
              <a:rPr lang="zh-CN" altLang="zh-CN" b="1" kern="100" dirty="0">
                <a:latin typeface="Times New Roman"/>
                <a:cs typeface="Times New Roman"/>
              </a:rPr>
              <a:t>　　</a:t>
            </a:r>
            <a:r>
              <a:rPr lang="en-US" altLang="zh-CN" b="1" kern="100" dirty="0">
                <a:latin typeface="Times New Roman"/>
                <a:cs typeface="Courier New"/>
              </a:rPr>
              <a:t>)</a:t>
            </a:r>
            <a:endParaRPr lang="zh-CN" altLang="zh-CN" sz="1050" kern="100" dirty="0">
              <a:latin typeface="宋体"/>
              <a:cs typeface="Courier New"/>
            </a:endParaRPr>
          </a:p>
          <a:p>
            <a:pPr marL="442913" indent="0"/>
            <a:endParaRPr lang="en-US" altLang="zh-CN" b="1" kern="100" dirty="0" smtClean="0">
              <a:solidFill>
                <a:srgbClr val="FF0000"/>
              </a:solidFill>
              <a:latin typeface="Times New Roman"/>
              <a:ea typeface="黑体"/>
              <a:cs typeface="Times New Roman"/>
            </a:endParaRPr>
          </a:p>
          <a:p>
            <a:pPr marL="442913" indent="0"/>
            <a:endParaRPr lang="en-US" altLang="zh-CN" b="1" kern="100" dirty="0">
              <a:solidFill>
                <a:srgbClr val="FF0000"/>
              </a:solidFill>
              <a:latin typeface="Times New Roman"/>
              <a:ea typeface="黑体"/>
              <a:cs typeface="Times New Roman"/>
            </a:endParaRPr>
          </a:p>
          <a:p>
            <a:pPr marL="442913" indent="0"/>
            <a:endParaRPr lang="en-US" altLang="zh-CN" b="1" kern="100" dirty="0" smtClean="0">
              <a:solidFill>
                <a:srgbClr val="FF0000"/>
              </a:solidFill>
              <a:latin typeface="Times New Roman"/>
              <a:ea typeface="黑体"/>
              <a:cs typeface="Times New Roman"/>
            </a:endParaRPr>
          </a:p>
          <a:p>
            <a:pPr marL="442913" indent="0"/>
            <a:r>
              <a:rPr lang="zh-CN" altLang="zh-CN" b="1" kern="100" dirty="0" smtClean="0">
                <a:solidFill>
                  <a:srgbClr val="FF0000"/>
                </a:solidFill>
                <a:latin typeface="Times New Roman"/>
                <a:ea typeface="黑体"/>
                <a:cs typeface="Times New Roman"/>
              </a:rPr>
              <a:t>解析：</a:t>
            </a:r>
            <a:r>
              <a:rPr lang="zh-CN" altLang="zh-CN" b="1" kern="100" dirty="0" smtClean="0">
                <a:latin typeface="Times New Roman"/>
                <a:ea typeface="楷体_GB2312"/>
                <a:cs typeface="Times New Roman"/>
              </a:rPr>
              <a:t>薄</a:t>
            </a:r>
            <a:r>
              <a:rPr lang="zh-CN" altLang="zh-CN" b="1" kern="100" dirty="0">
                <a:latin typeface="Times New Roman"/>
                <a:ea typeface="楷体_GB2312"/>
                <a:cs typeface="Times New Roman"/>
              </a:rPr>
              <a:t>膜竖直放置，上端薄，下端厚，同一水平位置的薄膜的厚度相同，出现的干涉条纹应是水平的，故选项</a:t>
            </a:r>
            <a:r>
              <a:rPr lang="en-US" altLang="zh-CN" b="1" kern="100" dirty="0">
                <a:latin typeface="Times New Roman"/>
                <a:ea typeface="楷体_GB2312"/>
                <a:cs typeface="Courier New"/>
              </a:rPr>
              <a:t>D</a:t>
            </a:r>
            <a:r>
              <a:rPr lang="zh-CN" altLang="zh-CN" b="1" kern="100" dirty="0">
                <a:latin typeface="Times New Roman"/>
                <a:ea typeface="楷体_GB2312"/>
                <a:cs typeface="Times New Roman"/>
              </a:rPr>
              <a:t>正确。</a:t>
            </a:r>
            <a:endParaRPr lang="zh-CN" altLang="zh-CN" sz="1050" kern="100" dirty="0">
              <a:latin typeface="宋体"/>
              <a:cs typeface="Courier New"/>
            </a:endParaRPr>
          </a:p>
          <a:p>
            <a:pPr marL="442913" indent="0"/>
            <a:r>
              <a:rPr lang="zh-CN" altLang="zh-CN" b="1" kern="100" dirty="0">
                <a:solidFill>
                  <a:srgbClr val="FF0000"/>
                </a:solidFill>
                <a:latin typeface="Times New Roman"/>
                <a:ea typeface="黑体"/>
                <a:cs typeface="Times New Roman"/>
              </a:rPr>
              <a:t>答案：</a:t>
            </a:r>
            <a:r>
              <a:rPr lang="en-US" altLang="zh-CN" b="1" kern="100" dirty="0">
                <a:latin typeface="Times New Roman"/>
                <a:ea typeface="楷体_GB2312"/>
                <a:cs typeface="Courier New"/>
              </a:rPr>
              <a:t>D</a:t>
            </a:r>
            <a:endParaRPr lang="zh-CN" altLang="en-US" dirty="0"/>
          </a:p>
        </p:txBody>
      </p:sp>
      <p:pic>
        <p:nvPicPr>
          <p:cNvPr id="5122" name="Picture 2" descr="20XWLX4-110.TIF"/>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9049915" y="1082879"/>
            <a:ext cx="2016224" cy="1554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3" descr="20XWLX4-111.TIF"/>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2497187" y="2852936"/>
            <a:ext cx="6264696" cy="1760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xEl>
                                              <p:pRg st="7" end="7"/>
                                            </p:txEl>
                                          </p:spTgt>
                                        </p:tgtEl>
                                        <p:attrNameLst>
                                          <p:attrName>style.visibility</p:attrName>
                                        </p:attrNameLst>
                                      </p:cBhvr>
                                      <p:to>
                                        <p:strVal val="visible"/>
                                      </p:to>
                                    </p:set>
                                    <p:animEffect transition="in" filter="randombar(horizontal)">
                                      <p:cBhvr>
                                        <p:cTn id="7" dur="500"/>
                                        <p:tgtEl>
                                          <p:spTgt spid="6">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6">
                                            <p:txEl>
                                              <p:pRg st="8" end="8"/>
                                            </p:txEl>
                                          </p:spTgt>
                                        </p:tgtEl>
                                        <p:attrNameLst>
                                          <p:attrName>style.visibility</p:attrName>
                                        </p:attrNameLst>
                                      </p:cBhvr>
                                      <p:to>
                                        <p:strVal val="visible"/>
                                      </p:to>
                                    </p:set>
                                    <p:animEffect transition="in" filter="randombar(horizontal)">
                                      <p:cBhvr>
                                        <p:cTn id="12" dur="5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5"/>
          <p:cNvSpPr>
            <a:spLocks noGrp="1"/>
          </p:cNvSpPr>
          <p:nvPr>
            <p:ph idx="1"/>
          </p:nvPr>
        </p:nvSpPr>
        <p:spPr>
          <a:xfrm>
            <a:off x="609759" y="1135287"/>
            <a:ext cx="10975658" cy="5030017"/>
          </a:xfrm>
        </p:spPr>
        <p:txBody>
          <a:bodyPr/>
          <a:lstStyle/>
          <a:p>
            <a:pPr indent="612140" algn="ctr"/>
            <a:r>
              <a:rPr lang="zh-CN" altLang="zh-CN" b="1" kern="100" dirty="0">
                <a:solidFill>
                  <a:schemeClr val="accent6">
                    <a:lumMod val="75000"/>
                  </a:schemeClr>
                </a:solidFill>
                <a:latin typeface="Times New Roman"/>
                <a:cs typeface="Times New Roman"/>
              </a:rPr>
              <a:t>探究</a:t>
            </a:r>
            <a:r>
              <a:rPr lang="en-US" altLang="zh-CN" b="1" kern="100" dirty="0">
                <a:solidFill>
                  <a:schemeClr val="accent6">
                    <a:lumMod val="75000"/>
                  </a:schemeClr>
                </a:solidFill>
                <a:latin typeface="Symbol"/>
                <a:cs typeface="Times New Roman"/>
              </a:rPr>
              <a:t>(</a:t>
            </a:r>
            <a:r>
              <a:rPr lang="zh-CN" altLang="zh-CN" b="1" kern="100" dirty="0">
                <a:solidFill>
                  <a:schemeClr val="accent6">
                    <a:lumMod val="75000"/>
                  </a:schemeClr>
                </a:solidFill>
                <a:latin typeface="Times New Roman"/>
                <a:cs typeface="Times New Roman"/>
              </a:rPr>
              <a:t>一</a:t>
            </a:r>
            <a:r>
              <a:rPr lang="en-US" altLang="zh-CN" b="1" kern="100" dirty="0">
                <a:solidFill>
                  <a:schemeClr val="accent6">
                    <a:lumMod val="75000"/>
                  </a:schemeClr>
                </a:solidFill>
                <a:latin typeface="Symbol"/>
                <a:cs typeface="Times New Roman"/>
              </a:rPr>
              <a:t>)    </a:t>
            </a:r>
            <a:r>
              <a:rPr lang="zh-CN" altLang="zh-CN" b="1" kern="100" dirty="0">
                <a:solidFill>
                  <a:schemeClr val="accent6">
                    <a:lumMod val="75000"/>
                  </a:schemeClr>
                </a:solidFill>
                <a:latin typeface="Times New Roman"/>
                <a:cs typeface="Times New Roman"/>
              </a:rPr>
              <a:t>探究双缝干涉现象</a:t>
            </a:r>
            <a:endParaRPr lang="zh-CN" altLang="zh-CN" sz="1050" kern="100" dirty="0">
              <a:solidFill>
                <a:schemeClr val="accent6">
                  <a:lumMod val="75000"/>
                </a:schemeClr>
              </a:solidFill>
              <a:latin typeface="宋体"/>
              <a:cs typeface="Courier New"/>
            </a:endParaRPr>
          </a:p>
          <a:p>
            <a:pPr indent="612140"/>
            <a:r>
              <a:rPr lang="en-US" altLang="zh-CN" b="1" kern="100" dirty="0">
                <a:solidFill>
                  <a:srgbClr val="00B0F0"/>
                </a:solidFill>
                <a:latin typeface="Times New Roman"/>
                <a:ea typeface="黑体"/>
                <a:cs typeface="Courier New"/>
              </a:rPr>
              <a:t>[</a:t>
            </a:r>
            <a:r>
              <a:rPr lang="zh-CN" altLang="zh-CN" b="1" kern="100" dirty="0">
                <a:solidFill>
                  <a:srgbClr val="00B0F0"/>
                </a:solidFill>
                <a:latin typeface="Times New Roman"/>
                <a:ea typeface="黑体"/>
                <a:cs typeface="Times New Roman"/>
              </a:rPr>
              <a:t>问题驱动</a:t>
            </a:r>
            <a:r>
              <a:rPr lang="en-US" altLang="zh-CN" b="1" kern="100" dirty="0">
                <a:solidFill>
                  <a:srgbClr val="00B0F0"/>
                </a:solidFill>
                <a:latin typeface="Times New Roman"/>
                <a:ea typeface="黑体"/>
                <a:cs typeface="Courier New"/>
              </a:rPr>
              <a:t>]</a:t>
            </a:r>
            <a:endParaRPr lang="zh-CN" altLang="zh-CN" sz="1050" kern="100" dirty="0">
              <a:latin typeface="宋体"/>
              <a:cs typeface="Courier New"/>
            </a:endParaRPr>
          </a:p>
          <a:p>
            <a:pPr indent="612140"/>
            <a:r>
              <a:rPr lang="zh-CN" altLang="zh-CN" b="1" kern="100" dirty="0">
                <a:latin typeface="Times New Roman"/>
                <a:cs typeface="Times New Roman"/>
              </a:rPr>
              <a:t>如图所示是双缝干涉实验的示意图。</a:t>
            </a:r>
            <a:endParaRPr lang="zh-CN" altLang="zh-CN" sz="1050" kern="100" dirty="0">
              <a:latin typeface="宋体"/>
              <a:cs typeface="Courier New"/>
            </a:endParaRPr>
          </a:p>
          <a:p>
            <a:pPr indent="612140"/>
            <a:endParaRPr lang="en-US" altLang="zh-CN" b="1" kern="100" dirty="0" smtClean="0">
              <a:latin typeface="Times New Roman"/>
              <a:cs typeface="Courier New"/>
            </a:endParaRPr>
          </a:p>
          <a:p>
            <a:pPr indent="612140"/>
            <a:endParaRPr lang="en-US" altLang="zh-CN" b="1" kern="100" dirty="0" smtClean="0">
              <a:latin typeface="Times New Roman"/>
              <a:cs typeface="Courier New"/>
            </a:endParaRPr>
          </a:p>
          <a:p>
            <a:pPr indent="612140"/>
            <a:endParaRPr lang="en-US" altLang="zh-CN" b="1" kern="100" dirty="0">
              <a:latin typeface="Times New Roman"/>
              <a:cs typeface="Courier New"/>
            </a:endParaRPr>
          </a:p>
          <a:p>
            <a:pPr indent="612140"/>
            <a:r>
              <a:rPr lang="en-US" altLang="zh-CN" b="1" kern="100" dirty="0" smtClean="0">
                <a:latin typeface="Times New Roman"/>
                <a:cs typeface="Courier New"/>
              </a:rPr>
              <a:t>(</a:t>
            </a:r>
            <a:r>
              <a:rPr lang="en-US" altLang="zh-CN" b="1" kern="100" dirty="0">
                <a:latin typeface="Times New Roman"/>
                <a:cs typeface="Courier New"/>
              </a:rPr>
              <a:t>1)</a:t>
            </a:r>
            <a:r>
              <a:rPr lang="zh-CN" altLang="zh-CN" b="1" kern="100" dirty="0">
                <a:latin typeface="Times New Roman"/>
                <a:cs typeface="Times New Roman"/>
              </a:rPr>
              <a:t>单缝的作用是什么？</a:t>
            </a:r>
            <a:endParaRPr lang="zh-CN" altLang="zh-CN" sz="1050" kern="100" dirty="0">
              <a:latin typeface="宋体"/>
              <a:cs typeface="Courier New"/>
            </a:endParaRPr>
          </a:p>
          <a:p>
            <a:pPr indent="612140"/>
            <a:r>
              <a:rPr lang="en-US" altLang="zh-CN" b="1" kern="100" dirty="0">
                <a:latin typeface="Times New Roman"/>
                <a:cs typeface="Courier New"/>
              </a:rPr>
              <a:t>(2)</a:t>
            </a:r>
            <a:r>
              <a:rPr lang="zh-CN" altLang="zh-CN" b="1" kern="100" dirty="0">
                <a:latin typeface="Times New Roman"/>
                <a:cs typeface="Times New Roman"/>
              </a:rPr>
              <a:t>双缝的作用是什么</a:t>
            </a:r>
            <a:r>
              <a:rPr lang="zh-CN" altLang="zh-CN" b="1" kern="100" dirty="0" smtClean="0">
                <a:latin typeface="Times New Roman"/>
                <a:cs typeface="Times New Roman"/>
              </a:rPr>
              <a:t>？</a:t>
            </a:r>
            <a:endParaRPr lang="zh-CN" altLang="zh-CN" sz="1050" kern="100" dirty="0">
              <a:latin typeface="宋体"/>
              <a:cs typeface="Courier New"/>
            </a:endParaRPr>
          </a:p>
        </p:txBody>
      </p:sp>
      <p:pic>
        <p:nvPicPr>
          <p:cNvPr id="6146" name="Picture 2" descr="F:\粤教版物理选择性必修第一册\新课程学案2探究新知能.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33291" y="332736"/>
            <a:ext cx="5868679" cy="7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7" name="Picture 3" descr="21XLKWLX5-1+.TIF"/>
          <p:cNvPicPr>
            <a:picLocks noChangeAspect="1" noChangeArrowheads="1"/>
          </p:cNvPicPr>
          <p:nvPr/>
        </p:nvPicPr>
        <p:blipFill>
          <a:blip r:embed="rId3" r:link="rId4" cstate="print">
            <a:extLst>
              <a:ext uri="{28A0092B-C50C-407E-A947-70E740481C1C}">
                <a14:useLocalDpi xmlns:a14="http://schemas.microsoft.com/office/drawing/2010/main" val="0"/>
              </a:ext>
            </a:extLst>
          </a:blip>
          <a:srcRect/>
          <a:stretch>
            <a:fillRect/>
          </a:stretch>
        </p:blipFill>
        <p:spPr bwMode="auto">
          <a:xfrm>
            <a:off x="4585419" y="3068960"/>
            <a:ext cx="2736304" cy="1570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28872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TotalTime>
  <Words>2189</Words>
  <Application>Microsoft Office PowerPoint</Application>
  <PresentationFormat>自定义</PresentationFormat>
  <Paragraphs>141</Paragraphs>
  <Slides>37</Slides>
  <Notes>1</Notes>
  <HiddenSlides>0</HiddenSlides>
  <MMClips>0</MMClips>
  <ScaleCrop>false</ScaleCrop>
  <HeadingPairs>
    <vt:vector size="6" baseType="variant">
      <vt:variant>
        <vt:lpstr>主题</vt:lpstr>
      </vt:variant>
      <vt:variant>
        <vt:i4>1</vt:i4>
      </vt:variant>
      <vt:variant>
        <vt:lpstr>嵌入 OLE 服务器</vt:lpstr>
      </vt:variant>
      <vt:variant>
        <vt:i4>2</vt:i4>
      </vt:variant>
      <vt:variant>
        <vt:lpstr>幻灯片标题</vt:lpstr>
      </vt:variant>
      <vt:variant>
        <vt:i4>37</vt:i4>
      </vt:variant>
    </vt:vector>
  </HeadingPairs>
  <TitlesOfParts>
    <vt:vector size="40" baseType="lpstr">
      <vt:lpstr>Office 主题​​</vt:lpstr>
      <vt:lpstr>文档</vt:lpstr>
      <vt:lpstr>Microsoft Word Document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xb21cn</dc:creator>
  <cp:lastModifiedBy>xb21cn</cp:lastModifiedBy>
  <cp:revision>72</cp:revision>
  <dcterms:created xsi:type="dcterms:W3CDTF">2021-04-02T06:41:31Z</dcterms:created>
  <dcterms:modified xsi:type="dcterms:W3CDTF">2024-03-25T07:07:40Z</dcterms:modified>
</cp:coreProperties>
</file>