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60" r:id="rId2"/>
    <p:sldId id="266" r:id="rId3"/>
    <p:sldId id="267" r:id="rId4"/>
    <p:sldId id="289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297" r:id="rId13"/>
    <p:sldId id="298" r:id="rId14"/>
    <p:sldId id="299" r:id="rId15"/>
    <p:sldId id="300" r:id="rId16"/>
    <p:sldId id="301" r:id="rId17"/>
    <p:sldId id="302" r:id="rId18"/>
    <p:sldId id="303" r:id="rId19"/>
    <p:sldId id="304" r:id="rId20"/>
    <p:sldId id="305" r:id="rId21"/>
    <p:sldId id="288" r:id="rId22"/>
    <p:sldId id="287" r:id="rId23"/>
  </p:sldIdLst>
  <p:sldSz cx="12195175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94452" autoAdjust="0"/>
  </p:normalViewPr>
  <p:slideViewPr>
    <p:cSldViewPr>
      <p:cViewPr varScale="1">
        <p:scale>
          <a:sx n="85" d="100"/>
          <a:sy n="85" d="100"/>
        </p:scale>
        <p:origin x="-624" y="-78"/>
      </p:cViewPr>
      <p:guideLst>
        <p:guide orient="horz" pos="2160"/>
        <p:guide pos="3841"/>
      </p:guideLst>
    </p:cSldViewPr>
  </p:slideViewPr>
  <p:outlineViewPr>
    <p:cViewPr>
      <p:scale>
        <a:sx n="33" d="100"/>
        <a:sy n="33" d="100"/>
      </p:scale>
      <p:origin x="96" y="869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307C53-A15A-4DEC-9E72-8BEB40FDE1C2}" type="datetimeFigureOut">
              <a:rPr lang="zh-CN" altLang="en-US" smtClean="0"/>
              <a:t>2023-2-8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1EF30-7B0C-4F2D-A5CA-1454F4965A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2868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C1EF30-7B0C-4F2D-A5CA-1454F4965A5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5566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C1EF30-7B0C-4F2D-A5CA-1454F4965A54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1296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759" y="1196752"/>
            <a:ext cx="10975658" cy="4464498"/>
          </a:xfrm>
        </p:spPr>
        <p:txBody>
          <a:bodyPr>
            <a:normAutofit/>
          </a:bodyPr>
          <a:lstStyle>
            <a:lvl1pPr marL="0" indent="719138">
              <a:lnSpc>
                <a:spcPct val="150000"/>
              </a:lnSpc>
              <a:buFontTx/>
              <a:buNone/>
              <a:defRPr sz="2400">
                <a:latin typeface="+mj-ea"/>
                <a:ea typeface="+mj-ea"/>
                <a:cs typeface="Times New Roman" panose="02020603050405020304" pitchFamily="18" charset="0"/>
              </a:defRPr>
            </a:lvl1pPr>
            <a:lvl2pPr marL="4572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2023-2-8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6822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2023-2-8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7288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1792903" y="274639"/>
            <a:ext cx="3658553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13014" y="274639"/>
            <a:ext cx="10776639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2023-2-8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652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336" y="4406903"/>
            <a:ext cx="1036589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336" y="2906713"/>
            <a:ext cx="10365899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2023-2-8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8322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638" y="2130428"/>
            <a:ext cx="10365899" cy="1470025"/>
          </a:xfrm>
        </p:spPr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9276" y="3886200"/>
            <a:ext cx="853662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2023-2-8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5635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13012" y="1600203"/>
            <a:ext cx="721759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233863" y="1600203"/>
            <a:ext cx="721759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2023-2-8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0556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59" y="274638"/>
            <a:ext cx="1097565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535113"/>
            <a:ext cx="538832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759" y="2174875"/>
            <a:ext cx="53883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4981" y="1535113"/>
            <a:ext cx="539043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4981" y="2174875"/>
            <a:ext cx="539043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2023-2-8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5895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2023-2-8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0369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2023-2-8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648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61" y="273050"/>
            <a:ext cx="401212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974" y="273052"/>
            <a:ext cx="681744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761" y="1435102"/>
            <a:ext cx="401212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2023-2-8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5769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0341" y="4800600"/>
            <a:ext cx="731710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0341" y="612775"/>
            <a:ext cx="731710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0341" y="5367338"/>
            <a:ext cx="731710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2023-2-8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7166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759" y="274638"/>
            <a:ext cx="1097565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600203"/>
            <a:ext cx="1097565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760" y="6356353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C67D8-3E43-4364-A6C9-6E7FE31DF974}" type="datetimeFigureOut">
              <a:rPr lang="zh-CN" altLang="en-US" smtClean="0"/>
              <a:t>2023-2-8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6685" y="6356353"/>
            <a:ext cx="38618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9875" y="6356353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1424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49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&#31456;&#26411;&#23567;&#32467;&#19982;&#32032;&#20859;&#35780;&#20215;.TI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21XRJWL1-22.TIF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99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3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1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010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4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hyperlink" Target="../../&#35838;&#26102;&#36319;&#36394;&#26816;&#27979;word&#25991;&#20214;/&#31532;&#19968;&#31456;%20%20&#38454;&#27573;&#35780;&#20215;&#26597;&#32570;&#28431;.DOC" TargetMode="Externa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22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33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emf"/><Relationship Id="rId5" Type="http://schemas.openxmlformats.org/officeDocument/2006/relationships/package" Target="../embeddings/Microsoft_Word_Document44.docx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55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emf"/><Relationship Id="rId5" Type="http://schemas.openxmlformats.org/officeDocument/2006/relationships/package" Target="../embeddings/Microsoft_Word_Document66.docx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77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0.emf"/><Relationship Id="rId4" Type="http://schemas.openxmlformats.org/officeDocument/2006/relationships/package" Target="../embeddings/Microsoft_Word_Document88.docx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file:///F:\&#31908;&#25945;&#29256;&#29289;&#29702;&#36873;&#25321;&#24615;&#24517;&#20462;&#31532;&#19977;&#20876;\20WLXXS1-8.tif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file:///F:\&#31908;&#25945;&#29256;&#29289;&#29702;&#36873;&#25321;&#24615;&#24517;&#20462;&#31532;&#19977;&#20876;\20WLXXS1-9.tif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80963" y="836712"/>
            <a:ext cx="10975658" cy="4464498"/>
          </a:xfrm>
        </p:spPr>
        <p:txBody>
          <a:bodyPr/>
          <a:lstStyle/>
          <a:p>
            <a:pPr indent="0" algn="ctr"/>
            <a:r>
              <a:rPr lang="zh-CN" altLang="zh-CN" b="1" dirty="0">
                <a:solidFill>
                  <a:schemeClr val="accent2">
                    <a:lumMod val="50000"/>
                  </a:schemeClr>
                </a:solidFill>
              </a:rPr>
              <a:t>一、主干知识成体系　</a:t>
            </a:r>
            <a:endParaRPr lang="zh-CN" alt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26" name="Picture 2" descr="章末小结与素养评价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55" y="260648"/>
            <a:ext cx="11426179" cy="54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6601643" y="375047"/>
            <a:ext cx="35205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kern="100" dirty="0">
                <a:solidFill>
                  <a:schemeClr val="accent6">
                    <a:lumMod val="75000"/>
                  </a:schemeClr>
                </a:solidFill>
                <a:latin typeface="Times New Roman"/>
                <a:cs typeface="Courier New"/>
              </a:rPr>
              <a:t> </a:t>
            </a:r>
            <a:r>
              <a:rPr lang="zh-CN" altLang="zh-CN" sz="2800" b="1" kern="100" dirty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第一章　分子动理论</a:t>
            </a:r>
            <a:endParaRPr lang="zh-CN" altLang="en-US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7" name="Picture 3" descr="21XRJWL1-22.TIF"/>
          <p:cNvPicPr>
            <a:picLocks noChangeAspect="1" noChangeArrowheads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995" y="1561440"/>
            <a:ext cx="9937104" cy="503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231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1988840"/>
            <a:ext cx="10975658" cy="3168352"/>
          </a:xfrm>
        </p:spPr>
        <p:txBody>
          <a:bodyPr/>
          <a:lstStyle/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解析</a:t>
            </a:r>
            <a:r>
              <a:rPr lang="en-US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]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　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乙分子从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r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到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r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一直受甲分子的引力作用，且分子间作用力先增大后减小，故乙分子做加速运动，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、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两项正确；乙分子从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r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到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r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过程中一直呈现引力，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项错误；乙分子从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r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到距离甲最近的位置过程中，两分子间的分子力先增大后减小再增大，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项错误。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答案</a:t>
            </a:r>
            <a:r>
              <a:rPr lang="en-US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]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　</a:t>
            </a:r>
            <a:r>
              <a:rPr lang="en-US" altLang="zh-CN" b="1" kern="100" dirty="0">
                <a:latin typeface="Times New Roman"/>
                <a:cs typeface="Courier New"/>
              </a:rPr>
              <a:t>AC</a:t>
            </a:r>
            <a:endParaRPr lang="zh-CN" altLang="zh-CN" sz="1050" kern="100" dirty="0"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552971" y="764704"/>
            <a:ext cx="10975658" cy="5616624"/>
          </a:xfrm>
        </p:spPr>
        <p:txBody>
          <a:bodyPr>
            <a:normAutofit/>
          </a:bodyPr>
          <a:lstStyle/>
          <a:p>
            <a:pPr marL="452438" indent="-452438" algn="just">
              <a:tabLst>
                <a:tab pos="5580063" algn="l"/>
              </a:tabLst>
            </a:pPr>
            <a:r>
              <a:rPr lang="en-US" altLang="zh-CN" b="1" kern="100" dirty="0" smtClean="0">
                <a:solidFill>
                  <a:srgbClr val="006666"/>
                </a:solidFill>
                <a:latin typeface="IPAPANNEW"/>
                <a:cs typeface="Times New Roman"/>
              </a:rPr>
              <a:t>	[</a:t>
            </a:r>
            <a:r>
              <a:rPr lang="zh-CN" altLang="zh-CN" b="1" kern="100" dirty="0">
                <a:solidFill>
                  <a:srgbClr val="006666"/>
                </a:solidFill>
                <a:latin typeface="IPAPANNEW"/>
                <a:cs typeface="Times New Roman"/>
              </a:rPr>
              <a:t>针对训练</a:t>
            </a:r>
            <a:r>
              <a:rPr lang="en-US" altLang="zh-CN" b="1" kern="100" dirty="0">
                <a:solidFill>
                  <a:srgbClr val="006666"/>
                </a:solidFill>
                <a:latin typeface="IPAPANNEW"/>
                <a:cs typeface="Times New Roman"/>
              </a:rPr>
              <a:t>]</a:t>
            </a:r>
            <a:endParaRPr lang="zh-CN" altLang="zh-CN" sz="1050" kern="100" dirty="0">
              <a:cs typeface="Courier New"/>
            </a:endParaRPr>
          </a:p>
          <a:p>
            <a:pPr marL="452438" indent="-452438" algn="just">
              <a:tabLst>
                <a:tab pos="5580063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多选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当两个分子之间距离为</a:t>
            </a:r>
            <a:r>
              <a:rPr lang="en-US" altLang="zh-CN" b="1" i="1" kern="100" dirty="0">
                <a:latin typeface="Times New Roman"/>
                <a:cs typeface="Courier New"/>
              </a:rPr>
              <a:t>r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时，正好处于平衡状态，下面关于分子间相互作用的引力和斥力的各种说法中，正确的是</a:t>
            </a:r>
            <a:r>
              <a:rPr lang="en-US" altLang="zh-CN" b="1" kern="100" dirty="0">
                <a:latin typeface="Times New Roman"/>
                <a:cs typeface="Courier New"/>
              </a:rPr>
              <a:t>   </a:t>
            </a:r>
            <a:r>
              <a:rPr lang="en-US" altLang="zh-CN" b="1" kern="100" dirty="0" smtClean="0">
                <a:latin typeface="Times New Roman"/>
                <a:cs typeface="Courier New"/>
              </a:rPr>
              <a:t>				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0063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．两分子间的距离</a:t>
            </a:r>
            <a:r>
              <a:rPr lang="en-US" altLang="zh-CN" b="1" i="1" kern="100" dirty="0">
                <a:latin typeface="Times New Roman"/>
                <a:cs typeface="Courier New"/>
              </a:rPr>
              <a:t>r</a:t>
            </a:r>
            <a:r>
              <a:rPr lang="zh-CN" altLang="zh-CN" b="1" kern="100" dirty="0">
                <a:latin typeface="Times New Roman"/>
                <a:cs typeface="Times New Roman"/>
              </a:rPr>
              <a:t>＜</a:t>
            </a:r>
            <a:r>
              <a:rPr lang="en-US" altLang="zh-CN" b="1" i="1" kern="100" dirty="0">
                <a:latin typeface="Times New Roman"/>
                <a:cs typeface="Courier New"/>
              </a:rPr>
              <a:t>r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时，它们之间只有斥力作用</a:t>
            </a:r>
            <a:endParaRPr lang="zh-CN" altLang="zh-CN" sz="1050" kern="100" dirty="0">
              <a:cs typeface="Courier New"/>
            </a:endParaRPr>
          </a:p>
          <a:p>
            <a:pPr marL="1079500" indent="-627063" algn="just">
              <a:tabLst>
                <a:tab pos="5580063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．两分子间的距离</a:t>
            </a:r>
            <a:r>
              <a:rPr lang="en-US" altLang="zh-CN" b="1" i="1" kern="100" dirty="0">
                <a:latin typeface="Times New Roman"/>
                <a:cs typeface="Courier New"/>
              </a:rPr>
              <a:t>r</a:t>
            </a:r>
            <a:r>
              <a:rPr lang="en-US" altLang="zh-CN" b="1" kern="100" dirty="0">
                <a:latin typeface="Times New Roman"/>
                <a:cs typeface="Courier New"/>
              </a:rPr>
              <a:t>&lt;</a:t>
            </a:r>
            <a:r>
              <a:rPr lang="en-US" altLang="zh-CN" b="1" i="1" kern="100" dirty="0">
                <a:latin typeface="Times New Roman"/>
                <a:cs typeface="Courier New"/>
              </a:rPr>
              <a:t>r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时，它们之间只有引力作用</a:t>
            </a:r>
            <a:endParaRPr lang="zh-CN" altLang="zh-CN" sz="1050" kern="100" dirty="0">
              <a:cs typeface="Courier New"/>
            </a:endParaRPr>
          </a:p>
          <a:p>
            <a:pPr marL="1079500" indent="-627063" algn="just">
              <a:tabLst>
                <a:tab pos="5580063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．两分子间的距离</a:t>
            </a:r>
            <a:r>
              <a:rPr lang="en-US" altLang="zh-CN" b="1" i="1" kern="100" dirty="0">
                <a:latin typeface="Times New Roman"/>
                <a:cs typeface="Courier New"/>
              </a:rPr>
              <a:t>r</a:t>
            </a:r>
            <a:r>
              <a:rPr lang="en-US" altLang="zh-CN" b="1" kern="100" dirty="0">
                <a:latin typeface="Times New Roman"/>
                <a:cs typeface="Courier New"/>
              </a:rPr>
              <a:t>&lt;</a:t>
            </a:r>
            <a:r>
              <a:rPr lang="en-US" altLang="zh-CN" b="1" i="1" kern="100" dirty="0">
                <a:latin typeface="Times New Roman"/>
                <a:cs typeface="Courier New"/>
              </a:rPr>
              <a:t>r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时，它们之间既有引力又有斥力的作用，而且斥力大于引力</a:t>
            </a:r>
            <a:endParaRPr lang="zh-CN" altLang="zh-CN" sz="1050" kern="100" dirty="0">
              <a:cs typeface="Courier New"/>
            </a:endParaRPr>
          </a:p>
          <a:p>
            <a:pPr marL="1079500" indent="-627063" algn="just">
              <a:tabLst>
                <a:tab pos="5580063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．两分子间的距离等于</a:t>
            </a:r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en-US" altLang="zh-CN" b="1" i="1" kern="100" dirty="0">
                <a:latin typeface="Times New Roman"/>
                <a:cs typeface="Courier New"/>
              </a:rPr>
              <a:t>r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时，它们之间既有引力又有斥力的作用，而且引力大于斥力</a:t>
            </a:r>
            <a:endParaRPr lang="zh-CN" altLang="zh-CN" sz="1050" kern="100" dirty="0"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1484784"/>
            <a:ext cx="10975658" cy="3744416"/>
          </a:xfrm>
        </p:spPr>
        <p:txBody>
          <a:bodyPr/>
          <a:lstStyle/>
          <a:p>
            <a:pPr indent="0" algn="just">
              <a:tabLst>
                <a:tab pos="5581015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解析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：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分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子之间既有相互作用的引力又有相互作用的斥力，引力和斥力是同时存在的，这跟分子间距离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r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无关。分子间引力、斥力和分子力大小及性质跟分子间距离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r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有关。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r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r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是分界线，当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r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r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时，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F</a:t>
            </a:r>
            <a:r>
              <a:rPr lang="zh-CN" altLang="zh-CN" b="1" kern="100" baseline="-25000" dirty="0">
                <a:latin typeface="Times New Roman"/>
                <a:ea typeface="楷体_GB2312"/>
                <a:cs typeface="Times New Roman"/>
              </a:rPr>
              <a:t>引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F</a:t>
            </a:r>
            <a:r>
              <a:rPr lang="zh-CN" altLang="zh-CN" b="1" kern="100" baseline="-25000" dirty="0">
                <a:latin typeface="Times New Roman"/>
                <a:ea typeface="楷体_GB2312"/>
                <a:cs typeface="Times New Roman"/>
              </a:rPr>
              <a:t>斥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；当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r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＞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r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时，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F</a:t>
            </a:r>
            <a:r>
              <a:rPr lang="zh-CN" altLang="zh-CN" b="1" kern="100" baseline="-25000" dirty="0">
                <a:latin typeface="Times New Roman"/>
                <a:ea typeface="楷体_GB2312"/>
                <a:cs typeface="Times New Roman"/>
              </a:rPr>
              <a:t>引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＞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F</a:t>
            </a:r>
            <a:r>
              <a:rPr lang="zh-CN" altLang="zh-CN" b="1" kern="100" baseline="-25000" dirty="0">
                <a:latin typeface="Times New Roman"/>
                <a:ea typeface="楷体_GB2312"/>
                <a:cs typeface="Times New Roman"/>
              </a:rPr>
              <a:t>斥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；当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r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＜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r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时，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F</a:t>
            </a:r>
            <a:r>
              <a:rPr lang="zh-CN" altLang="zh-CN" b="1" kern="100" baseline="-25000" dirty="0">
                <a:latin typeface="Times New Roman"/>
                <a:ea typeface="楷体_GB2312"/>
                <a:cs typeface="Times New Roman"/>
              </a:rPr>
              <a:t>斥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＞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F</a:t>
            </a:r>
            <a:r>
              <a:rPr lang="zh-CN" altLang="zh-CN" b="1" kern="100" baseline="-25000" dirty="0">
                <a:latin typeface="Times New Roman"/>
                <a:ea typeface="楷体_GB2312"/>
                <a:cs typeface="Times New Roman"/>
              </a:rPr>
              <a:t>引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。由上述可知，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、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是错误的，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是正确的。当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r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2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r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，即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r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＞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r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时，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F</a:t>
            </a:r>
            <a:r>
              <a:rPr lang="zh-CN" altLang="zh-CN" b="1" kern="100" baseline="-25000" dirty="0">
                <a:latin typeface="Times New Roman"/>
                <a:ea typeface="楷体_GB2312"/>
                <a:cs typeface="Times New Roman"/>
              </a:rPr>
              <a:t>引</a:t>
            </a:r>
            <a:r>
              <a:rPr lang="zh-CN" altLang="zh-CN" b="1" kern="100" dirty="0">
                <a:ea typeface="Times New Roman"/>
                <a:cs typeface="Courier New"/>
              </a:rPr>
              <a:t> 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＞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F</a:t>
            </a:r>
            <a:r>
              <a:rPr lang="zh-CN" altLang="zh-CN" b="1" kern="100" baseline="-25000" dirty="0">
                <a:latin typeface="Times New Roman"/>
                <a:ea typeface="楷体_GB2312"/>
                <a:cs typeface="Times New Roman"/>
              </a:rPr>
              <a:t>斥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，所以选项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是正确的。</a:t>
            </a:r>
            <a:endParaRPr lang="zh-CN" altLang="zh-CN" sz="1050" kern="100" dirty="0">
              <a:cs typeface="Courier New"/>
            </a:endParaRPr>
          </a:p>
          <a:p>
            <a:pPr indent="0"/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CD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50521" y="1124744"/>
            <a:ext cx="11407706" cy="4968552"/>
          </a:xfrm>
        </p:spPr>
        <p:txBody>
          <a:bodyPr>
            <a:normAutofit/>
          </a:bodyPr>
          <a:lstStyle/>
          <a:p>
            <a:pPr marL="452438" indent="-452438" algn="just">
              <a:tabLst>
                <a:tab pos="5581015" algn="l"/>
              </a:tabLst>
            </a:pPr>
            <a:r>
              <a:rPr lang="en-US" altLang="zh-CN" b="1" kern="100" dirty="0" smtClean="0">
                <a:latin typeface="Times New Roman"/>
                <a:cs typeface="Courier New"/>
              </a:rPr>
              <a:t>4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．在</a:t>
            </a:r>
            <a:r>
              <a:rPr lang="zh-CN" altLang="zh-CN" b="1" kern="100" dirty="0">
                <a:latin typeface="Times New Roman"/>
                <a:cs typeface="Times New Roman"/>
              </a:rPr>
              <a:t>弹性限度内，弹力的大小跟弹簧伸长或缩短的长度成正比，从分子间相互作用力跟分子间距离的关系图像来看，最能反映这种规律的是图中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的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                   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i="1" kern="100" dirty="0">
                <a:latin typeface="Times New Roman"/>
                <a:cs typeface="Courier New"/>
              </a:rPr>
              <a:t>ab</a:t>
            </a:r>
            <a:r>
              <a:rPr lang="zh-CN" altLang="zh-CN" b="1" kern="100" dirty="0">
                <a:latin typeface="Times New Roman"/>
                <a:cs typeface="Times New Roman"/>
              </a:rPr>
              <a:t>段</a:t>
            </a:r>
            <a:r>
              <a:rPr lang="en-US" altLang="zh-CN" b="1" kern="100" dirty="0">
                <a:latin typeface="Times New Roman"/>
                <a:cs typeface="Courier New"/>
              </a:rPr>
              <a:t>       B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i="1" kern="100" dirty="0">
                <a:latin typeface="Times New Roman"/>
                <a:cs typeface="Courier New"/>
              </a:rPr>
              <a:t>bc</a:t>
            </a:r>
            <a:r>
              <a:rPr lang="zh-CN" altLang="zh-CN" b="1" kern="100" dirty="0">
                <a:latin typeface="Times New Roman"/>
                <a:cs typeface="Times New Roman"/>
              </a:rPr>
              <a:t>段</a:t>
            </a:r>
            <a:r>
              <a:rPr lang="en-US" altLang="zh-CN" b="1" kern="100" dirty="0">
                <a:latin typeface="Times New Roman"/>
                <a:cs typeface="Courier New"/>
              </a:rPr>
              <a:t>     C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i="1" kern="100" dirty="0">
                <a:latin typeface="Times New Roman"/>
                <a:cs typeface="Courier New"/>
              </a:rPr>
              <a:t>de</a:t>
            </a:r>
            <a:r>
              <a:rPr lang="zh-CN" altLang="zh-CN" b="1" kern="100" dirty="0">
                <a:latin typeface="Times New Roman"/>
                <a:cs typeface="Times New Roman"/>
              </a:rPr>
              <a:t>段</a:t>
            </a:r>
            <a:r>
              <a:rPr lang="zh-CN" altLang="zh-CN" b="1" kern="100" dirty="0">
                <a:ea typeface="Times New Roman"/>
                <a:cs typeface="Courier New"/>
              </a:rPr>
              <a:t> </a:t>
            </a:r>
            <a:r>
              <a:rPr lang="en-US" altLang="zh-CN" b="1" kern="100" dirty="0">
                <a:ea typeface="Times New Roman"/>
                <a:cs typeface="Courier New"/>
              </a:rPr>
              <a:t>    	D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i="1" kern="100" dirty="0">
                <a:latin typeface="Times New Roman"/>
                <a:cs typeface="Courier New"/>
              </a:rPr>
              <a:t>ef</a:t>
            </a:r>
            <a:r>
              <a:rPr lang="zh-CN" altLang="zh-CN" b="1" kern="100" dirty="0">
                <a:latin typeface="Times New Roman"/>
                <a:cs typeface="Times New Roman"/>
              </a:rPr>
              <a:t>段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解析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：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当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r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r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时，分子间作用力为零；当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r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&gt;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r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时，分子间作用力表现为引力，对应弹簧被拉长；当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r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&lt;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r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时，分子间作用力表现为斥力，对应弹簧被压缩；由于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bc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段近似为直线，分子间的作用力与距离增大量或减小量成正比，因此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项正确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。</a:t>
            </a:r>
            <a:endParaRPr lang="en-US" altLang="zh-CN" b="1" kern="100" dirty="0" smtClean="0">
              <a:latin typeface="Times New Roman"/>
              <a:ea typeface="楷体_GB2312"/>
              <a:cs typeface="Times New Roman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</a:t>
            </a:r>
            <a:endParaRPr lang="en-US" altLang="zh-CN" b="1" kern="100" dirty="0" smtClean="0">
              <a:latin typeface="Times New Roman"/>
              <a:ea typeface="楷体_GB2312"/>
              <a:cs typeface="Times New Roman"/>
            </a:endParaRPr>
          </a:p>
          <a:p>
            <a:pPr marL="452438" indent="0" algn="just">
              <a:tabLst>
                <a:tab pos="5581015" algn="l"/>
              </a:tabLst>
            </a:pPr>
            <a:endParaRPr lang="zh-CN" altLang="zh-CN" sz="1050" kern="100" dirty="0"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192931" y="188640"/>
            <a:ext cx="11593288" cy="6552728"/>
          </a:xfrm>
        </p:spPr>
        <p:txBody>
          <a:bodyPr>
            <a:normAutofit/>
          </a:bodyPr>
          <a:lstStyle/>
          <a:p>
            <a:pPr marL="360363" indent="0" algn="ctr">
              <a:tabLst>
                <a:tab pos="5581015" algn="l"/>
              </a:tabLst>
            </a:pPr>
            <a:r>
              <a:rPr lang="zh-CN" altLang="zh-CN" b="1" kern="100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三、创新应用提素养</a:t>
            </a:r>
            <a:endParaRPr lang="zh-CN" altLang="zh-CN" sz="1050" kern="100" dirty="0">
              <a:solidFill>
                <a:schemeClr val="accent2">
                  <a:lumMod val="50000"/>
                </a:schemeClr>
              </a:solidFill>
              <a:cs typeface="Courier New"/>
            </a:endParaRPr>
          </a:p>
          <a:p>
            <a:pPr marL="452438" indent="-452438" algn="just">
              <a:tabLst>
                <a:tab pos="5581015" algn="l"/>
              </a:tabLst>
            </a:pPr>
            <a:r>
              <a:rPr lang="en-US" altLang="zh-CN" b="1" kern="100" dirty="0" smtClean="0">
                <a:latin typeface="Times New Roman"/>
                <a:cs typeface="Courier New"/>
              </a:rPr>
              <a:t>1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．雾霾天气，大气中各种悬浮颗粒物含量超标。雾霾中，各种悬浮颗粒物形状不规则，可视为密度相同、直径不同的球体，并用</a:t>
            </a:r>
            <a:r>
              <a:rPr lang="en-US" altLang="zh-CN" b="1" kern="100" dirty="0" smtClean="0">
                <a:latin typeface="Times New Roman"/>
                <a:cs typeface="Courier New"/>
              </a:rPr>
              <a:t>PM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10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、</a:t>
            </a:r>
            <a:r>
              <a:rPr lang="en-US" altLang="zh-CN" b="1" kern="100" dirty="0" smtClean="0">
                <a:latin typeface="Times New Roman"/>
                <a:cs typeface="Courier New"/>
              </a:rPr>
              <a:t>PM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2.5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分别表示直径小于或等于</a:t>
            </a:r>
            <a:r>
              <a:rPr lang="en-US" altLang="zh-CN" b="1" kern="100" dirty="0" smtClean="0">
                <a:latin typeface="Times New Roman"/>
                <a:cs typeface="Courier New"/>
              </a:rPr>
              <a:t>10 μm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、</a:t>
            </a:r>
            <a:r>
              <a:rPr lang="en-US" altLang="zh-CN" b="1" kern="100" dirty="0" smtClean="0">
                <a:latin typeface="Times New Roman"/>
                <a:cs typeface="Courier New"/>
              </a:rPr>
              <a:t>2.5 μm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的颗粒物</a:t>
            </a:r>
            <a:r>
              <a:rPr lang="en-US" altLang="zh-CN" b="1" kern="100" dirty="0" smtClean="0">
                <a:latin typeface="Times New Roman"/>
                <a:cs typeface="Courier New"/>
              </a:rPr>
              <a:t>(PM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是颗粒物的英文缩写</a:t>
            </a:r>
            <a:r>
              <a:rPr lang="en-US" altLang="zh-CN" b="1" kern="100" dirty="0" smtClean="0">
                <a:latin typeface="Times New Roman"/>
                <a:cs typeface="Courier New"/>
              </a:rPr>
              <a:t>)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。某科研机构对北京地区的检测结果表明，在静稳的雾霾天气中，离地面高度百米范围内，</a:t>
            </a:r>
            <a:r>
              <a:rPr lang="en-US" altLang="zh-CN" b="1" kern="100" dirty="0" smtClean="0">
                <a:latin typeface="Times New Roman"/>
                <a:cs typeface="Courier New"/>
              </a:rPr>
              <a:t>PM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10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的浓度随高度的增加略有减小，大于</a:t>
            </a:r>
            <a:r>
              <a:rPr lang="en-US" altLang="zh-CN" b="1" kern="100" dirty="0" smtClean="0">
                <a:latin typeface="Times New Roman"/>
                <a:cs typeface="Courier New"/>
              </a:rPr>
              <a:t>PM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10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的大悬浮颗粒物的浓度随高度的增加明显减小，且两种浓度分布基本不随时间变化。据此材料，以下叙述正确的是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       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　　</a:t>
            </a:r>
            <a:r>
              <a:rPr lang="en-US" altLang="zh-CN" b="1" kern="100" dirty="0" smtClean="0">
                <a:latin typeface="Times New Roman"/>
                <a:cs typeface="Courier New"/>
              </a:rPr>
              <a:t>)</a:t>
            </a:r>
            <a:endParaRPr lang="zh-CN" altLang="zh-CN" sz="1050" kern="100" dirty="0" smtClean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en-US" altLang="zh-CN" b="1" kern="100" dirty="0" smtClean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 smtClean="0">
                <a:latin typeface="Times New Roman"/>
                <a:cs typeface="Courier New"/>
              </a:rPr>
              <a:t>PM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10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表</a:t>
            </a:r>
            <a:r>
              <a:rPr lang="zh-CN" altLang="zh-CN" b="1" kern="100" dirty="0">
                <a:latin typeface="Times New Roman"/>
                <a:cs typeface="Times New Roman"/>
              </a:rPr>
              <a:t>示直径小于或等于</a:t>
            </a:r>
            <a:r>
              <a:rPr lang="en-US" altLang="zh-CN" b="1" kern="100" dirty="0">
                <a:latin typeface="Times New Roman"/>
                <a:cs typeface="Courier New"/>
              </a:rPr>
              <a:t>1.0</a:t>
            </a:r>
            <a:r>
              <a:rPr lang="en-US" altLang="zh-CN" b="1" kern="100" dirty="0">
                <a:cs typeface="Times New Roman"/>
              </a:rPr>
              <a:t>×</a:t>
            </a:r>
            <a:r>
              <a:rPr lang="en-US" altLang="zh-CN" b="1" kern="100" dirty="0">
                <a:latin typeface="Times New Roman"/>
                <a:cs typeface="Courier New"/>
              </a:rPr>
              <a:t>10</a:t>
            </a:r>
            <a:r>
              <a:rPr lang="zh-CN" altLang="zh-CN" b="1" kern="100" baseline="30000" dirty="0">
                <a:latin typeface="Times New Roman"/>
                <a:cs typeface="Times New Roman"/>
              </a:rPr>
              <a:t>－</a:t>
            </a:r>
            <a:r>
              <a:rPr lang="en-US" altLang="zh-CN" b="1" kern="100" baseline="30000" dirty="0">
                <a:latin typeface="Times New Roman"/>
                <a:cs typeface="Courier New"/>
              </a:rPr>
              <a:t>6</a:t>
            </a:r>
            <a:r>
              <a:rPr lang="en-US" altLang="zh-CN" b="1" kern="100" dirty="0">
                <a:latin typeface="Times New Roman"/>
                <a:cs typeface="Courier New"/>
              </a:rPr>
              <a:t> m</a:t>
            </a:r>
            <a:r>
              <a:rPr lang="zh-CN" altLang="zh-CN" b="1" kern="100" dirty="0">
                <a:latin typeface="Times New Roman"/>
                <a:cs typeface="Times New Roman"/>
              </a:rPr>
              <a:t>的悬浮颗粒物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 smtClean="0">
                <a:latin typeface="Times New Roman"/>
                <a:cs typeface="Courier New"/>
              </a:rPr>
              <a:t>PM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10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受</a:t>
            </a:r>
            <a:r>
              <a:rPr lang="zh-CN" altLang="zh-CN" b="1" kern="100" dirty="0">
                <a:latin typeface="Times New Roman"/>
                <a:cs typeface="Times New Roman"/>
              </a:rPr>
              <a:t>到的空气分子作用力的合力始终大于其所受到的重力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 smtClean="0">
                <a:latin typeface="Times New Roman"/>
                <a:cs typeface="Courier New"/>
              </a:rPr>
              <a:t>PM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10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和</a:t>
            </a:r>
            <a:r>
              <a:rPr lang="zh-CN" altLang="zh-CN" b="1" kern="100" dirty="0">
                <a:latin typeface="Times New Roman"/>
                <a:cs typeface="Times New Roman"/>
              </a:rPr>
              <a:t>大悬浮颗粒物都在做布朗运动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>
                <a:latin typeface="Times New Roman"/>
                <a:cs typeface="Courier New"/>
              </a:rPr>
              <a:t>PM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2.5</a:t>
            </a:r>
            <a:r>
              <a:rPr lang="zh-CN" altLang="zh-CN" b="1" kern="100" dirty="0">
                <a:latin typeface="Times New Roman"/>
                <a:cs typeface="Times New Roman"/>
              </a:rPr>
              <a:t>的浓度随高度的增加逐渐增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大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1340768"/>
            <a:ext cx="10975658" cy="3672408"/>
          </a:xfrm>
        </p:spPr>
        <p:txBody>
          <a:bodyPr/>
          <a:lstStyle/>
          <a:p>
            <a:pPr indent="0" algn="just">
              <a:tabLst>
                <a:tab pos="5581015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解析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：</a:t>
            </a:r>
            <a:r>
              <a:rPr lang="en-US" altLang="zh-CN" b="1" kern="100" dirty="0" smtClean="0">
                <a:latin typeface="Times New Roman"/>
                <a:ea typeface="楷体_GB2312"/>
                <a:cs typeface="Courier New"/>
              </a:rPr>
              <a:t>PM</a:t>
            </a:r>
            <a:r>
              <a:rPr lang="en-US" altLang="zh-CN" b="1" kern="100" baseline="-25000" dirty="0" smtClean="0">
                <a:latin typeface="Times New Roman"/>
                <a:ea typeface="楷体_GB2312"/>
                <a:cs typeface="Courier New"/>
              </a:rPr>
              <a:t>10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表示的颗粒物的直径小于或等于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10 μm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10</a:t>
            </a:r>
            <a:r>
              <a:rPr lang="en-US" altLang="zh-CN" b="1" kern="100" dirty="0">
                <a:cs typeface="Times New Roman"/>
              </a:rPr>
              <a:t>×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10</a:t>
            </a:r>
            <a:r>
              <a:rPr lang="zh-CN" altLang="zh-CN" b="1" kern="100" baseline="30000" dirty="0">
                <a:latin typeface="Times New Roman"/>
                <a:ea typeface="楷体_GB2312"/>
                <a:cs typeface="Times New Roman"/>
              </a:rPr>
              <a:t>－</a:t>
            </a:r>
            <a:r>
              <a:rPr lang="en-US" altLang="zh-CN" b="1" kern="100" baseline="30000" dirty="0">
                <a:latin typeface="Times New Roman"/>
                <a:ea typeface="楷体_GB2312"/>
                <a:cs typeface="Courier New"/>
              </a:rPr>
              <a:t>6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 m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1.0</a:t>
            </a:r>
            <a:r>
              <a:rPr lang="en-US" altLang="zh-CN" b="1" kern="100" dirty="0">
                <a:cs typeface="Times New Roman"/>
              </a:rPr>
              <a:t>×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10</a:t>
            </a:r>
            <a:r>
              <a:rPr lang="zh-CN" altLang="zh-CN" b="1" kern="100" baseline="30000" dirty="0">
                <a:latin typeface="Times New Roman"/>
                <a:ea typeface="楷体_GB2312"/>
                <a:cs typeface="Times New Roman"/>
              </a:rPr>
              <a:t>－</a:t>
            </a:r>
            <a:r>
              <a:rPr lang="en-US" altLang="zh-CN" b="1" kern="100" baseline="30000" dirty="0">
                <a:latin typeface="Times New Roman"/>
                <a:ea typeface="楷体_GB2312"/>
                <a:cs typeface="Courier New"/>
              </a:rPr>
              <a:t>5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 m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项错误；</a:t>
            </a:r>
            <a:r>
              <a:rPr lang="en-US" altLang="zh-CN" b="1" kern="100" dirty="0" smtClean="0">
                <a:latin typeface="Times New Roman"/>
                <a:ea typeface="楷体_GB2312"/>
                <a:cs typeface="Courier New"/>
              </a:rPr>
              <a:t>PM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10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受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到空气分子作用力的合力总是在不停变化，并不一定始终大于重力，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项错误；</a:t>
            </a:r>
            <a:r>
              <a:rPr lang="en-US" altLang="zh-CN" b="1" kern="100" dirty="0" smtClean="0">
                <a:latin typeface="Times New Roman"/>
                <a:ea typeface="楷体_GB2312"/>
                <a:cs typeface="Courier New"/>
              </a:rPr>
              <a:t>PM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10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和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大悬浮颗粒物受到空气分子不停地碰撞做无规则运动，即布朗运动，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项正确；根据题意，</a:t>
            </a:r>
            <a:r>
              <a:rPr lang="en-US" altLang="zh-CN" b="1" kern="100" dirty="0" smtClean="0">
                <a:latin typeface="Times New Roman"/>
                <a:ea typeface="楷体_GB2312"/>
                <a:cs typeface="Courier New"/>
              </a:rPr>
              <a:t>PM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10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的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颗粒大小范围包括</a:t>
            </a:r>
            <a:r>
              <a:rPr lang="en-US" altLang="zh-CN" b="1" kern="100" dirty="0" smtClean="0">
                <a:latin typeface="Times New Roman"/>
                <a:ea typeface="楷体_GB2312"/>
                <a:cs typeface="Courier New"/>
              </a:rPr>
              <a:t>PM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2.5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的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颗粒大小，则</a:t>
            </a:r>
            <a:r>
              <a:rPr lang="en-US" altLang="zh-CN" b="1" kern="100" dirty="0" smtClean="0">
                <a:latin typeface="Times New Roman"/>
                <a:ea typeface="楷体_GB2312"/>
                <a:cs typeface="Courier New"/>
              </a:rPr>
              <a:t>PM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2.5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浓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度在百米的高度内基本不变，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项错误。</a:t>
            </a:r>
            <a:endParaRPr lang="zh-CN" altLang="zh-CN" sz="1050" kern="100" dirty="0">
              <a:cs typeface="Courier New"/>
            </a:endParaRPr>
          </a:p>
          <a:p>
            <a:pPr indent="0"/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80963" y="260648"/>
            <a:ext cx="11320476" cy="6408712"/>
          </a:xfrm>
        </p:spPr>
        <p:txBody>
          <a:bodyPr>
            <a:normAutofit lnSpcReduction="10000"/>
          </a:bodyPr>
          <a:lstStyle/>
          <a:p>
            <a:pPr marL="452438" indent="-452438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多选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关于分子间的作用力，下列说法正确的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是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    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．用力拉铁棒的两端，铁棒没有断，这是分子间存在吸引力的宏观表现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>
                <a:cs typeface="Times New Roman"/>
              </a:rPr>
              <a:t>“</a:t>
            </a:r>
            <a:r>
              <a:rPr lang="zh-CN" altLang="zh-CN" b="1" kern="100" dirty="0">
                <a:latin typeface="Times New Roman"/>
                <a:cs typeface="Times New Roman"/>
              </a:rPr>
              <a:t>破镜不能重圆</a:t>
            </a:r>
            <a:r>
              <a:rPr lang="en-US" altLang="zh-CN" b="1" kern="100" dirty="0">
                <a:cs typeface="Times New Roman"/>
              </a:rPr>
              <a:t>”</a:t>
            </a:r>
            <a:r>
              <a:rPr lang="zh-CN" altLang="zh-CN" b="1" kern="100" dirty="0">
                <a:latin typeface="Times New Roman"/>
                <a:cs typeface="Times New Roman"/>
              </a:rPr>
              <a:t>是因为分子间存在着斥力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．分子间的引力和斥力均随分子间距离的增大而减小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．当分子间的距离变小时，分子间作用力可能减小，也可能增大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解析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：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用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力拉铁棒的两端，铁棒没有断，是分子间存在吸引力的宏观表现，选项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正确；</a:t>
            </a:r>
            <a:r>
              <a:rPr lang="en-US" altLang="zh-CN" b="1" kern="100" dirty="0">
                <a:cs typeface="Times New Roman"/>
              </a:rPr>
              <a:t>“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破镜不能重圆</a:t>
            </a:r>
            <a:r>
              <a:rPr lang="en-US" altLang="zh-CN" b="1" kern="100" dirty="0">
                <a:cs typeface="Times New Roman"/>
              </a:rPr>
              <a:t>”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是因为镜片裂开处分子间的距离大于分子力作用的范围，选项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错误；分子间的引力和斥力均随分子间距离的增大而减小，选项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正确；当分子间的距离变小时，分子间作用力如果表现为引力，则分子力可能减小，也可能增大，选项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正确。</a:t>
            </a:r>
            <a:endParaRPr lang="zh-CN" altLang="zh-CN" sz="1050" kern="100" dirty="0">
              <a:cs typeface="Courier New"/>
            </a:endParaRPr>
          </a:p>
          <a:p>
            <a:pPr marL="452438" indent="0"/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ACD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80963" y="548680"/>
            <a:ext cx="10975658" cy="5688632"/>
          </a:xfrm>
        </p:spPr>
        <p:txBody>
          <a:bodyPr>
            <a:normAutofit/>
          </a:bodyPr>
          <a:lstStyle/>
          <a:p>
            <a:pPr marL="452438" indent="-452438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cs typeface="Times New Roman"/>
              </a:rPr>
              <a:t>．在</a:t>
            </a:r>
            <a:r>
              <a:rPr lang="en-US" altLang="zh-CN" b="1" kern="100" dirty="0">
                <a:cs typeface="Times New Roman"/>
              </a:rPr>
              <a:t>“</a:t>
            </a:r>
            <a:r>
              <a:rPr lang="zh-CN" altLang="zh-CN" b="1" kern="100" dirty="0">
                <a:latin typeface="Times New Roman"/>
                <a:cs typeface="Times New Roman"/>
              </a:rPr>
              <a:t>用油膜法估测油酸分子的大小</a:t>
            </a:r>
            <a:r>
              <a:rPr lang="en-US" altLang="zh-CN" b="1" kern="100" dirty="0">
                <a:cs typeface="Times New Roman"/>
              </a:rPr>
              <a:t>”</a:t>
            </a:r>
            <a:r>
              <a:rPr lang="zh-CN" altLang="zh-CN" b="1" kern="100" dirty="0">
                <a:latin typeface="Times New Roman"/>
                <a:cs typeface="Times New Roman"/>
              </a:rPr>
              <a:t>的实验中，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某同学操作步骤如下：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zh-CN" altLang="zh-CN" b="1" kern="100" dirty="0">
                <a:cs typeface="宋体"/>
              </a:rPr>
              <a:t>①</a:t>
            </a:r>
            <a:r>
              <a:rPr lang="zh-CN" altLang="zh-CN" b="1" kern="100" dirty="0">
                <a:latin typeface="Times New Roman"/>
                <a:cs typeface="Times New Roman"/>
              </a:rPr>
              <a:t>取一定量的无水酒精和油酸，制成一定浓度的油酸酒精溶液；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zh-CN" altLang="zh-CN" b="1" kern="100" dirty="0">
                <a:cs typeface="宋体"/>
              </a:rPr>
              <a:t>②</a:t>
            </a:r>
            <a:r>
              <a:rPr lang="zh-CN" altLang="zh-CN" b="1" kern="100" dirty="0">
                <a:latin typeface="Times New Roman"/>
                <a:cs typeface="Times New Roman"/>
              </a:rPr>
              <a:t>在量筒中滴入一滴该溶液，测出它的体积；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zh-CN" altLang="zh-CN" b="1" kern="100" dirty="0">
                <a:cs typeface="宋体"/>
              </a:rPr>
              <a:t>③</a:t>
            </a:r>
            <a:r>
              <a:rPr lang="zh-CN" altLang="zh-CN" b="1" kern="100" dirty="0">
                <a:latin typeface="Times New Roman"/>
                <a:cs typeface="Times New Roman"/>
              </a:rPr>
              <a:t>在蒸发皿内盛一定量的水，再滴入一滴油酸酒精溶液，待其散开稳定；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zh-CN" altLang="zh-CN" b="1" kern="100" dirty="0">
                <a:cs typeface="宋体"/>
              </a:rPr>
              <a:t>④</a:t>
            </a:r>
            <a:r>
              <a:rPr lang="zh-CN" altLang="zh-CN" b="1" kern="100" dirty="0">
                <a:latin typeface="Times New Roman"/>
                <a:cs typeface="Times New Roman"/>
              </a:rPr>
              <a:t>在蒸发皿上覆盖透明玻璃，描出油膜形状，用透明方格纸测量油膜的面积。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zh-CN" altLang="zh-CN" b="1" kern="100" dirty="0">
                <a:latin typeface="Times New Roman"/>
                <a:cs typeface="Times New Roman"/>
              </a:rPr>
              <a:t>改正其中的错误：</a:t>
            </a:r>
            <a:r>
              <a:rPr lang="en-US" altLang="zh-CN" b="1" kern="100" dirty="0">
                <a:latin typeface="Times New Roman"/>
                <a:cs typeface="Courier New"/>
              </a:rPr>
              <a:t>___________________________________________</a:t>
            </a:r>
            <a:r>
              <a:rPr lang="zh-CN" altLang="zh-CN" b="1" kern="100" dirty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若油酸酒精溶液体积浓度为</a:t>
            </a:r>
            <a:r>
              <a:rPr lang="en-US" altLang="zh-CN" b="1" kern="100" dirty="0">
                <a:latin typeface="Times New Roman"/>
                <a:cs typeface="Courier New"/>
              </a:rPr>
              <a:t>0.10%</a:t>
            </a:r>
            <a:r>
              <a:rPr lang="zh-CN" altLang="zh-CN" b="1" kern="100" dirty="0">
                <a:latin typeface="Times New Roman"/>
                <a:cs typeface="Times New Roman"/>
              </a:rPr>
              <a:t>，一滴溶液的体积为</a:t>
            </a:r>
            <a:r>
              <a:rPr lang="en-US" altLang="zh-CN" b="1" kern="100" dirty="0">
                <a:latin typeface="Times New Roman"/>
                <a:cs typeface="Courier New"/>
              </a:rPr>
              <a:t>4.8</a:t>
            </a:r>
            <a:r>
              <a:rPr lang="en-US" altLang="zh-CN" b="1" kern="100" dirty="0">
                <a:cs typeface="Times New Roman"/>
              </a:rPr>
              <a:t>×</a:t>
            </a:r>
            <a:r>
              <a:rPr lang="en-US" altLang="zh-CN" b="1" kern="100" dirty="0">
                <a:latin typeface="Times New Roman"/>
                <a:cs typeface="Courier New"/>
              </a:rPr>
              <a:t>10</a:t>
            </a:r>
            <a:r>
              <a:rPr lang="zh-CN" altLang="zh-CN" b="1" kern="100" baseline="30000" dirty="0">
                <a:latin typeface="Times New Roman"/>
                <a:cs typeface="Times New Roman"/>
              </a:rPr>
              <a:t>－</a:t>
            </a:r>
            <a:r>
              <a:rPr lang="en-US" altLang="zh-CN" b="1" kern="100" baseline="30000" dirty="0">
                <a:latin typeface="Times New Roman"/>
                <a:cs typeface="Courier New"/>
              </a:rPr>
              <a:t>3</a:t>
            </a:r>
            <a:r>
              <a:rPr lang="en-US" altLang="zh-CN" b="1" kern="100" dirty="0">
                <a:latin typeface="Times New Roman"/>
                <a:cs typeface="Courier New"/>
              </a:rPr>
              <a:t> mL</a:t>
            </a:r>
            <a:r>
              <a:rPr lang="zh-CN" altLang="zh-CN" b="1" kern="100" dirty="0">
                <a:latin typeface="Times New Roman"/>
                <a:cs typeface="Times New Roman"/>
              </a:rPr>
              <a:t>，其形成的油膜面积为</a:t>
            </a:r>
            <a:r>
              <a:rPr lang="en-US" altLang="zh-CN" b="1" kern="100" dirty="0">
                <a:latin typeface="Times New Roman"/>
                <a:cs typeface="Courier New"/>
              </a:rPr>
              <a:t>80 cm</a:t>
            </a:r>
            <a:r>
              <a:rPr lang="en-US" altLang="zh-CN" b="1" kern="100" baseline="300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，则估测出油酸分子的直径为</a:t>
            </a:r>
            <a:r>
              <a:rPr lang="en-US" altLang="zh-CN" b="1" kern="100" dirty="0">
                <a:latin typeface="Times New Roman"/>
                <a:cs typeface="Courier New"/>
              </a:rPr>
              <a:t>__________ m</a:t>
            </a:r>
            <a:r>
              <a:rPr lang="zh-CN" altLang="zh-CN" b="1" kern="100" dirty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cs typeface="Courier New"/>
            </a:endParaRPr>
          </a:p>
          <a:p>
            <a:pPr marL="452438" indent="0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3200855"/>
              </p:ext>
            </p:extLst>
          </p:nvPr>
        </p:nvGraphicFramePr>
        <p:xfrm>
          <a:off x="986209" y="476672"/>
          <a:ext cx="10367962" cy="428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7" name="文档" r:id="rId3" imgW="10367808" imgH="4283202" progId="Word.Document.12">
                  <p:embed/>
                </p:oleObj>
              </mc:Choice>
              <mc:Fallback>
                <p:oleObj name="文档" r:id="rId3" imgW="10367808" imgH="428320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86209" y="476672"/>
                        <a:ext cx="10367962" cy="4283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/>
        </p:nvSpPr>
        <p:spPr>
          <a:xfrm>
            <a:off x="937691" y="4699010"/>
            <a:ext cx="104884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5581015" algn="l"/>
              </a:tabLst>
            </a:pPr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sz="2400" b="1" kern="100" dirty="0">
                <a:latin typeface="Times New Roman"/>
                <a:cs typeface="Courier New"/>
              </a:rPr>
              <a:t>(1)</a:t>
            </a:r>
            <a:r>
              <a:rPr lang="zh-CN" altLang="zh-CN" sz="2400" b="1" kern="100" dirty="0">
                <a:latin typeface="宋体"/>
                <a:cs typeface="宋体"/>
              </a:rPr>
              <a:t>②</a:t>
            </a:r>
            <a:r>
              <a:rPr lang="zh-CN" altLang="zh-CN" sz="2400" b="1" kern="100" dirty="0">
                <a:latin typeface="Times New Roman"/>
                <a:cs typeface="Times New Roman"/>
              </a:rPr>
              <a:t>用注射器吸取一段油酸酒精溶液，由注射器上的刻度读取该段溶液的总体积，再把它一滴一滴地滴入烧杯中，记下液滴的总滴数　</a:t>
            </a:r>
            <a:r>
              <a:rPr lang="zh-CN" altLang="zh-CN" sz="2400" b="1" kern="100" dirty="0">
                <a:latin typeface="宋体"/>
                <a:cs typeface="宋体"/>
              </a:rPr>
              <a:t>③</a:t>
            </a:r>
            <a:r>
              <a:rPr lang="zh-CN" altLang="zh-CN" sz="2400" b="1" kern="100" dirty="0">
                <a:latin typeface="Times New Roman"/>
                <a:cs typeface="Times New Roman"/>
              </a:rPr>
              <a:t>在水面上先撒上爽身粉　</a:t>
            </a:r>
            <a:r>
              <a:rPr lang="en-US" altLang="zh-CN" sz="2400" b="1" kern="100" dirty="0">
                <a:latin typeface="Times New Roman"/>
                <a:cs typeface="Courier New"/>
              </a:rPr>
              <a:t>(2)6.0</a:t>
            </a:r>
            <a:r>
              <a:rPr lang="en-US" altLang="zh-CN" sz="2400" b="1" kern="100" dirty="0">
                <a:latin typeface="宋体"/>
                <a:cs typeface="Times New Roman"/>
              </a:rPr>
              <a:t>×</a:t>
            </a:r>
            <a:r>
              <a:rPr lang="en-US" altLang="zh-CN" sz="2400" b="1" kern="100" dirty="0">
                <a:latin typeface="Times New Roman"/>
                <a:cs typeface="Courier New"/>
              </a:rPr>
              <a:t>10</a:t>
            </a:r>
            <a:r>
              <a:rPr lang="zh-CN" altLang="zh-CN" sz="2400" b="1" kern="100" baseline="30000" dirty="0">
                <a:latin typeface="Times New Roman"/>
                <a:cs typeface="Times New Roman"/>
              </a:rPr>
              <a:t>－</a:t>
            </a:r>
            <a:r>
              <a:rPr lang="en-US" altLang="zh-CN" sz="2400" b="1" kern="100" baseline="30000" dirty="0">
                <a:latin typeface="Times New Roman"/>
                <a:cs typeface="Courier New"/>
              </a:rPr>
              <a:t>10</a:t>
            </a:r>
            <a:endParaRPr lang="zh-CN" altLang="zh-CN" sz="2400" kern="100" dirty="0">
              <a:effectLst/>
              <a:latin typeface="宋体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80963" y="1412776"/>
            <a:ext cx="11248468" cy="4320480"/>
          </a:xfrm>
        </p:spPr>
        <p:txBody>
          <a:bodyPr/>
          <a:lstStyle/>
          <a:p>
            <a:pPr marL="452438" indent="-452438" algn="just">
              <a:tabLst>
                <a:tab pos="5581015" algn="l"/>
              </a:tabLst>
            </a:pPr>
            <a:r>
              <a:rPr lang="en-US" altLang="zh-CN" b="1" kern="100">
                <a:latin typeface="Times New Roman"/>
                <a:cs typeface="Courier New"/>
              </a:rPr>
              <a:t>4</a:t>
            </a:r>
            <a:r>
              <a:rPr lang="zh-CN" altLang="zh-CN" b="1" kern="100" smtClean="0">
                <a:latin typeface="Times New Roman"/>
                <a:cs typeface="Times New Roman"/>
              </a:rPr>
              <a:t>．</a:t>
            </a:r>
            <a:r>
              <a:rPr lang="zh-CN" altLang="en-US" b="1" kern="100" smtClean="0">
                <a:latin typeface="Times New Roman"/>
                <a:cs typeface="Times New Roman"/>
              </a:rPr>
              <a:t>夏天</a:t>
            </a:r>
            <a:r>
              <a:rPr lang="zh-CN" altLang="zh-CN" b="1" kern="100" smtClean="0">
                <a:latin typeface="Times New Roman"/>
                <a:cs typeface="Times New Roman"/>
              </a:rPr>
              <a:t>空</a:t>
            </a:r>
            <a:r>
              <a:rPr lang="zh-CN" altLang="zh-CN" b="1" kern="100" dirty="0">
                <a:latin typeface="Times New Roman"/>
                <a:cs typeface="Times New Roman"/>
              </a:rPr>
              <a:t>调在制冷过程中，室内空气中的水蒸气接触蒸发器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铜管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液化成水，经排水管排走，空气中水分越来越少，人会感觉到干燥。若有一空调工作一段时间后，排出液化水的体积</a:t>
            </a:r>
            <a:r>
              <a:rPr lang="en-US" altLang="zh-CN" b="1" i="1" kern="100" dirty="0">
                <a:latin typeface="Times New Roman"/>
                <a:cs typeface="Courier New"/>
              </a:rPr>
              <a:t>V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1.0</a:t>
            </a:r>
            <a:r>
              <a:rPr lang="en-US" altLang="zh-CN" b="1" kern="100" dirty="0">
                <a:cs typeface="Times New Roman"/>
              </a:rPr>
              <a:t>×</a:t>
            </a:r>
            <a:r>
              <a:rPr lang="en-US" altLang="zh-CN" b="1" kern="100" dirty="0">
                <a:latin typeface="Times New Roman"/>
                <a:cs typeface="Courier New"/>
              </a:rPr>
              <a:t>10</a:t>
            </a:r>
            <a:r>
              <a:rPr lang="en-US" altLang="zh-CN" b="1" kern="100" baseline="30000" dirty="0">
                <a:latin typeface="Times New Roman"/>
                <a:cs typeface="Courier New"/>
              </a:rPr>
              <a:t>3</a:t>
            </a:r>
            <a:r>
              <a:rPr lang="en-US" altLang="zh-CN" b="1" kern="100" dirty="0">
                <a:latin typeface="Times New Roman"/>
                <a:cs typeface="Courier New"/>
              </a:rPr>
              <a:t> cm</a:t>
            </a:r>
            <a:r>
              <a:rPr lang="en-US" altLang="zh-CN" b="1" kern="100" baseline="30000" dirty="0">
                <a:latin typeface="Times New Roman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cs typeface="Times New Roman"/>
              </a:rPr>
              <a:t>。已知水的密度</a:t>
            </a:r>
            <a:r>
              <a:rPr lang="en-US" altLang="zh-CN" b="1" i="1" kern="100" dirty="0">
                <a:latin typeface="Times New Roman"/>
                <a:cs typeface="Courier New"/>
              </a:rPr>
              <a:t>ρ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1.0</a:t>
            </a:r>
            <a:r>
              <a:rPr lang="en-US" altLang="zh-CN" b="1" kern="100" dirty="0">
                <a:cs typeface="Times New Roman"/>
              </a:rPr>
              <a:t>×</a:t>
            </a:r>
            <a:r>
              <a:rPr lang="en-US" altLang="zh-CN" b="1" kern="100" dirty="0">
                <a:latin typeface="Times New Roman"/>
                <a:cs typeface="Courier New"/>
              </a:rPr>
              <a:t>10</a:t>
            </a:r>
            <a:r>
              <a:rPr lang="en-US" altLang="zh-CN" b="1" kern="100" baseline="30000" dirty="0">
                <a:latin typeface="Times New Roman"/>
                <a:cs typeface="Courier New"/>
              </a:rPr>
              <a:t>3</a:t>
            </a:r>
            <a:r>
              <a:rPr lang="en-US" altLang="zh-CN" b="1" kern="100" dirty="0">
                <a:latin typeface="Times New Roman"/>
                <a:cs typeface="Courier New"/>
              </a:rPr>
              <a:t> kg</a:t>
            </a:r>
            <a:r>
              <a:rPr lang="en-US" altLang="zh-CN" b="1" kern="100" dirty="0">
                <a:latin typeface="IPAPANNEW"/>
                <a:cs typeface="Times New Roman"/>
              </a:rPr>
              <a:t>/m</a:t>
            </a:r>
            <a:r>
              <a:rPr lang="en-US" altLang="zh-CN" b="1" kern="100" baseline="30000" dirty="0">
                <a:latin typeface="IPAPANNEW"/>
                <a:cs typeface="Times New Roman"/>
              </a:rPr>
              <a:t>3</a:t>
            </a:r>
            <a:r>
              <a:rPr lang="zh-CN" altLang="zh-CN" b="1" kern="100" dirty="0">
                <a:latin typeface="IPAPANNEW"/>
                <a:cs typeface="Times New Roman"/>
              </a:rPr>
              <a:t>、摩尔质量</a:t>
            </a:r>
            <a:r>
              <a:rPr lang="en-US" altLang="zh-CN" b="1" i="1" kern="100" dirty="0">
                <a:latin typeface="IPAPANNEW"/>
                <a:cs typeface="Times New Roman"/>
              </a:rPr>
              <a:t>M</a:t>
            </a:r>
            <a:r>
              <a:rPr lang="zh-CN" altLang="zh-CN" b="1" kern="100" dirty="0">
                <a:latin typeface="IPAPANNEW"/>
                <a:cs typeface="Times New Roman"/>
              </a:rPr>
              <a:t>＝</a:t>
            </a:r>
            <a:r>
              <a:rPr lang="en-US" altLang="zh-CN" b="1" kern="100" dirty="0">
                <a:latin typeface="IPAPANNEW"/>
                <a:cs typeface="Times New Roman"/>
              </a:rPr>
              <a:t>1.8×10</a:t>
            </a:r>
            <a:r>
              <a:rPr lang="zh-CN" altLang="zh-CN" b="1" kern="100" baseline="30000" dirty="0">
                <a:latin typeface="IPAPANNEW"/>
                <a:cs typeface="Times New Roman"/>
              </a:rPr>
              <a:t>－</a:t>
            </a:r>
            <a:r>
              <a:rPr lang="en-US" altLang="zh-CN" b="1" kern="100" baseline="30000" dirty="0">
                <a:latin typeface="IPAPANNEW"/>
                <a:cs typeface="Times New Roman"/>
              </a:rPr>
              <a:t>2</a:t>
            </a:r>
            <a:r>
              <a:rPr lang="en-US" altLang="zh-CN" b="1" kern="100" dirty="0">
                <a:latin typeface="IPAPANNEW"/>
                <a:cs typeface="Times New Roman"/>
              </a:rPr>
              <a:t> kg/</a:t>
            </a:r>
            <a:r>
              <a:rPr lang="en-US" altLang="zh-CN" b="1" kern="100" dirty="0">
                <a:latin typeface="Times New Roman"/>
                <a:cs typeface="Courier New"/>
              </a:rPr>
              <a:t>mol</a:t>
            </a:r>
            <a:r>
              <a:rPr lang="zh-CN" altLang="zh-CN" b="1" kern="100" dirty="0">
                <a:latin typeface="Times New Roman"/>
                <a:cs typeface="Times New Roman"/>
              </a:rPr>
              <a:t>，阿伏伽德罗常数</a:t>
            </a:r>
            <a:r>
              <a:rPr lang="en-US" altLang="zh-CN" b="1" i="1" kern="100" dirty="0">
                <a:latin typeface="Times New Roman"/>
                <a:cs typeface="Courier New"/>
              </a:rPr>
              <a:t>N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6.0</a:t>
            </a:r>
            <a:r>
              <a:rPr lang="en-US" altLang="zh-CN" b="1" kern="100" dirty="0">
                <a:cs typeface="Times New Roman"/>
              </a:rPr>
              <a:t>×</a:t>
            </a:r>
            <a:r>
              <a:rPr lang="en-US" altLang="zh-CN" b="1" kern="100" dirty="0">
                <a:latin typeface="Times New Roman"/>
                <a:cs typeface="Courier New"/>
              </a:rPr>
              <a:t>10</a:t>
            </a:r>
            <a:r>
              <a:rPr lang="en-US" altLang="zh-CN" b="1" kern="100" baseline="30000" dirty="0">
                <a:latin typeface="Times New Roman"/>
                <a:cs typeface="Courier New"/>
              </a:rPr>
              <a:t>23</a:t>
            </a:r>
            <a:r>
              <a:rPr lang="en-US" altLang="zh-CN" b="1" kern="100" dirty="0">
                <a:latin typeface="Times New Roman"/>
                <a:cs typeface="Courier New"/>
              </a:rPr>
              <a:t> mol</a:t>
            </a:r>
            <a:r>
              <a:rPr lang="zh-CN" altLang="zh-CN" b="1" kern="100" baseline="30000" dirty="0">
                <a:latin typeface="Times New Roman"/>
                <a:cs typeface="Times New Roman"/>
              </a:rPr>
              <a:t>－</a:t>
            </a:r>
            <a:r>
              <a:rPr lang="en-US" altLang="zh-CN" b="1" kern="100" baseline="300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。试求：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结果均保留</a:t>
            </a:r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位有效数字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该液化水中含有的水分子总数</a:t>
            </a:r>
            <a:r>
              <a:rPr lang="en-US" altLang="zh-CN" b="1" i="1" kern="100" dirty="0">
                <a:latin typeface="Times New Roman"/>
                <a:cs typeface="Courier New"/>
              </a:rPr>
              <a:t>N</a:t>
            </a:r>
            <a:r>
              <a:rPr lang="zh-CN" altLang="zh-CN" b="1" kern="100" dirty="0">
                <a:latin typeface="Times New Roman"/>
                <a:cs typeface="Times New Roman"/>
              </a:rPr>
              <a:t>；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一个水分子的直径</a:t>
            </a:r>
            <a:r>
              <a:rPr lang="en-US" altLang="zh-CN" b="1" i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cs typeface="Courier New"/>
            </a:endParaRPr>
          </a:p>
          <a:p>
            <a:pPr marL="452438" indent="0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9639569"/>
              </p:ext>
            </p:extLst>
          </p:nvPr>
        </p:nvGraphicFramePr>
        <p:xfrm>
          <a:off x="624979" y="908720"/>
          <a:ext cx="10972800" cy="5276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9" name="文档" r:id="rId3" imgW="11690401" imgH="5625032" progId="Word.Document.12">
                  <p:embed/>
                </p:oleObj>
              </mc:Choice>
              <mc:Fallback>
                <p:oleObj name="文档" r:id="rId3" imgW="11690401" imgH="562503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4979" y="908720"/>
                        <a:ext cx="10972800" cy="5276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3727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8903471"/>
              </p:ext>
            </p:extLst>
          </p:nvPr>
        </p:nvGraphicFramePr>
        <p:xfrm>
          <a:off x="1058217" y="1196568"/>
          <a:ext cx="10367962" cy="408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0" name="文档" r:id="rId3" imgW="10367808" imgH="4085959" progId="Word.Document.12">
                  <p:embed/>
                </p:oleObj>
              </mc:Choice>
              <mc:Fallback>
                <p:oleObj name="文档" r:id="rId3" imgW="10367808" imgH="408595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58217" y="1196568"/>
                        <a:ext cx="10367962" cy="4086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/>
        </p:nvSpPr>
        <p:spPr>
          <a:xfrm>
            <a:off x="1057027" y="5373032"/>
            <a:ext cx="4942379" cy="5762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5581015" algn="l"/>
              </a:tabLst>
            </a:pPr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sz="2400" b="1" kern="100" dirty="0">
                <a:latin typeface="Times New Roman"/>
                <a:cs typeface="Courier New"/>
              </a:rPr>
              <a:t>(1)3</a:t>
            </a:r>
            <a:r>
              <a:rPr lang="en-US" altLang="zh-CN" sz="2400" b="1" kern="100" dirty="0">
                <a:latin typeface="宋体"/>
                <a:cs typeface="Times New Roman"/>
              </a:rPr>
              <a:t>×</a:t>
            </a:r>
            <a:r>
              <a:rPr lang="en-US" altLang="zh-CN" sz="2400" b="1" kern="100" dirty="0">
                <a:latin typeface="Times New Roman"/>
                <a:cs typeface="Courier New"/>
              </a:rPr>
              <a:t>10</a:t>
            </a:r>
            <a:r>
              <a:rPr lang="en-US" altLang="zh-CN" sz="2400" b="1" kern="100" baseline="30000" dirty="0">
                <a:latin typeface="Times New Roman"/>
                <a:cs typeface="Courier New"/>
              </a:rPr>
              <a:t>25</a:t>
            </a:r>
            <a:r>
              <a:rPr lang="zh-CN" altLang="zh-CN" sz="2400" b="1" kern="100" dirty="0">
                <a:latin typeface="Times New Roman"/>
                <a:cs typeface="Times New Roman"/>
              </a:rPr>
              <a:t>个　</a:t>
            </a:r>
            <a:r>
              <a:rPr lang="en-US" altLang="zh-CN" sz="2400" b="1" kern="100" dirty="0">
                <a:latin typeface="Times New Roman"/>
                <a:cs typeface="Courier New"/>
              </a:rPr>
              <a:t>(2)4</a:t>
            </a:r>
            <a:r>
              <a:rPr lang="en-US" altLang="zh-CN" sz="2400" b="1" kern="100" dirty="0">
                <a:latin typeface="宋体"/>
                <a:cs typeface="Times New Roman"/>
              </a:rPr>
              <a:t>×</a:t>
            </a:r>
            <a:r>
              <a:rPr lang="en-US" altLang="zh-CN" sz="2400" b="1" kern="100" dirty="0">
                <a:latin typeface="Times New Roman"/>
                <a:cs typeface="Courier New"/>
              </a:rPr>
              <a:t>10</a:t>
            </a:r>
            <a:r>
              <a:rPr lang="zh-CN" altLang="zh-CN" sz="2400" b="1" kern="100" baseline="30000" dirty="0">
                <a:latin typeface="Times New Roman"/>
                <a:cs typeface="Times New Roman"/>
              </a:rPr>
              <a:t>－</a:t>
            </a:r>
            <a:r>
              <a:rPr lang="en-US" altLang="zh-CN" sz="2400" b="1" kern="100" baseline="30000" dirty="0">
                <a:latin typeface="Times New Roman"/>
                <a:cs typeface="Courier New"/>
              </a:rPr>
              <a:t>10</a:t>
            </a:r>
            <a:r>
              <a:rPr lang="en-US" altLang="zh-CN" sz="2400" b="1" kern="100" dirty="0">
                <a:latin typeface="Times New Roman"/>
                <a:cs typeface="Courier New"/>
              </a:rPr>
              <a:t> m</a:t>
            </a:r>
            <a:endParaRPr lang="zh-CN" altLang="zh-CN" sz="2400" kern="100" dirty="0">
              <a:effectLst/>
              <a:latin typeface="宋体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8161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990" y="1484784"/>
            <a:ext cx="1000275" cy="3513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2">
            <a:hlinkClick r:id="" action="ppaction://hlinkshowjump?jump=nextslide" highlightClick="1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795" y="1484784"/>
            <a:ext cx="10145400" cy="3495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文本框 816131">
            <a:hlinkClick r:id="rId5" action="ppaction://hlinkfile"/>
          </p:cNvPr>
          <p:cNvSpPr txBox="1"/>
          <p:nvPr/>
        </p:nvSpPr>
        <p:spPr>
          <a:xfrm>
            <a:off x="480963" y="2522220"/>
            <a:ext cx="11017224" cy="133882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800" b="1" dirty="0"/>
              <a:t>第一章</a:t>
            </a:r>
            <a:r>
              <a:rPr lang="en-US" altLang="zh-CN" sz="2800" b="1" dirty="0"/>
              <a:t>  </a:t>
            </a:r>
            <a:r>
              <a:rPr lang="zh-CN" altLang="zh-CN" sz="2800" b="1" dirty="0"/>
              <a:t>阶段评价查缺</a:t>
            </a:r>
            <a:r>
              <a:rPr lang="zh-CN" altLang="zh-CN" sz="2800" b="1" dirty="0" smtClean="0"/>
              <a:t>漏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见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第一章</a:t>
            </a:r>
            <a:r>
              <a:rPr lang="en-US" altLang="zh-CN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  </a:t>
            </a:r>
            <a:r>
              <a:rPr lang="zh-CN" altLang="zh-CN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阶段评价查缺</a:t>
            </a:r>
            <a:r>
              <a:rPr lang="zh-CN" altLang="zh-CN" sz="2800" b="1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漏</a:t>
            </a:r>
            <a:r>
              <a:rPr lang="en-US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pitchFamily="2" charset="-122"/>
              </a:rPr>
              <a:t> </a:t>
            </a:r>
            <a:r>
              <a:rPr kumimoji="0" lang="en-US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(</a:t>
            </a:r>
            <a:r>
              <a:rPr kumimoji="0" lang="zh-CN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单击进入电子文档</a:t>
            </a:r>
            <a:r>
              <a:rPr kumimoji="0" lang="en-US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)</a:t>
            </a:r>
            <a:endParaRPr kumimoji="0" lang="zh-CN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33778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590675"/>
            <a:ext cx="12155488" cy="367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793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2861983"/>
              </p:ext>
            </p:extLst>
          </p:nvPr>
        </p:nvGraphicFramePr>
        <p:xfrm>
          <a:off x="696987" y="764704"/>
          <a:ext cx="10367962" cy="5529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5" name="文档" r:id="rId3" imgW="10367808" imgH="5529290" progId="Word.Document.12">
                  <p:embed/>
                </p:oleObj>
              </mc:Choice>
              <mc:Fallback>
                <p:oleObj name="文档" r:id="rId3" imgW="10367808" imgH="552929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96987" y="764704"/>
                        <a:ext cx="10367962" cy="55292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3727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336947" y="188640"/>
            <a:ext cx="11449272" cy="4464498"/>
          </a:xfrm>
        </p:spPr>
        <p:txBody>
          <a:bodyPr/>
          <a:lstStyle/>
          <a:p>
            <a:pPr indent="612140" algn="just">
              <a:tabLst>
                <a:tab pos="5581015" algn="l"/>
              </a:tabLst>
            </a:pP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典例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　对于固体和液体来说，其内部分子可看作是一个个紧密排列的小球。若某固体的摩尔质量为</a:t>
            </a:r>
            <a:r>
              <a:rPr lang="en-US" altLang="zh-CN" b="1" i="1" kern="100" dirty="0">
                <a:latin typeface="Times New Roman"/>
                <a:cs typeface="Courier New"/>
              </a:rPr>
              <a:t>M</a:t>
            </a:r>
            <a:r>
              <a:rPr lang="zh-CN" altLang="zh-CN" b="1" kern="100" dirty="0">
                <a:latin typeface="Times New Roman"/>
                <a:cs typeface="Times New Roman"/>
              </a:rPr>
              <a:t>，密度为</a:t>
            </a:r>
            <a:r>
              <a:rPr lang="en-US" altLang="zh-CN" b="1" i="1" kern="100" dirty="0">
                <a:latin typeface="Times New Roman"/>
                <a:cs typeface="Courier New"/>
              </a:rPr>
              <a:t>ρ</a:t>
            </a:r>
            <a:r>
              <a:rPr lang="zh-CN" altLang="zh-CN" b="1" kern="100" dirty="0">
                <a:latin typeface="Times New Roman"/>
                <a:cs typeface="Times New Roman"/>
              </a:rPr>
              <a:t>，阿伏伽德罗常数为</a:t>
            </a:r>
            <a:r>
              <a:rPr lang="en-US" altLang="zh-CN" b="1" i="1" kern="100" dirty="0">
                <a:latin typeface="Times New Roman"/>
                <a:cs typeface="Courier New"/>
              </a:rPr>
              <a:t>N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试推导该固体分子质量</a:t>
            </a:r>
            <a:r>
              <a:rPr lang="en-US" altLang="zh-CN" b="1" i="1" kern="100" dirty="0">
                <a:latin typeface="Times New Roman"/>
                <a:cs typeface="Courier New"/>
              </a:rPr>
              <a:t>m</a:t>
            </a:r>
            <a:r>
              <a:rPr lang="zh-CN" altLang="zh-CN" b="1" kern="100" dirty="0">
                <a:latin typeface="Times New Roman"/>
                <a:cs typeface="Times New Roman"/>
              </a:rPr>
              <a:t>的表达式。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若已知汞的摩尔质量</a:t>
            </a:r>
            <a:r>
              <a:rPr lang="en-US" altLang="zh-CN" b="1" i="1" kern="100" dirty="0">
                <a:latin typeface="Times New Roman"/>
                <a:cs typeface="Courier New"/>
              </a:rPr>
              <a:t>M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Hg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200.5</a:t>
            </a:r>
            <a:r>
              <a:rPr lang="en-US" altLang="zh-CN" b="1" kern="100" dirty="0">
                <a:cs typeface="Times New Roman"/>
              </a:rPr>
              <a:t>×</a:t>
            </a:r>
            <a:r>
              <a:rPr lang="en-US" altLang="zh-CN" b="1" kern="100" dirty="0">
                <a:latin typeface="Times New Roman"/>
                <a:cs typeface="Courier New"/>
              </a:rPr>
              <a:t>10</a:t>
            </a:r>
            <a:r>
              <a:rPr lang="zh-CN" altLang="zh-CN" b="1" kern="100" baseline="30000" dirty="0">
                <a:latin typeface="Times New Roman"/>
                <a:cs typeface="Times New Roman"/>
              </a:rPr>
              <a:t>－</a:t>
            </a:r>
            <a:r>
              <a:rPr lang="en-US" altLang="zh-CN" b="1" kern="100" baseline="30000" dirty="0">
                <a:latin typeface="Times New Roman"/>
                <a:cs typeface="Courier New"/>
              </a:rPr>
              <a:t>3</a:t>
            </a:r>
            <a:r>
              <a:rPr lang="en-US" altLang="zh-CN" b="1" kern="100" dirty="0">
                <a:latin typeface="Times New Roman"/>
                <a:cs typeface="Courier New"/>
              </a:rPr>
              <a:t> kg</a:t>
            </a:r>
            <a:r>
              <a:rPr lang="en-US" altLang="zh-CN" b="1" kern="100" dirty="0">
                <a:latin typeface="IPAPANNEW"/>
                <a:cs typeface="Times New Roman"/>
              </a:rPr>
              <a:t>/mol</a:t>
            </a:r>
            <a:r>
              <a:rPr lang="zh-CN" altLang="zh-CN" b="1" kern="100" dirty="0">
                <a:latin typeface="IPAPANNEW"/>
                <a:cs typeface="Times New Roman"/>
              </a:rPr>
              <a:t>，密度</a:t>
            </a:r>
            <a:r>
              <a:rPr lang="en-US" altLang="zh-CN" b="1" i="1" kern="100" dirty="0">
                <a:latin typeface="IPAPANNEW"/>
                <a:cs typeface="Times New Roman"/>
              </a:rPr>
              <a:t>ρ</a:t>
            </a:r>
            <a:r>
              <a:rPr lang="en-US" altLang="zh-CN" b="1" kern="100" baseline="-25000" dirty="0">
                <a:latin typeface="IPAPANNEW"/>
                <a:cs typeface="Times New Roman"/>
              </a:rPr>
              <a:t>Hg</a:t>
            </a:r>
            <a:r>
              <a:rPr lang="zh-CN" altLang="zh-CN" b="1" kern="100" dirty="0">
                <a:latin typeface="IPAPANNEW"/>
                <a:cs typeface="Times New Roman"/>
              </a:rPr>
              <a:t>＝</a:t>
            </a:r>
            <a:r>
              <a:rPr lang="en-US" altLang="zh-CN" b="1" kern="100" dirty="0">
                <a:latin typeface="IPAPANNEW"/>
                <a:cs typeface="Times New Roman"/>
              </a:rPr>
              <a:t>13.6×10</a:t>
            </a:r>
            <a:r>
              <a:rPr lang="en-US" altLang="zh-CN" b="1" kern="100" baseline="30000" dirty="0">
                <a:latin typeface="IPAPANNEW"/>
                <a:cs typeface="Times New Roman"/>
              </a:rPr>
              <a:t>3</a:t>
            </a:r>
            <a:r>
              <a:rPr lang="en-US" altLang="zh-CN" b="1" kern="100" dirty="0">
                <a:latin typeface="IPAPANNEW"/>
                <a:cs typeface="Times New Roman"/>
              </a:rPr>
              <a:t> kg/</a:t>
            </a:r>
            <a:r>
              <a:rPr lang="en-US" altLang="zh-CN" b="1" kern="100" dirty="0">
                <a:latin typeface="Times New Roman"/>
                <a:cs typeface="Courier New"/>
              </a:rPr>
              <a:t>m</a:t>
            </a:r>
            <a:r>
              <a:rPr lang="en-US" altLang="zh-CN" b="1" kern="100" baseline="30000" dirty="0">
                <a:latin typeface="Times New Roman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cs typeface="Times New Roman"/>
              </a:rPr>
              <a:t>，阿伏伽德罗常数</a:t>
            </a:r>
            <a:r>
              <a:rPr lang="en-US" altLang="zh-CN" b="1" i="1" kern="100" dirty="0">
                <a:latin typeface="Times New Roman"/>
                <a:cs typeface="Courier New"/>
              </a:rPr>
              <a:t>N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取</a:t>
            </a:r>
            <a:r>
              <a:rPr lang="en-US" altLang="zh-CN" b="1" kern="100" dirty="0">
                <a:latin typeface="Times New Roman"/>
                <a:cs typeface="Courier New"/>
              </a:rPr>
              <a:t>6.0</a:t>
            </a:r>
            <a:r>
              <a:rPr lang="en-US" altLang="zh-CN" b="1" kern="100" dirty="0">
                <a:cs typeface="Times New Roman"/>
              </a:rPr>
              <a:t>×</a:t>
            </a:r>
            <a:r>
              <a:rPr lang="en-US" altLang="zh-CN" b="1" kern="100" dirty="0">
                <a:latin typeface="Times New Roman"/>
                <a:cs typeface="Courier New"/>
              </a:rPr>
              <a:t>10</a:t>
            </a:r>
            <a:r>
              <a:rPr lang="en-US" altLang="zh-CN" b="1" kern="100" baseline="30000" dirty="0">
                <a:latin typeface="Times New Roman"/>
                <a:cs typeface="Courier New"/>
              </a:rPr>
              <a:t>23</a:t>
            </a:r>
            <a:r>
              <a:rPr lang="en-US" altLang="zh-CN" b="1" kern="100" dirty="0">
                <a:latin typeface="Times New Roman"/>
                <a:cs typeface="Courier New"/>
              </a:rPr>
              <a:t> mol</a:t>
            </a:r>
            <a:r>
              <a:rPr lang="zh-CN" altLang="zh-CN" b="1" kern="100" baseline="30000" dirty="0">
                <a:latin typeface="Times New Roman"/>
                <a:cs typeface="Times New Roman"/>
              </a:rPr>
              <a:t>－</a:t>
            </a:r>
            <a:r>
              <a:rPr lang="en-US" altLang="zh-CN" b="1" kern="100" baseline="300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，试估算汞原子的直径大小。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结果保留两位有效数字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cs typeface="Courier New"/>
            </a:endParaRPr>
          </a:p>
          <a:p>
            <a:endParaRPr lang="zh-CN" altLang="en-US" dirty="0"/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7895894"/>
              </p:ext>
            </p:extLst>
          </p:nvPr>
        </p:nvGraphicFramePr>
        <p:xfrm>
          <a:off x="624979" y="3645024"/>
          <a:ext cx="11131550" cy="293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7" name="文档" r:id="rId3" imgW="11254093" imgH="2950730" progId="Word.Document.12">
                  <p:embed/>
                </p:oleObj>
              </mc:Choice>
              <mc:Fallback>
                <p:oleObj name="文档" r:id="rId3" imgW="11254093" imgH="295073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4979" y="3645024"/>
                        <a:ext cx="11131550" cy="29321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6860817"/>
              </p:ext>
            </p:extLst>
          </p:nvPr>
        </p:nvGraphicFramePr>
        <p:xfrm>
          <a:off x="5161483" y="5589240"/>
          <a:ext cx="551815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8" name="文档" r:id="rId5" imgW="5581365" imgH="919989" progId="Word.Document.12">
                  <p:embed/>
                </p:oleObj>
              </mc:Choice>
              <mc:Fallback>
                <p:oleObj name="文档" r:id="rId5" imgW="5581365" imgH="91998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161483" y="5589240"/>
                        <a:ext cx="5518150" cy="914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2231764"/>
              </p:ext>
            </p:extLst>
          </p:nvPr>
        </p:nvGraphicFramePr>
        <p:xfrm>
          <a:off x="841003" y="260648"/>
          <a:ext cx="10299700" cy="3573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3" name="文档" r:id="rId3" imgW="10367808" imgH="3600769" progId="Word.Document.12">
                  <p:embed/>
                </p:oleObj>
              </mc:Choice>
              <mc:Fallback>
                <p:oleObj name="文档" r:id="rId3" imgW="10367808" imgH="360076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41003" y="260648"/>
                        <a:ext cx="10299700" cy="35734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7387377"/>
              </p:ext>
            </p:extLst>
          </p:nvPr>
        </p:nvGraphicFramePr>
        <p:xfrm>
          <a:off x="985019" y="3657600"/>
          <a:ext cx="10301287" cy="298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4" name="文档" r:id="rId5" imgW="10367808" imgH="3007960" progId="Word.Document.12">
                  <p:embed/>
                </p:oleObj>
              </mc:Choice>
              <mc:Fallback>
                <p:oleObj name="文档" r:id="rId5" imgW="10367808" imgH="300796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85019" y="3657600"/>
                        <a:ext cx="10301287" cy="2984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矩形 5"/>
          <p:cNvSpPr/>
          <p:nvPr/>
        </p:nvSpPr>
        <p:spPr>
          <a:xfrm>
            <a:off x="9409955" y="6021288"/>
            <a:ext cx="15408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sz="2400" b="1" kern="100" dirty="0">
                <a:latin typeface="Times New Roman"/>
                <a:ea typeface="楷体_GB2312"/>
              </a:rPr>
              <a:t>BC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24979" y="332656"/>
            <a:ext cx="10975658" cy="4464498"/>
          </a:xfrm>
        </p:spPr>
        <p:txBody>
          <a:bodyPr/>
          <a:lstStyle/>
          <a:p>
            <a:pPr marL="452438" indent="-452438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．已知气泡内气体的密度为</a:t>
            </a:r>
            <a:r>
              <a:rPr lang="en-US" altLang="zh-CN" b="1" kern="100" dirty="0">
                <a:latin typeface="Times New Roman"/>
                <a:cs typeface="Courier New"/>
              </a:rPr>
              <a:t>1.29 kg</a:t>
            </a:r>
            <a:r>
              <a:rPr lang="en-US" altLang="zh-CN" b="1" kern="100" dirty="0">
                <a:latin typeface="IPAPANNEW"/>
                <a:cs typeface="Times New Roman"/>
              </a:rPr>
              <a:t>/m</a:t>
            </a:r>
            <a:r>
              <a:rPr lang="en-US" altLang="zh-CN" b="1" kern="100" baseline="30000" dirty="0">
                <a:latin typeface="IPAPANNEW"/>
                <a:cs typeface="Times New Roman"/>
              </a:rPr>
              <a:t>3</a:t>
            </a:r>
            <a:r>
              <a:rPr lang="zh-CN" altLang="zh-CN" b="1" kern="100" dirty="0">
                <a:latin typeface="IPAPANNEW"/>
                <a:cs typeface="Times New Roman"/>
              </a:rPr>
              <a:t>，平均摩尔质量为</a:t>
            </a:r>
            <a:r>
              <a:rPr lang="en-US" altLang="zh-CN" b="1" kern="100" dirty="0">
                <a:latin typeface="IPAPANNEW"/>
                <a:cs typeface="Times New Roman"/>
              </a:rPr>
              <a:t>0.29 kg/</a:t>
            </a:r>
            <a:r>
              <a:rPr lang="en-US" altLang="zh-CN" b="1" kern="100" dirty="0">
                <a:latin typeface="Times New Roman"/>
                <a:cs typeface="Courier New"/>
              </a:rPr>
              <a:t>mol</a:t>
            </a:r>
            <a:r>
              <a:rPr lang="zh-CN" altLang="zh-CN" b="1" kern="100" dirty="0">
                <a:latin typeface="Times New Roman"/>
                <a:cs typeface="Times New Roman"/>
              </a:rPr>
              <a:t>。阿伏伽德罗常数</a:t>
            </a:r>
            <a:r>
              <a:rPr lang="en-US" altLang="zh-CN" b="1" i="1" kern="100" dirty="0">
                <a:latin typeface="Times New Roman"/>
                <a:cs typeface="Courier New"/>
              </a:rPr>
              <a:t>N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6.02</a:t>
            </a:r>
            <a:r>
              <a:rPr lang="en-US" altLang="zh-CN" b="1" kern="100" dirty="0">
                <a:cs typeface="Times New Roman"/>
              </a:rPr>
              <a:t>×</a:t>
            </a:r>
            <a:r>
              <a:rPr lang="en-US" altLang="zh-CN" b="1" kern="100" dirty="0">
                <a:latin typeface="Times New Roman"/>
                <a:cs typeface="Courier New"/>
              </a:rPr>
              <a:t>10</a:t>
            </a:r>
            <a:r>
              <a:rPr lang="en-US" altLang="zh-CN" b="1" kern="100" baseline="30000" dirty="0">
                <a:latin typeface="Times New Roman"/>
                <a:cs typeface="Courier New"/>
              </a:rPr>
              <a:t>23</a:t>
            </a:r>
            <a:r>
              <a:rPr lang="en-US" altLang="zh-CN" b="1" kern="100" dirty="0">
                <a:latin typeface="Times New Roman"/>
                <a:cs typeface="Courier New"/>
              </a:rPr>
              <a:t> mol</a:t>
            </a:r>
            <a:r>
              <a:rPr lang="zh-CN" altLang="zh-CN" b="1" kern="100" baseline="30000" dirty="0">
                <a:latin typeface="Times New Roman"/>
                <a:cs typeface="Times New Roman"/>
              </a:rPr>
              <a:t>－</a:t>
            </a:r>
            <a:r>
              <a:rPr lang="en-US" altLang="zh-CN" b="1" kern="100" baseline="300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，取气体分子的平均直径为</a:t>
            </a:r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en-US" altLang="zh-CN" b="1" kern="100" dirty="0">
                <a:cs typeface="Times New Roman"/>
              </a:rPr>
              <a:t>×</a:t>
            </a:r>
            <a:r>
              <a:rPr lang="en-US" altLang="zh-CN" b="1" kern="100" dirty="0">
                <a:latin typeface="Times New Roman"/>
                <a:cs typeface="Courier New"/>
              </a:rPr>
              <a:t>10</a:t>
            </a:r>
            <a:r>
              <a:rPr lang="zh-CN" altLang="zh-CN" b="1" kern="100" baseline="30000" dirty="0">
                <a:latin typeface="Times New Roman"/>
                <a:cs typeface="Times New Roman"/>
              </a:rPr>
              <a:t>－</a:t>
            </a:r>
            <a:r>
              <a:rPr lang="en-US" altLang="zh-CN" b="1" kern="100" baseline="30000" dirty="0">
                <a:latin typeface="Times New Roman"/>
                <a:cs typeface="Courier New"/>
              </a:rPr>
              <a:t>10</a:t>
            </a:r>
            <a:r>
              <a:rPr lang="en-US" altLang="zh-CN" b="1" kern="100" dirty="0">
                <a:latin typeface="Times New Roman"/>
                <a:cs typeface="Courier New"/>
              </a:rPr>
              <a:t> m</a:t>
            </a:r>
            <a:r>
              <a:rPr lang="zh-CN" altLang="zh-CN" b="1" kern="100" dirty="0">
                <a:latin typeface="Times New Roman"/>
                <a:cs typeface="Times New Roman"/>
              </a:rPr>
              <a:t>，若气泡内的气体能完全变为液体，请估算液体体积与原来气体体积的比值。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结果保留一位有效数字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cs typeface="Courier New"/>
            </a:endParaRPr>
          </a:p>
          <a:p>
            <a:pPr marL="452438" indent="-452438"/>
            <a:endParaRPr lang="zh-CN" altLang="en-US" dirty="0"/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7799714"/>
              </p:ext>
            </p:extLst>
          </p:nvPr>
        </p:nvGraphicFramePr>
        <p:xfrm>
          <a:off x="1129035" y="2671465"/>
          <a:ext cx="10367962" cy="3925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3" name="文档" r:id="rId3" imgW="10367808" imgH="3925429" progId="Word.Document.12">
                  <p:embed/>
                </p:oleObj>
              </mc:Choice>
              <mc:Fallback>
                <p:oleObj name="文档" r:id="rId3" imgW="10367808" imgH="392542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29035" y="2671465"/>
                        <a:ext cx="10367962" cy="3925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/>
        </p:nvSpPr>
        <p:spPr>
          <a:xfrm>
            <a:off x="8761883" y="5805264"/>
            <a:ext cx="2193229" cy="5762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5581015" algn="l"/>
              </a:tabLst>
            </a:pPr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sz="2400" b="1" kern="100" dirty="0">
                <a:latin typeface="Times New Roman"/>
                <a:cs typeface="Courier New"/>
              </a:rPr>
              <a:t>1</a:t>
            </a:r>
            <a:r>
              <a:rPr lang="en-US" altLang="zh-CN" sz="2400" b="1" kern="100" dirty="0">
                <a:latin typeface="宋体"/>
                <a:cs typeface="Times New Roman"/>
              </a:rPr>
              <a:t>×</a:t>
            </a:r>
            <a:r>
              <a:rPr lang="en-US" altLang="zh-CN" sz="2400" b="1" kern="100" dirty="0">
                <a:latin typeface="Times New Roman"/>
                <a:cs typeface="Courier New"/>
              </a:rPr>
              <a:t>10</a:t>
            </a:r>
            <a:r>
              <a:rPr lang="zh-CN" altLang="zh-CN" sz="2400" b="1" kern="100" baseline="30000" dirty="0">
                <a:latin typeface="Times New Roman"/>
                <a:cs typeface="Times New Roman"/>
              </a:rPr>
              <a:t>－</a:t>
            </a:r>
            <a:r>
              <a:rPr lang="en-US" altLang="zh-CN" sz="2400" b="1" kern="100" baseline="30000" dirty="0">
                <a:latin typeface="Times New Roman"/>
                <a:cs typeface="Courier New"/>
              </a:rPr>
              <a:t>5</a:t>
            </a:r>
            <a:endParaRPr lang="zh-CN" altLang="zh-CN" sz="2400" kern="100" dirty="0">
              <a:effectLst/>
              <a:latin typeface="宋体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80963" y="260646"/>
            <a:ext cx="10975658" cy="4464498"/>
          </a:xfrm>
        </p:spPr>
        <p:txBody>
          <a:bodyPr/>
          <a:lstStyle/>
          <a:p>
            <a:pPr indent="0" algn="ctr">
              <a:tabLst>
                <a:tab pos="5581015" algn="l"/>
              </a:tabLst>
            </a:pPr>
            <a:r>
              <a:rPr lang="en-US" altLang="zh-CN" b="1" kern="100" dirty="0">
                <a:solidFill>
                  <a:schemeClr val="accent3">
                    <a:lumMod val="75000"/>
                  </a:schemeClr>
                </a:solidFill>
                <a:latin typeface="Times New Roman"/>
                <a:ea typeface="黑体"/>
                <a:cs typeface="Courier New"/>
              </a:rPr>
              <a:t>(</a:t>
            </a:r>
            <a:r>
              <a:rPr lang="zh-CN" altLang="zh-CN" b="1" kern="100" dirty="0">
                <a:solidFill>
                  <a:schemeClr val="accent3">
                    <a:lumMod val="75000"/>
                  </a:schemeClr>
                </a:solidFill>
                <a:latin typeface="Times New Roman"/>
                <a:ea typeface="黑体"/>
                <a:cs typeface="Times New Roman"/>
              </a:rPr>
              <a:t>二</a:t>
            </a:r>
            <a:r>
              <a:rPr lang="en-US" altLang="zh-CN" b="1" kern="100" dirty="0">
                <a:solidFill>
                  <a:schemeClr val="accent3">
                    <a:lumMod val="75000"/>
                  </a:schemeClr>
                </a:solidFill>
                <a:latin typeface="Times New Roman"/>
                <a:ea typeface="黑体"/>
                <a:cs typeface="Courier New"/>
              </a:rPr>
              <a:t>)</a:t>
            </a:r>
            <a:r>
              <a:rPr lang="zh-CN" altLang="zh-CN" b="1" kern="100" dirty="0">
                <a:solidFill>
                  <a:schemeClr val="accent3">
                    <a:lumMod val="75000"/>
                  </a:schemeClr>
                </a:solidFill>
                <a:latin typeface="Times New Roman"/>
                <a:ea typeface="黑体"/>
                <a:cs typeface="Times New Roman"/>
              </a:rPr>
              <a:t>分子间的相互间的作用力作用力</a:t>
            </a:r>
            <a:endParaRPr lang="zh-CN" altLang="zh-CN" sz="1050" kern="100" dirty="0">
              <a:solidFill>
                <a:schemeClr val="accent3">
                  <a:lumMod val="75000"/>
                </a:schemeClr>
              </a:solidFill>
              <a:cs typeface="Courier New"/>
            </a:endParaRPr>
          </a:p>
          <a:p>
            <a:pPr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类比弹簧小球模型理解分子</a:t>
            </a:r>
            <a:endParaRPr lang="zh-CN" altLang="zh-CN" sz="1050" kern="100" dirty="0">
              <a:cs typeface="Courier New"/>
            </a:endParaRPr>
          </a:p>
          <a:p>
            <a:pPr indent="0"/>
            <a:endParaRPr lang="zh-CN" altLang="en-US" dirty="0"/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5928101"/>
              </p:ext>
            </p:extLst>
          </p:nvPr>
        </p:nvGraphicFramePr>
        <p:xfrm>
          <a:off x="585266" y="1556792"/>
          <a:ext cx="11056937" cy="5045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文档" r:id="rId4" imgW="11259185" imgH="5152857" progId="Word.Document.12">
                  <p:embed/>
                </p:oleObj>
              </mc:Choice>
              <mc:Fallback>
                <p:oleObj name="文档" r:id="rId4" imgW="11259185" imgH="515285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85266" y="1556792"/>
                        <a:ext cx="11056937" cy="5045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882569" y="692696"/>
            <a:ext cx="10975658" cy="5472610"/>
          </a:xfrm>
        </p:spPr>
        <p:txBody>
          <a:bodyPr>
            <a:normAutofit lnSpcReduction="10000"/>
          </a:bodyPr>
          <a:lstStyle/>
          <a:p>
            <a:pPr indent="0" algn="just">
              <a:lnSpc>
                <a:spcPct val="200000"/>
              </a:lnSpc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分子力</a:t>
            </a:r>
            <a:r>
              <a:rPr lang="en-US" altLang="zh-CN" b="1" i="1" kern="100" dirty="0">
                <a:latin typeface="Times New Roman"/>
                <a:ea typeface="黑体"/>
                <a:cs typeface="Courier New"/>
              </a:rPr>
              <a:t>F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随</a:t>
            </a:r>
            <a:r>
              <a:rPr lang="en-US" altLang="zh-CN" b="1" i="1" kern="100" dirty="0">
                <a:latin typeface="Times New Roman"/>
                <a:ea typeface="黑体"/>
                <a:cs typeface="Courier New"/>
              </a:rPr>
              <a:t>r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变化的关系</a:t>
            </a:r>
            <a:endParaRPr lang="zh-CN" altLang="zh-CN" sz="1050" kern="100" dirty="0">
              <a:cs typeface="Courier New"/>
            </a:endParaRPr>
          </a:p>
          <a:p>
            <a:pPr indent="0">
              <a:lnSpc>
                <a:spcPct val="200000"/>
              </a:lnSpc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en-US" altLang="zh-CN" b="1" i="1" kern="100" dirty="0">
                <a:latin typeface="Times New Roman"/>
                <a:cs typeface="Courier New"/>
              </a:rPr>
              <a:t>F</a:t>
            </a:r>
            <a:r>
              <a:rPr lang="en-US" altLang="zh-CN" b="1" kern="100" dirty="0">
                <a:latin typeface="Times New Roman"/>
                <a:cs typeface="Courier New"/>
              </a:rPr>
              <a:t>-</a:t>
            </a:r>
            <a:r>
              <a:rPr lang="en-US" altLang="zh-CN" b="1" i="1" kern="100" dirty="0">
                <a:latin typeface="Times New Roman"/>
                <a:cs typeface="Courier New"/>
              </a:rPr>
              <a:t>r</a:t>
            </a:r>
            <a:r>
              <a:rPr lang="zh-CN" altLang="zh-CN" b="1" kern="100" dirty="0">
                <a:latin typeface="Times New Roman"/>
                <a:cs typeface="Times New Roman"/>
              </a:rPr>
              <a:t>图像：如图所示。</a:t>
            </a:r>
            <a:endParaRPr lang="zh-CN" altLang="zh-CN" sz="1050" kern="100" dirty="0">
              <a:cs typeface="Courier New"/>
            </a:endParaRPr>
          </a:p>
          <a:p>
            <a:pPr indent="0">
              <a:lnSpc>
                <a:spcPct val="200000"/>
              </a:lnSpc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变化规律：</a:t>
            </a:r>
            <a:endParaRPr lang="zh-CN" altLang="zh-CN" sz="1050" kern="100" dirty="0">
              <a:cs typeface="Courier New"/>
            </a:endParaRPr>
          </a:p>
          <a:p>
            <a:pPr indent="266700" algn="just">
              <a:lnSpc>
                <a:spcPct val="200000"/>
              </a:lnSpc>
              <a:tabLst>
                <a:tab pos="2598738" algn="l"/>
                <a:tab pos="5580063" algn="l"/>
              </a:tabLst>
            </a:pPr>
            <a:r>
              <a:rPr lang="zh-CN" altLang="zh-CN" b="1" kern="100" dirty="0">
                <a:cs typeface="宋体"/>
              </a:rPr>
              <a:t>①</a:t>
            </a:r>
            <a:r>
              <a:rPr lang="zh-CN" altLang="zh-CN" b="1" kern="100" dirty="0">
                <a:latin typeface="Times New Roman"/>
                <a:cs typeface="Times New Roman"/>
              </a:rPr>
              <a:t>当</a:t>
            </a:r>
            <a:r>
              <a:rPr lang="en-US" altLang="zh-CN" b="1" i="1" kern="100" dirty="0">
                <a:latin typeface="Times New Roman"/>
                <a:cs typeface="Courier New"/>
              </a:rPr>
              <a:t>r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i="1" kern="100" dirty="0">
                <a:latin typeface="Times New Roman"/>
                <a:cs typeface="Courier New"/>
              </a:rPr>
              <a:t>r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时，</a:t>
            </a:r>
            <a:r>
              <a:rPr lang="en-US" altLang="zh-CN" b="1" i="1" kern="100" dirty="0">
                <a:latin typeface="Times New Roman"/>
                <a:cs typeface="Courier New"/>
              </a:rPr>
              <a:t>F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；</a:t>
            </a:r>
            <a:endParaRPr lang="zh-CN" altLang="zh-CN" sz="1050" kern="100" dirty="0">
              <a:cs typeface="Courier New"/>
            </a:endParaRPr>
          </a:p>
          <a:p>
            <a:pPr indent="266700" algn="just">
              <a:lnSpc>
                <a:spcPct val="200000"/>
              </a:lnSpc>
              <a:tabLst>
                <a:tab pos="2598738" algn="l"/>
                <a:tab pos="5580063" algn="l"/>
              </a:tabLst>
            </a:pPr>
            <a:r>
              <a:rPr lang="zh-CN" altLang="zh-CN" b="1" kern="100" dirty="0">
                <a:cs typeface="宋体"/>
              </a:rPr>
              <a:t>②</a:t>
            </a:r>
            <a:r>
              <a:rPr lang="zh-CN" altLang="zh-CN" b="1" kern="100" dirty="0">
                <a:latin typeface="Times New Roman"/>
                <a:cs typeface="Times New Roman"/>
              </a:rPr>
              <a:t>当</a:t>
            </a:r>
            <a:r>
              <a:rPr lang="en-US" altLang="zh-CN" b="1" i="1" kern="100" dirty="0">
                <a:latin typeface="Times New Roman"/>
                <a:cs typeface="Courier New"/>
              </a:rPr>
              <a:t>r</a:t>
            </a:r>
            <a:r>
              <a:rPr lang="en-US" altLang="zh-CN" b="1" kern="100" dirty="0">
                <a:latin typeface="Times New Roman"/>
                <a:cs typeface="Courier New"/>
              </a:rPr>
              <a:t>&lt;</a:t>
            </a:r>
            <a:r>
              <a:rPr lang="en-US" altLang="zh-CN" b="1" i="1" kern="100" dirty="0">
                <a:latin typeface="Times New Roman"/>
                <a:cs typeface="Courier New"/>
              </a:rPr>
              <a:t>r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时，</a:t>
            </a:r>
            <a:r>
              <a:rPr lang="en-US" altLang="zh-CN" b="1" i="1" kern="100" dirty="0">
                <a:latin typeface="Times New Roman"/>
                <a:cs typeface="Courier New"/>
              </a:rPr>
              <a:t>F</a:t>
            </a:r>
            <a:r>
              <a:rPr lang="zh-CN" altLang="zh-CN" b="1" kern="100" dirty="0">
                <a:latin typeface="Times New Roman"/>
                <a:cs typeface="Times New Roman"/>
              </a:rPr>
              <a:t>随</a:t>
            </a:r>
            <a:r>
              <a:rPr lang="en-US" altLang="zh-CN" b="1" i="1" kern="100" dirty="0">
                <a:latin typeface="Times New Roman"/>
                <a:cs typeface="Courier New"/>
              </a:rPr>
              <a:t>r</a:t>
            </a:r>
            <a:r>
              <a:rPr lang="zh-CN" altLang="zh-CN" b="1" kern="100" dirty="0">
                <a:latin typeface="Times New Roman"/>
                <a:cs typeface="Times New Roman"/>
              </a:rPr>
              <a:t>的增大而减小；</a:t>
            </a:r>
            <a:endParaRPr lang="zh-CN" altLang="zh-CN" sz="1050" kern="100" dirty="0">
              <a:cs typeface="Courier New"/>
            </a:endParaRPr>
          </a:p>
          <a:p>
            <a:pPr indent="266700" algn="just">
              <a:lnSpc>
                <a:spcPct val="200000"/>
              </a:lnSpc>
              <a:tabLst>
                <a:tab pos="2598738" algn="l"/>
                <a:tab pos="5580063" algn="l"/>
              </a:tabLst>
            </a:pPr>
            <a:r>
              <a:rPr lang="zh-CN" altLang="zh-CN" b="1" kern="100" dirty="0">
                <a:cs typeface="宋体"/>
              </a:rPr>
              <a:t>③</a:t>
            </a:r>
            <a:r>
              <a:rPr lang="zh-CN" altLang="zh-CN" b="1" kern="100" dirty="0">
                <a:latin typeface="Times New Roman"/>
                <a:cs typeface="Times New Roman"/>
              </a:rPr>
              <a:t>当</a:t>
            </a:r>
            <a:r>
              <a:rPr lang="en-US" altLang="zh-CN" b="1" i="1" kern="100" dirty="0">
                <a:latin typeface="Times New Roman"/>
                <a:cs typeface="Courier New"/>
              </a:rPr>
              <a:t>r</a:t>
            </a:r>
            <a:r>
              <a:rPr lang="en-US" altLang="zh-CN" b="1" kern="100" dirty="0">
                <a:latin typeface="Times New Roman"/>
                <a:cs typeface="Courier New"/>
              </a:rPr>
              <a:t>&gt;</a:t>
            </a:r>
            <a:r>
              <a:rPr lang="en-US" altLang="zh-CN" b="1" i="1" kern="100" dirty="0">
                <a:latin typeface="Times New Roman"/>
                <a:cs typeface="Courier New"/>
              </a:rPr>
              <a:t>r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时，</a:t>
            </a:r>
            <a:r>
              <a:rPr lang="en-US" altLang="zh-CN" b="1" i="1" kern="100" dirty="0">
                <a:latin typeface="Times New Roman"/>
                <a:cs typeface="Courier New"/>
              </a:rPr>
              <a:t>F</a:t>
            </a:r>
            <a:r>
              <a:rPr lang="zh-CN" altLang="zh-CN" b="1" kern="100" dirty="0">
                <a:latin typeface="Times New Roman"/>
                <a:cs typeface="Times New Roman"/>
              </a:rPr>
              <a:t>随</a:t>
            </a:r>
            <a:r>
              <a:rPr lang="en-US" altLang="zh-CN" b="1" i="1" kern="100" dirty="0">
                <a:latin typeface="Times New Roman"/>
                <a:cs typeface="Courier New"/>
              </a:rPr>
              <a:t>r</a:t>
            </a:r>
            <a:r>
              <a:rPr lang="zh-CN" altLang="zh-CN" b="1" kern="100" dirty="0">
                <a:latin typeface="Times New Roman"/>
                <a:cs typeface="Times New Roman"/>
              </a:rPr>
              <a:t>的增大，先增大后减小；</a:t>
            </a:r>
            <a:endParaRPr lang="zh-CN" altLang="zh-CN" sz="1050" kern="100" dirty="0">
              <a:cs typeface="Courier New"/>
            </a:endParaRPr>
          </a:p>
          <a:p>
            <a:pPr indent="266700" algn="just">
              <a:lnSpc>
                <a:spcPct val="200000"/>
              </a:lnSpc>
              <a:tabLst>
                <a:tab pos="2598738" algn="l"/>
                <a:tab pos="5580063" algn="l"/>
              </a:tabLst>
            </a:pPr>
            <a:r>
              <a:rPr lang="zh-CN" altLang="zh-CN" b="1" kern="100" dirty="0">
                <a:cs typeface="宋体"/>
              </a:rPr>
              <a:t>④</a:t>
            </a:r>
            <a:r>
              <a:rPr lang="zh-CN" altLang="zh-CN" b="1" kern="100" dirty="0">
                <a:latin typeface="Times New Roman"/>
                <a:cs typeface="Times New Roman"/>
              </a:rPr>
              <a:t>当</a:t>
            </a:r>
            <a:r>
              <a:rPr lang="en-US" altLang="zh-CN" b="1" i="1" kern="100" dirty="0">
                <a:latin typeface="Times New Roman"/>
                <a:cs typeface="Courier New"/>
              </a:rPr>
              <a:t>r</a:t>
            </a:r>
            <a:r>
              <a:rPr lang="en-US" altLang="zh-CN" b="1" kern="100" dirty="0">
                <a:cs typeface="Times New Roman"/>
              </a:rPr>
              <a:t>≥</a:t>
            </a:r>
            <a:r>
              <a:rPr lang="en-US" altLang="zh-CN" b="1" kern="100" dirty="0">
                <a:latin typeface="Times New Roman"/>
                <a:cs typeface="Courier New"/>
              </a:rPr>
              <a:t>10</a:t>
            </a:r>
            <a:r>
              <a:rPr lang="en-US" altLang="zh-CN" b="1" i="1" kern="100" dirty="0">
                <a:latin typeface="Times New Roman"/>
                <a:cs typeface="Courier New"/>
              </a:rPr>
              <a:t>r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时，</a:t>
            </a:r>
            <a:r>
              <a:rPr lang="en-US" altLang="zh-CN" b="1" i="1" kern="100" dirty="0">
                <a:latin typeface="Times New Roman"/>
                <a:cs typeface="Courier New"/>
              </a:rPr>
              <a:t>F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cs typeface="Courier New"/>
            </a:endParaRPr>
          </a:p>
          <a:p>
            <a:pPr indent="266700">
              <a:lnSpc>
                <a:spcPct val="200000"/>
              </a:lnSpc>
              <a:tabLst>
                <a:tab pos="2598738" algn="l"/>
                <a:tab pos="5580063" algn="l"/>
              </a:tabLst>
            </a:pPr>
            <a:endParaRPr lang="zh-CN" altLang="en-US" dirty="0"/>
          </a:p>
        </p:txBody>
      </p:sp>
      <p:pic>
        <p:nvPicPr>
          <p:cNvPr id="2052" name="Picture 4" descr="F:\粤教版物理选择性必修第三册\20WLXXS1-8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161" y="1988840"/>
            <a:ext cx="1917337" cy="1705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24979" y="908720"/>
            <a:ext cx="10657184" cy="5112568"/>
          </a:xfrm>
        </p:spPr>
        <p:txBody>
          <a:bodyPr>
            <a:normAutofit/>
          </a:bodyPr>
          <a:lstStyle/>
          <a:p>
            <a:pPr indent="612140" algn="just">
              <a:tabLst>
                <a:tab pos="5581015" algn="l"/>
              </a:tabLst>
            </a:pP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典例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　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多选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如图所示，甲分子固定在坐标原点</a:t>
            </a:r>
            <a:r>
              <a:rPr lang="en-US" altLang="zh-CN" b="1" i="1" kern="100" dirty="0">
                <a:latin typeface="Times New Roman"/>
                <a:cs typeface="Courier New"/>
              </a:rPr>
              <a:t>O</a:t>
            </a:r>
            <a:r>
              <a:rPr lang="zh-CN" altLang="zh-CN" b="1" kern="100" dirty="0">
                <a:latin typeface="Times New Roman"/>
                <a:cs typeface="Times New Roman"/>
              </a:rPr>
              <a:t>，乙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分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indent="0" algn="just">
              <a:tabLst>
                <a:tab pos="5581015" algn="l"/>
              </a:tabLst>
            </a:pPr>
            <a:r>
              <a:rPr lang="zh-CN" altLang="zh-CN" b="1" kern="100" dirty="0" smtClean="0">
                <a:latin typeface="Times New Roman"/>
                <a:cs typeface="Times New Roman"/>
              </a:rPr>
              <a:t>子</a:t>
            </a:r>
            <a:r>
              <a:rPr lang="zh-CN" altLang="zh-CN" b="1" kern="100" dirty="0">
                <a:latin typeface="Times New Roman"/>
                <a:cs typeface="Times New Roman"/>
              </a:rPr>
              <a:t>位于</a:t>
            </a:r>
            <a:r>
              <a:rPr lang="en-US" altLang="zh-CN" b="1" i="1" kern="100" dirty="0">
                <a:latin typeface="Times New Roman"/>
                <a:cs typeface="Courier New"/>
              </a:rPr>
              <a:t>r</a:t>
            </a:r>
            <a:r>
              <a:rPr lang="zh-CN" altLang="zh-CN" b="1" kern="100" dirty="0">
                <a:latin typeface="Times New Roman"/>
                <a:cs typeface="Times New Roman"/>
              </a:rPr>
              <a:t>轴上，甲、乙两分子间作用力与分子间距离关系图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像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indent="0" algn="just">
              <a:tabLst>
                <a:tab pos="5581015" algn="l"/>
              </a:tabLst>
            </a:pPr>
            <a:r>
              <a:rPr lang="zh-CN" altLang="zh-CN" b="1" kern="100" dirty="0" smtClean="0">
                <a:latin typeface="Times New Roman"/>
                <a:cs typeface="Times New Roman"/>
              </a:rPr>
              <a:t>如</a:t>
            </a:r>
            <a:r>
              <a:rPr lang="zh-CN" altLang="zh-CN" b="1" kern="100" dirty="0">
                <a:latin typeface="Times New Roman"/>
                <a:cs typeface="Times New Roman"/>
              </a:rPr>
              <a:t>图。现把乙分子从</a:t>
            </a:r>
            <a:r>
              <a:rPr lang="en-US" altLang="zh-CN" b="1" i="1" kern="100" dirty="0">
                <a:latin typeface="Times New Roman"/>
                <a:cs typeface="Courier New"/>
              </a:rPr>
              <a:t>r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cs typeface="Times New Roman"/>
              </a:rPr>
              <a:t>处由静止释放，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则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                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．乙分子从</a:t>
            </a:r>
            <a:r>
              <a:rPr lang="en-US" altLang="zh-CN" b="1" i="1" kern="100" dirty="0">
                <a:latin typeface="Times New Roman"/>
                <a:cs typeface="Courier New"/>
              </a:rPr>
              <a:t>r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cs typeface="Times New Roman"/>
              </a:rPr>
              <a:t>到</a:t>
            </a:r>
            <a:r>
              <a:rPr lang="en-US" altLang="zh-CN" b="1" i="1" kern="100" dirty="0">
                <a:latin typeface="Times New Roman"/>
                <a:cs typeface="Courier New"/>
              </a:rPr>
              <a:t>r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一直加速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．乙分子从</a:t>
            </a:r>
            <a:r>
              <a:rPr lang="en-US" altLang="zh-CN" b="1" i="1" kern="100" dirty="0">
                <a:latin typeface="Times New Roman"/>
                <a:cs typeface="Courier New"/>
              </a:rPr>
              <a:t>r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cs typeface="Times New Roman"/>
              </a:rPr>
              <a:t>到</a:t>
            </a:r>
            <a:r>
              <a:rPr lang="en-US" altLang="zh-CN" b="1" i="1" kern="100" dirty="0">
                <a:latin typeface="Times New Roman"/>
                <a:cs typeface="Courier New"/>
              </a:rPr>
              <a:t>r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过程中呈现引力，从</a:t>
            </a:r>
            <a:r>
              <a:rPr lang="en-US" altLang="zh-CN" b="1" i="1" kern="100" dirty="0">
                <a:latin typeface="Times New Roman"/>
                <a:cs typeface="Courier New"/>
              </a:rPr>
              <a:t>r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到</a:t>
            </a:r>
            <a:r>
              <a:rPr lang="en-US" altLang="zh-CN" b="1" i="1" kern="100" dirty="0">
                <a:latin typeface="Times New Roman"/>
                <a:cs typeface="Courier New"/>
              </a:rPr>
              <a:t>r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过程中呈现斥力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．乙分子从</a:t>
            </a:r>
            <a:r>
              <a:rPr lang="en-US" altLang="zh-CN" b="1" i="1" kern="100" dirty="0">
                <a:latin typeface="Times New Roman"/>
                <a:cs typeface="Courier New"/>
              </a:rPr>
              <a:t>r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cs typeface="Times New Roman"/>
              </a:rPr>
              <a:t>到</a:t>
            </a:r>
            <a:r>
              <a:rPr lang="en-US" altLang="zh-CN" b="1" i="1" kern="100" dirty="0">
                <a:latin typeface="Times New Roman"/>
                <a:cs typeface="Courier New"/>
              </a:rPr>
              <a:t>r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过程中，两分子间的分子力先增大后减小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．乙分子从</a:t>
            </a:r>
            <a:r>
              <a:rPr lang="en-US" altLang="zh-CN" b="1" i="1" kern="100" dirty="0">
                <a:latin typeface="Times New Roman"/>
                <a:cs typeface="Courier New"/>
              </a:rPr>
              <a:t>r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cs typeface="Times New Roman"/>
              </a:rPr>
              <a:t>到距离甲最近的位置过程中，两分子间的分子力先减小后增大</a:t>
            </a:r>
            <a:endParaRPr lang="zh-CN" altLang="zh-CN" sz="1050" kern="100" dirty="0">
              <a:cs typeface="Courier New"/>
            </a:endParaRPr>
          </a:p>
        </p:txBody>
      </p:sp>
      <p:pic>
        <p:nvPicPr>
          <p:cNvPr id="9218" name="Picture 2" descr="F:\粤教版物理选择性必修第三册\20WLXXS1-9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3931" y="1043857"/>
            <a:ext cx="2088232" cy="1449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290</TotalTime>
  <Words>1375</Words>
  <Application>Microsoft Office PowerPoint</Application>
  <PresentationFormat>自定义</PresentationFormat>
  <Paragraphs>70</Paragraphs>
  <Slides>22</Slides>
  <Notes>2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24" baseType="lpstr">
      <vt:lpstr>Office 主题​​</vt:lpstr>
      <vt:lpstr>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xb21cn</dc:creator>
  <cp:lastModifiedBy>xb21cn</cp:lastModifiedBy>
  <cp:revision>46</cp:revision>
  <dcterms:created xsi:type="dcterms:W3CDTF">2021-04-02T06:41:31Z</dcterms:created>
  <dcterms:modified xsi:type="dcterms:W3CDTF">2023-02-08T11:47:03Z</dcterms:modified>
</cp:coreProperties>
</file>