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67" r:id="rId2"/>
    <p:sldId id="289" r:id="rId3"/>
    <p:sldId id="290" r:id="rId4"/>
    <p:sldId id="291" r:id="rId5"/>
    <p:sldId id="292" r:id="rId6"/>
    <p:sldId id="293" r:id="rId7"/>
    <p:sldId id="294" r:id="rId8"/>
    <p:sldId id="296" r:id="rId9"/>
    <p:sldId id="295" r:id="rId10"/>
    <p:sldId id="297" r:id="rId11"/>
    <p:sldId id="298" r:id="rId12"/>
    <p:sldId id="299" r:id="rId13"/>
    <p:sldId id="300" r:id="rId14"/>
    <p:sldId id="301" r:id="rId15"/>
    <p:sldId id="302" r:id="rId16"/>
    <p:sldId id="303" r:id="rId17"/>
    <p:sldId id="304" r:id="rId18"/>
    <p:sldId id="305" r:id="rId19"/>
    <p:sldId id="306" r:id="rId20"/>
    <p:sldId id="320" r:id="rId21"/>
    <p:sldId id="307" r:id="rId22"/>
    <p:sldId id="309" r:id="rId23"/>
    <p:sldId id="308" r:id="rId24"/>
    <p:sldId id="310" r:id="rId25"/>
    <p:sldId id="312" r:id="rId26"/>
    <p:sldId id="313" r:id="rId27"/>
    <p:sldId id="314" r:id="rId28"/>
    <p:sldId id="315" r:id="rId29"/>
    <p:sldId id="316" r:id="rId30"/>
    <p:sldId id="321" r:id="rId31"/>
    <p:sldId id="322" r:id="rId32"/>
    <p:sldId id="323" r:id="rId33"/>
    <p:sldId id="324" r:id="rId34"/>
    <p:sldId id="288" r:id="rId35"/>
    <p:sldId id="287" r:id="rId36"/>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07" autoAdjust="0"/>
  </p:normalViewPr>
  <p:slideViewPr>
    <p:cSldViewPr>
      <p:cViewPr varScale="1">
        <p:scale>
          <a:sx n="93" d="100"/>
          <a:sy n="93" d="100"/>
        </p:scale>
        <p:origin x="-1146" y="-96"/>
      </p:cViewPr>
      <p:guideLst>
        <p:guide orient="horz" pos="2160"/>
        <p:guide pos="3841"/>
      </p:guideLst>
    </p:cSldViewPr>
  </p:slideViewPr>
  <p:outlineViewPr>
    <p:cViewPr>
      <p:scale>
        <a:sx n="33" d="100"/>
        <a:sy n="33" d="100"/>
      </p:scale>
      <p:origin x="96" y="869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image" Target="../media/image2.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image" Target="../media/image15.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image" Target="../media/image20.e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image" Target="../media/image23.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image" Target="../media/image27.e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image" Target="../media/image3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307C53-A15A-4DEC-9E72-8BEB40FDE1C2}" type="datetimeFigureOut">
              <a:rPr lang="zh-CN" altLang="en-US" smtClean="0"/>
              <a:pPr/>
              <a:t>2025-11-5</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C1EF30-7B0C-4F2D-A5CA-1454F4965A54}" type="slidenum">
              <a:rPr lang="zh-CN" altLang="en-US" smtClean="0"/>
              <a:pPr/>
              <a:t>‹#›</a:t>
            </a:fld>
            <a:endParaRPr lang="zh-CN" altLang="en-US"/>
          </a:p>
        </p:txBody>
      </p:sp>
    </p:spTree>
    <p:extLst>
      <p:ext uri="{BB962C8B-B14F-4D97-AF65-F5344CB8AC3E}">
        <p14:creationId xmlns:p14="http://schemas.microsoft.com/office/powerpoint/2010/main" val="2572868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pPr/>
              <a:t>34</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96752"/>
            <a:ext cx="10975658" cy="4464498"/>
          </a:xfrm>
        </p:spPr>
        <p:txBody>
          <a:bodyPr>
            <a:normAutofit/>
          </a:bodyPr>
          <a:lstStyle>
            <a:lvl1pPr marL="0" indent="719138">
              <a:lnSpc>
                <a:spcPct val="150000"/>
              </a:lnSpc>
              <a:buFontTx/>
              <a:buNone/>
              <a:defRPr sz="2400">
                <a:latin typeface="+mj-ea"/>
                <a:ea typeface="+mj-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pPr/>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pPr/>
              <a:t>‹#›</a:t>
            </a:fld>
            <a:endParaRPr lang="zh-CN" altLang="en-US"/>
          </a:p>
        </p:txBody>
      </p:sp>
    </p:spTree>
    <p:extLst>
      <p:ext uri="{BB962C8B-B14F-4D97-AF65-F5344CB8AC3E}">
        <p14:creationId xmlns:p14="http://schemas.microsoft.com/office/powerpoint/2010/main" val="145682293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pPr/>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pPr/>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pPr/>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pPr/>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dirty="0"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pPr/>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pPr/>
              <a:t>‹#›</a:t>
            </a:fld>
            <a:endParaRPr lang="zh-CN" altLang="en-US"/>
          </a:p>
        </p:txBody>
      </p:sp>
    </p:spTree>
    <p:extLst>
      <p:ext uri="{BB962C8B-B14F-4D97-AF65-F5344CB8AC3E}">
        <p14:creationId xmlns:p14="http://schemas.microsoft.com/office/powerpoint/2010/main" val="34383220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pPr/>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pPr/>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pPr/>
              <a:t>2025-11-5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pPr/>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pPr/>
              <a:t>2025-11-5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pPr/>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pPr/>
              <a:t>2025-11-5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pPr/>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pPr/>
              <a:t>2025-11-5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pPr/>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pPr/>
              <a:t>2025-11-5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pPr/>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pPr/>
              <a:t>2025-11-5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pPr/>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pPr/>
              <a:t>2025-11-5</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pPr/>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Word_Document5555555.docx"/><Relationship Id="rId2" Type="http://schemas.openxmlformats.org/officeDocument/2006/relationships/slideLayout" Target="../slideLayouts/slideLayout1.xml"/><Relationship Id="rId1" Type="http://schemas.openxmlformats.org/officeDocument/2006/relationships/vmlDrawing" Target="../drawings/vmlDrawing4.vml"/><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3" Type="http://schemas.openxmlformats.org/officeDocument/2006/relationships/package" Target="../embeddings/Microsoft_Word_Document6666666.docx"/><Relationship Id="rId2" Type="http://schemas.openxmlformats.org/officeDocument/2006/relationships/slideLayout" Target="../slideLayouts/slideLayout1.xml"/><Relationship Id="rId1" Type="http://schemas.openxmlformats.org/officeDocument/2006/relationships/vmlDrawing" Target="../drawings/vmlDrawing5.vml"/><Relationship Id="rId4" Type="http://schemas.openxmlformats.org/officeDocument/2006/relationships/image" Target="../media/image8.emf"/></Relationships>
</file>

<file path=ppt/slides/_rels/slide13.xml.rels><?xml version="1.0" encoding="UTF-8" standalone="yes"?>
<Relationships xmlns="http://schemas.openxmlformats.org/package/2006/relationships"><Relationship Id="rId3" Type="http://schemas.openxmlformats.org/officeDocument/2006/relationships/package" Target="../embeddings/Microsoft_Word_Document7777777.docx"/><Relationship Id="rId2" Type="http://schemas.openxmlformats.org/officeDocument/2006/relationships/slideLayout" Target="../slideLayouts/slideLayout1.xml"/><Relationship Id="rId1" Type="http://schemas.openxmlformats.org/officeDocument/2006/relationships/vmlDrawing" Target="../drawings/vmlDrawing6.vml"/><Relationship Id="rId4" Type="http://schemas.openxmlformats.org/officeDocument/2006/relationships/image" Target="../media/image9.emf"/></Relationships>
</file>

<file path=ppt/slides/_rels/slide14.xml.rels><?xml version="1.0" encoding="UTF-8" standalone="yes"?>
<Relationships xmlns="http://schemas.openxmlformats.org/package/2006/relationships"><Relationship Id="rId3" Type="http://schemas.openxmlformats.org/officeDocument/2006/relationships/package" Target="../embeddings/Microsoft_Word_Document8888888.docx"/><Relationship Id="rId2" Type="http://schemas.openxmlformats.org/officeDocument/2006/relationships/slideLayout" Target="../slideLayouts/slideLayout1.xml"/><Relationship Id="rId1" Type="http://schemas.openxmlformats.org/officeDocument/2006/relationships/vmlDrawing" Target="../drawings/vmlDrawing7.vml"/><Relationship Id="rId4" Type="http://schemas.openxmlformats.org/officeDocument/2006/relationships/image" Target="../media/image10.emf"/></Relationships>
</file>

<file path=ppt/slides/_rels/slide15.xml.rels><?xml version="1.0" encoding="UTF-8" standalone="yes"?>
<Relationships xmlns="http://schemas.openxmlformats.org/package/2006/relationships"><Relationship Id="rId3" Type="http://schemas.openxmlformats.org/officeDocument/2006/relationships/package" Target="../embeddings/Microsoft_Word_Document9999999.docx"/><Relationship Id="rId2" Type="http://schemas.openxmlformats.org/officeDocument/2006/relationships/slideLayout" Target="../slideLayouts/slideLayout1.xml"/><Relationship Id="rId1" Type="http://schemas.openxmlformats.org/officeDocument/2006/relationships/vmlDrawing" Target="../drawings/vmlDrawing8.vml"/><Relationship Id="rId4" Type="http://schemas.openxmlformats.org/officeDocument/2006/relationships/image" Target="../media/image11.emf"/></Relationships>
</file>

<file path=ppt/slides/_rels/slide16.xml.rels><?xml version="1.0" encoding="UTF-8" standalone="yes"?>
<Relationships xmlns="http://schemas.openxmlformats.org/package/2006/relationships"><Relationship Id="rId3" Type="http://schemas.openxmlformats.org/officeDocument/2006/relationships/package" Target="../embeddings/Microsoft_Word_Document10101010101010.docx"/><Relationship Id="rId2" Type="http://schemas.openxmlformats.org/officeDocument/2006/relationships/slideLayout" Target="../slideLayouts/slideLayout1.xml"/><Relationship Id="rId1" Type="http://schemas.openxmlformats.org/officeDocument/2006/relationships/vmlDrawing" Target="../drawings/vmlDrawing9.vml"/><Relationship Id="rId4" Type="http://schemas.openxmlformats.org/officeDocument/2006/relationships/image" Target="../media/image12.emf"/></Relationships>
</file>

<file path=ppt/slides/_rels/slide17.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35299;&#39064;&#38182;&#22218;1.TIF" TargetMode="External"/><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package" Target="../embeddings/Microsoft_Word_Document1111.docx"/><Relationship Id="rId2" Type="http://schemas.openxmlformats.org/officeDocument/2006/relationships/slideLayout" Target="../slideLayouts/slideLayout1.xml"/><Relationship Id="rId1" Type="http://schemas.openxmlformats.org/officeDocument/2006/relationships/vmlDrawing" Target="../drawings/vmlDrawing10.vml"/><Relationship Id="rId4" Type="http://schemas.openxmlformats.org/officeDocument/2006/relationships/image" Target="../media/image14.emf"/></Relationships>
</file>

<file path=ppt/slides/_rels/slide2.xml.rels><?xml version="1.0" encoding="UTF-8" standalone="yes"?>
<Relationships xmlns="http://schemas.openxmlformats.org/package/2006/relationships"><Relationship Id="rId3" Type="http://schemas.openxmlformats.org/officeDocument/2006/relationships/image" Target="&#26032;&#35838;&#31243;&#23398;&#26696;1&#33258;&#23398;&#26032;&#25945;&#26448;.TIF"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package" Target="../embeddings/Microsoft_Word_Document1213121212.docx"/><Relationship Id="rId2" Type="http://schemas.openxmlformats.org/officeDocument/2006/relationships/slideLayout" Target="../slideLayouts/slideLayout1.xml"/><Relationship Id="rId1" Type="http://schemas.openxmlformats.org/officeDocument/2006/relationships/vmlDrawing" Target="../drawings/vmlDrawing11.vml"/><Relationship Id="rId6" Type="http://schemas.openxmlformats.org/officeDocument/2006/relationships/image" Target="../media/image16.emf"/><Relationship Id="rId5" Type="http://schemas.openxmlformats.org/officeDocument/2006/relationships/package" Target="../embeddings/Microsoft_Word_Document1314131313.docx"/><Relationship Id="rId4" Type="http://schemas.openxmlformats.org/officeDocument/2006/relationships/image" Target="../media/image15.emf"/></Relationships>
</file>

<file path=ppt/slides/_rels/slide21.xml.rels><?xml version="1.0" encoding="UTF-8" standalone="yes"?>
<Relationships xmlns="http://schemas.openxmlformats.org/package/2006/relationships"><Relationship Id="rId3" Type="http://schemas.openxmlformats.org/officeDocument/2006/relationships/package" Target="../embeddings/Microsoft_Word_Document13131415141414.docx"/><Relationship Id="rId2" Type="http://schemas.openxmlformats.org/officeDocument/2006/relationships/slideLayout" Target="../slideLayouts/slideLayout1.xml"/><Relationship Id="rId1" Type="http://schemas.openxmlformats.org/officeDocument/2006/relationships/vmlDrawing" Target="../drawings/vmlDrawing12.vml"/><Relationship Id="rId4" Type="http://schemas.openxmlformats.org/officeDocument/2006/relationships/image" Target="../media/image17.emf"/></Relationships>
</file>

<file path=ppt/slides/_rels/slide22.xml.rels><?xml version="1.0" encoding="UTF-8" standalone="yes"?>
<Relationships xmlns="http://schemas.openxmlformats.org/package/2006/relationships"><Relationship Id="rId3" Type="http://schemas.openxmlformats.org/officeDocument/2006/relationships/package" Target="../embeddings/Microsoft_Word_Document15.docx"/><Relationship Id="rId2" Type="http://schemas.openxmlformats.org/officeDocument/2006/relationships/slideLayout" Target="../slideLayouts/slideLayout1.xml"/><Relationship Id="rId1" Type="http://schemas.openxmlformats.org/officeDocument/2006/relationships/vmlDrawing" Target="../drawings/vmlDrawing13.vml"/><Relationship Id="rId4" Type="http://schemas.openxmlformats.org/officeDocument/2006/relationships/image" Target="../media/image18.emf"/></Relationships>
</file>

<file path=ppt/slides/_rels/slide23.xml.rels><?xml version="1.0" encoding="UTF-8" standalone="yes"?>
<Relationships xmlns="http://schemas.openxmlformats.org/package/2006/relationships"><Relationship Id="rId3" Type="http://schemas.openxmlformats.org/officeDocument/2006/relationships/package" Target="../embeddings/Microsoft_Word_Document15151617161616.docx"/><Relationship Id="rId2" Type="http://schemas.openxmlformats.org/officeDocument/2006/relationships/slideLayout" Target="../slideLayouts/slideLayout1.xml"/><Relationship Id="rId1" Type="http://schemas.openxmlformats.org/officeDocument/2006/relationships/vmlDrawing" Target="../drawings/vmlDrawing14.vml"/><Relationship Id="rId4" Type="http://schemas.openxmlformats.org/officeDocument/2006/relationships/image" Target="../media/image19.emf"/></Relationships>
</file>

<file path=ppt/slides/_rels/slide24.xml.rels><?xml version="1.0" encoding="UTF-8" standalone="yes"?>
<Relationships xmlns="http://schemas.openxmlformats.org/package/2006/relationships"><Relationship Id="rId3" Type="http://schemas.openxmlformats.org/officeDocument/2006/relationships/package" Target="../embeddings/Microsoft_Word_Document16161718171717.docx"/><Relationship Id="rId2" Type="http://schemas.openxmlformats.org/officeDocument/2006/relationships/slideLayout" Target="../slideLayouts/slideLayout1.xml"/><Relationship Id="rId1" Type="http://schemas.openxmlformats.org/officeDocument/2006/relationships/vmlDrawing" Target="../drawings/vmlDrawing15.vml"/><Relationship Id="rId6" Type="http://schemas.openxmlformats.org/officeDocument/2006/relationships/image" Target="../media/image21.emf"/><Relationship Id="rId5" Type="http://schemas.openxmlformats.org/officeDocument/2006/relationships/package" Target="../embeddings/Microsoft_Word_Document17171819181818.docx"/><Relationship Id="rId4" Type="http://schemas.openxmlformats.org/officeDocument/2006/relationships/image" Target="../media/image20.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20XWL1-17.TIF" TargetMode="External"/><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package" Target="../embeddings/Microsoft_Word_Document18181920191919.docx"/><Relationship Id="rId2" Type="http://schemas.openxmlformats.org/officeDocument/2006/relationships/slideLayout" Target="../slideLayouts/slideLayout1.xml"/><Relationship Id="rId1" Type="http://schemas.openxmlformats.org/officeDocument/2006/relationships/vmlDrawing" Target="../drawings/vmlDrawing16.vml"/><Relationship Id="rId6" Type="http://schemas.openxmlformats.org/officeDocument/2006/relationships/image" Target="../media/image24.emf"/><Relationship Id="rId5" Type="http://schemas.openxmlformats.org/officeDocument/2006/relationships/package" Target="../embeddings/Microsoft_Word_Document19192021202020.docx"/><Relationship Id="rId4" Type="http://schemas.openxmlformats.org/officeDocument/2006/relationships/image" Target="../media/image23.emf"/></Relationships>
</file>

<file path=ppt/slides/_rels/slide28.xml.rels><?xml version="1.0" encoding="UTF-8" standalone="yes"?>
<Relationships xmlns="http://schemas.openxmlformats.org/package/2006/relationships"><Relationship Id="rId3" Type="http://schemas.openxmlformats.org/officeDocument/2006/relationships/package" Target="../embeddings/Microsoft_Word_Document20202122212121.docx"/><Relationship Id="rId2" Type="http://schemas.openxmlformats.org/officeDocument/2006/relationships/slideLayout" Target="../slideLayouts/slideLayout1.xml"/><Relationship Id="rId1" Type="http://schemas.openxmlformats.org/officeDocument/2006/relationships/vmlDrawing" Target="../drawings/vmlDrawing17.vml"/><Relationship Id="rId5" Type="http://schemas.openxmlformats.org/officeDocument/2006/relationships/image" Target="../media/image13.png"/><Relationship Id="rId4" Type="http://schemas.openxmlformats.org/officeDocument/2006/relationships/image" Target="../media/image25.emf"/></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package" Target="../embeddings/Microsoft_Word_Document2223222222.docx"/><Relationship Id="rId7" Type="http://schemas.openxmlformats.org/officeDocument/2006/relationships/package" Target="../embeddings/Microsoft_Word_Document2425242424.docx"/><Relationship Id="rId2" Type="http://schemas.openxmlformats.org/officeDocument/2006/relationships/slideLayout" Target="../slideLayouts/slideLayout1.xml"/><Relationship Id="rId1" Type="http://schemas.openxmlformats.org/officeDocument/2006/relationships/vmlDrawing" Target="../drawings/vmlDrawing18.vml"/><Relationship Id="rId6" Type="http://schemas.openxmlformats.org/officeDocument/2006/relationships/image" Target="../media/image28.emf"/><Relationship Id="rId5" Type="http://schemas.openxmlformats.org/officeDocument/2006/relationships/package" Target="../embeddings/Microsoft_Word_Document2324232323.docx"/><Relationship Id="rId4" Type="http://schemas.openxmlformats.org/officeDocument/2006/relationships/image" Target="../media/image27.emf"/></Relationships>
</file>

<file path=ppt/slides/_rels/slide32.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0XWL1-18.tif" TargetMode="External"/><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8" Type="http://schemas.openxmlformats.org/officeDocument/2006/relationships/image" Target="../media/image33.emf"/><Relationship Id="rId3" Type="http://schemas.openxmlformats.org/officeDocument/2006/relationships/package" Target="../embeddings/Microsoft_Word_Document26252525.docx"/><Relationship Id="rId7" Type="http://schemas.openxmlformats.org/officeDocument/2006/relationships/package" Target="../embeddings/Microsoft_Word_Document28272727.docx"/><Relationship Id="rId2" Type="http://schemas.openxmlformats.org/officeDocument/2006/relationships/slideLayout" Target="../slideLayouts/slideLayout1.xml"/><Relationship Id="rId1" Type="http://schemas.openxmlformats.org/officeDocument/2006/relationships/vmlDrawing" Target="../drawings/vmlDrawing19.vml"/><Relationship Id="rId6" Type="http://schemas.openxmlformats.org/officeDocument/2006/relationships/image" Target="../media/image32.emf"/><Relationship Id="rId5" Type="http://schemas.openxmlformats.org/officeDocument/2006/relationships/package" Target="../embeddings/Microsoft_Word_Document27262626.docx"/><Relationship Id="rId4" Type="http://schemas.openxmlformats.org/officeDocument/2006/relationships/image" Target="../media/image31.emf"/></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35838;&#26102;&#36319;&#36394;&#26816;&#27979;word&#25991;&#20214;/&#35838;&#26102;&#36319;&#36394;&#26816;&#27979;&#65288;&#19968;&#65289;%20%20&#29289;&#36136;&#26159;&#30001;&#22823;&#37327;&#20998;&#23376;&#32452;&#25104;&#30340;.DOC" TargetMode="External"/><Relationship Id="rId4" Type="http://schemas.openxmlformats.org/officeDocument/2006/relationships/image" Target="../media/image35.png"/></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package" Target="../embeddings/Microsoft_Word_Document1111111.docx"/><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3.emf"/><Relationship Id="rId5" Type="http://schemas.openxmlformats.org/officeDocument/2006/relationships/package" Target="../embeddings/Microsoft_Word_Document2222222.docx"/><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package" Target="../embeddings/Microsoft_Word_Document3333333.docx"/><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image" Target="../media/image4.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package" Target="../embeddings/Microsoft_Word_Document4444444.docx"/><Relationship Id="rId2" Type="http://schemas.openxmlformats.org/officeDocument/2006/relationships/slideLayout" Target="../slideLayouts/slideLayout1.xml"/><Relationship Id="rId1" Type="http://schemas.openxmlformats.org/officeDocument/2006/relationships/vmlDrawing" Target="../drawings/vmlDrawing3.vml"/><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3" Type="http://schemas.openxmlformats.org/officeDocument/2006/relationships/image" Target="&#26032;&#35838;&#31243;&#23398;&#26696;2&#25506;&#31350;&#26032;&#30693;&#33021;.TIF" TargetMode="External"/><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561083" y="620688"/>
            <a:ext cx="9577064" cy="4464498"/>
          </a:xfrm>
        </p:spPr>
        <p:txBody>
          <a:bodyPr/>
          <a:lstStyle/>
          <a:p>
            <a:pPr indent="0" algn="just">
              <a:lnSpc>
                <a:spcPct val="100000"/>
              </a:lnSpc>
              <a:tabLst>
                <a:tab pos="5581015" algn="l"/>
              </a:tabLst>
            </a:pPr>
            <a:r>
              <a:rPr lang="zh-CN" altLang="zh-CN" sz="2800" b="1" kern="100" dirty="0">
                <a:solidFill>
                  <a:schemeClr val="accent6">
                    <a:lumMod val="75000"/>
                  </a:schemeClr>
                </a:solidFill>
                <a:latin typeface="Times New Roman"/>
                <a:cs typeface="Times New Roman"/>
              </a:rPr>
              <a:t>第一章</a:t>
            </a:r>
            <a:r>
              <a:rPr lang="zh-CN" altLang="zh-CN" sz="2800" b="1" kern="100" dirty="0">
                <a:solidFill>
                  <a:schemeClr val="accent6">
                    <a:lumMod val="75000"/>
                  </a:schemeClr>
                </a:solidFill>
                <a:ea typeface="Times New Roman"/>
                <a:cs typeface="Courier New"/>
              </a:rPr>
              <a:t> </a:t>
            </a:r>
            <a:r>
              <a:rPr lang="en-US" altLang="zh-CN" sz="2800" b="1" kern="100" dirty="0">
                <a:solidFill>
                  <a:schemeClr val="accent6">
                    <a:lumMod val="75000"/>
                  </a:schemeClr>
                </a:solidFill>
                <a:ea typeface="Times New Roman"/>
                <a:cs typeface="Courier New"/>
              </a:rPr>
              <a:t>| </a:t>
            </a:r>
            <a:r>
              <a:rPr lang="zh-CN" altLang="zh-CN" sz="2800" b="1" kern="100" dirty="0">
                <a:solidFill>
                  <a:schemeClr val="accent6">
                    <a:lumMod val="75000"/>
                  </a:schemeClr>
                </a:solidFill>
                <a:latin typeface="Times New Roman"/>
                <a:cs typeface="Times New Roman"/>
              </a:rPr>
              <a:t>分子动理论</a:t>
            </a:r>
            <a:endParaRPr lang="zh-CN" altLang="zh-CN" sz="2800" kern="100" dirty="0">
              <a:solidFill>
                <a:schemeClr val="accent6">
                  <a:lumMod val="75000"/>
                </a:schemeClr>
              </a:solidFill>
              <a:cs typeface="Courier New"/>
            </a:endParaRPr>
          </a:p>
          <a:p>
            <a:pPr indent="0" algn="ctr">
              <a:lnSpc>
                <a:spcPct val="100000"/>
              </a:lnSpc>
              <a:tabLst>
                <a:tab pos="5581015" algn="l"/>
              </a:tabLst>
            </a:pPr>
            <a:r>
              <a:rPr lang="zh-CN" altLang="zh-CN" sz="2600" b="1" kern="100" dirty="0">
                <a:solidFill>
                  <a:srgbClr val="0000FF"/>
                </a:solidFill>
                <a:latin typeface="Times New Roman"/>
                <a:cs typeface="Times New Roman"/>
              </a:rPr>
              <a:t>第一节　物质是由大量分子组成的</a:t>
            </a:r>
            <a:endParaRPr lang="zh-CN" altLang="zh-CN" sz="2600" kern="100" dirty="0">
              <a:solidFill>
                <a:srgbClr val="0000FF"/>
              </a:solidFill>
              <a:cs typeface="Courier New"/>
            </a:endParaRPr>
          </a:p>
          <a:p>
            <a:pPr indent="0" algn="just">
              <a:lnSpc>
                <a:spcPct val="100000"/>
              </a:lnSpc>
              <a:tabLst>
                <a:tab pos="5581015" algn="l"/>
              </a:tabLst>
            </a:pPr>
            <a:r>
              <a:rPr lang="zh-CN" altLang="zh-CN" b="1" kern="100" dirty="0">
                <a:latin typeface="Times New Roman"/>
                <a:ea typeface="黑体"/>
                <a:cs typeface="Times New Roman"/>
              </a:rPr>
              <a:t>核心素养点击</a:t>
            </a:r>
            <a:r>
              <a:rPr lang="en-US" altLang="zh-CN" b="1" kern="100" dirty="0">
                <a:latin typeface="Times New Roman"/>
                <a:cs typeface="Courier New"/>
              </a:rPr>
              <a:t> </a:t>
            </a:r>
            <a:endParaRPr lang="zh-CN" altLang="zh-CN" sz="1050" kern="100" dirty="0">
              <a:cs typeface="Courier New"/>
            </a:endParaRPr>
          </a:p>
          <a:p>
            <a:pPr indent="0">
              <a:lnSpc>
                <a:spcPct val="100000"/>
              </a:lnSpc>
            </a:pPr>
            <a:endParaRPr lang="zh-CN" altLang="en-US" dirty="0"/>
          </a:p>
        </p:txBody>
      </p:sp>
      <p:graphicFrame>
        <p:nvGraphicFramePr>
          <p:cNvPr id="4" name="表格 3"/>
          <p:cNvGraphicFramePr>
            <a:graphicFrameLocks noGrp="1"/>
          </p:cNvGraphicFramePr>
          <p:nvPr>
            <p:extLst>
              <p:ext uri="{D42A27DB-BD31-4B8C-83A1-F6EECF244321}">
                <p14:modId xmlns:p14="http://schemas.microsoft.com/office/powerpoint/2010/main" val="179648560"/>
              </p:ext>
            </p:extLst>
          </p:nvPr>
        </p:nvGraphicFramePr>
        <p:xfrm>
          <a:off x="1697096" y="2276874"/>
          <a:ext cx="9297035" cy="3840480"/>
        </p:xfrm>
        <a:graphic>
          <a:graphicData uri="http://schemas.openxmlformats.org/drawingml/2006/table">
            <a:tbl>
              <a:tblPr/>
              <a:tblGrid>
                <a:gridCol w="1372235"/>
                <a:gridCol w="7924800"/>
              </a:tblGrid>
              <a:tr h="778510">
                <a:tc>
                  <a:txBody>
                    <a:bodyPr/>
                    <a:lstStyle/>
                    <a:p>
                      <a:pPr algn="ctr">
                        <a:lnSpc>
                          <a:spcPct val="150000"/>
                        </a:lnSpc>
                        <a:spcAft>
                          <a:spcPts val="0"/>
                        </a:spcAft>
                        <a:tabLst>
                          <a:tab pos="5581015" algn="l"/>
                        </a:tabLst>
                      </a:pPr>
                      <a:r>
                        <a:rPr lang="zh-CN" sz="2400" b="1" kern="100" dirty="0">
                          <a:effectLst/>
                          <a:latin typeface="Times New Roman"/>
                          <a:cs typeface="Times New Roman"/>
                        </a:rPr>
                        <a:t>物理观念</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en-US" sz="2400" b="1" kern="100" dirty="0">
                          <a:effectLst/>
                          <a:latin typeface="Times New Roman"/>
                          <a:cs typeface="Courier New"/>
                        </a:rPr>
                        <a:t>(1)</a:t>
                      </a:r>
                      <a:r>
                        <a:rPr lang="zh-CN" sz="2400" b="1" kern="100" dirty="0">
                          <a:effectLst/>
                          <a:latin typeface="Times New Roman"/>
                          <a:cs typeface="Times New Roman"/>
                        </a:rPr>
                        <a:t>知道物体是由大量分子组成的。</a:t>
                      </a:r>
                      <a:endParaRPr lang="zh-CN" sz="1050" kern="100" dirty="0">
                        <a:effectLst/>
                        <a:latin typeface="宋体"/>
                        <a:cs typeface="Courier New"/>
                      </a:endParaRPr>
                    </a:p>
                    <a:p>
                      <a:pPr algn="l">
                        <a:lnSpc>
                          <a:spcPct val="150000"/>
                        </a:lnSpc>
                        <a:spcAft>
                          <a:spcPts val="0"/>
                        </a:spcAft>
                        <a:tabLst>
                          <a:tab pos="5581015" algn="l"/>
                        </a:tabLst>
                      </a:pPr>
                      <a:r>
                        <a:rPr lang="en-US" sz="2400" b="1" kern="100" dirty="0">
                          <a:effectLst/>
                          <a:latin typeface="Times New Roman"/>
                          <a:cs typeface="Courier New"/>
                        </a:rPr>
                        <a:t>(2)</a:t>
                      </a:r>
                      <a:r>
                        <a:rPr lang="zh-CN" sz="2400" b="1" kern="100" dirty="0">
                          <a:effectLst/>
                          <a:latin typeface="Times New Roman"/>
                          <a:cs typeface="Times New Roman"/>
                        </a:rPr>
                        <a:t>学会用油膜法估测油酸分子的大小。</a:t>
                      </a:r>
                      <a:endParaRPr lang="zh-CN" sz="1050" kern="100" dirty="0">
                        <a:effectLst/>
                        <a:latin typeface="宋体"/>
                        <a:cs typeface="Courier New"/>
                      </a:endParaRPr>
                    </a:p>
                    <a:p>
                      <a:pPr algn="l">
                        <a:lnSpc>
                          <a:spcPct val="150000"/>
                        </a:lnSpc>
                        <a:spcAft>
                          <a:spcPts val="0"/>
                        </a:spcAft>
                        <a:tabLst>
                          <a:tab pos="5581015" algn="l"/>
                        </a:tabLst>
                      </a:pPr>
                      <a:r>
                        <a:rPr lang="en-US" sz="2400" b="1" kern="100" dirty="0">
                          <a:effectLst/>
                          <a:latin typeface="Times New Roman"/>
                          <a:cs typeface="Courier New"/>
                        </a:rPr>
                        <a:t>(3)</a:t>
                      </a:r>
                      <a:r>
                        <a:rPr lang="zh-CN" sz="2400" b="1" kern="100" dirty="0">
                          <a:effectLst/>
                          <a:latin typeface="Times New Roman"/>
                          <a:cs typeface="Times New Roman"/>
                        </a:rPr>
                        <a:t>知</a:t>
                      </a:r>
                      <a:r>
                        <a:rPr lang="zh-CN" sz="2400" b="1" kern="100" dirty="0" smtClean="0">
                          <a:effectLst/>
                          <a:latin typeface="Times New Roman"/>
                          <a:cs typeface="Times New Roman"/>
                        </a:rPr>
                        <a:t>道</a:t>
                      </a:r>
                      <a:r>
                        <a:rPr lang="zh-CN" altLang="en-US" sz="2400" b="1" kern="100" dirty="0" smtClean="0">
                          <a:effectLst/>
                          <a:latin typeface="Times New Roman"/>
                          <a:cs typeface="Times New Roman"/>
                        </a:rPr>
                        <a:t>阿伏伽德罗常量</a:t>
                      </a:r>
                      <a:r>
                        <a:rPr lang="zh-CN" sz="2400" b="1" kern="100" dirty="0" smtClean="0">
                          <a:effectLst/>
                          <a:latin typeface="Times New Roman"/>
                          <a:cs typeface="Times New Roman"/>
                        </a:rPr>
                        <a:t>的</a:t>
                      </a:r>
                      <a:r>
                        <a:rPr lang="zh-CN" sz="2400" b="1" kern="100" dirty="0">
                          <a:effectLst/>
                          <a:latin typeface="Times New Roman"/>
                          <a:cs typeface="Times New Roman"/>
                        </a:rPr>
                        <a:t>意义和应用。</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0">
                <a:tc>
                  <a:txBody>
                    <a:bodyPr/>
                    <a:lstStyle/>
                    <a:p>
                      <a:pPr algn="ctr">
                        <a:lnSpc>
                          <a:spcPct val="150000"/>
                        </a:lnSpc>
                        <a:spcAft>
                          <a:spcPts val="0"/>
                        </a:spcAft>
                        <a:tabLst>
                          <a:tab pos="5581015" algn="l"/>
                        </a:tabLst>
                      </a:pPr>
                      <a:r>
                        <a:rPr lang="zh-CN" sz="2400" b="1" kern="100">
                          <a:effectLst/>
                          <a:latin typeface="Times New Roman"/>
                          <a:cs typeface="Times New Roman"/>
                        </a:rPr>
                        <a:t>科学思维</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dirty="0">
                          <a:effectLst/>
                          <a:latin typeface="Times New Roman"/>
                          <a:cs typeface="Times New Roman"/>
                        </a:rPr>
                        <a:t>应</a:t>
                      </a:r>
                      <a:r>
                        <a:rPr lang="zh-CN" sz="2400" b="1" kern="100" dirty="0" smtClean="0">
                          <a:effectLst/>
                          <a:latin typeface="Times New Roman"/>
                          <a:cs typeface="Times New Roman"/>
                        </a:rPr>
                        <a:t>用</a:t>
                      </a:r>
                      <a:r>
                        <a:rPr lang="zh-CN" altLang="en-US" sz="2400" b="1" kern="100" dirty="0" smtClean="0">
                          <a:effectLst/>
                          <a:latin typeface="Times New Roman"/>
                          <a:cs typeface="Times New Roman"/>
                        </a:rPr>
                        <a:t>阿伏伽德罗常量</a:t>
                      </a:r>
                      <a:r>
                        <a:rPr lang="zh-CN" sz="2400" b="1" kern="100" dirty="0" smtClean="0">
                          <a:effectLst/>
                          <a:latin typeface="Times New Roman"/>
                          <a:cs typeface="Times New Roman"/>
                        </a:rPr>
                        <a:t>进</a:t>
                      </a:r>
                      <a:r>
                        <a:rPr lang="zh-CN" sz="2400" b="1" kern="100" dirty="0">
                          <a:effectLst/>
                          <a:latin typeface="Times New Roman"/>
                          <a:cs typeface="Times New Roman"/>
                        </a:rPr>
                        <a:t>行微观量的估算。</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0">
                <a:tc>
                  <a:txBody>
                    <a:bodyPr/>
                    <a:lstStyle/>
                    <a:p>
                      <a:pPr algn="ctr">
                        <a:lnSpc>
                          <a:spcPct val="150000"/>
                        </a:lnSpc>
                        <a:spcAft>
                          <a:spcPts val="0"/>
                        </a:spcAft>
                        <a:tabLst>
                          <a:tab pos="5581015" algn="l"/>
                        </a:tabLst>
                      </a:pPr>
                      <a:r>
                        <a:rPr lang="zh-CN" sz="2400" b="1" kern="100">
                          <a:effectLst/>
                          <a:latin typeface="Times New Roman"/>
                          <a:cs typeface="Times New Roman"/>
                        </a:rPr>
                        <a:t>科学探究</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a:effectLst/>
                          <a:latin typeface="Times New Roman"/>
                          <a:cs typeface="Times New Roman"/>
                        </a:rPr>
                        <a:t>利用油膜法估测油酸分子的大小。</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0">
                <a:tc>
                  <a:txBody>
                    <a:bodyPr/>
                    <a:lstStyle/>
                    <a:p>
                      <a:pPr algn="ctr">
                        <a:lnSpc>
                          <a:spcPct val="150000"/>
                        </a:lnSpc>
                        <a:spcAft>
                          <a:spcPts val="0"/>
                        </a:spcAft>
                        <a:tabLst>
                          <a:tab pos="5581015" algn="l"/>
                        </a:tabLst>
                      </a:pPr>
                      <a:r>
                        <a:rPr lang="zh-CN" sz="2400" b="1" kern="100">
                          <a:effectLst/>
                          <a:latin typeface="Times New Roman"/>
                          <a:cs typeface="Times New Roman"/>
                        </a:rPr>
                        <a:t>科学态度与责任</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dirty="0">
                          <a:effectLst/>
                          <a:latin typeface="Times New Roman"/>
                          <a:cs typeface="Times New Roman"/>
                        </a:rPr>
                        <a:t>在原子</a:t>
                      </a:r>
                      <a:r>
                        <a:rPr lang="en-US" sz="2400" b="1" kern="100" dirty="0">
                          <a:effectLst/>
                          <a:latin typeface="Times New Roman"/>
                          <a:cs typeface="Courier New"/>
                        </a:rPr>
                        <a:t>—</a:t>
                      </a:r>
                      <a:r>
                        <a:rPr lang="zh-CN" sz="2400" b="1" kern="100" dirty="0">
                          <a:effectLst/>
                          <a:latin typeface="Times New Roman"/>
                          <a:cs typeface="Times New Roman"/>
                        </a:rPr>
                        <a:t>分子水平上认识物质的结构和性质，知道微观领域的探索对自然科学发展的意义。</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4372746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260648"/>
            <a:ext cx="11521280" cy="6453338"/>
          </a:xfrm>
        </p:spPr>
        <p:txBody>
          <a:bodyPr>
            <a:normAutofit lnSpcReduction="10000"/>
          </a:bodyPr>
          <a:lstStyle/>
          <a:p>
            <a:pPr marL="269875" indent="-269875" algn="ctr">
              <a:tabLst>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重难释解</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269875" indent="-269875" algn="just">
              <a:tabLst>
                <a:tab pos="5581015" algn="l"/>
              </a:tabLst>
            </a:pPr>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分子的大小</a:t>
            </a:r>
            <a:endParaRPr lang="zh-CN" altLang="zh-CN" sz="1050" kern="100" dirty="0">
              <a:cs typeface="Courier New"/>
            </a:endParaRPr>
          </a:p>
          <a:p>
            <a:pPr marL="269875" indent="-269875"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分子直径的数量级一般为</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10</a:t>
            </a:r>
            <a:r>
              <a:rPr lang="en-US" altLang="zh-CN" b="1" kern="100" dirty="0">
                <a:latin typeface="Times New Roman"/>
                <a:cs typeface="Courier New"/>
              </a:rPr>
              <a:t> m</a:t>
            </a:r>
            <a:r>
              <a:rPr lang="zh-CN" altLang="zh-CN" b="1" kern="100" dirty="0">
                <a:latin typeface="Times New Roman"/>
                <a:cs typeface="Times New Roman"/>
              </a:rPr>
              <a:t>。</a:t>
            </a:r>
            <a:endParaRPr lang="zh-CN" altLang="zh-CN" sz="1050" kern="100" dirty="0">
              <a:cs typeface="Courier New"/>
            </a:endParaRPr>
          </a:p>
          <a:p>
            <a:pPr marL="269875" indent="-269875"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分子体积的数量级一般为</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29</a:t>
            </a:r>
            <a:r>
              <a:rPr lang="en-US" altLang="zh-CN" b="1" kern="100" dirty="0">
                <a:latin typeface="Times New Roman"/>
                <a:cs typeface="Courier New"/>
              </a:rPr>
              <a:t> m</a:t>
            </a:r>
            <a:r>
              <a:rPr lang="en-US" altLang="zh-CN" b="1" kern="100" baseline="30000" dirty="0">
                <a:latin typeface="Times New Roman"/>
                <a:cs typeface="Courier New"/>
              </a:rPr>
              <a:t>3</a:t>
            </a:r>
            <a:r>
              <a:rPr lang="zh-CN" altLang="zh-CN" b="1" kern="100" dirty="0">
                <a:latin typeface="Times New Roman"/>
                <a:cs typeface="Times New Roman"/>
              </a:rPr>
              <a:t>。</a:t>
            </a:r>
            <a:endParaRPr lang="zh-CN" altLang="zh-CN" sz="1050" kern="100" dirty="0">
              <a:cs typeface="Courier New"/>
            </a:endParaRPr>
          </a:p>
          <a:p>
            <a:pPr marL="269875" indent="-269875" algn="just">
              <a:tabLst>
                <a:tab pos="5581015" algn="l"/>
              </a:tabLst>
            </a:pPr>
            <a:r>
              <a:rPr lang="en-US" altLang="zh-CN" b="1" kern="100" dirty="0">
                <a:latin typeface="Times New Roman"/>
                <a:cs typeface="Courier New"/>
              </a:rPr>
              <a:t>(3)</a:t>
            </a:r>
            <a:r>
              <a:rPr lang="zh-CN" altLang="zh-CN" b="1" kern="100" dirty="0">
                <a:latin typeface="Times New Roman"/>
                <a:cs typeface="Times New Roman"/>
              </a:rPr>
              <a:t>分子质量的数量级一般为</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26</a:t>
            </a:r>
            <a:r>
              <a:rPr lang="en-US" altLang="zh-CN" b="1" kern="100" dirty="0">
                <a:latin typeface="Times New Roman"/>
                <a:cs typeface="Courier New"/>
              </a:rPr>
              <a:t> kg</a:t>
            </a:r>
            <a:r>
              <a:rPr lang="zh-CN" altLang="zh-CN" b="1" kern="100" dirty="0">
                <a:latin typeface="Times New Roman"/>
                <a:cs typeface="Times New Roman"/>
              </a:rPr>
              <a:t>。</a:t>
            </a:r>
            <a:endParaRPr lang="zh-CN" altLang="zh-CN" sz="1050" kern="100" dirty="0">
              <a:cs typeface="Courier New"/>
            </a:endParaRPr>
          </a:p>
          <a:p>
            <a:pPr marL="269875" indent="-269875" algn="just">
              <a:tabLst>
                <a:tab pos="5581015" algn="l"/>
              </a:tabLst>
            </a:pPr>
            <a:r>
              <a:rPr lang="en-US" altLang="zh-CN" b="1" kern="100" dirty="0">
                <a:latin typeface="Times New Roman"/>
                <a:cs typeface="Courier New"/>
              </a:rPr>
              <a:t>(4)</a:t>
            </a:r>
            <a:r>
              <a:rPr lang="zh-CN" altLang="zh-CN" b="1" kern="100" dirty="0">
                <a:latin typeface="Times New Roman"/>
                <a:cs typeface="Times New Roman"/>
              </a:rPr>
              <a:t>分子如此微小，用高倍光学显微镜也看不到，直到</a:t>
            </a:r>
            <a:r>
              <a:rPr lang="en-US" altLang="zh-CN" b="1" kern="100" dirty="0">
                <a:latin typeface="Times New Roman"/>
                <a:cs typeface="Courier New"/>
              </a:rPr>
              <a:t>1982</a:t>
            </a:r>
            <a:r>
              <a:rPr lang="zh-CN" altLang="zh-CN" b="1" kern="100" dirty="0">
                <a:latin typeface="Times New Roman"/>
                <a:cs typeface="Times New Roman"/>
              </a:rPr>
              <a:t>年人们研制了能放大几亿倍的扫描隧道显微镜，才观察到物质表面原子的排列。</a:t>
            </a:r>
            <a:endParaRPr lang="zh-CN" altLang="zh-CN" sz="1050" kern="100" dirty="0">
              <a:cs typeface="Courier New"/>
            </a:endParaRPr>
          </a:p>
          <a:p>
            <a:pPr marL="269875" indent="-269875" algn="just">
              <a:tabLst>
                <a:tab pos="5581015"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分子的简化模型</a:t>
            </a:r>
            <a:endParaRPr lang="zh-CN" altLang="zh-CN" sz="1050" kern="100" dirty="0">
              <a:cs typeface="Courier New"/>
            </a:endParaRPr>
          </a:p>
          <a:p>
            <a:pPr marL="269875" indent="-269875" algn="just">
              <a:tabLst>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实</a:t>
            </a:r>
            <a:r>
              <a:rPr lang="zh-CN" altLang="zh-CN" b="1" kern="100" dirty="0">
                <a:latin typeface="Times New Roman"/>
                <a:cs typeface="Times New Roman"/>
              </a:rPr>
              <a:t>际分子的结构是很复杂的，且形状各异。但如果我们只关心分子的大小，而不涉及分子内部的结构和运动时，既可以把分子看成球形，也可以看成立方体。具体分析如下：</a:t>
            </a:r>
            <a:endParaRPr lang="zh-CN" altLang="zh-CN" sz="1050" kern="100" dirty="0">
              <a:cs typeface="Courier New"/>
            </a:endParaRPr>
          </a:p>
          <a:p>
            <a:pPr marL="269875" indent="-269875"/>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024324197"/>
              </p:ext>
            </p:extLst>
          </p:nvPr>
        </p:nvGraphicFramePr>
        <p:xfrm>
          <a:off x="1168771" y="332656"/>
          <a:ext cx="10185400" cy="6075362"/>
        </p:xfrm>
        <a:graphic>
          <a:graphicData uri="http://schemas.openxmlformats.org/presentationml/2006/ole">
            <mc:AlternateContent xmlns:mc="http://schemas.openxmlformats.org/markup-compatibility/2006">
              <mc:Choice xmlns:v="urn:schemas-microsoft-com:vml" Requires="v">
                <p:oleObj spid="_x0000_s8214" name="文档" r:id="rId3" imgW="10367808" imgH="6186167" progId="Word.Document.12">
                  <p:embed/>
                </p:oleObj>
              </mc:Choice>
              <mc:Fallback>
                <p:oleObj name="文档" r:id="rId3" imgW="10367808" imgH="6186167" progId="Word.Document.12">
                  <p:embed/>
                  <p:pic>
                    <p:nvPicPr>
                      <p:cNvPr id="0" name=""/>
                      <p:cNvPicPr/>
                      <p:nvPr/>
                    </p:nvPicPr>
                    <p:blipFill>
                      <a:blip r:embed="rId4"/>
                      <a:stretch>
                        <a:fillRect/>
                      </a:stretch>
                    </p:blipFill>
                    <p:spPr>
                      <a:xfrm>
                        <a:off x="1168771" y="332656"/>
                        <a:ext cx="10185400" cy="6075362"/>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280581311"/>
              </p:ext>
            </p:extLst>
          </p:nvPr>
        </p:nvGraphicFramePr>
        <p:xfrm>
          <a:off x="1026342" y="1305024"/>
          <a:ext cx="10183813" cy="4140200"/>
        </p:xfrm>
        <a:graphic>
          <a:graphicData uri="http://schemas.openxmlformats.org/presentationml/2006/ole">
            <mc:AlternateContent xmlns:mc="http://schemas.openxmlformats.org/markup-compatibility/2006">
              <mc:Choice xmlns:v="urn:schemas-microsoft-com:vml" Requires="v">
                <p:oleObj spid="_x0000_s9238" name="文档" r:id="rId3" imgW="10419244" imgH="4215535" progId="Word.Document.12">
                  <p:embed/>
                </p:oleObj>
              </mc:Choice>
              <mc:Fallback>
                <p:oleObj name="文档" r:id="rId3" imgW="10419244" imgH="4215535" progId="Word.Document.12">
                  <p:embed/>
                  <p:pic>
                    <p:nvPicPr>
                      <p:cNvPr id="0" name=""/>
                      <p:cNvPicPr/>
                      <p:nvPr/>
                    </p:nvPicPr>
                    <p:blipFill>
                      <a:blip r:embed="rId4"/>
                      <a:stretch>
                        <a:fillRect/>
                      </a:stretch>
                    </p:blipFill>
                    <p:spPr>
                      <a:xfrm>
                        <a:off x="1026342" y="1305024"/>
                        <a:ext cx="10183813" cy="4140200"/>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948514086"/>
              </p:ext>
            </p:extLst>
          </p:nvPr>
        </p:nvGraphicFramePr>
        <p:xfrm>
          <a:off x="913011" y="980728"/>
          <a:ext cx="10301287" cy="5067300"/>
        </p:xfrm>
        <a:graphic>
          <a:graphicData uri="http://schemas.openxmlformats.org/presentationml/2006/ole">
            <mc:AlternateContent xmlns:mc="http://schemas.openxmlformats.org/markup-compatibility/2006">
              <mc:Choice xmlns:v="urn:schemas-microsoft-com:vml" Requires="v">
                <p:oleObj spid="_x0000_s10262" name="文档" r:id="rId3" imgW="10367808" imgH="5104569" progId="Word.Document.12">
                  <p:embed/>
                </p:oleObj>
              </mc:Choice>
              <mc:Fallback>
                <p:oleObj name="文档" r:id="rId3" imgW="10367808" imgH="5104569" progId="Word.Document.12">
                  <p:embed/>
                  <p:pic>
                    <p:nvPicPr>
                      <p:cNvPr id="0" name=""/>
                      <p:cNvPicPr/>
                      <p:nvPr/>
                    </p:nvPicPr>
                    <p:blipFill>
                      <a:blip r:embed="rId4"/>
                      <a:stretch>
                        <a:fillRect/>
                      </a:stretch>
                    </p:blipFill>
                    <p:spPr>
                      <a:xfrm>
                        <a:off x="913011" y="980728"/>
                        <a:ext cx="10301287" cy="5067300"/>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p:cNvGraphicFramePr>
            <a:graphicFrameLocks noChangeAspect="1"/>
          </p:cNvGraphicFramePr>
          <p:nvPr>
            <p:extLst>
              <p:ext uri="{D42A27DB-BD31-4B8C-83A1-F6EECF244321}">
                <p14:modId xmlns:p14="http://schemas.microsoft.com/office/powerpoint/2010/main" val="2311861659"/>
              </p:ext>
            </p:extLst>
          </p:nvPr>
        </p:nvGraphicFramePr>
        <p:xfrm>
          <a:off x="912813" y="1727299"/>
          <a:ext cx="10367962" cy="3717925"/>
        </p:xfrm>
        <a:graphic>
          <a:graphicData uri="http://schemas.openxmlformats.org/presentationml/2006/ole">
            <mc:AlternateContent xmlns:mc="http://schemas.openxmlformats.org/markup-compatibility/2006">
              <mc:Choice xmlns:v="urn:schemas-microsoft-com:vml" Requires="v">
                <p:oleObj spid="_x0000_s11286" name="文档" r:id="rId3" imgW="10367808" imgH="3717387" progId="Word.Document.12">
                  <p:embed/>
                </p:oleObj>
              </mc:Choice>
              <mc:Fallback>
                <p:oleObj name="文档" r:id="rId3" imgW="10367808" imgH="3717387" progId="Word.Document.12">
                  <p:embed/>
                  <p:pic>
                    <p:nvPicPr>
                      <p:cNvPr id="0" name=""/>
                      <p:cNvPicPr/>
                      <p:nvPr/>
                    </p:nvPicPr>
                    <p:blipFill>
                      <a:blip r:embed="rId4"/>
                      <a:stretch>
                        <a:fillRect/>
                      </a:stretch>
                    </p:blipFill>
                    <p:spPr>
                      <a:xfrm>
                        <a:off x="912813" y="1727299"/>
                        <a:ext cx="10367962" cy="3717925"/>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404664"/>
            <a:ext cx="10975658" cy="4464498"/>
          </a:xfrm>
        </p:spPr>
        <p:txBody>
          <a:bodyPr/>
          <a:lstStyle/>
          <a:p>
            <a:pPr indent="612140" algn="just">
              <a:tabLst>
                <a:tab pos="5581015" algn="l"/>
              </a:tabLst>
            </a:pPr>
            <a:r>
              <a:rPr lang="zh-CN" altLang="zh-CN" b="1" kern="100" dirty="0">
                <a:latin typeface="Times New Roman"/>
                <a:ea typeface="黑体"/>
                <a:cs typeface="Times New Roman"/>
              </a:rPr>
              <a:t>典例</a:t>
            </a:r>
            <a:r>
              <a:rPr lang="en-US" altLang="zh-CN" b="1" kern="100" dirty="0">
                <a:latin typeface="Times New Roman"/>
                <a:ea typeface="黑体"/>
                <a:cs typeface="Courier New"/>
              </a:rPr>
              <a:t>1</a:t>
            </a:r>
            <a:r>
              <a:rPr lang="zh-CN" altLang="zh-CN" b="1" kern="100" dirty="0">
                <a:latin typeface="Times New Roman"/>
                <a:cs typeface="Times New Roman"/>
              </a:rPr>
              <a:t>　很多轿车中设有安全气囊以保障驾乘人员的安全，轿车在发生一定强度的碰撞时，利用三氮化钠</a:t>
            </a:r>
            <a:r>
              <a:rPr lang="en-US" altLang="zh-CN" b="1" kern="100" dirty="0">
                <a:latin typeface="Times New Roman"/>
                <a:cs typeface="Courier New"/>
              </a:rPr>
              <a:t>(NaN</a:t>
            </a:r>
            <a:r>
              <a:rPr lang="en-US" altLang="zh-CN" b="1" kern="100" baseline="-25000" dirty="0">
                <a:latin typeface="Times New Roman"/>
                <a:cs typeface="Courier New"/>
              </a:rPr>
              <a:t>3</a:t>
            </a:r>
            <a:r>
              <a:rPr lang="en-US" altLang="zh-CN" b="1" kern="100" dirty="0">
                <a:latin typeface="Times New Roman"/>
                <a:cs typeface="Courier New"/>
              </a:rPr>
              <a:t>)</a:t>
            </a:r>
            <a:r>
              <a:rPr lang="zh-CN" altLang="zh-CN" b="1" kern="100" dirty="0">
                <a:latin typeface="Times New Roman"/>
                <a:cs typeface="Times New Roman"/>
              </a:rPr>
              <a:t>爆炸产生气体</a:t>
            </a:r>
            <a:r>
              <a:rPr lang="en-US" altLang="zh-CN" b="1" kern="100" dirty="0">
                <a:latin typeface="Times New Roman"/>
                <a:cs typeface="Courier New"/>
              </a:rPr>
              <a:t>(</a:t>
            </a:r>
            <a:r>
              <a:rPr lang="zh-CN" altLang="zh-CN" b="1" kern="100" dirty="0">
                <a:latin typeface="Times New Roman"/>
                <a:cs typeface="Times New Roman"/>
              </a:rPr>
              <a:t>假设都是</a:t>
            </a:r>
            <a:r>
              <a:rPr lang="en-US" altLang="zh-CN" b="1" kern="100" dirty="0">
                <a:latin typeface="Times New Roman"/>
                <a:cs typeface="Courier New"/>
              </a:rPr>
              <a:t>N</a:t>
            </a:r>
            <a:r>
              <a:rPr lang="en-US" altLang="zh-CN" b="1" kern="100" baseline="-25000" dirty="0">
                <a:latin typeface="Times New Roman"/>
                <a:cs typeface="Courier New"/>
              </a:rPr>
              <a:t>2</a:t>
            </a:r>
            <a:r>
              <a:rPr lang="en-US" altLang="zh-CN" b="1" kern="100" dirty="0">
                <a:latin typeface="Times New Roman"/>
                <a:cs typeface="Courier New"/>
              </a:rPr>
              <a:t>)</a:t>
            </a:r>
            <a:r>
              <a:rPr lang="zh-CN" altLang="zh-CN" b="1" kern="100" dirty="0">
                <a:latin typeface="Times New Roman"/>
                <a:cs typeface="Times New Roman"/>
              </a:rPr>
              <a:t>充入气囊。若氮气充入后安全气囊的容积</a:t>
            </a:r>
            <a:r>
              <a:rPr lang="en-US" altLang="zh-CN" b="1" i="1" kern="100" dirty="0">
                <a:latin typeface="Times New Roman"/>
                <a:cs typeface="Courier New"/>
              </a:rPr>
              <a:t>V</a:t>
            </a:r>
            <a:r>
              <a:rPr lang="zh-CN" altLang="zh-CN" b="1" kern="100" dirty="0">
                <a:latin typeface="Times New Roman"/>
                <a:cs typeface="Times New Roman"/>
              </a:rPr>
              <a:t>＝</a:t>
            </a:r>
            <a:r>
              <a:rPr lang="en-US" altLang="zh-CN" b="1" kern="100" dirty="0">
                <a:latin typeface="Times New Roman"/>
                <a:cs typeface="Courier New"/>
              </a:rPr>
              <a:t>56 L</a:t>
            </a:r>
            <a:r>
              <a:rPr lang="zh-CN" altLang="zh-CN" b="1" kern="100" dirty="0">
                <a:latin typeface="Times New Roman"/>
                <a:cs typeface="Times New Roman"/>
              </a:rPr>
              <a:t>，囊中氮气密度</a:t>
            </a:r>
            <a:r>
              <a:rPr lang="en-US" altLang="zh-CN" b="1" i="1" kern="100" dirty="0">
                <a:latin typeface="Times New Roman"/>
                <a:cs typeface="Courier New"/>
              </a:rPr>
              <a:t>ρ</a:t>
            </a:r>
            <a:r>
              <a:rPr lang="zh-CN" altLang="zh-CN" b="1" kern="100" dirty="0">
                <a:latin typeface="Times New Roman"/>
                <a:cs typeface="Times New Roman"/>
              </a:rPr>
              <a:t>＝</a:t>
            </a:r>
            <a:r>
              <a:rPr lang="en-US" altLang="zh-CN" b="1" kern="100" dirty="0">
                <a:latin typeface="Times New Roman"/>
                <a:cs typeface="Courier New"/>
              </a:rPr>
              <a:t>2.5 kg</a:t>
            </a:r>
            <a:r>
              <a:rPr lang="en-US" altLang="zh-CN" b="1" kern="100" dirty="0">
                <a:latin typeface="IPAPANNEW"/>
                <a:cs typeface="Times New Roman"/>
              </a:rPr>
              <a:t>/m</a:t>
            </a:r>
            <a:r>
              <a:rPr lang="en-US" altLang="zh-CN" b="1" kern="100" baseline="30000" dirty="0">
                <a:latin typeface="IPAPANNEW"/>
                <a:cs typeface="Times New Roman"/>
              </a:rPr>
              <a:t>3</a:t>
            </a:r>
            <a:r>
              <a:rPr lang="zh-CN" altLang="zh-CN" b="1" kern="100" dirty="0">
                <a:latin typeface="IPAPANNEW"/>
                <a:cs typeface="Times New Roman"/>
              </a:rPr>
              <a:t>，已知氮气摩尔质量</a:t>
            </a:r>
            <a:r>
              <a:rPr lang="en-US" altLang="zh-CN" b="1" i="1" kern="100" dirty="0">
                <a:latin typeface="IPAPANNEW"/>
                <a:cs typeface="Times New Roman"/>
              </a:rPr>
              <a:t>M</a:t>
            </a:r>
            <a:r>
              <a:rPr lang="zh-CN" altLang="zh-CN" b="1" kern="100" dirty="0">
                <a:latin typeface="IPAPANNEW"/>
                <a:cs typeface="Times New Roman"/>
              </a:rPr>
              <a:t>＝</a:t>
            </a:r>
            <a:r>
              <a:rPr lang="en-US" altLang="zh-CN" b="1" kern="100" dirty="0">
                <a:latin typeface="IPAPANNEW"/>
                <a:cs typeface="Times New Roman"/>
              </a:rPr>
              <a:t>0.028 kg/</a:t>
            </a:r>
            <a:r>
              <a:rPr lang="en-US" altLang="zh-CN" b="1" kern="100" dirty="0">
                <a:latin typeface="Times New Roman"/>
                <a:cs typeface="Courier New"/>
              </a:rPr>
              <a:t>mol</a:t>
            </a:r>
            <a:r>
              <a:rPr lang="zh-CN" altLang="zh-CN" b="1" kern="100" dirty="0" smtClean="0">
                <a:latin typeface="Times New Roman"/>
                <a:cs typeface="Times New Roman"/>
              </a:rPr>
              <a:t>，</a:t>
            </a:r>
            <a:r>
              <a:rPr lang="zh-CN" altLang="en-US" b="1" kern="100" dirty="0" smtClean="0">
                <a:latin typeface="Times New Roman"/>
                <a:cs typeface="Times New Roman"/>
              </a:rPr>
              <a:t>阿伏伽德罗常量</a:t>
            </a:r>
            <a:r>
              <a:rPr lang="en-US" altLang="zh-CN" b="1" i="1" kern="100" dirty="0" smtClean="0">
                <a:latin typeface="Times New Roman"/>
                <a:cs typeface="Courier New"/>
              </a:rPr>
              <a:t>N</a:t>
            </a:r>
            <a:r>
              <a:rPr lang="en-US" altLang="zh-CN" b="1" kern="100" baseline="-25000" dirty="0" smtClean="0">
                <a:latin typeface="Times New Roman"/>
                <a:cs typeface="Courier New"/>
              </a:rPr>
              <a:t>A</a:t>
            </a:r>
            <a:r>
              <a:rPr lang="zh-CN" altLang="zh-CN" b="1" kern="100" dirty="0">
                <a:latin typeface="Times New Roman"/>
                <a:cs typeface="Times New Roman"/>
              </a:rPr>
              <a:t>＝</a:t>
            </a:r>
            <a:r>
              <a:rPr lang="en-US" altLang="zh-CN" b="1" kern="100" dirty="0">
                <a:latin typeface="Times New Roman"/>
                <a:cs typeface="Courier New"/>
              </a:rPr>
              <a:t>6</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23</a:t>
            </a:r>
            <a:r>
              <a:rPr lang="en-US" altLang="zh-CN" b="1" kern="100" dirty="0">
                <a:latin typeface="Times New Roman"/>
                <a:cs typeface="Courier New"/>
              </a:rPr>
              <a:t> mol</a:t>
            </a:r>
            <a:r>
              <a:rPr lang="zh-CN" altLang="zh-CN" b="1" kern="100" baseline="30000" dirty="0">
                <a:latin typeface="Times New Roman"/>
                <a:cs typeface="Times New Roman"/>
              </a:rPr>
              <a:t>－</a:t>
            </a:r>
            <a:r>
              <a:rPr lang="en-US" altLang="zh-CN" b="1" kern="100" baseline="30000" dirty="0">
                <a:latin typeface="Times New Roman"/>
                <a:cs typeface="Courier New"/>
              </a:rPr>
              <a:t>1</a:t>
            </a:r>
            <a:r>
              <a:rPr lang="zh-CN" altLang="zh-CN" b="1" kern="100" dirty="0">
                <a:latin typeface="Times New Roman"/>
                <a:cs typeface="Times New Roman"/>
              </a:rPr>
              <a:t>，试估算：</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囊中氮气分子的总个数</a:t>
            </a:r>
            <a:r>
              <a:rPr lang="en-US" altLang="zh-CN" b="1" i="1" kern="100" dirty="0">
                <a:latin typeface="Times New Roman"/>
                <a:cs typeface="Courier New"/>
              </a:rPr>
              <a:t>N</a:t>
            </a:r>
            <a:r>
              <a:rPr lang="zh-CN" altLang="zh-CN" b="1" kern="100" dirty="0">
                <a:latin typeface="Times New Roman"/>
                <a:cs typeface="Times New Roman"/>
              </a:rPr>
              <a:t>；</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囊中氮气分子间的平均距离。</a:t>
            </a:r>
            <a:r>
              <a:rPr lang="en-US" altLang="zh-CN" b="1" kern="100" dirty="0">
                <a:latin typeface="Times New Roman"/>
                <a:cs typeface="Courier New"/>
              </a:rPr>
              <a:t>(</a:t>
            </a:r>
            <a:r>
              <a:rPr lang="zh-CN" altLang="zh-CN" b="1" kern="100" dirty="0">
                <a:latin typeface="Times New Roman"/>
                <a:cs typeface="Times New Roman"/>
              </a:rPr>
              <a:t>结果保留一位有效数字</a:t>
            </a:r>
            <a:r>
              <a:rPr lang="en-US" altLang="zh-CN" b="1" kern="100" dirty="0">
                <a:latin typeface="Times New Roman"/>
                <a:cs typeface="Courier New"/>
              </a:rPr>
              <a:t>)</a:t>
            </a:r>
            <a:endParaRPr lang="zh-CN" altLang="zh-CN" sz="1050" kern="100" dirty="0">
              <a:cs typeface="Courier New"/>
            </a:endParaRPr>
          </a:p>
          <a:p>
            <a:endParaRPr lang="zh-CN" altLang="en-US" dirty="0"/>
          </a:p>
        </p:txBody>
      </p:sp>
      <p:graphicFrame>
        <p:nvGraphicFramePr>
          <p:cNvPr id="3" name="对象 2"/>
          <p:cNvGraphicFramePr>
            <a:graphicFrameLocks noChangeAspect="1"/>
          </p:cNvGraphicFramePr>
          <p:nvPr>
            <p:extLst>
              <p:ext uri="{D42A27DB-BD31-4B8C-83A1-F6EECF244321}">
                <p14:modId xmlns:p14="http://schemas.microsoft.com/office/powerpoint/2010/main" val="829141334"/>
              </p:ext>
            </p:extLst>
          </p:nvPr>
        </p:nvGraphicFramePr>
        <p:xfrm>
          <a:off x="770185" y="4077074"/>
          <a:ext cx="10367962" cy="2414587"/>
        </p:xfrm>
        <a:graphic>
          <a:graphicData uri="http://schemas.openxmlformats.org/presentationml/2006/ole">
            <mc:AlternateContent xmlns:mc="http://schemas.openxmlformats.org/markup-compatibility/2006">
              <mc:Choice xmlns:v="urn:schemas-microsoft-com:vml" Requires="v">
                <p:oleObj spid="_x0000_s12310" name="文档" r:id="rId3" imgW="10367808" imgH="2415150" progId="Word.Document.12">
                  <p:embed/>
                </p:oleObj>
              </mc:Choice>
              <mc:Fallback>
                <p:oleObj name="文档" r:id="rId3" imgW="10367808" imgH="2415150" progId="Word.Document.12">
                  <p:embed/>
                  <p:pic>
                    <p:nvPicPr>
                      <p:cNvPr id="0" name=""/>
                      <p:cNvPicPr/>
                      <p:nvPr/>
                    </p:nvPicPr>
                    <p:blipFill>
                      <a:blip r:embed="rId4"/>
                      <a:stretch>
                        <a:fillRect/>
                      </a:stretch>
                    </p:blipFill>
                    <p:spPr>
                      <a:xfrm>
                        <a:off x="770185" y="4077074"/>
                        <a:ext cx="10367962" cy="2414587"/>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872144596"/>
              </p:ext>
            </p:extLst>
          </p:nvPr>
        </p:nvGraphicFramePr>
        <p:xfrm>
          <a:off x="552971" y="1593577"/>
          <a:ext cx="10367962" cy="3203575"/>
        </p:xfrm>
        <a:graphic>
          <a:graphicData uri="http://schemas.openxmlformats.org/presentationml/2006/ole">
            <mc:AlternateContent xmlns:mc="http://schemas.openxmlformats.org/markup-compatibility/2006">
              <mc:Choice xmlns:v="urn:schemas-microsoft-com:vml" Requires="v">
                <p:oleObj spid="_x0000_s13334" name="文档" r:id="rId3" imgW="10367808" imgH="3203403" progId="Word.Document.12">
                  <p:embed/>
                </p:oleObj>
              </mc:Choice>
              <mc:Fallback>
                <p:oleObj name="文档" r:id="rId3" imgW="10367808" imgH="3203403" progId="Word.Document.12">
                  <p:embed/>
                  <p:pic>
                    <p:nvPicPr>
                      <p:cNvPr id="0" name=""/>
                      <p:cNvPicPr/>
                      <p:nvPr/>
                    </p:nvPicPr>
                    <p:blipFill>
                      <a:blip r:embed="rId4"/>
                      <a:stretch>
                        <a:fillRect/>
                      </a:stretch>
                    </p:blipFill>
                    <p:spPr>
                      <a:xfrm>
                        <a:off x="552971" y="1593577"/>
                        <a:ext cx="10367962" cy="3203575"/>
                      </a:xfrm>
                      <a:prstGeom prst="rect">
                        <a:avLst/>
                      </a:prstGeom>
                    </p:spPr>
                  </p:pic>
                </p:oleObj>
              </mc:Fallback>
            </mc:AlternateContent>
          </a:graphicData>
        </a:graphic>
      </p:graphicFrame>
      <p:sp>
        <p:nvSpPr>
          <p:cNvPr id="5" name="矩形 4"/>
          <p:cNvSpPr/>
          <p:nvPr/>
        </p:nvSpPr>
        <p:spPr>
          <a:xfrm>
            <a:off x="983829" y="4940984"/>
            <a:ext cx="5460149" cy="576248"/>
          </a:xfrm>
          <a:prstGeom prst="rect">
            <a:avLst/>
          </a:prstGeom>
        </p:spPr>
        <p:txBody>
          <a:bodyPr wrap="none">
            <a:spAutoFit/>
          </a:bodyPr>
          <a:lstStyle/>
          <a:p>
            <a:pPr algn="just">
              <a:lnSpc>
                <a:spcPct val="150000"/>
              </a:lnSpc>
              <a:spcAft>
                <a:spcPts val="0"/>
              </a:spcAft>
              <a:tabLst>
                <a:tab pos="5581015" algn="l"/>
              </a:tabLst>
            </a:pPr>
            <a:r>
              <a:rPr lang="en-US" altLang="zh-CN" sz="2400" b="1" kern="100" dirty="0">
                <a:solidFill>
                  <a:srgbClr val="FF0000"/>
                </a:solidFill>
                <a:latin typeface="IPAPANNEW"/>
                <a:ea typeface="黑体"/>
                <a:cs typeface="Times New Roman"/>
              </a:rPr>
              <a:t>[</a:t>
            </a:r>
            <a:r>
              <a:rPr lang="zh-CN" altLang="zh-CN" sz="2400" b="1" kern="100" dirty="0">
                <a:solidFill>
                  <a:srgbClr val="FF0000"/>
                </a:solidFill>
                <a:latin typeface="IPAPANNEW"/>
                <a:ea typeface="黑体"/>
                <a:cs typeface="Times New Roman"/>
              </a:rPr>
              <a:t>答案</a:t>
            </a:r>
            <a:r>
              <a:rPr lang="en-US" altLang="zh-CN" sz="2400" b="1" kern="100" dirty="0">
                <a:solidFill>
                  <a:srgbClr val="FF0000"/>
                </a:solidFill>
                <a:latin typeface="IPAPANNEW"/>
                <a:ea typeface="黑体"/>
                <a:cs typeface="Times New Roman"/>
              </a:rPr>
              <a:t>]</a:t>
            </a:r>
            <a:r>
              <a:rPr lang="zh-CN" altLang="zh-CN" sz="2400" b="1" kern="100" dirty="0">
                <a:latin typeface="Times New Roman"/>
                <a:cs typeface="Times New Roman"/>
              </a:rPr>
              <a:t>　</a:t>
            </a:r>
            <a:r>
              <a:rPr lang="en-US" altLang="zh-CN" sz="2400" b="1" kern="100" dirty="0">
                <a:latin typeface="Times New Roman"/>
                <a:cs typeface="Courier New"/>
              </a:rPr>
              <a:t>(1)3</a:t>
            </a:r>
            <a:r>
              <a:rPr lang="en-US" altLang="zh-CN" sz="2400" b="1" kern="100" dirty="0">
                <a:latin typeface="宋体"/>
                <a:cs typeface="Times New Roman"/>
              </a:rPr>
              <a:t>×</a:t>
            </a:r>
            <a:r>
              <a:rPr lang="en-US" altLang="zh-CN" sz="2400" b="1" kern="100" dirty="0">
                <a:latin typeface="Times New Roman"/>
                <a:cs typeface="Courier New"/>
              </a:rPr>
              <a:t>10</a:t>
            </a:r>
            <a:r>
              <a:rPr lang="en-US" altLang="zh-CN" sz="2400" b="1" kern="100" baseline="30000" dirty="0">
                <a:latin typeface="Times New Roman"/>
                <a:cs typeface="Courier New"/>
              </a:rPr>
              <a:t>24</a:t>
            </a:r>
            <a:r>
              <a:rPr lang="zh-CN" altLang="zh-CN" sz="2400" b="1" kern="100" dirty="0">
                <a:latin typeface="Times New Roman"/>
                <a:cs typeface="Times New Roman"/>
              </a:rPr>
              <a:t>个　　</a:t>
            </a:r>
            <a:r>
              <a:rPr lang="en-US" altLang="zh-CN" sz="2400" b="1" kern="100" dirty="0">
                <a:latin typeface="Times New Roman"/>
                <a:cs typeface="Courier New"/>
              </a:rPr>
              <a:t>(2)4</a:t>
            </a:r>
            <a:r>
              <a:rPr lang="en-US" altLang="zh-CN" sz="2400" b="1" kern="100" dirty="0">
                <a:latin typeface="宋体"/>
                <a:cs typeface="Times New Roman"/>
              </a:rPr>
              <a:t>×</a:t>
            </a:r>
            <a:r>
              <a:rPr lang="en-US" altLang="zh-CN" sz="2400" b="1" kern="100" dirty="0">
                <a:latin typeface="Times New Roman"/>
                <a:cs typeface="Courier New"/>
              </a:rPr>
              <a:t>10</a:t>
            </a:r>
            <a:r>
              <a:rPr lang="zh-CN" altLang="zh-CN" sz="2400" b="1" kern="100" baseline="30000" dirty="0">
                <a:latin typeface="Times New Roman"/>
                <a:cs typeface="Times New Roman"/>
              </a:rPr>
              <a:t>－</a:t>
            </a:r>
            <a:r>
              <a:rPr lang="en-US" altLang="zh-CN" sz="2400" b="1" kern="100" baseline="30000" dirty="0">
                <a:latin typeface="Times New Roman"/>
                <a:cs typeface="Courier New"/>
              </a:rPr>
              <a:t>9</a:t>
            </a:r>
            <a:r>
              <a:rPr lang="en-US" altLang="zh-CN" sz="2400" b="1" kern="100" dirty="0">
                <a:latin typeface="Times New Roman"/>
                <a:cs typeface="Courier New"/>
              </a:rPr>
              <a:t> m</a:t>
            </a:r>
            <a:endParaRPr lang="zh-CN" altLang="zh-CN" sz="2400" kern="100" dirty="0">
              <a:effectLst/>
              <a:latin typeface="宋体"/>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057027" y="1700808"/>
            <a:ext cx="10456380" cy="3744416"/>
          </a:xfrm>
        </p:spPr>
        <p:txBody>
          <a:bodyPr/>
          <a:lstStyle/>
          <a:p>
            <a:pPr indent="612140" algn="ctr">
              <a:lnSpc>
                <a:spcPct val="200000"/>
              </a:lnSpc>
              <a:tabLst>
                <a:tab pos="5581015" algn="l"/>
              </a:tabLst>
            </a:pPr>
            <a:r>
              <a:rPr lang="zh-CN" altLang="zh-CN" b="1" kern="100" dirty="0">
                <a:latin typeface="Times New Roman"/>
                <a:ea typeface="黑体"/>
                <a:cs typeface="Times New Roman"/>
              </a:rPr>
              <a:t>微观量的求解方法</a:t>
            </a:r>
            <a:endParaRPr lang="zh-CN" altLang="zh-CN" sz="1050" kern="100" dirty="0">
              <a:cs typeface="Courier New"/>
            </a:endParaRPr>
          </a:p>
          <a:p>
            <a:pPr indent="612140" algn="just">
              <a:lnSpc>
                <a:spcPct val="200000"/>
              </a:lnSpc>
              <a:tabLst>
                <a:tab pos="5581015" algn="l"/>
              </a:tabLst>
            </a:pPr>
            <a:r>
              <a:rPr lang="en-US" altLang="zh-CN" b="1" kern="100" dirty="0">
                <a:latin typeface="Times New Roman"/>
                <a:ea typeface="楷体_GB2312"/>
                <a:cs typeface="Courier New"/>
              </a:rPr>
              <a:t>(1</a:t>
            </a:r>
            <a:r>
              <a:rPr lang="en-US" altLang="zh-CN" b="1" kern="100" dirty="0" smtClean="0">
                <a:latin typeface="Times New Roman"/>
                <a:ea typeface="楷体_GB2312"/>
                <a:cs typeface="Courier New"/>
              </a:rPr>
              <a:t>)</a:t>
            </a:r>
            <a:r>
              <a:rPr lang="zh-CN" altLang="en-US" b="1" kern="100" dirty="0" smtClean="0">
                <a:latin typeface="Times New Roman"/>
                <a:ea typeface="楷体_GB2312"/>
                <a:cs typeface="Times New Roman"/>
              </a:rPr>
              <a:t>阿伏伽德罗常量</a:t>
            </a:r>
            <a:r>
              <a:rPr lang="zh-CN" altLang="zh-CN" b="1" kern="100" dirty="0" smtClean="0">
                <a:latin typeface="Times New Roman"/>
                <a:ea typeface="楷体_GB2312"/>
                <a:cs typeface="Times New Roman"/>
              </a:rPr>
              <a:t>是</a:t>
            </a:r>
            <a:r>
              <a:rPr lang="zh-CN" altLang="zh-CN" b="1" kern="100" dirty="0">
                <a:latin typeface="Times New Roman"/>
                <a:ea typeface="楷体_GB2312"/>
                <a:cs typeface="Times New Roman"/>
              </a:rPr>
              <a:t>联系宏观量和微观量的桥梁和纽带。</a:t>
            </a:r>
            <a:endParaRPr lang="zh-CN" altLang="zh-CN" sz="1050" kern="100" dirty="0">
              <a:cs typeface="Courier New"/>
            </a:endParaRPr>
          </a:p>
          <a:p>
            <a:pPr indent="612140" algn="just">
              <a:lnSpc>
                <a:spcPct val="200000"/>
              </a:lnSpc>
              <a:tabLst>
                <a:tab pos="5581015" algn="l"/>
              </a:tabLst>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建立合适的物理模型，通常把固体、液体分子模拟为球体或小立方体，气体分子所占据的空间则建立立方体模型。</a:t>
            </a:r>
            <a:endParaRPr lang="zh-CN" altLang="zh-CN" sz="1050" kern="100" dirty="0">
              <a:cs typeface="Courier New"/>
            </a:endParaRPr>
          </a:p>
        </p:txBody>
      </p:sp>
      <p:pic>
        <p:nvPicPr>
          <p:cNvPr id="7170" name="Picture 2" descr="F:\粤教版物理选择性必修第三册\解题锦囊1.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552971" y="2722263"/>
            <a:ext cx="451991" cy="1930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22529" y="116632"/>
            <a:ext cx="10975658" cy="6624736"/>
          </a:xfrm>
        </p:spPr>
        <p:txBody>
          <a:bodyPr>
            <a:normAutofit/>
          </a:bodyPr>
          <a:lstStyle/>
          <a:p>
            <a:pPr marL="452438" indent="0" algn="ctr">
              <a:tabLst>
                <a:tab pos="5581015" algn="l"/>
              </a:tabLst>
            </a:pPr>
            <a:r>
              <a:rPr lang="en-US" altLang="zh-CN" b="1" kern="100" dirty="0" smtClean="0">
                <a:solidFill>
                  <a:srgbClr val="006666"/>
                </a:solidFill>
                <a:ea typeface="IPAPANNEW"/>
                <a:cs typeface="Times New Roman"/>
              </a:rPr>
              <a:t>[</a:t>
            </a:r>
            <a:r>
              <a:rPr lang="zh-CN" altLang="zh-CN" b="1" kern="100" dirty="0">
                <a:solidFill>
                  <a:srgbClr val="006666"/>
                </a:solidFill>
                <a:latin typeface="IPAPANNEW"/>
                <a:ea typeface="黑体"/>
                <a:cs typeface="Times New Roman"/>
              </a:rPr>
              <a:t>素养训练</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452438" indent="-452438"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．下列说法中正确的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．物体是由大量分子组成的</a:t>
            </a:r>
            <a:endParaRPr lang="zh-CN" altLang="zh-CN" sz="1050" kern="100" dirty="0">
              <a:cs typeface="Courier New"/>
            </a:endParaRPr>
          </a:p>
          <a:p>
            <a:pPr marL="981075" indent="-528638"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．无论是无机物质的分子，还是有机物质的大分子，其分子大小的数量级都是</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10</a:t>
            </a:r>
            <a:r>
              <a:rPr lang="en-US" altLang="zh-CN" b="1" kern="100" dirty="0">
                <a:latin typeface="Times New Roman"/>
                <a:cs typeface="Courier New"/>
              </a:rPr>
              <a:t> m</a:t>
            </a:r>
            <a:endParaRPr lang="zh-CN" altLang="zh-CN" sz="1050" kern="100" dirty="0">
              <a:cs typeface="Courier New"/>
            </a:endParaRPr>
          </a:p>
          <a:p>
            <a:pPr marL="981075" indent="-528638"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．物理中的</a:t>
            </a:r>
            <a:r>
              <a:rPr lang="en-US" altLang="zh-CN" b="1" kern="100" dirty="0">
                <a:cs typeface="Times New Roman"/>
              </a:rPr>
              <a:t>“</a:t>
            </a:r>
            <a:r>
              <a:rPr lang="zh-CN" altLang="zh-CN" b="1" kern="100" dirty="0">
                <a:latin typeface="Times New Roman"/>
                <a:cs typeface="Times New Roman"/>
              </a:rPr>
              <a:t>分子</a:t>
            </a:r>
            <a:r>
              <a:rPr lang="en-US" altLang="zh-CN" b="1" kern="100" dirty="0">
                <a:cs typeface="Times New Roman"/>
              </a:rPr>
              <a:t>”</a:t>
            </a:r>
            <a:r>
              <a:rPr lang="zh-CN" altLang="zh-CN" b="1" kern="100" dirty="0">
                <a:latin typeface="Times New Roman"/>
                <a:cs typeface="Times New Roman"/>
              </a:rPr>
              <a:t>，只包含化学中的分子，不包括原子和离子</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．分子的质量是很小的，其数量级为</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10</a:t>
            </a:r>
            <a:r>
              <a:rPr lang="en-US" altLang="zh-CN" b="1" kern="100" dirty="0">
                <a:latin typeface="Times New Roman"/>
                <a:cs typeface="Courier New"/>
              </a:rPr>
              <a:t> kg</a:t>
            </a:r>
            <a:endParaRPr lang="zh-CN" altLang="zh-CN" sz="1050" kern="100" dirty="0">
              <a:cs typeface="Courier New"/>
            </a:endParaRPr>
          </a:p>
          <a:p>
            <a:pPr marL="452438"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根</a:t>
            </a:r>
            <a:r>
              <a:rPr lang="zh-CN" altLang="zh-CN" b="1" kern="100" dirty="0">
                <a:latin typeface="Times New Roman"/>
                <a:ea typeface="楷体_GB2312"/>
                <a:cs typeface="Times New Roman"/>
              </a:rPr>
              <a:t>据分子动理论的内容可知，物体是由大量分子组成的，故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正确；除了一些有机物质的大分子，多数分子大小的数量级为</a:t>
            </a:r>
            <a:r>
              <a:rPr lang="en-US" altLang="zh-CN" b="1" kern="100" dirty="0">
                <a:latin typeface="Times New Roman"/>
                <a:ea typeface="楷体_GB2312"/>
                <a:cs typeface="Courier New"/>
              </a:rPr>
              <a:t>10</a:t>
            </a:r>
            <a:r>
              <a:rPr lang="zh-CN" altLang="zh-CN" b="1" kern="100" baseline="30000" dirty="0">
                <a:latin typeface="Times New Roman"/>
                <a:ea typeface="楷体_GB2312"/>
                <a:cs typeface="Times New Roman"/>
              </a:rPr>
              <a:t>－</a:t>
            </a:r>
            <a:r>
              <a:rPr lang="en-US" altLang="zh-CN" b="1" kern="100" baseline="30000" dirty="0">
                <a:latin typeface="Times New Roman"/>
                <a:ea typeface="楷体_GB2312"/>
                <a:cs typeface="Courier New"/>
              </a:rPr>
              <a:t>10</a:t>
            </a:r>
            <a:r>
              <a:rPr lang="en-US" altLang="zh-CN" b="1" kern="100" dirty="0">
                <a:latin typeface="Times New Roman"/>
                <a:ea typeface="楷体_GB2312"/>
                <a:cs typeface="Courier New"/>
              </a:rPr>
              <a:t> m</a:t>
            </a:r>
            <a:r>
              <a:rPr lang="zh-CN" altLang="zh-CN" b="1" kern="100" dirty="0">
                <a:latin typeface="Times New Roman"/>
                <a:ea typeface="楷体_GB2312"/>
                <a:cs typeface="Times New Roman"/>
              </a:rPr>
              <a:t>，故</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错误；物理中的</a:t>
            </a:r>
            <a:r>
              <a:rPr lang="en-US" altLang="zh-CN" b="1" kern="100" dirty="0">
                <a:cs typeface="Times New Roman"/>
              </a:rPr>
              <a:t>“</a:t>
            </a:r>
            <a:r>
              <a:rPr lang="zh-CN" altLang="zh-CN" b="1" kern="100" dirty="0">
                <a:latin typeface="Times New Roman"/>
                <a:ea typeface="楷体_GB2312"/>
                <a:cs typeface="Times New Roman"/>
              </a:rPr>
              <a:t>分子</a:t>
            </a:r>
            <a:r>
              <a:rPr lang="en-US" altLang="zh-CN" b="1" kern="100" dirty="0">
                <a:cs typeface="Times New Roman"/>
              </a:rPr>
              <a:t>”</a:t>
            </a:r>
            <a:r>
              <a:rPr lang="zh-CN" altLang="zh-CN" b="1" kern="100" dirty="0">
                <a:latin typeface="Times New Roman"/>
                <a:ea typeface="楷体_GB2312"/>
                <a:cs typeface="Times New Roman"/>
              </a:rPr>
              <a:t>，包含化学中的分子，也包括原子和离子，故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错误；分子的质量很小，一般情况下其数量级是</a:t>
            </a:r>
            <a:r>
              <a:rPr lang="en-US" altLang="zh-CN" b="1" kern="100" dirty="0">
                <a:latin typeface="Times New Roman"/>
                <a:ea typeface="楷体_GB2312"/>
                <a:cs typeface="Courier New"/>
              </a:rPr>
              <a:t>10</a:t>
            </a:r>
            <a:r>
              <a:rPr lang="zh-CN" altLang="zh-CN" b="1" kern="100" baseline="30000" dirty="0">
                <a:latin typeface="Times New Roman"/>
                <a:ea typeface="楷体_GB2312"/>
                <a:cs typeface="Times New Roman"/>
              </a:rPr>
              <a:t>－</a:t>
            </a:r>
            <a:r>
              <a:rPr lang="en-US" altLang="zh-CN" b="1" kern="100" baseline="30000" dirty="0">
                <a:latin typeface="Times New Roman"/>
                <a:ea typeface="楷体_GB2312"/>
                <a:cs typeface="Courier New"/>
              </a:rPr>
              <a:t>26</a:t>
            </a:r>
            <a:r>
              <a:rPr lang="en-US" altLang="zh-CN" b="1" kern="100" dirty="0">
                <a:latin typeface="Times New Roman"/>
                <a:ea typeface="楷体_GB2312"/>
                <a:cs typeface="Courier New"/>
              </a:rPr>
              <a:t> kg</a:t>
            </a:r>
            <a:r>
              <a:rPr lang="zh-CN" altLang="zh-CN" b="1" kern="100" dirty="0">
                <a:latin typeface="Times New Roman"/>
                <a:ea typeface="楷体_GB2312"/>
                <a:cs typeface="Times New Roman"/>
              </a:rPr>
              <a:t>，故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cs typeface="Courier New"/>
            </a:endParaRPr>
          </a:p>
          <a:p>
            <a:pPr marL="452438" indent="0"/>
            <a:endParaRPr lang="zh-CN" altLang="en-US" dirty="0"/>
          </a:p>
        </p:txBody>
      </p:sp>
      <p:sp>
        <p:nvSpPr>
          <p:cNvPr id="4" name="矩形 3"/>
          <p:cNvSpPr/>
          <p:nvPr/>
        </p:nvSpPr>
        <p:spPr>
          <a:xfrm>
            <a:off x="8587425" y="6093296"/>
            <a:ext cx="1645002"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solidFill>
                  <a:prstClr val="black"/>
                </a:solidFill>
                <a:latin typeface="Times New Roman"/>
                <a:ea typeface="楷体_GB2312"/>
                <a:cs typeface="Courier New"/>
              </a:rPr>
              <a:t>A</a:t>
            </a:r>
            <a:r>
              <a:rPr lang="zh-CN" altLang="zh-CN" sz="2400" b="1" kern="100" dirty="0">
                <a:solidFill>
                  <a:prstClr val="black"/>
                </a:solidFill>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48408535"/>
              </p:ext>
            </p:extLst>
          </p:nvPr>
        </p:nvGraphicFramePr>
        <p:xfrm>
          <a:off x="841003" y="1268760"/>
          <a:ext cx="10531475" cy="5065713"/>
        </p:xfrm>
        <a:graphic>
          <a:graphicData uri="http://schemas.openxmlformats.org/presentationml/2006/ole">
            <mc:AlternateContent xmlns:mc="http://schemas.openxmlformats.org/markup-compatibility/2006">
              <mc:Choice xmlns:v="urn:schemas-microsoft-com:vml" Requires="v">
                <p:oleObj spid="_x0000_s14373" name="文档" r:id="rId3" imgW="10909787" imgH="5223879" progId="Word.Document.12">
                  <p:embed/>
                </p:oleObj>
              </mc:Choice>
              <mc:Fallback>
                <p:oleObj name="文档" r:id="rId3" imgW="10909787" imgH="5223879" progId="Word.Document.12">
                  <p:embed/>
                  <p:pic>
                    <p:nvPicPr>
                      <p:cNvPr id="0" name=""/>
                      <p:cNvPicPr/>
                      <p:nvPr/>
                    </p:nvPicPr>
                    <p:blipFill>
                      <a:blip r:embed="rId4"/>
                      <a:stretch>
                        <a:fillRect/>
                      </a:stretch>
                    </p:blipFill>
                    <p:spPr>
                      <a:xfrm>
                        <a:off x="841003" y="1268760"/>
                        <a:ext cx="10531475" cy="5065713"/>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836712"/>
            <a:ext cx="10975658" cy="5832648"/>
          </a:xfrm>
        </p:spPr>
        <p:txBody>
          <a:bodyPr>
            <a:normAutofit/>
          </a:bodyPr>
          <a:lstStyle/>
          <a:p>
            <a:pPr marL="452438" indent="-452438" algn="just">
              <a:tabLst>
                <a:tab pos="5580063" algn="l"/>
                <a:tab pos="9421813" algn="l"/>
              </a:tabLst>
            </a:pPr>
            <a:r>
              <a:rPr lang="zh-CN" altLang="zh-CN" b="1" kern="100" dirty="0">
                <a:solidFill>
                  <a:schemeClr val="accent2">
                    <a:lumMod val="50000"/>
                  </a:schemeClr>
                </a:solidFill>
                <a:latin typeface="Times New Roman"/>
                <a:ea typeface="黑体"/>
                <a:cs typeface="Times New Roman"/>
              </a:rPr>
              <a:t>一、分子的大小</a:t>
            </a:r>
            <a:endParaRPr lang="zh-CN" altLang="zh-CN" sz="1050" kern="100" dirty="0">
              <a:solidFill>
                <a:schemeClr val="accent2">
                  <a:lumMod val="50000"/>
                </a:schemeClr>
              </a:solidFill>
              <a:cs typeface="Courier New"/>
            </a:endParaRPr>
          </a:p>
          <a:p>
            <a:pPr marL="452438" indent="-452438" algn="just">
              <a:tabLst>
                <a:tab pos="5580063" algn="l"/>
                <a:tab pos="9421813" algn="l"/>
              </a:tabLst>
            </a:pPr>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cs typeface="Courier New"/>
            </a:endParaRPr>
          </a:p>
          <a:p>
            <a:pPr marL="452438" indent="-452438" algn="just">
              <a:tabLst>
                <a:tab pos="5580063" algn="l"/>
                <a:tab pos="9421813" algn="l"/>
              </a:tabLst>
            </a:pPr>
            <a:r>
              <a:rPr lang="en-US" altLang="zh-CN" b="1" kern="100" dirty="0">
                <a:latin typeface="Times New Roman"/>
                <a:cs typeface="Courier New"/>
              </a:rPr>
              <a:t>(1)</a:t>
            </a:r>
            <a:r>
              <a:rPr lang="zh-CN" altLang="zh-CN" b="1" kern="100" dirty="0">
                <a:latin typeface="Times New Roman"/>
                <a:cs typeface="Times New Roman"/>
              </a:rPr>
              <a:t>分子的大小：分子很小，用肉眼无法直接看到，用高倍的光学显微镜也看不到，可以用能放大几亿倍的扫描隧道显微镜观察到。</a:t>
            </a:r>
            <a:endParaRPr lang="zh-CN" altLang="zh-CN" sz="1050" kern="100" dirty="0">
              <a:cs typeface="Courier New"/>
            </a:endParaRPr>
          </a:p>
          <a:p>
            <a:pPr marL="452438" indent="-452438" algn="just">
              <a:tabLst>
                <a:tab pos="5580063" algn="l"/>
                <a:tab pos="9421813" algn="l"/>
              </a:tabLst>
            </a:pPr>
            <a:r>
              <a:rPr lang="en-US" altLang="zh-CN" b="1" kern="100" dirty="0">
                <a:latin typeface="Times New Roman"/>
                <a:cs typeface="Courier New"/>
              </a:rPr>
              <a:t>(2)</a:t>
            </a:r>
            <a:r>
              <a:rPr lang="zh-CN" altLang="zh-CN" b="1" kern="100" dirty="0">
                <a:latin typeface="Times New Roman"/>
                <a:cs typeface="Times New Roman"/>
              </a:rPr>
              <a:t>分子直径的数量级通常</a:t>
            </a:r>
            <a:r>
              <a:rPr lang="zh-CN" altLang="zh-CN" b="1" kern="100" dirty="0" smtClean="0">
                <a:latin typeface="Times New Roman"/>
                <a:cs typeface="Times New Roman"/>
              </a:rPr>
              <a:t>是</a:t>
            </a:r>
            <a:r>
              <a:rPr lang="en-US" altLang="zh-CN" b="1" kern="100" dirty="0" smtClean="0">
                <a:latin typeface="Times New Roman"/>
                <a:cs typeface="Times New Roman"/>
              </a:rPr>
              <a:t>________</a:t>
            </a:r>
            <a:r>
              <a:rPr lang="zh-CN" altLang="zh-CN" b="1" kern="100" dirty="0" smtClean="0">
                <a:latin typeface="Times New Roman"/>
                <a:cs typeface="Times New Roman"/>
              </a:rPr>
              <a:t>。</a:t>
            </a:r>
            <a:endParaRPr lang="zh-CN" altLang="zh-CN" sz="1050" kern="100" dirty="0">
              <a:cs typeface="Courier New"/>
            </a:endParaRPr>
          </a:p>
          <a:p>
            <a:pPr marL="452438" indent="-452438" algn="just">
              <a:tabLst>
                <a:tab pos="5580063" algn="l"/>
                <a:tab pos="9421813" algn="l"/>
              </a:tabLst>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marL="452438" indent="-452438" algn="just">
              <a:tabLst>
                <a:tab pos="5580063" algn="l"/>
                <a:tab pos="9421813" algn="l"/>
              </a:tabLst>
            </a:pPr>
            <a:r>
              <a:rPr lang="en-US" altLang="zh-CN" b="1" kern="100" dirty="0">
                <a:latin typeface="Times New Roman"/>
                <a:cs typeface="Courier New"/>
              </a:rPr>
              <a:t>(1)</a:t>
            </a:r>
            <a:r>
              <a:rPr lang="zh-CN" altLang="zh-CN" b="1" kern="100" dirty="0">
                <a:latin typeface="Times New Roman"/>
                <a:cs typeface="Times New Roman"/>
              </a:rPr>
              <a:t>物体是由大量分子组成的</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452438" indent="-452438" algn="just">
              <a:tabLst>
                <a:tab pos="5580063" algn="l"/>
                <a:tab pos="9421813" algn="l"/>
              </a:tabLst>
            </a:pPr>
            <a:r>
              <a:rPr lang="en-US" altLang="zh-CN" b="1" kern="100" dirty="0">
                <a:latin typeface="Times New Roman"/>
                <a:cs typeface="Courier New"/>
              </a:rPr>
              <a:t>(2)</a:t>
            </a:r>
            <a:r>
              <a:rPr lang="zh-CN" altLang="zh-CN" b="1" kern="100" dirty="0">
                <a:latin typeface="Times New Roman"/>
                <a:cs typeface="Times New Roman"/>
              </a:rPr>
              <a:t>分子很小，无法用肉眼直接观察到</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452438" indent="-452438" algn="just">
              <a:tabLst>
                <a:tab pos="5580063" algn="l"/>
                <a:tab pos="9421813" algn="l"/>
              </a:tabLst>
            </a:pPr>
            <a:r>
              <a:rPr lang="en-US" altLang="zh-CN" b="1" kern="100" dirty="0">
                <a:latin typeface="Times New Roman"/>
                <a:cs typeface="Courier New"/>
              </a:rPr>
              <a:t>(3)</a:t>
            </a:r>
            <a:r>
              <a:rPr lang="zh-CN" altLang="zh-CN" b="1" kern="100" dirty="0">
                <a:latin typeface="Times New Roman"/>
                <a:cs typeface="Times New Roman"/>
              </a:rPr>
              <a:t>不同物质分子直径的大小都是相同的</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p:txBody>
      </p:sp>
      <p:pic>
        <p:nvPicPr>
          <p:cNvPr id="2050" name="Picture 2" descr="新课程学案1自学新教材.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577307" y="295519"/>
            <a:ext cx="5040560" cy="613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p:cNvSpPr/>
          <p:nvPr/>
        </p:nvSpPr>
        <p:spPr>
          <a:xfrm>
            <a:off x="4369395" y="3327375"/>
            <a:ext cx="1237839" cy="461665"/>
          </a:xfrm>
          <a:prstGeom prst="rect">
            <a:avLst/>
          </a:prstGeom>
        </p:spPr>
        <p:txBody>
          <a:bodyPr wrap="none">
            <a:spAutoFit/>
          </a:bodyPr>
          <a:lstStyle/>
          <a:p>
            <a:r>
              <a:rPr lang="en-US" altLang="zh-CN" sz="2400" b="1" kern="100" dirty="0">
                <a:solidFill>
                  <a:srgbClr val="FF0000"/>
                </a:solidFill>
                <a:latin typeface="Times New Roman"/>
                <a:cs typeface="Courier New"/>
              </a:rPr>
              <a:t>10</a:t>
            </a:r>
            <a:r>
              <a:rPr lang="zh-CN" altLang="zh-CN" sz="2400" b="1" kern="100" baseline="30000" dirty="0">
                <a:solidFill>
                  <a:srgbClr val="FF0000"/>
                </a:solidFill>
                <a:latin typeface="Times New Roman"/>
                <a:cs typeface="Times New Roman"/>
              </a:rPr>
              <a:t>－</a:t>
            </a:r>
            <a:r>
              <a:rPr lang="en-US" altLang="zh-CN" sz="2400" b="1" kern="100" baseline="30000" dirty="0">
                <a:solidFill>
                  <a:srgbClr val="FF0000"/>
                </a:solidFill>
                <a:latin typeface="Times New Roman"/>
                <a:cs typeface="Courier New"/>
              </a:rPr>
              <a:t>10</a:t>
            </a:r>
            <a:r>
              <a:rPr lang="en-US" altLang="zh-CN" sz="2400" b="1" kern="100" dirty="0">
                <a:solidFill>
                  <a:srgbClr val="FF0000"/>
                </a:solidFill>
                <a:latin typeface="Times New Roman"/>
                <a:cs typeface="Courier New"/>
              </a:rPr>
              <a:t> m</a:t>
            </a:r>
            <a:endParaRPr lang="zh-CN" altLang="en-US" dirty="0"/>
          </a:p>
        </p:txBody>
      </p:sp>
      <p:sp>
        <p:nvSpPr>
          <p:cNvPr id="5" name="矩形 4"/>
          <p:cNvSpPr/>
          <p:nvPr/>
        </p:nvSpPr>
        <p:spPr>
          <a:xfrm>
            <a:off x="10068037" y="4623519"/>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7" name="矩形 6"/>
          <p:cNvSpPr/>
          <p:nvPr/>
        </p:nvSpPr>
        <p:spPr>
          <a:xfrm>
            <a:off x="10068037" y="5271591"/>
            <a:ext cx="494046" cy="461665"/>
          </a:xfrm>
          <a:prstGeom prst="rect">
            <a:avLst/>
          </a:prstGeom>
        </p:spPr>
        <p:txBody>
          <a:bodyPr wrap="none">
            <a:spAutoFit/>
          </a:bodyPr>
          <a:lstStyle/>
          <a:p>
            <a:r>
              <a:rPr lang="en-US" altLang="zh-CN" sz="2400" b="1" kern="100" dirty="0" smtClean="0">
                <a:solidFill>
                  <a:srgbClr val="FF0000"/>
                </a:solidFill>
                <a:latin typeface="宋体"/>
                <a:cs typeface="Times New Roman"/>
              </a:rPr>
              <a:t>√</a:t>
            </a:r>
            <a:endParaRPr lang="zh-CN" altLang="en-US" dirty="0">
              <a:solidFill>
                <a:srgbClr val="FF0000"/>
              </a:solidFill>
            </a:endParaRPr>
          </a:p>
        </p:txBody>
      </p:sp>
      <p:sp>
        <p:nvSpPr>
          <p:cNvPr id="8" name="矩形 7"/>
          <p:cNvSpPr/>
          <p:nvPr/>
        </p:nvSpPr>
        <p:spPr>
          <a:xfrm>
            <a:off x="10130035" y="5877272"/>
            <a:ext cx="494046" cy="461665"/>
          </a:xfrm>
          <a:prstGeom prst="rect">
            <a:avLst/>
          </a:prstGeom>
        </p:spPr>
        <p:txBody>
          <a:bodyPr wrap="none">
            <a:spAutoFit/>
          </a:bodyPr>
          <a:lstStyle/>
          <a:p>
            <a:r>
              <a:rPr lang="en-US" altLang="zh-CN" sz="2400" b="1" kern="100" dirty="0">
                <a:solidFill>
                  <a:srgbClr val="FF0000"/>
                </a:solidFill>
                <a:cs typeface="Times New Roman"/>
              </a:rPr>
              <a:t>×</a:t>
            </a:r>
            <a:endParaRPr lang="zh-CN" altLang="en-US" dirty="0">
              <a:solidFill>
                <a:srgbClr val="FF0000"/>
              </a:solidFill>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2572216459"/>
              </p:ext>
            </p:extLst>
          </p:nvPr>
        </p:nvGraphicFramePr>
        <p:xfrm>
          <a:off x="841003" y="1628800"/>
          <a:ext cx="10552112" cy="2738437"/>
        </p:xfrm>
        <a:graphic>
          <a:graphicData uri="http://schemas.openxmlformats.org/presentationml/2006/ole">
            <mc:AlternateContent xmlns:mc="http://schemas.openxmlformats.org/markup-compatibility/2006">
              <mc:Choice xmlns:v="urn:schemas-microsoft-com:vml" Requires="v">
                <p:oleObj spid="_x0000_s27666" name="文档" r:id="rId3" imgW="10552112" imgH="2737759" progId="Word.Document.12">
                  <p:embed/>
                </p:oleObj>
              </mc:Choice>
              <mc:Fallback>
                <p:oleObj name="文档" r:id="rId3" imgW="10552112" imgH="2737759" progId="Word.Document.12">
                  <p:embed/>
                  <p:pic>
                    <p:nvPicPr>
                      <p:cNvPr id="0" name=""/>
                      <p:cNvPicPr/>
                      <p:nvPr/>
                    </p:nvPicPr>
                    <p:blipFill>
                      <a:blip r:embed="rId4"/>
                      <a:stretch>
                        <a:fillRect/>
                      </a:stretch>
                    </p:blipFill>
                    <p:spPr>
                      <a:xfrm>
                        <a:off x="841003" y="1628800"/>
                        <a:ext cx="10552112" cy="2738437"/>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4028276316"/>
              </p:ext>
            </p:extLst>
          </p:nvPr>
        </p:nvGraphicFramePr>
        <p:xfrm>
          <a:off x="841003" y="4509120"/>
          <a:ext cx="10552112" cy="593725"/>
        </p:xfrm>
        <a:graphic>
          <a:graphicData uri="http://schemas.openxmlformats.org/presentationml/2006/ole">
            <mc:AlternateContent xmlns:mc="http://schemas.openxmlformats.org/markup-compatibility/2006">
              <mc:Choice xmlns:v="urn:schemas-microsoft-com:vml" Requires="v">
                <p:oleObj spid="_x0000_s27667" name="文档" r:id="rId5" imgW="10552112" imgH="593770" progId="Word.Document.12">
                  <p:embed/>
                </p:oleObj>
              </mc:Choice>
              <mc:Fallback>
                <p:oleObj name="文档" r:id="rId5" imgW="10552112" imgH="593770" progId="Word.Document.12">
                  <p:embed/>
                  <p:pic>
                    <p:nvPicPr>
                      <p:cNvPr id="0" name=""/>
                      <p:cNvPicPr/>
                      <p:nvPr/>
                    </p:nvPicPr>
                    <p:blipFill>
                      <a:blip r:embed="rId6"/>
                      <a:stretch>
                        <a:fillRect/>
                      </a:stretch>
                    </p:blipFill>
                    <p:spPr>
                      <a:xfrm>
                        <a:off x="841003" y="4509120"/>
                        <a:ext cx="10552112" cy="593725"/>
                      </a:xfrm>
                      <a:prstGeom prst="rect">
                        <a:avLst/>
                      </a:prstGeom>
                    </p:spPr>
                  </p:pic>
                </p:oleObj>
              </mc:Fallback>
            </mc:AlternateContent>
          </a:graphicData>
        </a:graphic>
      </p:graphicFrame>
    </p:spTree>
    <p:extLst>
      <p:ext uri="{BB962C8B-B14F-4D97-AF65-F5344CB8AC3E}">
        <p14:creationId xmlns:p14="http://schemas.microsoft.com/office/powerpoint/2010/main" val="3705263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330397"/>
            <a:ext cx="10657184" cy="4464498"/>
          </a:xfrm>
        </p:spPr>
        <p:txBody>
          <a:bodyPr/>
          <a:lstStyle/>
          <a:p>
            <a:pPr marL="452438" indent="-452438" algn="just">
              <a:tabLst>
                <a:tab pos="5581015" algn="l"/>
              </a:tabLst>
            </a:pPr>
            <a:r>
              <a:rPr lang="en-US" altLang="zh-CN" b="1" kern="100" dirty="0">
                <a:latin typeface="Times New Roman"/>
                <a:cs typeface="Courier New"/>
              </a:rPr>
              <a:t>3</a:t>
            </a:r>
            <a:r>
              <a:rPr lang="zh-CN" altLang="zh-CN" b="1" kern="100" dirty="0">
                <a:latin typeface="Times New Roman"/>
                <a:cs typeface="Times New Roman"/>
              </a:rPr>
              <a:t>．为了节约用水，某公园专门设计了雨水回收系统，平均每年可以回收雨水</a:t>
            </a:r>
            <a:r>
              <a:rPr lang="en-US" altLang="zh-CN" b="1" kern="100" dirty="0">
                <a:latin typeface="Times New Roman"/>
                <a:cs typeface="Courier New"/>
              </a:rPr>
              <a:t>10 500 m</a:t>
            </a:r>
            <a:r>
              <a:rPr lang="en-US" altLang="zh-CN" b="1" kern="100" baseline="30000" dirty="0">
                <a:latin typeface="Times New Roman"/>
                <a:cs typeface="Courier New"/>
              </a:rPr>
              <a:t>3</a:t>
            </a:r>
            <a:r>
              <a:rPr lang="zh-CN" altLang="zh-CN" b="1" kern="100" dirty="0">
                <a:latin typeface="Times New Roman"/>
                <a:cs typeface="Times New Roman"/>
              </a:rPr>
              <a:t>，相当于</a:t>
            </a:r>
            <a:r>
              <a:rPr lang="en-US" altLang="zh-CN" b="1" kern="100" dirty="0">
                <a:latin typeface="Times New Roman"/>
                <a:cs typeface="Courier New"/>
              </a:rPr>
              <a:t>100</a:t>
            </a:r>
            <a:r>
              <a:rPr lang="zh-CN" altLang="zh-CN" b="1" kern="100" dirty="0">
                <a:latin typeface="Times New Roman"/>
                <a:cs typeface="Times New Roman"/>
              </a:rPr>
              <a:t>户居民一年的用水量，请你根据上述数据估算一户居民一天的平均用水量与下面哪个水分子数目最接近</a:t>
            </a:r>
            <a:r>
              <a:rPr lang="en-US" altLang="zh-CN" b="1" kern="100" dirty="0">
                <a:latin typeface="Times New Roman"/>
                <a:cs typeface="Courier New"/>
              </a:rPr>
              <a:t>(</a:t>
            </a:r>
            <a:r>
              <a:rPr lang="zh-CN" altLang="zh-CN" b="1" kern="100" dirty="0">
                <a:latin typeface="Times New Roman"/>
                <a:cs typeface="Times New Roman"/>
              </a:rPr>
              <a:t>设水分子的摩尔质量为</a:t>
            </a:r>
            <a:r>
              <a:rPr lang="en-US" altLang="zh-CN" b="1" i="1" kern="100" dirty="0">
                <a:latin typeface="Times New Roman"/>
                <a:cs typeface="Courier New"/>
              </a:rPr>
              <a:t>M</a:t>
            </a:r>
            <a:r>
              <a:rPr lang="zh-CN" altLang="zh-CN" b="1" kern="100" dirty="0">
                <a:latin typeface="Times New Roman"/>
                <a:cs typeface="Times New Roman"/>
              </a:rPr>
              <a:t>＝</a:t>
            </a:r>
            <a:r>
              <a:rPr lang="en-US" altLang="zh-CN" b="1" kern="100" dirty="0">
                <a:latin typeface="Times New Roman"/>
                <a:cs typeface="Courier New"/>
              </a:rPr>
              <a:t>1.8</a:t>
            </a:r>
            <a:r>
              <a:rPr lang="en-US" altLang="zh-CN" b="1" kern="100" dirty="0">
                <a:cs typeface="Times New Roman"/>
              </a:rPr>
              <a:t>×</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2</a:t>
            </a:r>
            <a:r>
              <a:rPr lang="en-US" altLang="zh-CN" b="1" kern="100" dirty="0">
                <a:latin typeface="Times New Roman"/>
                <a:cs typeface="Courier New"/>
              </a:rPr>
              <a:t> kg/mol</a:t>
            </a:r>
            <a:r>
              <a:rPr lang="en-US" altLang="zh-CN" b="1" kern="100" dirty="0" smtClean="0">
                <a:latin typeface="Times New Roman"/>
                <a:cs typeface="Courier New"/>
              </a:rPr>
              <a:t>)					       (</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a:t>
            </a:r>
            <a:r>
              <a:rPr lang="en-US" altLang="zh-CN" b="1" kern="100" dirty="0">
                <a:latin typeface="Times New Roman"/>
                <a:cs typeface="Courier New"/>
              </a:rPr>
              <a:t>3</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31</a:t>
            </a:r>
            <a:r>
              <a:rPr lang="zh-CN" altLang="zh-CN" b="1" kern="100" dirty="0">
                <a:latin typeface="Times New Roman"/>
                <a:cs typeface="Times New Roman"/>
              </a:rPr>
              <a:t>个　　　　　　</a:t>
            </a:r>
            <a:r>
              <a:rPr lang="en-US" altLang="zh-CN" b="1" kern="100" dirty="0">
                <a:latin typeface="Times New Roman"/>
                <a:cs typeface="Courier New"/>
              </a:rPr>
              <a:t>	B</a:t>
            </a:r>
            <a:r>
              <a:rPr lang="zh-CN" altLang="zh-CN" b="1" kern="100" dirty="0">
                <a:latin typeface="Times New Roman"/>
                <a:cs typeface="Times New Roman"/>
              </a:rPr>
              <a:t>．</a:t>
            </a:r>
            <a:r>
              <a:rPr lang="en-US" altLang="zh-CN" b="1" kern="100" dirty="0">
                <a:latin typeface="Times New Roman"/>
                <a:cs typeface="Courier New"/>
              </a:rPr>
              <a:t>3</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28</a:t>
            </a:r>
            <a:r>
              <a:rPr lang="zh-CN" altLang="zh-CN" b="1" kern="100" dirty="0">
                <a:latin typeface="Times New Roman"/>
                <a:cs typeface="Times New Roman"/>
              </a:rPr>
              <a:t>个</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a:t>
            </a:r>
            <a:r>
              <a:rPr lang="en-US" altLang="zh-CN" b="1" kern="100" dirty="0">
                <a:latin typeface="Times New Roman"/>
                <a:cs typeface="Courier New"/>
              </a:rPr>
              <a:t>9</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27</a:t>
            </a:r>
            <a:r>
              <a:rPr lang="zh-CN" altLang="zh-CN" b="1" kern="100" dirty="0">
                <a:latin typeface="Times New Roman"/>
                <a:cs typeface="Times New Roman"/>
              </a:rPr>
              <a:t>个</a:t>
            </a:r>
            <a:r>
              <a:rPr lang="zh-CN" altLang="zh-CN" b="1" kern="100" dirty="0">
                <a:ea typeface="Times New Roman"/>
                <a:cs typeface="Courier New"/>
              </a:rPr>
              <a:t> </a:t>
            </a:r>
            <a:r>
              <a:rPr lang="en-US" altLang="zh-CN" b="1" kern="100" dirty="0">
                <a:ea typeface="Times New Roman"/>
                <a:cs typeface="Courier New"/>
              </a:rPr>
              <a:t>	D</a:t>
            </a:r>
            <a:r>
              <a:rPr lang="zh-CN" altLang="zh-CN" b="1" kern="100" dirty="0">
                <a:latin typeface="Times New Roman"/>
                <a:cs typeface="Times New Roman"/>
              </a:rPr>
              <a:t>．</a:t>
            </a:r>
            <a:r>
              <a:rPr lang="en-US" altLang="zh-CN" b="1" kern="100" dirty="0">
                <a:latin typeface="Times New Roman"/>
                <a:cs typeface="Courier New"/>
              </a:rPr>
              <a:t>9</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30</a:t>
            </a:r>
            <a:r>
              <a:rPr lang="zh-CN" altLang="zh-CN" b="1" kern="100" dirty="0">
                <a:latin typeface="Times New Roman"/>
                <a:cs typeface="Times New Roman"/>
              </a:rPr>
              <a:t>个</a:t>
            </a:r>
            <a:endParaRPr lang="zh-CN" altLang="zh-CN" sz="1050" kern="100" dirty="0">
              <a:cs typeface="Courier New"/>
            </a:endParaRPr>
          </a:p>
        </p:txBody>
      </p:sp>
      <p:graphicFrame>
        <p:nvGraphicFramePr>
          <p:cNvPr id="3" name="对象 2"/>
          <p:cNvGraphicFramePr>
            <a:graphicFrameLocks noChangeAspect="1"/>
          </p:cNvGraphicFramePr>
          <p:nvPr>
            <p:extLst>
              <p:ext uri="{D42A27DB-BD31-4B8C-83A1-F6EECF244321}">
                <p14:modId xmlns:p14="http://schemas.microsoft.com/office/powerpoint/2010/main" val="1945139522"/>
              </p:ext>
            </p:extLst>
          </p:nvPr>
        </p:nvGraphicFramePr>
        <p:xfrm>
          <a:off x="1126479" y="3930799"/>
          <a:ext cx="10299700" cy="2522537"/>
        </p:xfrm>
        <a:graphic>
          <a:graphicData uri="http://schemas.openxmlformats.org/presentationml/2006/ole">
            <mc:AlternateContent xmlns:mc="http://schemas.openxmlformats.org/markup-compatibility/2006">
              <mc:Choice xmlns:v="urn:schemas-microsoft-com:vml" Requires="v">
                <p:oleObj spid="_x0000_s18454" name="文档" r:id="rId3" imgW="10367808" imgH="2549045" progId="Word.Document.12">
                  <p:embed/>
                </p:oleObj>
              </mc:Choice>
              <mc:Fallback>
                <p:oleObj name="文档" r:id="rId3" imgW="10367808" imgH="2549045" progId="Word.Document.12">
                  <p:embed/>
                  <p:pic>
                    <p:nvPicPr>
                      <p:cNvPr id="0" name=""/>
                      <p:cNvPicPr/>
                      <p:nvPr/>
                    </p:nvPicPr>
                    <p:blipFill>
                      <a:blip r:embed="rId4"/>
                      <a:stretch>
                        <a:fillRect/>
                      </a:stretch>
                    </p:blipFill>
                    <p:spPr>
                      <a:xfrm>
                        <a:off x="1126479" y="3930799"/>
                        <a:ext cx="10299700" cy="2522537"/>
                      </a:xfrm>
                      <a:prstGeom prst="rect">
                        <a:avLst/>
                      </a:prstGeom>
                    </p:spPr>
                  </p:pic>
                </p:oleObj>
              </mc:Fallback>
            </mc:AlternateContent>
          </a:graphicData>
        </a:graphic>
      </p:graphicFrame>
      <p:sp>
        <p:nvSpPr>
          <p:cNvPr id="5" name="矩形 4"/>
          <p:cNvSpPr/>
          <p:nvPr/>
        </p:nvSpPr>
        <p:spPr>
          <a:xfrm>
            <a:off x="1089557" y="5803007"/>
            <a:ext cx="1335622"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latin typeface="Times New Roman"/>
                <a:ea typeface="楷体_GB2312"/>
              </a:rPr>
              <a:t>C</a:t>
            </a:r>
            <a:endParaRPr lang="zh-CN" altLang="en-US" sz="2400"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4282153713"/>
              </p:ext>
            </p:extLst>
          </p:nvPr>
        </p:nvGraphicFramePr>
        <p:xfrm>
          <a:off x="553268" y="332656"/>
          <a:ext cx="10656887" cy="6148388"/>
        </p:xfrm>
        <a:graphic>
          <a:graphicData uri="http://schemas.openxmlformats.org/presentationml/2006/ole">
            <mc:AlternateContent xmlns:mc="http://schemas.openxmlformats.org/markup-compatibility/2006">
              <mc:Choice xmlns:v="urn:schemas-microsoft-com:vml" Requires="v">
                <p:oleObj spid="_x0000_s19478" name="文档" r:id="rId3" imgW="11235436" imgH="6492174" progId="Word.Document.12">
                  <p:embed/>
                </p:oleObj>
              </mc:Choice>
              <mc:Fallback>
                <p:oleObj name="文档" r:id="rId3" imgW="11235436" imgH="6492174" progId="Word.Document.12">
                  <p:embed/>
                  <p:pic>
                    <p:nvPicPr>
                      <p:cNvPr id="0" name=""/>
                      <p:cNvPicPr/>
                      <p:nvPr/>
                    </p:nvPicPr>
                    <p:blipFill>
                      <a:blip r:embed="rId4"/>
                      <a:stretch>
                        <a:fillRect/>
                      </a:stretch>
                    </p:blipFill>
                    <p:spPr>
                      <a:xfrm>
                        <a:off x="553268" y="332656"/>
                        <a:ext cx="10656887" cy="6148388"/>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96987" y="1058267"/>
            <a:ext cx="10975658" cy="4464498"/>
          </a:xfrm>
        </p:spPr>
        <p:txBody>
          <a:bodyPr/>
          <a:lstStyle/>
          <a:p>
            <a:pPr indent="612140" algn="just">
              <a:tabLst>
                <a:tab pos="5581015"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误差分析</a:t>
            </a:r>
            <a:endParaRPr lang="zh-CN" altLang="zh-CN" sz="1050" kern="100" dirty="0">
              <a:cs typeface="Courier New"/>
            </a:endParaRPr>
          </a:p>
          <a:p>
            <a:endParaRPr lang="zh-CN" altLang="en-US" dirty="0"/>
          </a:p>
        </p:txBody>
      </p:sp>
      <p:graphicFrame>
        <p:nvGraphicFramePr>
          <p:cNvPr id="3" name="对象 2"/>
          <p:cNvGraphicFramePr>
            <a:graphicFrameLocks noChangeAspect="1"/>
          </p:cNvGraphicFramePr>
          <p:nvPr>
            <p:extLst>
              <p:ext uri="{D42A27DB-BD31-4B8C-83A1-F6EECF244321}">
                <p14:modId xmlns:p14="http://schemas.microsoft.com/office/powerpoint/2010/main" val="3048957094"/>
              </p:ext>
            </p:extLst>
          </p:nvPr>
        </p:nvGraphicFramePr>
        <p:xfrm>
          <a:off x="856223" y="1778347"/>
          <a:ext cx="10510838" cy="4098925"/>
        </p:xfrm>
        <a:graphic>
          <a:graphicData uri="http://schemas.openxmlformats.org/presentationml/2006/ole">
            <mc:AlternateContent xmlns:mc="http://schemas.openxmlformats.org/markup-compatibility/2006">
              <mc:Choice xmlns:v="urn:schemas-microsoft-com:vml" Requires="v">
                <p:oleObj spid="_x0000_s20502" name="文档" r:id="rId3" imgW="10510966" imgH="4098556" progId="Word.Document.12">
                  <p:embed/>
                </p:oleObj>
              </mc:Choice>
              <mc:Fallback>
                <p:oleObj name="文档" r:id="rId3" imgW="10510966" imgH="4098556" progId="Word.Document.12">
                  <p:embed/>
                  <p:pic>
                    <p:nvPicPr>
                      <p:cNvPr id="0" name=""/>
                      <p:cNvPicPr/>
                      <p:nvPr/>
                    </p:nvPicPr>
                    <p:blipFill>
                      <a:blip r:embed="rId4"/>
                      <a:stretch>
                        <a:fillRect/>
                      </a:stretch>
                    </p:blipFill>
                    <p:spPr>
                      <a:xfrm>
                        <a:off x="856223" y="1778347"/>
                        <a:ext cx="10510838" cy="4098925"/>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774719470"/>
              </p:ext>
            </p:extLst>
          </p:nvPr>
        </p:nvGraphicFramePr>
        <p:xfrm>
          <a:off x="768995" y="116632"/>
          <a:ext cx="10604500" cy="4014787"/>
        </p:xfrm>
        <a:graphic>
          <a:graphicData uri="http://schemas.openxmlformats.org/presentationml/2006/ole">
            <mc:AlternateContent xmlns:mc="http://schemas.openxmlformats.org/markup-compatibility/2006">
              <mc:Choice xmlns:v="urn:schemas-microsoft-com:vml" Requires="v">
                <p:oleObj spid="_x0000_s21541" name="文档" r:id="rId3" imgW="10852315" imgH="4087398" progId="Word.Document.12">
                  <p:embed/>
                </p:oleObj>
              </mc:Choice>
              <mc:Fallback>
                <p:oleObj name="文档" r:id="rId3" imgW="10852315" imgH="4087398" progId="Word.Document.12">
                  <p:embed/>
                  <p:pic>
                    <p:nvPicPr>
                      <p:cNvPr id="0" name=""/>
                      <p:cNvPicPr/>
                      <p:nvPr/>
                    </p:nvPicPr>
                    <p:blipFill>
                      <a:blip r:embed="rId4"/>
                      <a:stretch>
                        <a:fillRect/>
                      </a:stretch>
                    </p:blipFill>
                    <p:spPr>
                      <a:xfrm>
                        <a:off x="768995" y="116632"/>
                        <a:ext cx="10604500" cy="4014787"/>
                      </a:xfrm>
                      <a:prstGeom prst="rect">
                        <a:avLst/>
                      </a:prstGeom>
                    </p:spPr>
                  </p:pic>
                </p:oleObj>
              </mc:Fallback>
            </mc:AlternateContent>
          </a:graphicData>
        </a:graphic>
      </p:graphicFrame>
      <p:graphicFrame>
        <p:nvGraphicFramePr>
          <p:cNvPr id="2" name="对象 1"/>
          <p:cNvGraphicFramePr>
            <a:graphicFrameLocks noChangeAspect="1"/>
          </p:cNvGraphicFramePr>
          <p:nvPr>
            <p:extLst>
              <p:ext uri="{D42A27DB-BD31-4B8C-83A1-F6EECF244321}">
                <p14:modId xmlns:p14="http://schemas.microsoft.com/office/powerpoint/2010/main" val="2255163747"/>
              </p:ext>
            </p:extLst>
          </p:nvPr>
        </p:nvGraphicFramePr>
        <p:xfrm>
          <a:off x="809625" y="3785617"/>
          <a:ext cx="10668000" cy="2911475"/>
        </p:xfrm>
        <a:graphic>
          <a:graphicData uri="http://schemas.openxmlformats.org/presentationml/2006/ole">
            <mc:AlternateContent xmlns:mc="http://schemas.openxmlformats.org/markup-compatibility/2006">
              <mc:Choice xmlns:v="urn:schemas-microsoft-com:vml" Requires="v">
                <p:oleObj spid="_x0000_s21542" name="文档" r:id="rId5" imgW="11051561" imgH="3036267" progId="Word.Document.12">
                  <p:embed/>
                </p:oleObj>
              </mc:Choice>
              <mc:Fallback>
                <p:oleObj name="文档" r:id="rId5" imgW="11051561" imgH="3036267" progId="Word.Document.12">
                  <p:embed/>
                  <p:pic>
                    <p:nvPicPr>
                      <p:cNvPr id="0" name="对象 2"/>
                      <p:cNvPicPr>
                        <a:picLocks noChangeAspect="1" noChangeArrowheads="1"/>
                      </p:cNvPicPr>
                      <p:nvPr/>
                    </p:nvPicPr>
                    <p:blipFill>
                      <a:blip r:embed="rId6"/>
                      <a:srcRect/>
                      <a:stretch>
                        <a:fillRect/>
                      </a:stretch>
                    </p:blipFill>
                    <p:spPr bwMode="auto">
                      <a:xfrm>
                        <a:off x="809625" y="3785617"/>
                        <a:ext cx="10668000" cy="291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64939" y="188638"/>
            <a:ext cx="11665296" cy="6408714"/>
          </a:xfrm>
        </p:spPr>
        <p:txBody>
          <a:bodyPr>
            <a:normAutofit/>
          </a:bodyPr>
          <a:lstStyle/>
          <a:p>
            <a:pPr indent="612140" algn="just">
              <a:lnSpc>
                <a:spcPct val="200000"/>
              </a:lnSpc>
              <a:tabLst>
                <a:tab pos="5581015" algn="l"/>
              </a:tabLst>
            </a:pPr>
            <a:r>
              <a:rPr lang="zh-CN" altLang="zh-CN" b="1" kern="100" dirty="0">
                <a:latin typeface="Times New Roman"/>
                <a:ea typeface="黑体"/>
                <a:cs typeface="Times New Roman"/>
              </a:rPr>
              <a:t>典例</a:t>
            </a:r>
            <a:r>
              <a:rPr lang="en-US" altLang="zh-CN" b="1" kern="100" dirty="0">
                <a:latin typeface="Times New Roman"/>
                <a:ea typeface="黑体"/>
                <a:cs typeface="Courier New"/>
              </a:rPr>
              <a:t>2</a:t>
            </a:r>
            <a:r>
              <a:rPr lang="zh-CN" altLang="zh-CN" b="1" kern="100" dirty="0">
                <a:latin typeface="Times New Roman"/>
                <a:cs typeface="Times New Roman"/>
              </a:rPr>
              <a:t>　某小组同学在实验室做</a:t>
            </a:r>
            <a:r>
              <a:rPr lang="en-US" altLang="zh-CN" b="1" kern="100" dirty="0">
                <a:cs typeface="Times New Roman"/>
              </a:rPr>
              <a:t>“</a:t>
            </a:r>
            <a:r>
              <a:rPr lang="zh-CN" altLang="zh-CN" b="1" kern="100" dirty="0">
                <a:latin typeface="Times New Roman"/>
                <a:cs typeface="Times New Roman"/>
              </a:rPr>
              <a:t>用油膜法估测油酸分子的大小</a:t>
            </a:r>
            <a:r>
              <a:rPr lang="en-US" altLang="zh-CN" b="1" kern="100" dirty="0">
                <a:cs typeface="Times New Roman"/>
              </a:rPr>
              <a:t>”</a:t>
            </a:r>
            <a:r>
              <a:rPr lang="zh-CN" altLang="zh-CN" b="1" kern="100" dirty="0">
                <a:latin typeface="Times New Roman"/>
                <a:cs typeface="Times New Roman"/>
              </a:rPr>
              <a:t>的实验时，实验的方法及步骤如下：</a:t>
            </a:r>
            <a:endParaRPr lang="zh-CN" altLang="zh-CN" sz="1050" kern="100" dirty="0">
              <a:cs typeface="Courier New"/>
            </a:endParaRPr>
          </a:p>
          <a:p>
            <a:pPr indent="612140" algn="just">
              <a:lnSpc>
                <a:spcPct val="200000"/>
              </a:lnSpc>
              <a:tabLst>
                <a:tab pos="5581015" algn="l"/>
              </a:tabLst>
            </a:pPr>
            <a:r>
              <a:rPr lang="zh-CN" altLang="zh-CN" b="1" kern="100" dirty="0">
                <a:cs typeface="宋体"/>
              </a:rPr>
              <a:t>①</a:t>
            </a:r>
            <a:r>
              <a:rPr lang="zh-CN" altLang="zh-CN" b="1" kern="100" dirty="0">
                <a:latin typeface="Times New Roman"/>
                <a:cs typeface="Times New Roman"/>
              </a:rPr>
              <a:t>向体积</a:t>
            </a:r>
            <a:r>
              <a:rPr lang="en-US" altLang="zh-CN" b="1" i="1" kern="100" dirty="0">
                <a:latin typeface="Times New Roman"/>
                <a:cs typeface="Courier New"/>
              </a:rPr>
              <a:t>V</a:t>
            </a:r>
            <a:r>
              <a:rPr lang="zh-CN" altLang="zh-CN" b="1" kern="100" baseline="-25000" dirty="0">
                <a:latin typeface="Times New Roman"/>
                <a:cs typeface="Times New Roman"/>
              </a:rPr>
              <a:t>油</a:t>
            </a:r>
            <a:r>
              <a:rPr lang="zh-CN" altLang="zh-CN" b="1" kern="100" dirty="0">
                <a:latin typeface="Times New Roman"/>
                <a:cs typeface="Times New Roman"/>
              </a:rPr>
              <a:t>＝</a:t>
            </a:r>
            <a:r>
              <a:rPr lang="en-US" altLang="zh-CN" b="1" kern="100" dirty="0">
                <a:latin typeface="Times New Roman"/>
                <a:cs typeface="Courier New"/>
              </a:rPr>
              <a:t>1 mL</a:t>
            </a:r>
            <a:r>
              <a:rPr lang="zh-CN" altLang="zh-CN" b="1" kern="100" dirty="0">
                <a:latin typeface="Times New Roman"/>
                <a:cs typeface="Times New Roman"/>
              </a:rPr>
              <a:t>的油酸中加酒精，直至总量达到</a:t>
            </a:r>
            <a:r>
              <a:rPr lang="en-US" altLang="zh-CN" b="1" i="1" kern="100" dirty="0">
                <a:latin typeface="Times New Roman"/>
                <a:cs typeface="Courier New"/>
              </a:rPr>
              <a:t>V</a:t>
            </a:r>
            <a:r>
              <a:rPr lang="zh-CN" altLang="zh-CN" b="1" kern="100" baseline="-25000" dirty="0">
                <a:latin typeface="Times New Roman"/>
                <a:cs typeface="Times New Roman"/>
              </a:rPr>
              <a:t>总</a:t>
            </a:r>
            <a:r>
              <a:rPr lang="zh-CN" altLang="zh-CN" b="1" kern="100" dirty="0">
                <a:latin typeface="Times New Roman"/>
                <a:cs typeface="Times New Roman"/>
              </a:rPr>
              <a:t>＝</a:t>
            </a:r>
            <a:r>
              <a:rPr lang="en-US" altLang="zh-CN" b="1" kern="100" dirty="0">
                <a:latin typeface="Times New Roman"/>
                <a:cs typeface="Courier New"/>
              </a:rPr>
              <a:t>500 mL</a:t>
            </a:r>
            <a:r>
              <a:rPr lang="zh-CN" altLang="zh-CN" b="1" kern="100" dirty="0">
                <a:latin typeface="Times New Roman"/>
                <a:cs typeface="Times New Roman"/>
              </a:rPr>
              <a:t>；</a:t>
            </a:r>
            <a:endParaRPr lang="zh-CN" altLang="zh-CN" sz="1050" kern="100" dirty="0">
              <a:cs typeface="Courier New"/>
            </a:endParaRPr>
          </a:p>
          <a:p>
            <a:pPr indent="612140" algn="just">
              <a:lnSpc>
                <a:spcPct val="200000"/>
              </a:lnSpc>
              <a:tabLst>
                <a:tab pos="5581015" algn="l"/>
              </a:tabLst>
            </a:pPr>
            <a:r>
              <a:rPr lang="zh-CN" altLang="zh-CN" b="1" kern="100" dirty="0">
                <a:cs typeface="宋体"/>
              </a:rPr>
              <a:t>②</a:t>
            </a:r>
            <a:r>
              <a:rPr lang="zh-CN" altLang="zh-CN" b="1" kern="100" dirty="0">
                <a:latin typeface="Times New Roman"/>
                <a:cs typeface="Times New Roman"/>
              </a:rPr>
              <a:t>用注射器吸取一段</a:t>
            </a:r>
            <a:r>
              <a:rPr lang="zh-CN" altLang="zh-CN" b="1" kern="100" dirty="0">
                <a:cs typeface="宋体"/>
              </a:rPr>
              <a:t>①</a:t>
            </a:r>
            <a:r>
              <a:rPr lang="zh-CN" altLang="zh-CN" b="1" kern="100" dirty="0">
                <a:latin typeface="Times New Roman"/>
                <a:cs typeface="Times New Roman"/>
              </a:rPr>
              <a:t>中配制好的油酸酒精溶液，由注射器上的刻度读取该段溶液的总体积为</a:t>
            </a:r>
            <a:r>
              <a:rPr lang="en-US" altLang="zh-CN" b="1" i="1" kern="100" dirty="0">
                <a:latin typeface="Times New Roman"/>
                <a:cs typeface="Courier New"/>
              </a:rPr>
              <a:t>V</a:t>
            </a:r>
            <a:r>
              <a:rPr lang="en-US" altLang="zh-CN" b="1" kern="100" baseline="-25000" dirty="0">
                <a:latin typeface="Times New Roman"/>
                <a:cs typeface="Courier New"/>
              </a:rPr>
              <a:t>0</a:t>
            </a:r>
            <a:r>
              <a:rPr lang="zh-CN" altLang="zh-CN" b="1" kern="100" dirty="0">
                <a:latin typeface="Times New Roman"/>
                <a:cs typeface="Times New Roman"/>
              </a:rPr>
              <a:t>＝</a:t>
            </a:r>
            <a:r>
              <a:rPr lang="en-US" altLang="zh-CN" b="1" kern="100" dirty="0">
                <a:latin typeface="Times New Roman"/>
                <a:cs typeface="Courier New"/>
              </a:rPr>
              <a:t>1 mL</a:t>
            </a:r>
            <a:r>
              <a:rPr lang="zh-CN" altLang="zh-CN" b="1" kern="100" dirty="0">
                <a:latin typeface="Times New Roman"/>
                <a:cs typeface="Times New Roman"/>
              </a:rPr>
              <a:t>，把它一滴一滴地滴入烧杯中，记下液滴的总滴数</a:t>
            </a:r>
            <a:r>
              <a:rPr lang="en-US" altLang="zh-CN" b="1" i="1" kern="100" dirty="0">
                <a:latin typeface="Times New Roman"/>
                <a:cs typeface="Courier New"/>
              </a:rPr>
              <a:t>n</a:t>
            </a:r>
            <a:r>
              <a:rPr lang="zh-CN" altLang="zh-CN" b="1" kern="100" dirty="0">
                <a:latin typeface="Times New Roman"/>
                <a:cs typeface="Times New Roman"/>
              </a:rPr>
              <a:t>＝</a:t>
            </a:r>
            <a:r>
              <a:rPr lang="en-US" altLang="zh-CN" b="1" kern="100" dirty="0">
                <a:latin typeface="Times New Roman"/>
                <a:cs typeface="Courier New"/>
              </a:rPr>
              <a:t>100</a:t>
            </a:r>
            <a:r>
              <a:rPr lang="zh-CN" altLang="zh-CN" b="1" kern="100" dirty="0">
                <a:latin typeface="Times New Roman"/>
                <a:cs typeface="Times New Roman"/>
              </a:rPr>
              <a:t>滴；</a:t>
            </a:r>
            <a:endParaRPr lang="zh-CN" altLang="zh-CN" sz="1050" kern="100" dirty="0">
              <a:cs typeface="Courier New"/>
            </a:endParaRPr>
          </a:p>
          <a:p>
            <a:pPr indent="612140" algn="just">
              <a:lnSpc>
                <a:spcPct val="200000"/>
              </a:lnSpc>
              <a:tabLst>
                <a:tab pos="5581015" algn="l"/>
              </a:tabLst>
            </a:pPr>
            <a:r>
              <a:rPr lang="zh-CN" altLang="zh-CN" b="1" kern="100" dirty="0" smtClean="0">
                <a:cs typeface="宋体"/>
              </a:rPr>
              <a:t>③</a:t>
            </a:r>
            <a:r>
              <a:rPr lang="zh-CN" altLang="zh-CN" b="1" kern="100" dirty="0" smtClean="0">
                <a:latin typeface="Times New Roman"/>
                <a:cs typeface="Times New Roman"/>
              </a:rPr>
              <a:t>往边长为</a:t>
            </a:r>
            <a:r>
              <a:rPr lang="en-US" altLang="zh-CN" b="1" kern="100" dirty="0" smtClean="0">
                <a:latin typeface="Times New Roman"/>
                <a:cs typeface="Courier New"/>
              </a:rPr>
              <a:t>30</a:t>
            </a:r>
            <a:r>
              <a:rPr lang="zh-CN" altLang="zh-CN" b="1" kern="100" dirty="0" smtClean="0">
                <a:latin typeface="Times New Roman"/>
                <a:cs typeface="Times New Roman"/>
              </a:rPr>
              <a:t>～</a:t>
            </a:r>
            <a:r>
              <a:rPr lang="en-US" altLang="zh-CN" b="1" kern="100" dirty="0" smtClean="0">
                <a:latin typeface="Times New Roman"/>
                <a:cs typeface="Courier New"/>
              </a:rPr>
              <a:t>40 cm</a:t>
            </a:r>
            <a:r>
              <a:rPr lang="zh-CN" altLang="zh-CN" b="1" kern="100" dirty="0" smtClean="0">
                <a:latin typeface="Times New Roman"/>
                <a:cs typeface="Times New Roman"/>
              </a:rPr>
              <a:t>的浅盘里倒入</a:t>
            </a:r>
            <a:r>
              <a:rPr lang="en-US" altLang="zh-CN" b="1" kern="100" dirty="0" smtClean="0">
                <a:latin typeface="Times New Roman"/>
                <a:cs typeface="Courier New"/>
              </a:rPr>
              <a:t>2 cm</a:t>
            </a:r>
            <a:r>
              <a:rPr lang="zh-CN" altLang="zh-CN" b="1" kern="100" dirty="0" smtClean="0">
                <a:latin typeface="Times New Roman"/>
                <a:cs typeface="Times New Roman"/>
              </a:rPr>
              <a:t>深的水，将爽身粉均匀地撒在水面上；</a:t>
            </a:r>
            <a:endParaRPr lang="zh-CN" altLang="zh-CN" sz="1050" kern="100" dirty="0" smtClean="0">
              <a:cs typeface="Courier New"/>
            </a:endParaRPr>
          </a:p>
          <a:p>
            <a:pPr indent="612140" algn="just">
              <a:lnSpc>
                <a:spcPct val="200000"/>
              </a:lnSpc>
              <a:tabLst>
                <a:tab pos="5581015" algn="l"/>
              </a:tabLst>
            </a:pPr>
            <a:r>
              <a:rPr lang="zh-CN" altLang="zh-CN" b="1" kern="100" dirty="0" smtClean="0">
                <a:cs typeface="宋体"/>
              </a:rPr>
              <a:t>④</a:t>
            </a:r>
            <a:r>
              <a:rPr lang="zh-CN" altLang="zh-CN" b="1" kern="100" dirty="0">
                <a:latin typeface="Times New Roman"/>
                <a:cs typeface="Times New Roman"/>
              </a:rPr>
              <a:t>用注射器往水面上滴一滴油酸酒精溶液，将事先准备好的玻璃板放在浅盘上，并在玻璃板上描下油酸膜的形状；</a:t>
            </a: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620688"/>
            <a:ext cx="11248468" cy="5760640"/>
          </a:xfrm>
        </p:spPr>
        <p:txBody>
          <a:bodyPr>
            <a:normAutofit/>
          </a:bodyPr>
          <a:lstStyle/>
          <a:p>
            <a:pPr indent="0" algn="just">
              <a:tabLst>
                <a:tab pos="5581015" algn="l"/>
              </a:tabLst>
            </a:pPr>
            <a:r>
              <a:rPr lang="zh-CN" altLang="zh-CN" b="1" kern="100" dirty="0">
                <a:cs typeface="宋体"/>
              </a:rPr>
              <a:t>⑤</a:t>
            </a:r>
            <a:r>
              <a:rPr lang="zh-CN" altLang="zh-CN" b="1" kern="100" dirty="0">
                <a:latin typeface="Times New Roman"/>
                <a:cs typeface="Times New Roman"/>
              </a:rPr>
              <a:t>将画有油酸膜轮廓的玻璃板放在坐标纸上，如图所示，数出</a:t>
            </a:r>
            <a:r>
              <a:rPr lang="zh-CN" altLang="zh-CN" b="1" kern="100" dirty="0" smtClean="0">
                <a:latin typeface="Times New Roman"/>
                <a:cs typeface="Times New Roman"/>
              </a:rPr>
              <a:t>轮</a:t>
            </a:r>
            <a:endParaRPr lang="en-US" altLang="zh-CN" b="1" kern="100" dirty="0" smtClean="0">
              <a:latin typeface="Times New Roman"/>
              <a:cs typeface="Times New Roman"/>
            </a:endParaRPr>
          </a:p>
          <a:p>
            <a:pPr indent="0" algn="just">
              <a:tabLst>
                <a:tab pos="5581015" algn="l"/>
              </a:tabLst>
            </a:pPr>
            <a:r>
              <a:rPr lang="zh-CN" altLang="zh-CN" b="1" kern="100" dirty="0" smtClean="0">
                <a:latin typeface="Times New Roman"/>
                <a:cs typeface="Times New Roman"/>
              </a:rPr>
              <a:t>廓</a:t>
            </a:r>
            <a:r>
              <a:rPr lang="zh-CN" altLang="zh-CN" b="1" kern="100" dirty="0">
                <a:latin typeface="Times New Roman"/>
                <a:cs typeface="Times New Roman"/>
              </a:rPr>
              <a:t>范围内的小方格的个数，小方格的边长</a:t>
            </a:r>
            <a:r>
              <a:rPr lang="en-US" altLang="zh-CN" b="1" i="1" kern="100" dirty="0">
                <a:latin typeface="Times New Roman"/>
                <a:cs typeface="Courier New"/>
              </a:rPr>
              <a:t>l</a:t>
            </a:r>
            <a:r>
              <a:rPr lang="zh-CN" altLang="zh-CN" b="1" kern="100" dirty="0">
                <a:latin typeface="Times New Roman"/>
                <a:cs typeface="Times New Roman"/>
              </a:rPr>
              <a:t>＝</a:t>
            </a:r>
            <a:r>
              <a:rPr lang="en-US" altLang="zh-CN" b="1" kern="100" dirty="0">
                <a:latin typeface="Times New Roman"/>
                <a:cs typeface="Courier New"/>
              </a:rPr>
              <a:t>20 mm</a:t>
            </a:r>
            <a:r>
              <a:rPr lang="zh-CN" altLang="zh-CN" b="1" kern="100" dirty="0">
                <a:latin typeface="Times New Roman"/>
                <a:cs typeface="Times New Roman"/>
              </a:rPr>
              <a:t>。</a:t>
            </a:r>
            <a:endParaRPr lang="zh-CN" altLang="zh-CN" sz="1050" kern="100" dirty="0">
              <a:cs typeface="Courier New"/>
            </a:endParaRPr>
          </a:p>
          <a:p>
            <a:pPr indent="0" algn="just">
              <a:tabLst>
                <a:tab pos="5581015" algn="l"/>
              </a:tabLst>
            </a:pPr>
            <a:r>
              <a:rPr lang="zh-CN" altLang="zh-CN" b="1" kern="100" dirty="0">
                <a:latin typeface="Times New Roman"/>
                <a:cs typeface="Times New Roman"/>
              </a:rPr>
              <a:t>根据以上信息，回答下列问题：</a:t>
            </a:r>
            <a:endParaRPr lang="zh-CN" altLang="zh-CN" sz="1050" kern="100" dirty="0">
              <a:cs typeface="Courier New"/>
            </a:endParaRPr>
          </a:p>
          <a:p>
            <a:pPr indent="0"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该同学有遗漏的实验步骤是</a:t>
            </a:r>
            <a:r>
              <a:rPr lang="en-US" altLang="zh-CN" b="1" kern="100" dirty="0">
                <a:latin typeface="Times New Roman"/>
                <a:cs typeface="Courier New"/>
              </a:rPr>
              <a:t>________</a:t>
            </a:r>
            <a:r>
              <a:rPr lang="zh-CN" altLang="zh-CN" b="1" kern="100" dirty="0">
                <a:latin typeface="Times New Roman"/>
                <a:cs typeface="Times New Roman"/>
              </a:rPr>
              <a:t>，其正确做法是</a:t>
            </a:r>
            <a:r>
              <a:rPr lang="en-US" altLang="zh-CN" b="1" kern="100" dirty="0" smtClean="0">
                <a:latin typeface="Times New Roman"/>
                <a:cs typeface="Courier New"/>
              </a:rPr>
              <a:t>_______________________</a:t>
            </a:r>
            <a:endParaRPr lang="zh-CN" altLang="zh-CN" sz="1050" kern="100" dirty="0">
              <a:cs typeface="Courier New"/>
            </a:endParaRPr>
          </a:p>
          <a:p>
            <a:pPr indent="0" algn="just">
              <a:tabLst>
                <a:tab pos="5581015" algn="l"/>
              </a:tabLst>
            </a:pPr>
            <a:r>
              <a:rPr lang="en-US" altLang="zh-CN" b="1" kern="100" dirty="0" smtClean="0">
                <a:latin typeface="Times New Roman"/>
                <a:cs typeface="Courier New"/>
              </a:rPr>
              <a:t>______________________________________________________________</a:t>
            </a:r>
            <a:r>
              <a:rPr lang="en-US" altLang="zh-CN" b="1" kern="100" dirty="0">
                <a:latin typeface="Times New Roman"/>
                <a:cs typeface="Courier New"/>
              </a:rPr>
              <a:t>_</a:t>
            </a:r>
            <a:r>
              <a:rPr lang="en-US" altLang="zh-CN" b="1" kern="100" dirty="0" smtClean="0">
                <a:latin typeface="Times New Roman"/>
                <a:cs typeface="Courier New"/>
              </a:rPr>
              <a:t>________</a:t>
            </a:r>
            <a:r>
              <a:rPr lang="zh-CN" altLang="zh-CN" b="1" kern="100" dirty="0">
                <a:latin typeface="Times New Roman"/>
                <a:cs typeface="Times New Roman"/>
              </a:rPr>
              <a:t>。</a:t>
            </a:r>
            <a:endParaRPr lang="zh-CN" altLang="zh-CN" sz="1050" kern="100" dirty="0">
              <a:cs typeface="Courier New"/>
            </a:endParaRPr>
          </a:p>
          <a:p>
            <a:pPr indent="0" algn="just">
              <a:tabLst>
                <a:tab pos="5581015" algn="l"/>
              </a:tabLst>
            </a:pPr>
            <a:r>
              <a:rPr lang="en-US" altLang="zh-CN" b="1" kern="100" dirty="0">
                <a:latin typeface="Times New Roman"/>
                <a:cs typeface="Courier New"/>
              </a:rPr>
              <a:t>(2)1</a:t>
            </a:r>
            <a:r>
              <a:rPr lang="zh-CN" altLang="zh-CN" b="1" kern="100" dirty="0">
                <a:latin typeface="Times New Roman"/>
                <a:cs typeface="Times New Roman"/>
              </a:rPr>
              <a:t>滴油酸酒精溶液中纯油酸的体积</a:t>
            </a:r>
            <a:r>
              <a:rPr lang="en-US" altLang="zh-CN" b="1" i="1" kern="100" dirty="0">
                <a:latin typeface="Times New Roman"/>
                <a:cs typeface="Courier New"/>
              </a:rPr>
              <a:t>V</a:t>
            </a:r>
            <a:r>
              <a:rPr lang="en-US" altLang="zh-CN" b="1" kern="100" dirty="0">
                <a:cs typeface="Times New Roman"/>
              </a:rPr>
              <a:t>′</a:t>
            </a:r>
            <a:r>
              <a:rPr lang="zh-CN" altLang="zh-CN" b="1" kern="100" dirty="0">
                <a:latin typeface="Times New Roman"/>
                <a:cs typeface="Times New Roman"/>
              </a:rPr>
              <a:t>是</a:t>
            </a:r>
            <a:r>
              <a:rPr lang="en-US" altLang="zh-CN" b="1" kern="100" dirty="0">
                <a:latin typeface="Times New Roman"/>
                <a:cs typeface="Courier New"/>
              </a:rPr>
              <a:t>________mL</a:t>
            </a:r>
            <a:r>
              <a:rPr lang="zh-CN" altLang="zh-CN" b="1" kern="100" dirty="0">
                <a:latin typeface="Times New Roman"/>
                <a:cs typeface="Times New Roman"/>
              </a:rPr>
              <a:t>。</a:t>
            </a:r>
            <a:endParaRPr lang="zh-CN" altLang="zh-CN" sz="1050" kern="100" dirty="0">
              <a:cs typeface="Courier New"/>
            </a:endParaRPr>
          </a:p>
          <a:p>
            <a:pPr indent="0" algn="just">
              <a:tabLst>
                <a:tab pos="5581015" algn="l"/>
              </a:tabLst>
            </a:pPr>
            <a:r>
              <a:rPr lang="en-US" altLang="zh-CN" b="1" kern="100" dirty="0">
                <a:latin typeface="Times New Roman"/>
                <a:cs typeface="Courier New"/>
              </a:rPr>
              <a:t>(3)</a:t>
            </a:r>
            <a:r>
              <a:rPr lang="zh-CN" altLang="zh-CN" b="1" kern="100" dirty="0">
                <a:latin typeface="Times New Roman"/>
                <a:cs typeface="Times New Roman"/>
              </a:rPr>
              <a:t>油酸分子的直径</a:t>
            </a:r>
            <a:r>
              <a:rPr lang="en-US" altLang="zh-CN" b="1" i="1" kern="100" dirty="0">
                <a:latin typeface="Times New Roman"/>
                <a:cs typeface="Courier New"/>
              </a:rPr>
              <a:t>d</a:t>
            </a:r>
            <a:r>
              <a:rPr lang="zh-CN" altLang="zh-CN" b="1" kern="100" dirty="0">
                <a:latin typeface="Times New Roman"/>
                <a:cs typeface="Times New Roman"/>
              </a:rPr>
              <a:t>＝</a:t>
            </a:r>
            <a:r>
              <a:rPr lang="en-US" altLang="zh-CN" b="1" kern="100" dirty="0">
                <a:latin typeface="Times New Roman"/>
                <a:cs typeface="Courier New"/>
              </a:rPr>
              <a:t>______m(</a:t>
            </a:r>
            <a:r>
              <a:rPr lang="zh-CN" altLang="zh-CN" b="1" kern="100" dirty="0">
                <a:latin typeface="Times New Roman"/>
                <a:cs typeface="Times New Roman"/>
              </a:rPr>
              <a:t>保留一位有效数字</a:t>
            </a:r>
            <a:r>
              <a:rPr lang="en-US" altLang="zh-CN" b="1" kern="100" dirty="0">
                <a:latin typeface="Times New Roman"/>
                <a:cs typeface="Courier New"/>
              </a:rPr>
              <a:t>)</a:t>
            </a:r>
            <a:r>
              <a:rPr lang="zh-CN" altLang="zh-CN" b="1" kern="100" dirty="0">
                <a:latin typeface="Times New Roman"/>
                <a:cs typeface="Times New Roman"/>
              </a:rPr>
              <a:t>。</a:t>
            </a:r>
            <a:endParaRPr lang="zh-CN" altLang="zh-CN" sz="1050" kern="100" dirty="0">
              <a:cs typeface="Courier New"/>
            </a:endParaRPr>
          </a:p>
          <a:p>
            <a:pPr indent="0" algn="just">
              <a:tabLst>
                <a:tab pos="5581015" algn="l"/>
              </a:tabLst>
            </a:pPr>
            <a:r>
              <a:rPr lang="en-US" altLang="zh-CN" b="1" kern="100" dirty="0">
                <a:latin typeface="Times New Roman"/>
                <a:cs typeface="Courier New"/>
              </a:rPr>
              <a:t>(4)</a:t>
            </a:r>
            <a:r>
              <a:rPr lang="zh-CN" altLang="zh-CN" b="1" kern="100" dirty="0">
                <a:latin typeface="Times New Roman"/>
                <a:cs typeface="Times New Roman"/>
              </a:rPr>
              <a:t>若爽身粉撒得过厚，则会使分子直径的测量结果偏</a:t>
            </a:r>
            <a:r>
              <a:rPr lang="en-US" altLang="zh-CN" b="1" kern="100" dirty="0">
                <a:latin typeface="Times New Roman"/>
                <a:cs typeface="Courier New"/>
              </a:rPr>
              <a:t>________(</a:t>
            </a:r>
            <a:r>
              <a:rPr lang="zh-CN" altLang="zh-CN" b="1" kern="100" dirty="0">
                <a:latin typeface="Times New Roman"/>
                <a:cs typeface="Times New Roman"/>
              </a:rPr>
              <a:t>选填</a:t>
            </a:r>
            <a:r>
              <a:rPr lang="en-US" altLang="zh-CN" b="1" kern="100" dirty="0">
                <a:cs typeface="Times New Roman"/>
              </a:rPr>
              <a:t>“</a:t>
            </a:r>
            <a:r>
              <a:rPr lang="zh-CN" altLang="zh-CN" b="1" kern="100" dirty="0">
                <a:latin typeface="Times New Roman"/>
                <a:cs typeface="Times New Roman"/>
              </a:rPr>
              <a:t>大</a:t>
            </a:r>
            <a:r>
              <a:rPr lang="en-US" altLang="zh-CN" b="1" kern="100" dirty="0">
                <a:cs typeface="Times New Roman"/>
              </a:rPr>
              <a:t>”</a:t>
            </a:r>
            <a:r>
              <a:rPr lang="zh-CN" altLang="zh-CN" b="1" kern="100" dirty="0">
                <a:latin typeface="Times New Roman"/>
                <a:cs typeface="Times New Roman"/>
              </a:rPr>
              <a:t>或</a:t>
            </a:r>
            <a:r>
              <a:rPr lang="en-US" altLang="zh-CN" b="1" kern="100" dirty="0">
                <a:cs typeface="Times New Roman"/>
              </a:rPr>
              <a:t>“</a:t>
            </a:r>
            <a:r>
              <a:rPr lang="zh-CN" altLang="zh-CN" b="1" kern="100" dirty="0">
                <a:latin typeface="Times New Roman"/>
                <a:cs typeface="Times New Roman"/>
              </a:rPr>
              <a:t>小</a:t>
            </a:r>
            <a:r>
              <a:rPr lang="en-US" altLang="zh-CN" b="1" kern="100" dirty="0">
                <a:cs typeface="Times New Roman"/>
              </a:rPr>
              <a:t>”</a:t>
            </a:r>
            <a:r>
              <a:rPr lang="en-US" altLang="zh-CN" b="1" kern="100" dirty="0">
                <a:latin typeface="Times New Roman"/>
                <a:cs typeface="Courier New"/>
              </a:rPr>
              <a:t>)</a:t>
            </a:r>
            <a:r>
              <a:rPr lang="zh-CN" altLang="zh-CN" b="1" kern="100" dirty="0">
                <a:latin typeface="Times New Roman"/>
                <a:cs typeface="Times New Roman"/>
              </a:rPr>
              <a:t>。</a:t>
            </a:r>
            <a:endParaRPr lang="zh-CN" altLang="zh-CN" sz="1050" kern="100" dirty="0">
              <a:cs typeface="Courier New"/>
            </a:endParaRPr>
          </a:p>
        </p:txBody>
      </p:sp>
      <p:pic>
        <p:nvPicPr>
          <p:cNvPr id="16386" name="Picture 2" descr="20XWL1-17.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425175" y="692696"/>
            <a:ext cx="1712868" cy="1561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323337316"/>
              </p:ext>
            </p:extLst>
          </p:nvPr>
        </p:nvGraphicFramePr>
        <p:xfrm>
          <a:off x="357188" y="260648"/>
          <a:ext cx="11129962" cy="4887912"/>
        </p:xfrm>
        <a:graphic>
          <a:graphicData uri="http://schemas.openxmlformats.org/presentationml/2006/ole">
            <mc:AlternateContent xmlns:mc="http://schemas.openxmlformats.org/markup-compatibility/2006">
              <mc:Choice xmlns:v="urn:schemas-microsoft-com:vml" Requires="v">
                <p:oleObj spid="_x0000_s23594" name="文档" r:id="rId3" imgW="11727810" imgH="5152800" progId="Word.Document.12">
                  <p:embed/>
                </p:oleObj>
              </mc:Choice>
              <mc:Fallback>
                <p:oleObj name="文档" r:id="rId3" imgW="11727810" imgH="5152800" progId="Word.Document.12">
                  <p:embed/>
                  <p:pic>
                    <p:nvPicPr>
                      <p:cNvPr id="0" name=""/>
                      <p:cNvPicPr/>
                      <p:nvPr/>
                    </p:nvPicPr>
                    <p:blipFill>
                      <a:blip r:embed="rId4"/>
                      <a:stretch>
                        <a:fillRect/>
                      </a:stretch>
                    </p:blipFill>
                    <p:spPr>
                      <a:xfrm>
                        <a:off x="357188" y="260648"/>
                        <a:ext cx="11129962" cy="4887912"/>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3656944406"/>
              </p:ext>
            </p:extLst>
          </p:nvPr>
        </p:nvGraphicFramePr>
        <p:xfrm>
          <a:off x="462904" y="5157192"/>
          <a:ext cx="10963275" cy="1492250"/>
        </p:xfrm>
        <a:graphic>
          <a:graphicData uri="http://schemas.openxmlformats.org/presentationml/2006/ole">
            <mc:AlternateContent xmlns:mc="http://schemas.openxmlformats.org/markup-compatibility/2006">
              <mc:Choice xmlns:v="urn:schemas-microsoft-com:vml" Requires="v">
                <p:oleObj spid="_x0000_s23595" name="文档" r:id="rId5" imgW="11290062" imgH="1541233" progId="Word.Document.12">
                  <p:embed/>
                </p:oleObj>
              </mc:Choice>
              <mc:Fallback>
                <p:oleObj name="文档" r:id="rId5" imgW="11290062" imgH="1541233" progId="Word.Document.12">
                  <p:embed/>
                  <p:pic>
                    <p:nvPicPr>
                      <p:cNvPr id="0" name=""/>
                      <p:cNvPicPr/>
                      <p:nvPr/>
                    </p:nvPicPr>
                    <p:blipFill>
                      <a:blip r:embed="rId6"/>
                      <a:stretch>
                        <a:fillRect/>
                      </a:stretch>
                    </p:blipFill>
                    <p:spPr>
                      <a:xfrm>
                        <a:off x="462904" y="5157192"/>
                        <a:ext cx="10963275" cy="1492250"/>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536158872"/>
              </p:ext>
            </p:extLst>
          </p:nvPr>
        </p:nvGraphicFramePr>
        <p:xfrm>
          <a:off x="1020496" y="1340768"/>
          <a:ext cx="10367962" cy="4468813"/>
        </p:xfrm>
        <a:graphic>
          <a:graphicData uri="http://schemas.openxmlformats.org/presentationml/2006/ole">
            <mc:AlternateContent xmlns:mc="http://schemas.openxmlformats.org/markup-compatibility/2006">
              <mc:Choice xmlns:v="urn:schemas-microsoft-com:vml" Requires="v">
                <p:oleObj spid="_x0000_s17431" name="文档" r:id="rId3" imgW="10367808" imgH="4468208" progId="Word.Document.12">
                  <p:embed/>
                </p:oleObj>
              </mc:Choice>
              <mc:Fallback>
                <p:oleObj name="文档" r:id="rId3" imgW="10367808" imgH="4468208" progId="Word.Document.12">
                  <p:embed/>
                  <p:pic>
                    <p:nvPicPr>
                      <p:cNvPr id="0" name=""/>
                      <p:cNvPicPr/>
                      <p:nvPr/>
                    </p:nvPicPr>
                    <p:blipFill>
                      <a:blip r:embed="rId4"/>
                      <a:stretch>
                        <a:fillRect/>
                      </a:stretch>
                    </p:blipFill>
                    <p:spPr>
                      <a:xfrm>
                        <a:off x="1020496" y="1340768"/>
                        <a:ext cx="10367962" cy="4468813"/>
                      </a:xfrm>
                      <a:prstGeom prst="rect">
                        <a:avLst/>
                      </a:prstGeom>
                    </p:spPr>
                  </p:pic>
                </p:oleObj>
              </mc:Fallback>
            </mc:AlternateContent>
          </a:graphicData>
        </a:graphic>
      </p:graphicFrame>
      <p:pic>
        <p:nvPicPr>
          <p:cNvPr id="17410" name="Picture 2" descr="解题锦囊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2971" y="2420888"/>
            <a:ext cx="394327" cy="1687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548680"/>
            <a:ext cx="11248468" cy="5688632"/>
          </a:xfrm>
        </p:spPr>
        <p:txBody>
          <a:bodyPr>
            <a:normAutofit/>
          </a:bodyPr>
          <a:lstStyle/>
          <a:p>
            <a:pPr marL="355600" indent="-355600" algn="ctr">
              <a:tabLst>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素养训练</a:t>
            </a:r>
            <a:r>
              <a:rPr lang="en-US" altLang="zh-CN" b="1" kern="100" dirty="0" smtClean="0">
                <a:solidFill>
                  <a:srgbClr val="006666"/>
                </a:solidFill>
                <a:latin typeface="IPAPANNEW"/>
                <a:ea typeface="黑体"/>
                <a:cs typeface="Times New Roman"/>
              </a:rPr>
              <a:t>]</a:t>
            </a:r>
          </a:p>
          <a:p>
            <a:pPr indent="612140" algn="just">
              <a:tabLst>
                <a:tab pos="3150870" algn="l"/>
              </a:tabLst>
            </a:pPr>
            <a:r>
              <a:rPr lang="en-US" altLang="zh-CN" b="1" kern="100" dirty="0">
                <a:latin typeface="Times New Roman"/>
                <a:cs typeface="Courier New"/>
              </a:rPr>
              <a:t>1</a:t>
            </a:r>
            <a:r>
              <a:rPr lang="zh-CN" altLang="zh-CN" b="1" kern="100" dirty="0" smtClean="0">
                <a:latin typeface="Times New Roman"/>
                <a:cs typeface="Times New Roman"/>
              </a:rPr>
              <a:t>．如</a:t>
            </a:r>
            <a:r>
              <a:rPr lang="zh-CN" altLang="zh-CN" b="1" kern="100" dirty="0">
                <a:latin typeface="Times New Roman"/>
                <a:cs typeface="Times New Roman"/>
              </a:rPr>
              <a:t>图是</a:t>
            </a:r>
            <a:r>
              <a:rPr lang="en-US" altLang="zh-CN" b="1" kern="100" dirty="0" smtClean="0">
                <a:cs typeface="Times New Roman"/>
              </a:rPr>
              <a:t>“</a:t>
            </a:r>
            <a:r>
              <a:rPr lang="zh-CN" altLang="zh-CN" b="1" kern="100" dirty="0" smtClean="0">
                <a:latin typeface="Times New Roman"/>
                <a:cs typeface="Times New Roman"/>
              </a:rPr>
              <a:t>用油膜法估测油酸分子的大小</a:t>
            </a:r>
            <a:r>
              <a:rPr lang="en-US" altLang="zh-CN" b="1" kern="100" dirty="0" smtClean="0">
                <a:cs typeface="Times New Roman"/>
              </a:rPr>
              <a:t>”</a:t>
            </a:r>
            <a:r>
              <a:rPr lang="zh-CN" altLang="zh-CN" b="1" kern="100" dirty="0" smtClean="0">
                <a:latin typeface="Times New Roman"/>
                <a:cs typeface="Times New Roman"/>
              </a:rPr>
              <a:t>实验的部分</a:t>
            </a:r>
            <a:r>
              <a:rPr lang="zh-CN" altLang="zh-CN" b="1" kern="100" dirty="0">
                <a:latin typeface="Times New Roman"/>
                <a:cs typeface="Times New Roman"/>
              </a:rPr>
              <a:t>操作步骤：</a:t>
            </a:r>
            <a:endParaRPr lang="zh-CN" altLang="zh-CN" kern="100" dirty="0">
              <a:cs typeface="Courier New"/>
            </a:endParaRPr>
          </a:p>
          <a:p>
            <a:pPr marL="355600" indent="-355600" algn="ctr">
              <a:tabLst>
                <a:tab pos="5581015" algn="l"/>
              </a:tabLst>
            </a:pPr>
            <a:endParaRPr lang="zh-CN" altLang="zh-CN" kern="100" dirty="0">
              <a:cs typeface="Courier New"/>
            </a:endParaRPr>
          </a:p>
          <a:p>
            <a:pPr marL="355600" indent="0"/>
            <a:endParaRPr lang="zh-CN" altLang="en-US" dirty="0"/>
          </a:p>
        </p:txBody>
      </p:sp>
      <p:pic>
        <p:nvPicPr>
          <p:cNvPr id="32770" name="Picture 2" descr="24XKGRJWLXS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1083" y="2712690"/>
            <a:ext cx="8686788" cy="3308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22529" y="1412776"/>
            <a:ext cx="10975658" cy="3960440"/>
          </a:xfrm>
        </p:spPr>
        <p:txBody>
          <a:bodyPr/>
          <a:lstStyle/>
          <a:p>
            <a:pPr marL="452438" indent="-452438" algn="just">
              <a:lnSpc>
                <a:spcPct val="200000"/>
              </a:lnSpc>
              <a:tabLst>
                <a:tab pos="5581015" algn="l"/>
              </a:tabLst>
            </a:pPr>
            <a:r>
              <a:rPr lang="en-US" altLang="zh-CN" b="1" kern="100" dirty="0">
                <a:latin typeface="Times New Roman"/>
                <a:cs typeface="Courier New"/>
              </a:rPr>
              <a:t>3</a:t>
            </a:r>
            <a:r>
              <a:rPr lang="zh-CN" altLang="zh-CN" b="1" kern="100" dirty="0">
                <a:latin typeface="Times New Roman"/>
                <a:cs typeface="Times New Roman"/>
              </a:rPr>
              <a:t>．想一想</a:t>
            </a:r>
            <a:endParaRPr lang="zh-CN" altLang="zh-CN" sz="1050" kern="100" dirty="0">
              <a:cs typeface="Courier New"/>
            </a:endParaRPr>
          </a:p>
          <a:p>
            <a:pPr marL="452438" indent="0" algn="just">
              <a:lnSpc>
                <a:spcPct val="200000"/>
              </a:lnSpc>
              <a:tabLst>
                <a:tab pos="5581015" algn="l"/>
              </a:tabLst>
            </a:pPr>
            <a:r>
              <a:rPr lang="zh-CN" altLang="zh-CN" b="1" kern="100" dirty="0">
                <a:latin typeface="Times New Roman"/>
                <a:cs typeface="Times New Roman"/>
              </a:rPr>
              <a:t>物理中的</a:t>
            </a:r>
            <a:r>
              <a:rPr lang="en-US" altLang="zh-CN" b="1" kern="100" dirty="0">
                <a:cs typeface="Times New Roman"/>
              </a:rPr>
              <a:t>“</a:t>
            </a:r>
            <a:r>
              <a:rPr lang="zh-CN" altLang="zh-CN" b="1" kern="100" dirty="0">
                <a:latin typeface="Times New Roman"/>
                <a:cs typeface="Times New Roman"/>
              </a:rPr>
              <a:t>分子</a:t>
            </a:r>
            <a:r>
              <a:rPr lang="en-US" altLang="zh-CN" b="1" kern="100" dirty="0">
                <a:cs typeface="Times New Roman"/>
              </a:rPr>
              <a:t>”</a:t>
            </a:r>
            <a:r>
              <a:rPr lang="zh-CN" altLang="zh-CN" b="1" kern="100" dirty="0">
                <a:latin typeface="Times New Roman"/>
                <a:cs typeface="Times New Roman"/>
              </a:rPr>
              <a:t>与化学中所讲的</a:t>
            </a:r>
            <a:r>
              <a:rPr lang="en-US" altLang="zh-CN" b="1" kern="100" dirty="0">
                <a:cs typeface="Times New Roman"/>
              </a:rPr>
              <a:t>“</a:t>
            </a:r>
            <a:r>
              <a:rPr lang="zh-CN" altLang="zh-CN" b="1" kern="100" dirty="0">
                <a:latin typeface="Times New Roman"/>
                <a:cs typeface="Times New Roman"/>
              </a:rPr>
              <a:t>分子</a:t>
            </a:r>
            <a:r>
              <a:rPr lang="en-US" altLang="zh-CN" b="1" kern="100" dirty="0">
                <a:cs typeface="Times New Roman"/>
              </a:rPr>
              <a:t>”</a:t>
            </a:r>
            <a:r>
              <a:rPr lang="zh-CN" altLang="zh-CN" b="1" kern="100" dirty="0">
                <a:latin typeface="Times New Roman"/>
                <a:cs typeface="Times New Roman"/>
              </a:rPr>
              <a:t>有何不同？</a:t>
            </a:r>
            <a:endParaRPr lang="zh-CN" altLang="zh-CN" sz="1050" kern="100" dirty="0">
              <a:cs typeface="Courier New"/>
            </a:endParaRPr>
          </a:p>
          <a:p>
            <a:pPr marL="452438" indent="0" algn="just">
              <a:lnSpc>
                <a:spcPct val="200000"/>
              </a:lnSpc>
              <a:tabLst>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化学中讲的分子是具有化学性质的最小微粒；物理中研究分子的运动规律，不必区分它们在化学变化中所起的不同作用，将组成物质的原子、离子和分子统称为分子。</a:t>
            </a:r>
            <a:endParaRPr lang="zh-CN" altLang="zh-CN" sz="1050" kern="100" dirty="0">
              <a:cs typeface="Courier New"/>
            </a:endParaRPr>
          </a:p>
          <a:p>
            <a:pPr marL="452438" indent="0">
              <a:lnSpc>
                <a:spcPct val="200000"/>
              </a:lnSpc>
            </a:pP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p:txBody>
          <a:bodyPr/>
          <a:lstStyle/>
          <a:p>
            <a:pPr indent="612140" algn="just">
              <a:tabLst>
                <a:tab pos="3150870" algn="l"/>
              </a:tabLst>
            </a:pPr>
            <a:r>
              <a:rPr lang="en-US" altLang="zh-CN" b="1" kern="100" dirty="0">
                <a:latin typeface="Times New Roman"/>
                <a:cs typeface="Courier New"/>
              </a:rPr>
              <a:t>(1)</a:t>
            </a:r>
            <a:r>
              <a:rPr lang="zh-CN" altLang="zh-CN" b="1" kern="100" dirty="0">
                <a:latin typeface="Times New Roman"/>
                <a:cs typeface="Times New Roman"/>
              </a:rPr>
              <a:t>有关该实验的下列说法正确的是</a:t>
            </a:r>
            <a:r>
              <a:rPr lang="en-US" altLang="zh-CN" b="1" kern="100" dirty="0">
                <a:latin typeface="Times New Roman"/>
                <a:cs typeface="Courier New"/>
              </a:rPr>
              <a:t>_________</a:t>
            </a:r>
            <a:r>
              <a:rPr lang="zh-CN" altLang="zh-CN" b="1" kern="100" dirty="0">
                <a:latin typeface="Times New Roman"/>
                <a:cs typeface="Times New Roman"/>
              </a:rPr>
              <a:t>。</a:t>
            </a:r>
            <a:endParaRPr lang="zh-CN" altLang="zh-CN" sz="1050" kern="100" dirty="0">
              <a:cs typeface="Courier New"/>
            </a:endParaRPr>
          </a:p>
          <a:p>
            <a:pPr indent="612140" algn="just">
              <a:tabLst>
                <a:tab pos="3150870" algn="l"/>
              </a:tabLst>
            </a:pPr>
            <a:r>
              <a:rPr lang="en-US" altLang="zh-CN" b="1" kern="100" dirty="0">
                <a:latin typeface="Times New Roman"/>
                <a:cs typeface="Courier New"/>
              </a:rPr>
              <a:t>A</a:t>
            </a:r>
            <a:r>
              <a:rPr lang="zh-CN" altLang="zh-CN" b="1" kern="100" dirty="0">
                <a:latin typeface="Times New Roman"/>
                <a:cs typeface="Times New Roman"/>
              </a:rPr>
              <a:t>．图中的操作步骤顺序是：丙</a:t>
            </a:r>
            <a:r>
              <a:rPr lang="en-US" altLang="zh-CN" b="1" kern="100" dirty="0">
                <a:cs typeface="Times New Roman"/>
              </a:rPr>
              <a:t>→</a:t>
            </a:r>
            <a:r>
              <a:rPr lang="zh-CN" altLang="zh-CN" b="1" kern="100" dirty="0">
                <a:latin typeface="Times New Roman"/>
                <a:cs typeface="Times New Roman"/>
              </a:rPr>
              <a:t>丁</a:t>
            </a:r>
            <a:r>
              <a:rPr lang="en-US" altLang="zh-CN" b="1" kern="100" dirty="0">
                <a:cs typeface="Times New Roman"/>
              </a:rPr>
              <a:t>→</a:t>
            </a:r>
            <a:r>
              <a:rPr lang="zh-CN" altLang="zh-CN" b="1" kern="100" dirty="0">
                <a:latin typeface="Times New Roman"/>
                <a:cs typeface="Times New Roman"/>
              </a:rPr>
              <a:t>乙</a:t>
            </a:r>
            <a:r>
              <a:rPr lang="en-US" altLang="zh-CN" b="1" kern="100" dirty="0">
                <a:cs typeface="Times New Roman"/>
              </a:rPr>
              <a:t>→</a:t>
            </a:r>
            <a:r>
              <a:rPr lang="zh-CN" altLang="zh-CN" b="1" kern="100" dirty="0">
                <a:latin typeface="Times New Roman"/>
                <a:cs typeface="Times New Roman"/>
              </a:rPr>
              <a:t>甲</a:t>
            </a:r>
            <a:endParaRPr lang="zh-CN" altLang="zh-CN" sz="1050" kern="100" dirty="0">
              <a:cs typeface="Courier New"/>
            </a:endParaRPr>
          </a:p>
          <a:p>
            <a:pPr indent="612140" algn="just">
              <a:tabLst>
                <a:tab pos="3150870" algn="l"/>
              </a:tabLst>
            </a:pPr>
            <a:r>
              <a:rPr lang="en-US" altLang="zh-CN" b="1" kern="100" dirty="0">
                <a:latin typeface="Times New Roman"/>
                <a:cs typeface="Courier New"/>
              </a:rPr>
              <a:t>B</a:t>
            </a:r>
            <a:r>
              <a:rPr lang="zh-CN" altLang="zh-CN" b="1" kern="100" dirty="0">
                <a:latin typeface="Times New Roman"/>
                <a:cs typeface="Times New Roman"/>
              </a:rPr>
              <a:t>．油酸酒精溶液配制好后，不能搁置很久才做实验</a:t>
            </a:r>
            <a:endParaRPr lang="zh-CN" altLang="zh-CN" sz="1050" kern="100" dirty="0">
              <a:cs typeface="Courier New"/>
            </a:endParaRPr>
          </a:p>
          <a:p>
            <a:pPr indent="612140" algn="just">
              <a:tabLst>
                <a:tab pos="3150870" algn="l"/>
              </a:tabLst>
            </a:pPr>
            <a:r>
              <a:rPr lang="en-US" altLang="zh-CN" b="1" kern="100" dirty="0">
                <a:latin typeface="Times New Roman"/>
                <a:cs typeface="Courier New"/>
              </a:rPr>
              <a:t>C</a:t>
            </a:r>
            <a:r>
              <a:rPr lang="zh-CN" altLang="zh-CN" b="1" kern="100" dirty="0">
                <a:latin typeface="Times New Roman"/>
                <a:cs typeface="Times New Roman"/>
              </a:rPr>
              <a:t>．往浅盘中滴入油酸酒精溶液后应立即描绘油膜轮廓</a:t>
            </a:r>
            <a:endParaRPr lang="zh-CN" altLang="zh-CN" sz="1050" kern="100" dirty="0">
              <a:cs typeface="Courier New"/>
            </a:endParaRPr>
          </a:p>
          <a:p>
            <a:pPr indent="612140" algn="just">
              <a:tabLst>
                <a:tab pos="3150870" algn="l"/>
              </a:tabLst>
            </a:pPr>
            <a:r>
              <a:rPr lang="en-US" altLang="zh-CN" b="1" kern="100" dirty="0">
                <a:latin typeface="Times New Roman"/>
                <a:cs typeface="Courier New"/>
              </a:rPr>
              <a:t>(2)</a:t>
            </a:r>
            <a:r>
              <a:rPr lang="zh-CN" altLang="zh-CN" b="1" kern="100" dirty="0">
                <a:latin typeface="Times New Roman"/>
                <a:cs typeface="Times New Roman"/>
              </a:rPr>
              <a:t>若实验时油酸酒精溶液中纯油酸占总体积的</a:t>
            </a:r>
            <a:r>
              <a:rPr lang="en-US" altLang="zh-CN" b="1" kern="100" dirty="0">
                <a:latin typeface="Times New Roman"/>
                <a:cs typeface="Courier New"/>
              </a:rPr>
              <a:t>0.2%</a:t>
            </a:r>
            <a:r>
              <a:rPr lang="zh-CN" altLang="zh-CN" b="1" kern="100" dirty="0">
                <a:latin typeface="Times New Roman"/>
                <a:cs typeface="Times New Roman"/>
              </a:rPr>
              <a:t>，用注射器测得</a:t>
            </a:r>
            <a:r>
              <a:rPr lang="en-US" altLang="zh-CN" b="1" kern="100" dirty="0">
                <a:latin typeface="Times New Roman"/>
                <a:cs typeface="Courier New"/>
              </a:rPr>
              <a:t>100</a:t>
            </a:r>
            <a:r>
              <a:rPr lang="zh-CN" altLang="zh-CN" b="1" kern="100" dirty="0">
                <a:latin typeface="Times New Roman"/>
                <a:cs typeface="Times New Roman"/>
              </a:rPr>
              <a:t>滴这样的油酸酒精溶液为</a:t>
            </a:r>
            <a:r>
              <a:rPr lang="en-US" altLang="zh-CN" b="1" kern="100" dirty="0">
                <a:latin typeface="Times New Roman"/>
                <a:cs typeface="Courier New"/>
              </a:rPr>
              <a:t>1 mL</a:t>
            </a:r>
            <a:r>
              <a:rPr lang="zh-CN" altLang="zh-CN" b="1" kern="100" dirty="0">
                <a:latin typeface="Times New Roman"/>
                <a:cs typeface="Times New Roman"/>
              </a:rPr>
              <a:t>，取</a:t>
            </a:r>
            <a:r>
              <a:rPr lang="en-US" altLang="zh-CN" b="1" kern="100" dirty="0">
                <a:latin typeface="Times New Roman"/>
                <a:cs typeface="Courier New"/>
              </a:rPr>
              <a:t>1</a:t>
            </a:r>
            <a:r>
              <a:rPr lang="zh-CN" altLang="zh-CN" b="1" kern="100" dirty="0">
                <a:latin typeface="Times New Roman"/>
                <a:cs typeface="Times New Roman"/>
              </a:rPr>
              <a:t>滴这样的溶液滴入浅盘中，即滴入浅盘中的纯油酸体积为</a:t>
            </a:r>
            <a:r>
              <a:rPr lang="en-US" altLang="zh-CN" b="1" kern="100" dirty="0">
                <a:latin typeface="Times New Roman"/>
                <a:cs typeface="Courier New"/>
              </a:rPr>
              <a:t>_________cm</a:t>
            </a:r>
            <a:r>
              <a:rPr lang="en-US" altLang="zh-CN" b="1" kern="100" baseline="30000" dirty="0">
                <a:latin typeface="Times New Roman"/>
                <a:cs typeface="Courier New"/>
              </a:rPr>
              <a:t>3</a:t>
            </a:r>
            <a:r>
              <a:rPr lang="zh-CN" altLang="zh-CN" b="1" kern="100" dirty="0">
                <a:latin typeface="Times New Roman"/>
                <a:cs typeface="Times New Roman"/>
              </a:rPr>
              <a:t>。</a:t>
            </a:r>
            <a:endParaRPr lang="zh-CN" altLang="zh-CN" sz="1050" kern="100" dirty="0">
              <a:cs typeface="Courier New"/>
            </a:endParaRPr>
          </a:p>
          <a:p>
            <a:endParaRPr lang="zh-CN" altLang="en-US" dirty="0"/>
          </a:p>
        </p:txBody>
      </p:sp>
    </p:spTree>
    <p:extLst>
      <p:ext uri="{BB962C8B-B14F-4D97-AF65-F5344CB8AC3E}">
        <p14:creationId xmlns:p14="http://schemas.microsoft.com/office/powerpoint/2010/main" val="257530837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2979026255"/>
              </p:ext>
            </p:extLst>
          </p:nvPr>
        </p:nvGraphicFramePr>
        <p:xfrm>
          <a:off x="624979" y="1124744"/>
          <a:ext cx="10552112" cy="2374900"/>
        </p:xfrm>
        <a:graphic>
          <a:graphicData uri="http://schemas.openxmlformats.org/presentationml/2006/ole">
            <mc:AlternateContent xmlns:mc="http://schemas.openxmlformats.org/markup-compatibility/2006">
              <mc:Choice xmlns:v="urn:schemas-microsoft-com:vml" Requires="v">
                <p:oleObj spid="_x0000_s29719" name="文档" r:id="rId3" imgW="10552112" imgH="2375080" progId="Word.Document.12">
                  <p:embed/>
                </p:oleObj>
              </mc:Choice>
              <mc:Fallback>
                <p:oleObj name="文档" r:id="rId3" imgW="10552112" imgH="2375080" progId="Word.Document.12">
                  <p:embed/>
                  <p:pic>
                    <p:nvPicPr>
                      <p:cNvPr id="0" name=""/>
                      <p:cNvPicPr/>
                      <p:nvPr/>
                    </p:nvPicPr>
                    <p:blipFill>
                      <a:blip r:embed="rId4"/>
                      <a:stretch>
                        <a:fillRect/>
                      </a:stretch>
                    </p:blipFill>
                    <p:spPr>
                      <a:xfrm>
                        <a:off x="624979" y="1124744"/>
                        <a:ext cx="10552112" cy="2374900"/>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3420072036"/>
              </p:ext>
            </p:extLst>
          </p:nvPr>
        </p:nvGraphicFramePr>
        <p:xfrm>
          <a:off x="985019" y="3356992"/>
          <a:ext cx="10552112" cy="1506537"/>
        </p:xfrm>
        <a:graphic>
          <a:graphicData uri="http://schemas.openxmlformats.org/presentationml/2006/ole">
            <mc:AlternateContent xmlns:mc="http://schemas.openxmlformats.org/markup-compatibility/2006">
              <mc:Choice xmlns:v="urn:schemas-microsoft-com:vml" Requires="v">
                <p:oleObj spid="_x0000_s29720" name="文档" r:id="rId5" imgW="10552112" imgH="1506236" progId="Word.Document.12">
                  <p:embed/>
                </p:oleObj>
              </mc:Choice>
              <mc:Fallback>
                <p:oleObj name="文档" r:id="rId5" imgW="10552112" imgH="1506236" progId="Word.Document.12">
                  <p:embed/>
                  <p:pic>
                    <p:nvPicPr>
                      <p:cNvPr id="0" name=""/>
                      <p:cNvPicPr/>
                      <p:nvPr/>
                    </p:nvPicPr>
                    <p:blipFill>
                      <a:blip r:embed="rId6"/>
                      <a:stretch>
                        <a:fillRect/>
                      </a:stretch>
                    </p:blipFill>
                    <p:spPr>
                      <a:xfrm>
                        <a:off x="985019" y="3356992"/>
                        <a:ext cx="10552112" cy="1506537"/>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3889119589"/>
              </p:ext>
            </p:extLst>
          </p:nvPr>
        </p:nvGraphicFramePr>
        <p:xfrm>
          <a:off x="658043" y="4995515"/>
          <a:ext cx="10552112" cy="593725"/>
        </p:xfrm>
        <a:graphic>
          <a:graphicData uri="http://schemas.openxmlformats.org/presentationml/2006/ole">
            <mc:AlternateContent xmlns:mc="http://schemas.openxmlformats.org/markup-compatibility/2006">
              <mc:Choice xmlns:v="urn:schemas-microsoft-com:vml" Requires="v">
                <p:oleObj spid="_x0000_s29721" name="文档" r:id="rId7" imgW="10552112" imgH="593770" progId="Word.Document.12">
                  <p:embed/>
                </p:oleObj>
              </mc:Choice>
              <mc:Fallback>
                <p:oleObj name="文档" r:id="rId7" imgW="10552112" imgH="593770" progId="Word.Document.12">
                  <p:embed/>
                  <p:pic>
                    <p:nvPicPr>
                      <p:cNvPr id="0" name=""/>
                      <p:cNvPicPr/>
                      <p:nvPr/>
                    </p:nvPicPr>
                    <p:blipFill>
                      <a:blip r:embed="rId8"/>
                      <a:stretch>
                        <a:fillRect/>
                      </a:stretch>
                    </p:blipFill>
                    <p:spPr>
                      <a:xfrm>
                        <a:off x="658043" y="4995515"/>
                        <a:ext cx="10552112" cy="593725"/>
                      </a:xfrm>
                      <a:prstGeom prst="rect">
                        <a:avLst/>
                      </a:prstGeom>
                    </p:spPr>
                  </p:pic>
                </p:oleObj>
              </mc:Fallback>
            </mc:AlternateContent>
          </a:graphicData>
        </a:graphic>
      </p:graphicFrame>
    </p:spTree>
    <p:extLst>
      <p:ext uri="{BB962C8B-B14F-4D97-AF65-F5344CB8AC3E}">
        <p14:creationId xmlns:p14="http://schemas.microsoft.com/office/powerpoint/2010/main" val="558914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336947" y="476672"/>
            <a:ext cx="10975658" cy="4464498"/>
          </a:xfrm>
        </p:spPr>
        <p:txBody>
          <a:bodyPr>
            <a:noAutofit/>
          </a:bodyPr>
          <a:lstStyle/>
          <a:p>
            <a:pPr indent="612140" algn="just">
              <a:tabLst>
                <a:tab pos="2610485" algn="l"/>
              </a:tabLst>
            </a:pPr>
            <a:r>
              <a:rPr lang="en-US" altLang="zh-CN" b="1" kern="100" dirty="0">
                <a:latin typeface="Times New Roman"/>
                <a:cs typeface="Courier New"/>
              </a:rPr>
              <a:t>2.</a:t>
            </a:r>
            <a:r>
              <a:rPr lang="zh-CN" altLang="zh-CN" kern="100" dirty="0">
                <a:cs typeface="Courier New"/>
              </a:rPr>
              <a:t> </a:t>
            </a:r>
            <a:r>
              <a:rPr lang="zh-CN" altLang="zh-CN" b="1" kern="100" dirty="0">
                <a:latin typeface="Times New Roman"/>
                <a:cs typeface="Times New Roman"/>
              </a:rPr>
              <a:t>某同学做</a:t>
            </a:r>
            <a:r>
              <a:rPr lang="en-US" altLang="zh-CN" b="1" kern="100" dirty="0">
                <a:latin typeface="Times New Roman"/>
                <a:cs typeface="Courier New"/>
              </a:rPr>
              <a:t>“</a:t>
            </a:r>
            <a:r>
              <a:rPr lang="zh-CN" altLang="zh-CN" b="1" kern="100" dirty="0">
                <a:latin typeface="Times New Roman"/>
                <a:cs typeface="Times New Roman"/>
              </a:rPr>
              <a:t>用油膜法估测油酸分子的大小</a:t>
            </a:r>
            <a:r>
              <a:rPr lang="en-US" altLang="zh-CN" b="1" kern="100" dirty="0">
                <a:latin typeface="Times New Roman"/>
                <a:cs typeface="Courier New"/>
              </a:rPr>
              <a:t>”</a:t>
            </a:r>
            <a:r>
              <a:rPr lang="zh-CN" altLang="zh-CN" b="1" kern="100" dirty="0">
                <a:latin typeface="Times New Roman"/>
                <a:cs typeface="Times New Roman"/>
              </a:rPr>
              <a:t>的实验，实</a:t>
            </a:r>
            <a:r>
              <a:rPr lang="zh-CN" altLang="zh-CN" b="1" kern="100" dirty="0" smtClean="0">
                <a:latin typeface="Times New Roman"/>
                <a:cs typeface="Times New Roman"/>
              </a:rPr>
              <a:t>验</a:t>
            </a:r>
            <a:endParaRPr lang="en-US" altLang="zh-CN" b="1" kern="100" dirty="0" smtClean="0">
              <a:latin typeface="Times New Roman"/>
              <a:cs typeface="Times New Roman"/>
            </a:endParaRPr>
          </a:p>
          <a:p>
            <a:pPr indent="0" algn="just">
              <a:tabLst>
                <a:tab pos="2610485" algn="l"/>
              </a:tabLst>
            </a:pPr>
            <a:r>
              <a:rPr lang="zh-CN" altLang="zh-CN" b="1" kern="100" dirty="0" smtClean="0">
                <a:latin typeface="Times New Roman"/>
                <a:cs typeface="Times New Roman"/>
              </a:rPr>
              <a:t>中</a:t>
            </a:r>
            <a:r>
              <a:rPr lang="zh-CN" altLang="zh-CN" b="1" kern="100" dirty="0">
                <a:latin typeface="Times New Roman"/>
                <a:cs typeface="Times New Roman"/>
              </a:rPr>
              <a:t>所用油酸酒精溶液的浓度为每</a:t>
            </a:r>
            <a:r>
              <a:rPr lang="en-US" altLang="zh-CN" b="1" kern="100" dirty="0">
                <a:latin typeface="Times New Roman"/>
                <a:cs typeface="Courier New"/>
              </a:rPr>
              <a:t>1 000 mL</a:t>
            </a:r>
            <a:r>
              <a:rPr lang="zh-CN" altLang="zh-CN" b="1" kern="100" dirty="0">
                <a:latin typeface="Times New Roman"/>
                <a:cs typeface="Times New Roman"/>
              </a:rPr>
              <a:t>油酸酒精溶液中有纯</a:t>
            </a:r>
            <a:r>
              <a:rPr lang="zh-CN" altLang="zh-CN" b="1" kern="100" dirty="0" smtClean="0">
                <a:latin typeface="Times New Roman"/>
                <a:cs typeface="Times New Roman"/>
              </a:rPr>
              <a:t>油</a:t>
            </a:r>
            <a:endParaRPr lang="en-US" altLang="zh-CN" b="1" kern="100" dirty="0" smtClean="0">
              <a:latin typeface="Times New Roman"/>
              <a:cs typeface="Times New Roman"/>
            </a:endParaRPr>
          </a:p>
          <a:p>
            <a:pPr indent="0" algn="just">
              <a:tabLst>
                <a:tab pos="2610485" algn="l"/>
              </a:tabLst>
            </a:pPr>
            <a:r>
              <a:rPr lang="zh-CN" altLang="zh-CN" b="1" kern="100" dirty="0" smtClean="0">
                <a:latin typeface="Times New Roman"/>
                <a:cs typeface="Times New Roman"/>
              </a:rPr>
              <a:t>酸</a:t>
            </a:r>
            <a:r>
              <a:rPr lang="en-US" altLang="zh-CN" b="1" kern="100" dirty="0">
                <a:latin typeface="Times New Roman"/>
                <a:cs typeface="Courier New"/>
              </a:rPr>
              <a:t>0.6 mL</a:t>
            </a:r>
            <a:r>
              <a:rPr lang="zh-CN" altLang="zh-CN" b="1" kern="100" dirty="0">
                <a:latin typeface="Times New Roman"/>
                <a:cs typeface="Times New Roman"/>
              </a:rPr>
              <a:t>，用注射器向烧杯内滴</a:t>
            </a:r>
            <a:r>
              <a:rPr lang="en-US" altLang="zh-CN" b="1" kern="100" dirty="0">
                <a:latin typeface="Times New Roman"/>
                <a:cs typeface="Courier New"/>
              </a:rPr>
              <a:t>50</a:t>
            </a:r>
            <a:r>
              <a:rPr lang="zh-CN" altLang="zh-CN" b="1" kern="100" dirty="0">
                <a:latin typeface="Times New Roman"/>
                <a:cs typeface="Times New Roman"/>
              </a:rPr>
              <a:t>滴上述溶液，注射器中的溶</a:t>
            </a:r>
            <a:r>
              <a:rPr lang="zh-CN" altLang="zh-CN" b="1" kern="100" dirty="0" smtClean="0">
                <a:latin typeface="Times New Roman"/>
                <a:cs typeface="Times New Roman"/>
              </a:rPr>
              <a:t>液</a:t>
            </a:r>
            <a:endParaRPr lang="en-US" altLang="zh-CN" b="1" kern="100" dirty="0" smtClean="0">
              <a:latin typeface="Times New Roman"/>
              <a:cs typeface="Times New Roman"/>
            </a:endParaRPr>
          </a:p>
          <a:p>
            <a:pPr indent="0" algn="just">
              <a:tabLst>
                <a:tab pos="2610485" algn="l"/>
              </a:tabLst>
            </a:pPr>
            <a:r>
              <a:rPr lang="zh-CN" altLang="zh-CN" b="1" kern="100" dirty="0" smtClean="0">
                <a:latin typeface="Times New Roman"/>
                <a:cs typeface="Times New Roman"/>
              </a:rPr>
              <a:t>体</a:t>
            </a:r>
            <a:r>
              <a:rPr lang="zh-CN" altLang="zh-CN" b="1" kern="100" dirty="0">
                <a:latin typeface="Times New Roman"/>
                <a:cs typeface="Times New Roman"/>
              </a:rPr>
              <a:t>积减少</a:t>
            </a:r>
            <a:r>
              <a:rPr lang="en-US" altLang="zh-CN" b="1" kern="100" dirty="0">
                <a:latin typeface="Times New Roman"/>
                <a:cs typeface="Courier New"/>
              </a:rPr>
              <a:t>1 mL</a:t>
            </a:r>
            <a:r>
              <a:rPr lang="zh-CN" altLang="zh-CN" b="1" kern="100" dirty="0">
                <a:latin typeface="Times New Roman"/>
                <a:cs typeface="Times New Roman"/>
              </a:rPr>
              <a:t>，若把一滴这样的溶液滴入盛水的浅盘中，由于酒精溶于水，油酸在水面展开，稳定后形成单分子油膜的形状如图所示。</a:t>
            </a:r>
            <a:endParaRPr lang="zh-CN" altLang="zh-CN" kern="100" dirty="0">
              <a:cs typeface="Courier New"/>
            </a:endParaRPr>
          </a:p>
          <a:p>
            <a:pPr indent="612140" algn="just">
              <a:tabLst>
                <a:tab pos="2610485" algn="l"/>
              </a:tabLst>
            </a:pPr>
            <a:r>
              <a:rPr lang="en-US" altLang="zh-CN" b="1" kern="100" dirty="0">
                <a:latin typeface="Times New Roman"/>
                <a:cs typeface="Courier New"/>
              </a:rPr>
              <a:t>(1)</a:t>
            </a:r>
            <a:r>
              <a:rPr lang="zh-CN" altLang="zh-CN" b="1" kern="100" dirty="0">
                <a:latin typeface="Times New Roman"/>
                <a:cs typeface="Times New Roman"/>
              </a:rPr>
              <a:t>若每一小方格的边长为</a:t>
            </a:r>
            <a:r>
              <a:rPr lang="en-US" altLang="zh-CN" b="1" kern="100" dirty="0">
                <a:latin typeface="Times New Roman"/>
                <a:cs typeface="Courier New"/>
              </a:rPr>
              <a:t>20 mm</a:t>
            </a:r>
            <a:r>
              <a:rPr lang="zh-CN" altLang="zh-CN" b="1" kern="100" dirty="0">
                <a:latin typeface="Times New Roman"/>
                <a:cs typeface="Times New Roman"/>
              </a:rPr>
              <a:t>，则油酸薄膜的面积约为</a:t>
            </a:r>
            <a:r>
              <a:rPr lang="en-US" altLang="zh-CN" b="1" kern="100" dirty="0">
                <a:latin typeface="Times New Roman"/>
                <a:cs typeface="Courier New"/>
              </a:rPr>
              <a:t>________m</a:t>
            </a:r>
            <a:r>
              <a:rPr lang="en-US" altLang="zh-CN" b="1" kern="100" baseline="30000" dirty="0">
                <a:latin typeface="Times New Roman"/>
                <a:cs typeface="Courier New"/>
              </a:rPr>
              <a:t>2</a:t>
            </a:r>
            <a:r>
              <a:rPr lang="zh-CN" altLang="zh-CN" b="1" kern="100" dirty="0">
                <a:latin typeface="Times New Roman"/>
                <a:cs typeface="Times New Roman"/>
              </a:rPr>
              <a:t>；</a:t>
            </a:r>
            <a:endParaRPr lang="zh-CN" altLang="zh-CN" kern="100" dirty="0">
              <a:cs typeface="Courier New"/>
            </a:endParaRPr>
          </a:p>
          <a:p>
            <a:pPr indent="612140" algn="just">
              <a:tabLst>
                <a:tab pos="2610485" algn="l"/>
              </a:tabLst>
            </a:pPr>
            <a:r>
              <a:rPr lang="en-US" altLang="zh-CN" b="1" kern="100" dirty="0">
                <a:latin typeface="Times New Roman"/>
                <a:cs typeface="Courier New"/>
              </a:rPr>
              <a:t>(2)</a:t>
            </a:r>
            <a:r>
              <a:rPr lang="zh-CN" altLang="zh-CN" b="1" kern="100" dirty="0">
                <a:latin typeface="Times New Roman"/>
                <a:cs typeface="Times New Roman"/>
              </a:rPr>
              <a:t>一滴油酸酒精溶液含有纯油酸的体积为</a:t>
            </a:r>
            <a:r>
              <a:rPr lang="en-US" altLang="zh-CN" b="1" kern="100" dirty="0">
                <a:latin typeface="Times New Roman"/>
                <a:cs typeface="Courier New"/>
              </a:rPr>
              <a:t>________m</a:t>
            </a:r>
            <a:r>
              <a:rPr lang="en-US" altLang="zh-CN" b="1" kern="100" baseline="30000" dirty="0">
                <a:latin typeface="Times New Roman"/>
                <a:cs typeface="Courier New"/>
              </a:rPr>
              <a:t>3</a:t>
            </a:r>
            <a:r>
              <a:rPr lang="zh-CN" altLang="zh-CN" b="1" kern="100" dirty="0">
                <a:latin typeface="Times New Roman"/>
                <a:cs typeface="Times New Roman"/>
              </a:rPr>
              <a:t>；</a:t>
            </a:r>
            <a:endParaRPr lang="zh-CN" altLang="zh-CN" kern="100" dirty="0">
              <a:cs typeface="Courier New"/>
            </a:endParaRPr>
          </a:p>
          <a:p>
            <a:pPr indent="612140" algn="just">
              <a:tabLst>
                <a:tab pos="2610485" algn="l"/>
              </a:tabLst>
            </a:pPr>
            <a:r>
              <a:rPr lang="en-US" altLang="zh-CN" b="1" kern="100" dirty="0">
                <a:latin typeface="Times New Roman"/>
                <a:cs typeface="Courier New"/>
              </a:rPr>
              <a:t>(3)</a:t>
            </a:r>
            <a:r>
              <a:rPr lang="zh-CN" altLang="zh-CN" b="1" kern="100" dirty="0">
                <a:latin typeface="Times New Roman"/>
                <a:cs typeface="Times New Roman"/>
              </a:rPr>
              <a:t>由以上数据，估算出油酸分子的直径</a:t>
            </a:r>
            <a:r>
              <a:rPr lang="en-US" altLang="zh-CN" b="1" i="1" kern="100" dirty="0">
                <a:latin typeface="Times New Roman"/>
                <a:cs typeface="Courier New"/>
              </a:rPr>
              <a:t>d</a:t>
            </a:r>
            <a:r>
              <a:rPr lang="zh-CN" altLang="zh-CN" b="1" kern="100" dirty="0">
                <a:latin typeface="Times New Roman"/>
                <a:cs typeface="Times New Roman"/>
              </a:rPr>
              <a:t>＝</a:t>
            </a:r>
            <a:r>
              <a:rPr lang="en-US" altLang="zh-CN" b="1" kern="100" dirty="0">
                <a:latin typeface="Times New Roman"/>
                <a:cs typeface="Courier New"/>
              </a:rPr>
              <a:t>________m(</a:t>
            </a:r>
            <a:r>
              <a:rPr lang="zh-CN" altLang="zh-CN" b="1" kern="100" dirty="0">
                <a:latin typeface="Times New Roman"/>
                <a:cs typeface="Times New Roman"/>
              </a:rPr>
              <a:t>保留一位有效数字</a:t>
            </a:r>
            <a:r>
              <a:rPr lang="en-US" altLang="zh-CN" b="1" kern="100" dirty="0">
                <a:latin typeface="Times New Roman"/>
                <a:cs typeface="Courier New"/>
              </a:rPr>
              <a:t>)</a:t>
            </a:r>
            <a:r>
              <a:rPr lang="zh-CN" altLang="zh-CN" b="1" kern="100" dirty="0">
                <a:latin typeface="Times New Roman"/>
                <a:cs typeface="Times New Roman"/>
              </a:rPr>
              <a:t>。</a:t>
            </a:r>
            <a:endParaRPr lang="zh-CN" altLang="zh-CN" kern="100" dirty="0">
              <a:cs typeface="Courier New"/>
            </a:endParaRPr>
          </a:p>
          <a:p>
            <a:endParaRPr lang="zh-CN" altLang="en-US" dirty="0"/>
          </a:p>
        </p:txBody>
      </p:sp>
      <p:pic>
        <p:nvPicPr>
          <p:cNvPr id="30722" name="Picture 2" descr="F:\粤教版物理选择性必修第三册\20XWL1-18.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193931" y="548680"/>
            <a:ext cx="2407056" cy="18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201052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624979" y="764704"/>
            <a:ext cx="10975658" cy="4464498"/>
          </a:xfrm>
        </p:spPr>
        <p:txBody>
          <a:bodyPr/>
          <a:lstStyle/>
          <a:p>
            <a:pPr indent="612140" algn="just">
              <a:tabLst>
                <a:tab pos="2610485" algn="l"/>
              </a:tabLst>
            </a:pPr>
            <a:r>
              <a:rPr lang="zh-CN" altLang="zh-CN" b="1" kern="100" dirty="0">
                <a:solidFill>
                  <a:srgbClr val="FF0000"/>
                </a:solidFill>
                <a:latin typeface="Times New Roman"/>
                <a:ea typeface="黑体"/>
                <a:cs typeface="Times New Roman"/>
              </a:rPr>
              <a:t>解析：</a:t>
            </a:r>
            <a:r>
              <a:rPr lang="zh-CN" altLang="zh-CN" b="1" kern="100" dirty="0">
                <a:latin typeface="Times New Roman"/>
                <a:ea typeface="楷体_GB2312"/>
                <a:cs typeface="Times New Roman"/>
              </a:rPr>
              <a:t>估测方法是将每个油酸分子视为球形分子模型；在水面上形成单分子油膜；油膜的厚度可视为油酸分子的直径。</a:t>
            </a:r>
            <a:endParaRPr lang="zh-CN" altLang="zh-CN" sz="1050" kern="100" dirty="0">
              <a:cs typeface="Courier New"/>
            </a:endParaRPr>
          </a:p>
          <a:p>
            <a:pPr indent="612140" algn="just">
              <a:tabLst>
                <a:tab pos="2610485" algn="l"/>
              </a:tabLst>
            </a:pP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由题图可知油膜大约占</a:t>
            </a:r>
            <a:r>
              <a:rPr lang="en-US" altLang="zh-CN" b="1" kern="100" dirty="0">
                <a:latin typeface="Times New Roman"/>
                <a:ea typeface="楷体_GB2312"/>
                <a:cs typeface="Courier New"/>
              </a:rPr>
              <a:t>56</a:t>
            </a:r>
            <a:r>
              <a:rPr lang="zh-CN" altLang="zh-CN" b="1" kern="100" dirty="0">
                <a:latin typeface="Times New Roman"/>
                <a:ea typeface="楷体_GB2312"/>
                <a:cs typeface="Times New Roman"/>
              </a:rPr>
              <a:t>个方格，所以油膜面积约为</a:t>
            </a:r>
            <a:r>
              <a:rPr lang="en-US" altLang="zh-CN" b="1" i="1" kern="100" dirty="0">
                <a:latin typeface="Times New Roman"/>
                <a:ea typeface="楷体_GB2312"/>
                <a:cs typeface="Courier New"/>
              </a:rPr>
              <a:t>S</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56</a:t>
            </a:r>
            <a:r>
              <a:rPr lang="en-US" altLang="zh-CN" b="1" kern="100" dirty="0">
                <a:latin typeface="Times New Roman"/>
                <a:cs typeface="Courier New"/>
              </a:rPr>
              <a:t>×</a:t>
            </a:r>
            <a:r>
              <a:rPr lang="en-US" altLang="zh-CN" b="1" kern="100" dirty="0">
                <a:latin typeface="Times New Roman"/>
                <a:ea typeface="楷体_GB2312"/>
                <a:cs typeface="Courier New"/>
              </a:rPr>
              <a:t>20</a:t>
            </a:r>
            <a:r>
              <a:rPr lang="en-US" altLang="zh-CN" b="1" kern="100" dirty="0">
                <a:latin typeface="Times New Roman"/>
                <a:cs typeface="Courier New"/>
              </a:rPr>
              <a:t>×</a:t>
            </a:r>
            <a:r>
              <a:rPr lang="en-US" altLang="zh-CN" b="1" kern="100" dirty="0">
                <a:latin typeface="Times New Roman"/>
                <a:ea typeface="楷体_GB2312"/>
                <a:cs typeface="Courier New"/>
              </a:rPr>
              <a:t>20 mm</a:t>
            </a:r>
            <a:r>
              <a:rPr lang="en-US" altLang="zh-CN" b="1" kern="100" baseline="30000" dirty="0">
                <a:latin typeface="Times New Roman"/>
                <a:ea typeface="楷体_GB2312"/>
                <a:cs typeface="Courier New"/>
              </a:rPr>
              <a:t>2</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22 400 mm</a:t>
            </a:r>
            <a:r>
              <a:rPr lang="en-US" altLang="zh-CN" b="1" kern="100" baseline="30000" dirty="0">
                <a:latin typeface="Times New Roman"/>
                <a:ea typeface="楷体_GB2312"/>
                <a:cs typeface="Courier New"/>
              </a:rPr>
              <a:t>2</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2.24</a:t>
            </a:r>
            <a:r>
              <a:rPr lang="en-US" altLang="zh-CN" b="1" kern="100" dirty="0">
                <a:latin typeface="Times New Roman"/>
                <a:cs typeface="Courier New"/>
              </a:rPr>
              <a:t>×</a:t>
            </a:r>
            <a:r>
              <a:rPr lang="en-US" altLang="zh-CN" b="1" kern="100" dirty="0">
                <a:latin typeface="Times New Roman"/>
                <a:ea typeface="楷体_GB2312"/>
                <a:cs typeface="Courier New"/>
              </a:rPr>
              <a:t>10</a:t>
            </a:r>
            <a:r>
              <a:rPr lang="zh-CN" altLang="zh-CN" b="1" kern="100" baseline="30000" dirty="0">
                <a:latin typeface="Times New Roman"/>
                <a:ea typeface="楷体_GB2312"/>
                <a:cs typeface="Times New Roman"/>
              </a:rPr>
              <a:t>－</a:t>
            </a:r>
            <a:r>
              <a:rPr lang="en-US" altLang="zh-CN" b="1" kern="100" baseline="30000" dirty="0">
                <a:latin typeface="Times New Roman"/>
                <a:ea typeface="楷体_GB2312"/>
                <a:cs typeface="Courier New"/>
              </a:rPr>
              <a:t>2</a:t>
            </a:r>
            <a:r>
              <a:rPr lang="en-US" altLang="zh-CN" b="1" kern="100" dirty="0">
                <a:latin typeface="Times New Roman"/>
                <a:ea typeface="楷体_GB2312"/>
                <a:cs typeface="Courier New"/>
              </a:rPr>
              <a:t> m</a:t>
            </a:r>
            <a:r>
              <a:rPr lang="en-US" altLang="zh-CN" b="1" kern="100" baseline="30000" dirty="0">
                <a:latin typeface="Times New Roman"/>
                <a:ea typeface="楷体_GB2312"/>
                <a:cs typeface="Courier New"/>
              </a:rPr>
              <a:t>2</a:t>
            </a:r>
            <a:r>
              <a:rPr lang="zh-CN" altLang="zh-CN" b="1" kern="100" dirty="0">
                <a:latin typeface="Times New Roman"/>
                <a:ea typeface="楷体_GB2312"/>
                <a:cs typeface="Times New Roman"/>
              </a:rPr>
              <a:t>；</a:t>
            </a:r>
            <a:endParaRPr lang="zh-CN" altLang="zh-CN" sz="1050" kern="100" dirty="0">
              <a:cs typeface="Courier New"/>
            </a:endParaRPr>
          </a:p>
          <a:p>
            <a:endParaRPr lang="zh-CN" altLang="en-US" dirty="0"/>
          </a:p>
        </p:txBody>
      </p:sp>
      <p:graphicFrame>
        <p:nvGraphicFramePr>
          <p:cNvPr id="2" name="对象 1"/>
          <p:cNvGraphicFramePr>
            <a:graphicFrameLocks noChangeAspect="1"/>
          </p:cNvGraphicFramePr>
          <p:nvPr>
            <p:extLst>
              <p:ext uri="{D42A27DB-BD31-4B8C-83A1-F6EECF244321}">
                <p14:modId xmlns:p14="http://schemas.microsoft.com/office/powerpoint/2010/main" val="3671036719"/>
              </p:ext>
            </p:extLst>
          </p:nvPr>
        </p:nvGraphicFramePr>
        <p:xfrm>
          <a:off x="730051" y="2996952"/>
          <a:ext cx="10552112" cy="1506537"/>
        </p:xfrm>
        <a:graphic>
          <a:graphicData uri="http://schemas.openxmlformats.org/presentationml/2006/ole">
            <mc:AlternateContent xmlns:mc="http://schemas.openxmlformats.org/markup-compatibility/2006">
              <mc:Choice xmlns:v="urn:schemas-microsoft-com:vml" Requires="v">
                <p:oleObj spid="_x0000_s31764" name="文档" r:id="rId3" imgW="10552112" imgH="1506236" progId="Word.Document.12">
                  <p:embed/>
                </p:oleObj>
              </mc:Choice>
              <mc:Fallback>
                <p:oleObj name="文档" r:id="rId3" imgW="10552112" imgH="1506236" progId="Word.Document.12">
                  <p:embed/>
                  <p:pic>
                    <p:nvPicPr>
                      <p:cNvPr id="0" name=""/>
                      <p:cNvPicPr/>
                      <p:nvPr/>
                    </p:nvPicPr>
                    <p:blipFill>
                      <a:blip r:embed="rId4"/>
                      <a:stretch>
                        <a:fillRect/>
                      </a:stretch>
                    </p:blipFill>
                    <p:spPr>
                      <a:xfrm>
                        <a:off x="730051" y="2996952"/>
                        <a:ext cx="10552112" cy="1506537"/>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110063115"/>
              </p:ext>
            </p:extLst>
          </p:nvPr>
        </p:nvGraphicFramePr>
        <p:xfrm>
          <a:off x="730051" y="4437112"/>
          <a:ext cx="10552112" cy="1001713"/>
        </p:xfrm>
        <a:graphic>
          <a:graphicData uri="http://schemas.openxmlformats.org/presentationml/2006/ole">
            <mc:AlternateContent xmlns:mc="http://schemas.openxmlformats.org/markup-compatibility/2006">
              <mc:Choice xmlns:v="urn:schemas-microsoft-com:vml" Requires="v">
                <p:oleObj spid="_x0000_s31765" name="文档" r:id="rId5" imgW="10552112" imgH="1002235" progId="Word.Document.12">
                  <p:embed/>
                </p:oleObj>
              </mc:Choice>
              <mc:Fallback>
                <p:oleObj name="文档" r:id="rId5" imgW="10552112" imgH="1002235" progId="Word.Document.12">
                  <p:embed/>
                  <p:pic>
                    <p:nvPicPr>
                      <p:cNvPr id="0" name=""/>
                      <p:cNvPicPr/>
                      <p:nvPr/>
                    </p:nvPicPr>
                    <p:blipFill>
                      <a:blip r:embed="rId6"/>
                      <a:stretch>
                        <a:fillRect/>
                      </a:stretch>
                    </p:blipFill>
                    <p:spPr>
                      <a:xfrm>
                        <a:off x="730051" y="4437112"/>
                        <a:ext cx="10552112" cy="1001713"/>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1818961211"/>
              </p:ext>
            </p:extLst>
          </p:nvPr>
        </p:nvGraphicFramePr>
        <p:xfrm>
          <a:off x="552971" y="5373216"/>
          <a:ext cx="10552112" cy="593725"/>
        </p:xfrm>
        <a:graphic>
          <a:graphicData uri="http://schemas.openxmlformats.org/presentationml/2006/ole">
            <mc:AlternateContent xmlns:mc="http://schemas.openxmlformats.org/markup-compatibility/2006">
              <mc:Choice xmlns:v="urn:schemas-microsoft-com:vml" Requires="v">
                <p:oleObj spid="_x0000_s31766" name="文档" r:id="rId7" imgW="10552112" imgH="593770" progId="Word.Document.12">
                  <p:embed/>
                </p:oleObj>
              </mc:Choice>
              <mc:Fallback>
                <p:oleObj name="文档" r:id="rId7" imgW="10552112" imgH="593770" progId="Word.Document.12">
                  <p:embed/>
                  <p:pic>
                    <p:nvPicPr>
                      <p:cNvPr id="0" name=""/>
                      <p:cNvPicPr/>
                      <p:nvPr/>
                    </p:nvPicPr>
                    <p:blipFill>
                      <a:blip r:embed="rId8"/>
                      <a:stretch>
                        <a:fillRect/>
                      </a:stretch>
                    </p:blipFill>
                    <p:spPr>
                      <a:xfrm>
                        <a:off x="552971" y="5373216"/>
                        <a:ext cx="10552112" cy="593725"/>
                      </a:xfrm>
                      <a:prstGeom prst="rect">
                        <a:avLst/>
                      </a:prstGeom>
                    </p:spPr>
                  </p:pic>
                </p:oleObj>
              </mc:Fallback>
            </mc:AlternateContent>
          </a:graphicData>
        </a:graphic>
      </p:graphicFrame>
    </p:spTree>
    <p:extLst>
      <p:ext uri="{BB962C8B-B14F-4D97-AF65-F5344CB8AC3E}">
        <p14:creationId xmlns:p14="http://schemas.microsoft.com/office/powerpoint/2010/main" val="2430385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007" y="1497547"/>
            <a:ext cx="944421"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811" y="1502660"/>
            <a:ext cx="9578899"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913011" y="2420888"/>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课时跟踪检测</a:t>
            </a: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课时</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跟踪</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检测（</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一</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343377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79398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686335811"/>
              </p:ext>
            </p:extLst>
          </p:nvPr>
        </p:nvGraphicFramePr>
        <p:xfrm>
          <a:off x="624979" y="980728"/>
          <a:ext cx="10594975" cy="5222875"/>
        </p:xfrm>
        <a:graphic>
          <a:graphicData uri="http://schemas.openxmlformats.org/presentationml/2006/ole">
            <mc:AlternateContent xmlns:mc="http://schemas.openxmlformats.org/markup-compatibility/2006">
              <mc:Choice xmlns:v="urn:schemas-microsoft-com:vml" Requires="v">
                <p:oleObj spid="_x0000_s3116" name="文档" r:id="rId3" imgW="10659520" imgH="5268338" progId="Word.Document.12">
                  <p:embed/>
                </p:oleObj>
              </mc:Choice>
              <mc:Fallback>
                <p:oleObj name="文档" r:id="rId3" imgW="10659520" imgH="5268338" progId="Word.Document.12">
                  <p:embed/>
                  <p:pic>
                    <p:nvPicPr>
                      <p:cNvPr id="0" name=""/>
                      <p:cNvPicPr/>
                      <p:nvPr/>
                    </p:nvPicPr>
                    <p:blipFill>
                      <a:blip r:embed="rId4"/>
                      <a:stretch>
                        <a:fillRect/>
                      </a:stretch>
                    </p:blipFill>
                    <p:spPr>
                      <a:xfrm>
                        <a:off x="624979" y="980728"/>
                        <a:ext cx="10594975" cy="5222875"/>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3969027020"/>
              </p:ext>
            </p:extLst>
          </p:nvPr>
        </p:nvGraphicFramePr>
        <p:xfrm>
          <a:off x="3958356" y="5229200"/>
          <a:ext cx="5235575" cy="777875"/>
        </p:xfrm>
        <a:graphic>
          <a:graphicData uri="http://schemas.openxmlformats.org/presentationml/2006/ole">
            <mc:AlternateContent xmlns:mc="http://schemas.openxmlformats.org/markup-compatibility/2006">
              <mc:Choice xmlns:v="urn:schemas-microsoft-com:vml" Requires="v">
                <p:oleObj spid="_x0000_s3117" name="文档" r:id="rId5" imgW="5269437" imgH="791948" progId="Word.Document.12">
                  <p:embed/>
                </p:oleObj>
              </mc:Choice>
              <mc:Fallback>
                <p:oleObj name="文档" r:id="rId5" imgW="5269437" imgH="791948" progId="Word.Document.12">
                  <p:embed/>
                  <p:pic>
                    <p:nvPicPr>
                      <p:cNvPr id="0" name=""/>
                      <p:cNvPicPr/>
                      <p:nvPr/>
                    </p:nvPicPr>
                    <p:blipFill>
                      <a:blip r:embed="rId6"/>
                      <a:stretch>
                        <a:fillRect/>
                      </a:stretch>
                    </p:blipFill>
                    <p:spPr>
                      <a:xfrm>
                        <a:off x="3958356" y="5229200"/>
                        <a:ext cx="5235575" cy="777875"/>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908720"/>
            <a:ext cx="10975658" cy="4464498"/>
          </a:xfrm>
        </p:spPr>
        <p:txBody>
          <a:bodyPr/>
          <a:lstStyle/>
          <a:p>
            <a:pPr marL="539750" indent="-539750" algn="just">
              <a:tabLst>
                <a:tab pos="5581015"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实验器材</a:t>
            </a:r>
            <a:endParaRPr lang="zh-CN" altLang="zh-CN" sz="1050" kern="100" dirty="0">
              <a:cs typeface="Courier New"/>
            </a:endParaRPr>
          </a:p>
          <a:p>
            <a:pPr marL="539750" indent="-539750" algn="just">
              <a:tabLst>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清</a:t>
            </a:r>
            <a:r>
              <a:rPr lang="zh-CN" altLang="zh-CN" b="1" kern="100" dirty="0">
                <a:latin typeface="Times New Roman"/>
                <a:cs typeface="Times New Roman"/>
              </a:rPr>
              <a:t>水</a:t>
            </a:r>
            <a:r>
              <a:rPr lang="zh-CN" altLang="zh-CN" b="1" kern="100" dirty="0" smtClean="0">
                <a:latin typeface="Times New Roman"/>
                <a:cs typeface="Times New Roman"/>
              </a:rPr>
              <a:t>、</a:t>
            </a:r>
            <a:r>
              <a:rPr lang="en-US" altLang="zh-CN" b="1" kern="100" dirty="0" smtClean="0">
                <a:latin typeface="Times New Roman"/>
                <a:cs typeface="Times New Roman"/>
              </a:rPr>
              <a:t>_______</a:t>
            </a:r>
            <a:r>
              <a:rPr lang="zh-CN" altLang="zh-CN" b="1" kern="100" dirty="0" smtClean="0">
                <a:latin typeface="Times New Roman"/>
                <a:cs typeface="Times New Roman"/>
              </a:rPr>
              <a:t>、</a:t>
            </a:r>
            <a:r>
              <a:rPr lang="zh-CN" altLang="zh-CN" b="1" kern="100" dirty="0">
                <a:latin typeface="Times New Roman"/>
                <a:cs typeface="Times New Roman"/>
              </a:rPr>
              <a:t>油酸、浅盘</a:t>
            </a:r>
            <a:r>
              <a:rPr lang="en-US" altLang="zh-CN" b="1" kern="100" dirty="0">
                <a:latin typeface="Times New Roman"/>
                <a:cs typeface="Courier New"/>
              </a:rPr>
              <a:t>(</a:t>
            </a:r>
            <a:r>
              <a:rPr lang="zh-CN" altLang="zh-CN" b="1" kern="100" dirty="0">
                <a:latin typeface="Times New Roman"/>
                <a:cs typeface="Times New Roman"/>
              </a:rPr>
              <a:t>边长约为</a:t>
            </a:r>
            <a:r>
              <a:rPr lang="en-US" altLang="zh-CN" b="1" kern="100" dirty="0">
                <a:latin typeface="Times New Roman"/>
                <a:cs typeface="Courier New"/>
              </a:rPr>
              <a:t>30</a:t>
            </a:r>
            <a:r>
              <a:rPr lang="zh-CN" altLang="zh-CN" b="1" kern="100" dirty="0">
                <a:latin typeface="Times New Roman"/>
                <a:cs typeface="Times New Roman"/>
              </a:rPr>
              <a:t>～</a:t>
            </a:r>
            <a:r>
              <a:rPr lang="en-US" altLang="zh-CN" b="1" kern="100" dirty="0">
                <a:latin typeface="Times New Roman"/>
                <a:cs typeface="Courier New"/>
              </a:rPr>
              <a:t>40 cm)</a:t>
            </a:r>
            <a:r>
              <a:rPr lang="zh-CN" altLang="zh-CN" b="1" kern="100" dirty="0">
                <a:latin typeface="Times New Roman"/>
                <a:cs typeface="Times New Roman"/>
              </a:rPr>
              <a:t>、滴管</a:t>
            </a:r>
            <a:r>
              <a:rPr lang="en-US" altLang="zh-CN" b="1" kern="100" dirty="0">
                <a:latin typeface="Times New Roman"/>
                <a:cs typeface="Courier New"/>
              </a:rPr>
              <a:t>(</a:t>
            </a:r>
            <a:r>
              <a:rPr lang="zh-CN" altLang="zh-CN" b="1" kern="100" dirty="0">
                <a:latin typeface="Times New Roman"/>
                <a:ea typeface="楷体_GB2312"/>
                <a:cs typeface="Times New Roman"/>
              </a:rPr>
              <a:t>或注射器</a:t>
            </a:r>
            <a:r>
              <a:rPr lang="en-US" altLang="zh-CN" b="1" kern="100" dirty="0">
                <a:latin typeface="Times New Roman"/>
                <a:cs typeface="Courier New"/>
              </a:rPr>
              <a:t>)</a:t>
            </a:r>
            <a:r>
              <a:rPr lang="zh-CN" altLang="zh-CN" b="1" kern="100" dirty="0">
                <a:latin typeface="Times New Roman"/>
                <a:cs typeface="Times New Roman"/>
              </a:rPr>
              <a:t>、烧杯</a:t>
            </a:r>
            <a:r>
              <a:rPr lang="zh-CN" altLang="zh-CN" b="1" kern="100" dirty="0" smtClean="0">
                <a:latin typeface="Times New Roman"/>
                <a:cs typeface="Times New Roman"/>
              </a:rPr>
              <a:t>、</a:t>
            </a:r>
            <a:r>
              <a:rPr lang="en-US" altLang="zh-CN" b="1" kern="100" dirty="0" smtClean="0">
                <a:latin typeface="Times New Roman"/>
                <a:cs typeface="Times New Roman"/>
              </a:rPr>
              <a:t>________</a:t>
            </a:r>
            <a:r>
              <a:rPr lang="zh-CN" altLang="zh-CN" b="1" kern="100" dirty="0" smtClean="0">
                <a:latin typeface="Times New Roman"/>
                <a:cs typeface="Times New Roman"/>
              </a:rPr>
              <a:t>、</a:t>
            </a:r>
            <a:r>
              <a:rPr lang="zh-CN" altLang="zh-CN" b="1" kern="100" dirty="0">
                <a:latin typeface="Times New Roman"/>
                <a:cs typeface="Times New Roman"/>
              </a:rPr>
              <a:t>彩笔</a:t>
            </a:r>
            <a:r>
              <a:rPr lang="zh-CN" altLang="zh-CN" b="1" kern="100" dirty="0" smtClean="0">
                <a:latin typeface="Times New Roman"/>
                <a:cs typeface="Times New Roman"/>
              </a:rPr>
              <a:t>、</a:t>
            </a:r>
            <a:r>
              <a:rPr lang="en-US" altLang="zh-CN" b="1" kern="100" dirty="0" smtClean="0">
                <a:latin typeface="Times New Roman"/>
                <a:cs typeface="Times New Roman"/>
              </a:rPr>
              <a:t>________</a:t>
            </a:r>
            <a:r>
              <a:rPr lang="zh-CN" altLang="zh-CN" b="1" kern="100" dirty="0" smtClean="0">
                <a:latin typeface="Times New Roman"/>
                <a:cs typeface="Times New Roman"/>
              </a:rPr>
              <a:t>、</a:t>
            </a:r>
            <a:r>
              <a:rPr lang="zh-CN" altLang="zh-CN" b="1" kern="100" dirty="0">
                <a:latin typeface="Times New Roman"/>
                <a:cs typeface="Times New Roman"/>
              </a:rPr>
              <a:t>坐标纸、容量瓶</a:t>
            </a:r>
            <a:r>
              <a:rPr lang="en-US" altLang="zh-CN" b="1" kern="100" dirty="0">
                <a:latin typeface="Times New Roman"/>
                <a:cs typeface="Courier New"/>
              </a:rPr>
              <a:t>(500 mL)</a:t>
            </a:r>
            <a:r>
              <a:rPr lang="zh-CN" altLang="zh-CN" b="1" kern="100" dirty="0">
                <a:latin typeface="Times New Roman"/>
                <a:cs typeface="Times New Roman"/>
              </a:rPr>
              <a:t>。</a:t>
            </a:r>
            <a:endParaRPr lang="zh-CN" altLang="zh-CN" sz="1050" kern="100" dirty="0">
              <a:cs typeface="Courier New"/>
            </a:endParaRPr>
          </a:p>
          <a:p>
            <a:pPr marL="539750" indent="-539750"/>
            <a:endParaRPr lang="zh-CN" altLang="en-US" dirty="0"/>
          </a:p>
        </p:txBody>
      </p:sp>
      <p:sp>
        <p:nvSpPr>
          <p:cNvPr id="4" name="矩形 3"/>
          <p:cNvSpPr/>
          <p:nvPr/>
        </p:nvSpPr>
        <p:spPr>
          <a:xfrm>
            <a:off x="2213038" y="1556792"/>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酒精</a:t>
            </a:r>
            <a:endParaRPr lang="zh-CN" altLang="en-US" dirty="0"/>
          </a:p>
        </p:txBody>
      </p:sp>
      <p:sp>
        <p:nvSpPr>
          <p:cNvPr id="5" name="矩形 4"/>
          <p:cNvSpPr/>
          <p:nvPr/>
        </p:nvSpPr>
        <p:spPr>
          <a:xfrm>
            <a:off x="1216263" y="2132856"/>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玻璃板</a:t>
            </a:r>
            <a:endParaRPr lang="zh-CN" altLang="en-US" dirty="0"/>
          </a:p>
        </p:txBody>
      </p:sp>
      <p:sp>
        <p:nvSpPr>
          <p:cNvPr id="6" name="矩形 5"/>
          <p:cNvSpPr/>
          <p:nvPr/>
        </p:nvSpPr>
        <p:spPr>
          <a:xfrm>
            <a:off x="3703858" y="2132856"/>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痱子粉</a:t>
            </a:r>
            <a:endParaRPr lang="zh-CN" altLang="en-US" dirty="0"/>
          </a:p>
        </p:txBody>
      </p:sp>
      <p:graphicFrame>
        <p:nvGraphicFramePr>
          <p:cNvPr id="7" name="对象 6"/>
          <p:cNvGraphicFramePr>
            <a:graphicFrameLocks noChangeAspect="1"/>
          </p:cNvGraphicFramePr>
          <p:nvPr>
            <p:extLst>
              <p:ext uri="{D42A27DB-BD31-4B8C-83A1-F6EECF244321}">
                <p14:modId xmlns:p14="http://schemas.microsoft.com/office/powerpoint/2010/main" val="868484594"/>
              </p:ext>
            </p:extLst>
          </p:nvPr>
        </p:nvGraphicFramePr>
        <p:xfrm>
          <a:off x="788988" y="2806700"/>
          <a:ext cx="10183812" cy="2963863"/>
        </p:xfrm>
        <a:graphic>
          <a:graphicData uri="http://schemas.openxmlformats.org/presentationml/2006/ole">
            <mc:AlternateContent xmlns:mc="http://schemas.openxmlformats.org/markup-compatibility/2006">
              <mc:Choice xmlns:v="urn:schemas-microsoft-com:vml" Requires="v">
                <p:oleObj spid="_x0000_s4119" name="文档" r:id="rId3" imgW="10371836" imgH="3025812" progId="Word.Document.12">
                  <p:embed/>
                </p:oleObj>
              </mc:Choice>
              <mc:Fallback>
                <p:oleObj name="文档" r:id="rId3" imgW="10371836" imgH="3025812" progId="Word.Document.12">
                  <p:embed/>
                  <p:pic>
                    <p:nvPicPr>
                      <p:cNvPr id="0" name=""/>
                      <p:cNvPicPr/>
                      <p:nvPr/>
                    </p:nvPicPr>
                    <p:blipFill>
                      <a:blip r:embed="rId4"/>
                      <a:stretch>
                        <a:fillRect/>
                      </a:stretch>
                    </p:blipFill>
                    <p:spPr>
                      <a:xfrm>
                        <a:off x="788988" y="2806700"/>
                        <a:ext cx="10183812" cy="2963863"/>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1268758"/>
            <a:ext cx="11521280" cy="5040562"/>
          </a:xfrm>
        </p:spPr>
        <p:txBody>
          <a:bodyPr>
            <a:normAutofit/>
          </a:bodyPr>
          <a:lstStyle/>
          <a:p>
            <a:pPr marL="355600" indent="-355600" algn="just">
              <a:tabLst>
                <a:tab pos="5581015" algn="l"/>
              </a:tabLst>
            </a:pPr>
            <a:r>
              <a:rPr lang="en-US" altLang="zh-CN" b="1" kern="100" dirty="0">
                <a:latin typeface="Times New Roman"/>
                <a:cs typeface="Courier New"/>
              </a:rPr>
              <a:t>(3)</a:t>
            </a:r>
            <a:r>
              <a:rPr lang="zh-CN" altLang="zh-CN" b="1" kern="100" dirty="0">
                <a:latin typeface="Times New Roman"/>
                <a:cs typeface="Times New Roman"/>
              </a:rPr>
              <a:t>向浅水盘中倒入清水，在水面上轻轻而均匀地撒一</a:t>
            </a:r>
            <a:r>
              <a:rPr lang="zh-CN" altLang="zh-CN" b="1" kern="100" dirty="0" smtClean="0">
                <a:latin typeface="Times New Roman"/>
                <a:cs typeface="Times New Roman"/>
              </a:rPr>
              <a:t>层</a:t>
            </a:r>
            <a:r>
              <a:rPr lang="en-US" altLang="zh-CN" b="1" kern="100" dirty="0" smtClean="0">
                <a:latin typeface="Times New Roman"/>
                <a:cs typeface="Times New Roman"/>
              </a:rPr>
              <a:t>_______</a:t>
            </a:r>
            <a:r>
              <a:rPr lang="zh-CN" altLang="zh-CN" b="1" kern="100" dirty="0" smtClean="0">
                <a:latin typeface="Times New Roman"/>
                <a:cs typeface="Times New Roman"/>
              </a:rPr>
              <a:t>，</a:t>
            </a:r>
            <a:r>
              <a:rPr lang="zh-CN" altLang="zh-CN" b="1" kern="100" dirty="0">
                <a:latin typeface="Times New Roman"/>
                <a:cs typeface="Times New Roman"/>
              </a:rPr>
              <a:t>用滴管在其上滴一滴油酸酒精溶液。待油层不再扩散、形状稳定时，就近似形成了单分子油膜。</a:t>
            </a:r>
            <a:endParaRPr lang="zh-CN" altLang="zh-CN" sz="1050" kern="100" dirty="0">
              <a:cs typeface="Courier New"/>
            </a:endParaRPr>
          </a:p>
          <a:p>
            <a:pPr marL="355600" indent="-355600" algn="just">
              <a:tabLst>
                <a:tab pos="5581015" algn="l"/>
              </a:tabLst>
            </a:pPr>
            <a:r>
              <a:rPr lang="en-US" altLang="zh-CN" b="1" kern="100" dirty="0">
                <a:latin typeface="Times New Roman"/>
                <a:cs typeface="Courier New"/>
              </a:rPr>
              <a:t>(4)</a:t>
            </a:r>
            <a:r>
              <a:rPr lang="zh-CN" altLang="zh-CN" b="1" kern="100" dirty="0">
                <a:latin typeface="Times New Roman"/>
                <a:cs typeface="Times New Roman"/>
              </a:rPr>
              <a:t>将玻璃片盖在浅水盘上，用笔</a:t>
            </a:r>
            <a:r>
              <a:rPr lang="zh-CN" altLang="zh-CN" b="1" kern="100" dirty="0" smtClean="0">
                <a:latin typeface="Times New Roman"/>
                <a:cs typeface="Times New Roman"/>
              </a:rPr>
              <a:t>将</a:t>
            </a:r>
            <a:r>
              <a:rPr lang="en-US" altLang="zh-CN" b="1" kern="100" dirty="0" smtClean="0">
                <a:latin typeface="Times New Roman"/>
                <a:cs typeface="Times New Roman"/>
              </a:rPr>
              <a:t>____________ </a:t>
            </a:r>
            <a:r>
              <a:rPr lang="zh-CN" altLang="zh-CN" b="1" kern="100" dirty="0" smtClean="0">
                <a:latin typeface="Times New Roman"/>
                <a:cs typeface="Times New Roman"/>
              </a:rPr>
              <a:t>描</a:t>
            </a:r>
            <a:r>
              <a:rPr lang="zh-CN" altLang="zh-CN" b="1" kern="100" dirty="0">
                <a:latin typeface="Times New Roman"/>
                <a:cs typeface="Times New Roman"/>
              </a:rPr>
              <a:t>绘在玻璃片上。</a:t>
            </a:r>
            <a:endParaRPr lang="zh-CN" altLang="zh-CN" sz="1050" kern="100" dirty="0">
              <a:cs typeface="Courier New"/>
            </a:endParaRPr>
          </a:p>
          <a:p>
            <a:pPr marL="355600" indent="-355600" algn="just">
              <a:tabLst>
                <a:tab pos="5581015" algn="l"/>
              </a:tabLst>
            </a:pPr>
            <a:r>
              <a:rPr lang="en-US" altLang="zh-CN" b="1" kern="100" dirty="0">
                <a:latin typeface="Times New Roman"/>
                <a:cs typeface="Courier New"/>
              </a:rPr>
              <a:t>(5)</a:t>
            </a:r>
            <a:r>
              <a:rPr lang="zh-CN" altLang="zh-CN" b="1" kern="100" dirty="0">
                <a:latin typeface="Times New Roman"/>
                <a:cs typeface="Times New Roman"/>
              </a:rPr>
              <a:t>将描有油酸薄膜轮廓的玻璃片放</a:t>
            </a:r>
            <a:r>
              <a:rPr lang="zh-CN" altLang="zh-CN" b="1" kern="100" dirty="0" smtClean="0">
                <a:latin typeface="Times New Roman"/>
                <a:cs typeface="Times New Roman"/>
              </a:rPr>
              <a:t>在</a:t>
            </a:r>
            <a:r>
              <a:rPr lang="en-US" altLang="zh-CN" b="1" kern="100" dirty="0" smtClean="0">
                <a:latin typeface="Times New Roman"/>
                <a:cs typeface="Times New Roman"/>
              </a:rPr>
              <a:t>________</a:t>
            </a:r>
            <a:r>
              <a:rPr lang="zh-CN" altLang="zh-CN" b="1" kern="100" dirty="0" smtClean="0">
                <a:latin typeface="Times New Roman"/>
                <a:cs typeface="Times New Roman"/>
              </a:rPr>
              <a:t>上</a:t>
            </a:r>
            <a:r>
              <a:rPr lang="zh-CN" altLang="zh-CN" b="1" kern="100" dirty="0">
                <a:latin typeface="Times New Roman"/>
                <a:cs typeface="Times New Roman"/>
              </a:rPr>
              <a:t>，算出油酸薄膜的面积</a:t>
            </a:r>
            <a:r>
              <a:rPr lang="en-US" altLang="zh-CN" b="1" i="1" kern="100" dirty="0">
                <a:latin typeface="Times New Roman"/>
                <a:cs typeface="Courier New"/>
              </a:rPr>
              <a:t>S</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求面积时以坐标纸上边长为</a:t>
            </a:r>
            <a:r>
              <a:rPr lang="en-US" altLang="zh-CN" b="1" kern="100" dirty="0">
                <a:latin typeface="Times New Roman"/>
                <a:ea typeface="楷体_GB2312"/>
                <a:cs typeface="Courier New"/>
              </a:rPr>
              <a:t>1 cm</a:t>
            </a:r>
            <a:r>
              <a:rPr lang="zh-CN" altLang="zh-CN" b="1" kern="100" dirty="0">
                <a:latin typeface="Times New Roman"/>
                <a:ea typeface="楷体_GB2312"/>
                <a:cs typeface="Times New Roman"/>
              </a:rPr>
              <a:t>的正方形为单位，数出轮廓内正方形的个数，不足半个的舍去，多于半个的算一个</a:t>
            </a:r>
            <a:r>
              <a:rPr lang="en-US" altLang="zh-CN" b="1" kern="100" dirty="0">
                <a:latin typeface="Times New Roman"/>
                <a:ea typeface="楷体_GB2312"/>
                <a:cs typeface="Courier New"/>
              </a:rPr>
              <a:t>)</a:t>
            </a:r>
            <a:r>
              <a:rPr lang="zh-CN" altLang="zh-CN" b="1" kern="100" dirty="0">
                <a:latin typeface="Times New Roman"/>
                <a:cs typeface="Times New Roman"/>
              </a:rPr>
              <a:t>。</a:t>
            </a:r>
            <a:endParaRPr lang="zh-CN" altLang="zh-CN" sz="1050" kern="100" dirty="0">
              <a:cs typeface="Courier New"/>
            </a:endParaRPr>
          </a:p>
          <a:p>
            <a:pPr marL="355600" indent="-355600" algn="just">
              <a:tabLst>
                <a:tab pos="5581015" algn="l"/>
              </a:tabLst>
            </a:pPr>
            <a:r>
              <a:rPr lang="en-US" altLang="zh-CN" b="1" kern="100" dirty="0">
                <a:latin typeface="Times New Roman"/>
                <a:cs typeface="Courier New"/>
              </a:rPr>
              <a:t>(6)</a:t>
            </a:r>
            <a:r>
              <a:rPr lang="zh-CN" altLang="zh-CN" b="1" kern="100" dirty="0">
                <a:latin typeface="Times New Roman"/>
                <a:cs typeface="Times New Roman"/>
              </a:rPr>
              <a:t>根据油酸酒精溶液的浓度，算出一滴溶液中纯油酸的体积</a:t>
            </a:r>
            <a:r>
              <a:rPr lang="en-US" altLang="zh-CN" b="1" i="1" kern="100" dirty="0">
                <a:latin typeface="Times New Roman"/>
                <a:cs typeface="Courier New"/>
              </a:rPr>
              <a:t>V</a:t>
            </a:r>
            <a:r>
              <a:rPr lang="zh-CN" altLang="zh-CN" b="1" kern="100" dirty="0">
                <a:latin typeface="Times New Roman"/>
                <a:cs typeface="Times New Roman"/>
              </a:rPr>
              <a:t>，根据油酸</a:t>
            </a:r>
            <a:r>
              <a:rPr lang="zh-CN" altLang="zh-CN" b="1" kern="100" dirty="0" smtClean="0">
                <a:latin typeface="Times New Roman"/>
                <a:cs typeface="Times New Roman"/>
              </a:rPr>
              <a:t>的</a:t>
            </a:r>
            <a:r>
              <a:rPr lang="en-US" altLang="zh-CN" b="1" kern="100" dirty="0" smtClean="0">
                <a:latin typeface="Times New Roman"/>
                <a:cs typeface="Times New Roman"/>
              </a:rPr>
              <a:t>________</a:t>
            </a:r>
            <a:r>
              <a:rPr lang="zh-CN" altLang="zh-CN" b="1" kern="100" dirty="0" smtClean="0">
                <a:latin typeface="Times New Roman"/>
                <a:cs typeface="Times New Roman"/>
              </a:rPr>
              <a:t>和</a:t>
            </a:r>
            <a:r>
              <a:rPr lang="zh-CN" altLang="zh-CN" b="1" kern="100" dirty="0">
                <a:latin typeface="Times New Roman"/>
                <a:cs typeface="Times New Roman"/>
              </a:rPr>
              <a:t>油膜</a:t>
            </a:r>
            <a:r>
              <a:rPr lang="zh-CN" altLang="zh-CN" b="1" kern="100" dirty="0" smtClean="0">
                <a:latin typeface="Times New Roman"/>
                <a:cs typeface="Times New Roman"/>
              </a:rPr>
              <a:t>的</a:t>
            </a:r>
            <a:r>
              <a:rPr lang="en-US" altLang="zh-CN" b="1" kern="100" dirty="0" smtClean="0">
                <a:latin typeface="Times New Roman"/>
                <a:cs typeface="Times New Roman"/>
              </a:rPr>
              <a:t>_________</a:t>
            </a:r>
            <a:r>
              <a:rPr lang="zh-CN" altLang="zh-CN" b="1" kern="100" dirty="0" smtClean="0">
                <a:latin typeface="Times New Roman"/>
                <a:cs typeface="Times New Roman"/>
              </a:rPr>
              <a:t>算出油</a:t>
            </a:r>
            <a:r>
              <a:rPr lang="zh-CN" altLang="zh-CN" b="1" kern="100" dirty="0">
                <a:latin typeface="Times New Roman"/>
                <a:cs typeface="Times New Roman"/>
              </a:rPr>
              <a:t>酸分子的直径。</a:t>
            </a:r>
            <a:endParaRPr lang="zh-CN" altLang="zh-CN" sz="1050" kern="100" dirty="0">
              <a:cs typeface="Courier New"/>
            </a:endParaRPr>
          </a:p>
        </p:txBody>
      </p:sp>
      <p:sp>
        <p:nvSpPr>
          <p:cNvPr id="4" name="矩形 3"/>
          <p:cNvSpPr/>
          <p:nvPr/>
        </p:nvSpPr>
        <p:spPr>
          <a:xfrm>
            <a:off x="7865102" y="1340768"/>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痱子粉</a:t>
            </a:r>
            <a:endParaRPr lang="zh-CN" altLang="en-US" dirty="0"/>
          </a:p>
        </p:txBody>
      </p:sp>
      <p:sp>
        <p:nvSpPr>
          <p:cNvPr id="5" name="矩形 4"/>
          <p:cNvSpPr/>
          <p:nvPr/>
        </p:nvSpPr>
        <p:spPr>
          <a:xfrm>
            <a:off x="5161483" y="2515050"/>
            <a:ext cx="1731564" cy="461665"/>
          </a:xfrm>
          <a:prstGeom prst="rect">
            <a:avLst/>
          </a:prstGeom>
        </p:spPr>
        <p:txBody>
          <a:bodyPr wrap="none">
            <a:spAutoFit/>
          </a:bodyPr>
          <a:lstStyle/>
          <a:p>
            <a:r>
              <a:rPr lang="zh-CN" altLang="zh-CN" sz="2400" b="1" kern="100" dirty="0">
                <a:solidFill>
                  <a:srgbClr val="FF0000"/>
                </a:solidFill>
                <a:latin typeface="Times New Roman"/>
                <a:cs typeface="Times New Roman"/>
              </a:rPr>
              <a:t>油膜的轮廓</a:t>
            </a:r>
            <a:endParaRPr lang="zh-CN" altLang="en-US" dirty="0"/>
          </a:p>
        </p:txBody>
      </p:sp>
      <p:sp>
        <p:nvSpPr>
          <p:cNvPr id="6" name="矩形 5"/>
          <p:cNvSpPr/>
          <p:nvPr/>
        </p:nvSpPr>
        <p:spPr>
          <a:xfrm>
            <a:off x="5560846" y="3111351"/>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坐标纸</a:t>
            </a:r>
            <a:endParaRPr lang="zh-CN" altLang="en-US" dirty="0"/>
          </a:p>
        </p:txBody>
      </p:sp>
      <p:sp>
        <p:nvSpPr>
          <p:cNvPr id="7" name="矩形 6"/>
          <p:cNvSpPr/>
          <p:nvPr/>
        </p:nvSpPr>
        <p:spPr>
          <a:xfrm>
            <a:off x="10562083" y="4869160"/>
            <a:ext cx="1008609" cy="461665"/>
          </a:xfrm>
          <a:prstGeom prst="rect">
            <a:avLst/>
          </a:prstGeom>
        </p:spPr>
        <p:txBody>
          <a:bodyPr wrap="none">
            <a:spAutoFit/>
          </a:bodyPr>
          <a:lstStyle/>
          <a:p>
            <a:pPr algn="just"/>
            <a:r>
              <a:rPr lang="zh-CN" altLang="zh-CN" sz="2400" b="1" kern="100" dirty="0">
                <a:solidFill>
                  <a:srgbClr val="FF0000"/>
                </a:solidFill>
                <a:latin typeface="Times New Roman"/>
                <a:cs typeface="Times New Roman"/>
              </a:rPr>
              <a:t>体积</a:t>
            </a:r>
            <a:r>
              <a:rPr lang="en-US" altLang="zh-CN" sz="2400" b="1" i="1" kern="100" dirty="0">
                <a:solidFill>
                  <a:srgbClr val="FF0000"/>
                </a:solidFill>
                <a:latin typeface="Times New Roman"/>
                <a:cs typeface="Courier New"/>
              </a:rPr>
              <a:t>V</a:t>
            </a:r>
            <a:endParaRPr lang="zh-CN" altLang="en-US" dirty="0">
              <a:solidFill>
                <a:srgbClr val="FF0000"/>
              </a:solidFill>
            </a:endParaRPr>
          </a:p>
        </p:txBody>
      </p:sp>
      <p:sp>
        <p:nvSpPr>
          <p:cNvPr id="8" name="矩形 7"/>
          <p:cNvSpPr/>
          <p:nvPr/>
        </p:nvSpPr>
        <p:spPr>
          <a:xfrm>
            <a:off x="2153978" y="5445224"/>
            <a:ext cx="974947" cy="461665"/>
          </a:xfrm>
          <a:prstGeom prst="rect">
            <a:avLst/>
          </a:prstGeom>
        </p:spPr>
        <p:txBody>
          <a:bodyPr wrap="none">
            <a:spAutoFit/>
          </a:bodyPr>
          <a:lstStyle/>
          <a:p>
            <a:pPr algn="just"/>
            <a:r>
              <a:rPr lang="zh-CN" altLang="zh-CN" sz="2400" b="1" kern="100" dirty="0">
                <a:solidFill>
                  <a:srgbClr val="FF0000"/>
                </a:solidFill>
                <a:latin typeface="Times New Roman"/>
                <a:cs typeface="Times New Roman"/>
              </a:rPr>
              <a:t>面积</a:t>
            </a:r>
            <a:r>
              <a:rPr lang="en-US" altLang="zh-CN" sz="2400" b="1" i="1" kern="100" dirty="0">
                <a:solidFill>
                  <a:srgbClr val="FF0000"/>
                </a:solidFill>
                <a:latin typeface="Times New Roman"/>
                <a:cs typeface="Courier New"/>
              </a:rPr>
              <a:t>S</a:t>
            </a:r>
            <a:endParaRPr lang="zh-CN" altLang="en-US" dirty="0">
              <a:solidFill>
                <a:srgbClr val="FF0000"/>
              </a:solidFill>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260648"/>
            <a:ext cx="11449272" cy="6480720"/>
          </a:xfrm>
        </p:spPr>
        <p:txBody>
          <a:bodyPr>
            <a:normAutofit lnSpcReduction="10000"/>
          </a:bodyPr>
          <a:lstStyle/>
          <a:p>
            <a:pPr marL="355600" indent="-355600" algn="just">
              <a:tabLst>
                <a:tab pos="5580063" algn="l"/>
                <a:tab pos="10318750" algn="l"/>
              </a:tabLst>
            </a:pPr>
            <a:r>
              <a:rPr lang="zh-CN" altLang="zh-CN" b="1" kern="100" dirty="0">
                <a:solidFill>
                  <a:schemeClr val="accent2">
                    <a:lumMod val="50000"/>
                  </a:schemeClr>
                </a:solidFill>
                <a:latin typeface="Times New Roman"/>
                <a:ea typeface="黑体"/>
                <a:cs typeface="Times New Roman"/>
              </a:rPr>
              <a:t>三</a:t>
            </a:r>
            <a:r>
              <a:rPr lang="zh-CN" altLang="zh-CN" b="1" kern="100" dirty="0" smtClean="0">
                <a:solidFill>
                  <a:schemeClr val="accent2">
                    <a:lumMod val="50000"/>
                  </a:schemeClr>
                </a:solidFill>
                <a:latin typeface="Times New Roman"/>
                <a:ea typeface="黑体"/>
                <a:cs typeface="Times New Roman"/>
              </a:rPr>
              <a:t>、</a:t>
            </a:r>
            <a:r>
              <a:rPr lang="zh-CN" altLang="en-US" b="1" kern="100" dirty="0" smtClean="0">
                <a:solidFill>
                  <a:schemeClr val="accent2">
                    <a:lumMod val="50000"/>
                  </a:schemeClr>
                </a:solidFill>
                <a:latin typeface="Times New Roman"/>
                <a:ea typeface="黑体"/>
                <a:cs typeface="Times New Roman"/>
              </a:rPr>
              <a:t>阿伏伽德罗常量</a:t>
            </a:r>
            <a:endParaRPr lang="zh-CN" altLang="zh-CN" sz="1050" kern="100" dirty="0">
              <a:solidFill>
                <a:schemeClr val="accent2">
                  <a:lumMod val="50000"/>
                </a:schemeClr>
              </a:solidFill>
              <a:cs typeface="Courier New"/>
            </a:endParaRPr>
          </a:p>
          <a:p>
            <a:pPr marL="355600" indent="-355600" algn="just">
              <a:tabLst>
                <a:tab pos="5580063" algn="l"/>
                <a:tab pos="10318750" algn="l"/>
              </a:tabLst>
            </a:pPr>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cs typeface="Courier New"/>
            </a:endParaRPr>
          </a:p>
          <a:p>
            <a:pPr marL="355600" indent="-355600" algn="just">
              <a:tabLst>
                <a:tab pos="5580063" algn="l"/>
                <a:tab pos="10318750" algn="l"/>
              </a:tabLst>
            </a:pPr>
            <a:r>
              <a:rPr lang="en-US" altLang="zh-CN" b="1" kern="100" dirty="0">
                <a:latin typeface="Times New Roman"/>
                <a:cs typeface="Courier New"/>
              </a:rPr>
              <a:t>(1)</a:t>
            </a:r>
            <a:r>
              <a:rPr lang="zh-CN" altLang="zh-CN" b="1" kern="100" dirty="0">
                <a:latin typeface="Times New Roman"/>
                <a:cs typeface="Times New Roman"/>
              </a:rPr>
              <a:t>定义：</a:t>
            </a:r>
            <a:r>
              <a:rPr lang="en-US" altLang="zh-CN" b="1" kern="100" dirty="0">
                <a:latin typeface="Times New Roman"/>
                <a:cs typeface="Courier New"/>
              </a:rPr>
              <a:t>1 mol</a:t>
            </a:r>
            <a:r>
              <a:rPr lang="zh-CN" altLang="zh-CN" b="1" kern="100" dirty="0">
                <a:latin typeface="Times New Roman"/>
                <a:cs typeface="Times New Roman"/>
              </a:rPr>
              <a:t>任何物质所含的分子</a:t>
            </a:r>
            <a:r>
              <a:rPr lang="en-US" altLang="zh-CN" b="1" kern="100" dirty="0">
                <a:latin typeface="Times New Roman"/>
                <a:cs typeface="Courier New"/>
              </a:rPr>
              <a:t>(</a:t>
            </a:r>
            <a:r>
              <a:rPr lang="zh-CN" altLang="zh-CN" b="1" kern="100" dirty="0">
                <a:latin typeface="Times New Roman"/>
                <a:ea typeface="楷体_GB2312"/>
                <a:cs typeface="Times New Roman"/>
              </a:rPr>
              <a:t>或原子</a:t>
            </a:r>
            <a:r>
              <a:rPr lang="en-US" altLang="zh-CN" b="1" kern="100" dirty="0">
                <a:latin typeface="Times New Roman"/>
                <a:cs typeface="Courier New"/>
              </a:rPr>
              <a:t>)</a:t>
            </a:r>
            <a:r>
              <a:rPr lang="zh-CN" altLang="zh-CN" b="1" kern="100" dirty="0">
                <a:latin typeface="Times New Roman"/>
                <a:cs typeface="Times New Roman"/>
              </a:rPr>
              <a:t>数目</a:t>
            </a:r>
            <a:r>
              <a:rPr lang="zh-CN" altLang="zh-CN" b="1" kern="100" dirty="0" smtClean="0">
                <a:latin typeface="Times New Roman"/>
                <a:cs typeface="Times New Roman"/>
              </a:rPr>
              <a:t>都</a:t>
            </a:r>
            <a:r>
              <a:rPr lang="en-US" altLang="zh-CN" b="1" kern="100" dirty="0" smtClean="0">
                <a:latin typeface="Times New Roman"/>
                <a:cs typeface="Times New Roman"/>
              </a:rPr>
              <a:t>_____</a:t>
            </a:r>
            <a:r>
              <a:rPr lang="zh-CN" altLang="zh-CN" b="1" kern="100" dirty="0" smtClean="0">
                <a:latin typeface="Times New Roman"/>
                <a:cs typeface="Times New Roman"/>
              </a:rPr>
              <a:t>，</a:t>
            </a:r>
            <a:r>
              <a:rPr lang="zh-CN" altLang="zh-CN" b="1" kern="100" dirty="0">
                <a:latin typeface="Times New Roman"/>
                <a:cs typeface="Times New Roman"/>
              </a:rPr>
              <a:t>这个数目称</a:t>
            </a:r>
            <a:r>
              <a:rPr lang="zh-CN" altLang="zh-CN" b="1" kern="100" dirty="0" smtClean="0">
                <a:latin typeface="Times New Roman"/>
                <a:cs typeface="Times New Roman"/>
              </a:rPr>
              <a:t>为</a:t>
            </a:r>
            <a:r>
              <a:rPr lang="zh-CN" altLang="en-US" b="1" kern="100" dirty="0" smtClean="0">
                <a:latin typeface="Times New Roman"/>
                <a:cs typeface="Times New Roman"/>
              </a:rPr>
              <a:t>阿伏伽德罗常量</a:t>
            </a:r>
            <a:r>
              <a:rPr lang="zh-CN" altLang="zh-CN" b="1" kern="100" dirty="0" smtClean="0">
                <a:latin typeface="Times New Roman"/>
                <a:cs typeface="Times New Roman"/>
              </a:rPr>
              <a:t>。</a:t>
            </a:r>
            <a:endParaRPr lang="zh-CN" altLang="zh-CN" sz="1050" kern="100" dirty="0">
              <a:cs typeface="Courier New"/>
            </a:endParaRPr>
          </a:p>
          <a:p>
            <a:pPr marL="355600" indent="-355600" algn="just">
              <a:tabLst>
                <a:tab pos="5580063" algn="l"/>
                <a:tab pos="10318750" algn="l"/>
              </a:tabLst>
            </a:pPr>
            <a:r>
              <a:rPr lang="en-US" altLang="zh-CN" b="1" kern="100" dirty="0">
                <a:latin typeface="Times New Roman"/>
                <a:cs typeface="Courier New"/>
              </a:rPr>
              <a:t>(2)</a:t>
            </a:r>
            <a:r>
              <a:rPr lang="zh-CN" altLang="zh-CN" b="1" kern="100" dirty="0">
                <a:latin typeface="Times New Roman"/>
                <a:cs typeface="Times New Roman"/>
              </a:rPr>
              <a:t>数值：</a:t>
            </a:r>
            <a:r>
              <a:rPr lang="en-US" altLang="zh-CN" b="1" i="1" kern="100" dirty="0">
                <a:latin typeface="Times New Roman"/>
                <a:cs typeface="Courier New"/>
              </a:rPr>
              <a:t>N</a:t>
            </a:r>
            <a:r>
              <a:rPr lang="en-US" altLang="zh-CN" b="1" kern="100" baseline="-25000" dirty="0">
                <a:latin typeface="Times New Roman"/>
                <a:cs typeface="Courier New"/>
              </a:rPr>
              <a:t>A</a:t>
            </a:r>
            <a:r>
              <a:rPr lang="zh-CN" altLang="zh-CN" b="1" kern="100" dirty="0" smtClean="0">
                <a:latin typeface="Times New Roman"/>
                <a:cs typeface="Times New Roman"/>
              </a:rPr>
              <a:t>＝</a:t>
            </a:r>
            <a:r>
              <a:rPr lang="en-US" altLang="zh-CN" b="1" kern="100" dirty="0" smtClean="0">
                <a:latin typeface="Times New Roman"/>
                <a:cs typeface="Times New Roman"/>
              </a:rPr>
              <a:t>__________</a:t>
            </a:r>
            <a:r>
              <a:rPr lang="en-US" altLang="zh-CN" b="1" kern="100" dirty="0" smtClean="0">
                <a:latin typeface="Times New Roman"/>
                <a:cs typeface="Courier New"/>
              </a:rPr>
              <a:t>mol</a:t>
            </a:r>
            <a:r>
              <a:rPr lang="zh-CN" altLang="zh-CN" b="1" kern="100" baseline="30000" dirty="0">
                <a:latin typeface="Times New Roman"/>
                <a:cs typeface="Times New Roman"/>
              </a:rPr>
              <a:t>－</a:t>
            </a:r>
            <a:r>
              <a:rPr lang="en-US" altLang="zh-CN" b="1" kern="100" baseline="30000" dirty="0">
                <a:latin typeface="Times New Roman"/>
                <a:cs typeface="Courier New"/>
              </a:rPr>
              <a:t>1</a:t>
            </a:r>
            <a:r>
              <a:rPr lang="zh-CN" altLang="zh-CN" b="1" kern="100" dirty="0">
                <a:latin typeface="Times New Roman"/>
                <a:cs typeface="Times New Roman"/>
              </a:rPr>
              <a:t>。</a:t>
            </a:r>
            <a:endParaRPr lang="zh-CN" altLang="zh-CN" sz="1050" kern="100" dirty="0">
              <a:cs typeface="Courier New"/>
            </a:endParaRPr>
          </a:p>
          <a:p>
            <a:pPr marL="355600" indent="-355600" algn="just">
              <a:tabLst>
                <a:tab pos="5580063" algn="l"/>
                <a:tab pos="10318750" algn="l"/>
              </a:tabLst>
            </a:pPr>
            <a:r>
              <a:rPr lang="en-US" altLang="zh-CN" b="1" kern="100" dirty="0">
                <a:latin typeface="Times New Roman"/>
                <a:cs typeface="Courier New"/>
              </a:rPr>
              <a:t>(3)</a:t>
            </a:r>
            <a:r>
              <a:rPr lang="zh-CN" altLang="zh-CN" b="1" kern="100" dirty="0">
                <a:latin typeface="Times New Roman"/>
                <a:cs typeface="Times New Roman"/>
              </a:rPr>
              <a:t>意义</a:t>
            </a:r>
            <a:r>
              <a:rPr lang="zh-CN" altLang="zh-CN" b="1" kern="100" dirty="0" smtClean="0">
                <a:latin typeface="Times New Roman"/>
                <a:cs typeface="Times New Roman"/>
              </a:rPr>
              <a:t>：</a:t>
            </a:r>
            <a:r>
              <a:rPr lang="zh-CN" altLang="en-US" b="1" kern="100" dirty="0" smtClean="0">
                <a:latin typeface="Times New Roman"/>
                <a:cs typeface="Times New Roman"/>
              </a:rPr>
              <a:t>阿伏伽德罗常量</a:t>
            </a:r>
            <a:r>
              <a:rPr lang="zh-CN" altLang="zh-CN" b="1" kern="100" dirty="0" smtClean="0">
                <a:latin typeface="Times New Roman"/>
                <a:cs typeface="Times New Roman"/>
              </a:rPr>
              <a:t>是</a:t>
            </a:r>
            <a:r>
              <a:rPr lang="zh-CN" altLang="zh-CN" b="1" kern="100" dirty="0">
                <a:latin typeface="Times New Roman"/>
                <a:cs typeface="Times New Roman"/>
              </a:rPr>
              <a:t>一个重要的基本常量，通过它可以将物体</a:t>
            </a:r>
            <a:r>
              <a:rPr lang="zh-CN" altLang="zh-CN" b="1" kern="100" dirty="0" smtClean="0">
                <a:latin typeface="Times New Roman"/>
                <a:cs typeface="Times New Roman"/>
              </a:rPr>
              <a:t>的</a:t>
            </a:r>
            <a:r>
              <a:rPr lang="en-US" altLang="zh-CN" b="1" kern="100" dirty="0" smtClean="0">
                <a:latin typeface="Times New Roman"/>
                <a:cs typeface="Times New Roman"/>
              </a:rPr>
              <a:t>_____</a:t>
            </a:r>
            <a:r>
              <a:rPr lang="zh-CN" altLang="zh-CN" b="1" kern="100" dirty="0" smtClean="0">
                <a:latin typeface="Times New Roman"/>
                <a:cs typeface="Times New Roman"/>
              </a:rPr>
              <a:t>、</a:t>
            </a:r>
            <a:r>
              <a:rPr lang="en-US" altLang="zh-CN" b="1" kern="100" dirty="0" smtClean="0">
                <a:latin typeface="Times New Roman"/>
                <a:cs typeface="Times New Roman"/>
              </a:rPr>
              <a:t>____</a:t>
            </a:r>
            <a:r>
              <a:rPr lang="zh-CN" altLang="zh-CN" b="1" kern="100" dirty="0" smtClean="0">
                <a:latin typeface="Times New Roman"/>
                <a:cs typeface="Times New Roman"/>
              </a:rPr>
              <a:t>等</a:t>
            </a:r>
            <a:r>
              <a:rPr lang="zh-CN" altLang="zh-CN" b="1" kern="100" dirty="0">
                <a:latin typeface="Times New Roman"/>
                <a:cs typeface="Times New Roman"/>
              </a:rPr>
              <a:t>宏观量与分子</a:t>
            </a:r>
            <a:r>
              <a:rPr lang="zh-CN" altLang="zh-CN" b="1" kern="100" dirty="0" smtClean="0">
                <a:latin typeface="Times New Roman"/>
                <a:cs typeface="Times New Roman"/>
              </a:rPr>
              <a:t>的</a:t>
            </a:r>
            <a:r>
              <a:rPr lang="en-US" altLang="zh-CN" b="1" kern="100" dirty="0" smtClean="0">
                <a:latin typeface="Times New Roman"/>
                <a:cs typeface="Times New Roman"/>
              </a:rPr>
              <a:t>______</a:t>
            </a:r>
            <a:r>
              <a:rPr lang="zh-CN" altLang="zh-CN" b="1" kern="100" dirty="0" smtClean="0">
                <a:latin typeface="Times New Roman"/>
                <a:cs typeface="Times New Roman"/>
              </a:rPr>
              <a:t>、</a:t>
            </a:r>
            <a:r>
              <a:rPr lang="zh-CN" altLang="zh-CN" b="1" kern="100" dirty="0">
                <a:latin typeface="Times New Roman"/>
                <a:cs typeface="Times New Roman"/>
              </a:rPr>
              <a:t>质量等微观量联系起来</a:t>
            </a:r>
            <a:r>
              <a:rPr lang="zh-CN" altLang="zh-CN" b="1" kern="100" dirty="0" smtClean="0">
                <a:latin typeface="Times New Roman"/>
                <a:cs typeface="Times New Roman"/>
              </a:rPr>
              <a:t>。</a:t>
            </a:r>
            <a:endParaRPr lang="en-US" altLang="zh-CN" b="1" kern="100" dirty="0" smtClean="0">
              <a:latin typeface="Times New Roman"/>
              <a:cs typeface="Times New Roman"/>
            </a:endParaRPr>
          </a:p>
          <a:p>
            <a:pPr marL="355600" indent="-355600" algn="just">
              <a:tabLst>
                <a:tab pos="5580063" algn="l"/>
                <a:tab pos="10318750" algn="l"/>
              </a:tabLst>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marL="355600" indent="-355600" algn="just">
              <a:tabLst>
                <a:tab pos="5580063" algn="l"/>
                <a:tab pos="10318750" algn="l"/>
              </a:tabLst>
            </a:pPr>
            <a:r>
              <a:rPr lang="en-US" altLang="zh-CN" b="1" kern="100" dirty="0">
                <a:latin typeface="Times New Roman"/>
                <a:cs typeface="Courier New"/>
              </a:rPr>
              <a:t>(1)</a:t>
            </a:r>
            <a:r>
              <a:rPr lang="zh-CN" altLang="zh-CN" b="1" kern="100" dirty="0">
                <a:latin typeface="Times New Roman"/>
                <a:cs typeface="Times New Roman"/>
              </a:rPr>
              <a:t>不同物质</a:t>
            </a:r>
            <a:r>
              <a:rPr lang="en-US" altLang="zh-CN" b="1" kern="100" dirty="0">
                <a:latin typeface="Times New Roman"/>
                <a:cs typeface="Courier New"/>
              </a:rPr>
              <a:t>1 mol</a:t>
            </a:r>
            <a:r>
              <a:rPr lang="zh-CN" altLang="zh-CN" b="1" kern="100" dirty="0">
                <a:latin typeface="Times New Roman"/>
                <a:cs typeface="Times New Roman"/>
              </a:rPr>
              <a:t>分子的数目是不同的</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355600" indent="-355600" algn="just">
              <a:tabLst>
                <a:tab pos="5580063" algn="l"/>
                <a:tab pos="10318750" algn="l"/>
              </a:tabLst>
            </a:pPr>
            <a:r>
              <a:rPr lang="en-US" altLang="zh-CN" b="1" kern="100" dirty="0">
                <a:latin typeface="Times New Roman"/>
                <a:cs typeface="Courier New"/>
              </a:rPr>
              <a:t>(2)</a:t>
            </a:r>
            <a:r>
              <a:rPr lang="zh-CN" altLang="zh-CN" b="1" kern="100" dirty="0">
                <a:latin typeface="Times New Roman"/>
                <a:cs typeface="Times New Roman"/>
              </a:rPr>
              <a:t>构成物质的分子数目很大</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355600" indent="-355600" algn="just">
              <a:tabLst>
                <a:tab pos="5580063" algn="l"/>
                <a:tab pos="10318750" algn="l"/>
              </a:tabLst>
            </a:pPr>
            <a:r>
              <a:rPr lang="en-US" altLang="zh-CN" b="1" kern="100" dirty="0">
                <a:latin typeface="Times New Roman"/>
                <a:cs typeface="Courier New"/>
              </a:rPr>
              <a:t>(3)</a:t>
            </a:r>
            <a:r>
              <a:rPr lang="zh-CN" altLang="zh-CN" b="1" kern="100" dirty="0">
                <a:latin typeface="Times New Roman"/>
                <a:cs typeface="Times New Roman"/>
              </a:rPr>
              <a:t>宏观量和微观量之间无法联系</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p:txBody>
      </p:sp>
      <p:sp>
        <p:nvSpPr>
          <p:cNvPr id="3" name="矩形 2"/>
          <p:cNvSpPr/>
          <p:nvPr/>
        </p:nvSpPr>
        <p:spPr>
          <a:xfrm>
            <a:off x="7310386" y="1484784"/>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相同</a:t>
            </a:r>
            <a:endParaRPr lang="zh-CN" altLang="en-US" dirty="0"/>
          </a:p>
        </p:txBody>
      </p:sp>
      <p:sp>
        <p:nvSpPr>
          <p:cNvPr id="4" name="矩形 3"/>
          <p:cNvSpPr/>
          <p:nvPr/>
        </p:nvSpPr>
        <p:spPr>
          <a:xfrm>
            <a:off x="2497187" y="2564904"/>
            <a:ext cx="1545616" cy="461665"/>
          </a:xfrm>
          <a:prstGeom prst="rect">
            <a:avLst/>
          </a:prstGeom>
        </p:spPr>
        <p:txBody>
          <a:bodyPr wrap="none">
            <a:spAutoFit/>
          </a:bodyPr>
          <a:lstStyle/>
          <a:p>
            <a:r>
              <a:rPr lang="en-US" altLang="zh-CN" sz="2400" b="1" kern="100" dirty="0">
                <a:solidFill>
                  <a:srgbClr val="FF0000"/>
                </a:solidFill>
                <a:latin typeface="Times New Roman"/>
                <a:cs typeface="Courier New"/>
              </a:rPr>
              <a:t>6.02</a:t>
            </a:r>
            <a:r>
              <a:rPr lang="en-US" altLang="zh-CN" sz="2400" b="1" kern="100" dirty="0">
                <a:solidFill>
                  <a:srgbClr val="FF0000"/>
                </a:solidFill>
                <a:cs typeface="Times New Roman"/>
              </a:rPr>
              <a:t>×</a:t>
            </a:r>
            <a:r>
              <a:rPr lang="en-US" altLang="zh-CN" sz="2400" b="1" kern="100" dirty="0">
                <a:solidFill>
                  <a:srgbClr val="FF0000"/>
                </a:solidFill>
                <a:latin typeface="Times New Roman"/>
                <a:cs typeface="Courier New"/>
              </a:rPr>
              <a:t>10</a:t>
            </a:r>
            <a:r>
              <a:rPr lang="en-US" altLang="zh-CN" sz="2400" b="1" kern="100" baseline="30000" dirty="0">
                <a:solidFill>
                  <a:srgbClr val="FF0000"/>
                </a:solidFill>
                <a:latin typeface="Times New Roman"/>
                <a:cs typeface="Courier New"/>
              </a:rPr>
              <a:t>23</a:t>
            </a:r>
            <a:endParaRPr lang="zh-CN" altLang="en-US" dirty="0">
              <a:solidFill>
                <a:srgbClr val="FF0000"/>
              </a:solidFill>
            </a:endParaRPr>
          </a:p>
        </p:txBody>
      </p:sp>
      <p:sp>
        <p:nvSpPr>
          <p:cNvPr id="5" name="矩形 4"/>
          <p:cNvSpPr/>
          <p:nvPr/>
        </p:nvSpPr>
        <p:spPr>
          <a:xfrm>
            <a:off x="10046690" y="3140968"/>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体积</a:t>
            </a:r>
            <a:endParaRPr lang="zh-CN" altLang="en-US" dirty="0">
              <a:solidFill>
                <a:srgbClr val="FF0000"/>
              </a:solidFill>
            </a:endParaRPr>
          </a:p>
        </p:txBody>
      </p:sp>
      <p:sp>
        <p:nvSpPr>
          <p:cNvPr id="6" name="矩形 5"/>
          <p:cNvSpPr/>
          <p:nvPr/>
        </p:nvSpPr>
        <p:spPr>
          <a:xfrm>
            <a:off x="11066139" y="3140968"/>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质量</a:t>
            </a:r>
            <a:endParaRPr lang="zh-CN" altLang="en-US" dirty="0">
              <a:solidFill>
                <a:srgbClr val="FF0000"/>
              </a:solidFill>
            </a:endParaRPr>
          </a:p>
        </p:txBody>
      </p:sp>
      <p:sp>
        <p:nvSpPr>
          <p:cNvPr id="8" name="矩形 7"/>
          <p:cNvSpPr/>
          <p:nvPr/>
        </p:nvSpPr>
        <p:spPr>
          <a:xfrm>
            <a:off x="10922123" y="4869160"/>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9" name="矩形 8"/>
          <p:cNvSpPr/>
          <p:nvPr/>
        </p:nvSpPr>
        <p:spPr>
          <a:xfrm>
            <a:off x="10922123" y="6093296"/>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10" name="矩形 9"/>
          <p:cNvSpPr/>
          <p:nvPr/>
        </p:nvSpPr>
        <p:spPr>
          <a:xfrm>
            <a:off x="10860125" y="5445224"/>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11" name="矩形 10"/>
          <p:cNvSpPr/>
          <p:nvPr/>
        </p:nvSpPr>
        <p:spPr>
          <a:xfrm>
            <a:off x="3361283" y="3645024"/>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大小</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randombar(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randombar(horizont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randombar(horizontal)">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randombar(horizont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randombar(horizontal)">
                                      <p:cBhvr>
                                        <p:cTn id="4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8" grpId="0"/>
      <p:bldP spid="9" grpId="0"/>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404664"/>
            <a:ext cx="10975658" cy="3816424"/>
          </a:xfrm>
        </p:spPr>
        <p:txBody>
          <a:bodyPr/>
          <a:lstStyle/>
          <a:p>
            <a:pPr marL="490538" indent="-490538" algn="just">
              <a:tabLst>
                <a:tab pos="5580063" algn="l"/>
              </a:tabLst>
            </a:pPr>
            <a:r>
              <a:rPr lang="en-US" altLang="zh-CN" b="1" kern="100" dirty="0">
                <a:latin typeface="Times New Roman"/>
                <a:cs typeface="Courier New"/>
              </a:rPr>
              <a:t>3</a:t>
            </a:r>
            <a:r>
              <a:rPr lang="zh-CN" altLang="zh-CN" b="1" kern="100" dirty="0">
                <a:latin typeface="Times New Roman"/>
                <a:cs typeface="Times New Roman"/>
              </a:rPr>
              <a:t>．选一选</a:t>
            </a:r>
            <a:endParaRPr lang="zh-CN" altLang="zh-CN" sz="1050" kern="100" dirty="0">
              <a:cs typeface="Courier New"/>
            </a:endParaRPr>
          </a:p>
          <a:p>
            <a:pPr marL="490538" indent="0" algn="just">
              <a:tabLst>
                <a:tab pos="5580063" algn="l"/>
              </a:tabLst>
            </a:pPr>
            <a:r>
              <a:rPr lang="zh-CN" altLang="zh-CN" b="1" kern="100" dirty="0" smtClean="0">
                <a:latin typeface="Times New Roman"/>
                <a:cs typeface="Times New Roman"/>
              </a:rPr>
              <a:t>用</a:t>
            </a:r>
            <a:r>
              <a:rPr lang="zh-CN" altLang="zh-CN" b="1" kern="100" dirty="0">
                <a:latin typeface="Times New Roman"/>
                <a:cs typeface="Times New Roman"/>
              </a:rPr>
              <a:t>筷子滴一滴水，体积约为</a:t>
            </a:r>
            <a:r>
              <a:rPr lang="en-US" altLang="zh-CN" b="1" kern="100" dirty="0">
                <a:latin typeface="Times New Roman"/>
                <a:cs typeface="Courier New"/>
              </a:rPr>
              <a:t>0.1 cm</a:t>
            </a:r>
            <a:r>
              <a:rPr lang="en-US" altLang="zh-CN" b="1" kern="100" baseline="30000" dirty="0">
                <a:latin typeface="Times New Roman"/>
                <a:cs typeface="Courier New"/>
              </a:rPr>
              <a:t>3</a:t>
            </a:r>
            <a:r>
              <a:rPr lang="zh-CN" altLang="zh-CN" b="1" kern="100" dirty="0">
                <a:latin typeface="Times New Roman"/>
                <a:cs typeface="Times New Roman"/>
              </a:rPr>
              <a:t>，这一滴水中含有水分子的个数最接近以下哪一个值</a:t>
            </a:r>
            <a:r>
              <a:rPr lang="en-US" altLang="zh-CN" b="1" kern="100" dirty="0" smtClean="0">
                <a:latin typeface="Times New Roman"/>
                <a:cs typeface="Courier New"/>
              </a:rPr>
              <a:t>(</a:t>
            </a:r>
            <a:r>
              <a:rPr lang="zh-CN" altLang="en-US" b="1" kern="100" dirty="0" smtClean="0">
                <a:latin typeface="Times New Roman"/>
                <a:cs typeface="Times New Roman"/>
              </a:rPr>
              <a:t>阿伏伽德罗常量</a:t>
            </a:r>
            <a:r>
              <a:rPr lang="en-US" altLang="zh-CN" b="1" i="1" kern="100" dirty="0" smtClean="0">
                <a:latin typeface="Times New Roman"/>
                <a:cs typeface="Courier New"/>
              </a:rPr>
              <a:t>N</a:t>
            </a:r>
            <a:r>
              <a:rPr lang="en-US" altLang="zh-CN" b="1" kern="100" baseline="-25000" dirty="0" smtClean="0">
                <a:latin typeface="Times New Roman"/>
                <a:cs typeface="Courier New"/>
              </a:rPr>
              <a:t>A</a:t>
            </a:r>
            <a:r>
              <a:rPr lang="zh-CN" altLang="zh-CN" b="1" kern="100" dirty="0">
                <a:latin typeface="Times New Roman"/>
                <a:cs typeface="Times New Roman"/>
              </a:rPr>
              <a:t>＝</a:t>
            </a:r>
            <a:r>
              <a:rPr lang="en-US" altLang="zh-CN" b="1" kern="100" dirty="0">
                <a:latin typeface="Times New Roman"/>
                <a:cs typeface="Courier New"/>
              </a:rPr>
              <a:t>6</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23</a:t>
            </a:r>
            <a:r>
              <a:rPr lang="en-US" altLang="zh-CN" b="1" kern="100" dirty="0">
                <a:latin typeface="Times New Roman"/>
                <a:cs typeface="Courier New"/>
              </a:rPr>
              <a:t> mol</a:t>
            </a:r>
            <a:r>
              <a:rPr lang="zh-CN" altLang="zh-CN" b="1" kern="100" baseline="30000" dirty="0">
                <a:latin typeface="Times New Roman"/>
                <a:cs typeface="Times New Roman"/>
              </a:rPr>
              <a:t>－</a:t>
            </a:r>
            <a:r>
              <a:rPr lang="en-US" altLang="zh-CN" b="1" kern="100" baseline="30000" dirty="0">
                <a:latin typeface="Times New Roman"/>
                <a:cs typeface="Courier New"/>
              </a:rPr>
              <a:t>1</a:t>
            </a:r>
            <a:r>
              <a:rPr lang="zh-CN" altLang="zh-CN" b="1" kern="100" dirty="0">
                <a:latin typeface="Times New Roman"/>
                <a:cs typeface="Times New Roman"/>
              </a:rPr>
              <a:t>，水的摩尔体积为</a:t>
            </a:r>
            <a:r>
              <a:rPr lang="en-US" altLang="zh-CN" b="1" i="1" kern="100" dirty="0">
                <a:latin typeface="Times New Roman"/>
                <a:cs typeface="Courier New"/>
              </a:rPr>
              <a:t>V</a:t>
            </a:r>
            <a:r>
              <a:rPr lang="en-US" altLang="zh-CN" b="1" kern="100" baseline="-25000" dirty="0">
                <a:latin typeface="Times New Roman"/>
                <a:cs typeface="Courier New"/>
              </a:rPr>
              <a:t>m</a:t>
            </a:r>
            <a:r>
              <a:rPr lang="zh-CN" altLang="zh-CN" b="1" kern="100" dirty="0">
                <a:latin typeface="Times New Roman"/>
                <a:cs typeface="Times New Roman"/>
              </a:rPr>
              <a:t>＝</a:t>
            </a:r>
            <a:r>
              <a:rPr lang="en-US" altLang="zh-CN" b="1" kern="100" dirty="0">
                <a:latin typeface="Times New Roman"/>
                <a:cs typeface="Courier New"/>
              </a:rPr>
              <a:t>18 cm</a:t>
            </a:r>
            <a:r>
              <a:rPr lang="en-US" altLang="zh-CN" b="1" kern="100" baseline="30000" dirty="0">
                <a:latin typeface="Times New Roman"/>
                <a:cs typeface="Courier New"/>
              </a:rPr>
              <a:t>3</a:t>
            </a:r>
            <a:r>
              <a:rPr lang="en-US" altLang="zh-CN" b="1" kern="100" dirty="0">
                <a:latin typeface="Times New Roman"/>
                <a:cs typeface="Courier New"/>
              </a:rPr>
              <a:t>/mol</a:t>
            </a:r>
            <a:r>
              <a:rPr lang="en-US" altLang="zh-CN" b="1" kern="100" dirty="0" smtClean="0">
                <a:latin typeface="Times New Roman"/>
                <a:cs typeface="Courier New"/>
              </a:rPr>
              <a:t>)						(</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90538" indent="0" algn="just">
              <a:tabLst>
                <a:tab pos="5580063" algn="l"/>
              </a:tabLst>
            </a:pPr>
            <a:r>
              <a:rPr lang="en-US" altLang="zh-CN" b="1" kern="100" dirty="0">
                <a:latin typeface="Times New Roman"/>
                <a:cs typeface="Courier New"/>
              </a:rPr>
              <a:t>A</a:t>
            </a:r>
            <a:r>
              <a:rPr lang="zh-CN" altLang="zh-CN" b="1" kern="100" dirty="0">
                <a:latin typeface="Times New Roman"/>
                <a:cs typeface="Times New Roman"/>
              </a:rPr>
              <a:t>．</a:t>
            </a:r>
            <a:r>
              <a:rPr lang="en-US" altLang="zh-CN" b="1" kern="100" dirty="0">
                <a:latin typeface="Times New Roman"/>
                <a:cs typeface="Courier New"/>
              </a:rPr>
              <a:t>6</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23</a:t>
            </a:r>
            <a:r>
              <a:rPr lang="zh-CN" altLang="zh-CN" b="1" kern="100" dirty="0">
                <a:latin typeface="Times New Roman"/>
                <a:cs typeface="Times New Roman"/>
              </a:rPr>
              <a:t>个　　　</a:t>
            </a:r>
            <a:r>
              <a:rPr lang="en-US" altLang="zh-CN" b="1" kern="100" dirty="0">
                <a:latin typeface="Times New Roman"/>
                <a:cs typeface="Courier New"/>
              </a:rPr>
              <a:t>	B</a:t>
            </a:r>
            <a:r>
              <a:rPr lang="zh-CN" altLang="zh-CN" b="1" kern="100" dirty="0">
                <a:latin typeface="Times New Roman"/>
                <a:cs typeface="Times New Roman"/>
              </a:rPr>
              <a:t>．</a:t>
            </a:r>
            <a:r>
              <a:rPr lang="en-US" altLang="zh-CN" b="1" kern="100" dirty="0">
                <a:latin typeface="Times New Roman"/>
                <a:cs typeface="Courier New"/>
              </a:rPr>
              <a:t>3</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21</a:t>
            </a:r>
            <a:r>
              <a:rPr lang="zh-CN" altLang="zh-CN" b="1" kern="100" dirty="0">
                <a:latin typeface="Times New Roman"/>
                <a:cs typeface="Times New Roman"/>
              </a:rPr>
              <a:t>个</a:t>
            </a:r>
            <a:endParaRPr lang="zh-CN" altLang="zh-CN" sz="1050" kern="100" dirty="0">
              <a:cs typeface="Courier New"/>
            </a:endParaRPr>
          </a:p>
          <a:p>
            <a:pPr marL="490538" indent="0" algn="just">
              <a:tabLst>
                <a:tab pos="5580063" algn="l"/>
              </a:tabLst>
            </a:pPr>
            <a:r>
              <a:rPr lang="en-US" altLang="zh-CN" b="1" kern="100" dirty="0">
                <a:latin typeface="Times New Roman"/>
                <a:cs typeface="Courier New"/>
              </a:rPr>
              <a:t>C</a:t>
            </a:r>
            <a:r>
              <a:rPr lang="zh-CN" altLang="zh-CN" b="1" kern="100" dirty="0">
                <a:latin typeface="Times New Roman"/>
                <a:cs typeface="Times New Roman"/>
              </a:rPr>
              <a:t>．</a:t>
            </a:r>
            <a:r>
              <a:rPr lang="en-US" altLang="zh-CN" b="1" kern="100" dirty="0">
                <a:latin typeface="Times New Roman"/>
                <a:cs typeface="Courier New"/>
              </a:rPr>
              <a:t>6</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19</a:t>
            </a:r>
            <a:r>
              <a:rPr lang="zh-CN" altLang="zh-CN" b="1" kern="100" dirty="0">
                <a:latin typeface="Times New Roman"/>
                <a:cs typeface="Times New Roman"/>
              </a:rPr>
              <a:t>个</a:t>
            </a:r>
            <a:r>
              <a:rPr lang="zh-CN" altLang="zh-CN" b="1" kern="100" dirty="0">
                <a:ea typeface="Times New Roman"/>
                <a:cs typeface="Courier New"/>
              </a:rPr>
              <a:t> </a:t>
            </a:r>
            <a:r>
              <a:rPr lang="en-US" altLang="zh-CN" b="1" kern="100" dirty="0">
                <a:ea typeface="Times New Roman"/>
                <a:cs typeface="Courier New"/>
              </a:rPr>
              <a:t>	D</a:t>
            </a:r>
            <a:r>
              <a:rPr lang="zh-CN" altLang="zh-CN" b="1" kern="100" dirty="0">
                <a:latin typeface="Times New Roman"/>
                <a:cs typeface="Times New Roman"/>
              </a:rPr>
              <a:t>．</a:t>
            </a:r>
            <a:r>
              <a:rPr lang="en-US" altLang="zh-CN" b="1" kern="100" dirty="0">
                <a:latin typeface="Times New Roman"/>
                <a:cs typeface="Courier New"/>
              </a:rPr>
              <a:t>3</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17</a:t>
            </a:r>
            <a:r>
              <a:rPr lang="zh-CN" altLang="zh-CN" b="1" kern="100" dirty="0">
                <a:latin typeface="Times New Roman"/>
                <a:cs typeface="Times New Roman"/>
              </a:rPr>
              <a:t>个</a:t>
            </a:r>
            <a:endParaRPr lang="zh-CN" altLang="zh-CN" sz="1050" kern="100" dirty="0">
              <a:cs typeface="Courier New"/>
            </a:endParaRPr>
          </a:p>
          <a:p>
            <a:pPr marL="490538" indent="0">
              <a:tabLst>
                <a:tab pos="5580063" algn="l"/>
              </a:tabLst>
            </a:pPr>
            <a:endParaRPr lang="zh-CN" altLang="en-US" dirty="0"/>
          </a:p>
        </p:txBody>
      </p:sp>
      <p:graphicFrame>
        <p:nvGraphicFramePr>
          <p:cNvPr id="3" name="对象 2"/>
          <p:cNvGraphicFramePr>
            <a:graphicFrameLocks noChangeAspect="1"/>
          </p:cNvGraphicFramePr>
          <p:nvPr>
            <p:extLst>
              <p:ext uri="{D42A27DB-BD31-4B8C-83A1-F6EECF244321}">
                <p14:modId xmlns:p14="http://schemas.microsoft.com/office/powerpoint/2010/main" val="2907843722"/>
              </p:ext>
            </p:extLst>
          </p:nvPr>
        </p:nvGraphicFramePr>
        <p:xfrm>
          <a:off x="1157850" y="4005064"/>
          <a:ext cx="10301288" cy="1808163"/>
        </p:xfrm>
        <a:graphic>
          <a:graphicData uri="http://schemas.openxmlformats.org/presentationml/2006/ole">
            <mc:AlternateContent xmlns:mc="http://schemas.openxmlformats.org/markup-compatibility/2006">
              <mc:Choice xmlns:v="urn:schemas-microsoft-com:vml" Requires="v">
                <p:oleObj spid="_x0000_s6167" name="文档" r:id="rId3" imgW="10367808" imgH="1822340" progId="Word.Document.12">
                  <p:embed/>
                </p:oleObj>
              </mc:Choice>
              <mc:Fallback>
                <p:oleObj name="文档" r:id="rId3" imgW="10367808" imgH="1822340" progId="Word.Document.12">
                  <p:embed/>
                  <p:pic>
                    <p:nvPicPr>
                      <p:cNvPr id="0" name=""/>
                      <p:cNvPicPr/>
                      <p:nvPr/>
                    </p:nvPicPr>
                    <p:blipFill>
                      <a:blip r:embed="rId4"/>
                      <a:stretch>
                        <a:fillRect/>
                      </a:stretch>
                    </p:blipFill>
                    <p:spPr>
                      <a:xfrm>
                        <a:off x="1157850" y="4005064"/>
                        <a:ext cx="10301288" cy="1808163"/>
                      </a:xfrm>
                      <a:prstGeom prst="rect">
                        <a:avLst/>
                      </a:prstGeom>
                    </p:spPr>
                  </p:pic>
                </p:oleObj>
              </mc:Fallback>
            </mc:AlternateContent>
          </a:graphicData>
        </a:graphic>
      </p:graphicFrame>
      <p:sp>
        <p:nvSpPr>
          <p:cNvPr id="5" name="矩形 4"/>
          <p:cNvSpPr/>
          <p:nvPr/>
        </p:nvSpPr>
        <p:spPr>
          <a:xfrm>
            <a:off x="1157850" y="5949280"/>
            <a:ext cx="1627369"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latin typeface="Times New Roman"/>
                <a:ea typeface="楷体_GB2312"/>
              </a:rPr>
              <a:t>B</a:t>
            </a:r>
            <a:r>
              <a:rPr lang="zh-CN" altLang="zh-CN" sz="2400" b="1" kern="100" dirty="0">
                <a:latin typeface="Times New Roman"/>
                <a:ea typeface="楷体_GB2312"/>
                <a:cs typeface="Times New Roman"/>
              </a:rPr>
              <a:t>　</a:t>
            </a:r>
            <a:endParaRPr lang="zh-CN" altLang="en-US" sz="2400"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548680"/>
            <a:ext cx="10975658" cy="6192688"/>
          </a:xfrm>
        </p:spPr>
        <p:txBody>
          <a:bodyPr>
            <a:normAutofit lnSpcReduction="10000"/>
          </a:bodyPr>
          <a:lstStyle/>
          <a:p>
            <a:pPr indent="612140" algn="ctr">
              <a:lnSpc>
                <a:spcPct val="130000"/>
              </a:lnSpc>
              <a:tabLst>
                <a:tab pos="5581015" algn="l"/>
              </a:tabLst>
            </a:pPr>
            <a:r>
              <a:rPr lang="zh-CN" altLang="zh-CN" b="1" kern="100" dirty="0">
                <a:solidFill>
                  <a:srgbClr val="7030A0"/>
                </a:solidFill>
                <a:latin typeface="Times New Roman"/>
                <a:cs typeface="Times New Roman"/>
              </a:rPr>
              <a:t>探究</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一</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　　分子的大小及估算方法</a:t>
            </a:r>
            <a:endParaRPr lang="zh-CN" altLang="zh-CN" sz="1050" kern="100" dirty="0">
              <a:solidFill>
                <a:srgbClr val="7030A0"/>
              </a:solidFill>
              <a:cs typeface="Courier New"/>
            </a:endParaRPr>
          </a:p>
          <a:p>
            <a:pPr indent="612140" algn="just">
              <a:lnSpc>
                <a:spcPct val="130000"/>
              </a:lnSpc>
              <a:tabLst>
                <a:tab pos="5581015" algn="l"/>
              </a:tabLst>
            </a:pPr>
            <a:r>
              <a:rPr lang="en-US" altLang="zh-CN" b="1" kern="100" dirty="0">
                <a:solidFill>
                  <a:srgbClr val="006666"/>
                </a:solidFill>
                <a:latin typeface="Times New Roman"/>
                <a:ea typeface="黑体"/>
                <a:cs typeface="Courier New"/>
              </a:rPr>
              <a:t>[</a:t>
            </a:r>
            <a:r>
              <a:rPr lang="zh-CN" altLang="zh-CN" b="1" kern="100" dirty="0">
                <a:solidFill>
                  <a:srgbClr val="006666"/>
                </a:solidFill>
                <a:latin typeface="Times New Roman"/>
                <a:ea typeface="黑体"/>
                <a:cs typeface="Times New Roman"/>
              </a:rPr>
              <a:t>问题驱动</a:t>
            </a:r>
            <a:r>
              <a:rPr lang="en-US" altLang="zh-CN" b="1" kern="100" dirty="0">
                <a:solidFill>
                  <a:srgbClr val="006666"/>
                </a:solidFill>
                <a:latin typeface="Times New Roman"/>
                <a:ea typeface="黑体"/>
                <a:cs typeface="Courier New"/>
              </a:rPr>
              <a:t>]</a:t>
            </a:r>
            <a:endParaRPr lang="zh-CN" altLang="zh-CN" sz="1050" kern="100" dirty="0">
              <a:cs typeface="Courier New"/>
            </a:endParaRPr>
          </a:p>
          <a:p>
            <a:pPr indent="612140" algn="just">
              <a:lnSpc>
                <a:spcPct val="130000"/>
              </a:lnSpc>
              <a:tabLst>
                <a:tab pos="5581015" algn="l"/>
              </a:tabLst>
            </a:pPr>
            <a:r>
              <a:rPr lang="zh-CN" altLang="zh-CN" b="1" kern="100" dirty="0">
                <a:latin typeface="Times New Roman"/>
                <a:cs typeface="Times New Roman"/>
              </a:rPr>
              <a:t>摩尔是物质的量的单位，每摩尔含</a:t>
            </a:r>
            <a:r>
              <a:rPr lang="zh-CN" altLang="zh-CN" b="1" kern="100" dirty="0" smtClean="0">
                <a:latin typeface="Times New Roman"/>
                <a:cs typeface="Times New Roman"/>
              </a:rPr>
              <a:t>有</a:t>
            </a:r>
            <a:r>
              <a:rPr lang="zh-CN" altLang="en-US" b="1" kern="100" dirty="0" smtClean="0">
                <a:latin typeface="Times New Roman"/>
                <a:cs typeface="Times New Roman"/>
              </a:rPr>
              <a:t>阿伏伽德罗常量</a:t>
            </a:r>
            <a:r>
              <a:rPr lang="zh-CN" altLang="zh-CN" b="1" kern="100" dirty="0" smtClean="0">
                <a:latin typeface="Times New Roman"/>
                <a:cs typeface="Times New Roman"/>
              </a:rPr>
              <a:t>个</a:t>
            </a:r>
            <a:r>
              <a:rPr lang="zh-CN" altLang="zh-CN" b="1" kern="100" dirty="0">
                <a:latin typeface="Times New Roman"/>
                <a:cs typeface="Times New Roman"/>
              </a:rPr>
              <a:t>微粒。摩尔在古希腊</a:t>
            </a:r>
            <a:r>
              <a:rPr lang="zh-CN" altLang="zh-CN" b="1" kern="100" dirty="0" smtClean="0">
                <a:latin typeface="Times New Roman"/>
                <a:cs typeface="Times New Roman"/>
              </a:rPr>
              <a:t>叫</a:t>
            </a:r>
            <a:r>
              <a:rPr lang="zh-CN" altLang="en-US" b="1" kern="100" dirty="0" smtClean="0">
                <a:latin typeface="Times New Roman"/>
                <a:cs typeface="Times New Roman"/>
              </a:rPr>
              <a:t>作</a:t>
            </a:r>
            <a:r>
              <a:rPr lang="en-US" altLang="zh-CN" b="1" kern="100" dirty="0" smtClean="0">
                <a:cs typeface="Times New Roman"/>
              </a:rPr>
              <a:t>“</a:t>
            </a:r>
            <a:r>
              <a:rPr lang="zh-CN" altLang="zh-CN" b="1" kern="100" dirty="0">
                <a:latin typeface="Times New Roman"/>
                <a:cs typeface="Times New Roman"/>
              </a:rPr>
              <a:t>堆量</a:t>
            </a:r>
            <a:r>
              <a:rPr lang="en-US" altLang="zh-CN" b="1" kern="100" dirty="0">
                <a:cs typeface="Times New Roman"/>
              </a:rPr>
              <a:t>”</a:t>
            </a:r>
            <a:r>
              <a:rPr lang="zh-CN" altLang="zh-CN" b="1" kern="100" dirty="0">
                <a:latin typeface="Times New Roman"/>
                <a:cs typeface="Times New Roman"/>
              </a:rPr>
              <a:t>，摩尔就是</a:t>
            </a:r>
            <a:r>
              <a:rPr lang="en-US" altLang="zh-CN" b="1" kern="100" dirty="0">
                <a:cs typeface="Times New Roman"/>
              </a:rPr>
              <a:t>“</a:t>
            </a:r>
            <a:r>
              <a:rPr lang="zh-CN" altLang="zh-CN" b="1" kern="100" dirty="0">
                <a:latin typeface="Times New Roman"/>
                <a:cs typeface="Times New Roman"/>
              </a:rPr>
              <a:t>一堆</a:t>
            </a:r>
            <a:r>
              <a:rPr lang="en-US" altLang="zh-CN" b="1" kern="100" dirty="0">
                <a:cs typeface="Times New Roman"/>
              </a:rPr>
              <a:t>”</a:t>
            </a:r>
            <a:r>
              <a:rPr lang="zh-CN" altLang="zh-CN" b="1" kern="100" dirty="0">
                <a:latin typeface="Times New Roman"/>
                <a:cs typeface="Times New Roman"/>
              </a:rPr>
              <a:t>的意思。不过</a:t>
            </a:r>
            <a:r>
              <a:rPr lang="en-US" altLang="zh-CN" b="1" kern="100" dirty="0">
                <a:latin typeface="Times New Roman"/>
                <a:cs typeface="Courier New"/>
              </a:rPr>
              <a:t>1</a:t>
            </a:r>
            <a:r>
              <a:rPr lang="zh-CN" altLang="zh-CN" b="1" kern="100" dirty="0">
                <a:latin typeface="Times New Roman"/>
                <a:cs typeface="Times New Roman"/>
              </a:rPr>
              <a:t>摩尔比一堆土豆、一堆石块的数量大得多。</a:t>
            </a:r>
            <a:endParaRPr lang="zh-CN" altLang="zh-CN" sz="1050" kern="100" dirty="0">
              <a:cs typeface="Courier New"/>
            </a:endParaRPr>
          </a:p>
          <a:p>
            <a:pPr indent="612140" algn="just">
              <a:lnSpc>
                <a:spcPct val="130000"/>
              </a:lnSpc>
              <a:tabLst>
                <a:tab pos="5581015" algn="l"/>
              </a:tabLst>
            </a:pPr>
            <a:r>
              <a:rPr lang="en-US" altLang="zh-CN" b="1" kern="100" dirty="0">
                <a:latin typeface="Times New Roman"/>
                <a:cs typeface="Courier New"/>
              </a:rPr>
              <a:t>(1</a:t>
            </a:r>
            <a:r>
              <a:rPr lang="en-US" altLang="zh-CN" b="1" kern="100" dirty="0" smtClean="0">
                <a:latin typeface="Times New Roman"/>
                <a:cs typeface="Courier New"/>
              </a:rPr>
              <a:t>)</a:t>
            </a:r>
            <a:r>
              <a:rPr lang="zh-CN" altLang="en-US" b="1" kern="100" dirty="0" smtClean="0">
                <a:latin typeface="Times New Roman"/>
                <a:cs typeface="Times New Roman"/>
              </a:rPr>
              <a:t>阿伏伽德罗常量</a:t>
            </a:r>
            <a:r>
              <a:rPr lang="zh-CN" altLang="zh-CN" b="1" kern="100" dirty="0" smtClean="0">
                <a:latin typeface="Times New Roman"/>
                <a:cs typeface="Times New Roman"/>
              </a:rPr>
              <a:t>是</a:t>
            </a:r>
            <a:r>
              <a:rPr lang="zh-CN" altLang="zh-CN" b="1" kern="100" dirty="0">
                <a:latin typeface="Times New Roman"/>
                <a:cs typeface="Times New Roman"/>
              </a:rPr>
              <a:t>一个很大的数值，它究竟有多大呢？</a:t>
            </a:r>
            <a:endParaRPr lang="zh-CN" altLang="zh-CN" sz="1050" kern="100" dirty="0">
              <a:cs typeface="Courier New"/>
            </a:endParaRPr>
          </a:p>
          <a:p>
            <a:pPr indent="612140" algn="just">
              <a:lnSpc>
                <a:spcPct val="130000"/>
              </a:lnSpc>
              <a:tabLst>
                <a:tab pos="5581015" algn="l"/>
              </a:tabLst>
            </a:pPr>
            <a:r>
              <a:rPr lang="zh-CN" altLang="zh-CN" b="1" kern="100" dirty="0">
                <a:solidFill>
                  <a:srgbClr val="FF0000"/>
                </a:solidFill>
                <a:latin typeface="Times New Roman"/>
                <a:ea typeface="黑体"/>
                <a:cs typeface="Times New Roman"/>
              </a:rPr>
              <a:t>提示：</a:t>
            </a:r>
            <a:r>
              <a:rPr lang="en-US" altLang="zh-CN" b="1" kern="100" dirty="0">
                <a:latin typeface="Times New Roman"/>
                <a:ea typeface="楷体_GB2312"/>
                <a:cs typeface="Courier New"/>
              </a:rPr>
              <a:t>6.02</a:t>
            </a:r>
            <a:r>
              <a:rPr lang="en-US" altLang="zh-CN" b="1" kern="100" dirty="0">
                <a:cs typeface="Times New Roman"/>
              </a:rPr>
              <a:t>×</a:t>
            </a:r>
            <a:r>
              <a:rPr lang="en-US" altLang="zh-CN" b="1" kern="100" dirty="0">
                <a:latin typeface="Times New Roman"/>
                <a:ea typeface="楷体_GB2312"/>
                <a:cs typeface="Courier New"/>
              </a:rPr>
              <a:t>10</a:t>
            </a:r>
            <a:r>
              <a:rPr lang="en-US" altLang="zh-CN" b="1" kern="100" baseline="30000" dirty="0">
                <a:latin typeface="Times New Roman"/>
                <a:ea typeface="楷体_GB2312"/>
                <a:cs typeface="Courier New"/>
              </a:rPr>
              <a:t>23</a:t>
            </a:r>
            <a:r>
              <a:rPr lang="en-US" altLang="zh-CN" b="1" kern="100" dirty="0">
                <a:latin typeface="Times New Roman"/>
                <a:ea typeface="楷体_GB2312"/>
                <a:cs typeface="Courier New"/>
              </a:rPr>
              <a:t> mol</a:t>
            </a:r>
            <a:r>
              <a:rPr lang="zh-CN" altLang="zh-CN" b="1" kern="100" baseline="30000" dirty="0">
                <a:latin typeface="Times New Roman"/>
                <a:ea typeface="楷体_GB2312"/>
                <a:cs typeface="Times New Roman"/>
              </a:rPr>
              <a:t>－</a:t>
            </a:r>
            <a:r>
              <a:rPr lang="en-US" altLang="zh-CN" b="1" kern="100" baseline="30000" dirty="0">
                <a:latin typeface="Times New Roman"/>
                <a:ea typeface="楷体_GB2312"/>
                <a:cs typeface="Courier New"/>
              </a:rPr>
              <a:t>1</a:t>
            </a:r>
            <a:endParaRPr lang="zh-CN" altLang="zh-CN" sz="1050" kern="100" dirty="0">
              <a:cs typeface="Courier New"/>
            </a:endParaRPr>
          </a:p>
          <a:p>
            <a:pPr indent="612140" algn="just">
              <a:lnSpc>
                <a:spcPct val="130000"/>
              </a:lnSpc>
              <a:tabLst>
                <a:tab pos="5581015" algn="l"/>
              </a:tabLst>
            </a:pPr>
            <a:r>
              <a:rPr lang="en-US" altLang="zh-CN" b="1" kern="100" dirty="0">
                <a:latin typeface="Times New Roman"/>
                <a:cs typeface="Courier New"/>
              </a:rPr>
              <a:t>(2</a:t>
            </a:r>
            <a:r>
              <a:rPr lang="en-US" altLang="zh-CN" b="1" kern="100" dirty="0" smtClean="0">
                <a:latin typeface="Times New Roman"/>
                <a:cs typeface="Courier New"/>
              </a:rPr>
              <a:t>)</a:t>
            </a:r>
            <a:r>
              <a:rPr lang="zh-CN" altLang="en-US" b="1" kern="100" dirty="0" smtClean="0">
                <a:latin typeface="Times New Roman"/>
                <a:cs typeface="Times New Roman"/>
              </a:rPr>
              <a:t>阿伏伽德罗常量</a:t>
            </a:r>
            <a:r>
              <a:rPr lang="zh-CN" altLang="zh-CN" b="1" kern="100" dirty="0" smtClean="0">
                <a:latin typeface="Times New Roman"/>
                <a:cs typeface="Times New Roman"/>
              </a:rPr>
              <a:t>有</a:t>
            </a:r>
            <a:r>
              <a:rPr lang="zh-CN" altLang="zh-CN" b="1" kern="100" dirty="0">
                <a:latin typeface="Times New Roman"/>
                <a:cs typeface="Times New Roman"/>
              </a:rPr>
              <a:t>什么重要作用？</a:t>
            </a:r>
            <a:endParaRPr lang="zh-CN" altLang="zh-CN" sz="1050" kern="100" dirty="0">
              <a:cs typeface="Courier New"/>
            </a:endParaRPr>
          </a:p>
          <a:p>
            <a:pPr indent="612140" algn="just">
              <a:lnSpc>
                <a:spcPct val="130000"/>
              </a:lnSpc>
              <a:tabLst>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它</a:t>
            </a:r>
            <a:r>
              <a:rPr lang="zh-CN" altLang="zh-CN" b="1" kern="100" dirty="0" smtClean="0">
                <a:latin typeface="Times New Roman"/>
                <a:ea typeface="楷体_GB2312"/>
                <a:cs typeface="Times New Roman"/>
              </a:rPr>
              <a:t>把</a:t>
            </a:r>
            <a:r>
              <a:rPr lang="zh-CN" altLang="en-US" b="1" kern="100" dirty="0" smtClean="0">
                <a:latin typeface="Times New Roman"/>
                <a:ea typeface="楷体_GB2312"/>
                <a:cs typeface="Times New Roman"/>
              </a:rPr>
              <a:t>物体的</a:t>
            </a:r>
            <a:r>
              <a:rPr lang="zh-CN" altLang="zh-CN" b="1" kern="100" dirty="0" smtClean="0">
                <a:latin typeface="Times New Roman"/>
                <a:ea typeface="楷体_GB2312"/>
                <a:cs typeface="Times New Roman"/>
              </a:rPr>
              <a:t>质</a:t>
            </a:r>
            <a:r>
              <a:rPr lang="zh-CN" altLang="zh-CN" b="1" kern="100" dirty="0">
                <a:latin typeface="Times New Roman"/>
                <a:ea typeface="楷体_GB2312"/>
                <a:cs typeface="Times New Roman"/>
              </a:rPr>
              <a:t>量</a:t>
            </a:r>
            <a:r>
              <a:rPr lang="zh-CN" altLang="zh-CN" b="1" kern="100" dirty="0" smtClean="0">
                <a:latin typeface="Times New Roman"/>
                <a:ea typeface="楷体_GB2312"/>
                <a:cs typeface="Times New Roman"/>
              </a:rPr>
              <a:t>、体</a:t>
            </a:r>
            <a:r>
              <a:rPr lang="zh-CN" altLang="zh-CN" b="1" kern="100" dirty="0">
                <a:latin typeface="Times New Roman"/>
                <a:ea typeface="楷体_GB2312"/>
                <a:cs typeface="Times New Roman"/>
              </a:rPr>
              <a:t>积这些宏观量与分子质量、分子大小这些微观量联系起来了。</a:t>
            </a:r>
            <a:endParaRPr lang="zh-CN" altLang="zh-CN" sz="1050" kern="100" dirty="0">
              <a:cs typeface="Courier New"/>
            </a:endParaRPr>
          </a:p>
          <a:p>
            <a:pPr indent="612140" algn="just">
              <a:lnSpc>
                <a:spcPct val="130000"/>
              </a:lnSpc>
              <a:tabLst>
                <a:tab pos="5581015" algn="l"/>
              </a:tabLst>
            </a:pPr>
            <a:r>
              <a:rPr lang="en-US" altLang="zh-CN" b="1" kern="100" dirty="0">
                <a:latin typeface="Times New Roman"/>
                <a:cs typeface="Courier New"/>
              </a:rPr>
              <a:t>(3)</a:t>
            </a:r>
            <a:r>
              <a:rPr lang="zh-CN" altLang="zh-CN" b="1" kern="100" dirty="0">
                <a:latin typeface="Times New Roman"/>
                <a:cs typeface="Times New Roman"/>
              </a:rPr>
              <a:t>为什么用这么大的数值来联系宏观量和微观量呢？</a:t>
            </a:r>
            <a:endParaRPr lang="zh-CN" altLang="zh-CN" sz="1050" kern="100" dirty="0">
              <a:cs typeface="Courier New"/>
            </a:endParaRPr>
          </a:p>
          <a:p>
            <a:pPr indent="612140" algn="just">
              <a:lnSpc>
                <a:spcPct val="130000"/>
              </a:lnSpc>
              <a:tabLst>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因为单个分子的质量和体积太小了。</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cs typeface="Courier New"/>
            </a:endParaRPr>
          </a:p>
        </p:txBody>
      </p:sp>
      <p:pic>
        <p:nvPicPr>
          <p:cNvPr id="5122" name="Picture 2" descr="新课程学案2探究新知能.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153371" y="71449"/>
            <a:ext cx="4536504" cy="549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7" dur="500"/>
                                        <p:tgtEl>
                                          <p:spTgt spid="2">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5" end="5"/>
                                            </p:txEl>
                                          </p:spTgt>
                                        </p:tgtEl>
                                        <p:attrNameLst>
                                          <p:attrName>style.visibility</p:attrName>
                                        </p:attrNameLst>
                                      </p:cBhvr>
                                      <p:to>
                                        <p:strVal val="visible"/>
                                      </p:to>
                                    </p:set>
                                    <p:animEffect transition="in" filter="randombar(horizontal)">
                                      <p:cBhvr>
                                        <p:cTn id="12" dur="500"/>
                                        <p:tgtEl>
                                          <p:spTgt spid="2">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17" dur="500"/>
                                        <p:tgtEl>
                                          <p:spTgt spid="2">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7" end="7"/>
                                            </p:txEl>
                                          </p:spTgt>
                                        </p:tgtEl>
                                        <p:attrNameLst>
                                          <p:attrName>style.visibility</p:attrName>
                                        </p:attrNameLst>
                                      </p:cBhvr>
                                      <p:to>
                                        <p:strVal val="visible"/>
                                      </p:to>
                                    </p:set>
                                    <p:animEffect transition="in" filter="randombar(horizontal)">
                                      <p:cBhvr>
                                        <p:cTn id="22" dur="500"/>
                                        <p:tgtEl>
                                          <p:spTgt spid="2">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animEffect transition="in" filter="randombar(horizontal)">
                                      <p:cBhvr>
                                        <p:cTn id="27"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426</TotalTime>
  <Words>1975</Words>
  <Application>Microsoft Office PowerPoint</Application>
  <PresentationFormat>自定义</PresentationFormat>
  <Paragraphs>133</Paragraphs>
  <Slides>35</Slides>
  <Notes>1</Notes>
  <HiddenSlides>0</HiddenSlides>
  <MMClips>0</MMClips>
  <ScaleCrop>false</ScaleCrop>
  <HeadingPairs>
    <vt:vector size="6" baseType="variant">
      <vt:variant>
        <vt:lpstr>主题</vt:lpstr>
      </vt:variant>
      <vt:variant>
        <vt:i4>1</vt:i4>
      </vt:variant>
      <vt:variant>
        <vt:lpstr>嵌入 OLE 服务器</vt:lpstr>
      </vt:variant>
      <vt:variant>
        <vt:i4>2</vt:i4>
      </vt:variant>
      <vt:variant>
        <vt:lpstr>幻灯片标题</vt:lpstr>
      </vt:variant>
      <vt:variant>
        <vt:i4>35</vt:i4>
      </vt:variant>
    </vt:vector>
  </HeadingPairs>
  <TitlesOfParts>
    <vt:vector size="38" baseType="lpstr">
      <vt:lpstr>Office 主题​​</vt:lpstr>
      <vt:lpstr>文档</vt:lpstr>
      <vt:lpstr>Microsoft Word Document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61</cp:revision>
  <dcterms:created xsi:type="dcterms:W3CDTF">2021-04-02T06:41:31Z</dcterms:created>
  <dcterms:modified xsi:type="dcterms:W3CDTF">2025-11-05T03:14:01Z</dcterms:modified>
</cp:coreProperties>
</file>