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0" r:id="rId2"/>
    <p:sldId id="266" r:id="rId3"/>
    <p:sldId id="26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288" r:id="rId27"/>
    <p:sldId id="287" r:id="rId28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07" autoAdjust="0"/>
  </p:normalViewPr>
  <p:slideViewPr>
    <p:cSldViewPr>
      <p:cViewPr varScale="1">
        <p:scale>
          <a:sx n="98" d="100"/>
          <a:sy n="98" d="100"/>
        </p:scale>
        <p:origin x="-942" y="-10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6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68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2026-1-28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WLXKCXALKXS-12.ti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22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20WLXXS1-26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&#35299;&#39064;&#38182;&#22218;2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&#26032;&#35838;&#31243;&#23398;&#26696;1&#33258;&#23398;&#26032;&#25945;&#26448;.T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&#26032;&#35838;&#31243;&#23398;&#26696;3&#22521;&#20248;&#39640;&#32032;&#20859;.TIF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20WLXXS1-27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WLXKCXALKXS-14.ti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19977;&#65289;%20%20&#27668;&#20307;&#20998;&#23376;&#36816;&#21160;&#30340;&#32479;&#35745;&#35268;&#24459;.DOC" TargetMode="Externa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20XWL1-22.T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Word_Document11111.docx"/><Relationship Id="rId4" Type="http://schemas.openxmlformats.org/officeDocument/2006/relationships/image" Target="&#26032;&#35838;&#31243;&#23398;&#26696;2&#25506;&#31350;&#26032;&#30693;&#33021;.T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WLXKCXALKXS-11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1268760"/>
            <a:ext cx="10975658" cy="4464498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sz="2800" b="1" kern="100" dirty="0">
                <a:solidFill>
                  <a:srgbClr val="0000FF"/>
                </a:solidFill>
                <a:latin typeface="Times New Roman"/>
                <a:cs typeface="Times New Roman"/>
              </a:rPr>
              <a:t>第三节　气体分子运动的统计规律</a:t>
            </a:r>
            <a:endParaRPr lang="zh-CN" altLang="zh-CN" sz="2800" kern="100" dirty="0">
              <a:solidFill>
                <a:srgbClr val="0000FF"/>
              </a:solidFill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471784"/>
              </p:ext>
            </p:extLst>
          </p:nvPr>
        </p:nvGraphicFramePr>
        <p:xfrm>
          <a:off x="1490220" y="2774034"/>
          <a:ext cx="8999855" cy="2743200"/>
        </p:xfrm>
        <a:graphic>
          <a:graphicData uri="http://schemas.openxmlformats.org/drawingml/2006/table">
            <a:tbl>
              <a:tblPr/>
              <a:tblGrid>
                <a:gridCol w="1583031"/>
                <a:gridCol w="741682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物理观念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1.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初步了解什么是统计规律。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2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．了解气体分子运动的特点。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科学思维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能从宏观和微观的视角综合分析物理问题。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科学态度与责任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感受常规方式认识微观世界的微妙，渗透通过现象看本质的哲学思维方法。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1561083" y="2060850"/>
            <a:ext cx="2117887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latin typeface="Times New Roman"/>
                <a:ea typeface="黑体"/>
                <a:cs typeface="Times New Roman"/>
              </a:rPr>
              <a:t>核心素养点击</a:t>
            </a:r>
            <a:r>
              <a:rPr lang="en-US" altLang="zh-CN" sz="2400" b="1" kern="100" dirty="0">
                <a:latin typeface="Times New Roman"/>
                <a:cs typeface="Courier New"/>
              </a:rPr>
              <a:t> 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332656"/>
            <a:ext cx="11407706" cy="6120682"/>
          </a:xfrm>
        </p:spPr>
        <p:txBody>
          <a:bodyPr>
            <a:normAutofit/>
          </a:bodyPr>
          <a:lstStyle/>
          <a:p>
            <a:pPr indent="612140" algn="just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对于气体分子热运动服从统计规律的正确理解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．大量无序运动的气体分子组成的系统在总体上所呈现的规律性，称为统计规律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．统计规律对所含分子数极少的系统仍然适用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C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．统计规律可以由数学方法推导出来</a:t>
            </a:r>
            <a:endParaRPr lang="zh-CN" altLang="zh-CN" sz="1050" kern="100" dirty="0" smtClean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．对某些量进行统计平均时，分子数越多，出现的涨落现象越明显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统计规律是对大量偶然事件而言的整体规律，对于少量的个别的偶然事件是没有意义的。个别的、少量的气体分子的运动规律是不可预知的，对于大量的气体分子的运动呈现出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中间多、两头少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的统计规律，所以选项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AD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22529" y="692696"/>
            <a:ext cx="10975658" cy="5688632"/>
          </a:xfrm>
        </p:spPr>
        <p:txBody>
          <a:bodyPr>
            <a:normAutofit/>
          </a:bodyPr>
          <a:lstStyle/>
          <a:p>
            <a:pPr marL="452438" indent="0" algn="ctr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．在研究热现象时，我们采用统计方法，这是因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为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．每个分子的运动速率随温度的变化是有规律的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．个别分子的运动也具有规律性，只是它对整体效果的影响不明显罢了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．在一定温度下，大量分子的速率分布是确定的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．在一定温度下，大量分子的速率分布也随时间而变化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只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有大量气体分子运动的速率分布才是有规律的，即遵守统计规律，而个别气体分子的运动速率在不停地变化，没有一定的规律，故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404662"/>
            <a:ext cx="11665296" cy="6264698"/>
          </a:xfrm>
        </p:spPr>
        <p:txBody>
          <a:bodyPr>
            <a:normAutofit lnSpcReduction="10000"/>
          </a:bodyPr>
          <a:lstStyle/>
          <a:p>
            <a:pPr marL="534988" indent="-53498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sz="1050" kern="100" dirty="0">
                <a:cs typeface="Courier New"/>
              </a:rPr>
              <a:t> </a:t>
            </a:r>
            <a:r>
              <a:rPr lang="zh-CN" altLang="zh-CN" b="1" kern="100" dirty="0">
                <a:latin typeface="Times New Roman"/>
                <a:cs typeface="Times New Roman"/>
              </a:rPr>
              <a:t>伽尔顿板可以演示统计规律。如图，让大量小球从上方漏斗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形入</a:t>
            </a:r>
            <a:r>
              <a:rPr lang="zh-CN" altLang="zh-CN" b="1" kern="100" dirty="0">
                <a:latin typeface="Times New Roman"/>
                <a:cs typeface="Times New Roman"/>
              </a:rPr>
              <a:t>口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落下，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-53498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最</a:t>
            </a:r>
            <a:r>
              <a:rPr lang="zh-CN" altLang="zh-CN" b="1" kern="100" dirty="0">
                <a:latin typeface="Times New Roman"/>
                <a:cs typeface="Times New Roman"/>
              </a:rPr>
              <a:t>终小球都落在槽内。重复多次实验后发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现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                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．某个小球落在哪个槽是有规律的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．大量小球在槽内的分布是无规律的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．大量小球落入槽内后均匀分布在各槽中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．越接近漏斗形入口处的槽内，小球聚集越多</a:t>
            </a:r>
            <a:endParaRPr lang="zh-CN" altLang="zh-CN" sz="1050" kern="100" dirty="0">
              <a:cs typeface="Courier New"/>
            </a:endParaRPr>
          </a:p>
          <a:p>
            <a:pPr marL="53498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根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据统计规律可知，某个小球落在哪个槽是无规律的，选项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错误；大量小球在槽内的分布是有规律的，离入口越近的地方小球分布越多，选项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错误；大量小球落入槽内后不能均匀分布在各槽中，而是越接近漏斗形入口处的槽内，小球聚集越多，选项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marL="534988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endParaRPr lang="zh-CN" altLang="en-US" dirty="0"/>
          </a:p>
        </p:txBody>
      </p:sp>
      <p:pic>
        <p:nvPicPr>
          <p:cNvPr id="7170" name="Picture 2" descr="F:\粤教版物理选择性必修第三册\WLXKCXALKXS-1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83" y="499293"/>
            <a:ext cx="1217913" cy="192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692696"/>
            <a:ext cx="11305256" cy="5472610"/>
          </a:xfrm>
        </p:spPr>
        <p:txBody>
          <a:bodyPr/>
          <a:lstStyle/>
          <a:p>
            <a:pPr indent="612140" algn="ctr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二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　　气体分子速率的分布规律</a:t>
            </a:r>
            <a:endParaRPr lang="zh-CN" altLang="zh-CN" sz="1050" kern="100" dirty="0">
              <a:solidFill>
                <a:srgbClr val="7030A0"/>
              </a:solidFill>
              <a:cs typeface="Courier New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6666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为什么说分子运动是杂乱无章的，但大量分子的运动会表现出一定的规律性？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气体分子的密度很大，分子之间频繁地碰撞，每个分子的速度大小和方向频繁地改变，所以分子的运动杂乱无章，在某一时刻，向着各个方向运动的分子都有，而且向各个方向运动的气体分子数目都相等，所以说大量分子的运动会表现出一定的规律性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  <a:p>
            <a:pPr>
              <a:lnSpc>
                <a:spcPct val="20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310482"/>
              </p:ext>
            </p:extLst>
          </p:nvPr>
        </p:nvGraphicFramePr>
        <p:xfrm>
          <a:off x="552971" y="1415703"/>
          <a:ext cx="10898188" cy="417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文档" r:id="rId3" imgW="11020652" imgH="4263406" progId="Word.Document.12">
                  <p:embed/>
                </p:oleObj>
              </mc:Choice>
              <mc:Fallback>
                <p:oleObj name="文档" r:id="rId3" imgW="11020652" imgH="42634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2971" y="1415703"/>
                        <a:ext cx="10898188" cy="4173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692696"/>
            <a:ext cx="11233248" cy="5688632"/>
          </a:xfrm>
        </p:spPr>
        <p:txBody>
          <a:bodyPr>
            <a:normAutofit/>
          </a:bodyPr>
          <a:lstStyle/>
          <a:p>
            <a:pPr indent="612140" algn="just">
              <a:tabLst>
                <a:tab pos="1704975" algn="l"/>
                <a:tab pos="5580063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　某种气体在不同温度下的气体分子速率分布曲线如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图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所</a:t>
            </a:r>
            <a:r>
              <a:rPr lang="zh-CN" altLang="zh-CN" b="1" kern="100" dirty="0">
                <a:latin typeface="Times New Roman"/>
                <a:cs typeface="Times New Roman"/>
              </a:rPr>
              <a:t>示，图中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表示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处单位速率区间内的分子数百分率，所对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应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zh-CN" altLang="zh-CN" b="1" kern="100" dirty="0">
                <a:latin typeface="Times New Roman"/>
                <a:cs typeface="Times New Roman"/>
              </a:rPr>
              <a:t>温度分别为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Ⅰ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Ⅲ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Ⅰ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Ⅲ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Ⅲ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Ⅰ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Ⅰ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en-US" altLang="zh-CN" b="1" kern="100" dirty="0">
                <a:latin typeface="Times New Roman"/>
                <a:cs typeface="Courier New"/>
              </a:rPr>
              <a:t>&gt;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Ⅲ</a:t>
            </a:r>
            <a:r>
              <a:rPr lang="zh-CN" altLang="zh-CN" b="1" kern="100" dirty="0">
                <a:ea typeface="Times New Roman"/>
                <a:cs typeface="Courier New"/>
              </a:rPr>
              <a:t> </a:t>
            </a:r>
            <a:r>
              <a:rPr lang="en-US" altLang="zh-CN" b="1" kern="100" dirty="0">
                <a:ea typeface="Times New Roman"/>
                <a:cs typeface="Courier New"/>
              </a:rPr>
              <a:t>	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Ⅰ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>
                <a:cs typeface="宋体"/>
              </a:rPr>
              <a:t>Ⅱ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baseline="-25000" dirty="0" smtClean="0">
                <a:cs typeface="宋体"/>
              </a:rPr>
              <a:t>Ⅲ</a:t>
            </a:r>
            <a:endParaRPr lang="en-US" altLang="zh-CN" b="1" kern="100" baseline="-25000" dirty="0" smtClean="0">
              <a:cs typeface="宋体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对于同种气体，温度越高，气体分子的平均速率就越大。由图像可以看出，大量的分子的平均速率为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baseline="-25000" dirty="0">
                <a:ea typeface="楷体_GB2312"/>
                <a:cs typeface="宋体"/>
              </a:rPr>
              <a:t>Ⅲ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baseline="-25000" dirty="0">
                <a:ea typeface="楷体_GB2312"/>
                <a:cs typeface="宋体"/>
              </a:rPr>
              <a:t>Ⅱ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&gt;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baseline="-25000" dirty="0">
                <a:ea typeface="楷体_GB2312"/>
                <a:cs typeface="宋体"/>
              </a:rPr>
              <a:t>Ⅰ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，因为是同种气体，所以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endParaRPr lang="en-US" altLang="zh-CN" b="1" kern="100" baseline="-25000" dirty="0" smtClean="0">
              <a:cs typeface="宋体"/>
            </a:endParaRPr>
          </a:p>
          <a:p>
            <a:pPr indent="61214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8194" name="Picture 2" descr="20WLXXS1-26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955" y="852426"/>
            <a:ext cx="2232248" cy="15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2185096"/>
            <a:ext cx="10975658" cy="3096344"/>
          </a:xfrm>
        </p:spPr>
        <p:txBody>
          <a:bodyPr/>
          <a:lstStyle/>
          <a:p>
            <a:pPr indent="612140" algn="ctr">
              <a:tabLst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气体分子速率分布规律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在一定温度下，所有气体分子的速率都呈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中间多、两头少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的分布规律。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温度越高，速率大的分子所占比例越大。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温度升高，气体分子的平均速率变大，但具体到某一个气体分子，速率可能变大也可能变小，无法确定。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9218" name="Picture 2" descr="解题锦囊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6" y="1844824"/>
            <a:ext cx="1489075" cy="340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908720"/>
            <a:ext cx="11392484" cy="4968552"/>
          </a:xfrm>
        </p:spPr>
        <p:txBody>
          <a:bodyPr>
            <a:normAutofit/>
          </a:bodyPr>
          <a:lstStyle/>
          <a:p>
            <a:pPr marL="452438" indent="0" algn="ctr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关于气体分子的运动情况，下列说法正确的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．某一时刻具有任一速率的分子数目是相等的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．某一时刻一个分子速度的大小和方向是偶然的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．某一时刻向任意一个方向运动的分子数目相等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．某一温度下大多数气体分子的速率不会发生变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化</a:t>
            </a: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980728"/>
            <a:ext cx="10975658" cy="4680520"/>
          </a:xfrm>
        </p:spPr>
        <p:txBody>
          <a:bodyPr>
            <a:normAutofit/>
          </a:bodyPr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具有任一速率的分子数目并不是相等的，而是呈现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中间多、两头少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的分布规律，选项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错误；由于分子之间频繁地碰撞，分子随时会改变自己运动速度的大小和方向，因此在某一时刻一个分子速度的大小和方向完全是偶然的，选项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正确；虽然每个分子的速度瞬息万变，但是大量分子的整体存在着统计规律，由于分子数目巨大，在某一时刻向任意一个方向运动的分子数目只有很小的差别，可以认为是相等的，选项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正确；某一温度下，每个分子的速率仍然是瞬息万变的，只是分子运动的平均速率不变，选项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7751" y="720078"/>
            <a:ext cx="6135900" cy="5661250"/>
          </a:xfrm>
        </p:spPr>
        <p:txBody>
          <a:bodyPr/>
          <a:lstStyle/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(2025·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江苏高考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一定质量的理想气体，体积保持不变。在甲、乙两个状态下，该气体分子速率分布图像如图所示。与状态甲相比，该气体在状态乙时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．分子的数密度较大</a:t>
            </a:r>
            <a:endParaRPr lang="zh-CN" altLang="zh-CN" kern="100" dirty="0"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．分子间平均距离较小</a:t>
            </a:r>
            <a:endParaRPr lang="zh-CN" altLang="zh-CN" kern="100" dirty="0"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．分子的平均动能较大</a:t>
            </a:r>
            <a:endParaRPr lang="zh-CN" altLang="zh-CN" kern="100" dirty="0"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．单位时间内分子碰撞单位面积器壁的次数较少</a:t>
            </a:r>
            <a:endParaRPr lang="zh-CN" altLang="zh-CN" kern="100" dirty="0">
              <a:cs typeface="Courier New"/>
            </a:endParaRPr>
          </a:p>
        </p:txBody>
      </p:sp>
      <p:pic>
        <p:nvPicPr>
          <p:cNvPr id="2" name="Picture 2" descr="25GKWLJS-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667" y="836712"/>
            <a:ext cx="4801443" cy="294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980728"/>
            <a:ext cx="11377264" cy="5544616"/>
          </a:xfrm>
        </p:spPr>
        <p:txBody>
          <a:bodyPr>
            <a:normAutofit/>
          </a:bodyPr>
          <a:lstStyle/>
          <a:p>
            <a:pPr marL="360363" indent="-360363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一、分子沿各个方向运动的概率相等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统计规律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现象：个别事件的出现具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有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但大量的偶然事件却会表现出必然的规律。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定义：大量事件出现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遵</a:t>
            </a:r>
            <a:r>
              <a:rPr lang="zh-CN" altLang="zh-CN" b="1" kern="100" dirty="0">
                <a:latin typeface="Times New Roman"/>
                <a:cs typeface="Times New Roman"/>
              </a:rPr>
              <a:t>从一定的统计规律。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气体分子运动的特点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自由性：气体分子间距离比较大，分子间的作用力很弱，除相互碰撞或跟器壁碰撞外，可以认为分子不受力而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做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运</a:t>
            </a:r>
            <a:r>
              <a:rPr lang="zh-CN" altLang="zh-CN" b="1" kern="100" dirty="0">
                <a:latin typeface="Times New Roman"/>
                <a:cs typeface="Times New Roman"/>
              </a:rPr>
              <a:t>动，因而气体能充满它能达到的整个空间。</a:t>
            </a:r>
            <a:endParaRPr lang="zh-CN" altLang="zh-CN" sz="1050" kern="100" dirty="0">
              <a:cs typeface="Courier New"/>
            </a:endParaRPr>
          </a:p>
          <a:p>
            <a:pPr marL="360363" indent="-360363"/>
            <a:endParaRPr lang="zh-CN" altLang="en-US" dirty="0"/>
          </a:p>
        </p:txBody>
      </p:sp>
      <p:pic>
        <p:nvPicPr>
          <p:cNvPr id="2050" name="Picture 2" descr="新课程学案1自学新教材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440" y="476671"/>
            <a:ext cx="4585419" cy="55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408718" y="292494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随机性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142034" y="357301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概率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467491" y="534359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匀速直线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628800"/>
            <a:ext cx="10975658" cy="3600400"/>
          </a:xfrm>
        </p:spPr>
        <p:txBody>
          <a:bodyPr/>
          <a:lstStyle/>
          <a:p>
            <a:pPr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定质量的理想气体，甲、乙两个状态下气体的体积相同，所以甲、乙两个状态下气体分子数密度相同、分子间平均距离相同，故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错误；根据题图可知，乙状态下气体分子速率大的分子占比较多，则乙状态下气体温度较高，气体分子平均动能大，平均速度大，则单位时间内撞击容器壁次数较多，故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lvl="0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kern="100" dirty="0" smtClean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C</a:t>
            </a:r>
            <a:endParaRPr lang="zh-CN" altLang="zh-CN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1268760"/>
            <a:ext cx="10975658" cy="4752528"/>
          </a:xfrm>
        </p:spPr>
        <p:txBody>
          <a:bodyPr>
            <a:normAutofit/>
          </a:bodyPr>
          <a:lstStyle/>
          <a:p>
            <a:pPr indent="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选自人教</a:t>
            </a:r>
            <a:r>
              <a:rPr lang="zh-CN" altLang="zh-CN" b="1" kern="100" dirty="0" smtClean="0">
                <a:latin typeface="Times New Roman"/>
                <a:ea typeface="隶书"/>
                <a:cs typeface="Times New Roman"/>
              </a:rPr>
              <a:t>版教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材课后练习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体积都是</a:t>
            </a:r>
            <a:r>
              <a:rPr lang="en-US" altLang="zh-CN" b="1" kern="100" dirty="0">
                <a:latin typeface="Times New Roman"/>
                <a:cs typeface="Courier New"/>
              </a:rPr>
              <a:t>1 L</a:t>
            </a:r>
            <a:r>
              <a:rPr lang="zh-CN" altLang="zh-CN" b="1" kern="100" dirty="0">
                <a:latin typeface="Times New Roman"/>
                <a:cs typeface="Times New Roman"/>
              </a:rPr>
              <a:t>的两个容器，装着质量相等的氧气，其中一个容器内的温度是</a:t>
            </a:r>
            <a:r>
              <a:rPr lang="en-US" altLang="zh-CN" b="1" kern="100" dirty="0">
                <a:latin typeface="Times New Roman"/>
                <a:cs typeface="Courier New"/>
              </a:rPr>
              <a:t>0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，另一个容器的温度是</a:t>
            </a:r>
            <a:r>
              <a:rPr lang="en-US" altLang="zh-CN" b="1" kern="100" dirty="0">
                <a:latin typeface="Times New Roman"/>
                <a:cs typeface="Courier New"/>
              </a:rPr>
              <a:t>100 </a:t>
            </a:r>
            <a:r>
              <a:rPr lang="en-US" altLang="zh-CN" b="1" kern="100" dirty="0">
                <a:cs typeface="Times New Roman"/>
              </a:rPr>
              <a:t>℃</a:t>
            </a:r>
            <a:r>
              <a:rPr lang="zh-CN" altLang="zh-CN" b="1" kern="100" dirty="0">
                <a:latin typeface="Times New Roman"/>
                <a:cs typeface="Times New Roman"/>
              </a:rPr>
              <a:t>。请说明：这两个容器中关于氧分子运动速率分布的特点有哪些相同？有哪些不同？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lnSpc>
                <a:spcPct val="20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相同点氧分子是速率分布都表现出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中间多，两头少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的规律；不同点是温度不同，氧分子运动的平均速率不同。</a:t>
            </a:r>
            <a:endParaRPr lang="zh-CN" altLang="zh-CN" sz="1050" kern="100" dirty="0">
              <a:cs typeface="Courier New"/>
            </a:endParaRPr>
          </a:p>
          <a:p>
            <a:pPr>
              <a:lnSpc>
                <a:spcPct val="200000"/>
              </a:lnSpc>
            </a:pPr>
            <a:endParaRPr lang="zh-CN" altLang="en-US" dirty="0"/>
          </a:p>
        </p:txBody>
      </p:sp>
      <p:pic>
        <p:nvPicPr>
          <p:cNvPr id="11266" name="Picture 2" descr="新课程学案3培优高素养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92" y="764704"/>
            <a:ext cx="4630819" cy="56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260648"/>
            <a:ext cx="11377264" cy="6264696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．夏天开空调，冷气从空调中吹进室内，则室内气体分子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．热运动剧烈程度加剧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．平均动能变大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．每个分子速率都会相应地减小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．速率小的分子数所占的比例升高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冷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气从空调中吹进室内，室内温度降低，分子热运动剧烈程度减小，分子平均动能减小，即速率小的分子数所占的比例升高，但不是每个分子的速率都减小，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项正确。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476672"/>
            <a:ext cx="10975658" cy="6192688"/>
          </a:xfrm>
        </p:spPr>
        <p:txBody>
          <a:bodyPr/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1859</a:t>
            </a:r>
            <a:r>
              <a:rPr lang="zh-CN" altLang="zh-CN" b="1" kern="100" dirty="0">
                <a:latin typeface="Times New Roman"/>
                <a:cs typeface="Times New Roman"/>
              </a:rPr>
              <a:t>年麦克斯韦从理论上推导出了气体分子速率的分布规律，后来有许多实验验证了这一规律。若以横坐标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表示分子速率，纵坐标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表示各速率区间的分子数占总分子数的百分比。下面四幅图中能正确表示某一温度下气体分子速率分布规律的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</a:p>
          <a:p>
            <a:pPr marL="452438" indent="-452438" algn="just"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气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体分子速率分布规律是中间多、两头少，且分子不停地做无规则运动，没有速率为零的分子，故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	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52438" indent="-452438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</p:txBody>
      </p:sp>
      <p:pic>
        <p:nvPicPr>
          <p:cNvPr id="13314" name="Picture 2" descr="20WLXXS1-27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511" y="2839951"/>
            <a:ext cx="5904656" cy="152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6987" y="188638"/>
            <a:ext cx="10975658" cy="6480722"/>
          </a:xfrm>
        </p:spPr>
        <p:txBody>
          <a:bodyPr>
            <a:normAutofit lnSpcReduction="10000"/>
          </a:bodyPr>
          <a:lstStyle/>
          <a:p>
            <a:pPr marL="360363" indent="-360363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如图甲为测量分子速率分布的装置示意图，圆筒绕其中心匀速转动，侧面开有狭缝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cs typeface="Times New Roman"/>
              </a:rPr>
              <a:t>，内侧贴有记录薄膜，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为正对狭缝的位置。从原子炉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中射出的银原子蒸气穿过屏上</a:t>
            </a:r>
            <a:r>
              <a:rPr lang="en-US" altLang="zh-CN" b="1" i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缝后进入狭缝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cs typeface="Times New Roman"/>
              </a:rPr>
              <a:t>，在圆筒转动半个周期的时间内相继到达并沉积在薄膜上。展开的薄膜如图乙所示，</a:t>
            </a:r>
            <a:r>
              <a:rPr lang="en-US" altLang="zh-CN" b="1" i="1" kern="100" dirty="0">
                <a:latin typeface="Times New Roman"/>
                <a:cs typeface="Courier New"/>
              </a:rPr>
              <a:t>NP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PQ</a:t>
            </a:r>
            <a:r>
              <a:rPr lang="zh-CN" altLang="zh-CN" b="1" kern="100" dirty="0">
                <a:latin typeface="Times New Roman"/>
                <a:cs typeface="Times New Roman"/>
              </a:rPr>
              <a:t>间距相等，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．到达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附近的银原子速率较大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．到达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附近的银原子速率较大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．到达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附近的银原子速率为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中等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速率</a:t>
            </a:r>
            <a:endParaRPr lang="zh-CN" altLang="zh-CN" sz="1050" kern="100" dirty="0">
              <a:cs typeface="Courier New"/>
            </a:endParaRPr>
          </a:p>
          <a:p>
            <a:pPr marL="360363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zh-CN" altLang="en-US" b="1" kern="100" dirty="0">
                <a:latin typeface="Times New Roman"/>
                <a:cs typeface="Times New Roman"/>
              </a:rPr>
              <a:t>位于</a:t>
            </a:r>
            <a:r>
              <a:rPr lang="en-US" altLang="zh-CN" b="1" i="1" kern="100" dirty="0">
                <a:latin typeface="Times New Roman"/>
                <a:cs typeface="Times New Roman"/>
              </a:rPr>
              <a:t>PQ</a:t>
            </a:r>
            <a:r>
              <a:rPr lang="zh-CN" altLang="en-US" b="1" kern="100" dirty="0">
                <a:latin typeface="Times New Roman"/>
                <a:cs typeface="Times New Roman"/>
              </a:rPr>
              <a:t>区间的分子数量大于位于</a:t>
            </a:r>
            <a:r>
              <a:rPr lang="en-US" altLang="zh-CN" b="1" i="1" kern="100" dirty="0">
                <a:latin typeface="Times New Roman"/>
                <a:cs typeface="Times New Roman"/>
              </a:rPr>
              <a:t>NP</a:t>
            </a:r>
            <a:r>
              <a:rPr lang="zh-CN" altLang="en-US" b="1" kern="100" dirty="0">
                <a:latin typeface="Times New Roman"/>
                <a:cs typeface="Times New Roman"/>
              </a:rPr>
              <a:t>区间的分子数量</a:t>
            </a:r>
            <a:endParaRPr lang="zh-CN" altLang="zh-CN" sz="1050" kern="100" dirty="0">
              <a:cs typeface="Courier New"/>
            </a:endParaRPr>
          </a:p>
          <a:p>
            <a:pPr marL="360363" indent="0"/>
            <a:endParaRPr lang="zh-CN" altLang="en-US" dirty="0"/>
          </a:p>
        </p:txBody>
      </p:sp>
      <p:pic>
        <p:nvPicPr>
          <p:cNvPr id="14338" name="Picture 2" descr="WLXKCXALKXS-1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491" y="2276870"/>
            <a:ext cx="2376264" cy="180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060848"/>
            <a:ext cx="10975658" cy="3096344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银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原子进入圆筒后做匀速直线运动，打到圆筒上越靠近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点的位置用时越短，速率越大，越靠近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点的位置用时越长，速率越小，选项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错误；根据分子速率分布规律的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中间多、两头少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特征可知：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PQ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区间的分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子</a:t>
            </a:r>
            <a:r>
              <a:rPr lang="zh-CN" altLang="en-US" b="1" kern="100" dirty="0" smtClean="0">
                <a:latin typeface="Times New Roman"/>
                <a:ea typeface="楷体_GB2312"/>
                <a:cs typeface="Times New Roman"/>
              </a:rPr>
              <a:t>数量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大，故选项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ACD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检测（三）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37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1052736"/>
            <a:ext cx="11521280" cy="5040560"/>
          </a:xfrm>
        </p:spPr>
        <p:txBody>
          <a:bodyPr>
            <a:normAutofit/>
          </a:bodyPr>
          <a:lstStyle/>
          <a:p>
            <a:pPr marL="452438" indent="0" algn="just">
              <a:tabLst>
                <a:tab pos="5580063" algn="l"/>
                <a:tab pos="10674350" algn="l"/>
              </a:tabLst>
            </a:pPr>
            <a:r>
              <a:rPr lang="zh-CN" altLang="zh-CN" b="1" kern="100" dirty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随机性：分子之间频繁地发生碰撞，使每个分子的速度大小和方向频繁地改变，分子的运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动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0063" algn="l"/>
                <a:tab pos="10674350" algn="l"/>
              </a:tabLst>
            </a:pPr>
            <a:r>
              <a:rPr lang="zh-CN" altLang="zh-CN" b="1" kern="100" dirty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规律性：单个分子的运动是无规则的，具有不确定性，但大量分子在某一时刻，向任何一个方向运动的分子数目几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乎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在宏观上表现为均衡性。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0063" algn="l"/>
                <a:tab pos="106743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0063" algn="l"/>
                <a:tab pos="106743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抛一枚硬币，正面还是反面向上，每一次都是偶然的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)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0063" algn="l"/>
                <a:tab pos="106743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大量偶然事件绝对没有必然的规律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)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5580063" algn="l"/>
                <a:tab pos="106743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大量偶然事件表现出来的整体规律称为统计规律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)</a:t>
            </a:r>
            <a:endParaRPr lang="zh-CN" altLang="zh-CN" sz="1050" kern="100" dirty="0">
              <a:cs typeface="Courier New"/>
            </a:endParaRPr>
          </a:p>
          <a:p>
            <a:pPr marL="452438" indent="0">
              <a:tabLst>
                <a:tab pos="5580063" algn="l"/>
                <a:tab pos="10674350" algn="l"/>
              </a:tabLst>
            </a:pP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2371147" y="167119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杂乱无章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5737547" y="285293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相等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1066139" y="414908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088092" y="537321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088092" y="479715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268760"/>
            <a:ext cx="10975658" cy="4032448"/>
          </a:xfrm>
        </p:spPr>
        <p:txBody>
          <a:bodyPr/>
          <a:lstStyle/>
          <a:p>
            <a:pPr marL="452438" indent="-452438" algn="just">
              <a:lnSpc>
                <a:spcPct val="200000"/>
              </a:lnSpc>
              <a:tabLst>
                <a:tab pos="627063" algn="l"/>
                <a:tab pos="5580063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3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．想一想</a:t>
            </a:r>
            <a:endParaRPr lang="zh-CN" altLang="zh-CN" sz="1050" kern="100" dirty="0" smtClean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627063" algn="l"/>
                <a:tab pos="5580063" algn="l"/>
              </a:tabLs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抛</a:t>
            </a:r>
            <a:r>
              <a:rPr lang="zh-CN" altLang="zh-CN" b="1" kern="100" dirty="0">
                <a:latin typeface="Times New Roman"/>
                <a:cs typeface="Times New Roman"/>
              </a:rPr>
              <a:t>掷一枚硬币时，其正面有时向上，有时向下，抛掷次数较少和次数很多时，会有什么规律？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200000"/>
              </a:lnSpc>
              <a:tabLst>
                <a:tab pos="627063" algn="l"/>
                <a:tab pos="5580063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次数较少时，正面向上或向下完全是偶然的，但次数很多时，正面向上或向下的概率是相等的。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476672"/>
            <a:ext cx="10975658" cy="5760640"/>
          </a:xfrm>
        </p:spPr>
        <p:txBody>
          <a:bodyPr/>
          <a:lstStyle/>
          <a:p>
            <a:pPr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二、分子速率按一定的统计规律分布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气体分子速率分布图像，如图所示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分布规律：气体分子速率呈现</a:t>
            </a:r>
            <a:r>
              <a:rPr lang="en-US" altLang="zh-CN" b="1" kern="100" dirty="0" smtClean="0">
                <a:cs typeface="Times New Roman"/>
              </a:rPr>
              <a:t>“__________________”</a:t>
            </a:r>
            <a:r>
              <a:rPr lang="zh-CN" altLang="zh-CN" b="1" kern="100" dirty="0">
                <a:latin typeface="Times New Roman"/>
                <a:cs typeface="Times New Roman"/>
              </a:rPr>
              <a:t>的分布规律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4098" name="Picture 2" descr="20XWL1-2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1" y="2431111"/>
            <a:ext cx="5593184" cy="279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593531" y="5415607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中间多，两头少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417067" y="1700808"/>
            <a:ext cx="10153128" cy="3528392"/>
          </a:xfrm>
        </p:spPr>
        <p:txBody>
          <a:bodyPr/>
          <a:lstStyle/>
          <a:p>
            <a:pPr indent="0" algn="just">
              <a:lnSpc>
                <a:spcPct val="200000"/>
              </a:lnSpc>
              <a:tabLst>
                <a:tab pos="870267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870267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气体分子的运动是杂乱无章的，没有一定的规律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870267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气体分子间除相互碰撞外，几乎无相互作用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200000"/>
              </a:lnSpc>
              <a:tabLst>
                <a:tab pos="870267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大量气体分子的运动符合统计规律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)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299281" y="278092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299281" y="357301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308915" y="436510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476672"/>
            <a:ext cx="11665296" cy="6120680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下列关于气体分子运动的说法正确的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．气体分子除相互碰撞或跟容器壁碰撞外，可在空间自由移动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．气体分子的频繁碰撞致使它做杂乱无章的热运动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．气体分子沿各个方向运动的机会相等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．气体分子的速率分布毫无规律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气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体分子的频繁碰撞使其做杂乱无章的无规则运动，除碰撞外，气体分子可做匀速直线运动，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对；大量气体分子的运动遵守统计规律，气体分子向各方向运动机会均等，气体分子速率分布呈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中间多，两头少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的规律，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ABC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588720"/>
            <a:ext cx="10975658" cy="4464498"/>
          </a:xfrm>
        </p:spPr>
        <p:txBody>
          <a:bodyPr/>
          <a:lstStyle/>
          <a:p>
            <a:pPr indent="0" algn="ctr">
              <a:lnSpc>
                <a:spcPct val="130000"/>
              </a:lnSpc>
              <a:tabLst>
                <a:tab pos="5581015" algn="l"/>
              </a:tabLst>
            </a:pP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rgbClr val="7030A0"/>
                </a:solidFill>
                <a:latin typeface="Symbol"/>
                <a:cs typeface="Times New Roman"/>
              </a:rPr>
              <a:t>)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　</a:t>
            </a:r>
            <a:r>
              <a:rPr lang="zh-CN" altLang="zh-CN" b="1" kern="1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对</a:t>
            </a:r>
            <a:r>
              <a:rPr lang="zh-CN" altLang="zh-CN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统计规律的理解</a:t>
            </a:r>
            <a:endParaRPr lang="zh-CN" altLang="zh-CN" sz="1050" kern="100" dirty="0">
              <a:solidFill>
                <a:srgbClr val="7030A0"/>
              </a:solidFill>
              <a:cs typeface="Courier New"/>
            </a:endParaRPr>
          </a:p>
          <a:p>
            <a:pPr indent="0" algn="ctr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0" algn="just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实验一：抛掷硬币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5122" name="Picture 2" descr="新课程学案2探究新知能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7" y="149828"/>
            <a:ext cx="4680520" cy="5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58847"/>
              </p:ext>
            </p:extLst>
          </p:nvPr>
        </p:nvGraphicFramePr>
        <p:xfrm>
          <a:off x="777875" y="2228850"/>
          <a:ext cx="10436225" cy="348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文档" r:id="rId5" imgW="10515050" imgH="3524406" progId="Word.Document.12">
                  <p:embed/>
                </p:oleObj>
              </mc:Choice>
              <mc:Fallback>
                <p:oleObj name="文档" r:id="rId5" imgW="10515050" imgH="35244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77875" y="2228850"/>
                        <a:ext cx="10436225" cy="3489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727429" y="5469031"/>
            <a:ext cx="10914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581015" algn="l"/>
              </a:tabLst>
            </a:pPr>
            <a:r>
              <a:rPr lang="zh-CN" altLang="zh-CN" sz="2400" b="1" kern="100" dirty="0">
                <a:latin typeface="Times New Roman"/>
                <a:cs typeface="Times New Roman"/>
              </a:rPr>
              <a:t>这些数据说明，某一事件的出现纯粹是偶然的，但大量的偶然事件却会表现出一定的规律。这种大量偶然事件表现出来的整体规律，叫作统计规律。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LXKCXALKXS-1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376" y="2780929"/>
            <a:ext cx="3046672" cy="232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92931" y="239529"/>
            <a:ext cx="11737304" cy="6501839"/>
          </a:xfrm>
        </p:spPr>
        <p:txBody>
          <a:bodyPr>
            <a:normAutofit/>
          </a:bodyPr>
          <a:lstStyle/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实验二：用伽尔顿板模拟分子的无规则运动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    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实</a:t>
            </a:r>
            <a:r>
              <a:rPr lang="zh-CN" altLang="zh-CN" b="1" kern="100" dirty="0">
                <a:latin typeface="Times New Roman"/>
                <a:cs typeface="Times New Roman"/>
              </a:rPr>
              <a:t>验过程与现象：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从伽尔顿板的入口投入一个小球，该小球在下落过程中先后与许多小钉发生碰撞，最后落入某一个狭槽内，重复几次实验，可以发现小球每次落入的狭槽不完全相同。这表明，在每一次实验中，小球落入某个狭槽内的机会是偶然的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如图甲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360363" indent="-360363" algn="just">
              <a:lnSpc>
                <a:spcPct val="130000"/>
              </a:lnSpc>
              <a:tabLst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2)</a:t>
            </a:r>
            <a:r>
              <a:rPr lang="zh-CN" altLang="zh-CN" b="1" kern="100" dirty="0">
                <a:latin typeface="Times New Roman"/>
                <a:cs typeface="Times New Roman"/>
              </a:rPr>
              <a:t>如果一次投入大量的小球，可以看到，落入每个狭槽内的小球数目是不相同的，在中央处的狭槽内小球分布的最多，离中央越远的狭槽内小球分布得越少，呈现一种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中间多，两头少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的分布规律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如图乙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360363" indent="-360363">
              <a:lnSpc>
                <a:spcPct val="13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1882</Words>
  <Application>Microsoft Office PowerPoint</Application>
  <PresentationFormat>自定义</PresentationFormat>
  <Paragraphs>155</Paragraphs>
  <Slides>27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52</cp:revision>
  <dcterms:created xsi:type="dcterms:W3CDTF">2021-04-02T06:41:31Z</dcterms:created>
  <dcterms:modified xsi:type="dcterms:W3CDTF">2026-01-28T01:32:22Z</dcterms:modified>
</cp:coreProperties>
</file>