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312" r:id="rId27"/>
    <p:sldId id="313" r:id="rId28"/>
    <p:sldId id="314" r:id="rId29"/>
    <p:sldId id="315" r:id="rId30"/>
    <p:sldId id="316" r:id="rId31"/>
    <p:sldId id="317" r:id="rId32"/>
    <p:sldId id="325" r:id="rId33"/>
    <p:sldId id="318" r:id="rId34"/>
    <p:sldId id="319" r:id="rId35"/>
    <p:sldId id="320" r:id="rId36"/>
    <p:sldId id="321" r:id="rId37"/>
    <p:sldId id="322" r:id="rId38"/>
    <p:sldId id="323" r:id="rId39"/>
    <p:sldId id="324" r:id="rId40"/>
    <p:sldId id="288" r:id="rId41"/>
    <p:sldId id="287" r:id="rId42"/>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4607" autoAdjust="0"/>
  </p:normalViewPr>
  <p:slideViewPr>
    <p:cSldViewPr>
      <p:cViewPr varScale="1">
        <p:scale>
          <a:sx n="99" d="100"/>
          <a:sy n="99" d="100"/>
        </p:scale>
        <p:origin x="-906" y="-90"/>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2025-11-5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40</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file:///F:\&#31908;&#25945;&#29256;&#29289;&#29702;&#36873;&#25321;&#24615;&#24517;&#20462;&#31532;&#19977;&#20876;\21XRJWL1-1.TIF" TargetMode="Externa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20XWL1-7.TIF" TargetMode="Externa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26131;&#38169;&#35686;&#31034;2.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1-2.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1-8A.TIF" TargetMode="External"/><Relationship Id="rId7" Type="http://schemas.openxmlformats.org/officeDocument/2006/relationships/image" Target="file:///F:\&#31908;&#25945;&#29256;&#29289;&#29702;&#36873;&#25321;&#24615;&#24517;&#20462;&#31532;&#19977;&#20876;\20XWL1-8C.TIF" TargetMode="Externa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file:///F:\&#31908;&#25945;&#29256;&#29289;&#29702;&#36873;&#25321;&#24615;&#24517;&#20462;&#31532;&#19977;&#20876;\20XWL1-8B.TIF" TargetMode="Externa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1-9.tif"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35299;&#39064;&#38182;&#22218;1.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file:///\\Rm-042\&#26412;&#22320;&#30913;&#30424;%20(F)\&#19977;&#32500;&#35774;&#35745;%20&#29289;&#29702;%20&#36873;&#25321;&#24615;&#24517;&#20462;&#31532;&#19977;&#20876;%20&#31908;&#25945;&#29256;\25WLSDGK-2.TIF" TargetMode="External"/><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1-10.TIF" TargetMode="Externa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26032;&#35838;&#31243;&#23398;&#26696;3&#22521;&#20248;&#39640;&#32032;&#20859;.T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1-3.TIF"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0108;&#65289;%20%20&#20998;&#23376;&#28909;&#36816;&#21160;&#19982;&#20998;&#23376;&#21147;.DOC" TargetMode="Externa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20XWL1-1.TIF"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1-2.TIF"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88640"/>
            <a:ext cx="11161240" cy="4464498"/>
          </a:xfrm>
        </p:spPr>
        <p:txBody>
          <a:bodyPr/>
          <a:lstStyle/>
          <a:p>
            <a:pPr indent="0" algn="ctr">
              <a:tabLst>
                <a:tab pos="5581015" algn="l"/>
              </a:tabLst>
            </a:pPr>
            <a:r>
              <a:rPr lang="zh-CN" altLang="zh-CN" sz="2800" b="1" kern="100" dirty="0">
                <a:solidFill>
                  <a:srgbClr val="0000FF"/>
                </a:solidFill>
                <a:latin typeface="Times New Roman"/>
                <a:cs typeface="Times New Roman"/>
              </a:rPr>
              <a:t>第二节　分子热运动与分子力</a:t>
            </a:r>
            <a:endParaRPr lang="zh-CN" altLang="zh-CN" sz="2800" kern="100" dirty="0">
              <a:solidFill>
                <a:srgbClr val="0000FF"/>
              </a:solidFill>
              <a:cs typeface="Courier New"/>
            </a:endParaRPr>
          </a:p>
          <a:p>
            <a:pPr indent="0" algn="just">
              <a:tabLst>
                <a:tab pos="5581015" algn="l"/>
              </a:tabLst>
            </a:pPr>
            <a:r>
              <a:rPr lang="zh-CN" altLang="zh-CN" b="1" kern="100" dirty="0">
                <a:latin typeface="Times New Roman"/>
                <a:ea typeface="黑体"/>
                <a:cs typeface="Times New Roman"/>
              </a:rPr>
              <a:t>核心素养点击</a:t>
            </a:r>
            <a:r>
              <a:rPr lang="en-US" altLang="zh-CN" b="1" kern="100" dirty="0">
                <a:latin typeface="Times New Roman"/>
                <a:cs typeface="Courier New"/>
              </a:rPr>
              <a:t> </a:t>
            </a:r>
            <a:endParaRPr lang="zh-CN" altLang="zh-CN" sz="1050" kern="100" dirty="0">
              <a:cs typeface="Courier New"/>
            </a:endParaRPr>
          </a:p>
          <a:p>
            <a:pPr indent="0"/>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3680422448"/>
              </p:ext>
            </p:extLst>
          </p:nvPr>
        </p:nvGraphicFramePr>
        <p:xfrm>
          <a:off x="604750" y="1529295"/>
          <a:ext cx="10821429" cy="4937760"/>
        </p:xfrm>
        <a:graphic>
          <a:graphicData uri="http://schemas.openxmlformats.org/drawingml/2006/table">
            <a:tbl>
              <a:tblPr/>
              <a:tblGrid>
                <a:gridCol w="1473987"/>
                <a:gridCol w="9347442"/>
              </a:tblGrid>
              <a:tr h="2514424">
                <a:tc>
                  <a:txBody>
                    <a:bodyPr/>
                    <a:lstStyle/>
                    <a:p>
                      <a:pPr algn="ctr">
                        <a:lnSpc>
                          <a:spcPct val="150000"/>
                        </a:lnSpc>
                        <a:spcAft>
                          <a:spcPts val="0"/>
                        </a:spcAft>
                        <a:tabLst>
                          <a:tab pos="5581015" algn="l"/>
                        </a:tabLst>
                      </a:pPr>
                      <a:r>
                        <a:rPr lang="zh-CN" sz="2400" b="1" kern="100" dirty="0">
                          <a:effectLst/>
                          <a:latin typeface="Times New Roman"/>
                          <a:cs typeface="Times New Roman"/>
                        </a:rPr>
                        <a:t>物理观念</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en-US" sz="2400" b="1" kern="100" dirty="0">
                          <a:effectLst/>
                          <a:latin typeface="Times New Roman"/>
                          <a:cs typeface="Courier New"/>
                        </a:rPr>
                        <a:t>(1)</a:t>
                      </a:r>
                      <a:r>
                        <a:rPr lang="zh-CN" sz="2400" b="1" kern="100" dirty="0">
                          <a:effectLst/>
                          <a:latin typeface="Times New Roman"/>
                          <a:cs typeface="Times New Roman"/>
                        </a:rPr>
                        <a:t>知道扩散现象及影响扩散快慢的因素，知道其在实际中的应用。</a:t>
                      </a:r>
                      <a:endParaRPr lang="zh-CN" sz="240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(2)</a:t>
                      </a:r>
                      <a:r>
                        <a:rPr lang="zh-CN" sz="2400" b="1" kern="100" dirty="0">
                          <a:effectLst/>
                          <a:latin typeface="Times New Roman"/>
                          <a:cs typeface="Times New Roman"/>
                        </a:rPr>
                        <a:t>知道布朗运动及其产生原因。</a:t>
                      </a:r>
                      <a:endParaRPr lang="zh-CN" sz="240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(3)</a:t>
                      </a:r>
                      <a:r>
                        <a:rPr lang="zh-CN" sz="2400" b="1" kern="100" dirty="0">
                          <a:effectLst/>
                          <a:latin typeface="Times New Roman"/>
                          <a:cs typeface="Times New Roman"/>
                        </a:rPr>
                        <a:t>知道决定热运动激烈程度的因素。</a:t>
                      </a:r>
                      <a:endParaRPr lang="zh-CN" sz="240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(4)</a:t>
                      </a:r>
                      <a:r>
                        <a:rPr lang="zh-CN" sz="2400" b="1" kern="100" dirty="0">
                          <a:effectLst/>
                          <a:latin typeface="Times New Roman"/>
                          <a:cs typeface="Times New Roman"/>
                        </a:rPr>
                        <a:t>知道分子间存在空隙、分子间的作用力的变化规律。</a:t>
                      </a:r>
                      <a:endParaRPr lang="zh-CN" sz="2400" kern="100" dirty="0">
                        <a:effectLst/>
                        <a:latin typeface="宋体"/>
                        <a:cs typeface="Courier New"/>
                      </a:endParaRPr>
                    </a:p>
                    <a:p>
                      <a:pPr algn="l">
                        <a:lnSpc>
                          <a:spcPct val="150000"/>
                        </a:lnSpc>
                        <a:spcAft>
                          <a:spcPts val="0"/>
                        </a:spcAft>
                        <a:tabLst>
                          <a:tab pos="5581015" algn="l"/>
                        </a:tabLst>
                      </a:pPr>
                      <a:r>
                        <a:rPr lang="en-US" sz="2400" b="1" kern="100" dirty="0">
                          <a:effectLst/>
                          <a:latin typeface="Times New Roman"/>
                          <a:cs typeface="Courier New"/>
                        </a:rPr>
                        <a:t>(5)</a:t>
                      </a:r>
                      <a:r>
                        <a:rPr lang="zh-CN" sz="2400" b="1" kern="100" dirty="0">
                          <a:effectLst/>
                          <a:latin typeface="Times New Roman"/>
                          <a:cs typeface="Times New Roman"/>
                        </a:rPr>
                        <a:t>知道分子动理论的基本内容。</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502885">
                <a:tc>
                  <a:txBody>
                    <a:bodyPr/>
                    <a:lstStyle/>
                    <a:p>
                      <a:pPr algn="ctr">
                        <a:lnSpc>
                          <a:spcPct val="150000"/>
                        </a:lnSpc>
                        <a:spcAft>
                          <a:spcPts val="0"/>
                        </a:spcAft>
                        <a:tabLst>
                          <a:tab pos="5581015" algn="l"/>
                        </a:tabLst>
                      </a:pPr>
                      <a:r>
                        <a:rPr lang="zh-CN" sz="2400" b="1" kern="100">
                          <a:effectLst/>
                          <a:latin typeface="Times New Roman"/>
                          <a:cs typeface="Times New Roman"/>
                        </a:rPr>
                        <a:t>科学思维</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a:effectLst/>
                          <a:latin typeface="Times New Roman"/>
                          <a:cs typeface="Times New Roman"/>
                        </a:rPr>
                        <a:t>通过对布朗运动的成因分析，体会并归纳其中科学的研究方法。</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502885">
                <a:tc>
                  <a:txBody>
                    <a:bodyPr/>
                    <a:lstStyle/>
                    <a:p>
                      <a:pPr algn="ctr">
                        <a:lnSpc>
                          <a:spcPct val="150000"/>
                        </a:lnSpc>
                        <a:spcAft>
                          <a:spcPts val="0"/>
                        </a:spcAft>
                        <a:tabLst>
                          <a:tab pos="5581015" algn="l"/>
                        </a:tabLst>
                      </a:pPr>
                      <a:r>
                        <a:rPr lang="zh-CN" sz="2400" b="1" kern="100">
                          <a:effectLst/>
                          <a:latin typeface="Times New Roman"/>
                          <a:cs typeface="Times New Roman"/>
                        </a:rPr>
                        <a:t>科学探究</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a:effectLst/>
                          <a:latin typeface="Times New Roman"/>
                          <a:cs typeface="Times New Roman"/>
                        </a:rPr>
                        <a:t>通过实验了解扩散现象，观察并能解释布朗运动的成因及特点。</a:t>
                      </a:r>
                      <a:endParaRPr lang="zh-CN" sz="2400" kern="10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005769">
                <a:tc>
                  <a:txBody>
                    <a:bodyPr/>
                    <a:lstStyle/>
                    <a:p>
                      <a:pPr algn="ctr">
                        <a:lnSpc>
                          <a:spcPct val="150000"/>
                        </a:lnSpc>
                        <a:spcAft>
                          <a:spcPts val="0"/>
                        </a:spcAft>
                        <a:tabLst>
                          <a:tab pos="5581015" algn="l"/>
                        </a:tabLst>
                      </a:pPr>
                      <a:r>
                        <a:rPr lang="zh-CN" sz="2400" b="1" kern="100" dirty="0">
                          <a:effectLst/>
                          <a:latin typeface="Times New Roman"/>
                          <a:cs typeface="Times New Roman"/>
                        </a:rPr>
                        <a:t>科学态度与责任</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通过科学家们对布朗运动成因的研究历程介绍，培养相应的科学精神。</a:t>
                      </a:r>
                      <a:endParaRPr lang="zh-CN" sz="2400" kern="100" dirty="0">
                        <a:effectLst/>
                        <a:latin typeface="宋体"/>
                        <a:cs typeface="Courier New"/>
                      </a:endParaRPr>
                    </a:p>
                  </a:txBody>
                  <a:tcPr marL="62861" marR="62861"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52898"/>
            <a:ext cx="10975658" cy="4464498"/>
          </a:xfrm>
        </p:spPr>
        <p:txBody>
          <a:bodyPr/>
          <a:lstStyle/>
          <a:p>
            <a:pPr indent="612140" algn="ctr">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一</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对布朗运动的理解</a:t>
            </a:r>
            <a:endParaRPr lang="zh-CN" altLang="zh-CN" sz="1050" kern="100" dirty="0">
              <a:solidFill>
                <a:srgbClr val="7030A0"/>
              </a:solidFill>
              <a:cs typeface="Courier New"/>
            </a:endParaRPr>
          </a:p>
          <a:p>
            <a:pPr indent="612140" algn="just">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r>
              <a:rPr lang="zh-CN" altLang="zh-CN" sz="1050" kern="100" dirty="0">
                <a:cs typeface="Courier New"/>
              </a:rPr>
              <a:t> </a:t>
            </a:r>
          </a:p>
          <a:p>
            <a:pPr indent="612140" algn="just">
              <a:tabLst>
                <a:tab pos="5581015" algn="l"/>
              </a:tabLst>
            </a:pPr>
            <a:r>
              <a:rPr lang="zh-CN" altLang="zh-CN" b="1" kern="100" dirty="0">
                <a:latin typeface="Times New Roman"/>
                <a:cs typeface="Times New Roman"/>
              </a:rPr>
              <a:t>在显微镜下追踪一颗在水中做布朗运动的花粉，每隔</a:t>
            </a:r>
            <a:r>
              <a:rPr lang="en-US" altLang="zh-CN" b="1" kern="100" dirty="0">
                <a:latin typeface="Times New Roman"/>
                <a:cs typeface="Courier New"/>
              </a:rPr>
              <a:t>30 s</a:t>
            </a:r>
            <a:r>
              <a:rPr lang="zh-CN" altLang="zh-CN" b="1" kern="100" dirty="0">
                <a:latin typeface="Times New Roman"/>
                <a:cs typeface="Times New Roman"/>
              </a:rPr>
              <a:t>把花</a:t>
            </a:r>
            <a:r>
              <a:rPr lang="zh-CN" altLang="zh-CN" b="1" kern="100" dirty="0" smtClean="0">
                <a:latin typeface="Times New Roman"/>
                <a:cs typeface="Times New Roman"/>
              </a:rPr>
              <a:t>粉</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的</a:t>
            </a:r>
            <a:r>
              <a:rPr lang="zh-CN" altLang="zh-CN" b="1" kern="100" dirty="0">
                <a:latin typeface="Times New Roman"/>
                <a:cs typeface="Times New Roman"/>
              </a:rPr>
              <a:t>位置记录下来，得到某个观测记录如图，画出的轨迹是花粉的运</a:t>
            </a:r>
            <a:r>
              <a:rPr lang="zh-CN" altLang="zh-CN" b="1" kern="100" dirty="0" smtClean="0">
                <a:latin typeface="Times New Roman"/>
                <a:cs typeface="Times New Roman"/>
              </a:rPr>
              <a:t>动</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轨</a:t>
            </a:r>
            <a:r>
              <a:rPr lang="zh-CN" altLang="zh-CN" b="1" kern="100" dirty="0">
                <a:latin typeface="Times New Roman"/>
                <a:cs typeface="Times New Roman"/>
              </a:rPr>
              <a:t>迹吗？</a:t>
            </a:r>
            <a:endParaRPr lang="zh-CN" altLang="zh-CN" sz="1050" kern="100" dirty="0">
              <a:cs typeface="Courier New"/>
            </a:endParaRPr>
          </a:p>
          <a:p>
            <a:pPr indent="612140" algn="just">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不是花粉的运动轨迹。</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endParaRPr lang="zh-CN" altLang="en-US" dirty="0"/>
          </a:p>
        </p:txBody>
      </p:sp>
      <p:pic>
        <p:nvPicPr>
          <p:cNvPr id="5122"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865338" y="764704"/>
            <a:ext cx="5089475" cy="61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F:\粤教版物理选择性必修第三册\21XRJWL1-1.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9986019" y="2821050"/>
            <a:ext cx="1656184" cy="171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332656"/>
            <a:ext cx="11407706" cy="5976664"/>
          </a:xfrm>
        </p:spPr>
        <p:txBody>
          <a:bodyPr>
            <a:normAutofit/>
          </a:bodyPr>
          <a:lstStyle/>
          <a:p>
            <a:pPr marL="269875" indent="-269875"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269875" indent="-269875" algn="just">
              <a:tabLst>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布朗运动的性质</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微粒的大小：能做布朗运动的微粒是由许多分子组成的颗粒</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注意不是分子</a:t>
            </a:r>
            <a:r>
              <a:rPr lang="en-US" altLang="zh-CN" b="1" kern="100" dirty="0">
                <a:latin typeface="Times New Roman"/>
                <a:ea typeface="楷体_GB2312"/>
                <a:cs typeface="Courier New"/>
              </a:rPr>
              <a:t>)</a:t>
            </a:r>
            <a:r>
              <a:rPr lang="zh-CN" altLang="zh-CN" b="1" kern="100" dirty="0">
                <a:latin typeface="Times New Roman"/>
                <a:cs typeface="Times New Roman"/>
              </a:rPr>
              <a:t>。其大小用人眼直接观察不到，但在光学显微镜下可以看到</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其大小的数量级为</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6</a:t>
            </a:r>
            <a:r>
              <a:rPr lang="en-US" altLang="zh-CN" b="1" kern="100" dirty="0">
                <a:latin typeface="Times New Roman"/>
                <a:ea typeface="楷体_GB2312"/>
                <a:cs typeface="Courier New"/>
              </a:rPr>
              <a:t> m)</a:t>
            </a:r>
            <a:r>
              <a:rPr lang="zh-CN" altLang="zh-CN" b="1" kern="100" dirty="0">
                <a:latin typeface="Times New Roman"/>
                <a:cs typeface="Times New Roman"/>
              </a:rPr>
              <a:t>。</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产生原因：液体分子不停地做无规则运动，不断地撞击微粒。悬浮的微粒足够小时，来自各个方向的液体分子撞击作用力的不平衡性便表现出来了。在某一瞬间，微粒在某个方向受到的撞击作用较强；在下一瞬间，微粒受到另一方向的撞击作用较强，这样，就引起了微粒的无规则运动。</a:t>
            </a:r>
            <a:endParaRPr lang="zh-CN" altLang="zh-CN" sz="1050" kern="100" dirty="0">
              <a:cs typeface="Courier New"/>
            </a:endParaRPr>
          </a:p>
          <a:p>
            <a:pPr marL="269875" indent="-269875"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实质及意义：布朗运动实质是由液体分子与悬浮微粒间相互作用引起的，反映了液体分子的无规则运动。</a:t>
            </a:r>
            <a:endParaRPr lang="zh-CN" altLang="zh-CN" sz="1050" kern="100" dirty="0">
              <a:cs typeface="Courier New"/>
            </a:endParaRPr>
          </a:p>
          <a:p>
            <a:pPr marL="269875" indent="-269875"/>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16632"/>
            <a:ext cx="10975658" cy="4464498"/>
          </a:xfrm>
        </p:spPr>
        <p:txBody>
          <a:bodyPr/>
          <a:lstStyle/>
          <a:p>
            <a:pPr marL="355600" indent="-355600" algn="just">
              <a:lnSpc>
                <a:spcPct val="130000"/>
              </a:lnSpc>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影响布朗运动的因素</a:t>
            </a:r>
            <a:endParaRPr lang="zh-CN" altLang="zh-CN" sz="1050" kern="100" dirty="0">
              <a:cs typeface="Courier New"/>
            </a:endParaRPr>
          </a:p>
          <a:p>
            <a:pPr marL="355600" indent="-355600" algn="just">
              <a:lnSpc>
                <a:spcPct val="130000"/>
              </a:lnSpc>
              <a:tabLst>
                <a:tab pos="5581015" algn="l"/>
              </a:tabLst>
            </a:pPr>
            <a:r>
              <a:rPr lang="en-US" altLang="zh-CN" b="1" kern="100" dirty="0">
                <a:latin typeface="Times New Roman"/>
                <a:ea typeface="黑体"/>
                <a:cs typeface="Courier New"/>
              </a:rPr>
              <a:t>(1)</a:t>
            </a:r>
            <a:r>
              <a:rPr lang="zh-CN" altLang="zh-CN" b="1" kern="100" dirty="0">
                <a:latin typeface="Times New Roman"/>
                <a:ea typeface="黑体"/>
                <a:cs typeface="Times New Roman"/>
              </a:rPr>
              <a:t>固体微粒的大小</a:t>
            </a:r>
            <a:endParaRPr lang="zh-CN" altLang="zh-CN" sz="1050" kern="100" dirty="0">
              <a:cs typeface="Courier New"/>
            </a:endParaRPr>
          </a:p>
          <a:p>
            <a:pPr marL="355600" indent="0" algn="just">
              <a:lnSpc>
                <a:spcPct val="130000"/>
              </a:lnSpc>
              <a:tabLst>
                <a:tab pos="5581015" algn="l"/>
              </a:tabLst>
            </a:pPr>
            <a:r>
              <a:rPr lang="zh-CN" altLang="zh-CN" b="1" kern="100" dirty="0">
                <a:cs typeface="宋体"/>
              </a:rPr>
              <a:t>①</a:t>
            </a:r>
            <a:r>
              <a:rPr lang="zh-CN" altLang="zh-CN" b="1" kern="100" dirty="0">
                <a:latin typeface="Times New Roman"/>
                <a:cs typeface="Times New Roman"/>
              </a:rPr>
              <a:t>悬浮在液体中的微粒越小，在某一瞬间跟它相撞的液体分子数越少，撞击作用的不平衡性就表现得越明显，因而布朗运动越明显。</a:t>
            </a:r>
            <a:endParaRPr lang="zh-CN" altLang="zh-CN" sz="1050" kern="100" dirty="0">
              <a:cs typeface="Courier New"/>
            </a:endParaRPr>
          </a:p>
          <a:p>
            <a:pPr marL="355600" indent="0" algn="just">
              <a:lnSpc>
                <a:spcPct val="130000"/>
              </a:lnSpc>
              <a:tabLst>
                <a:tab pos="5581015" algn="l"/>
              </a:tabLst>
            </a:pPr>
            <a:r>
              <a:rPr lang="zh-CN" altLang="zh-CN" b="1" kern="100" dirty="0">
                <a:cs typeface="宋体"/>
              </a:rPr>
              <a:t>②</a:t>
            </a:r>
            <a:r>
              <a:rPr lang="zh-CN" altLang="zh-CN" b="1" kern="100" dirty="0">
                <a:latin typeface="Times New Roman"/>
                <a:cs typeface="Times New Roman"/>
              </a:rPr>
              <a:t>如果悬浮在液体中的微粒很大，在某一瞬间跟它相撞的分子数很多，各个方向的撞击作用接近平衡，这时就很难观察到布朗运动了。</a:t>
            </a:r>
            <a:endParaRPr lang="zh-CN" altLang="zh-CN" sz="1050" kern="100" dirty="0">
              <a:cs typeface="Courier New"/>
            </a:endParaRPr>
          </a:p>
          <a:p>
            <a:pPr marL="355600" indent="-355600">
              <a:lnSpc>
                <a:spcPct val="130000"/>
              </a:lnSpc>
            </a:pPr>
            <a:endParaRPr lang="zh-CN" altLang="en-US" dirty="0"/>
          </a:p>
        </p:txBody>
      </p:sp>
      <p:pic>
        <p:nvPicPr>
          <p:cNvPr id="6146" name="Picture 2" descr="20XWL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937347" y="3212976"/>
            <a:ext cx="4104456" cy="1659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52971" y="4433044"/>
            <a:ext cx="10801200" cy="2308324"/>
          </a:xfrm>
          <a:prstGeom prst="rect">
            <a:avLst/>
          </a:prstGeom>
        </p:spPr>
        <p:txBody>
          <a:bodyPr wrap="square">
            <a:spAutoFit/>
          </a:bodyPr>
          <a:lstStyle/>
          <a:p>
            <a:pPr algn="just">
              <a:lnSpc>
                <a:spcPct val="150000"/>
              </a:lnSpc>
              <a:spcAft>
                <a:spcPts val="0"/>
              </a:spcAft>
              <a:tabLst>
                <a:tab pos="5581015" algn="l"/>
              </a:tabLst>
            </a:pPr>
            <a:r>
              <a:rPr lang="en-US" altLang="zh-CN" sz="2400" b="1" kern="100" dirty="0">
                <a:latin typeface="Times New Roman"/>
                <a:ea typeface="黑体"/>
                <a:cs typeface="Courier New"/>
              </a:rPr>
              <a:t>(2)</a:t>
            </a:r>
            <a:r>
              <a:rPr lang="zh-CN" altLang="zh-CN" sz="2400" b="1" kern="100" dirty="0">
                <a:latin typeface="Times New Roman"/>
                <a:ea typeface="黑体"/>
                <a:cs typeface="Times New Roman"/>
              </a:rPr>
              <a:t>液体温度的高低</a:t>
            </a:r>
            <a:endParaRPr lang="zh-CN" altLang="zh-CN" sz="2400" kern="100" dirty="0">
              <a:latin typeface="宋体"/>
              <a:cs typeface="Courier New"/>
            </a:endParaRPr>
          </a:p>
          <a:p>
            <a:pPr marL="355600" algn="just">
              <a:lnSpc>
                <a:spcPct val="150000"/>
              </a:lnSpc>
              <a:spcAft>
                <a:spcPts val="0"/>
              </a:spcAft>
              <a:tabLst>
                <a:tab pos="5581015" algn="l"/>
              </a:tabLst>
            </a:pPr>
            <a:r>
              <a:rPr lang="zh-CN" altLang="zh-CN" sz="2400" b="1" kern="100" dirty="0">
                <a:latin typeface="Times New Roman"/>
                <a:cs typeface="Times New Roman"/>
              </a:rPr>
              <a:t>相同的微粒悬浮在同种液体中，液体温度越高，分子运动的平均速率越大，对悬浮微粒的撞击作用也越大，微粒受到来自各个方向的冲击作用的不平衡性越明显，所以温度越高，布朗运动就越显著。</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62489" y="260648"/>
            <a:ext cx="10975658" cy="4464498"/>
          </a:xfrm>
        </p:spPr>
        <p:txBody>
          <a:bodyPr/>
          <a:lstStyle/>
          <a:p>
            <a:pPr indent="0" algn="just">
              <a:tabLst>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布朗运动与扩散现象的比较</a:t>
            </a:r>
            <a:endParaRPr lang="zh-CN" altLang="zh-CN" sz="1050" kern="100" dirty="0">
              <a:cs typeface="Courier New"/>
            </a:endParaRPr>
          </a:p>
          <a:p>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3341495533"/>
              </p:ext>
            </p:extLst>
          </p:nvPr>
        </p:nvGraphicFramePr>
        <p:xfrm>
          <a:off x="192931" y="1035576"/>
          <a:ext cx="11809312" cy="5489768"/>
        </p:xfrm>
        <a:graphic>
          <a:graphicData uri="http://schemas.openxmlformats.org/drawingml/2006/table">
            <a:tbl>
              <a:tblPr/>
              <a:tblGrid>
                <a:gridCol w="1512168"/>
                <a:gridCol w="5400600"/>
                <a:gridCol w="4896544"/>
              </a:tblGrid>
              <a:tr h="511517">
                <a:tc>
                  <a:txBody>
                    <a:bodyPr/>
                    <a:lstStyle/>
                    <a:p>
                      <a:pPr algn="ctr">
                        <a:lnSpc>
                          <a:spcPct val="150000"/>
                        </a:lnSpc>
                        <a:spcAft>
                          <a:spcPts val="0"/>
                        </a:spcAft>
                        <a:tabLst>
                          <a:tab pos="5581015" algn="l"/>
                        </a:tabLst>
                      </a:pPr>
                      <a:r>
                        <a:rPr lang="zh-CN" altLang="en-US" sz="2400" b="1" kern="100" dirty="0" smtClean="0">
                          <a:effectLst/>
                          <a:latin typeface="Times New Roman"/>
                          <a:cs typeface="Times New Roman"/>
                        </a:rPr>
                        <a:t>比较</a:t>
                      </a:r>
                      <a:r>
                        <a:rPr lang="zh-CN" sz="2400" b="1" kern="100" dirty="0" smtClean="0">
                          <a:effectLst/>
                          <a:latin typeface="Times New Roman"/>
                          <a:cs typeface="Times New Roman"/>
                        </a:rPr>
                        <a:t>项</a:t>
                      </a:r>
                      <a:r>
                        <a:rPr lang="zh-CN" sz="2400" b="1" kern="100" dirty="0">
                          <a:effectLst/>
                          <a:latin typeface="Times New Roman"/>
                          <a:cs typeface="Times New Roman"/>
                        </a:rPr>
                        <a:t>目</a:t>
                      </a:r>
                      <a:endParaRPr lang="zh-CN" sz="2400" kern="100" dirty="0">
                        <a:effectLst/>
                        <a:latin typeface="宋体"/>
                        <a:cs typeface="Courier New"/>
                      </a:endParaRPr>
                    </a:p>
                  </a:txBody>
                  <a:tcPr marL="63935" marR="639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扩散现象</a:t>
                      </a:r>
                      <a:endParaRPr lang="zh-CN" sz="2400" kern="100">
                        <a:effectLst/>
                        <a:latin typeface="宋体"/>
                        <a:cs typeface="Courier New"/>
                      </a:endParaRPr>
                    </a:p>
                  </a:txBody>
                  <a:tcPr marL="63935" marR="639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布朗运动</a:t>
                      </a:r>
                      <a:endParaRPr lang="zh-CN" sz="2400" kern="100">
                        <a:effectLst/>
                        <a:latin typeface="宋体"/>
                        <a:cs typeface="Courier New"/>
                      </a:endParaRPr>
                    </a:p>
                  </a:txBody>
                  <a:tcPr marL="63935" marR="639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3843848">
                <a:tc>
                  <a:txBody>
                    <a:bodyPr/>
                    <a:lstStyle/>
                    <a:p>
                      <a:pPr algn="ctr">
                        <a:lnSpc>
                          <a:spcPct val="150000"/>
                        </a:lnSpc>
                        <a:spcAft>
                          <a:spcPts val="0"/>
                        </a:spcAft>
                        <a:tabLst>
                          <a:tab pos="5581015" algn="l"/>
                        </a:tabLst>
                      </a:pPr>
                      <a:r>
                        <a:rPr lang="zh-CN" sz="2400" b="1" kern="100" dirty="0">
                          <a:effectLst/>
                          <a:latin typeface="Times New Roman"/>
                          <a:cs typeface="Times New Roman"/>
                        </a:rPr>
                        <a:t>不同点</a:t>
                      </a:r>
                      <a:endParaRPr lang="zh-CN" sz="2400" kern="100" dirty="0">
                        <a:effectLst/>
                        <a:latin typeface="宋体"/>
                        <a:cs typeface="Courier New"/>
                      </a:endParaRPr>
                    </a:p>
                  </a:txBody>
                  <a:tcPr marL="63935" marR="639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扩散现象是两种不同的物质相互接触时而彼此进入对方的现象。</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扩散快慢除和温度有关外，还受到</a:t>
                      </a:r>
                      <a:r>
                        <a:rPr lang="en-US" sz="2400" b="1" kern="100" dirty="0">
                          <a:effectLst/>
                          <a:latin typeface="宋体"/>
                          <a:cs typeface="Times New Roman"/>
                        </a:rPr>
                        <a:t>“</a:t>
                      </a:r>
                      <a:r>
                        <a:rPr lang="zh-CN" sz="2400" b="1" kern="100" dirty="0">
                          <a:effectLst/>
                          <a:latin typeface="Times New Roman"/>
                          <a:cs typeface="Times New Roman"/>
                        </a:rPr>
                        <a:t>已进入对方</a:t>
                      </a:r>
                      <a:r>
                        <a:rPr lang="en-US" sz="2400" b="1" kern="100" dirty="0">
                          <a:effectLst/>
                          <a:latin typeface="宋体"/>
                          <a:cs typeface="Times New Roman"/>
                        </a:rPr>
                        <a:t>”</a:t>
                      </a:r>
                      <a:r>
                        <a:rPr lang="zh-CN" sz="2400" b="1" kern="100" dirty="0">
                          <a:effectLst/>
                          <a:latin typeface="Times New Roman"/>
                          <a:cs typeface="Times New Roman"/>
                        </a:rPr>
                        <a:t>的分子浓度的限制，当进入对方的分子浓度较低时，扩散现象较为显著，当进入对方的分子浓度较高时，扩散现象不明显，但扩散不会停止。</a:t>
                      </a:r>
                      <a:endParaRPr lang="zh-CN" sz="2400" kern="100" dirty="0">
                        <a:effectLst/>
                        <a:latin typeface="宋体"/>
                        <a:cs typeface="Courier New"/>
                      </a:endParaRPr>
                    </a:p>
                  </a:txBody>
                  <a:tcPr marL="63935" marR="639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布朗运动是悬浮在液体或气体中的微粒所做的无规则运动，而不是液体或气体分子的运动。</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布朗运动的激烈程度与液体</a:t>
                      </a:r>
                      <a:r>
                        <a:rPr lang="en-US" sz="2400" b="1" kern="100" dirty="0">
                          <a:effectLst/>
                          <a:latin typeface="Times New Roman"/>
                          <a:ea typeface="楷体_GB2312"/>
                          <a:cs typeface="Courier New"/>
                        </a:rPr>
                        <a:t>(</a:t>
                      </a:r>
                      <a:r>
                        <a:rPr lang="zh-CN" sz="2400" b="1" kern="100" dirty="0">
                          <a:effectLst/>
                          <a:latin typeface="Times New Roman"/>
                          <a:ea typeface="楷体_GB2312"/>
                          <a:cs typeface="Times New Roman"/>
                        </a:rPr>
                        <a:t>或气体</a:t>
                      </a:r>
                      <a:r>
                        <a:rPr lang="en-US" sz="2400" b="1" kern="100" dirty="0">
                          <a:effectLst/>
                          <a:latin typeface="Times New Roman"/>
                          <a:ea typeface="楷体_GB2312"/>
                          <a:cs typeface="Courier New"/>
                        </a:rPr>
                        <a:t>)</a:t>
                      </a:r>
                      <a:r>
                        <a:rPr lang="zh-CN" sz="2400" b="1" kern="100" dirty="0">
                          <a:effectLst/>
                          <a:latin typeface="Times New Roman"/>
                          <a:cs typeface="Times New Roman"/>
                        </a:rPr>
                        <a:t>分子撞击的不平衡性有关，微粒越小，温度越高，布朗运动越明显。</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③</a:t>
                      </a:r>
                      <a:r>
                        <a:rPr lang="zh-CN" sz="2400" b="1" kern="100" dirty="0">
                          <a:effectLst/>
                          <a:latin typeface="Times New Roman"/>
                          <a:cs typeface="Times New Roman"/>
                        </a:rPr>
                        <a:t>布朗运动永不停息。</a:t>
                      </a:r>
                      <a:endParaRPr lang="zh-CN" sz="2400" kern="100" dirty="0">
                        <a:effectLst/>
                        <a:latin typeface="宋体"/>
                        <a:cs typeface="Courier New"/>
                      </a:endParaRPr>
                    </a:p>
                  </a:txBody>
                  <a:tcPr marL="63935" marR="639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038904">
                <a:tc>
                  <a:txBody>
                    <a:bodyPr/>
                    <a:lstStyle/>
                    <a:p>
                      <a:pPr algn="ctr">
                        <a:lnSpc>
                          <a:spcPct val="150000"/>
                        </a:lnSpc>
                        <a:spcAft>
                          <a:spcPts val="0"/>
                        </a:spcAft>
                        <a:tabLst>
                          <a:tab pos="5581015" algn="l"/>
                        </a:tabLst>
                      </a:pPr>
                      <a:r>
                        <a:rPr lang="zh-CN" sz="2400" b="1" kern="100" dirty="0">
                          <a:effectLst/>
                          <a:latin typeface="Times New Roman"/>
                          <a:cs typeface="Times New Roman"/>
                        </a:rPr>
                        <a:t>相同点</a:t>
                      </a:r>
                      <a:endParaRPr lang="zh-CN" sz="2400" kern="100" dirty="0">
                        <a:effectLst/>
                        <a:latin typeface="宋体"/>
                        <a:cs typeface="Courier New"/>
                      </a:endParaRPr>
                    </a:p>
                  </a:txBody>
                  <a:tcPr marL="63935" marR="639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gridSpan="2">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产生的根本原因相同，都是分子永不停息地做无规则运动的反映。</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它们都随温度的升高而表现得更激烈。</a:t>
                      </a:r>
                      <a:endParaRPr lang="zh-CN" sz="2400" kern="100" dirty="0">
                        <a:effectLst/>
                        <a:latin typeface="宋体"/>
                        <a:cs typeface="Courier New"/>
                      </a:endParaRPr>
                    </a:p>
                  </a:txBody>
                  <a:tcPr marL="63935" marR="6393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41878"/>
            <a:ext cx="10975658" cy="4464498"/>
          </a:xfrm>
        </p:spPr>
        <p:txBody>
          <a:bodyPr/>
          <a:lstStyle/>
          <a:p>
            <a:pPr indent="612140" algn="just">
              <a:tabLst>
                <a:tab pos="5581015"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布朗运动与分子的热运动的比较</a:t>
            </a:r>
            <a:endParaRPr lang="zh-CN" altLang="zh-CN" sz="1050" kern="100" dirty="0">
              <a:cs typeface="Courier New"/>
            </a:endParaRPr>
          </a:p>
          <a:p>
            <a:endParaRPr lang="zh-CN" altLang="en-US" dirty="0"/>
          </a:p>
        </p:txBody>
      </p:sp>
      <p:graphicFrame>
        <p:nvGraphicFramePr>
          <p:cNvPr id="5" name="表格 4"/>
          <p:cNvGraphicFramePr>
            <a:graphicFrameLocks noGrp="1"/>
          </p:cNvGraphicFramePr>
          <p:nvPr>
            <p:extLst>
              <p:ext uri="{D42A27DB-BD31-4B8C-83A1-F6EECF244321}">
                <p14:modId xmlns:p14="http://schemas.microsoft.com/office/powerpoint/2010/main" val="493017769"/>
              </p:ext>
            </p:extLst>
          </p:nvPr>
        </p:nvGraphicFramePr>
        <p:xfrm>
          <a:off x="1489075" y="1733966"/>
          <a:ext cx="9073008" cy="4359330"/>
        </p:xfrm>
        <a:graphic>
          <a:graphicData uri="http://schemas.openxmlformats.org/drawingml/2006/table">
            <a:tbl>
              <a:tblPr/>
              <a:tblGrid>
                <a:gridCol w="576064"/>
                <a:gridCol w="1584176"/>
                <a:gridCol w="4032448"/>
                <a:gridCol w="2880320"/>
              </a:tblGrid>
              <a:tr h="452596">
                <a:tc gridSpan="2">
                  <a:txBody>
                    <a:bodyPr/>
                    <a:lstStyle/>
                    <a:p>
                      <a:pPr algn="ctr">
                        <a:lnSpc>
                          <a:spcPct val="150000"/>
                        </a:lnSpc>
                        <a:spcAft>
                          <a:spcPts val="0"/>
                        </a:spcAft>
                        <a:tabLst>
                          <a:tab pos="5581015" algn="l"/>
                        </a:tabLst>
                      </a:pPr>
                      <a:r>
                        <a:rPr lang="zh-CN" altLang="en-US" sz="2400" b="1" i="0" kern="100" dirty="0" smtClean="0">
                          <a:effectLst/>
                          <a:latin typeface="Times New Roman"/>
                          <a:cs typeface="Courier New"/>
                        </a:rPr>
                        <a:t>比较项目</a:t>
                      </a:r>
                      <a:r>
                        <a:rPr lang="en-US" sz="2400" b="1" i="0" kern="100" dirty="0">
                          <a:effectLst/>
                          <a:latin typeface="Times New Roman"/>
                          <a:cs typeface="Courier New"/>
                        </a:rPr>
                        <a:t> </a:t>
                      </a:r>
                      <a:endParaRPr lang="zh-CN" sz="2400" i="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布朗运动</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分子的热运动</a:t>
                      </a:r>
                      <a:endParaRPr lang="zh-CN" sz="2400" kern="10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710992">
                <a:tc rowSpan="2">
                  <a:txBody>
                    <a:bodyPr/>
                    <a:lstStyle/>
                    <a:p>
                      <a:pPr algn="ctr">
                        <a:lnSpc>
                          <a:spcPct val="150000"/>
                        </a:lnSpc>
                        <a:spcAft>
                          <a:spcPts val="0"/>
                        </a:spcAft>
                        <a:tabLst>
                          <a:tab pos="5581015" algn="l"/>
                        </a:tabLst>
                      </a:pPr>
                      <a:r>
                        <a:rPr lang="zh-CN" sz="2400" b="1" kern="100">
                          <a:effectLst/>
                          <a:latin typeface="Times New Roman"/>
                          <a:cs typeface="Times New Roman"/>
                        </a:rPr>
                        <a:t>不同点</a:t>
                      </a:r>
                      <a:endParaRPr lang="zh-CN" sz="2400" kern="10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研究对象</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悬浮于液体</a:t>
                      </a:r>
                      <a:r>
                        <a:rPr lang="en-US" sz="2400" b="1" kern="100" dirty="0">
                          <a:effectLst/>
                          <a:latin typeface="Times New Roman"/>
                          <a:ea typeface="楷体_GB2312"/>
                          <a:cs typeface="Courier New"/>
                        </a:rPr>
                        <a:t>(</a:t>
                      </a:r>
                      <a:r>
                        <a:rPr lang="zh-CN" sz="2400" b="1" kern="100" dirty="0">
                          <a:effectLst/>
                          <a:latin typeface="Times New Roman"/>
                          <a:ea typeface="楷体_GB2312"/>
                          <a:cs typeface="Times New Roman"/>
                        </a:rPr>
                        <a:t>或气体</a:t>
                      </a:r>
                      <a:r>
                        <a:rPr lang="en-US" sz="2400" b="1" kern="100" dirty="0">
                          <a:effectLst/>
                          <a:latin typeface="Times New Roman"/>
                          <a:ea typeface="楷体_GB2312"/>
                          <a:cs typeface="Courier New"/>
                        </a:rPr>
                        <a:t>)</a:t>
                      </a:r>
                      <a:r>
                        <a:rPr lang="zh-CN" sz="2400" b="1" kern="100" dirty="0">
                          <a:effectLst/>
                          <a:latin typeface="Times New Roman"/>
                          <a:cs typeface="Times New Roman"/>
                        </a:rPr>
                        <a:t>中的微粒</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dirty="0">
                          <a:effectLst/>
                          <a:latin typeface="Times New Roman"/>
                          <a:cs typeface="Times New Roman"/>
                        </a:rPr>
                        <a:t>分子</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905193">
                <a:tc vMerge="1">
                  <a:txBody>
                    <a:bodyPr/>
                    <a:lstStyle/>
                    <a:p>
                      <a:endParaRPr lang="zh-CN" altLang="en-US"/>
                    </a:p>
                  </a:txBody>
                  <a:tcPr/>
                </a:tc>
                <a:tc>
                  <a:txBody>
                    <a:bodyPr/>
                    <a:lstStyle/>
                    <a:p>
                      <a:pPr algn="l">
                        <a:lnSpc>
                          <a:spcPct val="150000"/>
                        </a:lnSpc>
                        <a:spcAft>
                          <a:spcPts val="0"/>
                        </a:spcAft>
                        <a:tabLst>
                          <a:tab pos="5581015" algn="l"/>
                        </a:tabLst>
                      </a:pPr>
                      <a:r>
                        <a:rPr lang="zh-CN" sz="2400" b="1" kern="100" dirty="0">
                          <a:effectLst/>
                          <a:latin typeface="Times New Roman"/>
                          <a:cs typeface="Times New Roman"/>
                        </a:rPr>
                        <a:t>观察难易程度</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可以在显微镜下看到，肉眼看不到</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Times New Roman"/>
                          <a:cs typeface="Times New Roman"/>
                        </a:rPr>
                        <a:t>一般显微镜下看不到</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644629">
                <a:tc gridSpan="2">
                  <a:txBody>
                    <a:bodyPr/>
                    <a:lstStyle/>
                    <a:p>
                      <a:pPr algn="ctr">
                        <a:lnSpc>
                          <a:spcPct val="150000"/>
                        </a:lnSpc>
                        <a:spcAft>
                          <a:spcPts val="0"/>
                        </a:spcAft>
                        <a:tabLst>
                          <a:tab pos="5581015" algn="l"/>
                        </a:tabLst>
                      </a:pPr>
                      <a:r>
                        <a:rPr lang="zh-CN" sz="2400" b="1" kern="100" dirty="0">
                          <a:effectLst/>
                          <a:latin typeface="Times New Roman"/>
                          <a:cs typeface="Times New Roman"/>
                        </a:rPr>
                        <a:t>相同点</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c gridSpan="2">
                  <a:txBody>
                    <a:bodyPr/>
                    <a:lstStyle/>
                    <a:p>
                      <a:pPr algn="ctr">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无规则；</a:t>
                      </a:r>
                      <a:r>
                        <a:rPr lang="zh-CN" sz="2400" b="1" kern="100" dirty="0">
                          <a:effectLst/>
                          <a:latin typeface="宋体"/>
                          <a:cs typeface="宋体"/>
                        </a:rPr>
                        <a:t>②</a:t>
                      </a:r>
                      <a:r>
                        <a:rPr lang="zh-CN" sz="2400" b="1" kern="100" dirty="0">
                          <a:effectLst/>
                          <a:latin typeface="Times New Roman"/>
                          <a:cs typeface="Times New Roman"/>
                        </a:rPr>
                        <a:t>永不停息；</a:t>
                      </a:r>
                      <a:r>
                        <a:rPr lang="zh-CN" sz="2400" b="1" kern="100" dirty="0">
                          <a:effectLst/>
                          <a:latin typeface="宋体"/>
                          <a:cs typeface="宋体"/>
                        </a:rPr>
                        <a:t>③</a:t>
                      </a:r>
                      <a:r>
                        <a:rPr lang="zh-CN" sz="2400" b="1" kern="100" dirty="0">
                          <a:effectLst/>
                          <a:latin typeface="Times New Roman"/>
                          <a:cs typeface="Times New Roman"/>
                        </a:rPr>
                        <a:t>温度越高越激烈</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r>
              <a:tr h="1357789">
                <a:tc gridSpan="2">
                  <a:txBody>
                    <a:bodyPr/>
                    <a:lstStyle/>
                    <a:p>
                      <a:pPr algn="ctr">
                        <a:lnSpc>
                          <a:spcPct val="150000"/>
                        </a:lnSpc>
                        <a:spcAft>
                          <a:spcPts val="0"/>
                        </a:spcAft>
                        <a:tabLst>
                          <a:tab pos="5581015" algn="l"/>
                        </a:tabLst>
                      </a:pPr>
                      <a:r>
                        <a:rPr lang="zh-CN" sz="2400" b="1" kern="100" dirty="0">
                          <a:effectLst/>
                          <a:latin typeface="Times New Roman"/>
                          <a:cs typeface="Times New Roman"/>
                        </a:rPr>
                        <a:t>联系</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c gridSpan="2">
                  <a:txBody>
                    <a:bodyPr/>
                    <a:lstStyle/>
                    <a:p>
                      <a:pPr algn="l">
                        <a:lnSpc>
                          <a:spcPct val="150000"/>
                        </a:lnSpc>
                        <a:spcAft>
                          <a:spcPts val="0"/>
                        </a:spcAft>
                        <a:tabLst>
                          <a:tab pos="5581015" algn="l"/>
                        </a:tabLst>
                      </a:pPr>
                      <a:r>
                        <a:rPr lang="zh-CN" sz="2400" b="1" kern="100" dirty="0">
                          <a:effectLst/>
                          <a:latin typeface="Times New Roman"/>
                          <a:cs typeface="Times New Roman"/>
                        </a:rPr>
                        <a:t>周围液体</a:t>
                      </a:r>
                      <a:r>
                        <a:rPr lang="en-US" sz="2400" b="1" kern="100" dirty="0">
                          <a:effectLst/>
                          <a:latin typeface="Times New Roman"/>
                          <a:ea typeface="楷体_GB2312"/>
                          <a:cs typeface="Courier New"/>
                        </a:rPr>
                        <a:t>(</a:t>
                      </a:r>
                      <a:r>
                        <a:rPr lang="zh-CN" sz="2400" b="1" kern="100" dirty="0">
                          <a:effectLst/>
                          <a:latin typeface="Times New Roman"/>
                          <a:ea typeface="楷体_GB2312"/>
                          <a:cs typeface="Times New Roman"/>
                        </a:rPr>
                        <a:t>或气体</a:t>
                      </a:r>
                      <a:r>
                        <a:rPr lang="en-US" sz="2400" b="1" kern="100" dirty="0">
                          <a:effectLst/>
                          <a:latin typeface="Times New Roman"/>
                          <a:ea typeface="楷体_GB2312"/>
                          <a:cs typeface="Courier New"/>
                        </a:rPr>
                        <a:t>)</a:t>
                      </a:r>
                      <a:r>
                        <a:rPr lang="zh-CN" sz="2400" b="1" kern="100" dirty="0">
                          <a:effectLst/>
                          <a:latin typeface="Times New Roman"/>
                          <a:cs typeface="Times New Roman"/>
                        </a:rPr>
                        <a:t>分子的热运动是布朗运动产生的原因，布朗运动反映了分子的热运动</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22529" y="620688"/>
            <a:ext cx="10975658" cy="5544616"/>
          </a:xfrm>
        </p:spPr>
        <p:txBody>
          <a:bodyPr>
            <a:normAutofit/>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我国已开展空气中</a:t>
            </a:r>
            <a:r>
              <a:rPr lang="en-US" altLang="zh-CN" b="1" kern="100" dirty="0">
                <a:latin typeface="Times New Roman"/>
                <a:cs typeface="Courier New"/>
              </a:rPr>
              <a:t>PM</a:t>
            </a:r>
            <a:r>
              <a:rPr lang="en-US" altLang="zh-CN" b="1" kern="100" baseline="-25000" dirty="0">
                <a:latin typeface="Times New Roman"/>
                <a:cs typeface="Courier New"/>
              </a:rPr>
              <a:t>2.5</a:t>
            </a:r>
            <a:r>
              <a:rPr lang="zh-CN" altLang="zh-CN" b="1" kern="100" dirty="0">
                <a:latin typeface="Times New Roman"/>
                <a:cs typeface="Times New Roman"/>
              </a:rPr>
              <a:t>浓度的监测工作。</a:t>
            </a:r>
            <a:r>
              <a:rPr lang="en-US" altLang="zh-CN" b="1" kern="100" dirty="0" smtClean="0">
                <a:latin typeface="Times New Roman"/>
                <a:cs typeface="Courier New"/>
              </a:rPr>
              <a:t>PM</a:t>
            </a:r>
            <a:r>
              <a:rPr lang="en-US" altLang="zh-CN" b="1" kern="100" baseline="-25000" dirty="0">
                <a:latin typeface="Times New Roman"/>
                <a:cs typeface="Courier New"/>
              </a:rPr>
              <a:t>2.5</a:t>
            </a:r>
            <a:r>
              <a:rPr lang="zh-CN" altLang="zh-CN" b="1" kern="100" dirty="0" smtClean="0">
                <a:latin typeface="Times New Roman"/>
                <a:cs typeface="Times New Roman"/>
              </a:rPr>
              <a:t>是</a:t>
            </a:r>
            <a:r>
              <a:rPr lang="zh-CN" altLang="zh-CN" b="1" kern="100" dirty="0">
                <a:latin typeface="Times New Roman"/>
                <a:cs typeface="Times New Roman"/>
              </a:rPr>
              <a:t>指空气中直径等于或小于</a:t>
            </a:r>
            <a:r>
              <a:rPr lang="en-US" altLang="zh-CN" b="1" kern="100" dirty="0">
                <a:latin typeface="Times New Roman"/>
                <a:cs typeface="Courier New"/>
              </a:rPr>
              <a:t>25 μm</a:t>
            </a:r>
            <a:r>
              <a:rPr lang="zh-CN" altLang="zh-CN" b="1" kern="100" dirty="0">
                <a:latin typeface="Times New Roman"/>
                <a:cs typeface="Times New Roman"/>
              </a:rPr>
              <a:t>的悬浮颗粒物，其悬浮在空中做无规则运动，很难自然沉降到地面，吸入后对人体形成危害。矿物燃料燃烧的排放物是形成</a:t>
            </a:r>
            <a:r>
              <a:rPr lang="en-US" altLang="zh-CN" b="1" kern="100" dirty="0" smtClean="0">
                <a:latin typeface="Times New Roman"/>
                <a:cs typeface="Courier New"/>
              </a:rPr>
              <a:t>PM</a:t>
            </a:r>
            <a:r>
              <a:rPr lang="en-US" altLang="zh-CN" b="1" kern="100" baseline="-25000" dirty="0">
                <a:latin typeface="Times New Roman"/>
                <a:cs typeface="Courier New"/>
              </a:rPr>
              <a:t>2.5</a:t>
            </a:r>
            <a:r>
              <a:rPr lang="zh-CN" altLang="zh-CN" b="1" kern="100" dirty="0" smtClean="0">
                <a:latin typeface="Times New Roman"/>
                <a:cs typeface="Times New Roman"/>
              </a:rPr>
              <a:t>的</a:t>
            </a:r>
            <a:r>
              <a:rPr lang="zh-CN" altLang="zh-CN" b="1" kern="100" dirty="0">
                <a:latin typeface="Times New Roman"/>
                <a:cs typeface="Times New Roman"/>
              </a:rPr>
              <a:t>主要原因。下列关于</a:t>
            </a:r>
            <a:r>
              <a:rPr lang="en-US" altLang="zh-CN" b="1" kern="100" dirty="0" smtClean="0">
                <a:latin typeface="Times New Roman"/>
                <a:cs typeface="Courier New"/>
              </a:rPr>
              <a:t>PM</a:t>
            </a:r>
            <a:r>
              <a:rPr lang="en-US" altLang="zh-CN" b="1" kern="100" baseline="-25000" dirty="0">
                <a:latin typeface="Times New Roman"/>
                <a:cs typeface="Courier New"/>
              </a:rPr>
              <a:t>2.5</a:t>
            </a:r>
            <a:r>
              <a:rPr lang="zh-CN" altLang="zh-CN" b="1" kern="100" dirty="0" smtClean="0">
                <a:latin typeface="Times New Roman"/>
                <a:cs typeface="Times New Roman"/>
              </a:rPr>
              <a:t>的</a:t>
            </a:r>
            <a:r>
              <a:rPr lang="zh-CN" altLang="zh-CN" b="1" kern="100" dirty="0">
                <a:latin typeface="Times New Roman"/>
                <a:cs typeface="Times New Roman"/>
              </a:rPr>
              <a:t>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smtClean="0">
                <a:latin typeface="Times New Roman"/>
                <a:cs typeface="Courier New"/>
              </a:rPr>
              <a:t>PM</a:t>
            </a:r>
            <a:r>
              <a:rPr lang="en-US" altLang="zh-CN" b="1" kern="100" baseline="-25000" dirty="0">
                <a:latin typeface="Times New Roman"/>
                <a:cs typeface="Courier New"/>
              </a:rPr>
              <a:t>2.5</a:t>
            </a:r>
            <a:r>
              <a:rPr lang="zh-CN" altLang="zh-CN" b="1" kern="100" dirty="0" smtClean="0">
                <a:latin typeface="Times New Roman"/>
                <a:cs typeface="Times New Roman"/>
              </a:rPr>
              <a:t>在</a:t>
            </a:r>
            <a:r>
              <a:rPr lang="zh-CN" altLang="zh-CN" b="1" kern="100" dirty="0">
                <a:latin typeface="Times New Roman"/>
                <a:cs typeface="Times New Roman"/>
              </a:rPr>
              <a:t>空气中的运动属于分子热运动</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PM2.5</a:t>
            </a:r>
            <a:r>
              <a:rPr lang="zh-CN" altLang="zh-CN" b="1" kern="100" dirty="0">
                <a:latin typeface="Times New Roman"/>
                <a:cs typeface="Times New Roman"/>
              </a:rPr>
              <a:t>的质量越大，其无规则运动越剧烈</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．温度越低，</a:t>
            </a:r>
            <a:r>
              <a:rPr lang="en-US" altLang="zh-CN" b="1" kern="100" dirty="0" smtClean="0">
                <a:latin typeface="Times New Roman"/>
                <a:cs typeface="Courier New"/>
              </a:rPr>
              <a:t>PM2</a:t>
            </a:r>
            <a:r>
              <a:rPr lang="en-US" altLang="zh-CN" b="1" kern="100" baseline="-25000" dirty="0">
                <a:latin typeface="Times New Roman"/>
                <a:cs typeface="Courier New"/>
              </a:rPr>
              <a:t>2.5</a:t>
            </a:r>
            <a:r>
              <a:rPr lang="zh-CN" altLang="zh-CN" b="1" kern="100" dirty="0" smtClean="0">
                <a:latin typeface="Times New Roman"/>
                <a:cs typeface="Times New Roman"/>
              </a:rPr>
              <a:t>的</a:t>
            </a:r>
            <a:r>
              <a:rPr lang="zh-CN" altLang="zh-CN" b="1" kern="100" dirty="0">
                <a:latin typeface="Times New Roman"/>
                <a:cs typeface="Times New Roman"/>
              </a:rPr>
              <a:t>无规则运动越剧烈</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a:t>
            </a:r>
            <a:r>
              <a:rPr lang="en-US" altLang="zh-CN" b="1" kern="100" dirty="0" smtClean="0">
                <a:latin typeface="Times New Roman"/>
                <a:cs typeface="Courier New"/>
              </a:rPr>
              <a:t>PM</a:t>
            </a:r>
            <a:r>
              <a:rPr lang="en-US" altLang="zh-CN" b="1" kern="100" baseline="-25000" dirty="0">
                <a:latin typeface="Times New Roman"/>
                <a:cs typeface="Courier New"/>
              </a:rPr>
              <a:t>2.5</a:t>
            </a:r>
            <a:r>
              <a:rPr lang="zh-CN" altLang="zh-CN" b="1" kern="100" dirty="0" smtClean="0">
                <a:latin typeface="Times New Roman"/>
                <a:cs typeface="Times New Roman"/>
              </a:rPr>
              <a:t>的</a:t>
            </a:r>
            <a:r>
              <a:rPr lang="zh-CN" altLang="zh-CN" b="1" kern="100" dirty="0">
                <a:latin typeface="Times New Roman"/>
                <a:cs typeface="Times New Roman"/>
              </a:rPr>
              <a:t>运动轨迹是由大量空气分子对</a:t>
            </a:r>
            <a:r>
              <a:rPr lang="en-US" altLang="zh-CN" b="1" kern="100" dirty="0" smtClean="0">
                <a:latin typeface="Times New Roman"/>
                <a:cs typeface="Courier New"/>
              </a:rPr>
              <a:t>PM</a:t>
            </a:r>
            <a:r>
              <a:rPr lang="en-US" altLang="zh-CN" b="1" kern="100" baseline="-25000" dirty="0">
                <a:latin typeface="Times New Roman"/>
                <a:cs typeface="Courier New"/>
              </a:rPr>
              <a:t>2.5</a:t>
            </a:r>
            <a:r>
              <a:rPr lang="zh-CN" altLang="zh-CN" b="1" kern="100" dirty="0" smtClean="0">
                <a:latin typeface="Times New Roman"/>
                <a:cs typeface="Times New Roman"/>
              </a:rPr>
              <a:t>无</a:t>
            </a:r>
            <a:r>
              <a:rPr lang="zh-CN" altLang="zh-CN" b="1" kern="100" dirty="0">
                <a:latin typeface="Times New Roman"/>
                <a:cs typeface="Times New Roman"/>
              </a:rPr>
              <a:t>规则碰撞的不平衡和气流运动决定的</a:t>
            </a:r>
            <a:endParaRPr lang="zh-CN" altLang="zh-CN" sz="1050" kern="100" dirty="0">
              <a:cs typeface="Courier New"/>
            </a:endParaRPr>
          </a:p>
          <a:p>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12776"/>
            <a:ext cx="10975658" cy="3600400"/>
          </a:xfrm>
        </p:spPr>
        <p:txBody>
          <a:bodyPr/>
          <a:lstStyle/>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smtClean="0">
                <a:latin typeface="Times New Roman"/>
                <a:ea typeface="楷体_GB2312"/>
                <a:cs typeface="Courier New"/>
              </a:rPr>
              <a:t>PM</a:t>
            </a:r>
            <a:r>
              <a:rPr lang="en-US" altLang="zh-CN" b="1" kern="100" baseline="-25000" dirty="0">
                <a:latin typeface="Times New Roman"/>
                <a:cs typeface="Courier New"/>
              </a:rPr>
              <a:t>2.5</a:t>
            </a:r>
            <a:r>
              <a:rPr lang="zh-CN" altLang="zh-CN" b="1" kern="100" dirty="0" smtClean="0">
                <a:latin typeface="Times New Roman"/>
                <a:ea typeface="楷体_GB2312"/>
                <a:cs typeface="Times New Roman"/>
              </a:rPr>
              <a:t>在</a:t>
            </a:r>
            <a:r>
              <a:rPr lang="zh-CN" altLang="zh-CN" b="1" kern="100" dirty="0">
                <a:latin typeface="Times New Roman"/>
                <a:ea typeface="楷体_GB2312"/>
                <a:cs typeface="Times New Roman"/>
              </a:rPr>
              <a:t>空气中的运动是固体颗粒、是分子团的运动，不是分子的热运动，故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smtClean="0">
                <a:latin typeface="Times New Roman"/>
                <a:ea typeface="楷体_GB2312"/>
                <a:cs typeface="Courier New"/>
              </a:rPr>
              <a:t>PM</a:t>
            </a:r>
            <a:r>
              <a:rPr lang="en-US" altLang="zh-CN" b="1" kern="100" baseline="-25000" dirty="0">
                <a:latin typeface="Times New Roman"/>
                <a:cs typeface="Courier New"/>
              </a:rPr>
              <a:t>2.5</a:t>
            </a:r>
            <a:r>
              <a:rPr lang="zh-CN" altLang="zh-CN" b="1" kern="100" dirty="0" smtClean="0">
                <a:latin typeface="Times New Roman"/>
                <a:ea typeface="楷体_GB2312"/>
                <a:cs typeface="Times New Roman"/>
              </a:rPr>
              <a:t>的</a:t>
            </a:r>
            <a:r>
              <a:rPr lang="zh-CN" altLang="zh-CN" b="1" kern="100" dirty="0">
                <a:latin typeface="Times New Roman"/>
                <a:ea typeface="楷体_GB2312"/>
                <a:cs typeface="Times New Roman"/>
              </a:rPr>
              <a:t>质量越小，其无规则运动越剧烈，故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r>
              <a:rPr lang="en-US" altLang="zh-CN" b="1" kern="100" dirty="0" smtClean="0">
                <a:latin typeface="Times New Roman"/>
                <a:ea typeface="楷体_GB2312"/>
                <a:cs typeface="Courier New"/>
              </a:rPr>
              <a:t>PM</a:t>
            </a:r>
            <a:r>
              <a:rPr lang="en-US" altLang="zh-CN" b="1" kern="100" baseline="-25000" dirty="0">
                <a:latin typeface="Times New Roman"/>
                <a:cs typeface="Courier New"/>
              </a:rPr>
              <a:t>2.5</a:t>
            </a:r>
            <a:r>
              <a:rPr lang="zh-CN" altLang="zh-CN" b="1" kern="100" dirty="0" smtClean="0">
                <a:latin typeface="Times New Roman"/>
                <a:ea typeface="楷体_GB2312"/>
                <a:cs typeface="Times New Roman"/>
              </a:rPr>
              <a:t>是</a:t>
            </a:r>
            <a:r>
              <a:rPr lang="zh-CN" altLang="zh-CN" b="1" kern="100" dirty="0">
                <a:latin typeface="Times New Roman"/>
                <a:ea typeface="楷体_GB2312"/>
                <a:cs typeface="Times New Roman"/>
              </a:rPr>
              <a:t>指空气中直径等于或小于</a:t>
            </a:r>
            <a:r>
              <a:rPr lang="en-US" altLang="zh-CN" b="1" kern="100" dirty="0">
                <a:latin typeface="Times New Roman"/>
                <a:ea typeface="楷体_GB2312"/>
                <a:cs typeface="Courier New"/>
              </a:rPr>
              <a:t>2.5 μm</a:t>
            </a:r>
            <a:r>
              <a:rPr lang="zh-CN" altLang="zh-CN" b="1" kern="100" dirty="0">
                <a:latin typeface="Times New Roman"/>
                <a:ea typeface="楷体_GB2312"/>
                <a:cs typeface="Times New Roman"/>
              </a:rPr>
              <a:t>的悬浮颗粒物，其悬浮在空中做无规则运动，温度越高，</a:t>
            </a:r>
            <a:r>
              <a:rPr lang="en-US" altLang="zh-CN" b="1" kern="100" dirty="0" smtClean="0">
                <a:latin typeface="Times New Roman"/>
                <a:ea typeface="楷体_GB2312"/>
                <a:cs typeface="Courier New"/>
              </a:rPr>
              <a:t>PM</a:t>
            </a:r>
            <a:r>
              <a:rPr lang="en-US" altLang="zh-CN" b="1" kern="100" baseline="-25000" dirty="0">
                <a:latin typeface="Times New Roman"/>
                <a:cs typeface="Courier New"/>
              </a:rPr>
              <a:t>2.5</a:t>
            </a:r>
            <a:r>
              <a:rPr lang="zh-CN" altLang="zh-CN" b="1" kern="100" dirty="0" smtClean="0">
                <a:latin typeface="Times New Roman"/>
                <a:ea typeface="楷体_GB2312"/>
                <a:cs typeface="Times New Roman"/>
              </a:rPr>
              <a:t>的</a:t>
            </a:r>
            <a:r>
              <a:rPr lang="zh-CN" altLang="zh-CN" b="1" kern="100" dirty="0">
                <a:latin typeface="Times New Roman"/>
                <a:ea typeface="楷体_GB2312"/>
                <a:cs typeface="Times New Roman"/>
              </a:rPr>
              <a:t>无规则运动越剧烈，故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kern="100" dirty="0" smtClean="0">
                <a:latin typeface="Times New Roman"/>
                <a:ea typeface="楷体_GB2312"/>
                <a:cs typeface="Courier New"/>
              </a:rPr>
              <a:t>PM</a:t>
            </a:r>
            <a:r>
              <a:rPr lang="en-US" altLang="zh-CN" b="1" kern="100" baseline="-25000" dirty="0">
                <a:latin typeface="Times New Roman"/>
                <a:cs typeface="Courier New"/>
              </a:rPr>
              <a:t>2.5</a:t>
            </a:r>
            <a:r>
              <a:rPr lang="zh-CN" altLang="zh-CN" b="1" kern="100" dirty="0" smtClean="0">
                <a:latin typeface="Times New Roman"/>
                <a:ea typeface="楷体_GB2312"/>
                <a:cs typeface="Times New Roman"/>
              </a:rPr>
              <a:t>受</a:t>
            </a:r>
            <a:r>
              <a:rPr lang="zh-CN" altLang="zh-CN" b="1" kern="100" dirty="0">
                <a:latin typeface="Times New Roman"/>
                <a:ea typeface="楷体_GB2312"/>
                <a:cs typeface="Times New Roman"/>
              </a:rPr>
              <a:t>大量空气分子无规则碰撞，并且受到风力作用，而形成不规则的运动轨迹，故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indent="612140" algn="just">
              <a:tabLst>
                <a:tab pos="5581015" algn="l"/>
              </a:tabLst>
            </a:pPr>
            <a:r>
              <a:rPr lang="en-US" altLang="zh-CN" b="1" kern="100" dirty="0">
                <a:solidFill>
                  <a:srgbClr val="FF0000"/>
                </a:solidFill>
                <a:latin typeface="黑体" panose="02010600030101010101" pitchFamily="2" charset="-122"/>
                <a:ea typeface="黑体" panose="02010600030101010101" pitchFamily="2" charset="-122"/>
                <a:cs typeface="Times New Roman"/>
              </a:rPr>
              <a:t>[</a:t>
            </a:r>
            <a:r>
              <a:rPr lang="zh-CN" altLang="zh-CN" b="1" kern="100" dirty="0">
                <a:solidFill>
                  <a:srgbClr val="FF0000"/>
                </a:solidFill>
                <a:latin typeface="黑体" panose="02010600030101010101" pitchFamily="2" charset="-122"/>
                <a:ea typeface="黑体" panose="02010600030101010101" pitchFamily="2" charset="-122"/>
                <a:cs typeface="Times New Roman"/>
              </a:rPr>
              <a:t>答案</a:t>
            </a:r>
            <a:r>
              <a:rPr lang="en-US" altLang="zh-CN" b="1" kern="100" dirty="0">
                <a:solidFill>
                  <a:srgbClr val="FF0000"/>
                </a:solidFill>
                <a:latin typeface="黑体" panose="02010600030101010101" pitchFamily="2" charset="-122"/>
                <a:ea typeface="黑体" panose="02010600030101010101" pitchFamily="2" charset="-122"/>
                <a:cs typeface="Times New Roman"/>
              </a:rPr>
              <a:t>]</a:t>
            </a:r>
            <a:r>
              <a:rPr lang="zh-CN" altLang="zh-CN" b="1" kern="100" dirty="0">
                <a:latin typeface="Times New Roman"/>
                <a:cs typeface="Times New Roman"/>
              </a:rPr>
              <a:t>　</a:t>
            </a:r>
            <a:r>
              <a:rPr lang="en-US" altLang="zh-CN" b="1" kern="100" dirty="0">
                <a:latin typeface="Times New Roman"/>
                <a:cs typeface="Courier New"/>
              </a:rPr>
              <a:t>D</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22529" y="2234460"/>
            <a:ext cx="10975658" cy="3240360"/>
          </a:xfrm>
        </p:spPr>
        <p:txBody>
          <a:bodyPr/>
          <a:lstStyle/>
          <a:p>
            <a:pPr indent="612140" algn="ctr">
              <a:tabLst>
                <a:tab pos="5581015" algn="l"/>
              </a:tabLst>
            </a:pPr>
            <a:r>
              <a:rPr lang="zh-CN" altLang="zh-CN" b="1" kern="100" dirty="0">
                <a:latin typeface="Times New Roman"/>
                <a:ea typeface="黑体"/>
                <a:cs typeface="Times New Roman"/>
              </a:rPr>
              <a:t>对布朗运动理解的三点提醒</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布朗运动是固体微粒的无规则运动，不是液体或气体分子的无规则运动，也不是微粒内分子的无规则运动。</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微粒悬浮在液体、气体内，在任何温度下都会做布朗运动。</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微粒悬浮在气体中，在气流作用下做的无规则运动不是布朗运动。</a:t>
            </a:r>
            <a:endParaRPr lang="zh-CN" altLang="zh-CN" sz="1050" kern="100" dirty="0">
              <a:cs typeface="Courier New"/>
            </a:endParaRPr>
          </a:p>
          <a:p>
            <a:endParaRPr lang="zh-CN" altLang="en-US" dirty="0"/>
          </a:p>
        </p:txBody>
      </p:sp>
      <p:pic>
        <p:nvPicPr>
          <p:cNvPr id="9218" name="Picture 2" descr="易错警示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57027" y="1844824"/>
            <a:ext cx="1705099" cy="38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260648"/>
            <a:ext cx="11305256" cy="6336704"/>
          </a:xfrm>
        </p:spPr>
        <p:txBody>
          <a:bodyPr>
            <a:normAutofit lnSpcReduction="10000"/>
          </a:bodyPr>
          <a:lstStyle/>
          <a:p>
            <a:pPr marL="452438" indent="0" algn="ctr">
              <a:tabLst>
                <a:tab pos="5581015" algn="l"/>
              </a:tabLst>
            </a:pPr>
            <a:r>
              <a:rPr lang="en-US" altLang="zh-CN" b="1" kern="100" dirty="0">
                <a:solidFill>
                  <a:srgbClr val="006666"/>
                </a:solidFill>
                <a:ea typeface="IPAPANNEW"/>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．通常萝卜腌成咸菜需要几天，而把萝卜炒成熟菜，使之具有相同的咸味只需几分钟，那么造成这种差别的主要原因</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．加热后分子变小了，很容易进入萝卜中</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．炒菜时萝卜翻动得快，盐和萝卜接触多</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．加热后萝卜分子间空隙变大，易扩散</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．炒菜时温度高，分子热运动激烈</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在</a:t>
            </a:r>
            <a:r>
              <a:rPr lang="zh-CN" altLang="zh-CN" b="1" kern="100" dirty="0">
                <a:latin typeface="Times New Roman"/>
                <a:ea typeface="楷体_GB2312"/>
                <a:cs typeface="Times New Roman"/>
              </a:rPr>
              <a:t>扩散现象中，温度越高，扩散得越快。在腌萝卜时，是盐分子在常温下的扩散现象，炒菜时，是盐分子在高温下的扩散现象，因此，炒菜时萝卜咸得快，腌菜时萝卜咸得慢，故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endParaRPr lang="en-US" altLang="zh-CN" b="1" kern="100" dirty="0" smtClean="0">
              <a:latin typeface="Times New Roman"/>
              <a:ea typeface="楷体_GB2312"/>
              <a:cs typeface="Times New Roman"/>
            </a:endParaRPr>
          </a:p>
          <a:p>
            <a:pPr marL="452438" indent="0" algn="just">
              <a:tabLst>
                <a:tab pos="5581015" algn="l"/>
              </a:tabLst>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260648"/>
            <a:ext cx="11593288" cy="6336706"/>
          </a:xfrm>
        </p:spPr>
        <p:txBody>
          <a:bodyPr>
            <a:normAutofit/>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下面所列举的现象，能说明分子是不断运动着的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．将香水瓶盖打开后能闻得到香味</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．汽车开过后，公路上尘土飞扬</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．洒在地上的水，过一段时间就干了</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．悬浮在水中的花粉做无规则的运动</a:t>
            </a:r>
            <a:endParaRPr lang="zh-CN" altLang="zh-CN" sz="1050" kern="100" dirty="0">
              <a:cs typeface="Courier New"/>
            </a:endParaRPr>
          </a:p>
          <a:p>
            <a:pPr marL="355600"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将</a:t>
            </a:r>
            <a:r>
              <a:rPr lang="zh-CN" altLang="zh-CN" b="1" kern="100" dirty="0">
                <a:latin typeface="Times New Roman"/>
                <a:ea typeface="楷体_GB2312"/>
                <a:cs typeface="Times New Roman"/>
              </a:rPr>
              <a:t>香水瓶盖打开后能闻到香味，是香水分子做扩散运动的结果，能说明分子是不断运动着的，故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正确；汽车开过后，公路上尘土飞扬，是由于尘土受到风的吹动，与分子的运动无关，故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错误；洒在地上的水，过一段时间就干了说明水分子扩散到了其他的地方，能说明分子是不断运动着的，故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正确；悬浮在水中的花粉做无规则的运动是布朗运动，它是水分子无规则运动的反映，故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452438" indent="0"/>
            <a:endParaRPr lang="zh-CN" altLang="en-US" dirty="0"/>
          </a:p>
        </p:txBody>
      </p:sp>
      <p:sp>
        <p:nvSpPr>
          <p:cNvPr id="4" name="矩形 3"/>
          <p:cNvSpPr/>
          <p:nvPr/>
        </p:nvSpPr>
        <p:spPr>
          <a:xfrm>
            <a:off x="643922" y="6207695"/>
            <a:ext cx="1781257"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ACD</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1484782"/>
            <a:ext cx="10975658" cy="4824538"/>
          </a:xfrm>
        </p:spPr>
        <p:txBody>
          <a:bodyPr/>
          <a:lstStyle/>
          <a:p>
            <a:pPr marL="360363" indent="-360363" algn="just">
              <a:tabLst>
                <a:tab pos="5581015" algn="l"/>
              </a:tabLst>
            </a:pPr>
            <a:r>
              <a:rPr lang="zh-CN" altLang="zh-CN" b="1" kern="100" dirty="0">
                <a:solidFill>
                  <a:schemeClr val="accent2">
                    <a:lumMod val="50000"/>
                  </a:schemeClr>
                </a:solidFill>
                <a:latin typeface="Times New Roman"/>
                <a:ea typeface="黑体"/>
                <a:cs typeface="Times New Roman"/>
              </a:rPr>
              <a:t>一、扩散现象　布朗运动</a:t>
            </a:r>
            <a:endParaRPr lang="zh-CN" altLang="zh-CN" sz="1050" kern="100" dirty="0">
              <a:solidFill>
                <a:schemeClr val="accent2">
                  <a:lumMod val="50000"/>
                </a:schemeClr>
              </a:solidFill>
              <a:cs typeface="Courier New"/>
            </a:endParaRPr>
          </a:p>
          <a:p>
            <a:pPr marL="360363" indent="-360363"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扩散</a:t>
            </a:r>
            <a:endParaRPr lang="zh-CN" altLang="zh-CN" sz="1050" b="1" kern="100" dirty="0">
              <a:cs typeface="Courier New"/>
            </a:endParaRPr>
          </a:p>
          <a:p>
            <a:pPr marL="360363" indent="0" algn="just">
              <a:tabLst>
                <a:tab pos="5581015" algn="l"/>
              </a:tabLst>
            </a:pPr>
            <a:r>
              <a:rPr lang="zh-CN" altLang="zh-CN" b="1" kern="100" dirty="0">
                <a:cs typeface="宋体"/>
              </a:rPr>
              <a:t>①</a:t>
            </a:r>
            <a:r>
              <a:rPr lang="zh-CN" altLang="zh-CN" b="1" kern="100" dirty="0">
                <a:latin typeface="Times New Roman"/>
                <a:cs typeface="Times New Roman"/>
              </a:rPr>
              <a:t>定义：由于分子不停地运动而产生</a:t>
            </a:r>
            <a:r>
              <a:rPr lang="zh-CN" altLang="zh-CN" b="1" kern="100" dirty="0" smtClean="0">
                <a:latin typeface="Times New Roman"/>
                <a:cs typeface="Times New Roman"/>
              </a:rPr>
              <a:t>的</a:t>
            </a:r>
            <a:r>
              <a:rPr lang="en-US" altLang="zh-CN" b="1" kern="100" dirty="0" smtClean="0">
                <a:latin typeface="Times New Roman"/>
                <a:cs typeface="Times New Roman"/>
              </a:rPr>
              <a:t>__________</a:t>
            </a:r>
            <a:r>
              <a:rPr lang="zh-CN" altLang="zh-CN" b="1" kern="100" dirty="0" smtClean="0">
                <a:latin typeface="Times New Roman"/>
                <a:cs typeface="Times New Roman"/>
              </a:rPr>
              <a:t>现</a:t>
            </a:r>
            <a:r>
              <a:rPr lang="zh-CN" altLang="zh-CN" b="1" kern="100" dirty="0">
                <a:latin typeface="Times New Roman"/>
                <a:cs typeface="Times New Roman"/>
              </a:rPr>
              <a:t>象。</a:t>
            </a:r>
            <a:endParaRPr lang="zh-CN" altLang="zh-CN" sz="1050" kern="100" dirty="0">
              <a:cs typeface="Courier New"/>
            </a:endParaRPr>
          </a:p>
          <a:p>
            <a:pPr marL="360363" indent="0" algn="just">
              <a:tabLst>
                <a:tab pos="5581015" algn="l"/>
              </a:tabLst>
            </a:pPr>
            <a:r>
              <a:rPr lang="zh-CN" altLang="zh-CN" b="1" kern="100" dirty="0">
                <a:cs typeface="宋体"/>
              </a:rPr>
              <a:t>②</a:t>
            </a:r>
            <a:r>
              <a:rPr lang="zh-CN" altLang="zh-CN" b="1" kern="100" dirty="0">
                <a:latin typeface="Times New Roman"/>
                <a:cs typeface="Times New Roman"/>
              </a:rPr>
              <a:t>产生原因：物质分子</a:t>
            </a:r>
            <a:r>
              <a:rPr lang="zh-CN" altLang="zh-CN" b="1" kern="100" dirty="0" smtClean="0">
                <a:latin typeface="Times New Roman"/>
                <a:cs typeface="Times New Roman"/>
              </a:rPr>
              <a:t>的</a:t>
            </a:r>
            <a:r>
              <a:rPr lang="en-US" altLang="zh-CN" b="1" kern="100" dirty="0" smtClean="0">
                <a:latin typeface="Times New Roman"/>
                <a:cs typeface="Times New Roman"/>
              </a:rPr>
              <a:t>________</a:t>
            </a:r>
            <a:r>
              <a:rPr lang="zh-CN" altLang="zh-CN" b="1" kern="100" dirty="0" smtClean="0">
                <a:latin typeface="Times New Roman"/>
                <a:cs typeface="Times New Roman"/>
              </a:rPr>
              <a:t>运</a:t>
            </a:r>
            <a:r>
              <a:rPr lang="zh-CN" altLang="zh-CN" b="1" kern="100" dirty="0">
                <a:latin typeface="Times New Roman"/>
                <a:cs typeface="Times New Roman"/>
              </a:rPr>
              <a:t>动。</a:t>
            </a:r>
            <a:endParaRPr lang="zh-CN" altLang="zh-CN" sz="1050" kern="100" dirty="0">
              <a:cs typeface="Courier New"/>
            </a:endParaRPr>
          </a:p>
          <a:p>
            <a:pPr marL="360363" indent="0" algn="just">
              <a:tabLst>
                <a:tab pos="5581015" algn="l"/>
              </a:tabLst>
            </a:pPr>
            <a:r>
              <a:rPr lang="zh-CN" altLang="zh-CN" b="1" kern="100" dirty="0">
                <a:cs typeface="宋体"/>
              </a:rPr>
              <a:t>③</a:t>
            </a:r>
            <a:r>
              <a:rPr lang="zh-CN" altLang="zh-CN" b="1" kern="100" dirty="0">
                <a:latin typeface="Times New Roman"/>
                <a:cs typeface="Times New Roman"/>
              </a:rPr>
              <a:t>应用：生产半导体器件时，需要在纯净半导体材料中掺入其他元素，在高温条件下通过分子的扩散来完成。</a:t>
            </a:r>
            <a:endParaRPr lang="zh-CN" altLang="zh-CN" sz="1050" kern="100" dirty="0">
              <a:cs typeface="Courier New"/>
            </a:endParaRPr>
          </a:p>
          <a:p>
            <a:pPr marL="360363" indent="0"/>
            <a:endParaRPr lang="zh-CN" altLang="en-US" dirty="0"/>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93331" y="727565"/>
            <a:ext cx="5040560" cy="613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6457627" y="3399383"/>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物质迁移</a:t>
            </a:r>
            <a:endParaRPr lang="zh-CN" altLang="en-US" dirty="0"/>
          </a:p>
        </p:txBody>
      </p:sp>
      <p:sp>
        <p:nvSpPr>
          <p:cNvPr id="6" name="矩形 5"/>
          <p:cNvSpPr/>
          <p:nvPr/>
        </p:nvSpPr>
        <p:spPr>
          <a:xfrm>
            <a:off x="4624742" y="4005064"/>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无规则</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92931" y="116632"/>
            <a:ext cx="11737304" cy="6624736"/>
          </a:xfrm>
        </p:spPr>
        <p:txBody>
          <a:bodyPr>
            <a:normAutofit lnSpcReduction="10000"/>
          </a:bodyPr>
          <a:lstStyle/>
          <a:p>
            <a:pPr marL="452438" indent="-452438" algn="just">
              <a:tabLst>
                <a:tab pos="5581015" algn="l"/>
              </a:tabLst>
            </a:pPr>
            <a:r>
              <a:rPr lang="en-US" altLang="zh-CN" b="1" kern="100" dirty="0">
                <a:latin typeface="Times New Roman"/>
                <a:cs typeface="Courier New"/>
              </a:rPr>
              <a:t>3</a:t>
            </a:r>
            <a:r>
              <a:rPr lang="zh-CN" altLang="zh-CN" b="1" kern="100" dirty="0" smtClean="0">
                <a:latin typeface="Times New Roman"/>
                <a:cs typeface="Times New Roman"/>
              </a:rPr>
              <a:t>．</a:t>
            </a:r>
            <a:r>
              <a:rPr lang="en-US" altLang="zh-CN" b="1" kern="100" dirty="0" smtClean="0">
                <a:latin typeface="Times New Roman"/>
                <a:ea typeface="隶书"/>
                <a:cs typeface="Courier New"/>
              </a:rPr>
              <a:t> </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关于布朗运动，下列说法正确的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．悬浮的颗粒越小，温度越高，布朗运动越剧烈</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．布朗运动证明，组成固体小颗粒的分子在做无规则运动</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．在春季空气中，柳絮像雪花般飞舞也是一种布朗运动</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．布朗运动的存在无关季节，但在夏季表现得更为激烈</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布</a:t>
            </a:r>
            <a:r>
              <a:rPr lang="zh-CN" altLang="zh-CN" b="1" kern="100" dirty="0">
                <a:latin typeface="Times New Roman"/>
                <a:ea typeface="楷体_GB2312"/>
                <a:cs typeface="Times New Roman"/>
              </a:rPr>
              <a:t>朗运动是液</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气</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体分子无规则热运动的反映，所以温度越高，布朗运动越显著，同时颗粒越小受撞击越不易平衡，故布朗运动越剧烈，故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正确；布朗运动是悬浮在液体中的固体颗粒的无规则运动，不是组成固体小颗粒的分子在做无规则运动，是液体分子无规则运动的表现，选项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错误；在春季空气中，柳絮像雪花般飞舞这是流动的空气以及重力对柳絮作用的结果，不是布朗运动，选项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错误；布朗运动的存在无关季节，但在夏季由于温度较高，则布朗运动表现得更为激烈，选项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452438" indent="0"/>
            <a:endParaRPr lang="zh-CN" altLang="en-US" dirty="0"/>
          </a:p>
        </p:txBody>
      </p:sp>
      <p:sp>
        <p:nvSpPr>
          <p:cNvPr id="4" name="矩形 3"/>
          <p:cNvSpPr/>
          <p:nvPr/>
        </p:nvSpPr>
        <p:spPr>
          <a:xfrm>
            <a:off x="2645592" y="6165304"/>
            <a:ext cx="1867819"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AD</a:t>
            </a:r>
            <a:r>
              <a:rPr lang="zh-CN" altLang="zh-CN" sz="2400" b="1" kern="100" dirty="0">
                <a:solidFill>
                  <a:prstClr val="black"/>
                </a:solidFill>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692696"/>
            <a:ext cx="10975658" cy="5400602"/>
          </a:xfrm>
        </p:spPr>
        <p:txBody>
          <a:bodyPr>
            <a:normAutofit/>
          </a:bodyPr>
          <a:lstStyle/>
          <a:p>
            <a:pPr indent="612140" algn="ctr">
              <a:lnSpc>
                <a:spcPct val="200000"/>
              </a:lnSpc>
              <a:tabLst>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分子力与分子间距离变化的关系</a:t>
            </a:r>
            <a:endParaRPr lang="zh-CN" altLang="zh-CN" sz="1050" kern="100" dirty="0">
              <a:solidFill>
                <a:srgbClr val="7030A0"/>
              </a:solidFill>
              <a:cs typeface="Courier New"/>
            </a:endParaRPr>
          </a:p>
          <a:p>
            <a:pPr indent="612140" algn="just">
              <a:lnSpc>
                <a:spcPct val="200000"/>
              </a:lnSpc>
              <a:tabLst>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r>
              <a:rPr lang="zh-CN" altLang="zh-CN" sz="1050" kern="100" dirty="0">
                <a:cs typeface="Courier New"/>
              </a:rPr>
              <a:t> </a:t>
            </a:r>
          </a:p>
          <a:p>
            <a:pPr indent="612140" algn="just">
              <a:lnSpc>
                <a:spcPct val="200000"/>
              </a:lnSpc>
              <a:tabLst>
                <a:tab pos="5581015" algn="l"/>
              </a:tabLst>
            </a:pPr>
            <a:r>
              <a:rPr lang="zh-CN" altLang="zh-CN" b="1" kern="100" dirty="0">
                <a:latin typeface="Times New Roman" panose="02020603050405020304" pitchFamily="18" charset="0"/>
                <a:ea typeface="楷体_GB2312" panose="02010609030101010101" pitchFamily="49" charset="-122"/>
              </a:rPr>
              <a:t>如图所示，将底面削平、削干净的两个铅块紧紧压在一</a:t>
            </a:r>
            <a:r>
              <a:rPr lang="zh-CN" altLang="zh-CN" b="1" kern="100" dirty="0" smtClean="0">
                <a:latin typeface="Times New Roman" panose="02020603050405020304" pitchFamily="18" charset="0"/>
                <a:ea typeface="楷体_GB2312" panose="02010609030101010101" pitchFamily="49" charset="-122"/>
              </a:rPr>
              <a:t>起</a:t>
            </a:r>
            <a:r>
              <a:rPr lang="zh-CN" altLang="en-US" b="1" kern="100" dirty="0" smtClean="0">
                <a:latin typeface="Times New Roman" panose="02020603050405020304" pitchFamily="18" charset="0"/>
                <a:ea typeface="楷体_GB2312" panose="02010609030101010101" pitchFamily="49" charset="-122"/>
              </a:rPr>
              <a:t>一段时间</a:t>
            </a:r>
            <a:r>
              <a:rPr lang="zh-CN" altLang="zh-CN" b="1" kern="100" dirty="0" smtClean="0">
                <a:latin typeface="Times New Roman" panose="02020603050405020304" pitchFamily="18" charset="0"/>
                <a:ea typeface="楷体_GB2312" panose="02010609030101010101" pitchFamily="49" charset="-122"/>
              </a:rPr>
              <a:t>，</a:t>
            </a:r>
            <a:r>
              <a:rPr lang="zh-CN" altLang="zh-CN" b="1" kern="100" dirty="0">
                <a:latin typeface="Times New Roman" panose="02020603050405020304" pitchFamily="18" charset="0"/>
                <a:ea typeface="楷体_GB2312" panose="02010609030101010101" pitchFamily="49" charset="-122"/>
              </a:rPr>
              <a:t>两</a:t>
            </a:r>
            <a:r>
              <a:rPr lang="zh-CN" altLang="zh-CN" b="1" kern="100" dirty="0" smtClean="0">
                <a:latin typeface="Times New Roman" panose="02020603050405020304" pitchFamily="18" charset="0"/>
                <a:ea typeface="楷体_GB2312" panose="02010609030101010101" pitchFamily="49" charset="-122"/>
              </a:rPr>
              <a:t>个</a:t>
            </a:r>
            <a:endParaRPr lang="en-US" altLang="zh-CN" b="1" kern="100" dirty="0" smtClean="0">
              <a:latin typeface="Times New Roman" panose="02020603050405020304" pitchFamily="18" charset="0"/>
              <a:ea typeface="楷体_GB2312" panose="02010609030101010101" pitchFamily="49" charset="-122"/>
            </a:endParaRPr>
          </a:p>
          <a:p>
            <a:pPr indent="0" algn="just">
              <a:lnSpc>
                <a:spcPct val="200000"/>
              </a:lnSpc>
              <a:tabLst>
                <a:tab pos="5581015" algn="l"/>
              </a:tabLst>
            </a:pPr>
            <a:r>
              <a:rPr lang="zh-CN" altLang="zh-CN" b="1" kern="100" dirty="0" smtClean="0">
                <a:latin typeface="Times New Roman" panose="02020603050405020304" pitchFamily="18" charset="0"/>
                <a:ea typeface="楷体_GB2312" panose="02010609030101010101" pitchFamily="49" charset="-122"/>
              </a:rPr>
              <a:t>铅</a:t>
            </a:r>
            <a:r>
              <a:rPr lang="zh-CN" altLang="zh-CN" b="1" kern="100" dirty="0">
                <a:latin typeface="Times New Roman" panose="02020603050405020304" pitchFamily="18" charset="0"/>
                <a:ea typeface="楷体_GB2312" panose="02010609030101010101" pitchFamily="49" charset="-122"/>
              </a:rPr>
              <a:t>块就会</a:t>
            </a:r>
            <a:r>
              <a:rPr lang="en-US" altLang="zh-CN" b="1" kern="100" dirty="0">
                <a:latin typeface="Times New Roman" panose="02020603050405020304" pitchFamily="18" charset="0"/>
                <a:ea typeface="楷体_GB2312" panose="02010609030101010101" pitchFamily="49" charset="-122"/>
              </a:rPr>
              <a:t>“</a:t>
            </a:r>
            <a:r>
              <a:rPr lang="zh-CN" altLang="zh-CN" b="1" kern="100" dirty="0">
                <a:latin typeface="Times New Roman" panose="02020603050405020304" pitchFamily="18" charset="0"/>
                <a:ea typeface="楷体_GB2312" panose="02010609030101010101" pitchFamily="49" charset="-122"/>
              </a:rPr>
              <a:t>粘</a:t>
            </a:r>
            <a:r>
              <a:rPr lang="en-US" altLang="zh-CN" b="1" kern="100" dirty="0">
                <a:latin typeface="Times New Roman" panose="02020603050405020304" pitchFamily="18" charset="0"/>
                <a:ea typeface="楷体_GB2312" panose="02010609030101010101" pitchFamily="49" charset="-122"/>
              </a:rPr>
              <a:t>”</a:t>
            </a:r>
            <a:r>
              <a:rPr lang="zh-CN" altLang="zh-CN" b="1" kern="100" dirty="0">
                <a:latin typeface="Times New Roman" panose="02020603050405020304" pitchFamily="18" charset="0"/>
                <a:ea typeface="楷体_GB2312" panose="02010609030101010101" pitchFamily="49" charset="-122"/>
              </a:rPr>
              <a:t>在一起，甚至下面吊一个重物都不能把它们拉开</a:t>
            </a:r>
            <a:r>
              <a:rPr lang="zh-CN" altLang="zh-CN" b="1" kern="100" dirty="0">
                <a:latin typeface="Times New Roman"/>
                <a:cs typeface="Times New Roman"/>
              </a:rPr>
              <a:t>。</a:t>
            </a:r>
            <a:endParaRPr lang="zh-CN" altLang="zh-CN" sz="1050" kern="100" dirty="0">
              <a:cs typeface="Courier New"/>
            </a:endParaRPr>
          </a:p>
          <a:p>
            <a:pPr indent="612140" algn="just">
              <a:lnSpc>
                <a:spcPct val="200000"/>
              </a:lnSpc>
              <a:tabLst>
                <a:tab pos="5581015" algn="l"/>
              </a:tabLst>
            </a:pPr>
            <a:r>
              <a:rPr lang="zh-CN" altLang="zh-CN" b="1" kern="100" dirty="0">
                <a:latin typeface="Times New Roman"/>
                <a:cs typeface="Times New Roman"/>
              </a:rPr>
              <a:t>上述实验现象说明了什么问题？</a:t>
            </a:r>
            <a:endParaRPr lang="zh-CN" altLang="zh-CN" sz="1050" kern="100" dirty="0">
              <a:cs typeface="Courier New"/>
            </a:endParaRPr>
          </a:p>
          <a:p>
            <a:pPr indent="612140" algn="just">
              <a:lnSpc>
                <a:spcPct val="200000"/>
              </a:lnSpc>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说明分子间存在引力。</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a:lnSpc>
                <a:spcPct val="200000"/>
              </a:lnSpc>
            </a:pPr>
            <a:endParaRPr lang="zh-CN" altLang="en-US" dirty="0"/>
          </a:p>
        </p:txBody>
      </p:sp>
      <p:pic>
        <p:nvPicPr>
          <p:cNvPr id="10242" name="Picture 2" descr="F:\粤教版物理选择性必修第三册\21XRJWL1-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10130035" y="3068960"/>
            <a:ext cx="1008112" cy="1846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6632"/>
            <a:ext cx="11593288" cy="6624736"/>
          </a:xfrm>
        </p:spPr>
        <p:txBody>
          <a:bodyPr>
            <a:normAutofit/>
          </a:bodyPr>
          <a:lstStyle/>
          <a:p>
            <a:pPr marL="355600" indent="-355600" algn="ctr">
              <a:tabLst>
                <a:tab pos="5580063"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55600" indent="-355600" algn="just">
              <a:tabLst>
                <a:tab pos="5580063"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分子间有相互作用的宏观表现</a:t>
            </a:r>
            <a:endParaRPr lang="zh-CN" altLang="zh-CN" sz="1050" kern="100" dirty="0">
              <a:cs typeface="Courier New"/>
            </a:endParaRPr>
          </a:p>
          <a:p>
            <a:pPr marL="355600" indent="-355600" algn="just">
              <a:tabLst>
                <a:tab pos="5580063" algn="l"/>
              </a:tabLst>
            </a:pPr>
            <a:r>
              <a:rPr lang="en-US" altLang="zh-CN" b="1" kern="100" dirty="0">
                <a:latin typeface="Times New Roman"/>
                <a:cs typeface="Courier New"/>
              </a:rPr>
              <a:t>(1)</a:t>
            </a:r>
            <a:r>
              <a:rPr lang="zh-CN" altLang="zh-CN" b="1" kern="100" dirty="0">
                <a:latin typeface="Times New Roman"/>
                <a:cs typeface="Times New Roman"/>
              </a:rPr>
              <a:t>当用力欲使物体拉伸时，组成物体的大量分子间将表现为引力，以抗拒外界对它的拉伸。</a:t>
            </a:r>
            <a:endParaRPr lang="zh-CN" altLang="zh-CN" sz="1050" kern="100" dirty="0">
              <a:cs typeface="Courier New"/>
            </a:endParaRPr>
          </a:p>
          <a:p>
            <a:pPr marL="355600" indent="-355600" algn="just">
              <a:tabLst>
                <a:tab pos="5580063" algn="l"/>
              </a:tabLst>
            </a:pPr>
            <a:r>
              <a:rPr lang="en-US" altLang="zh-CN" b="1" kern="100" dirty="0">
                <a:latin typeface="Times New Roman"/>
                <a:cs typeface="Courier New"/>
              </a:rPr>
              <a:t>(2)</a:t>
            </a:r>
            <a:r>
              <a:rPr lang="zh-CN" altLang="zh-CN" b="1" kern="100" dirty="0">
                <a:latin typeface="Times New Roman"/>
                <a:cs typeface="Times New Roman"/>
              </a:rPr>
              <a:t>当用力欲使物体压缩时，组成物体的大量分子间将表现为斥力，以抗拒外界对它的压缩。</a:t>
            </a:r>
            <a:endParaRPr lang="zh-CN" altLang="zh-CN" sz="1050" kern="100" dirty="0">
              <a:cs typeface="Courier New"/>
            </a:endParaRPr>
          </a:p>
          <a:p>
            <a:pPr marL="355600" indent="-355600" algn="just">
              <a:tabLst>
                <a:tab pos="5580063" algn="l"/>
              </a:tabLst>
            </a:pPr>
            <a:r>
              <a:rPr lang="en-US" altLang="zh-CN" b="1" kern="100" dirty="0">
                <a:latin typeface="Times New Roman"/>
                <a:cs typeface="Courier New"/>
              </a:rPr>
              <a:t>(3)</a:t>
            </a:r>
            <a:r>
              <a:rPr lang="zh-CN" altLang="zh-CN" b="1" kern="100" dirty="0">
                <a:latin typeface="Times New Roman"/>
                <a:cs typeface="Times New Roman"/>
              </a:rPr>
              <a:t>大量的分子能聚集在一起形成固体或液体，说明分子间存在引力。固体有一定的形状，液体有一定的体积，而固体、液体分子间有空隙，却没有紧紧地吸在一起，说明分子间还同时存在着斥力</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52438" indent="-452438"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分子力与物体三态不同的宏观特征</a:t>
            </a:r>
            <a:endParaRPr lang="zh-CN" altLang="zh-CN" sz="1050" kern="100" dirty="0">
              <a:cs typeface="Courier New"/>
            </a:endParaRPr>
          </a:p>
          <a:p>
            <a:pPr marL="355600" indent="-355600" algn="just">
              <a:tabLst>
                <a:tab pos="5580063" algn="l"/>
              </a:tabLst>
            </a:pPr>
            <a:r>
              <a:rPr lang="en-US" altLang="zh-CN" b="1" kern="100" dirty="0">
                <a:latin typeface="Times New Roman"/>
                <a:cs typeface="Times New Roman"/>
              </a:rPr>
              <a:t>	</a:t>
            </a:r>
            <a:r>
              <a:rPr lang="zh-CN" altLang="zh-CN" b="1" kern="100" dirty="0" smtClean="0">
                <a:latin typeface="Times New Roman"/>
                <a:cs typeface="Times New Roman"/>
              </a:rPr>
              <a:t>分</a:t>
            </a:r>
            <a:r>
              <a:rPr lang="zh-CN" altLang="zh-CN" b="1" kern="100" dirty="0">
                <a:latin typeface="Times New Roman"/>
                <a:cs typeface="Times New Roman"/>
              </a:rPr>
              <a:t>子间距离不同，分子间的作用力表现也就不一样，物体的状态特征也不相同。</a:t>
            </a:r>
            <a:endParaRPr lang="zh-CN" altLang="zh-CN" sz="1050" kern="100" dirty="0">
              <a:cs typeface="Courier New"/>
            </a:endParaRPr>
          </a:p>
          <a:p>
            <a:pPr marL="355600" indent="-355600" algn="just">
              <a:tabLst>
                <a:tab pos="5580063" algn="l"/>
              </a:tabLst>
            </a:pPr>
            <a:endParaRPr lang="en-US" altLang="zh-CN" b="1" kern="100" dirty="0" smtClean="0">
              <a:latin typeface="Times New Roman"/>
              <a:cs typeface="Times New Roman"/>
            </a:endParaRPr>
          </a:p>
          <a:p>
            <a:pPr marL="355600" indent="-355600" algn="just">
              <a:tabLst>
                <a:tab pos="5580063" algn="l"/>
              </a:tabLst>
            </a:pPr>
            <a:endParaRPr lang="zh-CN" altLang="zh-CN" sz="1050" kern="100" dirty="0">
              <a:cs typeface="Courier New"/>
            </a:endParaRPr>
          </a:p>
          <a:p>
            <a:pPr marL="355600" indent="-355600">
              <a:tabLst>
                <a:tab pos="5580063" algn="l"/>
              </a:tabLst>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3988739190"/>
              </p:ext>
            </p:extLst>
          </p:nvPr>
        </p:nvGraphicFramePr>
        <p:xfrm>
          <a:off x="1705099" y="404664"/>
          <a:ext cx="8039371" cy="6035040"/>
        </p:xfrm>
        <a:graphic>
          <a:graphicData uri="http://schemas.openxmlformats.org/drawingml/2006/table">
            <a:tbl>
              <a:tblPr/>
              <a:tblGrid>
                <a:gridCol w="1007070"/>
                <a:gridCol w="4548843"/>
                <a:gridCol w="2483458"/>
              </a:tblGrid>
              <a:tr h="525724">
                <a:tc>
                  <a:txBody>
                    <a:bodyPr/>
                    <a:lstStyle/>
                    <a:p>
                      <a:pPr algn="ctr">
                        <a:lnSpc>
                          <a:spcPct val="150000"/>
                        </a:lnSpc>
                        <a:spcAft>
                          <a:spcPts val="0"/>
                        </a:spcAft>
                        <a:tabLst>
                          <a:tab pos="5581015" algn="l"/>
                        </a:tabLst>
                      </a:pPr>
                      <a:r>
                        <a:rPr lang="zh-CN" sz="2400" b="1" kern="100" dirty="0">
                          <a:effectLst/>
                          <a:latin typeface="Times New Roman"/>
                          <a:cs typeface="Times New Roman"/>
                        </a:rPr>
                        <a:t>物态</a:t>
                      </a:r>
                      <a:endParaRPr lang="zh-CN" sz="2400" kern="100" dirty="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分子特点</a:t>
                      </a:r>
                      <a:endParaRPr lang="zh-CN" sz="2400" kern="10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zh-CN" sz="2400" b="1" kern="100">
                          <a:effectLst/>
                          <a:latin typeface="Times New Roman"/>
                          <a:cs typeface="Times New Roman"/>
                        </a:rPr>
                        <a:t>宏观表现</a:t>
                      </a:r>
                      <a:endParaRPr lang="zh-CN" sz="2400" kern="10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2102898">
                <a:tc>
                  <a:txBody>
                    <a:bodyPr/>
                    <a:lstStyle/>
                    <a:p>
                      <a:pPr algn="ctr">
                        <a:lnSpc>
                          <a:spcPct val="150000"/>
                        </a:lnSpc>
                        <a:spcAft>
                          <a:spcPts val="0"/>
                        </a:spcAft>
                        <a:tabLst>
                          <a:tab pos="5581015" algn="l"/>
                        </a:tabLst>
                      </a:pPr>
                      <a:r>
                        <a:rPr lang="zh-CN" sz="2400" b="1" kern="100" dirty="0">
                          <a:effectLst/>
                          <a:latin typeface="Times New Roman"/>
                          <a:cs typeface="Times New Roman"/>
                        </a:rPr>
                        <a:t>固态</a:t>
                      </a:r>
                      <a:endParaRPr lang="zh-CN" sz="2400" kern="100" dirty="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分子间的距离小</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作用力明显</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③</a:t>
                      </a:r>
                      <a:r>
                        <a:rPr lang="zh-CN" sz="2400" b="1" kern="100" dirty="0">
                          <a:effectLst/>
                          <a:latin typeface="Times New Roman"/>
                          <a:cs typeface="Times New Roman"/>
                        </a:rPr>
                        <a:t>分子只能在平衡位置附近做无规则的振动</a:t>
                      </a:r>
                      <a:endParaRPr lang="zh-CN" sz="2400" kern="100" dirty="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a:effectLst/>
                          <a:latin typeface="宋体"/>
                          <a:cs typeface="宋体"/>
                        </a:rPr>
                        <a:t>①</a:t>
                      </a:r>
                      <a:r>
                        <a:rPr lang="zh-CN" sz="2400" b="1" kern="100">
                          <a:effectLst/>
                          <a:latin typeface="Times New Roman"/>
                          <a:cs typeface="Times New Roman"/>
                        </a:rPr>
                        <a:t>体积一定</a:t>
                      </a:r>
                      <a:endParaRPr lang="zh-CN" sz="2400" kern="100">
                        <a:effectLst/>
                        <a:latin typeface="宋体"/>
                        <a:cs typeface="Courier New"/>
                      </a:endParaRPr>
                    </a:p>
                    <a:p>
                      <a:pPr algn="l">
                        <a:lnSpc>
                          <a:spcPct val="150000"/>
                        </a:lnSpc>
                        <a:spcAft>
                          <a:spcPts val="0"/>
                        </a:spcAft>
                        <a:tabLst>
                          <a:tab pos="5581015" algn="l"/>
                        </a:tabLst>
                      </a:pPr>
                      <a:r>
                        <a:rPr lang="zh-CN" sz="2400" b="1" kern="100">
                          <a:effectLst/>
                          <a:latin typeface="宋体"/>
                          <a:cs typeface="宋体"/>
                        </a:rPr>
                        <a:t>②</a:t>
                      </a:r>
                      <a:r>
                        <a:rPr lang="zh-CN" sz="2400" b="1" kern="100">
                          <a:effectLst/>
                          <a:latin typeface="Times New Roman"/>
                          <a:cs typeface="Times New Roman"/>
                        </a:rPr>
                        <a:t>形状一定</a:t>
                      </a:r>
                      <a:endParaRPr lang="zh-CN" sz="2400" kern="10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577173">
                <a:tc>
                  <a:txBody>
                    <a:bodyPr/>
                    <a:lstStyle/>
                    <a:p>
                      <a:pPr algn="ctr">
                        <a:lnSpc>
                          <a:spcPct val="150000"/>
                        </a:lnSpc>
                        <a:spcAft>
                          <a:spcPts val="0"/>
                        </a:spcAft>
                        <a:tabLst>
                          <a:tab pos="5581015" algn="l"/>
                        </a:tabLst>
                      </a:pPr>
                      <a:r>
                        <a:rPr lang="zh-CN" sz="2400" b="1" kern="100">
                          <a:effectLst/>
                          <a:latin typeface="Times New Roman"/>
                          <a:cs typeface="Times New Roman"/>
                        </a:rPr>
                        <a:t>液态</a:t>
                      </a:r>
                      <a:endParaRPr lang="zh-CN" sz="2400" kern="10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分子间距离小</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平衡位置不固定</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③</a:t>
                      </a:r>
                      <a:r>
                        <a:rPr lang="zh-CN" sz="2400" b="1" kern="100" dirty="0">
                          <a:effectLst/>
                          <a:latin typeface="Times New Roman"/>
                          <a:cs typeface="Times New Roman"/>
                        </a:rPr>
                        <a:t>可以在较大范围做无规则运动</a:t>
                      </a:r>
                      <a:endParaRPr lang="zh-CN" sz="2400" kern="100" dirty="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有一定体积</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无固定形状</a:t>
                      </a:r>
                      <a:endParaRPr lang="zh-CN" sz="2400" kern="100" dirty="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577173">
                <a:tc>
                  <a:txBody>
                    <a:bodyPr/>
                    <a:lstStyle/>
                    <a:p>
                      <a:pPr algn="ctr">
                        <a:lnSpc>
                          <a:spcPct val="150000"/>
                        </a:lnSpc>
                        <a:spcAft>
                          <a:spcPts val="0"/>
                        </a:spcAft>
                        <a:tabLst>
                          <a:tab pos="5581015" algn="l"/>
                        </a:tabLst>
                      </a:pPr>
                      <a:r>
                        <a:rPr lang="zh-CN" sz="2400" b="1" kern="100">
                          <a:effectLst/>
                          <a:latin typeface="Times New Roman"/>
                          <a:cs typeface="Times New Roman"/>
                        </a:rPr>
                        <a:t>气态</a:t>
                      </a:r>
                      <a:endParaRPr lang="zh-CN" sz="2400" kern="10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a:effectLst/>
                          <a:latin typeface="宋体"/>
                          <a:cs typeface="宋体"/>
                        </a:rPr>
                        <a:t>①</a:t>
                      </a:r>
                      <a:r>
                        <a:rPr lang="zh-CN" sz="2400" b="1" kern="100">
                          <a:effectLst/>
                          <a:latin typeface="Times New Roman"/>
                          <a:cs typeface="Times New Roman"/>
                        </a:rPr>
                        <a:t>分子间距离较大</a:t>
                      </a:r>
                      <a:endParaRPr lang="zh-CN" sz="2400" kern="100">
                        <a:effectLst/>
                        <a:latin typeface="宋体"/>
                        <a:cs typeface="Courier New"/>
                      </a:endParaRPr>
                    </a:p>
                    <a:p>
                      <a:pPr algn="l">
                        <a:lnSpc>
                          <a:spcPct val="150000"/>
                        </a:lnSpc>
                        <a:spcAft>
                          <a:spcPts val="0"/>
                        </a:spcAft>
                        <a:tabLst>
                          <a:tab pos="5581015" algn="l"/>
                        </a:tabLst>
                      </a:pPr>
                      <a:r>
                        <a:rPr lang="zh-CN" sz="2400" b="1" kern="100">
                          <a:effectLst/>
                          <a:latin typeface="宋体"/>
                          <a:cs typeface="宋体"/>
                        </a:rPr>
                        <a:t>②</a:t>
                      </a:r>
                      <a:r>
                        <a:rPr lang="zh-CN" sz="2400" b="1" kern="100">
                          <a:effectLst/>
                          <a:latin typeface="Times New Roman"/>
                          <a:cs typeface="Times New Roman"/>
                        </a:rPr>
                        <a:t>分子力极为微小，可忽略</a:t>
                      </a:r>
                      <a:endParaRPr lang="zh-CN" sz="2400" kern="100">
                        <a:effectLst/>
                        <a:latin typeface="宋体"/>
                        <a:cs typeface="Courier New"/>
                      </a:endParaRPr>
                    </a:p>
                    <a:p>
                      <a:pPr algn="l">
                        <a:lnSpc>
                          <a:spcPct val="150000"/>
                        </a:lnSpc>
                        <a:spcAft>
                          <a:spcPts val="0"/>
                        </a:spcAft>
                        <a:tabLst>
                          <a:tab pos="5581015" algn="l"/>
                        </a:tabLst>
                      </a:pPr>
                      <a:r>
                        <a:rPr lang="zh-CN" sz="2400" b="1" kern="100">
                          <a:effectLst/>
                          <a:latin typeface="宋体"/>
                          <a:cs typeface="宋体"/>
                        </a:rPr>
                        <a:t>③</a:t>
                      </a:r>
                      <a:r>
                        <a:rPr lang="zh-CN" sz="2400" b="1" kern="100">
                          <a:effectLst/>
                          <a:latin typeface="Times New Roman"/>
                          <a:cs typeface="Times New Roman"/>
                        </a:rPr>
                        <a:t>分子可以自由运动</a:t>
                      </a:r>
                      <a:endParaRPr lang="zh-CN" sz="2400" kern="10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l">
                        <a:lnSpc>
                          <a:spcPct val="150000"/>
                        </a:lnSpc>
                        <a:spcAft>
                          <a:spcPts val="0"/>
                        </a:spcAft>
                        <a:tabLst>
                          <a:tab pos="5581015" algn="l"/>
                        </a:tabLst>
                      </a:pPr>
                      <a:r>
                        <a:rPr lang="zh-CN" sz="2400" b="1" kern="100" dirty="0">
                          <a:effectLst/>
                          <a:latin typeface="宋体"/>
                          <a:cs typeface="宋体"/>
                        </a:rPr>
                        <a:t>①</a:t>
                      </a:r>
                      <a:r>
                        <a:rPr lang="zh-CN" sz="2400" b="1" kern="100" dirty="0">
                          <a:effectLst/>
                          <a:latin typeface="Times New Roman"/>
                          <a:cs typeface="Times New Roman"/>
                        </a:rPr>
                        <a:t>无体积</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②</a:t>
                      </a:r>
                      <a:r>
                        <a:rPr lang="zh-CN" sz="2400" b="1" kern="100" dirty="0">
                          <a:effectLst/>
                          <a:latin typeface="Times New Roman"/>
                          <a:cs typeface="Times New Roman"/>
                        </a:rPr>
                        <a:t>无形状</a:t>
                      </a:r>
                      <a:endParaRPr lang="zh-CN" sz="2400" kern="100" dirty="0">
                        <a:effectLst/>
                        <a:latin typeface="宋体"/>
                        <a:cs typeface="Courier New"/>
                      </a:endParaRPr>
                    </a:p>
                    <a:p>
                      <a:pPr algn="l">
                        <a:lnSpc>
                          <a:spcPct val="150000"/>
                        </a:lnSpc>
                        <a:spcAft>
                          <a:spcPts val="0"/>
                        </a:spcAft>
                        <a:tabLst>
                          <a:tab pos="5581015" algn="l"/>
                        </a:tabLst>
                      </a:pPr>
                      <a:r>
                        <a:rPr lang="zh-CN" sz="2400" b="1" kern="100" dirty="0">
                          <a:effectLst/>
                          <a:latin typeface="宋体"/>
                          <a:cs typeface="宋体"/>
                        </a:rPr>
                        <a:t>③</a:t>
                      </a:r>
                      <a:r>
                        <a:rPr lang="zh-CN" sz="2400" b="1" kern="100" dirty="0">
                          <a:effectLst/>
                          <a:latin typeface="Times New Roman"/>
                          <a:cs typeface="Times New Roman"/>
                        </a:rPr>
                        <a:t>充满整个容器</a:t>
                      </a:r>
                      <a:endParaRPr lang="zh-CN" sz="2400" kern="100" dirty="0">
                        <a:effectLst/>
                        <a:latin typeface="宋体"/>
                        <a:cs typeface="Courier New"/>
                      </a:endParaRPr>
                    </a:p>
                  </a:txBody>
                  <a:tcPr marL="65710" marR="6571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50521" y="548680"/>
            <a:ext cx="10975658" cy="5616624"/>
          </a:xfrm>
        </p:spPr>
        <p:txBody>
          <a:bodyPr/>
          <a:lstStyle/>
          <a:p>
            <a:pPr marL="452438" indent="-452438"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用弹簧模型理解分子力</a:t>
            </a:r>
            <a:endParaRPr lang="zh-CN" altLang="zh-CN" sz="1050" kern="100" dirty="0">
              <a:cs typeface="Courier New"/>
            </a:endParaRPr>
          </a:p>
          <a:p>
            <a:pPr marL="452438" indent="0" algn="just">
              <a:tabLst>
                <a:tab pos="5581015" algn="l"/>
              </a:tabLst>
            </a:pPr>
            <a:r>
              <a:rPr lang="zh-CN" altLang="zh-CN" b="1" kern="100" dirty="0">
                <a:latin typeface="Times New Roman"/>
                <a:cs typeface="Times New Roman"/>
              </a:rPr>
              <a:t>如图所示，两个小球中间连有一个弹簧，小球代表分子，弹簧的弹力代表分子斥力和引力的合力</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52438" indent="0" algn="just">
              <a:tabLst>
                <a:tab pos="5581015" algn="l"/>
              </a:tabLst>
            </a:pPr>
            <a:endParaRPr lang="en-US" altLang="zh-CN" b="1" kern="100" dirty="0">
              <a:latin typeface="Times New Roman"/>
              <a:cs typeface="Times New Roman"/>
            </a:endParaRPr>
          </a:p>
          <a:p>
            <a:pPr marL="452438" indent="0" algn="just">
              <a:tabLst>
                <a:tab pos="5581015" algn="l"/>
              </a:tabLst>
            </a:pPr>
            <a:endParaRPr lang="en-US" altLang="zh-CN" b="1" kern="100" dirty="0" smtClean="0">
              <a:latin typeface="Times New Roman"/>
              <a:cs typeface="Times New Roman"/>
            </a:endParaRPr>
          </a:p>
          <a:p>
            <a:pPr marL="452438" indent="0" algn="just">
              <a:tabLst>
                <a:tab pos="5581015" algn="l"/>
              </a:tabLst>
            </a:pPr>
            <a:endParaRPr lang="en-US" altLang="zh-CN" b="1" kern="100" dirty="0">
              <a:latin typeface="Times New Roman"/>
              <a:cs typeface="Times New Roman"/>
            </a:endParaRPr>
          </a:p>
          <a:p>
            <a:pPr marL="452438" indent="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当弹簧处于原长时</a:t>
            </a:r>
            <a:r>
              <a:rPr lang="en-US" altLang="zh-CN" b="1" kern="100" dirty="0">
                <a:latin typeface="Times New Roman"/>
                <a:cs typeface="Courier New"/>
              </a:rPr>
              <a:t>(</a:t>
            </a:r>
            <a:r>
              <a:rPr lang="en-US" altLang="zh-CN" b="1" i="1" kern="100" dirty="0">
                <a:latin typeface="Times New Roman"/>
                <a:cs typeface="Courier New"/>
              </a:rPr>
              <a:t>r</a:t>
            </a:r>
            <a:r>
              <a:rPr lang="zh-CN" altLang="zh-CN" b="1" kern="100" dirty="0">
                <a:latin typeface="Times New Roman"/>
                <a:cs typeface="Times New Roman"/>
              </a:rPr>
              <a:t>＝</a:t>
            </a:r>
            <a:r>
              <a:rPr lang="en-US" altLang="zh-CN" b="1" i="1" kern="100" dirty="0">
                <a:latin typeface="Times New Roman"/>
                <a:cs typeface="Courier New"/>
              </a:rPr>
              <a:t>r</a:t>
            </a:r>
            <a:r>
              <a:rPr lang="en-US" altLang="zh-CN" b="1" kern="100" baseline="-25000" dirty="0">
                <a:latin typeface="Times New Roman"/>
                <a:cs typeface="Courier New"/>
              </a:rPr>
              <a:t>0</a:t>
            </a:r>
            <a:r>
              <a:rPr lang="en-US" altLang="zh-CN" b="1" kern="100" dirty="0">
                <a:latin typeface="Times New Roman"/>
                <a:cs typeface="Courier New"/>
              </a:rPr>
              <a:t>)</a:t>
            </a:r>
            <a:r>
              <a:rPr lang="zh-CN" altLang="zh-CN" b="1" kern="100" dirty="0">
                <a:latin typeface="Times New Roman"/>
                <a:cs typeface="Times New Roman"/>
              </a:rPr>
              <a:t>，象征着分子力的合力表现为零。</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当弹簧处于压缩状态时</a:t>
            </a:r>
            <a:r>
              <a:rPr lang="en-US" altLang="zh-CN" b="1" kern="100" dirty="0">
                <a:latin typeface="Times New Roman"/>
                <a:cs typeface="Courier New"/>
              </a:rPr>
              <a:t>(</a:t>
            </a:r>
            <a:r>
              <a:rPr lang="en-US" altLang="zh-CN" b="1" i="1" kern="100" dirty="0">
                <a:latin typeface="Times New Roman"/>
                <a:cs typeface="Courier New"/>
              </a:rPr>
              <a:t>r</a:t>
            </a:r>
            <a:r>
              <a:rPr lang="en-US" altLang="zh-CN" b="1" kern="100" dirty="0">
                <a:latin typeface="Times New Roman"/>
                <a:cs typeface="Courier New"/>
              </a:rPr>
              <a:t>&lt;</a:t>
            </a:r>
            <a:r>
              <a:rPr lang="en-US" altLang="zh-CN" b="1" i="1" kern="100" dirty="0">
                <a:latin typeface="Times New Roman"/>
                <a:cs typeface="Courier New"/>
              </a:rPr>
              <a:t>r</a:t>
            </a:r>
            <a:r>
              <a:rPr lang="en-US" altLang="zh-CN" b="1" kern="100" baseline="-25000" dirty="0">
                <a:latin typeface="Times New Roman"/>
                <a:cs typeface="Courier New"/>
              </a:rPr>
              <a:t>0</a:t>
            </a:r>
            <a:r>
              <a:rPr lang="en-US" altLang="zh-CN" b="1" kern="100" dirty="0">
                <a:latin typeface="Times New Roman"/>
                <a:cs typeface="Courier New"/>
              </a:rPr>
              <a:t>)</a:t>
            </a:r>
            <a:r>
              <a:rPr lang="zh-CN" altLang="zh-CN" b="1" kern="100" dirty="0">
                <a:latin typeface="Times New Roman"/>
                <a:cs typeface="Times New Roman"/>
              </a:rPr>
              <a:t>，象征着分子力的合力表现为斥力。</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当弹簧处于拉伸状态时</a:t>
            </a:r>
            <a:r>
              <a:rPr lang="en-US" altLang="zh-CN" b="1" kern="100" dirty="0">
                <a:latin typeface="Times New Roman"/>
                <a:cs typeface="Courier New"/>
              </a:rPr>
              <a:t>(</a:t>
            </a:r>
            <a:r>
              <a:rPr lang="en-US" altLang="zh-CN" b="1" i="1" kern="100" dirty="0">
                <a:latin typeface="Times New Roman"/>
                <a:cs typeface="Courier New"/>
              </a:rPr>
              <a:t>r</a:t>
            </a:r>
            <a:r>
              <a:rPr lang="en-US" altLang="zh-CN" b="1" kern="100" dirty="0">
                <a:latin typeface="Times New Roman"/>
                <a:cs typeface="Courier New"/>
              </a:rPr>
              <a:t>&gt;</a:t>
            </a:r>
            <a:r>
              <a:rPr lang="en-US" altLang="zh-CN" b="1" i="1" kern="100" dirty="0">
                <a:latin typeface="Times New Roman"/>
                <a:cs typeface="Courier New"/>
              </a:rPr>
              <a:t>r</a:t>
            </a:r>
            <a:r>
              <a:rPr lang="en-US" altLang="zh-CN" b="1" kern="100" baseline="-25000" dirty="0">
                <a:latin typeface="Times New Roman"/>
                <a:cs typeface="Courier New"/>
              </a:rPr>
              <a:t>0</a:t>
            </a:r>
            <a:r>
              <a:rPr lang="en-US" altLang="zh-CN" b="1" kern="100" dirty="0">
                <a:latin typeface="Times New Roman"/>
                <a:cs typeface="Courier New"/>
              </a:rPr>
              <a:t>)</a:t>
            </a:r>
            <a:r>
              <a:rPr lang="zh-CN" altLang="zh-CN" b="1" kern="100" dirty="0">
                <a:latin typeface="Times New Roman"/>
                <a:cs typeface="Times New Roman"/>
              </a:rPr>
              <a:t>，象征着分子力的合力表现为引力。</a:t>
            </a:r>
            <a:endParaRPr lang="zh-CN" altLang="zh-CN" sz="1050" kern="100" dirty="0">
              <a:cs typeface="Courier New"/>
            </a:endParaRPr>
          </a:p>
          <a:p>
            <a:pPr marL="452438" indent="0" algn="just">
              <a:tabLst>
                <a:tab pos="5581015" algn="l"/>
              </a:tabLst>
            </a:pPr>
            <a:endParaRPr lang="en-US" altLang="zh-CN" b="1" kern="100" dirty="0" smtClean="0">
              <a:latin typeface="Times New Roman"/>
              <a:cs typeface="Times New Roman"/>
            </a:endParaRPr>
          </a:p>
          <a:p>
            <a:pPr marL="452438" indent="0" algn="just">
              <a:tabLst>
                <a:tab pos="5581015" algn="l"/>
              </a:tabLst>
            </a:pPr>
            <a:endParaRPr lang="zh-CN" altLang="zh-CN" sz="1050" kern="100" dirty="0">
              <a:cs typeface="Courier New"/>
            </a:endParaRPr>
          </a:p>
        </p:txBody>
      </p:sp>
      <p:graphicFrame>
        <p:nvGraphicFramePr>
          <p:cNvPr id="4" name="表格 3"/>
          <p:cNvGraphicFramePr>
            <a:graphicFrameLocks noGrp="1"/>
          </p:cNvGraphicFramePr>
          <p:nvPr>
            <p:extLst>
              <p:ext uri="{D42A27DB-BD31-4B8C-83A1-F6EECF244321}">
                <p14:modId xmlns:p14="http://schemas.microsoft.com/office/powerpoint/2010/main" val="2242333095"/>
              </p:ext>
            </p:extLst>
          </p:nvPr>
        </p:nvGraphicFramePr>
        <p:xfrm>
          <a:off x="1962689" y="2420888"/>
          <a:ext cx="8121650" cy="1697350"/>
        </p:xfrm>
        <a:graphic>
          <a:graphicData uri="http://schemas.openxmlformats.org/drawingml/2006/table">
            <a:tbl>
              <a:tblPr/>
              <a:tblGrid>
                <a:gridCol w="2232248"/>
                <a:gridCol w="3096344"/>
                <a:gridCol w="2793058"/>
              </a:tblGrid>
              <a:tr h="0">
                <a:tc>
                  <a:txBody>
                    <a:bodyPr/>
                    <a:lstStyle/>
                    <a:p>
                      <a:pPr algn="ctr">
                        <a:lnSpc>
                          <a:spcPct val="150000"/>
                        </a:lnSpc>
                        <a:spcAft>
                          <a:spcPts val="0"/>
                        </a:spcAft>
                        <a:tabLst>
                          <a:tab pos="5581015" algn="l"/>
                        </a:tabLst>
                      </a:pPr>
                      <a:r>
                        <a:rPr lang="en-US" sz="2400" b="1" i="1" kern="100" dirty="0">
                          <a:effectLst/>
                          <a:latin typeface="Times New Roman"/>
                          <a:cs typeface="Courier New"/>
                        </a:rPr>
                        <a:t>r</a:t>
                      </a:r>
                      <a:r>
                        <a:rPr lang="zh-CN" sz="2400" b="1" kern="100" dirty="0">
                          <a:effectLst/>
                          <a:latin typeface="Times New Roman"/>
                          <a:cs typeface="Times New Roman"/>
                        </a:rPr>
                        <a:t>＝</a:t>
                      </a:r>
                      <a:r>
                        <a:rPr lang="en-US" sz="2400" b="1" i="1" kern="100" dirty="0">
                          <a:effectLst/>
                          <a:latin typeface="Times New Roman"/>
                          <a:cs typeface="Courier New"/>
                        </a:rPr>
                        <a:t>r</a:t>
                      </a:r>
                      <a:r>
                        <a:rPr lang="en-US" sz="2400" b="1" kern="100" baseline="-25000" dirty="0">
                          <a:effectLst/>
                          <a:latin typeface="Times New Roman"/>
                          <a:cs typeface="Courier New"/>
                        </a:rPr>
                        <a:t>0</a:t>
                      </a:r>
                      <a:r>
                        <a:rPr lang="zh-CN" sz="2400" b="1" kern="100" dirty="0">
                          <a:effectLst/>
                          <a:latin typeface="Times New Roman"/>
                          <a:cs typeface="Times New Roman"/>
                        </a:rPr>
                        <a:t>，</a:t>
                      </a:r>
                      <a:r>
                        <a:rPr lang="en-US" sz="2400" b="1" i="1" kern="100" dirty="0">
                          <a:effectLst/>
                          <a:latin typeface="Times New Roman"/>
                          <a:cs typeface="Courier New"/>
                        </a:rPr>
                        <a:t>F</a:t>
                      </a:r>
                      <a:r>
                        <a:rPr lang="zh-CN" sz="2400" b="1" kern="100" dirty="0">
                          <a:effectLst/>
                          <a:latin typeface="Times New Roman"/>
                          <a:cs typeface="Times New Roman"/>
                        </a:rPr>
                        <a:t>＝</a:t>
                      </a:r>
                      <a:r>
                        <a:rPr lang="en-US" sz="2400" b="1" kern="100" dirty="0">
                          <a:effectLst/>
                          <a:latin typeface="Times New Roman"/>
                          <a:cs typeface="Courier New"/>
                        </a:rPr>
                        <a:t>0</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en-US" sz="2400" b="1" i="1" kern="100" dirty="0">
                          <a:effectLst/>
                          <a:latin typeface="Times New Roman"/>
                          <a:cs typeface="Courier New"/>
                        </a:rPr>
                        <a:t>r</a:t>
                      </a:r>
                      <a:r>
                        <a:rPr lang="en-US" sz="2400" b="1" kern="100" dirty="0">
                          <a:effectLst/>
                          <a:latin typeface="Times New Roman"/>
                          <a:cs typeface="Courier New"/>
                        </a:rPr>
                        <a:t>&lt;</a:t>
                      </a:r>
                      <a:r>
                        <a:rPr lang="en-US" sz="2400" b="1" i="1" kern="100" dirty="0">
                          <a:effectLst/>
                          <a:latin typeface="Times New Roman"/>
                          <a:cs typeface="Courier New"/>
                        </a:rPr>
                        <a:t>r</a:t>
                      </a:r>
                      <a:r>
                        <a:rPr lang="en-US" sz="2400" b="1" kern="100" baseline="-25000" dirty="0">
                          <a:effectLst/>
                          <a:latin typeface="Times New Roman"/>
                          <a:cs typeface="Courier New"/>
                        </a:rPr>
                        <a:t>0</a:t>
                      </a:r>
                      <a:r>
                        <a:rPr lang="zh-CN" sz="2400" b="1" kern="100" dirty="0">
                          <a:effectLst/>
                          <a:latin typeface="Times New Roman"/>
                          <a:cs typeface="Times New Roman"/>
                        </a:rPr>
                        <a:t>，</a:t>
                      </a:r>
                      <a:r>
                        <a:rPr lang="en-US" sz="2400" b="1" i="1" kern="100" dirty="0">
                          <a:effectLst/>
                          <a:latin typeface="Times New Roman"/>
                          <a:cs typeface="Courier New"/>
                        </a:rPr>
                        <a:t>F</a:t>
                      </a:r>
                      <a:r>
                        <a:rPr lang="zh-CN" sz="2400" b="1" kern="100" dirty="0">
                          <a:effectLst/>
                          <a:latin typeface="Times New Roman"/>
                          <a:cs typeface="Times New Roman"/>
                        </a:rPr>
                        <a:t>表现为斥力</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r>
                        <a:rPr lang="en-US" sz="2400" b="1" i="1" kern="100" dirty="0">
                          <a:effectLst/>
                          <a:latin typeface="Times New Roman"/>
                          <a:cs typeface="Courier New"/>
                        </a:rPr>
                        <a:t>r</a:t>
                      </a:r>
                      <a:r>
                        <a:rPr lang="en-US" sz="2400" b="1" kern="100" dirty="0">
                          <a:effectLst/>
                          <a:latin typeface="Times New Roman"/>
                          <a:cs typeface="Courier New"/>
                        </a:rPr>
                        <a:t>&gt;</a:t>
                      </a:r>
                      <a:r>
                        <a:rPr lang="en-US" sz="2400" b="1" i="1" kern="100" dirty="0">
                          <a:effectLst/>
                          <a:latin typeface="Times New Roman"/>
                          <a:cs typeface="Courier New"/>
                        </a:rPr>
                        <a:t>r</a:t>
                      </a:r>
                      <a:r>
                        <a:rPr lang="en-US" sz="2400" b="1" kern="100" baseline="-25000" dirty="0">
                          <a:effectLst/>
                          <a:latin typeface="Times New Roman"/>
                          <a:cs typeface="Courier New"/>
                        </a:rPr>
                        <a:t>0</a:t>
                      </a:r>
                      <a:r>
                        <a:rPr lang="zh-CN" sz="2400" b="1" kern="100" dirty="0">
                          <a:effectLst/>
                          <a:latin typeface="Times New Roman"/>
                          <a:cs typeface="Times New Roman"/>
                        </a:rPr>
                        <a:t>，</a:t>
                      </a:r>
                      <a:r>
                        <a:rPr lang="en-US" sz="2400" b="1" i="1" kern="100" dirty="0">
                          <a:effectLst/>
                          <a:latin typeface="Times New Roman"/>
                          <a:cs typeface="Courier New"/>
                        </a:rPr>
                        <a:t>F</a:t>
                      </a:r>
                      <a:r>
                        <a:rPr lang="zh-CN" sz="2400" b="1" kern="100" dirty="0">
                          <a:effectLst/>
                          <a:latin typeface="Times New Roman"/>
                          <a:cs typeface="Times New Roman"/>
                        </a:rPr>
                        <a:t>表现为引力</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148710">
                <a:tc>
                  <a:txBody>
                    <a:bodyPr/>
                    <a:lstStyle/>
                    <a:p>
                      <a:pPr algn="ctr">
                        <a:lnSpc>
                          <a:spcPct val="150000"/>
                        </a:lnSpc>
                        <a:spcAft>
                          <a:spcPts val="0"/>
                        </a:spcAft>
                        <a:tabLst>
                          <a:tab pos="5581015" algn="l"/>
                        </a:tabLst>
                      </a:pP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50000"/>
                        </a:lnSpc>
                        <a:spcAft>
                          <a:spcPts val="0"/>
                        </a:spcAft>
                        <a:tabLst>
                          <a:tab pos="5581015" algn="l"/>
                        </a:tabLst>
                      </a:pP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pic>
        <p:nvPicPr>
          <p:cNvPr id="12294" name="Picture 6" descr="F:\粤教版物理选择性必修第三册\20XWL1-8A.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222345" y="3284984"/>
            <a:ext cx="1612552" cy="464634"/>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F:\粤教版物理选择性必修第三册\20XWL1-8B.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886641" y="3284984"/>
            <a:ext cx="1972592" cy="517805"/>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F:\粤教版物理选择性必修第三册\20XWL1-8C.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7867345" y="3212976"/>
            <a:ext cx="1828576" cy="56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2971" y="908720"/>
            <a:ext cx="10975658" cy="5157192"/>
          </a:xfrm>
        </p:spPr>
        <p:txBody>
          <a:bodyPr>
            <a:normAutofit/>
          </a:bodyPr>
          <a:lstStyle/>
          <a:p>
            <a:pPr marL="355600" indent="-355600" algn="just">
              <a:tabLst>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分子力与分子间距离变化的关系</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(1)</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的意义</a:t>
            </a:r>
            <a:endParaRPr lang="zh-CN" altLang="zh-CN" sz="1050" kern="100" dirty="0">
              <a:cs typeface="Courier New"/>
            </a:endParaRPr>
          </a:p>
          <a:p>
            <a:pPr marL="355600" indent="-355600" algn="just">
              <a:tabLst>
                <a:tab pos="5581015" algn="l"/>
              </a:tabLst>
            </a:pPr>
            <a:r>
              <a:rPr lang="en-US" altLang="zh-CN" b="1" kern="100" dirty="0" smtClean="0">
                <a:latin typeface="Times New Roman"/>
                <a:cs typeface="Times New Roman"/>
              </a:rPr>
              <a:t>	</a:t>
            </a:r>
            <a:r>
              <a:rPr lang="zh-CN" altLang="zh-CN" b="1" kern="100" dirty="0" smtClean="0">
                <a:latin typeface="Times New Roman"/>
                <a:cs typeface="Times New Roman"/>
              </a:rPr>
              <a:t>分</a:t>
            </a:r>
            <a:r>
              <a:rPr lang="zh-CN" altLang="zh-CN" b="1" kern="100" dirty="0">
                <a:latin typeface="Times New Roman"/>
                <a:cs typeface="Times New Roman"/>
              </a:rPr>
              <a:t>子间距离</a:t>
            </a:r>
            <a:r>
              <a:rPr lang="en-US" altLang="zh-CN" b="1" i="1" kern="100" dirty="0">
                <a:latin typeface="Times New Roman"/>
                <a:cs typeface="Courier New"/>
              </a:rPr>
              <a:t>r</a:t>
            </a:r>
            <a:r>
              <a:rPr lang="zh-CN" altLang="zh-CN" b="1" kern="100" dirty="0">
                <a:latin typeface="Times New Roman"/>
                <a:cs typeface="Times New Roman"/>
              </a:rPr>
              <a: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时，分子间引力与斥力大小相等，分子力为零，所以分子间距离等于</a:t>
            </a:r>
            <a:r>
              <a:rPr lang="en-US" altLang="zh-CN" b="1" i="1" kern="100" dirty="0">
                <a:latin typeface="Times New Roman"/>
                <a:cs typeface="Courier New"/>
              </a:rPr>
              <a:t>r</a:t>
            </a:r>
            <a:r>
              <a:rPr lang="en-US" altLang="zh-CN" b="1" kern="100" baseline="-25000" dirty="0">
                <a:latin typeface="Times New Roman"/>
                <a:cs typeface="Courier New"/>
              </a:rPr>
              <a:t>0</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数量级为</a:t>
            </a:r>
            <a:r>
              <a:rPr lang="en-US" altLang="zh-CN" b="1" kern="100" dirty="0">
                <a:latin typeface="Times New Roman"/>
                <a:ea typeface="楷体_GB2312"/>
                <a:cs typeface="Courier New"/>
              </a:rPr>
              <a:t>10</a:t>
            </a:r>
            <a:r>
              <a:rPr lang="zh-CN" altLang="zh-CN" b="1" kern="100" baseline="30000" dirty="0">
                <a:latin typeface="Times New Roman"/>
                <a:ea typeface="楷体_GB2312"/>
                <a:cs typeface="Times New Roman"/>
              </a:rPr>
              <a:t>－</a:t>
            </a:r>
            <a:r>
              <a:rPr lang="en-US" altLang="zh-CN" b="1" kern="100" baseline="30000" dirty="0">
                <a:latin typeface="Times New Roman"/>
                <a:ea typeface="楷体_GB2312"/>
                <a:cs typeface="Courier New"/>
              </a:rPr>
              <a:t>10</a:t>
            </a:r>
            <a:r>
              <a:rPr lang="en-US" altLang="zh-CN" b="1" kern="100" dirty="0">
                <a:latin typeface="Times New Roman"/>
                <a:ea typeface="楷体_GB2312"/>
                <a:cs typeface="Courier New"/>
              </a:rPr>
              <a:t> m)</a:t>
            </a:r>
            <a:r>
              <a:rPr lang="zh-CN" altLang="zh-CN" b="1" kern="100" dirty="0">
                <a:latin typeface="Times New Roman"/>
                <a:cs typeface="Times New Roman"/>
              </a:rPr>
              <a:t>的位置叫平衡位置。</a:t>
            </a:r>
            <a:endParaRPr lang="zh-CN" altLang="zh-CN" sz="1050" kern="100" dirty="0">
              <a:cs typeface="Courier New"/>
            </a:endParaRPr>
          </a:p>
          <a:p>
            <a:pPr marL="355600" indent="-355600">
              <a:tabLst>
                <a:tab pos="5581015" algn="l"/>
              </a:tabLst>
            </a:pPr>
            <a:r>
              <a:rPr lang="en-US" altLang="zh-CN" b="1" kern="100" dirty="0">
                <a:latin typeface="Times New Roman"/>
                <a:cs typeface="Courier New"/>
              </a:rPr>
              <a:t>(2)</a:t>
            </a:r>
            <a:r>
              <a:rPr lang="zh-CN" altLang="zh-CN" b="1" kern="100" dirty="0">
                <a:latin typeface="Times New Roman"/>
                <a:cs typeface="Times New Roman"/>
              </a:rPr>
              <a:t>分子间的引力和斥力都随分子间距离</a:t>
            </a:r>
            <a:r>
              <a:rPr lang="en-US" altLang="zh-CN" b="1" i="1" kern="100" dirty="0">
                <a:latin typeface="Times New Roman"/>
                <a:cs typeface="Courier New"/>
              </a:rPr>
              <a:t>r</a:t>
            </a:r>
            <a:r>
              <a:rPr lang="zh-CN" altLang="zh-CN" b="1" kern="100" dirty="0">
                <a:latin typeface="Times New Roman"/>
                <a:cs typeface="Times New Roman"/>
              </a:rPr>
              <a:t>的增大而减小，但斥力减小得更快</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如图所示</a:t>
            </a:r>
            <a:r>
              <a:rPr lang="en-US" altLang="zh-CN" b="1" kern="100" dirty="0">
                <a:latin typeface="Times New Roman"/>
                <a:ea typeface="楷体_GB2312"/>
                <a:cs typeface="Courier New"/>
              </a:rPr>
              <a:t>)</a:t>
            </a:r>
            <a:r>
              <a:rPr lang="zh-CN" altLang="zh-CN" b="1" kern="100" dirty="0">
                <a:latin typeface="Times New Roman"/>
                <a:cs typeface="Times New Roman"/>
              </a:rPr>
              <a:t>。</a:t>
            </a:r>
            <a:endParaRPr lang="zh-CN" altLang="zh-CN" sz="1050" kern="100" dirty="0">
              <a:cs typeface="Courier New"/>
            </a:endParaRPr>
          </a:p>
          <a:p>
            <a:pPr marL="355600" indent="0">
              <a:tabLst>
                <a:tab pos="5581015" algn="l"/>
              </a:tabLst>
            </a:pPr>
            <a:r>
              <a:rPr lang="zh-CN" altLang="zh-CN" b="1" kern="100" dirty="0">
                <a:cs typeface="宋体"/>
              </a:rPr>
              <a:t>①</a:t>
            </a:r>
            <a:r>
              <a:rPr lang="zh-CN" altLang="zh-CN" b="1" kern="100" dirty="0">
                <a:latin typeface="Times New Roman"/>
                <a:cs typeface="Times New Roman"/>
              </a:rPr>
              <a:t>当</a:t>
            </a:r>
            <a:r>
              <a:rPr lang="en-US" altLang="zh-CN" b="1" i="1" kern="100" dirty="0">
                <a:latin typeface="Times New Roman"/>
                <a:cs typeface="Courier New"/>
              </a:rPr>
              <a:t>r</a:t>
            </a:r>
            <a:r>
              <a:rPr lang="zh-CN" altLang="zh-CN" b="1" kern="100" dirty="0">
                <a:latin typeface="Times New Roman"/>
                <a:cs typeface="Times New Roman"/>
              </a:rPr>
              <a: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a:t>
            </a:r>
            <a:r>
              <a:rPr lang="en-US" altLang="zh-CN" b="1" i="1" kern="100" dirty="0">
                <a:latin typeface="Times New Roman"/>
                <a:cs typeface="Courier New"/>
              </a:rPr>
              <a:t>F</a:t>
            </a:r>
            <a:r>
              <a:rPr lang="zh-CN" altLang="zh-CN" b="1" kern="100" baseline="-25000" dirty="0">
                <a:latin typeface="Times New Roman"/>
                <a:cs typeface="Times New Roman"/>
              </a:rPr>
              <a:t>引</a:t>
            </a:r>
            <a:r>
              <a:rPr lang="zh-CN" altLang="zh-CN" b="1" kern="100" dirty="0">
                <a:latin typeface="Times New Roman"/>
                <a:cs typeface="Times New Roman"/>
              </a:rPr>
              <a:t>＝</a:t>
            </a:r>
            <a:r>
              <a:rPr lang="en-US" altLang="zh-CN" b="1" i="1" kern="100" dirty="0">
                <a:latin typeface="Times New Roman"/>
                <a:cs typeface="Courier New"/>
              </a:rPr>
              <a:t>F</a:t>
            </a:r>
            <a:r>
              <a:rPr lang="zh-CN" altLang="zh-CN" b="1" kern="100" baseline="-25000" dirty="0">
                <a:latin typeface="Times New Roman"/>
                <a:cs typeface="Times New Roman"/>
              </a:rPr>
              <a:t>斥</a:t>
            </a:r>
            <a:r>
              <a:rPr lang="zh-CN" altLang="zh-CN" b="1" kern="100" dirty="0">
                <a:latin typeface="Times New Roman"/>
                <a:cs typeface="Times New Roman"/>
              </a:rPr>
              <a:t>，</a:t>
            </a:r>
            <a:r>
              <a:rPr lang="en-US" altLang="zh-CN" b="1" i="1" kern="100" dirty="0">
                <a:latin typeface="Times New Roman"/>
                <a:cs typeface="Courier New"/>
              </a:rPr>
              <a:t>F</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a:t>
            </a:r>
            <a:endParaRPr lang="zh-CN" altLang="zh-CN" sz="1050" kern="100" dirty="0">
              <a:cs typeface="Courier New"/>
            </a:endParaRPr>
          </a:p>
          <a:p>
            <a:pPr marL="355600" indent="0">
              <a:tabLst>
                <a:tab pos="5581015" algn="l"/>
              </a:tabLst>
            </a:pPr>
            <a:r>
              <a:rPr lang="zh-CN" altLang="zh-CN" b="1" kern="100" dirty="0">
                <a:cs typeface="宋体"/>
              </a:rPr>
              <a:t>②</a:t>
            </a:r>
            <a:r>
              <a:rPr lang="zh-CN" altLang="zh-CN" b="1" kern="100" dirty="0">
                <a:latin typeface="Times New Roman"/>
                <a:cs typeface="Times New Roman"/>
              </a:rPr>
              <a:t>当</a:t>
            </a:r>
            <a:r>
              <a:rPr lang="en-US" altLang="zh-CN" b="1" i="1" kern="100" dirty="0">
                <a:latin typeface="Times New Roman"/>
                <a:cs typeface="Courier New"/>
              </a:rPr>
              <a:t>r</a:t>
            </a:r>
            <a:r>
              <a:rPr lang="en-US" altLang="zh-CN" b="1" kern="100" dirty="0">
                <a:latin typeface="Times New Roman"/>
                <a:cs typeface="Courier New"/>
              </a:rPr>
              <a:t>&lt;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a:t>
            </a:r>
            <a:r>
              <a:rPr lang="en-US" altLang="zh-CN" b="1" i="1" kern="100" dirty="0">
                <a:latin typeface="Times New Roman"/>
                <a:cs typeface="Courier New"/>
              </a:rPr>
              <a:t>F</a:t>
            </a:r>
            <a:r>
              <a:rPr lang="zh-CN" altLang="zh-CN" b="1" kern="100" baseline="-25000" dirty="0">
                <a:latin typeface="Times New Roman"/>
                <a:cs typeface="Times New Roman"/>
              </a:rPr>
              <a:t>斥</a:t>
            </a:r>
            <a:r>
              <a:rPr lang="en-US" altLang="zh-CN" b="1" kern="100" dirty="0">
                <a:latin typeface="Times New Roman"/>
                <a:cs typeface="Courier New"/>
              </a:rPr>
              <a:t>&gt;</a:t>
            </a:r>
            <a:r>
              <a:rPr lang="en-US" altLang="zh-CN" b="1" i="1" kern="100" dirty="0">
                <a:latin typeface="Times New Roman"/>
                <a:cs typeface="Courier New"/>
              </a:rPr>
              <a:t>F</a:t>
            </a:r>
            <a:r>
              <a:rPr lang="zh-CN" altLang="zh-CN" b="1" kern="100" baseline="-25000" dirty="0">
                <a:latin typeface="Times New Roman"/>
                <a:cs typeface="Times New Roman"/>
              </a:rPr>
              <a:t>引</a:t>
            </a:r>
            <a:r>
              <a:rPr lang="zh-CN" altLang="zh-CN" b="1" kern="100" dirty="0">
                <a:latin typeface="Times New Roman"/>
                <a:cs typeface="Times New Roman"/>
              </a:rPr>
              <a:t>，分子力</a:t>
            </a:r>
            <a:r>
              <a:rPr lang="en-US" altLang="zh-CN" b="1" i="1" kern="100" dirty="0">
                <a:latin typeface="Times New Roman"/>
                <a:cs typeface="Courier New"/>
              </a:rPr>
              <a:t>F</a:t>
            </a:r>
            <a:r>
              <a:rPr lang="zh-CN" altLang="zh-CN" b="1" kern="100" dirty="0">
                <a:latin typeface="Times New Roman"/>
                <a:cs typeface="Times New Roman"/>
              </a:rPr>
              <a:t>表现为斥力；</a:t>
            </a:r>
            <a:endParaRPr lang="zh-CN" altLang="zh-CN" sz="1050" kern="100" dirty="0">
              <a:cs typeface="Courier New"/>
            </a:endParaRPr>
          </a:p>
          <a:p>
            <a:pPr marL="355600" indent="-355600"/>
            <a:endParaRPr lang="zh-CN" altLang="en-US" dirty="0"/>
          </a:p>
        </p:txBody>
      </p:sp>
      <p:pic>
        <p:nvPicPr>
          <p:cNvPr id="13314" name="Picture 2" descr="F:\粤教版物理选择性必修第三册\20XWL1-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592881" y="3933056"/>
            <a:ext cx="1689282" cy="1994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628800"/>
            <a:ext cx="10975658" cy="4032448"/>
          </a:xfrm>
        </p:spPr>
        <p:txBody>
          <a:bodyPr/>
          <a:lstStyle/>
          <a:p>
            <a:pPr marL="355600" indent="-355600" algn="just">
              <a:lnSpc>
                <a:spcPct val="200000"/>
              </a:lnSpc>
              <a:tabLst>
                <a:tab pos="5581015" algn="l"/>
              </a:tabLst>
            </a:pPr>
            <a:r>
              <a:rPr lang="zh-CN" altLang="zh-CN" b="1" kern="100" dirty="0">
                <a:cs typeface="宋体"/>
              </a:rPr>
              <a:t>③</a:t>
            </a:r>
            <a:r>
              <a:rPr lang="zh-CN" altLang="zh-CN" b="1" kern="100" dirty="0">
                <a:latin typeface="Times New Roman"/>
                <a:cs typeface="Times New Roman"/>
              </a:rPr>
              <a:t>当</a:t>
            </a:r>
            <a:r>
              <a:rPr lang="en-US" altLang="zh-CN" b="1" i="1" kern="100" dirty="0">
                <a:latin typeface="Times New Roman"/>
                <a:cs typeface="Courier New"/>
              </a:rPr>
              <a:t>r</a:t>
            </a:r>
            <a:r>
              <a:rPr lang="en-US" altLang="zh-CN" b="1" kern="100" dirty="0">
                <a:latin typeface="Times New Roman"/>
                <a:cs typeface="Courier New"/>
              </a:rPr>
              <a:t>&gt;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a:t>
            </a:r>
            <a:r>
              <a:rPr lang="en-US" altLang="zh-CN" b="1" i="1" kern="100" dirty="0">
                <a:latin typeface="Times New Roman"/>
                <a:cs typeface="Courier New"/>
              </a:rPr>
              <a:t>F</a:t>
            </a:r>
            <a:r>
              <a:rPr lang="zh-CN" altLang="zh-CN" b="1" kern="100" baseline="-25000" dirty="0">
                <a:latin typeface="Times New Roman"/>
                <a:cs typeface="Times New Roman"/>
              </a:rPr>
              <a:t>斥</a:t>
            </a:r>
            <a:r>
              <a:rPr lang="en-US" altLang="zh-CN" b="1" kern="100" dirty="0">
                <a:latin typeface="Times New Roman"/>
                <a:cs typeface="Courier New"/>
              </a:rPr>
              <a:t>&lt;</a:t>
            </a:r>
            <a:r>
              <a:rPr lang="en-US" altLang="zh-CN" b="1" i="1" kern="100" dirty="0">
                <a:latin typeface="Times New Roman"/>
                <a:cs typeface="Courier New"/>
              </a:rPr>
              <a:t>F</a:t>
            </a:r>
            <a:r>
              <a:rPr lang="zh-CN" altLang="zh-CN" b="1" kern="100" baseline="-25000" dirty="0">
                <a:latin typeface="Times New Roman"/>
                <a:cs typeface="Times New Roman"/>
              </a:rPr>
              <a:t>引</a:t>
            </a:r>
            <a:r>
              <a:rPr lang="zh-CN" altLang="zh-CN" b="1" kern="100" dirty="0">
                <a:latin typeface="Times New Roman"/>
                <a:cs typeface="Times New Roman"/>
              </a:rPr>
              <a:t>，分子力</a:t>
            </a:r>
            <a:r>
              <a:rPr lang="en-US" altLang="zh-CN" b="1" i="1" kern="100" dirty="0">
                <a:latin typeface="Times New Roman"/>
                <a:cs typeface="Courier New"/>
              </a:rPr>
              <a:t>F</a:t>
            </a:r>
            <a:r>
              <a:rPr lang="zh-CN" altLang="zh-CN" b="1" kern="100" dirty="0">
                <a:latin typeface="Times New Roman"/>
                <a:cs typeface="Times New Roman"/>
              </a:rPr>
              <a:t>表现为引力；</a:t>
            </a:r>
            <a:endParaRPr lang="zh-CN" altLang="zh-CN" sz="1050" kern="100" dirty="0">
              <a:cs typeface="Courier New"/>
            </a:endParaRPr>
          </a:p>
          <a:p>
            <a:pPr marL="355600" indent="-355600" algn="just">
              <a:lnSpc>
                <a:spcPct val="200000"/>
              </a:lnSpc>
              <a:tabLst>
                <a:tab pos="5581015" algn="l"/>
              </a:tabLst>
            </a:pPr>
            <a:r>
              <a:rPr lang="zh-CN" altLang="zh-CN" b="1" kern="100" dirty="0">
                <a:cs typeface="宋体"/>
              </a:rPr>
              <a:t>④</a:t>
            </a:r>
            <a:r>
              <a:rPr lang="zh-CN" altLang="zh-CN" b="1" kern="100" dirty="0">
                <a:latin typeface="Times New Roman"/>
                <a:cs typeface="Times New Roman"/>
              </a:rPr>
              <a:t>当</a:t>
            </a:r>
            <a:r>
              <a:rPr lang="en-US" altLang="zh-CN" b="1" i="1" kern="100" dirty="0">
                <a:latin typeface="Times New Roman"/>
                <a:cs typeface="Courier New"/>
              </a:rPr>
              <a:t>r</a:t>
            </a:r>
            <a:r>
              <a:rPr lang="en-US" altLang="zh-CN" b="1" kern="100" dirty="0">
                <a:cs typeface="Times New Roman"/>
              </a:rPr>
              <a:t>≥</a:t>
            </a:r>
            <a:r>
              <a:rPr lang="en-US" altLang="zh-CN" b="1" kern="100" dirty="0">
                <a:latin typeface="Times New Roman"/>
                <a:cs typeface="Courier New"/>
              </a:rPr>
              <a:t>10</a:t>
            </a:r>
            <a:r>
              <a:rPr lang="en-US" altLang="zh-CN" b="1" i="1" kern="100" dirty="0">
                <a:latin typeface="Times New Roman"/>
                <a:cs typeface="Courier New"/>
              </a:rPr>
              <a:t>r</a:t>
            </a:r>
            <a:r>
              <a:rPr lang="en-US" altLang="zh-CN" b="1" kern="100" baseline="-25000" dirty="0">
                <a:latin typeface="Times New Roman"/>
                <a:cs typeface="Courier New"/>
              </a:rPr>
              <a:t>0</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9</a:t>
            </a:r>
            <a:r>
              <a:rPr lang="en-US" altLang="zh-CN" b="1" kern="100" dirty="0">
                <a:latin typeface="Times New Roman"/>
                <a:cs typeface="Courier New"/>
              </a:rPr>
              <a:t> m)</a:t>
            </a:r>
            <a:r>
              <a:rPr lang="zh-CN" altLang="zh-CN" b="1" kern="100" dirty="0">
                <a:latin typeface="Times New Roman"/>
                <a:cs typeface="Times New Roman"/>
              </a:rPr>
              <a:t>时，</a:t>
            </a:r>
            <a:r>
              <a:rPr lang="en-US" altLang="zh-CN" b="1" i="1" kern="100" dirty="0">
                <a:latin typeface="Times New Roman"/>
                <a:cs typeface="Courier New"/>
              </a:rPr>
              <a:t>F</a:t>
            </a:r>
            <a:r>
              <a:rPr lang="zh-CN" altLang="zh-CN" b="1" kern="100" baseline="-25000" dirty="0">
                <a:latin typeface="Times New Roman"/>
                <a:cs typeface="Times New Roman"/>
              </a:rPr>
              <a:t>引</a:t>
            </a:r>
            <a:r>
              <a:rPr lang="zh-CN" altLang="zh-CN" b="1" kern="100" dirty="0">
                <a:latin typeface="Times New Roman"/>
                <a:cs typeface="Times New Roman"/>
              </a:rPr>
              <a:t>和</a:t>
            </a:r>
            <a:r>
              <a:rPr lang="en-US" altLang="zh-CN" b="1" i="1" kern="100" dirty="0">
                <a:latin typeface="Times New Roman"/>
                <a:cs typeface="Courier New"/>
              </a:rPr>
              <a:t>F</a:t>
            </a:r>
            <a:r>
              <a:rPr lang="zh-CN" altLang="zh-CN" b="1" kern="100" baseline="-25000" dirty="0">
                <a:latin typeface="Times New Roman"/>
                <a:cs typeface="Times New Roman"/>
              </a:rPr>
              <a:t>斥</a:t>
            </a:r>
            <a:r>
              <a:rPr lang="zh-CN" altLang="zh-CN" b="1" kern="100" dirty="0">
                <a:latin typeface="Times New Roman"/>
                <a:cs typeface="Times New Roman"/>
              </a:rPr>
              <a:t>都十分微弱，可认为分子间无相互作用力，所以分子力</a:t>
            </a:r>
            <a:r>
              <a:rPr lang="en-US" altLang="zh-CN" b="1" i="1" kern="100" dirty="0">
                <a:latin typeface="Times New Roman"/>
                <a:cs typeface="Courier New"/>
              </a:rPr>
              <a:t>F</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a:t>
            </a:r>
            <a:endParaRPr lang="zh-CN" altLang="zh-CN" sz="1050" kern="100" dirty="0">
              <a:cs typeface="Courier New"/>
            </a:endParaRPr>
          </a:p>
          <a:p>
            <a:pPr marL="355600" indent="-355600" algn="just">
              <a:lnSpc>
                <a:spcPct val="20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当</a:t>
            </a:r>
            <a:r>
              <a:rPr lang="en-US" altLang="zh-CN" b="1" i="1" kern="100" dirty="0">
                <a:latin typeface="Times New Roman"/>
                <a:cs typeface="Courier New"/>
              </a:rPr>
              <a:t>r</a:t>
            </a:r>
            <a:r>
              <a:rPr lang="en-US" altLang="zh-CN" b="1" kern="100" dirty="0">
                <a:latin typeface="Times New Roman"/>
                <a:cs typeface="Courier New"/>
              </a:rPr>
              <a:t>&lt;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时，分子力随距离的增大而减小，当</a:t>
            </a:r>
            <a:r>
              <a:rPr lang="en-US" altLang="zh-CN" b="1" i="1" kern="100" dirty="0">
                <a:latin typeface="Times New Roman"/>
                <a:cs typeface="Courier New"/>
              </a:rPr>
              <a:t>r</a:t>
            </a:r>
            <a:r>
              <a:rPr lang="en-US" altLang="zh-CN" b="1" kern="100" dirty="0">
                <a:latin typeface="Times New Roman"/>
                <a:cs typeface="Courier New"/>
              </a:rPr>
              <a:t>&gt;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时，分子力随距离的增大先增大后减小。</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692696"/>
            <a:ext cx="10975658" cy="5760640"/>
          </a:xfrm>
        </p:spPr>
        <p:txBody>
          <a:bodyPr/>
          <a:lstStyle/>
          <a:p>
            <a:pPr indent="612140" algn="just">
              <a:lnSpc>
                <a:spcPct val="200000"/>
              </a:lnSpc>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2</a:t>
            </a:r>
            <a:r>
              <a:rPr lang="zh-CN" altLang="zh-CN" b="1" kern="100" dirty="0">
                <a:latin typeface="Times New Roman"/>
                <a:cs typeface="Times New Roman"/>
              </a:rPr>
              <a:t>　设</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是分子间引力和斥力平衡时的距离，</a:t>
            </a:r>
            <a:r>
              <a:rPr lang="en-US" altLang="zh-CN" b="1" i="1" kern="100" dirty="0">
                <a:latin typeface="Times New Roman"/>
                <a:cs typeface="Courier New"/>
              </a:rPr>
              <a:t>r</a:t>
            </a:r>
            <a:r>
              <a:rPr lang="zh-CN" altLang="zh-CN" b="1" kern="100" dirty="0">
                <a:latin typeface="Times New Roman"/>
                <a:cs typeface="Times New Roman"/>
              </a:rPr>
              <a:t>是两个分子间的实际距离，则以下说法中正确的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lnSpc>
                <a:spcPct val="200000"/>
              </a:lnSpc>
              <a:tabLst>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r</a:t>
            </a:r>
            <a:r>
              <a:rPr lang="zh-CN" altLang="zh-CN" b="1" kern="100" dirty="0">
                <a:latin typeface="Times New Roman"/>
                <a:cs typeface="Times New Roman"/>
              </a:rPr>
              <a: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时，分子间引力和斥力都等于零</a:t>
            </a:r>
            <a:endParaRPr lang="zh-CN" altLang="zh-CN" sz="1050" kern="100" dirty="0">
              <a:cs typeface="Courier New"/>
            </a:endParaRPr>
          </a:p>
          <a:p>
            <a:pPr indent="612140" algn="just">
              <a:lnSpc>
                <a:spcPct val="200000"/>
              </a:lnSpc>
              <a:tabLst>
                <a:tab pos="5581015" algn="l"/>
              </a:tabLst>
            </a:pPr>
            <a:r>
              <a:rPr lang="en-US" altLang="zh-CN" b="1" kern="100" dirty="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4</a:t>
            </a:r>
            <a:r>
              <a:rPr lang="en-US" altLang="zh-CN" b="1" i="1" kern="100" dirty="0">
                <a:latin typeface="Times New Roman"/>
                <a:cs typeface="Courier New"/>
              </a:rPr>
              <a:t>r</a:t>
            </a:r>
            <a:r>
              <a:rPr lang="en-US" altLang="zh-CN" b="1" kern="100" baseline="-25000" dirty="0">
                <a:latin typeface="Times New Roman"/>
                <a:cs typeface="Courier New"/>
              </a:rPr>
              <a:t>0</a:t>
            </a:r>
            <a:r>
              <a:rPr lang="en-US" altLang="zh-CN" b="1" kern="100" dirty="0">
                <a:latin typeface="Times New Roman"/>
                <a:cs typeface="Courier New"/>
              </a:rPr>
              <a:t>&gt;</a:t>
            </a:r>
            <a:r>
              <a:rPr lang="en-US" altLang="zh-CN" b="1" i="1" kern="100" dirty="0">
                <a:latin typeface="Times New Roman"/>
                <a:cs typeface="Courier New"/>
              </a:rPr>
              <a:t>r</a:t>
            </a:r>
            <a:r>
              <a:rPr lang="en-US" altLang="zh-CN" b="1" kern="100" dirty="0">
                <a:latin typeface="Times New Roman"/>
                <a:cs typeface="Courier New"/>
              </a:rPr>
              <a:t>&gt;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时，分子间只有引力而无斥力</a:t>
            </a:r>
            <a:endParaRPr lang="zh-CN" altLang="zh-CN" sz="1050" kern="100" dirty="0">
              <a:cs typeface="Courier New"/>
            </a:endParaRPr>
          </a:p>
          <a:p>
            <a:pPr indent="612140" algn="just">
              <a:lnSpc>
                <a:spcPct val="200000"/>
              </a:lnSpc>
              <a:tabLst>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r</a:t>
            </a:r>
            <a:r>
              <a:rPr lang="zh-CN" altLang="zh-CN" b="1" kern="100" dirty="0">
                <a:latin typeface="Times New Roman"/>
                <a:cs typeface="Times New Roman"/>
              </a:rPr>
              <a:t>由</a:t>
            </a:r>
            <a:r>
              <a:rPr lang="en-US" altLang="zh-CN" b="1" kern="100" dirty="0">
                <a:latin typeface="Times New Roman"/>
                <a:cs typeface="Courier New"/>
              </a:rPr>
              <a:t>4</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逐渐减小到小于</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的过程中，分子间的引力先增大后减小</a:t>
            </a:r>
            <a:endParaRPr lang="zh-CN" altLang="zh-CN" sz="1050" kern="100" dirty="0">
              <a:cs typeface="Courier New"/>
            </a:endParaRPr>
          </a:p>
          <a:p>
            <a:pPr indent="612140" algn="just">
              <a:lnSpc>
                <a:spcPct val="200000"/>
              </a:lnSpc>
              <a:tabLst>
                <a:tab pos="5581015" algn="l"/>
              </a:tabLst>
            </a:pPr>
            <a:r>
              <a:rPr lang="en-US" altLang="zh-CN" b="1" kern="100" dirty="0">
                <a:latin typeface="Times New Roman"/>
                <a:cs typeface="Courier New"/>
              </a:rPr>
              <a:t>D</a:t>
            </a:r>
            <a:r>
              <a:rPr lang="zh-CN" altLang="zh-CN" b="1" kern="100" dirty="0">
                <a:latin typeface="Times New Roman"/>
                <a:cs typeface="Times New Roman"/>
              </a:rPr>
              <a:t>．</a:t>
            </a:r>
            <a:r>
              <a:rPr lang="en-US" altLang="zh-CN" b="1" i="1" kern="100" dirty="0">
                <a:latin typeface="Times New Roman"/>
                <a:cs typeface="Courier New"/>
              </a:rPr>
              <a:t>r</a:t>
            </a:r>
            <a:r>
              <a:rPr lang="zh-CN" altLang="zh-CN" b="1" kern="100" dirty="0">
                <a:latin typeface="Times New Roman"/>
                <a:cs typeface="Times New Roman"/>
              </a:rPr>
              <a:t>由</a:t>
            </a:r>
            <a:r>
              <a:rPr lang="en-US" altLang="zh-CN" b="1" kern="100" dirty="0">
                <a:latin typeface="Times New Roman"/>
                <a:cs typeface="Courier New"/>
              </a:rPr>
              <a:t>4</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逐渐减小到小于</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的过程中，分子间的引力和斥力都增大，其合力先增大后减小再增</a:t>
            </a:r>
            <a:r>
              <a:rPr lang="zh-CN" altLang="zh-CN" b="1" kern="100" dirty="0" smtClean="0">
                <a:latin typeface="Times New Roman"/>
                <a:cs typeface="Times New Roman"/>
              </a:rPr>
              <a:t>大</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412776"/>
            <a:ext cx="10975658" cy="4392488"/>
          </a:xfrm>
        </p:spPr>
        <p:txBody>
          <a:bodyPr/>
          <a:lstStyle/>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当</a:t>
            </a:r>
            <a:r>
              <a:rPr lang="en-US" altLang="zh-CN" b="1" i="1" kern="100" dirty="0">
                <a:latin typeface="Times New Roman"/>
                <a:ea typeface="楷体_GB2312"/>
                <a:cs typeface="Courier New"/>
              </a:rPr>
              <a:t>r</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时，分子间引力和斥力相等，但都不为零，合力为零，</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错误；在</a:t>
            </a:r>
            <a:r>
              <a:rPr lang="en-US" altLang="zh-CN" b="1" kern="100" dirty="0">
                <a:latin typeface="Times New Roman"/>
                <a:ea typeface="楷体_GB2312"/>
                <a:cs typeface="Courier New"/>
              </a:rPr>
              <a:t>4</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r</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时，同时存在分子引力和斥力，但引力大于斥力，分子力表现为引力，</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错误；在</a:t>
            </a:r>
            <a:r>
              <a:rPr lang="en-US" altLang="zh-CN" b="1" i="1" kern="100" dirty="0">
                <a:latin typeface="Times New Roman"/>
                <a:ea typeface="楷体_GB2312"/>
                <a:cs typeface="Courier New"/>
              </a:rPr>
              <a:t>r</a:t>
            </a:r>
            <a:r>
              <a:rPr lang="zh-CN" altLang="zh-CN" b="1" kern="100" dirty="0">
                <a:latin typeface="Times New Roman"/>
                <a:ea typeface="楷体_GB2312"/>
                <a:cs typeface="Times New Roman"/>
              </a:rPr>
              <a:t>减小的过程中，分子引力和斥力都增大，</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i="1" kern="100" dirty="0">
                <a:latin typeface="Times New Roman"/>
                <a:ea typeface="楷体_GB2312"/>
                <a:cs typeface="Courier New"/>
              </a:rPr>
              <a:t>r</a:t>
            </a:r>
            <a:r>
              <a:rPr lang="zh-CN" altLang="zh-CN" b="1" kern="100" dirty="0">
                <a:latin typeface="Times New Roman"/>
                <a:ea typeface="楷体_GB2312"/>
                <a:cs typeface="Times New Roman"/>
              </a:rPr>
              <a:t>由</a:t>
            </a:r>
            <a:r>
              <a:rPr lang="en-US" altLang="zh-CN" b="1" kern="100" dirty="0">
                <a:latin typeface="Times New Roman"/>
                <a:ea typeface="楷体_GB2312"/>
                <a:cs typeface="Courier New"/>
              </a:rPr>
              <a:t>4</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逐渐减小到</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的过程中，由分子力随</a:t>
            </a:r>
            <a:r>
              <a:rPr lang="en-US" altLang="zh-CN" b="1" i="1" kern="100" dirty="0">
                <a:latin typeface="Times New Roman"/>
                <a:ea typeface="楷体_GB2312"/>
                <a:cs typeface="Courier New"/>
              </a:rPr>
              <a:t>r</a:t>
            </a:r>
            <a:r>
              <a:rPr lang="zh-CN" altLang="zh-CN" b="1" kern="100" dirty="0">
                <a:latin typeface="Times New Roman"/>
                <a:ea typeface="楷体_GB2312"/>
                <a:cs typeface="Times New Roman"/>
              </a:rPr>
              <a:t>的变化关系图线可知，分子力有一个极大值，到</a:t>
            </a:r>
            <a:r>
              <a:rPr lang="en-US" altLang="zh-CN" b="1" i="1" kern="100" dirty="0">
                <a:latin typeface="Times New Roman"/>
                <a:ea typeface="楷体_GB2312"/>
                <a:cs typeface="Courier New"/>
              </a:rPr>
              <a:t>r</a:t>
            </a:r>
            <a:r>
              <a:rPr lang="en-US" altLang="zh-CN" b="1" kern="100" dirty="0">
                <a:latin typeface="Times New Roman"/>
                <a:ea typeface="楷体_GB2312"/>
                <a:cs typeface="Courier New"/>
              </a:rPr>
              <a:t>&lt;</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时分子力又增大，所以在</a:t>
            </a:r>
            <a:r>
              <a:rPr lang="en-US" altLang="zh-CN" b="1" i="1" kern="100" dirty="0">
                <a:latin typeface="Times New Roman"/>
                <a:ea typeface="楷体_GB2312"/>
                <a:cs typeface="Courier New"/>
              </a:rPr>
              <a:t>r</a:t>
            </a:r>
            <a:r>
              <a:rPr lang="zh-CN" altLang="zh-CN" b="1" kern="100" dirty="0">
                <a:latin typeface="Times New Roman"/>
                <a:ea typeface="楷体_GB2312"/>
                <a:cs typeface="Times New Roman"/>
              </a:rPr>
              <a:t>由</a:t>
            </a:r>
            <a:r>
              <a:rPr lang="en-US" altLang="zh-CN" b="1" kern="100" dirty="0">
                <a:latin typeface="Times New Roman"/>
                <a:ea typeface="楷体_GB2312"/>
                <a:cs typeface="Courier New"/>
              </a:rPr>
              <a:t>4</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逐渐减小到小于</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的过程中分子力先增大后减小再增大，</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612140" algn="just">
              <a:tabLst>
                <a:tab pos="5581015" algn="l"/>
              </a:tabLst>
            </a:pPr>
            <a:r>
              <a:rPr lang="en-US" altLang="zh-CN" b="1" kern="100" dirty="0">
                <a:solidFill>
                  <a:srgbClr val="FF0000"/>
                </a:solidFill>
                <a:latin typeface="Times New Roman" panose="02020603050405020304" pitchFamily="18" charset="0"/>
              </a:rPr>
              <a:t>[</a:t>
            </a:r>
            <a:r>
              <a:rPr lang="zh-CN" altLang="zh-CN" b="1" kern="100" dirty="0">
                <a:solidFill>
                  <a:srgbClr val="FF0000"/>
                </a:solidFill>
                <a:latin typeface="Times New Roman" panose="02020603050405020304" pitchFamily="18" charset="0"/>
              </a:rPr>
              <a:t>答案</a:t>
            </a:r>
            <a:r>
              <a:rPr lang="en-US" altLang="zh-CN" b="1" kern="100" dirty="0">
                <a:solidFill>
                  <a:srgbClr val="FF0000"/>
                </a:solidFill>
                <a:latin typeface="Times New Roman" panose="02020603050405020304" pitchFamily="18" charset="0"/>
              </a:rPr>
              <a:t>]</a:t>
            </a:r>
            <a:r>
              <a:rPr lang="zh-CN" altLang="zh-CN" b="1" kern="100" dirty="0">
                <a:latin typeface="Times New Roman"/>
                <a:cs typeface="Times New Roman"/>
              </a:rPr>
              <a:t>　</a:t>
            </a:r>
            <a:r>
              <a:rPr lang="en-US" altLang="zh-CN" b="1" kern="100" dirty="0">
                <a:latin typeface="Times New Roman"/>
                <a:cs typeface="Courier New"/>
              </a:rPr>
              <a:t>D</a:t>
            </a:r>
            <a:endParaRPr lang="zh-CN" altLang="zh-CN" sz="1050" kern="100" dirty="0">
              <a:cs typeface="Courier New"/>
            </a:endParaRPr>
          </a:p>
          <a:p>
            <a:pPr indent="612140" algn="just">
              <a:tabLst>
                <a:tab pos="5581015" algn="l"/>
              </a:tabLst>
            </a:pPr>
            <a:endParaRPr lang="en-US" altLang="zh-CN" b="1" kern="100" dirty="0" smtClean="0">
              <a:latin typeface="Times New Roman"/>
              <a:ea typeface="楷体_GB2312"/>
              <a:cs typeface="Times New Roman"/>
            </a:endParaRPr>
          </a:p>
          <a:p>
            <a:pPr indent="61214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04121" y="1340768"/>
            <a:ext cx="10960436" cy="4320480"/>
          </a:xfrm>
        </p:spPr>
        <p:txBody>
          <a:bodyPr/>
          <a:lstStyle/>
          <a:p>
            <a:pPr indent="612140" algn="ctr">
              <a:tabLst>
                <a:tab pos="5581015" algn="l"/>
              </a:tabLst>
            </a:pPr>
            <a:r>
              <a:rPr lang="zh-CN" altLang="zh-CN" b="1" kern="100" dirty="0">
                <a:latin typeface="Times New Roman"/>
                <a:ea typeface="黑体"/>
                <a:cs typeface="Times New Roman"/>
              </a:rPr>
              <a:t>分子力问题的分析方法</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首</a:t>
            </a:r>
            <a:r>
              <a:rPr lang="zh-CN" altLang="zh-CN" b="1" kern="100" dirty="0" smtClean="0">
                <a:latin typeface="Times New Roman"/>
                <a:ea typeface="楷体_GB2312"/>
                <a:cs typeface="Times New Roman"/>
              </a:rPr>
              <a:t>先要分</a:t>
            </a:r>
            <a:r>
              <a:rPr lang="zh-CN" altLang="zh-CN" b="1" kern="100" dirty="0">
                <a:latin typeface="Times New Roman"/>
                <a:ea typeface="楷体_GB2312"/>
                <a:cs typeface="Times New Roman"/>
              </a:rPr>
              <a:t>清是分子力还是分子引力或分子斥力。</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分子间的引力和斥力都随着分子间距离的增大而减小。</a:t>
            </a:r>
            <a:endParaRPr lang="zh-CN" altLang="zh-CN" sz="1050" kern="100" dirty="0">
              <a:cs typeface="Courier New"/>
            </a:endParaRPr>
          </a:p>
          <a:p>
            <a:pPr indent="612140" algn="just">
              <a:tabLst>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分子力比较复杂，要抓住四个关键点：一是</a:t>
            </a:r>
            <a:r>
              <a:rPr lang="en-US" altLang="zh-CN" b="1" i="1" kern="100" dirty="0">
                <a:latin typeface="Times New Roman"/>
                <a:ea typeface="楷体_GB2312"/>
                <a:cs typeface="Courier New"/>
              </a:rPr>
              <a:t>r</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时，分子力为零但引力和斥力大小相等，均不为零；二是</a:t>
            </a:r>
            <a:r>
              <a:rPr lang="en-US" altLang="zh-CN" b="1" i="1" kern="100" dirty="0">
                <a:latin typeface="Times New Roman"/>
                <a:ea typeface="楷体_GB2312"/>
                <a:cs typeface="Courier New"/>
              </a:rPr>
              <a:t>r</a:t>
            </a:r>
            <a:r>
              <a:rPr lang="en-US" altLang="zh-CN" b="1" kern="100" dirty="0">
                <a:cs typeface="Times New Roman"/>
              </a:rPr>
              <a:t>≥</a:t>
            </a:r>
            <a:r>
              <a:rPr lang="en-US" altLang="zh-CN" b="1" kern="100" dirty="0">
                <a:latin typeface="Times New Roman"/>
                <a:ea typeface="楷体_GB2312"/>
                <a:cs typeface="Courier New"/>
              </a:rPr>
              <a:t>10</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时，分子力以及引力、斥力都可忽略，可以看作是零；三是</a:t>
            </a:r>
            <a:r>
              <a:rPr lang="en-US" altLang="zh-CN" b="1" i="1" kern="100" dirty="0">
                <a:latin typeface="Times New Roman"/>
                <a:ea typeface="楷体_GB2312"/>
                <a:cs typeface="Courier New"/>
              </a:rPr>
              <a:t>r</a:t>
            </a:r>
            <a:r>
              <a:rPr lang="en-US" altLang="zh-CN" b="1" kern="100" dirty="0">
                <a:latin typeface="Times New Roman"/>
                <a:ea typeface="楷体_GB2312"/>
                <a:cs typeface="Courier New"/>
              </a:rPr>
              <a:t>&lt;</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时，分子力随着分子间距离增大而减小；四是</a:t>
            </a:r>
            <a:r>
              <a:rPr lang="en-US" altLang="zh-CN" b="1" i="1" kern="100" dirty="0">
                <a:latin typeface="Times New Roman"/>
                <a:ea typeface="楷体_GB2312"/>
                <a:cs typeface="Courier New"/>
              </a:rPr>
              <a:t>r</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时，分子间距由</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增大到</a:t>
            </a:r>
            <a:r>
              <a:rPr lang="en-US" altLang="zh-CN" b="1" kern="100" dirty="0">
                <a:latin typeface="Times New Roman"/>
                <a:ea typeface="楷体_GB2312"/>
                <a:cs typeface="Courier New"/>
              </a:rPr>
              <a:t>10</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，分子力先增大后减小。</a:t>
            </a:r>
            <a:endParaRPr lang="zh-CN" altLang="zh-CN" sz="1050" kern="100" dirty="0">
              <a:cs typeface="Courier New"/>
            </a:endParaRPr>
          </a:p>
          <a:p>
            <a:endParaRPr lang="zh-CN" altLang="en-US" dirty="0"/>
          </a:p>
        </p:txBody>
      </p:sp>
      <p:pic>
        <p:nvPicPr>
          <p:cNvPr id="14338" name="Picture 2" descr="F:\粤教版物理选择性必修第三册\解题锦囊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36947" y="2636912"/>
            <a:ext cx="382394" cy="16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764704"/>
            <a:ext cx="11521280" cy="5760640"/>
          </a:xfrm>
        </p:spPr>
        <p:txBody>
          <a:bodyPr>
            <a:normAutofit/>
          </a:bodyPr>
          <a:lstStyle/>
          <a:p>
            <a:pPr marL="360363" indent="-360363" algn="just">
              <a:tabLst>
                <a:tab pos="5581015" algn="l"/>
              </a:tabLst>
            </a:pPr>
            <a:r>
              <a:rPr lang="en-US" altLang="zh-CN" b="1" kern="100" dirty="0" smtClean="0">
                <a:latin typeface="Times New Roman"/>
                <a:cs typeface="Courier New"/>
              </a:rPr>
              <a:t>(2)</a:t>
            </a:r>
            <a:r>
              <a:rPr lang="zh-CN" altLang="zh-CN" b="1" kern="100" dirty="0" smtClean="0">
                <a:latin typeface="Times New Roman"/>
                <a:cs typeface="Times New Roman"/>
              </a:rPr>
              <a:t>布朗运动</a:t>
            </a:r>
            <a:endParaRPr lang="zh-CN" altLang="zh-CN" sz="1050" kern="100" dirty="0" smtClean="0">
              <a:cs typeface="Courier New"/>
            </a:endParaRPr>
          </a:p>
          <a:p>
            <a:pPr marL="360363" indent="0" algn="just">
              <a:tabLst>
                <a:tab pos="5581015" algn="l"/>
              </a:tabLst>
            </a:pPr>
            <a:r>
              <a:rPr lang="zh-CN" altLang="zh-CN" b="1" kern="100" dirty="0" smtClean="0">
                <a:cs typeface="宋体"/>
              </a:rPr>
              <a:t>①</a:t>
            </a:r>
            <a:r>
              <a:rPr lang="zh-CN" altLang="zh-CN" b="1" kern="100" dirty="0" smtClean="0">
                <a:latin typeface="Times New Roman"/>
                <a:cs typeface="Times New Roman"/>
              </a:rPr>
              <a:t>定义：悬浮在液体或气体中的</a:t>
            </a:r>
            <a:r>
              <a:rPr lang="en-US" altLang="zh-CN" b="1" kern="100" dirty="0" smtClean="0">
                <a:latin typeface="Times New Roman"/>
                <a:cs typeface="Times New Roman"/>
              </a:rPr>
              <a:t>______</a:t>
            </a:r>
            <a:r>
              <a:rPr lang="zh-CN" altLang="zh-CN" b="1" kern="100" dirty="0" smtClean="0">
                <a:latin typeface="Times New Roman"/>
                <a:cs typeface="Times New Roman"/>
              </a:rPr>
              <a:t>做的</a:t>
            </a:r>
            <a:r>
              <a:rPr lang="en-US" altLang="zh-CN" b="1" kern="100" dirty="0" smtClean="0">
                <a:latin typeface="Times New Roman"/>
                <a:cs typeface="Times New Roman"/>
              </a:rPr>
              <a:t>________</a:t>
            </a:r>
            <a:r>
              <a:rPr lang="zh-CN" altLang="zh-CN" b="1" kern="100" dirty="0" smtClean="0">
                <a:latin typeface="Times New Roman"/>
                <a:cs typeface="Times New Roman"/>
              </a:rPr>
              <a:t>运动。</a:t>
            </a:r>
            <a:endParaRPr lang="zh-CN" altLang="zh-CN" sz="1050" kern="100" dirty="0" smtClean="0">
              <a:cs typeface="Courier New"/>
            </a:endParaRPr>
          </a:p>
          <a:p>
            <a:pPr marL="360363" indent="0" algn="just">
              <a:tabLst>
                <a:tab pos="5581015" algn="l"/>
              </a:tabLst>
            </a:pPr>
            <a:r>
              <a:rPr lang="zh-CN" altLang="zh-CN" b="1" kern="100" dirty="0" smtClean="0">
                <a:cs typeface="宋体"/>
              </a:rPr>
              <a:t>②</a:t>
            </a:r>
            <a:r>
              <a:rPr lang="zh-CN" altLang="zh-CN" b="1" kern="100" dirty="0" smtClean="0">
                <a:latin typeface="Times New Roman"/>
                <a:cs typeface="Times New Roman"/>
              </a:rPr>
              <a:t>影响因素：温度</a:t>
            </a:r>
            <a:r>
              <a:rPr lang="en-US" altLang="zh-CN" b="1" kern="100" dirty="0" smtClean="0">
                <a:latin typeface="Times New Roman"/>
                <a:cs typeface="Times New Roman"/>
              </a:rPr>
              <a:t>_____</a:t>
            </a:r>
            <a:r>
              <a:rPr lang="zh-CN" altLang="zh-CN" b="1" kern="100" dirty="0" smtClean="0">
                <a:latin typeface="Times New Roman"/>
                <a:cs typeface="Times New Roman"/>
              </a:rPr>
              <a:t>，布朗运动越明显，微粒</a:t>
            </a:r>
            <a:r>
              <a:rPr lang="en-US" altLang="zh-CN" b="1" kern="100" dirty="0" smtClean="0">
                <a:latin typeface="Times New Roman"/>
                <a:cs typeface="Times New Roman"/>
              </a:rPr>
              <a:t>______</a:t>
            </a:r>
            <a:r>
              <a:rPr lang="zh-CN" altLang="zh-CN" b="1" kern="100" dirty="0" smtClean="0">
                <a:latin typeface="Times New Roman"/>
                <a:cs typeface="Times New Roman"/>
              </a:rPr>
              <a:t>，布朗运动越明显。</a:t>
            </a:r>
            <a:endParaRPr lang="zh-CN" altLang="zh-CN" sz="1050" kern="100" dirty="0" smtClean="0">
              <a:cs typeface="Courier New"/>
            </a:endParaRPr>
          </a:p>
          <a:p>
            <a:pPr marL="360363" indent="0" algn="just">
              <a:tabLst>
                <a:tab pos="5581015" algn="l"/>
              </a:tabLst>
            </a:pPr>
            <a:r>
              <a:rPr lang="zh-CN" altLang="zh-CN" b="1" kern="100" dirty="0" smtClean="0">
                <a:cs typeface="宋体"/>
              </a:rPr>
              <a:t>③</a:t>
            </a:r>
            <a:r>
              <a:rPr lang="zh-CN" altLang="zh-CN" b="1" kern="100" dirty="0" smtClean="0">
                <a:latin typeface="Times New Roman"/>
                <a:cs typeface="Times New Roman"/>
              </a:rPr>
              <a:t>产生原因：大量液体分子对悬浮微粒撞击的</a:t>
            </a:r>
            <a:r>
              <a:rPr lang="en-US" altLang="zh-CN" b="1" kern="100" dirty="0" smtClean="0">
                <a:latin typeface="Times New Roman"/>
                <a:cs typeface="Times New Roman"/>
              </a:rPr>
              <a:t>________</a:t>
            </a:r>
            <a:r>
              <a:rPr lang="zh-CN" altLang="zh-CN" b="1" kern="100" dirty="0" smtClean="0">
                <a:latin typeface="Times New Roman"/>
                <a:cs typeface="Times New Roman"/>
              </a:rPr>
              <a:t>造成的，微粒越小，质量越小，其运动状态越容易改变，布朗运动越</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smtClean="0">
              <a:cs typeface="Courier New"/>
            </a:endParaRPr>
          </a:p>
          <a:p>
            <a:pPr marL="360363" indent="-360363" algn="just">
              <a:tabLst>
                <a:tab pos="5581015" algn="l"/>
              </a:tabLst>
            </a:pPr>
            <a:r>
              <a:rPr lang="en-US" altLang="zh-CN" b="1" kern="100" dirty="0" smtClean="0">
                <a:latin typeface="Times New Roman"/>
                <a:cs typeface="Courier New"/>
              </a:rPr>
              <a:t>(3)</a:t>
            </a:r>
            <a:r>
              <a:rPr lang="zh-CN" altLang="zh-CN" b="1" kern="100" dirty="0" smtClean="0">
                <a:latin typeface="Times New Roman"/>
                <a:cs typeface="Times New Roman"/>
              </a:rPr>
              <a:t>热运动</a:t>
            </a:r>
            <a:endParaRPr lang="zh-CN" altLang="zh-CN" sz="1050" kern="100" dirty="0" smtClean="0">
              <a:cs typeface="Courier New"/>
            </a:endParaRPr>
          </a:p>
          <a:p>
            <a:pPr marL="360363" indent="0" algn="just">
              <a:tabLst>
                <a:tab pos="5581015" algn="l"/>
              </a:tabLst>
            </a:pPr>
            <a:r>
              <a:rPr lang="zh-CN" altLang="zh-CN" b="1" kern="100" dirty="0" smtClean="0">
                <a:cs typeface="宋体"/>
              </a:rPr>
              <a:t>①</a:t>
            </a:r>
            <a:r>
              <a:rPr lang="zh-CN" altLang="zh-CN" b="1" kern="100" dirty="0" smtClean="0">
                <a:latin typeface="Times New Roman"/>
                <a:cs typeface="Times New Roman"/>
              </a:rPr>
              <a:t>定义：物质内部大量分子的</a:t>
            </a:r>
            <a:r>
              <a:rPr lang="en-US" altLang="zh-CN" b="1" kern="100" dirty="0" smtClean="0">
                <a:latin typeface="Times New Roman"/>
                <a:cs typeface="Times New Roman"/>
              </a:rPr>
              <a:t>________</a:t>
            </a:r>
            <a:r>
              <a:rPr lang="zh-CN" altLang="zh-CN" b="1" kern="100" dirty="0" smtClean="0">
                <a:latin typeface="Times New Roman"/>
                <a:cs typeface="Times New Roman"/>
              </a:rPr>
              <a:t>运动。</a:t>
            </a:r>
            <a:endParaRPr lang="zh-CN" altLang="zh-CN" sz="1050" kern="100" dirty="0" smtClean="0">
              <a:cs typeface="Courier New"/>
            </a:endParaRPr>
          </a:p>
          <a:p>
            <a:pPr marL="360363" indent="0" algn="just">
              <a:tabLst>
                <a:tab pos="5581015" algn="l"/>
              </a:tabLst>
            </a:pPr>
            <a:r>
              <a:rPr lang="zh-CN" altLang="zh-CN" b="1" kern="100" dirty="0" smtClean="0">
                <a:cs typeface="宋体"/>
              </a:rPr>
              <a:t>②</a:t>
            </a:r>
            <a:r>
              <a:rPr lang="zh-CN" altLang="zh-CN" b="1" kern="100" dirty="0" smtClean="0">
                <a:latin typeface="Times New Roman"/>
                <a:cs typeface="Times New Roman"/>
              </a:rPr>
              <a:t>衡量标准：温度是分子热运动</a:t>
            </a:r>
            <a:r>
              <a:rPr lang="en-US" altLang="zh-CN" b="1" kern="100" dirty="0" smtClean="0">
                <a:latin typeface="Times New Roman"/>
                <a:cs typeface="Times New Roman"/>
              </a:rPr>
              <a:t>________</a:t>
            </a:r>
            <a:r>
              <a:rPr lang="zh-CN" altLang="zh-CN" b="1" kern="100" dirty="0" smtClean="0">
                <a:latin typeface="Times New Roman"/>
                <a:cs typeface="Times New Roman"/>
              </a:rPr>
              <a:t>的标志，温度越高，分子热运动越</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smtClean="0">
              <a:cs typeface="Courier New"/>
            </a:endParaRPr>
          </a:p>
          <a:p>
            <a:pPr marL="360363" indent="0"/>
            <a:endParaRPr lang="zh-CN" altLang="en-US" dirty="0"/>
          </a:p>
        </p:txBody>
      </p:sp>
      <p:sp>
        <p:nvSpPr>
          <p:cNvPr id="4" name="矩形 3"/>
          <p:cNvSpPr/>
          <p:nvPr/>
        </p:nvSpPr>
        <p:spPr>
          <a:xfrm>
            <a:off x="5150146" y="1455167"/>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微粒</a:t>
            </a:r>
            <a:endParaRPr lang="zh-CN" altLang="en-US" dirty="0"/>
          </a:p>
        </p:txBody>
      </p:sp>
      <p:sp>
        <p:nvSpPr>
          <p:cNvPr id="5" name="矩形 4"/>
          <p:cNvSpPr/>
          <p:nvPr/>
        </p:nvSpPr>
        <p:spPr>
          <a:xfrm>
            <a:off x="6673651" y="1455167"/>
            <a:ext cx="111280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无规则</a:t>
            </a:r>
            <a:endParaRPr lang="zh-CN" altLang="en-US" dirty="0"/>
          </a:p>
        </p:txBody>
      </p:sp>
      <p:sp>
        <p:nvSpPr>
          <p:cNvPr id="6" name="矩形 5"/>
          <p:cNvSpPr/>
          <p:nvPr/>
        </p:nvSpPr>
        <p:spPr>
          <a:xfrm>
            <a:off x="3277938" y="206084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越高</a:t>
            </a:r>
            <a:endParaRPr lang="zh-CN" altLang="en-US" dirty="0"/>
          </a:p>
        </p:txBody>
      </p:sp>
      <p:sp>
        <p:nvSpPr>
          <p:cNvPr id="7" name="矩形 6"/>
          <p:cNvSpPr/>
          <p:nvPr/>
        </p:nvSpPr>
        <p:spPr>
          <a:xfrm>
            <a:off x="7465739" y="2060848"/>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越小</a:t>
            </a:r>
            <a:endParaRPr lang="zh-CN" altLang="en-US" dirty="0"/>
          </a:p>
        </p:txBody>
      </p:sp>
      <p:sp>
        <p:nvSpPr>
          <p:cNvPr id="8" name="矩形 7"/>
          <p:cNvSpPr/>
          <p:nvPr/>
        </p:nvSpPr>
        <p:spPr>
          <a:xfrm>
            <a:off x="7105699" y="2708920"/>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不平衡</a:t>
            </a:r>
            <a:endParaRPr lang="zh-CN" altLang="en-US" dirty="0"/>
          </a:p>
        </p:txBody>
      </p:sp>
      <p:sp>
        <p:nvSpPr>
          <p:cNvPr id="11" name="矩形 10"/>
          <p:cNvSpPr/>
          <p:nvPr/>
        </p:nvSpPr>
        <p:spPr>
          <a:xfrm>
            <a:off x="6590306" y="325536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明显</a:t>
            </a:r>
            <a:endParaRPr lang="zh-CN" altLang="en-US" dirty="0"/>
          </a:p>
        </p:txBody>
      </p:sp>
      <p:sp>
        <p:nvSpPr>
          <p:cNvPr id="12" name="矩形 11"/>
          <p:cNvSpPr/>
          <p:nvPr/>
        </p:nvSpPr>
        <p:spPr>
          <a:xfrm>
            <a:off x="4807035" y="4437112"/>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无规则</a:t>
            </a:r>
            <a:endParaRPr lang="zh-CN" altLang="en-US" dirty="0"/>
          </a:p>
        </p:txBody>
      </p:sp>
      <p:sp>
        <p:nvSpPr>
          <p:cNvPr id="13" name="矩形 12"/>
          <p:cNvSpPr/>
          <p:nvPr/>
        </p:nvSpPr>
        <p:spPr>
          <a:xfrm>
            <a:off x="5017467" y="5157192"/>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剧烈程度</a:t>
            </a:r>
            <a:endParaRPr lang="zh-CN" altLang="en-US" dirty="0"/>
          </a:p>
        </p:txBody>
      </p:sp>
      <p:sp>
        <p:nvSpPr>
          <p:cNvPr id="14" name="矩形 13"/>
          <p:cNvSpPr/>
          <p:nvPr/>
        </p:nvSpPr>
        <p:spPr>
          <a:xfrm>
            <a:off x="10982794" y="512757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剧烈</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randombar(horizontal)">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1" grpId="0"/>
      <p:bldP spid="12" grpId="0"/>
      <p:bldP spid="13"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88640"/>
            <a:ext cx="11464492" cy="6264696"/>
          </a:xfrm>
        </p:spPr>
        <p:txBody>
          <a:bodyPr>
            <a:normAutofit lnSpcReduction="10000"/>
          </a:bodyPr>
          <a:lstStyle/>
          <a:p>
            <a:pPr marL="452438" indent="0" algn="ctr">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．分子间的相互作用力由引力</a:t>
            </a:r>
            <a:r>
              <a:rPr lang="en-US" altLang="zh-CN" b="1" i="1" kern="100" dirty="0">
                <a:latin typeface="Times New Roman"/>
                <a:cs typeface="Courier New"/>
              </a:rPr>
              <a:t>F</a:t>
            </a:r>
            <a:r>
              <a:rPr lang="zh-CN" altLang="zh-CN" b="1" kern="100" baseline="-25000" dirty="0">
                <a:latin typeface="Times New Roman"/>
                <a:cs typeface="Times New Roman"/>
              </a:rPr>
              <a:t>引</a:t>
            </a:r>
            <a:r>
              <a:rPr lang="zh-CN" altLang="zh-CN" b="1" kern="100" dirty="0">
                <a:latin typeface="Times New Roman"/>
                <a:cs typeface="Times New Roman"/>
              </a:rPr>
              <a:t>和斥力</a:t>
            </a:r>
            <a:r>
              <a:rPr lang="en-US" altLang="zh-CN" b="1" i="1" kern="100" dirty="0">
                <a:latin typeface="Times New Roman"/>
                <a:cs typeface="Courier New"/>
              </a:rPr>
              <a:t>F</a:t>
            </a:r>
            <a:r>
              <a:rPr lang="zh-CN" altLang="zh-CN" b="1" kern="100" baseline="-25000" dirty="0">
                <a:latin typeface="Times New Roman"/>
                <a:cs typeface="Times New Roman"/>
              </a:rPr>
              <a:t>斥</a:t>
            </a:r>
            <a:r>
              <a:rPr lang="zh-CN" altLang="zh-CN" b="1" kern="100" dirty="0">
                <a:latin typeface="Times New Roman"/>
                <a:cs typeface="Times New Roman"/>
              </a:rPr>
              <a:t>两部分组成，</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 </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F</a:t>
            </a:r>
            <a:r>
              <a:rPr lang="zh-CN" altLang="zh-CN" b="1" kern="100" baseline="-25000" dirty="0">
                <a:latin typeface="Times New Roman"/>
                <a:cs typeface="Times New Roman"/>
              </a:rPr>
              <a:t>引</a:t>
            </a:r>
            <a:r>
              <a:rPr lang="zh-CN" altLang="zh-CN" b="1" kern="100" dirty="0">
                <a:latin typeface="Times New Roman"/>
                <a:cs typeface="Times New Roman"/>
              </a:rPr>
              <a:t>和</a:t>
            </a:r>
            <a:r>
              <a:rPr lang="en-US" altLang="zh-CN" b="1" i="1" kern="100" dirty="0">
                <a:latin typeface="Times New Roman"/>
                <a:cs typeface="Courier New"/>
              </a:rPr>
              <a:t>F</a:t>
            </a:r>
            <a:r>
              <a:rPr lang="zh-CN" altLang="zh-CN" b="1" kern="100" baseline="-25000" dirty="0">
                <a:latin typeface="Times New Roman"/>
                <a:cs typeface="Times New Roman"/>
              </a:rPr>
              <a:t>斥</a:t>
            </a:r>
            <a:r>
              <a:rPr lang="zh-CN" altLang="zh-CN" b="1" kern="100" dirty="0">
                <a:latin typeface="Times New Roman"/>
                <a:cs typeface="Times New Roman"/>
              </a:rPr>
              <a:t>是同时存在的</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F</a:t>
            </a:r>
            <a:r>
              <a:rPr lang="zh-CN" altLang="zh-CN" b="1" kern="100" baseline="-25000" dirty="0">
                <a:latin typeface="Times New Roman"/>
                <a:cs typeface="Times New Roman"/>
              </a:rPr>
              <a:t>引</a:t>
            </a:r>
            <a:r>
              <a:rPr lang="zh-CN" altLang="zh-CN" b="1" kern="100" dirty="0">
                <a:latin typeface="Times New Roman"/>
                <a:cs typeface="Times New Roman"/>
              </a:rPr>
              <a:t>总是大于</a:t>
            </a:r>
            <a:r>
              <a:rPr lang="en-US" altLang="zh-CN" b="1" i="1" kern="100" dirty="0">
                <a:latin typeface="Times New Roman"/>
                <a:cs typeface="Courier New"/>
              </a:rPr>
              <a:t>F</a:t>
            </a:r>
            <a:r>
              <a:rPr lang="zh-CN" altLang="zh-CN" b="1" kern="100" baseline="-25000" dirty="0">
                <a:latin typeface="Times New Roman"/>
                <a:cs typeface="Times New Roman"/>
              </a:rPr>
              <a:t>斥</a:t>
            </a:r>
            <a:r>
              <a:rPr lang="zh-CN" altLang="zh-CN" b="1" kern="100" dirty="0">
                <a:latin typeface="Times New Roman"/>
                <a:cs typeface="Times New Roman"/>
              </a:rPr>
              <a:t>，其合力总表现为引力</a:t>
            </a:r>
            <a:endParaRPr lang="zh-CN" altLang="zh-CN" sz="1050" kern="100" dirty="0">
              <a:cs typeface="Courier New"/>
            </a:endParaRPr>
          </a:p>
          <a:p>
            <a:pPr marL="452438" indent="0" algn="just">
              <a:tabLst>
                <a:tab pos="5581015" algn="l"/>
              </a:tabLst>
            </a:pPr>
            <a:r>
              <a:rPr lang="en-US" altLang="zh-CN" b="1" kern="100" dirty="0" smtClean="0">
                <a:latin typeface="Times New Roman"/>
                <a:cs typeface="Courier New"/>
              </a:rPr>
              <a:t>C</a:t>
            </a:r>
            <a:r>
              <a:rPr lang="zh-CN" altLang="zh-CN" b="1" kern="100" dirty="0" smtClean="0">
                <a:latin typeface="Times New Roman"/>
                <a:cs typeface="Times New Roman"/>
              </a:rPr>
              <a:t>．分子间的距离越小，</a:t>
            </a:r>
            <a:r>
              <a:rPr lang="en-US" altLang="zh-CN" b="1" i="1" kern="100" dirty="0" smtClean="0">
                <a:latin typeface="Times New Roman"/>
                <a:cs typeface="Courier New"/>
              </a:rPr>
              <a:t>F</a:t>
            </a:r>
            <a:r>
              <a:rPr lang="zh-CN" altLang="zh-CN" b="1" kern="100" baseline="-25000" dirty="0" smtClean="0">
                <a:latin typeface="Times New Roman"/>
                <a:cs typeface="Times New Roman"/>
              </a:rPr>
              <a:t>引</a:t>
            </a:r>
            <a:r>
              <a:rPr lang="zh-CN" altLang="zh-CN" b="1" kern="100" dirty="0" smtClean="0">
                <a:latin typeface="Times New Roman"/>
                <a:cs typeface="Times New Roman"/>
              </a:rPr>
              <a:t>越小，</a:t>
            </a:r>
            <a:r>
              <a:rPr lang="en-US" altLang="zh-CN" b="1" i="1" kern="100" dirty="0" smtClean="0">
                <a:latin typeface="Times New Roman"/>
                <a:cs typeface="Courier New"/>
              </a:rPr>
              <a:t>F</a:t>
            </a:r>
            <a:r>
              <a:rPr lang="zh-CN" altLang="zh-CN" b="1" kern="100" baseline="-25000" dirty="0" smtClean="0">
                <a:latin typeface="Times New Roman"/>
                <a:cs typeface="Times New Roman"/>
              </a:rPr>
              <a:t>斥</a:t>
            </a:r>
            <a:r>
              <a:rPr lang="zh-CN" altLang="zh-CN" b="1" kern="100" dirty="0" smtClean="0">
                <a:latin typeface="Times New Roman"/>
                <a:cs typeface="Times New Roman"/>
              </a:rPr>
              <a:t>越大</a:t>
            </a:r>
            <a:endParaRPr lang="zh-CN" altLang="zh-CN" sz="1050" kern="100" dirty="0" smtClean="0">
              <a:cs typeface="Courier New"/>
            </a:endParaRPr>
          </a:p>
          <a:p>
            <a:pPr marL="452438" indent="0" algn="just">
              <a:tabLst>
                <a:tab pos="5581015" algn="l"/>
              </a:tabLst>
            </a:pPr>
            <a:r>
              <a:rPr lang="en-US" altLang="zh-CN" b="1" kern="100" dirty="0" smtClean="0">
                <a:latin typeface="Times New Roman"/>
                <a:cs typeface="Courier New"/>
              </a:rPr>
              <a:t>D</a:t>
            </a:r>
            <a:r>
              <a:rPr lang="zh-CN" altLang="zh-CN" b="1" kern="100" dirty="0">
                <a:latin typeface="Times New Roman"/>
                <a:cs typeface="Times New Roman"/>
              </a:rPr>
              <a:t>．分子间的距离越小，</a:t>
            </a:r>
            <a:r>
              <a:rPr lang="en-US" altLang="zh-CN" b="1" i="1" kern="100" dirty="0">
                <a:latin typeface="Times New Roman"/>
                <a:cs typeface="Courier New"/>
              </a:rPr>
              <a:t>F</a:t>
            </a:r>
            <a:r>
              <a:rPr lang="zh-CN" altLang="zh-CN" b="1" kern="100" baseline="-25000" dirty="0">
                <a:latin typeface="Times New Roman"/>
                <a:cs typeface="Times New Roman"/>
              </a:rPr>
              <a:t>引</a:t>
            </a:r>
            <a:r>
              <a:rPr lang="zh-CN" altLang="zh-CN" b="1" kern="100" dirty="0">
                <a:latin typeface="Times New Roman"/>
                <a:cs typeface="Times New Roman"/>
              </a:rPr>
              <a:t>越大，</a:t>
            </a:r>
            <a:r>
              <a:rPr lang="en-US" altLang="zh-CN" b="1" i="1" kern="100" dirty="0">
                <a:latin typeface="Times New Roman"/>
                <a:cs typeface="Courier New"/>
              </a:rPr>
              <a:t>F</a:t>
            </a:r>
            <a:r>
              <a:rPr lang="zh-CN" altLang="zh-CN" b="1" kern="100" baseline="-25000" dirty="0">
                <a:latin typeface="Times New Roman"/>
                <a:cs typeface="Times New Roman"/>
              </a:rPr>
              <a:t>斥</a:t>
            </a:r>
            <a:r>
              <a:rPr lang="zh-CN" altLang="zh-CN" b="1" kern="100" dirty="0">
                <a:latin typeface="Times New Roman"/>
                <a:cs typeface="Times New Roman"/>
              </a:rPr>
              <a:t>越小</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分</a:t>
            </a:r>
            <a:r>
              <a:rPr lang="zh-CN" altLang="zh-CN" b="1" kern="100" dirty="0">
                <a:latin typeface="Times New Roman"/>
                <a:ea typeface="楷体_GB2312"/>
                <a:cs typeface="Times New Roman"/>
              </a:rPr>
              <a:t>子间的引力和斥力是同时存在的，它们的大小随分子间距离的增大而减小，随分子间距离的减小而增大，但斥力随分子间距离的变化而变化得更快一些。当</a:t>
            </a:r>
            <a:r>
              <a:rPr lang="en-US" altLang="zh-CN" b="1" i="1" kern="100" dirty="0">
                <a:latin typeface="Times New Roman"/>
                <a:ea typeface="楷体_GB2312"/>
                <a:cs typeface="Courier New"/>
              </a:rPr>
              <a:t>r</a:t>
            </a:r>
            <a:r>
              <a:rPr lang="en-US" altLang="zh-CN" b="1" kern="100" dirty="0">
                <a:latin typeface="Times New Roman"/>
                <a:ea typeface="楷体_GB2312"/>
                <a:cs typeface="Courier New"/>
              </a:rPr>
              <a:t>&lt;</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时，合力表现为斥力，随分子间距离的增大而减小。当</a:t>
            </a:r>
            <a:r>
              <a:rPr lang="en-US" altLang="zh-CN" b="1" i="1" kern="100" dirty="0">
                <a:latin typeface="Times New Roman"/>
                <a:ea typeface="楷体_GB2312"/>
                <a:cs typeface="Courier New"/>
              </a:rPr>
              <a:t>r</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r</a:t>
            </a:r>
            <a:r>
              <a:rPr lang="en-US" altLang="zh-CN" b="1" kern="100" baseline="-25000" dirty="0">
                <a:latin typeface="Times New Roman"/>
                <a:ea typeface="楷体_GB2312"/>
                <a:cs typeface="Courier New"/>
              </a:rPr>
              <a:t>0</a:t>
            </a:r>
            <a:r>
              <a:rPr lang="zh-CN" altLang="zh-CN" b="1" kern="100" dirty="0">
                <a:latin typeface="Times New Roman"/>
                <a:ea typeface="楷体_GB2312"/>
                <a:cs typeface="Times New Roman"/>
              </a:rPr>
              <a:t>时，合力表现为引力，合力的大小随分子间距离的增大表现为先增大后减小，选项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endParaRPr lang="zh-CN" altLang="zh-CN" sz="1050" kern="100" dirty="0">
              <a:cs typeface="Courier New"/>
            </a:endParaRPr>
          </a:p>
          <a:p>
            <a:pPr marL="45243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764704"/>
            <a:ext cx="10975658" cy="4968554"/>
          </a:xfrm>
        </p:spPr>
        <p:txBody>
          <a:bodyPr>
            <a:normAutofit/>
          </a:bodyPr>
          <a:lstStyle/>
          <a:p>
            <a:pPr indent="0" algn="just">
              <a:lnSpc>
                <a:spcPct val="200000"/>
              </a:lnSpc>
            </a:pPr>
            <a:r>
              <a:rPr lang="en-US" altLang="zh-CN" b="1" kern="100" dirty="0" smtClean="0">
                <a:latin typeface="Times New Roman"/>
                <a:cs typeface="Courier New"/>
              </a:rPr>
              <a:t>2.</a:t>
            </a:r>
            <a:r>
              <a:rPr lang="en-US" altLang="zh-CN" b="1" kern="100" dirty="0" smtClean="0">
                <a:latin typeface="Times New Roman"/>
                <a:ea typeface="隶书"/>
                <a:cs typeface="Courier New"/>
              </a:rPr>
              <a:t>(2025·</a:t>
            </a:r>
            <a:r>
              <a:rPr lang="zh-CN" altLang="zh-CN" b="1" kern="100" dirty="0" smtClean="0">
                <a:latin typeface="Times New Roman"/>
                <a:ea typeface="隶书"/>
                <a:cs typeface="Times New Roman"/>
              </a:rPr>
              <a:t>山东高考</a:t>
            </a:r>
            <a:r>
              <a:rPr lang="en-US" altLang="zh-CN" b="1" kern="100" dirty="0" smtClean="0">
                <a:latin typeface="Times New Roman"/>
                <a:ea typeface="隶书"/>
                <a:cs typeface="Courier New"/>
              </a:rPr>
              <a:t>)</a:t>
            </a:r>
            <a:r>
              <a:rPr lang="zh-CN" altLang="zh-CN" b="1" kern="100" dirty="0" smtClean="0">
                <a:latin typeface="Times New Roman"/>
                <a:cs typeface="Times New Roman"/>
              </a:rPr>
              <a:t>分子间的作用力</a:t>
            </a:r>
            <a:r>
              <a:rPr lang="en-US" altLang="zh-CN" b="1" i="1" kern="100" dirty="0" smtClean="0">
                <a:latin typeface="Times New Roman"/>
                <a:cs typeface="Courier New"/>
              </a:rPr>
              <a:t>F</a:t>
            </a:r>
            <a:r>
              <a:rPr lang="zh-CN" altLang="zh-CN" b="1" kern="100" dirty="0" smtClean="0">
                <a:latin typeface="Times New Roman"/>
                <a:cs typeface="Times New Roman"/>
              </a:rPr>
              <a:t>与分子间距离</a:t>
            </a:r>
            <a:r>
              <a:rPr lang="en-US" altLang="zh-CN" b="1" i="1" kern="100" dirty="0" smtClean="0">
                <a:latin typeface="Times New Roman"/>
                <a:cs typeface="Courier New"/>
              </a:rPr>
              <a:t>r</a:t>
            </a:r>
            <a:r>
              <a:rPr lang="zh-CN" altLang="zh-CN" b="1" kern="100" dirty="0" smtClean="0">
                <a:latin typeface="Times New Roman"/>
                <a:cs typeface="Times New Roman"/>
              </a:rPr>
              <a:t>的关系如图所示，若规定两个分子间距离</a:t>
            </a:r>
            <a:r>
              <a:rPr lang="en-US" altLang="zh-CN" b="1" i="1" kern="100" dirty="0" smtClean="0">
                <a:latin typeface="Times New Roman"/>
                <a:cs typeface="Courier New"/>
              </a:rPr>
              <a:t>r</a:t>
            </a:r>
            <a:r>
              <a:rPr lang="zh-CN" altLang="zh-CN" b="1" kern="100" dirty="0" smtClean="0">
                <a:latin typeface="Times New Roman"/>
                <a:cs typeface="Times New Roman"/>
              </a:rPr>
              <a:t>等于</a:t>
            </a:r>
            <a:r>
              <a:rPr lang="en-US" altLang="zh-CN" b="1" i="1" kern="100" dirty="0" smtClean="0">
                <a:latin typeface="Times New Roman"/>
                <a:cs typeface="Courier New"/>
              </a:rPr>
              <a:t>r</a:t>
            </a:r>
            <a:r>
              <a:rPr lang="en-US" altLang="zh-CN" b="1" kern="100" baseline="-25000" dirty="0" smtClean="0">
                <a:latin typeface="Times New Roman"/>
                <a:cs typeface="Courier New"/>
              </a:rPr>
              <a:t>0</a:t>
            </a:r>
            <a:r>
              <a:rPr lang="zh-CN" altLang="zh-CN" b="1" kern="100" dirty="0" smtClean="0">
                <a:latin typeface="Times New Roman"/>
                <a:cs typeface="Times New Roman"/>
              </a:rPr>
              <a:t>时分子势能</a:t>
            </a:r>
            <a:r>
              <a:rPr lang="en-US" altLang="zh-CN" b="1" i="1" kern="100" dirty="0" smtClean="0">
                <a:latin typeface="Times New Roman"/>
                <a:cs typeface="Courier New"/>
              </a:rPr>
              <a:t>E</a:t>
            </a:r>
            <a:r>
              <a:rPr lang="en-US" altLang="zh-CN" b="1" kern="100" baseline="-25000" dirty="0" smtClean="0">
                <a:latin typeface="Times New Roman"/>
                <a:cs typeface="Courier New"/>
              </a:rPr>
              <a:t>p</a:t>
            </a:r>
            <a:r>
              <a:rPr lang="zh-CN" altLang="zh-CN" b="1" kern="100" dirty="0" smtClean="0">
                <a:latin typeface="Times New Roman"/>
                <a:cs typeface="Times New Roman"/>
              </a:rPr>
              <a:t>为零，则</a:t>
            </a:r>
            <a:r>
              <a:rPr lang="en-US" altLang="zh-CN" b="1" kern="100" dirty="0" smtClean="0">
                <a:latin typeface="Times New Roman"/>
                <a:cs typeface="Courier New"/>
              </a:rPr>
              <a:t>(</a:t>
            </a:r>
            <a:r>
              <a:rPr lang="zh-CN" altLang="zh-CN" b="1" kern="100" dirty="0" smtClean="0">
                <a:latin typeface="Times New Roman"/>
                <a:cs typeface="Times New Roman"/>
              </a:rPr>
              <a:t>　　</a:t>
            </a:r>
            <a:r>
              <a:rPr lang="en-US" altLang="zh-CN" b="1" kern="100" dirty="0" smtClean="0">
                <a:latin typeface="Times New Roman"/>
                <a:cs typeface="Courier New"/>
              </a:rPr>
              <a:t>)</a:t>
            </a:r>
            <a:endParaRPr lang="zh-CN" altLang="zh-CN" kern="100" dirty="0" smtClean="0">
              <a:cs typeface="Courier New"/>
            </a:endParaRPr>
          </a:p>
          <a:p>
            <a:pPr indent="0" algn="just">
              <a:lnSpc>
                <a:spcPct val="200000"/>
              </a:lnSpc>
            </a:pPr>
            <a:r>
              <a:rPr lang="en-US" altLang="zh-CN" b="1" kern="100" dirty="0" smtClean="0">
                <a:latin typeface="Times New Roman"/>
                <a:cs typeface="Courier New"/>
              </a:rPr>
              <a:t>A</a:t>
            </a:r>
            <a:r>
              <a:rPr lang="zh-CN" altLang="zh-CN" b="1" kern="100" dirty="0" smtClean="0">
                <a:latin typeface="Times New Roman"/>
                <a:cs typeface="Times New Roman"/>
              </a:rPr>
              <a:t>．只有</a:t>
            </a:r>
            <a:r>
              <a:rPr lang="en-US" altLang="zh-CN" b="1" i="1" kern="100" dirty="0" smtClean="0">
                <a:latin typeface="Times New Roman"/>
                <a:cs typeface="Courier New"/>
              </a:rPr>
              <a:t>r</a:t>
            </a:r>
            <a:r>
              <a:rPr lang="zh-CN" altLang="zh-CN" b="1" kern="100" dirty="0" smtClean="0">
                <a:latin typeface="Times New Roman"/>
                <a:cs typeface="Times New Roman"/>
              </a:rPr>
              <a:t>大于</a:t>
            </a:r>
            <a:r>
              <a:rPr lang="en-US" altLang="zh-CN" b="1" i="1" kern="100" dirty="0" smtClean="0">
                <a:latin typeface="Times New Roman"/>
                <a:cs typeface="Courier New"/>
              </a:rPr>
              <a:t>r</a:t>
            </a:r>
            <a:r>
              <a:rPr lang="en-US" altLang="zh-CN" b="1" kern="100" baseline="-25000" dirty="0" smtClean="0">
                <a:latin typeface="Times New Roman"/>
                <a:cs typeface="Courier New"/>
              </a:rPr>
              <a:t>0</a:t>
            </a:r>
            <a:r>
              <a:rPr lang="zh-CN" altLang="zh-CN" b="1" kern="100" dirty="0" smtClean="0">
                <a:latin typeface="Times New Roman"/>
                <a:cs typeface="Times New Roman"/>
              </a:rPr>
              <a:t>时，</a:t>
            </a:r>
            <a:r>
              <a:rPr lang="en-US" altLang="zh-CN" b="1" i="1" kern="100" dirty="0" smtClean="0">
                <a:latin typeface="Times New Roman"/>
                <a:cs typeface="Courier New"/>
              </a:rPr>
              <a:t>E</a:t>
            </a:r>
            <a:r>
              <a:rPr lang="en-US" altLang="zh-CN" b="1" kern="100" baseline="-25000" dirty="0" smtClean="0">
                <a:latin typeface="Times New Roman"/>
                <a:cs typeface="Courier New"/>
              </a:rPr>
              <a:t>p</a:t>
            </a:r>
            <a:r>
              <a:rPr lang="zh-CN" altLang="zh-CN" b="1" kern="100" dirty="0" smtClean="0">
                <a:latin typeface="Times New Roman"/>
                <a:cs typeface="Times New Roman"/>
              </a:rPr>
              <a:t>为正</a:t>
            </a:r>
            <a:endParaRPr lang="zh-CN" altLang="zh-CN" kern="100" dirty="0" smtClean="0">
              <a:cs typeface="Courier New"/>
            </a:endParaRPr>
          </a:p>
          <a:p>
            <a:pPr indent="0" algn="just">
              <a:lnSpc>
                <a:spcPct val="200000"/>
              </a:lnSpc>
            </a:pPr>
            <a:r>
              <a:rPr lang="en-US" altLang="zh-CN" b="1" kern="100" dirty="0" smtClean="0">
                <a:latin typeface="Times New Roman"/>
                <a:cs typeface="Courier New"/>
              </a:rPr>
              <a:t>B</a:t>
            </a:r>
            <a:r>
              <a:rPr lang="zh-CN" altLang="zh-CN" b="1" kern="100" dirty="0" smtClean="0">
                <a:latin typeface="Times New Roman"/>
                <a:cs typeface="Times New Roman"/>
              </a:rPr>
              <a:t>．只有</a:t>
            </a:r>
            <a:r>
              <a:rPr lang="en-US" altLang="zh-CN" b="1" i="1" kern="100" dirty="0" smtClean="0">
                <a:latin typeface="Times New Roman"/>
                <a:cs typeface="Courier New"/>
              </a:rPr>
              <a:t>r</a:t>
            </a:r>
            <a:r>
              <a:rPr lang="zh-CN" altLang="zh-CN" b="1" kern="100" dirty="0" smtClean="0">
                <a:latin typeface="Times New Roman"/>
                <a:cs typeface="Times New Roman"/>
              </a:rPr>
              <a:t>小于</a:t>
            </a:r>
            <a:r>
              <a:rPr lang="en-US" altLang="zh-CN" b="1" i="1" kern="100" dirty="0" smtClean="0">
                <a:latin typeface="Times New Roman"/>
                <a:cs typeface="Courier New"/>
              </a:rPr>
              <a:t>r</a:t>
            </a:r>
            <a:r>
              <a:rPr lang="en-US" altLang="zh-CN" b="1" kern="100" baseline="-25000" dirty="0" smtClean="0">
                <a:latin typeface="Times New Roman"/>
                <a:cs typeface="Courier New"/>
              </a:rPr>
              <a:t>0</a:t>
            </a:r>
            <a:r>
              <a:rPr lang="zh-CN" altLang="zh-CN" b="1" kern="100" dirty="0" smtClean="0">
                <a:latin typeface="Times New Roman"/>
                <a:cs typeface="Times New Roman"/>
              </a:rPr>
              <a:t>时，</a:t>
            </a:r>
            <a:r>
              <a:rPr lang="en-US" altLang="zh-CN" b="1" i="1" kern="100" dirty="0" smtClean="0">
                <a:latin typeface="Times New Roman"/>
                <a:cs typeface="Courier New"/>
              </a:rPr>
              <a:t>E</a:t>
            </a:r>
            <a:r>
              <a:rPr lang="en-US" altLang="zh-CN" b="1" kern="100" baseline="-25000" dirty="0" smtClean="0">
                <a:latin typeface="Times New Roman"/>
                <a:cs typeface="Courier New"/>
              </a:rPr>
              <a:t>p</a:t>
            </a:r>
            <a:r>
              <a:rPr lang="zh-CN" altLang="zh-CN" b="1" kern="100" dirty="0" smtClean="0">
                <a:latin typeface="Times New Roman"/>
                <a:cs typeface="Times New Roman"/>
              </a:rPr>
              <a:t>为正</a:t>
            </a:r>
            <a:endParaRPr lang="zh-CN" altLang="zh-CN" kern="100" dirty="0" smtClean="0">
              <a:cs typeface="Courier New"/>
            </a:endParaRPr>
          </a:p>
          <a:p>
            <a:pPr indent="0" algn="just">
              <a:lnSpc>
                <a:spcPct val="200000"/>
              </a:lnSpc>
            </a:pPr>
            <a:r>
              <a:rPr lang="en-US" altLang="zh-CN" b="1" kern="100" dirty="0" smtClean="0">
                <a:latin typeface="Times New Roman"/>
                <a:cs typeface="Courier New"/>
              </a:rPr>
              <a:t>C</a:t>
            </a:r>
            <a:r>
              <a:rPr lang="zh-CN" altLang="zh-CN" b="1" kern="100" dirty="0" smtClean="0">
                <a:latin typeface="Times New Roman"/>
                <a:cs typeface="Times New Roman"/>
              </a:rPr>
              <a:t>．当</a:t>
            </a:r>
            <a:r>
              <a:rPr lang="en-US" altLang="zh-CN" b="1" i="1" kern="100" dirty="0" smtClean="0">
                <a:latin typeface="Times New Roman"/>
                <a:cs typeface="Courier New"/>
              </a:rPr>
              <a:t>r</a:t>
            </a:r>
            <a:r>
              <a:rPr lang="zh-CN" altLang="zh-CN" b="1" kern="100" dirty="0" smtClean="0">
                <a:latin typeface="Times New Roman"/>
                <a:cs typeface="Times New Roman"/>
              </a:rPr>
              <a:t>不等于</a:t>
            </a:r>
            <a:r>
              <a:rPr lang="en-US" altLang="zh-CN" b="1" i="1" kern="100" dirty="0" smtClean="0">
                <a:latin typeface="Times New Roman"/>
                <a:cs typeface="Courier New"/>
              </a:rPr>
              <a:t>r</a:t>
            </a:r>
            <a:r>
              <a:rPr lang="en-US" altLang="zh-CN" b="1" kern="100" baseline="-25000" dirty="0" smtClean="0">
                <a:latin typeface="Times New Roman"/>
                <a:cs typeface="Courier New"/>
              </a:rPr>
              <a:t>0</a:t>
            </a:r>
            <a:r>
              <a:rPr lang="zh-CN" altLang="zh-CN" b="1" kern="100" dirty="0" smtClean="0">
                <a:latin typeface="Times New Roman"/>
                <a:cs typeface="Times New Roman"/>
              </a:rPr>
              <a:t>时，</a:t>
            </a:r>
            <a:r>
              <a:rPr lang="en-US" altLang="zh-CN" b="1" i="1" kern="100" dirty="0" smtClean="0">
                <a:latin typeface="Times New Roman"/>
                <a:cs typeface="Courier New"/>
              </a:rPr>
              <a:t>E</a:t>
            </a:r>
            <a:r>
              <a:rPr lang="en-US" altLang="zh-CN" b="1" kern="100" baseline="-25000" dirty="0" smtClean="0">
                <a:latin typeface="Times New Roman"/>
                <a:cs typeface="Courier New"/>
              </a:rPr>
              <a:t>p</a:t>
            </a:r>
            <a:r>
              <a:rPr lang="zh-CN" altLang="zh-CN" b="1" kern="100" dirty="0" smtClean="0">
                <a:latin typeface="Times New Roman"/>
                <a:cs typeface="Times New Roman"/>
              </a:rPr>
              <a:t>为正</a:t>
            </a:r>
            <a:endParaRPr lang="zh-CN" altLang="zh-CN" kern="100" dirty="0" smtClean="0">
              <a:cs typeface="Courier New"/>
            </a:endParaRPr>
          </a:p>
          <a:p>
            <a:pPr indent="0" algn="just">
              <a:lnSpc>
                <a:spcPct val="200000"/>
              </a:lnSpc>
            </a:pPr>
            <a:r>
              <a:rPr lang="en-US" altLang="zh-CN" b="1" kern="100" dirty="0" smtClean="0">
                <a:latin typeface="Times New Roman"/>
                <a:cs typeface="Courier New"/>
              </a:rPr>
              <a:t>D</a:t>
            </a:r>
            <a:r>
              <a:rPr lang="zh-CN" altLang="zh-CN" b="1" kern="100" dirty="0" smtClean="0">
                <a:latin typeface="Times New Roman"/>
                <a:cs typeface="Times New Roman"/>
              </a:rPr>
              <a:t>．当</a:t>
            </a:r>
            <a:r>
              <a:rPr lang="en-US" altLang="zh-CN" b="1" i="1" kern="100" dirty="0" smtClean="0">
                <a:latin typeface="Times New Roman"/>
                <a:cs typeface="Courier New"/>
              </a:rPr>
              <a:t>r</a:t>
            </a:r>
            <a:r>
              <a:rPr lang="zh-CN" altLang="zh-CN" b="1" kern="100" dirty="0" smtClean="0">
                <a:latin typeface="Times New Roman"/>
                <a:cs typeface="Times New Roman"/>
              </a:rPr>
              <a:t>不等于</a:t>
            </a:r>
            <a:r>
              <a:rPr lang="en-US" altLang="zh-CN" b="1" i="1" kern="100" dirty="0" smtClean="0">
                <a:latin typeface="Times New Roman"/>
                <a:cs typeface="Courier New"/>
              </a:rPr>
              <a:t>r</a:t>
            </a:r>
            <a:r>
              <a:rPr lang="en-US" altLang="zh-CN" b="1" kern="100" baseline="-25000" dirty="0" smtClean="0">
                <a:latin typeface="Times New Roman"/>
                <a:cs typeface="Courier New"/>
              </a:rPr>
              <a:t>0</a:t>
            </a:r>
            <a:r>
              <a:rPr lang="zh-CN" altLang="zh-CN" b="1" kern="100" dirty="0" smtClean="0">
                <a:latin typeface="Times New Roman"/>
                <a:cs typeface="Times New Roman"/>
              </a:rPr>
              <a:t>时，</a:t>
            </a:r>
            <a:r>
              <a:rPr lang="en-US" altLang="zh-CN" b="1" i="1" kern="100" dirty="0" smtClean="0">
                <a:latin typeface="Times New Roman"/>
                <a:cs typeface="Courier New"/>
              </a:rPr>
              <a:t>E</a:t>
            </a:r>
            <a:r>
              <a:rPr lang="en-US" altLang="zh-CN" b="1" kern="100" baseline="-25000" dirty="0" smtClean="0">
                <a:latin typeface="Times New Roman"/>
                <a:cs typeface="Courier New"/>
              </a:rPr>
              <a:t>p</a:t>
            </a:r>
            <a:r>
              <a:rPr lang="zh-CN" altLang="zh-CN" b="1" kern="100" dirty="0" smtClean="0">
                <a:latin typeface="Times New Roman"/>
                <a:cs typeface="Times New Roman"/>
              </a:rPr>
              <a:t>为负</a:t>
            </a:r>
            <a:endParaRPr lang="zh-CN" altLang="zh-CN" kern="100" dirty="0">
              <a:cs typeface="Courier New"/>
            </a:endParaRPr>
          </a:p>
        </p:txBody>
      </p:sp>
      <p:pic>
        <p:nvPicPr>
          <p:cNvPr id="1026" name="Picture 2" descr="\\Rm-042\本地磁盘 (F)\三维设计 物理 选择性必修第三册 粤教版\25WLSDGK-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969795" y="1686454"/>
            <a:ext cx="3215084" cy="2030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908720"/>
            <a:ext cx="10975658" cy="4680520"/>
          </a:xfrm>
        </p:spPr>
        <p:txBody>
          <a:bodyPr>
            <a:normAutofit/>
          </a:bodyPr>
          <a:lstStyle/>
          <a:p>
            <a:pPr indent="0" algn="just">
              <a:lnSpc>
                <a:spcPct val="200000"/>
              </a:lnSpc>
            </a:pPr>
            <a:r>
              <a:rPr lang="zh-CN" altLang="zh-CN" b="1" kern="100" dirty="0" smtClean="0">
                <a:solidFill>
                  <a:srgbClr val="FF0000"/>
                </a:solidFill>
                <a:latin typeface="Times New Roman"/>
                <a:ea typeface="黑体"/>
                <a:cs typeface="Times New Roman"/>
              </a:rPr>
              <a:t>解析：</a:t>
            </a:r>
            <a:r>
              <a:rPr lang="zh-CN" altLang="zh-CN" b="1" kern="100" dirty="0" smtClean="0">
                <a:latin typeface="Times New Roman"/>
                <a:ea typeface="楷体_GB2312"/>
                <a:cs typeface="Times New Roman"/>
              </a:rPr>
              <a:t>规定两个分子间距离</a:t>
            </a:r>
            <a:r>
              <a:rPr lang="en-US" altLang="zh-CN" b="1" i="1" kern="100" dirty="0" smtClean="0">
                <a:latin typeface="Times New Roman"/>
                <a:ea typeface="楷体_GB2312"/>
                <a:cs typeface="Courier New"/>
              </a:rPr>
              <a:t>r</a:t>
            </a:r>
            <a:r>
              <a:rPr lang="zh-CN" altLang="zh-CN" b="1" kern="100" dirty="0" smtClean="0">
                <a:latin typeface="Times New Roman"/>
                <a:ea typeface="楷体_GB2312"/>
                <a:cs typeface="Times New Roman"/>
              </a:rPr>
              <a:t>等于</a:t>
            </a:r>
            <a:r>
              <a:rPr lang="en-US" altLang="zh-CN" b="1" i="1" kern="100" dirty="0" smtClean="0">
                <a:latin typeface="Times New Roman"/>
                <a:ea typeface="楷体_GB2312"/>
                <a:cs typeface="Courier New"/>
              </a:rPr>
              <a:t>r</a:t>
            </a:r>
            <a:r>
              <a:rPr lang="en-US" altLang="zh-CN" b="1" kern="100" baseline="-25000" dirty="0" smtClean="0">
                <a:latin typeface="Times New Roman"/>
                <a:ea typeface="楷体_GB2312"/>
                <a:cs typeface="Courier New"/>
              </a:rPr>
              <a:t>0</a:t>
            </a:r>
            <a:r>
              <a:rPr lang="zh-CN" altLang="zh-CN" b="1" kern="100" dirty="0" smtClean="0">
                <a:latin typeface="Times New Roman"/>
                <a:ea typeface="楷体_GB2312"/>
                <a:cs typeface="Times New Roman"/>
              </a:rPr>
              <a:t>时分子势能为零，由题图可知，从</a:t>
            </a:r>
            <a:r>
              <a:rPr lang="en-US" altLang="zh-CN" b="1" i="1" kern="100" dirty="0" smtClean="0">
                <a:latin typeface="Times New Roman"/>
                <a:ea typeface="楷体_GB2312"/>
                <a:cs typeface="Courier New"/>
              </a:rPr>
              <a:t>r</a:t>
            </a:r>
            <a:r>
              <a:rPr lang="en-US" altLang="zh-CN" b="1" kern="100" baseline="-25000" dirty="0" smtClean="0">
                <a:latin typeface="Times New Roman"/>
                <a:ea typeface="楷体_GB2312"/>
                <a:cs typeface="Courier New"/>
              </a:rPr>
              <a:t>0</a:t>
            </a:r>
            <a:r>
              <a:rPr lang="zh-CN" altLang="zh-CN" b="1" kern="100" dirty="0" smtClean="0">
                <a:latin typeface="Times New Roman"/>
                <a:ea typeface="楷体_GB2312"/>
                <a:cs typeface="Times New Roman"/>
              </a:rPr>
              <a:t>处随着分子间距离的增大，分子间的作用力表现为引力，分子间的作用力做负功，故分子势能增大；从</a:t>
            </a:r>
            <a:r>
              <a:rPr lang="en-US" altLang="zh-CN" b="1" i="1" kern="100" dirty="0" smtClean="0">
                <a:latin typeface="Times New Roman"/>
                <a:ea typeface="楷体_GB2312"/>
                <a:cs typeface="Courier New"/>
              </a:rPr>
              <a:t>r</a:t>
            </a:r>
            <a:r>
              <a:rPr lang="en-US" altLang="zh-CN" b="1" kern="100" baseline="-25000" dirty="0" smtClean="0">
                <a:latin typeface="Times New Roman"/>
                <a:ea typeface="楷体_GB2312"/>
                <a:cs typeface="Courier New"/>
              </a:rPr>
              <a:t>0</a:t>
            </a:r>
            <a:r>
              <a:rPr lang="zh-CN" altLang="zh-CN" b="1" kern="100" dirty="0" smtClean="0">
                <a:latin typeface="Times New Roman"/>
                <a:ea typeface="楷体_GB2312"/>
                <a:cs typeface="Times New Roman"/>
              </a:rPr>
              <a:t>处随着分子间距离的减小，分子间的作用力表现为斥力，分子间的作用力做负功，分子势能增大；故可知当</a:t>
            </a:r>
            <a:r>
              <a:rPr lang="en-US" altLang="zh-CN" b="1" i="1" kern="100" dirty="0" smtClean="0">
                <a:latin typeface="Times New Roman"/>
                <a:ea typeface="楷体_GB2312"/>
                <a:cs typeface="Courier New"/>
              </a:rPr>
              <a:t>r</a:t>
            </a:r>
            <a:r>
              <a:rPr lang="zh-CN" altLang="zh-CN" b="1" kern="100" dirty="0" smtClean="0">
                <a:latin typeface="Times New Roman"/>
                <a:ea typeface="楷体_GB2312"/>
                <a:cs typeface="Times New Roman"/>
              </a:rPr>
              <a:t>不等于</a:t>
            </a:r>
            <a:r>
              <a:rPr lang="en-US" altLang="zh-CN" b="1" i="1" kern="100" dirty="0" smtClean="0">
                <a:latin typeface="Times New Roman"/>
                <a:ea typeface="楷体_GB2312"/>
                <a:cs typeface="Courier New"/>
              </a:rPr>
              <a:t>r</a:t>
            </a:r>
            <a:r>
              <a:rPr lang="en-US" altLang="zh-CN" b="1" kern="100" baseline="-25000" dirty="0" smtClean="0">
                <a:latin typeface="Times New Roman"/>
                <a:ea typeface="楷体_GB2312"/>
                <a:cs typeface="Courier New"/>
              </a:rPr>
              <a:t>0</a:t>
            </a:r>
            <a:r>
              <a:rPr lang="zh-CN" altLang="zh-CN" b="1" kern="100" dirty="0" smtClean="0">
                <a:latin typeface="Times New Roman"/>
                <a:ea typeface="楷体_GB2312"/>
                <a:cs typeface="Times New Roman"/>
              </a:rPr>
              <a:t>时，</a:t>
            </a:r>
            <a:r>
              <a:rPr lang="en-US" altLang="zh-CN" b="1" i="1" kern="100" dirty="0" smtClean="0">
                <a:latin typeface="Times New Roman"/>
                <a:ea typeface="楷体_GB2312"/>
                <a:cs typeface="Courier New"/>
              </a:rPr>
              <a:t>E</a:t>
            </a:r>
            <a:r>
              <a:rPr lang="en-US" altLang="zh-CN" b="1" kern="100" baseline="-25000" dirty="0" smtClean="0">
                <a:latin typeface="Times New Roman"/>
                <a:ea typeface="楷体_GB2312"/>
                <a:cs typeface="Courier New"/>
              </a:rPr>
              <a:t>p</a:t>
            </a:r>
            <a:r>
              <a:rPr lang="zh-CN" altLang="zh-CN" b="1" kern="100" dirty="0" smtClean="0">
                <a:latin typeface="Times New Roman"/>
                <a:ea typeface="楷体_GB2312"/>
                <a:cs typeface="Times New Roman"/>
              </a:rPr>
              <a:t>为正，故</a:t>
            </a:r>
            <a:r>
              <a:rPr lang="en-US" altLang="zh-CN" b="1" kern="100" dirty="0" smtClean="0">
                <a:latin typeface="Times New Roman"/>
                <a:ea typeface="楷体_GB2312"/>
                <a:cs typeface="Courier New"/>
              </a:rPr>
              <a:t>C</a:t>
            </a:r>
            <a:r>
              <a:rPr lang="zh-CN" altLang="zh-CN" b="1" kern="100" dirty="0" smtClean="0">
                <a:latin typeface="Times New Roman"/>
                <a:ea typeface="楷体_GB2312"/>
                <a:cs typeface="Times New Roman"/>
              </a:rPr>
              <a:t>正确，</a:t>
            </a:r>
            <a:r>
              <a:rPr lang="en-US" altLang="zh-CN" b="1" kern="100" dirty="0" smtClean="0">
                <a:latin typeface="Times New Roman"/>
                <a:ea typeface="楷体_GB2312"/>
                <a:cs typeface="Courier New"/>
              </a:rPr>
              <a:t>A</a:t>
            </a:r>
            <a:r>
              <a:rPr lang="zh-CN" altLang="zh-CN" b="1" kern="100" dirty="0" smtClean="0">
                <a:latin typeface="Times New Roman"/>
                <a:ea typeface="楷体_GB2312"/>
                <a:cs typeface="Times New Roman"/>
              </a:rPr>
              <a:t>、</a:t>
            </a:r>
            <a:r>
              <a:rPr lang="en-US" altLang="zh-CN" b="1" kern="100" dirty="0" smtClean="0">
                <a:latin typeface="Times New Roman"/>
                <a:ea typeface="楷体_GB2312"/>
                <a:cs typeface="Courier New"/>
              </a:rPr>
              <a:t>B</a:t>
            </a:r>
            <a:r>
              <a:rPr lang="zh-CN" altLang="zh-CN" b="1" kern="100" dirty="0" smtClean="0">
                <a:latin typeface="Times New Roman"/>
                <a:ea typeface="楷体_GB2312"/>
                <a:cs typeface="Times New Roman"/>
              </a:rPr>
              <a:t>、</a:t>
            </a:r>
            <a:r>
              <a:rPr lang="en-US" altLang="zh-CN" b="1" kern="100" dirty="0" smtClean="0">
                <a:latin typeface="Times New Roman"/>
                <a:ea typeface="楷体_GB2312"/>
                <a:cs typeface="Courier New"/>
              </a:rPr>
              <a:t>D</a:t>
            </a:r>
            <a:r>
              <a:rPr lang="zh-CN" altLang="zh-CN" b="1" kern="100" dirty="0" smtClean="0">
                <a:latin typeface="Times New Roman"/>
                <a:ea typeface="楷体_GB2312"/>
                <a:cs typeface="Times New Roman"/>
              </a:rPr>
              <a:t>错误。</a:t>
            </a:r>
            <a:endParaRPr lang="zh-CN" altLang="zh-CN" kern="100" dirty="0" smtClean="0">
              <a:cs typeface="Courier New"/>
            </a:endParaRPr>
          </a:p>
          <a:p>
            <a:pPr indent="0" algn="just">
              <a:lnSpc>
                <a:spcPct val="200000"/>
              </a:lnSpc>
              <a:tabLst>
                <a:tab pos="2610485" algn="l"/>
              </a:tabLst>
            </a:pPr>
            <a:r>
              <a:rPr lang="zh-CN" altLang="zh-CN" b="1" kern="100" dirty="0" smtClean="0">
                <a:solidFill>
                  <a:srgbClr val="FF0000"/>
                </a:solidFill>
                <a:latin typeface="Times New Roman"/>
                <a:ea typeface="黑体"/>
                <a:cs typeface="Times New Roman"/>
              </a:rPr>
              <a:t>答案：</a:t>
            </a:r>
            <a:r>
              <a:rPr lang="en-US" altLang="zh-CN" b="1" kern="100" dirty="0" smtClean="0">
                <a:latin typeface="Times New Roman"/>
                <a:ea typeface="楷体_GB2312"/>
              </a:rPr>
              <a:t> C</a:t>
            </a:r>
            <a:endParaRPr lang="zh-CN" altLang="zh-CN" kern="100" dirty="0">
              <a:cs typeface="Courier New"/>
            </a:endParaRPr>
          </a:p>
        </p:txBody>
      </p:sp>
    </p:spTree>
    <p:extLst>
      <p:ext uri="{BB962C8B-B14F-4D97-AF65-F5344CB8AC3E}">
        <p14:creationId xmlns:p14="http://schemas.microsoft.com/office/powerpoint/2010/main" val="176102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20923" y="260648"/>
            <a:ext cx="11881320" cy="6408712"/>
          </a:xfrm>
        </p:spPr>
        <p:txBody>
          <a:bodyPr>
            <a:normAutofit lnSpcReduction="10000"/>
          </a:bodyPr>
          <a:lstStyle/>
          <a:p>
            <a:pPr marL="539750" indent="-53975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a:t>
            </a:r>
            <a:r>
              <a:rPr lang="zh-CN" altLang="zh-CN" sz="1050" kern="100" dirty="0">
                <a:cs typeface="Courier New"/>
              </a:rPr>
              <a:t> </a:t>
            </a:r>
            <a:r>
              <a:rPr lang="zh-CN" altLang="zh-CN" b="1" kern="100" dirty="0">
                <a:latin typeface="Times New Roman"/>
                <a:cs typeface="Times New Roman"/>
              </a:rPr>
              <a:t>甲分子固定在坐标原点</a:t>
            </a:r>
            <a:r>
              <a:rPr lang="en-US" altLang="zh-CN" b="1" i="1" kern="100" dirty="0">
                <a:latin typeface="Times New Roman"/>
                <a:cs typeface="Courier New"/>
              </a:rPr>
              <a:t>O</a:t>
            </a:r>
            <a:r>
              <a:rPr lang="zh-CN" altLang="zh-CN" b="1" kern="100" dirty="0">
                <a:latin typeface="Times New Roman"/>
                <a:cs typeface="Times New Roman"/>
              </a:rPr>
              <a:t>，乙分子位于</a:t>
            </a:r>
            <a:r>
              <a:rPr lang="en-US" altLang="zh-CN" b="1" i="1" kern="100" dirty="0">
                <a:latin typeface="Times New Roman"/>
                <a:cs typeface="Courier New"/>
              </a:rPr>
              <a:t>r</a:t>
            </a:r>
            <a:r>
              <a:rPr lang="zh-CN" altLang="zh-CN" b="1" kern="100" dirty="0">
                <a:latin typeface="Times New Roman"/>
                <a:cs typeface="Times New Roman"/>
              </a:rPr>
              <a:t>轴上，甲、乙两分子间</a:t>
            </a:r>
            <a:r>
              <a:rPr lang="zh-CN" altLang="zh-CN" b="1" kern="100" dirty="0" smtClean="0">
                <a:latin typeface="Times New Roman"/>
                <a:cs typeface="Times New Roman"/>
              </a:rPr>
              <a:t>作</a:t>
            </a:r>
            <a:endParaRPr lang="en-US" altLang="zh-CN" b="1" kern="100" dirty="0" smtClean="0">
              <a:latin typeface="Times New Roman"/>
              <a:cs typeface="Times New Roman"/>
            </a:endParaRPr>
          </a:p>
          <a:p>
            <a:pPr marL="539750" indent="-539750"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用</a:t>
            </a:r>
            <a:r>
              <a:rPr lang="zh-CN" altLang="zh-CN" b="1" kern="100" dirty="0">
                <a:latin typeface="Times New Roman"/>
                <a:cs typeface="Times New Roman"/>
              </a:rPr>
              <a:t>力与分子间距离关系图像如图中曲线所示，</a:t>
            </a:r>
            <a:r>
              <a:rPr lang="en-US" altLang="zh-CN" b="1" i="1" kern="100" dirty="0">
                <a:latin typeface="Times New Roman"/>
                <a:cs typeface="Courier New"/>
              </a:rPr>
              <a:t>F</a:t>
            </a:r>
            <a:r>
              <a:rPr lang="en-US" altLang="zh-CN" b="1" kern="100" dirty="0">
                <a:latin typeface="Times New Roman"/>
                <a:cs typeface="Courier New"/>
              </a:rPr>
              <a:t>&gt;0</a:t>
            </a:r>
            <a:r>
              <a:rPr lang="zh-CN" altLang="zh-CN" b="1" kern="100" dirty="0">
                <a:latin typeface="Times New Roman"/>
                <a:cs typeface="Times New Roman"/>
              </a:rPr>
              <a:t>为斥力，</a:t>
            </a:r>
            <a:r>
              <a:rPr lang="en-US" altLang="zh-CN" b="1" i="1" kern="100" dirty="0">
                <a:latin typeface="Times New Roman"/>
                <a:cs typeface="Courier New"/>
              </a:rPr>
              <a:t>F</a:t>
            </a:r>
            <a:r>
              <a:rPr lang="en-US" altLang="zh-CN" b="1" kern="100" dirty="0">
                <a:latin typeface="Times New Roman"/>
                <a:cs typeface="Courier New"/>
              </a:rPr>
              <a:t>&lt;0</a:t>
            </a:r>
            <a:r>
              <a:rPr lang="zh-CN" altLang="zh-CN" b="1" kern="100" dirty="0" smtClean="0">
                <a:latin typeface="Times New Roman"/>
                <a:cs typeface="Times New Roman"/>
              </a:rPr>
              <a:t>为</a:t>
            </a:r>
            <a:endParaRPr lang="en-US" altLang="zh-CN" b="1" kern="100" dirty="0" smtClean="0">
              <a:latin typeface="Times New Roman"/>
              <a:cs typeface="Times New Roman"/>
            </a:endParaRPr>
          </a:p>
          <a:p>
            <a:pPr marL="539750" indent="-539750" algn="just">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引力</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d</a:t>
            </a:r>
            <a:r>
              <a:rPr lang="zh-CN" altLang="zh-CN" b="1" kern="100" dirty="0">
                <a:latin typeface="Times New Roman"/>
                <a:cs typeface="Times New Roman"/>
              </a:rPr>
              <a:t>为</a:t>
            </a:r>
            <a:r>
              <a:rPr lang="en-US" altLang="zh-CN" b="1" i="1" kern="100" dirty="0">
                <a:latin typeface="Times New Roman"/>
                <a:cs typeface="Courier New"/>
              </a:rPr>
              <a:t>r</a:t>
            </a:r>
            <a:r>
              <a:rPr lang="zh-CN" altLang="zh-CN" b="1" kern="100" dirty="0">
                <a:latin typeface="Times New Roman"/>
                <a:cs typeface="Times New Roman"/>
              </a:rPr>
              <a:t>轴上四个特定的位置，现把乙分子从</a:t>
            </a:r>
            <a:r>
              <a:rPr lang="en-US" altLang="zh-CN" b="1" i="1" kern="100" dirty="0">
                <a:latin typeface="Times New Roman"/>
                <a:cs typeface="Courier New"/>
              </a:rPr>
              <a:t>a</a:t>
            </a:r>
            <a:r>
              <a:rPr lang="zh-CN" altLang="zh-CN" b="1" kern="100" dirty="0">
                <a:latin typeface="Times New Roman"/>
                <a:cs typeface="Times New Roman"/>
              </a:rPr>
              <a:t>处</a:t>
            </a:r>
            <a:r>
              <a:rPr lang="zh-CN" altLang="zh-CN" b="1" kern="100" dirty="0" smtClean="0">
                <a:latin typeface="Times New Roman"/>
                <a:cs typeface="Times New Roman"/>
              </a:rPr>
              <a:t>由</a:t>
            </a:r>
            <a:r>
              <a:rPr lang="en-US" altLang="zh-CN" b="1" kern="100" dirty="0">
                <a:latin typeface="Times New Roman"/>
                <a:cs typeface="Times New Roman"/>
              </a:rPr>
              <a:t>	</a:t>
            </a:r>
            <a:r>
              <a:rPr lang="zh-CN" altLang="zh-CN" b="1" kern="100" dirty="0" smtClean="0">
                <a:latin typeface="Times New Roman"/>
                <a:cs typeface="Times New Roman"/>
              </a:rPr>
              <a:t>静</a:t>
            </a:r>
            <a:r>
              <a:rPr lang="zh-CN" altLang="zh-CN" b="1" kern="100" dirty="0">
                <a:latin typeface="Times New Roman"/>
                <a:cs typeface="Times New Roman"/>
              </a:rPr>
              <a:t>止释放，</a:t>
            </a:r>
            <a:r>
              <a:rPr lang="zh-CN" altLang="zh-CN" b="1" kern="100" dirty="0" smtClean="0">
                <a:latin typeface="Times New Roman"/>
                <a:cs typeface="Times New Roman"/>
              </a:rPr>
              <a:t>则</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．乙分子从</a:t>
            </a:r>
            <a:r>
              <a:rPr lang="en-US" altLang="zh-CN" b="1" i="1" kern="100" dirty="0">
                <a:latin typeface="Times New Roman"/>
                <a:cs typeface="Courier New"/>
              </a:rPr>
              <a:t>a</a:t>
            </a:r>
            <a:r>
              <a:rPr lang="zh-CN" altLang="zh-CN" b="1" kern="100" dirty="0">
                <a:latin typeface="Times New Roman"/>
                <a:cs typeface="Times New Roman"/>
              </a:rPr>
              <a:t>到</a:t>
            </a:r>
            <a:r>
              <a:rPr lang="en-US" altLang="zh-CN" b="1" i="1" kern="100" dirty="0">
                <a:latin typeface="Times New Roman"/>
                <a:cs typeface="Courier New"/>
              </a:rPr>
              <a:t>b</a:t>
            </a:r>
            <a:r>
              <a:rPr lang="zh-CN" altLang="zh-CN" b="1" kern="100" dirty="0">
                <a:latin typeface="Times New Roman"/>
                <a:cs typeface="Times New Roman"/>
              </a:rPr>
              <a:t>过程中，两分子间无分子斥力</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．乙分子从</a:t>
            </a:r>
            <a:r>
              <a:rPr lang="en-US" altLang="zh-CN" b="1" i="1" kern="100" dirty="0">
                <a:latin typeface="Times New Roman"/>
                <a:cs typeface="Courier New"/>
              </a:rPr>
              <a:t>a</a:t>
            </a:r>
            <a:r>
              <a:rPr lang="zh-CN" altLang="zh-CN" b="1" kern="100" dirty="0">
                <a:latin typeface="Times New Roman"/>
                <a:cs typeface="Times New Roman"/>
              </a:rPr>
              <a:t>到</a:t>
            </a:r>
            <a:r>
              <a:rPr lang="en-US" altLang="zh-CN" b="1" i="1" kern="100" dirty="0">
                <a:latin typeface="Times New Roman"/>
                <a:cs typeface="Courier New"/>
              </a:rPr>
              <a:t>c</a:t>
            </a:r>
            <a:r>
              <a:rPr lang="zh-CN" altLang="zh-CN" b="1" kern="100" dirty="0">
                <a:latin typeface="Times New Roman"/>
                <a:cs typeface="Times New Roman"/>
              </a:rPr>
              <a:t>过程中，两分子间的分子引力先减小后增大</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．乙分子从</a:t>
            </a:r>
            <a:r>
              <a:rPr lang="en-US" altLang="zh-CN" b="1" i="1" kern="100" dirty="0">
                <a:latin typeface="Times New Roman"/>
                <a:cs typeface="Courier New"/>
              </a:rPr>
              <a:t>a</a:t>
            </a:r>
            <a:r>
              <a:rPr lang="zh-CN" altLang="zh-CN" b="1" kern="100" dirty="0">
                <a:latin typeface="Times New Roman"/>
                <a:cs typeface="Times New Roman"/>
              </a:rPr>
              <a:t>到</a:t>
            </a:r>
            <a:r>
              <a:rPr lang="en-US" altLang="zh-CN" b="1" i="1" kern="100" dirty="0">
                <a:latin typeface="Times New Roman"/>
                <a:cs typeface="Courier New"/>
              </a:rPr>
              <a:t>c</a:t>
            </a:r>
            <a:r>
              <a:rPr lang="zh-CN" altLang="zh-CN" b="1" kern="100" dirty="0">
                <a:latin typeface="Times New Roman"/>
                <a:cs typeface="Times New Roman"/>
              </a:rPr>
              <a:t>一直加速</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．乙分子从</a:t>
            </a:r>
            <a:r>
              <a:rPr lang="en-US" altLang="zh-CN" b="1" i="1" kern="100" dirty="0">
                <a:latin typeface="Times New Roman"/>
                <a:cs typeface="Courier New"/>
              </a:rPr>
              <a:t>a</a:t>
            </a:r>
            <a:r>
              <a:rPr lang="zh-CN" altLang="zh-CN" b="1" kern="100" dirty="0">
                <a:latin typeface="Times New Roman"/>
                <a:cs typeface="Times New Roman"/>
              </a:rPr>
              <a:t>到</a:t>
            </a:r>
            <a:r>
              <a:rPr lang="en-US" altLang="zh-CN" b="1" i="1" kern="100" dirty="0">
                <a:latin typeface="Times New Roman"/>
                <a:cs typeface="Courier New"/>
              </a:rPr>
              <a:t>b</a:t>
            </a:r>
            <a:r>
              <a:rPr lang="zh-CN" altLang="zh-CN" b="1" kern="100" dirty="0">
                <a:latin typeface="Times New Roman"/>
                <a:cs typeface="Times New Roman"/>
              </a:rPr>
              <a:t>加速，从</a:t>
            </a:r>
            <a:r>
              <a:rPr lang="en-US" altLang="zh-CN" b="1" i="1" kern="100" dirty="0">
                <a:latin typeface="Times New Roman"/>
                <a:cs typeface="Courier New"/>
              </a:rPr>
              <a:t>b</a:t>
            </a:r>
            <a:r>
              <a:rPr lang="zh-CN" altLang="zh-CN" b="1" kern="100" dirty="0">
                <a:latin typeface="Times New Roman"/>
                <a:cs typeface="Times New Roman"/>
              </a:rPr>
              <a:t>到</a:t>
            </a:r>
            <a:r>
              <a:rPr lang="en-US" altLang="zh-CN" b="1" i="1" kern="100" dirty="0">
                <a:latin typeface="Times New Roman"/>
                <a:cs typeface="Courier New"/>
              </a:rPr>
              <a:t>c</a:t>
            </a:r>
            <a:r>
              <a:rPr lang="zh-CN" altLang="zh-CN" b="1" kern="100" dirty="0">
                <a:latin typeface="Times New Roman"/>
                <a:cs typeface="Times New Roman"/>
              </a:rPr>
              <a:t>减速</a:t>
            </a:r>
            <a:endParaRPr lang="zh-CN" altLang="zh-CN" sz="1050" kern="100" dirty="0">
              <a:cs typeface="Courier New"/>
            </a:endParaRPr>
          </a:p>
          <a:p>
            <a:pPr marL="539750"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分</a:t>
            </a:r>
            <a:r>
              <a:rPr lang="zh-CN" altLang="zh-CN" b="1" kern="100" dirty="0">
                <a:latin typeface="Times New Roman"/>
                <a:ea typeface="楷体_GB2312"/>
                <a:cs typeface="Times New Roman"/>
              </a:rPr>
              <a:t>子间的引力与斥力是同时存在的，乙分子从</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到</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过程中，引力大于斥力，整体表现为引力，</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错误；乙分子从</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到</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过程中分子引力逐渐增大，</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错误；乙分子从</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到</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过程中分子间表现为引力，所以乙分子一直做加速运动，</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539750"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marL="539750" indent="0" algn="just">
              <a:tabLst>
                <a:tab pos="5581015" algn="l"/>
              </a:tabLst>
            </a:pPr>
            <a:endParaRPr lang="zh-CN" altLang="zh-CN" sz="1050" kern="100" dirty="0">
              <a:cs typeface="Courier New"/>
            </a:endParaRPr>
          </a:p>
          <a:p>
            <a:pPr marL="539750" indent="0"/>
            <a:endParaRPr lang="zh-CN" altLang="en-US" dirty="0"/>
          </a:p>
        </p:txBody>
      </p:sp>
      <p:pic>
        <p:nvPicPr>
          <p:cNvPr id="15362" name="Picture 2" descr="F:\粤教版物理选择性必修第三册\20XWL1-1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625979" y="332659"/>
            <a:ext cx="2190487" cy="1183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8" end="8"/>
                                            </p:txEl>
                                          </p:spTgt>
                                        </p:tgtEl>
                                        <p:attrNameLst>
                                          <p:attrName>style.visibility</p:attrName>
                                        </p:attrNameLst>
                                      </p:cBhvr>
                                      <p:to>
                                        <p:strVal val="visible"/>
                                      </p:to>
                                    </p:set>
                                    <p:animEffect transition="in" filter="randombar(horizontal)">
                                      <p:cBhvr>
                                        <p:cTn id="12"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340768"/>
            <a:ext cx="11191682" cy="4896544"/>
          </a:xfrm>
        </p:spPr>
        <p:txBody>
          <a:bodyPr>
            <a:normAutofit/>
          </a:bodyPr>
          <a:lstStyle/>
          <a:p>
            <a:pPr marL="539750" indent="-539750" algn="just">
              <a:tabLst>
                <a:tab pos="5581015" algn="l"/>
              </a:tabLst>
            </a:pPr>
            <a:r>
              <a:rPr lang="zh-CN" altLang="zh-CN" b="1" kern="100" dirty="0">
                <a:solidFill>
                  <a:schemeClr val="accent2">
                    <a:lumMod val="50000"/>
                  </a:schemeClr>
                </a:solidFill>
                <a:latin typeface="Times New Roman"/>
                <a:ea typeface="黑体"/>
                <a:cs typeface="Times New Roman"/>
              </a:rPr>
              <a:t>一、培养创新意识和创新思维</a:t>
            </a:r>
            <a:endParaRPr lang="zh-CN" altLang="zh-CN" sz="1050" kern="100" dirty="0">
              <a:solidFill>
                <a:schemeClr val="accent2">
                  <a:lumMod val="50000"/>
                </a:schemeClr>
              </a:solidFill>
              <a:cs typeface="Courier New"/>
            </a:endParaRPr>
          </a:p>
          <a:p>
            <a:pPr marL="539750" indent="0" algn="just">
              <a:tabLst>
                <a:tab pos="5581015" algn="l"/>
              </a:tabLst>
            </a:pPr>
            <a:r>
              <a:rPr lang="en-US" altLang="zh-CN" b="1" kern="100" dirty="0">
                <a:latin typeface="Times New Roman"/>
                <a:ea typeface="隶书"/>
                <a:cs typeface="Courier New"/>
              </a:rPr>
              <a:t>(</a:t>
            </a:r>
            <a:r>
              <a:rPr lang="zh-CN" altLang="zh-CN" b="1" kern="100" dirty="0">
                <a:latin typeface="Times New Roman"/>
                <a:ea typeface="隶书"/>
                <a:cs typeface="Times New Roman"/>
              </a:rPr>
              <a:t>选自人教</a:t>
            </a:r>
            <a:r>
              <a:rPr lang="zh-CN" altLang="zh-CN" b="1" kern="100" dirty="0" smtClean="0">
                <a:latin typeface="Times New Roman"/>
                <a:ea typeface="隶书"/>
                <a:cs typeface="Times New Roman"/>
              </a:rPr>
              <a:t>版教</a:t>
            </a:r>
            <a:r>
              <a:rPr lang="zh-CN" altLang="zh-CN" b="1" kern="100" dirty="0">
                <a:latin typeface="Times New Roman"/>
                <a:ea typeface="隶书"/>
                <a:cs typeface="Times New Roman"/>
              </a:rPr>
              <a:t>材课后练习</a:t>
            </a:r>
            <a:r>
              <a:rPr lang="en-US" altLang="zh-CN" b="1" kern="100" dirty="0">
                <a:latin typeface="Times New Roman"/>
                <a:ea typeface="隶书"/>
                <a:cs typeface="Courier New"/>
              </a:rPr>
              <a:t>)</a:t>
            </a:r>
            <a:r>
              <a:rPr lang="zh-CN" altLang="zh-CN" b="1" kern="100" dirty="0">
                <a:latin typeface="Times New Roman"/>
                <a:cs typeface="Times New Roman"/>
              </a:rPr>
              <a:t>以下关于布朗运动的说法是否正确？说明理由。</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布朗运动就是分子的无规则运动。</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布朗运动证明，组成固体小颗粒的分子在做无规则运动。</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向一锅水中撒一点胡椒粉，加热时发现水中的胡椒粉在翻滚。这说明温度越高布朗运动越剧烈。</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在显微镜下可以观察到煤油中小粒灰尘的布朗运动，这说明煤油分子在做无规则运动。</a:t>
            </a:r>
            <a:endParaRPr lang="zh-CN" altLang="zh-CN" sz="1050" kern="100" dirty="0">
              <a:cs typeface="Courier New"/>
            </a:endParaRPr>
          </a:p>
          <a:p>
            <a:pPr marL="539750" indent="0"/>
            <a:endParaRPr lang="zh-CN" altLang="en-US" dirty="0"/>
          </a:p>
        </p:txBody>
      </p:sp>
      <p:pic>
        <p:nvPicPr>
          <p:cNvPr id="16386" name="Picture 2" descr="新课程学案3培优高素养.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377649" y="764704"/>
            <a:ext cx="5126644"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628800"/>
            <a:ext cx="10975658" cy="3816424"/>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错误，布朗运动是悬浮在液体</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或气体</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中的固体小颗粒的无规则运动，并不是分子的无规则运动。</a:t>
            </a:r>
            <a:endParaRPr lang="zh-CN" altLang="zh-CN" sz="1050" kern="100" dirty="0">
              <a:cs typeface="Courier New"/>
            </a:endParaRPr>
          </a:p>
          <a:p>
            <a:pPr indent="0" algn="just">
              <a:tabLst>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错误，布朗运动证明了液体</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或气体</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分子在做无规则运动。</a:t>
            </a:r>
            <a:endParaRPr lang="zh-CN" altLang="zh-CN" sz="1050" kern="100" dirty="0">
              <a:cs typeface="Courier New"/>
            </a:endParaRPr>
          </a:p>
          <a:p>
            <a:pPr indent="0" algn="just">
              <a:tabLst>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错误，胡椒粉的运动不是布朗运动，布朗运动是液体分子的撞击形成的，不是对流形成的。</a:t>
            </a:r>
            <a:endParaRPr lang="zh-CN" altLang="zh-CN" sz="1050" kern="100" dirty="0">
              <a:cs typeface="Courier New"/>
            </a:endParaRPr>
          </a:p>
          <a:p>
            <a:pPr indent="0" algn="just">
              <a:tabLst>
                <a:tab pos="5581015" algn="l"/>
              </a:tabLst>
            </a:pPr>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正确，布朗运动能够说明液体分子在做无规则运动。</a:t>
            </a:r>
            <a:endParaRPr lang="zh-CN" altLang="zh-CN" sz="1050" kern="100" dirty="0">
              <a:cs typeface="Courier New"/>
            </a:endParaRPr>
          </a:p>
          <a:p>
            <a:pPr indent="0"/>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620688"/>
            <a:ext cx="10975658" cy="5616624"/>
          </a:xfrm>
        </p:spPr>
        <p:txBody>
          <a:bodyPr>
            <a:normAutofit/>
          </a:bodyPr>
          <a:lstStyle/>
          <a:p>
            <a:pPr marL="452438" indent="-452438" algn="just">
              <a:tabLst>
                <a:tab pos="5581015" algn="l"/>
              </a:tabLst>
            </a:pPr>
            <a:r>
              <a:rPr lang="zh-CN" altLang="zh-CN" b="1" kern="100" dirty="0">
                <a:solidFill>
                  <a:schemeClr val="accent2">
                    <a:lumMod val="50000"/>
                  </a:schemeClr>
                </a:solidFill>
                <a:latin typeface="Times New Roman"/>
                <a:ea typeface="黑体"/>
                <a:cs typeface="Times New Roman"/>
              </a:rPr>
              <a:t>二、注重学以致用和思维建模</a:t>
            </a:r>
            <a:endParaRPr lang="zh-CN" altLang="zh-CN" sz="1050" kern="100" dirty="0">
              <a:solidFill>
                <a:schemeClr val="accent2">
                  <a:lumMod val="50000"/>
                </a:schemeClr>
              </a:solidFill>
              <a:cs typeface="Courier New"/>
            </a:endParaRPr>
          </a:p>
          <a:p>
            <a:pPr marL="452438" indent="-452438" algn="just">
              <a:tabLst>
                <a:tab pos="5581015" algn="l"/>
              </a:tabLst>
            </a:pPr>
            <a:r>
              <a:rPr lang="en-US" altLang="zh-CN" b="1" kern="100" dirty="0">
                <a:latin typeface="Times New Roman"/>
                <a:cs typeface="Courier New"/>
              </a:rPr>
              <a:t>1</a:t>
            </a:r>
            <a:r>
              <a:rPr lang="zh-CN" altLang="zh-CN" b="1" kern="100" smtClean="0">
                <a:latin typeface="Times New Roman"/>
                <a:cs typeface="Times New Roman"/>
              </a:rPr>
              <a:t>．气</a:t>
            </a:r>
            <a:r>
              <a:rPr lang="zh-CN" altLang="zh-CN" b="1" kern="100" dirty="0">
                <a:latin typeface="Times New Roman"/>
                <a:cs typeface="Times New Roman"/>
              </a:rPr>
              <a:t>溶胶粒子是悬浮在大气中的微小颗粒，如云、雾、细菌、尘埃、烟尘等，具有很多动力学性质、光学性质，比如布朗运动，光的反射、散射等。粒子直径小于</a:t>
            </a:r>
            <a:r>
              <a:rPr lang="en-US" altLang="zh-CN" b="1" kern="100" dirty="0">
                <a:latin typeface="Times New Roman"/>
                <a:cs typeface="Courier New"/>
              </a:rPr>
              <a:t>10 μm</a:t>
            </a:r>
            <a:r>
              <a:rPr lang="zh-CN" altLang="zh-CN" b="1" kern="100" dirty="0">
                <a:latin typeface="Times New Roman"/>
                <a:cs typeface="Times New Roman"/>
              </a:rPr>
              <a:t>的气溶胶称为飘尘，关于封闭环境中的飘尘粒子，下列说法正确的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．在空气中会缓慢下沉到地面</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．在空气中会缓慢上升到空中</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．在空气中做无规则运动</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．受到的空气分子作用力的合力始终等于其所受到的重力</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988840"/>
            <a:ext cx="10975658" cy="3312368"/>
          </a:xfrm>
        </p:spPr>
        <p:txBody>
          <a:bodyPr/>
          <a:lstStyle/>
          <a:p>
            <a:pPr indent="0" algn="just">
              <a:lnSpc>
                <a:spcPct val="200000"/>
              </a:lnSpc>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封</a:t>
            </a:r>
            <a:r>
              <a:rPr lang="zh-CN" altLang="zh-CN" b="1" kern="100" dirty="0">
                <a:latin typeface="Times New Roman"/>
                <a:ea typeface="楷体_GB2312"/>
                <a:cs typeface="Times New Roman"/>
              </a:rPr>
              <a:t>闭环境中的飘尘粒子的运动属于布朗运动，在空气中做无规则运动，不会缓慢下沉到地面，也不会缓慢上升到空中，故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正确；做布朗运动的飘尘粒子做无规则运动，受力不平衡，故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0">
              <a:lnSpc>
                <a:spcPct val="200000"/>
              </a:lnSpc>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260648"/>
            <a:ext cx="11593288" cy="6264696"/>
          </a:xfrm>
        </p:spPr>
        <p:txBody>
          <a:bodyPr>
            <a:normAutofit lnSpcReduction="10000"/>
          </a:bodyPr>
          <a:lstStyle/>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为了预</a:t>
            </a:r>
            <a:r>
              <a:rPr lang="zh-CN" altLang="zh-CN" b="1" kern="100" dirty="0" smtClean="0">
                <a:latin typeface="Times New Roman"/>
                <a:cs typeface="Times New Roman"/>
              </a:rPr>
              <a:t>防</a:t>
            </a:r>
            <a:r>
              <a:rPr lang="zh-CN" altLang="en-US" b="1" kern="100" dirty="0" smtClean="0">
                <a:latin typeface="Times New Roman"/>
                <a:cs typeface="Times New Roman"/>
              </a:rPr>
              <a:t>流行疾病</a:t>
            </a:r>
            <a:r>
              <a:rPr lang="zh-CN" altLang="zh-CN" b="1" kern="100" dirty="0" smtClean="0">
                <a:latin typeface="Times New Roman"/>
                <a:cs typeface="Times New Roman"/>
              </a:rPr>
              <a:t>，</a:t>
            </a:r>
            <a:r>
              <a:rPr lang="zh-CN" altLang="zh-CN" b="1" kern="100" dirty="0">
                <a:latin typeface="Times New Roman"/>
                <a:cs typeface="Times New Roman"/>
              </a:rPr>
              <a:t>人</a:t>
            </a:r>
            <a:r>
              <a:rPr lang="zh-CN" altLang="zh-CN" b="1" kern="100" dirty="0" smtClean="0">
                <a:latin typeface="Times New Roman"/>
                <a:cs typeface="Times New Roman"/>
              </a:rPr>
              <a:t>们</a:t>
            </a:r>
            <a:r>
              <a:rPr lang="zh-CN" altLang="en-US" b="1" kern="100" dirty="0" smtClean="0">
                <a:latin typeface="Times New Roman"/>
                <a:cs typeface="Times New Roman"/>
              </a:rPr>
              <a:t>经常</a:t>
            </a:r>
            <a:r>
              <a:rPr lang="zh-CN" altLang="zh-CN" b="1" kern="100" dirty="0" smtClean="0">
                <a:latin typeface="Times New Roman"/>
                <a:cs typeface="Times New Roman"/>
              </a:rPr>
              <a:t>使</a:t>
            </a:r>
            <a:r>
              <a:rPr lang="zh-CN" altLang="zh-CN" b="1" kern="100" dirty="0">
                <a:latin typeface="Times New Roman"/>
                <a:cs typeface="Times New Roman"/>
              </a:rPr>
              <a:t>用含</a:t>
            </a:r>
            <a:r>
              <a:rPr lang="en-US" altLang="zh-CN" b="1" kern="100" dirty="0">
                <a:latin typeface="Times New Roman"/>
                <a:cs typeface="Courier New"/>
              </a:rPr>
              <a:t>75%</a:t>
            </a:r>
            <a:r>
              <a:rPr lang="zh-CN" altLang="zh-CN" b="1" kern="100" dirty="0">
                <a:latin typeface="Times New Roman"/>
                <a:cs typeface="Times New Roman"/>
              </a:rPr>
              <a:t>酒精的免洗洗手液洗手，则下列说法正确的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981075" indent="-528638" algn="just">
              <a:tabLst>
                <a:tab pos="5580063" algn="l"/>
              </a:tabLst>
            </a:pPr>
            <a:r>
              <a:rPr lang="en-US" altLang="zh-CN" b="1" kern="100" dirty="0">
                <a:latin typeface="Times New Roman"/>
                <a:cs typeface="Courier New"/>
              </a:rPr>
              <a:t>A</a:t>
            </a:r>
            <a:r>
              <a:rPr lang="zh-CN" altLang="zh-CN" b="1" kern="100" dirty="0">
                <a:latin typeface="Times New Roman"/>
                <a:cs typeface="Times New Roman"/>
              </a:rPr>
              <a:t>．使用免洗洗手液洗手后，会闻到淡淡的酒味，这是酒精分子做布朗运动的结果</a:t>
            </a:r>
            <a:endParaRPr lang="zh-CN" altLang="zh-CN" sz="1050" kern="100" dirty="0">
              <a:cs typeface="Courier New"/>
            </a:endParaRPr>
          </a:p>
          <a:p>
            <a:pPr marL="981075" indent="-528638" algn="just">
              <a:tabLst>
                <a:tab pos="5580063" algn="l"/>
              </a:tabLst>
            </a:pPr>
            <a:r>
              <a:rPr lang="en-US" altLang="zh-CN" b="1" kern="100" dirty="0">
                <a:latin typeface="Times New Roman"/>
                <a:cs typeface="Courier New"/>
              </a:rPr>
              <a:t>B</a:t>
            </a:r>
            <a:r>
              <a:rPr lang="zh-CN" altLang="zh-CN" b="1" kern="100" dirty="0">
                <a:latin typeface="Times New Roman"/>
                <a:cs typeface="Times New Roman"/>
              </a:rPr>
              <a:t>．使用免洗洗手液洗手后，会闻到淡淡的酒味，与分子运动无关</a:t>
            </a:r>
            <a:endParaRPr lang="zh-CN" altLang="zh-CN" sz="1050" kern="100" dirty="0">
              <a:cs typeface="Courier New"/>
            </a:endParaRPr>
          </a:p>
          <a:p>
            <a:pPr marL="981075" indent="-528638" algn="just">
              <a:tabLst>
                <a:tab pos="5580063" algn="l"/>
              </a:tabLst>
            </a:pPr>
            <a:r>
              <a:rPr lang="en-US" altLang="zh-CN" b="1" kern="100" dirty="0">
                <a:latin typeface="Times New Roman"/>
                <a:cs typeface="Courier New"/>
              </a:rPr>
              <a:t>C</a:t>
            </a:r>
            <a:r>
              <a:rPr lang="zh-CN" altLang="zh-CN" b="1" kern="100" dirty="0">
                <a:latin typeface="Times New Roman"/>
                <a:cs typeface="Times New Roman"/>
              </a:rPr>
              <a:t>．使用免洗洗手液洗手后，会闻到淡淡的酒味，温度越高，酒味传开得越快</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．使用免洗洗手液洗手后，手部很快就干爽了，这是扩散现</a:t>
            </a:r>
            <a:r>
              <a:rPr lang="zh-CN" altLang="zh-CN" b="1" kern="100" dirty="0" smtClean="0">
                <a:latin typeface="Times New Roman"/>
                <a:cs typeface="Times New Roman"/>
              </a:rPr>
              <a:t>象</a:t>
            </a:r>
            <a:endParaRPr lang="en-US" altLang="zh-CN" b="1" kern="100" dirty="0" smtClean="0">
              <a:latin typeface="Times New Roman"/>
              <a:cs typeface="Times New Roman"/>
            </a:endParaRPr>
          </a:p>
          <a:p>
            <a:pPr marL="452438"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使</a:t>
            </a:r>
            <a:r>
              <a:rPr lang="zh-CN" altLang="zh-CN" b="1" kern="100" dirty="0">
                <a:latin typeface="Times New Roman"/>
                <a:ea typeface="楷体_GB2312"/>
                <a:cs typeface="Times New Roman"/>
              </a:rPr>
              <a:t>用免洗洗手液洗手后，会闻到淡淡的酒味，这是酒精分子扩散的结果，扩散现象的本质是分子的无规则运动，温度越高，分子的无规则运动越剧烈，扩散越快，则酒味传开得越快，故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正确；使用免洗洗手液洗手后，手部很快就干爽了，这是酒精扩散到空气中的结果，属于扩散现象，故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452438"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smtClean="0">
                <a:latin typeface="Times New Roman"/>
                <a:ea typeface="楷体_GB2312"/>
                <a:cs typeface="Courier New"/>
              </a:rPr>
              <a:t>CD</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404664"/>
            <a:ext cx="11233248" cy="6192688"/>
          </a:xfrm>
        </p:spPr>
        <p:txBody>
          <a:bodyPr>
            <a:normAutofit/>
          </a:bodyPr>
          <a:lstStyle/>
          <a:p>
            <a:pPr marL="539750" indent="-539750" algn="just">
              <a:lnSpc>
                <a:spcPct val="13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a:t>
            </a:r>
            <a:r>
              <a:rPr lang="zh-CN" altLang="zh-CN" sz="1050" kern="100" dirty="0">
                <a:cs typeface="Courier New"/>
              </a:rPr>
              <a:t> </a:t>
            </a:r>
            <a:r>
              <a:rPr lang="zh-CN" altLang="zh-CN" b="1" kern="100" dirty="0">
                <a:latin typeface="Times New Roman"/>
                <a:cs typeface="Times New Roman"/>
              </a:rPr>
              <a:t>中国是礼仪之邦，接待客人时常常会泡上一杯热茶，某同学</a:t>
            </a:r>
            <a:r>
              <a:rPr lang="zh-CN" altLang="zh-CN" b="1" kern="100" dirty="0" smtClean="0">
                <a:latin typeface="Times New Roman"/>
                <a:cs typeface="Times New Roman"/>
              </a:rPr>
              <a:t>用</a:t>
            </a:r>
            <a:endParaRPr lang="en-US" altLang="zh-CN" b="1" kern="100" dirty="0" smtClean="0">
              <a:latin typeface="Times New Roman"/>
              <a:cs typeface="Times New Roman"/>
            </a:endParaRPr>
          </a:p>
          <a:p>
            <a:pPr marL="539750" indent="-539750" algn="just">
              <a:lnSpc>
                <a:spcPct val="130000"/>
              </a:lnSpc>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热</a:t>
            </a:r>
            <a:r>
              <a:rPr lang="zh-CN" altLang="zh-CN" b="1" kern="100" dirty="0">
                <a:latin typeface="Times New Roman"/>
                <a:cs typeface="Times New Roman"/>
              </a:rPr>
              <a:t>水泡茶时发现茶叶很快就会沉入水底，他想如果用冷水来</a:t>
            </a:r>
            <a:r>
              <a:rPr lang="zh-CN" altLang="zh-CN" b="1" kern="100" dirty="0" smtClean="0">
                <a:latin typeface="Times New Roman"/>
                <a:cs typeface="Times New Roman"/>
              </a:rPr>
              <a:t>泡</a:t>
            </a:r>
            <a:endParaRPr lang="en-US" altLang="zh-CN" b="1" kern="100" dirty="0" smtClean="0">
              <a:latin typeface="Times New Roman"/>
              <a:cs typeface="Times New Roman"/>
            </a:endParaRPr>
          </a:p>
          <a:p>
            <a:pPr marL="539750" indent="-539750" algn="just">
              <a:lnSpc>
                <a:spcPct val="130000"/>
              </a:lnSpc>
              <a:tabLst>
                <a:tab pos="5581015" algn="l"/>
              </a:tabLst>
            </a:pPr>
            <a:r>
              <a:rPr lang="en-US" altLang="zh-CN" b="1" kern="100" dirty="0">
                <a:latin typeface="Times New Roman"/>
                <a:cs typeface="Times New Roman"/>
              </a:rPr>
              <a:t>	</a:t>
            </a:r>
            <a:r>
              <a:rPr lang="zh-CN" altLang="zh-CN" b="1" kern="100" dirty="0" smtClean="0">
                <a:latin typeface="Times New Roman"/>
                <a:cs typeface="Times New Roman"/>
              </a:rPr>
              <a:t>茶</a:t>
            </a:r>
            <a:r>
              <a:rPr lang="zh-CN" altLang="zh-CN" b="1" kern="100" dirty="0">
                <a:latin typeface="Times New Roman"/>
                <a:cs typeface="Times New Roman"/>
              </a:rPr>
              <a:t>情况又是怎样的呢？为此他做了用不同温度的水泡茶的实验</a:t>
            </a:r>
            <a:r>
              <a:rPr lang="zh-CN" altLang="zh-CN" b="1" kern="100" dirty="0" smtClean="0">
                <a:latin typeface="Times New Roman"/>
                <a:cs typeface="Times New Roman"/>
              </a:rPr>
              <a:t>，</a:t>
            </a:r>
            <a:r>
              <a:rPr lang="en-US" altLang="zh-CN" b="1" kern="100" dirty="0">
                <a:latin typeface="Times New Roman"/>
                <a:cs typeface="Times New Roman"/>
              </a:rPr>
              <a:t>	</a:t>
            </a:r>
            <a:r>
              <a:rPr lang="zh-CN" altLang="zh-CN" b="1" kern="100" dirty="0" smtClean="0">
                <a:latin typeface="Times New Roman"/>
                <a:cs typeface="Times New Roman"/>
              </a:rPr>
              <a:t>并</a:t>
            </a:r>
            <a:r>
              <a:rPr lang="zh-CN" altLang="zh-CN" b="1" kern="100" dirty="0">
                <a:latin typeface="Times New Roman"/>
                <a:cs typeface="Times New Roman"/>
              </a:rPr>
              <a:t>测出了茶叶从加水到下沉所需的时间，结果如表所示</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539750" indent="-539750" algn="just">
              <a:lnSpc>
                <a:spcPct val="130000"/>
              </a:lnSpc>
              <a:tabLst>
                <a:tab pos="5581015" algn="l"/>
              </a:tabLst>
            </a:pPr>
            <a:endParaRPr lang="en-US" altLang="zh-CN" b="1" kern="100" dirty="0">
              <a:latin typeface="Times New Roman"/>
              <a:cs typeface="Times New Roman"/>
            </a:endParaRPr>
          </a:p>
          <a:p>
            <a:pPr marL="539750" indent="-539750" algn="just">
              <a:lnSpc>
                <a:spcPct val="130000"/>
              </a:lnSpc>
              <a:tabLst>
                <a:tab pos="5581015" algn="l"/>
              </a:tabLst>
            </a:pPr>
            <a:endParaRPr lang="en-US" altLang="zh-CN" b="1" kern="100" dirty="0" smtClean="0">
              <a:latin typeface="Times New Roman"/>
              <a:cs typeface="Times New Roman"/>
            </a:endParaRPr>
          </a:p>
          <a:p>
            <a:pPr marL="539750" indent="0" algn="just">
              <a:lnSpc>
                <a:spcPct val="130000"/>
              </a:lnSpc>
              <a:tabLst>
                <a:tab pos="5581015" algn="l"/>
              </a:tabLst>
            </a:pPr>
            <a:r>
              <a:rPr lang="en-US" altLang="zh-CN" b="1" kern="100" dirty="0">
                <a:latin typeface="Times New Roman"/>
                <a:cs typeface="Courier New"/>
              </a:rPr>
              <a:t>(1)</a:t>
            </a:r>
            <a:r>
              <a:rPr lang="zh-CN" altLang="zh-CN" b="1" kern="100" dirty="0">
                <a:latin typeface="Times New Roman"/>
                <a:cs typeface="Times New Roman"/>
              </a:rPr>
              <a:t>茶叶放入水中为什么会下沉呢？</a:t>
            </a:r>
            <a:endParaRPr lang="zh-CN" altLang="zh-CN" sz="1050" kern="100" dirty="0">
              <a:cs typeface="Courier New"/>
            </a:endParaRPr>
          </a:p>
          <a:p>
            <a:pPr marL="539750" indent="0" algn="just">
              <a:lnSpc>
                <a:spcPct val="130000"/>
              </a:lnSpc>
              <a:tabLst>
                <a:tab pos="5581015" algn="l"/>
              </a:tabLst>
            </a:pPr>
            <a:r>
              <a:rPr lang="en-US" altLang="zh-CN" b="1" kern="100" dirty="0">
                <a:latin typeface="Times New Roman"/>
                <a:cs typeface="Courier New"/>
              </a:rPr>
              <a:t>(2)</a:t>
            </a:r>
            <a:r>
              <a:rPr lang="zh-CN" altLang="zh-CN" b="1" kern="100" dirty="0">
                <a:latin typeface="Times New Roman"/>
                <a:cs typeface="Times New Roman"/>
              </a:rPr>
              <a:t>从实验数据能得出什么结论？</a:t>
            </a:r>
            <a:endParaRPr lang="zh-CN" altLang="zh-CN" sz="1050" kern="100" dirty="0">
              <a:cs typeface="Courier New"/>
            </a:endParaRPr>
          </a:p>
          <a:p>
            <a:pPr marL="539750" indent="0" algn="just">
              <a:lnSpc>
                <a:spcPct val="130000"/>
              </a:lnSpc>
              <a:tabLst>
                <a:tab pos="5581015" algn="l"/>
              </a:tabLst>
            </a:pPr>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茶叶吸</a:t>
            </a:r>
            <a:r>
              <a:rPr lang="zh-CN" altLang="zh-CN" b="1" kern="100" dirty="0" smtClean="0">
                <a:latin typeface="Times New Roman"/>
                <a:ea typeface="楷体_GB2312"/>
                <a:cs typeface="Times New Roman"/>
              </a:rPr>
              <a:t>水，</a:t>
            </a:r>
            <a:r>
              <a:rPr lang="zh-CN" altLang="en-US" b="1" kern="100" dirty="0" smtClean="0">
                <a:latin typeface="Times New Roman"/>
                <a:ea typeface="楷体_GB2312"/>
                <a:cs typeface="Times New Roman"/>
              </a:rPr>
              <a:t>导致</a:t>
            </a:r>
            <a:r>
              <a:rPr lang="zh-CN" altLang="zh-CN" b="1" kern="100" dirty="0" smtClean="0">
                <a:latin typeface="Times New Roman"/>
                <a:ea typeface="楷体_GB2312"/>
                <a:cs typeface="Times New Roman"/>
              </a:rPr>
              <a:t>它</a:t>
            </a:r>
            <a:r>
              <a:rPr lang="zh-CN" altLang="zh-CN" b="1" kern="100" dirty="0">
                <a:latin typeface="Times New Roman"/>
                <a:ea typeface="楷体_GB2312"/>
                <a:cs typeface="Times New Roman"/>
              </a:rPr>
              <a:t>的重力增大，由于重力大于浮力，所以下沉。</a:t>
            </a:r>
            <a:endParaRPr lang="zh-CN" altLang="zh-CN" sz="1050" kern="100" dirty="0">
              <a:cs typeface="Courier New"/>
            </a:endParaRPr>
          </a:p>
          <a:p>
            <a:pPr marL="539750" indent="0" algn="just">
              <a:lnSpc>
                <a:spcPct val="130000"/>
              </a:lnSpc>
              <a:tabLst>
                <a:tab pos="5581015" algn="l"/>
              </a:tabLst>
            </a:pPr>
            <a:r>
              <a:rPr lang="en-US" altLang="zh-CN" b="1" kern="100" dirty="0">
                <a:latin typeface="Times New Roman"/>
                <a:ea typeface="楷体_GB2312"/>
                <a:cs typeface="Courier New"/>
              </a:rPr>
              <a:t>(2)</a:t>
            </a:r>
            <a:r>
              <a:rPr lang="zh-CN" altLang="zh-CN" b="1" kern="100" dirty="0" smtClean="0">
                <a:latin typeface="Times New Roman"/>
                <a:ea typeface="楷体_GB2312"/>
                <a:cs typeface="Times New Roman"/>
              </a:rPr>
              <a:t>由</a:t>
            </a:r>
            <a:r>
              <a:rPr lang="zh-CN" altLang="en-US" b="1" kern="100" dirty="0" smtClean="0">
                <a:latin typeface="Times New Roman"/>
                <a:ea typeface="楷体_GB2312"/>
                <a:cs typeface="Times New Roman"/>
              </a:rPr>
              <a:t>题中数据</a:t>
            </a:r>
            <a:r>
              <a:rPr lang="zh-CN" altLang="zh-CN" b="1" kern="100" dirty="0" smtClean="0">
                <a:latin typeface="Times New Roman"/>
                <a:ea typeface="楷体_GB2312"/>
                <a:cs typeface="Times New Roman"/>
              </a:rPr>
              <a:t>表</a:t>
            </a:r>
            <a:r>
              <a:rPr lang="zh-CN" altLang="zh-CN" b="1" kern="100" dirty="0">
                <a:latin typeface="Times New Roman"/>
                <a:ea typeface="楷体_GB2312"/>
                <a:cs typeface="Times New Roman"/>
              </a:rPr>
              <a:t>可知，温度越高，分子运动越快，茶叶从加水到下沉的时</a:t>
            </a:r>
            <a:r>
              <a:rPr lang="zh-CN" altLang="zh-CN" b="1" kern="100" dirty="0" smtClean="0">
                <a:latin typeface="Times New Roman"/>
                <a:ea typeface="楷体_GB2312"/>
                <a:cs typeface="Times New Roman"/>
              </a:rPr>
              <a:t>间</a:t>
            </a:r>
            <a:endParaRPr lang="en-US" altLang="zh-CN" b="1" kern="100" dirty="0" smtClean="0">
              <a:latin typeface="Times New Roman"/>
              <a:ea typeface="楷体_GB2312"/>
              <a:cs typeface="Times New Roman"/>
            </a:endParaRPr>
          </a:p>
          <a:p>
            <a:pPr marL="539750" indent="0" algn="just">
              <a:lnSpc>
                <a:spcPct val="130000"/>
              </a:lnSpc>
              <a:tabLst>
                <a:tab pos="5581015" algn="l"/>
              </a:tabLst>
            </a:pPr>
            <a:r>
              <a:rPr lang="zh-CN" altLang="zh-CN" b="1" kern="100" dirty="0" smtClean="0">
                <a:latin typeface="Times New Roman"/>
                <a:ea typeface="楷体_GB2312"/>
                <a:cs typeface="Times New Roman"/>
              </a:rPr>
              <a:t>越</a:t>
            </a:r>
            <a:r>
              <a:rPr lang="zh-CN" altLang="zh-CN" b="1" kern="100" dirty="0">
                <a:latin typeface="Times New Roman"/>
                <a:ea typeface="楷体_GB2312"/>
                <a:cs typeface="Times New Roman"/>
              </a:rPr>
              <a:t>短</a:t>
            </a:r>
            <a:r>
              <a:rPr lang="zh-CN" altLang="zh-CN" b="1" kern="100" dirty="0" smtClean="0">
                <a:latin typeface="Times New Roman"/>
                <a:ea typeface="楷体_GB2312"/>
                <a:cs typeface="Times New Roman"/>
              </a:rPr>
              <a:t>。</a:t>
            </a:r>
            <a:endParaRPr lang="zh-CN" altLang="en-US" dirty="0"/>
          </a:p>
        </p:txBody>
      </p:sp>
      <p:pic>
        <p:nvPicPr>
          <p:cNvPr id="19458" name="Picture 2" descr="F:\粤教版物理选择性必修第三册\21XRJWL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531714" y="397725"/>
            <a:ext cx="1850612" cy="1159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表格 3"/>
          <p:cNvGraphicFramePr>
            <a:graphicFrameLocks noGrp="1"/>
          </p:cNvGraphicFramePr>
          <p:nvPr>
            <p:extLst>
              <p:ext uri="{D42A27DB-BD31-4B8C-83A1-F6EECF244321}">
                <p14:modId xmlns:p14="http://schemas.microsoft.com/office/powerpoint/2010/main" val="1477475191"/>
              </p:ext>
            </p:extLst>
          </p:nvPr>
        </p:nvGraphicFramePr>
        <p:xfrm>
          <a:off x="2641204" y="2636912"/>
          <a:ext cx="6192687" cy="936104"/>
        </p:xfrm>
        <a:graphic>
          <a:graphicData uri="http://schemas.openxmlformats.org/drawingml/2006/table">
            <a:tbl>
              <a:tblPr/>
              <a:tblGrid>
                <a:gridCol w="1610373"/>
                <a:gridCol w="1009981"/>
                <a:gridCol w="793230"/>
                <a:gridCol w="753543"/>
                <a:gridCol w="799335"/>
                <a:gridCol w="1226225"/>
              </a:tblGrid>
              <a:tr h="468052">
                <a:tc>
                  <a:txBody>
                    <a:bodyPr/>
                    <a:lstStyle/>
                    <a:p>
                      <a:pPr algn="ctr">
                        <a:lnSpc>
                          <a:spcPct val="100000"/>
                        </a:lnSpc>
                        <a:spcAft>
                          <a:spcPts val="0"/>
                        </a:spcAft>
                        <a:tabLst>
                          <a:tab pos="5581015" algn="l"/>
                        </a:tabLst>
                      </a:pPr>
                      <a:r>
                        <a:rPr lang="zh-CN" sz="2400" b="1" kern="100" dirty="0">
                          <a:effectLst/>
                          <a:latin typeface="Times New Roman"/>
                          <a:cs typeface="Times New Roman"/>
                        </a:rPr>
                        <a:t>温度</a:t>
                      </a:r>
                      <a:r>
                        <a:rPr lang="en-US" sz="2400" b="1" kern="100" dirty="0">
                          <a:effectLst/>
                          <a:latin typeface="Times New Roman"/>
                          <a:cs typeface="Courier New"/>
                        </a:rPr>
                        <a:t>/</a:t>
                      </a:r>
                      <a:r>
                        <a:rPr lang="en-US" sz="2400" b="1" kern="100" dirty="0">
                          <a:effectLst/>
                          <a:latin typeface="宋体"/>
                          <a:cs typeface="Times New Roman"/>
                        </a:rPr>
                        <a:t>℃</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a:effectLst/>
                          <a:latin typeface="Times New Roman"/>
                          <a:cs typeface="Courier New"/>
                        </a:rPr>
                        <a:t>20</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dirty="0">
                          <a:effectLst/>
                          <a:latin typeface="Times New Roman"/>
                          <a:cs typeface="Courier New"/>
                        </a:rPr>
                        <a:t>40</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a:effectLst/>
                          <a:latin typeface="Times New Roman"/>
                          <a:cs typeface="Courier New"/>
                        </a:rPr>
                        <a:t>60</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a:effectLst/>
                          <a:latin typeface="Times New Roman"/>
                          <a:cs typeface="Courier New"/>
                        </a:rPr>
                        <a:t>80</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a:effectLst/>
                          <a:latin typeface="Times New Roman"/>
                          <a:cs typeface="Courier New"/>
                        </a:rPr>
                        <a:t>100</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468052">
                <a:tc>
                  <a:txBody>
                    <a:bodyPr/>
                    <a:lstStyle/>
                    <a:p>
                      <a:pPr algn="ctr">
                        <a:lnSpc>
                          <a:spcPct val="100000"/>
                        </a:lnSpc>
                        <a:spcAft>
                          <a:spcPts val="0"/>
                        </a:spcAft>
                        <a:tabLst>
                          <a:tab pos="5581015" algn="l"/>
                        </a:tabLst>
                      </a:pPr>
                      <a:r>
                        <a:rPr lang="zh-CN" sz="2400" b="1" kern="100" dirty="0">
                          <a:effectLst/>
                          <a:latin typeface="Times New Roman"/>
                          <a:cs typeface="Times New Roman"/>
                        </a:rPr>
                        <a:t>时间</a:t>
                      </a:r>
                      <a:r>
                        <a:rPr lang="en-US" sz="2400" b="1" kern="100" dirty="0">
                          <a:effectLst/>
                          <a:latin typeface="Times New Roman"/>
                          <a:cs typeface="Courier New"/>
                        </a:rPr>
                        <a:t>/min</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a:effectLst/>
                          <a:latin typeface="Times New Roman"/>
                          <a:cs typeface="Courier New"/>
                        </a:rPr>
                        <a:t>220</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dirty="0">
                          <a:effectLst/>
                          <a:latin typeface="Times New Roman"/>
                          <a:cs typeface="Courier New"/>
                        </a:rPr>
                        <a:t>130</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a:effectLst/>
                          <a:latin typeface="Times New Roman"/>
                          <a:cs typeface="Courier New"/>
                        </a:rPr>
                        <a:t>25</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a:effectLst/>
                          <a:latin typeface="Times New Roman"/>
                          <a:cs typeface="Courier New"/>
                        </a:rPr>
                        <a:t>10</a:t>
                      </a:r>
                      <a:endParaRPr lang="zh-CN" sz="1050" kern="10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5581015" algn="l"/>
                        </a:tabLst>
                      </a:pPr>
                      <a:r>
                        <a:rPr lang="en-US" sz="2400" b="1" kern="100" dirty="0">
                          <a:effectLst/>
                          <a:latin typeface="Times New Roman"/>
                          <a:cs typeface="Courier New"/>
                        </a:rPr>
                        <a:t>4</a:t>
                      </a:r>
                      <a:endParaRPr lang="zh-CN" sz="1050" kern="100" dirty="0">
                        <a:effectLst/>
                        <a:latin typeface="宋体"/>
                        <a:cs typeface="Courier New"/>
                      </a:endParaRPr>
                    </a:p>
                  </a:txBody>
                  <a:tcPr marL="68580" marR="68580"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8" end="8"/>
                                            </p:txEl>
                                          </p:spTgt>
                                        </p:tgtEl>
                                        <p:attrNameLst>
                                          <p:attrName>style.visibility</p:attrName>
                                        </p:attrNameLst>
                                      </p:cBhvr>
                                      <p:to>
                                        <p:strVal val="visible"/>
                                      </p:to>
                                    </p:set>
                                    <p:animEffect transition="in" filter="randombar(horizontal)">
                                      <p:cBhvr>
                                        <p:cTn id="10" dur="500"/>
                                        <p:tgtEl>
                                          <p:spTgt spid="2">
                                            <p:txEl>
                                              <p:pRg st="8" end="8"/>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animEffect transition="in" filter="randombar(horizontal)">
                                      <p:cBhvr>
                                        <p:cTn id="13"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340768"/>
            <a:ext cx="10975658" cy="4752528"/>
          </a:xfrm>
        </p:spPr>
        <p:txBody>
          <a:bodyPr/>
          <a:lstStyle/>
          <a:p>
            <a:pPr marL="452438" indent="-452438" algn="just">
              <a:lnSpc>
                <a:spcPct val="200000"/>
              </a:lnSpc>
              <a:tabLst>
                <a:tab pos="5580063" algn="l"/>
                <a:tab pos="9596438"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452438" indent="0" algn="just">
              <a:lnSpc>
                <a:spcPct val="200000"/>
              </a:lnSpc>
              <a:tabLst>
                <a:tab pos="5580063" algn="l"/>
                <a:tab pos="9596438" algn="l"/>
              </a:tabLst>
            </a:pPr>
            <a:r>
              <a:rPr lang="en-US" altLang="zh-CN" b="1" kern="100" dirty="0">
                <a:latin typeface="Times New Roman"/>
                <a:cs typeface="Courier New"/>
              </a:rPr>
              <a:t>(1)</a:t>
            </a:r>
            <a:r>
              <a:rPr lang="zh-CN" altLang="zh-CN" b="1" kern="100" dirty="0">
                <a:latin typeface="Times New Roman"/>
                <a:cs typeface="Times New Roman"/>
              </a:rPr>
              <a:t>扩散现象不能发生在固体之间</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0" algn="just">
              <a:lnSpc>
                <a:spcPct val="200000"/>
              </a:lnSpc>
              <a:tabLst>
                <a:tab pos="5580063" algn="l"/>
                <a:tab pos="9596438" algn="l"/>
              </a:tabLst>
            </a:pPr>
            <a:r>
              <a:rPr lang="en-US" altLang="zh-CN" b="1" kern="100" dirty="0">
                <a:latin typeface="Times New Roman"/>
                <a:cs typeface="Courier New"/>
              </a:rPr>
              <a:t>(2)</a:t>
            </a:r>
            <a:r>
              <a:rPr lang="zh-CN" altLang="zh-CN" b="1" kern="100" dirty="0">
                <a:latin typeface="Times New Roman"/>
                <a:cs typeface="Times New Roman"/>
              </a:rPr>
              <a:t>温度越高，扩散现象越明显</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0" algn="just">
              <a:lnSpc>
                <a:spcPct val="200000"/>
              </a:lnSpc>
              <a:tabLst>
                <a:tab pos="5580063" algn="l"/>
                <a:tab pos="9596438" algn="l"/>
              </a:tabLst>
            </a:pPr>
            <a:r>
              <a:rPr lang="en-US" altLang="zh-CN" b="1" kern="100" dirty="0">
                <a:latin typeface="Times New Roman"/>
                <a:cs typeface="Courier New"/>
              </a:rPr>
              <a:t>(3)</a:t>
            </a:r>
            <a:r>
              <a:rPr lang="zh-CN" altLang="zh-CN" b="1" kern="100" dirty="0">
                <a:latin typeface="Times New Roman"/>
                <a:cs typeface="Times New Roman"/>
              </a:rPr>
              <a:t>布朗运动就是液体分子的无规则运动</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0" algn="just">
              <a:lnSpc>
                <a:spcPct val="200000"/>
              </a:lnSpc>
              <a:tabLst>
                <a:tab pos="5580063" algn="l"/>
                <a:tab pos="9596438" algn="l"/>
              </a:tabLst>
            </a:pPr>
            <a:r>
              <a:rPr lang="en-US" altLang="zh-CN" b="1" kern="100" dirty="0">
                <a:latin typeface="Times New Roman"/>
                <a:cs typeface="Courier New"/>
              </a:rPr>
              <a:t>(4)</a:t>
            </a:r>
            <a:r>
              <a:rPr lang="zh-CN" altLang="zh-CN" b="1" kern="100" dirty="0">
                <a:latin typeface="Times New Roman"/>
                <a:cs typeface="Times New Roman"/>
              </a:rPr>
              <a:t>液体中悬浮的微粒越大，布朗运动越明显</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452438" indent="0">
              <a:lnSpc>
                <a:spcPct val="200000"/>
              </a:lnSpc>
              <a:tabLst>
                <a:tab pos="5580063" algn="l"/>
                <a:tab pos="9596438" algn="l"/>
              </a:tabLst>
            </a:pPr>
            <a:endParaRPr lang="zh-CN" altLang="en-US" dirty="0"/>
          </a:p>
        </p:txBody>
      </p:sp>
      <p:sp>
        <p:nvSpPr>
          <p:cNvPr id="4" name="矩形 3"/>
          <p:cNvSpPr/>
          <p:nvPr/>
        </p:nvSpPr>
        <p:spPr>
          <a:xfrm>
            <a:off x="10284061" y="242088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5" name="矩形 4"/>
          <p:cNvSpPr/>
          <p:nvPr/>
        </p:nvSpPr>
        <p:spPr>
          <a:xfrm>
            <a:off x="10284061" y="4047455"/>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6" name="矩形 5"/>
          <p:cNvSpPr/>
          <p:nvPr/>
        </p:nvSpPr>
        <p:spPr>
          <a:xfrm>
            <a:off x="10284061" y="486916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7" name="矩形 6"/>
          <p:cNvSpPr/>
          <p:nvPr/>
        </p:nvSpPr>
        <p:spPr>
          <a:xfrm>
            <a:off x="10274125" y="321297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测（</a:t>
            </a:r>
            <a:r>
              <a:rPr lang="zh-CN" altLang="en-US"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二</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44819" y="188640"/>
            <a:ext cx="11585416" cy="6480720"/>
          </a:xfrm>
        </p:spPr>
        <p:txBody>
          <a:bodyPr>
            <a:normAutofit lnSpcReduction="10000"/>
          </a:bodyPr>
          <a:lstStyle/>
          <a:p>
            <a:pPr marL="539750" indent="-53975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539750" indent="0" algn="just">
              <a:tabLst>
                <a:tab pos="5581015" algn="l"/>
              </a:tabLst>
            </a:pPr>
            <a:r>
              <a:rPr lang="zh-CN" altLang="zh-CN" b="1" kern="100" dirty="0">
                <a:latin typeface="Times New Roman"/>
                <a:cs typeface="Times New Roman"/>
              </a:rPr>
              <a:t>如图所示，把一块铅和一块金的接触面磨平磨光后紧紧压在一起，五年后发现金中有铅，铅中有金，对此现象说法正确的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539750" indent="0" algn="just">
              <a:tabLst>
                <a:tab pos="5581015" algn="l"/>
              </a:tabLst>
            </a:pPr>
            <a:endParaRPr lang="en-US" altLang="zh-CN" b="1" kern="100" dirty="0" smtClean="0">
              <a:latin typeface="Times New Roman"/>
              <a:cs typeface="Courier New"/>
            </a:endParaRPr>
          </a:p>
          <a:p>
            <a:pPr marL="539750" indent="0" algn="just">
              <a:tabLst>
                <a:tab pos="5581015" algn="l"/>
              </a:tabLst>
            </a:pPr>
            <a:endParaRPr lang="en-US" altLang="zh-CN" b="1" kern="100" dirty="0">
              <a:latin typeface="Times New Roman"/>
              <a:cs typeface="Courier New"/>
            </a:endParaRPr>
          </a:p>
          <a:p>
            <a:pPr marL="539750" indent="0" algn="just">
              <a:tabLst>
                <a:tab pos="5581015" algn="l"/>
              </a:tabLst>
            </a:pPr>
            <a:r>
              <a:rPr lang="en-US" altLang="zh-CN" b="1" kern="100" dirty="0" smtClean="0">
                <a:latin typeface="Times New Roman"/>
                <a:cs typeface="Courier New"/>
              </a:rPr>
              <a:t>A</a:t>
            </a:r>
            <a:r>
              <a:rPr lang="zh-CN" altLang="zh-CN" b="1" kern="100" dirty="0">
                <a:latin typeface="Times New Roman"/>
                <a:cs typeface="Times New Roman"/>
              </a:rPr>
              <a:t>．</a:t>
            </a:r>
            <a:r>
              <a:rPr lang="zh-CN" altLang="zh-CN" b="1" kern="100" dirty="0" smtClean="0">
                <a:latin typeface="Times New Roman"/>
                <a:cs typeface="Times New Roman"/>
              </a:rPr>
              <a:t>属</a:t>
            </a:r>
            <a:r>
              <a:rPr lang="zh-CN" altLang="zh-CN" b="1" dirty="0"/>
              <a:t>于</a:t>
            </a:r>
            <a:r>
              <a:rPr lang="zh-CN" altLang="zh-CN" b="1" kern="100" dirty="0" smtClean="0">
                <a:latin typeface="Times New Roman"/>
                <a:cs typeface="Times New Roman"/>
              </a:rPr>
              <a:t>扩</a:t>
            </a:r>
            <a:r>
              <a:rPr lang="zh-CN" altLang="zh-CN" b="1" kern="100" dirty="0">
                <a:latin typeface="Times New Roman"/>
                <a:cs typeface="Times New Roman"/>
              </a:rPr>
              <a:t>散现象，原因是金分子和铅分子的相互吸引</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a:t>
            </a:r>
            <a:r>
              <a:rPr lang="zh-CN" altLang="zh-CN" b="1" kern="100" dirty="0" smtClean="0">
                <a:latin typeface="Times New Roman"/>
                <a:cs typeface="Times New Roman"/>
              </a:rPr>
              <a:t>属</a:t>
            </a:r>
            <a:r>
              <a:rPr lang="zh-CN" altLang="zh-CN" b="1" dirty="0"/>
              <a:t>于</a:t>
            </a:r>
            <a:r>
              <a:rPr lang="zh-CN" altLang="zh-CN" b="1" kern="100" dirty="0" smtClean="0">
                <a:latin typeface="Times New Roman"/>
                <a:cs typeface="Times New Roman"/>
              </a:rPr>
              <a:t>扩</a:t>
            </a:r>
            <a:r>
              <a:rPr lang="zh-CN" altLang="zh-CN" b="1" kern="100" dirty="0">
                <a:latin typeface="Times New Roman"/>
                <a:cs typeface="Times New Roman"/>
              </a:rPr>
              <a:t>散现象，原因是金分子和铅分子的无规则运动</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zh-CN" altLang="zh-CN" b="1" kern="100" dirty="0" smtClean="0">
                <a:latin typeface="Times New Roman"/>
                <a:cs typeface="Times New Roman"/>
              </a:rPr>
              <a:t>属</a:t>
            </a:r>
            <a:r>
              <a:rPr lang="zh-CN" altLang="zh-CN" b="1" dirty="0"/>
              <a:t>于</a:t>
            </a:r>
            <a:r>
              <a:rPr lang="zh-CN" altLang="zh-CN" b="1" kern="100" dirty="0" smtClean="0">
                <a:latin typeface="Times New Roman"/>
                <a:cs typeface="Times New Roman"/>
              </a:rPr>
              <a:t>布</a:t>
            </a:r>
            <a:r>
              <a:rPr lang="zh-CN" altLang="zh-CN" b="1" kern="100" dirty="0">
                <a:latin typeface="Times New Roman"/>
                <a:cs typeface="Times New Roman"/>
              </a:rPr>
              <a:t>朗运动，小金粒进入铅块中，小铅粒进入金块中</a:t>
            </a:r>
            <a:endParaRPr lang="zh-CN" altLang="zh-CN" sz="1050" kern="100" dirty="0">
              <a:cs typeface="Courier New"/>
            </a:endParaRPr>
          </a:p>
          <a:p>
            <a:pPr marL="539750"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a:t>
            </a:r>
            <a:r>
              <a:rPr lang="zh-CN" altLang="zh-CN" b="1" kern="100" dirty="0" smtClean="0">
                <a:latin typeface="Times New Roman"/>
                <a:cs typeface="Times New Roman"/>
              </a:rPr>
              <a:t>属</a:t>
            </a:r>
            <a:r>
              <a:rPr lang="zh-CN" altLang="zh-CN" b="1" dirty="0"/>
              <a:t>于</a:t>
            </a:r>
            <a:r>
              <a:rPr lang="zh-CN" altLang="zh-CN" b="1" kern="100" dirty="0" smtClean="0">
                <a:latin typeface="Times New Roman"/>
                <a:cs typeface="Times New Roman"/>
              </a:rPr>
              <a:t>布</a:t>
            </a:r>
            <a:r>
              <a:rPr lang="zh-CN" altLang="zh-CN" b="1" kern="100" dirty="0">
                <a:latin typeface="Times New Roman"/>
                <a:cs typeface="Times New Roman"/>
              </a:rPr>
              <a:t>朗运动，由于外界压力使小金粒、小铅粒彼此进入对方中</a:t>
            </a:r>
            <a:endParaRPr lang="zh-CN" altLang="zh-CN" sz="1050" kern="100" dirty="0">
              <a:cs typeface="Courier New"/>
            </a:endParaRPr>
          </a:p>
          <a:p>
            <a:pPr marL="539750"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扩</a:t>
            </a:r>
            <a:r>
              <a:rPr lang="zh-CN" altLang="zh-CN" b="1" kern="100" dirty="0">
                <a:latin typeface="Times New Roman"/>
                <a:ea typeface="楷体_GB2312"/>
                <a:cs typeface="Times New Roman"/>
              </a:rPr>
              <a:t>散现象是指物质相互接触，物质的分子彼此进入对方的现象，是分子无规则运动的体现，选项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zh-CN" altLang="en-US" dirty="0"/>
          </a:p>
        </p:txBody>
      </p:sp>
      <p:pic>
        <p:nvPicPr>
          <p:cNvPr id="3074" name="Picture 2" descr="20XWL1-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93331" y="1888248"/>
            <a:ext cx="4824536" cy="118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809555" y="6002557"/>
            <a:ext cx="1317990"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solidFill>
                  <a:prstClr val="black"/>
                </a:solidFill>
                <a:latin typeface="Times New Roman"/>
                <a:ea typeface="楷体_GB2312"/>
                <a:cs typeface="Courier New"/>
              </a:rPr>
              <a:t>B</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randombar(horizontal)">
                                      <p:cBhvr>
                                        <p:cTn id="7" dur="500"/>
                                        <p:tgtEl>
                                          <p:spTgt spid="2">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82252"/>
            <a:ext cx="10975658" cy="6120682"/>
          </a:xfrm>
        </p:spPr>
        <p:txBody>
          <a:bodyPr>
            <a:normAutofit/>
          </a:bodyPr>
          <a:lstStyle/>
          <a:p>
            <a:pPr marL="355600" indent="-355600" algn="just">
              <a:tabLst>
                <a:tab pos="5581015" algn="l"/>
              </a:tabLst>
            </a:pPr>
            <a:r>
              <a:rPr lang="zh-CN" altLang="zh-CN" b="1" kern="100" dirty="0">
                <a:solidFill>
                  <a:schemeClr val="accent2">
                    <a:lumMod val="50000"/>
                  </a:schemeClr>
                </a:solidFill>
                <a:latin typeface="Times New Roman"/>
                <a:ea typeface="黑体"/>
                <a:cs typeface="Times New Roman"/>
              </a:rPr>
              <a:t>二、分子力</a:t>
            </a:r>
            <a:endParaRPr lang="zh-CN" altLang="zh-CN" sz="1050" kern="100" dirty="0">
              <a:solidFill>
                <a:schemeClr val="accent2">
                  <a:lumMod val="50000"/>
                </a:schemeClr>
              </a:solidFill>
              <a:cs typeface="Courier New"/>
            </a:endParaRPr>
          </a:p>
          <a:p>
            <a:pPr marL="355600" indent="-3556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分子间有间隙</a:t>
            </a:r>
            <a:endParaRPr lang="zh-CN" altLang="zh-CN" sz="1050" kern="100" dirty="0">
              <a:cs typeface="Courier New"/>
            </a:endParaRPr>
          </a:p>
          <a:p>
            <a:pPr marL="355600" indent="0" algn="just">
              <a:tabLst>
                <a:tab pos="5581015" algn="l"/>
              </a:tabLst>
            </a:pPr>
            <a:r>
              <a:rPr lang="zh-CN" altLang="zh-CN" b="1" kern="100" dirty="0">
                <a:cs typeface="宋体"/>
              </a:rPr>
              <a:t>①</a:t>
            </a:r>
            <a:r>
              <a:rPr lang="zh-CN" altLang="zh-CN" b="1" kern="100" dirty="0">
                <a:latin typeface="Times New Roman"/>
                <a:cs typeface="Times New Roman"/>
              </a:rPr>
              <a:t>气体很容易被压缩，表明气体分子间有很大</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a:cs typeface="Courier New"/>
            </a:endParaRPr>
          </a:p>
          <a:p>
            <a:pPr marL="355600" indent="0" algn="just">
              <a:tabLst>
                <a:tab pos="5581015" algn="l"/>
              </a:tabLst>
            </a:pPr>
            <a:r>
              <a:rPr lang="zh-CN" altLang="zh-CN" b="1" kern="100" dirty="0">
                <a:cs typeface="宋体"/>
              </a:rPr>
              <a:t>②</a:t>
            </a:r>
            <a:r>
              <a:rPr lang="zh-CN" altLang="zh-CN" b="1" kern="100" dirty="0">
                <a:latin typeface="Times New Roman"/>
                <a:cs typeface="Times New Roman"/>
              </a:rPr>
              <a:t>水和酒精混合后总体</a:t>
            </a:r>
            <a:r>
              <a:rPr lang="zh-CN" altLang="zh-CN" b="1" kern="100" dirty="0" smtClean="0">
                <a:latin typeface="Times New Roman"/>
                <a:cs typeface="Times New Roman"/>
              </a:rPr>
              <a:t>积</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zh-CN" altLang="zh-CN" b="1" kern="100" dirty="0">
                <a:latin typeface="Times New Roman"/>
                <a:cs typeface="Times New Roman"/>
              </a:rPr>
              <a:t>说明液体分子之间存在着空隙。</a:t>
            </a:r>
            <a:endParaRPr lang="zh-CN" altLang="zh-CN" sz="1050" kern="100" dirty="0">
              <a:cs typeface="Courier New"/>
            </a:endParaRPr>
          </a:p>
          <a:p>
            <a:pPr marL="355600" indent="0" algn="just">
              <a:tabLst>
                <a:tab pos="5581015" algn="l"/>
              </a:tabLst>
            </a:pPr>
            <a:r>
              <a:rPr lang="zh-CN" altLang="zh-CN" b="1" kern="100" dirty="0">
                <a:cs typeface="宋体"/>
              </a:rPr>
              <a:t>③</a:t>
            </a:r>
            <a:r>
              <a:rPr lang="zh-CN" altLang="zh-CN" b="1" kern="100" dirty="0">
                <a:latin typeface="Times New Roman"/>
                <a:cs typeface="Times New Roman"/>
              </a:rPr>
              <a:t>压在一起的金块和铅块，各自的分子</a:t>
            </a:r>
            <a:r>
              <a:rPr lang="zh-CN" altLang="zh-CN" b="1" kern="100" dirty="0" smtClean="0">
                <a:latin typeface="Times New Roman"/>
                <a:cs typeface="Times New Roman"/>
              </a:rPr>
              <a:t>能</a:t>
            </a:r>
            <a:r>
              <a:rPr lang="en-US" altLang="zh-CN" b="1" kern="100" dirty="0" smtClean="0">
                <a:latin typeface="Times New Roman"/>
                <a:cs typeface="Times New Roman"/>
              </a:rPr>
              <a:t>_____</a:t>
            </a:r>
            <a:r>
              <a:rPr lang="zh-CN" altLang="zh-CN" b="1" kern="100" dirty="0" smtClean="0">
                <a:latin typeface="Times New Roman"/>
                <a:cs typeface="Times New Roman"/>
              </a:rPr>
              <a:t>到</a:t>
            </a:r>
            <a:r>
              <a:rPr lang="zh-CN" altLang="zh-CN" b="1" kern="100" dirty="0">
                <a:latin typeface="Times New Roman"/>
                <a:cs typeface="Times New Roman"/>
              </a:rPr>
              <a:t>对方的内部，说明固体分子之间有空隙。</a:t>
            </a:r>
            <a:endParaRPr lang="zh-CN" altLang="zh-CN" sz="1050" kern="100" dirty="0">
              <a:cs typeface="Courier New"/>
            </a:endParaRPr>
          </a:p>
          <a:p>
            <a:pPr marL="355600" indent="-35560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分子间的相互作用力</a:t>
            </a:r>
            <a:endParaRPr lang="zh-CN" altLang="zh-CN" sz="1050" kern="100" dirty="0">
              <a:cs typeface="Courier New"/>
            </a:endParaRPr>
          </a:p>
          <a:p>
            <a:pPr marL="355600" indent="0" algn="just">
              <a:tabLst>
                <a:tab pos="5581015" algn="l"/>
              </a:tabLst>
            </a:pPr>
            <a:r>
              <a:rPr lang="zh-CN" altLang="zh-CN" b="1" kern="100" dirty="0">
                <a:cs typeface="宋体"/>
              </a:rPr>
              <a:t>①</a:t>
            </a:r>
            <a:r>
              <a:rPr lang="zh-CN" altLang="zh-CN" b="1" kern="100" dirty="0">
                <a:latin typeface="Times New Roman"/>
                <a:cs typeface="Times New Roman"/>
              </a:rPr>
              <a:t>用力拉伸物体时，物体内各部分之间要产生反抗拉伸的作用力，此时分子间的作用力表现</a:t>
            </a:r>
            <a:r>
              <a:rPr lang="zh-CN" altLang="zh-CN" b="1" kern="100" dirty="0" smtClean="0">
                <a:latin typeface="Times New Roman"/>
                <a:cs typeface="Times New Roman"/>
              </a:rPr>
              <a:t>为</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marL="355600" indent="-355600"/>
            <a:endParaRPr lang="zh-CN" altLang="en-US" dirty="0"/>
          </a:p>
        </p:txBody>
      </p:sp>
      <p:sp>
        <p:nvSpPr>
          <p:cNvPr id="5" name="矩形 4"/>
          <p:cNvSpPr/>
          <p:nvPr/>
        </p:nvSpPr>
        <p:spPr>
          <a:xfrm>
            <a:off x="7382394" y="216885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空隙</a:t>
            </a:r>
            <a:endParaRPr lang="zh-CN" altLang="en-US" dirty="0"/>
          </a:p>
        </p:txBody>
      </p:sp>
      <p:sp>
        <p:nvSpPr>
          <p:cNvPr id="6" name="矩形 5"/>
          <p:cNvSpPr/>
          <p:nvPr/>
        </p:nvSpPr>
        <p:spPr>
          <a:xfrm>
            <a:off x="4297387" y="270253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变小</a:t>
            </a:r>
            <a:endParaRPr lang="zh-CN" altLang="en-US" dirty="0"/>
          </a:p>
        </p:txBody>
      </p:sp>
      <p:sp>
        <p:nvSpPr>
          <p:cNvPr id="7" name="矩形 6"/>
          <p:cNvSpPr/>
          <p:nvPr/>
        </p:nvSpPr>
        <p:spPr>
          <a:xfrm>
            <a:off x="6577043" y="335060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扩散</a:t>
            </a:r>
            <a:endParaRPr lang="zh-CN" altLang="en-US" dirty="0"/>
          </a:p>
        </p:txBody>
      </p:sp>
      <p:sp>
        <p:nvSpPr>
          <p:cNvPr id="8" name="矩形 7"/>
          <p:cNvSpPr/>
          <p:nvPr/>
        </p:nvSpPr>
        <p:spPr>
          <a:xfrm>
            <a:off x="3145259" y="565486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引力</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124744"/>
            <a:ext cx="10975658" cy="5112568"/>
          </a:xfrm>
        </p:spPr>
        <p:txBody>
          <a:bodyPr>
            <a:normAutofit/>
          </a:bodyPr>
          <a:lstStyle/>
          <a:p>
            <a:pPr indent="0" algn="just">
              <a:tabLst>
                <a:tab pos="5581015" algn="l"/>
              </a:tabLst>
            </a:pPr>
            <a:r>
              <a:rPr lang="zh-CN" altLang="zh-CN" b="1" kern="100" dirty="0">
                <a:cs typeface="宋体"/>
              </a:rPr>
              <a:t>②</a:t>
            </a:r>
            <a:r>
              <a:rPr lang="zh-CN" altLang="zh-CN" b="1" kern="100" dirty="0">
                <a:latin typeface="Times New Roman"/>
                <a:cs typeface="Times New Roman"/>
              </a:rPr>
              <a:t>用力压缩物体时，物体内各部分之间产生反抗压缩的作用力</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此</a:t>
            </a:r>
            <a:r>
              <a:rPr lang="zh-CN" altLang="zh-CN" b="1" kern="100" dirty="0">
                <a:latin typeface="Times New Roman"/>
                <a:cs typeface="Times New Roman"/>
              </a:rPr>
              <a:t>时分子间的作用力表现</a:t>
            </a:r>
            <a:r>
              <a:rPr lang="zh-CN" altLang="zh-CN" b="1" kern="100" dirty="0" smtClean="0">
                <a:latin typeface="Times New Roman"/>
                <a:cs typeface="Times New Roman"/>
              </a:rPr>
              <a:t>为</a:t>
            </a:r>
            <a:r>
              <a:rPr lang="en-US" altLang="zh-CN" b="1" kern="100" dirty="0" smtClean="0">
                <a:latin typeface="Times New Roman"/>
                <a:cs typeface="Times New Roman"/>
              </a:rPr>
              <a:t>_____</a:t>
            </a:r>
            <a:r>
              <a:rPr lang="zh-CN" altLang="zh-CN" b="1" kern="100" dirty="0" smtClean="0">
                <a:latin typeface="Times New Roman"/>
                <a:cs typeface="Times New Roman"/>
              </a:rPr>
              <a:t>。</a:t>
            </a:r>
            <a:r>
              <a:rPr lang="zh-CN" altLang="zh-CN" sz="1050" kern="100" dirty="0" smtClean="0">
                <a:cs typeface="Courier New"/>
              </a:rPr>
              <a:t> </a:t>
            </a:r>
            <a:endParaRPr lang="zh-CN" altLang="zh-CN" sz="1050" kern="100" dirty="0">
              <a:cs typeface="Courier New"/>
            </a:endParaRPr>
          </a:p>
          <a:p>
            <a:pPr indent="0" algn="just">
              <a:tabLst>
                <a:tab pos="5581015" algn="l"/>
              </a:tabLst>
            </a:pPr>
            <a:r>
              <a:rPr lang="zh-CN" altLang="zh-CN" b="1" kern="100" dirty="0" smtClean="0">
                <a:cs typeface="宋体"/>
              </a:rPr>
              <a:t>③</a:t>
            </a:r>
            <a:r>
              <a:rPr lang="zh-CN" altLang="zh-CN" b="1" kern="100" dirty="0" smtClean="0">
                <a:latin typeface="Times New Roman"/>
                <a:cs typeface="Times New Roman"/>
              </a:rPr>
              <a:t>分子间的作用力</a:t>
            </a:r>
            <a:r>
              <a:rPr lang="en-US" altLang="zh-CN" b="1" i="1" kern="100" dirty="0" smtClean="0">
                <a:latin typeface="Times New Roman"/>
                <a:cs typeface="Courier New"/>
              </a:rPr>
              <a:t>F</a:t>
            </a:r>
            <a:r>
              <a:rPr lang="zh-CN" altLang="zh-CN" b="1" kern="100" dirty="0" smtClean="0">
                <a:latin typeface="Times New Roman"/>
                <a:cs typeface="Times New Roman"/>
              </a:rPr>
              <a:t>与分子间距离</a:t>
            </a:r>
            <a:r>
              <a:rPr lang="en-US" altLang="zh-CN" b="1" i="1" kern="100" dirty="0" smtClean="0">
                <a:latin typeface="Times New Roman"/>
                <a:cs typeface="Courier New"/>
              </a:rPr>
              <a:t>r</a:t>
            </a:r>
            <a:r>
              <a:rPr lang="zh-CN" altLang="zh-CN" b="1" kern="100" dirty="0" smtClean="0">
                <a:latin typeface="Times New Roman"/>
                <a:cs typeface="Times New Roman"/>
              </a:rPr>
              <a:t>的关系。</a:t>
            </a:r>
            <a:endParaRPr lang="zh-CN" altLang="zh-CN" sz="1050" kern="100" dirty="0" smtClean="0">
              <a:cs typeface="Courier New"/>
            </a:endParaRPr>
          </a:p>
          <a:p>
            <a:pPr indent="0" algn="just">
              <a:tabLst>
                <a:tab pos="5581015" algn="l"/>
              </a:tabLst>
            </a:pPr>
            <a:r>
              <a:rPr lang="zh-CN" altLang="zh-CN" b="1" kern="100" dirty="0" smtClean="0">
                <a:latin typeface="Times New Roman"/>
                <a:cs typeface="Times New Roman"/>
              </a:rPr>
              <a:t>当</a:t>
            </a:r>
            <a:r>
              <a:rPr lang="en-US" altLang="zh-CN" b="1" i="1" kern="100" dirty="0">
                <a:latin typeface="Times New Roman"/>
                <a:cs typeface="Courier New"/>
              </a:rPr>
              <a:t>r</a:t>
            </a:r>
            <a:r>
              <a:rPr lang="en-US" altLang="zh-CN" b="1" kern="100" dirty="0">
                <a:latin typeface="Times New Roman"/>
                <a:cs typeface="Courier New"/>
              </a:rPr>
              <a:t>&lt;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时，分子间的作用力</a:t>
            </a:r>
            <a:r>
              <a:rPr lang="en-US" altLang="zh-CN" b="1" i="1" kern="100" dirty="0">
                <a:latin typeface="Times New Roman"/>
                <a:cs typeface="Courier New"/>
              </a:rPr>
              <a:t>F</a:t>
            </a:r>
            <a:r>
              <a:rPr lang="zh-CN" altLang="zh-CN" b="1" kern="100" dirty="0">
                <a:latin typeface="Times New Roman"/>
                <a:cs typeface="Times New Roman"/>
              </a:rPr>
              <a:t>表现</a:t>
            </a:r>
            <a:r>
              <a:rPr lang="zh-CN" altLang="zh-CN" b="1" kern="100" dirty="0" smtClean="0">
                <a:latin typeface="Times New Roman"/>
                <a:cs typeface="Times New Roman"/>
              </a:rPr>
              <a:t>为</a:t>
            </a:r>
            <a:r>
              <a:rPr lang="en-US" altLang="zh-CN" b="1" kern="100" dirty="0" smtClean="0">
                <a:latin typeface="Times New Roman"/>
                <a:cs typeface="Times New Roman"/>
              </a:rPr>
              <a:t>______</a:t>
            </a:r>
            <a:r>
              <a:rPr lang="zh-CN" altLang="zh-CN" b="1" kern="100" dirty="0" smtClean="0">
                <a:latin typeface="Times New Roman"/>
                <a:cs typeface="Times New Roman"/>
              </a:rPr>
              <a:t>；</a:t>
            </a:r>
            <a:endParaRPr lang="zh-CN" altLang="zh-CN" sz="1050" kern="100" dirty="0">
              <a:cs typeface="Courier New"/>
            </a:endParaRPr>
          </a:p>
          <a:p>
            <a:pPr indent="0">
              <a:tabLst>
                <a:tab pos="5581015" algn="l"/>
              </a:tabLst>
            </a:pPr>
            <a:r>
              <a:rPr lang="zh-CN" altLang="zh-CN" b="1" kern="100" dirty="0">
                <a:latin typeface="Times New Roman"/>
                <a:cs typeface="Times New Roman"/>
              </a:rPr>
              <a:t>当</a:t>
            </a:r>
            <a:r>
              <a:rPr lang="en-US" altLang="zh-CN" b="1" i="1" kern="100" dirty="0">
                <a:latin typeface="Times New Roman"/>
                <a:cs typeface="Courier New"/>
              </a:rPr>
              <a:t>r</a:t>
            </a:r>
            <a:r>
              <a:rPr lang="zh-CN" altLang="zh-CN" b="1" kern="100" dirty="0">
                <a:latin typeface="Times New Roman"/>
                <a:cs typeface="Times New Roman"/>
              </a:rPr>
              <a: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时，分子间的作用力</a:t>
            </a:r>
            <a:r>
              <a:rPr lang="en-US" altLang="zh-CN" b="1" i="1" kern="100" dirty="0">
                <a:latin typeface="Times New Roman"/>
                <a:cs typeface="Courier New"/>
              </a:rPr>
              <a:t>F</a:t>
            </a:r>
            <a:r>
              <a:rPr lang="zh-CN" altLang="zh-CN" b="1" kern="100" dirty="0" smtClean="0">
                <a:latin typeface="Times New Roman"/>
                <a:cs typeface="Times New Roman"/>
              </a:rPr>
              <a:t>为</a:t>
            </a:r>
            <a:r>
              <a:rPr lang="en-US" altLang="zh-CN" b="1" kern="100" dirty="0" smtClean="0">
                <a:latin typeface="Times New Roman"/>
                <a:cs typeface="Times New Roman"/>
              </a:rPr>
              <a:t>___</a:t>
            </a:r>
            <a:r>
              <a:rPr lang="zh-CN" altLang="zh-CN" b="1" kern="100" dirty="0" smtClean="0">
                <a:latin typeface="Times New Roman"/>
                <a:cs typeface="Times New Roman"/>
              </a:rPr>
              <a:t>，</a:t>
            </a:r>
            <a:r>
              <a:rPr lang="zh-CN" altLang="zh-CN" b="1" kern="100" dirty="0">
                <a:latin typeface="Times New Roman"/>
                <a:cs typeface="Times New Roman"/>
              </a:rPr>
              <a:t>这个位置称</a:t>
            </a:r>
            <a:r>
              <a:rPr lang="zh-CN" altLang="zh-CN" b="1" kern="100" dirty="0" smtClean="0">
                <a:latin typeface="Times New Roman"/>
                <a:cs typeface="Times New Roman"/>
              </a:rPr>
              <a:t>为</a:t>
            </a:r>
            <a:r>
              <a:rPr lang="en-US" altLang="zh-CN" b="1" kern="100" dirty="0" smtClean="0">
                <a:latin typeface="Times New Roman"/>
                <a:cs typeface="Times New Roman"/>
              </a:rPr>
              <a:t>_____</a:t>
            </a:r>
            <a:r>
              <a:rPr lang="zh-CN" altLang="zh-CN" b="1" kern="100" dirty="0" smtClean="0">
                <a:latin typeface="Times New Roman"/>
                <a:cs typeface="Times New Roman"/>
              </a:rPr>
              <a:t>位</a:t>
            </a:r>
            <a:r>
              <a:rPr lang="zh-CN" altLang="zh-CN" b="1" kern="100" dirty="0">
                <a:latin typeface="Times New Roman"/>
                <a:cs typeface="Times New Roman"/>
              </a:rPr>
              <a:t>置；</a:t>
            </a:r>
            <a:endParaRPr lang="zh-CN" altLang="zh-CN" sz="1050" kern="100" dirty="0">
              <a:cs typeface="Courier New"/>
            </a:endParaRPr>
          </a:p>
          <a:p>
            <a:pPr indent="0" algn="just">
              <a:tabLst>
                <a:tab pos="5581015" algn="l"/>
              </a:tabLst>
            </a:pPr>
            <a:r>
              <a:rPr lang="zh-CN" altLang="zh-CN" b="1" kern="100" dirty="0">
                <a:latin typeface="Times New Roman"/>
                <a:cs typeface="Times New Roman"/>
              </a:rPr>
              <a:t>当</a:t>
            </a:r>
            <a:r>
              <a:rPr lang="en-US" altLang="zh-CN" b="1" i="1" kern="100" dirty="0">
                <a:latin typeface="Times New Roman"/>
                <a:cs typeface="Courier New"/>
              </a:rPr>
              <a:t>r</a:t>
            </a:r>
            <a:r>
              <a:rPr lang="en-US" altLang="zh-CN" b="1" kern="100" dirty="0">
                <a:latin typeface="Times New Roman"/>
                <a:cs typeface="Courier New"/>
              </a:rPr>
              <a:t>&gt;</a:t>
            </a:r>
            <a:r>
              <a:rPr lang="en-US" altLang="zh-CN" b="1" i="1" kern="100" dirty="0">
                <a:latin typeface="Times New Roman"/>
                <a:cs typeface="Courier New"/>
              </a:rPr>
              <a:t>r</a:t>
            </a:r>
            <a:r>
              <a:rPr lang="en-US" altLang="zh-CN" b="1" kern="100" baseline="-25000" dirty="0">
                <a:latin typeface="Times New Roman"/>
                <a:cs typeface="Courier New"/>
              </a:rPr>
              <a:t>0</a:t>
            </a:r>
            <a:r>
              <a:rPr lang="zh-CN" altLang="zh-CN" b="1" kern="100" dirty="0">
                <a:latin typeface="Times New Roman"/>
                <a:cs typeface="Times New Roman"/>
              </a:rPr>
              <a:t>时，分子间的作用力</a:t>
            </a:r>
            <a:r>
              <a:rPr lang="en-US" altLang="zh-CN" b="1" i="1" kern="100" dirty="0">
                <a:latin typeface="Times New Roman"/>
                <a:cs typeface="Courier New"/>
              </a:rPr>
              <a:t>F</a:t>
            </a:r>
            <a:r>
              <a:rPr lang="zh-CN" altLang="zh-CN" b="1" kern="100" dirty="0">
                <a:latin typeface="Times New Roman"/>
                <a:cs typeface="Times New Roman"/>
              </a:rPr>
              <a:t>表现</a:t>
            </a:r>
            <a:r>
              <a:rPr lang="zh-CN" altLang="zh-CN" b="1" kern="100" dirty="0" smtClean="0">
                <a:latin typeface="Times New Roman"/>
                <a:cs typeface="Times New Roman"/>
              </a:rPr>
              <a:t>为</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a:cs typeface="Courier New"/>
            </a:endParaRPr>
          </a:p>
          <a:p>
            <a:pPr indent="0" algn="just">
              <a:tabLst>
                <a:tab pos="5581015" algn="l"/>
              </a:tabLst>
            </a:pPr>
            <a:r>
              <a:rPr lang="zh-CN" altLang="zh-CN" b="1" kern="100" dirty="0">
                <a:cs typeface="宋体"/>
              </a:rPr>
              <a:t>④</a:t>
            </a:r>
            <a:r>
              <a:rPr lang="zh-CN" altLang="zh-CN" b="1" kern="100" dirty="0">
                <a:latin typeface="Times New Roman"/>
                <a:cs typeface="Times New Roman"/>
              </a:rPr>
              <a:t>分子间作用力的产生原因：由原子内部带正电的原子核和带负电的电子的相互作用引起的。</a:t>
            </a:r>
            <a:endParaRPr lang="zh-CN" altLang="zh-CN" sz="1050" kern="100" dirty="0">
              <a:cs typeface="Courier New"/>
            </a:endParaRPr>
          </a:p>
          <a:p>
            <a:pPr indent="0"/>
            <a:endParaRPr lang="zh-CN" altLang="en-US" dirty="0"/>
          </a:p>
        </p:txBody>
      </p:sp>
      <p:pic>
        <p:nvPicPr>
          <p:cNvPr id="4098" name="Picture 2" descr="F:\粤教版物理选择性必修第三册\20XWL1-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265939" y="1268760"/>
            <a:ext cx="1872208" cy="1585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4286050" y="181520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斥力</a:t>
            </a:r>
            <a:endParaRPr lang="zh-CN" altLang="en-US" dirty="0"/>
          </a:p>
        </p:txBody>
      </p:sp>
      <p:sp>
        <p:nvSpPr>
          <p:cNvPr id="6" name="矩形 5"/>
          <p:cNvSpPr/>
          <p:nvPr/>
        </p:nvSpPr>
        <p:spPr>
          <a:xfrm>
            <a:off x="5377507" y="306896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斥力</a:t>
            </a:r>
            <a:endParaRPr lang="zh-CN" altLang="en-US" dirty="0"/>
          </a:p>
        </p:txBody>
      </p:sp>
      <p:sp>
        <p:nvSpPr>
          <p:cNvPr id="7" name="矩形 6"/>
          <p:cNvSpPr/>
          <p:nvPr/>
        </p:nvSpPr>
        <p:spPr>
          <a:xfrm>
            <a:off x="4894937" y="3717032"/>
            <a:ext cx="338554" cy="461665"/>
          </a:xfrm>
          <a:prstGeom prst="rect">
            <a:avLst/>
          </a:prstGeom>
        </p:spPr>
        <p:txBody>
          <a:bodyPr wrap="none">
            <a:spAutoFit/>
          </a:bodyPr>
          <a:lstStyle/>
          <a:p>
            <a:r>
              <a:rPr lang="en-US" altLang="zh-CN" sz="2400" b="1" kern="100" dirty="0">
                <a:solidFill>
                  <a:srgbClr val="FF0000"/>
                </a:solidFill>
                <a:latin typeface="Times New Roman"/>
                <a:cs typeface="Courier New"/>
              </a:rPr>
              <a:t>0</a:t>
            </a:r>
            <a:endParaRPr lang="zh-CN" altLang="en-US" dirty="0"/>
          </a:p>
        </p:txBody>
      </p:sp>
      <p:sp>
        <p:nvSpPr>
          <p:cNvPr id="8" name="矩形 7"/>
          <p:cNvSpPr/>
          <p:nvPr/>
        </p:nvSpPr>
        <p:spPr>
          <a:xfrm>
            <a:off x="7465739" y="368741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平衡</a:t>
            </a:r>
            <a:endParaRPr lang="zh-CN" altLang="en-US" dirty="0"/>
          </a:p>
        </p:txBody>
      </p:sp>
      <p:sp>
        <p:nvSpPr>
          <p:cNvPr id="9" name="矩形 8"/>
          <p:cNvSpPr/>
          <p:nvPr/>
        </p:nvSpPr>
        <p:spPr>
          <a:xfrm>
            <a:off x="5348345" y="429309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引力</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692696"/>
            <a:ext cx="10975658" cy="5544616"/>
          </a:xfrm>
        </p:spPr>
        <p:txBody>
          <a:bodyPr>
            <a:normAutofit/>
          </a:bodyPr>
          <a:lstStyle/>
          <a:p>
            <a:pPr marL="355600" indent="-355600" algn="just">
              <a:tabLst>
                <a:tab pos="5580063" algn="l"/>
                <a:tab pos="9779000" algn="l"/>
              </a:tabLst>
            </a:pPr>
            <a:r>
              <a:rPr lang="en-US" altLang="zh-CN" b="1" kern="100" dirty="0">
                <a:latin typeface="Times New Roman"/>
                <a:cs typeface="Courier New"/>
              </a:rPr>
              <a:t>(3)</a:t>
            </a:r>
            <a:r>
              <a:rPr lang="zh-CN" altLang="zh-CN" b="1" kern="100" dirty="0">
                <a:latin typeface="Times New Roman"/>
                <a:cs typeface="Times New Roman"/>
              </a:rPr>
              <a:t>分子动理论</a:t>
            </a:r>
            <a:endParaRPr lang="zh-CN" altLang="zh-CN" sz="1050" kern="100" dirty="0">
              <a:cs typeface="Courier New"/>
            </a:endParaRPr>
          </a:p>
          <a:p>
            <a:pPr marL="355600" indent="-355600" algn="just">
              <a:tabLst>
                <a:tab pos="5580063" algn="l"/>
                <a:tab pos="9779000"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基本内容：物质是</a:t>
            </a:r>
            <a:r>
              <a:rPr lang="zh-CN" altLang="zh-CN" b="1" kern="100" dirty="0" smtClean="0">
                <a:latin typeface="Times New Roman"/>
                <a:cs typeface="Times New Roman"/>
              </a:rPr>
              <a:t>由</a:t>
            </a:r>
            <a:r>
              <a:rPr lang="en-US" altLang="zh-CN" b="1" kern="100" dirty="0" smtClean="0">
                <a:latin typeface="Times New Roman"/>
                <a:cs typeface="Times New Roman"/>
              </a:rPr>
              <a:t>__________</a:t>
            </a:r>
            <a:r>
              <a:rPr lang="zh-CN" altLang="zh-CN" b="1" kern="100" dirty="0" smtClean="0">
                <a:latin typeface="Times New Roman"/>
                <a:cs typeface="Times New Roman"/>
              </a:rPr>
              <a:t>组</a:t>
            </a:r>
            <a:r>
              <a:rPr lang="zh-CN" altLang="zh-CN" b="1" kern="100" dirty="0">
                <a:latin typeface="Times New Roman"/>
                <a:cs typeface="Times New Roman"/>
              </a:rPr>
              <a:t>成的；分子总在不停地</a:t>
            </a:r>
            <a:r>
              <a:rPr lang="zh-CN" altLang="zh-CN" b="1" kern="100" dirty="0" smtClean="0">
                <a:latin typeface="Times New Roman"/>
                <a:cs typeface="Times New Roman"/>
              </a:rPr>
              <a:t>做</a:t>
            </a:r>
            <a:r>
              <a:rPr lang="en-US" altLang="zh-CN" b="1" kern="100" dirty="0" smtClean="0">
                <a:latin typeface="Times New Roman"/>
                <a:cs typeface="Times New Roman"/>
              </a:rPr>
              <a:t>_______</a:t>
            </a:r>
            <a:r>
              <a:rPr lang="zh-CN" altLang="zh-CN" b="1" kern="100" dirty="0" smtClean="0">
                <a:latin typeface="Times New Roman"/>
                <a:cs typeface="Times New Roman"/>
              </a:rPr>
              <a:t>运</a:t>
            </a:r>
            <a:r>
              <a:rPr lang="zh-CN" altLang="zh-CN" b="1" kern="100" dirty="0">
                <a:latin typeface="Times New Roman"/>
                <a:cs typeface="Times New Roman"/>
              </a:rPr>
              <a:t>动，运动的剧烈程度与物质</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有</a:t>
            </a:r>
            <a:r>
              <a:rPr lang="zh-CN" altLang="zh-CN" b="1" kern="100" dirty="0">
                <a:latin typeface="Times New Roman"/>
                <a:cs typeface="Times New Roman"/>
              </a:rPr>
              <a:t>关；分子间存在相互作用</a:t>
            </a:r>
            <a:r>
              <a:rPr lang="zh-CN" altLang="zh-CN" b="1" kern="100" dirty="0" smtClean="0">
                <a:latin typeface="Times New Roman"/>
                <a:cs typeface="Times New Roman"/>
              </a:rPr>
              <a:t>的</a:t>
            </a:r>
            <a:r>
              <a:rPr lang="en-US" altLang="zh-CN" b="1" kern="100" dirty="0" smtClean="0">
                <a:latin typeface="Times New Roman"/>
                <a:cs typeface="Times New Roman"/>
              </a:rPr>
              <a:t>___________</a:t>
            </a:r>
            <a:r>
              <a:rPr lang="zh-CN" altLang="zh-CN" b="1" kern="100" dirty="0" smtClean="0">
                <a:latin typeface="Times New Roman"/>
                <a:cs typeface="Times New Roman"/>
              </a:rPr>
              <a:t>。</a:t>
            </a:r>
            <a:endParaRPr lang="zh-CN" altLang="zh-CN" sz="1050" kern="100" dirty="0">
              <a:cs typeface="Courier New"/>
            </a:endParaRPr>
          </a:p>
          <a:p>
            <a:pPr marL="355600" indent="-355600" algn="just">
              <a:tabLst>
                <a:tab pos="5580063" algn="l"/>
                <a:tab pos="9779000"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分子动理论：在热学研究中，以分子动理论的基本内容为出发点，把物质的热学性质和规律看作微观粒子热运动的宏观表现建立的理论。</a:t>
            </a:r>
            <a:endParaRPr lang="zh-CN" altLang="zh-CN" sz="1050" kern="100" dirty="0">
              <a:cs typeface="Courier New"/>
            </a:endParaRPr>
          </a:p>
          <a:p>
            <a:pPr marL="355600" indent="-355600" algn="just">
              <a:tabLst>
                <a:tab pos="5580063" algn="l"/>
                <a:tab pos="9779000"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355600" indent="-355600" algn="just">
              <a:tabLst>
                <a:tab pos="5580063" algn="l"/>
                <a:tab pos="9779000" algn="l"/>
              </a:tabLst>
            </a:pPr>
            <a:r>
              <a:rPr lang="en-US" altLang="zh-CN" b="1" kern="100" dirty="0">
                <a:latin typeface="Times New Roman"/>
                <a:cs typeface="Courier New"/>
              </a:rPr>
              <a:t>(1)</a:t>
            </a:r>
            <a:r>
              <a:rPr lang="zh-CN" altLang="zh-CN" b="1" kern="100" dirty="0">
                <a:latin typeface="Times New Roman"/>
                <a:cs typeface="Times New Roman"/>
              </a:rPr>
              <a:t>气体总是很容易充满容器，这是分子间存在斥力的宏观表现</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55600" indent="-355600" algn="just">
              <a:tabLst>
                <a:tab pos="5580063" algn="l"/>
                <a:tab pos="9779000" algn="l"/>
              </a:tabLst>
            </a:pPr>
            <a:r>
              <a:rPr lang="en-US" altLang="zh-CN" b="1" kern="100" dirty="0">
                <a:latin typeface="Times New Roman"/>
                <a:cs typeface="Courier New"/>
              </a:rPr>
              <a:t>(2)</a:t>
            </a:r>
            <a:r>
              <a:rPr lang="zh-CN" altLang="zh-CN" b="1" kern="100" dirty="0">
                <a:latin typeface="Times New Roman"/>
                <a:cs typeface="Times New Roman"/>
              </a:rPr>
              <a:t>用力拉铁棒的两端，铁棒没有断，这是分子间存在引力的宏观表现</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355600" indent="-355600" algn="just">
              <a:tabLst>
                <a:tab pos="5580063" algn="l"/>
                <a:tab pos="9779000" algn="l"/>
              </a:tabLst>
            </a:pPr>
            <a:r>
              <a:rPr lang="en-US" altLang="zh-CN" b="1" kern="100" dirty="0">
                <a:latin typeface="Times New Roman"/>
                <a:cs typeface="Courier New"/>
              </a:rPr>
              <a:t>(3)</a:t>
            </a:r>
            <a:r>
              <a:rPr lang="zh-CN" altLang="zh-CN" b="1" kern="100" dirty="0">
                <a:latin typeface="Times New Roman"/>
                <a:cs typeface="Times New Roman"/>
              </a:rPr>
              <a:t>气体容易被压缩，说明气体分子之间有空隙</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355600" indent="-355600">
              <a:tabLst>
                <a:tab pos="5580063" algn="l"/>
                <a:tab pos="9779000" algn="l"/>
              </a:tabLst>
            </a:pPr>
            <a:endParaRPr lang="zh-CN" altLang="en-US" dirty="0"/>
          </a:p>
        </p:txBody>
      </p:sp>
      <p:sp>
        <p:nvSpPr>
          <p:cNvPr id="4" name="矩形 3"/>
          <p:cNvSpPr/>
          <p:nvPr/>
        </p:nvSpPr>
        <p:spPr>
          <a:xfrm>
            <a:off x="4118589" y="1412776"/>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大量分子</a:t>
            </a:r>
            <a:endParaRPr lang="zh-CN" altLang="en-US" dirty="0"/>
          </a:p>
        </p:txBody>
      </p:sp>
      <p:sp>
        <p:nvSpPr>
          <p:cNvPr id="5" name="矩形 4"/>
          <p:cNvSpPr/>
          <p:nvPr/>
        </p:nvSpPr>
        <p:spPr>
          <a:xfrm>
            <a:off x="9396520" y="1412775"/>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无规则</a:t>
            </a:r>
            <a:endParaRPr lang="zh-CN" altLang="en-US" dirty="0"/>
          </a:p>
        </p:txBody>
      </p:sp>
      <p:sp>
        <p:nvSpPr>
          <p:cNvPr id="6" name="矩形 5"/>
          <p:cNvSpPr/>
          <p:nvPr/>
        </p:nvSpPr>
        <p:spPr>
          <a:xfrm>
            <a:off x="4377308" y="195922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温度</a:t>
            </a:r>
            <a:endParaRPr lang="zh-CN" altLang="en-US" dirty="0"/>
          </a:p>
        </p:txBody>
      </p:sp>
      <p:sp>
        <p:nvSpPr>
          <p:cNvPr id="7" name="矩形 6"/>
          <p:cNvSpPr/>
          <p:nvPr/>
        </p:nvSpPr>
        <p:spPr>
          <a:xfrm>
            <a:off x="9141173" y="1916832"/>
            <a:ext cx="1731564" cy="461665"/>
          </a:xfrm>
          <a:prstGeom prst="rect">
            <a:avLst/>
          </a:prstGeom>
        </p:spPr>
        <p:txBody>
          <a:bodyPr wrap="none">
            <a:spAutoFit/>
          </a:bodyPr>
          <a:lstStyle/>
          <a:p>
            <a:r>
              <a:rPr lang="zh-CN" altLang="zh-CN" sz="2400" b="1" kern="100" dirty="0">
                <a:solidFill>
                  <a:srgbClr val="FF0000"/>
                </a:solidFill>
                <a:latin typeface="Times New Roman"/>
                <a:cs typeface="Times New Roman"/>
              </a:rPr>
              <a:t>引力和斥力</a:t>
            </a:r>
            <a:endParaRPr lang="zh-CN" altLang="en-US" dirty="0"/>
          </a:p>
        </p:txBody>
      </p:sp>
      <p:sp>
        <p:nvSpPr>
          <p:cNvPr id="8" name="矩形 7"/>
          <p:cNvSpPr/>
          <p:nvPr/>
        </p:nvSpPr>
        <p:spPr>
          <a:xfrm>
            <a:off x="10448509" y="4407495"/>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
        <p:nvSpPr>
          <p:cNvPr id="9" name="矩形 8"/>
          <p:cNvSpPr/>
          <p:nvPr/>
        </p:nvSpPr>
        <p:spPr>
          <a:xfrm>
            <a:off x="10458519" y="501317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0" name="矩形 9"/>
          <p:cNvSpPr/>
          <p:nvPr/>
        </p:nvSpPr>
        <p:spPr>
          <a:xfrm>
            <a:off x="10448509" y="5631631"/>
            <a:ext cx="494046" cy="461665"/>
          </a:xfrm>
          <a:prstGeom prst="rect">
            <a:avLst/>
          </a:prstGeom>
        </p:spPr>
        <p:txBody>
          <a:bodyPr wrap="none">
            <a:spAutoFit/>
          </a:bodyPr>
          <a:lstStyle/>
          <a:p>
            <a:r>
              <a:rPr lang="en-US" altLang="zh-CN" sz="2400" b="1" kern="100" dirty="0" smtClean="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randombar(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1412776"/>
            <a:ext cx="10975658" cy="3960440"/>
          </a:xfrm>
        </p:spPr>
        <p:txBody>
          <a:bodyPr/>
          <a:lstStyle/>
          <a:p>
            <a:pPr marL="452438" indent="-452438" algn="just">
              <a:lnSpc>
                <a:spcPct val="200000"/>
              </a:lnSpc>
              <a:tabLst>
                <a:tab pos="5581015" algn="l"/>
              </a:tabLst>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cs typeface="Courier New"/>
            </a:endParaRPr>
          </a:p>
          <a:p>
            <a:pPr marL="452438" indent="0" algn="just">
              <a:lnSpc>
                <a:spcPct val="200000"/>
              </a:lnSpc>
              <a:tabLst>
                <a:tab pos="5581015" algn="l"/>
              </a:tabLst>
            </a:pPr>
            <a:r>
              <a:rPr lang="zh-CN" altLang="zh-CN" b="1" kern="100" dirty="0" smtClean="0">
                <a:latin typeface="Times New Roman"/>
                <a:cs typeface="Times New Roman"/>
              </a:rPr>
              <a:t>当</a:t>
            </a:r>
            <a:r>
              <a:rPr lang="zh-CN" altLang="zh-CN" b="1" kern="100" dirty="0">
                <a:latin typeface="Times New Roman"/>
                <a:cs typeface="Times New Roman"/>
              </a:rPr>
              <a:t>压缩物体时，分子间的作用力表现为斥力，物体反抗被压缩，这时候分子间还有引力吗？</a:t>
            </a:r>
            <a:endParaRPr lang="zh-CN" altLang="zh-CN" sz="1050" kern="100" dirty="0">
              <a:cs typeface="Courier New"/>
            </a:endParaRPr>
          </a:p>
          <a:p>
            <a:pPr marL="452438" indent="0" algn="just">
              <a:lnSpc>
                <a:spcPct val="200000"/>
              </a:lnSpc>
              <a:tabLst>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分子间同时存在分子引力和分子斥力，当物体被压缩时，分子斥力大于分子引力，分子力表现为斥力。</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randombar(horizontal)">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322</TotalTime>
  <Words>3956</Words>
  <Application>Microsoft Office PowerPoint</Application>
  <PresentationFormat>自定义</PresentationFormat>
  <Paragraphs>317</Paragraphs>
  <Slides>41</Slides>
  <Notes>1</Notes>
  <HiddenSlides>0</HiddenSlides>
  <MMClips>0</MMClips>
  <ScaleCrop>false</ScaleCrop>
  <HeadingPairs>
    <vt:vector size="4" baseType="variant">
      <vt:variant>
        <vt:lpstr>主题</vt:lpstr>
      </vt:variant>
      <vt:variant>
        <vt:i4>1</vt:i4>
      </vt:variant>
      <vt:variant>
        <vt:lpstr>幻灯片标题</vt:lpstr>
      </vt:variant>
      <vt:variant>
        <vt:i4>41</vt:i4>
      </vt:variant>
    </vt:vector>
  </HeadingPairs>
  <TitlesOfParts>
    <vt:vector size="42"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56</cp:revision>
  <dcterms:created xsi:type="dcterms:W3CDTF">2021-04-02T06:41:31Z</dcterms:created>
  <dcterms:modified xsi:type="dcterms:W3CDTF">2025-11-05T01:46:27Z</dcterms:modified>
</cp:coreProperties>
</file>