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0" r:id="rId2"/>
    <p:sldId id="266" r:id="rId3"/>
    <p:sldId id="267" r:id="rId4"/>
    <p:sldId id="289" r:id="rId5"/>
    <p:sldId id="290" r:id="rId6"/>
    <p:sldId id="291" r:id="rId7"/>
    <p:sldId id="292" r:id="rId8"/>
    <p:sldId id="293" r:id="rId9"/>
    <p:sldId id="294" r:id="rId10"/>
    <p:sldId id="295" r:id="rId11"/>
    <p:sldId id="296" r:id="rId12"/>
    <p:sldId id="31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7" r:id="rId29"/>
    <p:sldId id="318" r:id="rId30"/>
    <p:sldId id="319" r:id="rId31"/>
    <p:sldId id="288" r:id="rId32"/>
    <p:sldId id="287" r:id="rId33"/>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98" d="100"/>
          <a:sy n="98" d="100"/>
        </p:scale>
        <p:origin x="-942" y="-102"/>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2026-1-28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31</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31456;&#26411;&#23567;&#32467;&#19982;&#32032;&#20859;&#35780;&#20215;.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21XRJWL3-26.TIF"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111111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GKWLJS-6.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22.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13.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WLSDGK-4.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21XRJWL3-28.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21XRJWL3-29.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GKWLSJN-15.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33.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29.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GKZJ6YWL-17.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2.emf"/></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1532;&#19977;&#31456;%20%20&#38454;&#27573;&#35780;&#20215;&#26597;&#32570;&#28431;.DOC" TargetMode="Externa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8"/>
            <a:ext cx="10975658" cy="4464498"/>
          </a:xfrm>
        </p:spPr>
        <p:txBody>
          <a:bodyPr/>
          <a:lstStyle/>
          <a:p>
            <a:pPr indent="612140" algn="ctr">
              <a:tabLst>
                <a:tab pos="5581015" algn="l"/>
              </a:tabLst>
            </a:pPr>
            <a:r>
              <a:rPr lang="zh-CN" altLang="zh-CN" b="1" kern="100" dirty="0">
                <a:solidFill>
                  <a:schemeClr val="accent2">
                    <a:lumMod val="50000"/>
                  </a:schemeClr>
                </a:solidFill>
                <a:latin typeface="Times New Roman"/>
                <a:cs typeface="Times New Roman"/>
              </a:rPr>
              <a:t>一、主干知识成体系</a:t>
            </a:r>
            <a:endParaRPr lang="zh-CN" altLang="zh-CN" sz="1050" kern="100" dirty="0">
              <a:solidFill>
                <a:schemeClr val="accent2">
                  <a:lumMod val="50000"/>
                </a:schemeClr>
              </a:solidFill>
              <a:cs typeface="Courier New"/>
            </a:endParaRPr>
          </a:p>
          <a:p>
            <a:endParaRPr lang="zh-CN" altLang="en-US" dirty="0"/>
          </a:p>
        </p:txBody>
      </p:sp>
      <p:pic>
        <p:nvPicPr>
          <p:cNvPr id="1026" name="Picture 2" descr="章末小结与素养评价.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24979" y="116632"/>
            <a:ext cx="11305256" cy="532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937155" y="116632"/>
            <a:ext cx="4048864" cy="637675"/>
          </a:xfrm>
          <a:prstGeom prst="rect">
            <a:avLst/>
          </a:prstGeom>
        </p:spPr>
        <p:txBody>
          <a:bodyPr wrap="none">
            <a:spAutoFit/>
          </a:bodyPr>
          <a:lstStyle/>
          <a:p>
            <a:pPr indent="612140" algn="ctr">
              <a:lnSpc>
                <a:spcPct val="150000"/>
              </a:lnSpc>
              <a:spcAft>
                <a:spcPts val="0"/>
              </a:spcAft>
              <a:tabLst>
                <a:tab pos="5581015" algn="l"/>
              </a:tabLst>
            </a:pPr>
            <a:r>
              <a:rPr lang="zh-CN" altLang="zh-CN" sz="2800" b="1" kern="100" dirty="0">
                <a:solidFill>
                  <a:schemeClr val="accent6">
                    <a:lumMod val="75000"/>
                  </a:schemeClr>
                </a:solidFill>
                <a:latin typeface="Times New Roman"/>
                <a:cs typeface="Times New Roman"/>
              </a:rPr>
              <a:t>第三章　热力学定律</a:t>
            </a:r>
            <a:endParaRPr lang="zh-CN" altLang="zh-CN" sz="2800" kern="100" dirty="0">
              <a:solidFill>
                <a:schemeClr val="accent6">
                  <a:lumMod val="75000"/>
                </a:schemeClr>
              </a:solidFill>
              <a:effectLst/>
              <a:latin typeface="宋体"/>
              <a:cs typeface="Courier New"/>
            </a:endParaRPr>
          </a:p>
        </p:txBody>
      </p:sp>
      <p:pic>
        <p:nvPicPr>
          <p:cNvPr id="1027" name="Picture 3" descr="21XRJWL3-26.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3577307" y="1124744"/>
            <a:ext cx="6336704" cy="5530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81555782"/>
              </p:ext>
            </p:extLst>
          </p:nvPr>
        </p:nvGraphicFramePr>
        <p:xfrm>
          <a:off x="624979" y="1700808"/>
          <a:ext cx="10847387" cy="3962400"/>
        </p:xfrm>
        <a:graphic>
          <a:graphicData uri="http://schemas.openxmlformats.org/presentationml/2006/ole">
            <mc:AlternateContent xmlns:mc="http://schemas.openxmlformats.org/markup-compatibility/2006">
              <mc:Choice xmlns:v="urn:schemas-microsoft-com:vml" Requires="v">
                <p:oleObj spid="_x0000_s3102" name="文档" r:id="rId3" imgW="10967417" imgH="3988777" progId="Word.Document.12">
                  <p:embed/>
                </p:oleObj>
              </mc:Choice>
              <mc:Fallback>
                <p:oleObj name="文档" r:id="rId3" imgW="10967417" imgH="3988777" progId="Word.Document.12">
                  <p:embed/>
                  <p:pic>
                    <p:nvPicPr>
                      <p:cNvPr id="0" name=""/>
                      <p:cNvPicPr/>
                      <p:nvPr/>
                    </p:nvPicPr>
                    <p:blipFill>
                      <a:blip r:embed="rId4"/>
                      <a:stretch>
                        <a:fillRect/>
                      </a:stretch>
                    </p:blipFill>
                    <p:spPr>
                      <a:xfrm>
                        <a:off x="624979" y="1700808"/>
                        <a:ext cx="10847387" cy="3962400"/>
                      </a:xfrm>
                      <a:prstGeom prst="rect">
                        <a:avLst/>
                      </a:prstGeom>
                    </p:spPr>
                  </p:pic>
                </p:oleObj>
              </mc:Fallback>
            </mc:AlternateContent>
          </a:graphicData>
        </a:graphic>
      </p:graphicFrame>
      <p:sp>
        <p:nvSpPr>
          <p:cNvPr id="5" name="矩形 4"/>
          <p:cNvSpPr/>
          <p:nvPr/>
        </p:nvSpPr>
        <p:spPr>
          <a:xfrm>
            <a:off x="1175234" y="5159152"/>
            <a:ext cx="6290505" cy="576248"/>
          </a:xfrm>
          <a:prstGeom prst="rect">
            <a:avLst/>
          </a:prstGeom>
        </p:spPr>
        <p:txBody>
          <a:bodyPr wrap="none">
            <a:spAutoFit/>
          </a:bodyPr>
          <a:lstStyle/>
          <a:p>
            <a:pPr algn="just">
              <a:lnSpc>
                <a:spcPct val="150000"/>
              </a:lnSpc>
              <a:spcAft>
                <a:spcPts val="0"/>
              </a:spcAft>
              <a:tabLst>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(1)2.0</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5</a:t>
            </a:r>
            <a:r>
              <a:rPr lang="en-US" altLang="zh-CN" sz="2400" b="1" kern="100" dirty="0">
                <a:latin typeface="Times New Roman"/>
                <a:cs typeface="Courier New"/>
              </a:rPr>
              <a:t>  Pa</a:t>
            </a:r>
            <a:r>
              <a:rPr lang="zh-CN" altLang="zh-CN" sz="2400" b="1" kern="100" dirty="0">
                <a:latin typeface="Times New Roman"/>
                <a:cs typeface="Times New Roman"/>
              </a:rPr>
              <a:t>　</a:t>
            </a:r>
            <a:r>
              <a:rPr lang="en-US" altLang="zh-CN" sz="2400" b="1" kern="100" dirty="0">
                <a:latin typeface="Times New Roman"/>
                <a:cs typeface="Courier New"/>
              </a:rPr>
              <a:t>(2)</a:t>
            </a:r>
            <a:r>
              <a:rPr lang="zh-CN" altLang="zh-CN" sz="2400" b="1" kern="100" dirty="0">
                <a:latin typeface="Times New Roman"/>
                <a:cs typeface="Times New Roman"/>
              </a:rPr>
              <a:t>放出热量　</a:t>
            </a:r>
            <a:r>
              <a:rPr lang="en-US" altLang="zh-CN" sz="2400" b="1" kern="100" dirty="0">
                <a:latin typeface="Times New Roman"/>
                <a:cs typeface="Courier New"/>
              </a:rPr>
              <a:t>145 J</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40582" y="764704"/>
            <a:ext cx="10009112" cy="5040560"/>
          </a:xfrm>
        </p:spPr>
        <p:txBody>
          <a:bodyPr>
            <a:normAutofit/>
          </a:bodyPr>
          <a:lstStyle/>
          <a:p>
            <a:pPr indent="0" algn="just">
              <a:lnSpc>
                <a:spcPct val="200000"/>
              </a:lnSpc>
              <a:tabLst>
                <a:tab pos="5467350"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针对训练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0" algn="just">
              <a:lnSpc>
                <a:spcPct val="200000"/>
              </a:lnSpc>
              <a:tabLst>
                <a:tab pos="5467350" algn="l"/>
              </a:tabLst>
            </a:pPr>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江苏高考</a:t>
            </a:r>
            <a:r>
              <a:rPr lang="en-US" altLang="zh-CN" b="1" kern="100" dirty="0">
                <a:latin typeface="Times New Roman"/>
                <a:ea typeface="隶书"/>
                <a:cs typeface="Courier New"/>
              </a:rPr>
              <a:t>)</a:t>
            </a:r>
            <a:r>
              <a:rPr lang="zh-CN" altLang="zh-CN" b="1" kern="100" dirty="0">
                <a:latin typeface="Times New Roman"/>
                <a:cs typeface="Times New Roman"/>
              </a:rPr>
              <a:t>如图所示，取装有少量水的烧瓶，用装有导管的橡胶塞塞紧瓶口，并向瓶内打气。当橡胶塞跳出时，瓶内出现白雾。橡胶塞跳出后，瓶内气体</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0" algn="just">
              <a:lnSpc>
                <a:spcPct val="200000"/>
              </a:lnSpc>
              <a:tabLst>
                <a:tab pos="5467350" algn="l"/>
              </a:tabLst>
            </a:pPr>
            <a:r>
              <a:rPr lang="en-US" altLang="zh-CN" b="1" kern="100" dirty="0">
                <a:latin typeface="Times New Roman"/>
                <a:cs typeface="Courier New"/>
              </a:rPr>
              <a:t>A</a:t>
            </a:r>
            <a:r>
              <a:rPr lang="zh-CN" altLang="zh-CN" b="1" kern="100" dirty="0">
                <a:latin typeface="Times New Roman"/>
                <a:cs typeface="Times New Roman"/>
              </a:rPr>
              <a:t>．内能迅速增大　　　　　</a:t>
            </a:r>
            <a:r>
              <a:rPr lang="en-US" altLang="zh-CN" b="1" kern="100" dirty="0">
                <a:latin typeface="Times New Roman"/>
                <a:cs typeface="Courier New"/>
              </a:rPr>
              <a:t>	B</a:t>
            </a:r>
            <a:r>
              <a:rPr lang="zh-CN" altLang="zh-CN" b="1" kern="100" dirty="0">
                <a:latin typeface="Times New Roman"/>
                <a:cs typeface="Times New Roman"/>
              </a:rPr>
              <a:t>．温度迅速升高</a:t>
            </a:r>
            <a:endParaRPr lang="zh-CN" altLang="zh-CN" kern="100" dirty="0">
              <a:cs typeface="Courier New"/>
            </a:endParaRPr>
          </a:p>
          <a:p>
            <a:pPr indent="0" algn="just">
              <a:lnSpc>
                <a:spcPct val="200000"/>
              </a:lnSpc>
              <a:tabLst>
                <a:tab pos="5467350" algn="l"/>
              </a:tabLst>
            </a:pPr>
            <a:r>
              <a:rPr lang="en-US" altLang="zh-CN" b="1" kern="100" dirty="0">
                <a:latin typeface="Times New Roman"/>
                <a:cs typeface="Courier New"/>
              </a:rPr>
              <a:t>C</a:t>
            </a:r>
            <a:r>
              <a:rPr lang="zh-CN" altLang="zh-CN" b="1" kern="100" dirty="0">
                <a:latin typeface="Times New Roman"/>
                <a:cs typeface="Times New Roman"/>
              </a:rPr>
              <a:t>．压强迅速增大</a:t>
            </a:r>
            <a:r>
              <a:rPr lang="en-US" altLang="zh-CN" b="1" kern="100" dirty="0">
                <a:latin typeface="Times New Roman"/>
                <a:cs typeface="Courier New"/>
              </a:rPr>
              <a:t>  	D</a:t>
            </a:r>
            <a:r>
              <a:rPr lang="zh-CN" altLang="zh-CN" b="1" kern="100" dirty="0">
                <a:latin typeface="Times New Roman"/>
                <a:cs typeface="Times New Roman"/>
              </a:rPr>
              <a:t>．体积迅速膨胀</a:t>
            </a:r>
            <a:endParaRPr lang="zh-CN" altLang="zh-CN" kern="100" dirty="0">
              <a:cs typeface="Courier New"/>
            </a:endParaRPr>
          </a:p>
          <a:p>
            <a:pPr indent="0">
              <a:lnSpc>
                <a:spcPct val="200000"/>
              </a:lnSpc>
              <a:tabLst>
                <a:tab pos="5467350" algn="l"/>
              </a:tabLst>
            </a:pPr>
            <a:endParaRPr lang="zh-CN" altLang="en-US" dirty="0"/>
          </a:p>
        </p:txBody>
      </p:sp>
      <p:pic>
        <p:nvPicPr>
          <p:cNvPr id="9218" name="Picture 2" descr="\\Rm-042\本地磁盘 (F)\三维设计 物理 选择性必修第三册 粤教版\25GKWLJS-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621702" y="1844824"/>
            <a:ext cx="1092509" cy="228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1695280034"/>
              </p:ext>
            </p:extLst>
          </p:nvPr>
        </p:nvGraphicFramePr>
        <p:xfrm>
          <a:off x="628650" y="2132856"/>
          <a:ext cx="10815638" cy="2054225"/>
        </p:xfrm>
        <a:graphic>
          <a:graphicData uri="http://schemas.openxmlformats.org/presentationml/2006/ole">
            <mc:AlternateContent xmlns:mc="http://schemas.openxmlformats.org/markup-compatibility/2006">
              <mc:Choice xmlns:v="urn:schemas-microsoft-com:vml" Requires="v">
                <p:oleObj spid="_x0000_s11271" name="文档" r:id="rId3" imgW="11175344" imgH="2120195" progId="Word.Document.12">
                  <p:embed/>
                </p:oleObj>
              </mc:Choice>
              <mc:Fallback>
                <p:oleObj name="文档" r:id="rId3" imgW="11175344" imgH="2120195" progId="Word.Document.12">
                  <p:embed/>
                  <p:pic>
                    <p:nvPicPr>
                      <p:cNvPr id="0" name=""/>
                      <p:cNvPicPr/>
                      <p:nvPr/>
                    </p:nvPicPr>
                    <p:blipFill>
                      <a:blip r:embed="rId4"/>
                      <a:stretch>
                        <a:fillRect/>
                      </a:stretch>
                    </p:blipFill>
                    <p:spPr>
                      <a:xfrm>
                        <a:off x="628650" y="2132856"/>
                        <a:ext cx="10815638" cy="2054225"/>
                      </a:xfrm>
                      <a:prstGeom prst="rect">
                        <a:avLst/>
                      </a:prstGeom>
                    </p:spPr>
                  </p:pic>
                </p:oleObj>
              </mc:Fallback>
            </mc:AlternateContent>
          </a:graphicData>
        </a:graphic>
      </p:graphicFrame>
      <p:sp>
        <p:nvSpPr>
          <p:cNvPr id="6" name="矩形 5"/>
          <p:cNvSpPr/>
          <p:nvPr/>
        </p:nvSpPr>
        <p:spPr>
          <a:xfrm>
            <a:off x="636161" y="4077072"/>
            <a:ext cx="1645002" cy="576248"/>
          </a:xfrm>
          <a:prstGeom prst="rect">
            <a:avLst/>
          </a:prstGeom>
        </p:spPr>
        <p:txBody>
          <a:bodyPr wrap="none">
            <a:spAutoFit/>
          </a:bodyPr>
          <a:lstStyle/>
          <a:p>
            <a:pPr lvl="0">
              <a:lnSpc>
                <a:spcPct val="150000"/>
              </a:lnSpc>
              <a:spcBef>
                <a:spcPct val="20000"/>
              </a:spcBef>
            </a:pPr>
            <a:r>
              <a:rPr lang="zh-CN" altLang="zh-CN" sz="2400" b="1" kern="100" dirty="0">
                <a:solidFill>
                  <a:srgbClr val="FF0000"/>
                </a:solidFill>
                <a:latin typeface="Times New Roman"/>
                <a:ea typeface="黑体"/>
                <a:cs typeface="Times New Roman"/>
              </a:rPr>
              <a:t>答案</a:t>
            </a:r>
            <a:r>
              <a:rPr lang="zh-CN" altLang="zh-CN" sz="2400" b="1" kern="100" dirty="0" smtClean="0">
                <a:solidFill>
                  <a:srgbClr val="FF0000"/>
                </a:solidFill>
                <a:latin typeface="Times New Roman"/>
                <a:ea typeface="黑体"/>
                <a:cs typeface="Times New Roman"/>
              </a:rPr>
              <a:t>：</a:t>
            </a:r>
            <a:r>
              <a:rPr lang="en-US" altLang="zh-CN" sz="2400" b="1" kern="100" dirty="0" smtClean="0">
                <a:solidFill>
                  <a:prstClr val="black"/>
                </a:solidFill>
                <a:latin typeface="Times New Roman"/>
                <a:ea typeface="楷体_GB2312"/>
                <a:cs typeface="Courier New"/>
              </a:rPr>
              <a:t>D</a:t>
            </a:r>
            <a:r>
              <a:rPr lang="zh-CN" altLang="zh-CN" sz="2400" b="1" kern="100" dirty="0">
                <a:solidFill>
                  <a:prstClr val="black"/>
                </a:solidFill>
                <a:latin typeface="Times New Roman"/>
                <a:ea typeface="楷体_GB2312"/>
                <a:cs typeface="Times New Roman"/>
              </a:rPr>
              <a:t>　</a:t>
            </a:r>
            <a:endParaRPr lang="zh-CN" altLang="en-US" sz="2400" dirty="0">
              <a:solidFill>
                <a:prstClr val="black"/>
              </a:solidFill>
              <a:latin typeface="宋体"/>
              <a:cs typeface="Times New Roman" panose="02020603050405020304" pitchFamily="18" charset="0"/>
            </a:endParaRPr>
          </a:p>
        </p:txBody>
      </p:sp>
    </p:spTree>
    <p:extLst>
      <p:ext uri="{BB962C8B-B14F-4D97-AF65-F5344CB8AC3E}">
        <p14:creationId xmlns:p14="http://schemas.microsoft.com/office/powerpoint/2010/main" val="180364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124742"/>
            <a:ext cx="10975658" cy="4464498"/>
          </a:xfrm>
        </p:spPr>
        <p:txBody>
          <a:bodyPr/>
          <a:lstStyle/>
          <a:p>
            <a:pPr indent="0" algn="just"/>
            <a:r>
              <a:rPr lang="en-US" altLang="zh-CN" b="1" kern="100" dirty="0">
                <a:latin typeface="Times New Roman"/>
                <a:cs typeface="Courier New"/>
              </a:rPr>
              <a:t>4.</a:t>
            </a:r>
            <a:r>
              <a:rPr lang="zh-CN" altLang="zh-CN" b="1" kern="100" dirty="0">
                <a:latin typeface="Times New Roman"/>
                <a:cs typeface="Times New Roman"/>
              </a:rPr>
              <a:t>一定质量理想气体经历如图所示的循环过程，</a:t>
            </a:r>
            <a:r>
              <a:rPr lang="en-US" altLang="zh-CN" b="1" i="1" kern="100" dirty="0">
                <a:latin typeface="Times New Roman"/>
                <a:cs typeface="Courier New"/>
              </a:rPr>
              <a:t>a</a:t>
            </a:r>
            <a:r>
              <a:rPr lang="en-US" altLang="zh-CN" b="1" kern="100" dirty="0">
                <a:cs typeface="Times New Roman"/>
              </a:rPr>
              <a:t>→</a:t>
            </a:r>
            <a:r>
              <a:rPr lang="en-US" altLang="zh-CN" b="1" i="1" kern="100" dirty="0">
                <a:latin typeface="Times New Roman"/>
                <a:cs typeface="Courier New"/>
              </a:rPr>
              <a:t>b</a:t>
            </a:r>
            <a:r>
              <a:rPr lang="zh-CN" altLang="zh-CN" b="1" kern="100" dirty="0">
                <a:latin typeface="Times New Roman"/>
                <a:cs typeface="Times New Roman"/>
              </a:rPr>
              <a:t>过程是等</a:t>
            </a:r>
            <a:r>
              <a:rPr lang="zh-CN" altLang="zh-CN" b="1" kern="100" dirty="0" smtClean="0">
                <a:latin typeface="Times New Roman"/>
                <a:cs typeface="Times New Roman"/>
              </a:rPr>
              <a:t>压</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过</a:t>
            </a:r>
            <a:r>
              <a:rPr lang="zh-CN" altLang="zh-CN" b="1" kern="100" dirty="0">
                <a:latin typeface="Times New Roman"/>
                <a:cs typeface="Times New Roman"/>
              </a:rPr>
              <a:t>程，</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c</a:t>
            </a:r>
            <a:r>
              <a:rPr lang="zh-CN" altLang="zh-CN" b="1" kern="100" dirty="0">
                <a:latin typeface="Times New Roman"/>
                <a:cs typeface="Times New Roman"/>
              </a:rPr>
              <a:t>过程中气体与外界无热量交换，</a:t>
            </a:r>
            <a:r>
              <a:rPr lang="en-US" altLang="zh-CN" b="1" i="1" kern="100" dirty="0">
                <a:latin typeface="Times New Roman"/>
                <a:cs typeface="Courier New"/>
              </a:rPr>
              <a:t>c</a:t>
            </a:r>
            <a:r>
              <a:rPr lang="en-US" altLang="zh-CN" b="1" kern="100" dirty="0">
                <a:cs typeface="Times New Roman"/>
              </a:rPr>
              <a:t>→</a:t>
            </a:r>
            <a:r>
              <a:rPr lang="en-US" altLang="zh-CN" b="1" i="1" kern="100" dirty="0">
                <a:latin typeface="Times New Roman"/>
                <a:cs typeface="Courier New"/>
              </a:rPr>
              <a:t>a</a:t>
            </a:r>
            <a:r>
              <a:rPr lang="zh-CN" altLang="zh-CN" b="1" kern="100" dirty="0">
                <a:latin typeface="Times New Roman"/>
                <a:cs typeface="Times New Roman"/>
              </a:rPr>
              <a:t>过程是等温过程</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下</a:t>
            </a:r>
            <a:r>
              <a:rPr lang="zh-CN" altLang="zh-CN" b="1" kern="100" dirty="0">
                <a:latin typeface="Times New Roman"/>
                <a:cs typeface="Times New Roman"/>
              </a:rPr>
              <a:t>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0" algn="just"/>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a</a:t>
            </a:r>
            <a:r>
              <a:rPr lang="en-US" altLang="zh-CN" b="1" kern="100" dirty="0">
                <a:cs typeface="Times New Roman"/>
              </a:rPr>
              <a:t>→</a:t>
            </a:r>
            <a:r>
              <a:rPr lang="en-US" altLang="zh-CN" b="1" i="1" kern="100" dirty="0">
                <a:latin typeface="Times New Roman"/>
                <a:cs typeface="Courier New"/>
              </a:rPr>
              <a:t>b</a:t>
            </a:r>
            <a:r>
              <a:rPr lang="zh-CN" altLang="zh-CN" b="1" kern="100" dirty="0">
                <a:latin typeface="Times New Roman"/>
                <a:cs typeface="Times New Roman"/>
              </a:rPr>
              <a:t>过程，气体从外界吸收的热量全部用于对外做功</a:t>
            </a:r>
            <a:endParaRPr lang="zh-CN" altLang="zh-CN" kern="100" dirty="0">
              <a:cs typeface="Courier New"/>
            </a:endParaRPr>
          </a:p>
          <a:p>
            <a:pPr indent="0" algn="just"/>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c</a:t>
            </a:r>
            <a:r>
              <a:rPr lang="zh-CN" altLang="zh-CN" b="1" kern="100" dirty="0">
                <a:latin typeface="Times New Roman"/>
                <a:cs typeface="Times New Roman"/>
              </a:rPr>
              <a:t>过程，气体对外做功，内能增加</a:t>
            </a:r>
            <a:endParaRPr lang="zh-CN" altLang="zh-CN" kern="100" dirty="0">
              <a:cs typeface="Courier New"/>
            </a:endParaRPr>
          </a:p>
          <a:p>
            <a:pPr indent="0" algn="just"/>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a:t>
            </a:r>
            <a:r>
              <a:rPr lang="en-US" altLang="zh-CN" b="1" kern="100" dirty="0">
                <a:cs typeface="Times New Roman"/>
              </a:rPr>
              <a:t>→</a:t>
            </a:r>
            <a:r>
              <a:rPr lang="en-US" altLang="zh-CN" b="1" i="1" kern="100" dirty="0">
                <a:latin typeface="Times New Roman"/>
                <a:cs typeface="Courier New"/>
              </a:rPr>
              <a:t>b</a:t>
            </a:r>
            <a:r>
              <a:rPr lang="en-US" altLang="zh-CN" b="1" kern="100" dirty="0">
                <a:cs typeface="Times New Roman"/>
              </a:rPr>
              <a:t>→</a:t>
            </a:r>
            <a:r>
              <a:rPr lang="en-US" altLang="zh-CN" b="1" i="1" kern="100" dirty="0">
                <a:latin typeface="Times New Roman"/>
                <a:cs typeface="Courier New"/>
              </a:rPr>
              <a:t>c</a:t>
            </a:r>
            <a:r>
              <a:rPr lang="zh-CN" altLang="zh-CN" b="1" kern="100" dirty="0">
                <a:latin typeface="Times New Roman"/>
                <a:cs typeface="Times New Roman"/>
              </a:rPr>
              <a:t>过程，气体从外界吸收的热量全部用于对外做功</a:t>
            </a:r>
            <a:endParaRPr lang="zh-CN" altLang="zh-CN" kern="100" dirty="0">
              <a:cs typeface="Courier New"/>
            </a:endParaRPr>
          </a:p>
          <a:p>
            <a:pPr indent="0" algn="just"/>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a</a:t>
            </a:r>
            <a:r>
              <a:rPr lang="en-US" altLang="zh-CN" b="1" kern="100" dirty="0">
                <a:cs typeface="Times New Roman"/>
              </a:rPr>
              <a:t>→</a:t>
            </a:r>
            <a:r>
              <a:rPr lang="en-US" altLang="zh-CN" b="1" i="1" kern="100" dirty="0">
                <a:latin typeface="Times New Roman"/>
                <a:cs typeface="Courier New"/>
              </a:rPr>
              <a:t>b</a:t>
            </a:r>
            <a:r>
              <a:rPr lang="zh-CN" altLang="zh-CN" b="1" kern="100" dirty="0">
                <a:latin typeface="Times New Roman"/>
                <a:cs typeface="Times New Roman"/>
              </a:rPr>
              <a:t>过程气体从外界吸收的热量等于</a:t>
            </a:r>
            <a:r>
              <a:rPr lang="en-US" altLang="zh-CN" b="1" i="1" kern="100" dirty="0">
                <a:latin typeface="Times New Roman"/>
                <a:cs typeface="Courier New"/>
              </a:rPr>
              <a:t>c</a:t>
            </a:r>
            <a:r>
              <a:rPr lang="en-US" altLang="zh-CN" b="1" kern="100" dirty="0">
                <a:cs typeface="Times New Roman"/>
              </a:rPr>
              <a:t>→</a:t>
            </a:r>
            <a:r>
              <a:rPr lang="en-US" altLang="zh-CN" b="1" i="1" kern="100" dirty="0">
                <a:latin typeface="Times New Roman"/>
                <a:cs typeface="Courier New"/>
              </a:rPr>
              <a:t>a</a:t>
            </a:r>
            <a:r>
              <a:rPr lang="zh-CN" altLang="zh-CN" b="1" kern="100" dirty="0">
                <a:latin typeface="Times New Roman"/>
                <a:cs typeface="Times New Roman"/>
              </a:rPr>
              <a:t>过程放出的热量</a:t>
            </a:r>
            <a:endParaRPr lang="zh-CN" altLang="zh-CN" kern="100" dirty="0">
              <a:cs typeface="Courier New"/>
            </a:endParaRPr>
          </a:p>
        </p:txBody>
      </p:sp>
      <p:pic>
        <p:nvPicPr>
          <p:cNvPr id="10242" name="Picture 2" descr="\\Rm-013\本地磁盘 (F)\三维设计 物理 选择性必修第三册 粤教版\24WLSDGK-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569191" y="1340766"/>
            <a:ext cx="1902678" cy="18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620688"/>
            <a:ext cx="10975658" cy="5904656"/>
          </a:xfrm>
        </p:spPr>
        <p:txBody>
          <a:bodyPr>
            <a:normAutofit fontScale="92500"/>
          </a:bodyPr>
          <a:lstStyle/>
          <a:p>
            <a:pPr indent="267970" algn="just"/>
            <a:r>
              <a:rPr lang="zh-CN" altLang="zh-CN" b="1" kern="100" dirty="0" smtClean="0">
                <a:solidFill>
                  <a:srgbClr val="FF0000"/>
                </a:solidFill>
                <a:latin typeface="Times New Roman"/>
                <a:ea typeface="黑体"/>
                <a:cs typeface="Times New Roman"/>
              </a:rPr>
              <a:t>解析：</a:t>
            </a:r>
            <a:r>
              <a:rPr lang="en-US" altLang="zh-CN" b="1" i="1" kern="100" dirty="0">
                <a:latin typeface="Times New Roman"/>
                <a:ea typeface="楷体_GB2312"/>
                <a:cs typeface="Courier New"/>
              </a:rPr>
              <a:t> a</a:t>
            </a:r>
            <a:r>
              <a:rPr lang="en-US" altLang="zh-CN" b="1" kern="100" dirty="0">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过程是等压变化且体积增大，气体对外做功，</a:t>
            </a:r>
            <a:r>
              <a:rPr lang="en-US" altLang="zh-CN" b="1" i="1" kern="100" dirty="0">
                <a:latin typeface="Times New Roman"/>
                <a:ea typeface="楷体_GB2312"/>
                <a:cs typeface="Courier New"/>
              </a:rPr>
              <a:t>W</a:t>
            </a:r>
            <a:r>
              <a:rPr lang="en-US" altLang="zh-CN" b="1" i="1" kern="100" baseline="-25000" dirty="0">
                <a:latin typeface="Times New Roman"/>
                <a:ea typeface="楷体_GB2312"/>
                <a:cs typeface="Courier New"/>
              </a:rPr>
              <a:t>ab</a:t>
            </a:r>
            <a:r>
              <a:rPr lang="en-US" altLang="zh-CN" b="1" kern="100" dirty="0">
                <a:latin typeface="Times New Roman"/>
                <a:ea typeface="楷体_GB2312"/>
                <a:cs typeface="Courier New"/>
              </a:rPr>
              <a:t>&lt;0</a:t>
            </a:r>
            <a:r>
              <a:rPr lang="zh-CN" altLang="zh-CN" b="1" kern="100" dirty="0">
                <a:latin typeface="Times New Roman"/>
                <a:ea typeface="楷体_GB2312"/>
                <a:cs typeface="Times New Roman"/>
              </a:rPr>
              <a:t>，由盖</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吕萨克定律可知</a:t>
            </a:r>
            <a:r>
              <a:rPr lang="en-US" altLang="zh-CN" b="1" i="1" kern="100" dirty="0">
                <a:latin typeface="Times New Roman"/>
                <a:ea typeface="楷体_GB2312"/>
                <a:cs typeface="Courier New"/>
              </a:rPr>
              <a:t>T</a:t>
            </a:r>
            <a:r>
              <a:rPr lang="en-US" altLang="zh-CN" b="1" i="1" kern="100" baseline="-25000" dirty="0">
                <a:latin typeface="Times New Roman"/>
                <a:ea typeface="楷体_GB2312"/>
                <a:cs typeface="Courier New"/>
              </a:rPr>
              <a:t>b</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T</a:t>
            </a:r>
            <a:r>
              <a:rPr lang="en-US" altLang="zh-CN" b="1" i="1" kern="100" baseline="-25000" dirty="0">
                <a:latin typeface="Times New Roman"/>
                <a:ea typeface="楷体_GB2312"/>
                <a:cs typeface="Courier New"/>
              </a:rPr>
              <a:t>a</a:t>
            </a:r>
            <a:r>
              <a:rPr lang="zh-CN" altLang="zh-CN" b="1" kern="100" dirty="0">
                <a:latin typeface="Times New Roman"/>
                <a:ea typeface="楷体_GB2312"/>
                <a:cs typeface="Times New Roman"/>
              </a:rPr>
              <a:t>，即内能增大，</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en-US" altLang="zh-CN" b="1" i="1" kern="100" baseline="-25000" dirty="0">
                <a:latin typeface="Times New Roman"/>
                <a:ea typeface="楷体_GB2312"/>
                <a:cs typeface="Courier New"/>
              </a:rPr>
              <a:t>ab</a:t>
            </a:r>
            <a:r>
              <a:rPr lang="en-US" altLang="zh-CN" b="1" kern="100" dirty="0">
                <a:latin typeface="Times New Roman"/>
                <a:ea typeface="楷体_GB2312"/>
                <a:cs typeface="Courier New"/>
              </a:rPr>
              <a:t>&gt;0</a:t>
            </a:r>
            <a:r>
              <a:rPr lang="zh-CN" altLang="zh-CN" b="1" kern="100" dirty="0">
                <a:latin typeface="Times New Roman"/>
                <a:ea typeface="楷体_GB2312"/>
                <a:cs typeface="Times New Roman"/>
              </a:rPr>
              <a:t>，根据热力学第一定律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可知，</a:t>
            </a:r>
            <a:r>
              <a:rPr lang="en-US" altLang="zh-CN" b="1" i="1" kern="100" dirty="0">
                <a:latin typeface="Times New Roman"/>
                <a:ea typeface="楷体_GB2312"/>
                <a:cs typeface="Courier New"/>
              </a:rPr>
              <a:t>a</a:t>
            </a:r>
            <a:r>
              <a:rPr lang="en-US" altLang="zh-CN" b="1" kern="100" dirty="0">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过程，气体从外界吸收的热量一部分用于对外做功，另一部分用于增加内能，</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过程中气体与外界无热量交换，即</a:t>
            </a:r>
            <a:r>
              <a:rPr lang="en-US" altLang="zh-CN" b="1" i="1" kern="100" dirty="0">
                <a:latin typeface="Times New Roman"/>
                <a:ea typeface="楷体_GB2312"/>
                <a:cs typeface="Courier New"/>
              </a:rPr>
              <a:t>Q</a:t>
            </a:r>
            <a:r>
              <a:rPr lang="en-US" altLang="zh-CN" b="1" i="1" kern="100" baseline="-25000" dirty="0">
                <a:latin typeface="Times New Roman"/>
                <a:ea typeface="楷体_GB2312"/>
                <a:cs typeface="Courier New"/>
              </a:rPr>
              <a:t>bc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，又由气体体积增大可知</a:t>
            </a:r>
            <a:r>
              <a:rPr lang="en-US" altLang="zh-CN" b="1" i="1" kern="100" dirty="0">
                <a:latin typeface="Times New Roman"/>
                <a:ea typeface="楷体_GB2312"/>
                <a:cs typeface="Courier New"/>
              </a:rPr>
              <a:t>W</a:t>
            </a:r>
            <a:r>
              <a:rPr lang="en-US" altLang="zh-CN" b="1" i="1" kern="100" baseline="-25000" dirty="0">
                <a:latin typeface="Times New Roman"/>
                <a:ea typeface="楷体_GB2312"/>
                <a:cs typeface="Courier New"/>
              </a:rPr>
              <a:t>bc</a:t>
            </a:r>
            <a:r>
              <a:rPr lang="en-US" altLang="zh-CN" b="1" kern="100" dirty="0">
                <a:latin typeface="Times New Roman"/>
                <a:ea typeface="楷体_GB2312"/>
                <a:cs typeface="Courier New"/>
              </a:rPr>
              <a:t>&lt;0</a:t>
            </a:r>
            <a:r>
              <a:rPr lang="zh-CN" altLang="zh-CN" b="1" kern="100" dirty="0">
                <a:latin typeface="Times New Roman"/>
                <a:ea typeface="楷体_GB2312"/>
                <a:cs typeface="Times New Roman"/>
              </a:rPr>
              <a:t>，由热力学第一定律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可知气体内能减少，故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en-US" altLang="zh-CN" b="1" i="1" kern="100" dirty="0">
                <a:latin typeface="Times New Roman"/>
                <a:ea typeface="楷体_GB2312"/>
                <a:cs typeface="Courier New"/>
              </a:rPr>
              <a:t>c</a:t>
            </a:r>
            <a:r>
              <a:rPr lang="en-US" altLang="zh-CN" b="1" kern="100" dirty="0">
                <a:cs typeface="Times New Roman"/>
              </a:rPr>
              <a:t>→</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过程为等温过程，可知</a:t>
            </a:r>
            <a:r>
              <a:rPr lang="en-US" altLang="zh-CN" b="1" i="1" kern="100" dirty="0">
                <a:latin typeface="Times New Roman"/>
                <a:ea typeface="楷体_GB2312"/>
                <a:cs typeface="Courier New"/>
              </a:rPr>
              <a:t>T</a:t>
            </a:r>
            <a:r>
              <a:rPr lang="en-US" altLang="zh-CN" b="1" i="1" kern="100" baseline="-250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T</a:t>
            </a:r>
            <a:r>
              <a:rPr lang="en-US" altLang="zh-CN" b="1" i="1" kern="100" baseline="-250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en-US" altLang="zh-CN" b="1" i="1" kern="100" baseline="-25000" dirty="0">
                <a:latin typeface="Times New Roman"/>
                <a:ea typeface="楷体_GB2312"/>
                <a:cs typeface="Courier New"/>
              </a:rPr>
              <a:t>ac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，根据热力学第一定律可知</a:t>
            </a:r>
            <a:r>
              <a:rPr lang="en-US" altLang="zh-CN" b="1" i="1" kern="100" dirty="0">
                <a:latin typeface="Times New Roman"/>
                <a:ea typeface="楷体_GB2312"/>
                <a:cs typeface="Courier New"/>
              </a:rPr>
              <a:t>a</a:t>
            </a:r>
            <a:r>
              <a:rPr lang="en-US" altLang="zh-CN" b="1" kern="100" dirty="0">
                <a:cs typeface="Times New Roman"/>
              </a:rPr>
              <a:t>→</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过程，气体从外界吸收的热量全部用于对外做功，</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i="1" kern="100" dirty="0">
                <a:latin typeface="Times New Roman"/>
                <a:ea typeface="楷体_GB2312"/>
                <a:cs typeface="Courier New"/>
              </a:rPr>
              <a:t>a</a:t>
            </a:r>
            <a:r>
              <a:rPr lang="en-US" altLang="zh-CN" b="1" kern="100" dirty="0">
                <a:cs typeface="Times New Roman"/>
              </a:rPr>
              <a:t>→</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c</a:t>
            </a:r>
            <a:r>
              <a:rPr lang="en-US" altLang="zh-CN" b="1" kern="100" dirty="0">
                <a:cs typeface="Times New Roman"/>
              </a:rPr>
              <a:t>→</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一整个热力学循环过程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，根据</a:t>
            </a:r>
            <a:r>
              <a:rPr lang="en-US" altLang="zh-CN" b="1" i="1" kern="100" dirty="0">
                <a:latin typeface="Times New Roman"/>
                <a:ea typeface="楷体_GB2312"/>
                <a:cs typeface="Courier New"/>
              </a:rPr>
              <a:t>p</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V</a:t>
            </a:r>
            <a:r>
              <a:rPr lang="zh-CN" altLang="zh-CN" b="1" kern="100" dirty="0">
                <a:latin typeface="Times New Roman"/>
                <a:ea typeface="楷体_GB2312"/>
                <a:cs typeface="Times New Roman"/>
              </a:rPr>
              <a:t>图像与横轴所围图形的面积等于气体做功的绝对值，可知</a:t>
            </a:r>
            <a:r>
              <a:rPr lang="en-US" altLang="zh-CN" b="1" i="1" kern="100" dirty="0">
                <a:latin typeface="Times New Roman"/>
                <a:ea typeface="楷体_GB2312"/>
                <a:cs typeface="Courier New"/>
              </a:rPr>
              <a:t>a</a:t>
            </a:r>
            <a:r>
              <a:rPr lang="en-US" altLang="zh-CN" b="1" kern="100" dirty="0">
                <a:cs typeface="Times New Roman"/>
              </a:rPr>
              <a:t>→</a:t>
            </a:r>
            <a:r>
              <a:rPr lang="en-US" altLang="zh-CN" b="1" i="1" kern="100" dirty="0">
                <a:latin typeface="Times New Roman"/>
                <a:ea typeface="楷体_GB2312"/>
                <a:cs typeface="Courier New"/>
              </a:rPr>
              <a:t>b</a:t>
            </a:r>
            <a:r>
              <a:rPr lang="en-US" altLang="zh-CN" b="1" kern="100" dirty="0">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过程气体对外做的功大于</a:t>
            </a:r>
            <a:r>
              <a:rPr lang="en-US" altLang="zh-CN" b="1" i="1" kern="100" dirty="0">
                <a:latin typeface="Times New Roman"/>
                <a:ea typeface="楷体_GB2312"/>
                <a:cs typeface="Courier New"/>
              </a:rPr>
              <a:t>c</a:t>
            </a:r>
            <a:r>
              <a:rPr lang="en-US" altLang="zh-CN" b="1" kern="100" dirty="0">
                <a:cs typeface="Times New Roman"/>
              </a:rPr>
              <a:t>→</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过程外界对气体做的功，故整个过程气体对外做功，根据热力学第一定律可得</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en-US" altLang="zh-CN" b="1" i="1" kern="100" baseline="-25000" dirty="0">
                <a:latin typeface="Times New Roman"/>
                <a:ea typeface="楷体_GB2312"/>
                <a:cs typeface="Courier New"/>
              </a:rPr>
              <a:t>ab</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en-US" altLang="zh-CN" b="1" i="1" kern="100" baseline="-25000" dirty="0">
                <a:latin typeface="Times New Roman"/>
                <a:ea typeface="楷体_GB2312"/>
                <a:cs typeface="Courier New"/>
              </a:rPr>
              <a:t>ca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，故</a:t>
            </a:r>
            <a:r>
              <a:rPr lang="en-US" altLang="zh-CN" b="1" i="1" kern="100" dirty="0">
                <a:latin typeface="Times New Roman"/>
                <a:ea typeface="楷体_GB2312"/>
                <a:cs typeface="Courier New"/>
              </a:rPr>
              <a:t>a</a:t>
            </a:r>
            <a:r>
              <a:rPr lang="en-US" altLang="zh-CN" b="1" kern="100" dirty="0">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过程气体从外界吸收的热量</a:t>
            </a:r>
            <a:r>
              <a:rPr lang="en-US" altLang="zh-CN" b="1" i="1" kern="100" dirty="0">
                <a:latin typeface="Times New Roman"/>
                <a:ea typeface="楷体_GB2312"/>
                <a:cs typeface="Courier New"/>
              </a:rPr>
              <a:t>Q</a:t>
            </a:r>
            <a:r>
              <a:rPr lang="en-US" altLang="zh-CN" b="1" i="1" kern="100" baseline="-25000" dirty="0">
                <a:latin typeface="Times New Roman"/>
                <a:ea typeface="楷体_GB2312"/>
                <a:cs typeface="Courier New"/>
              </a:rPr>
              <a:t>ab</a:t>
            </a:r>
            <a:r>
              <a:rPr lang="zh-CN" altLang="zh-CN" b="1" kern="100" dirty="0">
                <a:latin typeface="Times New Roman"/>
                <a:ea typeface="楷体_GB2312"/>
                <a:cs typeface="Times New Roman"/>
              </a:rPr>
              <a:t>不等于</a:t>
            </a:r>
            <a:r>
              <a:rPr lang="en-US" altLang="zh-CN" b="1" i="1" kern="100" dirty="0">
                <a:latin typeface="Times New Roman"/>
                <a:ea typeface="楷体_GB2312"/>
                <a:cs typeface="Courier New"/>
              </a:rPr>
              <a:t>c</a:t>
            </a:r>
            <a:r>
              <a:rPr lang="en-US" altLang="zh-CN" b="1" kern="100" dirty="0">
                <a:cs typeface="Times New Roman"/>
              </a:rPr>
              <a:t>→</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过程放出的热量</a:t>
            </a:r>
            <a:r>
              <a:rPr lang="en-US" altLang="zh-CN" b="1" i="1" kern="100" dirty="0">
                <a:latin typeface="Times New Roman"/>
                <a:ea typeface="楷体_GB2312"/>
                <a:cs typeface="Courier New"/>
              </a:rPr>
              <a:t>Q</a:t>
            </a:r>
            <a:r>
              <a:rPr lang="en-US" altLang="zh-CN" b="1" i="1" kern="100" baseline="-25000" dirty="0">
                <a:latin typeface="Times New Roman"/>
                <a:ea typeface="楷体_GB2312"/>
                <a:cs typeface="Courier New"/>
              </a:rPr>
              <a:t>ca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kern="100" dirty="0">
              <a:cs typeface="Courier New"/>
            </a:endParaRPr>
          </a:p>
          <a:p>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76672"/>
            <a:ext cx="11305256" cy="5760640"/>
          </a:xfrm>
        </p:spPr>
        <p:txBody>
          <a:bodyPr>
            <a:normAutofit/>
          </a:bodyPr>
          <a:lstStyle/>
          <a:p>
            <a:pPr marL="360363" indent="-360363" algn="ctr">
              <a:tabLst>
                <a:tab pos="5580063"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三</a:t>
            </a:r>
            <a:r>
              <a:rPr lang="en-US" altLang="zh-CN" b="1" kern="100" dirty="0" smtClean="0">
                <a:solidFill>
                  <a:schemeClr val="accent3">
                    <a:lumMod val="75000"/>
                  </a:schemeClr>
                </a:solidFill>
                <a:latin typeface="Times New Roman"/>
                <a:ea typeface="黑体"/>
                <a:cs typeface="Courier New"/>
              </a:rPr>
              <a:t>)</a:t>
            </a:r>
            <a:r>
              <a:rPr lang="zh-CN" altLang="en-US" b="1" kern="100" dirty="0" smtClean="0">
                <a:solidFill>
                  <a:schemeClr val="accent3">
                    <a:lumMod val="75000"/>
                  </a:schemeClr>
                </a:solidFill>
                <a:latin typeface="Times New Roman"/>
                <a:ea typeface="黑体"/>
                <a:cs typeface="Courier New"/>
              </a:rPr>
              <a:t>对</a:t>
            </a:r>
            <a:r>
              <a:rPr lang="zh-CN" altLang="zh-CN" b="1" kern="100" dirty="0" smtClean="0">
                <a:solidFill>
                  <a:schemeClr val="accent3">
                    <a:lumMod val="75000"/>
                  </a:schemeClr>
                </a:solidFill>
                <a:latin typeface="Times New Roman"/>
                <a:ea typeface="黑体"/>
                <a:cs typeface="Times New Roman"/>
              </a:rPr>
              <a:t>热</a:t>
            </a:r>
            <a:r>
              <a:rPr lang="zh-CN" altLang="zh-CN" b="1" kern="100" dirty="0">
                <a:solidFill>
                  <a:schemeClr val="accent3">
                    <a:lumMod val="75000"/>
                  </a:schemeClr>
                </a:solidFill>
                <a:latin typeface="Times New Roman"/>
                <a:ea typeface="黑体"/>
                <a:cs typeface="Times New Roman"/>
              </a:rPr>
              <a:t>力学第二定律的理解和应用</a:t>
            </a:r>
            <a:endParaRPr lang="zh-CN" altLang="zh-CN" sz="1050" kern="100" dirty="0">
              <a:solidFill>
                <a:schemeClr val="accent3">
                  <a:lumMod val="75000"/>
                </a:schemeClr>
              </a:solidFill>
              <a:cs typeface="Courier New"/>
            </a:endParaRPr>
          </a:p>
          <a:p>
            <a:pPr marL="360363" indent="-360363" algn="just">
              <a:tabLst>
                <a:tab pos="5580063" algn="l"/>
              </a:tabLst>
            </a:pPr>
            <a:r>
              <a:rPr lang="en-US" altLang="zh-CN" b="1" kern="100" dirty="0">
                <a:latin typeface="Times New Roman"/>
                <a:cs typeface="Courier New"/>
              </a:rPr>
              <a:t>1</a:t>
            </a:r>
            <a:r>
              <a:rPr lang="zh-CN" altLang="zh-CN" b="1" kern="100" dirty="0">
                <a:latin typeface="Times New Roman"/>
                <a:ea typeface="黑体"/>
                <a:cs typeface="Times New Roman"/>
              </a:rPr>
              <a:t>．热力学第二定律的两种表述</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(1)</a:t>
            </a:r>
            <a:r>
              <a:rPr lang="zh-CN" altLang="zh-CN" b="1" kern="100" dirty="0">
                <a:latin typeface="Times New Roman"/>
                <a:cs typeface="Times New Roman"/>
              </a:rPr>
              <a:t>按照热传递的方向性表述：热量不能自发地从低温物体传到高温物体，这是热力学第二定律的克劳修斯表述。</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(2)</a:t>
            </a:r>
            <a:r>
              <a:rPr lang="zh-CN" altLang="zh-CN" b="1" kern="100" dirty="0">
                <a:latin typeface="Times New Roman"/>
                <a:cs typeface="Times New Roman"/>
              </a:rPr>
              <a:t>按照机械能与内能转化的方向性表述：不可能从单一</a:t>
            </a:r>
            <a:r>
              <a:rPr lang="zh-CN" altLang="zh-CN" b="1" kern="100" dirty="0" smtClean="0">
                <a:latin typeface="Times New Roman"/>
                <a:cs typeface="Times New Roman"/>
              </a:rPr>
              <a:t>热</a:t>
            </a:r>
            <a:r>
              <a:rPr lang="zh-CN" altLang="en-US" b="1" kern="100" dirty="0" smtClean="0">
                <a:latin typeface="Times New Roman"/>
                <a:cs typeface="Times New Roman"/>
              </a:rPr>
              <a:t>源</a:t>
            </a:r>
            <a:r>
              <a:rPr lang="zh-CN" altLang="zh-CN" b="1" kern="100" dirty="0" smtClean="0">
                <a:latin typeface="Times New Roman"/>
                <a:cs typeface="Times New Roman"/>
              </a:rPr>
              <a:t>吸</a:t>
            </a:r>
            <a:r>
              <a:rPr lang="zh-CN" altLang="zh-CN" b="1" kern="100" dirty="0">
                <a:latin typeface="Times New Roman"/>
                <a:cs typeface="Times New Roman"/>
              </a:rPr>
              <a:t>收热量，使之完</a:t>
            </a:r>
            <a:r>
              <a:rPr lang="zh-CN" altLang="zh-CN" b="1" kern="100" dirty="0" smtClean="0">
                <a:latin typeface="Times New Roman"/>
                <a:cs typeface="Times New Roman"/>
              </a:rPr>
              <a:t>全</a:t>
            </a:r>
            <a:r>
              <a:rPr lang="zh-CN" altLang="en-US" b="1" kern="100" dirty="0" smtClean="0">
                <a:latin typeface="Times New Roman"/>
                <a:cs typeface="Times New Roman"/>
              </a:rPr>
              <a:t>用来做</a:t>
            </a:r>
            <a:r>
              <a:rPr lang="zh-CN" altLang="zh-CN" b="1" kern="100" dirty="0" smtClean="0">
                <a:latin typeface="Times New Roman"/>
                <a:cs typeface="Times New Roman"/>
              </a:rPr>
              <a:t>功</a:t>
            </a:r>
            <a:r>
              <a:rPr lang="zh-CN" altLang="zh-CN" b="1" kern="100" dirty="0">
                <a:latin typeface="Times New Roman"/>
                <a:cs typeface="Times New Roman"/>
              </a:rPr>
              <a:t>，而不产生其他影响，这是热力学第二定律的开尔文表述。</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热力学第二定律的微观意义</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(1)</a:t>
            </a:r>
            <a:r>
              <a:rPr lang="zh-CN" altLang="zh-CN" b="1" kern="100" dirty="0">
                <a:latin typeface="Times New Roman"/>
                <a:cs typeface="Times New Roman"/>
              </a:rPr>
              <a:t>一切自发过程总是沿着分子热运动的无序性增大的方向进行。</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(2)</a:t>
            </a:r>
            <a:r>
              <a:rPr lang="zh-CN" altLang="zh-CN" b="1" kern="100" dirty="0">
                <a:latin typeface="Times New Roman"/>
                <a:cs typeface="Times New Roman"/>
              </a:rPr>
              <a:t>用熵来表示热力学第二定律：在任何自然过程中，一个孤立系统的总熵不会减小。</a:t>
            </a:r>
            <a:endParaRPr lang="zh-CN" altLang="zh-CN" sz="1050" kern="100" dirty="0">
              <a:cs typeface="Courier New"/>
            </a:endParaRPr>
          </a:p>
          <a:p>
            <a:pPr marL="360363" indent="-360363">
              <a:tabLst>
                <a:tab pos="5580063" algn="l"/>
              </a:tabLst>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88640"/>
            <a:ext cx="11161240" cy="6237314"/>
          </a:xfrm>
        </p:spPr>
        <p:txBody>
          <a:bodyPr>
            <a:normAutofit/>
          </a:bodyPr>
          <a:lstStyle/>
          <a:p>
            <a:pPr marL="360363" indent="-360363"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对熵概念的理解</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熵是反映系统无序程度的物理量，正如温度反映物体内分子平均动能大小一样。系统越混乱，无序程度越大，就称这个系统的熵越大。</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系统自发变化时，总是向着无序程度增大的方向发展，也就是说，系统自发变化时，总是由热力学概率小的状态向热力学概率大的状态进行。从熵的意义上说，系统自发变化时总是向着熵增加的方向发展。</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任何宏观物质系统都有一定量的熵，熵也可以在系统的变化过程中增加或减少。在一切自发进行的过程中，总熵必定不会减少。</a:t>
            </a:r>
            <a:endParaRPr lang="zh-CN" altLang="zh-CN" sz="1050" kern="100" dirty="0">
              <a:cs typeface="Courier New"/>
            </a:endParaRPr>
          </a:p>
          <a:p>
            <a:pPr marL="360363" indent="-360363">
              <a:lnSpc>
                <a:spcPct val="200000"/>
              </a:lnSpc>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052736"/>
            <a:ext cx="10975658" cy="5040560"/>
          </a:xfrm>
        </p:spPr>
        <p:txBody>
          <a:bodyPr>
            <a:normAutofit/>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3</a:t>
            </a:r>
            <a:r>
              <a:rPr lang="zh-CN" altLang="zh-CN" b="1" kern="100" dirty="0">
                <a:latin typeface="Times New Roman"/>
                <a:cs typeface="Times New Roman"/>
              </a:rPr>
              <a:t>　</a:t>
            </a:r>
            <a:r>
              <a:rPr lang="zh-CN" altLang="zh-CN" b="1" kern="100" dirty="0" smtClean="0">
                <a:latin typeface="Times New Roman"/>
                <a:cs typeface="Times New Roman"/>
              </a:rPr>
              <a:t>随</a:t>
            </a:r>
            <a:r>
              <a:rPr lang="zh-CN" altLang="zh-CN" b="1" kern="100" dirty="0">
                <a:latin typeface="Times New Roman"/>
                <a:cs typeface="Times New Roman"/>
              </a:rPr>
              <a:t>着世界经济的快速发展，能源短缺问题日显突出，油价的不断攀升，已对各国人民的日常生活造成了各种影响，如排长队等待加油的情景已经多次在世界各地发生，能源成为困扰世界经济发展的重大难题之一。下列有关能量转化的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．只要对内燃机不断改进，就可以把内燃机得到的全部内能转化为机械能</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．满足能量守恒定律的物理过程都能自发地进行</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．可以直接利用空气中的内能，减少</a:t>
            </a:r>
            <a:r>
              <a:rPr lang="en-US" altLang="zh-CN" b="1" kern="100" dirty="0">
                <a:cs typeface="Times New Roman"/>
              </a:rPr>
              <a:t>“</a:t>
            </a:r>
            <a:r>
              <a:rPr lang="zh-CN" altLang="zh-CN" b="1" kern="100" dirty="0">
                <a:latin typeface="Times New Roman"/>
                <a:cs typeface="Times New Roman"/>
              </a:rPr>
              <a:t>温室效应</a:t>
            </a:r>
            <a:r>
              <a:rPr lang="en-US" altLang="zh-CN" b="1" kern="100" dirty="0">
                <a:cs typeface="Times New Roman"/>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．物体吸收热量，物体的内能可能减小</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196752"/>
            <a:ext cx="10975658" cy="4752528"/>
          </a:xfrm>
        </p:spPr>
        <p:txBody>
          <a:bodyPr>
            <a:normAutofit/>
          </a:bodyPr>
          <a:lstStyle/>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内燃机工作时，燃料不可能全部燃烧、尾气要带走部分热量、零件之间存在摩擦生热，发动机本身需要散热等等，故发动机不可能将所有内能转化为机械能，</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错误；由于能量的转移和转化具有方向性，满足能量守恒定律的物理过程不一定能自发地进行，</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错误；空气中的内能并不能直接被利用，如果需要利用，则需要热泵，例如空调，空气能热水器等，热泵工作同时消耗电能，引起了其他变化，</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错误；根据热力学第一定律</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可知，</a:t>
            </a:r>
            <a:r>
              <a:rPr lang="en-US" altLang="zh-CN" b="1" i="1" kern="100" dirty="0">
                <a:latin typeface="Times New Roman"/>
                <a:ea typeface="楷体_GB2312"/>
                <a:cs typeface="Courier New"/>
              </a:rPr>
              <a:t>Q</a:t>
            </a:r>
            <a:r>
              <a:rPr lang="en-US" altLang="zh-CN" b="1" kern="100" dirty="0">
                <a:latin typeface="Times New Roman"/>
                <a:ea typeface="楷体_GB2312"/>
                <a:cs typeface="Courier New"/>
              </a:rPr>
              <a:t>&gt;0</a:t>
            </a:r>
            <a:r>
              <a:rPr lang="zh-CN" altLang="zh-CN" b="1" kern="100" dirty="0">
                <a:latin typeface="Times New Roman"/>
                <a:ea typeface="楷体_GB2312"/>
                <a:cs typeface="Times New Roman"/>
              </a:rPr>
              <a:t>时，若物体对外界做功</a:t>
            </a:r>
            <a:r>
              <a:rPr lang="en-US" altLang="zh-CN" b="1" i="1" kern="100" dirty="0">
                <a:latin typeface="Times New Roman"/>
                <a:ea typeface="楷体_GB2312"/>
                <a:cs typeface="Courier New"/>
              </a:rPr>
              <a:t>W</a:t>
            </a:r>
            <a:r>
              <a:rPr lang="en-US" altLang="zh-CN" b="1" kern="100" dirty="0">
                <a:latin typeface="Times New Roman"/>
                <a:ea typeface="楷体_GB2312"/>
                <a:cs typeface="Courier New"/>
              </a:rPr>
              <a:t>&lt;0</a:t>
            </a:r>
            <a:r>
              <a:rPr lang="zh-CN" altLang="zh-CN" b="1" kern="100" dirty="0">
                <a:latin typeface="Times New Roman"/>
                <a:ea typeface="楷体_GB2312"/>
                <a:cs typeface="Times New Roman"/>
              </a:rPr>
              <a:t>，则物体的内能有可能减少，</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D</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593288" cy="6624736"/>
          </a:xfrm>
        </p:spPr>
        <p:txBody>
          <a:bodyPr>
            <a:normAutofit/>
          </a:bodyPr>
          <a:lstStyle/>
          <a:p>
            <a:pPr marL="534988" indent="-534988" algn="just">
              <a:tabLst>
                <a:tab pos="5581015" algn="l"/>
              </a:tabLst>
            </a:pPr>
            <a:r>
              <a:rPr lang="en-US" altLang="zh-CN" b="1" kern="100" dirty="0" smtClean="0">
                <a:solidFill>
                  <a:srgbClr val="006666"/>
                </a:solidFill>
                <a:latin typeface="IPAPANNEW"/>
                <a:ea typeface="黑体"/>
                <a:cs typeface="Times New Roman"/>
              </a:rPr>
              <a:t>[</a:t>
            </a:r>
            <a:r>
              <a:rPr lang="zh-CN" altLang="zh-CN" b="1" kern="100" dirty="0" smtClean="0">
                <a:solidFill>
                  <a:srgbClr val="006666"/>
                </a:solidFill>
                <a:latin typeface="IPAPANNEW"/>
                <a:ea typeface="黑体"/>
                <a:cs typeface="Times New Roman"/>
              </a:rPr>
              <a:t>针对训练</a:t>
            </a:r>
            <a:r>
              <a:rPr lang="en-US" altLang="zh-CN" b="1" kern="100" dirty="0" smtClean="0">
                <a:solidFill>
                  <a:srgbClr val="006666"/>
                </a:solidFill>
                <a:latin typeface="IPAPANNEW"/>
                <a:ea typeface="黑体"/>
                <a:cs typeface="Times New Roman"/>
              </a:rPr>
              <a:t>]</a:t>
            </a:r>
            <a:endParaRPr lang="zh-CN" altLang="zh-CN" sz="1050" kern="100" dirty="0" smtClean="0">
              <a:cs typeface="Courier New"/>
            </a:endParaRPr>
          </a:p>
          <a:p>
            <a:pPr marL="534988" indent="-534988" algn="just">
              <a:tabLst>
                <a:tab pos="5581015" algn="l"/>
              </a:tabLst>
            </a:pPr>
            <a:r>
              <a:rPr lang="en-US" altLang="zh-CN" b="1" kern="100" dirty="0" smtClean="0">
                <a:latin typeface="Times New Roman"/>
                <a:cs typeface="Courier New"/>
              </a:rPr>
              <a:t>5</a:t>
            </a:r>
            <a:r>
              <a:rPr lang="zh-CN" altLang="zh-CN" b="1" kern="100" dirty="0" smtClean="0">
                <a:latin typeface="Times New Roman"/>
                <a:cs typeface="Times New Roman"/>
              </a:rPr>
              <a:t>．</a:t>
            </a:r>
            <a:r>
              <a:rPr lang="en-US" altLang="zh-CN" b="1" kern="100" dirty="0" smtClean="0">
                <a:latin typeface="Times New Roman"/>
                <a:ea typeface="黑体"/>
                <a:cs typeface="Courier New"/>
              </a:rPr>
              <a:t>(</a:t>
            </a:r>
            <a:r>
              <a:rPr lang="zh-CN" altLang="zh-CN" b="1" kern="100" dirty="0" smtClean="0">
                <a:latin typeface="Times New Roman"/>
                <a:ea typeface="黑体"/>
                <a:cs typeface="Times New Roman"/>
              </a:rPr>
              <a:t>多选</a:t>
            </a:r>
            <a:r>
              <a:rPr lang="en-US" altLang="zh-CN" b="1" kern="100" dirty="0" smtClean="0">
                <a:latin typeface="Times New Roman"/>
                <a:ea typeface="黑体"/>
                <a:cs typeface="Courier New"/>
              </a:rPr>
              <a:t>)</a:t>
            </a:r>
            <a:r>
              <a:rPr lang="zh-CN" altLang="zh-CN" b="1" kern="100" dirty="0" smtClean="0">
                <a:latin typeface="Times New Roman"/>
                <a:cs typeface="Times New Roman"/>
              </a:rPr>
              <a:t>下列说法中正确的是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smtClean="0">
              <a:cs typeface="Courier New"/>
            </a:endParaRPr>
          </a:p>
          <a:p>
            <a:pPr marL="534988" indent="-82550" algn="just">
              <a:tabLst>
                <a:tab pos="5581015" algn="l"/>
              </a:tabLst>
            </a:pPr>
            <a:r>
              <a:rPr lang="en-US" altLang="zh-CN" b="1" kern="100" dirty="0" smtClean="0">
                <a:latin typeface="Times New Roman"/>
                <a:cs typeface="Courier New"/>
              </a:rPr>
              <a:t>A</a:t>
            </a:r>
            <a:r>
              <a:rPr lang="zh-CN" altLang="zh-CN" b="1" kern="100" dirty="0" smtClean="0">
                <a:latin typeface="Times New Roman"/>
                <a:cs typeface="Times New Roman"/>
              </a:rPr>
              <a:t>．随着科学技术的发展，制冷机的制冷温度可以降到－</a:t>
            </a:r>
            <a:r>
              <a:rPr lang="en-US" altLang="zh-CN" b="1" kern="100" dirty="0" smtClean="0">
                <a:latin typeface="Times New Roman"/>
                <a:cs typeface="Courier New"/>
              </a:rPr>
              <a:t>280 </a:t>
            </a:r>
            <a:r>
              <a:rPr lang="en-US" altLang="zh-CN" b="1" kern="100" dirty="0" smtClean="0">
                <a:cs typeface="Times New Roman"/>
              </a:rPr>
              <a:t>℃</a:t>
            </a:r>
            <a:endParaRPr lang="zh-CN" altLang="zh-CN" sz="1050" kern="100" dirty="0" smtClean="0">
              <a:cs typeface="Courier New"/>
            </a:endParaRPr>
          </a:p>
          <a:p>
            <a:pPr marL="534988" indent="-82550" algn="just">
              <a:tabLst>
                <a:tab pos="5581015" algn="l"/>
              </a:tabLst>
            </a:pPr>
            <a:r>
              <a:rPr lang="en-US" altLang="zh-CN" b="1" kern="100" dirty="0" smtClean="0">
                <a:latin typeface="Times New Roman"/>
                <a:cs typeface="Courier New"/>
              </a:rPr>
              <a:t>B</a:t>
            </a:r>
            <a:r>
              <a:rPr lang="zh-CN" altLang="zh-CN" b="1" kern="100" dirty="0" smtClean="0">
                <a:latin typeface="Times New Roman"/>
                <a:cs typeface="Times New Roman"/>
              </a:rPr>
              <a:t>．热量可以从低温物体传到高温物体</a:t>
            </a:r>
            <a:endParaRPr lang="zh-CN" altLang="zh-CN" sz="1050" kern="100" dirty="0" smtClean="0">
              <a:cs typeface="Courier New"/>
            </a:endParaRPr>
          </a:p>
          <a:p>
            <a:pPr marL="534988" indent="-82550" algn="just">
              <a:tabLst>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．无论科技怎样发展，第二类永动机都不可能实现</a:t>
            </a:r>
            <a:endParaRPr lang="zh-CN" altLang="zh-CN" sz="1050" kern="100" dirty="0" smtClean="0">
              <a:cs typeface="Courier New"/>
            </a:endParaRPr>
          </a:p>
          <a:p>
            <a:pPr marL="985838" indent="-533400" algn="just">
              <a:tabLst>
                <a:tab pos="5581015" algn="l"/>
              </a:tabLst>
            </a:pPr>
            <a:r>
              <a:rPr lang="en-US" altLang="zh-CN" b="1" kern="100" dirty="0" smtClean="0">
                <a:latin typeface="Times New Roman"/>
                <a:cs typeface="Courier New"/>
              </a:rPr>
              <a:t>D</a:t>
            </a:r>
            <a:r>
              <a:rPr lang="zh-CN" altLang="zh-CN" b="1" kern="100" dirty="0" smtClean="0">
                <a:latin typeface="Times New Roman"/>
                <a:cs typeface="Times New Roman"/>
              </a:rPr>
              <a:t>．无论科技怎样发展，都无法判断一物体温度升高是通过做功还是热传递实现的</a:t>
            </a:r>
            <a:endParaRPr lang="en-US" altLang="zh-CN" b="1" kern="100" dirty="0" smtClean="0">
              <a:latin typeface="Times New Roman"/>
              <a:cs typeface="Times New Roman"/>
            </a:endParaRPr>
          </a:p>
          <a:p>
            <a:pPr marL="452438" indent="0" algn="just">
              <a:tabLst>
                <a:tab pos="5581015" algn="l"/>
              </a:tabLst>
            </a:pPr>
            <a:r>
              <a:rPr lang="zh-CN" altLang="zh-CN" b="1" kern="100" dirty="0" smtClean="0">
                <a:solidFill>
                  <a:srgbClr val="FF0000"/>
                </a:solidFill>
                <a:latin typeface="Times New Roman"/>
                <a:ea typeface="黑体"/>
                <a:cs typeface="Times New Roman"/>
              </a:rPr>
              <a:t>解析：</a:t>
            </a:r>
            <a:r>
              <a:rPr lang="zh-CN" altLang="zh-CN" b="1" kern="100" dirty="0" smtClean="0">
                <a:latin typeface="Times New Roman"/>
                <a:ea typeface="楷体_GB2312"/>
                <a:cs typeface="Times New Roman"/>
              </a:rPr>
              <a:t>制冷机的制冷温度不可能降到－</a:t>
            </a:r>
            <a:r>
              <a:rPr lang="en-US" altLang="zh-CN" b="1" kern="100" dirty="0" smtClean="0">
                <a:latin typeface="Times New Roman"/>
                <a:ea typeface="楷体_GB2312"/>
                <a:cs typeface="Courier New"/>
              </a:rPr>
              <a:t>273.15 </a:t>
            </a:r>
            <a:r>
              <a:rPr lang="en-US" altLang="zh-CN" b="1" kern="100" dirty="0" smtClean="0">
                <a:ea typeface="楷体_GB2312"/>
                <a:cs typeface="Times New Roman"/>
              </a:rPr>
              <a:t>℃</a:t>
            </a:r>
            <a:r>
              <a:rPr lang="zh-CN" altLang="zh-CN" b="1" kern="100" dirty="0" smtClean="0">
                <a:latin typeface="Times New Roman"/>
                <a:ea typeface="楷体_GB2312"/>
                <a:cs typeface="Times New Roman"/>
              </a:rPr>
              <a:t>以下，</a:t>
            </a:r>
            <a:r>
              <a:rPr lang="en-US" altLang="zh-CN" b="1" kern="100" dirty="0" smtClean="0">
                <a:latin typeface="Times New Roman"/>
                <a:ea typeface="楷体_GB2312"/>
                <a:cs typeface="Courier New"/>
              </a:rPr>
              <a:t>A</a:t>
            </a:r>
            <a:r>
              <a:rPr lang="zh-CN" altLang="zh-CN" b="1" kern="100" dirty="0" smtClean="0">
                <a:latin typeface="Times New Roman"/>
                <a:ea typeface="楷体_GB2312"/>
                <a:cs typeface="Times New Roman"/>
              </a:rPr>
              <a:t>错误；在一定条件下，热量可以从低温物体传到高温物体，</a:t>
            </a:r>
            <a:r>
              <a:rPr lang="en-US" altLang="zh-CN" b="1" kern="100" dirty="0" smtClean="0">
                <a:latin typeface="Times New Roman"/>
                <a:ea typeface="楷体_GB2312"/>
                <a:cs typeface="Courier New"/>
              </a:rPr>
              <a:t>B</a:t>
            </a:r>
            <a:r>
              <a:rPr lang="zh-CN" altLang="zh-CN" b="1" kern="100" dirty="0" smtClean="0">
                <a:latin typeface="Times New Roman"/>
                <a:ea typeface="楷体_GB2312"/>
                <a:cs typeface="Times New Roman"/>
              </a:rPr>
              <a:t>正确；不可能从单一热源吸热使之完全变成功而不产生其他影响，即第二类永动机永远不可能实现，</a:t>
            </a:r>
            <a:r>
              <a:rPr lang="en-US" altLang="zh-CN" b="1" kern="100" dirty="0" smtClean="0">
                <a:latin typeface="Times New Roman"/>
                <a:ea typeface="楷体_GB2312"/>
                <a:cs typeface="Courier New"/>
              </a:rPr>
              <a:t>C</a:t>
            </a:r>
            <a:r>
              <a:rPr lang="zh-CN" altLang="zh-CN" b="1" kern="100" dirty="0" smtClean="0">
                <a:latin typeface="Times New Roman"/>
                <a:ea typeface="楷体_GB2312"/>
                <a:cs typeface="Times New Roman"/>
              </a:rPr>
              <a:t>正确；做功和热传递在改变物体内能上是等效的，无论科技怎样发展，都无法判断一物体的温度升高是通过做功还是热传递实现的，</a:t>
            </a:r>
            <a:r>
              <a:rPr lang="en-US" altLang="zh-CN" b="1" kern="100" dirty="0" smtClean="0">
                <a:latin typeface="Times New Roman"/>
                <a:ea typeface="楷体_GB2312"/>
                <a:cs typeface="Courier New"/>
              </a:rPr>
              <a:t>D</a:t>
            </a:r>
            <a:r>
              <a:rPr lang="zh-CN" altLang="zh-CN" b="1" kern="100" dirty="0" smtClean="0">
                <a:latin typeface="Times New Roman"/>
                <a:ea typeface="楷体_GB2312"/>
                <a:cs typeface="Times New Roman"/>
              </a:rPr>
              <a:t>正确。</a:t>
            </a:r>
            <a:endParaRPr lang="en-US" altLang="zh-CN" b="1" kern="100" dirty="0" smtClean="0">
              <a:latin typeface="Times New Roman"/>
              <a:ea typeface="楷体_GB2312"/>
              <a:cs typeface="Times New Roman"/>
            </a:endParaRPr>
          </a:p>
          <a:p>
            <a:pPr marL="452438" indent="0" algn="just">
              <a:tabLst>
                <a:tab pos="5581015" algn="l"/>
              </a:tabLst>
            </a:pPr>
            <a:endParaRPr lang="en-US" altLang="zh-CN" b="1" kern="100" dirty="0" smtClean="0">
              <a:latin typeface="Times New Roman"/>
              <a:ea typeface="楷体_GB2312"/>
              <a:cs typeface="Times New Roman"/>
            </a:endParaRPr>
          </a:p>
          <a:p>
            <a:pPr marL="452438" indent="0" algn="just">
              <a:tabLst>
                <a:tab pos="5581015" algn="l"/>
              </a:tabLst>
            </a:pPr>
            <a:endParaRPr lang="zh-CN" altLang="zh-CN" sz="1050" kern="100" dirty="0" smtClean="0">
              <a:cs typeface="Courier New"/>
            </a:endParaRPr>
          </a:p>
          <a:p>
            <a:pPr marL="452438" indent="0" algn="just">
              <a:tabLst>
                <a:tab pos="5581015" algn="l"/>
              </a:tabLst>
            </a:pPr>
            <a:endParaRPr lang="en-US" altLang="zh-CN" b="1" kern="100" dirty="0" smtClean="0">
              <a:latin typeface="Times New Roman"/>
              <a:cs typeface="Times New Roman"/>
            </a:endParaRPr>
          </a:p>
          <a:p>
            <a:pPr marL="985838" indent="-533400" algn="just">
              <a:tabLst>
                <a:tab pos="5581015" algn="l"/>
              </a:tabLst>
            </a:pPr>
            <a:endParaRPr lang="zh-CN" altLang="zh-CN" sz="1050" kern="100" dirty="0">
              <a:cs typeface="Courier New"/>
            </a:endParaRPr>
          </a:p>
        </p:txBody>
      </p:sp>
      <p:sp>
        <p:nvSpPr>
          <p:cNvPr id="4" name="矩形 3"/>
          <p:cNvSpPr/>
          <p:nvPr/>
        </p:nvSpPr>
        <p:spPr>
          <a:xfrm>
            <a:off x="6313611" y="6165304"/>
            <a:ext cx="1763624"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BCD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0975658" cy="4464498"/>
          </a:xfrm>
        </p:spPr>
        <p:txBody>
          <a:bodyPr/>
          <a:lstStyle/>
          <a:p>
            <a:pPr indent="0" algn="ctr">
              <a:tabLst>
                <a:tab pos="5581015" algn="l"/>
              </a:tabLst>
            </a:pPr>
            <a:r>
              <a:rPr lang="zh-CN" altLang="zh-CN" b="1" kern="100" dirty="0">
                <a:solidFill>
                  <a:schemeClr val="accent2">
                    <a:lumMod val="50000"/>
                  </a:schemeClr>
                </a:solidFill>
                <a:latin typeface="Times New Roman"/>
                <a:cs typeface="Times New Roman"/>
              </a:rPr>
              <a:t>二、迁移交汇辨析清</a:t>
            </a:r>
            <a:endParaRPr lang="zh-CN" altLang="zh-CN" sz="1050" kern="100" dirty="0">
              <a:solidFill>
                <a:schemeClr val="accent2">
                  <a:lumMod val="50000"/>
                </a:schemeClr>
              </a:solidFill>
              <a:cs typeface="Courier New"/>
            </a:endParaRPr>
          </a:p>
          <a:p>
            <a:pPr indent="0" algn="just">
              <a:tabLst>
                <a:tab pos="5581015"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一</a:t>
            </a: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对温度、内能、热量、功的理解</a:t>
            </a:r>
            <a:endParaRPr lang="zh-CN" altLang="zh-CN" sz="1050" kern="100" dirty="0">
              <a:solidFill>
                <a:schemeClr val="accent3">
                  <a:lumMod val="75000"/>
                </a:schemeClr>
              </a:solidFill>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618709342"/>
              </p:ext>
            </p:extLst>
          </p:nvPr>
        </p:nvGraphicFramePr>
        <p:xfrm>
          <a:off x="408955" y="1628800"/>
          <a:ext cx="11305256" cy="4937760"/>
        </p:xfrm>
        <a:graphic>
          <a:graphicData uri="http://schemas.openxmlformats.org/drawingml/2006/table">
            <a:tbl>
              <a:tblPr/>
              <a:tblGrid>
                <a:gridCol w="878694"/>
                <a:gridCol w="2929788"/>
                <a:gridCol w="2659070"/>
                <a:gridCol w="2389432"/>
                <a:gridCol w="2448272"/>
              </a:tblGrid>
              <a:tr h="502885">
                <a:tc>
                  <a:txBody>
                    <a:bodyPr/>
                    <a:lstStyle/>
                    <a:p>
                      <a:pPr algn="ctr">
                        <a:lnSpc>
                          <a:spcPct val="150000"/>
                        </a:lnSpc>
                        <a:spcAft>
                          <a:spcPts val="0"/>
                        </a:spcAft>
                        <a:tabLst>
                          <a:tab pos="5581015" algn="l"/>
                        </a:tabLst>
                      </a:pPr>
                      <a:r>
                        <a:rPr lang="zh-CN" sz="2400" b="1" kern="100" dirty="0">
                          <a:effectLst/>
                          <a:latin typeface="Times New Roman"/>
                          <a:cs typeface="Times New Roman"/>
                        </a:rPr>
                        <a:t>概念</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温度</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内能</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热量</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功</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3017309">
                <a:tc>
                  <a:txBody>
                    <a:bodyPr/>
                    <a:lstStyle/>
                    <a:p>
                      <a:pPr algn="ctr">
                        <a:lnSpc>
                          <a:spcPct val="150000"/>
                        </a:lnSpc>
                        <a:spcAft>
                          <a:spcPts val="0"/>
                        </a:spcAft>
                        <a:tabLst>
                          <a:tab pos="5581015" algn="l"/>
                        </a:tabLst>
                      </a:pPr>
                      <a:r>
                        <a:rPr lang="zh-CN" sz="2400" b="1" kern="100">
                          <a:effectLst/>
                          <a:latin typeface="Times New Roman"/>
                          <a:cs typeface="Times New Roman"/>
                        </a:rPr>
                        <a:t>含义</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表示物体的冷热程度，是物体分子平均动能大小的标志。它是大量分子热运动的整体表现，对个别分子无意义</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Times New Roman"/>
                          <a:cs typeface="Times New Roman"/>
                        </a:rPr>
                        <a:t>物体内所有分子动能和分子势能的总和，它是由大量分子的热运动和分子的相对位置所决定的能</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是热传递过程中内能的改变量，用来度量热传递过程中内能转移的多少</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做功过程是机械能或其他形式的能与内能之间的转化过程。功是该过程能量转化的量度</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005770">
                <a:tc>
                  <a:txBody>
                    <a:bodyPr/>
                    <a:lstStyle/>
                    <a:p>
                      <a:pPr algn="ctr">
                        <a:lnSpc>
                          <a:spcPct val="150000"/>
                        </a:lnSpc>
                        <a:spcAft>
                          <a:spcPts val="0"/>
                        </a:spcAft>
                        <a:tabLst>
                          <a:tab pos="5581015" algn="l"/>
                        </a:tabLst>
                      </a:pPr>
                      <a:r>
                        <a:rPr lang="zh-CN" sz="2400" b="1" kern="100" dirty="0">
                          <a:effectLst/>
                          <a:latin typeface="Times New Roman"/>
                          <a:cs typeface="Times New Roman"/>
                        </a:rPr>
                        <a:t>关系</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gridSpan="4">
                  <a:txBody>
                    <a:bodyPr/>
                    <a:lstStyle/>
                    <a:p>
                      <a:pPr algn="l">
                        <a:lnSpc>
                          <a:spcPct val="150000"/>
                        </a:lnSpc>
                        <a:spcAft>
                          <a:spcPts val="0"/>
                        </a:spcAft>
                        <a:tabLst>
                          <a:tab pos="5581015" algn="l"/>
                        </a:tabLst>
                      </a:pPr>
                      <a:r>
                        <a:rPr lang="zh-CN" sz="2400" b="1" kern="100" dirty="0">
                          <a:effectLst/>
                          <a:latin typeface="Times New Roman"/>
                          <a:cs typeface="Times New Roman"/>
                        </a:rPr>
                        <a:t>温度和内能是状态量，热量和功则是过程量，热传递的前提条件是存在温差，传递的是热量而不是温度，实质上是内能的转移</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260648"/>
            <a:ext cx="11809312" cy="6336704"/>
          </a:xfrm>
        </p:spPr>
        <p:txBody>
          <a:bodyPr>
            <a:normAutofit/>
          </a:bodyPr>
          <a:lstStyle/>
          <a:p>
            <a:pPr marL="452438" indent="-452438" algn="just">
              <a:lnSpc>
                <a:spcPct val="130000"/>
              </a:lnSpc>
              <a:tabLst>
                <a:tab pos="5581015" algn="l"/>
              </a:tabLst>
            </a:pPr>
            <a:r>
              <a:rPr lang="en-US" altLang="zh-CN" b="1" kern="100" dirty="0">
                <a:latin typeface="Times New Roman"/>
                <a:cs typeface="Courier New"/>
              </a:rPr>
              <a:t>6</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关于分子动理论和热力学定律，下列说法正确的是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85838" indent="-533400" algn="just">
              <a:lnSpc>
                <a:spcPct val="130000"/>
              </a:lnSpc>
              <a:tabLst>
                <a:tab pos="801688" algn="l"/>
                <a:tab pos="5580063" algn="l"/>
              </a:tabLst>
            </a:pPr>
            <a:r>
              <a:rPr lang="en-US" altLang="zh-CN" b="1" kern="100" dirty="0">
                <a:latin typeface="Times New Roman"/>
                <a:cs typeface="Courier New"/>
              </a:rPr>
              <a:t>A</a:t>
            </a:r>
            <a:r>
              <a:rPr lang="zh-CN" altLang="zh-CN" b="1" kern="100" dirty="0">
                <a:latin typeface="Times New Roman"/>
                <a:cs typeface="Times New Roman"/>
              </a:rPr>
              <a:t>．热量能够自发地从高温物体传递到低温物体，但不能自发地从低温物体传递到高温物体</a:t>
            </a:r>
            <a:endParaRPr lang="zh-CN" altLang="zh-CN" sz="1050" kern="100" dirty="0">
              <a:cs typeface="Courier New"/>
            </a:endParaRPr>
          </a:p>
          <a:p>
            <a:pPr marL="452438" indent="0" algn="just">
              <a:lnSpc>
                <a:spcPct val="130000"/>
              </a:lnSpc>
              <a:tabLst>
                <a:tab pos="5581015" algn="l"/>
              </a:tabLst>
            </a:pPr>
            <a:r>
              <a:rPr lang="en-US" altLang="zh-CN" b="1" kern="100" dirty="0">
                <a:latin typeface="Times New Roman"/>
                <a:cs typeface="Courier New"/>
              </a:rPr>
              <a:t>B</a:t>
            </a:r>
            <a:r>
              <a:rPr lang="zh-CN" altLang="zh-CN" b="1" kern="100" dirty="0">
                <a:latin typeface="Times New Roman"/>
                <a:cs typeface="Times New Roman"/>
              </a:rPr>
              <a:t>．若两分子间距离增大，分子势能一定增大</a:t>
            </a:r>
            <a:endParaRPr lang="zh-CN" altLang="zh-CN" sz="1050" kern="100" dirty="0">
              <a:cs typeface="Courier New"/>
            </a:endParaRPr>
          </a:p>
          <a:p>
            <a:pPr marL="452438" indent="0" algn="just">
              <a:lnSpc>
                <a:spcPct val="130000"/>
              </a:lnSpc>
              <a:tabLst>
                <a:tab pos="5581015" algn="l"/>
              </a:tabLst>
            </a:pPr>
            <a:r>
              <a:rPr lang="en-US" altLang="zh-CN" b="1" kern="100" dirty="0">
                <a:latin typeface="Times New Roman"/>
                <a:cs typeface="Courier New"/>
              </a:rPr>
              <a:t>C</a:t>
            </a:r>
            <a:r>
              <a:rPr lang="zh-CN" altLang="zh-CN" b="1" kern="100" dirty="0">
                <a:latin typeface="Times New Roman"/>
                <a:cs typeface="Times New Roman"/>
              </a:rPr>
              <a:t>．一定质量的某种理想气体绝热膨胀，温度降低</a:t>
            </a:r>
            <a:endParaRPr lang="zh-CN" altLang="zh-CN" sz="1050" kern="100" dirty="0">
              <a:cs typeface="Courier New"/>
            </a:endParaRPr>
          </a:p>
          <a:p>
            <a:pPr marL="452438" indent="0" algn="just">
              <a:lnSpc>
                <a:spcPct val="130000"/>
              </a:lnSpc>
              <a:tabLst>
                <a:tab pos="5581015" algn="l"/>
              </a:tabLst>
            </a:pPr>
            <a:r>
              <a:rPr lang="en-US" altLang="zh-CN" b="1" kern="100" dirty="0">
                <a:latin typeface="Times New Roman"/>
                <a:cs typeface="Courier New"/>
              </a:rPr>
              <a:t>D</a:t>
            </a:r>
            <a:r>
              <a:rPr lang="zh-CN" altLang="zh-CN" b="1" kern="100" dirty="0">
                <a:latin typeface="Times New Roman"/>
                <a:cs typeface="Times New Roman"/>
              </a:rPr>
              <a:t>．热力学第二定律描述了宏观热现象的方向性</a:t>
            </a:r>
            <a:endParaRPr lang="zh-CN" altLang="zh-CN" sz="1050" kern="100" dirty="0">
              <a:cs typeface="Courier New"/>
            </a:endParaRPr>
          </a:p>
          <a:p>
            <a:pPr marL="452438" indent="0" algn="just">
              <a:lnSpc>
                <a:spcPct val="130000"/>
              </a:lnSpc>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大</a:t>
            </a:r>
            <a:r>
              <a:rPr lang="zh-CN" altLang="zh-CN" b="1" kern="100" dirty="0">
                <a:latin typeface="Times New Roman"/>
                <a:ea typeface="楷体_GB2312"/>
                <a:cs typeface="Times New Roman"/>
              </a:rPr>
              <a:t>量的事实表明，热量能够自发地从高温物体传递到低温物体，但不能自发地从低温物体传递到高温物体，选项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正确；若两分子间距离从分子力表现为斥力时开始增加，则随着分子间距离增大，分子势能先减小后增大，选项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错误；由热力学第一定律可知，一定质量的某种理想气体绝热膨胀时对外做功，内能减小，温度降低，选项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正确；热力学第二定律指出，一切与热现象有关的宏观自然过程都具有方向性，选项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lnSpc>
                <a:spcPct val="130000"/>
              </a:lnSpc>
            </a:pPr>
            <a:endParaRPr lang="zh-CN" altLang="en-US" dirty="0"/>
          </a:p>
        </p:txBody>
      </p:sp>
      <p:sp>
        <p:nvSpPr>
          <p:cNvPr id="5" name="矩形 4"/>
          <p:cNvSpPr/>
          <p:nvPr/>
        </p:nvSpPr>
        <p:spPr>
          <a:xfrm>
            <a:off x="4727030" y="5991671"/>
            <a:ext cx="2090637"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ACD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16632"/>
            <a:ext cx="10975658" cy="6480720"/>
          </a:xfrm>
        </p:spPr>
        <p:txBody>
          <a:bodyPr>
            <a:normAutofit lnSpcReduction="10000"/>
          </a:bodyPr>
          <a:lstStyle/>
          <a:p>
            <a:pPr marL="452438" indent="0" algn="ctr">
              <a:tabLst>
                <a:tab pos="5581015" algn="l"/>
              </a:tabLst>
            </a:pPr>
            <a:r>
              <a:rPr lang="zh-CN" altLang="zh-CN" b="1" kern="100" dirty="0">
                <a:solidFill>
                  <a:srgbClr val="7030A0"/>
                </a:solidFill>
                <a:latin typeface="Times New Roman"/>
                <a:cs typeface="Times New Roman"/>
              </a:rPr>
              <a:t>三、创新应用提素养</a:t>
            </a:r>
            <a:endParaRPr lang="zh-CN" altLang="zh-CN" sz="1050" kern="100" dirty="0">
              <a:solidFill>
                <a:srgbClr val="7030A0"/>
              </a:solidFill>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．如图是探究电流通过导体时产生热量的多少与哪些因素有关的实验装置。两个透明容器中密封着等量的空气，</a:t>
            </a:r>
            <a:r>
              <a:rPr lang="en-US" altLang="zh-CN" b="1" kern="100" dirty="0">
                <a:latin typeface="Times New Roman"/>
                <a:cs typeface="Courier New"/>
              </a:rPr>
              <a:t>U</a:t>
            </a:r>
            <a:r>
              <a:rPr lang="zh-CN" altLang="zh-CN" b="1" kern="100" dirty="0">
                <a:latin typeface="Times New Roman"/>
                <a:cs typeface="Times New Roman"/>
              </a:rPr>
              <a:t>形管中液面高度的变化反映密闭空气温度的变化。下列说法正确的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endParaRPr lang="en-US" altLang="zh-CN" b="1" kern="100" dirty="0">
              <a:latin typeface="Times New Roman"/>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．甲装置是为了研究电流产生的热量与电阻的关系</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．甲装置通电一段时间后，左侧容器内空气吸收的热量更多</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．乙装置是为了研究电流产生的热量与电流的关系</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．乙装置通电一段时间后，右侧</a:t>
            </a:r>
            <a:r>
              <a:rPr lang="en-US" altLang="zh-CN" b="1" kern="100" dirty="0">
                <a:latin typeface="Times New Roman"/>
                <a:cs typeface="Courier New"/>
              </a:rPr>
              <a:t>U</a:t>
            </a:r>
            <a:r>
              <a:rPr lang="zh-CN" altLang="zh-CN" b="1" kern="100" dirty="0">
                <a:latin typeface="Times New Roman"/>
                <a:cs typeface="Times New Roman"/>
              </a:rPr>
              <a:t>形管中液面的高度差比左侧的小</a:t>
            </a:r>
            <a:endParaRPr lang="zh-CN" altLang="zh-CN" sz="1050" kern="100" dirty="0">
              <a:cs typeface="Courier New"/>
            </a:endParaRPr>
          </a:p>
        </p:txBody>
      </p:sp>
      <p:pic>
        <p:nvPicPr>
          <p:cNvPr id="5122" name="Picture 2" descr="21XRJWL3-2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2333760"/>
            <a:ext cx="3878794" cy="1671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88640"/>
            <a:ext cx="11521280" cy="6480720"/>
          </a:xfrm>
        </p:spPr>
        <p:txBody>
          <a:bodyPr>
            <a:normAutofit/>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甲</a:t>
            </a:r>
            <a:r>
              <a:rPr lang="zh-CN" altLang="zh-CN" b="1" kern="100" dirty="0">
                <a:latin typeface="Times New Roman"/>
                <a:ea typeface="楷体_GB2312"/>
                <a:cs typeface="Times New Roman"/>
              </a:rPr>
              <a:t>装置中右侧两个</a:t>
            </a:r>
            <a:r>
              <a:rPr lang="en-US" altLang="zh-CN" b="1" kern="100" dirty="0">
                <a:latin typeface="Times New Roman"/>
                <a:ea typeface="楷体_GB2312"/>
                <a:cs typeface="Courier New"/>
              </a:rPr>
              <a:t>5 Ω</a:t>
            </a:r>
            <a:r>
              <a:rPr lang="zh-CN" altLang="zh-CN" b="1" kern="100" dirty="0">
                <a:latin typeface="Times New Roman"/>
                <a:ea typeface="楷体_GB2312"/>
                <a:cs typeface="Times New Roman"/>
              </a:rPr>
              <a:t>的电阻并联后再与左侧一个</a:t>
            </a:r>
            <a:r>
              <a:rPr lang="en-US" altLang="zh-CN" b="1" kern="100" dirty="0">
                <a:latin typeface="Times New Roman"/>
                <a:ea typeface="楷体_GB2312"/>
                <a:cs typeface="Courier New"/>
              </a:rPr>
              <a:t>5 Ω</a:t>
            </a:r>
            <a:r>
              <a:rPr lang="zh-CN" altLang="zh-CN" b="1" kern="100" dirty="0">
                <a:latin typeface="Times New Roman"/>
                <a:ea typeface="楷体_GB2312"/>
                <a:cs typeface="Times New Roman"/>
              </a:rPr>
              <a:t>的电阻串联，根据串联电路的电流特点可知，右端两个电阻的总电流和左端电阻的电流相等，即</a:t>
            </a:r>
            <a:r>
              <a:rPr lang="en-US" altLang="zh-CN" b="1" i="1" kern="100" dirty="0">
                <a:latin typeface="Times New Roman"/>
                <a:ea typeface="楷体_GB2312"/>
                <a:cs typeface="Courier New"/>
              </a:rPr>
              <a:t>I</a:t>
            </a:r>
            <a:r>
              <a:rPr lang="zh-CN" altLang="zh-CN" b="1" kern="100" baseline="-25000" dirty="0">
                <a:latin typeface="Times New Roman"/>
                <a:ea typeface="楷体_GB2312"/>
                <a:cs typeface="Times New Roman"/>
              </a:rPr>
              <a:t>右</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zh-CN" altLang="zh-CN" b="1" kern="100" baseline="-25000" dirty="0">
                <a:latin typeface="Times New Roman"/>
                <a:ea typeface="楷体_GB2312"/>
                <a:cs typeface="Times New Roman"/>
              </a:rPr>
              <a:t>左</a:t>
            </a:r>
            <a:r>
              <a:rPr lang="zh-CN" altLang="zh-CN" b="1" kern="100" dirty="0">
                <a:latin typeface="Times New Roman"/>
                <a:ea typeface="楷体_GB2312"/>
                <a:cs typeface="Times New Roman"/>
              </a:rPr>
              <a:t>，两个</a:t>
            </a:r>
            <a:r>
              <a:rPr lang="en-US" altLang="zh-CN" b="1" kern="100" dirty="0">
                <a:latin typeface="Times New Roman"/>
                <a:ea typeface="楷体_GB2312"/>
                <a:cs typeface="Courier New"/>
              </a:rPr>
              <a:t>5 Ω</a:t>
            </a:r>
            <a:r>
              <a:rPr lang="zh-CN" altLang="zh-CN" b="1" kern="100" dirty="0">
                <a:latin typeface="Times New Roman"/>
                <a:ea typeface="楷体_GB2312"/>
                <a:cs typeface="Times New Roman"/>
              </a:rPr>
              <a:t>的电阻并联，根据并联电路的电流特点知</a:t>
            </a:r>
            <a:r>
              <a:rPr lang="en-US" altLang="zh-CN" b="1" i="1" kern="100" dirty="0">
                <a:latin typeface="Times New Roman"/>
                <a:ea typeface="楷体_GB2312"/>
                <a:cs typeface="Courier New"/>
              </a:rPr>
              <a:t>I</a:t>
            </a:r>
            <a:r>
              <a:rPr lang="zh-CN" altLang="zh-CN" b="1" kern="100" baseline="-25000" dirty="0">
                <a:latin typeface="Times New Roman"/>
                <a:ea typeface="楷体_GB2312"/>
                <a:cs typeface="Times New Roman"/>
              </a:rPr>
              <a:t>右</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，两电阻阻值相等，则支路中电流相等，</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，所以右边容器中通过电阻的电流是左侧电阻通过电流的一半，即是研究电流产生的热量与电流的关系，由</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en-US" altLang="zh-CN" b="1" kern="100" baseline="30000" dirty="0">
                <a:latin typeface="Times New Roman"/>
                <a:ea typeface="楷体_GB2312"/>
                <a:cs typeface="Courier New"/>
              </a:rPr>
              <a:t>2</a:t>
            </a:r>
            <a:r>
              <a:rPr lang="en-US" altLang="zh-CN" b="1" i="1" kern="100" dirty="0">
                <a:latin typeface="Times New Roman"/>
                <a:ea typeface="楷体_GB2312"/>
                <a:cs typeface="Courier New"/>
              </a:rPr>
              <a:t>Rt</a:t>
            </a:r>
            <a:r>
              <a:rPr lang="zh-CN" altLang="zh-CN" b="1" kern="100" dirty="0">
                <a:latin typeface="Times New Roman"/>
                <a:ea typeface="楷体_GB2312"/>
                <a:cs typeface="Times New Roman"/>
              </a:rPr>
              <a:t>可知，左边容器中的电阻产生的热量多，温度升得较快，因此通电一段时间后，玻璃管左侧液面高度差更大，故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正确；在乙装置中，将容器中的电阻丝串联起来接到电源两端，通过它们的电流</a:t>
            </a:r>
            <a:r>
              <a:rPr lang="en-US" altLang="zh-CN" b="1" i="1" kern="100" dirty="0">
                <a:latin typeface="Times New Roman"/>
                <a:ea typeface="楷体_GB2312"/>
                <a:cs typeface="Courier New"/>
              </a:rPr>
              <a:t>I</a:t>
            </a:r>
            <a:r>
              <a:rPr lang="zh-CN" altLang="zh-CN" b="1" kern="100" dirty="0">
                <a:latin typeface="Times New Roman"/>
                <a:ea typeface="楷体_GB2312"/>
                <a:cs typeface="Times New Roman"/>
              </a:rPr>
              <a:t>与通电时间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相同，左边容器中的电阻小于右边容器中的电阻，即是探究电流产生的热量与电阻大小的关系，故由</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en-US" altLang="zh-CN" b="1" kern="100" baseline="30000" dirty="0">
                <a:latin typeface="Times New Roman"/>
                <a:ea typeface="楷体_GB2312"/>
                <a:cs typeface="Courier New"/>
              </a:rPr>
              <a:t>2</a:t>
            </a:r>
            <a:r>
              <a:rPr lang="en-US" altLang="zh-CN" b="1" i="1" kern="100" dirty="0">
                <a:latin typeface="Times New Roman"/>
                <a:ea typeface="楷体_GB2312"/>
                <a:cs typeface="Courier New"/>
              </a:rPr>
              <a:t>Rt</a:t>
            </a:r>
            <a:r>
              <a:rPr lang="zh-CN" altLang="zh-CN" b="1" kern="100" dirty="0">
                <a:latin typeface="Times New Roman"/>
                <a:ea typeface="楷体_GB2312"/>
                <a:cs typeface="Times New Roman"/>
              </a:rPr>
              <a:t>可知，右边容器中的电阻产生的热量多，温度升得较快，因此通电一段时间后，玻璃管右侧液面高度差更大，故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88640"/>
            <a:ext cx="10975658" cy="6480720"/>
          </a:xfrm>
        </p:spPr>
        <p:txBody>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．如图，某厂家声称所生产的空气能热水器能将热量从空气吸收到储水箱，下列说法中正确的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endParaRPr lang="en-US" altLang="zh-CN" b="1" kern="100" dirty="0">
              <a:latin typeface="Times New Roman"/>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．热量可以自发地从大气传递到储水箱内</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．空气能热水器的工作原理违反了能量守恒定律</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．空气能热水器的工作原理违反了热力学第二定律</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．空气能热水器能够不断地把空气中的热量传到水箱内，但必须消耗电能</a:t>
            </a:r>
            <a:endParaRPr lang="zh-CN" altLang="zh-CN" sz="1050" kern="100" dirty="0">
              <a:cs typeface="Courier New"/>
            </a:endParaRPr>
          </a:p>
          <a:p>
            <a:pPr marL="452438" indent="0"/>
            <a:endParaRPr lang="zh-CN" altLang="en-US" dirty="0"/>
          </a:p>
        </p:txBody>
      </p:sp>
      <p:pic>
        <p:nvPicPr>
          <p:cNvPr id="6146" name="Picture 2" descr="21XRJWL3-2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1281750"/>
            <a:ext cx="4464496" cy="2363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060848"/>
            <a:ext cx="10975658" cy="2952328"/>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该</a:t>
            </a:r>
            <a:r>
              <a:rPr lang="zh-CN" altLang="zh-CN" b="1" kern="100" dirty="0">
                <a:latin typeface="Times New Roman"/>
                <a:ea typeface="楷体_GB2312"/>
                <a:cs typeface="Times New Roman"/>
              </a:rPr>
              <a:t>热水器将空气中的能量转移到热水中，符合能量守恒定律，但是热量不可能自发地从低温物体转移到高温物体，实质上在产生热水的过程中，必须消耗电能才能实现，因此也符合热力学第二定律。故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76672"/>
            <a:ext cx="10975658" cy="5976664"/>
          </a:xfrm>
        </p:spPr>
        <p:txBody>
          <a:bodyPr>
            <a:normAutofit/>
          </a:bodyPr>
          <a:lstStyle/>
          <a:p>
            <a:pPr marL="452438" indent="-452438" algn="just">
              <a:tabLst>
                <a:tab pos="5581015" algn="l"/>
              </a:tabLst>
            </a:pPr>
            <a:r>
              <a:rPr lang="en-US" altLang="zh-CN" b="1" kern="100" dirty="0">
                <a:latin typeface="Times New Roman"/>
                <a:cs typeface="Courier New"/>
              </a:rPr>
              <a:t>3</a:t>
            </a:r>
            <a:r>
              <a:rPr lang="zh-CN" altLang="zh-CN" b="1" kern="100" dirty="0" smtClean="0">
                <a:latin typeface="Times New Roman"/>
                <a:cs typeface="Times New Roman"/>
              </a:rPr>
              <a:t>．</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列车运行的平稳性与车厢的振动密切相关，车厢底部安装的空气弹簧可以有效减振，空气弹簧主要由活塞、气缸及内封的一定质量的气体构成。上下乘客及剧烈颠簸均能引起车厢振动，上下乘客时气缸内气体的体积变化缓慢，气体与外界有充分的热交换；剧烈颠簸时气缸内气体的体积变化较快，气体与外界来不及热交换。若气缸内气体视为理想气体，在气体压缩的过程</a:t>
            </a:r>
            <a:r>
              <a:rPr lang="zh-CN" altLang="zh-CN" b="1" kern="100" dirty="0" smtClean="0">
                <a:latin typeface="Times New Roman"/>
                <a:cs typeface="Times New Roman"/>
              </a:rPr>
              <a:t>中</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．上下乘客时，气体的内能不变</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．上下乘客时，气体从外界吸热</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．剧烈颠簸时，外界对气体做功</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．剧烈颠簸时，气体的温度不变</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628800"/>
            <a:ext cx="10975658" cy="3744416"/>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上</a:t>
            </a:r>
            <a:r>
              <a:rPr lang="zh-CN" altLang="zh-CN" b="1" kern="100" dirty="0">
                <a:latin typeface="Times New Roman"/>
                <a:ea typeface="楷体_GB2312"/>
                <a:cs typeface="Times New Roman"/>
              </a:rPr>
              <a:t>下乘客时气缸内气体与外界有充分的热交换，即发生等温变化，温度不变，故气体的内能不变，在体积压缩的过程中，外界对气体做功，故气体向外界放热，选项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错误；剧烈颠簸时气缸内气体的体积变化较快，且气体与外界来不及热交换，气体经历绝热过程，外界对气体做功，气体的温度升高，选项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908720"/>
            <a:ext cx="11320476" cy="5256584"/>
          </a:xfrm>
        </p:spPr>
        <p:txBody>
          <a:bodyPr>
            <a:normAutofit/>
          </a:bodyPr>
          <a:lstStyle/>
          <a:p>
            <a:pPr indent="0" algn="just"/>
            <a:r>
              <a:rPr lang="en-US" altLang="zh-CN" b="1" kern="100" dirty="0">
                <a:latin typeface="Times New Roman"/>
                <a:cs typeface="Courier New"/>
              </a:rPr>
              <a:t>4</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陕晋宁青高考</a:t>
            </a:r>
            <a:r>
              <a:rPr lang="en-US" altLang="zh-CN" b="1" kern="100" dirty="0">
                <a:latin typeface="Times New Roman"/>
                <a:ea typeface="隶书"/>
                <a:cs typeface="Courier New"/>
              </a:rPr>
              <a:t>)</a:t>
            </a:r>
            <a:r>
              <a:rPr lang="zh-CN" altLang="zh-CN" b="1" kern="100" dirty="0">
                <a:latin typeface="Times New Roman"/>
                <a:cs typeface="Times New Roman"/>
              </a:rPr>
              <a:t>某种卡车轮胎的标准胎压范围</a:t>
            </a:r>
            <a:r>
              <a:rPr lang="zh-CN" altLang="zh-CN" b="1" kern="100" dirty="0" smtClean="0">
                <a:latin typeface="Times New Roman"/>
                <a:cs typeface="Times New Roman"/>
              </a:rPr>
              <a:t>为</a:t>
            </a:r>
            <a:endParaRPr lang="en-US" altLang="zh-CN" b="1" kern="100" dirty="0" smtClean="0">
              <a:latin typeface="Times New Roman"/>
              <a:cs typeface="Times New Roman"/>
            </a:endParaRPr>
          </a:p>
          <a:p>
            <a:pPr indent="0" algn="just"/>
            <a:r>
              <a:rPr lang="en-US" altLang="zh-CN" b="1" kern="100" dirty="0" smtClean="0">
                <a:latin typeface="Times New Roman"/>
                <a:cs typeface="Courier New"/>
              </a:rPr>
              <a:t>2.8</a:t>
            </a:r>
            <a:r>
              <a:rPr lang="en-US" altLang="zh-CN" b="1" kern="100" dirty="0" smtClean="0">
                <a:cs typeface="Times New Roman"/>
              </a:rPr>
              <a:t>×</a:t>
            </a:r>
            <a:r>
              <a:rPr lang="en-US" altLang="zh-CN" b="1" kern="100" dirty="0" smtClean="0">
                <a:latin typeface="Times New Roman"/>
                <a:cs typeface="Courier New"/>
              </a:rPr>
              <a:t>10</a:t>
            </a:r>
            <a:r>
              <a:rPr lang="en-US" altLang="zh-CN" b="1" kern="100" baseline="30000" dirty="0" smtClean="0">
                <a:latin typeface="Times New Roman"/>
                <a:cs typeface="Courier New"/>
              </a:rPr>
              <a:t>5</a:t>
            </a:r>
            <a:r>
              <a:rPr lang="en-US" altLang="zh-CN" b="1" kern="100" dirty="0" smtClean="0">
                <a:latin typeface="Times New Roman"/>
                <a:cs typeface="Courier New"/>
              </a:rPr>
              <a:t> </a:t>
            </a:r>
            <a:r>
              <a:rPr lang="en-US" altLang="zh-CN" b="1" kern="100" dirty="0">
                <a:latin typeface="Times New Roman"/>
                <a:cs typeface="Courier New"/>
              </a:rPr>
              <a:t>Pa</a:t>
            </a:r>
            <a:r>
              <a:rPr lang="zh-CN" altLang="zh-CN" b="1" kern="100" dirty="0">
                <a:latin typeface="Times New Roman"/>
                <a:cs typeface="Times New Roman"/>
              </a:rPr>
              <a:t>～</a:t>
            </a:r>
            <a:r>
              <a:rPr lang="en-US" altLang="zh-CN" b="1" kern="100" dirty="0">
                <a:latin typeface="Times New Roman"/>
                <a:cs typeface="Courier New"/>
              </a:rPr>
              <a:t>3.5</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。卡车行驶过程中，一般胎</a:t>
            </a:r>
            <a:r>
              <a:rPr lang="zh-CN" altLang="zh-CN" b="1" kern="100" dirty="0" smtClean="0">
                <a:latin typeface="Times New Roman"/>
                <a:cs typeface="Times New Roman"/>
              </a:rPr>
              <a:t>内</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气</a:t>
            </a:r>
            <a:r>
              <a:rPr lang="zh-CN" altLang="zh-CN" b="1" kern="100" dirty="0">
                <a:latin typeface="Times New Roman"/>
                <a:cs typeface="Times New Roman"/>
              </a:rPr>
              <a:t>体的温度会升高，体积及压强也会增大。若某一行</a:t>
            </a:r>
            <a:r>
              <a:rPr lang="zh-CN" altLang="zh-CN" b="1" kern="100" dirty="0" smtClean="0">
                <a:latin typeface="Times New Roman"/>
                <a:cs typeface="Times New Roman"/>
              </a:rPr>
              <a:t>驶</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过</a:t>
            </a:r>
            <a:r>
              <a:rPr lang="zh-CN" altLang="zh-CN" b="1" kern="100" dirty="0">
                <a:latin typeface="Times New Roman"/>
                <a:cs typeface="Times New Roman"/>
              </a:rPr>
              <a:t>程中胎内气体压强</a:t>
            </a:r>
            <a:r>
              <a:rPr lang="en-US" altLang="zh-CN" b="1" i="1" kern="100" dirty="0">
                <a:latin typeface="Times New Roman"/>
                <a:cs typeface="Courier New"/>
              </a:rPr>
              <a:t>p</a:t>
            </a:r>
            <a:r>
              <a:rPr lang="zh-CN" altLang="zh-CN" b="1" kern="100" dirty="0">
                <a:latin typeface="Times New Roman"/>
                <a:cs typeface="Times New Roman"/>
              </a:rPr>
              <a:t>随体积</a:t>
            </a:r>
            <a:r>
              <a:rPr lang="en-US" altLang="zh-CN" b="1" i="1" kern="100" dirty="0">
                <a:latin typeface="Times New Roman"/>
                <a:cs typeface="Courier New"/>
              </a:rPr>
              <a:t>V</a:t>
            </a:r>
            <a:r>
              <a:rPr lang="zh-CN" altLang="zh-CN" b="1" kern="100" dirty="0">
                <a:latin typeface="Times New Roman"/>
                <a:cs typeface="Times New Roman"/>
              </a:rPr>
              <a:t>线性变化如图所示，温</a:t>
            </a:r>
            <a:r>
              <a:rPr lang="zh-CN" altLang="zh-CN" b="1" kern="100" dirty="0" smtClean="0">
                <a:latin typeface="Times New Roman"/>
                <a:cs typeface="Times New Roman"/>
              </a:rPr>
              <a:t>度</a:t>
            </a:r>
            <a:endParaRPr lang="en-US" altLang="zh-CN" b="1" kern="100" dirty="0" smtClean="0">
              <a:latin typeface="Times New Roman"/>
              <a:cs typeface="Times New Roman"/>
            </a:endParaRPr>
          </a:p>
          <a:p>
            <a:pPr indent="0" algn="just"/>
            <a:r>
              <a:rPr lang="en-US" altLang="zh-CN" b="1" i="1" kern="100" dirty="0" smtClean="0">
                <a:latin typeface="Times New Roman"/>
                <a:cs typeface="Courier New"/>
              </a:rPr>
              <a:t>T</a:t>
            </a:r>
            <a:r>
              <a:rPr lang="en-US" altLang="zh-CN" b="1" kern="100" baseline="-25000" dirty="0" smtClean="0">
                <a:latin typeface="Times New Roman"/>
                <a:cs typeface="Courier New"/>
              </a:rPr>
              <a:t>1</a:t>
            </a:r>
            <a:r>
              <a:rPr lang="zh-CN" altLang="zh-CN" b="1" kern="100" dirty="0">
                <a:latin typeface="Times New Roman"/>
                <a:cs typeface="Times New Roman"/>
              </a:rPr>
              <a:t>为</a:t>
            </a:r>
            <a:r>
              <a:rPr lang="en-US" altLang="zh-CN" b="1" kern="100" dirty="0">
                <a:latin typeface="Times New Roman"/>
                <a:cs typeface="Courier New"/>
              </a:rPr>
              <a:t>300 K</a:t>
            </a:r>
            <a:r>
              <a:rPr lang="zh-CN" altLang="zh-CN" b="1" kern="100" dirty="0">
                <a:latin typeface="Times New Roman"/>
                <a:cs typeface="Times New Roman"/>
              </a:rPr>
              <a:t>时，体积</a:t>
            </a:r>
            <a:r>
              <a:rPr lang="en-US" altLang="zh-CN" b="1" i="1" kern="100" dirty="0">
                <a:latin typeface="Times New Roman"/>
                <a:cs typeface="Courier New"/>
              </a:rPr>
              <a:t>V</a:t>
            </a:r>
            <a:r>
              <a:rPr lang="en-US" altLang="zh-CN" b="1" kern="100" baseline="-25000" dirty="0">
                <a:latin typeface="Times New Roman"/>
                <a:cs typeface="Courier New"/>
              </a:rPr>
              <a:t>1</a:t>
            </a:r>
            <a:r>
              <a:rPr lang="zh-CN" altLang="zh-CN" b="1" kern="100" dirty="0">
                <a:latin typeface="Times New Roman"/>
                <a:cs typeface="Times New Roman"/>
              </a:rPr>
              <a:t>和压强</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分别为</a:t>
            </a:r>
            <a:r>
              <a:rPr lang="en-US" altLang="zh-CN" b="1" kern="100" dirty="0">
                <a:latin typeface="Times New Roman"/>
                <a:cs typeface="Courier New"/>
              </a:rPr>
              <a:t>0.528 m</a:t>
            </a:r>
            <a:r>
              <a:rPr lang="en-US" altLang="zh-CN" b="1" kern="100" baseline="30000" dirty="0">
                <a:latin typeface="Times New Roman"/>
                <a:cs typeface="Courier New"/>
              </a:rPr>
              <a:t>3</a:t>
            </a:r>
            <a:r>
              <a:rPr lang="zh-CN" altLang="zh-CN" b="1" kern="100" dirty="0">
                <a:latin typeface="Times New Roman"/>
                <a:cs typeface="Times New Roman"/>
              </a:rPr>
              <a:t>、</a:t>
            </a:r>
            <a:r>
              <a:rPr lang="en-US" altLang="zh-CN" b="1" kern="100" dirty="0">
                <a:latin typeface="Times New Roman"/>
                <a:cs typeface="Courier New"/>
              </a:rPr>
              <a:t>3.0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；当胎内气体温度升高到</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为</a:t>
            </a:r>
            <a:r>
              <a:rPr lang="en-US" altLang="zh-CN" b="1" kern="100" dirty="0">
                <a:latin typeface="Times New Roman"/>
                <a:cs typeface="Courier New"/>
              </a:rPr>
              <a:t>350 K</a:t>
            </a:r>
            <a:r>
              <a:rPr lang="zh-CN" altLang="zh-CN" b="1" kern="100" dirty="0">
                <a:latin typeface="Times New Roman"/>
                <a:cs typeface="Times New Roman"/>
              </a:rPr>
              <a:t>时，体积增大到</a:t>
            </a:r>
            <a:r>
              <a:rPr lang="en-US" altLang="zh-CN" b="1" i="1" kern="100" dirty="0">
                <a:latin typeface="Times New Roman"/>
                <a:cs typeface="Courier New"/>
              </a:rPr>
              <a:t>V</a:t>
            </a:r>
            <a:r>
              <a:rPr lang="en-US" altLang="zh-CN" b="1" kern="100" baseline="-25000" dirty="0">
                <a:latin typeface="Times New Roman"/>
                <a:cs typeface="Courier New"/>
              </a:rPr>
              <a:t>2</a:t>
            </a:r>
            <a:r>
              <a:rPr lang="zh-CN" altLang="zh-CN" b="1" kern="100" dirty="0">
                <a:latin typeface="Times New Roman"/>
                <a:cs typeface="Times New Roman"/>
              </a:rPr>
              <a:t>为</a:t>
            </a:r>
            <a:r>
              <a:rPr lang="en-US" altLang="zh-CN" b="1" kern="100" dirty="0">
                <a:latin typeface="Times New Roman"/>
                <a:cs typeface="Courier New"/>
              </a:rPr>
              <a:t>0.560 m</a:t>
            </a:r>
            <a:r>
              <a:rPr lang="en-US" altLang="zh-CN" b="1" kern="100" baseline="30000" dirty="0">
                <a:latin typeface="Times New Roman"/>
                <a:cs typeface="Courier New"/>
              </a:rPr>
              <a:t>3</a:t>
            </a:r>
            <a:r>
              <a:rPr lang="zh-CN" altLang="zh-CN" b="1" kern="100" dirty="0">
                <a:latin typeface="Times New Roman"/>
                <a:cs typeface="Times New Roman"/>
              </a:rPr>
              <a:t>，气体可视为理想气体。</a:t>
            </a:r>
            <a:endParaRPr lang="zh-CN" altLang="zh-CN" kern="100" dirty="0">
              <a:cs typeface="Courier New"/>
            </a:endParaRPr>
          </a:p>
          <a:p>
            <a:pPr indent="0" algn="just"/>
            <a:r>
              <a:rPr lang="en-US" altLang="zh-CN" b="1" kern="100" dirty="0">
                <a:latin typeface="Times New Roman"/>
                <a:cs typeface="Courier New"/>
              </a:rPr>
              <a:t>(1)</a:t>
            </a:r>
            <a:r>
              <a:rPr lang="zh-CN" altLang="zh-CN" b="1" kern="100" dirty="0">
                <a:latin typeface="Times New Roman"/>
                <a:cs typeface="Times New Roman"/>
              </a:rPr>
              <a:t>求此时胎内气体的压强</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endParaRPr lang="zh-CN" altLang="zh-CN" kern="100" dirty="0">
              <a:cs typeface="Courier New"/>
            </a:endParaRPr>
          </a:p>
          <a:p>
            <a:pPr indent="0" algn="just"/>
            <a:r>
              <a:rPr lang="en-US" altLang="zh-CN" b="1" kern="100" dirty="0">
                <a:latin typeface="Times New Roman"/>
                <a:cs typeface="Courier New"/>
              </a:rPr>
              <a:t>(2)</a:t>
            </a:r>
            <a:r>
              <a:rPr lang="zh-CN" altLang="zh-CN" b="1" kern="100" dirty="0">
                <a:latin typeface="Times New Roman"/>
                <a:cs typeface="Times New Roman"/>
              </a:rPr>
              <a:t>若该过程中胎内气体吸收的热量</a:t>
            </a:r>
            <a:r>
              <a:rPr lang="en-US" altLang="zh-CN" b="1" i="1" kern="100" dirty="0">
                <a:latin typeface="Times New Roman"/>
                <a:cs typeface="Courier New"/>
              </a:rPr>
              <a:t>Q</a:t>
            </a:r>
            <a:r>
              <a:rPr lang="zh-CN" altLang="zh-CN" b="1" kern="100" dirty="0">
                <a:latin typeface="Times New Roman"/>
                <a:cs typeface="Times New Roman"/>
              </a:rPr>
              <a:t>为</a:t>
            </a:r>
            <a:r>
              <a:rPr lang="en-US" altLang="zh-CN" b="1" kern="100" dirty="0">
                <a:latin typeface="Times New Roman"/>
                <a:cs typeface="Courier New"/>
              </a:rPr>
              <a:t>7.608</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4</a:t>
            </a:r>
            <a:r>
              <a:rPr lang="en-US" altLang="zh-CN" b="1" kern="100" dirty="0">
                <a:latin typeface="Times New Roman"/>
                <a:cs typeface="Courier New"/>
              </a:rPr>
              <a:t> J</a:t>
            </a:r>
            <a:r>
              <a:rPr lang="zh-CN" altLang="zh-CN" b="1" kern="100" dirty="0">
                <a:latin typeface="Times New Roman"/>
                <a:cs typeface="Times New Roman"/>
              </a:rPr>
              <a:t>，求胎内气体的内能增加量</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endParaRPr lang="zh-CN" altLang="zh-CN" kern="100" dirty="0">
              <a:cs typeface="Courier New"/>
            </a:endParaRPr>
          </a:p>
        </p:txBody>
      </p:sp>
      <p:pic>
        <p:nvPicPr>
          <p:cNvPr id="12290" name="Picture 2" descr="\\Rm-042\本地磁盘 (F)\三维设计 物理 选择性必修第三册 粤教版\25GKWLSJN-1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13007" y="1169368"/>
            <a:ext cx="3066603" cy="201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014094912"/>
              </p:ext>
            </p:extLst>
          </p:nvPr>
        </p:nvGraphicFramePr>
        <p:xfrm>
          <a:off x="841003" y="764704"/>
          <a:ext cx="10775950" cy="4464050"/>
        </p:xfrm>
        <a:graphic>
          <a:graphicData uri="http://schemas.openxmlformats.org/presentationml/2006/ole">
            <mc:AlternateContent xmlns:mc="http://schemas.openxmlformats.org/markup-compatibility/2006">
              <mc:Choice xmlns:v="urn:schemas-microsoft-com:vml" Requires="v">
                <p:oleObj spid="_x0000_s14341" name="文档" r:id="rId3" imgW="11013419" imgH="4564134" progId="Word.Document.12">
                  <p:embed/>
                </p:oleObj>
              </mc:Choice>
              <mc:Fallback>
                <p:oleObj name="文档" r:id="rId3" imgW="11013419" imgH="4564134" progId="Word.Document.12">
                  <p:embed/>
                  <p:pic>
                    <p:nvPicPr>
                      <p:cNvPr id="0" name=""/>
                      <p:cNvPicPr/>
                      <p:nvPr/>
                    </p:nvPicPr>
                    <p:blipFill>
                      <a:blip r:embed="rId4"/>
                      <a:stretch>
                        <a:fillRect/>
                      </a:stretch>
                    </p:blipFill>
                    <p:spPr>
                      <a:xfrm>
                        <a:off x="841003" y="764704"/>
                        <a:ext cx="10775950" cy="4464050"/>
                      </a:xfrm>
                      <a:prstGeom prst="rect">
                        <a:avLst/>
                      </a:prstGeom>
                    </p:spPr>
                  </p:pic>
                </p:oleObj>
              </mc:Fallback>
            </mc:AlternateContent>
          </a:graphicData>
        </a:graphic>
      </p:graphicFrame>
      <p:sp>
        <p:nvSpPr>
          <p:cNvPr id="5" name="矩形 4"/>
          <p:cNvSpPr/>
          <p:nvPr/>
        </p:nvSpPr>
        <p:spPr>
          <a:xfrm>
            <a:off x="883079" y="5230941"/>
            <a:ext cx="4998484" cy="646331"/>
          </a:xfrm>
          <a:prstGeom prst="rect">
            <a:avLst/>
          </a:prstGeom>
        </p:spPr>
        <p:txBody>
          <a:bodyPr wrap="none">
            <a:spAutoFit/>
          </a:bodyPr>
          <a:lstStyle/>
          <a:p>
            <a:pPr algn="just">
              <a:lnSpc>
                <a:spcPct val="150000"/>
              </a:lnSpc>
              <a:spcAft>
                <a:spcPts val="0"/>
              </a:spcAf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(1)3.3</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5</a:t>
            </a:r>
            <a:r>
              <a:rPr lang="en-US" altLang="zh-CN" sz="2400" b="1" kern="100" dirty="0">
                <a:latin typeface="Times New Roman"/>
                <a:cs typeface="Courier New"/>
              </a:rPr>
              <a:t> Pa</a:t>
            </a:r>
            <a:r>
              <a:rPr lang="zh-CN" altLang="zh-CN" sz="2400" b="1" kern="100" dirty="0">
                <a:latin typeface="Times New Roman"/>
                <a:cs typeface="Times New Roman"/>
              </a:rPr>
              <a:t>　</a:t>
            </a:r>
            <a:r>
              <a:rPr lang="en-US" altLang="zh-CN" sz="2400" b="1" kern="100" dirty="0">
                <a:latin typeface="Times New Roman"/>
                <a:cs typeface="Courier New"/>
              </a:rPr>
              <a:t>(2)6.6</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4</a:t>
            </a:r>
            <a:r>
              <a:rPr lang="en-US" altLang="zh-CN" sz="2400" b="1" kern="100" dirty="0">
                <a:latin typeface="Times New Roman"/>
                <a:cs typeface="Courier New"/>
              </a:rPr>
              <a:t> J</a:t>
            </a:r>
            <a:endParaRPr lang="zh-CN" altLang="zh-CN" sz="2400" kern="100" dirty="0">
              <a:effectLst/>
              <a:latin typeface="宋体"/>
              <a:cs typeface="Courier New"/>
            </a:endParaRPr>
          </a:p>
        </p:txBody>
      </p:sp>
    </p:spTree>
    <p:extLst>
      <p:ext uri="{BB962C8B-B14F-4D97-AF65-F5344CB8AC3E}">
        <p14:creationId xmlns:p14="http://schemas.microsoft.com/office/powerpoint/2010/main" val="132084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88642"/>
            <a:ext cx="10975658" cy="6264694"/>
          </a:xfrm>
        </p:spPr>
        <p:txBody>
          <a:bodyPr>
            <a:normAutofit/>
          </a:bodyPr>
          <a:lstStyle/>
          <a:p>
            <a:pPr indent="0" algn="just">
              <a:lnSpc>
                <a:spcPct val="200000"/>
              </a:lnSpc>
            </a:pPr>
            <a:r>
              <a:rPr lang="en-US" altLang="zh-CN" b="1" kern="100" dirty="0">
                <a:latin typeface="Times New Roman"/>
                <a:cs typeface="Courier New"/>
              </a:rPr>
              <a:t>5</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浙江</a:t>
            </a:r>
            <a:r>
              <a:rPr lang="en-US" altLang="zh-CN" b="1" kern="100" dirty="0">
                <a:latin typeface="Times New Roman"/>
                <a:ea typeface="隶书"/>
                <a:cs typeface="Courier New"/>
              </a:rPr>
              <a:t>6</a:t>
            </a:r>
            <a:r>
              <a:rPr lang="zh-CN" altLang="zh-CN" b="1" kern="100" dirty="0">
                <a:latin typeface="Times New Roman"/>
                <a:ea typeface="隶书"/>
                <a:cs typeface="Times New Roman"/>
              </a:rPr>
              <a:t>月选考</a:t>
            </a:r>
            <a:r>
              <a:rPr lang="en-US" altLang="zh-CN" b="1" kern="100" dirty="0">
                <a:latin typeface="Times New Roman"/>
                <a:ea typeface="隶书"/>
                <a:cs typeface="Courier New"/>
              </a:rPr>
              <a:t>)</a:t>
            </a:r>
            <a:r>
              <a:rPr lang="en-US" altLang="zh-CN" b="1" kern="100" dirty="0">
                <a:cs typeface="Times New Roman"/>
              </a:rPr>
              <a:t>“</a:t>
            </a:r>
            <a:r>
              <a:rPr lang="zh-CN" altLang="zh-CN" b="1" kern="100" dirty="0">
                <a:latin typeface="Times New Roman"/>
                <a:cs typeface="Times New Roman"/>
              </a:rPr>
              <a:t>拔火罐</a:t>
            </a:r>
            <a:r>
              <a:rPr lang="en-US" altLang="zh-CN" b="1" kern="100" dirty="0">
                <a:cs typeface="Times New Roman"/>
              </a:rPr>
              <a:t>”</a:t>
            </a:r>
            <a:r>
              <a:rPr lang="zh-CN" altLang="zh-CN" b="1" kern="100" dirty="0">
                <a:latin typeface="Times New Roman"/>
                <a:cs typeface="Times New Roman"/>
              </a:rPr>
              <a:t>是我国传统医学的一种疗法。治疗时，医生将开口面积为</a:t>
            </a:r>
            <a:r>
              <a:rPr lang="en-US" altLang="zh-CN" b="1" i="1" kern="100" dirty="0">
                <a:latin typeface="Times New Roman"/>
                <a:cs typeface="Courier New"/>
              </a:rPr>
              <a:t>S</a:t>
            </a:r>
            <a:r>
              <a:rPr lang="zh-CN" altLang="zh-CN" b="1" kern="100" dirty="0">
                <a:latin typeface="Times New Roman"/>
                <a:cs typeface="Times New Roman"/>
              </a:rPr>
              <a:t>的玻璃罐加热，使罐内空气温度升至</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，然后迅速将玻璃罐倒扣在患者皮肤上</a:t>
            </a:r>
            <a:r>
              <a:rPr lang="en-US" altLang="zh-CN" b="1" kern="100" dirty="0">
                <a:latin typeface="Times New Roman"/>
                <a:cs typeface="Courier New"/>
              </a:rPr>
              <a:t>(</a:t>
            </a:r>
            <a:r>
              <a:rPr lang="zh-CN" altLang="zh-CN" b="1" kern="100" dirty="0">
                <a:latin typeface="Times New Roman"/>
                <a:cs typeface="Times New Roman"/>
              </a:rPr>
              <a:t>状态</a:t>
            </a:r>
            <a:r>
              <a:rPr lang="en-US" altLang="zh-CN" b="1" kern="100" dirty="0">
                <a:latin typeface="Times New Roman"/>
                <a:cs typeface="Courier New"/>
              </a:rPr>
              <a:t>1)</a:t>
            </a:r>
            <a:r>
              <a:rPr lang="zh-CN" altLang="zh-CN" b="1" kern="100" dirty="0">
                <a:latin typeface="Times New Roman"/>
                <a:cs typeface="Times New Roman"/>
              </a:rPr>
              <a:t>。待罐内空气自然冷却至室温</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，玻璃罐便紧贴在皮肤上</a:t>
            </a:r>
            <a:r>
              <a:rPr lang="en-US" altLang="zh-CN" b="1" kern="100" dirty="0">
                <a:latin typeface="Times New Roman"/>
                <a:cs typeface="Courier New"/>
              </a:rPr>
              <a:t>(</a:t>
            </a:r>
            <a:r>
              <a:rPr lang="zh-CN" altLang="zh-CN" b="1" kern="100" dirty="0">
                <a:latin typeface="Times New Roman"/>
                <a:cs typeface="Times New Roman"/>
              </a:rPr>
              <a:t>状态</a:t>
            </a:r>
            <a:r>
              <a:rPr lang="en-US" altLang="zh-CN" b="1" kern="100" dirty="0">
                <a:latin typeface="Times New Roman"/>
                <a:cs typeface="Courier New"/>
              </a:rPr>
              <a:t>2)</a:t>
            </a:r>
            <a:r>
              <a:rPr lang="zh-CN" altLang="zh-CN" b="1" kern="100" dirty="0">
                <a:latin typeface="Times New Roman"/>
                <a:cs typeface="Times New Roman"/>
              </a:rPr>
              <a:t>。从状态</a:t>
            </a:r>
            <a:r>
              <a:rPr lang="en-US" altLang="zh-CN" b="1" kern="100" dirty="0">
                <a:latin typeface="Times New Roman"/>
                <a:cs typeface="Courier New"/>
              </a:rPr>
              <a:t>1</a:t>
            </a:r>
            <a:r>
              <a:rPr lang="zh-CN" altLang="zh-CN" b="1" kern="100" dirty="0">
                <a:latin typeface="Times New Roman"/>
                <a:cs typeface="Times New Roman"/>
              </a:rPr>
              <a:t>到状态</a:t>
            </a:r>
            <a:r>
              <a:rPr lang="en-US" altLang="zh-CN" b="1" kern="100" dirty="0">
                <a:latin typeface="Times New Roman"/>
                <a:cs typeface="Courier New"/>
              </a:rPr>
              <a:t>2</a:t>
            </a:r>
            <a:r>
              <a:rPr lang="zh-CN" altLang="zh-CN" b="1" kern="100" dirty="0">
                <a:latin typeface="Times New Roman"/>
                <a:cs typeface="Times New Roman"/>
              </a:rPr>
              <a:t>过程中罐内气体向外界放出热量</a:t>
            </a:r>
            <a:r>
              <a:rPr lang="en-US" altLang="zh-CN" b="1" kern="100" dirty="0">
                <a:latin typeface="Times New Roman"/>
                <a:cs typeface="Courier New"/>
              </a:rPr>
              <a:t>7.35 J</a:t>
            </a:r>
            <a:r>
              <a:rPr lang="zh-CN" altLang="zh-CN" b="1" kern="100" dirty="0">
                <a:latin typeface="Times New Roman"/>
                <a:cs typeface="Times New Roman"/>
              </a:rPr>
              <a:t>。已知</a:t>
            </a:r>
            <a:r>
              <a:rPr lang="en-US" altLang="zh-CN" b="1" i="1" kern="100" dirty="0">
                <a:latin typeface="Times New Roman"/>
                <a:cs typeface="Courier New"/>
              </a:rPr>
              <a:t>S</a:t>
            </a:r>
            <a:r>
              <a:rPr lang="zh-CN" altLang="zh-CN" b="1" kern="100" dirty="0">
                <a:latin typeface="Times New Roman"/>
                <a:cs typeface="Times New Roman"/>
              </a:rPr>
              <a:t>＝</a:t>
            </a:r>
            <a:r>
              <a:rPr lang="en-US" altLang="zh-CN" b="1" kern="100" dirty="0">
                <a:latin typeface="Times New Roman"/>
                <a:cs typeface="Courier New"/>
              </a:rPr>
              <a:t>1.6</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a:t>
            </a:r>
            <a:r>
              <a:rPr lang="en-US" altLang="zh-CN" b="1" kern="100" dirty="0">
                <a:latin typeface="Times New Roman"/>
                <a:cs typeface="Courier New"/>
              </a:rPr>
              <a:t> m</a:t>
            </a:r>
            <a:r>
              <a:rPr lang="en-US" altLang="zh-CN" b="1" kern="100" baseline="30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77 </a:t>
            </a:r>
            <a:r>
              <a:rPr lang="en-US" altLang="zh-CN" b="1" kern="100" dirty="0">
                <a:cs typeface="Times New Roman"/>
              </a:rPr>
              <a:t>℃</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27 </a:t>
            </a:r>
            <a:r>
              <a:rPr lang="en-US" altLang="zh-CN" b="1" kern="100" dirty="0">
                <a:cs typeface="Times New Roman"/>
              </a:rPr>
              <a:t>℃</a:t>
            </a:r>
            <a:r>
              <a:rPr lang="zh-CN" altLang="zh-CN" b="1" kern="100" dirty="0">
                <a:latin typeface="Times New Roman"/>
                <a:cs typeface="Times New Roman"/>
              </a:rPr>
              <a:t>。忽略皮肤的形变，大气压强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1.05</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。求：</a:t>
            </a:r>
            <a:endParaRPr lang="zh-CN" altLang="zh-CN" kern="100" dirty="0">
              <a:cs typeface="Courier New"/>
            </a:endParaRPr>
          </a:p>
          <a:p>
            <a:pPr indent="0" algn="just">
              <a:lnSpc>
                <a:spcPct val="200000"/>
              </a:lnSpc>
            </a:pPr>
            <a:r>
              <a:rPr lang="en-US" altLang="zh-CN" b="1" kern="100" dirty="0">
                <a:latin typeface="Times New Roman"/>
                <a:cs typeface="Courier New"/>
              </a:rPr>
              <a:t>(1)</a:t>
            </a:r>
            <a:r>
              <a:rPr lang="zh-CN" altLang="zh-CN" b="1" kern="100" dirty="0">
                <a:latin typeface="Times New Roman"/>
                <a:cs typeface="Times New Roman"/>
              </a:rPr>
              <a:t>状态</a:t>
            </a:r>
            <a:r>
              <a:rPr lang="en-US" altLang="zh-CN" b="1" kern="100" dirty="0">
                <a:latin typeface="Times New Roman"/>
                <a:cs typeface="Courier New"/>
              </a:rPr>
              <a:t>2</a:t>
            </a:r>
            <a:r>
              <a:rPr lang="zh-CN" altLang="zh-CN" b="1" kern="100" dirty="0">
                <a:latin typeface="Times New Roman"/>
                <a:cs typeface="Times New Roman"/>
              </a:rPr>
              <a:t>时罐内气体的压强；</a:t>
            </a:r>
            <a:endParaRPr lang="zh-CN" altLang="zh-CN" kern="100" dirty="0">
              <a:cs typeface="Courier New"/>
            </a:endParaRPr>
          </a:p>
          <a:p>
            <a:pPr indent="0" algn="just">
              <a:lnSpc>
                <a:spcPct val="200000"/>
              </a:lnSpc>
            </a:pPr>
            <a:r>
              <a:rPr lang="en-US" altLang="zh-CN" b="1" kern="100" dirty="0">
                <a:latin typeface="Times New Roman"/>
                <a:cs typeface="Courier New"/>
              </a:rPr>
              <a:t>(2)</a:t>
            </a:r>
            <a:r>
              <a:rPr lang="zh-CN" altLang="zh-CN" b="1" kern="100" dirty="0">
                <a:latin typeface="Times New Roman"/>
                <a:cs typeface="Times New Roman"/>
              </a:rPr>
              <a:t>状态</a:t>
            </a:r>
            <a:r>
              <a:rPr lang="en-US" altLang="zh-CN" b="1" kern="100" dirty="0">
                <a:latin typeface="Times New Roman"/>
                <a:cs typeface="Courier New"/>
              </a:rPr>
              <a:t>1</a:t>
            </a:r>
            <a:r>
              <a:rPr lang="zh-CN" altLang="zh-CN" b="1" kern="100" dirty="0">
                <a:latin typeface="Times New Roman"/>
                <a:cs typeface="Times New Roman"/>
              </a:rPr>
              <a:t>到状态</a:t>
            </a:r>
            <a:r>
              <a:rPr lang="en-US" altLang="zh-CN" b="1" kern="100" dirty="0">
                <a:latin typeface="Times New Roman"/>
                <a:cs typeface="Courier New"/>
              </a:rPr>
              <a:t>2</a:t>
            </a:r>
            <a:r>
              <a:rPr lang="zh-CN" altLang="zh-CN" b="1" kern="100" dirty="0">
                <a:latin typeface="Times New Roman"/>
                <a:cs typeface="Times New Roman"/>
              </a:rPr>
              <a:t>罐内气体内能的变化；</a:t>
            </a:r>
            <a:endParaRPr lang="zh-CN" altLang="zh-CN" kern="100" dirty="0">
              <a:cs typeface="Courier New"/>
            </a:endParaRPr>
          </a:p>
          <a:p>
            <a:pPr indent="0" algn="just">
              <a:lnSpc>
                <a:spcPct val="200000"/>
              </a:lnSpc>
            </a:pPr>
            <a:r>
              <a:rPr lang="en-US" altLang="zh-CN" b="1" kern="100" dirty="0">
                <a:latin typeface="Times New Roman"/>
                <a:cs typeface="Courier New"/>
              </a:rPr>
              <a:t>(3)</a:t>
            </a:r>
            <a:r>
              <a:rPr lang="zh-CN" altLang="zh-CN" b="1" kern="100" dirty="0">
                <a:latin typeface="Times New Roman"/>
                <a:cs typeface="Times New Roman"/>
              </a:rPr>
              <a:t>状态</a:t>
            </a:r>
            <a:r>
              <a:rPr lang="en-US" altLang="zh-CN" b="1" kern="100" dirty="0">
                <a:latin typeface="Times New Roman"/>
                <a:cs typeface="Courier New"/>
              </a:rPr>
              <a:t>2</a:t>
            </a:r>
            <a:r>
              <a:rPr lang="zh-CN" altLang="zh-CN" b="1" kern="100" dirty="0">
                <a:latin typeface="Times New Roman"/>
                <a:cs typeface="Times New Roman"/>
              </a:rPr>
              <a:t>时皮肤受到的吸力大小。</a:t>
            </a:r>
            <a:endParaRPr lang="zh-CN" altLang="zh-CN" kern="100" dirty="0">
              <a:cs typeface="Courier New"/>
            </a:endParaRPr>
          </a:p>
        </p:txBody>
      </p:sp>
      <p:pic>
        <p:nvPicPr>
          <p:cNvPr id="13314" name="Picture 2" descr="\\Rm-042\本地磁盘 (F)\三维设计 物理 选择性必修第三册 粤教版\25GKZJ6YWL-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055099" y="3933056"/>
            <a:ext cx="3011040" cy="205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0843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84784"/>
            <a:ext cx="10975658" cy="3672408"/>
          </a:xfrm>
        </p:spPr>
        <p:txBody>
          <a:bodyPr/>
          <a:lstStyle/>
          <a:p>
            <a:pPr indent="612140" algn="just">
              <a:tabLst>
                <a:tab pos="5581015" algn="l"/>
              </a:tabLst>
            </a:pPr>
            <a:r>
              <a:rPr lang="zh-CN" altLang="zh-CN" b="1" kern="100" dirty="0">
                <a:latin typeface="Times New Roman"/>
                <a:ea typeface="黑体"/>
                <a:cs typeface="Times New Roman"/>
              </a:rPr>
              <a:t>说明</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温度、内能、热量和功是热学中相互关联的四个物理量。当物体的内能改变时，温度不一定改变。只有当通过热传递改变物体内能时才会有热量传递，能量的形式没有发生变化。</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热量是热传递过程中的特征物理量，离开过程谈热量毫无意义。就某一状态而言，只有</a:t>
            </a:r>
            <a:r>
              <a:rPr lang="en-US" altLang="zh-CN" b="1" kern="100" dirty="0">
                <a:cs typeface="Times New Roman"/>
              </a:rPr>
              <a:t>“</a:t>
            </a:r>
            <a:r>
              <a:rPr lang="zh-CN" altLang="zh-CN" b="1" kern="100" dirty="0">
                <a:latin typeface="Times New Roman"/>
                <a:cs typeface="Times New Roman"/>
              </a:rPr>
              <a:t>内能</a:t>
            </a:r>
            <a:r>
              <a:rPr lang="en-US" altLang="zh-CN" b="1" kern="100" dirty="0">
                <a:cs typeface="Times New Roman"/>
              </a:rPr>
              <a:t>”</a:t>
            </a:r>
            <a:r>
              <a:rPr lang="zh-CN" altLang="zh-CN" b="1" kern="100" dirty="0">
                <a:latin typeface="Times New Roman"/>
                <a:cs typeface="Times New Roman"/>
              </a:rPr>
              <a:t>，根本不存在</a:t>
            </a:r>
            <a:r>
              <a:rPr lang="en-US" altLang="zh-CN" b="1" kern="100" dirty="0">
                <a:cs typeface="Times New Roman"/>
              </a:rPr>
              <a:t>“</a:t>
            </a:r>
            <a:r>
              <a:rPr lang="zh-CN" altLang="zh-CN" b="1" kern="100" dirty="0">
                <a:latin typeface="Times New Roman"/>
                <a:cs typeface="Times New Roman"/>
              </a:rPr>
              <a:t>热量</a:t>
            </a:r>
            <a:r>
              <a:rPr lang="en-US" altLang="zh-CN" b="1" kern="100" dirty="0">
                <a:cs typeface="Times New Roman"/>
              </a:rPr>
              <a:t>”</a:t>
            </a:r>
            <a:r>
              <a:rPr lang="zh-CN" altLang="zh-CN" b="1" kern="100" dirty="0">
                <a:latin typeface="Times New Roman"/>
                <a:cs typeface="Times New Roman"/>
              </a:rPr>
              <a:t>和</a:t>
            </a:r>
            <a:r>
              <a:rPr lang="en-US" altLang="zh-CN" b="1" kern="100" dirty="0">
                <a:cs typeface="Times New Roman"/>
              </a:rPr>
              <a:t>“</a:t>
            </a:r>
            <a:r>
              <a:rPr lang="zh-CN" altLang="zh-CN" b="1" kern="100" dirty="0">
                <a:latin typeface="Times New Roman"/>
                <a:cs typeface="Times New Roman"/>
              </a:rPr>
              <a:t>功</a:t>
            </a:r>
            <a:r>
              <a:rPr lang="en-US" altLang="zh-CN" b="1" kern="100" dirty="0">
                <a:cs typeface="Times New Roman"/>
              </a:rPr>
              <a:t>”</a:t>
            </a:r>
            <a:r>
              <a:rPr lang="zh-CN" altLang="zh-CN" b="1" kern="100" dirty="0">
                <a:latin typeface="Times New Roman"/>
                <a:cs typeface="Times New Roman"/>
              </a:rPr>
              <a:t>，因此不能说一个系统中含有多少</a:t>
            </a:r>
            <a:r>
              <a:rPr lang="en-US" altLang="zh-CN" b="1" kern="100" dirty="0">
                <a:cs typeface="Times New Roman"/>
              </a:rPr>
              <a:t>“</a:t>
            </a:r>
            <a:r>
              <a:rPr lang="zh-CN" altLang="zh-CN" b="1" kern="100" dirty="0">
                <a:latin typeface="Times New Roman"/>
                <a:cs typeface="Times New Roman"/>
              </a:rPr>
              <a:t>热量</a:t>
            </a:r>
            <a:r>
              <a:rPr lang="en-US" altLang="zh-CN" b="1" kern="100" dirty="0">
                <a:cs typeface="Times New Roman"/>
              </a:rPr>
              <a:t>”</a:t>
            </a:r>
            <a:r>
              <a:rPr lang="zh-CN" altLang="zh-CN" b="1" kern="100" dirty="0">
                <a:latin typeface="Times New Roman"/>
                <a:cs typeface="Times New Roman"/>
              </a:rPr>
              <a:t>或多少</a:t>
            </a:r>
            <a:r>
              <a:rPr lang="en-US" altLang="zh-CN" b="1" kern="100" dirty="0">
                <a:cs typeface="Times New Roman"/>
              </a:rPr>
              <a:t>“</a:t>
            </a:r>
            <a:r>
              <a:rPr lang="zh-CN" altLang="zh-CN" b="1" kern="100" dirty="0">
                <a:latin typeface="Times New Roman"/>
                <a:cs typeface="Times New Roman"/>
              </a:rPr>
              <a:t>功</a:t>
            </a:r>
            <a:r>
              <a:rPr lang="en-US" altLang="zh-CN" b="1" kern="100" dirty="0">
                <a:cs typeface="Times New Roman"/>
              </a:rPr>
              <a:t>”</a:t>
            </a:r>
            <a:r>
              <a:rPr lang="zh-CN" altLang="zh-CN" b="1" kern="100" dirty="0">
                <a:latin typeface="Times New Roman"/>
                <a:cs typeface="Times New Roman"/>
              </a:rPr>
              <a:t>。</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77110" y="5733072"/>
            <a:ext cx="6096541" cy="576248"/>
          </a:xfrm>
          <a:prstGeom prst="rect">
            <a:avLst/>
          </a:prstGeom>
        </p:spPr>
        <p:txBody>
          <a:bodyPr wrap="none">
            <a:spAutoFit/>
          </a:bodyPr>
          <a:lstStyle/>
          <a:p>
            <a:pPr algn="just">
              <a:lnSpc>
                <a:spcPct val="150000"/>
              </a:lnSpc>
              <a:spcAft>
                <a:spcPts val="0"/>
              </a:spcAf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(1)9</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4</a:t>
            </a:r>
            <a:r>
              <a:rPr lang="en-US" altLang="zh-CN" sz="2400" b="1" kern="100" dirty="0">
                <a:latin typeface="Times New Roman"/>
                <a:cs typeface="Courier New"/>
              </a:rPr>
              <a:t> Pa</a:t>
            </a:r>
            <a:r>
              <a:rPr lang="zh-CN" altLang="zh-CN" sz="2400" b="1" kern="100" dirty="0">
                <a:latin typeface="Times New Roman"/>
                <a:cs typeface="Times New Roman"/>
              </a:rPr>
              <a:t>　</a:t>
            </a:r>
            <a:r>
              <a:rPr lang="en-US" altLang="zh-CN" sz="2400" b="1" kern="100" dirty="0">
                <a:latin typeface="Times New Roman"/>
                <a:cs typeface="Courier New"/>
              </a:rPr>
              <a:t>(2)</a:t>
            </a:r>
            <a:r>
              <a:rPr lang="zh-CN" altLang="zh-CN" sz="2400" b="1" kern="100" dirty="0">
                <a:latin typeface="Times New Roman"/>
                <a:cs typeface="Times New Roman"/>
              </a:rPr>
              <a:t>减少</a:t>
            </a:r>
            <a:r>
              <a:rPr lang="en-US" altLang="zh-CN" sz="2400" b="1" kern="100" dirty="0">
                <a:latin typeface="Times New Roman"/>
                <a:cs typeface="Courier New"/>
              </a:rPr>
              <a:t>7.35 J</a:t>
            </a:r>
            <a:r>
              <a:rPr lang="zh-CN" altLang="zh-CN" sz="2400" b="1" kern="100" dirty="0">
                <a:latin typeface="Times New Roman"/>
                <a:cs typeface="Times New Roman"/>
              </a:rPr>
              <a:t>　</a:t>
            </a:r>
            <a:r>
              <a:rPr lang="en-US" altLang="zh-CN" sz="2400" b="1" kern="100" dirty="0">
                <a:latin typeface="Times New Roman"/>
                <a:cs typeface="Courier New"/>
              </a:rPr>
              <a:t>(3)24 N</a:t>
            </a:r>
            <a:endParaRPr lang="zh-CN" altLang="zh-CN" sz="2400" kern="100" dirty="0">
              <a:effectLst/>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3982834316"/>
              </p:ext>
            </p:extLst>
          </p:nvPr>
        </p:nvGraphicFramePr>
        <p:xfrm>
          <a:off x="624979" y="692696"/>
          <a:ext cx="10972800" cy="5008562"/>
        </p:xfrm>
        <a:graphic>
          <a:graphicData uri="http://schemas.openxmlformats.org/presentationml/2006/ole">
            <mc:AlternateContent xmlns:mc="http://schemas.openxmlformats.org/markup-compatibility/2006">
              <mc:Choice xmlns:v="urn:schemas-microsoft-com:vml" Requires="v">
                <p:oleObj spid="_x0000_s15365" name="文档" r:id="rId3" imgW="11068114" imgH="5069217" progId="Word.Document.12">
                  <p:embed/>
                </p:oleObj>
              </mc:Choice>
              <mc:Fallback>
                <p:oleObj name="文档" r:id="rId3" imgW="11068114" imgH="5069217" progId="Word.Document.12">
                  <p:embed/>
                  <p:pic>
                    <p:nvPicPr>
                      <p:cNvPr id="0" name=""/>
                      <p:cNvPicPr/>
                      <p:nvPr/>
                    </p:nvPicPr>
                    <p:blipFill>
                      <a:blip r:embed="rId4"/>
                      <a:stretch>
                        <a:fillRect/>
                      </a:stretch>
                    </p:blipFill>
                    <p:spPr>
                      <a:xfrm>
                        <a:off x="624979" y="692696"/>
                        <a:ext cx="10972800" cy="5008562"/>
                      </a:xfrm>
                      <a:prstGeom prst="rect">
                        <a:avLst/>
                      </a:prstGeom>
                    </p:spPr>
                  </p:pic>
                </p:oleObj>
              </mc:Fallback>
            </mc:AlternateContent>
          </a:graphicData>
        </a:graphic>
      </p:graphicFrame>
    </p:spTree>
    <p:extLst>
      <p:ext uri="{BB962C8B-B14F-4D97-AF65-F5344CB8AC3E}">
        <p14:creationId xmlns:p14="http://schemas.microsoft.com/office/powerpoint/2010/main" val="132084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991" y="1628800"/>
            <a:ext cx="986075"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4795" y="1633913"/>
            <a:ext cx="10001384"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768995" y="2552141"/>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t>第</a:t>
            </a:r>
            <a:r>
              <a:rPr lang="zh-CN" altLang="en-US" sz="2800" b="1" dirty="0"/>
              <a:t>三</a:t>
            </a:r>
            <a:r>
              <a:rPr lang="zh-CN" altLang="zh-CN" sz="2800" b="1" dirty="0" smtClean="0"/>
              <a:t>章</a:t>
            </a:r>
            <a:r>
              <a:rPr lang="en-US" altLang="zh-CN" sz="2800" b="1" dirty="0" smtClean="0"/>
              <a:t>  </a:t>
            </a:r>
            <a:r>
              <a:rPr lang="zh-CN" altLang="zh-CN" sz="2800" b="1" dirty="0"/>
              <a:t>阶段评价查缺</a:t>
            </a:r>
            <a:r>
              <a:rPr lang="zh-CN" altLang="zh-CN" sz="2800" b="1" dirty="0" smtClean="0"/>
              <a:t>漏</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latin typeface="楷体_GB2312" panose="02010609030101010101" pitchFamily="49" charset="-122"/>
                <a:ea typeface="楷体_GB2312" panose="02010609030101010101" pitchFamily="49" charset="-122"/>
              </a:rPr>
              <a:t>第</a:t>
            </a:r>
            <a:r>
              <a:rPr lang="zh-CN" altLang="en-US" sz="2800" b="1" dirty="0">
                <a:latin typeface="楷体_GB2312" panose="02010609030101010101" pitchFamily="49" charset="-122"/>
                <a:ea typeface="楷体_GB2312" panose="02010609030101010101" pitchFamily="49" charset="-122"/>
              </a:rPr>
              <a:t>三</a:t>
            </a:r>
            <a:r>
              <a:rPr lang="zh-CN" altLang="zh-CN" sz="2800" b="1" dirty="0" smtClean="0">
                <a:latin typeface="楷体_GB2312" panose="02010609030101010101" pitchFamily="49" charset="-122"/>
                <a:ea typeface="楷体_GB2312" panose="02010609030101010101" pitchFamily="49" charset="-122"/>
              </a:rPr>
              <a:t>章</a:t>
            </a:r>
            <a:r>
              <a:rPr lang="en-US" altLang="zh-CN" sz="2800" b="1" dirty="0" smtClean="0">
                <a:latin typeface="楷体_GB2312" panose="02010609030101010101" pitchFamily="49" charset="-122"/>
                <a:ea typeface="楷体_GB2312" panose="02010609030101010101" pitchFamily="49" charset="-122"/>
              </a:rPr>
              <a:t>  </a:t>
            </a:r>
            <a:r>
              <a:rPr lang="zh-CN" altLang="zh-CN" sz="2800" b="1" dirty="0">
                <a:latin typeface="楷体_GB2312" panose="02010609030101010101" pitchFamily="49" charset="-122"/>
                <a:ea typeface="楷体_GB2312" panose="02010609030101010101" pitchFamily="49" charset="-122"/>
              </a:rPr>
              <a:t>阶段评价查缺</a:t>
            </a:r>
            <a:r>
              <a:rPr lang="zh-CN" altLang="zh-CN" sz="2800" b="1" dirty="0" smtClean="0">
                <a:latin typeface="楷体_GB2312" panose="02010609030101010101" pitchFamily="49" charset="-122"/>
                <a:ea typeface="楷体_GB2312" panose="02010609030101010101" pitchFamily="49" charset="-122"/>
              </a:rPr>
              <a:t>漏</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260648"/>
            <a:ext cx="11521280" cy="6309320"/>
          </a:xfrm>
        </p:spPr>
        <p:txBody>
          <a:bodyPr>
            <a:normAutofit/>
          </a:bodyPr>
          <a:lstStyle/>
          <a:p>
            <a:pPr indent="612140" algn="just">
              <a:lnSpc>
                <a:spcPct val="130000"/>
              </a:lnSpc>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把浸有乙醚的一小块棉花放在厚玻璃筒的底部，当快速下压活塞时，由于被压缩的空气骤然变热，温度升高，达到乙醚的燃点，浸有乙醚的棉花燃烧起来，此实验的目的是要说</a:t>
            </a:r>
            <a:r>
              <a:rPr lang="zh-CN" altLang="zh-CN" b="1" kern="100" dirty="0" smtClean="0">
                <a:latin typeface="Times New Roman"/>
                <a:cs typeface="Times New Roman"/>
              </a:rPr>
              <a:t>明</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A</a:t>
            </a:r>
            <a:r>
              <a:rPr lang="zh-CN" altLang="zh-CN" b="1" kern="100" dirty="0">
                <a:latin typeface="Times New Roman"/>
                <a:cs typeface="Times New Roman"/>
              </a:rPr>
              <a:t>．做功可以升高物体的温度</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B</a:t>
            </a:r>
            <a:r>
              <a:rPr lang="zh-CN" altLang="zh-CN" b="1" kern="100" dirty="0">
                <a:latin typeface="Times New Roman"/>
                <a:cs typeface="Times New Roman"/>
              </a:rPr>
              <a:t>．做功可以改变物体的内能</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C</a:t>
            </a:r>
            <a:r>
              <a:rPr lang="zh-CN" altLang="zh-CN" b="1" kern="100" dirty="0">
                <a:latin typeface="Times New Roman"/>
                <a:cs typeface="Times New Roman"/>
              </a:rPr>
              <a:t>．做功一定可以增加物体的内能</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D</a:t>
            </a:r>
            <a:r>
              <a:rPr lang="zh-CN" altLang="zh-CN" b="1" kern="100" dirty="0">
                <a:latin typeface="Times New Roman"/>
                <a:cs typeface="Times New Roman"/>
              </a:rPr>
              <a:t>．做功可以增加物体的热量</a:t>
            </a:r>
            <a:endParaRPr lang="zh-CN" altLang="zh-CN" sz="1050" kern="100" dirty="0">
              <a:cs typeface="Courier New"/>
            </a:endParaRPr>
          </a:p>
          <a:p>
            <a:pPr indent="612140" algn="just">
              <a:lnSpc>
                <a:spcPct val="130000"/>
              </a:lnSpc>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当快速下压活塞时，活塞对玻璃筒内的空气做功，改变了气体的内能，气体的温度升高，达到乙醚的燃点，使浸有乙醚的棉花燃烧起来，故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正确；做功改变的是物体的内能，温度升高是内能增大的表现，热量是过程量，所以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错误；若外界对系统做功，同时系统对外放出热量，系统内能不一定增加，</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lnSpc>
                <a:spcPct val="130000"/>
              </a:lnSpc>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B</a:t>
            </a:r>
            <a:endParaRPr lang="zh-CN" altLang="zh-CN" sz="1050" kern="100" dirty="0">
              <a:cs typeface="Courier New"/>
            </a:endParaRPr>
          </a:p>
          <a:p>
            <a:pPr>
              <a:lnSpc>
                <a:spcPct val="13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88640"/>
            <a:ext cx="11585416" cy="6480720"/>
          </a:xfrm>
        </p:spPr>
        <p:txBody>
          <a:bodyPr>
            <a:normAutofit lnSpcReduction="10000"/>
          </a:bodyPr>
          <a:lstStyle/>
          <a:p>
            <a:pPr marL="452438" indent="0" algn="just">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针对训练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．采取绝热的方式使一定质量的气体由状态</a:t>
            </a:r>
            <a:r>
              <a:rPr lang="en-US" altLang="zh-CN" b="1" i="1" kern="100" dirty="0">
                <a:latin typeface="Times New Roman"/>
                <a:cs typeface="Courier New"/>
              </a:rPr>
              <a:t>A</a:t>
            </a:r>
            <a:r>
              <a:rPr lang="zh-CN" altLang="zh-CN" b="1" kern="100" dirty="0">
                <a:latin typeface="Times New Roman"/>
                <a:cs typeface="Times New Roman"/>
              </a:rPr>
              <a:t>变化至状态</a:t>
            </a:r>
            <a:r>
              <a:rPr lang="en-US" altLang="zh-CN" b="1" i="1" kern="100" dirty="0">
                <a:latin typeface="Times New Roman"/>
                <a:cs typeface="Courier New"/>
              </a:rPr>
              <a:t>B</a:t>
            </a:r>
            <a:r>
              <a:rPr lang="zh-CN" altLang="zh-CN" b="1" kern="100" dirty="0">
                <a:latin typeface="Times New Roman"/>
                <a:cs typeface="Times New Roman"/>
              </a:rPr>
              <a:t>，对于不同的绝热方式，下列说法正确的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．对气体所做的功不同</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．对气体所做的功相同</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．对气体不需做功，因为没有能量的传递</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．以上说法都不正确</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对</a:t>
            </a:r>
            <a:r>
              <a:rPr lang="zh-CN" altLang="zh-CN" b="1" kern="100" dirty="0">
                <a:latin typeface="Times New Roman"/>
                <a:ea typeface="楷体_GB2312"/>
                <a:cs typeface="Times New Roman"/>
              </a:rPr>
              <a:t>一定质量的气体，不管采取哪一种绝热方式，由状态</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变化至状态</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，都是绝热过程。在这些过程中，气体在状态</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有一确定的内能</a:t>
            </a:r>
            <a:r>
              <a:rPr lang="en-US" altLang="zh-CN" b="1" i="1" kern="100" dirty="0">
                <a:latin typeface="Times New Roman"/>
                <a:ea typeface="楷体_GB2312"/>
                <a:cs typeface="Courier New"/>
              </a:rPr>
              <a:t>U</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，在状态</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有另一确定的内能</a:t>
            </a:r>
            <a:r>
              <a:rPr lang="en-US" altLang="zh-CN" b="1" i="1" kern="100" dirty="0">
                <a:latin typeface="Times New Roman"/>
                <a:ea typeface="楷体_GB2312"/>
                <a:cs typeface="Courier New"/>
              </a:rPr>
              <a:t>U</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，由绝热过程中</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U</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U</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U</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知，</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为恒量，所以选项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en-US" altLang="zh-CN" b="1" kern="100" dirty="0" smtClean="0">
              <a:latin typeface="Times New Roman"/>
              <a:ea typeface="楷体_GB2312"/>
              <a:cs typeface="Times New Roman"/>
            </a:endParaRPr>
          </a:p>
          <a:p>
            <a:pPr marL="452438" indent="0" algn="just">
              <a:tabLst>
                <a:tab pos="5581015" algn="l"/>
              </a:tabLst>
            </a:pPr>
            <a:endParaRPr lang="zh-CN" altLang="zh-CN" sz="1050" kern="100" dirty="0">
              <a:cs typeface="Courier New"/>
            </a:endParaRPr>
          </a:p>
          <a:p>
            <a:pPr marL="452438"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5743" y="260648"/>
            <a:ext cx="11248468" cy="6336704"/>
          </a:xfrm>
        </p:spPr>
        <p:txBody>
          <a:bodyPr>
            <a:normAutofit lnSpcReduction="10000"/>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．下列关于温度、内能、热量和功的说法正确的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．同一物体体积不变时，温度越高，内能越大</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．要使物体的内能增加，一定要吸收热量</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．要使物体的内能增加，一定要对物体做功</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．物体内能增加，它的温度就一定升高</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同</a:t>
            </a:r>
            <a:r>
              <a:rPr lang="zh-CN" altLang="zh-CN" b="1" kern="100" dirty="0">
                <a:latin typeface="Times New Roman"/>
                <a:ea typeface="楷体_GB2312"/>
                <a:cs typeface="Times New Roman"/>
              </a:rPr>
              <a:t>一物体的内能与温度和体积有关，体积不变时，温度越高，内能越大，</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正确；做功和热传递在改变物体内能上是等效的，使物体内能增加既可以通过吸收热量也可以通过对物体做功来实现，</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错误；物体内能是分子动能与分子势能的总和，内能增加可能只是分子势能的增加，分子平均动能可能不变，即温度可能不变，</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620688"/>
            <a:ext cx="11521280" cy="5760640"/>
          </a:xfrm>
        </p:spPr>
        <p:txBody>
          <a:bodyPr>
            <a:normAutofit/>
          </a:bodyPr>
          <a:lstStyle/>
          <a:p>
            <a:pPr marL="360363" indent="-360363" algn="ctr">
              <a:tabLst>
                <a:tab pos="266700" algn="l"/>
                <a:tab pos="5580063" algn="l"/>
              </a:tabLst>
            </a:pPr>
            <a:r>
              <a:rPr lang="en-US" altLang="zh-CN" b="1" kern="100" dirty="0">
                <a:solidFill>
                  <a:schemeClr val="accent2">
                    <a:lumMod val="50000"/>
                  </a:schemeClr>
                </a:solidFill>
                <a:latin typeface="Times New Roman"/>
                <a:ea typeface="黑体"/>
                <a:cs typeface="Courier New"/>
              </a:rPr>
              <a:t>(</a:t>
            </a:r>
            <a:r>
              <a:rPr lang="zh-CN" altLang="zh-CN" b="1" kern="100" dirty="0">
                <a:solidFill>
                  <a:schemeClr val="accent2">
                    <a:lumMod val="50000"/>
                  </a:schemeClr>
                </a:solidFill>
                <a:latin typeface="Times New Roman"/>
                <a:ea typeface="黑体"/>
                <a:cs typeface="Times New Roman"/>
              </a:rPr>
              <a:t>二</a:t>
            </a:r>
            <a:r>
              <a:rPr lang="en-US" altLang="zh-CN" b="1" kern="100" dirty="0" smtClean="0">
                <a:solidFill>
                  <a:schemeClr val="accent2">
                    <a:lumMod val="50000"/>
                  </a:schemeClr>
                </a:solidFill>
                <a:latin typeface="Times New Roman"/>
                <a:ea typeface="黑体"/>
                <a:cs typeface="Courier New"/>
              </a:rPr>
              <a:t>)</a:t>
            </a:r>
            <a:r>
              <a:rPr lang="zh-CN" altLang="en-US" b="1" kern="100" dirty="0" smtClean="0">
                <a:solidFill>
                  <a:schemeClr val="accent2">
                    <a:lumMod val="50000"/>
                  </a:schemeClr>
                </a:solidFill>
                <a:latin typeface="Times New Roman"/>
                <a:ea typeface="黑体"/>
                <a:cs typeface="Courier New"/>
              </a:rPr>
              <a:t>对</a:t>
            </a:r>
            <a:r>
              <a:rPr lang="zh-CN" altLang="zh-CN" b="1" kern="100" dirty="0" smtClean="0">
                <a:solidFill>
                  <a:schemeClr val="accent2">
                    <a:lumMod val="50000"/>
                  </a:schemeClr>
                </a:solidFill>
                <a:latin typeface="Times New Roman"/>
                <a:ea typeface="黑体"/>
                <a:cs typeface="Times New Roman"/>
              </a:rPr>
              <a:t>热</a:t>
            </a:r>
            <a:r>
              <a:rPr lang="zh-CN" altLang="zh-CN" b="1" kern="100" dirty="0">
                <a:solidFill>
                  <a:schemeClr val="accent2">
                    <a:lumMod val="50000"/>
                  </a:schemeClr>
                </a:solidFill>
                <a:latin typeface="Times New Roman"/>
                <a:ea typeface="黑体"/>
                <a:cs typeface="Times New Roman"/>
              </a:rPr>
              <a:t>力学第一定律的理解及应用</a:t>
            </a:r>
            <a:endParaRPr lang="zh-CN" altLang="zh-CN" sz="1050" kern="100" dirty="0">
              <a:solidFill>
                <a:schemeClr val="accent2">
                  <a:lumMod val="50000"/>
                </a:schemeClr>
              </a:solidFill>
              <a:cs typeface="Courier New"/>
            </a:endParaRPr>
          </a:p>
          <a:p>
            <a:pPr marL="360363" indent="-360363" algn="just">
              <a:tabLst>
                <a:tab pos="266700" algn="l"/>
                <a:tab pos="5580063"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．对热力荐学第一定律的理解</a:t>
            </a:r>
            <a:endParaRPr lang="zh-CN" altLang="zh-CN" sz="1050" kern="100" dirty="0">
              <a:cs typeface="Courier New"/>
            </a:endParaRPr>
          </a:p>
          <a:p>
            <a:pPr marL="360363" indent="-360363" algn="just">
              <a:tabLst>
                <a:tab pos="266700" algn="l"/>
                <a:tab pos="5580063" algn="l"/>
              </a:tabLst>
            </a:pPr>
            <a:r>
              <a:rPr lang="en-US" altLang="zh-CN" b="1" kern="100" dirty="0" smtClean="0">
                <a:latin typeface="Times New Roman"/>
                <a:cs typeface="Times New Roman"/>
              </a:rPr>
              <a:t>	 </a:t>
            </a:r>
            <a:r>
              <a:rPr lang="zh-CN" altLang="zh-CN" b="1" kern="100" dirty="0" smtClean="0">
                <a:latin typeface="Times New Roman"/>
                <a:cs typeface="Times New Roman"/>
              </a:rPr>
              <a:t>热</a:t>
            </a:r>
            <a:r>
              <a:rPr lang="zh-CN" altLang="zh-CN" b="1" kern="100" dirty="0">
                <a:latin typeface="Times New Roman"/>
                <a:cs typeface="Times New Roman"/>
              </a:rPr>
              <a:t>力学第一定律不仅反映了做功和热传递这两种改变内能的过程是等效的，而且给出了内能的变化量和做功与热传递之间的定量关系。此定律是标量式，应用时各物理量的单位应统一为国际单位制中的焦耳。</a:t>
            </a:r>
            <a:endParaRPr lang="zh-CN" altLang="zh-CN" sz="1050" kern="100" dirty="0">
              <a:cs typeface="Courier New"/>
            </a:endParaRPr>
          </a:p>
          <a:p>
            <a:pPr marL="360363" indent="-360363" algn="just">
              <a:tabLst>
                <a:tab pos="266700" algn="l"/>
                <a:tab pos="5580063"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正确理解公式的意义及符号的含义</a:t>
            </a:r>
            <a:endParaRPr lang="zh-CN" altLang="zh-CN" sz="1050" kern="100" dirty="0">
              <a:cs typeface="Courier New"/>
            </a:endParaRPr>
          </a:p>
          <a:p>
            <a:pPr marL="360363" indent="-360363" algn="just">
              <a:tabLst>
                <a:tab pos="266700" algn="l"/>
                <a:tab pos="5580063" algn="l"/>
              </a:tabLst>
            </a:pPr>
            <a:r>
              <a:rPr lang="en-US" altLang="zh-CN" b="1" kern="100" dirty="0">
                <a:latin typeface="Times New Roman"/>
                <a:cs typeface="Courier New"/>
              </a:rPr>
              <a:t>(1)</a:t>
            </a:r>
            <a:r>
              <a:rPr lang="zh-CN" altLang="zh-CN" b="1" kern="100" dirty="0">
                <a:latin typeface="Times New Roman"/>
                <a:cs typeface="Times New Roman"/>
              </a:rPr>
              <a:t>外界对物体做功，</a:t>
            </a:r>
            <a:r>
              <a:rPr lang="en-US" altLang="zh-CN" b="1" i="1" kern="100" dirty="0">
                <a:latin typeface="Times New Roman"/>
                <a:cs typeface="Courier New"/>
              </a:rPr>
              <a:t>W</a:t>
            </a:r>
            <a:r>
              <a:rPr lang="en-US" altLang="zh-CN" b="1" kern="100" dirty="0">
                <a:latin typeface="Times New Roman"/>
                <a:cs typeface="Courier New"/>
              </a:rPr>
              <a:t>&gt;0</a:t>
            </a:r>
            <a:r>
              <a:rPr lang="zh-CN" altLang="zh-CN" b="1" kern="100" dirty="0">
                <a:latin typeface="Times New Roman"/>
                <a:cs typeface="Times New Roman"/>
              </a:rPr>
              <a:t>；物体对外界做功，</a:t>
            </a:r>
            <a:r>
              <a:rPr lang="en-US" altLang="zh-CN" b="1" i="1" kern="100" dirty="0">
                <a:latin typeface="Times New Roman"/>
                <a:cs typeface="Courier New"/>
              </a:rPr>
              <a:t>W</a:t>
            </a:r>
            <a:r>
              <a:rPr lang="en-US" altLang="zh-CN" b="1" kern="100" dirty="0">
                <a:latin typeface="Times New Roman"/>
                <a:cs typeface="Courier New"/>
              </a:rPr>
              <a:t>&lt;0</a:t>
            </a:r>
            <a:r>
              <a:rPr lang="zh-CN" altLang="zh-CN" b="1" kern="100" dirty="0">
                <a:latin typeface="Times New Roman"/>
                <a:cs typeface="Times New Roman"/>
              </a:rPr>
              <a:t>。</a:t>
            </a:r>
            <a:endParaRPr lang="zh-CN" altLang="zh-CN" sz="1050" kern="100" dirty="0">
              <a:cs typeface="Courier New"/>
            </a:endParaRPr>
          </a:p>
          <a:p>
            <a:pPr marL="360363" indent="-360363" algn="just">
              <a:tabLst>
                <a:tab pos="266700" algn="l"/>
                <a:tab pos="5580063" algn="l"/>
              </a:tabLst>
            </a:pPr>
            <a:r>
              <a:rPr lang="en-US" altLang="zh-CN" b="1" kern="100" dirty="0">
                <a:latin typeface="Times New Roman"/>
                <a:cs typeface="Courier New"/>
              </a:rPr>
              <a:t>(2)</a:t>
            </a:r>
            <a:r>
              <a:rPr lang="zh-CN" altLang="zh-CN" b="1" kern="100" dirty="0">
                <a:latin typeface="Times New Roman"/>
                <a:cs typeface="Times New Roman"/>
              </a:rPr>
              <a:t>物体吸收热量，</a:t>
            </a:r>
            <a:r>
              <a:rPr lang="en-US" altLang="zh-CN" b="1" i="1" kern="100" dirty="0">
                <a:latin typeface="Times New Roman"/>
                <a:cs typeface="Courier New"/>
              </a:rPr>
              <a:t>Q</a:t>
            </a:r>
            <a:r>
              <a:rPr lang="en-US" altLang="zh-CN" b="1" kern="100" dirty="0">
                <a:latin typeface="Times New Roman"/>
                <a:cs typeface="Courier New"/>
              </a:rPr>
              <a:t>&gt;0</a:t>
            </a:r>
            <a:r>
              <a:rPr lang="zh-CN" altLang="zh-CN" b="1" kern="100" dirty="0">
                <a:latin typeface="Times New Roman"/>
                <a:cs typeface="Times New Roman"/>
              </a:rPr>
              <a:t>；物体放出热量，</a:t>
            </a:r>
            <a:r>
              <a:rPr lang="en-US" altLang="zh-CN" b="1" i="1" kern="100" dirty="0">
                <a:latin typeface="Times New Roman"/>
                <a:cs typeface="Courier New"/>
              </a:rPr>
              <a:t>Q</a:t>
            </a:r>
            <a:r>
              <a:rPr lang="en-US" altLang="zh-CN" b="1" kern="100" dirty="0">
                <a:latin typeface="Times New Roman"/>
                <a:cs typeface="Courier New"/>
              </a:rPr>
              <a:t>&lt;0</a:t>
            </a:r>
            <a:r>
              <a:rPr lang="zh-CN" altLang="zh-CN" b="1" kern="100" dirty="0">
                <a:latin typeface="Times New Roman"/>
                <a:cs typeface="Times New Roman"/>
              </a:rPr>
              <a:t>。</a:t>
            </a:r>
            <a:endParaRPr lang="zh-CN" altLang="zh-CN" sz="1050" kern="100" dirty="0">
              <a:cs typeface="Courier New"/>
            </a:endParaRPr>
          </a:p>
          <a:p>
            <a:pPr marL="360363" indent="-360363" algn="just">
              <a:tabLst>
                <a:tab pos="266700" algn="l"/>
                <a:tab pos="5580063" algn="l"/>
              </a:tabLst>
            </a:pPr>
            <a:r>
              <a:rPr lang="en-US" altLang="zh-CN" b="1" kern="100" dirty="0">
                <a:latin typeface="Times New Roman"/>
                <a:cs typeface="Courier New"/>
              </a:rPr>
              <a:t>(3)</a:t>
            </a:r>
            <a:r>
              <a:rPr lang="zh-CN" altLang="zh-CN" b="1" kern="100" dirty="0">
                <a:latin typeface="Times New Roman"/>
                <a:cs typeface="Times New Roman"/>
              </a:rPr>
              <a:t>物体内能增加，</a:t>
            </a:r>
            <a:r>
              <a:rPr lang="en-US" altLang="zh-CN" b="1" kern="100" dirty="0">
                <a:latin typeface="Times New Roman"/>
                <a:cs typeface="Courier New"/>
              </a:rPr>
              <a:t>Δ</a:t>
            </a:r>
            <a:r>
              <a:rPr lang="en-US" altLang="zh-CN" b="1" i="1" kern="100" dirty="0">
                <a:latin typeface="Times New Roman"/>
                <a:cs typeface="Courier New"/>
              </a:rPr>
              <a:t>U</a:t>
            </a:r>
            <a:r>
              <a:rPr lang="en-US" altLang="zh-CN" b="1" kern="100" dirty="0">
                <a:latin typeface="Times New Roman"/>
                <a:cs typeface="Courier New"/>
              </a:rPr>
              <a:t>&gt;0</a:t>
            </a:r>
            <a:r>
              <a:rPr lang="zh-CN" altLang="zh-CN" b="1" kern="100" dirty="0">
                <a:latin typeface="Times New Roman"/>
                <a:cs typeface="Times New Roman"/>
              </a:rPr>
              <a:t>；物体内能减少，</a:t>
            </a:r>
            <a:r>
              <a:rPr lang="en-US" altLang="zh-CN" b="1" kern="100" dirty="0">
                <a:latin typeface="Times New Roman"/>
                <a:cs typeface="Courier New"/>
              </a:rPr>
              <a:t>Δ</a:t>
            </a:r>
            <a:r>
              <a:rPr lang="en-US" altLang="zh-CN" b="1" i="1" kern="100" dirty="0">
                <a:latin typeface="Times New Roman"/>
                <a:cs typeface="Courier New"/>
              </a:rPr>
              <a:t>U</a:t>
            </a:r>
            <a:r>
              <a:rPr lang="en-US" altLang="zh-CN" b="1" kern="100" dirty="0">
                <a:latin typeface="Times New Roman"/>
                <a:cs typeface="Courier New"/>
              </a:rPr>
              <a:t>&lt;0</a:t>
            </a:r>
            <a:r>
              <a:rPr lang="zh-CN" altLang="zh-CN" b="1" kern="100" dirty="0">
                <a:latin typeface="Times New Roman"/>
                <a:cs typeface="Times New Roman"/>
              </a:rPr>
              <a:t>。</a:t>
            </a:r>
            <a:endParaRPr lang="zh-CN" altLang="zh-CN" sz="1050" kern="100" dirty="0">
              <a:cs typeface="Courier New"/>
            </a:endParaRPr>
          </a:p>
          <a:p>
            <a:pPr marL="360363" indent="-360363">
              <a:tabLst>
                <a:tab pos="266700" algn="l"/>
                <a:tab pos="5580063" algn="l"/>
              </a:tabLst>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412776"/>
            <a:ext cx="10975658" cy="4176464"/>
          </a:xfrm>
        </p:spPr>
        <p:txBody>
          <a:bodyPr/>
          <a:lstStyle/>
          <a:p>
            <a:pPr marL="360363" indent="-360363" algn="just">
              <a:lnSpc>
                <a:spcPct val="200000"/>
              </a:lnSpc>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应用热力学第一定律解题的思路</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首先应明确研究对象是哪个物体或哪个热力学系统。</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其次要明确物体</a:t>
            </a:r>
            <a:r>
              <a:rPr lang="en-US" altLang="zh-CN" b="1" kern="100" dirty="0">
                <a:latin typeface="Times New Roman"/>
                <a:cs typeface="Courier New"/>
              </a:rPr>
              <a:t>(</a:t>
            </a:r>
            <a:r>
              <a:rPr lang="zh-CN" altLang="zh-CN" b="1" kern="100" dirty="0">
                <a:latin typeface="Times New Roman"/>
                <a:ea typeface="楷体_GB2312"/>
                <a:cs typeface="Times New Roman"/>
              </a:rPr>
              <a:t>或系统</a:t>
            </a:r>
            <a:r>
              <a:rPr lang="en-US" altLang="zh-CN" b="1" kern="100" dirty="0">
                <a:latin typeface="Times New Roman"/>
                <a:cs typeface="Courier New"/>
              </a:rPr>
              <a:t>)</a:t>
            </a:r>
            <a:r>
              <a:rPr lang="zh-CN" altLang="zh-CN" b="1" kern="100" dirty="0">
                <a:latin typeface="Times New Roman"/>
                <a:cs typeface="Times New Roman"/>
              </a:rPr>
              <a:t>吸收或放出的热量，外界对物体</a:t>
            </a:r>
            <a:r>
              <a:rPr lang="en-US" altLang="zh-CN" b="1" kern="100" dirty="0">
                <a:latin typeface="Times New Roman"/>
                <a:cs typeface="Courier New"/>
              </a:rPr>
              <a:t>(</a:t>
            </a:r>
            <a:r>
              <a:rPr lang="zh-CN" altLang="zh-CN" b="1" kern="100" dirty="0">
                <a:latin typeface="Times New Roman"/>
                <a:ea typeface="楷体_GB2312"/>
                <a:cs typeface="Times New Roman"/>
              </a:rPr>
              <a:t>或系统</a:t>
            </a:r>
            <a:r>
              <a:rPr lang="en-US" altLang="zh-CN" b="1" kern="100" dirty="0">
                <a:latin typeface="Times New Roman"/>
                <a:cs typeface="Courier New"/>
              </a:rPr>
              <a:t>)</a:t>
            </a:r>
            <a:r>
              <a:rPr lang="zh-CN" altLang="zh-CN" b="1" kern="100" dirty="0">
                <a:latin typeface="Times New Roman"/>
                <a:cs typeface="Times New Roman"/>
              </a:rPr>
              <a:t>所做的功。</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最后根据热力学第一定律</a:t>
            </a:r>
            <a:r>
              <a:rPr lang="en-US" altLang="zh-CN" b="1" kern="100" dirty="0">
                <a:latin typeface="Times New Roman"/>
                <a:cs typeface="Courier New"/>
              </a:rPr>
              <a:t>Δ</a:t>
            </a:r>
            <a:r>
              <a:rPr lang="en-US" altLang="zh-CN" b="1" i="1" kern="100" dirty="0">
                <a:latin typeface="Times New Roman"/>
                <a:cs typeface="Courier New"/>
              </a:rPr>
              <a:t>U</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a:t>
            </a:r>
            <a:r>
              <a:rPr lang="en-US" altLang="zh-CN" b="1" i="1" kern="100" dirty="0">
                <a:latin typeface="Times New Roman"/>
                <a:cs typeface="Courier New"/>
              </a:rPr>
              <a:t>W</a:t>
            </a:r>
            <a:r>
              <a:rPr lang="zh-CN" altLang="zh-CN" b="1" kern="100" dirty="0">
                <a:latin typeface="Times New Roman"/>
                <a:cs typeface="Times New Roman"/>
              </a:rPr>
              <a:t>列出方程进行求解。特别要注意的是物理量的单位及正负号。</a:t>
            </a:r>
            <a:endParaRPr lang="zh-CN" altLang="zh-CN" sz="1050" kern="100" dirty="0">
              <a:cs typeface="Courier New"/>
            </a:endParaRPr>
          </a:p>
          <a:p>
            <a:pPr marL="360363" indent="-360363">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628800"/>
            <a:ext cx="10975658" cy="3744416"/>
          </a:xfrm>
        </p:spPr>
        <p:txBody>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内壁光滑的导热气缸竖直浸入盛有冰水混合物的水槽中，用不计质量的活塞封闭压强为</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、体积为</a:t>
            </a:r>
            <a:r>
              <a:rPr lang="en-US" altLang="zh-CN" b="1" kern="100" dirty="0">
                <a:latin typeface="Times New Roman"/>
                <a:cs typeface="Courier New"/>
              </a:rPr>
              <a:t>2.0</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a:t>
            </a:r>
            <a:r>
              <a:rPr lang="en-US" altLang="zh-CN" b="1" kern="100" dirty="0">
                <a:latin typeface="Times New Roman"/>
                <a:cs typeface="Courier New"/>
              </a:rPr>
              <a:t> m</a:t>
            </a:r>
            <a:r>
              <a:rPr lang="en-US" altLang="zh-CN" b="1" kern="100" baseline="30000" dirty="0">
                <a:latin typeface="Times New Roman"/>
                <a:cs typeface="Courier New"/>
              </a:rPr>
              <a:t>3</a:t>
            </a:r>
            <a:r>
              <a:rPr lang="zh-CN" altLang="zh-CN" b="1" kern="100" dirty="0">
                <a:latin typeface="Times New Roman"/>
                <a:cs typeface="Times New Roman"/>
              </a:rPr>
              <a:t>的理想气体，现在活塞上缓慢倒上沙子，使封闭气体的体积变为原来的一半。</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求气缸内气体的压强；</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若封闭气体的内能仅与温度有关，在上述过程中外界对气体做功</a:t>
            </a:r>
            <a:r>
              <a:rPr lang="en-US" altLang="zh-CN" b="1" kern="100" dirty="0">
                <a:latin typeface="Times New Roman"/>
                <a:cs typeface="Courier New"/>
              </a:rPr>
              <a:t>145 J</a:t>
            </a:r>
            <a:r>
              <a:rPr lang="zh-CN" altLang="zh-CN" b="1" kern="100" dirty="0">
                <a:latin typeface="Times New Roman"/>
                <a:cs typeface="Times New Roman"/>
              </a:rPr>
              <a:t>，封闭气体吸收还是放出热量？热量是多少？</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317</TotalTime>
  <Words>3152</Words>
  <Application>Microsoft Office PowerPoint</Application>
  <PresentationFormat>自定义</PresentationFormat>
  <Paragraphs>149</Paragraphs>
  <Slides>32</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32</vt:i4>
      </vt:variant>
    </vt:vector>
  </HeadingPairs>
  <TitlesOfParts>
    <vt:vector size="35"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60</cp:revision>
  <dcterms:created xsi:type="dcterms:W3CDTF">2021-04-02T06:41:31Z</dcterms:created>
  <dcterms:modified xsi:type="dcterms:W3CDTF">2026-01-28T01:39:07Z</dcterms:modified>
</cp:coreProperties>
</file>