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60" r:id="rId2"/>
    <p:sldId id="266" r:id="rId3"/>
    <p:sldId id="267" r:id="rId4"/>
    <p:sldId id="289" r:id="rId5"/>
    <p:sldId id="290"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311" r:id="rId26"/>
    <p:sldId id="312" r:id="rId27"/>
    <p:sldId id="313" r:id="rId28"/>
    <p:sldId id="314" r:id="rId29"/>
    <p:sldId id="288" r:id="rId30"/>
    <p:sldId id="287" r:id="rId31"/>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607" autoAdjust="0"/>
  </p:normalViewPr>
  <p:slideViewPr>
    <p:cSldViewPr>
      <p:cViewPr varScale="1">
        <p:scale>
          <a:sx n="81" d="100"/>
          <a:sy n="81" d="100"/>
        </p:scale>
        <p:origin x="-378" y="-90"/>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2024-10-17</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22</a:t>
            </a:fld>
            <a:endParaRPr lang="zh-CN" altLang="en-US"/>
          </a:p>
        </p:txBody>
      </p:sp>
    </p:spTree>
    <p:extLst>
      <p:ext uri="{BB962C8B-B14F-4D97-AF65-F5344CB8AC3E}">
        <p14:creationId xmlns:p14="http://schemas.microsoft.com/office/powerpoint/2010/main" val="3506113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29</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Word_Document111.docx"/><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222.docx"/><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26131;&#38169;&#35686;&#31034;2.tif" TargetMode="Externa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3-20.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21XRJWL3-21.TIF"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26032;&#35838;&#31243;&#23398;&#26696;1&#33258;&#23398;&#26032;&#25945;&#26448;.TIF"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26032;&#35838;&#31243;&#23398;&#26696;3&#22521;&#20248;&#39640;&#32032;&#20859;.TIF" TargetMode="External"/><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20XWL3-20.TIF" TargetMode="Externa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3-22.TIF" TargetMode="External"/><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3-23.TIF" TargetMode="External"/><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3-24.TIF" TargetMode="External"/><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1313;&#19968;&#65289;%20%20&#28909;&#21147;&#23398;&#31532;&#20108;&#23450;&#24459;.DOC" TargetMode="Externa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26032;&#35838;&#31243;&#23398;&#26696;2&#25506;&#31350;&#26032;&#30693;&#33021;.TIF" TargetMode="Externa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21XRJWL3-19.TIF" TargetMode="Externa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668640"/>
            <a:ext cx="10975658" cy="4464498"/>
          </a:xfrm>
        </p:spPr>
        <p:txBody>
          <a:bodyPr>
            <a:normAutofit/>
          </a:bodyPr>
          <a:lstStyle/>
          <a:p>
            <a:pPr indent="612140" algn="ctr">
              <a:tabLst>
                <a:tab pos="5581015" algn="l"/>
              </a:tabLst>
            </a:pPr>
            <a:r>
              <a:rPr lang="zh-CN" altLang="zh-CN" sz="2800" b="1" kern="100" dirty="0" smtClean="0">
                <a:solidFill>
                  <a:srgbClr val="0000FF"/>
                </a:solidFill>
                <a:latin typeface="Times New Roman"/>
                <a:cs typeface="Times New Roman"/>
              </a:rPr>
              <a:t>第三节　热力学第二定律</a:t>
            </a:r>
            <a:endParaRPr lang="en-US" altLang="zh-CN" sz="2800" b="1" kern="100" dirty="0" smtClean="0">
              <a:solidFill>
                <a:srgbClr val="0000FF"/>
              </a:solidFill>
              <a:latin typeface="Times New Roman"/>
              <a:cs typeface="Times New Roman"/>
            </a:endParaRPr>
          </a:p>
          <a:p>
            <a:pPr indent="612140" algn="just">
              <a:tabLst>
                <a:tab pos="5581015" algn="l"/>
              </a:tabLst>
            </a:pPr>
            <a:r>
              <a:rPr lang="zh-CN" altLang="zh-CN" b="1" kern="100" dirty="0" smtClean="0">
                <a:latin typeface="Times New Roman"/>
                <a:ea typeface="黑体"/>
                <a:cs typeface="Times New Roman"/>
              </a:rPr>
              <a:t>核心素养点击</a:t>
            </a:r>
            <a:r>
              <a:rPr lang="en-US" altLang="zh-CN" b="1" kern="100" dirty="0" smtClean="0">
                <a:latin typeface="Times New Roman"/>
                <a:cs typeface="Courier New"/>
              </a:rPr>
              <a:t> </a:t>
            </a:r>
            <a:endParaRPr lang="zh-CN" altLang="zh-CN" kern="100" dirty="0" smtClean="0">
              <a:cs typeface="Courier New"/>
            </a:endParaRPr>
          </a:p>
          <a:p>
            <a:pPr indent="612140" algn="ctr">
              <a:tabLst>
                <a:tab pos="5581015" algn="l"/>
              </a:tabLst>
            </a:pPr>
            <a:endParaRPr lang="zh-CN" altLang="zh-CN" sz="2800" kern="100" dirty="0">
              <a:solidFill>
                <a:schemeClr val="accent6">
                  <a:lumMod val="75000"/>
                </a:schemeClr>
              </a:solidFill>
              <a:cs typeface="Courier New"/>
            </a:endParaRPr>
          </a:p>
        </p:txBody>
      </p:sp>
      <p:graphicFrame>
        <p:nvGraphicFramePr>
          <p:cNvPr id="5" name="表格 4"/>
          <p:cNvGraphicFramePr>
            <a:graphicFrameLocks noGrp="1"/>
          </p:cNvGraphicFramePr>
          <p:nvPr>
            <p:extLst>
              <p:ext uri="{D42A27DB-BD31-4B8C-83A1-F6EECF244321}">
                <p14:modId xmlns:p14="http://schemas.microsoft.com/office/powerpoint/2010/main" val="2044383083"/>
              </p:ext>
            </p:extLst>
          </p:nvPr>
        </p:nvGraphicFramePr>
        <p:xfrm>
          <a:off x="1360279" y="2108800"/>
          <a:ext cx="9649072" cy="3840480"/>
        </p:xfrm>
        <a:graphic>
          <a:graphicData uri="http://schemas.openxmlformats.org/drawingml/2006/table">
            <a:tbl>
              <a:tblPr/>
              <a:tblGrid>
                <a:gridCol w="1453515"/>
                <a:gridCol w="8195557"/>
              </a:tblGrid>
              <a:tr h="778510">
                <a:tc>
                  <a:txBody>
                    <a:bodyPr/>
                    <a:lstStyle/>
                    <a:p>
                      <a:pPr algn="ctr">
                        <a:lnSpc>
                          <a:spcPct val="150000"/>
                        </a:lnSpc>
                        <a:spcAft>
                          <a:spcPts val="0"/>
                        </a:spcAft>
                        <a:tabLst>
                          <a:tab pos="5581015" algn="l"/>
                        </a:tabLst>
                      </a:pPr>
                      <a:r>
                        <a:rPr lang="zh-CN" sz="2400" b="1" kern="100">
                          <a:effectLst/>
                          <a:latin typeface="Times New Roman"/>
                          <a:cs typeface="Times New Roman"/>
                        </a:rPr>
                        <a:t>物理观念</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tabLst>
                          <a:tab pos="5581015" algn="l"/>
                        </a:tabLst>
                      </a:pPr>
                      <a:r>
                        <a:rPr lang="en-US" sz="2400" b="1" kern="100">
                          <a:effectLst/>
                          <a:latin typeface="Times New Roman"/>
                          <a:cs typeface="Courier New"/>
                        </a:rPr>
                        <a:t>1.</a:t>
                      </a:r>
                      <a:r>
                        <a:rPr lang="zh-CN" sz="2400" b="1" kern="100">
                          <a:effectLst/>
                          <a:latin typeface="Times New Roman"/>
                          <a:cs typeface="Times New Roman"/>
                        </a:rPr>
                        <a:t>了解热力学第二定律的内涵。</a:t>
                      </a:r>
                      <a:endParaRPr lang="zh-CN" sz="1050" kern="100">
                        <a:effectLst/>
                        <a:latin typeface="宋体"/>
                        <a:cs typeface="Courier New"/>
                      </a:endParaRPr>
                    </a:p>
                    <a:p>
                      <a:pPr algn="l">
                        <a:lnSpc>
                          <a:spcPct val="150000"/>
                        </a:lnSpc>
                        <a:spcAft>
                          <a:spcPts val="0"/>
                        </a:spcAft>
                        <a:tabLst>
                          <a:tab pos="5581015" algn="l"/>
                        </a:tabLst>
                      </a:pPr>
                      <a:r>
                        <a:rPr lang="en-US" sz="2400" b="1" kern="100">
                          <a:effectLst/>
                          <a:latin typeface="Times New Roman"/>
                          <a:cs typeface="Courier New"/>
                        </a:rPr>
                        <a:t>2.</a:t>
                      </a:r>
                      <a:r>
                        <a:rPr lang="zh-CN" sz="2400" b="1" kern="100">
                          <a:effectLst/>
                          <a:latin typeface="Times New Roman"/>
                          <a:cs typeface="Times New Roman"/>
                        </a:rPr>
                        <a:t>知道自然界宏观过程的方向性。</a:t>
                      </a:r>
                      <a:endParaRPr lang="zh-CN" sz="1050" kern="100">
                        <a:effectLst/>
                        <a:latin typeface="宋体"/>
                        <a:cs typeface="Courier New"/>
                      </a:endParaRPr>
                    </a:p>
                    <a:p>
                      <a:pPr algn="l">
                        <a:lnSpc>
                          <a:spcPct val="150000"/>
                        </a:lnSpc>
                        <a:spcAft>
                          <a:spcPts val="0"/>
                        </a:spcAft>
                        <a:tabLst>
                          <a:tab pos="5581015" algn="l"/>
                        </a:tabLst>
                      </a:pPr>
                      <a:r>
                        <a:rPr lang="en-US" sz="2400" b="1" kern="100">
                          <a:effectLst/>
                          <a:latin typeface="Times New Roman"/>
                          <a:cs typeface="Courier New"/>
                        </a:rPr>
                        <a:t>3.</a:t>
                      </a:r>
                      <a:r>
                        <a:rPr lang="zh-CN" sz="2400" b="1" kern="100">
                          <a:effectLst/>
                          <a:latin typeface="Times New Roman"/>
                          <a:cs typeface="Times New Roman"/>
                        </a:rPr>
                        <a:t>了解能量与能源的区别以及能源的有限性。</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科学思维</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tabLst>
                          <a:tab pos="5581015" algn="l"/>
                        </a:tabLst>
                      </a:pPr>
                      <a:r>
                        <a:rPr lang="en-US" sz="2400" b="1" kern="100">
                          <a:effectLst/>
                          <a:latin typeface="Times New Roman"/>
                          <a:cs typeface="Courier New"/>
                        </a:rPr>
                        <a:t>1.</a:t>
                      </a:r>
                      <a:r>
                        <a:rPr lang="zh-CN" sz="2400" b="1" kern="100">
                          <a:effectLst/>
                          <a:latin typeface="Times New Roman"/>
                          <a:cs typeface="Times New Roman"/>
                        </a:rPr>
                        <a:t>知道与热现象有关的宏观过程的方向性。</a:t>
                      </a:r>
                      <a:endParaRPr lang="zh-CN" sz="1050" kern="100">
                        <a:effectLst/>
                        <a:latin typeface="宋体"/>
                        <a:cs typeface="Courier New"/>
                      </a:endParaRPr>
                    </a:p>
                    <a:p>
                      <a:pPr algn="l">
                        <a:lnSpc>
                          <a:spcPct val="150000"/>
                        </a:lnSpc>
                        <a:spcAft>
                          <a:spcPts val="0"/>
                        </a:spcAft>
                        <a:tabLst>
                          <a:tab pos="5581015" algn="l"/>
                        </a:tabLst>
                      </a:pPr>
                      <a:r>
                        <a:rPr lang="en-US" sz="2400" b="1" kern="100">
                          <a:effectLst/>
                          <a:latin typeface="Times New Roman"/>
                          <a:cs typeface="Courier New"/>
                        </a:rPr>
                        <a:t>2.</a:t>
                      </a:r>
                      <a:r>
                        <a:rPr lang="zh-CN" sz="2400" b="1" kern="100">
                          <a:effectLst/>
                          <a:latin typeface="Times New Roman"/>
                          <a:cs typeface="Times New Roman"/>
                        </a:rPr>
                        <a:t>能用热力学第二定律解释常见的不可逆过程。</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科学态度与责任</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能依据道德规范评价物理技术的应用，具有保护环境、节约资源、促进可持续发展的责任感。</a:t>
                      </a:r>
                      <a:endParaRPr lang="zh-CN" sz="1050" kern="100" dirty="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972366412"/>
              </p:ext>
            </p:extLst>
          </p:nvPr>
        </p:nvGraphicFramePr>
        <p:xfrm>
          <a:off x="1058217" y="1340768"/>
          <a:ext cx="10367962" cy="4368800"/>
        </p:xfrm>
        <a:graphic>
          <a:graphicData uri="http://schemas.openxmlformats.org/presentationml/2006/ole">
            <mc:AlternateContent xmlns:mc="http://schemas.openxmlformats.org/markup-compatibility/2006">
              <mc:Choice xmlns:v="urn:schemas-microsoft-com:vml" Requires="v">
                <p:oleObj spid="_x0000_s4111" name="文档" r:id="rId3" imgW="10367808" imgH="4369586" progId="Word.Document.12">
                  <p:embed/>
                </p:oleObj>
              </mc:Choice>
              <mc:Fallback>
                <p:oleObj name="文档" r:id="rId3" imgW="10367808" imgH="4369586" progId="Word.Document.12">
                  <p:embed/>
                  <p:pic>
                    <p:nvPicPr>
                      <p:cNvPr id="0" name=""/>
                      <p:cNvPicPr/>
                      <p:nvPr/>
                    </p:nvPicPr>
                    <p:blipFill>
                      <a:blip r:embed="rId4"/>
                      <a:stretch>
                        <a:fillRect/>
                      </a:stretch>
                    </p:blipFill>
                    <p:spPr>
                      <a:xfrm>
                        <a:off x="1058217" y="1340768"/>
                        <a:ext cx="10367962" cy="436880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262298901"/>
              </p:ext>
            </p:extLst>
          </p:nvPr>
        </p:nvGraphicFramePr>
        <p:xfrm>
          <a:off x="1054471" y="1556792"/>
          <a:ext cx="10299700" cy="3741738"/>
        </p:xfrm>
        <a:graphic>
          <a:graphicData uri="http://schemas.openxmlformats.org/presentationml/2006/ole">
            <mc:AlternateContent xmlns:mc="http://schemas.openxmlformats.org/markup-compatibility/2006">
              <mc:Choice xmlns:v="urn:schemas-microsoft-com:vml" Requires="v">
                <p:oleObj spid="_x0000_s5135" name="文档" r:id="rId3" imgW="10367808" imgH="3776776" progId="Word.Document.12">
                  <p:embed/>
                </p:oleObj>
              </mc:Choice>
              <mc:Fallback>
                <p:oleObj name="文档" r:id="rId3" imgW="10367808" imgH="3776776" progId="Word.Document.12">
                  <p:embed/>
                  <p:pic>
                    <p:nvPicPr>
                      <p:cNvPr id="0" name=""/>
                      <p:cNvPicPr/>
                      <p:nvPr/>
                    </p:nvPicPr>
                    <p:blipFill>
                      <a:blip r:embed="rId4"/>
                      <a:stretch>
                        <a:fillRect/>
                      </a:stretch>
                    </p:blipFill>
                    <p:spPr>
                      <a:xfrm>
                        <a:off x="1054471" y="1556792"/>
                        <a:ext cx="10299700" cy="3741738"/>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96987" y="764704"/>
            <a:ext cx="10975658" cy="5616624"/>
          </a:xfrm>
        </p:spPr>
        <p:txBody>
          <a:bodyPr>
            <a:normAutofit/>
          </a:bodyPr>
          <a:lstStyle/>
          <a:p>
            <a:pPr algn="just"/>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a:t>
            </a:r>
            <a:r>
              <a:rPr lang="zh-CN" altLang="zh-CN" b="1" kern="100" dirty="0" smtClean="0">
                <a:latin typeface="Times New Roman"/>
                <a:cs typeface="Times New Roman"/>
              </a:rPr>
              <a:t>利</a:t>
            </a:r>
            <a:r>
              <a:rPr lang="zh-CN" altLang="zh-CN" b="1" kern="100" dirty="0">
                <a:latin typeface="Times New Roman"/>
                <a:cs typeface="Times New Roman"/>
              </a:rPr>
              <a:t>用空调将热量从温度较低的室内传递到温度较高的室外环境，这个过程</a:t>
            </a:r>
            <a:r>
              <a:rPr lang="en-US" altLang="zh-CN" b="1" kern="100" dirty="0">
                <a:latin typeface="Times New Roman"/>
                <a:cs typeface="Courier New"/>
              </a:rPr>
              <a:t>______(</a:t>
            </a:r>
            <a:r>
              <a:rPr lang="zh-CN" altLang="zh-CN" b="1" kern="100" dirty="0">
                <a:latin typeface="Times New Roman"/>
                <a:cs typeface="Times New Roman"/>
              </a:rPr>
              <a:t>选填</a:t>
            </a:r>
            <a:r>
              <a:rPr lang="en-US" altLang="zh-CN" b="1" kern="100" dirty="0">
                <a:cs typeface="Times New Roman"/>
              </a:rPr>
              <a:t>“</a:t>
            </a:r>
            <a:r>
              <a:rPr lang="zh-CN" altLang="zh-CN" b="1" kern="100" dirty="0">
                <a:latin typeface="Times New Roman"/>
                <a:cs typeface="Times New Roman"/>
              </a:rPr>
              <a:t>是</a:t>
            </a:r>
            <a:r>
              <a:rPr lang="en-US" altLang="zh-CN" b="1" kern="100" dirty="0">
                <a:cs typeface="Times New Roman"/>
              </a:rPr>
              <a:t>”</a:t>
            </a:r>
            <a:r>
              <a:rPr lang="zh-CN" altLang="zh-CN" b="1" kern="100" dirty="0">
                <a:latin typeface="Times New Roman"/>
                <a:cs typeface="Times New Roman"/>
              </a:rPr>
              <a:t>或</a:t>
            </a:r>
            <a:r>
              <a:rPr lang="en-US" altLang="zh-CN" b="1" kern="100" dirty="0">
                <a:cs typeface="Times New Roman"/>
              </a:rPr>
              <a:t>“</a:t>
            </a:r>
            <a:r>
              <a:rPr lang="zh-CN" altLang="zh-CN" b="1" kern="100" dirty="0">
                <a:latin typeface="Times New Roman"/>
                <a:cs typeface="Times New Roman"/>
              </a:rPr>
              <a:t>不是</a:t>
            </a:r>
            <a:r>
              <a:rPr lang="en-US" altLang="zh-CN" b="1" kern="100" dirty="0">
                <a:cs typeface="Times New Roman"/>
              </a:rPr>
              <a:t>”</a:t>
            </a:r>
            <a:r>
              <a:rPr lang="en-US" altLang="zh-CN" b="1" kern="100" dirty="0">
                <a:latin typeface="Times New Roman"/>
                <a:cs typeface="Courier New"/>
              </a:rPr>
              <a:t>)</a:t>
            </a:r>
            <a:r>
              <a:rPr lang="zh-CN" altLang="zh-CN" b="1" kern="100" dirty="0">
                <a:latin typeface="Times New Roman"/>
                <a:cs typeface="Times New Roman"/>
              </a:rPr>
              <a:t>自发过程。该过程空调消耗了电能，空调排放到室外环境的热量</a:t>
            </a:r>
            <a:r>
              <a:rPr lang="en-US" altLang="zh-CN" b="1" kern="100" dirty="0">
                <a:latin typeface="Times New Roman"/>
                <a:cs typeface="Courier New"/>
              </a:rPr>
              <a:t>__________(</a:t>
            </a:r>
            <a:r>
              <a:rPr lang="zh-CN" altLang="zh-CN" b="1" kern="100" dirty="0">
                <a:latin typeface="Times New Roman"/>
                <a:cs typeface="Times New Roman"/>
              </a:rPr>
              <a:t>选填</a:t>
            </a:r>
            <a:r>
              <a:rPr lang="en-US" altLang="zh-CN" b="1" kern="100" dirty="0">
                <a:cs typeface="Times New Roman"/>
              </a:rPr>
              <a:t>“</a:t>
            </a:r>
            <a:r>
              <a:rPr lang="zh-CN" altLang="zh-CN" b="1" kern="100" dirty="0">
                <a:latin typeface="Times New Roman"/>
                <a:cs typeface="Times New Roman"/>
              </a:rPr>
              <a:t>大于</a:t>
            </a:r>
            <a:r>
              <a:rPr lang="en-US" altLang="zh-CN" b="1" kern="100" dirty="0">
                <a:cs typeface="Times New Roman"/>
              </a:rPr>
              <a:t>”“</a:t>
            </a:r>
            <a:r>
              <a:rPr lang="zh-CN" altLang="zh-CN" b="1" kern="100" dirty="0">
                <a:latin typeface="Times New Roman"/>
                <a:cs typeface="Times New Roman"/>
              </a:rPr>
              <a:t>等于</a:t>
            </a:r>
            <a:r>
              <a:rPr lang="en-US" altLang="zh-CN" b="1" kern="100" dirty="0">
                <a:cs typeface="Times New Roman"/>
              </a:rPr>
              <a:t>”</a:t>
            </a:r>
            <a:r>
              <a:rPr lang="zh-CN" altLang="zh-CN" b="1" kern="100" dirty="0">
                <a:latin typeface="Times New Roman"/>
                <a:cs typeface="Times New Roman"/>
              </a:rPr>
              <a:t>或</a:t>
            </a:r>
            <a:r>
              <a:rPr lang="en-US" altLang="zh-CN" b="1" kern="100" dirty="0">
                <a:cs typeface="Times New Roman"/>
              </a:rPr>
              <a:t>“</a:t>
            </a:r>
            <a:r>
              <a:rPr lang="zh-CN" altLang="zh-CN" b="1" kern="100" dirty="0">
                <a:latin typeface="Times New Roman"/>
                <a:cs typeface="Times New Roman"/>
              </a:rPr>
              <a:t>小于</a:t>
            </a:r>
            <a:r>
              <a:rPr lang="en-US" altLang="zh-CN" b="1" kern="100" dirty="0">
                <a:cs typeface="Times New Roman"/>
              </a:rPr>
              <a:t>”</a:t>
            </a:r>
            <a:r>
              <a:rPr lang="en-US" altLang="zh-CN" b="1" kern="100" dirty="0">
                <a:latin typeface="Times New Roman"/>
                <a:cs typeface="Courier New"/>
              </a:rPr>
              <a:t>)</a:t>
            </a:r>
            <a:r>
              <a:rPr lang="zh-CN" altLang="zh-CN" b="1" kern="100" dirty="0">
                <a:latin typeface="Times New Roman"/>
                <a:cs typeface="Times New Roman"/>
              </a:rPr>
              <a:t>从室内吸收的热量。</a:t>
            </a:r>
            <a:endParaRPr lang="zh-CN" altLang="zh-CN" kern="100" dirty="0">
              <a:cs typeface="Courier New"/>
            </a:endParaRPr>
          </a:p>
          <a:p>
            <a:pPr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利用空调将热量从温度较低的室内传递到温度较高的室外环境，需要空调的压缩机工作，不是自发过程；由于该过程消耗了电能，产生了电热，空调排放到室外环境的热量应等于电热加上从室内吸收的热量，即空调排放到室外环境的热量大于从室内吸收的热量。</a:t>
            </a:r>
            <a:endParaRPr lang="zh-CN" altLang="zh-CN" kern="100" dirty="0">
              <a:cs typeface="Courier New"/>
            </a:endParaRPr>
          </a:p>
          <a:p>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cs typeface="Times New Roman"/>
              </a:rPr>
              <a:t>不是　大于</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340768"/>
            <a:ext cx="10975658" cy="4752528"/>
          </a:xfrm>
        </p:spPr>
        <p:txBody>
          <a:bodyPr/>
          <a:lstStyle/>
          <a:p>
            <a:pPr indent="612140" algn="ctr">
              <a:tabLst>
                <a:tab pos="5581015" algn="l"/>
              </a:tabLst>
            </a:pPr>
            <a:r>
              <a:rPr lang="zh-CN" altLang="zh-CN" b="1" kern="100" dirty="0">
                <a:latin typeface="Times New Roman"/>
                <a:ea typeface="黑体"/>
                <a:cs typeface="Times New Roman"/>
              </a:rPr>
              <a:t>对热力学第二定律理解的两个误区</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误认为热量只能由高温物体传到低温物体，不能由低温物体传到高温物体。</a:t>
            </a:r>
            <a:endParaRPr lang="zh-CN" altLang="zh-CN" sz="1050" kern="100" dirty="0">
              <a:cs typeface="Courier New"/>
            </a:endParaRPr>
          </a:p>
          <a:p>
            <a:pPr indent="612140" algn="just">
              <a:tabLst>
                <a:tab pos="5581015" algn="l"/>
              </a:tabLst>
            </a:pPr>
            <a:r>
              <a:rPr lang="zh-CN" altLang="zh-CN" b="1" kern="100" dirty="0">
                <a:latin typeface="Times New Roman"/>
                <a:ea typeface="楷体_GB2312"/>
                <a:cs typeface="Times New Roman"/>
              </a:rPr>
              <a:t>热量可以由高温物体传到低温物体，也可以由低温物体传到高温物体；但是，前者可以自发完成，而后者则必须有外界参与。</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误认为机械能可以完全转化为内能，而内能不能完全转化为机械能。</a:t>
            </a:r>
            <a:endParaRPr lang="zh-CN" altLang="zh-CN" sz="1050" kern="100" dirty="0">
              <a:cs typeface="Courier New"/>
            </a:endParaRPr>
          </a:p>
          <a:p>
            <a:pPr indent="612140" algn="just">
              <a:tabLst>
                <a:tab pos="5581015" algn="l"/>
              </a:tabLst>
            </a:pPr>
            <a:r>
              <a:rPr lang="zh-CN" altLang="zh-CN" b="1" kern="100" dirty="0">
                <a:latin typeface="Times New Roman"/>
                <a:ea typeface="楷体_GB2312"/>
                <a:cs typeface="Times New Roman"/>
              </a:rPr>
              <a:t>机械能可以完全转化为内能，内能也可以完全转化为机械能；但是，前者可以不产生其他影响，而后者一定会产生其他影响。</a:t>
            </a:r>
            <a:endParaRPr lang="zh-CN" altLang="zh-CN" sz="1050" kern="100" dirty="0">
              <a:cs typeface="Courier New"/>
            </a:endParaRPr>
          </a:p>
          <a:p>
            <a:endParaRPr lang="zh-CN" altLang="en-US" dirty="0"/>
          </a:p>
        </p:txBody>
      </p:sp>
      <p:pic>
        <p:nvPicPr>
          <p:cNvPr id="6146" name="Picture 2" descr="易错警示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27429" y="908720"/>
            <a:ext cx="1777107" cy="40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692696"/>
            <a:ext cx="10975658" cy="5544616"/>
          </a:xfrm>
        </p:spPr>
        <p:txBody>
          <a:bodyPr>
            <a:normAutofit/>
          </a:bodyPr>
          <a:lstStyle/>
          <a:p>
            <a:pPr marL="452438" indent="0"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下列哪些过程具有方向</a:t>
            </a:r>
            <a:r>
              <a:rPr lang="zh-CN" altLang="zh-CN" b="1" kern="100" dirty="0" smtClean="0">
                <a:latin typeface="Times New Roman"/>
                <a:cs typeface="Times New Roman"/>
              </a:rPr>
              <a:t>性</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．热传导过程　　　　</a:t>
            </a:r>
            <a:r>
              <a:rPr lang="en-US" altLang="zh-CN" b="1" kern="100" dirty="0">
                <a:latin typeface="Times New Roman"/>
                <a:cs typeface="Courier New"/>
              </a:rPr>
              <a:t>	B</a:t>
            </a:r>
            <a:r>
              <a:rPr lang="zh-CN" altLang="zh-CN" b="1" kern="100" dirty="0">
                <a:latin typeface="Times New Roman"/>
                <a:cs typeface="Times New Roman"/>
              </a:rPr>
              <a:t>．动能向势能的转化过程</a:t>
            </a:r>
            <a:endParaRPr lang="zh-CN" altLang="zh-CN" sz="1050" kern="100" dirty="0">
              <a:cs typeface="Courier New"/>
            </a:endParaRPr>
          </a:p>
          <a:p>
            <a:pPr marL="452438" indent="0" algn="just">
              <a:tabLst>
                <a:tab pos="5581015" algn="l"/>
              </a:tabLst>
            </a:pPr>
            <a:r>
              <a:rPr lang="en-US" altLang="zh-CN" b="1" kern="100" dirty="0" smtClean="0">
                <a:latin typeface="Times New Roman"/>
                <a:cs typeface="Courier New"/>
              </a:rPr>
              <a:t>C</a:t>
            </a:r>
            <a:r>
              <a:rPr lang="zh-CN" altLang="zh-CN" b="1" kern="100" dirty="0" smtClean="0">
                <a:latin typeface="Times New Roman"/>
                <a:cs typeface="Times New Roman"/>
              </a:rPr>
              <a:t>．气体的扩散过程</a:t>
            </a:r>
            <a:r>
              <a:rPr lang="zh-CN" altLang="zh-CN" b="1" kern="100" dirty="0" smtClean="0">
                <a:ea typeface="Times New Roman"/>
                <a:cs typeface="Courier New"/>
              </a:rPr>
              <a:t> </a:t>
            </a:r>
            <a:r>
              <a:rPr lang="en-US" altLang="zh-CN" b="1" kern="100" dirty="0" smtClean="0">
                <a:ea typeface="Times New Roman"/>
                <a:cs typeface="Courier New"/>
              </a:rPr>
              <a:t>	D</a:t>
            </a:r>
            <a:r>
              <a:rPr lang="zh-CN" altLang="zh-CN" b="1" kern="100" dirty="0" smtClean="0">
                <a:latin typeface="Times New Roman"/>
                <a:cs typeface="Times New Roman"/>
              </a:rPr>
              <a:t>．气体向真空中的膨胀过程</a:t>
            </a:r>
            <a:endParaRPr lang="zh-CN" altLang="zh-CN" sz="1050" kern="100" dirty="0" smtClean="0">
              <a:cs typeface="Courier New"/>
            </a:endParaRPr>
          </a:p>
          <a:p>
            <a:pPr marL="452438" indent="0" algn="just">
              <a:tabLst>
                <a:tab pos="5581015" algn="l"/>
              </a:tabLst>
            </a:pPr>
            <a:r>
              <a:rPr lang="zh-CN" altLang="zh-CN" b="1" kern="100" dirty="0" smtClean="0">
                <a:solidFill>
                  <a:srgbClr val="FF0000"/>
                </a:solidFill>
                <a:latin typeface="Times New Roman"/>
                <a:ea typeface="黑体"/>
                <a:cs typeface="Times New Roman"/>
              </a:rPr>
              <a:t>解</a:t>
            </a:r>
            <a:r>
              <a:rPr lang="zh-CN" altLang="zh-CN" b="1" kern="100" dirty="0">
                <a:solidFill>
                  <a:srgbClr val="FF0000"/>
                </a:solidFill>
                <a:latin typeface="Times New Roman"/>
                <a:ea typeface="黑体"/>
                <a:cs typeface="Times New Roman"/>
              </a:rPr>
              <a:t>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热</a:t>
            </a:r>
            <a:r>
              <a:rPr lang="zh-CN" altLang="zh-CN" b="1" kern="100" dirty="0">
                <a:latin typeface="Times New Roman"/>
                <a:ea typeface="楷体_GB2312"/>
                <a:cs typeface="Times New Roman"/>
              </a:rPr>
              <a:t>传递、气体的扩散和气体在真空中的膨胀都是与热现象有关的宏观自然过程，由热力学第二定律可知，它们都是不可逆的，具有方向性，故选项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正确；动能向势能的转化与热现象无关，是可逆的，不具有方向性，故选项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a:t>
            </a:r>
            <a:endParaRPr lang="zh-CN" altLang="zh-CN" sz="1050" kern="100" dirty="0">
              <a:cs typeface="Courier New"/>
            </a:endParaRPr>
          </a:p>
          <a:p>
            <a:pPr marL="452438"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ACD</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20688"/>
            <a:ext cx="10975658" cy="5544616"/>
          </a:xfrm>
        </p:spPr>
        <p:txBody>
          <a:bodyPr>
            <a:normAutofit/>
          </a:bodyPr>
          <a:lstStyle/>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下列关于宏观物体的热现象的说法中正确的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．一切涉及热现象的宏观过程都具有方向性</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．一切不违背能量守恒定律的物理过程都是可能实现的</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．由热力学第二定律可以判断物理过程能否自发进行</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．一切物理过程都不可能自发地进行</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热</a:t>
            </a:r>
            <a:r>
              <a:rPr lang="zh-CN" altLang="zh-CN" b="1" kern="100" dirty="0">
                <a:latin typeface="Times New Roman"/>
                <a:ea typeface="楷体_GB2312"/>
                <a:cs typeface="Times New Roman"/>
              </a:rPr>
              <a:t>力学第二定律是反映宏观自然过程的方向性的定律，热量不能自发地从低温物体传到高温物体，但可以自发地从高温物体传到低温物体；并不是所有符合能量守恒定律的宏观过程都能实现，故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52438"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AC</a:t>
            </a:r>
            <a:endParaRPr lang="en-US" altLang="zh-CN" b="1" kern="100" dirty="0" smtClean="0">
              <a:latin typeface="Times New Roman"/>
              <a:ea typeface="楷体_GB2312"/>
              <a:cs typeface="Times New Roman"/>
            </a:endParaRPr>
          </a:p>
          <a:p>
            <a:pPr marL="452438" indent="0" algn="just">
              <a:tabLst>
                <a:tab pos="5581015" algn="l"/>
              </a:tabLst>
            </a:pP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1124744"/>
            <a:ext cx="11521280" cy="4896544"/>
          </a:xfrm>
        </p:spPr>
        <p:txBody>
          <a:bodyPr>
            <a:normAutofit lnSpcReduction="10000"/>
          </a:bodyPr>
          <a:lstStyle/>
          <a:p>
            <a:pPr marL="452438" indent="-452438" algn="just">
              <a:tabLst>
                <a:tab pos="5581015" algn="l"/>
              </a:tabLst>
            </a:pPr>
            <a:r>
              <a:rPr lang="en-US" altLang="zh-CN" b="1" kern="100" dirty="0" smtClean="0">
                <a:latin typeface="Times New Roman"/>
                <a:cs typeface="Courier New"/>
              </a:rPr>
              <a:t>3</a:t>
            </a:r>
            <a:r>
              <a:rPr lang="zh-CN" altLang="zh-CN" b="1" kern="100" dirty="0" smtClean="0">
                <a:latin typeface="Times New Roman"/>
                <a:cs typeface="Times New Roman"/>
              </a:rPr>
              <a:t>．</a:t>
            </a:r>
            <a:r>
              <a:rPr lang="zh-CN" altLang="zh-CN" sz="1050" kern="100" dirty="0" smtClean="0">
                <a:cs typeface="Courier New"/>
              </a:rPr>
              <a:t> </a:t>
            </a:r>
            <a:r>
              <a:rPr lang="en-US" altLang="zh-CN" b="1" kern="100" dirty="0" smtClean="0">
                <a:latin typeface="Times New Roman"/>
                <a:ea typeface="黑体"/>
                <a:cs typeface="Courier New"/>
              </a:rPr>
              <a:t>(</a:t>
            </a:r>
            <a:r>
              <a:rPr lang="zh-CN" altLang="zh-CN" b="1" kern="100" dirty="0" smtClean="0">
                <a:latin typeface="Times New Roman"/>
                <a:ea typeface="黑体"/>
                <a:cs typeface="Times New Roman"/>
              </a:rPr>
              <a:t>多选</a:t>
            </a:r>
            <a:r>
              <a:rPr lang="en-US" altLang="zh-CN" b="1" kern="100" dirty="0" smtClean="0">
                <a:latin typeface="Times New Roman"/>
                <a:ea typeface="黑体"/>
                <a:cs typeface="Courier New"/>
              </a:rPr>
              <a:t>)</a:t>
            </a:r>
            <a:r>
              <a:rPr lang="zh-CN" altLang="zh-CN" b="1" kern="100" dirty="0" smtClean="0">
                <a:latin typeface="Times New Roman"/>
                <a:cs typeface="Times New Roman"/>
              </a:rPr>
              <a:t>用两种不同材料的金属丝组成一个回路，接触点</a:t>
            </a:r>
            <a:r>
              <a:rPr lang="en-US" altLang="zh-CN" b="1" kern="100" dirty="0" smtClean="0">
                <a:latin typeface="Times New Roman"/>
                <a:cs typeface="Courier New"/>
              </a:rPr>
              <a:t>1</a:t>
            </a:r>
            <a:r>
              <a:rPr lang="zh-CN" altLang="zh-CN" b="1" kern="100" dirty="0" smtClean="0">
                <a:latin typeface="Times New Roman"/>
                <a:cs typeface="Times New Roman"/>
              </a:rPr>
              <a:t>插在热水中，</a:t>
            </a:r>
            <a:endParaRPr lang="en-US" altLang="zh-CN" b="1" kern="100" dirty="0" smtClean="0">
              <a:latin typeface="Times New Roman"/>
              <a:cs typeface="Times New Roman"/>
            </a:endParaRPr>
          </a:p>
          <a:p>
            <a:pPr marL="452438" indent="-452438"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接触点</a:t>
            </a:r>
            <a:r>
              <a:rPr lang="en-US" altLang="zh-CN" b="1" kern="100" dirty="0" smtClean="0">
                <a:latin typeface="Times New Roman"/>
                <a:cs typeface="Courier New"/>
              </a:rPr>
              <a:t>2</a:t>
            </a:r>
            <a:r>
              <a:rPr lang="zh-CN" altLang="zh-CN" b="1" kern="100" dirty="0" smtClean="0">
                <a:latin typeface="Times New Roman"/>
                <a:cs typeface="Times New Roman"/>
              </a:rPr>
              <a:t>插在冷水中，如图所示，电流计指针会发生偏转，这就是温</a:t>
            </a:r>
            <a:endParaRPr lang="en-US" altLang="zh-CN" b="1" kern="100" dirty="0" smtClean="0">
              <a:latin typeface="Times New Roman"/>
              <a:cs typeface="Times New Roman"/>
            </a:endParaRPr>
          </a:p>
          <a:p>
            <a:pPr marL="452438" indent="-452438"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差发电现象。关于这一现象的正确说法是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smtClean="0">
                <a:latin typeface="Times New Roman"/>
                <a:cs typeface="Times New Roman"/>
              </a:rPr>
              <a:t>　　</a:t>
            </a:r>
            <a:r>
              <a:rPr lang="en-US" altLang="zh-CN" b="1" kern="100" dirty="0" smtClean="0">
                <a:latin typeface="Times New Roman"/>
                <a:cs typeface="Courier New"/>
              </a:rPr>
              <a:t>)</a:t>
            </a:r>
            <a:endParaRPr lang="zh-CN" altLang="zh-CN" sz="1050" kern="100" dirty="0" smtClean="0">
              <a:cs typeface="Courier New"/>
            </a:endParaRPr>
          </a:p>
          <a:p>
            <a:pPr marL="452438" indent="0" algn="just">
              <a:tabLst>
                <a:tab pos="5581015" algn="l"/>
              </a:tabLst>
            </a:pPr>
            <a:r>
              <a:rPr lang="en-US" altLang="zh-CN" b="1" kern="100" dirty="0" smtClean="0">
                <a:latin typeface="Times New Roman"/>
                <a:cs typeface="Courier New"/>
              </a:rPr>
              <a:t>A</a:t>
            </a:r>
            <a:r>
              <a:rPr lang="zh-CN" altLang="zh-CN" b="1" kern="100" dirty="0">
                <a:latin typeface="Times New Roman"/>
                <a:cs typeface="Times New Roman"/>
              </a:rPr>
              <a:t>．这一实验不违背热力学第二定律</a:t>
            </a:r>
            <a:endParaRPr lang="zh-CN" altLang="zh-CN" sz="1050" kern="100" dirty="0">
              <a:cs typeface="Courier New"/>
            </a:endParaRPr>
          </a:p>
          <a:p>
            <a:pPr marL="985838" indent="-53340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．在实验过程中，热水温度降低，冷水温度升高</a:t>
            </a:r>
            <a:endParaRPr lang="zh-CN" altLang="zh-CN" sz="1050" kern="100" dirty="0">
              <a:cs typeface="Courier New"/>
            </a:endParaRPr>
          </a:p>
          <a:p>
            <a:pPr marL="985838" indent="-53340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．在实验过程中，热水的内能全部转化成电能，电能则部分转化成冷水的内能</a:t>
            </a:r>
            <a:endParaRPr lang="zh-CN" altLang="zh-CN" sz="1050" kern="100" dirty="0">
              <a:cs typeface="Courier New"/>
            </a:endParaRPr>
          </a:p>
          <a:p>
            <a:pPr marL="985838" indent="-53340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．在实验过程中，热水的内能只有部分转化成电能，电能则全部转化成冷水的内能</a:t>
            </a:r>
            <a:endParaRPr lang="zh-CN" altLang="zh-CN" sz="1050" kern="100" dirty="0">
              <a:cs typeface="Courier New"/>
            </a:endParaRPr>
          </a:p>
          <a:p>
            <a:pPr marL="452438" indent="0"/>
            <a:endParaRPr lang="zh-CN" altLang="en-US" dirty="0"/>
          </a:p>
        </p:txBody>
      </p:sp>
      <p:pic>
        <p:nvPicPr>
          <p:cNvPr id="12290" name="Picture 2" descr="F:\粤教版物理选择性必修第三册\21XRJWL3-2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0058027" y="1340767"/>
            <a:ext cx="1944216" cy="1633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484784"/>
            <a:ext cx="10975658" cy="3744416"/>
          </a:xfrm>
        </p:spPr>
        <p:txBody>
          <a:bodyPr/>
          <a:lstStyle/>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自</a:t>
            </a:r>
            <a:r>
              <a:rPr lang="zh-CN" altLang="zh-CN" b="1" kern="100" dirty="0">
                <a:latin typeface="Times New Roman"/>
                <a:ea typeface="楷体_GB2312"/>
                <a:cs typeface="Times New Roman"/>
              </a:rPr>
              <a:t>然界中的任何自然现象或过程都不违反热力学第二定律，本实验现象也不违反热力学第二定律，</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正确；整个过程中能量守恒且热传递有方向性，</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正确；在实验过程中，热水中的内能除转化为电能外，还升高了金属丝的温度，内能不能全部转化为电能；电能除转化为冷水的内能外，还升高了金属丝的温度，电能不能全部转化为冷水的内能，</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AB</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20923" y="476672"/>
            <a:ext cx="11930236" cy="6120680"/>
          </a:xfrm>
        </p:spPr>
        <p:txBody>
          <a:bodyPr>
            <a:normAutofit/>
          </a:bodyPr>
          <a:lstStyle/>
          <a:p>
            <a:pPr indent="612140" algn="ctr">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二</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热机和第二类永动机</a:t>
            </a:r>
            <a:endParaRPr lang="zh-CN" altLang="zh-CN" sz="1050" kern="100" dirty="0">
              <a:solidFill>
                <a:srgbClr val="7030A0"/>
              </a:solidFill>
              <a:cs typeface="Courier New"/>
            </a:endParaRPr>
          </a:p>
          <a:p>
            <a:pPr indent="612140">
              <a:tabLst>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tabLst>
                <a:tab pos="5581015" algn="l"/>
              </a:tabLst>
            </a:pPr>
            <a:r>
              <a:rPr lang="zh-CN" altLang="zh-CN" b="1" kern="100" dirty="0">
                <a:latin typeface="Times New Roman"/>
                <a:cs typeface="Times New Roman"/>
              </a:rPr>
              <a:t>如图所示是制冷机和热机的工作过程示意图，请在图片基础上</a:t>
            </a:r>
            <a:r>
              <a:rPr lang="zh-CN" altLang="zh-CN" b="1" kern="100" dirty="0" smtClean="0">
                <a:latin typeface="Times New Roman"/>
                <a:cs typeface="Times New Roman"/>
              </a:rPr>
              <a:t>思</a:t>
            </a:r>
            <a:endParaRPr lang="en-US" altLang="zh-CN" b="1" kern="100" dirty="0" smtClean="0">
              <a:latin typeface="Times New Roman"/>
              <a:cs typeface="Times New Roman"/>
            </a:endParaRPr>
          </a:p>
          <a:p>
            <a:pPr indent="0">
              <a:tabLst>
                <a:tab pos="5581015" algn="l"/>
              </a:tabLst>
            </a:pPr>
            <a:r>
              <a:rPr lang="zh-CN" altLang="zh-CN" b="1" kern="100" dirty="0" smtClean="0">
                <a:latin typeface="Times New Roman"/>
                <a:cs typeface="Times New Roman"/>
              </a:rPr>
              <a:t>考</a:t>
            </a:r>
            <a:r>
              <a:rPr lang="zh-CN" altLang="zh-CN" b="1" kern="100" dirty="0">
                <a:latin typeface="Times New Roman"/>
                <a:cs typeface="Times New Roman"/>
              </a:rPr>
              <a:t>以下问题：</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制冷机工作时热量是自发地从低温物体传到高温物体吗</a:t>
            </a:r>
            <a:r>
              <a:rPr lang="zh-CN" altLang="zh-CN" b="1" kern="100" dirty="0" smtClean="0">
                <a:latin typeface="Times New Roman"/>
                <a:cs typeface="Times New Roman"/>
              </a:rPr>
              <a:t>？</a:t>
            </a:r>
            <a:endParaRPr lang="zh-CN" altLang="zh-CN" sz="1050" kern="100" dirty="0">
              <a:cs typeface="Courier New"/>
            </a:endParaRPr>
          </a:p>
          <a:p>
            <a:pPr indent="612140"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不是。热量从低温物体传到高温物体时需要有外界做功。</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热机工作时是否将从高温热源吸收的热量全部用来做功？</a:t>
            </a:r>
            <a:endParaRPr lang="zh-CN" altLang="zh-CN" sz="1050" kern="100" dirty="0">
              <a:cs typeface="Courier New"/>
            </a:endParaRPr>
          </a:p>
          <a:p>
            <a:pPr indent="612140"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否。热机工作时只将从高温热源吸收热量的一部分用来做功，剩余的释放到低温热源。</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endParaRPr lang="zh-CN" altLang="en-US" dirty="0"/>
          </a:p>
        </p:txBody>
      </p:sp>
      <p:pic>
        <p:nvPicPr>
          <p:cNvPr id="6146" name="Picture 2" descr="21XRJWL3-2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539303" y="1844824"/>
            <a:ext cx="2462940" cy="170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16632"/>
            <a:ext cx="11737304" cy="6624736"/>
          </a:xfrm>
        </p:spPr>
        <p:txBody>
          <a:bodyPr>
            <a:normAutofit fontScale="92500" lnSpcReduction="20000"/>
          </a:bodyPr>
          <a:lstStyle/>
          <a:p>
            <a:pPr marL="266700" indent="-266700" algn="ctr">
              <a:lnSpc>
                <a:spcPct val="145000"/>
              </a:lnSpc>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266700" indent="-266700" algn="just">
              <a:lnSpc>
                <a:spcPct val="145000"/>
              </a:lnSpc>
              <a:tabLst>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热机的特点</a:t>
            </a:r>
            <a:endParaRPr lang="zh-CN" altLang="zh-CN" sz="1050" kern="100" dirty="0">
              <a:cs typeface="Courier New"/>
            </a:endParaRPr>
          </a:p>
          <a:p>
            <a:pPr marL="266700" indent="-266700" algn="just">
              <a:lnSpc>
                <a:spcPct val="145000"/>
              </a:lnSpc>
              <a:tabLst>
                <a:tab pos="5581015" algn="l"/>
              </a:tabLst>
            </a:pPr>
            <a:r>
              <a:rPr lang="en-US" altLang="zh-CN" b="1" kern="100" dirty="0">
                <a:latin typeface="Times New Roman"/>
                <a:cs typeface="Courier New"/>
              </a:rPr>
              <a:t>(1)</a:t>
            </a:r>
            <a:r>
              <a:rPr lang="zh-CN" altLang="zh-CN" b="1" kern="100" dirty="0">
                <a:latin typeface="Times New Roman"/>
                <a:cs typeface="Times New Roman"/>
              </a:rPr>
              <a:t>热机不仅仅只有一个热源。</a:t>
            </a:r>
            <a:endParaRPr lang="zh-CN" altLang="zh-CN" sz="1050" kern="100" dirty="0">
              <a:cs typeface="Courier New"/>
            </a:endParaRPr>
          </a:p>
          <a:p>
            <a:pPr marL="266700" indent="-266700" algn="just">
              <a:lnSpc>
                <a:spcPct val="145000"/>
              </a:lnSpc>
              <a:tabLst>
                <a:tab pos="5581015" algn="l"/>
              </a:tabLst>
            </a:pPr>
            <a:r>
              <a:rPr lang="en-US" altLang="zh-CN" b="1" kern="100" dirty="0">
                <a:latin typeface="Times New Roman"/>
                <a:cs typeface="Courier New"/>
              </a:rPr>
              <a:t>(2)</a:t>
            </a:r>
            <a:r>
              <a:rPr lang="zh-CN" altLang="zh-CN" b="1" kern="100" dirty="0">
                <a:latin typeface="Times New Roman"/>
                <a:cs typeface="Times New Roman"/>
              </a:rPr>
              <a:t>热机的效率不可能达到</a:t>
            </a:r>
            <a:r>
              <a:rPr lang="en-US" altLang="zh-CN" b="1" kern="100" dirty="0">
                <a:latin typeface="Times New Roman"/>
                <a:cs typeface="Courier New"/>
              </a:rPr>
              <a:t>100%</a:t>
            </a:r>
            <a:r>
              <a:rPr lang="zh-CN" altLang="zh-CN" b="1" kern="100" dirty="0">
                <a:latin typeface="Times New Roman"/>
                <a:cs typeface="Times New Roman"/>
              </a:rPr>
              <a:t>。</a:t>
            </a:r>
            <a:endParaRPr lang="zh-CN" altLang="zh-CN" sz="1050" kern="100" dirty="0">
              <a:cs typeface="Courier New"/>
            </a:endParaRPr>
          </a:p>
          <a:p>
            <a:pPr marL="266700" indent="-266700" algn="just">
              <a:lnSpc>
                <a:spcPct val="145000"/>
              </a:lnSpc>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第二类永动机不能制成的原因：</a:t>
            </a:r>
            <a:r>
              <a:rPr lang="zh-CN" altLang="zh-CN" b="1" kern="100" dirty="0">
                <a:latin typeface="Times New Roman"/>
                <a:cs typeface="Times New Roman"/>
              </a:rPr>
              <a:t>违反了热力学第二定律</a:t>
            </a:r>
            <a:r>
              <a:rPr lang="en-US" altLang="zh-CN" b="1" kern="100" dirty="0">
                <a:latin typeface="Times New Roman"/>
                <a:cs typeface="Courier New"/>
              </a:rPr>
              <a:t>(</a:t>
            </a:r>
            <a:r>
              <a:rPr lang="zh-CN" altLang="zh-CN" b="1" kern="100" dirty="0">
                <a:latin typeface="Times New Roman"/>
                <a:ea typeface="楷体_GB2312"/>
                <a:cs typeface="Times New Roman"/>
              </a:rPr>
              <a:t>不违反能量守恒定律</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cs typeface="Courier New"/>
            </a:endParaRPr>
          </a:p>
          <a:p>
            <a:pPr marL="266700" indent="-266700" algn="just">
              <a:lnSpc>
                <a:spcPct val="145000"/>
              </a:lnSpc>
              <a:tabLst>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第二类永动机不能制成的意义</a:t>
            </a:r>
            <a:endParaRPr lang="zh-CN" altLang="zh-CN" sz="1050" kern="100" dirty="0">
              <a:cs typeface="Courier New"/>
            </a:endParaRPr>
          </a:p>
          <a:p>
            <a:pPr marL="266700" indent="-266700" algn="just">
              <a:lnSpc>
                <a:spcPct val="145000"/>
              </a:lnSpc>
              <a:tabLst>
                <a:tab pos="5581015" algn="l"/>
              </a:tabLst>
            </a:pPr>
            <a:r>
              <a:rPr lang="en-US" altLang="zh-CN" b="1" kern="100" dirty="0">
                <a:latin typeface="Times New Roman"/>
                <a:cs typeface="Courier New"/>
              </a:rPr>
              <a:t>(1)</a:t>
            </a:r>
            <a:r>
              <a:rPr lang="zh-CN" altLang="zh-CN" b="1" kern="100" dirty="0">
                <a:latin typeface="Times New Roman"/>
                <a:cs typeface="Times New Roman"/>
              </a:rPr>
              <a:t>机械能可全部转化成内能，但内能不能全部转化成机械能。</a:t>
            </a:r>
            <a:endParaRPr lang="zh-CN" altLang="zh-CN" sz="1050" kern="100" dirty="0">
              <a:cs typeface="Courier New"/>
            </a:endParaRPr>
          </a:p>
          <a:p>
            <a:pPr marL="266700" indent="-266700" algn="just">
              <a:lnSpc>
                <a:spcPct val="145000"/>
              </a:lnSpc>
              <a:tabLst>
                <a:tab pos="5581015" algn="l"/>
              </a:tabLst>
            </a:pPr>
            <a:r>
              <a:rPr lang="en-US" altLang="zh-CN" b="1" kern="100" dirty="0">
                <a:latin typeface="Times New Roman"/>
                <a:cs typeface="Courier New"/>
              </a:rPr>
              <a:t>(2)</a:t>
            </a:r>
            <a:r>
              <a:rPr lang="zh-CN" altLang="zh-CN" b="1" kern="100" dirty="0">
                <a:latin typeface="Times New Roman"/>
                <a:cs typeface="Times New Roman"/>
              </a:rPr>
              <a:t>机械能和内能的转化过程具有方向性。</a:t>
            </a:r>
            <a:endParaRPr lang="zh-CN" altLang="zh-CN" sz="1050" kern="100" dirty="0">
              <a:cs typeface="Courier New"/>
            </a:endParaRPr>
          </a:p>
          <a:p>
            <a:pPr marL="266700" indent="-266700" algn="just">
              <a:lnSpc>
                <a:spcPct val="145000"/>
              </a:lnSpc>
              <a:tabLst>
                <a:tab pos="5581015" algn="l"/>
              </a:tabLst>
            </a:pPr>
            <a:r>
              <a:rPr lang="en-US" altLang="zh-CN" b="1" kern="100" dirty="0">
                <a:latin typeface="Times New Roman"/>
                <a:cs typeface="Courier New"/>
              </a:rPr>
              <a:t>(3)</a:t>
            </a:r>
            <a:r>
              <a:rPr lang="zh-CN" altLang="zh-CN" b="1" kern="100" dirty="0">
                <a:latin typeface="Times New Roman"/>
                <a:cs typeface="Times New Roman"/>
              </a:rPr>
              <a:t>两类永动机的比较。</a:t>
            </a:r>
            <a:endParaRPr lang="zh-CN" altLang="zh-CN" sz="1050" kern="100" dirty="0">
              <a:cs typeface="Courier New"/>
            </a:endParaRPr>
          </a:p>
          <a:p>
            <a:pPr marL="266700" indent="-266700" algn="just">
              <a:lnSpc>
                <a:spcPct val="145000"/>
              </a:lnSpc>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第</a:t>
            </a:r>
            <a:r>
              <a:rPr lang="zh-CN" altLang="zh-CN" b="1" kern="100" dirty="0">
                <a:latin typeface="Times New Roman"/>
                <a:cs typeface="Times New Roman"/>
              </a:rPr>
              <a:t>一类永动机：不消耗任何能量，可以不断做功</a:t>
            </a:r>
            <a:r>
              <a:rPr lang="en-US" altLang="zh-CN" b="1" kern="100" dirty="0">
                <a:latin typeface="Times New Roman"/>
                <a:cs typeface="Courier New"/>
              </a:rPr>
              <a:t>(</a:t>
            </a:r>
            <a:r>
              <a:rPr lang="zh-CN" altLang="zh-CN" b="1" kern="100" dirty="0">
                <a:latin typeface="Times New Roman"/>
                <a:ea typeface="楷体_GB2312"/>
                <a:cs typeface="Times New Roman"/>
              </a:rPr>
              <a:t>或只给予很小的能量启动后，可以永远运动下去</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cs typeface="Courier New"/>
            </a:endParaRPr>
          </a:p>
          <a:p>
            <a:pPr marL="266700" indent="-266700" algn="just">
              <a:lnSpc>
                <a:spcPct val="145000"/>
              </a:lnSpc>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第</a:t>
            </a:r>
            <a:r>
              <a:rPr lang="zh-CN" altLang="zh-CN" b="1" kern="100" dirty="0">
                <a:latin typeface="Times New Roman"/>
                <a:cs typeface="Times New Roman"/>
              </a:rPr>
              <a:t>二类永动机：将内能全部转化为机械能，而不引起其他变化</a:t>
            </a:r>
            <a:r>
              <a:rPr lang="en-US" altLang="zh-CN" b="1" kern="100" dirty="0">
                <a:latin typeface="Times New Roman"/>
                <a:cs typeface="Courier New"/>
              </a:rPr>
              <a:t>(</a:t>
            </a:r>
            <a:r>
              <a:rPr lang="zh-CN" altLang="zh-CN" b="1" kern="100" dirty="0">
                <a:latin typeface="Times New Roman"/>
                <a:ea typeface="楷体_GB2312"/>
                <a:cs typeface="Times New Roman"/>
              </a:rPr>
              <a:t>或只有一个热源，实现内能与机械能的转化</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cs typeface="Courier New"/>
            </a:endParaRPr>
          </a:p>
          <a:p>
            <a:pPr marL="266700" indent="-266700">
              <a:lnSpc>
                <a:spcPct val="145000"/>
              </a:lnSpc>
            </a:pP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095123"/>
            <a:ext cx="10975658" cy="5214197"/>
          </a:xfrm>
        </p:spPr>
        <p:txBody>
          <a:bodyPr>
            <a:normAutofit/>
          </a:bodyPr>
          <a:lstStyle/>
          <a:p>
            <a:pPr marL="452438" indent="-452438" algn="just">
              <a:tabLst>
                <a:tab pos="5581015" algn="l"/>
              </a:tabLst>
            </a:pPr>
            <a:r>
              <a:rPr lang="zh-CN" altLang="zh-CN" b="1" kern="100" dirty="0">
                <a:solidFill>
                  <a:schemeClr val="accent2">
                    <a:lumMod val="50000"/>
                  </a:schemeClr>
                </a:solidFill>
                <a:latin typeface="Times New Roman"/>
                <a:ea typeface="黑体"/>
                <a:cs typeface="Times New Roman"/>
              </a:rPr>
              <a:t>一、热现象的方向性</a:t>
            </a:r>
            <a:endParaRPr lang="zh-CN" altLang="zh-CN" sz="1050" kern="100" dirty="0">
              <a:solidFill>
                <a:schemeClr val="accent2">
                  <a:lumMod val="50000"/>
                </a:schemeClr>
              </a:solidFill>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452438" indent="-452438" algn="just">
              <a:tabLst>
                <a:tab pos="5581015" algn="l"/>
              </a:tabLst>
            </a:pPr>
            <a:r>
              <a:rPr lang="en-US" altLang="zh-CN" b="1" kern="100" dirty="0">
                <a:latin typeface="Times New Roman"/>
                <a:ea typeface="黑体"/>
                <a:cs typeface="Courier New"/>
              </a:rPr>
              <a:t>(1)</a:t>
            </a:r>
            <a:r>
              <a:rPr lang="zh-CN" altLang="zh-CN" b="1" kern="100" dirty="0">
                <a:latin typeface="Times New Roman"/>
                <a:ea typeface="黑体"/>
                <a:cs typeface="Times New Roman"/>
              </a:rPr>
              <a:t>热传导的方向性</a:t>
            </a:r>
            <a:endParaRPr lang="zh-CN" altLang="zh-CN" sz="1050" kern="100" dirty="0">
              <a:cs typeface="Courier New"/>
            </a:endParaRPr>
          </a:p>
          <a:p>
            <a:pPr marL="452438" indent="0" algn="just">
              <a:tabLst>
                <a:tab pos="5581015" algn="l"/>
              </a:tabLst>
            </a:pPr>
            <a:r>
              <a:rPr lang="zh-CN" altLang="zh-CN" b="1" kern="100" dirty="0">
                <a:cs typeface="宋体"/>
              </a:rPr>
              <a:t>①</a:t>
            </a:r>
            <a:r>
              <a:rPr lang="zh-CN" altLang="zh-CN" b="1" kern="100" dirty="0">
                <a:latin typeface="Times New Roman"/>
                <a:cs typeface="Times New Roman"/>
              </a:rPr>
              <a:t>热量可以自发地</a:t>
            </a:r>
            <a:r>
              <a:rPr lang="zh-CN" altLang="zh-CN" b="1" kern="100" dirty="0" smtClean="0">
                <a:latin typeface="Times New Roman"/>
                <a:cs typeface="Times New Roman"/>
              </a:rPr>
              <a:t>从</a:t>
            </a:r>
            <a:r>
              <a:rPr lang="en-US" altLang="zh-CN" b="1" kern="100" dirty="0" smtClean="0">
                <a:latin typeface="Times New Roman"/>
                <a:cs typeface="Times New Roman"/>
              </a:rPr>
              <a:t>______</a:t>
            </a:r>
            <a:r>
              <a:rPr lang="zh-CN" altLang="zh-CN" b="1" kern="100" dirty="0" smtClean="0">
                <a:latin typeface="Times New Roman"/>
                <a:cs typeface="Times New Roman"/>
              </a:rPr>
              <a:t>物</a:t>
            </a:r>
            <a:r>
              <a:rPr lang="zh-CN" altLang="zh-CN" b="1" kern="100" dirty="0">
                <a:latin typeface="Times New Roman"/>
                <a:cs typeface="Times New Roman"/>
              </a:rPr>
              <a:t>体传递</a:t>
            </a:r>
            <a:r>
              <a:rPr lang="zh-CN" altLang="zh-CN" b="1" kern="100" dirty="0" smtClean="0">
                <a:latin typeface="Times New Roman"/>
                <a:cs typeface="Times New Roman"/>
              </a:rPr>
              <a:t>给</a:t>
            </a:r>
            <a:r>
              <a:rPr lang="en-US" altLang="zh-CN" b="1" kern="100" dirty="0" smtClean="0">
                <a:latin typeface="Times New Roman"/>
                <a:cs typeface="Times New Roman"/>
              </a:rPr>
              <a:t>______</a:t>
            </a:r>
            <a:r>
              <a:rPr lang="zh-CN" altLang="zh-CN" b="1" kern="100" dirty="0" smtClean="0">
                <a:latin typeface="Times New Roman"/>
                <a:cs typeface="Times New Roman"/>
              </a:rPr>
              <a:t>物</a:t>
            </a:r>
            <a:r>
              <a:rPr lang="zh-CN" altLang="zh-CN" b="1" kern="100" dirty="0">
                <a:latin typeface="Times New Roman"/>
                <a:cs typeface="Times New Roman"/>
              </a:rPr>
              <a:t>体，或者由物体</a:t>
            </a:r>
            <a:r>
              <a:rPr lang="zh-CN" altLang="zh-CN" b="1" kern="100" dirty="0" smtClean="0">
                <a:latin typeface="Times New Roman"/>
                <a:cs typeface="Times New Roman"/>
              </a:rPr>
              <a:t>的</a:t>
            </a:r>
            <a:r>
              <a:rPr lang="en-US" altLang="zh-CN" b="1" kern="100" dirty="0" smtClean="0">
                <a:latin typeface="Times New Roman"/>
                <a:cs typeface="Times New Roman"/>
              </a:rPr>
              <a:t>_____</a:t>
            </a:r>
            <a:r>
              <a:rPr lang="zh-CN" altLang="zh-CN" b="1" kern="100" dirty="0" smtClean="0">
                <a:latin typeface="Times New Roman"/>
                <a:cs typeface="Times New Roman"/>
              </a:rPr>
              <a:t>部</a:t>
            </a:r>
            <a:r>
              <a:rPr lang="zh-CN" altLang="zh-CN" b="1" kern="100" dirty="0">
                <a:latin typeface="Times New Roman"/>
                <a:cs typeface="Times New Roman"/>
              </a:rPr>
              <a:t>分传递</a:t>
            </a:r>
            <a:r>
              <a:rPr lang="zh-CN" altLang="zh-CN" b="1" kern="100" dirty="0" smtClean="0">
                <a:latin typeface="Times New Roman"/>
                <a:cs typeface="Times New Roman"/>
              </a:rPr>
              <a:t>给</a:t>
            </a:r>
            <a:r>
              <a:rPr lang="en-US" altLang="zh-CN" b="1" kern="100" dirty="0" smtClean="0">
                <a:latin typeface="Times New Roman"/>
                <a:cs typeface="Times New Roman"/>
              </a:rPr>
              <a:t>______</a:t>
            </a:r>
            <a:r>
              <a:rPr lang="zh-CN" altLang="zh-CN" b="1" kern="100" dirty="0" smtClean="0">
                <a:latin typeface="Times New Roman"/>
                <a:cs typeface="Times New Roman"/>
              </a:rPr>
              <a:t>部</a:t>
            </a:r>
            <a:r>
              <a:rPr lang="zh-CN" altLang="zh-CN" b="1" kern="100" dirty="0">
                <a:latin typeface="Times New Roman"/>
                <a:cs typeface="Times New Roman"/>
              </a:rPr>
              <a:t>分。</a:t>
            </a:r>
            <a:endParaRPr lang="zh-CN" altLang="zh-CN" sz="1050" kern="100" dirty="0">
              <a:cs typeface="Courier New"/>
            </a:endParaRPr>
          </a:p>
          <a:p>
            <a:pPr marL="452438" indent="0" algn="just">
              <a:tabLst>
                <a:tab pos="5581015" algn="l"/>
              </a:tabLst>
            </a:pPr>
            <a:r>
              <a:rPr lang="zh-CN" altLang="zh-CN" b="1" kern="100" dirty="0">
                <a:cs typeface="宋体"/>
              </a:rPr>
              <a:t>②</a:t>
            </a:r>
            <a:r>
              <a:rPr lang="zh-CN" altLang="zh-CN" b="1" kern="100" dirty="0">
                <a:latin typeface="Times New Roman"/>
                <a:cs typeface="Times New Roman"/>
              </a:rPr>
              <a:t>热量不能自发地</a:t>
            </a:r>
            <a:r>
              <a:rPr lang="zh-CN" altLang="zh-CN" b="1" kern="100" dirty="0" smtClean="0">
                <a:latin typeface="Times New Roman"/>
                <a:cs typeface="Times New Roman"/>
              </a:rPr>
              <a:t>由</a:t>
            </a:r>
            <a:r>
              <a:rPr lang="en-US" altLang="zh-CN" b="1" kern="100" dirty="0" smtClean="0">
                <a:latin typeface="Times New Roman"/>
                <a:cs typeface="Times New Roman"/>
              </a:rPr>
              <a:t>_____</a:t>
            </a:r>
            <a:r>
              <a:rPr lang="zh-CN" altLang="zh-CN" b="1" kern="100" dirty="0" smtClean="0">
                <a:latin typeface="Times New Roman"/>
                <a:cs typeface="Times New Roman"/>
              </a:rPr>
              <a:t>物</a:t>
            </a:r>
            <a:r>
              <a:rPr lang="zh-CN" altLang="zh-CN" b="1" kern="100" dirty="0">
                <a:latin typeface="Times New Roman"/>
                <a:cs typeface="Times New Roman"/>
              </a:rPr>
              <a:t>体传递</a:t>
            </a:r>
            <a:r>
              <a:rPr lang="zh-CN" altLang="zh-CN" b="1" kern="100" dirty="0" smtClean="0">
                <a:latin typeface="Times New Roman"/>
                <a:cs typeface="Times New Roman"/>
              </a:rPr>
              <a:t>给</a:t>
            </a:r>
            <a:r>
              <a:rPr lang="en-US" altLang="zh-CN" b="1" kern="100" dirty="0" smtClean="0">
                <a:latin typeface="Times New Roman"/>
                <a:cs typeface="Times New Roman"/>
              </a:rPr>
              <a:t>______</a:t>
            </a:r>
            <a:r>
              <a:rPr lang="zh-CN" altLang="zh-CN" b="1" kern="100" dirty="0" smtClean="0">
                <a:latin typeface="Times New Roman"/>
                <a:cs typeface="Times New Roman"/>
              </a:rPr>
              <a:t>物</a:t>
            </a:r>
            <a:r>
              <a:rPr lang="zh-CN" altLang="zh-CN" b="1" kern="100" dirty="0">
                <a:latin typeface="Times New Roman"/>
                <a:cs typeface="Times New Roman"/>
              </a:rPr>
              <a:t>体，或者由物体</a:t>
            </a:r>
            <a:r>
              <a:rPr lang="zh-CN" altLang="zh-CN" b="1" kern="100" dirty="0" smtClean="0">
                <a:latin typeface="Times New Roman"/>
                <a:cs typeface="Times New Roman"/>
              </a:rPr>
              <a:t>的</a:t>
            </a:r>
            <a:r>
              <a:rPr lang="en-US" altLang="zh-CN" b="1" kern="100" dirty="0" smtClean="0">
                <a:latin typeface="Times New Roman"/>
                <a:cs typeface="Times New Roman"/>
              </a:rPr>
              <a:t>_____</a:t>
            </a:r>
            <a:r>
              <a:rPr lang="zh-CN" altLang="zh-CN" b="1" kern="100" dirty="0" smtClean="0">
                <a:latin typeface="Times New Roman"/>
                <a:cs typeface="Times New Roman"/>
              </a:rPr>
              <a:t>部</a:t>
            </a:r>
            <a:r>
              <a:rPr lang="zh-CN" altLang="zh-CN" b="1" kern="100" dirty="0">
                <a:latin typeface="Times New Roman"/>
                <a:cs typeface="Times New Roman"/>
              </a:rPr>
              <a:t>分传递</a:t>
            </a:r>
            <a:r>
              <a:rPr lang="zh-CN" altLang="zh-CN" b="1" kern="100" dirty="0" smtClean="0">
                <a:latin typeface="Times New Roman"/>
                <a:cs typeface="Times New Roman"/>
              </a:rPr>
              <a:t>给</a:t>
            </a:r>
            <a:r>
              <a:rPr lang="en-US" altLang="zh-CN" b="1" kern="100" dirty="0" smtClean="0">
                <a:latin typeface="Times New Roman"/>
                <a:cs typeface="Times New Roman"/>
              </a:rPr>
              <a:t>______</a:t>
            </a:r>
            <a:r>
              <a:rPr lang="zh-CN" altLang="zh-CN" b="1" kern="100" dirty="0" smtClean="0">
                <a:latin typeface="Times New Roman"/>
                <a:cs typeface="Times New Roman"/>
              </a:rPr>
              <a:t>部</a:t>
            </a:r>
            <a:r>
              <a:rPr lang="zh-CN" altLang="zh-CN" b="1" kern="100" dirty="0">
                <a:latin typeface="Times New Roman"/>
                <a:cs typeface="Times New Roman"/>
              </a:rPr>
              <a:t>分。</a:t>
            </a:r>
            <a:endParaRPr lang="zh-CN" altLang="zh-CN" sz="1050" kern="100" dirty="0">
              <a:cs typeface="Courier New"/>
            </a:endParaRPr>
          </a:p>
          <a:p>
            <a:pPr marL="452438" indent="0" algn="just">
              <a:tabLst>
                <a:tab pos="5581015" algn="l"/>
              </a:tabLst>
            </a:pPr>
            <a:r>
              <a:rPr lang="zh-CN" altLang="zh-CN" b="1" kern="100" dirty="0">
                <a:cs typeface="宋体"/>
              </a:rPr>
              <a:t>③</a:t>
            </a:r>
            <a:r>
              <a:rPr lang="zh-CN" altLang="zh-CN" b="1" kern="100" dirty="0">
                <a:latin typeface="Times New Roman"/>
                <a:cs typeface="Times New Roman"/>
              </a:rPr>
              <a:t>热传导过程</a:t>
            </a:r>
            <a:r>
              <a:rPr lang="zh-CN" altLang="zh-CN" b="1" kern="100" dirty="0" smtClean="0">
                <a:latin typeface="Times New Roman"/>
                <a:cs typeface="Times New Roman"/>
              </a:rPr>
              <a:t>是</a:t>
            </a:r>
            <a:r>
              <a:rPr lang="en-US" altLang="zh-CN" b="1" kern="100" dirty="0" smtClean="0">
                <a:latin typeface="Times New Roman"/>
                <a:cs typeface="Times New Roman"/>
              </a:rPr>
              <a:t>________</a:t>
            </a:r>
            <a:r>
              <a:rPr lang="zh-CN" altLang="zh-CN" b="1" kern="100" dirty="0" smtClean="0">
                <a:latin typeface="Times New Roman"/>
                <a:cs typeface="Times New Roman"/>
              </a:rPr>
              <a:t>过</a:t>
            </a:r>
            <a:r>
              <a:rPr lang="zh-CN" altLang="zh-CN" b="1" kern="100" dirty="0">
                <a:latin typeface="Times New Roman"/>
                <a:cs typeface="Times New Roman"/>
              </a:rPr>
              <a:t>程，具</a:t>
            </a:r>
            <a:r>
              <a:rPr lang="zh-CN" altLang="zh-CN" b="1" kern="100" dirty="0" smtClean="0">
                <a:latin typeface="Times New Roman"/>
                <a:cs typeface="Times New Roman"/>
              </a:rPr>
              <a:t>有</a:t>
            </a:r>
            <a:r>
              <a:rPr lang="en-US" altLang="zh-CN" b="1" kern="100" dirty="0" smtClean="0">
                <a:latin typeface="Times New Roman"/>
                <a:cs typeface="Times New Roman"/>
              </a:rPr>
              <a:t>_________</a:t>
            </a:r>
            <a:r>
              <a:rPr lang="zh-CN" altLang="zh-CN" b="1" kern="100" dirty="0" smtClean="0">
                <a:latin typeface="Times New Roman"/>
                <a:cs typeface="Times New Roman"/>
              </a:rPr>
              <a:t>。</a:t>
            </a:r>
            <a:endParaRPr lang="zh-CN" altLang="zh-CN" sz="1050" kern="100" dirty="0">
              <a:cs typeface="Courier New"/>
            </a:endParaRPr>
          </a:p>
          <a:p>
            <a:pPr marL="452438" indent="0"/>
            <a:endParaRPr lang="zh-CN" altLang="en-US" dirty="0"/>
          </a:p>
        </p:txBody>
      </p:sp>
      <p:pic>
        <p:nvPicPr>
          <p:cNvPr id="2050" name="Picture 2" descr="新课程学案1自学新教材.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952567" y="548679"/>
            <a:ext cx="4513411" cy="546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3736543" y="302453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高温</a:t>
            </a:r>
            <a:endParaRPr lang="zh-CN" altLang="en-US" dirty="0"/>
          </a:p>
        </p:txBody>
      </p:sp>
      <p:sp>
        <p:nvSpPr>
          <p:cNvPr id="7" name="矩形 6"/>
          <p:cNvSpPr/>
          <p:nvPr/>
        </p:nvSpPr>
        <p:spPr>
          <a:xfrm>
            <a:off x="6245486" y="303934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低温</a:t>
            </a:r>
            <a:endParaRPr lang="zh-CN" altLang="en-US" dirty="0"/>
          </a:p>
        </p:txBody>
      </p:sp>
      <p:sp>
        <p:nvSpPr>
          <p:cNvPr id="8" name="矩形 7"/>
          <p:cNvSpPr/>
          <p:nvPr/>
        </p:nvSpPr>
        <p:spPr>
          <a:xfrm>
            <a:off x="9785215" y="303934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高温</a:t>
            </a:r>
            <a:endParaRPr lang="zh-CN" altLang="en-US" dirty="0"/>
          </a:p>
        </p:txBody>
      </p:sp>
      <p:sp>
        <p:nvSpPr>
          <p:cNvPr id="9" name="矩形 8"/>
          <p:cNvSpPr/>
          <p:nvPr/>
        </p:nvSpPr>
        <p:spPr>
          <a:xfrm>
            <a:off x="1864335" y="353540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低温</a:t>
            </a:r>
            <a:endParaRPr lang="zh-CN" altLang="en-US" dirty="0"/>
          </a:p>
        </p:txBody>
      </p:sp>
      <p:sp>
        <p:nvSpPr>
          <p:cNvPr id="10" name="矩形 9"/>
          <p:cNvSpPr/>
          <p:nvPr/>
        </p:nvSpPr>
        <p:spPr>
          <a:xfrm>
            <a:off x="3664535" y="422108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低温</a:t>
            </a:r>
            <a:endParaRPr lang="zh-CN" altLang="en-US" dirty="0"/>
          </a:p>
        </p:txBody>
      </p:sp>
      <p:sp>
        <p:nvSpPr>
          <p:cNvPr id="11" name="矩形 10"/>
          <p:cNvSpPr/>
          <p:nvPr/>
        </p:nvSpPr>
        <p:spPr>
          <a:xfrm>
            <a:off x="6040799" y="422108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高温</a:t>
            </a:r>
            <a:endParaRPr lang="zh-CN" altLang="en-US" dirty="0"/>
          </a:p>
        </p:txBody>
      </p:sp>
      <p:sp>
        <p:nvSpPr>
          <p:cNvPr id="12" name="矩形 11"/>
          <p:cNvSpPr/>
          <p:nvPr/>
        </p:nvSpPr>
        <p:spPr>
          <a:xfrm>
            <a:off x="9811931" y="420865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低温</a:t>
            </a:r>
            <a:endParaRPr lang="zh-CN" altLang="en-US" dirty="0"/>
          </a:p>
        </p:txBody>
      </p:sp>
      <p:sp>
        <p:nvSpPr>
          <p:cNvPr id="13" name="矩形 12"/>
          <p:cNvSpPr/>
          <p:nvPr/>
        </p:nvSpPr>
        <p:spPr>
          <a:xfrm>
            <a:off x="1864334" y="472514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高温</a:t>
            </a:r>
            <a:endParaRPr lang="zh-CN" altLang="en-US" dirty="0"/>
          </a:p>
        </p:txBody>
      </p:sp>
      <p:sp>
        <p:nvSpPr>
          <p:cNvPr id="14" name="矩形 13"/>
          <p:cNvSpPr/>
          <p:nvPr/>
        </p:nvSpPr>
        <p:spPr>
          <a:xfrm>
            <a:off x="3088471" y="5373216"/>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不可逆</a:t>
            </a:r>
            <a:endParaRPr lang="zh-CN" altLang="en-US" dirty="0"/>
          </a:p>
        </p:txBody>
      </p:sp>
      <p:sp>
        <p:nvSpPr>
          <p:cNvPr id="15" name="矩形 14"/>
          <p:cNvSpPr/>
          <p:nvPr/>
        </p:nvSpPr>
        <p:spPr>
          <a:xfrm>
            <a:off x="5807559" y="5373215"/>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方向性</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randombar(horizont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randombar(horizont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randombar(horizontal)">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randombar(horizontal)">
                                      <p:cBhvr>
                                        <p:cTn id="5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P spid="12" grpId="0"/>
      <p:bldP spid="13" grpId="0"/>
      <p:bldP spid="14"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16632"/>
            <a:ext cx="11248468" cy="6696744"/>
          </a:xfrm>
        </p:spPr>
        <p:txBody>
          <a:bodyPr>
            <a:normAutofit lnSpcReduction="10000"/>
          </a:bodyPr>
          <a:lstStyle/>
          <a:p>
            <a:pPr indent="452438"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2</a:t>
            </a:r>
            <a:r>
              <a:rPr lang="zh-CN" altLang="zh-CN" b="1" kern="100" dirty="0">
                <a:latin typeface="Times New Roman"/>
                <a:cs typeface="Times New Roman"/>
              </a:rPr>
              <a:t>　在热学中，下列说法正确的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452438"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．第一类永动机不可制成是由于它违背了能量守恒定律</a:t>
            </a:r>
            <a:endParaRPr lang="zh-CN" altLang="zh-CN" sz="1050" kern="100" dirty="0">
              <a:cs typeface="Courier New"/>
            </a:endParaRPr>
          </a:p>
          <a:p>
            <a:pPr indent="452438"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．第二类永动机不可制成是由于它违背了能量守恒定律</a:t>
            </a:r>
            <a:endParaRPr lang="zh-CN" altLang="zh-CN" sz="1050" kern="100" dirty="0">
              <a:cs typeface="Courier New"/>
            </a:endParaRPr>
          </a:p>
          <a:p>
            <a:pPr indent="452438"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．热力学第二定律告诉我们机械能可以转化为内能而内能不能转化为机械能</a:t>
            </a:r>
            <a:endParaRPr lang="zh-CN" altLang="zh-CN" sz="1050" kern="100" dirty="0">
              <a:cs typeface="Courier New"/>
            </a:endParaRPr>
          </a:p>
          <a:p>
            <a:pPr indent="452438"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．热量只能从高温物体传向低温物体，而不能从低温物体传向高温物体</a:t>
            </a:r>
            <a:endParaRPr lang="zh-CN" altLang="zh-CN" sz="1050" kern="100" dirty="0">
              <a:cs typeface="Courier New"/>
            </a:endParaRPr>
          </a:p>
          <a:p>
            <a:pPr indent="452438"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楷体_GB2312"/>
                <a:cs typeface="Times New Roman"/>
              </a:rPr>
              <a:t>　不消耗能量而不断对外做功的第一类永动机是不可能制成的，因为它违背了能量守恒定律，故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正确；从单一热源吸收热量而对外做功的第二类永动机不违反能量守恒定律，但违反了热力学第二定律，故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错误；热力学第二定律告诉我们机械能可以转化为内能，而内能在</a:t>
            </a:r>
            <a:r>
              <a:rPr lang="en-US" altLang="zh-CN" b="1" kern="100" dirty="0">
                <a:cs typeface="Times New Roman"/>
              </a:rPr>
              <a:t>“</a:t>
            </a:r>
            <a:r>
              <a:rPr lang="zh-CN" altLang="zh-CN" b="1" kern="100" dirty="0">
                <a:latin typeface="Times New Roman"/>
                <a:ea typeface="楷体_GB2312"/>
                <a:cs typeface="Times New Roman"/>
              </a:rPr>
              <a:t>一定的条件下</a:t>
            </a:r>
            <a:r>
              <a:rPr lang="en-US" altLang="zh-CN" b="1" kern="100" dirty="0">
                <a:cs typeface="Times New Roman"/>
              </a:rPr>
              <a:t>”</a:t>
            </a:r>
            <a:r>
              <a:rPr lang="zh-CN" altLang="zh-CN" b="1" kern="100" dirty="0">
                <a:latin typeface="Times New Roman"/>
                <a:ea typeface="楷体_GB2312"/>
                <a:cs typeface="Times New Roman"/>
              </a:rPr>
              <a:t>也能转化为机械能，故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错误；热量能从高温物体传向低温物体，在</a:t>
            </a:r>
            <a:r>
              <a:rPr lang="en-US" altLang="zh-CN" b="1" kern="100" dirty="0">
                <a:cs typeface="Times New Roman"/>
              </a:rPr>
              <a:t>“</a:t>
            </a:r>
            <a:r>
              <a:rPr lang="zh-CN" altLang="zh-CN" b="1" kern="100" dirty="0">
                <a:latin typeface="Times New Roman"/>
                <a:ea typeface="楷体_GB2312"/>
                <a:cs typeface="Times New Roman"/>
              </a:rPr>
              <a:t>一定的条件下</a:t>
            </a:r>
            <a:r>
              <a:rPr lang="en-US" altLang="zh-CN" b="1" kern="100" dirty="0">
                <a:cs typeface="Times New Roman"/>
              </a:rPr>
              <a:t>”</a:t>
            </a:r>
            <a:r>
              <a:rPr lang="zh-CN" altLang="zh-CN" b="1" kern="100" dirty="0">
                <a:latin typeface="Times New Roman"/>
                <a:ea typeface="楷体_GB2312"/>
                <a:cs typeface="Times New Roman"/>
              </a:rPr>
              <a:t>也能从低温物体传向高温物体，故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452438"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cs typeface="Times New Roman"/>
              </a:rPr>
              <a:t>　</a:t>
            </a:r>
            <a:r>
              <a:rPr lang="en-US" altLang="zh-CN" b="1" kern="100" dirty="0">
                <a:latin typeface="Times New Roman"/>
                <a:cs typeface="Courier New"/>
              </a:rPr>
              <a:t>A</a:t>
            </a:r>
            <a:endParaRPr lang="zh-CN" altLang="zh-CN" sz="1050" kern="100" dirty="0">
              <a:cs typeface="Courier New"/>
            </a:endParaRPr>
          </a:p>
          <a:p>
            <a:pPr indent="452438"/>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700808"/>
            <a:ext cx="10975658" cy="4176464"/>
          </a:xfrm>
        </p:spPr>
        <p:txBody>
          <a:bodyPr/>
          <a:lstStyle/>
          <a:p>
            <a:pPr indent="452438"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indent="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关于热机的效率，下列说法正确的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452438"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．有可能达到</a:t>
            </a:r>
            <a:r>
              <a:rPr lang="en-US" altLang="zh-CN" b="1" kern="100" dirty="0">
                <a:latin typeface="Times New Roman"/>
                <a:cs typeface="Courier New"/>
              </a:rPr>
              <a:t>80%</a:t>
            </a:r>
            <a:r>
              <a:rPr lang="zh-CN" altLang="zh-CN" b="1" kern="100" dirty="0">
                <a:latin typeface="Times New Roman"/>
                <a:cs typeface="Times New Roman"/>
              </a:rPr>
              <a:t>　　　</a:t>
            </a:r>
            <a:r>
              <a:rPr lang="en-US" altLang="zh-CN" b="1" kern="100" dirty="0">
                <a:latin typeface="Times New Roman"/>
                <a:cs typeface="Courier New"/>
              </a:rPr>
              <a:t>	B</a:t>
            </a:r>
            <a:r>
              <a:rPr lang="zh-CN" altLang="zh-CN" b="1" kern="100" dirty="0">
                <a:latin typeface="Times New Roman"/>
                <a:cs typeface="Times New Roman"/>
              </a:rPr>
              <a:t>．有可能达到</a:t>
            </a:r>
            <a:r>
              <a:rPr lang="en-US" altLang="zh-CN" b="1" kern="100" dirty="0">
                <a:latin typeface="Times New Roman"/>
                <a:cs typeface="Courier New"/>
              </a:rPr>
              <a:t>100%</a:t>
            </a:r>
            <a:endParaRPr lang="zh-CN" altLang="zh-CN" sz="1050" kern="100" dirty="0">
              <a:cs typeface="Courier New"/>
            </a:endParaRPr>
          </a:p>
          <a:p>
            <a:pPr indent="452438"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．有可能超过</a:t>
            </a:r>
            <a:r>
              <a:rPr lang="en-US" altLang="zh-CN" b="1" kern="100" dirty="0">
                <a:latin typeface="Times New Roman"/>
                <a:cs typeface="Courier New"/>
              </a:rPr>
              <a:t>80% 	D</a:t>
            </a:r>
            <a:r>
              <a:rPr lang="zh-CN" altLang="zh-CN" b="1" kern="100" dirty="0">
                <a:latin typeface="Times New Roman"/>
                <a:cs typeface="Times New Roman"/>
              </a:rPr>
              <a:t>．一定能达到</a:t>
            </a:r>
            <a:r>
              <a:rPr lang="en-US" altLang="zh-CN" b="1" kern="100" dirty="0">
                <a:latin typeface="Times New Roman"/>
                <a:cs typeface="Courier New"/>
              </a:rPr>
              <a:t>100%</a:t>
            </a:r>
            <a:endParaRPr lang="zh-CN" altLang="zh-CN" sz="1050" kern="100" dirty="0">
              <a:cs typeface="Courier New"/>
            </a:endParaRPr>
          </a:p>
          <a:p>
            <a:pPr indent="452438"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根</a:t>
            </a:r>
            <a:r>
              <a:rPr lang="zh-CN" altLang="zh-CN" b="1" kern="100" dirty="0">
                <a:latin typeface="Times New Roman"/>
                <a:ea typeface="楷体_GB2312"/>
                <a:cs typeface="Times New Roman"/>
              </a:rPr>
              <a:t>据热力学第二定律，热机效率永远也达不到</a:t>
            </a:r>
            <a:r>
              <a:rPr lang="en-US" altLang="zh-CN" b="1" kern="100" dirty="0">
                <a:latin typeface="Times New Roman"/>
                <a:ea typeface="楷体_GB2312"/>
                <a:cs typeface="Courier New"/>
              </a:rPr>
              <a:t>100%</a:t>
            </a:r>
            <a:r>
              <a:rPr lang="zh-CN" altLang="zh-CN" b="1" kern="100" dirty="0">
                <a:latin typeface="Times New Roman"/>
                <a:ea typeface="楷体_GB2312"/>
                <a:cs typeface="Times New Roman"/>
              </a:rPr>
              <a:t>。</a:t>
            </a:r>
            <a:endParaRPr lang="zh-CN" altLang="zh-CN" sz="1050" kern="100" dirty="0">
              <a:cs typeface="Courier New"/>
            </a:endParaRPr>
          </a:p>
          <a:p>
            <a:pPr indent="452438"/>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AC</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116632"/>
            <a:ext cx="11305256" cy="6624736"/>
          </a:xfrm>
        </p:spPr>
        <p:txBody>
          <a:bodyPr>
            <a:normAutofit fontScale="92500" lnSpcReduction="10000"/>
          </a:bodyPr>
          <a:lstStyle/>
          <a:p>
            <a:pPr marL="360363" indent="-360363"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．下列有关热学知识的论述正确的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985838" indent="-53340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．两个温度不同的物体相互接触时，热量既能自发地从高温物体传给低温物体，也可以自发地从低温物体传给高温物体</a:t>
            </a:r>
            <a:endParaRPr lang="zh-CN" altLang="zh-CN" sz="1050" kern="100" dirty="0">
              <a:cs typeface="Courier New"/>
            </a:endParaRPr>
          </a:p>
          <a:p>
            <a:pPr marL="985838" indent="-53340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．无论用什么方式都不可能使能量从低温物体向高温物体传递</a:t>
            </a:r>
            <a:endParaRPr lang="zh-CN" altLang="zh-CN" sz="1050" kern="100" dirty="0">
              <a:cs typeface="Courier New"/>
            </a:endParaRPr>
          </a:p>
          <a:p>
            <a:pPr marL="985838" indent="-53340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．第一类永动机违背能量守恒定律，第二类永动机不违背能量守恒定律，随着科技的进步和发展，第二类永动机可以制造出来</a:t>
            </a:r>
            <a:endParaRPr lang="zh-CN" altLang="zh-CN" sz="1050" kern="100" dirty="0">
              <a:cs typeface="Courier New"/>
            </a:endParaRPr>
          </a:p>
          <a:p>
            <a:pPr marL="985838" indent="-53340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．温度是物体分子热运动平均动能的标志</a:t>
            </a:r>
            <a:endParaRPr lang="zh-CN" altLang="zh-CN" sz="1050" kern="100" dirty="0">
              <a:cs typeface="Courier New"/>
            </a:endParaRPr>
          </a:p>
          <a:p>
            <a:pPr marL="360363"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两</a:t>
            </a:r>
            <a:r>
              <a:rPr lang="zh-CN" altLang="zh-CN" b="1" kern="100" dirty="0">
                <a:latin typeface="Times New Roman"/>
                <a:ea typeface="楷体_GB2312"/>
                <a:cs typeface="Times New Roman"/>
              </a:rPr>
              <a:t>个温度不同的物体相互接触时，热量能自发地从高温物体传给低温物体，但不能自发地从低温物体传给高温物体，故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错误；在外界的影响下，能使能量从低温物体向高温物体传递，空调、冰箱就是这个原理，故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错误；第一类永动机违背能量守恒定律，不能制造出来，第二类永动机不违背能量守恒定律，但违反了热力学第二定律，同样不能制造成功，故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错误；温度是物体分子热运动激烈程度的反映，是物体分子热运动平均动能的标志，温度越高，分子热运动平均动能越大，故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marL="360363" indent="0"/>
            <a:endParaRPr lang="zh-CN" altLang="en-US" dirty="0"/>
          </a:p>
        </p:txBody>
      </p:sp>
      <p:sp>
        <p:nvSpPr>
          <p:cNvPr id="4" name="矩形 3"/>
          <p:cNvSpPr/>
          <p:nvPr/>
        </p:nvSpPr>
        <p:spPr>
          <a:xfrm>
            <a:off x="9625979" y="6165304"/>
            <a:ext cx="164500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D</a:t>
            </a:r>
            <a:r>
              <a:rPr lang="zh-CN" altLang="zh-CN" sz="2400" b="1" kern="100" dirty="0">
                <a:solidFill>
                  <a:prstClr val="black"/>
                </a:solidFill>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908720"/>
            <a:ext cx="10975658" cy="5472608"/>
          </a:xfrm>
        </p:spPr>
        <p:txBody>
          <a:bodyPr/>
          <a:lstStyle/>
          <a:p>
            <a:pPr indent="0" algn="just">
              <a:tabLst>
                <a:tab pos="5581015" algn="l"/>
              </a:tabLst>
            </a:pPr>
            <a:r>
              <a:rPr lang="zh-CN" altLang="zh-CN" b="1" kern="100" dirty="0">
                <a:solidFill>
                  <a:schemeClr val="accent2">
                    <a:lumMod val="50000"/>
                  </a:schemeClr>
                </a:solidFill>
                <a:latin typeface="Times New Roman"/>
                <a:ea typeface="黑体"/>
                <a:cs typeface="Times New Roman"/>
              </a:rPr>
              <a:t>一、培养创新意识和创新思维</a:t>
            </a:r>
            <a:endParaRPr lang="zh-CN" altLang="zh-CN" sz="1050" kern="100" dirty="0">
              <a:solidFill>
                <a:schemeClr val="accent2">
                  <a:lumMod val="50000"/>
                </a:schemeClr>
              </a:solidFill>
              <a:cs typeface="Courier New"/>
            </a:endParaRPr>
          </a:p>
          <a:p>
            <a:pPr indent="612140" algn="just">
              <a:tabLst>
                <a:tab pos="5581015" algn="l"/>
              </a:tabLst>
            </a:pPr>
            <a:r>
              <a:rPr lang="en-US" altLang="zh-CN" b="1" kern="100" dirty="0">
                <a:latin typeface="Times New Roman"/>
                <a:ea typeface="隶书"/>
                <a:cs typeface="Courier New"/>
              </a:rPr>
              <a:t>(</a:t>
            </a:r>
            <a:r>
              <a:rPr lang="zh-CN" altLang="zh-CN" b="1" kern="100" dirty="0">
                <a:latin typeface="Times New Roman"/>
                <a:ea typeface="隶书"/>
                <a:cs typeface="Times New Roman"/>
              </a:rPr>
              <a:t>选自鲁科</a:t>
            </a:r>
            <a:r>
              <a:rPr lang="zh-CN" altLang="zh-CN" b="1" kern="100" dirty="0" smtClean="0">
                <a:latin typeface="Times New Roman"/>
                <a:ea typeface="隶书"/>
                <a:cs typeface="Times New Roman"/>
              </a:rPr>
              <a:t>版教</a:t>
            </a:r>
            <a:r>
              <a:rPr lang="zh-CN" altLang="zh-CN" b="1" kern="100" dirty="0">
                <a:latin typeface="Times New Roman"/>
                <a:ea typeface="隶书"/>
                <a:cs typeface="Times New Roman"/>
              </a:rPr>
              <a:t>材</a:t>
            </a:r>
            <a:r>
              <a:rPr lang="en-US" altLang="zh-CN" b="1" kern="100" dirty="0">
                <a:cs typeface="Times New Roman"/>
              </a:rPr>
              <a:t>“</a:t>
            </a:r>
            <a:r>
              <a:rPr lang="zh-CN" altLang="zh-CN" b="1" kern="100" dirty="0">
                <a:latin typeface="Times New Roman"/>
                <a:ea typeface="隶书"/>
                <a:cs typeface="Times New Roman"/>
              </a:rPr>
              <a:t>物理聊吧</a:t>
            </a:r>
            <a:r>
              <a:rPr lang="en-US" altLang="zh-CN" b="1" kern="100" dirty="0">
                <a:cs typeface="Times New Roman"/>
              </a:rPr>
              <a:t>”</a:t>
            </a:r>
            <a:r>
              <a:rPr lang="en-US" altLang="zh-CN" b="1" kern="100" dirty="0">
                <a:latin typeface="Times New Roman"/>
                <a:ea typeface="隶书"/>
                <a:cs typeface="Courier New"/>
              </a:rPr>
              <a:t>)</a:t>
            </a:r>
            <a:r>
              <a:rPr lang="zh-CN" altLang="zh-CN" b="1" kern="100" dirty="0">
                <a:latin typeface="Times New Roman"/>
                <a:cs typeface="Times New Roman"/>
              </a:rPr>
              <a:t>一只完好的杯子从高处落到地上摔碎了</a:t>
            </a:r>
            <a:r>
              <a:rPr lang="en-US" altLang="zh-CN" b="1" kern="100" dirty="0">
                <a:latin typeface="Times New Roman"/>
                <a:cs typeface="Courier New"/>
              </a:rPr>
              <a:t>(</a:t>
            </a:r>
            <a:r>
              <a:rPr lang="zh-CN" altLang="zh-CN" b="1" kern="100" dirty="0">
                <a:latin typeface="Times New Roman"/>
                <a:cs typeface="Times New Roman"/>
              </a:rPr>
              <a:t>如图所示</a:t>
            </a:r>
            <a:r>
              <a:rPr lang="en-US" altLang="zh-CN" b="1" kern="100" dirty="0">
                <a:latin typeface="Times New Roman"/>
                <a:cs typeface="Courier New"/>
              </a:rPr>
              <a:t>)</a:t>
            </a:r>
            <a:r>
              <a:rPr lang="zh-CN" altLang="zh-CN" b="1" kern="100" dirty="0">
                <a:latin typeface="Times New Roman"/>
                <a:cs typeface="Times New Roman"/>
              </a:rPr>
              <a:t>，这</a:t>
            </a:r>
            <a:r>
              <a:rPr lang="zh-CN" altLang="zh-CN" b="1" kern="100" dirty="0" smtClean="0">
                <a:latin typeface="Times New Roman"/>
                <a:cs typeface="Times New Roman"/>
              </a:rPr>
              <a:t>是一</a:t>
            </a:r>
            <a:r>
              <a:rPr lang="zh-CN" altLang="zh-CN" b="1" kern="100" dirty="0">
                <a:latin typeface="Times New Roman"/>
                <a:cs typeface="Times New Roman"/>
              </a:rPr>
              <a:t>个可逆过程还是不可逆过程？在这个过程中熵是增加还是减少？为什么</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612140" algn="just">
              <a:tabLst>
                <a:tab pos="5581015" algn="l"/>
              </a:tabLst>
            </a:pPr>
            <a:endParaRPr lang="en-US" altLang="zh-CN" b="1" kern="100" dirty="0">
              <a:latin typeface="Times New Roman"/>
              <a:cs typeface="Times New Roman"/>
            </a:endParaRPr>
          </a:p>
          <a:p>
            <a:pPr indent="612140" algn="just">
              <a:tabLst>
                <a:tab pos="5581015" algn="l"/>
              </a:tabLst>
            </a:pPr>
            <a:endParaRPr lang="en-US" altLang="zh-CN" b="1" kern="100" dirty="0" smtClean="0">
              <a:latin typeface="Times New Roman"/>
              <a:cs typeface="Times New Roman"/>
            </a:endParaRPr>
          </a:p>
          <a:p>
            <a:pPr indent="612140" algn="just">
              <a:tabLst>
                <a:tab pos="5581015" algn="l"/>
              </a:tabLst>
            </a:pPr>
            <a:endParaRPr lang="en-US" altLang="zh-CN" b="1" kern="100" dirty="0">
              <a:latin typeface="Times New Roman"/>
              <a:cs typeface="Times New Roman"/>
            </a:endParaRPr>
          </a:p>
          <a:p>
            <a:pPr indent="612140"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完好的杯子落到地上摔碎了，它不可能自发地恢复到原来的状态，此过程是一个不可逆过程，这个过程中杯子的无序程度增加了，所以熵增加了。</a:t>
            </a:r>
            <a:endParaRPr lang="zh-CN" altLang="zh-CN" sz="1050" kern="100" dirty="0">
              <a:cs typeface="Courier New"/>
            </a:endParaRPr>
          </a:p>
          <a:p>
            <a:pPr indent="612140" algn="just">
              <a:tabLst>
                <a:tab pos="5581015" algn="l"/>
              </a:tabLst>
            </a:pPr>
            <a:endParaRPr lang="en-US" altLang="zh-CN" b="1" kern="100" dirty="0" smtClean="0">
              <a:latin typeface="Times New Roman"/>
              <a:cs typeface="Times New Roman"/>
            </a:endParaRPr>
          </a:p>
          <a:p>
            <a:pPr indent="612140" algn="just">
              <a:tabLst>
                <a:tab pos="5581015" algn="l"/>
              </a:tabLst>
            </a:pPr>
            <a:endParaRPr lang="en-US" altLang="zh-CN" b="1" kern="100" dirty="0" smtClean="0">
              <a:latin typeface="Times New Roman"/>
              <a:cs typeface="Times New Roman"/>
            </a:endParaRPr>
          </a:p>
          <a:p>
            <a:pPr indent="612140" algn="just">
              <a:tabLst>
                <a:tab pos="5581015" algn="l"/>
              </a:tabLst>
            </a:pPr>
            <a:endParaRPr lang="en-US" altLang="zh-CN" sz="1050" b="1" kern="100" dirty="0">
              <a:latin typeface="Times New Roman"/>
              <a:cs typeface="Times New Roman"/>
            </a:endParaRPr>
          </a:p>
          <a:p>
            <a:pPr indent="612140" algn="just">
              <a:tabLst>
                <a:tab pos="5581015" algn="l"/>
              </a:tabLst>
            </a:pPr>
            <a:endParaRPr lang="en-US" altLang="zh-CN" sz="1050" b="1" kern="100" dirty="0" smtClean="0">
              <a:latin typeface="Times New Roman"/>
              <a:cs typeface="Times New Roman"/>
            </a:endParaRPr>
          </a:p>
          <a:p>
            <a:pPr indent="612140" algn="just">
              <a:tabLst>
                <a:tab pos="5581015" algn="l"/>
              </a:tabLst>
            </a:pPr>
            <a:endParaRPr lang="zh-CN" altLang="zh-CN" sz="1050" kern="100" dirty="0">
              <a:cs typeface="Courier New"/>
            </a:endParaRPr>
          </a:p>
          <a:p>
            <a:endParaRPr lang="zh-CN" altLang="en-US" dirty="0"/>
          </a:p>
        </p:txBody>
      </p:sp>
      <p:pic>
        <p:nvPicPr>
          <p:cNvPr id="8194" name="Picture 2" descr="新课程学案3培优高素养.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244338" y="404664"/>
            <a:ext cx="4968552" cy="601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descr="20XWL3-20.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3649315" y="3210933"/>
            <a:ext cx="5256584" cy="1727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20923" y="116632"/>
            <a:ext cx="11801440" cy="6552728"/>
          </a:xfrm>
        </p:spPr>
        <p:txBody>
          <a:bodyPr>
            <a:normAutofit lnSpcReduction="10000"/>
          </a:bodyPr>
          <a:lstStyle/>
          <a:p>
            <a:pPr marL="452438" indent="0" algn="just">
              <a:lnSpc>
                <a:spcPct val="120000"/>
              </a:lnSpc>
              <a:tabLst>
                <a:tab pos="5581015" algn="l"/>
              </a:tabLst>
            </a:pPr>
            <a:r>
              <a:rPr lang="zh-CN" altLang="zh-CN" b="1" kern="100" dirty="0">
                <a:latin typeface="Times New Roman"/>
                <a:ea typeface="黑体"/>
                <a:cs typeface="Times New Roman"/>
              </a:rPr>
              <a:t>二、注重学以致用和思维建模</a:t>
            </a:r>
            <a:endParaRPr lang="zh-CN" altLang="zh-CN" sz="1050" kern="100" dirty="0">
              <a:cs typeface="Courier New"/>
            </a:endParaRPr>
          </a:p>
          <a:p>
            <a:pPr marL="452438" indent="-452438" algn="just">
              <a:lnSpc>
                <a:spcPct val="120000"/>
              </a:lnSpc>
              <a:tabLst>
                <a:tab pos="5581015" algn="l"/>
              </a:tabLst>
            </a:pPr>
            <a:r>
              <a:rPr lang="en-US" altLang="zh-CN" b="1" kern="100" dirty="0" smtClean="0">
                <a:latin typeface="Times New Roman"/>
                <a:cs typeface="Courier New"/>
              </a:rPr>
              <a:t>1</a:t>
            </a:r>
            <a:r>
              <a:rPr lang="zh-CN" altLang="zh-CN" b="1" kern="100" dirty="0" smtClean="0">
                <a:latin typeface="Times New Roman"/>
                <a:cs typeface="Times New Roman"/>
              </a:rPr>
              <a:t>． </a:t>
            </a:r>
            <a:r>
              <a:rPr lang="en-US" altLang="zh-CN" b="1" kern="100" dirty="0" smtClean="0">
                <a:latin typeface="Times New Roman"/>
                <a:cs typeface="Courier New"/>
              </a:rPr>
              <a:t>17</a:t>
            </a:r>
            <a:r>
              <a:rPr lang="zh-CN" altLang="zh-CN" b="1" kern="100" dirty="0">
                <a:latin typeface="Times New Roman"/>
                <a:cs typeface="Times New Roman"/>
              </a:rPr>
              <a:t>世纪</a:t>
            </a:r>
            <a:r>
              <a:rPr lang="en-US" altLang="zh-CN" b="1" kern="100" dirty="0">
                <a:latin typeface="Times New Roman"/>
                <a:cs typeface="Courier New"/>
              </a:rPr>
              <a:t>70</a:t>
            </a:r>
            <a:r>
              <a:rPr lang="zh-CN" altLang="zh-CN" b="1" kern="100" dirty="0">
                <a:latin typeface="Times New Roman"/>
                <a:cs typeface="Times New Roman"/>
              </a:rPr>
              <a:t>年代，英</a:t>
            </a:r>
            <a:r>
              <a:rPr lang="zh-CN" altLang="zh-CN" b="1" kern="100" dirty="0" smtClean="0">
                <a:latin typeface="Times New Roman"/>
                <a:cs typeface="Times New Roman"/>
              </a:rPr>
              <a:t>国</a:t>
            </a:r>
            <a:r>
              <a:rPr lang="zh-CN" altLang="en-US" b="1" kern="100" dirty="0" smtClean="0">
                <a:latin typeface="Times New Roman"/>
                <a:cs typeface="Times New Roman"/>
              </a:rPr>
              <a:t>人</a:t>
            </a:r>
            <a:r>
              <a:rPr lang="zh-CN" altLang="zh-CN" b="1" kern="100" dirty="0" smtClean="0">
                <a:latin typeface="Times New Roman"/>
                <a:cs typeface="Times New Roman"/>
              </a:rPr>
              <a:t>设</a:t>
            </a:r>
            <a:r>
              <a:rPr lang="zh-CN" altLang="zh-CN" b="1" kern="100" dirty="0">
                <a:latin typeface="Times New Roman"/>
                <a:cs typeface="Times New Roman"/>
              </a:rPr>
              <a:t>计了一</a:t>
            </a:r>
            <a:r>
              <a:rPr lang="zh-CN" altLang="zh-CN" b="1" kern="100" dirty="0" smtClean="0">
                <a:latin typeface="Times New Roman"/>
                <a:cs typeface="Times New Roman"/>
              </a:rPr>
              <a:t>种磁力</a:t>
            </a:r>
            <a:r>
              <a:rPr lang="en-US" altLang="zh-CN" b="1" kern="100" dirty="0" smtClean="0">
                <a:cs typeface="Times New Roman"/>
              </a:rPr>
              <a:t>“</a:t>
            </a:r>
            <a:r>
              <a:rPr lang="zh-CN" altLang="zh-CN" b="1" kern="100" dirty="0" smtClean="0">
                <a:latin typeface="Times New Roman"/>
                <a:cs typeface="Times New Roman"/>
              </a:rPr>
              <a:t>永</a:t>
            </a:r>
            <a:r>
              <a:rPr lang="zh-CN" altLang="zh-CN" b="1" kern="100" dirty="0">
                <a:latin typeface="Times New Roman"/>
                <a:cs typeface="Times New Roman"/>
              </a:rPr>
              <a:t>动机</a:t>
            </a:r>
            <a:r>
              <a:rPr lang="en-US" altLang="zh-CN" b="1" kern="100" dirty="0">
                <a:cs typeface="Times New Roman"/>
              </a:rPr>
              <a:t>”</a:t>
            </a:r>
            <a:r>
              <a:rPr lang="zh-CN" altLang="zh-CN" b="1" kern="100" dirty="0">
                <a:latin typeface="Times New Roman"/>
                <a:cs typeface="Times New Roman"/>
              </a:rPr>
              <a:t>，其结构如</a:t>
            </a:r>
            <a:r>
              <a:rPr lang="zh-CN" altLang="zh-CN" b="1" kern="100" dirty="0" smtClean="0">
                <a:latin typeface="Times New Roman"/>
                <a:cs typeface="Times New Roman"/>
              </a:rPr>
              <a:t>图</a:t>
            </a:r>
            <a:endParaRPr lang="en-US" altLang="zh-CN" b="1" kern="100" dirty="0" smtClean="0">
              <a:latin typeface="Times New Roman"/>
              <a:cs typeface="Times New Roman"/>
            </a:endParaRPr>
          </a:p>
          <a:p>
            <a:pPr marL="452438" indent="-452438" algn="just">
              <a:lnSpc>
                <a:spcPct val="120000"/>
              </a:lnSpc>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所</a:t>
            </a:r>
            <a:r>
              <a:rPr lang="zh-CN" altLang="zh-CN" b="1" kern="100" dirty="0">
                <a:latin typeface="Times New Roman"/>
                <a:cs typeface="Times New Roman"/>
              </a:rPr>
              <a:t>示，在斜面顶端放一块强磁铁</a:t>
            </a:r>
            <a:r>
              <a:rPr lang="en-US" altLang="zh-CN" b="1" i="1" kern="100" dirty="0" smtClean="0">
                <a:latin typeface="Times New Roman"/>
                <a:cs typeface="Courier New"/>
              </a:rPr>
              <a:t>M</a:t>
            </a:r>
            <a:r>
              <a:rPr lang="zh-CN" altLang="zh-CN" b="1" kern="100" dirty="0" smtClean="0">
                <a:latin typeface="Times New Roman"/>
                <a:cs typeface="Times New Roman"/>
              </a:rPr>
              <a:t>，斜面上</a:t>
            </a:r>
            <a:r>
              <a:rPr lang="zh-CN" altLang="zh-CN" b="1" kern="100" dirty="0">
                <a:latin typeface="Times New Roman"/>
                <a:cs typeface="Times New Roman"/>
              </a:rPr>
              <a:t>、下端各有一个小</a:t>
            </a:r>
            <a:r>
              <a:rPr lang="zh-CN" altLang="zh-CN" b="1" kern="100" dirty="0" smtClean="0">
                <a:latin typeface="Times New Roman"/>
                <a:cs typeface="Times New Roman"/>
              </a:rPr>
              <a:t>孔</a:t>
            </a:r>
            <a:endParaRPr lang="en-US" altLang="zh-CN" b="1" kern="100" dirty="0" smtClean="0">
              <a:latin typeface="Times New Roman"/>
              <a:cs typeface="Times New Roman"/>
            </a:endParaRPr>
          </a:p>
          <a:p>
            <a:pPr marL="452438" indent="-452438" algn="just">
              <a:lnSpc>
                <a:spcPct val="120000"/>
              </a:lnSpc>
              <a:tabLst>
                <a:tab pos="5581015" algn="l"/>
              </a:tabLst>
            </a:pPr>
            <a:r>
              <a:rPr lang="en-US" altLang="zh-CN" b="1" i="1" kern="100" dirty="0">
                <a:latin typeface="Times New Roman"/>
                <a:cs typeface="Times New Roman"/>
              </a:rPr>
              <a:t>	</a:t>
            </a:r>
            <a:r>
              <a:rPr lang="en-US" altLang="zh-CN" b="1" i="1" kern="100" dirty="0" smtClean="0">
                <a:latin typeface="Times New Roman"/>
                <a:cs typeface="Courier New"/>
              </a:rPr>
              <a:t>P</a:t>
            </a:r>
            <a:r>
              <a:rPr lang="zh-CN" altLang="zh-CN" b="1" kern="100" dirty="0">
                <a:latin typeface="Times New Roman"/>
                <a:cs typeface="Times New Roman"/>
              </a:rPr>
              <a:t>、</a:t>
            </a:r>
            <a:r>
              <a:rPr lang="en-US" altLang="zh-CN" b="1" i="1" kern="100" dirty="0">
                <a:latin typeface="Times New Roman"/>
                <a:cs typeface="Courier New"/>
              </a:rPr>
              <a:t>Q</a:t>
            </a:r>
            <a:r>
              <a:rPr lang="zh-CN" altLang="zh-CN" b="1" kern="100" dirty="0">
                <a:latin typeface="Times New Roman"/>
                <a:cs typeface="Times New Roman"/>
              </a:rPr>
              <a:t>，斜面下有一个连接两小孔的弯曲轨道</a:t>
            </a:r>
            <a:r>
              <a:rPr lang="zh-CN" altLang="zh-CN" b="1" kern="100" dirty="0" smtClean="0">
                <a:latin typeface="Times New Roman"/>
                <a:cs typeface="Times New Roman"/>
              </a:rPr>
              <a:t>。</a:t>
            </a:r>
            <a:r>
              <a:rPr lang="zh-CN" altLang="en-US" b="1" kern="100" dirty="0" smtClean="0">
                <a:latin typeface="Times New Roman"/>
                <a:cs typeface="Times New Roman"/>
              </a:rPr>
              <a:t>设计者</a:t>
            </a:r>
            <a:r>
              <a:rPr lang="zh-CN" altLang="zh-CN" b="1" kern="100" dirty="0" smtClean="0">
                <a:latin typeface="Times New Roman"/>
                <a:cs typeface="Times New Roman"/>
              </a:rPr>
              <a:t>认</a:t>
            </a:r>
            <a:r>
              <a:rPr lang="zh-CN" altLang="zh-CN" b="1" kern="100" dirty="0">
                <a:latin typeface="Times New Roman"/>
                <a:cs typeface="Times New Roman"/>
              </a:rPr>
              <a:t>为：如果在斜坡底放一个铁球，那么在磁铁的引力作用下，铁球会沿斜面向上运动，当球运动到</a:t>
            </a:r>
            <a:r>
              <a:rPr lang="en-US" altLang="zh-CN" b="1" i="1" kern="100" dirty="0">
                <a:latin typeface="Times New Roman"/>
                <a:cs typeface="Courier New"/>
              </a:rPr>
              <a:t>P</a:t>
            </a:r>
            <a:r>
              <a:rPr lang="zh-CN" altLang="zh-CN" b="1" kern="100" dirty="0">
                <a:latin typeface="Times New Roman"/>
                <a:cs typeface="Times New Roman"/>
              </a:rPr>
              <a:t>孔时，它会漏下，再沿着弯曲轨道返回到</a:t>
            </a:r>
            <a:r>
              <a:rPr lang="en-US" altLang="zh-CN" b="1" i="1" kern="100" dirty="0">
                <a:latin typeface="Times New Roman"/>
                <a:cs typeface="Courier New"/>
              </a:rPr>
              <a:t>Q</a:t>
            </a:r>
            <a:r>
              <a:rPr lang="zh-CN" altLang="zh-CN" b="1" kern="100" dirty="0">
                <a:latin typeface="Times New Roman"/>
                <a:cs typeface="Times New Roman"/>
              </a:rPr>
              <a:t>，由于这时球具有速</a:t>
            </a:r>
            <a:r>
              <a:rPr lang="zh-CN" altLang="zh-CN" b="1" kern="100" dirty="0" smtClean="0">
                <a:latin typeface="Times New Roman"/>
                <a:cs typeface="Times New Roman"/>
              </a:rPr>
              <a:t>度</a:t>
            </a:r>
            <a:r>
              <a:rPr lang="zh-CN" altLang="en-US" b="1" kern="100" dirty="0" smtClean="0">
                <a:latin typeface="Times New Roman"/>
                <a:cs typeface="Times New Roman"/>
              </a:rPr>
              <a:t>，</a:t>
            </a:r>
            <a:r>
              <a:rPr lang="zh-CN" altLang="zh-CN" b="1" kern="100" dirty="0" smtClean="0">
                <a:latin typeface="Times New Roman"/>
                <a:cs typeface="Times New Roman"/>
              </a:rPr>
              <a:t>所</a:t>
            </a:r>
            <a:r>
              <a:rPr lang="zh-CN" altLang="zh-CN" b="1" kern="100" dirty="0">
                <a:latin typeface="Times New Roman"/>
                <a:cs typeface="Times New Roman"/>
              </a:rPr>
              <a:t>以可以对外做功，然后铁球又被磁铁吸引回到上端，到</a:t>
            </a:r>
            <a:r>
              <a:rPr lang="en-US" altLang="zh-CN" b="1" i="1" kern="100" dirty="0">
                <a:latin typeface="Times New Roman"/>
                <a:cs typeface="Courier New"/>
              </a:rPr>
              <a:t>P</a:t>
            </a:r>
            <a:r>
              <a:rPr lang="zh-CN" altLang="zh-CN" b="1" kern="100" dirty="0">
                <a:latin typeface="Times New Roman"/>
                <a:cs typeface="Times New Roman"/>
              </a:rPr>
              <a:t>处又漏下</a:t>
            </a:r>
            <a:r>
              <a:rPr lang="en-US" altLang="zh-CN" b="1" kern="100" dirty="0">
                <a:cs typeface="Times New Roman"/>
              </a:rPr>
              <a:t>……</a:t>
            </a:r>
            <a:r>
              <a:rPr lang="zh-CN" altLang="zh-CN" b="1" kern="100" dirty="0">
                <a:latin typeface="Times New Roman"/>
                <a:cs typeface="Times New Roman"/>
              </a:rPr>
              <a:t>对于这个设计，下列判断正确的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lnSpc>
                <a:spcPct val="120000"/>
              </a:lnSpc>
              <a:tabLst>
                <a:tab pos="5581015" algn="l"/>
              </a:tabLst>
            </a:pPr>
            <a:r>
              <a:rPr lang="en-US" altLang="zh-CN" b="1" kern="100" dirty="0" smtClean="0">
                <a:latin typeface="Times New Roman"/>
                <a:cs typeface="Courier New"/>
              </a:rPr>
              <a:t>A</a:t>
            </a:r>
            <a:r>
              <a:rPr lang="zh-CN" altLang="zh-CN" b="1" kern="100" dirty="0" smtClean="0">
                <a:latin typeface="Times New Roman"/>
                <a:cs typeface="Times New Roman"/>
              </a:rPr>
              <a:t>．满足能量守恒定律，所以可行</a:t>
            </a:r>
            <a:endParaRPr lang="zh-CN" altLang="zh-CN" sz="1050" kern="100" dirty="0" smtClean="0">
              <a:cs typeface="Courier New"/>
            </a:endParaRPr>
          </a:p>
          <a:p>
            <a:pPr marL="452438" indent="0" algn="just">
              <a:lnSpc>
                <a:spcPct val="120000"/>
              </a:lnSpc>
              <a:tabLst>
                <a:tab pos="5581015" algn="l"/>
              </a:tabLst>
            </a:pPr>
            <a:r>
              <a:rPr lang="en-US" altLang="zh-CN" b="1" kern="100" dirty="0" smtClean="0">
                <a:latin typeface="Times New Roman"/>
                <a:cs typeface="Courier New"/>
              </a:rPr>
              <a:t>B</a:t>
            </a:r>
            <a:r>
              <a:rPr lang="zh-CN" altLang="zh-CN" b="1" kern="100" dirty="0" smtClean="0">
                <a:latin typeface="Times New Roman"/>
                <a:cs typeface="Times New Roman"/>
              </a:rPr>
              <a:t>．不满足热力学第二定律，所以不可行</a:t>
            </a:r>
            <a:endParaRPr lang="zh-CN" altLang="zh-CN" sz="1050" kern="100" dirty="0" smtClean="0">
              <a:cs typeface="Courier New"/>
            </a:endParaRPr>
          </a:p>
          <a:p>
            <a:pPr marL="452438" indent="0" algn="just">
              <a:lnSpc>
                <a:spcPct val="120000"/>
              </a:lnSpc>
              <a:tabLst>
                <a:tab pos="5581015" algn="l"/>
              </a:tabLst>
            </a:pPr>
            <a:r>
              <a:rPr lang="en-US" altLang="zh-CN" b="1" kern="100" dirty="0" smtClean="0">
                <a:latin typeface="Times New Roman"/>
                <a:cs typeface="Courier New"/>
              </a:rPr>
              <a:t>C</a:t>
            </a:r>
            <a:r>
              <a:rPr lang="zh-CN" altLang="zh-CN" b="1" kern="100" dirty="0" smtClean="0">
                <a:latin typeface="Times New Roman"/>
                <a:cs typeface="Times New Roman"/>
              </a:rPr>
              <a:t>．不满足机械能守恒定律，所以不可行</a:t>
            </a:r>
            <a:endParaRPr lang="zh-CN" altLang="zh-CN" sz="1050" kern="100" dirty="0" smtClean="0">
              <a:cs typeface="Courier New"/>
            </a:endParaRPr>
          </a:p>
          <a:p>
            <a:pPr marL="452438" indent="0" algn="just">
              <a:lnSpc>
                <a:spcPct val="120000"/>
              </a:lnSpc>
              <a:tabLst>
                <a:tab pos="5581015" algn="l"/>
              </a:tabLst>
            </a:pPr>
            <a:r>
              <a:rPr lang="en-US" altLang="zh-CN" b="1" kern="100" dirty="0" smtClean="0">
                <a:latin typeface="Times New Roman"/>
                <a:cs typeface="Courier New"/>
              </a:rPr>
              <a:t>D</a:t>
            </a:r>
            <a:r>
              <a:rPr lang="zh-CN" altLang="zh-CN" b="1" kern="100" dirty="0" smtClean="0">
                <a:latin typeface="Times New Roman"/>
                <a:cs typeface="Times New Roman"/>
              </a:rPr>
              <a:t>．不满足能量守恒定律，所以不可行</a:t>
            </a:r>
            <a:endParaRPr lang="zh-CN" altLang="zh-CN" sz="1050" kern="100" dirty="0" smtClean="0">
              <a:cs typeface="Courier New"/>
            </a:endParaRPr>
          </a:p>
          <a:p>
            <a:pPr marL="452438" indent="0" algn="just">
              <a:lnSpc>
                <a:spcPct val="120000"/>
              </a:lnSpc>
              <a:tabLst>
                <a:tab pos="5581015" algn="l"/>
              </a:tabLst>
            </a:pPr>
            <a:r>
              <a:rPr lang="zh-CN" altLang="zh-CN" b="1" kern="100" dirty="0" smtClean="0">
                <a:solidFill>
                  <a:srgbClr val="FF0000"/>
                </a:solidFill>
                <a:latin typeface="Times New Roman"/>
                <a:ea typeface="黑体"/>
                <a:cs typeface="Times New Roman"/>
              </a:rPr>
              <a:t>解析：</a:t>
            </a:r>
            <a:r>
              <a:rPr lang="zh-CN" altLang="zh-CN" b="1" kern="100" dirty="0" smtClean="0">
                <a:latin typeface="Times New Roman"/>
                <a:ea typeface="楷体_GB2312"/>
                <a:cs typeface="Times New Roman"/>
              </a:rPr>
              <a:t>该装置可以持续不断的对外做功，违背了能量守恒定律，故不可行，</a:t>
            </a:r>
            <a:r>
              <a:rPr lang="en-US" altLang="zh-CN" b="1" kern="100" dirty="0" smtClean="0">
                <a:latin typeface="Times New Roman"/>
                <a:ea typeface="楷体_GB2312"/>
                <a:cs typeface="Courier New"/>
              </a:rPr>
              <a:t>D</a:t>
            </a:r>
            <a:r>
              <a:rPr lang="zh-CN" altLang="zh-CN" b="1" kern="100" dirty="0" smtClean="0">
                <a:latin typeface="Times New Roman"/>
                <a:ea typeface="楷体_GB2312"/>
                <a:cs typeface="Times New Roman"/>
              </a:rPr>
              <a:t>正确。</a:t>
            </a:r>
          </a:p>
          <a:p>
            <a:pPr marL="452438" indent="0">
              <a:lnSpc>
                <a:spcPct val="120000"/>
              </a:lnSpc>
            </a:pPr>
            <a:r>
              <a:rPr lang="zh-CN" altLang="zh-CN" b="1" kern="100" dirty="0" smtClean="0">
                <a:solidFill>
                  <a:srgbClr val="FF0000"/>
                </a:solidFill>
                <a:latin typeface="Times New Roman"/>
                <a:ea typeface="黑体"/>
                <a:cs typeface="Times New Roman"/>
              </a:rPr>
              <a:t>答案：</a:t>
            </a:r>
            <a:r>
              <a:rPr lang="en-US" altLang="zh-CN" b="1" kern="100" dirty="0" smtClean="0">
                <a:latin typeface="Times New Roman"/>
                <a:ea typeface="楷体_GB2312"/>
                <a:cs typeface="Courier New"/>
              </a:rPr>
              <a:t>D</a:t>
            </a:r>
            <a:endParaRPr lang="zh-CN" altLang="en-US" dirty="0"/>
          </a:p>
        </p:txBody>
      </p:sp>
      <p:pic>
        <p:nvPicPr>
          <p:cNvPr id="9218" name="Picture 2" descr="F:\粤教版物理选择性必修第三册\21XRJWL3-2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834131" y="620688"/>
            <a:ext cx="1728192" cy="87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Effect transition="in" filter="randombar(horizontal)">
                                      <p:cBhvr>
                                        <p:cTn id="7" dur="500"/>
                                        <p:tgtEl>
                                          <p:spTgt spid="2">
                                            <p:txEl>
                                              <p:pRg st="8" end="8"/>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9" end="9"/>
                                            </p:txEl>
                                          </p:spTgt>
                                        </p:tgtEl>
                                        <p:attrNameLst>
                                          <p:attrName>style.visibility</p:attrName>
                                        </p:attrNameLst>
                                      </p:cBhvr>
                                      <p:to>
                                        <p:strVal val="visible"/>
                                      </p:to>
                                    </p:set>
                                    <p:animEffect transition="in" filter="randombar(horizontal)">
                                      <p:cBhvr>
                                        <p:cTn id="1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476672"/>
            <a:ext cx="10975658" cy="6048672"/>
          </a:xfrm>
        </p:spPr>
        <p:txBody>
          <a:bodyPr>
            <a:normAutofit/>
          </a:bodyPr>
          <a:lstStyle/>
          <a:p>
            <a:pPr marL="452438" indent="-452438" algn="just">
              <a:tabLst>
                <a:tab pos="5581015" algn="l"/>
              </a:tabLst>
            </a:pPr>
            <a:r>
              <a:rPr lang="en-US" altLang="zh-CN" b="1" kern="100" dirty="0">
                <a:latin typeface="Times New Roman"/>
                <a:cs typeface="Courier New"/>
              </a:rPr>
              <a:t>2</a:t>
            </a:r>
            <a:r>
              <a:rPr lang="zh-CN" altLang="zh-CN" b="1" kern="100" dirty="0" smtClean="0">
                <a:latin typeface="Times New Roman"/>
                <a:cs typeface="Times New Roman"/>
              </a:rPr>
              <a:t>．</a:t>
            </a:r>
            <a:r>
              <a:rPr lang="zh-CN" altLang="zh-CN" sz="1050" kern="100" dirty="0" smtClean="0">
                <a:cs typeface="Courier New"/>
              </a:rPr>
              <a:t> </a:t>
            </a:r>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如图为电冰箱的工作原理示意图。</a:t>
            </a:r>
            <a:r>
              <a:rPr lang="zh-CN" altLang="zh-CN" b="1" kern="100" dirty="0" smtClean="0">
                <a:latin typeface="Times New Roman"/>
                <a:cs typeface="Times New Roman"/>
              </a:rPr>
              <a:t>压</a:t>
            </a:r>
            <a:r>
              <a:rPr lang="en-US" altLang="zh-CN" b="1" kern="100" dirty="0">
                <a:latin typeface="Times New Roman"/>
                <a:cs typeface="Times New Roman"/>
              </a:rPr>
              <a:t>	</a:t>
            </a:r>
            <a:r>
              <a:rPr lang="zh-CN" altLang="zh-CN" b="1" kern="100" dirty="0" smtClean="0">
                <a:latin typeface="Times New Roman"/>
                <a:cs typeface="Times New Roman"/>
              </a:rPr>
              <a:t>缩</a:t>
            </a:r>
            <a:r>
              <a:rPr lang="zh-CN" altLang="zh-CN" b="1" kern="100" dirty="0">
                <a:latin typeface="Times New Roman"/>
                <a:cs typeface="Times New Roman"/>
              </a:rPr>
              <a:t>机工作时，强</a:t>
            </a:r>
            <a:r>
              <a:rPr lang="zh-CN" altLang="zh-CN" b="1" kern="100" dirty="0" smtClean="0">
                <a:latin typeface="Times New Roman"/>
                <a:cs typeface="Times New Roman"/>
              </a:rPr>
              <a:t>迫</a:t>
            </a:r>
            <a:endParaRPr lang="en-US" altLang="zh-CN" b="1" kern="100" dirty="0" smtClean="0">
              <a:latin typeface="Times New Roman"/>
              <a:cs typeface="Times New Roman"/>
            </a:endParaRPr>
          </a:p>
          <a:p>
            <a:pPr marL="452438" indent="-1588" algn="just">
              <a:tabLst>
                <a:tab pos="5581015" algn="l"/>
              </a:tabLst>
            </a:pPr>
            <a:r>
              <a:rPr lang="zh-CN" altLang="zh-CN" b="1" kern="100" dirty="0" smtClean="0">
                <a:latin typeface="Times New Roman"/>
                <a:cs typeface="Times New Roman"/>
              </a:rPr>
              <a:t>制</a:t>
            </a:r>
            <a:r>
              <a:rPr lang="zh-CN" altLang="zh-CN" b="1" kern="100" dirty="0">
                <a:latin typeface="Times New Roman"/>
                <a:cs typeface="Times New Roman"/>
              </a:rPr>
              <a:t>冷剂在冰箱内外的管道中不断循环。在</a:t>
            </a:r>
            <a:r>
              <a:rPr lang="zh-CN" altLang="zh-CN" b="1" kern="100" dirty="0" smtClean="0">
                <a:latin typeface="Times New Roman"/>
                <a:cs typeface="Times New Roman"/>
              </a:rPr>
              <a:t>蒸发</a:t>
            </a:r>
            <a:r>
              <a:rPr lang="en-US" altLang="zh-CN" b="1" kern="100" dirty="0">
                <a:latin typeface="Times New Roman"/>
                <a:cs typeface="Times New Roman"/>
              </a:rPr>
              <a:t>	</a:t>
            </a:r>
            <a:r>
              <a:rPr lang="zh-CN" altLang="zh-CN" b="1" kern="100" dirty="0" smtClean="0">
                <a:latin typeface="Times New Roman"/>
                <a:cs typeface="Times New Roman"/>
              </a:rPr>
              <a:t>器</a:t>
            </a:r>
            <a:r>
              <a:rPr lang="zh-CN" altLang="zh-CN" b="1" kern="100" dirty="0">
                <a:latin typeface="Times New Roman"/>
                <a:cs typeface="Times New Roman"/>
              </a:rPr>
              <a:t>中制冷</a:t>
            </a:r>
            <a:r>
              <a:rPr lang="zh-CN" altLang="zh-CN" b="1" kern="100" dirty="0" smtClean="0">
                <a:latin typeface="Times New Roman"/>
                <a:cs typeface="Times New Roman"/>
              </a:rPr>
              <a:t>剂</a:t>
            </a:r>
            <a:endParaRPr lang="en-US" altLang="zh-CN" b="1" kern="100" dirty="0" smtClean="0">
              <a:latin typeface="Times New Roman"/>
              <a:cs typeface="Times New Roman"/>
            </a:endParaRPr>
          </a:p>
          <a:p>
            <a:pPr marL="452438" indent="-1588" algn="just">
              <a:tabLst>
                <a:tab pos="5581015" algn="l"/>
              </a:tabLst>
            </a:pPr>
            <a:r>
              <a:rPr lang="zh-CN" altLang="zh-CN" b="1" kern="100" dirty="0" smtClean="0">
                <a:latin typeface="Times New Roman"/>
                <a:cs typeface="Times New Roman"/>
              </a:rPr>
              <a:t>汽</a:t>
            </a:r>
            <a:r>
              <a:rPr lang="zh-CN" altLang="zh-CN" b="1" kern="100" dirty="0">
                <a:latin typeface="Times New Roman"/>
                <a:cs typeface="Times New Roman"/>
              </a:rPr>
              <a:t>化吸收箱体内的热量，经过冷凝器时制冷剂液化</a:t>
            </a:r>
            <a:r>
              <a:rPr lang="zh-CN" altLang="zh-CN" b="1" kern="100" dirty="0" smtClean="0">
                <a:latin typeface="Times New Roman"/>
                <a:cs typeface="Times New Roman"/>
              </a:rPr>
              <a:t>，放</a:t>
            </a:r>
            <a:r>
              <a:rPr lang="zh-CN" altLang="zh-CN" b="1" kern="100" dirty="0">
                <a:latin typeface="Times New Roman"/>
                <a:cs typeface="Times New Roman"/>
              </a:rPr>
              <a:t>出热</a:t>
            </a:r>
            <a:r>
              <a:rPr lang="zh-CN" altLang="zh-CN" b="1" kern="100" dirty="0" smtClean="0">
                <a:latin typeface="Times New Roman"/>
                <a:cs typeface="Times New Roman"/>
              </a:rPr>
              <a:t>量</a:t>
            </a:r>
            <a:endParaRPr lang="en-US" altLang="zh-CN" b="1" kern="100" dirty="0" smtClean="0">
              <a:latin typeface="Times New Roman"/>
              <a:cs typeface="Times New Roman"/>
            </a:endParaRPr>
          </a:p>
          <a:p>
            <a:pPr marL="452438" indent="-1588" algn="just">
              <a:tabLst>
                <a:tab pos="5581015" algn="l"/>
              </a:tabLst>
            </a:pPr>
            <a:r>
              <a:rPr lang="zh-CN" altLang="zh-CN" b="1" kern="100" dirty="0" smtClean="0">
                <a:latin typeface="Times New Roman"/>
                <a:cs typeface="Times New Roman"/>
              </a:rPr>
              <a:t>到</a:t>
            </a:r>
            <a:r>
              <a:rPr lang="zh-CN" altLang="zh-CN" b="1" kern="100" dirty="0">
                <a:latin typeface="Times New Roman"/>
                <a:cs typeface="Times New Roman"/>
              </a:rPr>
              <a:t>箱体外。下列说法正确的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985838" indent="-53340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．热量可以自发地从冰箱</a:t>
            </a:r>
            <a:r>
              <a:rPr lang="zh-CN" altLang="zh-CN" b="1" kern="100" dirty="0" smtClean="0">
                <a:latin typeface="Times New Roman"/>
                <a:cs typeface="Times New Roman"/>
              </a:rPr>
              <a:t>内传</a:t>
            </a:r>
            <a:r>
              <a:rPr lang="zh-CN" altLang="zh-CN" b="1" kern="100" dirty="0">
                <a:latin typeface="Times New Roman"/>
                <a:cs typeface="Times New Roman"/>
              </a:rPr>
              <a:t>到冰箱外</a:t>
            </a:r>
            <a:endParaRPr lang="zh-CN" altLang="zh-CN" sz="1050" kern="100" dirty="0">
              <a:cs typeface="Courier New"/>
            </a:endParaRPr>
          </a:p>
          <a:p>
            <a:pPr marL="985838" indent="-53340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．电冰箱消耗电能，其制冷系统能够不断地把冰箱内的热量传到外界，在室内打开冰箱门并不能起到制冷的效果</a:t>
            </a:r>
            <a:endParaRPr lang="zh-CN" altLang="zh-CN" sz="1050" kern="100" dirty="0">
              <a:cs typeface="Courier New"/>
            </a:endParaRPr>
          </a:p>
          <a:p>
            <a:pPr marL="985838" indent="-53340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．电冰箱的工作原理违反热力学第一定律</a:t>
            </a:r>
            <a:endParaRPr lang="zh-CN" altLang="zh-CN" sz="1050" kern="100" dirty="0">
              <a:cs typeface="Courier New"/>
            </a:endParaRPr>
          </a:p>
          <a:p>
            <a:pPr marL="985838" indent="-53340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．电冰箱的工作原理不违反热力学第二定律</a:t>
            </a:r>
            <a:endParaRPr lang="zh-CN" altLang="zh-CN" sz="1050" kern="100" dirty="0">
              <a:cs typeface="Courier New"/>
            </a:endParaRPr>
          </a:p>
          <a:p>
            <a:pPr marL="985838" indent="-533400"/>
            <a:endParaRPr lang="zh-CN" altLang="en-US" dirty="0"/>
          </a:p>
        </p:txBody>
      </p:sp>
      <p:pic>
        <p:nvPicPr>
          <p:cNvPr id="10242" name="Picture 2" descr="F:\粤教版物理选择性必修第三册\21XRJWL3-2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914011" y="548680"/>
            <a:ext cx="1583571" cy="1800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484784"/>
            <a:ext cx="10975658" cy="4248472"/>
          </a:xfrm>
        </p:spPr>
        <p:txBody>
          <a:bodyPr/>
          <a:lstStyle/>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热力学第二定律可知，热量不能自发</a:t>
            </a:r>
            <a:r>
              <a:rPr lang="zh-CN" altLang="zh-CN" b="1" kern="100" dirty="0" smtClean="0">
                <a:latin typeface="Times New Roman"/>
                <a:ea typeface="楷体_GB2312"/>
                <a:cs typeface="Times New Roman"/>
              </a:rPr>
              <a:t>地从</a:t>
            </a:r>
            <a:r>
              <a:rPr lang="zh-CN" altLang="zh-CN" b="1" kern="100" dirty="0">
                <a:latin typeface="Times New Roman"/>
                <a:ea typeface="楷体_GB2312"/>
                <a:cs typeface="Times New Roman"/>
              </a:rPr>
              <a:t>低温物体传到高温物体，除非有外界的影响或帮助，电冰箱把热量从低温物体传到高温物体，需要压缩机的帮助并消耗了电能，电冰箱的工作原理不违反热力学第二定律，</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错误；热力学第一定律是热现象中内能与其他形式能的转化或内能转移的规律，是能量守恒定律的具体表现，适用于所有的热学过程，所以电冰箱的工作原理不违反热力学第一定律，</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endParaRPr lang="zh-CN" altLang="zh-CN" sz="1050" kern="100" dirty="0">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BD</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1196752"/>
            <a:ext cx="11104452" cy="4464498"/>
          </a:xfrm>
        </p:spPr>
        <p:txBody>
          <a:bodyPr/>
          <a:lstStyle/>
          <a:p>
            <a:pPr marL="534988" indent="-534988" algn="just">
              <a:tabLst>
                <a:tab pos="5581015" algn="l"/>
              </a:tabLst>
            </a:pPr>
            <a:r>
              <a:rPr lang="en-US" altLang="zh-CN" b="1" kern="100" dirty="0">
                <a:latin typeface="Times New Roman"/>
                <a:cs typeface="Courier New"/>
              </a:rPr>
              <a:t>3</a:t>
            </a:r>
            <a:r>
              <a:rPr lang="zh-CN" altLang="zh-CN" b="1" kern="100" dirty="0" smtClean="0">
                <a:latin typeface="Times New Roman"/>
                <a:cs typeface="Times New Roman"/>
              </a:rPr>
              <a:t>．如</a:t>
            </a:r>
            <a:r>
              <a:rPr lang="zh-CN" altLang="zh-CN" b="1" kern="100" dirty="0">
                <a:latin typeface="Times New Roman"/>
                <a:cs typeface="Times New Roman"/>
              </a:rPr>
              <a:t>图所示的皮筋轮子发动机将一结实而富有弹性的条形材料</a:t>
            </a:r>
            <a:r>
              <a:rPr lang="en-US" altLang="zh-CN" b="1" kern="100" dirty="0">
                <a:latin typeface="Times New Roman"/>
                <a:cs typeface="Courier New"/>
              </a:rPr>
              <a:t>(</a:t>
            </a:r>
            <a:r>
              <a:rPr lang="zh-CN" altLang="zh-CN" b="1" kern="100" dirty="0" smtClean="0">
                <a:latin typeface="Times New Roman"/>
                <a:cs typeface="Times New Roman"/>
              </a:rPr>
              <a:t>塑</a:t>
            </a:r>
            <a:endParaRPr lang="en-US" altLang="zh-CN" b="1" kern="100" dirty="0" smtClean="0">
              <a:latin typeface="Times New Roman"/>
              <a:cs typeface="Times New Roman"/>
            </a:endParaRPr>
          </a:p>
          <a:p>
            <a:pPr marL="534988" indent="-534988"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料</a:t>
            </a:r>
            <a:r>
              <a:rPr lang="zh-CN" altLang="zh-CN" b="1" kern="100" dirty="0">
                <a:latin typeface="Times New Roman"/>
                <a:cs typeface="Times New Roman"/>
              </a:rPr>
              <a:t>或薄纸板</a:t>
            </a:r>
            <a:r>
              <a:rPr lang="en-US" altLang="zh-CN" b="1" kern="100" dirty="0">
                <a:latin typeface="Times New Roman"/>
                <a:cs typeface="Courier New"/>
              </a:rPr>
              <a:t>)</a:t>
            </a:r>
            <a:r>
              <a:rPr lang="zh-CN" altLang="zh-CN" b="1" kern="100" dirty="0">
                <a:latin typeface="Times New Roman"/>
                <a:cs typeface="Times New Roman"/>
              </a:rPr>
              <a:t>，围成一个直径为</a:t>
            </a:r>
            <a:r>
              <a:rPr lang="en-US" altLang="zh-CN" b="1" kern="100" dirty="0">
                <a:latin typeface="Times New Roman"/>
                <a:cs typeface="Courier New"/>
              </a:rPr>
              <a:t>30 cm</a:t>
            </a:r>
            <a:r>
              <a:rPr lang="zh-CN" altLang="zh-CN" b="1" kern="100" dirty="0">
                <a:latin typeface="Times New Roman"/>
                <a:cs typeface="Times New Roman"/>
              </a:rPr>
              <a:t>的环，用一些皮筋固定</a:t>
            </a:r>
            <a:r>
              <a:rPr lang="zh-CN" altLang="zh-CN" b="1" kern="100" dirty="0" smtClean="0">
                <a:latin typeface="Times New Roman"/>
                <a:cs typeface="Times New Roman"/>
              </a:rPr>
              <a:t>在</a:t>
            </a:r>
            <a:endParaRPr lang="en-US" altLang="zh-CN" b="1" kern="100" dirty="0" smtClean="0">
              <a:latin typeface="Times New Roman"/>
              <a:cs typeface="Times New Roman"/>
            </a:endParaRPr>
          </a:p>
          <a:p>
            <a:pPr marL="534988" indent="-534988"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这</a:t>
            </a:r>
            <a:r>
              <a:rPr lang="zh-CN" altLang="zh-CN" b="1" kern="100" dirty="0">
                <a:latin typeface="Times New Roman"/>
                <a:cs typeface="Times New Roman"/>
              </a:rPr>
              <a:t>个环和中心轴之间。该中心轴可以在两个支架上做摩擦很</a:t>
            </a:r>
            <a:r>
              <a:rPr lang="zh-CN" altLang="zh-CN" b="1" kern="100" dirty="0" smtClean="0">
                <a:latin typeface="Times New Roman"/>
                <a:cs typeface="Times New Roman"/>
              </a:rPr>
              <a:t>小的</a:t>
            </a:r>
            <a:r>
              <a:rPr lang="zh-CN" altLang="zh-CN" b="1" kern="100" dirty="0">
                <a:latin typeface="Times New Roman"/>
                <a:cs typeface="Times New Roman"/>
              </a:rPr>
              <a:t>转动。如果轮子的一边接近一个热源，如一电灯，接收了更多热量的皮筋就会变短，迫使轮子变成椭圆形，重心不再位于旋转轴上，这就迫使轮子转动，其他的皮筋接近电灯，轮子持续变形就保证了运动无休止地进行下去。分析上述发动机能实现吗？</a:t>
            </a:r>
            <a:r>
              <a:rPr lang="en-US" altLang="zh-CN" b="1" kern="100" dirty="0">
                <a:latin typeface="Times New Roman"/>
                <a:cs typeface="Courier New"/>
              </a:rPr>
              <a:t>(</a:t>
            </a:r>
            <a:r>
              <a:rPr lang="zh-CN" altLang="zh-CN" b="1" kern="100" dirty="0">
                <a:latin typeface="Times New Roman"/>
                <a:cs typeface="Times New Roman"/>
              </a:rPr>
              <a:t>该皮筋受热形变后不能自发地恢复原状</a:t>
            </a:r>
            <a:r>
              <a:rPr lang="en-US" altLang="zh-CN" b="1" kern="100" dirty="0">
                <a:latin typeface="Times New Roman"/>
                <a:cs typeface="Courier New"/>
              </a:rPr>
              <a:t>)</a:t>
            </a:r>
            <a:endParaRPr lang="zh-CN" altLang="zh-CN" sz="1050" kern="100" dirty="0">
              <a:cs typeface="Courier New"/>
            </a:endParaRPr>
          </a:p>
          <a:p>
            <a:pPr marL="534988" indent="-534988"/>
            <a:endParaRPr lang="zh-CN" altLang="en-US" dirty="0"/>
          </a:p>
        </p:txBody>
      </p:sp>
      <p:pic>
        <p:nvPicPr>
          <p:cNvPr id="11266" name="Picture 2" descr="F:\粤教版物理选择性必修第三册\21XRJWL3-2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425175" y="1196752"/>
            <a:ext cx="1917302" cy="1153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a:latin typeface="Times New Roman"/>
                <a:ea typeface="楷体_GB2312"/>
                <a:cs typeface="Times New Roman"/>
              </a:rPr>
              <a:t>这实际上是一架第二类永动机，希望从单一热源吸收热量并把它全部用来做功，而不引起其他变化。轮子变形后，重心偏移，开始带动</a:t>
            </a:r>
            <a:r>
              <a:rPr lang="en-US" altLang="zh-CN" b="1" kern="100" dirty="0">
                <a:cs typeface="Times New Roman"/>
              </a:rPr>
              <a:t>“</a:t>
            </a:r>
            <a:r>
              <a:rPr lang="zh-CN" altLang="zh-CN" b="1" kern="100" dirty="0">
                <a:latin typeface="Times New Roman"/>
                <a:ea typeface="楷体_GB2312"/>
                <a:cs typeface="Times New Roman"/>
              </a:rPr>
              <a:t>机器</a:t>
            </a:r>
            <a:r>
              <a:rPr lang="en-US" altLang="zh-CN" b="1" kern="100" dirty="0">
                <a:cs typeface="Times New Roman"/>
              </a:rPr>
              <a:t>”</a:t>
            </a:r>
            <a:r>
              <a:rPr lang="zh-CN" altLang="zh-CN" b="1" kern="100" dirty="0">
                <a:latin typeface="Times New Roman"/>
                <a:ea typeface="楷体_GB2312"/>
                <a:cs typeface="Times New Roman"/>
              </a:rPr>
              <a:t>转动。随着轮子不同部位的靠近，轮子不断收缩变形，最后达到不可再变的程度，此时发动机不再运动。要使它继续运动，必须通过外界的能量使轮子重新恢复原状，但这违背了设计的初衷，即从单一热源吸收热量把它全部用来做功。所以这台发动机是不能制成的，它违背了热力学第二定律。</a:t>
            </a:r>
            <a:endParaRPr lang="zh-CN" altLang="zh-CN" sz="1050" kern="100" dirty="0">
              <a:cs typeface="Courier New"/>
            </a:endParaRPr>
          </a:p>
          <a:p>
            <a:pPr indent="0" algn="just">
              <a:tabLst>
                <a:tab pos="5581015" algn="l"/>
              </a:tabLst>
            </a:pPr>
            <a:r>
              <a:rPr lang="zh-CN" altLang="zh-CN" b="1" kern="100" dirty="0">
                <a:solidFill>
                  <a:srgbClr val="FF0000"/>
                </a:solidFill>
                <a:latin typeface="Times New Roman"/>
                <a:ea typeface="黑体"/>
                <a:cs typeface="Times New Roman"/>
              </a:rPr>
              <a:t>答案：</a:t>
            </a:r>
            <a:r>
              <a:rPr lang="zh-CN" altLang="zh-CN" b="1" kern="100" dirty="0">
                <a:latin typeface="Times New Roman"/>
                <a:cs typeface="Times New Roman"/>
              </a:rPr>
              <a:t>见解析</a:t>
            </a:r>
            <a:endParaRPr lang="zh-CN" altLang="zh-CN" sz="1050" kern="100" dirty="0">
              <a:cs typeface="Courier New"/>
            </a:endParaRPr>
          </a:p>
          <a:p>
            <a:pPr indent="0"/>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a:t>
            </a:r>
            <a:r>
              <a:rPr lang="zh-CN" altLang="zh-CN"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测（</a:t>
            </a:r>
            <a:r>
              <a:rPr lang="zh-CN" altLang="en-US"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十</a:t>
            </a:r>
            <a:r>
              <a:rPr lang="zh-CN" altLang="en-US" sz="2800" b="1">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一</a:t>
            </a:r>
            <a:r>
              <a:rPr lang="zh-CN" altLang="zh-CN"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692696"/>
            <a:ext cx="11305256" cy="5616624"/>
          </a:xfrm>
        </p:spPr>
        <p:txBody>
          <a:bodyPr>
            <a:normAutofit/>
          </a:bodyPr>
          <a:lstStyle/>
          <a:p>
            <a:pPr marL="360363" indent="-360363" algn="just">
              <a:tabLst>
                <a:tab pos="5581015" algn="l"/>
              </a:tabLst>
            </a:pPr>
            <a:r>
              <a:rPr lang="en-US" altLang="zh-CN" b="1" kern="100" dirty="0">
                <a:latin typeface="Times New Roman"/>
                <a:ea typeface="黑体"/>
                <a:cs typeface="Courier New"/>
              </a:rPr>
              <a:t>(2)</a:t>
            </a:r>
            <a:r>
              <a:rPr lang="zh-CN" altLang="zh-CN" b="1" kern="100" dirty="0">
                <a:latin typeface="Times New Roman"/>
                <a:ea typeface="黑体"/>
                <a:cs typeface="Times New Roman"/>
              </a:rPr>
              <a:t>机械能和内能转化的方向性</a:t>
            </a:r>
            <a:endParaRPr lang="zh-CN" altLang="zh-CN" sz="1050" kern="100" dirty="0">
              <a:cs typeface="Courier New"/>
            </a:endParaRPr>
          </a:p>
          <a:p>
            <a:pPr marL="360363" indent="-360363" algn="just">
              <a:tabLst>
                <a:tab pos="558101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机械能和内能的转化过程具</a:t>
            </a:r>
            <a:r>
              <a:rPr lang="zh-CN" altLang="zh-CN" b="1" kern="100" dirty="0" smtClean="0">
                <a:latin typeface="Times New Roman"/>
                <a:cs typeface="Times New Roman"/>
              </a:rPr>
              <a:t>有</a:t>
            </a:r>
            <a:r>
              <a:rPr lang="en-US" altLang="zh-CN" b="1" kern="100" dirty="0" smtClean="0">
                <a:latin typeface="Times New Roman"/>
                <a:cs typeface="Times New Roman"/>
              </a:rPr>
              <a:t>________</a:t>
            </a:r>
            <a:r>
              <a:rPr lang="zh-CN" altLang="zh-CN" b="1" kern="100" dirty="0" smtClean="0">
                <a:latin typeface="Times New Roman"/>
                <a:cs typeface="Times New Roman"/>
              </a:rPr>
              <a:t>。</a:t>
            </a:r>
            <a:endParaRPr lang="zh-CN" altLang="zh-CN" sz="1050" kern="100" dirty="0">
              <a:cs typeface="Courier New"/>
            </a:endParaRPr>
          </a:p>
          <a:p>
            <a:pPr marL="360363" indent="-360363" algn="just">
              <a:tabLst>
                <a:tab pos="558101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机械能可</a:t>
            </a:r>
            <a:r>
              <a:rPr lang="zh-CN" altLang="zh-CN" b="1" kern="100" dirty="0" smtClean="0">
                <a:latin typeface="Times New Roman"/>
                <a:cs typeface="Times New Roman"/>
              </a:rPr>
              <a:t>以</a:t>
            </a:r>
            <a:r>
              <a:rPr lang="en-US" altLang="zh-CN" b="1" kern="100" dirty="0" smtClean="0">
                <a:latin typeface="Times New Roman"/>
                <a:cs typeface="Times New Roman"/>
              </a:rPr>
              <a:t>_______</a:t>
            </a:r>
            <a:r>
              <a:rPr lang="zh-CN" altLang="zh-CN" b="1" kern="100" dirty="0" smtClean="0">
                <a:latin typeface="Times New Roman"/>
                <a:cs typeface="Times New Roman"/>
              </a:rPr>
              <a:t>转</a:t>
            </a:r>
            <a:r>
              <a:rPr lang="zh-CN" altLang="zh-CN" b="1" kern="100" dirty="0">
                <a:latin typeface="Times New Roman"/>
                <a:cs typeface="Times New Roman"/>
              </a:rPr>
              <a:t>化为内能，内能却无法全部用来做功以转化为机械能，而</a:t>
            </a:r>
            <a:r>
              <a:rPr lang="zh-CN" altLang="zh-CN" b="1" kern="100" dirty="0" smtClean="0">
                <a:latin typeface="Times New Roman"/>
                <a:cs typeface="Times New Roman"/>
              </a:rPr>
              <a:t>不</a:t>
            </a:r>
            <a:r>
              <a:rPr lang="en-US" altLang="zh-CN" b="1" kern="100" dirty="0" smtClean="0">
                <a:latin typeface="Times New Roman"/>
                <a:cs typeface="Times New Roman"/>
              </a:rPr>
              <a:t>______________</a:t>
            </a:r>
            <a:r>
              <a:rPr lang="zh-CN" altLang="zh-CN" b="1" kern="100" dirty="0" smtClean="0">
                <a:latin typeface="Times New Roman"/>
                <a:cs typeface="Times New Roman"/>
              </a:rPr>
              <a:t>。</a:t>
            </a:r>
            <a:endParaRPr lang="zh-CN" altLang="zh-CN" sz="1050" kern="100" dirty="0">
              <a:cs typeface="Courier New"/>
            </a:endParaRPr>
          </a:p>
          <a:p>
            <a:pPr marL="360363" indent="-360363" algn="just">
              <a:tabLst>
                <a:tab pos="5581015" algn="l"/>
              </a:tabLst>
            </a:pPr>
            <a:r>
              <a:rPr lang="en-US" altLang="zh-CN" b="1" kern="100" dirty="0" smtClean="0">
                <a:cs typeface="宋体"/>
              </a:rPr>
              <a:t>	</a:t>
            </a:r>
            <a:r>
              <a:rPr lang="zh-CN" altLang="zh-CN" b="1" kern="100" dirty="0" smtClean="0">
                <a:cs typeface="宋体"/>
              </a:rPr>
              <a:t>③</a:t>
            </a:r>
            <a:r>
              <a:rPr lang="zh-CN" altLang="zh-CN" b="1" kern="100" dirty="0">
                <a:latin typeface="Times New Roman"/>
                <a:cs typeface="Times New Roman"/>
              </a:rPr>
              <a:t>第二类永动机：</a:t>
            </a:r>
            <a:r>
              <a:rPr lang="zh-CN" altLang="zh-CN" b="1" kern="100" dirty="0" smtClean="0">
                <a:latin typeface="Times New Roman"/>
                <a:cs typeface="Times New Roman"/>
              </a:rPr>
              <a:t>从</a:t>
            </a:r>
            <a:r>
              <a:rPr lang="en-US" altLang="zh-CN" b="1" kern="100" dirty="0" smtClean="0">
                <a:latin typeface="Times New Roman"/>
                <a:cs typeface="Times New Roman"/>
              </a:rPr>
              <a:t>_________</a:t>
            </a:r>
            <a:r>
              <a:rPr lang="zh-CN" altLang="zh-CN" b="1" kern="100" dirty="0" smtClean="0">
                <a:latin typeface="Times New Roman"/>
                <a:cs typeface="Times New Roman"/>
              </a:rPr>
              <a:t>吸</a:t>
            </a:r>
            <a:r>
              <a:rPr lang="zh-CN" altLang="zh-CN" b="1" kern="100" dirty="0">
                <a:latin typeface="Times New Roman"/>
                <a:cs typeface="Times New Roman"/>
              </a:rPr>
              <a:t>收热量并全部用来做功的热机。由于违反能量转化</a:t>
            </a:r>
            <a:r>
              <a:rPr lang="zh-CN" altLang="zh-CN" b="1" kern="100" dirty="0" smtClean="0">
                <a:latin typeface="Times New Roman"/>
                <a:cs typeface="Times New Roman"/>
              </a:rPr>
              <a:t>的</a:t>
            </a:r>
            <a:r>
              <a:rPr lang="en-US" altLang="zh-CN" b="1" kern="100" dirty="0" smtClean="0">
                <a:latin typeface="Times New Roman"/>
                <a:cs typeface="Times New Roman"/>
              </a:rPr>
              <a:t>________</a:t>
            </a:r>
            <a:r>
              <a:rPr lang="zh-CN" altLang="zh-CN" b="1" kern="100" dirty="0" smtClean="0">
                <a:latin typeface="Times New Roman"/>
                <a:cs typeface="Times New Roman"/>
              </a:rPr>
              <a:t>，</a:t>
            </a:r>
            <a:r>
              <a:rPr lang="zh-CN" altLang="zh-CN" b="1" kern="100" dirty="0">
                <a:latin typeface="Times New Roman"/>
                <a:cs typeface="Times New Roman"/>
              </a:rPr>
              <a:t>因此第二类永动机是不可能制造出来的。</a:t>
            </a:r>
            <a:endParaRPr lang="zh-CN" altLang="zh-CN" sz="1050" kern="100" dirty="0">
              <a:cs typeface="Courier New"/>
            </a:endParaRPr>
          </a:p>
          <a:p>
            <a:pPr marL="360363" indent="-360363" algn="just">
              <a:tabLst>
                <a:tab pos="5581015" algn="l"/>
              </a:tabLst>
            </a:pPr>
            <a:r>
              <a:rPr lang="en-US" altLang="zh-CN" b="1" kern="100" dirty="0">
                <a:latin typeface="Times New Roman"/>
                <a:ea typeface="黑体"/>
                <a:cs typeface="Courier New"/>
              </a:rPr>
              <a:t>(3)</a:t>
            </a:r>
            <a:r>
              <a:rPr lang="zh-CN" altLang="zh-CN" b="1" kern="100" dirty="0">
                <a:latin typeface="Times New Roman"/>
                <a:ea typeface="黑体"/>
                <a:cs typeface="Times New Roman"/>
              </a:rPr>
              <a:t>扩散的方向性</a:t>
            </a:r>
            <a:endParaRPr lang="zh-CN" altLang="zh-CN" sz="1050" kern="100" dirty="0">
              <a:cs typeface="Courier New"/>
            </a:endParaRPr>
          </a:p>
          <a:p>
            <a:pPr marL="360363" indent="-360363" algn="just">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两</a:t>
            </a:r>
            <a:r>
              <a:rPr lang="zh-CN" altLang="zh-CN" b="1" kern="100" dirty="0">
                <a:latin typeface="Times New Roman"/>
                <a:cs typeface="Times New Roman"/>
              </a:rPr>
              <a:t>种不同的气体可</a:t>
            </a:r>
            <a:r>
              <a:rPr lang="zh-CN" altLang="zh-CN" b="1" kern="100" dirty="0" smtClean="0">
                <a:latin typeface="Times New Roman"/>
                <a:cs typeface="Times New Roman"/>
              </a:rPr>
              <a:t>以</a:t>
            </a:r>
            <a:r>
              <a:rPr lang="en-US" altLang="zh-CN" b="1" kern="100" dirty="0" smtClean="0">
                <a:latin typeface="Times New Roman"/>
                <a:cs typeface="Times New Roman"/>
              </a:rPr>
              <a:t>_______</a:t>
            </a:r>
            <a:r>
              <a:rPr lang="zh-CN" altLang="zh-CN" b="1" kern="100" dirty="0" smtClean="0">
                <a:latin typeface="Times New Roman"/>
                <a:cs typeface="Times New Roman"/>
              </a:rPr>
              <a:t>混</a:t>
            </a:r>
            <a:r>
              <a:rPr lang="zh-CN" altLang="zh-CN" b="1" kern="100" dirty="0">
                <a:latin typeface="Times New Roman"/>
                <a:cs typeface="Times New Roman"/>
              </a:rPr>
              <a:t>合，相反，一种均匀的混合气体却不</a:t>
            </a:r>
            <a:r>
              <a:rPr lang="zh-CN" altLang="zh-CN" b="1" kern="100" dirty="0" smtClean="0">
                <a:latin typeface="Times New Roman"/>
                <a:cs typeface="Times New Roman"/>
              </a:rPr>
              <a:t>会</a:t>
            </a:r>
            <a:r>
              <a:rPr lang="en-US" altLang="zh-CN" b="1" kern="100" dirty="0" smtClean="0">
                <a:latin typeface="Times New Roman"/>
                <a:cs typeface="Times New Roman"/>
              </a:rPr>
              <a:t>_______</a:t>
            </a:r>
            <a:r>
              <a:rPr lang="zh-CN" altLang="zh-CN" b="1" kern="100" dirty="0" smtClean="0">
                <a:latin typeface="Times New Roman"/>
                <a:cs typeface="Times New Roman"/>
              </a:rPr>
              <a:t>分</a:t>
            </a:r>
            <a:r>
              <a:rPr lang="zh-CN" altLang="zh-CN" b="1" kern="100" dirty="0">
                <a:latin typeface="Times New Roman"/>
                <a:cs typeface="Times New Roman"/>
              </a:rPr>
              <a:t>开成为两种气体。</a:t>
            </a:r>
            <a:endParaRPr lang="zh-CN" altLang="zh-CN" sz="1050" kern="100" dirty="0">
              <a:cs typeface="Courier New"/>
            </a:endParaRPr>
          </a:p>
        </p:txBody>
      </p:sp>
      <p:sp>
        <p:nvSpPr>
          <p:cNvPr id="4" name="矩形 3"/>
          <p:cNvSpPr/>
          <p:nvPr/>
        </p:nvSpPr>
        <p:spPr>
          <a:xfrm>
            <a:off x="5233491" y="1340768"/>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方向性</a:t>
            </a:r>
            <a:endParaRPr lang="zh-CN" altLang="en-US" dirty="0"/>
          </a:p>
        </p:txBody>
      </p:sp>
      <p:sp>
        <p:nvSpPr>
          <p:cNvPr id="5" name="矩形 4"/>
          <p:cNvSpPr/>
          <p:nvPr/>
        </p:nvSpPr>
        <p:spPr>
          <a:xfrm>
            <a:off x="2785219" y="198884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全部</a:t>
            </a:r>
            <a:endParaRPr lang="zh-CN" altLang="en-US" dirty="0"/>
          </a:p>
        </p:txBody>
      </p:sp>
      <p:sp>
        <p:nvSpPr>
          <p:cNvPr id="6" name="矩形 5"/>
          <p:cNvSpPr/>
          <p:nvPr/>
        </p:nvSpPr>
        <p:spPr>
          <a:xfrm>
            <a:off x="1561083" y="2564904"/>
            <a:ext cx="2040943" cy="461665"/>
          </a:xfrm>
          <a:prstGeom prst="rect">
            <a:avLst/>
          </a:prstGeom>
        </p:spPr>
        <p:txBody>
          <a:bodyPr wrap="none">
            <a:spAutoFit/>
          </a:bodyPr>
          <a:lstStyle/>
          <a:p>
            <a:r>
              <a:rPr lang="zh-CN" altLang="zh-CN" sz="2400" b="1" kern="100" dirty="0">
                <a:solidFill>
                  <a:srgbClr val="FF0000"/>
                </a:solidFill>
                <a:latin typeface="Times New Roman"/>
                <a:cs typeface="Times New Roman"/>
              </a:rPr>
              <a:t>产生其他影响</a:t>
            </a:r>
            <a:endParaRPr lang="zh-CN" altLang="en-US" dirty="0"/>
          </a:p>
        </p:txBody>
      </p:sp>
      <p:sp>
        <p:nvSpPr>
          <p:cNvPr id="7" name="矩形 6"/>
          <p:cNvSpPr/>
          <p:nvPr/>
        </p:nvSpPr>
        <p:spPr>
          <a:xfrm>
            <a:off x="3595283" y="3140968"/>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单一热源</a:t>
            </a:r>
            <a:endParaRPr lang="zh-CN" altLang="en-US" dirty="0"/>
          </a:p>
        </p:txBody>
      </p:sp>
      <p:sp>
        <p:nvSpPr>
          <p:cNvPr id="8" name="矩形 7"/>
          <p:cNvSpPr/>
          <p:nvPr/>
        </p:nvSpPr>
        <p:spPr>
          <a:xfrm>
            <a:off x="1849115" y="3717032"/>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方向性</a:t>
            </a:r>
            <a:endParaRPr lang="zh-CN" altLang="en-US" dirty="0"/>
          </a:p>
        </p:txBody>
      </p:sp>
      <p:sp>
        <p:nvSpPr>
          <p:cNvPr id="9" name="矩形 8"/>
          <p:cNvSpPr/>
          <p:nvPr/>
        </p:nvSpPr>
        <p:spPr>
          <a:xfrm>
            <a:off x="3626553" y="4941168"/>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自发地</a:t>
            </a:r>
            <a:endParaRPr lang="zh-CN" altLang="en-US" dirty="0"/>
          </a:p>
        </p:txBody>
      </p:sp>
      <p:sp>
        <p:nvSpPr>
          <p:cNvPr id="10" name="矩形 9"/>
          <p:cNvSpPr/>
          <p:nvPr/>
        </p:nvSpPr>
        <p:spPr>
          <a:xfrm>
            <a:off x="10274051" y="4930192"/>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自发地</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332656"/>
            <a:ext cx="11585416" cy="6264696"/>
          </a:xfrm>
        </p:spPr>
        <p:txBody>
          <a:bodyPr>
            <a:normAutofit lnSpcReduction="10000"/>
          </a:bodyPr>
          <a:lstStyle/>
          <a:p>
            <a:pPr marL="452438" indent="-452438" algn="just">
              <a:tabLst>
                <a:tab pos="5580063" algn="l"/>
                <a:tab pos="10582275"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452438" indent="-452438" algn="just">
              <a:tabLst>
                <a:tab pos="5580063" algn="l"/>
                <a:tab pos="10582275" algn="l"/>
              </a:tabLst>
            </a:pPr>
            <a:r>
              <a:rPr lang="en-US" altLang="zh-CN" b="1" kern="100" dirty="0">
                <a:latin typeface="Times New Roman"/>
                <a:cs typeface="Courier New"/>
              </a:rPr>
              <a:t>(1)</a:t>
            </a:r>
            <a:r>
              <a:rPr lang="zh-CN" altLang="zh-CN" b="1" kern="100" dirty="0">
                <a:latin typeface="Times New Roman"/>
                <a:cs typeface="Times New Roman"/>
              </a:rPr>
              <a:t>热量不能自发地从低温物体传向高温物体</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452438" indent="-452438" algn="just">
              <a:tabLst>
                <a:tab pos="5580063" algn="l"/>
                <a:tab pos="10582275" algn="l"/>
              </a:tabLst>
            </a:pPr>
            <a:r>
              <a:rPr lang="en-US" altLang="zh-CN" b="1" kern="100" dirty="0">
                <a:latin typeface="Times New Roman"/>
                <a:cs typeface="Courier New"/>
              </a:rPr>
              <a:t>(2)</a:t>
            </a:r>
            <a:r>
              <a:rPr lang="zh-CN" altLang="zh-CN" b="1" kern="100" dirty="0">
                <a:latin typeface="Times New Roman"/>
                <a:cs typeface="Times New Roman"/>
              </a:rPr>
              <a:t>第二类永动机违反了能量守恒定律</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452438" indent="-452438" algn="just">
              <a:tabLst>
                <a:tab pos="5580063" algn="l"/>
                <a:tab pos="10582275" algn="l"/>
              </a:tabLst>
            </a:pPr>
            <a:r>
              <a:rPr lang="en-US" altLang="zh-CN" b="1" kern="100" dirty="0">
                <a:latin typeface="Times New Roman"/>
                <a:cs typeface="Courier New"/>
              </a:rPr>
              <a:t>(3)</a:t>
            </a:r>
            <a:r>
              <a:rPr lang="zh-CN" altLang="zh-CN" b="1" kern="100" dirty="0">
                <a:latin typeface="Times New Roman"/>
                <a:cs typeface="Times New Roman"/>
              </a:rPr>
              <a:t>只要对内燃机不断改进，就可以把内燃机得到的全部内能转化为机械能</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marL="452438" indent="-452438" algn="just">
              <a:tabLst>
                <a:tab pos="5580063" algn="l"/>
                <a:tab pos="10582275"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452438" indent="-452438" algn="just">
              <a:tabLst>
                <a:tab pos="5580063" algn="l"/>
                <a:tab pos="10582275" algn="l"/>
              </a:tabLst>
            </a:pPr>
            <a:r>
              <a:rPr lang="en-US" altLang="zh-CN" b="1" kern="100" dirty="0" smtClean="0">
                <a:latin typeface="Times New Roman"/>
                <a:cs typeface="Times New Roman"/>
              </a:rPr>
              <a:t>	</a:t>
            </a:r>
            <a:r>
              <a:rPr lang="zh-CN" altLang="zh-CN" b="1" kern="100" dirty="0" smtClean="0">
                <a:latin typeface="Times New Roman"/>
                <a:cs typeface="Times New Roman"/>
              </a:rPr>
              <a:t>我</a:t>
            </a:r>
            <a:r>
              <a:rPr lang="zh-CN" altLang="zh-CN" b="1" kern="100" dirty="0">
                <a:latin typeface="Times New Roman"/>
                <a:cs typeface="Times New Roman"/>
              </a:rPr>
              <a:t>们假想：发明一种热机，并用来对物体做功，将内能全部转化为动能，而不引起其他变化。这是否可能？</a:t>
            </a:r>
            <a:endParaRPr lang="zh-CN" altLang="zh-CN" sz="1050" kern="100" dirty="0">
              <a:cs typeface="Courier New"/>
            </a:endParaRPr>
          </a:p>
          <a:p>
            <a:pPr marL="452438" indent="-452438" algn="just">
              <a:tabLst>
                <a:tab pos="5580063" algn="l"/>
                <a:tab pos="10582275"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热机不能把它得到的内能全部转化为机械能，因为热机必须有热源和冷凝器，热机工作时，总要向冷凝器放热，不可避免地</a:t>
            </a:r>
            <a:r>
              <a:rPr lang="zh-CN" altLang="zh-CN" b="1" kern="100" dirty="0" smtClean="0">
                <a:latin typeface="Times New Roman"/>
                <a:ea typeface="楷体_GB2312"/>
                <a:cs typeface="Times New Roman"/>
              </a:rPr>
              <a:t>要</a:t>
            </a:r>
            <a:r>
              <a:rPr lang="zh-CN" altLang="en-US" b="1" kern="100" dirty="0" smtClean="0">
                <a:latin typeface="Times New Roman"/>
                <a:ea typeface="楷体_GB2312"/>
                <a:cs typeface="Times New Roman"/>
              </a:rPr>
              <a:t>从</a:t>
            </a:r>
            <a:r>
              <a:rPr lang="zh-CN" altLang="zh-CN" b="1" kern="100" dirty="0" smtClean="0">
                <a:latin typeface="Times New Roman"/>
                <a:ea typeface="楷体_GB2312"/>
                <a:cs typeface="Times New Roman"/>
              </a:rPr>
              <a:t>工</a:t>
            </a:r>
            <a:r>
              <a:rPr lang="zh-CN" altLang="zh-CN" b="1" kern="100" dirty="0">
                <a:latin typeface="Times New Roman"/>
                <a:ea typeface="楷体_GB2312"/>
                <a:cs typeface="Times New Roman"/>
              </a:rPr>
              <a:t>作物质带走一部分热量</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，即使是理想热机，没有摩擦，没有漏气等能量损失，它也不可能把吸收的热量百分之百地转化为机械能，总要有一部分热量散发到冷凝器中</a:t>
            </a:r>
            <a:r>
              <a:rPr lang="zh-CN" altLang="zh-CN" b="1" kern="100" dirty="0" smtClean="0">
                <a:latin typeface="Times New Roman"/>
                <a:ea typeface="楷体_GB2312"/>
                <a:cs typeface="Times New Roman"/>
              </a:rPr>
              <a:t>。</a:t>
            </a:r>
            <a:endParaRPr lang="zh-CN" altLang="zh-CN" sz="1050" kern="100" dirty="0">
              <a:cs typeface="Courier New"/>
            </a:endParaRPr>
          </a:p>
        </p:txBody>
      </p:sp>
      <p:sp>
        <p:nvSpPr>
          <p:cNvPr id="4" name="矩形 3"/>
          <p:cNvSpPr/>
          <p:nvPr/>
        </p:nvSpPr>
        <p:spPr>
          <a:xfrm>
            <a:off x="10994131" y="1023119"/>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994131" y="1628800"/>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
        <p:nvSpPr>
          <p:cNvPr id="6" name="矩形 5"/>
          <p:cNvSpPr/>
          <p:nvPr/>
        </p:nvSpPr>
        <p:spPr>
          <a:xfrm>
            <a:off x="11026270" y="2204864"/>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2" dur="500"/>
                                        <p:tgtEl>
                                          <p:spTgt spid="2">
                                            <p:txEl>
                                              <p:pRg st="4" end="4"/>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5" dur="5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764704"/>
            <a:ext cx="10975658" cy="5544616"/>
          </a:xfrm>
        </p:spPr>
        <p:txBody>
          <a:bodyPr>
            <a:normAutofit/>
          </a:bodyPr>
          <a:lstStyle/>
          <a:p>
            <a:pPr marL="266700" indent="-266700" algn="just">
              <a:lnSpc>
                <a:spcPct val="200000"/>
              </a:lnSpc>
              <a:tabLst>
                <a:tab pos="5580063" algn="l"/>
              </a:tabLst>
            </a:pPr>
            <a:r>
              <a:rPr lang="zh-CN" altLang="zh-CN" b="1" kern="100" dirty="0">
                <a:solidFill>
                  <a:schemeClr val="accent2">
                    <a:lumMod val="50000"/>
                  </a:schemeClr>
                </a:solidFill>
                <a:latin typeface="Times New Roman"/>
                <a:ea typeface="黑体"/>
                <a:cs typeface="Times New Roman"/>
              </a:rPr>
              <a:t>二、热力学第二定律</a:t>
            </a:r>
            <a:endParaRPr lang="zh-CN" altLang="zh-CN" sz="1050" kern="100" dirty="0">
              <a:solidFill>
                <a:schemeClr val="accent2">
                  <a:lumMod val="50000"/>
                </a:schemeClr>
              </a:solidFill>
              <a:cs typeface="Courier New"/>
            </a:endParaRPr>
          </a:p>
          <a:p>
            <a:pPr marL="266700" indent="-266700" algn="just">
              <a:lnSpc>
                <a:spcPct val="200000"/>
              </a:lnSpc>
              <a:tabLst>
                <a:tab pos="5580063"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266700" indent="-266700" algn="just">
              <a:lnSpc>
                <a:spcPct val="200000"/>
              </a:lnSpc>
              <a:tabLst>
                <a:tab pos="5580063" algn="l"/>
              </a:tabLst>
            </a:pPr>
            <a:r>
              <a:rPr lang="en-US" altLang="zh-CN" b="1" kern="100" dirty="0">
                <a:latin typeface="Times New Roman"/>
                <a:cs typeface="Courier New"/>
              </a:rPr>
              <a:t>(1)</a:t>
            </a:r>
            <a:r>
              <a:rPr lang="zh-CN" altLang="zh-CN" b="1" kern="100" dirty="0">
                <a:latin typeface="Times New Roman"/>
                <a:cs typeface="Times New Roman"/>
              </a:rPr>
              <a:t>克劳修斯表述：热量不</a:t>
            </a:r>
            <a:r>
              <a:rPr lang="zh-CN" altLang="zh-CN" b="1" kern="100" dirty="0" smtClean="0">
                <a:latin typeface="Times New Roman"/>
                <a:cs typeface="Times New Roman"/>
              </a:rPr>
              <a:t>能</a:t>
            </a:r>
            <a:r>
              <a:rPr lang="en-US" altLang="zh-CN" b="1" kern="100" dirty="0" smtClean="0">
                <a:latin typeface="Times New Roman"/>
                <a:cs typeface="Times New Roman"/>
              </a:rPr>
              <a:t>________</a:t>
            </a:r>
            <a:r>
              <a:rPr lang="zh-CN" altLang="zh-CN" b="1" kern="100" dirty="0" smtClean="0">
                <a:latin typeface="Times New Roman"/>
                <a:cs typeface="Times New Roman"/>
              </a:rPr>
              <a:t>从</a:t>
            </a:r>
            <a:r>
              <a:rPr lang="zh-CN" altLang="zh-CN" b="1" kern="100" dirty="0">
                <a:latin typeface="Times New Roman"/>
                <a:cs typeface="Times New Roman"/>
              </a:rPr>
              <a:t>低温物体传递到高温物体。或者说，不可能使热量</a:t>
            </a:r>
            <a:r>
              <a:rPr lang="zh-CN" altLang="zh-CN" b="1" kern="100" dirty="0" smtClean="0">
                <a:latin typeface="Times New Roman"/>
                <a:cs typeface="Times New Roman"/>
              </a:rPr>
              <a:t>由</a:t>
            </a:r>
            <a:r>
              <a:rPr lang="en-US" altLang="zh-CN" b="1" kern="100" dirty="0" smtClean="0">
                <a:latin typeface="Times New Roman"/>
                <a:cs typeface="Times New Roman"/>
              </a:rPr>
              <a:t>___________</a:t>
            </a:r>
            <a:r>
              <a:rPr lang="zh-CN" altLang="zh-CN" b="1" kern="100" dirty="0" smtClean="0">
                <a:latin typeface="Times New Roman"/>
                <a:cs typeface="Times New Roman"/>
              </a:rPr>
              <a:t>传</a:t>
            </a:r>
            <a:r>
              <a:rPr lang="zh-CN" altLang="zh-CN" b="1" kern="100" dirty="0">
                <a:latin typeface="Times New Roman"/>
                <a:cs typeface="Times New Roman"/>
              </a:rPr>
              <a:t>递</a:t>
            </a:r>
            <a:r>
              <a:rPr lang="zh-CN" altLang="zh-CN" b="1" kern="100" dirty="0" smtClean="0">
                <a:latin typeface="Times New Roman"/>
                <a:cs typeface="Times New Roman"/>
              </a:rPr>
              <a:t>到</a:t>
            </a:r>
            <a:r>
              <a:rPr lang="en-US" altLang="zh-CN" b="1" kern="100" dirty="0" smtClean="0">
                <a:latin typeface="Times New Roman"/>
                <a:cs typeface="Times New Roman"/>
              </a:rPr>
              <a:t>__________</a:t>
            </a:r>
            <a:r>
              <a:rPr lang="zh-CN" altLang="zh-CN" b="1" kern="100" dirty="0" smtClean="0">
                <a:latin typeface="Times New Roman"/>
                <a:cs typeface="Times New Roman"/>
              </a:rPr>
              <a:t>，</a:t>
            </a:r>
            <a:r>
              <a:rPr lang="zh-CN" altLang="zh-CN" b="1" kern="100" dirty="0">
                <a:latin typeface="Times New Roman"/>
                <a:cs typeface="Times New Roman"/>
              </a:rPr>
              <a:t>而不引起其他变化。</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说明热传导的方向性</a:t>
            </a:r>
            <a:r>
              <a:rPr lang="en-US" altLang="zh-CN" b="1" kern="100" dirty="0">
                <a:latin typeface="Times New Roman"/>
                <a:ea typeface="楷体_GB2312"/>
                <a:cs typeface="Courier New"/>
              </a:rPr>
              <a:t>)</a:t>
            </a:r>
            <a:endParaRPr lang="zh-CN" altLang="zh-CN" sz="1050" kern="100" dirty="0">
              <a:cs typeface="Courier New"/>
            </a:endParaRPr>
          </a:p>
          <a:p>
            <a:pPr marL="266700" indent="-266700" algn="just">
              <a:lnSpc>
                <a:spcPct val="200000"/>
              </a:lnSpc>
              <a:tabLst>
                <a:tab pos="5580063" algn="l"/>
              </a:tabLst>
            </a:pPr>
            <a:r>
              <a:rPr lang="en-US" altLang="zh-CN" b="1" kern="100" dirty="0">
                <a:latin typeface="Times New Roman"/>
                <a:cs typeface="Courier New"/>
              </a:rPr>
              <a:t>(2)</a:t>
            </a:r>
            <a:r>
              <a:rPr lang="zh-CN" altLang="zh-CN" b="1" kern="100" dirty="0">
                <a:latin typeface="Times New Roman"/>
                <a:cs typeface="Times New Roman"/>
              </a:rPr>
              <a:t>开尔文表述：不可能</a:t>
            </a:r>
            <a:r>
              <a:rPr lang="zh-CN" altLang="zh-CN" b="1" kern="100" dirty="0" smtClean="0">
                <a:latin typeface="Times New Roman"/>
                <a:cs typeface="Times New Roman"/>
              </a:rPr>
              <a:t>从</a:t>
            </a:r>
            <a:r>
              <a:rPr lang="en-US" altLang="zh-CN" b="1" kern="100" dirty="0" smtClean="0">
                <a:latin typeface="Times New Roman"/>
                <a:cs typeface="Times New Roman"/>
              </a:rPr>
              <a:t>__________</a:t>
            </a:r>
            <a:r>
              <a:rPr lang="zh-CN" altLang="zh-CN" b="1" kern="100" dirty="0" smtClean="0">
                <a:latin typeface="Times New Roman"/>
                <a:cs typeface="Times New Roman"/>
              </a:rPr>
              <a:t>吸</a:t>
            </a:r>
            <a:r>
              <a:rPr lang="zh-CN" altLang="zh-CN" b="1" kern="100" dirty="0">
                <a:latin typeface="Times New Roman"/>
                <a:cs typeface="Times New Roman"/>
              </a:rPr>
              <a:t>收热量并把它全部用</a:t>
            </a:r>
            <a:r>
              <a:rPr lang="zh-CN" altLang="zh-CN" b="1" kern="100" dirty="0" smtClean="0">
                <a:latin typeface="Times New Roman"/>
                <a:cs typeface="Times New Roman"/>
              </a:rPr>
              <a:t>来</a:t>
            </a:r>
            <a:r>
              <a:rPr lang="en-US" altLang="zh-CN" b="1" kern="100" dirty="0" smtClean="0">
                <a:latin typeface="Times New Roman"/>
                <a:cs typeface="Times New Roman"/>
              </a:rPr>
              <a:t>______</a:t>
            </a:r>
            <a:r>
              <a:rPr lang="zh-CN" altLang="zh-CN" b="1" kern="100" dirty="0" smtClean="0">
                <a:latin typeface="Times New Roman"/>
                <a:cs typeface="Times New Roman"/>
              </a:rPr>
              <a:t>，</a:t>
            </a:r>
            <a:r>
              <a:rPr lang="zh-CN" altLang="zh-CN" b="1" kern="100" dirty="0">
                <a:latin typeface="Times New Roman"/>
                <a:cs typeface="Times New Roman"/>
              </a:rPr>
              <a:t>而不产生其他影响。</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说明机械能与内能转化的方向性</a:t>
            </a:r>
            <a:r>
              <a:rPr lang="en-US" altLang="zh-CN" b="1" kern="100" dirty="0" smtClean="0">
                <a:latin typeface="Times New Roman"/>
                <a:ea typeface="楷体_GB2312"/>
                <a:cs typeface="Courier New"/>
              </a:rPr>
              <a:t>)</a:t>
            </a:r>
            <a:endParaRPr lang="zh-CN" altLang="en-US" dirty="0"/>
          </a:p>
        </p:txBody>
      </p:sp>
      <p:sp>
        <p:nvSpPr>
          <p:cNvPr id="4" name="矩形 3"/>
          <p:cNvSpPr/>
          <p:nvPr/>
        </p:nvSpPr>
        <p:spPr>
          <a:xfrm>
            <a:off x="4408718" y="2607295"/>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自发地</a:t>
            </a:r>
            <a:endParaRPr lang="zh-CN" altLang="en-US" dirty="0"/>
          </a:p>
        </p:txBody>
      </p:sp>
      <p:sp>
        <p:nvSpPr>
          <p:cNvPr id="5" name="矩形 4"/>
          <p:cNvSpPr/>
          <p:nvPr/>
        </p:nvSpPr>
        <p:spPr>
          <a:xfrm>
            <a:off x="2515163" y="3284984"/>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低温物体</a:t>
            </a:r>
            <a:endParaRPr lang="zh-CN" altLang="en-US" dirty="0"/>
          </a:p>
        </p:txBody>
      </p:sp>
      <p:sp>
        <p:nvSpPr>
          <p:cNvPr id="6" name="矩形 5"/>
          <p:cNvSpPr/>
          <p:nvPr/>
        </p:nvSpPr>
        <p:spPr>
          <a:xfrm>
            <a:off x="5089475" y="3271519"/>
            <a:ext cx="1422184"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高温物体</a:t>
            </a:r>
            <a:endParaRPr lang="zh-CN" altLang="en-US" dirty="0"/>
          </a:p>
        </p:txBody>
      </p:sp>
      <p:sp>
        <p:nvSpPr>
          <p:cNvPr id="7" name="矩形 6"/>
          <p:cNvSpPr/>
          <p:nvPr/>
        </p:nvSpPr>
        <p:spPr>
          <a:xfrm>
            <a:off x="4027331" y="4797152"/>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单一热源</a:t>
            </a:r>
            <a:endParaRPr lang="zh-CN" altLang="en-US" dirty="0"/>
          </a:p>
        </p:txBody>
      </p:sp>
      <p:sp>
        <p:nvSpPr>
          <p:cNvPr id="8" name="矩形 7"/>
          <p:cNvSpPr/>
          <p:nvPr/>
        </p:nvSpPr>
        <p:spPr>
          <a:xfrm>
            <a:off x="9038578" y="483954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做功</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052736"/>
            <a:ext cx="10975658" cy="5040560"/>
          </a:xfrm>
        </p:spPr>
        <p:txBody>
          <a:bodyPr>
            <a:normAutofit/>
          </a:bodyPr>
          <a:lstStyle/>
          <a:p>
            <a:pPr marL="360363" indent="-360363" algn="just">
              <a:tabLst>
                <a:tab pos="5580063" algn="l"/>
                <a:tab pos="9863138"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360363" indent="-360363" algn="just">
              <a:tabLst>
                <a:tab pos="5580063" algn="l"/>
                <a:tab pos="9863138" algn="l"/>
              </a:tabLst>
            </a:pPr>
            <a:r>
              <a:rPr lang="en-US" altLang="zh-CN" b="1" kern="100" dirty="0">
                <a:latin typeface="Times New Roman"/>
                <a:cs typeface="Courier New"/>
              </a:rPr>
              <a:t>(1)</a:t>
            </a:r>
            <a:r>
              <a:rPr lang="zh-CN" altLang="zh-CN" b="1" kern="100" dirty="0">
                <a:latin typeface="Times New Roman"/>
                <a:cs typeface="Times New Roman"/>
              </a:rPr>
              <a:t>热量可以自发地从高温物体传递给低温物体</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60363" indent="-360363" algn="just">
              <a:tabLst>
                <a:tab pos="5580063" algn="l"/>
                <a:tab pos="9863138" algn="l"/>
              </a:tabLst>
            </a:pPr>
            <a:r>
              <a:rPr lang="en-US" altLang="zh-CN" b="1" kern="100" dirty="0">
                <a:latin typeface="Times New Roman"/>
                <a:cs typeface="Courier New"/>
              </a:rPr>
              <a:t>(2)</a:t>
            </a:r>
            <a:r>
              <a:rPr lang="zh-CN" altLang="zh-CN" b="1" kern="100" dirty="0">
                <a:latin typeface="Times New Roman"/>
                <a:cs typeface="Times New Roman"/>
              </a:rPr>
              <a:t>热量不可能从低温物体传递到高温物体</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60363" indent="-360363" algn="just">
              <a:tabLst>
                <a:tab pos="5580063" algn="l"/>
                <a:tab pos="9863138" algn="l"/>
              </a:tabLst>
            </a:pPr>
            <a:r>
              <a:rPr lang="en-US" altLang="zh-CN" b="1" kern="100" dirty="0">
                <a:latin typeface="Times New Roman"/>
                <a:cs typeface="Courier New"/>
              </a:rPr>
              <a:t>(3)</a:t>
            </a:r>
            <a:r>
              <a:rPr lang="zh-CN" altLang="zh-CN" b="1" kern="100" dirty="0">
                <a:latin typeface="Times New Roman"/>
                <a:cs typeface="Times New Roman"/>
              </a:rPr>
              <a:t>热机工作时从高温热源吸收的热量一定大于热机对外界所做的功</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60363" indent="-360363" algn="just">
              <a:tabLst>
                <a:tab pos="5580063" algn="l"/>
                <a:tab pos="9863138"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360363" indent="-360363" algn="just">
              <a:tabLst>
                <a:tab pos="5580063" algn="l"/>
                <a:tab pos="9863138" algn="l"/>
              </a:tabLst>
            </a:pPr>
            <a:r>
              <a:rPr lang="en-US" altLang="zh-CN" b="1" kern="100" dirty="0" smtClean="0">
                <a:latin typeface="Times New Roman"/>
                <a:cs typeface="Times New Roman"/>
              </a:rPr>
              <a:t>	</a:t>
            </a:r>
            <a:r>
              <a:rPr lang="zh-CN" altLang="zh-CN" b="1" kern="100" dirty="0" smtClean="0">
                <a:latin typeface="Times New Roman"/>
                <a:cs typeface="Times New Roman"/>
              </a:rPr>
              <a:t>两</a:t>
            </a:r>
            <a:r>
              <a:rPr lang="zh-CN" altLang="zh-CN" b="1" kern="100" dirty="0">
                <a:latin typeface="Times New Roman"/>
                <a:cs typeface="Times New Roman"/>
              </a:rPr>
              <a:t>个不同的物体接触时，热量自发地从高温物体传递给低温物体。此处</a:t>
            </a:r>
            <a:r>
              <a:rPr lang="en-US" altLang="zh-CN" b="1" kern="100" dirty="0">
                <a:cs typeface="Times New Roman"/>
              </a:rPr>
              <a:t>“</a:t>
            </a:r>
            <a:r>
              <a:rPr lang="zh-CN" altLang="zh-CN" b="1" kern="100" dirty="0">
                <a:latin typeface="Times New Roman"/>
                <a:cs typeface="Times New Roman"/>
              </a:rPr>
              <a:t>自发地</a:t>
            </a:r>
            <a:r>
              <a:rPr lang="en-US" altLang="zh-CN" b="1" kern="100" dirty="0">
                <a:cs typeface="Times New Roman"/>
              </a:rPr>
              <a:t>”</a:t>
            </a:r>
            <a:r>
              <a:rPr lang="zh-CN" altLang="zh-CN" b="1" kern="100" dirty="0">
                <a:latin typeface="Times New Roman"/>
                <a:cs typeface="Times New Roman"/>
              </a:rPr>
              <a:t>的含义是什么？</a:t>
            </a:r>
            <a:endParaRPr lang="zh-CN" altLang="zh-CN" sz="1050" kern="100" dirty="0">
              <a:cs typeface="Courier New"/>
            </a:endParaRPr>
          </a:p>
          <a:p>
            <a:pPr marL="360363" indent="-360363" algn="just">
              <a:tabLst>
                <a:tab pos="5580063" algn="l"/>
                <a:tab pos="9863138"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en-US" altLang="zh-CN" b="1" kern="100" dirty="0">
                <a:cs typeface="Times New Roman"/>
              </a:rPr>
              <a:t>“</a:t>
            </a:r>
            <a:r>
              <a:rPr lang="zh-CN" altLang="zh-CN" b="1" kern="100" dirty="0">
                <a:latin typeface="Times New Roman"/>
                <a:ea typeface="楷体_GB2312"/>
                <a:cs typeface="Times New Roman"/>
              </a:rPr>
              <a:t>自发地</a:t>
            </a:r>
            <a:r>
              <a:rPr lang="en-US" altLang="zh-CN" b="1" kern="100" dirty="0">
                <a:cs typeface="Times New Roman"/>
              </a:rPr>
              <a:t>”</a:t>
            </a:r>
            <a:r>
              <a:rPr lang="zh-CN" altLang="zh-CN" b="1" kern="100" dirty="0">
                <a:latin typeface="Times New Roman"/>
                <a:ea typeface="楷体_GB2312"/>
                <a:cs typeface="Times New Roman"/>
              </a:rPr>
              <a:t>的含义是指没有任何外界影响或者其他帮助。</a:t>
            </a:r>
            <a:endParaRPr lang="zh-CN" altLang="zh-CN" sz="1050" kern="100" dirty="0">
              <a:cs typeface="Courier New"/>
            </a:endParaRPr>
          </a:p>
          <a:p>
            <a:pPr marL="360363" indent="-360363">
              <a:tabLst>
                <a:tab pos="5580063" algn="l"/>
                <a:tab pos="9863138" algn="l"/>
              </a:tabLst>
            </a:pPr>
            <a:endParaRPr lang="zh-CN" altLang="en-US" dirty="0"/>
          </a:p>
        </p:txBody>
      </p:sp>
      <p:sp>
        <p:nvSpPr>
          <p:cNvPr id="4" name="矩形 3"/>
          <p:cNvSpPr/>
          <p:nvPr/>
        </p:nvSpPr>
        <p:spPr>
          <a:xfrm>
            <a:off x="10562083" y="177281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573051" y="306896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6" name="矩形 5"/>
          <p:cNvSpPr/>
          <p:nvPr/>
        </p:nvSpPr>
        <p:spPr>
          <a:xfrm>
            <a:off x="10573051" y="2391271"/>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2" dur="500"/>
                                        <p:tgtEl>
                                          <p:spTgt spid="2">
                                            <p:txEl>
                                              <p:pRg st="4" end="4"/>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5" dur="5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1312607"/>
            <a:ext cx="10975658" cy="4464498"/>
          </a:xfrm>
        </p:spPr>
        <p:txBody>
          <a:bodyPr/>
          <a:lstStyle/>
          <a:p>
            <a:pPr indent="0" algn="ctr">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一</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热力学第二定律的理解及应用</a:t>
            </a:r>
            <a:endParaRPr lang="zh-CN" altLang="zh-CN" sz="1050" kern="100" dirty="0">
              <a:solidFill>
                <a:srgbClr val="7030A0"/>
              </a:solidFill>
              <a:cs typeface="Courier New"/>
            </a:endParaRPr>
          </a:p>
          <a:p>
            <a:pPr indent="0" algn="just">
              <a:tabLst>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0" algn="just">
              <a:tabLst>
                <a:tab pos="5581015" algn="l"/>
              </a:tabLst>
            </a:pPr>
            <a:r>
              <a:rPr lang="zh-CN" altLang="zh-CN" b="1" kern="100" dirty="0">
                <a:latin typeface="Times New Roman"/>
                <a:cs typeface="Times New Roman"/>
              </a:rPr>
              <a:t>如图是热量在传递过</a:t>
            </a:r>
            <a:r>
              <a:rPr lang="zh-CN" altLang="zh-CN" b="1" kern="100" dirty="0" smtClean="0">
                <a:latin typeface="Times New Roman"/>
                <a:cs typeface="Times New Roman"/>
              </a:rPr>
              <a:t>程中的</a:t>
            </a:r>
            <a:r>
              <a:rPr lang="zh-CN" altLang="zh-CN" b="1" kern="100" dirty="0">
                <a:latin typeface="Times New Roman"/>
                <a:cs typeface="Times New Roman"/>
              </a:rPr>
              <a:t>情景。</a:t>
            </a:r>
            <a:endParaRPr lang="zh-CN" altLang="zh-CN" sz="1050" kern="100" dirty="0">
              <a:cs typeface="Courier New"/>
            </a:endParaRPr>
          </a:p>
          <a:p>
            <a:pPr indent="0"/>
            <a:endParaRPr lang="zh-CN" altLang="en-US" dirty="0"/>
          </a:p>
        </p:txBody>
      </p:sp>
      <p:pic>
        <p:nvPicPr>
          <p:cNvPr id="3074" name="Picture 2" descr="新课程学案2探究新知能.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346061" y="448511"/>
            <a:ext cx="5328592" cy="64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descr="21XRJWL3-19.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3202045" y="3616863"/>
            <a:ext cx="6291204" cy="218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360363" indent="-360363" algn="just">
              <a:tabLst>
                <a:tab pos="5581015" algn="l"/>
              </a:tabLst>
            </a:pPr>
            <a:r>
              <a:rPr lang="zh-CN" altLang="zh-CN" b="1" kern="100" dirty="0">
                <a:latin typeface="Times New Roman"/>
                <a:ea typeface="黑体"/>
                <a:cs typeface="Times New Roman"/>
              </a:rPr>
              <a:t>讨论</a:t>
            </a:r>
            <a:r>
              <a:rPr lang="zh-CN" altLang="zh-CN" b="1" kern="100" dirty="0">
                <a:latin typeface="Times New Roman"/>
                <a:cs typeface="Times New Roman"/>
              </a:rPr>
              <a:t>：</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在自然过程中热量是如何传递的？</a:t>
            </a:r>
            <a:endParaRPr lang="zh-CN" altLang="zh-CN" sz="1050" kern="100" dirty="0">
              <a:cs typeface="Courier New"/>
            </a:endParaRPr>
          </a:p>
          <a:p>
            <a:pPr marL="360363" indent="-360363" algn="just">
              <a:tabLst>
                <a:tab pos="5581015"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热量由温度高的物体传递给温度低的物体，或由温度高的地方传递到温度低的地方。</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空调和冰箱是如何传递热量的？</a:t>
            </a:r>
            <a:endParaRPr lang="zh-CN" altLang="zh-CN" sz="1050" kern="100" dirty="0">
              <a:cs typeface="Courier New"/>
            </a:endParaRPr>
          </a:p>
          <a:p>
            <a:pPr marL="360363" indent="-360363" algn="just">
              <a:tabLst>
                <a:tab pos="5581015"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空调和冰箱可以通过电机做功，把热量从温度比较低的房间内或冰箱内传递到房间外或冰箱外。</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92931" y="116630"/>
            <a:ext cx="11809312" cy="6624738"/>
          </a:xfrm>
        </p:spPr>
        <p:txBody>
          <a:bodyPr>
            <a:normAutofit lnSpcReduction="10000"/>
          </a:bodyPr>
          <a:lstStyle/>
          <a:p>
            <a:pPr marL="452438" indent="-452438"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对热力学第二定律的理解</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en-US" altLang="zh-CN" b="1" kern="100" dirty="0">
                <a:cs typeface="Times New Roman"/>
              </a:rPr>
              <a:t>“</a:t>
            </a:r>
            <a:r>
              <a:rPr lang="zh-CN" altLang="zh-CN" b="1" kern="100" dirty="0">
                <a:latin typeface="Times New Roman"/>
                <a:cs typeface="Times New Roman"/>
              </a:rPr>
              <a:t>自发地</a:t>
            </a:r>
            <a:r>
              <a:rPr lang="en-US" altLang="zh-CN" b="1" kern="100" dirty="0">
                <a:cs typeface="Times New Roman"/>
              </a:rPr>
              <a:t>”</a:t>
            </a:r>
            <a:r>
              <a:rPr lang="zh-CN" altLang="zh-CN" b="1" kern="100" dirty="0">
                <a:latin typeface="Times New Roman"/>
                <a:cs typeface="Times New Roman"/>
              </a:rPr>
              <a:t>是指热量从高温物体</a:t>
            </a:r>
            <a:r>
              <a:rPr lang="en-US" altLang="zh-CN" b="1" kern="100" dirty="0">
                <a:cs typeface="Times New Roman"/>
              </a:rPr>
              <a:t>“</a:t>
            </a:r>
            <a:r>
              <a:rPr lang="zh-CN" altLang="zh-CN" b="1" kern="100" dirty="0">
                <a:latin typeface="Times New Roman"/>
                <a:cs typeface="Times New Roman"/>
              </a:rPr>
              <a:t>自发地</a:t>
            </a:r>
            <a:r>
              <a:rPr lang="en-US" altLang="zh-CN" b="1" kern="100" dirty="0">
                <a:cs typeface="Times New Roman"/>
              </a:rPr>
              <a:t>”</a:t>
            </a:r>
            <a:r>
              <a:rPr lang="zh-CN" altLang="zh-CN" b="1" kern="100" dirty="0">
                <a:latin typeface="Times New Roman"/>
                <a:cs typeface="Times New Roman"/>
              </a:rPr>
              <a:t>传给低温物体的方向性。在热传递过程中不会对其他物体产生影响或借助其他物体提供能量等。</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(2)</a:t>
            </a:r>
            <a:r>
              <a:rPr lang="en-US" altLang="zh-CN" b="1" kern="100" dirty="0">
                <a:cs typeface="Times New Roman"/>
              </a:rPr>
              <a:t>“</a:t>
            </a:r>
            <a:r>
              <a:rPr lang="zh-CN" altLang="zh-CN" b="1" kern="100" dirty="0">
                <a:latin typeface="Times New Roman"/>
                <a:cs typeface="Times New Roman"/>
              </a:rPr>
              <a:t>不引起其他变化</a:t>
            </a:r>
            <a:r>
              <a:rPr lang="en-US" altLang="zh-CN" b="1" kern="100" dirty="0">
                <a:cs typeface="Times New Roman"/>
              </a:rPr>
              <a:t>”</a:t>
            </a:r>
            <a:r>
              <a:rPr lang="zh-CN" altLang="zh-CN" b="1" kern="100" dirty="0">
                <a:latin typeface="Times New Roman"/>
                <a:cs typeface="Times New Roman"/>
              </a:rPr>
              <a:t>的含义是发生的热力学宏观过程只在本系统内完成，对周围环境不产生热力学方面的影响。如吸热、放热、做功等。</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(3)</a:t>
            </a:r>
            <a:r>
              <a:rPr lang="en-US" altLang="zh-CN" b="1" kern="100" dirty="0">
                <a:cs typeface="Times New Roman"/>
              </a:rPr>
              <a:t>“</a:t>
            </a:r>
            <a:r>
              <a:rPr lang="zh-CN" altLang="zh-CN" b="1" kern="100" dirty="0">
                <a:latin typeface="Times New Roman"/>
                <a:cs typeface="Times New Roman"/>
              </a:rPr>
              <a:t>单一热源</a:t>
            </a:r>
            <a:r>
              <a:rPr lang="en-US" altLang="zh-CN" b="1" kern="100" dirty="0">
                <a:cs typeface="Times New Roman"/>
              </a:rPr>
              <a:t>”</a:t>
            </a:r>
            <a:r>
              <a:rPr lang="zh-CN" altLang="zh-CN" b="1" kern="100" dirty="0">
                <a:latin typeface="Times New Roman"/>
                <a:cs typeface="Times New Roman"/>
              </a:rPr>
              <a:t>：指温度均匀并且恒定不变的系统。若一系统各部分温度不相同或者温度不稳定，则构成机器的工作物质可以在不同温度的两部分之间工作，从而可以对外做功。据报道，有些国家已在研究利用海水上下温度不同来发电。</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(4)</a:t>
            </a:r>
            <a:r>
              <a:rPr lang="en-US" altLang="zh-CN" b="1" kern="100" dirty="0">
                <a:cs typeface="Times New Roman"/>
              </a:rPr>
              <a:t>“</a:t>
            </a:r>
            <a:r>
              <a:rPr lang="zh-CN" altLang="zh-CN" b="1" kern="100" dirty="0">
                <a:latin typeface="Times New Roman"/>
                <a:cs typeface="Times New Roman"/>
              </a:rPr>
              <a:t>不可能</a:t>
            </a:r>
            <a:r>
              <a:rPr lang="en-US" altLang="zh-CN" b="1" kern="100" dirty="0">
                <a:cs typeface="Times New Roman"/>
              </a:rPr>
              <a:t>”</a:t>
            </a:r>
            <a:r>
              <a:rPr lang="zh-CN" altLang="zh-CN" b="1" kern="100" dirty="0">
                <a:latin typeface="Times New Roman"/>
                <a:cs typeface="Times New Roman"/>
              </a:rPr>
              <a:t>：实际上热机或制冷机系统循环终了时，除了从单一热源吸收热量对外做功，以及热量从低温热源传到高温热源以外，过程中所产生的其他一切影响，不论用任何的办法都不可能加以消除。</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393</TotalTime>
  <Words>2232</Words>
  <Application>Microsoft Office PowerPoint</Application>
  <PresentationFormat>自定义</PresentationFormat>
  <Paragraphs>191</Paragraphs>
  <Slides>30</Slides>
  <Notes>2</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30</vt:i4>
      </vt:variant>
    </vt:vector>
  </HeadingPairs>
  <TitlesOfParts>
    <vt:vector size="32"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54</cp:revision>
  <dcterms:created xsi:type="dcterms:W3CDTF">2021-04-02T06:41:31Z</dcterms:created>
  <dcterms:modified xsi:type="dcterms:W3CDTF">2024-10-17T06:13:55Z</dcterms:modified>
</cp:coreProperties>
</file>