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0" r:id="rId2"/>
    <p:sldId id="266" r:id="rId3"/>
    <p:sldId id="26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2" r:id="rId27"/>
    <p:sldId id="313" r:id="rId28"/>
    <p:sldId id="314" r:id="rId29"/>
    <p:sldId id="288" r:id="rId30"/>
    <p:sldId id="287" r:id="rId31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0223" autoAdjust="0"/>
    <p:restoredTop sz="94607" autoAdjust="0"/>
  </p:normalViewPr>
  <p:slideViewPr>
    <p:cSldViewPr>
      <p:cViewPr varScale="1">
        <p:scale>
          <a:sx n="105" d="100"/>
          <a:sy n="105" d="100"/>
        </p:scale>
        <p:origin x="-438" y="-84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7C53-A15A-4DEC-9E72-8BEB40FDE1C2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EF30-7B0C-4F2D-A5CA-1454F4965A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6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11111.docx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Word_Document666666.docx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7.bin"/><Relationship Id="rId7" Type="http://schemas.openxmlformats.org/officeDocument/2006/relationships/package" Target="../embeddings/Microsoft_Word_Document8888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777777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Word_Document999999.doc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Word_Document101010101010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111111111111.doc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3WLGKLJJ-7.T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23WLGKLJJ-8.TIF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Document1212.doc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&#35299;&#39064;&#38182;&#22218;2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313.docx"/><Relationship Id="rId3" Type="http://schemas.openxmlformats.org/officeDocument/2006/relationships/image" Target="../media/image21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WLXKCXALKXS-50.tif" TargetMode="External"/><Relationship Id="rId5" Type="http://schemas.openxmlformats.org/officeDocument/2006/relationships/image" Target="../media/image22.png"/><Relationship Id="rId4" Type="http://schemas.openxmlformats.org/officeDocument/2006/relationships/image" Target="file:///F:\&#24066;&#22330;&#29256;&#31908;&#25945;&#29256;&#29289;&#29702;&#36873;&#25321;&#24615;&#24517;&#20462;&#31532;&#19977;&#20876;\WLXKCXALKXS-49.tif" TargetMode="External"/><Relationship Id="rId9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21XRJWL2-48.TI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20WLXXS1-70.T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4.emf"/><Relationship Id="rId4" Type="http://schemas.openxmlformats.org/officeDocument/2006/relationships/package" Target="../embeddings/Microsoft_Word_Document141414141414.doc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20WLXXS1-89.TI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21BSHBWL1-16.TIF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7.emf"/><Relationship Id="rId4" Type="http://schemas.openxmlformats.org/officeDocument/2006/relationships/package" Target="../embeddings/Microsoft_Word_Document151515151515.docx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6.bin"/><Relationship Id="rId7" Type="http://schemas.openxmlformats.org/officeDocument/2006/relationships/package" Target="../embeddings/Microsoft_Word_Document17171717171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8.emf"/><Relationship Id="rId4" Type="http://schemas.openxmlformats.org/officeDocument/2006/relationships/package" Target="../embeddings/Microsoft_Word_Document161616161616.doc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file:///F:\&#24066;&#22330;&#29256;&#31908;&#25945;&#29256;&#29289;&#29702;&#36873;&#25321;&#24615;&#24517;&#20462;&#31532;&#19977;&#20876;\21XRJWL2-57.TIF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1.emf"/><Relationship Id="rId4" Type="http://schemas.openxmlformats.org/officeDocument/2006/relationships/package" Target="../embeddings/Microsoft_Word_Document1818.docx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19971;&#65289;%20%20&#27668;&#20307;&#23454;&#39564;&#23450;&#24459;&#21644;&#29702;&#24819;&#27668;&#20307;&#29366;&#24577;&#26041;&#31243;&#30340;&#24212;&#29992;.DOC" TargetMode="Externa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0WLXXS1-71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222222.docx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3.bin"/><Relationship Id="rId7" Type="http://schemas.openxmlformats.org/officeDocument/2006/relationships/package" Target="../embeddings/Microsoft_Word_Document444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333333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&#35299;&#39064;&#38182;&#22218;2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1WLYJ-12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555555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20WLXXS1-74.ti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040985"/>
              </p:ext>
            </p:extLst>
          </p:nvPr>
        </p:nvGraphicFramePr>
        <p:xfrm>
          <a:off x="696987" y="260648"/>
          <a:ext cx="10299700" cy="632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文档" r:id="rId4" imgW="10414568" imgH="6369373" progId="Word.Document.12">
                  <p:embed/>
                </p:oleObj>
              </mc:Choice>
              <mc:Fallback>
                <p:oleObj name="文档" r:id="rId4" imgW="10414568" imgH="63693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87" y="260648"/>
                        <a:ext cx="10299700" cy="6326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592145"/>
              </p:ext>
            </p:extLst>
          </p:nvPr>
        </p:nvGraphicFramePr>
        <p:xfrm>
          <a:off x="841003" y="548680"/>
          <a:ext cx="10299700" cy="547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文档" r:id="rId4" imgW="10414568" imgH="5512373" progId="Word.Document.12">
                  <p:embed/>
                </p:oleObj>
              </mc:Choice>
              <mc:Fallback>
                <p:oleObj name="文档" r:id="rId4" imgW="10414568" imgH="55123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1003" y="548680"/>
                        <a:ext cx="10299700" cy="547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5917216"/>
              </p:ext>
            </p:extLst>
          </p:nvPr>
        </p:nvGraphicFramePr>
        <p:xfrm>
          <a:off x="698177" y="1124744"/>
          <a:ext cx="10367962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4" name="文档" r:id="rId4" imgW="10367808" imgH="3600769" progId="Word.Document.12">
                  <p:embed/>
                </p:oleObj>
              </mc:Choice>
              <mc:Fallback>
                <p:oleObj name="文档" r:id="rId4" imgW="10367808" imgH="36007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8177" y="1124744"/>
                        <a:ext cx="10367962" cy="360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716946"/>
              </p:ext>
            </p:extLst>
          </p:nvPr>
        </p:nvGraphicFramePr>
        <p:xfrm>
          <a:off x="624979" y="4822031"/>
          <a:ext cx="103679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5" name="文档" r:id="rId7" imgW="10367808" imgH="910990" progId="Word.Document.12">
                  <p:embed/>
                </p:oleObj>
              </mc:Choice>
              <mc:Fallback>
                <p:oleObj name="文档" r:id="rId7" imgW="10367808" imgH="9109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4979" y="4822031"/>
                        <a:ext cx="10367962" cy="91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116632"/>
            <a:ext cx="10975658" cy="4464498"/>
          </a:xfrm>
        </p:spPr>
        <p:txBody>
          <a:bodyPr/>
          <a:lstStyle/>
          <a:p>
            <a:pPr indent="0" algn="ctr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二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　　气体状态变化图像的对比应用</a:t>
            </a:r>
            <a:endParaRPr lang="zh-CN" altLang="zh-CN" sz="1050" kern="100" dirty="0">
              <a:solidFill>
                <a:srgbClr val="7030A0"/>
              </a:solidFill>
              <a:cs typeface="Courier New"/>
            </a:endParaRPr>
          </a:p>
          <a:p>
            <a:pPr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441815"/>
              </p:ext>
            </p:extLst>
          </p:nvPr>
        </p:nvGraphicFramePr>
        <p:xfrm>
          <a:off x="841375" y="1388641"/>
          <a:ext cx="10204450" cy="499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name="文档" r:id="rId4" imgW="10515050" imgH="5155020" progId="Word.Document.12">
                  <p:embed/>
                </p:oleObj>
              </mc:Choice>
              <mc:Fallback>
                <p:oleObj name="文档" r:id="rId4" imgW="10515050" imgH="51550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1375" y="1388641"/>
                        <a:ext cx="10204450" cy="4992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0211112"/>
              </p:ext>
            </p:extLst>
          </p:nvPr>
        </p:nvGraphicFramePr>
        <p:xfrm>
          <a:off x="766763" y="1198563"/>
          <a:ext cx="10090150" cy="5129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文档" r:id="rId4" imgW="10515050" imgH="5060204" progId="Word.Document.12">
                  <p:embed/>
                </p:oleObj>
              </mc:Choice>
              <mc:Fallback>
                <p:oleObj name="文档" r:id="rId4" imgW="10515050" imgH="50602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6763" y="1198563"/>
                        <a:ext cx="10090150" cy="5129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261714" y="69269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/>
              <a:t>续表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459090"/>
              </p:ext>
            </p:extLst>
          </p:nvPr>
        </p:nvGraphicFramePr>
        <p:xfrm>
          <a:off x="746125" y="809625"/>
          <a:ext cx="10206038" cy="565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文档" r:id="rId4" imgW="10569744" imgH="5898044" progId="Word.Document.12">
                  <p:embed/>
                </p:oleObj>
              </mc:Choice>
              <mc:Fallback>
                <p:oleObj name="文档" r:id="rId4" imgW="10569744" imgH="58980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6125" y="809625"/>
                        <a:ext cx="10206038" cy="565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37083" y="33265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/>
              <a:t>续表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92931" y="980728"/>
            <a:ext cx="9577064" cy="4464498"/>
          </a:xfrm>
        </p:spPr>
        <p:txBody>
          <a:bodyPr>
            <a:normAutofit/>
          </a:bodyPr>
          <a:lstStyle/>
          <a:p>
            <a:pPr indent="267970" algn="just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2]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ea typeface="隶书"/>
                <a:cs typeface="Courier New"/>
              </a:rPr>
              <a:t> </a:t>
            </a:r>
            <a:r>
              <a:rPr lang="en-US" altLang="zh-CN" b="1" kern="100" dirty="0" smtClean="0">
                <a:latin typeface="Times New Roman"/>
                <a:cs typeface="Courier New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空气充电宝</a:t>
            </a:r>
            <a:r>
              <a:rPr lang="en-US" altLang="zh-CN" b="1" kern="100" dirty="0">
                <a:latin typeface="Times New Roman"/>
                <a:cs typeface="Courier New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是一种通过压缩空气实现储能的装置</a:t>
            </a:r>
            <a:r>
              <a:rPr lang="zh-CN" altLang="zh-CN" b="1" kern="100" dirty="0">
                <a:latin typeface="Times New Roman"/>
                <a:ea typeface="MingLiU_HKSCS"/>
                <a:cs typeface="Times New Roman"/>
              </a:rPr>
              <a:t>，</a:t>
            </a:r>
            <a:r>
              <a:rPr lang="zh-CN" altLang="zh-CN" b="1" kern="100" dirty="0">
                <a:latin typeface="Times New Roman"/>
                <a:cs typeface="Times New Roman"/>
              </a:rPr>
              <a:t>可在用电低谷时储存能量</a:t>
            </a:r>
            <a:r>
              <a:rPr lang="zh-CN" altLang="zh-CN" b="1" kern="100" dirty="0">
                <a:latin typeface="Times New Roman"/>
                <a:ea typeface="MingLiU_HKSCS"/>
                <a:cs typeface="Times New Roman"/>
              </a:rPr>
              <a:t>、</a:t>
            </a:r>
            <a:r>
              <a:rPr lang="zh-CN" altLang="zh-CN" b="1" kern="100" dirty="0">
                <a:latin typeface="Times New Roman"/>
                <a:cs typeface="Times New Roman"/>
              </a:rPr>
              <a:t>用电高峰时释放能量</a:t>
            </a:r>
            <a:r>
              <a:rPr lang="zh-CN" altLang="zh-CN" b="1" kern="100" dirty="0">
                <a:latin typeface="Times New Roman"/>
                <a:ea typeface="MingLiU_HKSCS"/>
                <a:cs typeface="Times New Roman"/>
              </a:rPr>
              <a:t>。</a:t>
            </a:r>
            <a:r>
              <a:rPr lang="en-US" altLang="zh-CN" b="1" kern="100" dirty="0">
                <a:latin typeface="Times New Roman"/>
                <a:cs typeface="Courier New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空气充电宝</a:t>
            </a:r>
            <a:r>
              <a:rPr lang="en-US" altLang="zh-CN" b="1" kern="100" dirty="0">
                <a:latin typeface="Times New Roman"/>
                <a:cs typeface="Courier New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某个工作过程中</a:t>
            </a:r>
            <a:r>
              <a:rPr lang="zh-CN" altLang="zh-CN" b="1" kern="100" dirty="0">
                <a:latin typeface="Times New Roman"/>
                <a:ea typeface="MingLiU_HKSCS"/>
                <a:cs typeface="Times New Roman"/>
              </a:rPr>
              <a:t>，</a:t>
            </a:r>
            <a:r>
              <a:rPr lang="zh-CN" altLang="zh-CN" b="1" kern="100" dirty="0">
                <a:latin typeface="Times New Roman"/>
                <a:cs typeface="Times New Roman"/>
              </a:rPr>
              <a:t>一定质量理想气体的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cs typeface="Courier New"/>
              </a:rPr>
              <a:t>­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图像如图所示</a:t>
            </a:r>
            <a:r>
              <a:rPr lang="zh-CN" altLang="zh-CN" b="1" kern="100" dirty="0">
                <a:latin typeface="Times New Roman"/>
                <a:ea typeface="MingLiU_HKSCS"/>
                <a:cs typeface="Times New Roman"/>
              </a:rPr>
              <a:t>。</a:t>
            </a:r>
            <a:r>
              <a:rPr lang="zh-CN" altLang="zh-CN" b="1" kern="100" dirty="0">
                <a:latin typeface="Times New Roman"/>
                <a:cs typeface="Times New Roman"/>
              </a:rPr>
              <a:t>该过程对应的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cs typeface="Courier New"/>
              </a:rPr>
              <a:t>­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图像可能是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endParaRPr lang="zh-CN" altLang="zh-CN" kern="100" dirty="0">
              <a:cs typeface="Courier New"/>
            </a:endParaRPr>
          </a:p>
        </p:txBody>
      </p:sp>
      <p:pic>
        <p:nvPicPr>
          <p:cNvPr id="28675" name="Picture 3" descr="F:\粤教版物理选择性必修第三册\23WLGKLJJ-7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854" y="1037322"/>
            <a:ext cx="2235389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23WLGKLJJ-8.T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43" y="3501010"/>
            <a:ext cx="9206873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13011" y="3502749"/>
            <a:ext cx="17937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797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</a:t>
            </a:r>
            <a:r>
              <a:rPr lang="en-US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Courier New"/>
              </a:rPr>
              <a:t>]</a:t>
            </a:r>
            <a:r>
              <a:rPr lang="zh-CN" altLang="zh-CN" sz="2400" b="1" kern="100" dirty="0">
                <a:latin typeface="Times New Roman"/>
                <a:cs typeface="Times New Roman"/>
              </a:rPr>
              <a:t>　</a:t>
            </a:r>
            <a:r>
              <a:rPr lang="en-US" altLang="zh-CN" sz="2400" b="1" kern="100" dirty="0">
                <a:latin typeface="Times New Roman"/>
                <a:cs typeface="Courier New"/>
              </a:rPr>
              <a:t>B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061786"/>
              </p:ext>
            </p:extLst>
          </p:nvPr>
        </p:nvGraphicFramePr>
        <p:xfrm>
          <a:off x="552971" y="1579895"/>
          <a:ext cx="10552112" cy="210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文档" r:id="rId4" imgW="10552112" imgH="2103251" progId="Word.Document.12">
                  <p:embed/>
                </p:oleObj>
              </mc:Choice>
              <mc:Fallback>
                <p:oleObj name="文档" r:id="rId4" imgW="10552112" imgH="21032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2971" y="1579895"/>
                        <a:ext cx="10552112" cy="2100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772816"/>
            <a:ext cx="10975658" cy="4248472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关于图像转换问题的解题技巧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用图像法表示物理规律能使各种物理量之间的变化关系更加形象、直观，并能形象地反映出各种物理量关系变化的趋势和一些性质，但图像中往往隐含一些物理量，这些要在图像转换中特别注意。</a:t>
            </a:r>
            <a:endParaRPr lang="zh-CN" altLang="zh-CN" sz="1050" kern="100" dirty="0" smtClean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2)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 -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图像中重点比较气体的温度，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 -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图像中重点比较气体的体积，以及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 -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图像中重点比较气体的压强。掌握了图像中隐含的物理量，图像转换问题就会迎刃而解。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6385" name="Picture 1" descr="F:\粤教版物理选择性必修第三册\解题锦囊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92" y="1191076"/>
            <a:ext cx="1921123" cy="43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16632"/>
            <a:ext cx="10975658" cy="4464498"/>
          </a:xfrm>
        </p:spPr>
        <p:txBody>
          <a:bodyPr/>
          <a:lstStyle/>
          <a:p>
            <a:pPr marL="360363" indent="-360363" algn="ctr"/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kern="100" dirty="0">
              <a:solidFill>
                <a:srgbClr val="006666"/>
              </a:solidFill>
              <a:cs typeface="Courier New"/>
            </a:endParaRPr>
          </a:p>
          <a:p>
            <a:pPr marL="360363" indent="-360363" algn="just"/>
            <a:r>
              <a:rPr lang="en-US" altLang="zh-CN" b="1" kern="100" dirty="0" smtClean="0">
                <a:latin typeface="Times New Roman"/>
                <a:cs typeface="Courier New"/>
              </a:rPr>
              <a:t>1.</a:t>
            </a:r>
            <a:r>
              <a:rPr lang="zh-CN" altLang="zh-CN" kern="100" dirty="0" smtClean="0">
                <a:cs typeface="Courier New"/>
              </a:rPr>
              <a:t>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一</a:t>
            </a:r>
            <a:r>
              <a:rPr lang="zh-CN" altLang="zh-CN" b="1" kern="100" dirty="0">
                <a:latin typeface="Times New Roman"/>
                <a:cs typeface="Times New Roman"/>
              </a:rPr>
              <a:t>定质量的理想气体，其状态变化过程的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cs typeface="Courier New"/>
              </a:rPr>
              <a:t> -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关系图像如图所示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360363" indent="-360363" algn="just"/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则</a:t>
            </a:r>
            <a:r>
              <a:rPr lang="zh-CN" altLang="zh-CN" b="1" kern="100" dirty="0">
                <a:latin typeface="Times New Roman"/>
                <a:cs typeface="Times New Roman"/>
              </a:rPr>
              <a:t>该过程对应的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cs typeface="Courier New"/>
              </a:rPr>
              <a:t> -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图像应是</a:t>
            </a:r>
            <a:r>
              <a:rPr lang="en-US" altLang="zh-CN" b="1" kern="100" dirty="0">
                <a:latin typeface="Times New Roman"/>
                <a:cs typeface="Courier New"/>
              </a:rPr>
              <a:t>   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marL="360363" indent="-360363"/>
            <a:endParaRPr lang="zh-CN" altLang="en-US" dirty="0"/>
          </a:p>
        </p:txBody>
      </p:sp>
      <p:pic>
        <p:nvPicPr>
          <p:cNvPr id="18434" name="Picture 2" descr="F:\市场版粤教版物理选择性必修第三册\WLXKCXALKXS-49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851" y="692696"/>
            <a:ext cx="1538548" cy="146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WLXKCXALKXS-50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147" y="2060848"/>
            <a:ext cx="7056784" cy="192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079939" y="5703639"/>
            <a:ext cx="1404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zh-CN" altLang="zh-CN" sz="2400" b="1" kern="100" dirty="0">
                <a:ea typeface="Times New Roman"/>
              </a:rPr>
              <a:t> </a:t>
            </a:r>
            <a:r>
              <a:rPr lang="en-US" altLang="zh-CN" sz="2400" b="1" kern="1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1702635"/>
              </p:ext>
            </p:extLst>
          </p:nvPr>
        </p:nvGraphicFramePr>
        <p:xfrm>
          <a:off x="480963" y="4082703"/>
          <a:ext cx="10552112" cy="150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文档" r:id="rId8" imgW="10552112" imgH="1506236" progId="Word.Document.12">
                  <p:embed/>
                </p:oleObj>
              </mc:Choice>
              <mc:Fallback>
                <p:oleObj name="文档" r:id="rId8" imgW="10552112" imgH="15062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0963" y="4082703"/>
                        <a:ext cx="10552112" cy="1506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476672"/>
            <a:ext cx="10975658" cy="5616626"/>
          </a:xfrm>
        </p:spPr>
        <p:txBody>
          <a:bodyPr/>
          <a:lstStyle/>
          <a:p>
            <a:pPr marL="452438" indent="-452438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．一定质量的理想气体由状态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经一系列过程变为状态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，其有关数据如图甲所示，状态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的压强是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4</a:t>
            </a:r>
            <a:r>
              <a:rPr lang="en-US" altLang="zh-CN" b="1" kern="100" dirty="0">
                <a:latin typeface="Times New Roman"/>
                <a:cs typeface="Courier New"/>
              </a:rPr>
              <a:t> Pa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kern="100" dirty="0">
              <a:cs typeface="Courier New"/>
            </a:endParaRPr>
          </a:p>
          <a:p>
            <a:pPr marL="452438" indent="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52438" indent="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52438" indent="0" algn="just"/>
            <a:endParaRPr lang="en-US" altLang="zh-CN" b="1" kern="100" dirty="0">
              <a:latin typeface="Times New Roman"/>
              <a:cs typeface="Courier New"/>
            </a:endParaRPr>
          </a:p>
          <a:p>
            <a:pPr marL="452438" indent="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52438" indent="0" algn="just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求状态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的气体压强。</a:t>
            </a:r>
            <a:endParaRPr lang="zh-CN" altLang="zh-CN" kern="100" dirty="0">
              <a:cs typeface="Courier New"/>
            </a:endParaRPr>
          </a:p>
          <a:p>
            <a:pPr marL="452438" indent="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请在乙图中画出该状态变化过程的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dirty="0">
                <a:latin typeface="Times New Roman"/>
                <a:cs typeface="Courier New"/>
              </a:rPr>
              <a:t>-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图像，并分别标出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各个状态，不要求写出计算过程。</a:t>
            </a:r>
            <a:endParaRPr lang="zh-CN" altLang="zh-CN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  <p:pic>
        <p:nvPicPr>
          <p:cNvPr id="19458" name="Picture 2" descr="21XRJWL2-4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503" y="1700810"/>
            <a:ext cx="5832648" cy="219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利用气体实验定律解决问题的基本思路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2050" name="Picture 2" descr="20WLXXS1-7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107" y="2065525"/>
            <a:ext cx="7704856" cy="345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465885"/>
              </p:ext>
            </p:extLst>
          </p:nvPr>
        </p:nvGraphicFramePr>
        <p:xfrm>
          <a:off x="689024" y="692696"/>
          <a:ext cx="11025187" cy="461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文档" r:id="rId4" imgW="11346175" imgH="4762412" progId="Word.Document.12">
                  <p:embed/>
                </p:oleObj>
              </mc:Choice>
              <mc:Fallback>
                <p:oleObj name="文档" r:id="rId4" imgW="11346175" imgH="47624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9024" y="692696"/>
                        <a:ext cx="11025187" cy="461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45008" y="5373216"/>
            <a:ext cx="4669868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cs typeface="Courier New"/>
              </a:rPr>
              <a:t>(1)4</a:t>
            </a:r>
            <a:r>
              <a:rPr lang="en-US" altLang="zh-CN" sz="2400" b="1" kern="100" dirty="0">
                <a:latin typeface="宋体"/>
                <a:cs typeface="Times New Roman"/>
              </a:rPr>
              <a:t>×</a:t>
            </a:r>
            <a:r>
              <a:rPr lang="en-US" altLang="zh-CN" sz="2400" b="1" kern="100" dirty="0">
                <a:latin typeface="Times New Roman"/>
                <a:cs typeface="Courier New"/>
              </a:rPr>
              <a:t>10</a:t>
            </a:r>
            <a:r>
              <a:rPr lang="en-US" altLang="zh-CN" sz="2400" b="1" kern="100" baseline="30000" dirty="0">
                <a:latin typeface="Times New Roman"/>
                <a:cs typeface="Courier New"/>
              </a:rPr>
              <a:t>4</a:t>
            </a:r>
            <a:r>
              <a:rPr lang="en-US" altLang="zh-CN" sz="2400" b="1" kern="100" dirty="0">
                <a:latin typeface="Times New Roman"/>
                <a:cs typeface="Courier New"/>
              </a:rPr>
              <a:t> Pa</a:t>
            </a:r>
            <a:r>
              <a:rPr lang="zh-CN" altLang="zh-CN" sz="2400" b="1" kern="100" dirty="0">
                <a:latin typeface="Times New Roman"/>
                <a:cs typeface="Times New Roman"/>
              </a:rPr>
              <a:t>　</a:t>
            </a:r>
            <a:r>
              <a:rPr lang="en-US" altLang="zh-CN" sz="2400" b="1" kern="100" dirty="0">
                <a:latin typeface="Times New Roman"/>
                <a:cs typeface="Courier New"/>
              </a:rPr>
              <a:t>(2)</a:t>
            </a:r>
            <a:r>
              <a:rPr lang="zh-CN" altLang="zh-CN" sz="2400" b="1" kern="100" dirty="0">
                <a:latin typeface="Times New Roman"/>
                <a:cs typeface="Times New Roman"/>
              </a:rPr>
              <a:t>见解析图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124744"/>
            <a:ext cx="10975658" cy="4464498"/>
          </a:xfrm>
        </p:spPr>
        <p:txBody>
          <a:bodyPr/>
          <a:lstStyle/>
          <a:p>
            <a:pPr indent="0" algn="ctr"/>
            <a:r>
              <a:rPr lang="zh-CN" altLang="en-US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综合提能三　气体实验定律与理想气体状态方程的综合问</a:t>
            </a:r>
            <a:r>
              <a:rPr lang="zh-CN" altLang="en-US" b="1" kern="1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题</a:t>
            </a:r>
            <a:endParaRPr lang="en-US" altLang="zh-CN" b="1" kern="100" dirty="0" smtClean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indent="0" algn="ctr"/>
            <a:r>
              <a:rPr lang="en-US" altLang="zh-CN" b="1" kern="100" dirty="0" smtClean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kern="100" dirty="0">
              <a:solidFill>
                <a:srgbClr val="006666"/>
              </a:solidFill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理想气体状态方程与气体实验定律的关系</a:t>
            </a:r>
            <a:endParaRPr lang="zh-CN" altLang="zh-CN" kern="100" dirty="0">
              <a:cs typeface="Courier New"/>
            </a:endParaRPr>
          </a:p>
          <a:p>
            <a:pPr indent="0"/>
            <a:endParaRPr lang="zh-CN" altLang="en-US" dirty="0"/>
          </a:p>
        </p:txBody>
      </p:sp>
      <p:pic>
        <p:nvPicPr>
          <p:cNvPr id="20482" name="Picture 2" descr="20WLXXS1-8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55" y="3212976"/>
            <a:ext cx="6696744" cy="210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16632"/>
            <a:ext cx="11248468" cy="6552728"/>
          </a:xfrm>
        </p:spPr>
        <p:txBody>
          <a:bodyPr>
            <a:normAutofit lnSpcReduction="10000"/>
          </a:bodyPr>
          <a:lstStyle/>
          <a:p>
            <a:pPr indent="26797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理想气体状态方程的应用要点</a:t>
            </a:r>
            <a:endParaRPr lang="zh-CN" altLang="zh-CN" kern="100" dirty="0">
              <a:cs typeface="Courier New"/>
            </a:endParaRPr>
          </a:p>
          <a:p>
            <a:pPr indent="26797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选对象：根据题意，选出所研究的某一部分气体，这部分气体在状态变化过程中，其质量必须保持一定。</a:t>
            </a:r>
            <a:endParaRPr lang="zh-CN" altLang="zh-CN" kern="100" dirty="0">
              <a:cs typeface="Courier New"/>
            </a:endParaRPr>
          </a:p>
          <a:p>
            <a:pPr indent="26797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找参量：找出作为研究对象的这部分气体发生状态变化前后的一组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数值或表达式，压强的确定往往是个关键，常需结合力学知识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如力的平衡条件或牛顿运动定律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才能写出表达式。</a:t>
            </a:r>
            <a:endParaRPr lang="zh-CN" altLang="zh-CN" kern="100" dirty="0">
              <a:cs typeface="Courier New"/>
            </a:endParaRPr>
          </a:p>
          <a:p>
            <a:pPr indent="26797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析过程：过程表示两个状态之间的一种变化时，除题中条件已直接指明外，在许多情况下，往往需要通过对研究对象跟周围环境的相互关系的分析中才能确定，认清变化过程是正确选用物理规律的前提。</a:t>
            </a:r>
            <a:endParaRPr lang="zh-CN" altLang="zh-CN" kern="100" dirty="0">
              <a:cs typeface="Courier New"/>
            </a:endParaRPr>
          </a:p>
          <a:p>
            <a:pPr indent="267970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列方程：根据研究对象状态变化的具体方式，选用理想气体状态方程或某一实验定律，代入具体数值，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必须用热力学温度，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的单位要统一，最后分析讨论所得结果的合理性及其物理意义。</a:t>
            </a:r>
            <a:endParaRPr lang="zh-CN" altLang="zh-CN" kern="100" dirty="0"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332656"/>
            <a:ext cx="10975658" cy="4464498"/>
          </a:xfrm>
        </p:spPr>
        <p:txBody>
          <a:bodyPr/>
          <a:lstStyle/>
          <a:p>
            <a:pPr indent="267970" algn="just"/>
            <a:r>
              <a:rPr lang="en-US" altLang="zh-CN" b="1" kern="100" dirty="0" smtClean="0">
                <a:latin typeface="Times New Roman"/>
                <a:ea typeface="黑体"/>
                <a:cs typeface="Times New Roman"/>
              </a:rPr>
              <a:t>  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典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 smtClean="0">
                <a:cs typeface="Times New Roman"/>
              </a:rPr>
              <a:t>“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天</a:t>
            </a:r>
            <a:r>
              <a:rPr lang="zh-CN" altLang="zh-CN" b="1" kern="100" dirty="0">
                <a:latin typeface="Times New Roman"/>
                <a:cs typeface="Times New Roman"/>
              </a:rPr>
              <a:t>问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号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的发射开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启了</a:t>
            </a:r>
            <a:r>
              <a:rPr lang="zh-CN" altLang="zh-CN" b="1" kern="100" dirty="0">
                <a:latin typeface="Times New Roman"/>
                <a:cs typeface="Times New Roman"/>
              </a:rPr>
              <a:t>我国探测火星的征程。设想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将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图</a:t>
            </a:r>
            <a:r>
              <a:rPr lang="zh-CN" altLang="zh-CN" b="1" kern="100" dirty="0">
                <a:latin typeface="Times New Roman"/>
                <a:cs typeface="Times New Roman"/>
              </a:rPr>
              <a:t>中所示的粗细均匀、导热良好、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右端</a:t>
            </a:r>
            <a:r>
              <a:rPr lang="zh-CN" altLang="zh-CN" b="1" kern="100" dirty="0">
                <a:latin typeface="Times New Roman"/>
                <a:cs typeface="Times New Roman"/>
              </a:rPr>
              <a:t>封闭有一定质量理想气体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en-US" altLang="zh-CN" b="1" kern="100" dirty="0" smtClean="0">
                <a:latin typeface="Times New Roman"/>
                <a:cs typeface="Courier New"/>
              </a:rPr>
              <a:t>“</a:t>
            </a:r>
            <a:r>
              <a:rPr lang="en-US" altLang="zh-CN" b="1" kern="100" dirty="0">
                <a:latin typeface="Times New Roman"/>
                <a:cs typeface="Courier New"/>
              </a:rPr>
              <a:t>U”</a:t>
            </a:r>
            <a:r>
              <a:rPr lang="zh-CN" altLang="zh-CN" b="1" kern="100" dirty="0">
                <a:latin typeface="Times New Roman"/>
                <a:cs typeface="Times New Roman"/>
              </a:rPr>
              <a:t>型管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带往火</a:t>
            </a:r>
            <a:r>
              <a:rPr lang="zh-CN" altLang="zh-CN" b="1" kern="100" dirty="0">
                <a:latin typeface="Times New Roman"/>
                <a:cs typeface="Times New Roman"/>
              </a:rPr>
              <a:t>星表面。</a:t>
            </a:r>
            <a:r>
              <a:rPr lang="en-US" altLang="zh-CN" b="1" kern="100" dirty="0">
                <a:latin typeface="Times New Roman"/>
                <a:cs typeface="Courier New"/>
              </a:rPr>
              <a:t>“U”</a:t>
            </a:r>
            <a:r>
              <a:rPr lang="zh-CN" altLang="zh-CN" b="1" kern="100" dirty="0">
                <a:latin typeface="Times New Roman"/>
                <a:cs typeface="Times New Roman"/>
              </a:rPr>
              <a:t>型管分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别在</a:t>
            </a:r>
            <a:r>
              <a:rPr lang="zh-CN" altLang="zh-CN" b="1" kern="100" dirty="0">
                <a:latin typeface="Times New Roman"/>
                <a:cs typeface="Times New Roman"/>
              </a:rPr>
              <a:t>地球和火星表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面某</a:t>
            </a:r>
            <a:r>
              <a:rPr lang="zh-CN" altLang="zh-CN" b="1" kern="100" dirty="0">
                <a:latin typeface="Times New Roman"/>
                <a:cs typeface="Times New Roman"/>
              </a:rPr>
              <a:t>地竖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直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放</a:t>
            </a:r>
            <a:r>
              <a:rPr lang="zh-CN" altLang="zh-CN" b="1" kern="100" dirty="0">
                <a:latin typeface="Times New Roman"/>
                <a:cs typeface="Times New Roman"/>
              </a:rPr>
              <a:t>置时的相关参数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en-US" b="1" kern="100" dirty="0" smtClean="0">
                <a:latin typeface="Times New Roman"/>
                <a:cs typeface="Times New Roman"/>
              </a:rPr>
              <a:t>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表</a:t>
            </a:r>
            <a:r>
              <a:rPr lang="zh-CN" altLang="zh-CN" b="1" kern="100" dirty="0">
                <a:latin typeface="Times New Roman"/>
                <a:cs typeface="Times New Roman"/>
              </a:rPr>
              <a:t>所示。</a:t>
            </a:r>
            <a:endParaRPr lang="zh-CN" altLang="zh-CN" kern="100" dirty="0">
              <a:cs typeface="Courier New"/>
            </a:endParaRPr>
          </a:p>
        </p:txBody>
      </p:sp>
      <p:pic>
        <p:nvPicPr>
          <p:cNvPr id="22531" name="Picture 3" descr="21BSHBWL1-16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035" y="548682"/>
            <a:ext cx="1649394" cy="217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96476"/>
              </p:ext>
            </p:extLst>
          </p:nvPr>
        </p:nvGraphicFramePr>
        <p:xfrm>
          <a:off x="2709252" y="2996954"/>
          <a:ext cx="7204759" cy="3291840"/>
        </p:xfrm>
        <a:graphic>
          <a:graphicData uri="http://schemas.openxmlformats.org/drawingml/2006/table">
            <a:tbl>
              <a:tblPr/>
              <a:tblGrid>
                <a:gridCol w="2092191"/>
                <a:gridCol w="2520280"/>
                <a:gridCol w="259228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400" b="1" i="0" kern="100" dirty="0" smtClean="0">
                          <a:effectLst/>
                          <a:latin typeface="Times New Roman"/>
                          <a:cs typeface="Courier New"/>
                        </a:rPr>
                        <a:t>参数</a:t>
                      </a: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 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地球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火星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重力加速度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g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0.38</a:t>
                      </a: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g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环境温度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地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300 K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T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火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280 K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大气压强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p</a:t>
                      </a:r>
                      <a:r>
                        <a:rPr lang="zh-CN" sz="2400" b="1" kern="100" baseline="-25000" dirty="0">
                          <a:effectLst/>
                          <a:latin typeface="Times New Roman"/>
                          <a:cs typeface="Times New Roman"/>
                        </a:rPr>
                        <a:t>地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76.0 cmHg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p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火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封闭气柱长度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l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地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19.0 cm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l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火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56.0 cm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水银柱高度差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>
                          <a:effectLst/>
                          <a:latin typeface="Times New Roman"/>
                          <a:cs typeface="Courier New"/>
                        </a:rPr>
                        <a:t>h</a:t>
                      </a:r>
                      <a:r>
                        <a:rPr lang="zh-CN" sz="2400" b="1" kern="100" baseline="-25000">
                          <a:effectLst/>
                          <a:latin typeface="Times New Roman"/>
                          <a:cs typeface="Times New Roman"/>
                        </a:rPr>
                        <a:t>地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＝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73.0 cm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kern="100" dirty="0">
                          <a:effectLst/>
                          <a:latin typeface="Times New Roman"/>
                          <a:cs typeface="Courier New"/>
                        </a:rPr>
                        <a:t>h</a:t>
                      </a:r>
                      <a:r>
                        <a:rPr lang="zh-CN" sz="2400" b="1" kern="100" baseline="-25000" dirty="0">
                          <a:effectLst/>
                          <a:latin typeface="Times New Roman"/>
                          <a:cs typeface="Times New Roman"/>
                        </a:rPr>
                        <a:t>火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332656"/>
            <a:ext cx="11377264" cy="6264696"/>
          </a:xfrm>
        </p:spPr>
        <p:txBody>
          <a:bodyPr/>
          <a:lstStyle/>
          <a:p>
            <a:pPr indent="452438" algn="just">
              <a:tabLst>
                <a:tab pos="534988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求：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结果保留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位有效数字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火星表面高</a:t>
            </a:r>
            <a:r>
              <a:rPr lang="en-US" altLang="zh-CN" b="1" kern="100" dirty="0">
                <a:latin typeface="Times New Roman"/>
                <a:cs typeface="Courier New"/>
              </a:rPr>
              <a:t>1 m</a:t>
            </a:r>
            <a:r>
              <a:rPr lang="zh-CN" altLang="zh-CN" b="1" kern="100" dirty="0">
                <a:latin typeface="Times New Roman"/>
                <a:cs typeface="Times New Roman"/>
              </a:rPr>
              <a:t>的水银柱产生的压强相当于地球表面多高水柱产生的压强。已知</a:t>
            </a:r>
            <a:r>
              <a:rPr lang="en-US" altLang="zh-CN" b="1" i="1" kern="100" dirty="0">
                <a:latin typeface="Times New Roman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cs typeface="Times New Roman"/>
              </a:rPr>
              <a:t>水银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zh-CN" altLang="zh-CN" b="1" kern="100" dirty="0">
                <a:ea typeface="Times New Roman"/>
                <a:cs typeface="Courier New"/>
              </a:rPr>
              <a:t> </a:t>
            </a:r>
            <a:r>
              <a:rPr lang="en-US" altLang="zh-CN" b="1" kern="100" dirty="0">
                <a:ea typeface="Times New Roman"/>
                <a:cs typeface="Courier New"/>
              </a:rPr>
              <a:t>13.6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en-US" altLang="zh-CN" b="1" kern="100" dirty="0">
                <a:latin typeface="Times New Roman"/>
                <a:cs typeface="Courier New"/>
              </a:rPr>
              <a:t>  kg</a:t>
            </a:r>
            <a:r>
              <a:rPr lang="en-US" altLang="zh-CN" b="1" kern="100" dirty="0">
                <a:latin typeface="IPAPANNEW"/>
                <a:cs typeface="Times New Roman"/>
              </a:rPr>
              <a:t>/m</a:t>
            </a:r>
            <a:r>
              <a:rPr lang="en-US" altLang="zh-CN" b="1" kern="100" baseline="30000" dirty="0">
                <a:latin typeface="IPAPANNEW"/>
                <a:cs typeface="Times New Roman"/>
              </a:rPr>
              <a:t>3</a:t>
            </a:r>
            <a:r>
              <a:rPr lang="zh-CN" altLang="zh-CN" b="1" kern="100" dirty="0">
                <a:latin typeface="IPAPANNEW"/>
                <a:cs typeface="Times New Roman"/>
              </a:rPr>
              <a:t>，</a:t>
            </a:r>
            <a:r>
              <a:rPr lang="en-US" altLang="zh-CN" b="1" i="1" kern="100" dirty="0">
                <a:latin typeface="IPAPANNEW"/>
                <a:cs typeface="Times New Roman"/>
              </a:rPr>
              <a:t>ρ</a:t>
            </a:r>
            <a:r>
              <a:rPr lang="zh-CN" altLang="zh-CN" b="1" kern="100" baseline="-25000" dirty="0">
                <a:latin typeface="IPAPANNEW"/>
                <a:cs typeface="Times New Roman"/>
              </a:rPr>
              <a:t>水</a:t>
            </a:r>
            <a:r>
              <a:rPr lang="zh-CN" altLang="zh-CN" b="1" kern="100" dirty="0">
                <a:latin typeface="IPAPANNEW"/>
                <a:cs typeface="Times New Roman"/>
              </a:rPr>
              <a:t>＝</a:t>
            </a:r>
            <a:r>
              <a:rPr lang="en-US" altLang="zh-CN" b="1" kern="100" dirty="0">
                <a:latin typeface="IPAPANNEW"/>
                <a:cs typeface="Times New Roman"/>
              </a:rPr>
              <a:t>1.0×10</a:t>
            </a:r>
            <a:r>
              <a:rPr lang="en-US" altLang="zh-CN" b="1" kern="100" baseline="30000" dirty="0">
                <a:latin typeface="IPAPANNEW"/>
                <a:cs typeface="Times New Roman"/>
              </a:rPr>
              <a:t>3</a:t>
            </a:r>
            <a:r>
              <a:rPr lang="en-US" altLang="zh-CN" b="1" kern="100" dirty="0">
                <a:latin typeface="IPAPANNEW"/>
                <a:cs typeface="Times New Roman"/>
              </a:rPr>
              <a:t> kg/</a:t>
            </a:r>
            <a:r>
              <a:rPr lang="en-US" altLang="zh-CN" b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火星表面的大气压强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baseline="-25000" dirty="0">
                <a:latin typeface="Times New Roman"/>
                <a:cs typeface="Times New Roman"/>
              </a:rPr>
              <a:t>火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根据液体压强公式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ρgh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得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水银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0.38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g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gh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代入数据解得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en-US" altLang="zh-CN" b="1" kern="100" dirty="0">
                <a:ea typeface="楷体_GB2312"/>
                <a:cs typeface="Times New Roman"/>
              </a:rPr>
              <a:t>≈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5.2 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封闭气体在地球表面的压强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地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水银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gh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地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3 cmHg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l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地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300 K</a:t>
            </a:r>
            <a:endParaRPr lang="zh-CN" altLang="zh-CN" kern="100" dirty="0">
              <a:cs typeface="Courier New"/>
            </a:endParaRPr>
          </a:p>
          <a:p>
            <a:pPr indent="452438" algn="just">
              <a:tabLst>
                <a:tab pos="534988" algn="l"/>
              </a:tabLst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在火星表面封闭气体的压强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火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水银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0.38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g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火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l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火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280 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K</a:t>
            </a:r>
          </a:p>
          <a:p>
            <a:pPr indent="267970" algn="just"/>
            <a:r>
              <a:rPr lang="en-US" altLang="zh-CN" b="1" kern="100" dirty="0" smtClean="0">
                <a:latin typeface="Times New Roman"/>
                <a:ea typeface="楷体_GB2312"/>
                <a:cs typeface="Times New Roman"/>
              </a:rPr>
              <a:t>   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又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由于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地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火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2(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l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火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l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地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indent="452438">
              <a:tabLst>
                <a:tab pos="534988" algn="l"/>
              </a:tabLst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079143"/>
              </p:ext>
            </p:extLst>
          </p:nvPr>
        </p:nvGraphicFramePr>
        <p:xfrm>
          <a:off x="1195039" y="1772816"/>
          <a:ext cx="7062788" cy="355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6" name="文档" r:id="rId4" imgW="7138839" imgH="3576849" progId="Word.Document.12">
                  <p:embed/>
                </p:oleObj>
              </mc:Choice>
              <mc:Fallback>
                <p:oleObj name="文档" r:id="rId4" imgW="7138839" imgH="35768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5039" y="1772816"/>
                        <a:ext cx="7062788" cy="3552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834999" y="4006805"/>
            <a:ext cx="48410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797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sz="2400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sz="2400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sz="2400" b="1" kern="100" dirty="0">
                <a:latin typeface="Times New Roman"/>
                <a:cs typeface="Courier New"/>
              </a:rPr>
              <a:t>(1)5.2 m</a:t>
            </a:r>
            <a:r>
              <a:rPr lang="zh-CN" altLang="zh-CN" sz="2400" b="1" kern="100" dirty="0">
                <a:latin typeface="Times New Roman"/>
                <a:cs typeface="Times New Roman"/>
              </a:rPr>
              <a:t>　</a:t>
            </a:r>
            <a:r>
              <a:rPr lang="en-US" altLang="zh-CN" sz="2400" b="1" kern="100" dirty="0">
                <a:latin typeface="Times New Roman"/>
                <a:cs typeface="Courier New"/>
              </a:rPr>
              <a:t>(2)0.57 cmHg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039155"/>
              </p:ext>
            </p:extLst>
          </p:nvPr>
        </p:nvGraphicFramePr>
        <p:xfrm>
          <a:off x="768995" y="116632"/>
          <a:ext cx="10699750" cy="415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4" name="文档" r:id="rId4" imgW="10889364" imgH="4238575" progId="Word.Document.12">
                  <p:embed/>
                </p:oleObj>
              </mc:Choice>
              <mc:Fallback>
                <p:oleObj name="文档" r:id="rId4" imgW="10889364" imgH="42385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8995" y="116632"/>
                        <a:ext cx="10699750" cy="415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205180"/>
              </p:ext>
            </p:extLst>
          </p:nvPr>
        </p:nvGraphicFramePr>
        <p:xfrm>
          <a:off x="1205978" y="4149080"/>
          <a:ext cx="10436225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5" name="文档" r:id="rId7" imgW="10868142" imgH="2649785" progId="Word.Document.12">
                  <p:embed/>
                </p:oleObj>
              </mc:Choice>
              <mc:Fallback>
                <p:oleObj name="文档" r:id="rId7" imgW="10868142" imgH="26497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05978" y="4149080"/>
                        <a:ext cx="10436225" cy="2543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5931725" y="5949280"/>
            <a:ext cx="1317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B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836712"/>
            <a:ext cx="11320476" cy="5184578"/>
          </a:xfrm>
        </p:spPr>
        <p:txBody>
          <a:bodyPr>
            <a:normAutofit/>
          </a:bodyPr>
          <a:lstStyle/>
          <a:p>
            <a:pPr marL="534988" indent="-534988" algn="just">
              <a:tabLst>
                <a:tab pos="279082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kern="100" dirty="0">
                <a:cs typeface="Courier New"/>
              </a:rPr>
              <a:t> 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多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一定质量的理想气体经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历如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图所示的一系列过程，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bc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、</a:t>
            </a:r>
            <a:endParaRPr lang="en-US" altLang="zh-CN" b="1" kern="100" dirty="0">
              <a:latin typeface="Times New Roman"/>
              <a:cs typeface="Times New Roman"/>
            </a:endParaRPr>
          </a:p>
          <a:p>
            <a:pPr marL="534988" indent="-534988" algn="just">
              <a:tabLst>
                <a:tab pos="2790825" algn="l"/>
              </a:tabLst>
            </a:pPr>
            <a:r>
              <a:rPr lang="en-US" altLang="zh-CN" b="1" i="1" kern="100" dirty="0" smtClean="0">
                <a:latin typeface="Times New Roman"/>
                <a:cs typeface="Times New Roman"/>
              </a:rPr>
              <a:t>        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cd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da</a:t>
            </a:r>
            <a:r>
              <a:rPr lang="zh-CN" altLang="zh-CN" b="1" kern="100" dirty="0">
                <a:latin typeface="Times New Roman"/>
                <a:cs typeface="Times New Roman"/>
              </a:rPr>
              <a:t>这四段过程在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p</a:t>
            </a:r>
            <a:r>
              <a:rPr lang="en-US" altLang="zh-CN" b="1" kern="100" dirty="0" smtClean="0">
                <a:latin typeface="Times New Roman"/>
                <a:cs typeface="Courier New"/>
              </a:rPr>
              <a:t>-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图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像上都</a:t>
            </a:r>
            <a:r>
              <a:rPr lang="zh-CN" altLang="zh-CN" b="1" kern="100" dirty="0">
                <a:latin typeface="Times New Roman"/>
                <a:cs typeface="Times New Roman"/>
              </a:rPr>
              <a:t>是直线段，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cd</a:t>
            </a:r>
            <a:r>
              <a:rPr lang="zh-CN" altLang="zh-CN" b="1" kern="100" dirty="0">
                <a:latin typeface="Times New Roman"/>
                <a:cs typeface="Times New Roman"/>
              </a:rPr>
              <a:t>的延长线通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过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4988" indent="-534988" algn="just">
              <a:tabLst>
                <a:tab pos="2790825" algn="l"/>
              </a:tabLst>
            </a:pPr>
            <a:r>
              <a:rPr lang="en-US" altLang="zh-CN" b="1" kern="100" dirty="0" smtClean="0">
                <a:latin typeface="Times New Roman"/>
                <a:cs typeface="Times New Roman"/>
              </a:rPr>
              <a:t>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坐</a:t>
            </a:r>
            <a:r>
              <a:rPr lang="zh-CN" altLang="zh-CN" b="1" kern="100" dirty="0">
                <a:latin typeface="Times New Roman"/>
                <a:cs typeface="Times New Roman"/>
              </a:rPr>
              <a:t>标原点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bc</a:t>
            </a:r>
            <a:r>
              <a:rPr lang="zh-CN" altLang="zh-CN" b="1" kern="100" dirty="0">
                <a:latin typeface="Times New Roman"/>
                <a:cs typeface="Times New Roman"/>
              </a:rPr>
              <a:t>垂直于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，由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图可以</a:t>
            </a:r>
            <a:r>
              <a:rPr lang="zh-CN" altLang="zh-CN" b="1" kern="100" dirty="0">
                <a:latin typeface="Times New Roman"/>
                <a:cs typeface="Times New Roman"/>
              </a:rPr>
              <a:t>判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断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		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tabLst>
                <a:tab pos="279082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过程中气体体积不断减小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tabLst>
                <a:tab pos="279082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bc</a:t>
            </a:r>
            <a:r>
              <a:rPr lang="zh-CN" altLang="zh-CN" b="1" kern="100" dirty="0">
                <a:latin typeface="Times New Roman"/>
                <a:cs typeface="Times New Roman"/>
              </a:rPr>
              <a:t>过程中气体体积不断减小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tabLst>
                <a:tab pos="279082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cd</a:t>
            </a:r>
            <a:r>
              <a:rPr lang="zh-CN" altLang="zh-CN" b="1" kern="100" dirty="0">
                <a:latin typeface="Times New Roman"/>
                <a:cs typeface="Times New Roman"/>
              </a:rPr>
              <a:t>过程中气体体积不断增大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tabLst>
                <a:tab pos="279082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da</a:t>
            </a:r>
            <a:r>
              <a:rPr lang="zh-CN" altLang="zh-CN" b="1" kern="100" dirty="0">
                <a:latin typeface="Times New Roman"/>
                <a:cs typeface="Times New Roman"/>
              </a:rPr>
              <a:t>过程中气体体积不断增大</a:t>
            </a:r>
            <a:endParaRPr lang="zh-CN" altLang="zh-CN" kern="100" dirty="0">
              <a:cs typeface="Courier New"/>
            </a:endParaRPr>
          </a:p>
        </p:txBody>
      </p:sp>
      <p:pic>
        <p:nvPicPr>
          <p:cNvPr id="24578" name="Picture 2" descr="F:\市场版粤教版物理选择性必修第三册\21XRJWL2-57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011" y="980730"/>
            <a:ext cx="1744835" cy="157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0051" y="4695527"/>
            <a:ext cx="15591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 smtClean="0">
                <a:latin typeface="Times New Roman"/>
                <a:ea typeface="楷体_GB2312"/>
              </a:rPr>
              <a:t>BD</a:t>
            </a:r>
            <a:r>
              <a:rPr lang="zh-CN" altLang="zh-CN" sz="2400" b="1" kern="100" dirty="0" smtClean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sz="2400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100051"/>
              </p:ext>
            </p:extLst>
          </p:nvPr>
        </p:nvGraphicFramePr>
        <p:xfrm>
          <a:off x="586035" y="1016719"/>
          <a:ext cx="10552112" cy="360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4" name="文档" r:id="rId4" imgW="10552112" imgH="3606603" progId="Word.Document.12">
                  <p:embed/>
                </p:oleObj>
              </mc:Choice>
              <mc:Fallback>
                <p:oleObj name="文档" r:id="rId4" imgW="10552112" imgH="360660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035" y="1016719"/>
                        <a:ext cx="10552112" cy="360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七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37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980726"/>
            <a:ext cx="11248468" cy="5472610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1]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zh-CN" altLang="zh-CN" sz="1050" kern="100" dirty="0">
                <a:cs typeface="Courier New"/>
              </a:rPr>
              <a:t> 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如图所示，一定量气体放在体积为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的容器中，室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温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为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300 K</a:t>
            </a:r>
            <a:r>
              <a:rPr lang="zh-CN" altLang="zh-CN" b="1" kern="100" dirty="0">
                <a:latin typeface="Times New Roman"/>
                <a:cs typeface="Times New Roman"/>
              </a:rPr>
              <a:t>，有一光滑导热活塞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不占体积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将容器分成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两室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i="1" kern="100" dirty="0" smtClean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室的体积是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室的两倍，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室连接一</a:t>
            </a:r>
            <a:r>
              <a:rPr lang="en-US" altLang="zh-CN" b="1" kern="100" dirty="0">
                <a:latin typeface="Times New Roman"/>
                <a:cs typeface="Courier New"/>
              </a:rPr>
              <a:t>U</a:t>
            </a:r>
            <a:r>
              <a:rPr lang="zh-CN" altLang="zh-CN" b="1" kern="100" dirty="0">
                <a:latin typeface="Times New Roman"/>
                <a:cs typeface="Times New Roman"/>
              </a:rPr>
              <a:t>形管</a:t>
            </a:r>
            <a:r>
              <a:rPr lang="en-US" altLang="zh-CN" b="1" kern="100" dirty="0">
                <a:latin typeface="Times New Roman"/>
                <a:cs typeface="Courier New"/>
              </a:rPr>
              <a:t>(U</a:t>
            </a:r>
            <a:r>
              <a:rPr lang="zh-CN" altLang="zh-CN" b="1" kern="100" dirty="0">
                <a:latin typeface="Times New Roman"/>
                <a:cs typeface="Times New Roman"/>
              </a:rPr>
              <a:t>形管内气体的体积忽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略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不</a:t>
            </a:r>
            <a:r>
              <a:rPr lang="zh-CN" altLang="zh-CN" b="1" kern="100" dirty="0">
                <a:latin typeface="Times New Roman"/>
                <a:cs typeface="Times New Roman"/>
              </a:rPr>
              <a:t>计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，两边水银柱高度差为</a:t>
            </a:r>
            <a:r>
              <a:rPr lang="en-US" altLang="zh-CN" b="1" kern="100" dirty="0">
                <a:latin typeface="Times New Roman"/>
                <a:cs typeface="Courier New"/>
              </a:rPr>
              <a:t>76 cm</a:t>
            </a:r>
            <a:r>
              <a:rPr lang="zh-CN" altLang="zh-CN" b="1" kern="100" dirty="0">
                <a:latin typeface="Times New Roman"/>
                <a:cs typeface="Times New Roman"/>
              </a:rPr>
              <a:t>，右室容器中连接有阀门</a:t>
            </a:r>
            <a:r>
              <a:rPr lang="en-US" altLang="zh-CN" b="1" i="1" kern="100" dirty="0">
                <a:latin typeface="Times New Roman"/>
                <a:cs typeface="Courier New"/>
              </a:rPr>
              <a:t>K</a:t>
            </a:r>
            <a:r>
              <a:rPr lang="zh-CN" altLang="zh-CN" b="1" kern="100" dirty="0">
                <a:latin typeface="Times New Roman"/>
                <a:cs typeface="Times New Roman"/>
              </a:rPr>
              <a:t>，可与外界大气相通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外界大气压等于</a:t>
            </a:r>
            <a:r>
              <a:rPr lang="en-US" altLang="zh-CN" b="1" kern="100" dirty="0">
                <a:latin typeface="Times New Roman"/>
                <a:cs typeface="Courier New"/>
              </a:rPr>
              <a:t>76  cmHg)</a:t>
            </a:r>
            <a:r>
              <a:rPr lang="zh-CN" altLang="zh-CN" b="1" kern="100" dirty="0">
                <a:latin typeface="Times New Roman"/>
                <a:cs typeface="Times New Roman"/>
              </a:rPr>
              <a:t>。求：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将阀门</a:t>
            </a:r>
            <a:r>
              <a:rPr lang="en-US" altLang="zh-CN" b="1" i="1" kern="100" dirty="0">
                <a:latin typeface="Times New Roman"/>
                <a:cs typeface="Courier New"/>
              </a:rPr>
              <a:t>K</a:t>
            </a:r>
            <a:r>
              <a:rPr lang="zh-CN" altLang="zh-CN" b="1" kern="100" dirty="0">
                <a:latin typeface="Times New Roman"/>
                <a:cs typeface="Times New Roman"/>
              </a:rPr>
              <a:t>打开后，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室的体积变成多少？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打开阀门</a:t>
            </a:r>
            <a:r>
              <a:rPr lang="en-US" altLang="zh-CN" b="1" i="1" kern="100" dirty="0">
                <a:latin typeface="Times New Roman"/>
                <a:cs typeface="Courier New"/>
              </a:rPr>
              <a:t>K</a:t>
            </a:r>
            <a:r>
              <a:rPr lang="zh-CN" altLang="zh-CN" b="1" kern="100" dirty="0">
                <a:latin typeface="Times New Roman"/>
                <a:cs typeface="Times New Roman"/>
              </a:rPr>
              <a:t>后将容器的气体从</a:t>
            </a:r>
            <a:r>
              <a:rPr lang="en-US" altLang="zh-CN" b="1" kern="100" dirty="0">
                <a:latin typeface="Times New Roman"/>
                <a:cs typeface="Courier New"/>
              </a:rPr>
              <a:t>300 K</a:t>
            </a:r>
            <a:r>
              <a:rPr lang="zh-CN" altLang="zh-CN" b="1" kern="100" dirty="0">
                <a:latin typeface="Times New Roman"/>
                <a:cs typeface="Times New Roman"/>
              </a:rPr>
              <a:t>分别加热到</a:t>
            </a:r>
            <a:r>
              <a:rPr lang="en-US" altLang="zh-CN" b="1" kern="100" dirty="0">
                <a:latin typeface="Times New Roman"/>
                <a:cs typeface="Courier New"/>
              </a:rPr>
              <a:t>400 K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kern="100" dirty="0">
                <a:latin typeface="Times New Roman"/>
                <a:cs typeface="Courier New"/>
              </a:rPr>
              <a:t>540 K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cs typeface="Courier New"/>
              </a:rPr>
              <a:t>U</a:t>
            </a:r>
            <a:r>
              <a:rPr lang="zh-CN" altLang="zh-CN" b="1" kern="100" dirty="0">
                <a:latin typeface="Times New Roman"/>
                <a:cs typeface="Times New Roman"/>
              </a:rPr>
              <a:t>形管内两边水银面的高度差各为多少？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3074" name="Picture 2" descr="F:\粤教版物理选择性必修第三册\20WLXXS1-7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011" y="1268760"/>
            <a:ext cx="1800200" cy="139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025743"/>
              </p:ext>
            </p:extLst>
          </p:nvPr>
        </p:nvGraphicFramePr>
        <p:xfrm>
          <a:off x="354061" y="476672"/>
          <a:ext cx="11360150" cy="597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文档" r:id="rId4" imgW="11360562" imgH="5972007" progId="Word.Document.12">
                  <p:embed/>
                </p:oleObj>
              </mc:Choice>
              <mc:Fallback>
                <p:oleObj name="文档" r:id="rId4" imgW="11360562" imgH="59720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4061" y="476672"/>
                        <a:ext cx="11360150" cy="5972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819073"/>
              </p:ext>
            </p:extLst>
          </p:nvPr>
        </p:nvGraphicFramePr>
        <p:xfrm>
          <a:off x="714375" y="336550"/>
          <a:ext cx="10226675" cy="602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文档" r:id="rId4" imgW="10461688" imgH="6130738" progId="Word.Document.12">
                  <p:embed/>
                </p:oleObj>
              </mc:Choice>
              <mc:Fallback>
                <p:oleObj name="文档" r:id="rId4" imgW="10461688" imgH="61307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4375" y="336550"/>
                        <a:ext cx="10226675" cy="602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798287"/>
              </p:ext>
            </p:extLst>
          </p:nvPr>
        </p:nvGraphicFramePr>
        <p:xfrm>
          <a:off x="696987" y="5589240"/>
          <a:ext cx="103679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文档" r:id="rId7" imgW="10367808" imgH="910990" progId="Word.Document.12">
                  <p:embed/>
                </p:oleObj>
              </mc:Choice>
              <mc:Fallback>
                <p:oleObj name="文档" r:id="rId7" imgW="10367808" imgH="9109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6987" y="5589240"/>
                        <a:ext cx="10367962" cy="91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2564904"/>
            <a:ext cx="10975658" cy="2448272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活塞与容器底接触之前，活塞处于动态平衡，</a:t>
            </a:r>
            <a:r>
              <a:rPr lang="zh-CN" altLang="zh-CN" b="1" kern="100" dirty="0">
                <a:ea typeface="Times New Roman"/>
                <a:cs typeface="Courier New"/>
              </a:rPr>
              <a:t> 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受力不变，气体的压强也不变。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活塞与容器底接触之后，气体的体积不再变化，随着温度的继续升高，气体压强升高。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5122" name="Picture 2" descr="解题锦囊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135" y="1916832"/>
            <a:ext cx="1934344" cy="44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188638"/>
            <a:ext cx="11464492" cy="6552730"/>
          </a:xfrm>
        </p:spPr>
        <p:txBody>
          <a:bodyPr>
            <a:normAutofit lnSpcReduction="10000"/>
          </a:bodyPr>
          <a:lstStyle/>
          <a:p>
            <a:pPr marL="452438" indent="-452438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．如</a:t>
            </a:r>
            <a:r>
              <a:rPr lang="zh-CN" altLang="zh-CN" b="1" kern="100" dirty="0">
                <a:latin typeface="Times New Roman"/>
                <a:cs typeface="Times New Roman"/>
              </a:rPr>
              <a:t>图，一玻璃装置放在水平桌面上，竖直玻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璃管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粗细均匀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i="1" kern="100" dirty="0">
                <a:latin typeface="Times New Roman"/>
                <a:cs typeface="Times New Roman"/>
              </a:rPr>
              <a:t> </a:t>
            </a:r>
            <a:r>
              <a:rPr lang="en-US" altLang="zh-CN" b="1" i="1" kern="100" dirty="0" smtClean="0">
                <a:latin typeface="Times New Roman"/>
                <a:cs typeface="Times New Roman"/>
              </a:rPr>
              <a:t>      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两管的上端封闭，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管上端开口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，三</a:t>
            </a:r>
            <a:r>
              <a:rPr lang="zh-CN" altLang="zh-CN" b="1" kern="100" dirty="0">
                <a:latin typeface="Times New Roman"/>
                <a:cs typeface="Times New Roman"/>
              </a:rPr>
              <a:t>管的下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端</a:t>
            </a: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在</a:t>
            </a:r>
            <a:r>
              <a:rPr lang="zh-CN" altLang="zh-CN" b="1" kern="100" dirty="0">
                <a:latin typeface="Times New Roman"/>
                <a:cs typeface="Times New Roman"/>
              </a:rPr>
              <a:t>同一水平面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内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Times New Roman"/>
              </a:rPr>
              <a:t>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且</a:t>
            </a:r>
            <a:r>
              <a:rPr lang="zh-CN" altLang="zh-CN" b="1" kern="100" dirty="0">
                <a:latin typeface="Times New Roman"/>
                <a:cs typeface="Times New Roman"/>
              </a:rPr>
              <a:t>相互连通。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两管的长度分别为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13.5 cm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Times New Roman"/>
              </a:rPr>
              <a:t>	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l</a:t>
            </a:r>
            <a:r>
              <a:rPr lang="en-US" altLang="zh-CN" b="1" kern="100" baseline="-25000" dirty="0" smtClean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32 cm</a:t>
            </a:r>
            <a:r>
              <a:rPr lang="zh-CN" altLang="zh-CN" b="1" kern="100" dirty="0">
                <a:latin typeface="Times New Roman"/>
                <a:cs typeface="Times New Roman"/>
              </a:rPr>
              <a:t>。将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水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 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银</a:t>
            </a:r>
            <a:r>
              <a:rPr lang="zh-CN" altLang="zh-CN" b="1" kern="100" dirty="0">
                <a:latin typeface="Times New Roman"/>
                <a:cs typeface="Times New Roman"/>
              </a:rPr>
              <a:t>从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管缓慢注入，直至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两管内水银柱的高度差</a:t>
            </a:r>
            <a:r>
              <a:rPr lang="en-US" altLang="zh-CN" b="1" i="1" kern="100" dirty="0">
                <a:latin typeface="Times New Roman"/>
                <a:cs typeface="Courier New"/>
              </a:rPr>
              <a:t>h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5 cm</a:t>
            </a:r>
            <a:r>
              <a:rPr lang="zh-CN" altLang="zh-CN" b="1" kern="100" dirty="0">
                <a:latin typeface="Times New Roman"/>
                <a:cs typeface="Times New Roman"/>
              </a:rPr>
              <a:t>。已知外界大气压为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75 cmHg</a:t>
            </a:r>
            <a:r>
              <a:rPr lang="zh-CN" altLang="zh-CN" b="1" kern="100" dirty="0">
                <a:latin typeface="Times New Roman"/>
                <a:cs typeface="Times New Roman"/>
              </a:rPr>
              <a:t>。求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两管内水银柱的高度差。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管中的气体，水银还未上升产生高度差时，初态压强为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，体积为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l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，末态压强为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，设水银柱离下端同一水平面的高度为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，体积为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l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，由水银柱的平衡条件有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ρgh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管中气体发生等温压缩变化过程，根据玻意耳定律有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baseline="-25000" dirty="0">
                <a:latin typeface="Times New Roman"/>
                <a:ea typeface="楷体_GB2312"/>
                <a:cs typeface="Courier New"/>
              </a:rPr>
              <a:t>B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联立解得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h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 cm</a:t>
            </a:r>
            <a:endParaRPr lang="zh-CN" altLang="zh-CN" sz="1050" kern="100" dirty="0">
              <a:cs typeface="Courier New"/>
            </a:endParaRPr>
          </a:p>
          <a:p>
            <a:pPr marL="452438" indent="-452438"/>
            <a:endParaRPr lang="zh-CN" altLang="en-US" b="1" dirty="0"/>
          </a:p>
        </p:txBody>
      </p:sp>
      <p:pic>
        <p:nvPicPr>
          <p:cNvPr id="6146" name="Picture 2" descr="F:\粤教版物理选择性必修第三册\21WLYJ-1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043" y="692696"/>
            <a:ext cx="1317997" cy="177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661698"/>
              </p:ext>
            </p:extLst>
          </p:nvPr>
        </p:nvGraphicFramePr>
        <p:xfrm>
          <a:off x="1058217" y="1052736"/>
          <a:ext cx="10367962" cy="446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文档" r:id="rId4" imgW="10367808" imgH="4468208" progId="Word.Document.12">
                  <p:embed/>
                </p:oleObj>
              </mc:Choice>
              <mc:Fallback>
                <p:oleObj name="文档" r:id="rId4" imgW="10367808" imgH="446820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8217" y="1052736"/>
                        <a:ext cx="10367962" cy="446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57027" y="5521549"/>
            <a:ext cx="1736373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cs typeface="Courier New"/>
              </a:rPr>
              <a:t>1 cm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836712"/>
            <a:ext cx="10975658" cy="5040560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．扣在水平桌面上的热杯盖有时会发生被顶起的现象。如图所示，截面积为</a:t>
            </a:r>
            <a:r>
              <a:rPr lang="en-US" altLang="zh-CN" b="1" i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的热杯盖扣在水平桌面上，开始时内部封闭气体的温度为</a:t>
            </a:r>
            <a:r>
              <a:rPr lang="en-US" altLang="zh-CN" b="1" kern="100" dirty="0">
                <a:latin typeface="Times New Roman"/>
                <a:cs typeface="Courier New"/>
              </a:rPr>
              <a:t>300 K</a:t>
            </a:r>
            <a:r>
              <a:rPr lang="zh-CN" altLang="zh-CN" b="1" kern="100" dirty="0">
                <a:latin typeface="Times New Roman"/>
                <a:cs typeface="Times New Roman"/>
              </a:rPr>
              <a:t>，压强为大气压强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。当封闭气体温度上升到</a:t>
            </a:r>
            <a:r>
              <a:rPr lang="en-US" altLang="zh-CN" b="1" kern="100" dirty="0">
                <a:latin typeface="Times New Roman"/>
                <a:cs typeface="Courier New"/>
              </a:rPr>
              <a:t>303 K</a:t>
            </a:r>
            <a:r>
              <a:rPr lang="zh-CN" altLang="zh-CN" b="1" kern="100" dirty="0">
                <a:latin typeface="Times New Roman"/>
                <a:cs typeface="Times New Roman"/>
              </a:rPr>
              <a:t>时，杯盖恰好被整体顶起，放出少许气体后又落回桌面，其内部气体压强立刻减为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，温度仍为</a:t>
            </a:r>
            <a:r>
              <a:rPr lang="en-US" altLang="zh-CN" b="1" kern="100" dirty="0">
                <a:latin typeface="Times New Roman"/>
                <a:cs typeface="Courier New"/>
              </a:rPr>
              <a:t>303 K</a:t>
            </a:r>
            <a:r>
              <a:rPr lang="zh-CN" altLang="zh-CN" b="1" kern="100" dirty="0">
                <a:latin typeface="Times New Roman"/>
                <a:cs typeface="Times New Roman"/>
              </a:rPr>
              <a:t>。再经过一段时间，内部气体温度恢复到</a:t>
            </a:r>
            <a:r>
              <a:rPr lang="en-US" altLang="zh-CN" b="1" kern="100" dirty="0">
                <a:latin typeface="Times New Roman"/>
                <a:cs typeface="Courier New"/>
              </a:rPr>
              <a:t>300 K</a:t>
            </a:r>
            <a:r>
              <a:rPr lang="zh-CN" altLang="zh-CN" b="1" kern="100" dirty="0">
                <a:latin typeface="Times New Roman"/>
                <a:cs typeface="Times New Roman"/>
              </a:rPr>
              <a:t>。整个过程中封闭气体均可视为理想气体。求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：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  <a:p>
            <a:pPr indent="452438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当温度上升到</a:t>
            </a:r>
            <a:r>
              <a:rPr lang="en-US" altLang="zh-CN" b="1" kern="100" dirty="0">
                <a:latin typeface="Times New Roman"/>
                <a:cs typeface="Courier New"/>
              </a:rPr>
              <a:t>303 K</a:t>
            </a:r>
            <a:r>
              <a:rPr lang="zh-CN" altLang="zh-CN" b="1" kern="100" dirty="0">
                <a:latin typeface="Times New Roman"/>
                <a:cs typeface="Times New Roman"/>
              </a:rPr>
              <a:t>且尚未放气时，封闭气体的压强；</a:t>
            </a:r>
            <a:endParaRPr lang="zh-CN" altLang="zh-CN" sz="1050" kern="100" dirty="0">
              <a:cs typeface="Courier New"/>
            </a:endParaRPr>
          </a:p>
          <a:p>
            <a:pPr indent="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当温度恢复到</a:t>
            </a:r>
            <a:r>
              <a:rPr lang="en-US" altLang="zh-CN" b="1" kern="100" dirty="0">
                <a:latin typeface="Times New Roman"/>
                <a:cs typeface="Courier New"/>
              </a:rPr>
              <a:t>300 K</a:t>
            </a:r>
            <a:r>
              <a:rPr lang="zh-CN" altLang="zh-CN" b="1" kern="100" dirty="0">
                <a:latin typeface="Times New Roman"/>
                <a:cs typeface="Times New Roman"/>
              </a:rPr>
              <a:t>时，竖直向上提起杯盖所需的最小力。</a:t>
            </a:r>
            <a:endParaRPr lang="zh-CN" altLang="zh-CN" sz="1050" kern="100" dirty="0">
              <a:cs typeface="Courier New"/>
            </a:endParaRPr>
          </a:p>
          <a:p>
            <a:pPr indent="452438"/>
            <a:endParaRPr lang="zh-CN" altLang="en-US" dirty="0"/>
          </a:p>
        </p:txBody>
      </p:sp>
      <p:pic>
        <p:nvPicPr>
          <p:cNvPr id="7170" name="Picture 2" descr="20WLXXS1-7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439" y="3645024"/>
            <a:ext cx="3627560" cy="77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</TotalTime>
  <Words>1367</Words>
  <Application>Microsoft Office PowerPoint</Application>
  <PresentationFormat>自定义</PresentationFormat>
  <Paragraphs>96</Paragraphs>
  <Slides>30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2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65</cp:revision>
  <dcterms:created xsi:type="dcterms:W3CDTF">2021-04-02T06:41:31Z</dcterms:created>
  <dcterms:modified xsi:type="dcterms:W3CDTF">2026-01-28T01:50:31Z</dcterms:modified>
</cp:coreProperties>
</file>