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60" r:id="rId2"/>
    <p:sldId id="266" r:id="rId3"/>
    <p:sldId id="267" r:id="rId4"/>
    <p:sldId id="289" r:id="rId5"/>
    <p:sldId id="290" r:id="rId6"/>
    <p:sldId id="291" r:id="rId7"/>
    <p:sldId id="292" r:id="rId8"/>
    <p:sldId id="293" r:id="rId9"/>
    <p:sldId id="295" r:id="rId10"/>
    <p:sldId id="296" r:id="rId11"/>
    <p:sldId id="317" r:id="rId12"/>
    <p:sldId id="318" r:id="rId13"/>
    <p:sldId id="319" r:id="rId14"/>
    <p:sldId id="298" r:id="rId15"/>
    <p:sldId id="299" r:id="rId16"/>
    <p:sldId id="300" r:id="rId17"/>
    <p:sldId id="320" r:id="rId18"/>
    <p:sldId id="301" r:id="rId19"/>
    <p:sldId id="302" r:id="rId20"/>
    <p:sldId id="303" r:id="rId21"/>
    <p:sldId id="304" r:id="rId22"/>
    <p:sldId id="305" r:id="rId23"/>
    <p:sldId id="306" r:id="rId24"/>
    <p:sldId id="307" r:id="rId25"/>
    <p:sldId id="308" r:id="rId26"/>
    <p:sldId id="309" r:id="rId27"/>
    <p:sldId id="310" r:id="rId28"/>
    <p:sldId id="321" r:id="rId29"/>
    <p:sldId id="311" r:id="rId30"/>
    <p:sldId id="312" r:id="rId31"/>
    <p:sldId id="314" r:id="rId32"/>
    <p:sldId id="315" r:id="rId33"/>
    <p:sldId id="316" r:id="rId34"/>
    <p:sldId id="288" r:id="rId35"/>
    <p:sldId id="287" r:id="rId36"/>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07" autoAdjust="0"/>
  </p:normalViewPr>
  <p:slideViewPr>
    <p:cSldViewPr>
      <p:cViewPr varScale="1">
        <p:scale>
          <a:sx n="92" d="100"/>
          <a:sy n="92" d="100"/>
        </p:scale>
        <p:origin x="-1182" y="-108"/>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2026-1-28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34</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2026-1-28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2026-1-28</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31456;&#26411;&#23567;&#32467;&#19982;&#32032;&#20859;&#35780;&#20215;.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21XRJWL2-75.TI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SDGK-17.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Word_Document99666.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2.emf"/><Relationship Id="rId5" Type="http://schemas.openxmlformats.org/officeDocument/2006/relationships/package" Target="../embeddings/Microsoft_Word_Document1010777.docx"/><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111111111888.docx"/><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package" Target="../embeddings/Microsoft_Word_Document12999.docx"/><Relationship Id="rId7" Type="http://schemas.openxmlformats.org/officeDocument/2006/relationships/package" Target="../embeddings/Microsoft_Word_Document14111111.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15.emf"/><Relationship Id="rId5" Type="http://schemas.openxmlformats.org/officeDocument/2006/relationships/package" Target="../embeddings/Microsoft_Word_Document13101010.docx"/><Relationship Id="rId4" Type="http://schemas.openxmlformats.org/officeDocument/2006/relationships/image" Target="../media/image14.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111111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21XRJWL2-82.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2-83.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HNGKA-5.TIF" TargetMode="External"/><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15121212.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1.emf"/><Relationship Id="rId5" Type="http://schemas.openxmlformats.org/officeDocument/2006/relationships/package" Target="../embeddings/Microsoft_Word_Document16131313.docx"/><Relationship Id="rId4" Type="http://schemas.openxmlformats.org/officeDocument/2006/relationships/image" Target="../media/image20.emf"/></Relationships>
</file>

<file path=ppt/slides/_rels/slide29.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WLHUN-20.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222222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package" Target="../embeddings/Microsoft_Word_Document151514.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24.emf"/><Relationship Id="rId5" Type="http://schemas.openxmlformats.org/officeDocument/2006/relationships/package" Target="../embeddings/Microsoft_Word_Document15.docx"/><Relationship Id="rId4" Type="http://schemas.openxmlformats.org/officeDocument/2006/relationships/image" Target="../media/image23.emf"/></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131318161616.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25.emf"/></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26.emf"/><Relationship Id="rId5" Type="http://schemas.openxmlformats.org/officeDocument/2006/relationships/package" Target="../embeddings/Microsoft_Word_Document1414141419171717.docx"/><Relationship Id="rId4" Type="http://schemas.openxmlformats.org/officeDocument/2006/relationships/image" Target="20XGKWLSD-18.TIF" TargetMode="External"/></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1515151520181818.docx"/><Relationship Id="rId2" Type="http://schemas.openxmlformats.org/officeDocument/2006/relationships/slideLayout" Target="../slideLayouts/slideLayout1.xml"/><Relationship Id="rId1" Type="http://schemas.openxmlformats.org/officeDocument/2006/relationships/vmlDrawing" Target="../drawings/vmlDrawing13.vml"/><Relationship Id="rId6" Type="http://schemas.openxmlformats.org/officeDocument/2006/relationships/image" Target="../media/image29.emf"/><Relationship Id="rId5" Type="http://schemas.openxmlformats.org/officeDocument/2006/relationships/package" Target="../embeddings/Microsoft_Word_Document1616161621191919.docx"/><Relationship Id="rId4" Type="http://schemas.openxmlformats.org/officeDocument/2006/relationships/image" Target="../media/image28.emf"/></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1532;&#20108;&#31456;%20%20&#38454;&#27573;&#35780;&#20215;&#26597;&#32570;&#28431;.DOC" TargetMode="Externa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1XRJWL2-78+.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33333333.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package" Target="../embeddings/Microsoft_Word_Document44444444.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WLHNAN-10.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55.docx"/><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836712"/>
            <a:ext cx="10975658" cy="4464498"/>
          </a:xfrm>
        </p:spPr>
        <p:txBody>
          <a:bodyPr/>
          <a:lstStyle/>
          <a:p>
            <a:pPr lvl="0" indent="0" algn="ctr">
              <a:spcBef>
                <a:spcPts val="0"/>
              </a:spcBef>
              <a:tabLst>
                <a:tab pos="5581015" algn="l"/>
              </a:tabLst>
            </a:pPr>
            <a:r>
              <a:rPr lang="zh-CN" altLang="zh-CN" b="1" kern="100" dirty="0">
                <a:solidFill>
                  <a:schemeClr val="accent2">
                    <a:lumMod val="50000"/>
                  </a:schemeClr>
                </a:solidFill>
                <a:latin typeface="Times New Roman"/>
                <a:cs typeface="Times New Roman"/>
              </a:rPr>
              <a:t>一、主干知识成体系</a:t>
            </a:r>
            <a:endParaRPr lang="zh-CN" altLang="zh-CN" kern="100" dirty="0">
              <a:solidFill>
                <a:schemeClr val="accent2">
                  <a:lumMod val="50000"/>
                </a:schemeClr>
              </a:solidFill>
              <a:cs typeface="Courier New"/>
            </a:endParaRPr>
          </a:p>
          <a:p>
            <a:endParaRPr lang="zh-CN" altLang="en-US" dirty="0"/>
          </a:p>
        </p:txBody>
      </p:sp>
      <p:pic>
        <p:nvPicPr>
          <p:cNvPr id="1026" name="Picture 2" descr="章末小结与素养评价.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07472" y="116632"/>
            <a:ext cx="10081120" cy="47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5233491" y="116632"/>
            <a:ext cx="5130892" cy="637675"/>
          </a:xfrm>
          <a:prstGeom prst="rect">
            <a:avLst/>
          </a:prstGeom>
        </p:spPr>
        <p:txBody>
          <a:bodyPr wrap="none">
            <a:spAutoFit/>
          </a:bodyPr>
          <a:lstStyle/>
          <a:p>
            <a:pPr indent="612140">
              <a:lnSpc>
                <a:spcPct val="150000"/>
              </a:lnSpc>
              <a:spcAft>
                <a:spcPts val="0"/>
              </a:spcAft>
              <a:tabLst>
                <a:tab pos="5581015" algn="l"/>
              </a:tabLst>
            </a:pPr>
            <a:r>
              <a:rPr lang="zh-CN" altLang="zh-CN" sz="2800" b="1" kern="100" dirty="0">
                <a:solidFill>
                  <a:schemeClr val="accent6">
                    <a:lumMod val="75000"/>
                  </a:schemeClr>
                </a:solidFill>
                <a:latin typeface="Times New Roman"/>
                <a:cs typeface="Times New Roman"/>
              </a:rPr>
              <a:t>第二章　气体、液体和固体</a:t>
            </a:r>
            <a:endParaRPr lang="zh-CN" altLang="zh-CN" sz="2800" kern="100" dirty="0">
              <a:solidFill>
                <a:schemeClr val="accent6">
                  <a:lumMod val="75000"/>
                </a:schemeClr>
              </a:solidFill>
              <a:effectLst/>
              <a:latin typeface="宋体"/>
              <a:cs typeface="Courier New"/>
            </a:endParaRPr>
          </a:p>
        </p:txBody>
      </p:sp>
      <p:pic>
        <p:nvPicPr>
          <p:cNvPr id="1027" name="Picture 3" descr="21XRJWL2-75.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569195" y="1471349"/>
            <a:ext cx="7992888" cy="517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980728"/>
            <a:ext cx="10975658" cy="4824536"/>
          </a:xfrm>
        </p:spPr>
        <p:txBody>
          <a:bodyPr>
            <a:normAutofit/>
          </a:bodyPr>
          <a:lstStyle/>
          <a:p>
            <a:pPr marL="452438" indent="-452438" algn="just">
              <a:lnSpc>
                <a:spcPct val="200000"/>
              </a:lnSpc>
              <a:tabLst>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灌气问题</a:t>
            </a:r>
            <a:endParaRPr lang="zh-CN" altLang="zh-CN" kern="100" dirty="0">
              <a:cs typeface="Courier New"/>
            </a:endParaRPr>
          </a:p>
          <a:p>
            <a:pPr marL="452438" indent="0" algn="just">
              <a:lnSpc>
                <a:spcPct val="200000"/>
              </a:lnSpc>
              <a:tabLst>
                <a:tab pos="5581015" algn="l"/>
              </a:tabLst>
            </a:pPr>
            <a:r>
              <a:rPr lang="zh-CN" altLang="zh-CN" b="1" kern="100" dirty="0">
                <a:latin typeface="Times New Roman"/>
                <a:cs typeface="Times New Roman"/>
              </a:rPr>
              <a:t>把大容器中的剩余气体和多个小容器中的气体整体作为研究对象，可将变质量问题转化为定质量问题。</a:t>
            </a:r>
            <a:endParaRPr lang="zh-CN" altLang="zh-CN" kern="100" dirty="0">
              <a:cs typeface="Courier New"/>
            </a:endParaRPr>
          </a:p>
          <a:p>
            <a:pPr marL="452438" indent="-452438" algn="just">
              <a:lnSpc>
                <a:spcPct val="200000"/>
              </a:lnSpc>
              <a:tabLst>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漏气问题</a:t>
            </a:r>
            <a:endParaRPr lang="zh-CN" altLang="zh-CN" kern="100" dirty="0">
              <a:cs typeface="Courier New"/>
            </a:endParaRPr>
          </a:p>
          <a:p>
            <a:pPr marL="452438" indent="0" algn="just">
              <a:lnSpc>
                <a:spcPct val="200000"/>
              </a:lnSpc>
              <a:tabLst>
                <a:tab pos="5581015" algn="l"/>
              </a:tabLst>
            </a:pPr>
            <a:r>
              <a:rPr lang="zh-CN" altLang="zh-CN" b="1" kern="100" dirty="0">
                <a:latin typeface="Times New Roman"/>
                <a:cs typeface="Times New Roman"/>
              </a:rPr>
              <a:t>选容器内剩余气体和漏出气体整体作为研究对象，便可使问题变成一定质量气体的状态变化问题。</a:t>
            </a:r>
            <a:endParaRPr lang="zh-CN" altLang="zh-CN"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65743" y="476672"/>
            <a:ext cx="11176460" cy="6048672"/>
          </a:xfrm>
        </p:spPr>
        <p:txBody>
          <a:bodyPr>
            <a:normAutofit/>
          </a:bodyPr>
          <a:lstStyle/>
          <a:p>
            <a:pPr indent="539750" algn="just">
              <a:lnSpc>
                <a:spcPct val="200000"/>
              </a:lnSpc>
              <a:tabLst>
                <a:tab pos="3150870" algn="l"/>
              </a:tabLst>
            </a:pPr>
            <a:r>
              <a:rPr lang="zh-CN" altLang="zh-CN" b="1" kern="100" dirty="0">
                <a:solidFill>
                  <a:srgbClr val="006666"/>
                </a:solidFill>
                <a:latin typeface="Times New Roman"/>
                <a:ea typeface="黑体"/>
                <a:cs typeface="Times New Roman"/>
              </a:rPr>
              <a:t>典例</a:t>
            </a:r>
            <a:r>
              <a:rPr lang="en-US" altLang="zh-CN" b="1" kern="100" dirty="0">
                <a:solidFill>
                  <a:srgbClr val="006666"/>
                </a:solidFill>
                <a:latin typeface="Times New Roman"/>
                <a:ea typeface="黑体"/>
                <a:cs typeface="Courier New"/>
              </a:rPr>
              <a:t>2</a:t>
            </a:r>
            <a:r>
              <a:rPr lang="zh-CN" altLang="zh-CN" b="1" kern="100" dirty="0">
                <a:solidFill>
                  <a:srgbClr val="006666"/>
                </a:solidFill>
                <a:latin typeface="Times New Roman"/>
                <a:cs typeface="Times New Roman"/>
              </a:rPr>
              <a:t>　</a:t>
            </a:r>
            <a:r>
              <a:rPr lang="zh-CN" altLang="zh-CN" b="1" kern="100" dirty="0">
                <a:latin typeface="Times New Roman"/>
                <a:cs typeface="Times New Roman"/>
              </a:rPr>
              <a:t>图甲为战国时期青铜汲酒器，根据其原理制作了由中空圆柱形长柄和储液罐组成的汲液器，如图乙所示。长柄顶部封闭，横截面积</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1.0 cm</a:t>
            </a:r>
            <a:r>
              <a:rPr lang="en-US" altLang="zh-CN" b="1" kern="100" baseline="30000" dirty="0">
                <a:latin typeface="Times New Roman"/>
                <a:cs typeface="Courier New"/>
              </a:rPr>
              <a:t>2</a:t>
            </a:r>
            <a:r>
              <a:rPr lang="zh-CN" altLang="zh-CN" b="1" kern="100" dirty="0">
                <a:latin typeface="Times New Roman"/>
                <a:cs typeface="Times New Roman"/>
              </a:rPr>
              <a:t>，长度</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100.0 cm</a:t>
            </a:r>
            <a:r>
              <a:rPr lang="zh-CN" altLang="zh-CN" b="1" kern="100" dirty="0">
                <a:latin typeface="Times New Roman"/>
                <a:cs typeface="Times New Roman"/>
              </a:rPr>
              <a:t>，侧壁有一小孔</a:t>
            </a:r>
            <a:r>
              <a:rPr lang="en-US" altLang="zh-CN" b="1" kern="100" dirty="0">
                <a:latin typeface="Times New Roman"/>
                <a:cs typeface="Courier New"/>
              </a:rPr>
              <a:t>A</a:t>
            </a:r>
            <a:r>
              <a:rPr lang="zh-CN" altLang="zh-CN" b="1" kern="100" dirty="0">
                <a:latin typeface="Times New Roman"/>
                <a:cs typeface="Times New Roman"/>
              </a:rPr>
              <a:t>。储液罐的横截面积</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90.0 cm</a:t>
            </a:r>
            <a:r>
              <a:rPr lang="en-US" altLang="zh-CN" b="1" kern="100" baseline="30000" dirty="0">
                <a:latin typeface="Times New Roman"/>
                <a:cs typeface="Courier New"/>
              </a:rPr>
              <a:t>2</a:t>
            </a:r>
            <a:r>
              <a:rPr lang="zh-CN" altLang="zh-CN" b="1" kern="100" dirty="0">
                <a:latin typeface="Times New Roman"/>
                <a:cs typeface="Times New Roman"/>
              </a:rPr>
              <a:t>，高度</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20.0 cm</a:t>
            </a:r>
            <a:r>
              <a:rPr lang="zh-CN" altLang="zh-CN" b="1" kern="100" dirty="0">
                <a:latin typeface="Times New Roman"/>
                <a:cs typeface="Times New Roman"/>
              </a:rPr>
              <a:t>，罐底有一小孔</a:t>
            </a:r>
            <a:r>
              <a:rPr lang="en-US" altLang="zh-CN" b="1" kern="100" dirty="0">
                <a:latin typeface="Times New Roman"/>
                <a:cs typeface="Courier New"/>
              </a:rPr>
              <a:t>B</a:t>
            </a:r>
            <a:r>
              <a:rPr lang="zh-CN" altLang="zh-CN" b="1" kern="100" dirty="0">
                <a:latin typeface="Times New Roman"/>
                <a:cs typeface="Times New Roman"/>
              </a:rPr>
              <a:t>。汲液时，将汲液器竖直浸入液体，液体从孔</a:t>
            </a:r>
            <a:r>
              <a:rPr lang="en-US" altLang="zh-CN" b="1" kern="100" dirty="0">
                <a:latin typeface="Times New Roman"/>
                <a:cs typeface="Courier New"/>
              </a:rPr>
              <a:t>B</a:t>
            </a:r>
            <a:r>
              <a:rPr lang="zh-CN" altLang="zh-CN" b="1" kern="100" dirty="0">
                <a:latin typeface="Times New Roman"/>
                <a:cs typeface="Times New Roman"/>
              </a:rPr>
              <a:t>进入，空气由孔</a:t>
            </a:r>
            <a:r>
              <a:rPr lang="en-US" altLang="zh-CN" b="1" kern="100" dirty="0">
                <a:latin typeface="Times New Roman"/>
                <a:cs typeface="Courier New"/>
              </a:rPr>
              <a:t>A</a:t>
            </a:r>
            <a:r>
              <a:rPr lang="zh-CN" altLang="zh-CN" b="1" kern="100" dirty="0">
                <a:latin typeface="Times New Roman"/>
                <a:cs typeface="Times New Roman"/>
              </a:rPr>
              <a:t>排出；当内外液面相平时，长柄浸入液面部分的长度为</a:t>
            </a:r>
            <a:r>
              <a:rPr lang="en-US" altLang="zh-CN" b="1" i="1" kern="100" dirty="0">
                <a:latin typeface="Times New Roman"/>
                <a:cs typeface="Courier New"/>
              </a:rPr>
              <a:t>x</a:t>
            </a:r>
            <a:r>
              <a:rPr lang="zh-CN" altLang="zh-CN" b="1" kern="100" dirty="0">
                <a:latin typeface="Times New Roman"/>
                <a:cs typeface="Times New Roman"/>
              </a:rPr>
              <a:t>；堵住孔</a:t>
            </a:r>
            <a:r>
              <a:rPr lang="en-US" altLang="zh-CN" b="1" kern="100" dirty="0">
                <a:latin typeface="Times New Roman"/>
                <a:cs typeface="Courier New"/>
              </a:rPr>
              <a:t>A</a:t>
            </a:r>
            <a:r>
              <a:rPr lang="zh-CN" altLang="zh-CN" b="1" kern="100" dirty="0">
                <a:latin typeface="Times New Roman"/>
                <a:cs typeface="Times New Roman"/>
              </a:rPr>
              <a:t>，缓慢地将汲液器竖直提出液面，储液罐内刚好储满液体。已知液体密度</a:t>
            </a:r>
            <a:r>
              <a:rPr lang="en-US" altLang="zh-CN" b="1" i="1" kern="100" dirty="0">
                <a:latin typeface="Times New Roman"/>
                <a:cs typeface="Courier New"/>
              </a:rPr>
              <a:t>ρ</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kg/m</a:t>
            </a:r>
            <a:r>
              <a:rPr lang="en-US" altLang="zh-CN" b="1" kern="100" baseline="30000" dirty="0">
                <a:latin typeface="Times New Roman"/>
                <a:cs typeface="Courier New"/>
              </a:rPr>
              <a:t>3</a:t>
            </a:r>
            <a:r>
              <a:rPr lang="zh-CN" altLang="zh-CN" b="1" kern="100" dirty="0">
                <a:latin typeface="Times New Roman"/>
                <a:cs typeface="Times New Roman"/>
              </a:rPr>
              <a:t>，重力加速度大小</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10 m/s</a:t>
            </a:r>
            <a:r>
              <a:rPr lang="en-US" altLang="zh-CN" b="1" kern="100" baseline="30000" dirty="0">
                <a:latin typeface="Times New Roman"/>
                <a:cs typeface="Courier New"/>
              </a:rPr>
              <a:t>2</a:t>
            </a:r>
            <a:r>
              <a:rPr lang="zh-CN" altLang="zh-CN" b="1" kern="100" dirty="0">
                <a:latin typeface="Times New Roman"/>
                <a:cs typeface="Times New Roman"/>
              </a:rPr>
              <a:t>，大气压</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。整个过程温度保持不变，空气可视为理想气体，忽略器壁厚度</a:t>
            </a:r>
            <a:r>
              <a:rPr lang="zh-CN" altLang="zh-CN" b="1" kern="100" dirty="0" smtClean="0">
                <a:latin typeface="Times New Roman"/>
                <a:cs typeface="Times New Roman"/>
              </a:rPr>
              <a:t>。</a:t>
            </a:r>
            <a:endParaRPr lang="zh-CN" altLang="en-US" dirty="0"/>
          </a:p>
        </p:txBody>
      </p:sp>
    </p:spTree>
    <p:extLst>
      <p:ext uri="{BB962C8B-B14F-4D97-AF65-F5344CB8AC3E}">
        <p14:creationId xmlns:p14="http://schemas.microsoft.com/office/powerpoint/2010/main" val="12751364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72597" y="3526260"/>
            <a:ext cx="10975658" cy="1944216"/>
          </a:xfrm>
        </p:spPr>
        <p:txBody>
          <a:bodyPr/>
          <a:lstStyle/>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求</a:t>
            </a:r>
            <a:r>
              <a:rPr lang="en-US" altLang="zh-CN" b="1" i="1" kern="100" dirty="0">
                <a:latin typeface="Times New Roman"/>
                <a:cs typeface="Courier New"/>
              </a:rPr>
              <a:t>x</a:t>
            </a:r>
            <a:r>
              <a:rPr lang="zh-CN" altLang="zh-CN" b="1" kern="100" dirty="0">
                <a:latin typeface="Times New Roman"/>
                <a:cs typeface="Times New Roman"/>
              </a:rPr>
              <a:t>；</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松开孔</a:t>
            </a:r>
            <a:r>
              <a:rPr lang="en-US" altLang="zh-CN" b="1" kern="100" dirty="0">
                <a:latin typeface="Times New Roman"/>
                <a:cs typeface="Courier New"/>
              </a:rPr>
              <a:t>A</a:t>
            </a:r>
            <a:r>
              <a:rPr lang="zh-CN" altLang="zh-CN" b="1" kern="100" dirty="0">
                <a:latin typeface="Times New Roman"/>
                <a:cs typeface="Times New Roman"/>
              </a:rPr>
              <a:t>，从外界进入压强为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、体积为</a:t>
            </a:r>
            <a:r>
              <a:rPr lang="en-US" altLang="zh-CN" b="1" i="1" kern="100" dirty="0">
                <a:latin typeface="Times New Roman"/>
                <a:cs typeface="Courier New"/>
              </a:rPr>
              <a:t>V</a:t>
            </a:r>
            <a:r>
              <a:rPr lang="zh-CN" altLang="zh-CN" b="1" kern="100" dirty="0">
                <a:latin typeface="Times New Roman"/>
                <a:cs typeface="Times New Roman"/>
              </a:rPr>
              <a:t>的空气，使满储液罐中液体缓缓流出，堵住孔</a:t>
            </a:r>
            <a:r>
              <a:rPr lang="en-US" altLang="zh-CN" b="1" kern="100" dirty="0">
                <a:latin typeface="Times New Roman"/>
                <a:cs typeface="Courier New"/>
              </a:rPr>
              <a:t>A</a:t>
            </a:r>
            <a:r>
              <a:rPr lang="zh-CN" altLang="zh-CN" b="1" kern="100" dirty="0">
                <a:latin typeface="Times New Roman"/>
                <a:cs typeface="Times New Roman"/>
              </a:rPr>
              <a:t>，稳定后罐中恰好剩余一半的液体，求</a:t>
            </a:r>
            <a:r>
              <a:rPr lang="en-US" altLang="zh-CN" b="1" i="1" kern="100" dirty="0">
                <a:latin typeface="Times New Roman"/>
                <a:cs typeface="Courier New"/>
              </a:rPr>
              <a:t>V</a:t>
            </a:r>
            <a:r>
              <a:rPr lang="zh-CN" altLang="zh-CN" b="1" kern="100" dirty="0">
                <a:latin typeface="Times New Roman"/>
                <a:cs typeface="Times New Roman"/>
              </a:rPr>
              <a:t>。</a:t>
            </a:r>
            <a:endParaRPr lang="zh-CN" altLang="zh-CN" sz="1050" kern="100" dirty="0">
              <a:cs typeface="Courier New"/>
            </a:endParaRPr>
          </a:p>
          <a:p>
            <a:endParaRPr lang="zh-CN" altLang="en-US" dirty="0"/>
          </a:p>
        </p:txBody>
      </p:sp>
      <p:pic>
        <p:nvPicPr>
          <p:cNvPr id="18434" name="Picture 2" descr="\\Rm-013\本地磁盘 (F)\三维设计 物理 选择性必修第三册 粤教版\24WLSDGK-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37575" y="692696"/>
            <a:ext cx="4083696" cy="2736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7980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09857721"/>
              </p:ext>
            </p:extLst>
          </p:nvPr>
        </p:nvGraphicFramePr>
        <p:xfrm>
          <a:off x="624979" y="764704"/>
          <a:ext cx="11112500" cy="5384800"/>
        </p:xfrm>
        <a:graphic>
          <a:graphicData uri="http://schemas.openxmlformats.org/presentationml/2006/ole">
            <mc:AlternateContent xmlns:mc="http://schemas.openxmlformats.org/markup-compatibility/2006">
              <mc:Choice xmlns:v="urn:schemas-microsoft-com:vml" Requires="v">
                <p:oleObj spid="_x0000_s19482" name="文档" r:id="rId3" imgW="11107335" imgH="5392240" progId="Word.Document.12">
                  <p:embed/>
                </p:oleObj>
              </mc:Choice>
              <mc:Fallback>
                <p:oleObj name="文档" r:id="rId3" imgW="11107335" imgH="5392240" progId="Word.Document.12">
                  <p:embed/>
                  <p:pic>
                    <p:nvPicPr>
                      <p:cNvPr id="0" name=""/>
                      <p:cNvPicPr/>
                      <p:nvPr/>
                    </p:nvPicPr>
                    <p:blipFill>
                      <a:blip r:embed="rId4"/>
                      <a:stretch>
                        <a:fillRect/>
                      </a:stretch>
                    </p:blipFill>
                    <p:spPr>
                      <a:xfrm>
                        <a:off x="624979" y="764704"/>
                        <a:ext cx="11112500" cy="53848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932098105"/>
              </p:ext>
            </p:extLst>
          </p:nvPr>
        </p:nvGraphicFramePr>
        <p:xfrm>
          <a:off x="696987" y="5589240"/>
          <a:ext cx="10552112" cy="593725"/>
        </p:xfrm>
        <a:graphic>
          <a:graphicData uri="http://schemas.openxmlformats.org/presentationml/2006/ole">
            <mc:AlternateContent xmlns:mc="http://schemas.openxmlformats.org/markup-compatibility/2006">
              <mc:Choice xmlns:v="urn:schemas-microsoft-com:vml" Requires="v">
                <p:oleObj spid="_x0000_s19483" name="文档" r:id="rId5" imgW="10552112" imgH="593770" progId="Word.Document.12">
                  <p:embed/>
                </p:oleObj>
              </mc:Choice>
              <mc:Fallback>
                <p:oleObj name="文档" r:id="rId5" imgW="10552112" imgH="593770" progId="Word.Document.12">
                  <p:embed/>
                  <p:pic>
                    <p:nvPicPr>
                      <p:cNvPr id="0" name=""/>
                      <p:cNvPicPr/>
                      <p:nvPr/>
                    </p:nvPicPr>
                    <p:blipFill>
                      <a:blip r:embed="rId6"/>
                      <a:stretch>
                        <a:fillRect/>
                      </a:stretch>
                    </p:blipFill>
                    <p:spPr>
                      <a:xfrm>
                        <a:off x="696987" y="5589240"/>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061709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620688"/>
            <a:ext cx="10975658" cy="5760640"/>
          </a:xfrm>
        </p:spPr>
        <p:txBody>
          <a:bodyPr>
            <a:normAutofit/>
          </a:bodyPr>
          <a:lstStyle/>
          <a:p>
            <a:pPr marL="452438" indent="0" algn="just">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针对训练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．钢瓶中装有一定质量的气体，现在用两种方法抽取钢瓶中的气体，第一种方法是用小抽气机，每次抽出</a:t>
            </a:r>
            <a:r>
              <a:rPr lang="en-US" altLang="zh-CN" b="1" kern="100" dirty="0">
                <a:latin typeface="Times New Roman"/>
                <a:cs typeface="Courier New"/>
              </a:rPr>
              <a:t>1 L</a:t>
            </a:r>
            <a:r>
              <a:rPr lang="zh-CN" altLang="zh-CN" b="1" kern="100" dirty="0">
                <a:latin typeface="Times New Roman"/>
                <a:cs typeface="Times New Roman"/>
              </a:rPr>
              <a:t>气体，共抽取两次，第二种方法是用大抽气机，一次性抽取</a:t>
            </a:r>
            <a:r>
              <a:rPr lang="en-US" altLang="zh-CN" b="1" kern="100" dirty="0">
                <a:latin typeface="Times New Roman"/>
                <a:cs typeface="Courier New"/>
              </a:rPr>
              <a:t>2 L</a:t>
            </a:r>
            <a:r>
              <a:rPr lang="zh-CN" altLang="zh-CN" b="1" kern="100" dirty="0">
                <a:latin typeface="Times New Roman"/>
                <a:cs typeface="Times New Roman"/>
              </a:rPr>
              <a:t>气体，在抽气过程中无漏气，且温度不变，则这两种抽法中，抽取气体质量较多的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．第一种抽法</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．第二种抽法</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．两种抽法抽出气体质量一样多</a:t>
            </a:r>
            <a:endParaRPr lang="zh-CN" altLang="zh-CN" sz="1050" kern="100" dirty="0">
              <a:cs typeface="Courier New"/>
            </a:endParaRPr>
          </a:p>
          <a:p>
            <a:pPr marL="452438"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．无法判断</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188371607"/>
              </p:ext>
            </p:extLst>
          </p:nvPr>
        </p:nvGraphicFramePr>
        <p:xfrm>
          <a:off x="919980" y="836712"/>
          <a:ext cx="10290175" cy="4624388"/>
        </p:xfrm>
        <a:graphic>
          <a:graphicData uri="http://schemas.openxmlformats.org/presentationml/2006/ole">
            <mc:AlternateContent xmlns:mc="http://schemas.openxmlformats.org/markup-compatibility/2006">
              <mc:Choice xmlns:v="urn:schemas-microsoft-com:vml" Requires="v">
                <p:oleObj spid="_x0000_s11293" name="文档" r:id="rId3" imgW="10478594" imgH="4708283" progId="Word.Document.12">
                  <p:embed/>
                </p:oleObj>
              </mc:Choice>
              <mc:Fallback>
                <p:oleObj name="文档" r:id="rId3" imgW="10478594" imgH="4708283" progId="Word.Document.12">
                  <p:embed/>
                  <p:pic>
                    <p:nvPicPr>
                      <p:cNvPr id="0" name=""/>
                      <p:cNvPicPr/>
                      <p:nvPr/>
                    </p:nvPicPr>
                    <p:blipFill>
                      <a:blip r:embed="rId4"/>
                      <a:stretch>
                        <a:fillRect/>
                      </a:stretch>
                    </p:blipFill>
                    <p:spPr>
                      <a:xfrm>
                        <a:off x="919980" y="836712"/>
                        <a:ext cx="10290175" cy="4624388"/>
                      </a:xfrm>
                      <a:prstGeom prst="rect">
                        <a:avLst/>
                      </a:prstGeom>
                    </p:spPr>
                  </p:pic>
                </p:oleObj>
              </mc:Fallback>
            </mc:AlternateContent>
          </a:graphicData>
        </a:graphic>
      </p:graphicFrame>
      <p:sp>
        <p:nvSpPr>
          <p:cNvPr id="5" name="矩形 4"/>
          <p:cNvSpPr/>
          <p:nvPr/>
        </p:nvSpPr>
        <p:spPr>
          <a:xfrm>
            <a:off x="985019" y="5445224"/>
            <a:ext cx="1335622"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620688"/>
            <a:ext cx="11089232" cy="5544616"/>
          </a:xfrm>
        </p:spPr>
        <p:txBody>
          <a:bodyPr>
            <a:normAutofit/>
          </a:bodyPr>
          <a:lstStyle/>
          <a:p>
            <a:pPr indent="612140" algn="just">
              <a:tabLst>
                <a:tab pos="3150870"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安徽高考</a:t>
            </a:r>
            <a:r>
              <a:rPr lang="en-US" altLang="zh-CN" b="1" kern="100" dirty="0">
                <a:latin typeface="Times New Roman"/>
                <a:ea typeface="隶书"/>
                <a:cs typeface="Courier New"/>
              </a:rPr>
              <a:t>)</a:t>
            </a:r>
            <a:r>
              <a:rPr lang="zh-CN" altLang="zh-CN" b="1" kern="100" dirty="0">
                <a:latin typeface="Times New Roman"/>
                <a:cs typeface="Times New Roman"/>
              </a:rPr>
              <a:t>某人驾驶汽车，从北京到哈尔滨，在哈尔滨发现汽车的某个轮胎内气体的压强有所下降</a:t>
            </a:r>
            <a:r>
              <a:rPr lang="en-US" altLang="zh-CN" b="1" kern="100" dirty="0">
                <a:latin typeface="Times New Roman"/>
                <a:cs typeface="Courier New"/>
              </a:rPr>
              <a:t>(</a:t>
            </a:r>
            <a:r>
              <a:rPr lang="zh-CN" altLang="zh-CN" b="1" kern="100" dirty="0">
                <a:latin typeface="Times New Roman"/>
                <a:cs typeface="Times New Roman"/>
              </a:rPr>
              <a:t>假设轮胎内气体的体积不变，且没有漏气，可视为理想气体</a:t>
            </a:r>
            <a:r>
              <a:rPr lang="en-US" altLang="zh-CN" b="1" kern="100" dirty="0">
                <a:latin typeface="Times New Roman"/>
                <a:cs typeface="Courier New"/>
              </a:rPr>
              <a:t>)</a:t>
            </a:r>
            <a:r>
              <a:rPr lang="zh-CN" altLang="zh-CN" b="1" kern="100" dirty="0">
                <a:latin typeface="Times New Roman"/>
                <a:cs typeface="Times New Roman"/>
              </a:rPr>
              <a:t>，于是在哈尔滨给该轮胎充入压强与大气压相同的空气，使其内部气体的压强恢复到出发时的压强</a:t>
            </a:r>
            <a:r>
              <a:rPr lang="en-US" altLang="zh-CN" b="1" kern="100" dirty="0">
                <a:latin typeface="Times New Roman"/>
                <a:cs typeface="Courier New"/>
              </a:rPr>
              <a:t>(</a:t>
            </a:r>
            <a:r>
              <a:rPr lang="zh-CN" altLang="zh-CN" b="1" kern="100" dirty="0">
                <a:latin typeface="Times New Roman"/>
                <a:cs typeface="Times New Roman"/>
              </a:rPr>
              <a:t>假设充气过程中，轮胎内气体的温度与环境相同，且保持不变</a:t>
            </a:r>
            <a:r>
              <a:rPr lang="en-US" altLang="zh-CN" b="1" kern="100" dirty="0">
                <a:latin typeface="Times New Roman"/>
                <a:cs typeface="Courier New"/>
              </a:rPr>
              <a:t>)</a:t>
            </a:r>
            <a:r>
              <a:rPr lang="zh-CN" altLang="zh-CN" b="1" kern="100" dirty="0">
                <a:latin typeface="Times New Roman"/>
                <a:cs typeface="Times New Roman"/>
              </a:rPr>
              <a:t>。已知该轮胎内气体的体积</a:t>
            </a:r>
            <a:r>
              <a:rPr lang="en-US" altLang="zh-CN" b="1" i="1" kern="100" dirty="0">
                <a:latin typeface="Times New Roman"/>
                <a:cs typeface="Courier New"/>
              </a:rPr>
              <a:t>V</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30 L</a:t>
            </a:r>
            <a:r>
              <a:rPr lang="zh-CN" altLang="zh-CN" b="1" kern="100" dirty="0">
                <a:latin typeface="Times New Roman"/>
                <a:cs typeface="Times New Roman"/>
              </a:rPr>
              <a:t>，从北京出发时，该轮胎内气体的温度</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3 </a:t>
            </a:r>
            <a:r>
              <a:rPr lang="en-US" altLang="zh-CN" b="1" kern="100" dirty="0">
                <a:cs typeface="Times New Roman"/>
              </a:rPr>
              <a:t>℃</a:t>
            </a:r>
            <a:r>
              <a:rPr lang="zh-CN" altLang="zh-CN" b="1" kern="100" dirty="0">
                <a:latin typeface="Times New Roman"/>
                <a:cs typeface="Times New Roman"/>
              </a:rPr>
              <a:t>，压强</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2.7</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。哈尔滨的环境温度</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23 </a:t>
            </a:r>
            <a:r>
              <a:rPr lang="en-US" altLang="zh-CN" b="1" kern="100" dirty="0">
                <a:cs typeface="Times New Roman"/>
              </a:rPr>
              <a:t>℃</a:t>
            </a:r>
            <a:r>
              <a:rPr lang="zh-CN" altLang="zh-CN" b="1" kern="100" dirty="0">
                <a:latin typeface="Times New Roman"/>
                <a:cs typeface="Times New Roman"/>
              </a:rPr>
              <a:t>，大气压强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取</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。求：</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在哈尔滨时，充气前该轮胎内气体压强的大小。</a:t>
            </a:r>
            <a:endParaRPr lang="zh-CN" altLang="zh-CN" sz="1050" kern="100" dirty="0">
              <a:cs typeface="Courier New"/>
            </a:endParaRPr>
          </a:p>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充进该轮胎的空气体积。</a:t>
            </a:r>
            <a:endParaRPr lang="zh-CN" altLang="zh-CN" sz="1050" kern="100" dirty="0">
              <a:cs typeface="Courier New"/>
            </a:endParaRPr>
          </a:p>
          <a:p>
            <a:pPr marL="452438" indent="0">
              <a:lnSpc>
                <a:spcPct val="135000"/>
              </a:lnSpc>
              <a:tabLst>
                <a:tab pos="5580063" algn="l"/>
              </a:tabLst>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969560862"/>
              </p:ext>
            </p:extLst>
          </p:nvPr>
        </p:nvGraphicFramePr>
        <p:xfrm>
          <a:off x="841003" y="1251099"/>
          <a:ext cx="10552112" cy="2100263"/>
        </p:xfrm>
        <a:graphic>
          <a:graphicData uri="http://schemas.openxmlformats.org/presentationml/2006/ole">
            <mc:AlternateContent xmlns:mc="http://schemas.openxmlformats.org/markup-compatibility/2006">
              <mc:Choice xmlns:v="urn:schemas-microsoft-com:vml" Requires="v">
                <p:oleObj spid="_x0000_s20516" name="文档" r:id="rId3" imgW="10552112" imgH="2100367" progId="Word.Document.12">
                  <p:embed/>
                </p:oleObj>
              </mc:Choice>
              <mc:Fallback>
                <p:oleObj name="文档" r:id="rId3" imgW="10552112" imgH="2100367" progId="Word.Document.12">
                  <p:embed/>
                  <p:pic>
                    <p:nvPicPr>
                      <p:cNvPr id="0" name=""/>
                      <p:cNvPicPr/>
                      <p:nvPr/>
                    </p:nvPicPr>
                    <p:blipFill>
                      <a:blip r:embed="rId4"/>
                      <a:stretch>
                        <a:fillRect/>
                      </a:stretch>
                    </p:blipFill>
                    <p:spPr>
                      <a:xfrm>
                        <a:off x="841003" y="1251099"/>
                        <a:ext cx="10552112" cy="21002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566697181"/>
              </p:ext>
            </p:extLst>
          </p:nvPr>
        </p:nvGraphicFramePr>
        <p:xfrm>
          <a:off x="946075" y="3339331"/>
          <a:ext cx="10552112" cy="1187450"/>
        </p:xfrm>
        <a:graphic>
          <a:graphicData uri="http://schemas.openxmlformats.org/presentationml/2006/ole">
            <mc:AlternateContent xmlns:mc="http://schemas.openxmlformats.org/markup-compatibility/2006">
              <mc:Choice xmlns:v="urn:schemas-microsoft-com:vml" Requires="v">
                <p:oleObj spid="_x0000_s20517" name="文档" r:id="rId5" imgW="10552112" imgH="1187540" progId="Word.Document.12">
                  <p:embed/>
                </p:oleObj>
              </mc:Choice>
              <mc:Fallback>
                <p:oleObj name="文档" r:id="rId5" imgW="10552112" imgH="1187540" progId="Word.Document.12">
                  <p:embed/>
                  <p:pic>
                    <p:nvPicPr>
                      <p:cNvPr id="0" name=""/>
                      <p:cNvPicPr/>
                      <p:nvPr/>
                    </p:nvPicPr>
                    <p:blipFill>
                      <a:blip r:embed="rId6"/>
                      <a:stretch>
                        <a:fillRect/>
                      </a:stretch>
                    </p:blipFill>
                    <p:spPr>
                      <a:xfrm>
                        <a:off x="946075" y="3339331"/>
                        <a:ext cx="10552112" cy="118745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617542876"/>
              </p:ext>
            </p:extLst>
          </p:nvPr>
        </p:nvGraphicFramePr>
        <p:xfrm>
          <a:off x="913011" y="4707483"/>
          <a:ext cx="10552112" cy="593725"/>
        </p:xfrm>
        <a:graphic>
          <a:graphicData uri="http://schemas.openxmlformats.org/presentationml/2006/ole">
            <mc:AlternateContent xmlns:mc="http://schemas.openxmlformats.org/markup-compatibility/2006">
              <mc:Choice xmlns:v="urn:schemas-microsoft-com:vml" Requires="v">
                <p:oleObj spid="_x0000_s20518" name="文档" r:id="rId7" imgW="10552112" imgH="593770" progId="Word.Document.12">
                  <p:embed/>
                </p:oleObj>
              </mc:Choice>
              <mc:Fallback>
                <p:oleObj name="文档" r:id="rId7" imgW="10552112" imgH="593770" progId="Word.Document.12">
                  <p:embed/>
                  <p:pic>
                    <p:nvPicPr>
                      <p:cNvPr id="0" name=""/>
                      <p:cNvPicPr/>
                      <p:nvPr/>
                    </p:nvPicPr>
                    <p:blipFill>
                      <a:blip r:embed="rId8"/>
                      <a:stretch>
                        <a:fillRect/>
                      </a:stretch>
                    </p:blipFill>
                    <p:spPr>
                      <a:xfrm>
                        <a:off x="913011" y="4707483"/>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3161741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908720"/>
            <a:ext cx="10975658" cy="5112568"/>
          </a:xfrm>
        </p:spPr>
        <p:txBody>
          <a:bodyPr>
            <a:normAutofit/>
          </a:bodyPr>
          <a:lstStyle/>
          <a:p>
            <a:pPr marL="266700" indent="-266700" algn="ctr">
              <a:tabLst>
                <a:tab pos="5581015" algn="l"/>
              </a:tabLst>
            </a:pPr>
            <a:r>
              <a:rPr lang="en-US" altLang="zh-CN" b="1" kern="100" dirty="0">
                <a:solidFill>
                  <a:schemeClr val="accent2">
                    <a:lumMod val="50000"/>
                  </a:schemeClr>
                </a:solidFill>
                <a:latin typeface="Times New Roman"/>
                <a:ea typeface="黑体"/>
                <a:cs typeface="Courier New"/>
              </a:rPr>
              <a:t>(</a:t>
            </a:r>
            <a:r>
              <a:rPr lang="zh-CN" altLang="zh-CN" b="1" kern="100" dirty="0">
                <a:solidFill>
                  <a:schemeClr val="accent2">
                    <a:lumMod val="50000"/>
                  </a:schemeClr>
                </a:solidFill>
                <a:latin typeface="Times New Roman"/>
                <a:ea typeface="黑体"/>
                <a:cs typeface="Times New Roman"/>
              </a:rPr>
              <a:t>三</a:t>
            </a:r>
            <a:r>
              <a:rPr lang="en-US" altLang="zh-CN" b="1" kern="100" dirty="0">
                <a:solidFill>
                  <a:schemeClr val="accent2">
                    <a:lumMod val="50000"/>
                  </a:schemeClr>
                </a:solidFill>
                <a:latin typeface="Times New Roman"/>
                <a:ea typeface="黑体"/>
                <a:cs typeface="Courier New"/>
              </a:rPr>
              <a:t>)</a:t>
            </a:r>
            <a:r>
              <a:rPr lang="zh-CN" altLang="zh-CN" b="1" kern="100" dirty="0">
                <a:solidFill>
                  <a:schemeClr val="accent2">
                    <a:lumMod val="50000"/>
                  </a:schemeClr>
                </a:solidFill>
                <a:latin typeface="Times New Roman"/>
                <a:ea typeface="黑体"/>
                <a:cs typeface="Times New Roman"/>
              </a:rPr>
              <a:t>固体和液体的性质</a:t>
            </a:r>
            <a:endParaRPr lang="zh-CN" altLang="zh-CN" sz="1050" kern="100" dirty="0">
              <a:solidFill>
                <a:schemeClr val="accent2">
                  <a:lumMod val="50000"/>
                </a:schemeClr>
              </a:solidFill>
              <a:cs typeface="Courier New"/>
            </a:endParaRPr>
          </a:p>
          <a:p>
            <a:pPr marL="266700" indent="-266700" algn="just">
              <a:tabLst>
                <a:tab pos="5581015"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．晶体和非晶体</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单晶体具有各向异性，但不是在各种物理性质上都表现出各向异性。</a:t>
            </a:r>
            <a:endParaRPr lang="zh-CN" altLang="zh-CN" sz="1050" kern="100" dirty="0">
              <a:cs typeface="Courier New"/>
            </a:endParaRPr>
          </a:p>
          <a:p>
            <a:pPr marL="180975" indent="-180975" algn="just">
              <a:tabLst>
                <a:tab pos="5581015" algn="l"/>
              </a:tabLst>
            </a:pPr>
            <a:r>
              <a:rPr lang="en-US" altLang="zh-CN" b="1" kern="100" dirty="0" smtClean="0">
                <a:latin typeface="Times New Roman"/>
                <a:cs typeface="Courier New"/>
              </a:rPr>
              <a:t>(2)</a:t>
            </a:r>
            <a:r>
              <a:rPr lang="zh-CN" altLang="zh-CN" b="1" kern="100" dirty="0" smtClean="0">
                <a:latin typeface="Times New Roman"/>
                <a:cs typeface="Times New Roman"/>
              </a:rPr>
              <a:t>只要具有确定熔点的物体必定是晶体，反之，必是非晶体。</a:t>
            </a:r>
            <a:endParaRPr lang="zh-CN" altLang="zh-CN" sz="1050" kern="100" dirty="0" smtClean="0">
              <a:cs typeface="Courier New"/>
            </a:endParaRPr>
          </a:p>
          <a:p>
            <a:pPr marL="180975" indent="-180975" algn="just">
              <a:tabLst>
                <a:tab pos="5581015" algn="l"/>
              </a:tabLst>
            </a:pPr>
            <a:r>
              <a:rPr lang="en-US" altLang="zh-CN" b="1" kern="100" dirty="0" smtClean="0">
                <a:latin typeface="Times New Roman"/>
                <a:cs typeface="Courier New"/>
              </a:rPr>
              <a:t>(</a:t>
            </a:r>
            <a:r>
              <a:rPr lang="en-US" altLang="zh-CN" b="1" kern="100" dirty="0">
                <a:latin typeface="Times New Roman"/>
                <a:cs typeface="Courier New"/>
              </a:rPr>
              <a:t>3)</a:t>
            </a:r>
            <a:r>
              <a:rPr lang="zh-CN" altLang="zh-CN" b="1" kern="100" dirty="0">
                <a:latin typeface="Times New Roman"/>
                <a:cs typeface="Times New Roman"/>
              </a:rPr>
              <a:t>单晶体具有天然规则的几何外形，而多晶体和非晶体没有天然规则的几何外形，所以不能从形状上区分晶体与非晶体。</a:t>
            </a:r>
            <a:endParaRPr lang="zh-CN" altLang="zh-CN" sz="1050" kern="100" dirty="0">
              <a:cs typeface="Courier New"/>
            </a:endParaRPr>
          </a:p>
          <a:p>
            <a:pPr marL="180975" indent="-180975"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晶体和非晶体不是绝对的，在某些条件下可以相互转化。</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(5)</a:t>
            </a:r>
            <a:r>
              <a:rPr lang="zh-CN" altLang="zh-CN" b="1" kern="100" dirty="0">
                <a:latin typeface="Times New Roman"/>
                <a:cs typeface="Times New Roman"/>
              </a:rPr>
              <a:t>液晶既不是晶体也不是液体。</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152128"/>
            <a:ext cx="10975658" cy="5301208"/>
          </a:xfrm>
        </p:spPr>
        <p:txBody>
          <a:bodyPr>
            <a:normAutofit/>
          </a:bodyPr>
          <a:lstStyle/>
          <a:p>
            <a:pPr marL="266700" indent="-266700" algn="just">
              <a:tabLst>
                <a:tab pos="5581015"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液体表面张力</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(1)</a:t>
            </a:r>
            <a:r>
              <a:rPr lang="zh-CN" altLang="zh-CN" b="1" kern="100" dirty="0">
                <a:latin typeface="Times New Roman"/>
                <a:cs typeface="Times New Roman"/>
              </a:rPr>
              <a:t>形成原因：表面层中分子间距离比液体内部分子间距离大，分子间作用力表现为引力。</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(2)</a:t>
            </a:r>
            <a:r>
              <a:rPr lang="zh-CN" altLang="zh-CN" b="1" kern="100" dirty="0">
                <a:latin typeface="Times New Roman"/>
                <a:cs typeface="Times New Roman"/>
              </a:rPr>
              <a:t>表面特征：表面层中分子间的引力使液面产生了表面张力，使液体表面好像一层张紧的弹性薄膜。</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(3)</a:t>
            </a:r>
            <a:r>
              <a:rPr lang="zh-CN" altLang="zh-CN" b="1" kern="100" dirty="0">
                <a:latin typeface="Times New Roman"/>
                <a:cs typeface="Times New Roman"/>
              </a:rPr>
              <a:t>表面张力的方向：和液面相切，垂直于液面上的各条分界线。</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表面张力的效果：使液体表面具有收缩的趋势，使液体表面积趋于最小，而在体积相同的条件下，球形表面积最小。</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2569" y="692696"/>
            <a:ext cx="10975658" cy="4464498"/>
          </a:xfrm>
        </p:spPr>
        <p:txBody>
          <a:bodyPr/>
          <a:lstStyle/>
          <a:p>
            <a:pPr indent="0" algn="ctr">
              <a:tabLst>
                <a:tab pos="5581015" algn="l"/>
              </a:tabLst>
            </a:pPr>
            <a:r>
              <a:rPr lang="zh-CN" altLang="zh-CN" b="1" kern="100" dirty="0">
                <a:solidFill>
                  <a:schemeClr val="accent2">
                    <a:lumMod val="50000"/>
                  </a:schemeClr>
                </a:solidFill>
                <a:latin typeface="Times New Roman"/>
                <a:cs typeface="Times New Roman"/>
              </a:rPr>
              <a:t>二、迁移交汇辨析清</a:t>
            </a:r>
            <a:endParaRPr lang="zh-CN" altLang="zh-CN" sz="1050" kern="100" dirty="0">
              <a:solidFill>
                <a:schemeClr val="accent2">
                  <a:lumMod val="50000"/>
                </a:schemeClr>
              </a:solidFill>
              <a:cs typeface="Courier New"/>
            </a:endParaRPr>
          </a:p>
          <a:p>
            <a:pPr indent="0" algn="just">
              <a:tabLst>
                <a:tab pos="5581015" algn="l"/>
              </a:tabLst>
            </a:pP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一</a:t>
            </a:r>
            <a:r>
              <a:rPr lang="en-US" altLang="zh-CN" b="1" kern="100" dirty="0">
                <a:solidFill>
                  <a:schemeClr val="accent3">
                    <a:lumMod val="75000"/>
                  </a:schemeClr>
                </a:solidFill>
                <a:latin typeface="Times New Roman"/>
                <a:ea typeface="黑体"/>
                <a:cs typeface="Courier New"/>
              </a:rPr>
              <a:t>)</a:t>
            </a:r>
            <a:r>
              <a:rPr lang="zh-CN" altLang="zh-CN" b="1" kern="100" dirty="0">
                <a:solidFill>
                  <a:schemeClr val="accent3">
                    <a:lumMod val="75000"/>
                  </a:schemeClr>
                </a:solidFill>
                <a:latin typeface="Times New Roman"/>
                <a:ea typeface="黑体"/>
                <a:cs typeface="Times New Roman"/>
              </a:rPr>
              <a:t>气体实验定律的理解及应用</a:t>
            </a:r>
            <a:endParaRPr lang="zh-CN" altLang="zh-CN" sz="1050" kern="100" dirty="0">
              <a:solidFill>
                <a:schemeClr val="accent3">
                  <a:lumMod val="75000"/>
                </a:schemeClr>
              </a:solidFill>
              <a:cs typeface="Courier New"/>
            </a:endParaRPr>
          </a:p>
          <a:p>
            <a:pPr indent="0"/>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4044960879"/>
              </p:ext>
            </p:extLst>
          </p:nvPr>
        </p:nvGraphicFramePr>
        <p:xfrm>
          <a:off x="480963" y="2060850"/>
          <a:ext cx="10510838" cy="4373563"/>
        </p:xfrm>
        <a:graphic>
          <a:graphicData uri="http://schemas.openxmlformats.org/presentationml/2006/ole">
            <mc:AlternateContent xmlns:mc="http://schemas.openxmlformats.org/markup-compatibility/2006">
              <mc:Choice xmlns:v="urn:schemas-microsoft-com:vml" Requires="v">
                <p:oleObj spid="_x0000_s4123" name="文档" r:id="rId3" imgW="10510966" imgH="4372825" progId="Word.Document.12">
                  <p:embed/>
                </p:oleObj>
              </mc:Choice>
              <mc:Fallback>
                <p:oleObj name="文档" r:id="rId3" imgW="10510966" imgH="4372825" progId="Word.Document.12">
                  <p:embed/>
                  <p:pic>
                    <p:nvPicPr>
                      <p:cNvPr id="0" name=""/>
                      <p:cNvPicPr/>
                      <p:nvPr/>
                    </p:nvPicPr>
                    <p:blipFill>
                      <a:blip r:embed="rId4"/>
                      <a:stretch>
                        <a:fillRect/>
                      </a:stretch>
                    </p:blipFill>
                    <p:spPr>
                      <a:xfrm>
                        <a:off x="480963" y="2060850"/>
                        <a:ext cx="10510838" cy="4373563"/>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340768"/>
            <a:ext cx="10975658" cy="4464496"/>
          </a:xfrm>
        </p:spPr>
        <p:txBody>
          <a:bodyPr/>
          <a:lstStyle/>
          <a:p>
            <a:pPr indent="612140" algn="just">
              <a:tabLst>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3</a:t>
            </a:r>
            <a:r>
              <a:rPr lang="zh-CN" altLang="zh-CN" b="1" kern="100" dirty="0">
                <a:latin typeface="Times New Roman"/>
                <a:cs typeface="Times New Roman"/>
              </a:rPr>
              <a:t>　</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关于固体、液体和气体，下列说法中正确的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．慢慢向小茶杯中注水，即使水面稍高出杯口，水仍不会流下来，此现象与液体表面张力有关</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．具有各向同性的物质一定没有确定的熔点</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．某种液体和固体接触，当固体分子对液体分子的吸引力大于液体分子之间的吸引力时，该液体浸润固体</a:t>
            </a:r>
            <a:endParaRPr lang="zh-CN" altLang="zh-CN" sz="1050" kern="100" dirty="0">
              <a:cs typeface="Courier New"/>
            </a:endParaRPr>
          </a:p>
          <a:p>
            <a:pPr indent="61214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．液晶的物理性质稳定，外界条件的变动不会引起液晶分子排列变化</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836712"/>
            <a:ext cx="10975658" cy="5328592"/>
          </a:xfrm>
        </p:spPr>
        <p:txBody>
          <a:bodyPr>
            <a:normAutofit/>
          </a:bodyPr>
          <a:lstStyle/>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液体表面张力是液体表面层内的分子比液体内部稀疏，分子间的距离比液体内部大，分子力表现为引力的结果，液体的表面张力使液面具有收缩到表面积最小的趋势，慢慢向小茶杯中注水，即使水面高出杯口，水仍不会流下来，此现象与液体表面张力有关，</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正确；多晶体是各向同性的，但有确定的熔点，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错误；某种液体和固体接触时存在附着层，当附着层内的分子比液体内部分子密集时，分子力表现为斥力，该液体浸润固体，</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正确；液晶具有液体的流动性，其物理性质并不稳定，液晶分子的排列是不稳定的，外界的微小变动就能引起液晶分子排列的变化，</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cs typeface="Courier New"/>
            </a:endParaRPr>
          </a:p>
          <a:p>
            <a:pPr indent="612140" algn="just">
              <a:tabLst>
                <a:tab pos="5581015" algn="l"/>
              </a:tabLst>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a:latin typeface="Times New Roman"/>
                <a:cs typeface="Courier New"/>
              </a:rPr>
              <a:t>AC</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88638"/>
            <a:ext cx="11593288" cy="6264698"/>
          </a:xfrm>
        </p:spPr>
        <p:txBody>
          <a:bodyPr>
            <a:normAutofit lnSpcReduction="10000"/>
          </a:bodyPr>
          <a:lstStyle/>
          <a:p>
            <a:pPr marL="360363" indent="-360363" algn="just">
              <a:tabLst>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针对训练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tabLst>
                <a:tab pos="5581015" algn="l"/>
              </a:tabLst>
            </a:pPr>
            <a:r>
              <a:rPr lang="en-US" altLang="zh-CN" b="1" kern="100" dirty="0">
                <a:latin typeface="Times New Roman"/>
                <a:cs typeface="Courier New"/>
              </a:rPr>
              <a:t>4</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关于固体、液体的性质，下列说法正确的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．非晶体不可能转化为晶体</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．单晶体有确定的熔点，多晶体没有确定的熔点</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．某些细小的昆虫能够在水面上自由运动而不下沉，说明水的表面具有张力作用</a:t>
            </a:r>
            <a:endParaRPr lang="zh-CN" altLang="zh-CN" sz="1050" kern="100" dirty="0">
              <a:cs typeface="Courier New"/>
            </a:endParaRPr>
          </a:p>
          <a:p>
            <a:pPr marL="360363"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．玻璃管的裂口放在火焰上烧熔，其尖端变钝，这是由于表面张力的作用</a:t>
            </a:r>
            <a:endParaRPr lang="zh-CN" altLang="zh-CN" sz="1050" kern="100" dirty="0">
              <a:cs typeface="Courier New"/>
            </a:endParaRPr>
          </a:p>
          <a:p>
            <a:pPr marL="360363"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有</a:t>
            </a:r>
            <a:r>
              <a:rPr lang="zh-CN" altLang="zh-CN" b="1" kern="100" dirty="0">
                <a:latin typeface="Times New Roman"/>
                <a:ea typeface="楷体_GB2312"/>
                <a:cs typeface="Times New Roman"/>
              </a:rPr>
              <a:t>的非晶体在一定条件下可以转化为晶体，选项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错误；单晶体和多晶体都有确定的熔点，选项</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错误；细小的昆虫能够在水面上自由运动而不下沉，玻璃管的裂口放在火焰上烧熔，其尖端变钝，这两个实例都说明液体的表面具有张力作用，则</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sz="1050" kern="100" dirty="0" smtClean="0">
              <a:cs typeface="Courier New"/>
            </a:endParaRPr>
          </a:p>
          <a:p>
            <a:pPr marL="360363"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1268760"/>
            <a:ext cx="11392484" cy="4464498"/>
          </a:xfrm>
        </p:spPr>
        <p:txBody>
          <a:bodyPr/>
          <a:lstStyle/>
          <a:p>
            <a:pPr marL="452438" indent="-452438" algn="just">
              <a:tabLst>
                <a:tab pos="5580063" algn="l"/>
              </a:tabLst>
            </a:pPr>
            <a:r>
              <a:rPr lang="en-US" altLang="zh-CN" b="1" kern="100" dirty="0">
                <a:latin typeface="Times New Roman"/>
                <a:cs typeface="Courier New"/>
              </a:rPr>
              <a:t>5</a:t>
            </a:r>
            <a:r>
              <a:rPr lang="zh-CN" altLang="zh-CN" b="1" kern="100" dirty="0">
                <a:latin typeface="Times New Roman"/>
                <a:cs typeface="Times New Roman"/>
              </a:rPr>
              <a:t>．由于海水表面有表面张力的作用，水珠之间相互吸引着，这样使得风很难把水珠刮起，只能够形成海浪，所以海洋上的风中只带有少量的水沫；而沙漠中的沙子却不一样，沙粒之间几乎没有作用力，所以风很容易刮起大量的沙子</a:t>
            </a:r>
            <a:r>
              <a:rPr lang="en-US" altLang="zh-CN" b="1" kern="100" dirty="0">
                <a:cs typeface="Times New Roman"/>
              </a:rPr>
              <a:t>……</a:t>
            </a:r>
            <a:r>
              <a:rPr lang="zh-CN" altLang="zh-CN" b="1" kern="100" dirty="0">
                <a:latin typeface="Times New Roman"/>
                <a:cs typeface="Times New Roman"/>
              </a:rPr>
              <a:t>根据以上规律联系所学知识请你设想，如果玻璃杯中盛有少量水银，放在太空轨道上运行的宇宙飞船内，水银在杯子中将呈现如图所示的怎样的形</a:t>
            </a:r>
            <a:r>
              <a:rPr lang="zh-CN" altLang="zh-CN" b="1" kern="100" dirty="0" smtClean="0">
                <a:latin typeface="Times New Roman"/>
                <a:cs typeface="Times New Roman"/>
              </a:rPr>
              <a:t>状</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452438">
              <a:tabLst>
                <a:tab pos="5580063" algn="l"/>
              </a:tabLst>
            </a:pPr>
            <a:endParaRPr lang="zh-CN" altLang="en-US" dirty="0"/>
          </a:p>
        </p:txBody>
      </p:sp>
      <p:pic>
        <p:nvPicPr>
          <p:cNvPr id="10242" name="Picture 2" descr="21XRJWL2-8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232487" y="4365104"/>
            <a:ext cx="5472608" cy="1488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060848"/>
            <a:ext cx="10975658" cy="3240360"/>
          </a:xfrm>
        </p:spPr>
        <p:txBody>
          <a:bodyPr/>
          <a:lstStyle/>
          <a:p>
            <a:pPr indent="0" algn="just">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宇宙飞船内处于完全失重的情况下，由于重力的存在而产生的一切现象随之消失，因为液体的表面张力不受失重的影响，水银不浸润玻璃，水银的形状只由表面张力来决定。在液体表面张力的作用下，水银的表面有收缩到最小的趋势，而体积一定时，球形的表面积最小，所以最终水银会呈现球形，</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94537" y="908720"/>
            <a:ext cx="10975658" cy="5112568"/>
          </a:xfrm>
        </p:spPr>
        <p:txBody>
          <a:bodyPr>
            <a:normAutofit/>
          </a:bodyPr>
          <a:lstStyle/>
          <a:p>
            <a:pPr marL="266700" indent="0" algn="ctr">
              <a:tabLst>
                <a:tab pos="5581015" algn="l"/>
              </a:tabLst>
            </a:pPr>
            <a:r>
              <a:rPr lang="zh-CN" altLang="zh-CN" b="1" kern="100" dirty="0">
                <a:latin typeface="Times New Roman"/>
                <a:cs typeface="Times New Roman"/>
              </a:rPr>
              <a:t>三、创新应用提素养</a:t>
            </a:r>
            <a:endParaRPr lang="zh-CN" altLang="zh-CN" sz="1050" kern="100" dirty="0">
              <a:cs typeface="Courier New"/>
            </a:endParaRPr>
          </a:p>
          <a:p>
            <a:pPr marL="266700" indent="-266700" algn="just">
              <a:tabLst>
                <a:tab pos="5581015" algn="l"/>
              </a:tabLst>
            </a:pPr>
            <a:r>
              <a:rPr lang="en-US" altLang="zh-CN" b="1" kern="100" dirty="0">
                <a:latin typeface="Times New Roman"/>
                <a:cs typeface="Courier New"/>
              </a:rPr>
              <a:t>1.</a:t>
            </a:r>
            <a:r>
              <a:rPr lang="zh-CN" altLang="zh-CN" sz="1050" kern="100" dirty="0">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是航天员在飞船实验舱做水球实验时水球中形成的两个气泡，</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两气泡温度相同且</a:t>
            </a:r>
            <a:r>
              <a:rPr lang="en-US" altLang="zh-CN" b="1" i="1" kern="100" dirty="0">
                <a:latin typeface="Times New Roman"/>
                <a:cs typeface="Courier New"/>
              </a:rPr>
              <a:t>a</a:t>
            </a:r>
            <a:r>
              <a:rPr lang="zh-CN" altLang="zh-CN" b="1" kern="100" dirty="0">
                <a:latin typeface="Times New Roman"/>
                <a:cs typeface="Times New Roman"/>
              </a:rPr>
              <a:t>的体积大，气泡内的气体视为理想气体，则下列说法正确的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266700" indent="0" algn="just">
              <a:tabLst>
                <a:tab pos="5581015" algn="l"/>
              </a:tabLst>
            </a:pPr>
            <a:r>
              <a:rPr lang="en-US" altLang="zh-CN" b="1" kern="100" dirty="0">
                <a:latin typeface="Times New Roman"/>
                <a:cs typeface="Courier New"/>
              </a:rPr>
              <a:t>A</a:t>
            </a:r>
            <a:r>
              <a:rPr lang="zh-CN" altLang="zh-CN" b="1" kern="100" dirty="0">
                <a:latin typeface="Times New Roman"/>
                <a:cs typeface="Times New Roman"/>
              </a:rPr>
              <a:t>．水球呈球形是表面张力作用的结果</a:t>
            </a:r>
            <a:endParaRPr lang="zh-CN" altLang="zh-CN" sz="1050" kern="100" dirty="0">
              <a:cs typeface="Courier New"/>
            </a:endParaRPr>
          </a:p>
          <a:p>
            <a:pPr marL="266700" indent="0" algn="just">
              <a:tabLst>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内气体的分子平均动能比</a:t>
            </a:r>
            <a:r>
              <a:rPr lang="en-US" altLang="zh-CN" b="1" i="1" kern="100" dirty="0">
                <a:latin typeface="Times New Roman"/>
                <a:cs typeface="Courier New"/>
              </a:rPr>
              <a:t>b</a:t>
            </a:r>
            <a:r>
              <a:rPr lang="zh-CN" altLang="zh-CN" b="1" kern="100" dirty="0">
                <a:latin typeface="Times New Roman"/>
                <a:cs typeface="Times New Roman"/>
              </a:rPr>
              <a:t>内的小</a:t>
            </a:r>
            <a:endParaRPr lang="zh-CN" altLang="zh-CN" sz="1050" kern="100" dirty="0">
              <a:cs typeface="Courier New"/>
            </a:endParaRPr>
          </a:p>
          <a:p>
            <a:pPr marL="266700" indent="0" algn="just">
              <a:tabLst>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内气体的分子平均动能比</a:t>
            </a:r>
            <a:r>
              <a:rPr lang="en-US" altLang="zh-CN" b="1" i="1" kern="100" dirty="0">
                <a:latin typeface="Times New Roman"/>
                <a:cs typeface="Courier New"/>
              </a:rPr>
              <a:t>b</a:t>
            </a:r>
            <a:r>
              <a:rPr lang="zh-CN" altLang="zh-CN" b="1" kern="100" dirty="0">
                <a:latin typeface="Times New Roman"/>
                <a:cs typeface="Times New Roman"/>
              </a:rPr>
              <a:t>内的大</a:t>
            </a:r>
            <a:endParaRPr lang="zh-CN" altLang="zh-CN" sz="1050" kern="100" dirty="0">
              <a:cs typeface="Courier New"/>
            </a:endParaRPr>
          </a:p>
          <a:p>
            <a:pPr marL="266700" indent="0" algn="just">
              <a:tabLst>
                <a:tab pos="5581015" algn="l"/>
              </a:tabLst>
            </a:pPr>
            <a:r>
              <a:rPr lang="en-US" altLang="zh-CN" b="1" kern="100" dirty="0">
                <a:latin typeface="Times New Roman"/>
                <a:cs typeface="Courier New"/>
              </a:rPr>
              <a:t>D</a:t>
            </a:r>
            <a:r>
              <a:rPr lang="zh-CN" altLang="zh-CN" b="1" kern="100" dirty="0">
                <a:latin typeface="Times New Roman"/>
                <a:cs typeface="Times New Roman"/>
              </a:rPr>
              <a:t>．在水球表面滴一小滴红墨水，若水球未破，最后水球将呈红色</a:t>
            </a:r>
            <a:endParaRPr lang="zh-CN" altLang="zh-CN" sz="1050" kern="100" dirty="0">
              <a:cs typeface="Courier New"/>
            </a:endParaRPr>
          </a:p>
          <a:p>
            <a:pPr marL="266700" indent="0"/>
            <a:endParaRPr lang="zh-CN" altLang="en-US" dirty="0"/>
          </a:p>
        </p:txBody>
      </p:sp>
      <p:pic>
        <p:nvPicPr>
          <p:cNvPr id="19458" name="Picture 2" descr="F:\粤教版物理选择性必修第三册\21XRJWL2-83.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961683" y="2924944"/>
            <a:ext cx="3670701"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44824"/>
            <a:ext cx="10975658" cy="3456384"/>
          </a:xfrm>
        </p:spPr>
        <p:txBody>
          <a:bodyPr/>
          <a:lstStyle/>
          <a:p>
            <a:pPr indent="0" algn="just">
              <a:lnSpc>
                <a:spcPct val="200000"/>
              </a:lnSpc>
              <a:tabLst>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水</a:t>
            </a:r>
            <a:r>
              <a:rPr lang="zh-CN" altLang="zh-CN" b="1" kern="100" dirty="0">
                <a:latin typeface="Times New Roman"/>
                <a:ea typeface="楷体_GB2312"/>
                <a:cs typeface="Times New Roman"/>
              </a:rPr>
              <a:t>球呈球形是表面张力作用的结果，故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正确；温度是分子热运动的平均动能的标志，故</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内气体的分子平均动能与</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的等大，</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错误；在水球表面滴一小滴红墨水，若水球未破，将发生扩散现象，最后水球将呈红色，故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lnSpc>
                <a:spcPct val="200000"/>
              </a:lnSpc>
              <a:tabLst>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AD</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lnSpc>
                <a:spcPct val="200000"/>
              </a:lnSpc>
              <a:tabLst>
                <a:tab pos="5581015" algn="l"/>
              </a:tabLst>
            </a:pP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0963" y="188640"/>
            <a:ext cx="11305256" cy="4464498"/>
          </a:xfrm>
        </p:spPr>
        <p:txBody>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(2024·</a:t>
            </a:r>
            <a:r>
              <a:rPr lang="zh-CN" altLang="zh-CN" b="1" kern="100" dirty="0">
                <a:latin typeface="Times New Roman"/>
                <a:ea typeface="隶书"/>
                <a:cs typeface="Times New Roman"/>
              </a:rPr>
              <a:t>海南高考</a:t>
            </a:r>
            <a:r>
              <a:rPr lang="en-US" altLang="zh-CN" b="1" kern="100" dirty="0">
                <a:latin typeface="Times New Roman"/>
                <a:ea typeface="隶书"/>
                <a:cs typeface="Courier New"/>
              </a:rPr>
              <a:t>)</a:t>
            </a:r>
            <a:r>
              <a:rPr lang="zh-CN" altLang="zh-CN" b="1" kern="100" dirty="0">
                <a:latin typeface="Times New Roman"/>
                <a:cs typeface="Times New Roman"/>
              </a:rPr>
              <a:t>用铝制易拉罐制作温度计，一透明薄吸管里有一段油柱</a:t>
            </a:r>
            <a:r>
              <a:rPr lang="en-US" altLang="zh-CN" b="1" kern="100" dirty="0">
                <a:latin typeface="Times New Roman"/>
                <a:cs typeface="Courier New"/>
              </a:rPr>
              <a:t>(</a:t>
            </a:r>
            <a:r>
              <a:rPr lang="zh-CN" altLang="zh-CN" b="1" kern="100" dirty="0">
                <a:latin typeface="Times New Roman"/>
                <a:cs typeface="Times New Roman"/>
              </a:rPr>
              <a:t>长度不计</a:t>
            </a:r>
            <a:r>
              <a:rPr lang="en-US" altLang="zh-CN" b="1" kern="100" dirty="0">
                <a:latin typeface="Times New Roman"/>
                <a:cs typeface="Courier New"/>
              </a:rPr>
              <a:t>)</a:t>
            </a:r>
            <a:r>
              <a:rPr lang="zh-CN" altLang="zh-CN" b="1" kern="100" dirty="0">
                <a:latin typeface="Times New Roman"/>
                <a:cs typeface="Times New Roman"/>
              </a:rPr>
              <a:t>粗细均匀，吸管与罐密封性良好，罐内气体可视为理想气体，已知罐体积为</a:t>
            </a:r>
            <a:r>
              <a:rPr lang="en-US" altLang="zh-CN" b="1" kern="100" dirty="0">
                <a:latin typeface="Times New Roman"/>
                <a:cs typeface="Courier New"/>
              </a:rPr>
              <a:t>330 cm</a:t>
            </a:r>
            <a:r>
              <a:rPr lang="en-US" altLang="zh-CN" b="1" kern="100" baseline="30000" dirty="0">
                <a:latin typeface="Times New Roman"/>
                <a:cs typeface="Courier New"/>
              </a:rPr>
              <a:t>3</a:t>
            </a:r>
            <a:r>
              <a:rPr lang="zh-CN" altLang="zh-CN" b="1" kern="100" dirty="0">
                <a:latin typeface="Times New Roman"/>
                <a:cs typeface="Times New Roman"/>
              </a:rPr>
              <a:t>，薄吸管底面积为</a:t>
            </a:r>
            <a:r>
              <a:rPr lang="en-US" altLang="zh-CN" b="1" kern="100" dirty="0">
                <a:latin typeface="Times New Roman"/>
                <a:cs typeface="Courier New"/>
              </a:rPr>
              <a:t>0.5 cm</a:t>
            </a:r>
            <a:r>
              <a:rPr lang="en-US" altLang="zh-CN" b="1" kern="100" baseline="30000" dirty="0">
                <a:latin typeface="Times New Roman"/>
                <a:cs typeface="Courier New"/>
              </a:rPr>
              <a:t>2</a:t>
            </a:r>
            <a:r>
              <a:rPr lang="zh-CN" altLang="zh-CN" b="1" kern="100" dirty="0">
                <a:latin typeface="Times New Roman"/>
                <a:cs typeface="Times New Roman"/>
              </a:rPr>
              <a:t>，罐外吸管总长度为</a:t>
            </a:r>
            <a:r>
              <a:rPr lang="en-US" altLang="zh-CN" b="1" kern="100" dirty="0">
                <a:latin typeface="Times New Roman"/>
                <a:cs typeface="Courier New"/>
              </a:rPr>
              <a:t>20 cm</a:t>
            </a:r>
            <a:r>
              <a:rPr lang="zh-CN" altLang="zh-CN" b="1" kern="100" dirty="0">
                <a:latin typeface="Times New Roman"/>
                <a:cs typeface="Times New Roman"/>
              </a:rPr>
              <a:t>，当温度为</a:t>
            </a:r>
            <a:r>
              <a:rPr lang="en-US" altLang="zh-CN" b="1" kern="100" dirty="0">
                <a:latin typeface="Times New Roman"/>
                <a:cs typeface="Courier New"/>
              </a:rPr>
              <a:t>27 </a:t>
            </a:r>
            <a:r>
              <a:rPr lang="en-US" altLang="zh-CN" b="1" kern="100" dirty="0">
                <a:cs typeface="Times New Roman"/>
              </a:rPr>
              <a:t>℃</a:t>
            </a:r>
            <a:r>
              <a:rPr lang="zh-CN" altLang="zh-CN" b="1" kern="100" dirty="0">
                <a:latin typeface="Times New Roman"/>
                <a:cs typeface="Times New Roman"/>
              </a:rPr>
              <a:t>时，油柱离罐口</a:t>
            </a:r>
            <a:r>
              <a:rPr lang="en-US" altLang="zh-CN" b="1" kern="100" dirty="0">
                <a:latin typeface="Times New Roman"/>
                <a:cs typeface="Courier New"/>
              </a:rPr>
              <a:t>10 cm</a:t>
            </a:r>
            <a:r>
              <a:rPr lang="zh-CN" altLang="zh-CN" b="1" kern="100" dirty="0">
                <a:latin typeface="Times New Roman"/>
                <a:cs typeface="Times New Roman"/>
              </a:rPr>
              <a:t>，不考虑大气压强变化，下列说法正确的是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endParaRPr lang="zh-CN" altLang="en-US" dirty="0"/>
          </a:p>
        </p:txBody>
      </p:sp>
      <p:pic>
        <p:nvPicPr>
          <p:cNvPr id="21506" name="Picture 2" descr="\\Rm-013\本地磁盘 (F)\三维设计 物理 选择性必修第三册 粤教版\24WLHNGKA-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49315" y="2608645"/>
            <a:ext cx="4104456" cy="12697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64939" y="3847688"/>
            <a:ext cx="11521280" cy="2677656"/>
          </a:xfrm>
          <a:prstGeom prst="rect">
            <a:avLst/>
          </a:prstGeom>
        </p:spPr>
        <p:txBody>
          <a:bodyPr wrap="square">
            <a:spAutoFit/>
          </a:bodyPr>
          <a:lstStyle/>
          <a:p>
            <a:pPr indent="612140" algn="just">
              <a:lnSpc>
                <a:spcPct val="150000"/>
              </a:lnSpc>
              <a:spcAft>
                <a:spcPts val="0"/>
              </a:spcAft>
              <a:tabLst>
                <a:tab pos="3150870" algn="l"/>
              </a:tabLst>
            </a:pPr>
            <a:r>
              <a:rPr lang="en-US" altLang="zh-CN" sz="2800" b="1" kern="100" dirty="0" smtClean="0">
                <a:latin typeface="Times New Roman"/>
                <a:cs typeface="Courier New"/>
              </a:rPr>
              <a:t>A</a:t>
            </a:r>
            <a:r>
              <a:rPr lang="zh-CN" altLang="zh-CN" sz="2800" b="1" kern="100" dirty="0" smtClean="0">
                <a:latin typeface="Times New Roman"/>
                <a:cs typeface="Times New Roman"/>
              </a:rPr>
              <a:t>．若在吸管上标注等差温度值，则刻度左密右疏</a:t>
            </a:r>
            <a:endParaRPr lang="zh-CN" altLang="zh-CN" sz="2800" kern="100" dirty="0" smtClean="0">
              <a:latin typeface="宋体"/>
              <a:cs typeface="Courier New"/>
            </a:endParaRPr>
          </a:p>
          <a:p>
            <a:pPr indent="612140" algn="just">
              <a:lnSpc>
                <a:spcPct val="150000"/>
              </a:lnSpc>
              <a:spcAft>
                <a:spcPts val="0"/>
              </a:spcAft>
              <a:tabLst>
                <a:tab pos="3150870" algn="l"/>
              </a:tabLst>
            </a:pPr>
            <a:r>
              <a:rPr lang="en-US" altLang="zh-CN" sz="2800" b="1" kern="100" dirty="0" smtClean="0">
                <a:latin typeface="Times New Roman"/>
                <a:cs typeface="Courier New"/>
              </a:rPr>
              <a:t>B</a:t>
            </a:r>
            <a:r>
              <a:rPr lang="zh-CN" altLang="zh-CN" sz="2800" b="1" kern="100" dirty="0" smtClean="0">
                <a:latin typeface="Times New Roman"/>
                <a:cs typeface="Times New Roman"/>
              </a:rPr>
              <a:t>．该装置所测温度不高于</a:t>
            </a:r>
            <a:r>
              <a:rPr lang="en-US" altLang="zh-CN" sz="2800" b="1" kern="100" dirty="0" smtClean="0">
                <a:latin typeface="Times New Roman"/>
                <a:cs typeface="Courier New"/>
              </a:rPr>
              <a:t>31.5 </a:t>
            </a:r>
            <a:r>
              <a:rPr lang="en-US" altLang="zh-CN" sz="2800" b="1" kern="100" dirty="0" smtClean="0">
                <a:latin typeface="宋体"/>
                <a:cs typeface="Times New Roman"/>
              </a:rPr>
              <a:t>℃</a:t>
            </a:r>
            <a:endParaRPr lang="zh-CN" altLang="zh-CN" sz="2800" kern="100" dirty="0" smtClean="0">
              <a:latin typeface="宋体"/>
              <a:cs typeface="Courier New"/>
            </a:endParaRPr>
          </a:p>
          <a:p>
            <a:pPr indent="612140" algn="just">
              <a:lnSpc>
                <a:spcPct val="150000"/>
              </a:lnSpc>
              <a:spcAft>
                <a:spcPts val="0"/>
              </a:spcAft>
              <a:tabLst>
                <a:tab pos="3150870" algn="l"/>
              </a:tabLst>
            </a:pPr>
            <a:r>
              <a:rPr lang="en-US" altLang="zh-CN" sz="2800" b="1" kern="100" dirty="0" smtClean="0">
                <a:latin typeface="Times New Roman"/>
                <a:cs typeface="Courier New"/>
              </a:rPr>
              <a:t>C</a:t>
            </a:r>
            <a:r>
              <a:rPr lang="zh-CN" altLang="zh-CN" sz="2800" b="1" kern="100" dirty="0" smtClean="0">
                <a:latin typeface="Times New Roman"/>
                <a:cs typeface="Times New Roman"/>
              </a:rPr>
              <a:t>．该装置所测温度不低于</a:t>
            </a:r>
            <a:r>
              <a:rPr lang="en-US" altLang="zh-CN" sz="2800" b="1" kern="100" dirty="0" smtClean="0">
                <a:latin typeface="Times New Roman"/>
                <a:cs typeface="Courier New"/>
              </a:rPr>
              <a:t>23.5 </a:t>
            </a:r>
            <a:r>
              <a:rPr lang="en-US" altLang="zh-CN" sz="2800" b="1" kern="100" dirty="0" smtClean="0">
                <a:latin typeface="宋体"/>
                <a:cs typeface="Times New Roman"/>
              </a:rPr>
              <a:t>℃</a:t>
            </a:r>
            <a:endParaRPr lang="zh-CN" altLang="zh-CN" sz="2800" kern="100" dirty="0" smtClean="0">
              <a:latin typeface="宋体"/>
              <a:cs typeface="Courier New"/>
            </a:endParaRPr>
          </a:p>
          <a:p>
            <a:pPr indent="612140" algn="just">
              <a:lnSpc>
                <a:spcPct val="150000"/>
              </a:lnSpc>
              <a:spcAft>
                <a:spcPts val="0"/>
              </a:spcAft>
              <a:tabLst>
                <a:tab pos="3150870" algn="l"/>
              </a:tabLst>
            </a:pPr>
            <a:r>
              <a:rPr lang="en-US" altLang="zh-CN" sz="2800" b="1" kern="100" dirty="0" smtClean="0">
                <a:latin typeface="Times New Roman"/>
                <a:cs typeface="Courier New"/>
              </a:rPr>
              <a:t>D</a:t>
            </a:r>
            <a:r>
              <a:rPr lang="zh-CN" altLang="zh-CN" sz="2800" b="1" kern="100" dirty="0" smtClean="0">
                <a:latin typeface="Times New Roman"/>
                <a:cs typeface="Times New Roman"/>
              </a:rPr>
              <a:t>．其他条件不变，缓慢把吸管拉出来一点，则油柱离罐口距离增大</a:t>
            </a:r>
            <a:endParaRPr lang="zh-CN" altLang="zh-CN" sz="28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777071"/>
              </p:ext>
            </p:extLst>
          </p:nvPr>
        </p:nvGraphicFramePr>
        <p:xfrm>
          <a:off x="373111" y="513680"/>
          <a:ext cx="11341100" cy="5435600"/>
        </p:xfrm>
        <a:graphic>
          <a:graphicData uri="http://schemas.openxmlformats.org/presentationml/2006/ole">
            <mc:AlternateContent xmlns:mc="http://schemas.openxmlformats.org/markup-compatibility/2006">
              <mc:Choice xmlns:v="urn:schemas-microsoft-com:vml" Requires="v">
                <p:oleObj spid="_x0000_s22546" name="文档" r:id="rId3" imgW="11339068" imgH="5443073" progId="Word.Document.12">
                  <p:embed/>
                </p:oleObj>
              </mc:Choice>
              <mc:Fallback>
                <p:oleObj name="文档" r:id="rId3" imgW="11339068" imgH="5443073" progId="Word.Document.12">
                  <p:embed/>
                  <p:pic>
                    <p:nvPicPr>
                      <p:cNvPr id="0" name=""/>
                      <p:cNvPicPr/>
                      <p:nvPr/>
                    </p:nvPicPr>
                    <p:blipFill>
                      <a:blip r:embed="rId4"/>
                      <a:stretch>
                        <a:fillRect/>
                      </a:stretch>
                    </p:blipFill>
                    <p:spPr>
                      <a:xfrm>
                        <a:off x="373111" y="513680"/>
                        <a:ext cx="11341100" cy="54356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99137015"/>
              </p:ext>
            </p:extLst>
          </p:nvPr>
        </p:nvGraphicFramePr>
        <p:xfrm>
          <a:off x="624979" y="5571579"/>
          <a:ext cx="10552112" cy="593725"/>
        </p:xfrm>
        <a:graphic>
          <a:graphicData uri="http://schemas.openxmlformats.org/presentationml/2006/ole">
            <mc:AlternateContent xmlns:mc="http://schemas.openxmlformats.org/markup-compatibility/2006">
              <mc:Choice xmlns:v="urn:schemas-microsoft-com:vml" Requires="v">
                <p:oleObj spid="_x0000_s22547" name="文档" r:id="rId5" imgW="10552112" imgH="593770" progId="Word.Document.12">
                  <p:embed/>
                </p:oleObj>
              </mc:Choice>
              <mc:Fallback>
                <p:oleObj name="文档" r:id="rId5" imgW="10552112" imgH="593770" progId="Word.Document.12">
                  <p:embed/>
                  <p:pic>
                    <p:nvPicPr>
                      <p:cNvPr id="0" name=""/>
                      <p:cNvPicPr/>
                      <p:nvPr/>
                    </p:nvPicPr>
                    <p:blipFill>
                      <a:blip r:embed="rId6"/>
                      <a:stretch>
                        <a:fillRect/>
                      </a:stretch>
                    </p:blipFill>
                    <p:spPr>
                      <a:xfrm>
                        <a:off x="624979" y="5571579"/>
                        <a:ext cx="10552112" cy="593725"/>
                      </a:xfrm>
                      <a:prstGeom prst="rect">
                        <a:avLst/>
                      </a:prstGeom>
                    </p:spPr>
                  </p:pic>
                </p:oleObj>
              </mc:Fallback>
            </mc:AlternateContent>
          </a:graphicData>
        </a:graphic>
      </p:graphicFrame>
    </p:spTree>
    <p:extLst>
      <p:ext uri="{BB962C8B-B14F-4D97-AF65-F5344CB8AC3E}">
        <p14:creationId xmlns:p14="http://schemas.microsoft.com/office/powerpoint/2010/main" val="176250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404662"/>
            <a:ext cx="11305256" cy="5976666"/>
          </a:xfrm>
        </p:spPr>
        <p:txBody>
          <a:bodyPr>
            <a:normAutofit/>
          </a:bodyPr>
          <a:lstStyle/>
          <a:p>
            <a:pPr indent="0" algn="just"/>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隶书"/>
                <a:cs typeface="Courier New"/>
              </a:rPr>
              <a:t>(2025·</a:t>
            </a:r>
            <a:r>
              <a:rPr lang="zh-CN" altLang="zh-CN" b="1" kern="100" dirty="0">
                <a:latin typeface="Times New Roman"/>
                <a:ea typeface="隶书"/>
                <a:cs typeface="Times New Roman"/>
              </a:rPr>
              <a:t>湖南高考</a:t>
            </a:r>
            <a:r>
              <a:rPr lang="en-US" altLang="zh-CN" b="1" kern="100" dirty="0">
                <a:latin typeface="Times New Roman"/>
                <a:ea typeface="隶书"/>
                <a:cs typeface="Courier New"/>
              </a:rPr>
              <a:t>)</a:t>
            </a:r>
            <a:r>
              <a:rPr lang="zh-CN" altLang="zh-CN" b="1" kern="100" dirty="0">
                <a:latin typeface="Times New Roman"/>
                <a:cs typeface="Times New Roman"/>
              </a:rPr>
              <a:t>用热力学方法可测量重力加速度。如图</a:t>
            </a:r>
            <a:r>
              <a:rPr lang="zh-CN" altLang="zh-CN" b="1" kern="100" dirty="0" smtClean="0">
                <a:latin typeface="Times New Roman"/>
                <a:cs typeface="Times New Roman"/>
              </a:rPr>
              <a:t>所</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示</a:t>
            </a:r>
            <a:r>
              <a:rPr lang="zh-CN" altLang="zh-CN" b="1" kern="100" dirty="0">
                <a:latin typeface="Times New Roman"/>
                <a:cs typeface="Times New Roman"/>
              </a:rPr>
              <a:t>，粗细均匀的细管开口向上竖直放置，管内用液柱封闭</a:t>
            </a:r>
            <a:r>
              <a:rPr lang="zh-CN" altLang="zh-CN" b="1" kern="100" dirty="0" smtClean="0">
                <a:latin typeface="Times New Roman"/>
                <a:cs typeface="Times New Roman"/>
              </a:rPr>
              <a:t>了</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一</a:t>
            </a:r>
            <a:r>
              <a:rPr lang="zh-CN" altLang="zh-CN" b="1" kern="100" dirty="0">
                <a:latin typeface="Times New Roman"/>
                <a:cs typeface="Times New Roman"/>
              </a:rPr>
              <a:t>段长度为</a:t>
            </a:r>
            <a:r>
              <a:rPr lang="en-US" altLang="zh-CN" b="1" i="1" kern="100" dirty="0">
                <a:latin typeface="Times New Roman"/>
                <a:cs typeface="Courier New"/>
              </a:rPr>
              <a:t>L</a:t>
            </a:r>
            <a:r>
              <a:rPr lang="en-US" altLang="zh-CN" b="1" kern="100" baseline="-25000" dirty="0">
                <a:latin typeface="Times New Roman"/>
                <a:cs typeface="Courier New"/>
              </a:rPr>
              <a:t>1</a:t>
            </a:r>
            <a:r>
              <a:rPr lang="zh-CN" altLang="zh-CN" b="1" kern="100" dirty="0">
                <a:latin typeface="Times New Roman"/>
                <a:cs typeface="Times New Roman"/>
              </a:rPr>
              <a:t>的空气柱。液柱长为</a:t>
            </a:r>
            <a:r>
              <a:rPr lang="en-US" altLang="zh-CN" b="1" i="1" kern="100" dirty="0">
                <a:latin typeface="Times New Roman"/>
                <a:cs typeface="Courier New"/>
              </a:rPr>
              <a:t>h</a:t>
            </a:r>
            <a:r>
              <a:rPr lang="zh-CN" altLang="zh-CN" b="1" kern="100" dirty="0">
                <a:latin typeface="Times New Roman"/>
                <a:cs typeface="Times New Roman"/>
              </a:rPr>
              <a:t>，密度为</a:t>
            </a:r>
            <a:r>
              <a:rPr lang="en-US" altLang="zh-CN" b="1" i="1" kern="100" dirty="0">
                <a:latin typeface="Times New Roman"/>
                <a:cs typeface="Courier New"/>
              </a:rPr>
              <a:t>ρ</a:t>
            </a:r>
            <a:r>
              <a:rPr lang="zh-CN" altLang="zh-CN" b="1" kern="100" dirty="0">
                <a:latin typeface="Times New Roman"/>
                <a:cs typeface="Times New Roman"/>
              </a:rPr>
              <a:t>。缓慢旋转</a:t>
            </a:r>
            <a:r>
              <a:rPr lang="zh-CN" altLang="zh-CN" b="1" kern="100" dirty="0" smtClean="0">
                <a:latin typeface="Times New Roman"/>
                <a:cs typeface="Times New Roman"/>
              </a:rPr>
              <a:t>细管</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至</a:t>
            </a:r>
            <a:r>
              <a:rPr lang="zh-CN" altLang="zh-CN" b="1" kern="100" dirty="0">
                <a:latin typeface="Times New Roman"/>
                <a:cs typeface="Times New Roman"/>
              </a:rPr>
              <a:t>水平，封闭空气柱长度为</a:t>
            </a:r>
            <a:r>
              <a:rPr lang="en-US" altLang="zh-CN" b="1" i="1" kern="100" dirty="0">
                <a:latin typeface="Times New Roman"/>
                <a:cs typeface="Courier New"/>
              </a:rPr>
              <a:t>L</a:t>
            </a:r>
            <a:r>
              <a:rPr lang="en-US" altLang="zh-CN" b="1" kern="100" baseline="-25000" dirty="0">
                <a:latin typeface="Times New Roman"/>
                <a:cs typeface="Courier New"/>
              </a:rPr>
              <a:t>2</a:t>
            </a:r>
            <a:r>
              <a:rPr lang="zh-CN" altLang="zh-CN" b="1" kern="100" dirty="0">
                <a:latin typeface="Times New Roman"/>
                <a:cs typeface="Times New Roman"/>
              </a:rPr>
              <a:t>，大气压强为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endParaRPr lang="zh-CN" altLang="zh-CN" kern="100" dirty="0">
              <a:cs typeface="Courier New"/>
            </a:endParaRPr>
          </a:p>
          <a:p>
            <a:pPr indent="0" algn="just"/>
            <a:r>
              <a:rPr lang="en-US" altLang="zh-CN" b="1" kern="100" dirty="0">
                <a:latin typeface="Times New Roman"/>
                <a:cs typeface="Courier New"/>
              </a:rPr>
              <a:t>(1)</a:t>
            </a:r>
            <a:r>
              <a:rPr lang="zh-CN" altLang="zh-CN" b="1" kern="100" dirty="0">
                <a:latin typeface="Times New Roman"/>
                <a:cs typeface="Times New Roman"/>
              </a:rPr>
              <a:t>若整个过程中温度不变，求重力加速度</a:t>
            </a:r>
            <a:r>
              <a:rPr lang="en-US" altLang="zh-CN" b="1" i="1" kern="100" dirty="0">
                <a:latin typeface="Times New Roman"/>
                <a:cs typeface="Courier New"/>
              </a:rPr>
              <a:t>g</a:t>
            </a:r>
            <a:r>
              <a:rPr lang="zh-CN" altLang="zh-CN" b="1" kern="100" dirty="0">
                <a:latin typeface="Times New Roman"/>
                <a:cs typeface="Times New Roman"/>
              </a:rPr>
              <a:t>的大小；</a:t>
            </a:r>
            <a:endParaRPr lang="zh-CN" altLang="zh-CN" kern="100" dirty="0">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考虑到实验测量中存在各类误差，需要在不同实验参数下进行多次测量，如不同的液柱长度、空气柱长度、温度等。某次实验测量数据如下：液柱长</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0.200 0 m</a:t>
            </a:r>
            <a:r>
              <a:rPr lang="zh-CN" altLang="zh-CN" b="1" kern="100" dirty="0">
                <a:latin typeface="Times New Roman"/>
                <a:cs typeface="Times New Roman"/>
              </a:rPr>
              <a:t>，细管开口向上竖直放置时空气柱温度</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305.7 K</a:t>
            </a:r>
            <a:r>
              <a:rPr lang="zh-CN" altLang="zh-CN" b="1" kern="100" dirty="0">
                <a:latin typeface="Times New Roman"/>
                <a:cs typeface="Times New Roman"/>
              </a:rPr>
              <a:t>。水平放置时调控空气柱温度，当空气柱温度</a:t>
            </a:r>
            <a:r>
              <a:rPr lang="en-US" altLang="zh-CN" b="1" i="1" kern="100" dirty="0">
                <a:latin typeface="Times New Roman"/>
                <a:cs typeface="Courier New"/>
              </a:rPr>
              <a:t>T</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300.0 K</a:t>
            </a:r>
            <a:r>
              <a:rPr lang="zh-CN" altLang="zh-CN" b="1" kern="100" dirty="0">
                <a:latin typeface="Times New Roman"/>
                <a:cs typeface="Times New Roman"/>
              </a:rPr>
              <a:t>时，空气柱长度与竖直放置时相同。已知</a:t>
            </a:r>
            <a:r>
              <a:rPr lang="en-US" altLang="zh-CN" b="1" i="1" kern="100" dirty="0">
                <a:latin typeface="Times New Roman"/>
                <a:cs typeface="Courier New"/>
              </a:rPr>
              <a:t>ρ</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kg/m</a:t>
            </a:r>
            <a:r>
              <a:rPr lang="en-US" altLang="zh-CN" b="1" kern="100" baseline="30000" dirty="0">
                <a:latin typeface="Times New Roman"/>
                <a:cs typeface="Courier New"/>
              </a:rPr>
              <a:t>3</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1.0</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。根据该组实验数据，求重力加速度</a:t>
            </a:r>
            <a:r>
              <a:rPr lang="en-US" altLang="zh-CN" b="1" i="1" kern="100" dirty="0">
                <a:latin typeface="Times New Roman"/>
                <a:cs typeface="Courier New"/>
              </a:rPr>
              <a:t>g</a:t>
            </a:r>
            <a:r>
              <a:rPr lang="zh-CN" altLang="zh-CN" b="1" kern="100" dirty="0">
                <a:latin typeface="Times New Roman"/>
                <a:cs typeface="Times New Roman"/>
              </a:rPr>
              <a:t>的值。</a:t>
            </a:r>
            <a:endParaRPr lang="zh-CN" altLang="zh-CN" kern="100" dirty="0">
              <a:cs typeface="Courier New"/>
            </a:endParaRPr>
          </a:p>
        </p:txBody>
      </p:sp>
      <p:pic>
        <p:nvPicPr>
          <p:cNvPr id="23554" name="Picture 2" descr="\\Rm-042\本地磁盘 (F)\三维设计 物理 选择性必修第三册 粤教版\25GKWLHUN-2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977907" y="598140"/>
            <a:ext cx="2699402" cy="167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638565368"/>
              </p:ext>
            </p:extLst>
          </p:nvPr>
        </p:nvGraphicFramePr>
        <p:xfrm>
          <a:off x="696987" y="533102"/>
          <a:ext cx="10436225" cy="6064250"/>
        </p:xfrm>
        <a:graphic>
          <a:graphicData uri="http://schemas.openxmlformats.org/presentationml/2006/ole">
            <mc:AlternateContent xmlns:mc="http://schemas.openxmlformats.org/markup-compatibility/2006">
              <mc:Choice xmlns:v="urn:schemas-microsoft-com:vml" Requires="v">
                <p:oleObj spid="_x0000_s3099" name="文档" r:id="rId3" imgW="10510966" imgH="6109142" progId="Word.Document.12">
                  <p:embed/>
                </p:oleObj>
              </mc:Choice>
              <mc:Fallback>
                <p:oleObj name="文档" r:id="rId3" imgW="10510966" imgH="6109142" progId="Word.Document.12">
                  <p:embed/>
                  <p:pic>
                    <p:nvPicPr>
                      <p:cNvPr id="0" name=""/>
                      <p:cNvPicPr/>
                      <p:nvPr/>
                    </p:nvPicPr>
                    <p:blipFill>
                      <a:blip r:embed="rId4"/>
                      <a:stretch>
                        <a:fillRect/>
                      </a:stretch>
                    </p:blipFill>
                    <p:spPr>
                      <a:xfrm>
                        <a:off x="696987" y="533102"/>
                        <a:ext cx="10436225" cy="6064250"/>
                      </a:xfrm>
                      <a:prstGeom prst="rect">
                        <a:avLst/>
                      </a:prstGeom>
                    </p:spPr>
                  </p:pic>
                </p:oleObj>
              </mc:Fallback>
            </mc:AlternateContent>
          </a:graphicData>
        </a:graphic>
      </p:graphicFrame>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4149431935"/>
              </p:ext>
            </p:extLst>
          </p:nvPr>
        </p:nvGraphicFramePr>
        <p:xfrm>
          <a:off x="656083" y="5147146"/>
          <a:ext cx="5297488" cy="946150"/>
        </p:xfrm>
        <a:graphic>
          <a:graphicData uri="http://schemas.openxmlformats.org/presentationml/2006/ole">
            <mc:AlternateContent xmlns:mc="http://schemas.openxmlformats.org/markup-compatibility/2006">
              <mc:Choice xmlns:v="urn:schemas-microsoft-com:vml" Requires="v">
                <p:oleObj spid="_x0000_s24588" name="文档" r:id="rId3" imgW="5334518" imgH="956194" progId="Word.Document.12">
                  <p:embed/>
                </p:oleObj>
              </mc:Choice>
              <mc:Fallback>
                <p:oleObj name="文档" r:id="rId3" imgW="5334518" imgH="956194" progId="Word.Document.12">
                  <p:embed/>
                  <p:pic>
                    <p:nvPicPr>
                      <p:cNvPr id="0" name=""/>
                      <p:cNvPicPr/>
                      <p:nvPr/>
                    </p:nvPicPr>
                    <p:blipFill>
                      <a:blip r:embed="rId4"/>
                      <a:stretch>
                        <a:fillRect/>
                      </a:stretch>
                    </p:blipFill>
                    <p:spPr>
                      <a:xfrm>
                        <a:off x="656083" y="5147146"/>
                        <a:ext cx="5297488" cy="946150"/>
                      </a:xfrm>
                      <a:prstGeom prst="rect">
                        <a:avLst/>
                      </a:prstGeom>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3397761740"/>
              </p:ext>
            </p:extLst>
          </p:nvPr>
        </p:nvGraphicFramePr>
        <p:xfrm>
          <a:off x="783703" y="730225"/>
          <a:ext cx="10858500" cy="4498975"/>
        </p:xfrm>
        <a:graphic>
          <a:graphicData uri="http://schemas.openxmlformats.org/presentationml/2006/ole">
            <mc:AlternateContent xmlns:mc="http://schemas.openxmlformats.org/markup-compatibility/2006">
              <mc:Choice xmlns:v="urn:schemas-microsoft-com:vml" Requires="v">
                <p:oleObj spid="_x0000_s24589" name="文档" r:id="rId5" imgW="10978515" imgH="4536014" progId="Word.Document.12">
                  <p:embed/>
                </p:oleObj>
              </mc:Choice>
              <mc:Fallback>
                <p:oleObj name="文档" r:id="rId5" imgW="10978515" imgH="4536014" progId="Word.Document.12">
                  <p:embed/>
                  <p:pic>
                    <p:nvPicPr>
                      <p:cNvPr id="0" name=""/>
                      <p:cNvPicPr/>
                      <p:nvPr/>
                    </p:nvPicPr>
                    <p:blipFill>
                      <a:blip r:embed="rId6"/>
                      <a:stretch>
                        <a:fillRect/>
                      </a:stretch>
                    </p:blipFill>
                    <p:spPr>
                      <a:xfrm>
                        <a:off x="783703" y="730225"/>
                        <a:ext cx="10858500" cy="44989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525183130"/>
              </p:ext>
            </p:extLst>
          </p:nvPr>
        </p:nvGraphicFramePr>
        <p:xfrm>
          <a:off x="264939" y="188640"/>
          <a:ext cx="11356975" cy="6256337"/>
        </p:xfrm>
        <a:graphic>
          <a:graphicData uri="http://schemas.openxmlformats.org/presentationml/2006/ole">
            <mc:AlternateContent xmlns:mc="http://schemas.openxmlformats.org/markup-compatibility/2006">
              <mc:Choice xmlns:v="urn:schemas-microsoft-com:vml" Requires="v">
                <p:oleObj spid="_x0000_s13340" name="文档" r:id="rId3" imgW="11357420" imgH="6299659" progId="Word.Document.12">
                  <p:embed/>
                </p:oleObj>
              </mc:Choice>
              <mc:Fallback>
                <p:oleObj name="文档" r:id="rId3" imgW="11357420" imgH="6299659" progId="Word.Document.12">
                  <p:embed/>
                  <p:pic>
                    <p:nvPicPr>
                      <p:cNvPr id="0" name=""/>
                      <p:cNvPicPr/>
                      <p:nvPr/>
                    </p:nvPicPr>
                    <p:blipFill>
                      <a:blip r:embed="rId4"/>
                      <a:stretch>
                        <a:fillRect/>
                      </a:stretch>
                    </p:blipFill>
                    <p:spPr>
                      <a:xfrm>
                        <a:off x="264939" y="188640"/>
                        <a:ext cx="11356975" cy="625633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20XGKWLSD-18.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937347" y="404664"/>
            <a:ext cx="3888432" cy="1710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328844834"/>
              </p:ext>
            </p:extLst>
          </p:nvPr>
        </p:nvGraphicFramePr>
        <p:xfrm>
          <a:off x="842193" y="2348880"/>
          <a:ext cx="10367962" cy="3600450"/>
        </p:xfrm>
        <a:graphic>
          <a:graphicData uri="http://schemas.openxmlformats.org/presentationml/2006/ole">
            <mc:AlternateContent xmlns:mc="http://schemas.openxmlformats.org/markup-compatibility/2006">
              <mc:Choice xmlns:v="urn:schemas-microsoft-com:vml" Requires="v">
                <p:oleObj spid="_x0000_s14365" name="文档" r:id="rId5" imgW="10367808" imgH="3600769" progId="Word.Document.12">
                  <p:embed/>
                </p:oleObj>
              </mc:Choice>
              <mc:Fallback>
                <p:oleObj name="文档" r:id="rId5" imgW="10367808" imgH="3600769" progId="Word.Document.12">
                  <p:embed/>
                  <p:pic>
                    <p:nvPicPr>
                      <p:cNvPr id="0" name=""/>
                      <p:cNvPicPr/>
                      <p:nvPr/>
                    </p:nvPicPr>
                    <p:blipFill>
                      <a:blip r:embed="rId6"/>
                      <a:stretch>
                        <a:fillRect/>
                      </a:stretch>
                    </p:blipFill>
                    <p:spPr>
                      <a:xfrm>
                        <a:off x="842193" y="2348880"/>
                        <a:ext cx="10367962" cy="360045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036109227"/>
              </p:ext>
            </p:extLst>
          </p:nvPr>
        </p:nvGraphicFramePr>
        <p:xfrm>
          <a:off x="768995" y="188640"/>
          <a:ext cx="10367962" cy="6608762"/>
        </p:xfrm>
        <a:graphic>
          <a:graphicData uri="http://schemas.openxmlformats.org/presentationml/2006/ole">
            <mc:AlternateContent xmlns:mc="http://schemas.openxmlformats.org/markup-compatibility/2006">
              <mc:Choice xmlns:v="urn:schemas-microsoft-com:vml" Requires="v">
                <p:oleObj spid="_x0000_s15414" name="文档" r:id="rId3" imgW="10367808" imgH="6608729" progId="Word.Document.12">
                  <p:embed/>
                </p:oleObj>
              </mc:Choice>
              <mc:Fallback>
                <p:oleObj name="文档" r:id="rId3" imgW="10367808" imgH="6608729" progId="Word.Document.12">
                  <p:embed/>
                  <p:pic>
                    <p:nvPicPr>
                      <p:cNvPr id="0" name=""/>
                      <p:cNvPicPr/>
                      <p:nvPr/>
                    </p:nvPicPr>
                    <p:blipFill>
                      <a:blip r:embed="rId4"/>
                      <a:stretch>
                        <a:fillRect/>
                      </a:stretch>
                    </p:blipFill>
                    <p:spPr>
                      <a:xfrm>
                        <a:off x="768995" y="188640"/>
                        <a:ext cx="10367962" cy="660876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04102884"/>
              </p:ext>
            </p:extLst>
          </p:nvPr>
        </p:nvGraphicFramePr>
        <p:xfrm>
          <a:off x="6260752" y="5733256"/>
          <a:ext cx="1997075" cy="914400"/>
        </p:xfrm>
        <a:graphic>
          <a:graphicData uri="http://schemas.openxmlformats.org/presentationml/2006/ole">
            <mc:AlternateContent xmlns:mc="http://schemas.openxmlformats.org/markup-compatibility/2006">
              <mc:Choice xmlns:v="urn:schemas-microsoft-com:vml" Requires="v">
                <p:oleObj spid="_x0000_s15415" name="文档" r:id="rId5" imgW="2022983" imgH="919989" progId="Word.Document.12">
                  <p:embed/>
                </p:oleObj>
              </mc:Choice>
              <mc:Fallback>
                <p:oleObj name="文档" r:id="rId5" imgW="2022983" imgH="919989" progId="Word.Document.12">
                  <p:embed/>
                  <p:pic>
                    <p:nvPicPr>
                      <p:cNvPr id="0" name=""/>
                      <p:cNvPicPr/>
                      <p:nvPr/>
                    </p:nvPicPr>
                    <p:blipFill>
                      <a:blip r:embed="rId6"/>
                      <a:stretch>
                        <a:fillRect/>
                      </a:stretch>
                    </p:blipFill>
                    <p:spPr>
                      <a:xfrm>
                        <a:off x="6260752" y="5733256"/>
                        <a:ext cx="1997075" cy="914400"/>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003" y="1497547"/>
            <a:ext cx="993175"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7807" y="1502660"/>
            <a:ext cx="10073392"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696987"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t>第二章</a:t>
            </a:r>
            <a:r>
              <a:rPr lang="en-US" altLang="zh-CN" sz="2800" b="1" dirty="0"/>
              <a:t>  </a:t>
            </a:r>
            <a:r>
              <a:rPr lang="zh-CN" altLang="zh-CN" sz="2800" b="1" dirty="0"/>
              <a:t>阶段评价查缺</a:t>
            </a:r>
            <a:r>
              <a:rPr lang="zh-CN" altLang="zh-CN" sz="2800" b="1" dirty="0" smtClean="0"/>
              <a:t>漏</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latin typeface="楷体_GB2312" panose="02010609030101010101" pitchFamily="49" charset="-122"/>
                <a:ea typeface="楷体_GB2312" panose="02010609030101010101" pitchFamily="49" charset="-122"/>
              </a:rPr>
              <a:t>第二章</a:t>
            </a:r>
            <a:r>
              <a:rPr lang="en-US" altLang="zh-CN" sz="2800" b="1" dirty="0">
                <a:latin typeface="楷体_GB2312" panose="02010609030101010101" pitchFamily="49" charset="-122"/>
                <a:ea typeface="楷体_GB2312" panose="02010609030101010101" pitchFamily="49" charset="-122"/>
              </a:rPr>
              <a:t>  </a:t>
            </a:r>
            <a:r>
              <a:rPr lang="zh-CN" altLang="zh-CN" sz="2800" b="1" dirty="0">
                <a:latin typeface="楷体_GB2312" panose="02010609030101010101" pitchFamily="49" charset="-122"/>
                <a:ea typeface="楷体_GB2312" panose="02010609030101010101" pitchFamily="49" charset="-122"/>
              </a:rPr>
              <a:t>阶段评价查缺</a:t>
            </a:r>
            <a:r>
              <a:rPr lang="zh-CN" altLang="zh-CN" sz="2800" b="1" dirty="0" smtClean="0">
                <a:latin typeface="楷体_GB2312" panose="02010609030101010101" pitchFamily="49" charset="-122"/>
                <a:ea typeface="楷体_GB2312" panose="02010609030101010101" pitchFamily="49" charset="-122"/>
              </a:rPr>
              <a:t>漏</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1340768"/>
            <a:ext cx="11233248" cy="4464498"/>
          </a:xfrm>
        </p:spPr>
        <p:txBody>
          <a:bodyPr/>
          <a:lstStyle/>
          <a:p>
            <a:pPr indent="612140" algn="just">
              <a:tabLst>
                <a:tab pos="5581015" algn="l"/>
              </a:tabLst>
            </a:pPr>
            <a:r>
              <a:rPr lang="en-US" altLang="zh-CN" b="1" kern="100" dirty="0">
                <a:latin typeface="Times New Roman"/>
                <a:ea typeface="黑体"/>
                <a:cs typeface="Courier New"/>
              </a:rPr>
              <a:t>[</a:t>
            </a: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sz="1050" kern="100" dirty="0">
                <a:cs typeface="Courier New"/>
              </a:rPr>
              <a:t> </a:t>
            </a:r>
            <a:r>
              <a:rPr lang="zh-CN" altLang="zh-CN" b="1" kern="100" dirty="0">
                <a:latin typeface="Times New Roman"/>
                <a:cs typeface="Times New Roman"/>
              </a:rPr>
              <a:t>　一个质量不计的活塞将一定质量的理想气体封闭</a:t>
            </a:r>
            <a:r>
              <a:rPr lang="zh-CN" altLang="zh-CN" b="1" kern="100" dirty="0" smtClean="0">
                <a:latin typeface="Times New Roman"/>
                <a:cs typeface="Times New Roman"/>
              </a:rPr>
              <a:t>在</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上</a:t>
            </a:r>
            <a:r>
              <a:rPr lang="zh-CN" altLang="zh-CN" b="1" kern="100" dirty="0">
                <a:latin typeface="Times New Roman"/>
                <a:cs typeface="Times New Roman"/>
              </a:rPr>
              <a:t>端开口的圆筒形容器内，活塞上堆放着铁砂，如图所示，最</a:t>
            </a:r>
            <a:r>
              <a:rPr lang="zh-CN" altLang="zh-CN" b="1" kern="100" dirty="0" smtClean="0">
                <a:latin typeface="Times New Roman"/>
                <a:cs typeface="Times New Roman"/>
              </a:rPr>
              <a:t>初</a:t>
            </a:r>
            <a:endParaRPr lang="en-US" altLang="zh-CN" b="1" kern="100" dirty="0" smtClean="0">
              <a:latin typeface="Times New Roman"/>
              <a:cs typeface="Times New Roman"/>
            </a:endParaRPr>
          </a:p>
          <a:p>
            <a:pPr indent="0" algn="just">
              <a:tabLst>
                <a:tab pos="5581015" algn="l"/>
              </a:tabLst>
            </a:pPr>
            <a:r>
              <a:rPr lang="zh-CN" altLang="zh-CN" b="1" kern="100" dirty="0" smtClean="0">
                <a:latin typeface="Times New Roman"/>
                <a:cs typeface="Times New Roman"/>
              </a:rPr>
              <a:t>活塞</a:t>
            </a:r>
            <a:r>
              <a:rPr lang="zh-CN" altLang="zh-CN" b="1" kern="100" dirty="0">
                <a:latin typeface="Times New Roman"/>
                <a:cs typeface="Times New Roman"/>
              </a:rPr>
              <a:t>搁置在容器内壁的固定卡环上，气柱的高度为</a:t>
            </a:r>
            <a:r>
              <a:rPr lang="en-US" altLang="zh-CN" b="1" i="1" kern="100" dirty="0">
                <a:latin typeface="Times New Roman"/>
                <a:cs typeface="Courier New"/>
              </a:rPr>
              <a:t>H</a:t>
            </a:r>
            <a:r>
              <a:rPr lang="en-US" altLang="zh-CN" b="1" kern="100" baseline="-25000" dirty="0">
                <a:latin typeface="Times New Roman"/>
                <a:cs typeface="Courier New"/>
              </a:rPr>
              <a:t>0</a:t>
            </a:r>
            <a:r>
              <a:rPr lang="zh-CN" altLang="zh-CN" b="1" kern="100" dirty="0">
                <a:latin typeface="Times New Roman"/>
                <a:cs typeface="Times New Roman"/>
              </a:rPr>
              <a:t>，横截面</a:t>
            </a:r>
            <a:r>
              <a:rPr lang="zh-CN" altLang="zh-CN" b="1" kern="100" dirty="0" smtClean="0">
                <a:latin typeface="Times New Roman"/>
                <a:cs typeface="Times New Roman"/>
              </a:rPr>
              <a:t>积为</a:t>
            </a:r>
            <a:r>
              <a:rPr lang="en-US" altLang="zh-CN" b="1" i="1" kern="100" dirty="0">
                <a:latin typeface="Times New Roman"/>
                <a:cs typeface="Courier New"/>
              </a:rPr>
              <a:t>S</a:t>
            </a:r>
            <a:r>
              <a:rPr lang="zh-CN" altLang="zh-CN" b="1" kern="100" dirty="0">
                <a:latin typeface="Times New Roman"/>
                <a:cs typeface="Times New Roman"/>
              </a:rPr>
              <a:t>，压强等于大气压强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，现对气体缓慢加热，当气体温度升高了</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60 K</a:t>
            </a:r>
            <a:r>
              <a:rPr lang="zh-CN" altLang="zh-CN" b="1" kern="100" dirty="0">
                <a:latin typeface="Times New Roman"/>
                <a:cs typeface="Times New Roman"/>
              </a:rPr>
              <a:t>时，活塞及铁砂开始离开卡环而上升，继续加热直到气柱高度为</a:t>
            </a:r>
            <a:r>
              <a:rPr lang="en-US" altLang="zh-CN" b="1" i="1" kern="100" dirty="0">
                <a:latin typeface="Times New Roman"/>
                <a:cs typeface="Courier New"/>
              </a:rPr>
              <a:t>H</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1.5</a:t>
            </a:r>
            <a:r>
              <a:rPr lang="en-US" altLang="zh-CN" b="1" i="1" kern="100" dirty="0">
                <a:latin typeface="Times New Roman"/>
                <a:cs typeface="Courier New"/>
              </a:rPr>
              <a:t>H</a:t>
            </a:r>
            <a:r>
              <a:rPr lang="en-US" altLang="zh-CN" b="1" kern="100" baseline="-25000" dirty="0">
                <a:latin typeface="Times New Roman"/>
                <a:cs typeface="Courier New"/>
              </a:rPr>
              <a:t>0</a:t>
            </a:r>
            <a:r>
              <a:rPr lang="zh-CN" altLang="zh-CN" b="1" kern="100" dirty="0">
                <a:latin typeface="Times New Roman"/>
                <a:cs typeface="Times New Roman"/>
              </a:rPr>
              <a:t>。此后，在维持温度不变的条件下逐渐取出铁砂，直到铁砂全部取走时，气柱高度为</a:t>
            </a:r>
            <a:r>
              <a:rPr lang="en-US" altLang="zh-CN" b="1" i="1" kern="100" dirty="0">
                <a:latin typeface="Times New Roman"/>
                <a:cs typeface="Courier New"/>
              </a:rPr>
              <a:t>H</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1.8</a:t>
            </a:r>
            <a:r>
              <a:rPr lang="en-US" altLang="zh-CN" b="1" i="1" kern="100" dirty="0">
                <a:latin typeface="Times New Roman"/>
                <a:cs typeface="Courier New"/>
              </a:rPr>
              <a:t>H</a:t>
            </a:r>
            <a:r>
              <a:rPr lang="en-US" altLang="zh-CN" b="1" kern="100" baseline="-25000" dirty="0">
                <a:latin typeface="Times New Roman"/>
                <a:cs typeface="Courier New"/>
              </a:rPr>
              <a:t>0</a:t>
            </a:r>
            <a:r>
              <a:rPr lang="zh-CN" altLang="zh-CN" b="1" kern="100" dirty="0">
                <a:latin typeface="Times New Roman"/>
                <a:cs typeface="Times New Roman"/>
              </a:rPr>
              <a:t>，求此时气体的温度</a:t>
            </a:r>
            <a:r>
              <a:rPr lang="en-US" altLang="zh-CN" b="1" kern="100" dirty="0">
                <a:latin typeface="Times New Roman"/>
                <a:cs typeface="Courier New"/>
              </a:rPr>
              <a:t>(</a:t>
            </a:r>
            <a:r>
              <a:rPr lang="zh-CN" altLang="zh-CN" b="1" kern="100" dirty="0">
                <a:latin typeface="Times New Roman"/>
                <a:cs typeface="Times New Roman"/>
              </a:rPr>
              <a:t>不计活塞与容器之间的摩擦</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cs typeface="Courier New"/>
            </a:endParaRPr>
          </a:p>
          <a:p>
            <a:endParaRPr lang="zh-CN" altLang="en-US" dirty="0"/>
          </a:p>
        </p:txBody>
      </p:sp>
      <p:pic>
        <p:nvPicPr>
          <p:cNvPr id="2052" name="Picture 4" descr="F:\粤教版物理选择性必修第三册\21XRJWL2-7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137143" y="1417341"/>
            <a:ext cx="2289036" cy="1320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188482453"/>
              </p:ext>
            </p:extLst>
          </p:nvPr>
        </p:nvGraphicFramePr>
        <p:xfrm>
          <a:off x="914201" y="1340768"/>
          <a:ext cx="10367962" cy="4283075"/>
        </p:xfrm>
        <a:graphic>
          <a:graphicData uri="http://schemas.openxmlformats.org/presentationml/2006/ole">
            <mc:AlternateContent xmlns:mc="http://schemas.openxmlformats.org/markup-compatibility/2006">
              <mc:Choice xmlns:v="urn:schemas-microsoft-com:vml" Requires="v">
                <p:oleObj spid="_x0000_s6172" name="文档" r:id="rId3" imgW="10367808" imgH="4283202" progId="Word.Document.12">
                  <p:embed/>
                </p:oleObj>
              </mc:Choice>
              <mc:Fallback>
                <p:oleObj name="文档" r:id="rId3" imgW="10367808" imgH="4283202" progId="Word.Document.12">
                  <p:embed/>
                  <p:pic>
                    <p:nvPicPr>
                      <p:cNvPr id="0" name=""/>
                      <p:cNvPicPr/>
                      <p:nvPr/>
                    </p:nvPicPr>
                    <p:blipFill>
                      <a:blip r:embed="rId4"/>
                      <a:stretch>
                        <a:fillRect/>
                      </a:stretch>
                    </p:blipFill>
                    <p:spPr>
                      <a:xfrm>
                        <a:off x="914201" y="1340768"/>
                        <a:ext cx="10367962" cy="42830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070061194"/>
              </p:ext>
            </p:extLst>
          </p:nvPr>
        </p:nvGraphicFramePr>
        <p:xfrm>
          <a:off x="913011" y="908536"/>
          <a:ext cx="10367962" cy="4556125"/>
        </p:xfrm>
        <a:graphic>
          <a:graphicData uri="http://schemas.openxmlformats.org/presentationml/2006/ole">
            <mc:AlternateContent xmlns:mc="http://schemas.openxmlformats.org/markup-compatibility/2006">
              <mc:Choice xmlns:v="urn:schemas-microsoft-com:vml" Requires="v">
                <p:oleObj spid="_x0000_s7196" name="文档" r:id="rId3" imgW="10367808" imgH="4556751" progId="Word.Document.12">
                  <p:embed/>
                </p:oleObj>
              </mc:Choice>
              <mc:Fallback>
                <p:oleObj name="文档" r:id="rId3" imgW="10367808" imgH="4556751" progId="Word.Document.12">
                  <p:embed/>
                  <p:pic>
                    <p:nvPicPr>
                      <p:cNvPr id="0" name=""/>
                      <p:cNvPicPr/>
                      <p:nvPr/>
                    </p:nvPicPr>
                    <p:blipFill>
                      <a:blip r:embed="rId4"/>
                      <a:stretch>
                        <a:fillRect/>
                      </a:stretch>
                    </p:blipFill>
                    <p:spPr>
                      <a:xfrm>
                        <a:off x="913011" y="908536"/>
                        <a:ext cx="10367962" cy="4556125"/>
                      </a:xfrm>
                      <a:prstGeom prst="rect">
                        <a:avLst/>
                      </a:prstGeom>
                    </p:spPr>
                  </p:pic>
                </p:oleObj>
              </mc:Fallback>
            </mc:AlternateContent>
          </a:graphicData>
        </a:graphic>
      </p:graphicFrame>
      <p:sp>
        <p:nvSpPr>
          <p:cNvPr id="5" name="矩形 4"/>
          <p:cNvSpPr/>
          <p:nvPr/>
        </p:nvSpPr>
        <p:spPr>
          <a:xfrm>
            <a:off x="685937" y="5445040"/>
            <a:ext cx="2819362" cy="576248"/>
          </a:xfrm>
          <a:prstGeom prst="rect">
            <a:avLst/>
          </a:prstGeom>
        </p:spPr>
        <p:txBody>
          <a:bodyPr wrap="none">
            <a:spAutoFit/>
          </a:bodyPr>
          <a:lstStyle/>
          <a:p>
            <a:pPr indent="612140" algn="just">
              <a:lnSpc>
                <a:spcPct val="150000"/>
              </a:lnSpc>
              <a:spcAft>
                <a:spcPts val="0"/>
              </a:spcAft>
              <a:tabLst>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540 K</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88640"/>
            <a:ext cx="10975658" cy="6264696"/>
          </a:xfrm>
        </p:spPr>
        <p:txBody>
          <a:bodyPr/>
          <a:lstStyle/>
          <a:p>
            <a:pPr indent="0" algn="ctr">
              <a:tabLst>
                <a:tab pos="2610485" algn="l"/>
              </a:tabLst>
            </a:pPr>
            <a:r>
              <a:rPr lang="en-US" altLang="zh-CN" b="1" kern="100" dirty="0">
                <a:solidFill>
                  <a:schemeClr val="accent5">
                    <a:lumMod val="75000"/>
                  </a:schemeClr>
                </a:solidFill>
                <a:latin typeface="Times New Roman"/>
                <a:ea typeface="黑体"/>
                <a:cs typeface="Courier New"/>
              </a:rPr>
              <a:t>[</a:t>
            </a:r>
            <a:r>
              <a:rPr lang="zh-CN" altLang="zh-CN" b="1" kern="100" dirty="0">
                <a:solidFill>
                  <a:schemeClr val="accent5">
                    <a:lumMod val="75000"/>
                  </a:schemeClr>
                </a:solidFill>
                <a:latin typeface="Times New Roman"/>
                <a:ea typeface="黑体"/>
                <a:cs typeface="Times New Roman"/>
              </a:rPr>
              <a:t>针对训练</a:t>
            </a:r>
            <a:r>
              <a:rPr lang="en-US" altLang="zh-CN" b="1" kern="100" dirty="0">
                <a:solidFill>
                  <a:schemeClr val="accent5">
                    <a:lumMod val="75000"/>
                  </a:schemeClr>
                </a:solidFill>
                <a:latin typeface="Times New Roman"/>
                <a:ea typeface="黑体"/>
                <a:cs typeface="Courier New"/>
              </a:rPr>
              <a:t>]</a:t>
            </a:r>
            <a:endParaRPr lang="zh-CN" altLang="zh-CN" kern="100" dirty="0">
              <a:solidFill>
                <a:schemeClr val="accent5">
                  <a:lumMod val="75000"/>
                </a:schemeClr>
              </a:solidFill>
              <a:cs typeface="Courier New"/>
            </a:endParaRPr>
          </a:p>
          <a:p>
            <a:pPr indent="0" algn="just"/>
            <a:r>
              <a:rPr lang="en-US" altLang="zh-CN" b="1" kern="100" dirty="0">
                <a:latin typeface="Times New Roman"/>
                <a:cs typeface="Courier New"/>
              </a:rPr>
              <a:t>1.</a:t>
            </a:r>
            <a:r>
              <a:rPr lang="en-US" altLang="zh-CN" b="1" kern="100" dirty="0">
                <a:latin typeface="Times New Roman"/>
                <a:ea typeface="隶书"/>
                <a:cs typeface="Courier New"/>
              </a:rPr>
              <a:t>(2025·</a:t>
            </a:r>
            <a:r>
              <a:rPr lang="zh-CN" altLang="zh-CN" b="1" kern="100" dirty="0">
                <a:latin typeface="Times New Roman"/>
                <a:ea typeface="隶书"/>
                <a:cs typeface="Times New Roman"/>
              </a:rPr>
              <a:t>海南高考</a:t>
            </a:r>
            <a:r>
              <a:rPr lang="en-US" altLang="zh-CN" b="1" kern="100" dirty="0">
                <a:latin typeface="Times New Roman"/>
                <a:ea typeface="隶书"/>
                <a:cs typeface="Courier New"/>
              </a:rPr>
              <a:t>)</a:t>
            </a:r>
            <a:r>
              <a:rPr lang="zh-CN" altLang="zh-CN" b="1" kern="100" dirty="0">
                <a:latin typeface="Times New Roman"/>
                <a:cs typeface="Times New Roman"/>
              </a:rPr>
              <a:t>竖直放置的汽缸内，活塞横截面积</a:t>
            </a:r>
            <a:r>
              <a:rPr lang="en-US" altLang="zh-CN" b="1" i="1" kern="100" dirty="0">
                <a:latin typeface="Times New Roman"/>
                <a:cs typeface="Courier New"/>
              </a:rPr>
              <a:t>S</a:t>
            </a:r>
            <a:r>
              <a:rPr lang="zh-CN" altLang="zh-CN" b="1" kern="100" dirty="0">
                <a:latin typeface="Times New Roman"/>
                <a:cs typeface="Times New Roman"/>
              </a:rPr>
              <a:t>＝</a:t>
            </a:r>
            <a:r>
              <a:rPr lang="en-US" altLang="zh-CN" b="1" kern="100" dirty="0">
                <a:latin typeface="Times New Roman"/>
                <a:cs typeface="Courier New"/>
              </a:rPr>
              <a:t>0.01 m</a:t>
            </a:r>
            <a:r>
              <a:rPr lang="en-US" altLang="zh-CN" b="1" kern="100" baseline="30000" dirty="0">
                <a:latin typeface="Times New Roman"/>
                <a:cs typeface="Courier New"/>
              </a:rPr>
              <a:t>2</a:t>
            </a:r>
            <a:r>
              <a:rPr lang="zh-CN" altLang="zh-CN" b="1" kern="100" dirty="0">
                <a:latin typeface="Times New Roman"/>
                <a:cs typeface="Times New Roman"/>
              </a:rPr>
              <a:t>，活塞质量不计，活塞与汽缸之间无摩擦，最初活塞静止，缸内气体</a:t>
            </a:r>
            <a:r>
              <a:rPr lang="en-US" altLang="zh-CN" b="1" i="1" kern="100" dirty="0">
                <a:latin typeface="Times New Roman"/>
                <a:cs typeface="Courier New"/>
              </a:rPr>
              <a:t>T</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300 K</a:t>
            </a:r>
            <a:r>
              <a:rPr lang="zh-CN" altLang="zh-CN" b="1" kern="100" dirty="0">
                <a:latin typeface="Times New Roman"/>
                <a:cs typeface="Times New Roman"/>
              </a:rPr>
              <a:t>，</a:t>
            </a:r>
            <a:r>
              <a:rPr lang="en-US" altLang="zh-CN" b="1" i="1" kern="100" dirty="0">
                <a:latin typeface="Times New Roman"/>
                <a:cs typeface="Courier New"/>
              </a:rPr>
              <a:t>V</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5</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a:t>
            </a:r>
            <a:r>
              <a:rPr lang="en-US" altLang="zh-CN" b="1" kern="100" dirty="0">
                <a:latin typeface="Times New Roman"/>
                <a:cs typeface="Courier New"/>
              </a:rPr>
              <a:t> m</a:t>
            </a:r>
            <a:r>
              <a:rPr lang="en-US" altLang="zh-CN" b="1" kern="100" baseline="30000" dirty="0">
                <a:latin typeface="Times New Roman"/>
                <a:cs typeface="Courier New"/>
              </a:rPr>
              <a:t>3</a:t>
            </a:r>
            <a:r>
              <a:rPr lang="zh-CN" altLang="zh-CN" b="1" kern="100" dirty="0">
                <a:latin typeface="Times New Roman"/>
                <a:cs typeface="Times New Roman"/>
              </a:rPr>
              <a:t>，大气压强</a:t>
            </a:r>
            <a:r>
              <a:rPr lang="en-US" altLang="zh-CN" b="1" i="1" kern="100" dirty="0">
                <a:latin typeface="Times New Roman"/>
                <a:cs typeface="Courier New"/>
              </a:rPr>
              <a:t>p</a:t>
            </a:r>
            <a:r>
              <a:rPr lang="en-US" altLang="zh-CN" b="1" kern="100" baseline="-25000" dirty="0">
                <a:latin typeface="Times New Roman"/>
                <a:cs typeface="Courier New"/>
              </a:rPr>
              <a:t>0</a:t>
            </a:r>
            <a:r>
              <a:rPr lang="zh-CN" altLang="zh-CN" b="1" kern="100" dirty="0">
                <a:latin typeface="Times New Roman"/>
                <a:cs typeface="Times New Roman"/>
              </a:rPr>
              <a:t>＝</a:t>
            </a:r>
            <a:r>
              <a:rPr lang="en-US" altLang="zh-CN" b="1" kern="100" dirty="0">
                <a:latin typeface="Times New Roman"/>
                <a:cs typeface="Courier New"/>
              </a:rPr>
              <a:t>1</a:t>
            </a:r>
            <a:r>
              <a:rPr lang="en-US" altLang="zh-CN" b="1" kern="100" dirty="0">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5</a:t>
            </a:r>
            <a:r>
              <a:rPr lang="en-US" altLang="zh-CN" b="1" kern="100" dirty="0">
                <a:latin typeface="Times New Roman"/>
                <a:cs typeface="Courier New"/>
              </a:rPr>
              <a:t> Pa</a:t>
            </a:r>
            <a:r>
              <a:rPr lang="zh-CN" altLang="zh-CN" b="1" kern="100" dirty="0">
                <a:latin typeface="Times New Roman"/>
                <a:cs typeface="Times New Roman"/>
              </a:rPr>
              <a:t>，</a:t>
            </a:r>
            <a:r>
              <a:rPr lang="en-US" altLang="zh-CN" b="1" i="1" kern="100" dirty="0">
                <a:latin typeface="Times New Roman"/>
                <a:cs typeface="Courier New"/>
              </a:rPr>
              <a:t>g</a:t>
            </a:r>
            <a:r>
              <a:rPr lang="zh-CN" altLang="zh-CN" b="1" kern="100" dirty="0">
                <a:latin typeface="Times New Roman"/>
                <a:cs typeface="Times New Roman"/>
              </a:rPr>
              <a:t>＝</a:t>
            </a:r>
            <a:r>
              <a:rPr lang="en-US" altLang="zh-CN" b="1" kern="100" dirty="0">
                <a:latin typeface="Times New Roman"/>
                <a:cs typeface="Courier New"/>
              </a:rPr>
              <a:t>10 m/s</a:t>
            </a:r>
            <a:r>
              <a:rPr lang="en-US" altLang="zh-CN" b="1" kern="100" baseline="30000" dirty="0">
                <a:latin typeface="Times New Roman"/>
                <a:cs typeface="Courier New"/>
              </a:rPr>
              <a:t>2</a:t>
            </a:r>
            <a:r>
              <a:rPr lang="zh-CN" altLang="zh-CN" b="1" kern="100" dirty="0">
                <a:latin typeface="Times New Roman"/>
                <a:cs typeface="Times New Roman"/>
              </a:rPr>
              <a:t>。</a:t>
            </a:r>
            <a:endParaRPr lang="zh-CN" altLang="zh-CN" kern="100" dirty="0">
              <a:cs typeface="Courier New"/>
            </a:endParaRPr>
          </a:p>
          <a:p>
            <a:pPr indent="0" algn="just"/>
            <a:endParaRPr lang="en-US" altLang="zh-CN" b="1" kern="100" dirty="0" smtClean="0">
              <a:latin typeface="Times New Roman"/>
              <a:cs typeface="Courier New"/>
            </a:endParaRPr>
          </a:p>
          <a:p>
            <a:pPr indent="0" algn="just"/>
            <a:endParaRPr lang="en-US" altLang="zh-CN" b="1" kern="100" dirty="0" smtClean="0">
              <a:latin typeface="Times New Roman"/>
              <a:cs typeface="Courier New"/>
            </a:endParaRPr>
          </a:p>
          <a:p>
            <a:pPr indent="0" algn="just"/>
            <a:endParaRPr lang="en-US" altLang="zh-CN" b="1" kern="100" dirty="0">
              <a:latin typeface="Times New Roman"/>
              <a:cs typeface="Courier New"/>
            </a:endParaRPr>
          </a:p>
          <a:p>
            <a:pPr indent="0" algn="just"/>
            <a:endParaRPr lang="en-US" altLang="zh-CN" b="1" kern="100" dirty="0">
              <a:latin typeface="Times New Roman"/>
              <a:cs typeface="Courier New"/>
            </a:endParaRPr>
          </a:p>
          <a:p>
            <a:pPr indent="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若加热活塞缓慢上升，体积变为</a:t>
            </a:r>
            <a:r>
              <a:rPr lang="en-US" altLang="zh-CN" b="1" i="1" kern="100" dirty="0">
                <a:latin typeface="Times New Roman"/>
                <a:cs typeface="Courier New"/>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7.5</a:t>
            </a:r>
            <a:r>
              <a:rPr lang="en-US" altLang="zh-CN" b="1" kern="100" dirty="0">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3</a:t>
            </a:r>
            <a:r>
              <a:rPr lang="en-US" altLang="zh-CN" b="1" kern="100" dirty="0">
                <a:latin typeface="Times New Roman"/>
                <a:cs typeface="Courier New"/>
              </a:rPr>
              <a:t> m</a:t>
            </a:r>
            <a:r>
              <a:rPr lang="en-US" altLang="zh-CN" b="1" kern="100" baseline="30000" dirty="0">
                <a:latin typeface="Times New Roman"/>
                <a:cs typeface="Courier New"/>
              </a:rPr>
              <a:t>3</a:t>
            </a:r>
            <a:r>
              <a:rPr lang="zh-CN" altLang="zh-CN" b="1" kern="100" dirty="0">
                <a:latin typeface="Times New Roman"/>
                <a:cs typeface="Times New Roman"/>
              </a:rPr>
              <a:t>，求此时的温度</a:t>
            </a:r>
            <a:r>
              <a:rPr lang="en-US" altLang="zh-CN" b="1" i="1" kern="100" dirty="0">
                <a:latin typeface="Times New Roman"/>
                <a:cs typeface="Courier New"/>
              </a:rPr>
              <a:t>T</a:t>
            </a:r>
            <a:r>
              <a:rPr lang="en-US" altLang="zh-CN" b="1" kern="100" baseline="-25000" dirty="0">
                <a:latin typeface="Times New Roman"/>
                <a:cs typeface="Courier New"/>
              </a:rPr>
              <a:t>1</a:t>
            </a:r>
            <a:r>
              <a:rPr lang="zh-CN" altLang="zh-CN" b="1" kern="100" dirty="0">
                <a:latin typeface="Times New Roman"/>
                <a:cs typeface="Times New Roman"/>
              </a:rPr>
              <a:t>。</a:t>
            </a:r>
            <a:endParaRPr lang="zh-CN" altLang="zh-CN" kern="100" dirty="0">
              <a:cs typeface="Courier New"/>
            </a:endParaRPr>
          </a:p>
          <a:p>
            <a:pPr indent="0" algn="just"/>
            <a:r>
              <a:rPr lang="en-US" altLang="zh-CN" b="1" kern="100" dirty="0">
                <a:latin typeface="Times New Roman"/>
                <a:cs typeface="Courier New"/>
              </a:rPr>
              <a:t>(2)</a:t>
            </a:r>
            <a:r>
              <a:rPr lang="zh-CN" altLang="zh-CN" b="1" kern="100" dirty="0">
                <a:latin typeface="Times New Roman"/>
                <a:cs typeface="Times New Roman"/>
              </a:rPr>
              <a:t>若往活塞上放</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25 kg</a:t>
            </a:r>
            <a:r>
              <a:rPr lang="zh-CN" altLang="zh-CN" b="1" kern="100" dirty="0">
                <a:latin typeface="Times New Roman"/>
                <a:cs typeface="Times New Roman"/>
              </a:rPr>
              <a:t>的重物，保持温度</a:t>
            </a:r>
            <a:r>
              <a:rPr lang="en-US" altLang="zh-CN" b="1" i="1" kern="100" dirty="0">
                <a:latin typeface="Times New Roman"/>
                <a:cs typeface="Courier New"/>
              </a:rPr>
              <a:t>T</a:t>
            </a:r>
            <a:r>
              <a:rPr lang="en-US" altLang="zh-CN" b="1" kern="100" baseline="-25000" dirty="0">
                <a:latin typeface="Times New Roman"/>
                <a:cs typeface="Courier New"/>
              </a:rPr>
              <a:t>0</a:t>
            </a:r>
            <a:r>
              <a:rPr lang="zh-CN" altLang="zh-CN" b="1" kern="100" dirty="0">
                <a:latin typeface="Times New Roman"/>
                <a:cs typeface="Times New Roman"/>
              </a:rPr>
              <a:t>不变，求稳定后气体的体积</a:t>
            </a:r>
            <a:r>
              <a:rPr lang="en-US" altLang="zh-CN" b="1" i="1" kern="100" dirty="0">
                <a:latin typeface="Times New Roman"/>
                <a:cs typeface="Courier New"/>
              </a:rPr>
              <a:t>V</a:t>
            </a:r>
            <a:r>
              <a:rPr lang="en-US" altLang="zh-CN" b="1" kern="100" baseline="-25000" dirty="0">
                <a:latin typeface="Times New Roman"/>
                <a:cs typeface="Courier New"/>
              </a:rPr>
              <a:t>2</a:t>
            </a:r>
            <a:r>
              <a:rPr lang="zh-CN" altLang="zh-CN" b="1" kern="100" dirty="0" smtClean="0">
                <a:latin typeface="Times New Roman"/>
                <a:cs typeface="Times New Roman"/>
              </a:rPr>
              <a:t>。</a:t>
            </a:r>
            <a:endParaRPr lang="zh-CN" altLang="en-US" dirty="0"/>
          </a:p>
        </p:txBody>
      </p:sp>
      <p:pic>
        <p:nvPicPr>
          <p:cNvPr id="8214" name="Picture 22" descr="\\Rm-042\本地磁盘 (F)\三维设计 物理 选择性必修第三册 粤教版\25GKWLHNAN-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988421" y="2759959"/>
            <a:ext cx="2405310" cy="2150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83240" y="5157192"/>
            <a:ext cx="4434227" cy="576248"/>
          </a:xfrm>
          <a:prstGeom prst="rect">
            <a:avLst/>
          </a:prstGeom>
        </p:spPr>
        <p:txBody>
          <a:bodyPr wrap="none">
            <a:spAutoFit/>
          </a:bodyPr>
          <a:lstStyle/>
          <a:p>
            <a:pPr algn="just">
              <a:lnSpc>
                <a:spcPct val="150000"/>
              </a:lnSpc>
              <a:spcAft>
                <a:spcPts val="0"/>
              </a:spcAf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(1)450 K</a:t>
            </a:r>
            <a:r>
              <a:rPr lang="zh-CN" altLang="zh-CN" sz="2400" b="1" kern="100" dirty="0">
                <a:latin typeface="Times New Roman"/>
                <a:cs typeface="Times New Roman"/>
              </a:rPr>
              <a:t>　</a:t>
            </a:r>
            <a:r>
              <a:rPr lang="en-US" altLang="zh-CN" sz="2400" b="1" kern="100" dirty="0">
                <a:latin typeface="Times New Roman"/>
                <a:cs typeface="Courier New"/>
              </a:rPr>
              <a:t>(2)4</a:t>
            </a:r>
            <a:r>
              <a:rPr lang="en-US" altLang="zh-CN" sz="2400" b="1" kern="100" dirty="0">
                <a:latin typeface="宋体"/>
                <a:cs typeface="Times New Roman"/>
              </a:rPr>
              <a:t>×</a:t>
            </a:r>
            <a:r>
              <a:rPr lang="en-US" altLang="zh-CN" sz="2400" b="1" kern="100" dirty="0">
                <a:latin typeface="Times New Roman"/>
                <a:cs typeface="Courier New"/>
              </a:rPr>
              <a:t>10</a:t>
            </a:r>
            <a:r>
              <a:rPr lang="zh-CN" altLang="zh-CN" sz="2400" b="1" kern="100" baseline="30000" dirty="0">
                <a:latin typeface="Times New Roman"/>
                <a:cs typeface="Times New Roman"/>
              </a:rPr>
              <a:t>－</a:t>
            </a:r>
            <a:r>
              <a:rPr lang="en-US" altLang="zh-CN" sz="2400" b="1" kern="100" baseline="30000" dirty="0">
                <a:latin typeface="Times New Roman"/>
                <a:cs typeface="Courier New"/>
              </a:rPr>
              <a:t>3</a:t>
            </a:r>
            <a:r>
              <a:rPr lang="en-US" altLang="zh-CN" sz="2400" b="1" kern="100" dirty="0">
                <a:latin typeface="Times New Roman"/>
                <a:cs typeface="Courier New"/>
              </a:rPr>
              <a:t> m</a:t>
            </a:r>
            <a:r>
              <a:rPr lang="en-US" altLang="zh-CN" sz="2400" b="1" kern="100" baseline="30000" dirty="0">
                <a:latin typeface="Times New Roman"/>
                <a:cs typeface="Courier New"/>
              </a:rPr>
              <a:t>3</a:t>
            </a:r>
            <a:endParaRPr lang="zh-CN" altLang="zh-CN" sz="2400" kern="100" dirty="0">
              <a:effectLst/>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2184812607"/>
              </p:ext>
            </p:extLst>
          </p:nvPr>
        </p:nvGraphicFramePr>
        <p:xfrm>
          <a:off x="766763" y="692696"/>
          <a:ext cx="10899775" cy="4381500"/>
        </p:xfrm>
        <a:graphic>
          <a:graphicData uri="http://schemas.openxmlformats.org/presentationml/2006/ole">
            <mc:AlternateContent xmlns:mc="http://schemas.openxmlformats.org/markup-compatibility/2006">
              <mc:Choice xmlns:v="urn:schemas-microsoft-com:vml" Requires="v">
                <p:oleObj spid="_x0000_s9264" name="文档" r:id="rId3" imgW="11095461" imgH="4475447" progId="Word.Document.12">
                  <p:embed/>
                </p:oleObj>
              </mc:Choice>
              <mc:Fallback>
                <p:oleObj name="文档" r:id="rId3" imgW="11095461" imgH="4475447" progId="Word.Document.12">
                  <p:embed/>
                  <p:pic>
                    <p:nvPicPr>
                      <p:cNvPr id="0" name=""/>
                      <p:cNvPicPr/>
                      <p:nvPr/>
                    </p:nvPicPr>
                    <p:blipFill>
                      <a:blip r:embed="rId4"/>
                      <a:stretch>
                        <a:fillRect/>
                      </a:stretch>
                    </p:blipFill>
                    <p:spPr>
                      <a:xfrm>
                        <a:off x="766763" y="692696"/>
                        <a:ext cx="10899775" cy="43815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92696"/>
            <a:ext cx="11377264" cy="5760640"/>
          </a:xfrm>
        </p:spPr>
        <p:txBody>
          <a:bodyPr>
            <a:normAutofit/>
          </a:bodyPr>
          <a:lstStyle/>
          <a:p>
            <a:pPr marL="452438" indent="-452438" algn="ctr">
              <a:lnSpc>
                <a:spcPct val="200000"/>
              </a:lnSpc>
              <a:tabLst>
                <a:tab pos="5580063" algn="l"/>
              </a:tabLst>
            </a:pPr>
            <a:r>
              <a:rPr lang="en-US" altLang="zh-CN" b="1" kern="100" dirty="0">
                <a:solidFill>
                  <a:schemeClr val="accent2">
                    <a:lumMod val="50000"/>
                  </a:schemeClr>
                </a:solidFill>
                <a:latin typeface="Times New Roman"/>
                <a:ea typeface="黑体"/>
                <a:cs typeface="Courier New"/>
              </a:rPr>
              <a:t>(</a:t>
            </a:r>
            <a:r>
              <a:rPr lang="zh-CN" altLang="zh-CN" b="1" kern="100" dirty="0">
                <a:solidFill>
                  <a:schemeClr val="accent2">
                    <a:lumMod val="50000"/>
                  </a:schemeClr>
                </a:solidFill>
                <a:latin typeface="Times New Roman"/>
                <a:ea typeface="黑体"/>
                <a:cs typeface="Times New Roman"/>
              </a:rPr>
              <a:t>二</a:t>
            </a:r>
            <a:r>
              <a:rPr lang="en-US" altLang="zh-CN" b="1" kern="100" dirty="0">
                <a:solidFill>
                  <a:schemeClr val="accent2">
                    <a:lumMod val="50000"/>
                  </a:schemeClr>
                </a:solidFill>
                <a:latin typeface="Times New Roman"/>
                <a:ea typeface="黑体"/>
                <a:cs typeface="Courier New"/>
              </a:rPr>
              <a:t>)</a:t>
            </a:r>
            <a:r>
              <a:rPr lang="zh-CN" altLang="zh-CN" b="1" kern="100" dirty="0">
                <a:solidFill>
                  <a:schemeClr val="accent2">
                    <a:lumMod val="50000"/>
                  </a:schemeClr>
                </a:solidFill>
                <a:latin typeface="Times New Roman"/>
                <a:ea typeface="黑体"/>
                <a:cs typeface="Times New Roman"/>
              </a:rPr>
              <a:t>变质量问题及处理方法</a:t>
            </a:r>
            <a:endParaRPr lang="zh-CN" altLang="zh-CN" sz="1050" kern="100" dirty="0">
              <a:solidFill>
                <a:schemeClr val="accent2">
                  <a:lumMod val="50000"/>
                </a:schemeClr>
              </a:solidFill>
              <a:cs typeface="Courier New"/>
            </a:endParaRPr>
          </a:p>
          <a:p>
            <a:pPr marL="452438" indent="-452438" algn="just">
              <a:lnSpc>
                <a:spcPct val="200000"/>
              </a:lnSpc>
              <a:tabLst>
                <a:tab pos="5580063" algn="l"/>
              </a:tabLst>
            </a:pPr>
            <a:r>
              <a:rPr lang="en-US" altLang="zh-CN" b="1" kern="100" dirty="0">
                <a:latin typeface="Times New Roman"/>
                <a:ea typeface="黑体"/>
                <a:cs typeface="Courier New"/>
              </a:rPr>
              <a:t>1</a:t>
            </a:r>
            <a:r>
              <a:rPr lang="zh-CN" altLang="zh-CN" b="1" kern="100" dirty="0">
                <a:latin typeface="Times New Roman"/>
                <a:ea typeface="黑体"/>
                <a:cs typeface="Times New Roman"/>
              </a:rPr>
              <a:t>．打气问题</a:t>
            </a:r>
            <a:endParaRPr lang="zh-CN" altLang="zh-CN" sz="1050" kern="100" dirty="0">
              <a:cs typeface="Courier New"/>
            </a:endParaRPr>
          </a:p>
          <a:p>
            <a:pPr marL="452438" indent="-452438" algn="just">
              <a:lnSpc>
                <a:spcPct val="200000"/>
              </a:lnSpc>
              <a:tabLst>
                <a:tab pos="5580063" algn="l"/>
              </a:tabLst>
            </a:pPr>
            <a:r>
              <a:rPr lang="en-US" altLang="zh-CN" b="1" kern="100" dirty="0" smtClean="0">
                <a:latin typeface="Times New Roman"/>
                <a:cs typeface="Times New Roman"/>
              </a:rPr>
              <a:t>	</a:t>
            </a:r>
            <a:r>
              <a:rPr lang="zh-CN" altLang="zh-CN" b="1" kern="100" dirty="0" smtClean="0">
                <a:latin typeface="Times New Roman"/>
                <a:cs typeface="Times New Roman"/>
              </a:rPr>
              <a:t>选</a:t>
            </a:r>
            <a:r>
              <a:rPr lang="zh-CN" altLang="zh-CN" b="1" kern="100" dirty="0">
                <a:latin typeface="Times New Roman"/>
                <a:cs typeface="Times New Roman"/>
              </a:rPr>
              <a:t>择原有气体和即将充入的气体作为研究对象，就可把充气过程中气体质量变化问题转化为定质量气体的状态变化问题。</a:t>
            </a:r>
            <a:endParaRPr lang="zh-CN" altLang="zh-CN" sz="1050" kern="100" dirty="0">
              <a:cs typeface="Courier New"/>
            </a:endParaRPr>
          </a:p>
          <a:p>
            <a:pPr marL="452438" indent="-452438" algn="just">
              <a:lnSpc>
                <a:spcPct val="200000"/>
              </a:lnSpc>
              <a:tabLst>
                <a:tab pos="5580063" algn="l"/>
              </a:tabLst>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抽气问题</a:t>
            </a:r>
            <a:endParaRPr lang="zh-CN" altLang="zh-CN" sz="1050" kern="100" dirty="0">
              <a:cs typeface="Courier New"/>
            </a:endParaRPr>
          </a:p>
          <a:p>
            <a:pPr marL="452438" indent="-452438" algn="just">
              <a:lnSpc>
                <a:spcPct val="200000"/>
              </a:lnSpc>
              <a:tabLst>
                <a:tab pos="5580063" algn="l"/>
              </a:tabLst>
            </a:pPr>
            <a:r>
              <a:rPr lang="en-US" altLang="zh-CN" b="1" kern="100" dirty="0" smtClean="0">
                <a:latin typeface="Times New Roman"/>
                <a:cs typeface="Times New Roman"/>
              </a:rPr>
              <a:t>	</a:t>
            </a:r>
            <a:r>
              <a:rPr lang="zh-CN" altLang="zh-CN" b="1" kern="100" dirty="0" smtClean="0">
                <a:latin typeface="Times New Roman"/>
                <a:cs typeface="Times New Roman"/>
              </a:rPr>
              <a:t>将</a:t>
            </a:r>
            <a:r>
              <a:rPr lang="zh-CN" altLang="zh-CN" b="1" kern="100" dirty="0">
                <a:latin typeface="Times New Roman"/>
                <a:cs typeface="Times New Roman"/>
              </a:rPr>
              <a:t>每次抽气过程中抽出的气体和剩余气体作为研究对象，质量不变，故抽气过程可以看成是等温膨胀过程</a:t>
            </a:r>
            <a:r>
              <a:rPr lang="zh-CN" altLang="zh-CN" b="1" kern="100" dirty="0" smtClean="0">
                <a:latin typeface="Times New Roman"/>
                <a:cs typeface="Times New Roman"/>
              </a:rPr>
              <a:t>。</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TotalTime>
  <Words>2230</Words>
  <Application>Microsoft Office PowerPoint</Application>
  <PresentationFormat>自定义</PresentationFormat>
  <Paragraphs>91</Paragraphs>
  <Slides>35</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35</vt:i4>
      </vt:variant>
    </vt:vector>
  </HeadingPairs>
  <TitlesOfParts>
    <vt:vector size="38"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62</cp:revision>
  <dcterms:created xsi:type="dcterms:W3CDTF">2021-04-02T06:41:31Z</dcterms:created>
  <dcterms:modified xsi:type="dcterms:W3CDTF">2026-01-28T01:41:10Z</dcterms:modified>
</cp:coreProperties>
</file>