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0"/>
  </p:notesMasterIdLst>
  <p:sldIdLst>
    <p:sldId id="260" r:id="rId2"/>
    <p:sldId id="266" r:id="rId3"/>
    <p:sldId id="267" r:id="rId4"/>
    <p:sldId id="289" r:id="rId5"/>
    <p:sldId id="290" r:id="rId6"/>
    <p:sldId id="291" r:id="rId7"/>
    <p:sldId id="292" r:id="rId8"/>
    <p:sldId id="293" r:id="rId9"/>
    <p:sldId id="294" r:id="rId10"/>
    <p:sldId id="295" r:id="rId11"/>
    <p:sldId id="296" r:id="rId12"/>
    <p:sldId id="297" r:id="rId13"/>
    <p:sldId id="298" r:id="rId14"/>
    <p:sldId id="299" r:id="rId15"/>
    <p:sldId id="300" r:id="rId16"/>
    <p:sldId id="301" r:id="rId17"/>
    <p:sldId id="302" r:id="rId18"/>
    <p:sldId id="303" r:id="rId19"/>
    <p:sldId id="304" r:id="rId20"/>
    <p:sldId id="305" r:id="rId21"/>
    <p:sldId id="307" r:id="rId22"/>
    <p:sldId id="308" r:id="rId23"/>
    <p:sldId id="309" r:id="rId24"/>
    <p:sldId id="310" r:id="rId25"/>
    <p:sldId id="311" r:id="rId26"/>
    <p:sldId id="312" r:id="rId27"/>
    <p:sldId id="313" r:id="rId28"/>
    <p:sldId id="314" r:id="rId29"/>
    <p:sldId id="315" r:id="rId30"/>
    <p:sldId id="316" r:id="rId31"/>
    <p:sldId id="317" r:id="rId32"/>
    <p:sldId id="318" r:id="rId33"/>
    <p:sldId id="319" r:id="rId34"/>
    <p:sldId id="320" r:id="rId35"/>
    <p:sldId id="322" r:id="rId36"/>
    <p:sldId id="324" r:id="rId37"/>
    <p:sldId id="335" r:id="rId38"/>
    <p:sldId id="325" r:id="rId39"/>
    <p:sldId id="326" r:id="rId40"/>
    <p:sldId id="327" r:id="rId41"/>
    <p:sldId id="328" r:id="rId42"/>
    <p:sldId id="329" r:id="rId43"/>
    <p:sldId id="330" r:id="rId44"/>
    <p:sldId id="331" r:id="rId45"/>
    <p:sldId id="332" r:id="rId46"/>
    <p:sldId id="333" r:id="rId47"/>
    <p:sldId id="334" r:id="rId48"/>
    <p:sldId id="268" r:id="rId49"/>
    <p:sldId id="270" r:id="rId50"/>
    <p:sldId id="271" r:id="rId51"/>
    <p:sldId id="272" r:id="rId52"/>
    <p:sldId id="273" r:id="rId53"/>
    <p:sldId id="274" r:id="rId54"/>
    <p:sldId id="275" r:id="rId55"/>
    <p:sldId id="276" r:id="rId56"/>
    <p:sldId id="336" r:id="rId57"/>
    <p:sldId id="288" r:id="rId58"/>
    <p:sldId id="287" r:id="rId59"/>
  </p:sldIdLst>
  <p:sldSz cx="12195175"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2" autoAdjust="0"/>
    <p:restoredTop sz="94928" autoAdjust="0"/>
  </p:normalViewPr>
  <p:slideViewPr>
    <p:cSldViewPr>
      <p:cViewPr varScale="1">
        <p:scale>
          <a:sx n="99" d="100"/>
          <a:sy n="99" d="100"/>
        </p:scale>
        <p:origin x="-906" y="-90"/>
      </p:cViewPr>
      <p:guideLst>
        <p:guide orient="horz" pos="2160"/>
        <p:guide pos="3841"/>
      </p:guideLst>
    </p:cSldViewPr>
  </p:slideViewPr>
  <p:outlineViewPr>
    <p:cViewPr>
      <p:scale>
        <a:sx n="33" d="100"/>
        <a:sy n="33" d="100"/>
      </p:scale>
      <p:origin x="96" y="869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0.v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image" Target="../media/image23.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25.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26.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29.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31.emf"/></Relationships>
</file>

<file path=ppt/drawings/_rels/vmlDrawing16.v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image" Target="../media/image32.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35.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37.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38.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image" Target="../media/image5.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41.emf"/></Relationships>
</file>

<file path=ppt/drawings/_rels/vmlDrawing21.v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image" Target="../media/image44.emf"/><Relationship Id="rId1" Type="http://schemas.openxmlformats.org/officeDocument/2006/relationships/image" Target="../media/image43.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48.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49.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52.e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53.emf"/></Relationships>
</file>

<file path=ppt/drawings/_rels/vmlDrawing26.vml.rels><?xml version="1.0" encoding="UTF-8" standalone="yes"?>
<Relationships xmlns="http://schemas.openxmlformats.org/package/2006/relationships"><Relationship Id="rId2" Type="http://schemas.openxmlformats.org/officeDocument/2006/relationships/image" Target="../media/image59.emf"/><Relationship Id="rId1" Type="http://schemas.openxmlformats.org/officeDocument/2006/relationships/image" Target="../media/image58.e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63.emf"/></Relationships>
</file>

<file path=ppt/drawings/_rels/vmlDrawing28.vml.rels><?xml version="1.0" encoding="UTF-8" standalone="yes"?>
<Relationships xmlns="http://schemas.openxmlformats.org/package/2006/relationships"><Relationship Id="rId2" Type="http://schemas.openxmlformats.org/officeDocument/2006/relationships/image" Target="../media/image65.emf"/><Relationship Id="rId1" Type="http://schemas.openxmlformats.org/officeDocument/2006/relationships/image" Target="../media/image64.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9.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D307C53-A15A-4DEC-9E72-8BEB40FDE1C2}" type="datetimeFigureOut">
              <a:rPr lang="zh-CN" altLang="en-US" smtClean="0"/>
              <a:t>2025-11-5</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6C1EF30-7B0C-4F2D-A5CA-1454F4965A54}" type="slidenum">
              <a:rPr lang="zh-CN" altLang="en-US" smtClean="0"/>
              <a:t>‹#›</a:t>
            </a:fld>
            <a:endParaRPr lang="zh-CN" altLang="en-US"/>
          </a:p>
        </p:txBody>
      </p:sp>
    </p:spTree>
    <p:extLst>
      <p:ext uri="{BB962C8B-B14F-4D97-AF65-F5344CB8AC3E}">
        <p14:creationId xmlns:p14="http://schemas.microsoft.com/office/powerpoint/2010/main" val="25728689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6C1EF30-7B0C-4F2D-A5CA-1454F4965A54}" type="slidenum">
              <a:rPr lang="zh-CN" altLang="en-US" smtClean="0"/>
              <a:t>44</a:t>
            </a:fld>
            <a:endParaRPr lang="zh-CN" altLang="en-US"/>
          </a:p>
        </p:txBody>
      </p:sp>
    </p:spTree>
    <p:extLst>
      <p:ext uri="{BB962C8B-B14F-4D97-AF65-F5344CB8AC3E}">
        <p14:creationId xmlns:p14="http://schemas.microsoft.com/office/powerpoint/2010/main" val="407169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6C1EF30-7B0C-4F2D-A5CA-1454F4965A54}" type="slidenum">
              <a:rPr lang="zh-CN" altLang="en-US" smtClean="0"/>
              <a:t>57</a:t>
            </a:fld>
            <a:endParaRPr lang="zh-CN" altLang="en-US"/>
          </a:p>
        </p:txBody>
      </p:sp>
    </p:spTree>
    <p:extLst>
      <p:ext uri="{BB962C8B-B14F-4D97-AF65-F5344CB8AC3E}">
        <p14:creationId xmlns:p14="http://schemas.microsoft.com/office/powerpoint/2010/main" val="27212967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1196752"/>
            <a:ext cx="10975658" cy="4464498"/>
          </a:xfrm>
        </p:spPr>
        <p:txBody>
          <a:bodyPr>
            <a:normAutofit/>
          </a:bodyPr>
          <a:lstStyle>
            <a:lvl1pPr marL="0" indent="719138">
              <a:lnSpc>
                <a:spcPct val="150000"/>
              </a:lnSpc>
              <a:buFontTx/>
              <a:buNone/>
              <a:defRPr sz="2400">
                <a:latin typeface="+mj-ea"/>
                <a:ea typeface="+mj-ea"/>
                <a:cs typeface="Times New Roman" panose="02020603050405020304" pitchFamily="18" charset="0"/>
              </a:defRPr>
            </a:lvl1pPr>
            <a:lvl2pPr marL="457200" indent="0">
              <a:lnSpc>
                <a:spcPct val="150000"/>
              </a:lnSpc>
              <a:buFontTx/>
              <a:buNone/>
              <a:defRPr sz="2400">
                <a:latin typeface="Times New Roman" panose="02020603050405020304" pitchFamily="18" charset="0"/>
                <a:ea typeface="+mn-ea"/>
                <a:cs typeface="Times New Roman" panose="02020603050405020304" pitchFamily="18" charset="0"/>
              </a:defRPr>
            </a:lvl2pPr>
            <a:lvl3pPr marL="914400" indent="0">
              <a:lnSpc>
                <a:spcPct val="150000"/>
              </a:lnSpc>
              <a:buFontTx/>
              <a:buNone/>
              <a:defRPr sz="2400">
                <a:latin typeface="Times New Roman" panose="02020603050405020304" pitchFamily="18" charset="0"/>
                <a:ea typeface="+mn-ea"/>
                <a:cs typeface="Times New Roman" panose="02020603050405020304" pitchFamily="18" charset="0"/>
              </a:defRPr>
            </a:lvl3pPr>
            <a:lvl4pPr marL="1371600" indent="0">
              <a:lnSpc>
                <a:spcPct val="150000"/>
              </a:lnSpc>
              <a:buFontTx/>
              <a:buNone/>
              <a:defRPr sz="2400">
                <a:latin typeface="Times New Roman" panose="02020603050405020304" pitchFamily="18" charset="0"/>
                <a:ea typeface="+mn-ea"/>
                <a:cs typeface="Times New Roman" panose="02020603050405020304" pitchFamily="18" charset="0"/>
              </a:defRPr>
            </a:lvl4pPr>
            <a:lvl5pPr marL="1828800" indent="0">
              <a:lnSpc>
                <a:spcPct val="150000"/>
              </a:lnSpc>
              <a:buFontTx/>
              <a:buNone/>
              <a:defRPr sz="2400">
                <a:latin typeface="Times New Roman" panose="02020603050405020304" pitchFamily="18" charset="0"/>
                <a:ea typeface="+mn-ea"/>
                <a:cs typeface="Times New Roman" panose="02020603050405020304" pitchFamily="18" charset="0"/>
              </a:defRPr>
            </a:lvl5pPr>
          </a:lstStyle>
          <a:p>
            <a:pPr lvl="0"/>
            <a:r>
              <a:rPr lang="zh-CN" altLang="en-US" dirty="0" smtClean="0"/>
              <a:t>单击此处编辑母版文本样式</a:t>
            </a:r>
            <a:endParaRPr lang="zh-CN" altLang="en-US" dirty="0"/>
          </a:p>
        </p:txBody>
      </p:sp>
      <p:sp>
        <p:nvSpPr>
          <p:cNvPr id="4" name="日期占位符 3"/>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145682293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40072888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11792903" y="274639"/>
            <a:ext cx="3658553"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13014" y="274639"/>
            <a:ext cx="10776639"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59652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336" y="4406903"/>
            <a:ext cx="10365899" cy="1362075"/>
          </a:xfrm>
        </p:spPr>
        <p:txBody>
          <a:bodyPr anchor="t"/>
          <a:lstStyle>
            <a:lvl1pPr algn="l">
              <a:defRPr sz="4000" b="1" cap="all"/>
            </a:lvl1pPr>
          </a:lstStyle>
          <a:p>
            <a:r>
              <a:rPr lang="zh-CN" altLang="en-US" dirty="0" smtClean="0"/>
              <a:t>单击此处编辑母版标题样式</a:t>
            </a:r>
            <a:endParaRPr lang="zh-CN" altLang="en-US" dirty="0"/>
          </a:p>
        </p:txBody>
      </p:sp>
      <p:sp>
        <p:nvSpPr>
          <p:cNvPr id="3" name="文本占位符 2"/>
          <p:cNvSpPr>
            <a:spLocks noGrp="1"/>
          </p:cNvSpPr>
          <p:nvPr>
            <p:ph type="body" idx="1"/>
          </p:nvPr>
        </p:nvSpPr>
        <p:spPr>
          <a:xfrm>
            <a:off x="963336" y="2906713"/>
            <a:ext cx="10365899"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dirty="0" smtClean="0"/>
              <a:t>单击此处编辑母版文本样式</a:t>
            </a:r>
          </a:p>
        </p:txBody>
      </p:sp>
      <p:sp>
        <p:nvSpPr>
          <p:cNvPr id="4" name="日期占位符 3"/>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4383220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638" y="2130428"/>
            <a:ext cx="10365899" cy="1470025"/>
          </a:xfrm>
        </p:spPr>
        <p:txBody>
          <a:bodyPr/>
          <a:lstStyle/>
          <a:p>
            <a:r>
              <a:rPr lang="zh-CN" altLang="en-US" dirty="0" smtClean="0"/>
              <a:t>单击此处编辑母版标题样式</a:t>
            </a:r>
            <a:endParaRPr lang="zh-CN" altLang="en-US" dirty="0"/>
          </a:p>
        </p:txBody>
      </p:sp>
      <p:sp>
        <p:nvSpPr>
          <p:cNvPr id="3" name="副标题 2"/>
          <p:cNvSpPr>
            <a:spLocks noGrp="1"/>
          </p:cNvSpPr>
          <p:nvPr>
            <p:ph type="subTitle" idx="1"/>
          </p:nvPr>
        </p:nvSpPr>
        <p:spPr>
          <a:xfrm>
            <a:off x="1829276" y="3886200"/>
            <a:ext cx="8536623"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035635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13012" y="1600203"/>
            <a:ext cx="721759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8233863" y="1600203"/>
            <a:ext cx="721759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2050556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759" y="274638"/>
            <a:ext cx="10975658"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759" y="1535113"/>
            <a:ext cx="538832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609759" y="2174875"/>
            <a:ext cx="53883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94981" y="1535113"/>
            <a:ext cx="539043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94981" y="2174875"/>
            <a:ext cx="539043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1055895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610369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466488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761" y="273050"/>
            <a:ext cx="4012129"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4767974" y="273052"/>
            <a:ext cx="681744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09761" y="1435102"/>
            <a:ext cx="401212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4245769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90341" y="4800600"/>
            <a:ext cx="7317105"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2390341" y="612775"/>
            <a:ext cx="731710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90341" y="5367338"/>
            <a:ext cx="731710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9871665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759" y="274638"/>
            <a:ext cx="10975658"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759" y="1600203"/>
            <a:ext cx="10975658"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09760" y="6356353"/>
            <a:ext cx="2845541"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9C67D8-3E43-4364-A6C9-6E7FE31DF974}" type="datetimeFigureOut">
              <a:rPr lang="zh-CN" altLang="en-US" smtClean="0"/>
              <a:t>2025-11-5</a:t>
            </a:fld>
            <a:endParaRPr lang="zh-CN" altLang="en-US"/>
          </a:p>
        </p:txBody>
      </p:sp>
      <p:sp>
        <p:nvSpPr>
          <p:cNvPr id="5" name="页脚占位符 4"/>
          <p:cNvSpPr>
            <a:spLocks noGrp="1"/>
          </p:cNvSpPr>
          <p:nvPr>
            <p:ph type="ftr" sz="quarter" idx="3"/>
          </p:nvPr>
        </p:nvSpPr>
        <p:spPr>
          <a:xfrm>
            <a:off x="4166685" y="6356353"/>
            <a:ext cx="386180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9875" y="6356353"/>
            <a:ext cx="2845541"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551424741"/>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49"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file:///F:\&#31908;&#25945;&#29256;&#29289;&#29702;&#36873;&#25321;&#24615;&#24517;&#20462;&#31532;&#19977;&#20876;\WLXKCXALKXS-19.tif" TargetMode="External"/><Relationship Id="rId2" Type="http://schemas.openxmlformats.org/officeDocument/2006/relationships/image" Target="../media/image14.png"/><Relationship Id="rId1" Type="http://schemas.openxmlformats.org/officeDocument/2006/relationships/slideLayout" Target="../slideLayouts/slideLayout1.xml"/><Relationship Id="rId5" Type="http://schemas.openxmlformats.org/officeDocument/2006/relationships/image" Target="file:///F:\&#31908;&#25945;&#29256;&#29289;&#29702;&#36873;&#25321;&#24615;&#24517;&#20462;&#31532;&#19977;&#20876;\WLXKCXALKXS-20.tif" TargetMode="Externa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35299;&#39064;&#38182;&#22218;2.tif" TargetMode="External"/><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package" Target="../embeddings/Microsoft_Word_Document777777.docx"/><Relationship Id="rId2" Type="http://schemas.openxmlformats.org/officeDocument/2006/relationships/slideLayout" Target="../slideLayouts/slideLayout1.xml"/><Relationship Id="rId1" Type="http://schemas.openxmlformats.org/officeDocument/2006/relationships/vmlDrawing" Target="../drawings/vmlDrawing6.vml"/><Relationship Id="rId4" Type="http://schemas.openxmlformats.org/officeDocument/2006/relationships/image" Target="../media/image17.emf"/></Relationships>
</file>

<file path=ppt/slides/_rels/slide16.xml.rels><?xml version="1.0" encoding="UTF-8" standalone="yes"?>
<Relationships xmlns="http://schemas.openxmlformats.org/package/2006/relationships"><Relationship Id="rId3" Type="http://schemas.openxmlformats.org/officeDocument/2006/relationships/package" Target="../embeddings/Microsoft_Word_Document888888.docx"/><Relationship Id="rId2" Type="http://schemas.openxmlformats.org/officeDocument/2006/relationships/slideLayout" Target="../slideLayouts/slideLayout1.xml"/><Relationship Id="rId1" Type="http://schemas.openxmlformats.org/officeDocument/2006/relationships/vmlDrawing" Target="../drawings/vmlDrawing7.vml"/><Relationship Id="rId4" Type="http://schemas.openxmlformats.org/officeDocument/2006/relationships/image" Target="../media/image18.emf"/></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1.xml"/><Relationship Id="rId1" Type="http://schemas.openxmlformats.org/officeDocument/2006/relationships/vmlDrawing" Target="../drawings/vmlDrawing8.vml"/><Relationship Id="rId6" Type="http://schemas.openxmlformats.org/officeDocument/2006/relationships/image" Target="../media/image19.emf"/><Relationship Id="rId5" Type="http://schemas.openxmlformats.org/officeDocument/2006/relationships/package" Target="../embeddings/Microsoft_Word_Document999999.docx"/><Relationship Id="rId4" Type="http://schemas.openxmlformats.org/officeDocument/2006/relationships/image" Target="file:///F:\&#31908;&#25945;&#29256;&#29289;&#29702;&#36873;&#25321;&#24615;&#24517;&#20462;&#31532;&#19977;&#20876;\WLXKCXALKXS-21.tif"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20WLXXS1-39.tif" TargetMode="External"/><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package" Target="../embeddings/Microsoft_Word_Document101010101010.docx"/><Relationship Id="rId2" Type="http://schemas.openxmlformats.org/officeDocument/2006/relationships/slideLayout" Target="../slideLayouts/slideLayout1.xml"/><Relationship Id="rId1" Type="http://schemas.openxmlformats.org/officeDocument/2006/relationships/vmlDrawing" Target="../drawings/vmlDrawing9.vml"/><Relationship Id="rId4" Type="http://schemas.openxmlformats.org/officeDocument/2006/relationships/image" Target="../media/image22.emf"/></Relationships>
</file>

<file path=ppt/slides/_rels/slide2.xml.rels><?xml version="1.0" encoding="UTF-8" standalone="yes"?>
<Relationships xmlns="http://schemas.openxmlformats.org/package/2006/relationships"><Relationship Id="rId3" Type="http://schemas.openxmlformats.org/officeDocument/2006/relationships/image" Target="&#26032;&#35838;&#31243;&#23398;&#26696;1&#33258;&#23398;&#26032;&#25945;&#26448;.TIF" TargetMode="External"/><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20XWL2-5.TIF" TargetMode="Externa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package" Target="../embeddings/Microsoft_Word_Document111111111111.docx"/><Relationship Id="rId2" Type="http://schemas.openxmlformats.org/officeDocument/2006/relationships/slideLayout" Target="../slideLayouts/slideLayout1.xml"/><Relationship Id="rId1" Type="http://schemas.openxmlformats.org/officeDocument/2006/relationships/vmlDrawing" Target="../drawings/vmlDrawing10.vml"/><Relationship Id="rId6" Type="http://schemas.openxmlformats.org/officeDocument/2006/relationships/image" Target="../media/image24.emf"/><Relationship Id="rId5" Type="http://schemas.openxmlformats.org/officeDocument/2006/relationships/package" Target="../embeddings/Microsoft_Word_Document121212121212.docx"/><Relationship Id="rId4" Type="http://schemas.openxmlformats.org/officeDocument/2006/relationships/image" Target="../media/image23.emf"/></Relationships>
</file>

<file path=ppt/slides/_rels/slide21.xml.rels><?xml version="1.0" encoding="UTF-8" standalone="yes"?>
<Relationships xmlns="http://schemas.openxmlformats.org/package/2006/relationships"><Relationship Id="rId3" Type="http://schemas.openxmlformats.org/officeDocument/2006/relationships/package" Target="../embeddings/Microsoft_Word_Document131313131313.docx"/><Relationship Id="rId2" Type="http://schemas.openxmlformats.org/officeDocument/2006/relationships/slideLayout" Target="../slideLayouts/slideLayout1.xml"/><Relationship Id="rId1" Type="http://schemas.openxmlformats.org/officeDocument/2006/relationships/vmlDrawing" Target="../drawings/vmlDrawing11.vml"/><Relationship Id="rId4" Type="http://schemas.openxmlformats.org/officeDocument/2006/relationships/image" Target="../media/image25.emf"/></Relationships>
</file>

<file path=ppt/slides/_rels/slide22.xml.rels><?xml version="1.0" encoding="UTF-8" standalone="yes"?>
<Relationships xmlns="http://schemas.openxmlformats.org/package/2006/relationships"><Relationship Id="rId3" Type="http://schemas.openxmlformats.org/officeDocument/2006/relationships/package" Target="../embeddings/Microsoft_Word_Document141414141414.docx"/><Relationship Id="rId2" Type="http://schemas.openxmlformats.org/officeDocument/2006/relationships/slideLayout" Target="../slideLayouts/slideLayout1.xml"/><Relationship Id="rId1" Type="http://schemas.openxmlformats.org/officeDocument/2006/relationships/vmlDrawing" Target="../drawings/vmlDrawing12.vml"/><Relationship Id="rId4" Type="http://schemas.openxmlformats.org/officeDocument/2006/relationships/image" Target="../media/image26.em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package" Target="../embeddings/Microsoft_Word_Document151515151515.docx"/><Relationship Id="rId2" Type="http://schemas.openxmlformats.org/officeDocument/2006/relationships/slideLayout" Target="../slideLayouts/slideLayout1.xml"/><Relationship Id="rId1" Type="http://schemas.openxmlformats.org/officeDocument/2006/relationships/vmlDrawing" Target="../drawings/vmlDrawing13.vml"/><Relationship Id="rId6" Type="http://schemas.openxmlformats.org/officeDocument/2006/relationships/image" Target="20WLXXS1-43.tif" TargetMode="External"/><Relationship Id="rId5" Type="http://schemas.openxmlformats.org/officeDocument/2006/relationships/image" Target="../media/image28.png"/><Relationship Id="rId4" Type="http://schemas.openxmlformats.org/officeDocument/2006/relationships/image" Target="../media/image27.emf"/></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slideLayout" Target="../slideLayouts/slideLayout1.xml"/><Relationship Id="rId1" Type="http://schemas.openxmlformats.org/officeDocument/2006/relationships/vmlDrawing" Target="../drawings/vmlDrawing14.vml"/><Relationship Id="rId6" Type="http://schemas.openxmlformats.org/officeDocument/2006/relationships/image" Target="../media/image29.emf"/><Relationship Id="rId5" Type="http://schemas.openxmlformats.org/officeDocument/2006/relationships/package" Target="../embeddings/Microsoft_Word_Document161616.docx"/><Relationship Id="rId4" Type="http://schemas.openxmlformats.org/officeDocument/2006/relationships/image" Target="23WLGKSDJ-10.TIF" TargetMode="External"/></Relationships>
</file>

<file path=ppt/slides/_rels/slide26.xml.rels><?xml version="1.0" encoding="UTF-8" standalone="yes"?>
<Relationships xmlns="http://schemas.openxmlformats.org/package/2006/relationships"><Relationship Id="rId3" Type="http://schemas.openxmlformats.org/officeDocument/2006/relationships/package" Target="../embeddings/Microsoft_Word_Document17171717.docx"/><Relationship Id="rId2" Type="http://schemas.openxmlformats.org/officeDocument/2006/relationships/slideLayout" Target="../slideLayouts/slideLayout1.xml"/><Relationship Id="rId1" Type="http://schemas.openxmlformats.org/officeDocument/2006/relationships/vmlDrawing" Target="../drawings/vmlDrawing15.vml"/><Relationship Id="rId4" Type="http://schemas.openxmlformats.org/officeDocument/2006/relationships/image" Target="../media/image31.emf"/></Relationships>
</file>

<file path=ppt/slides/_rels/slide27.xml.rels><?xml version="1.0" encoding="UTF-8" standalone="yes"?>
<Relationships xmlns="http://schemas.openxmlformats.org/package/2006/relationships"><Relationship Id="rId3" Type="http://schemas.openxmlformats.org/officeDocument/2006/relationships/package" Target="../embeddings/Microsoft_Word_Document18181818.docx"/><Relationship Id="rId2" Type="http://schemas.openxmlformats.org/officeDocument/2006/relationships/slideLayout" Target="../slideLayouts/slideLayout1.xml"/><Relationship Id="rId1" Type="http://schemas.openxmlformats.org/officeDocument/2006/relationships/vmlDrawing" Target="../drawings/vmlDrawing16.vml"/><Relationship Id="rId6" Type="http://schemas.openxmlformats.org/officeDocument/2006/relationships/image" Target="../media/image33.emf"/><Relationship Id="rId5" Type="http://schemas.openxmlformats.org/officeDocument/2006/relationships/package" Target="../embeddings/Microsoft_Word_Document19191919.docx"/><Relationship Id="rId4" Type="http://schemas.openxmlformats.org/officeDocument/2006/relationships/image" Target="../media/image32.emf"/></Relationships>
</file>

<file path=ppt/slides/_rels/slide28.xml.rels><?xml version="1.0" encoding="UTF-8" standalone="yes"?>
<Relationships xmlns="http://schemas.openxmlformats.org/package/2006/relationships"><Relationship Id="rId3" Type="http://schemas.openxmlformats.org/officeDocument/2006/relationships/image" Target="file:///F:\&#31908;&#25945;&#29256;&#29289;&#29702;&#36873;&#25321;&#24615;&#24517;&#20462;&#31532;&#19977;&#20876;\23WLGKJSJ-9.TIF" TargetMode="External"/><Relationship Id="rId2" Type="http://schemas.openxmlformats.org/officeDocument/2006/relationships/image" Target="../media/image34.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package" Target="../embeddings/Microsoft_Word_Document111111.docx"/><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20XWL2-6.TIF" TargetMode="External"/><Relationship Id="rId5" Type="http://schemas.openxmlformats.org/officeDocument/2006/relationships/image" Target="../media/image4.png"/><Relationship Id="rId4" Type="http://schemas.openxmlformats.org/officeDocument/2006/relationships/image" Target="../media/image3.emf"/></Relationships>
</file>

<file path=ppt/slides/_rels/slide30.xml.rels><?xml version="1.0" encoding="UTF-8" standalone="yes"?>
<Relationships xmlns="http://schemas.openxmlformats.org/package/2006/relationships"><Relationship Id="rId3" Type="http://schemas.openxmlformats.org/officeDocument/2006/relationships/package" Target="../embeddings/Microsoft_Word_Document212120202020.docx"/><Relationship Id="rId2" Type="http://schemas.openxmlformats.org/officeDocument/2006/relationships/slideLayout" Target="../slideLayouts/slideLayout1.xml"/><Relationship Id="rId1" Type="http://schemas.openxmlformats.org/officeDocument/2006/relationships/vmlDrawing" Target="../drawings/vmlDrawing17.vml"/><Relationship Id="rId6" Type="http://schemas.openxmlformats.org/officeDocument/2006/relationships/image" Target="20WLXXS1-47.tif" TargetMode="External"/><Relationship Id="rId5" Type="http://schemas.openxmlformats.org/officeDocument/2006/relationships/image" Target="../media/image36.png"/><Relationship Id="rId4" Type="http://schemas.openxmlformats.org/officeDocument/2006/relationships/image" Target="../media/image35.emf"/></Relationships>
</file>

<file path=ppt/slides/_rels/slide31.xml.rels><?xml version="1.0" encoding="UTF-8" standalone="yes"?>
<Relationships xmlns="http://schemas.openxmlformats.org/package/2006/relationships"><Relationship Id="rId3" Type="http://schemas.openxmlformats.org/officeDocument/2006/relationships/package" Target="../embeddings/Microsoft_Word_Document222221212121.docx"/><Relationship Id="rId2" Type="http://schemas.openxmlformats.org/officeDocument/2006/relationships/slideLayout" Target="../slideLayouts/slideLayout1.xml"/><Relationship Id="rId1" Type="http://schemas.openxmlformats.org/officeDocument/2006/relationships/vmlDrawing" Target="../drawings/vmlDrawing18.vml"/><Relationship Id="rId4" Type="http://schemas.openxmlformats.org/officeDocument/2006/relationships/image" Target="../media/image37.emf"/></Relationships>
</file>

<file path=ppt/slides/_rels/slide32.xml.rels><?xml version="1.0" encoding="UTF-8" standalone="yes"?>
<Relationships xmlns="http://schemas.openxmlformats.org/package/2006/relationships"><Relationship Id="rId3" Type="http://schemas.openxmlformats.org/officeDocument/2006/relationships/package" Target="../embeddings/Microsoft_Word_Document232322222222.docx"/><Relationship Id="rId2" Type="http://schemas.openxmlformats.org/officeDocument/2006/relationships/slideLayout" Target="../slideLayouts/slideLayout1.xml"/><Relationship Id="rId1" Type="http://schemas.openxmlformats.org/officeDocument/2006/relationships/vmlDrawing" Target="../drawings/vmlDrawing19.vml"/><Relationship Id="rId4" Type="http://schemas.openxmlformats.org/officeDocument/2006/relationships/image" Target="../media/image38.emf"/></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file:///F:\&#31908;&#25945;&#29289;&#29702;&#36873;&#25321;&#24615;&#24517;&#20462;&#19977;\&#25945;&#24072;&#29992;&#20070;word&#25991;&#20214;\22WLGKGDJ-16.TIF" TargetMode="External"/><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35299;&#39064;&#38182;&#22218;2.tif" TargetMode="External"/><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file:///F:\&#31908;&#25945;&#29256;&#29289;&#29702;&#36873;&#25321;&#24615;&#24517;&#20462;&#31532;&#19977;&#20876;\20XWL2-14.tif" TargetMode="External"/><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slideLayout" Target="../slideLayouts/slideLayout1.xml"/><Relationship Id="rId1" Type="http://schemas.openxmlformats.org/officeDocument/2006/relationships/vmlDrawing" Target="../drawings/vmlDrawing20.vml"/><Relationship Id="rId6" Type="http://schemas.openxmlformats.org/officeDocument/2006/relationships/image" Target="../media/image41.emf"/><Relationship Id="rId5" Type="http://schemas.openxmlformats.org/officeDocument/2006/relationships/package" Target="../embeddings/Microsoft_Word_Document282423232323.docx"/><Relationship Id="rId4" Type="http://schemas.openxmlformats.org/officeDocument/2006/relationships/image" Target="file:///F:\&#31908;&#25945;&#29256;&#29289;&#29702;&#36873;&#25321;&#24615;&#24517;&#20462;&#31532;&#19977;&#20876;\21WLGD-15.TI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8" Type="http://schemas.openxmlformats.org/officeDocument/2006/relationships/image" Target="../media/image44.emf"/><Relationship Id="rId3" Type="http://schemas.openxmlformats.org/officeDocument/2006/relationships/image" Target="../media/image46.png"/><Relationship Id="rId7" Type="http://schemas.openxmlformats.org/officeDocument/2006/relationships/package" Target="../embeddings/Microsoft_Word_Document302625252525.docx"/><Relationship Id="rId2" Type="http://schemas.openxmlformats.org/officeDocument/2006/relationships/slideLayout" Target="../slideLayouts/slideLayout1.xml"/><Relationship Id="rId1" Type="http://schemas.openxmlformats.org/officeDocument/2006/relationships/vmlDrawing" Target="../drawings/vmlDrawing21.vml"/><Relationship Id="rId6" Type="http://schemas.openxmlformats.org/officeDocument/2006/relationships/image" Target="../media/image43.emf"/><Relationship Id="rId5" Type="http://schemas.openxmlformats.org/officeDocument/2006/relationships/package" Target="../embeddings/Microsoft_Word_Document292524242424.docx"/><Relationship Id="rId10" Type="http://schemas.openxmlformats.org/officeDocument/2006/relationships/image" Target="../media/image45.emf"/><Relationship Id="rId4" Type="http://schemas.openxmlformats.org/officeDocument/2006/relationships/image" Target="file:///F:\&#31908;&#25945;&#29256;&#29289;&#29702;&#36873;&#25321;&#24615;&#24517;&#20462;&#31532;&#19977;&#20876;\21XRJWL2-11.TIF" TargetMode="External"/><Relationship Id="rId9" Type="http://schemas.openxmlformats.org/officeDocument/2006/relationships/package" Target="../embeddings/Microsoft_Word_Document312726262626.docx"/></Relationships>
</file>

<file path=ppt/slides/_rels/slide4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package" Target="../embeddings/Microsoft_Word_Document27.docx"/><Relationship Id="rId2" Type="http://schemas.openxmlformats.org/officeDocument/2006/relationships/slideLayout" Target="../slideLayouts/slideLayout1.xml"/><Relationship Id="rId1" Type="http://schemas.openxmlformats.org/officeDocument/2006/relationships/vmlDrawing" Target="../drawings/vmlDrawing22.vml"/><Relationship Id="rId4" Type="http://schemas.openxmlformats.org/officeDocument/2006/relationships/image" Target="../media/image48.emf"/></Relationships>
</file>

<file path=ppt/slides/_rels/slide43.xml.rels><?xml version="1.0" encoding="UTF-8" standalone="yes"?>
<Relationships xmlns="http://schemas.openxmlformats.org/package/2006/relationships"><Relationship Id="rId3" Type="http://schemas.openxmlformats.org/officeDocument/2006/relationships/package" Target="../embeddings/Microsoft_Word_Document332928282828.docx"/><Relationship Id="rId2" Type="http://schemas.openxmlformats.org/officeDocument/2006/relationships/slideLayout" Target="../slideLayouts/slideLayout1.xml"/><Relationship Id="rId1" Type="http://schemas.openxmlformats.org/officeDocument/2006/relationships/vmlDrawing" Target="../drawings/vmlDrawing23.vml"/><Relationship Id="rId4" Type="http://schemas.openxmlformats.org/officeDocument/2006/relationships/image" Target="../media/image49.emf"/></Relationships>
</file>

<file path=ppt/slides/_rels/slide4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20XWL2-19.TIF" TargetMode="External"/><Relationship Id="rId5" Type="http://schemas.openxmlformats.org/officeDocument/2006/relationships/image" Target="../media/image51.png"/><Relationship Id="rId4" Type="http://schemas.openxmlformats.org/officeDocument/2006/relationships/image" Target="file:///F:\&#31908;&#25945;&#29256;&#29289;&#29702;&#36873;&#25321;&#24615;&#24517;&#20462;&#31532;&#19977;&#20876;\20XWL2-18.TIF" TargetMode="External"/></Relationships>
</file>

<file path=ppt/slides/_rels/slide45.xml.rels><?xml version="1.0" encoding="UTF-8" standalone="yes"?>
<Relationships xmlns="http://schemas.openxmlformats.org/package/2006/relationships"><Relationship Id="rId3" Type="http://schemas.openxmlformats.org/officeDocument/2006/relationships/package" Target="../embeddings/Microsoft_Word_Document343029292929.docx"/><Relationship Id="rId2" Type="http://schemas.openxmlformats.org/officeDocument/2006/relationships/slideLayout" Target="../slideLayouts/slideLayout1.xml"/><Relationship Id="rId1" Type="http://schemas.openxmlformats.org/officeDocument/2006/relationships/vmlDrawing" Target="../drawings/vmlDrawing24.vml"/><Relationship Id="rId4" Type="http://schemas.openxmlformats.org/officeDocument/2006/relationships/image" Target="../media/image52.emf"/></Relationships>
</file>

<file path=ppt/slides/_rels/slide46.xml.rels><?xml version="1.0" encoding="UTF-8" standalone="yes"?>
<Relationships xmlns="http://schemas.openxmlformats.org/package/2006/relationships"><Relationship Id="rId3" Type="http://schemas.openxmlformats.org/officeDocument/2006/relationships/package" Target="../embeddings/Microsoft_Word_Document353130303030.docx"/><Relationship Id="rId2" Type="http://schemas.openxmlformats.org/officeDocument/2006/relationships/slideLayout" Target="../slideLayouts/slideLayout1.xml"/><Relationship Id="rId1" Type="http://schemas.openxmlformats.org/officeDocument/2006/relationships/vmlDrawing" Target="../drawings/vmlDrawing25.vml"/><Relationship Id="rId4" Type="http://schemas.openxmlformats.org/officeDocument/2006/relationships/image" Target="../media/image53.emf"/></Relationships>
</file>

<file path=ppt/slides/_rels/slide47.xml.rels><?xml version="1.0" encoding="UTF-8" standalone="yes"?>
<Relationships xmlns="http://schemas.openxmlformats.org/package/2006/relationships"><Relationship Id="rId3" Type="http://schemas.openxmlformats.org/officeDocument/2006/relationships/image" Target="file:///F:\&#31908;&#25945;&#29256;&#29289;&#29702;&#36873;&#25321;&#24615;&#24517;&#20462;&#31532;&#19977;&#20876;\20XWL2-21.TIF" TargetMode="External"/><Relationship Id="rId2" Type="http://schemas.openxmlformats.org/officeDocument/2006/relationships/image" Target="../media/image54.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file:///F:\&#31908;&#25945;&#29256;&#29289;&#29702;&#36873;&#25321;&#24615;&#24517;&#20462;&#31532;&#19977;&#20876;\20XWL2-22.TIF" TargetMode="External"/><Relationship Id="rId2" Type="http://schemas.openxmlformats.org/officeDocument/2006/relationships/image" Target="../media/image55.pn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26032;&#35838;&#31243;&#23398;&#26696;3&#22521;&#20248;&#39640;&#32032;&#20859;.TIF" TargetMode="External"/><Relationship Id="rId2" Type="http://schemas.openxmlformats.org/officeDocument/2006/relationships/image" Target="../media/image56.png"/><Relationship Id="rId1" Type="http://schemas.openxmlformats.org/officeDocument/2006/relationships/slideLayout" Target="../slideLayouts/slideLayout1.xml"/><Relationship Id="rId5" Type="http://schemas.openxmlformats.org/officeDocument/2006/relationships/image" Target="file:///F:\&#31908;&#25945;&#29256;&#29289;&#29702;&#36873;&#25321;&#24615;&#24517;&#20462;&#31532;&#19977;&#20876;\21XRJWL2-12.TIF" TargetMode="External"/><Relationship Id="rId4" Type="http://schemas.openxmlformats.org/officeDocument/2006/relationships/image" Target="../media/image57.png"/></Relationships>
</file>

<file path=ppt/slides/_rels/slide5.xml.rels><?xml version="1.0" encoding="UTF-8" standalone="yes"?>
<Relationships xmlns="http://schemas.openxmlformats.org/package/2006/relationships"><Relationship Id="rId3" Type="http://schemas.openxmlformats.org/officeDocument/2006/relationships/package" Target="../embeddings/Microsoft_Word_Document222222.docx"/><Relationship Id="rId2" Type="http://schemas.openxmlformats.org/officeDocument/2006/relationships/slideLayout" Target="../slideLayouts/slideLayout1.xml"/><Relationship Id="rId1" Type="http://schemas.openxmlformats.org/officeDocument/2006/relationships/vmlDrawing" Target="../drawings/vmlDrawing2.vml"/><Relationship Id="rId6" Type="http://schemas.openxmlformats.org/officeDocument/2006/relationships/image" Target="../media/image6.emf"/><Relationship Id="rId5" Type="http://schemas.openxmlformats.org/officeDocument/2006/relationships/package" Target="../embeddings/Microsoft_Word_Document333333.docx"/><Relationship Id="rId4" Type="http://schemas.openxmlformats.org/officeDocument/2006/relationships/image" Target="../media/image5.emf"/></Relationships>
</file>

<file path=ppt/slides/_rels/slide50.xml.rels><?xml version="1.0" encoding="UTF-8" standalone="yes"?>
<Relationships xmlns="http://schemas.openxmlformats.org/package/2006/relationships"><Relationship Id="rId8" Type="http://schemas.openxmlformats.org/officeDocument/2006/relationships/image" Target="../media/image59.emf"/><Relationship Id="rId3" Type="http://schemas.openxmlformats.org/officeDocument/2006/relationships/image" Target="../media/image60.png"/><Relationship Id="rId7" Type="http://schemas.openxmlformats.org/officeDocument/2006/relationships/package" Target="../embeddings/Microsoft_Word_Document373332323232.docx"/><Relationship Id="rId2" Type="http://schemas.openxmlformats.org/officeDocument/2006/relationships/slideLayout" Target="../slideLayouts/slideLayout1.xml"/><Relationship Id="rId1" Type="http://schemas.openxmlformats.org/officeDocument/2006/relationships/vmlDrawing" Target="../drawings/vmlDrawing26.vml"/><Relationship Id="rId6" Type="http://schemas.openxmlformats.org/officeDocument/2006/relationships/image" Target="../media/image58.emf"/><Relationship Id="rId5" Type="http://schemas.openxmlformats.org/officeDocument/2006/relationships/package" Target="../embeddings/Microsoft_Word_Document363231313131.docx"/><Relationship Id="rId4" Type="http://schemas.openxmlformats.org/officeDocument/2006/relationships/image" Target="20XWL2-23.TIF" TargetMode="Externa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21XRJWL2-13.TIF" TargetMode="External"/><Relationship Id="rId2" Type="http://schemas.openxmlformats.org/officeDocument/2006/relationships/image" Target="../media/image61.pn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22WLGKHBJ-15.TIF" TargetMode="External"/><Relationship Id="rId2" Type="http://schemas.openxmlformats.org/officeDocument/2006/relationships/image" Target="../media/image62.pn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package" Target="../embeddings/Microsoft_Word_Document3433333333.docx"/><Relationship Id="rId2" Type="http://schemas.openxmlformats.org/officeDocument/2006/relationships/slideLayout" Target="../slideLayouts/slideLayout1.xml"/><Relationship Id="rId1" Type="http://schemas.openxmlformats.org/officeDocument/2006/relationships/vmlDrawing" Target="../drawings/vmlDrawing27.vml"/><Relationship Id="rId4" Type="http://schemas.openxmlformats.org/officeDocument/2006/relationships/image" Target="../media/image63.emf"/></Relationships>
</file>

<file path=ppt/slides/_rels/slide56.xml.rels><?xml version="1.0" encoding="UTF-8" standalone="yes"?>
<Relationships xmlns="http://schemas.openxmlformats.org/package/2006/relationships"><Relationship Id="rId3" Type="http://schemas.openxmlformats.org/officeDocument/2006/relationships/package" Target="../embeddings/Microsoft_Word_Document3534343434.docx"/><Relationship Id="rId2" Type="http://schemas.openxmlformats.org/officeDocument/2006/relationships/slideLayout" Target="../slideLayouts/slideLayout1.xml"/><Relationship Id="rId1" Type="http://schemas.openxmlformats.org/officeDocument/2006/relationships/vmlDrawing" Target="../drawings/vmlDrawing28.vml"/><Relationship Id="rId6" Type="http://schemas.openxmlformats.org/officeDocument/2006/relationships/image" Target="../media/image65.emf"/><Relationship Id="rId5" Type="http://schemas.openxmlformats.org/officeDocument/2006/relationships/package" Target="../embeddings/Microsoft_Word_Document3635353535.docx"/><Relationship Id="rId4" Type="http://schemas.openxmlformats.org/officeDocument/2006/relationships/image" Target="../media/image64.emf"/></Relationships>
</file>

<file path=ppt/slides/_rels/slide5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hyperlink" Target="../../&#35838;&#26102;&#36319;&#36394;&#26816;&#27979;word&#25991;&#20214;/&#35838;&#26102;&#36319;&#36394;&#26816;&#27979;&#65288;&#22235;&#65289;%20%20&#27668;&#20307;&#23454;&#39564;&#23450;&#24459;&#65288;&#8544;&#65289;.DOC" TargetMode="External"/><Relationship Id="rId4" Type="http://schemas.openxmlformats.org/officeDocument/2006/relationships/image" Target="../media/image67.png"/></Relationships>
</file>

<file path=ppt/slides/_rels/slide58.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package" Target="../embeddings/Microsoft_Word_Document444444.docx"/><Relationship Id="rId2" Type="http://schemas.openxmlformats.org/officeDocument/2006/relationships/slideLayout" Target="../slideLayouts/slideLayout1.xml"/><Relationship Id="rId1" Type="http://schemas.openxmlformats.org/officeDocument/2006/relationships/vmlDrawing" Target="../drawings/vmlDrawing3.vml"/><Relationship Id="rId4" Type="http://schemas.openxmlformats.org/officeDocument/2006/relationships/image" Target="../media/image7.emf"/></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1.xml"/><Relationship Id="rId1" Type="http://schemas.openxmlformats.org/officeDocument/2006/relationships/vmlDrawing" Target="../drawings/vmlDrawing4.vml"/><Relationship Id="rId6" Type="http://schemas.openxmlformats.org/officeDocument/2006/relationships/image" Target="../media/image8.emf"/><Relationship Id="rId5" Type="http://schemas.openxmlformats.org/officeDocument/2006/relationships/package" Target="../embeddings/Microsoft_Word_Document555555.docx"/><Relationship Id="rId4" Type="http://schemas.openxmlformats.org/officeDocument/2006/relationships/image" Target="20XWL2-20.TIF"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26032;&#35838;&#31243;&#23398;&#26696;2&#25506;&#31350;&#26032;&#30693;&#33021;.TIF" TargetMode="External"/><Relationship Id="rId2" Type="http://schemas.openxmlformats.org/officeDocument/2006/relationships/image" Target="../media/image10.png"/><Relationship Id="rId1" Type="http://schemas.openxmlformats.org/officeDocument/2006/relationships/slideLayout" Target="../slideLayouts/slideLayout1.xml"/><Relationship Id="rId5" Type="http://schemas.openxmlformats.org/officeDocument/2006/relationships/image" Target="file:///F:\&#31908;&#25945;&#29256;&#29289;&#29702;&#36873;&#25321;&#24615;&#24517;&#20462;&#31532;&#19977;&#20876;\WLXKCXALKXS-17.tif" TargetMode="Externa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package" Target="../embeddings/Microsoft_Word_Document666666.docx"/><Relationship Id="rId2" Type="http://schemas.openxmlformats.org/officeDocument/2006/relationships/slideLayout" Target="../slideLayouts/slideLayout1.xml"/><Relationship Id="rId1" Type="http://schemas.openxmlformats.org/officeDocument/2006/relationships/vmlDrawing" Target="../drawings/vmlDrawing5.vml"/><Relationship Id="rId4" Type="http://schemas.openxmlformats.org/officeDocument/2006/relationships/image" Target="../media/image1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24979" y="116630"/>
            <a:ext cx="10975658" cy="4464498"/>
          </a:xfrm>
        </p:spPr>
        <p:txBody>
          <a:bodyPr/>
          <a:lstStyle/>
          <a:p>
            <a:pPr indent="0" algn="just">
              <a:tabLst>
                <a:tab pos="5581015" algn="l"/>
              </a:tabLst>
            </a:pPr>
            <a:r>
              <a:rPr lang="zh-CN" altLang="zh-CN" sz="2800" b="1" kern="100" dirty="0">
                <a:solidFill>
                  <a:schemeClr val="accent6">
                    <a:lumMod val="75000"/>
                  </a:schemeClr>
                </a:solidFill>
                <a:latin typeface="Times New Roman"/>
                <a:cs typeface="Times New Roman"/>
              </a:rPr>
              <a:t>第二章</a:t>
            </a:r>
            <a:r>
              <a:rPr lang="zh-CN" altLang="zh-CN" sz="2800" b="1" kern="100" dirty="0">
                <a:solidFill>
                  <a:schemeClr val="accent6">
                    <a:lumMod val="75000"/>
                  </a:schemeClr>
                </a:solidFill>
                <a:ea typeface="Times New Roman"/>
                <a:cs typeface="Courier New"/>
              </a:rPr>
              <a:t> </a:t>
            </a:r>
            <a:r>
              <a:rPr lang="en-US" altLang="zh-CN" sz="2800" b="1" kern="100" dirty="0">
                <a:solidFill>
                  <a:schemeClr val="accent6">
                    <a:lumMod val="75000"/>
                  </a:schemeClr>
                </a:solidFill>
                <a:latin typeface="宋体-方正超大字符集"/>
                <a:cs typeface="宋体-方正超大字符集"/>
              </a:rPr>
              <a:t>|</a:t>
            </a:r>
            <a:r>
              <a:rPr lang="en-US" altLang="zh-CN" sz="2800" b="1" kern="100" dirty="0">
                <a:solidFill>
                  <a:schemeClr val="accent6">
                    <a:lumMod val="75000"/>
                  </a:schemeClr>
                </a:solidFill>
                <a:latin typeface="Times New Roman"/>
                <a:cs typeface="Courier New"/>
              </a:rPr>
              <a:t> </a:t>
            </a:r>
            <a:r>
              <a:rPr lang="zh-CN" altLang="zh-CN" sz="2800" b="1" kern="100" dirty="0">
                <a:solidFill>
                  <a:schemeClr val="accent6">
                    <a:lumMod val="75000"/>
                  </a:schemeClr>
                </a:solidFill>
                <a:latin typeface="Times New Roman"/>
                <a:cs typeface="Times New Roman"/>
              </a:rPr>
              <a:t>气体、液体和固体</a:t>
            </a:r>
            <a:endParaRPr lang="zh-CN" altLang="zh-CN" sz="2800" kern="100" dirty="0">
              <a:solidFill>
                <a:schemeClr val="accent6">
                  <a:lumMod val="75000"/>
                </a:schemeClr>
              </a:solidFill>
              <a:cs typeface="Courier New"/>
            </a:endParaRPr>
          </a:p>
          <a:p>
            <a:pPr indent="0" algn="ctr">
              <a:tabLst>
                <a:tab pos="5581015" algn="l"/>
              </a:tabLst>
            </a:pPr>
            <a:r>
              <a:rPr lang="zh-CN" altLang="zh-CN" sz="2600" b="1" kern="100" dirty="0">
                <a:solidFill>
                  <a:srgbClr val="0000FF"/>
                </a:solidFill>
                <a:latin typeface="Times New Roman"/>
                <a:cs typeface="Times New Roman"/>
              </a:rPr>
              <a:t>第一节　气体实验定律</a:t>
            </a:r>
            <a:r>
              <a:rPr lang="en-US" altLang="zh-CN" sz="2600" b="1" kern="100" dirty="0">
                <a:solidFill>
                  <a:srgbClr val="0000FF"/>
                </a:solidFill>
                <a:latin typeface="Times New Roman"/>
                <a:cs typeface="Courier New"/>
              </a:rPr>
              <a:t>(</a:t>
            </a:r>
            <a:r>
              <a:rPr lang="zh-CN" altLang="zh-CN" sz="2600" b="1" kern="100" dirty="0">
                <a:solidFill>
                  <a:srgbClr val="0000FF"/>
                </a:solidFill>
                <a:cs typeface="宋体"/>
              </a:rPr>
              <a:t>Ⅰ</a:t>
            </a:r>
            <a:r>
              <a:rPr lang="en-US" altLang="zh-CN" sz="2600" b="1" kern="100" dirty="0">
                <a:solidFill>
                  <a:srgbClr val="0000FF"/>
                </a:solidFill>
                <a:latin typeface="Times New Roman"/>
                <a:cs typeface="Courier New"/>
              </a:rPr>
              <a:t>)</a:t>
            </a:r>
            <a:endParaRPr lang="zh-CN" altLang="zh-CN" sz="2600" kern="100" dirty="0">
              <a:solidFill>
                <a:srgbClr val="0000FF"/>
              </a:solidFill>
              <a:cs typeface="Courier New"/>
            </a:endParaRPr>
          </a:p>
          <a:p>
            <a:pPr indent="0" algn="just">
              <a:tabLst>
                <a:tab pos="5581015" algn="l"/>
              </a:tabLst>
            </a:pPr>
            <a:r>
              <a:rPr lang="zh-CN" altLang="zh-CN" b="1" kern="100" dirty="0" smtClean="0">
                <a:latin typeface="Times New Roman"/>
                <a:ea typeface="黑体"/>
                <a:cs typeface="Times New Roman"/>
              </a:rPr>
              <a:t>核</a:t>
            </a:r>
            <a:r>
              <a:rPr lang="zh-CN" altLang="zh-CN" b="1" kern="100" dirty="0">
                <a:latin typeface="Times New Roman"/>
                <a:ea typeface="黑体"/>
                <a:cs typeface="Times New Roman"/>
              </a:rPr>
              <a:t>心素养点击</a:t>
            </a:r>
            <a:r>
              <a:rPr lang="en-US" altLang="zh-CN" b="1" kern="100" dirty="0">
                <a:latin typeface="Times New Roman"/>
                <a:cs typeface="Courier New"/>
              </a:rPr>
              <a:t> </a:t>
            </a:r>
            <a:endParaRPr lang="zh-CN" altLang="zh-CN" sz="1050" kern="100" dirty="0">
              <a:cs typeface="Courier New"/>
            </a:endParaRPr>
          </a:p>
          <a:p>
            <a:pPr indent="0"/>
            <a:endParaRPr lang="zh-CN" altLang="en-US" dirty="0"/>
          </a:p>
        </p:txBody>
      </p:sp>
      <p:graphicFrame>
        <p:nvGraphicFramePr>
          <p:cNvPr id="4" name="表格 3"/>
          <p:cNvGraphicFramePr>
            <a:graphicFrameLocks noGrp="1"/>
          </p:cNvGraphicFramePr>
          <p:nvPr>
            <p:extLst>
              <p:ext uri="{D42A27DB-BD31-4B8C-83A1-F6EECF244321}">
                <p14:modId xmlns:p14="http://schemas.microsoft.com/office/powerpoint/2010/main" val="2413372281"/>
              </p:ext>
            </p:extLst>
          </p:nvPr>
        </p:nvGraphicFramePr>
        <p:xfrm>
          <a:off x="841003" y="2204864"/>
          <a:ext cx="10297144" cy="4389120"/>
        </p:xfrm>
        <a:graphic>
          <a:graphicData uri="http://schemas.openxmlformats.org/drawingml/2006/table">
            <a:tbl>
              <a:tblPr/>
              <a:tblGrid>
                <a:gridCol w="1507490"/>
                <a:gridCol w="8789654"/>
              </a:tblGrid>
              <a:tr h="601980">
                <a:tc>
                  <a:txBody>
                    <a:bodyPr/>
                    <a:lstStyle/>
                    <a:p>
                      <a:pPr algn="ctr">
                        <a:lnSpc>
                          <a:spcPct val="150000"/>
                        </a:lnSpc>
                        <a:spcAft>
                          <a:spcPts val="0"/>
                        </a:spcAft>
                        <a:tabLst>
                          <a:tab pos="5581015" algn="l"/>
                        </a:tabLst>
                      </a:pPr>
                      <a:r>
                        <a:rPr lang="zh-CN" sz="2400" b="1" kern="100" dirty="0">
                          <a:effectLst/>
                          <a:latin typeface="Times New Roman"/>
                          <a:cs typeface="Times New Roman"/>
                        </a:rPr>
                        <a:t>物理观念</a:t>
                      </a:r>
                      <a:endParaRPr lang="zh-CN" sz="1050" kern="100" dirty="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150000"/>
                        </a:lnSpc>
                        <a:spcAft>
                          <a:spcPts val="0"/>
                        </a:spcAft>
                        <a:tabLst>
                          <a:tab pos="5581015" algn="l"/>
                        </a:tabLst>
                      </a:pPr>
                      <a:r>
                        <a:rPr lang="en-US" sz="2400" b="1" kern="100" dirty="0">
                          <a:effectLst/>
                          <a:latin typeface="Times New Roman"/>
                          <a:cs typeface="Courier New"/>
                        </a:rPr>
                        <a:t>(1)</a:t>
                      </a:r>
                      <a:r>
                        <a:rPr lang="zh-CN" sz="2400" b="1" kern="100" dirty="0">
                          <a:effectLst/>
                          <a:latin typeface="Times New Roman"/>
                          <a:cs typeface="Times New Roman"/>
                        </a:rPr>
                        <a:t>知道气体的等温变化。</a:t>
                      </a:r>
                      <a:endParaRPr lang="zh-CN" sz="1050" kern="100" dirty="0">
                        <a:effectLst/>
                        <a:latin typeface="宋体"/>
                        <a:cs typeface="Courier New"/>
                      </a:endParaRPr>
                    </a:p>
                    <a:p>
                      <a:pPr algn="l">
                        <a:lnSpc>
                          <a:spcPct val="150000"/>
                        </a:lnSpc>
                        <a:spcAft>
                          <a:spcPts val="0"/>
                        </a:spcAft>
                        <a:tabLst>
                          <a:tab pos="5581015" algn="l"/>
                        </a:tabLst>
                      </a:pPr>
                      <a:r>
                        <a:rPr lang="en-US" sz="2400" b="1" kern="100" dirty="0">
                          <a:effectLst/>
                          <a:latin typeface="Times New Roman"/>
                          <a:cs typeface="Courier New"/>
                        </a:rPr>
                        <a:t>(2)</a:t>
                      </a:r>
                      <a:r>
                        <a:rPr lang="zh-CN" sz="2400" b="1" kern="100" dirty="0">
                          <a:effectLst/>
                          <a:latin typeface="Times New Roman"/>
                          <a:cs typeface="Times New Roman"/>
                        </a:rPr>
                        <a:t>知道玻意耳定律的内容和公式，知道定律的适用条件。</a:t>
                      </a:r>
                      <a:endParaRPr lang="zh-CN" sz="1050" kern="100" dirty="0">
                        <a:effectLst/>
                        <a:latin typeface="宋体"/>
                        <a:cs typeface="Courier New"/>
                      </a:endParaRPr>
                    </a:p>
                    <a:p>
                      <a:pPr algn="l">
                        <a:lnSpc>
                          <a:spcPct val="150000"/>
                        </a:lnSpc>
                        <a:spcAft>
                          <a:spcPts val="0"/>
                        </a:spcAft>
                        <a:tabLst>
                          <a:tab pos="5581015" algn="l"/>
                        </a:tabLst>
                      </a:pPr>
                      <a:r>
                        <a:rPr lang="en-US" sz="2400" b="1" kern="100" dirty="0">
                          <a:effectLst/>
                          <a:latin typeface="Times New Roman"/>
                          <a:cs typeface="Courier New"/>
                        </a:rPr>
                        <a:t>(3)</a:t>
                      </a:r>
                      <a:r>
                        <a:rPr lang="zh-CN" sz="2400" b="1" kern="100" dirty="0">
                          <a:effectLst/>
                          <a:latin typeface="Times New Roman"/>
                          <a:cs typeface="Times New Roman"/>
                        </a:rPr>
                        <a:t>理解气体等温变化的</a:t>
                      </a:r>
                      <a:r>
                        <a:rPr lang="en-US" sz="2400" b="1" i="1" kern="100" dirty="0">
                          <a:effectLst/>
                          <a:latin typeface="Times New Roman"/>
                          <a:cs typeface="Courier New"/>
                        </a:rPr>
                        <a:t>p</a:t>
                      </a:r>
                      <a:r>
                        <a:rPr lang="en-US" sz="2400" b="1" kern="100" dirty="0">
                          <a:effectLst/>
                          <a:latin typeface="Times New Roman"/>
                          <a:cs typeface="Courier New"/>
                        </a:rPr>
                        <a:t>-</a:t>
                      </a:r>
                      <a:r>
                        <a:rPr lang="en-US" sz="2400" b="1" i="1" kern="100" dirty="0">
                          <a:effectLst/>
                          <a:latin typeface="Times New Roman"/>
                          <a:cs typeface="Courier New"/>
                        </a:rPr>
                        <a:t>V</a:t>
                      </a:r>
                      <a:r>
                        <a:rPr lang="zh-CN" sz="2400" b="1" kern="100" dirty="0">
                          <a:effectLst/>
                          <a:latin typeface="Times New Roman"/>
                          <a:cs typeface="Times New Roman"/>
                        </a:rPr>
                        <a:t>图像的物理意义。</a:t>
                      </a:r>
                      <a:endParaRPr lang="zh-CN" sz="1050" kern="100" dirty="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a:lnSpc>
                          <a:spcPct val="150000"/>
                        </a:lnSpc>
                        <a:spcAft>
                          <a:spcPts val="0"/>
                        </a:spcAft>
                        <a:tabLst>
                          <a:tab pos="5581015" algn="l"/>
                        </a:tabLst>
                      </a:pPr>
                      <a:r>
                        <a:rPr lang="zh-CN" sz="2400" b="1" kern="100">
                          <a:effectLst/>
                          <a:latin typeface="Times New Roman"/>
                          <a:cs typeface="Times New Roman"/>
                        </a:rPr>
                        <a:t>科学思维</a:t>
                      </a:r>
                      <a:endParaRPr lang="zh-CN" sz="1050" kern="10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150000"/>
                        </a:lnSpc>
                        <a:spcAft>
                          <a:spcPts val="0"/>
                        </a:spcAft>
                        <a:tabLst>
                          <a:tab pos="5581015" algn="l"/>
                        </a:tabLst>
                      </a:pPr>
                      <a:r>
                        <a:rPr lang="zh-CN" sz="2400" b="1" kern="100">
                          <a:effectLst/>
                          <a:latin typeface="Times New Roman"/>
                          <a:cs typeface="Times New Roman"/>
                        </a:rPr>
                        <a:t>能用玻意耳定律求解简单的实际问题。</a:t>
                      </a:r>
                      <a:endParaRPr lang="zh-CN" sz="1050" kern="10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a:lnSpc>
                          <a:spcPct val="150000"/>
                        </a:lnSpc>
                        <a:spcAft>
                          <a:spcPts val="0"/>
                        </a:spcAft>
                        <a:tabLst>
                          <a:tab pos="5581015" algn="l"/>
                        </a:tabLst>
                      </a:pPr>
                      <a:r>
                        <a:rPr lang="zh-CN" sz="2400" b="1" kern="100">
                          <a:effectLst/>
                          <a:latin typeface="Times New Roman"/>
                          <a:cs typeface="Times New Roman"/>
                        </a:rPr>
                        <a:t>科学探究</a:t>
                      </a:r>
                      <a:endParaRPr lang="zh-CN" sz="1050" kern="10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150000"/>
                        </a:lnSpc>
                        <a:spcAft>
                          <a:spcPts val="0"/>
                        </a:spcAft>
                        <a:tabLst>
                          <a:tab pos="5581015" algn="l"/>
                        </a:tabLst>
                      </a:pPr>
                      <a:r>
                        <a:rPr lang="zh-CN" sz="2400" b="1" kern="100">
                          <a:effectLst/>
                          <a:latin typeface="Times New Roman"/>
                          <a:cs typeface="Times New Roman"/>
                        </a:rPr>
                        <a:t>学会通过实验的方法研究问题，探究物理规律，学习用图像对实验数据进行处理与分析，体验科学探究过程。</a:t>
                      </a:r>
                      <a:endParaRPr lang="zh-CN" sz="1050" kern="10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a:lnSpc>
                          <a:spcPct val="150000"/>
                        </a:lnSpc>
                        <a:spcAft>
                          <a:spcPts val="0"/>
                        </a:spcAft>
                        <a:tabLst>
                          <a:tab pos="5581015" algn="l"/>
                        </a:tabLst>
                      </a:pPr>
                      <a:r>
                        <a:rPr lang="zh-CN" sz="2400" b="1" kern="100">
                          <a:effectLst/>
                          <a:latin typeface="Times New Roman"/>
                          <a:cs typeface="Times New Roman"/>
                        </a:rPr>
                        <a:t>科学态度与责任</a:t>
                      </a:r>
                      <a:endParaRPr lang="zh-CN" sz="1050" kern="10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150000"/>
                        </a:lnSpc>
                        <a:spcAft>
                          <a:spcPts val="0"/>
                        </a:spcAft>
                        <a:tabLst>
                          <a:tab pos="5581015" algn="l"/>
                        </a:tabLst>
                      </a:pPr>
                      <a:r>
                        <a:rPr lang="zh-CN" sz="2400" b="1" kern="100" dirty="0">
                          <a:effectLst/>
                          <a:latin typeface="Times New Roman"/>
                          <a:cs typeface="Times New Roman"/>
                        </a:rPr>
                        <a:t>通过对气体等温变化规律的探究，培养学生严谨的科学态度与实事求是的科学精神。</a:t>
                      </a:r>
                      <a:endParaRPr lang="zh-CN" sz="1050" kern="100" dirty="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Tree>
    <p:extLst>
      <p:ext uri="{BB962C8B-B14F-4D97-AF65-F5344CB8AC3E}">
        <p14:creationId xmlns:p14="http://schemas.microsoft.com/office/powerpoint/2010/main" val="32823131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82569" y="700346"/>
            <a:ext cx="10975658" cy="4464498"/>
          </a:xfrm>
        </p:spPr>
        <p:txBody>
          <a:bodyPr/>
          <a:lstStyle/>
          <a:p>
            <a:pPr indent="0" algn="ctr">
              <a:tabLst>
                <a:tab pos="5581015" algn="l"/>
              </a:tabLst>
            </a:pPr>
            <a:r>
              <a:rPr lang="en-US" altLang="zh-CN" b="1" kern="100" dirty="0">
                <a:solidFill>
                  <a:srgbClr val="006666"/>
                </a:solidFill>
                <a:latin typeface="IPAPANNEW"/>
                <a:ea typeface="黑体"/>
                <a:cs typeface="Times New Roman"/>
              </a:rPr>
              <a:t>[</a:t>
            </a:r>
            <a:r>
              <a:rPr lang="zh-CN" altLang="zh-CN" b="1" kern="100" dirty="0">
                <a:solidFill>
                  <a:srgbClr val="006666"/>
                </a:solidFill>
                <a:latin typeface="IPAPANNEW"/>
                <a:ea typeface="黑体"/>
                <a:cs typeface="Times New Roman"/>
              </a:rPr>
              <a:t>重难释解</a:t>
            </a:r>
            <a:r>
              <a:rPr lang="en-US" altLang="zh-CN" b="1" kern="100" dirty="0">
                <a:solidFill>
                  <a:srgbClr val="006666"/>
                </a:solidFill>
                <a:latin typeface="IPAPANNEW"/>
                <a:ea typeface="黑体"/>
                <a:cs typeface="Times New Roman"/>
              </a:rPr>
              <a:t>]</a:t>
            </a:r>
            <a:endParaRPr lang="zh-CN" altLang="zh-CN" sz="1050" kern="100" dirty="0">
              <a:cs typeface="Courier New"/>
            </a:endParaRPr>
          </a:p>
          <a:p>
            <a:pPr indent="0" algn="just">
              <a:tabLst>
                <a:tab pos="5581015" algn="l"/>
              </a:tabLst>
            </a:pPr>
            <a:r>
              <a:rPr lang="en-US" altLang="zh-CN" b="1" kern="100" dirty="0">
                <a:latin typeface="Times New Roman"/>
                <a:ea typeface="黑体"/>
                <a:cs typeface="Courier New"/>
              </a:rPr>
              <a:t>1</a:t>
            </a:r>
            <a:r>
              <a:rPr lang="zh-CN" altLang="zh-CN" b="1" kern="100" dirty="0">
                <a:latin typeface="Times New Roman"/>
                <a:cs typeface="Times New Roman"/>
              </a:rPr>
              <a:t>．</a:t>
            </a:r>
            <a:r>
              <a:rPr lang="zh-CN" altLang="zh-CN" b="1" kern="100" dirty="0">
                <a:latin typeface="Times New Roman"/>
                <a:ea typeface="黑体"/>
                <a:cs typeface="Times New Roman"/>
              </a:rPr>
              <a:t>系统处于平衡状态时，求封闭气体的压强</a:t>
            </a:r>
            <a:endParaRPr lang="zh-CN" altLang="zh-CN" sz="1050" kern="100" dirty="0">
              <a:cs typeface="Courier New"/>
            </a:endParaRPr>
          </a:p>
        </p:txBody>
      </p:sp>
      <p:pic>
        <p:nvPicPr>
          <p:cNvPr id="4710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7227" y="2356530"/>
            <a:ext cx="6480720" cy="3232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264939" y="476672"/>
            <a:ext cx="11521280" cy="6264696"/>
          </a:xfrm>
        </p:spPr>
        <p:txBody>
          <a:bodyPr>
            <a:normAutofit lnSpcReduction="10000"/>
          </a:bodyPr>
          <a:lstStyle/>
          <a:p>
            <a:pPr marL="360363" indent="-360363" algn="just">
              <a:tabLst>
                <a:tab pos="5581015" algn="l"/>
              </a:tabLst>
            </a:pPr>
            <a:r>
              <a:rPr lang="en-US" altLang="zh-CN" b="1" kern="100" dirty="0">
                <a:latin typeface="Times New Roman"/>
                <a:cs typeface="Courier New"/>
              </a:rPr>
              <a:t>(1)</a:t>
            </a:r>
            <a:r>
              <a:rPr lang="zh-CN" altLang="zh-CN" b="1" kern="100" dirty="0">
                <a:latin typeface="Times New Roman"/>
                <a:cs typeface="Times New Roman"/>
              </a:rPr>
              <a:t>连通器原理：在连通器中，同种液体</a:t>
            </a:r>
            <a:r>
              <a:rPr lang="en-US" altLang="zh-CN" b="1" kern="100" dirty="0">
                <a:latin typeface="Times New Roman"/>
                <a:cs typeface="Courier New"/>
              </a:rPr>
              <a:t>(</a:t>
            </a:r>
            <a:r>
              <a:rPr lang="zh-CN" altLang="zh-CN" b="1" kern="100" dirty="0">
                <a:latin typeface="Times New Roman"/>
                <a:cs typeface="Times New Roman"/>
              </a:rPr>
              <a:t>中间液体不间断</a:t>
            </a:r>
            <a:r>
              <a:rPr lang="en-US" altLang="zh-CN" b="1" kern="100" dirty="0">
                <a:latin typeface="Times New Roman"/>
                <a:cs typeface="Courier New"/>
              </a:rPr>
              <a:t>)</a:t>
            </a:r>
            <a:r>
              <a:rPr lang="zh-CN" altLang="zh-CN" b="1" kern="100" dirty="0">
                <a:latin typeface="Times New Roman"/>
                <a:cs typeface="Times New Roman"/>
              </a:rPr>
              <a:t>的同一水平液面上的压强是相等的，如</a:t>
            </a:r>
            <a:r>
              <a:rPr lang="zh-CN" altLang="zh-CN" b="1" kern="100" dirty="0" smtClean="0">
                <a:latin typeface="Times New Roman"/>
                <a:cs typeface="Times New Roman"/>
              </a:rPr>
              <a:t>图</a:t>
            </a:r>
            <a:r>
              <a:rPr lang="zh-CN" altLang="en-US" b="1" kern="100" dirty="0" smtClean="0">
                <a:latin typeface="Times New Roman"/>
                <a:cs typeface="Times New Roman"/>
              </a:rPr>
              <a:t>甲</a:t>
            </a:r>
            <a:r>
              <a:rPr lang="zh-CN" altLang="zh-CN" b="1" kern="100" dirty="0" smtClean="0">
                <a:latin typeface="Times New Roman"/>
                <a:cs typeface="Times New Roman"/>
              </a:rPr>
              <a:t>连</a:t>
            </a:r>
            <a:r>
              <a:rPr lang="zh-CN" altLang="zh-CN" b="1" kern="100" dirty="0">
                <a:latin typeface="Times New Roman"/>
                <a:cs typeface="Times New Roman"/>
              </a:rPr>
              <a:t>通器在同一液面的</a:t>
            </a:r>
            <a:r>
              <a:rPr lang="en-US" altLang="zh-CN" b="1" i="1" kern="100" dirty="0">
                <a:latin typeface="Times New Roman"/>
                <a:cs typeface="Courier New"/>
              </a:rPr>
              <a:t>C</a:t>
            </a:r>
            <a:r>
              <a:rPr lang="zh-CN" altLang="zh-CN" b="1" kern="100" dirty="0">
                <a:latin typeface="Times New Roman"/>
                <a:cs typeface="Times New Roman"/>
              </a:rPr>
              <a:t>和</a:t>
            </a:r>
            <a:r>
              <a:rPr lang="en-US" altLang="zh-CN" b="1" i="1" kern="100" dirty="0">
                <a:latin typeface="Times New Roman"/>
                <a:cs typeface="Courier New"/>
              </a:rPr>
              <a:t>D</a:t>
            </a:r>
            <a:r>
              <a:rPr lang="zh-CN" altLang="zh-CN" b="1" kern="100" dirty="0">
                <a:latin typeface="Times New Roman"/>
                <a:cs typeface="Times New Roman"/>
              </a:rPr>
              <a:t>两点处的压强</a:t>
            </a:r>
            <a:r>
              <a:rPr lang="en-US" altLang="zh-CN" b="1" i="1" kern="100" dirty="0">
                <a:latin typeface="Times New Roman"/>
                <a:cs typeface="Courier New"/>
              </a:rPr>
              <a:t>p</a:t>
            </a:r>
            <a:r>
              <a:rPr lang="en-US" altLang="zh-CN" b="1" i="1" kern="100" baseline="-25000" dirty="0">
                <a:latin typeface="Times New Roman"/>
                <a:cs typeface="Courier New"/>
              </a:rPr>
              <a:t>C</a:t>
            </a:r>
            <a:r>
              <a:rPr lang="zh-CN" altLang="zh-CN" b="1" kern="100" dirty="0">
                <a:latin typeface="Times New Roman"/>
                <a:cs typeface="Times New Roman"/>
              </a:rPr>
              <a:t>＝</a:t>
            </a:r>
            <a:r>
              <a:rPr lang="en-US" altLang="zh-CN" b="1" i="1" kern="100" dirty="0">
                <a:latin typeface="Times New Roman"/>
                <a:cs typeface="Courier New"/>
              </a:rPr>
              <a:t>p</a:t>
            </a:r>
            <a:r>
              <a:rPr lang="en-US" altLang="zh-CN" b="1" i="1" kern="100" baseline="-25000" dirty="0">
                <a:latin typeface="Times New Roman"/>
                <a:cs typeface="Courier New"/>
              </a:rPr>
              <a:t>D</a:t>
            </a:r>
            <a:r>
              <a:rPr lang="zh-CN" altLang="zh-CN" b="1" kern="100" dirty="0">
                <a:latin typeface="Times New Roman"/>
                <a:cs typeface="Times New Roman"/>
              </a:rPr>
              <a:t>。</a:t>
            </a:r>
            <a:endParaRPr lang="zh-CN" altLang="zh-CN" sz="1050" kern="100" dirty="0">
              <a:cs typeface="Courier New"/>
            </a:endParaRPr>
          </a:p>
          <a:p>
            <a:pPr marL="360363" indent="-360363" algn="just">
              <a:tabLst>
                <a:tab pos="5581015" algn="l"/>
              </a:tabLst>
            </a:pPr>
            <a:r>
              <a:rPr lang="en-US" altLang="zh-CN" b="1" kern="100" dirty="0">
                <a:latin typeface="Times New Roman"/>
                <a:cs typeface="Courier New"/>
              </a:rPr>
              <a:t>(2)</a:t>
            </a:r>
            <a:r>
              <a:rPr lang="zh-CN" altLang="zh-CN" b="1" kern="100" dirty="0">
                <a:latin typeface="Times New Roman"/>
                <a:cs typeface="Times New Roman"/>
              </a:rPr>
              <a:t>玻璃管静止开口向上，用竖直高度为</a:t>
            </a:r>
            <a:r>
              <a:rPr lang="en-US" altLang="zh-CN" b="1" i="1" kern="100" dirty="0">
                <a:latin typeface="Times New Roman"/>
                <a:cs typeface="Courier New"/>
              </a:rPr>
              <a:t>h</a:t>
            </a:r>
            <a:r>
              <a:rPr lang="zh-CN" altLang="zh-CN" b="1" kern="100" dirty="0">
                <a:latin typeface="Times New Roman"/>
                <a:cs typeface="Times New Roman"/>
              </a:rPr>
              <a:t>的水银柱封闭一段空气柱，如</a:t>
            </a:r>
            <a:r>
              <a:rPr lang="zh-CN" altLang="zh-CN" b="1" kern="100" dirty="0" smtClean="0">
                <a:latin typeface="Times New Roman"/>
                <a:cs typeface="Times New Roman"/>
              </a:rPr>
              <a:t>图</a:t>
            </a:r>
            <a:r>
              <a:rPr lang="zh-CN" altLang="en-US" b="1" kern="100" dirty="0" smtClean="0">
                <a:latin typeface="Times New Roman"/>
                <a:cs typeface="Times New Roman"/>
              </a:rPr>
              <a:t>乙</a:t>
            </a:r>
            <a:r>
              <a:rPr lang="zh-CN" altLang="zh-CN" b="1" kern="100" dirty="0" smtClean="0">
                <a:latin typeface="Times New Roman"/>
                <a:cs typeface="Times New Roman"/>
              </a:rPr>
              <a:t>，</a:t>
            </a:r>
            <a:r>
              <a:rPr lang="zh-CN" altLang="zh-CN" b="1" kern="100" dirty="0">
                <a:latin typeface="Times New Roman"/>
                <a:cs typeface="Times New Roman"/>
              </a:rPr>
              <a:t>则被封闭气体的压强为</a:t>
            </a:r>
            <a:r>
              <a:rPr lang="en-US" altLang="zh-CN" b="1" i="1" kern="100" dirty="0">
                <a:latin typeface="Times New Roman"/>
                <a:cs typeface="Courier New"/>
              </a:rPr>
              <a:t>p</a:t>
            </a:r>
            <a:r>
              <a:rPr lang="en-US" altLang="zh-CN" b="1" kern="100" baseline="-25000" dirty="0">
                <a:latin typeface="Times New Roman"/>
                <a:cs typeface="Courier New"/>
              </a:rPr>
              <a:t>2</a:t>
            </a:r>
            <a:r>
              <a:rPr lang="zh-CN" altLang="zh-CN" b="1" kern="100" dirty="0">
                <a:latin typeface="Times New Roman"/>
                <a:cs typeface="Times New Roman"/>
              </a:rPr>
              <a:t>＝</a:t>
            </a:r>
            <a:r>
              <a:rPr lang="en-US" altLang="zh-CN" b="1" i="1" kern="100" dirty="0">
                <a:latin typeface="Times New Roman"/>
                <a:cs typeface="Courier New"/>
              </a:rPr>
              <a:t>p</a:t>
            </a:r>
            <a:r>
              <a:rPr lang="en-US" altLang="zh-CN" b="1" kern="100" baseline="-25000" dirty="0">
                <a:latin typeface="Times New Roman"/>
                <a:cs typeface="Courier New"/>
              </a:rPr>
              <a:t>0</a:t>
            </a:r>
            <a:r>
              <a:rPr lang="zh-CN" altLang="zh-CN" b="1" kern="100" dirty="0">
                <a:latin typeface="Times New Roman"/>
                <a:cs typeface="Times New Roman"/>
              </a:rPr>
              <a:t>＋</a:t>
            </a:r>
            <a:r>
              <a:rPr lang="en-US" altLang="zh-CN" b="1" i="1" kern="100" dirty="0">
                <a:latin typeface="Times New Roman"/>
                <a:cs typeface="Courier New"/>
              </a:rPr>
              <a:t>ρgh</a:t>
            </a:r>
            <a:r>
              <a:rPr lang="zh-CN" altLang="zh-CN" b="1" kern="100" dirty="0">
                <a:latin typeface="Times New Roman"/>
                <a:cs typeface="Times New Roman"/>
              </a:rPr>
              <a:t>。应特别注意</a:t>
            </a:r>
            <a:r>
              <a:rPr lang="en-US" altLang="zh-CN" b="1" i="1" kern="100" dirty="0">
                <a:latin typeface="Times New Roman"/>
                <a:cs typeface="Courier New"/>
              </a:rPr>
              <a:t>h</a:t>
            </a:r>
            <a:r>
              <a:rPr lang="zh-CN" altLang="zh-CN" b="1" kern="100" dirty="0">
                <a:latin typeface="Times New Roman"/>
                <a:cs typeface="Times New Roman"/>
              </a:rPr>
              <a:t>是表示液面间的竖直高度，不一定是液柱长度。</a:t>
            </a:r>
            <a:endParaRPr lang="zh-CN" altLang="zh-CN" sz="1050" kern="100" dirty="0">
              <a:cs typeface="Courier New"/>
            </a:endParaRPr>
          </a:p>
          <a:p>
            <a:pPr marL="360363" indent="-360363" algn="just">
              <a:tabLst>
                <a:tab pos="5581015" algn="l"/>
              </a:tabLst>
            </a:pPr>
            <a:r>
              <a:rPr lang="en-US" altLang="zh-CN" b="1" kern="100" dirty="0">
                <a:latin typeface="Times New Roman"/>
                <a:cs typeface="Courier New"/>
              </a:rPr>
              <a:t>(3)</a:t>
            </a:r>
            <a:r>
              <a:rPr lang="zh-CN" altLang="zh-CN" b="1" kern="100" dirty="0">
                <a:latin typeface="Times New Roman"/>
                <a:cs typeface="Times New Roman"/>
              </a:rPr>
              <a:t>玻璃管静止开口向下，用竖直高度为</a:t>
            </a:r>
            <a:r>
              <a:rPr lang="en-US" altLang="zh-CN" b="1" i="1" kern="100" dirty="0">
                <a:latin typeface="Times New Roman"/>
                <a:cs typeface="Courier New"/>
              </a:rPr>
              <a:t>h</a:t>
            </a:r>
            <a:r>
              <a:rPr lang="zh-CN" altLang="zh-CN" b="1" kern="100" dirty="0">
                <a:latin typeface="Times New Roman"/>
                <a:cs typeface="Times New Roman"/>
              </a:rPr>
              <a:t>的水银柱封闭一段空气柱，如</a:t>
            </a:r>
            <a:r>
              <a:rPr lang="zh-CN" altLang="zh-CN" b="1" kern="100" dirty="0" smtClean="0">
                <a:latin typeface="Times New Roman"/>
                <a:cs typeface="Times New Roman"/>
              </a:rPr>
              <a:t>图</a:t>
            </a:r>
            <a:r>
              <a:rPr lang="zh-CN" altLang="en-US" b="1" kern="100" dirty="0" smtClean="0">
                <a:latin typeface="Times New Roman"/>
                <a:cs typeface="Times New Roman"/>
              </a:rPr>
              <a:t>丙</a:t>
            </a:r>
            <a:r>
              <a:rPr lang="zh-CN" altLang="zh-CN" b="1" kern="100" dirty="0" smtClean="0">
                <a:latin typeface="Times New Roman"/>
                <a:cs typeface="Times New Roman"/>
              </a:rPr>
              <a:t>，</a:t>
            </a:r>
            <a:r>
              <a:rPr lang="zh-CN" altLang="zh-CN" b="1" kern="100" dirty="0">
                <a:latin typeface="Times New Roman"/>
                <a:cs typeface="Times New Roman"/>
              </a:rPr>
              <a:t>则被封闭气体的压强为</a:t>
            </a:r>
            <a:r>
              <a:rPr lang="en-US" altLang="zh-CN" b="1" i="1" kern="100" dirty="0">
                <a:latin typeface="Times New Roman"/>
                <a:cs typeface="Courier New"/>
              </a:rPr>
              <a:t>p</a:t>
            </a:r>
            <a:r>
              <a:rPr lang="en-US" altLang="zh-CN" b="1" kern="100" baseline="-25000" dirty="0">
                <a:latin typeface="Times New Roman"/>
                <a:cs typeface="Courier New"/>
              </a:rPr>
              <a:t>3</a:t>
            </a:r>
            <a:r>
              <a:rPr lang="zh-CN" altLang="zh-CN" b="1" kern="100" dirty="0">
                <a:latin typeface="Times New Roman"/>
                <a:cs typeface="Times New Roman"/>
              </a:rPr>
              <a:t>＝</a:t>
            </a:r>
            <a:r>
              <a:rPr lang="en-US" altLang="zh-CN" b="1" i="1" kern="100" dirty="0">
                <a:latin typeface="Times New Roman"/>
                <a:cs typeface="Courier New"/>
              </a:rPr>
              <a:t>p</a:t>
            </a:r>
            <a:r>
              <a:rPr lang="en-US" altLang="zh-CN" b="1" kern="100" baseline="-25000" dirty="0">
                <a:latin typeface="Times New Roman"/>
                <a:cs typeface="Courier New"/>
              </a:rPr>
              <a:t>0</a:t>
            </a:r>
            <a:r>
              <a:rPr lang="zh-CN" altLang="zh-CN" b="1" kern="100" dirty="0">
                <a:latin typeface="Times New Roman"/>
                <a:cs typeface="Times New Roman"/>
              </a:rPr>
              <a:t>－</a:t>
            </a:r>
            <a:r>
              <a:rPr lang="en-US" altLang="zh-CN" b="1" i="1" kern="100" dirty="0">
                <a:latin typeface="Times New Roman"/>
                <a:cs typeface="Courier New"/>
              </a:rPr>
              <a:t>ρgh</a:t>
            </a:r>
            <a:r>
              <a:rPr lang="zh-CN" altLang="zh-CN" b="1" kern="100" dirty="0">
                <a:latin typeface="Times New Roman"/>
                <a:cs typeface="Times New Roman"/>
              </a:rPr>
              <a:t>。</a:t>
            </a:r>
            <a:endParaRPr lang="zh-CN" altLang="zh-CN" sz="1050" kern="100" dirty="0">
              <a:cs typeface="Courier New"/>
            </a:endParaRPr>
          </a:p>
          <a:p>
            <a:pPr marL="360363" indent="-360363" algn="just">
              <a:tabLst>
                <a:tab pos="5581015" algn="l"/>
              </a:tabLst>
            </a:pPr>
            <a:r>
              <a:rPr lang="en-US" altLang="zh-CN" b="1" kern="100" dirty="0">
                <a:latin typeface="Times New Roman"/>
                <a:cs typeface="Courier New"/>
              </a:rPr>
              <a:t>(4)</a:t>
            </a:r>
            <a:r>
              <a:rPr lang="zh-CN" altLang="zh-CN" b="1" kern="100" dirty="0">
                <a:latin typeface="Times New Roman"/>
                <a:cs typeface="Times New Roman"/>
              </a:rPr>
              <a:t>在做托里拆利实验时，由于操作不慎，玻璃管上方混入气体，水银槽液面与玻璃管内液面的竖直高度差为</a:t>
            </a:r>
            <a:r>
              <a:rPr lang="en-US" altLang="zh-CN" b="1" i="1" kern="100" dirty="0">
                <a:latin typeface="Times New Roman"/>
                <a:cs typeface="Courier New"/>
              </a:rPr>
              <a:t>h</a:t>
            </a:r>
            <a:r>
              <a:rPr lang="zh-CN" altLang="zh-CN" b="1" kern="100" dirty="0">
                <a:latin typeface="Times New Roman"/>
                <a:cs typeface="Times New Roman"/>
              </a:rPr>
              <a:t>，如</a:t>
            </a:r>
            <a:r>
              <a:rPr lang="zh-CN" altLang="zh-CN" b="1" kern="100" dirty="0" smtClean="0">
                <a:latin typeface="Times New Roman"/>
                <a:cs typeface="Times New Roman"/>
              </a:rPr>
              <a:t>图</a:t>
            </a:r>
            <a:r>
              <a:rPr lang="zh-CN" altLang="en-US" b="1" kern="100" dirty="0" smtClean="0">
                <a:latin typeface="Times New Roman"/>
                <a:cs typeface="Times New Roman"/>
              </a:rPr>
              <a:t>丁</a:t>
            </a:r>
            <a:r>
              <a:rPr lang="zh-CN" altLang="zh-CN" b="1" kern="100" dirty="0" smtClean="0">
                <a:latin typeface="Times New Roman"/>
                <a:cs typeface="Times New Roman"/>
              </a:rPr>
              <a:t>，</a:t>
            </a:r>
            <a:r>
              <a:rPr lang="zh-CN" altLang="zh-CN" b="1" kern="100" dirty="0">
                <a:latin typeface="Times New Roman"/>
                <a:cs typeface="Times New Roman"/>
              </a:rPr>
              <a:t>则气体的压强为</a:t>
            </a:r>
            <a:r>
              <a:rPr lang="en-US" altLang="zh-CN" b="1" i="1" kern="100" dirty="0">
                <a:latin typeface="Times New Roman"/>
                <a:cs typeface="Courier New"/>
              </a:rPr>
              <a:t>p</a:t>
            </a:r>
            <a:r>
              <a:rPr lang="en-US" altLang="zh-CN" b="1" kern="100" baseline="-25000" dirty="0">
                <a:latin typeface="Times New Roman"/>
                <a:cs typeface="Courier New"/>
              </a:rPr>
              <a:t>4</a:t>
            </a:r>
            <a:r>
              <a:rPr lang="zh-CN" altLang="zh-CN" b="1" kern="100" dirty="0">
                <a:latin typeface="Times New Roman"/>
                <a:cs typeface="Times New Roman"/>
              </a:rPr>
              <a:t>＝</a:t>
            </a:r>
            <a:r>
              <a:rPr lang="en-US" altLang="zh-CN" b="1" i="1" kern="100" dirty="0">
                <a:latin typeface="Times New Roman"/>
                <a:cs typeface="Courier New"/>
              </a:rPr>
              <a:t>p</a:t>
            </a:r>
            <a:r>
              <a:rPr lang="en-US" altLang="zh-CN" b="1" kern="100" baseline="-25000" dirty="0">
                <a:latin typeface="Times New Roman"/>
                <a:cs typeface="Courier New"/>
              </a:rPr>
              <a:t>0</a:t>
            </a:r>
            <a:r>
              <a:rPr lang="zh-CN" altLang="zh-CN" b="1" kern="100" dirty="0">
                <a:latin typeface="Times New Roman"/>
                <a:cs typeface="Times New Roman"/>
              </a:rPr>
              <a:t>－</a:t>
            </a:r>
            <a:r>
              <a:rPr lang="en-US" altLang="zh-CN" b="1" i="1" kern="100" dirty="0">
                <a:latin typeface="Times New Roman"/>
                <a:cs typeface="Courier New"/>
              </a:rPr>
              <a:t>ρgh</a:t>
            </a:r>
            <a:r>
              <a:rPr lang="zh-CN" altLang="zh-CN" b="1" kern="100" dirty="0">
                <a:latin typeface="Times New Roman"/>
                <a:cs typeface="Times New Roman"/>
              </a:rPr>
              <a:t>。</a:t>
            </a:r>
            <a:endParaRPr lang="zh-CN" altLang="zh-CN" sz="1050" kern="100" dirty="0">
              <a:cs typeface="Courier New"/>
            </a:endParaRPr>
          </a:p>
          <a:p>
            <a:pPr marL="360363" indent="-360363" algn="just">
              <a:tabLst>
                <a:tab pos="5581015" algn="l"/>
              </a:tabLst>
            </a:pPr>
            <a:r>
              <a:rPr lang="en-US" altLang="zh-CN" b="1" kern="100" dirty="0">
                <a:latin typeface="Times New Roman"/>
                <a:cs typeface="Courier New"/>
              </a:rPr>
              <a:t>(5)</a:t>
            </a:r>
            <a:r>
              <a:rPr lang="zh-CN" altLang="zh-CN" b="1" kern="100" dirty="0">
                <a:latin typeface="Times New Roman"/>
                <a:cs typeface="Times New Roman"/>
              </a:rPr>
              <a:t>求由固体封闭</a:t>
            </a:r>
            <a:r>
              <a:rPr lang="en-US" altLang="zh-CN" b="1" kern="100" dirty="0">
                <a:latin typeface="Times New Roman"/>
                <a:cs typeface="Courier New"/>
              </a:rPr>
              <a:t>(</a:t>
            </a:r>
            <a:r>
              <a:rPr lang="zh-CN" altLang="zh-CN" b="1" kern="100" dirty="0">
                <a:latin typeface="Times New Roman"/>
                <a:cs typeface="Times New Roman"/>
              </a:rPr>
              <a:t>如气缸或活塞封闭</a:t>
            </a:r>
            <a:r>
              <a:rPr lang="en-US" altLang="zh-CN" b="1" kern="100" dirty="0">
                <a:latin typeface="Times New Roman"/>
                <a:cs typeface="Courier New"/>
              </a:rPr>
              <a:t>)</a:t>
            </a:r>
            <a:r>
              <a:rPr lang="zh-CN" altLang="zh-CN" b="1" kern="100" dirty="0">
                <a:latin typeface="Times New Roman"/>
                <a:cs typeface="Times New Roman"/>
              </a:rPr>
              <a:t>的气体压强，一般对此固体</a:t>
            </a:r>
            <a:r>
              <a:rPr lang="en-US" altLang="zh-CN" b="1" kern="100" dirty="0">
                <a:latin typeface="Times New Roman"/>
                <a:cs typeface="Courier New"/>
              </a:rPr>
              <a:t>(</a:t>
            </a:r>
            <a:r>
              <a:rPr lang="zh-CN" altLang="zh-CN" b="1" kern="100" dirty="0">
                <a:latin typeface="Times New Roman"/>
                <a:cs typeface="Times New Roman"/>
              </a:rPr>
              <a:t>如气缸或活塞</a:t>
            </a:r>
            <a:r>
              <a:rPr lang="en-US" altLang="zh-CN" b="1" kern="100" dirty="0">
                <a:latin typeface="Times New Roman"/>
                <a:cs typeface="Courier New"/>
              </a:rPr>
              <a:t>)</a:t>
            </a:r>
            <a:r>
              <a:rPr lang="zh-CN" altLang="zh-CN" b="1" kern="100" dirty="0">
                <a:latin typeface="Times New Roman"/>
                <a:cs typeface="Times New Roman"/>
              </a:rPr>
              <a:t>进行受力分析，列出力的平衡方程。</a:t>
            </a:r>
            <a:endParaRPr lang="zh-CN" altLang="zh-CN" sz="1050" kern="100" dirty="0">
              <a:cs typeface="Courier New"/>
            </a:endParaRPr>
          </a:p>
          <a:p>
            <a:pPr marL="360363" indent="-360363"/>
            <a:endParaRPr lang="zh-CN" altLang="en-US"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1340768"/>
            <a:ext cx="10975658" cy="4248472"/>
          </a:xfrm>
        </p:spPr>
        <p:txBody>
          <a:bodyPr/>
          <a:lstStyle/>
          <a:p>
            <a:pPr marL="360363" indent="-360363" algn="just">
              <a:tabLst>
                <a:tab pos="5581015" algn="l"/>
              </a:tabLst>
            </a:pPr>
            <a:r>
              <a:rPr lang="en-US" altLang="zh-CN" b="1" kern="100" dirty="0">
                <a:latin typeface="Times New Roman"/>
                <a:ea typeface="黑体"/>
                <a:cs typeface="Courier New"/>
              </a:rPr>
              <a:t>2</a:t>
            </a:r>
            <a:r>
              <a:rPr lang="zh-CN" altLang="zh-CN" b="1" kern="100" dirty="0">
                <a:latin typeface="Times New Roman"/>
                <a:cs typeface="Times New Roman"/>
              </a:rPr>
              <a:t>．</a:t>
            </a:r>
            <a:r>
              <a:rPr lang="zh-CN" altLang="zh-CN" b="1" kern="100" dirty="0">
                <a:latin typeface="Times New Roman"/>
                <a:ea typeface="黑体"/>
                <a:cs typeface="Times New Roman"/>
              </a:rPr>
              <a:t>容器变速运动时，封闭气体压强的计算方法和步骤</a:t>
            </a:r>
            <a:endParaRPr lang="zh-CN" altLang="zh-CN" sz="1050" kern="100" dirty="0">
              <a:cs typeface="Courier New"/>
            </a:endParaRPr>
          </a:p>
          <a:p>
            <a:pPr marL="360363" indent="-360363" algn="just">
              <a:tabLst>
                <a:tab pos="5581015" algn="l"/>
              </a:tabLst>
            </a:pPr>
            <a:r>
              <a:rPr lang="en-US" altLang="zh-CN" b="1" kern="100" dirty="0">
                <a:latin typeface="Times New Roman"/>
                <a:cs typeface="Courier New"/>
              </a:rPr>
              <a:t>(1)</a:t>
            </a:r>
            <a:r>
              <a:rPr lang="zh-CN" altLang="zh-CN" b="1" kern="100" dirty="0">
                <a:latin typeface="Times New Roman"/>
                <a:cs typeface="Times New Roman"/>
              </a:rPr>
              <a:t>取封闭气体接触的液体</a:t>
            </a:r>
            <a:r>
              <a:rPr lang="en-US" altLang="zh-CN" b="1" kern="100" dirty="0">
                <a:latin typeface="Times New Roman"/>
                <a:cs typeface="Courier New"/>
              </a:rPr>
              <a:t>(</a:t>
            </a:r>
            <a:r>
              <a:rPr lang="zh-CN" altLang="zh-CN" b="1" kern="100" dirty="0">
                <a:latin typeface="Times New Roman"/>
                <a:cs typeface="Times New Roman"/>
              </a:rPr>
              <a:t>或活塞、气缸</a:t>
            </a:r>
            <a:r>
              <a:rPr lang="en-US" altLang="zh-CN" b="1" kern="100" dirty="0">
                <a:latin typeface="Times New Roman"/>
                <a:cs typeface="Courier New"/>
              </a:rPr>
              <a:t>)</a:t>
            </a:r>
            <a:r>
              <a:rPr lang="zh-CN" altLang="zh-CN" b="1" kern="100" dirty="0">
                <a:latin typeface="Times New Roman"/>
                <a:cs typeface="Times New Roman"/>
              </a:rPr>
              <a:t>为研究对象。</a:t>
            </a:r>
            <a:r>
              <a:rPr lang="en-US" altLang="zh-CN" b="1" kern="100" dirty="0">
                <a:latin typeface="Times New Roman"/>
                <a:cs typeface="Courier New"/>
              </a:rPr>
              <a:t>(</a:t>
            </a:r>
            <a:r>
              <a:rPr lang="zh-CN" altLang="zh-CN" b="1" kern="100" dirty="0">
                <a:latin typeface="Times New Roman"/>
                <a:cs typeface="Times New Roman"/>
              </a:rPr>
              <a:t>并不是以气体为研究对象</a:t>
            </a:r>
            <a:r>
              <a:rPr lang="en-US" altLang="zh-CN" b="1" kern="100" dirty="0">
                <a:latin typeface="Times New Roman"/>
                <a:cs typeface="Courier New"/>
              </a:rPr>
              <a:t>)</a:t>
            </a:r>
            <a:endParaRPr lang="zh-CN" altLang="zh-CN" sz="1050" kern="100" dirty="0">
              <a:cs typeface="Courier New"/>
            </a:endParaRPr>
          </a:p>
          <a:p>
            <a:pPr marL="360363" indent="-360363" algn="just">
              <a:tabLst>
                <a:tab pos="5581015" algn="l"/>
              </a:tabLst>
            </a:pPr>
            <a:r>
              <a:rPr lang="en-US" altLang="zh-CN" b="1" kern="100" dirty="0">
                <a:latin typeface="Times New Roman"/>
                <a:cs typeface="Courier New"/>
              </a:rPr>
              <a:t>(2)</a:t>
            </a:r>
            <a:r>
              <a:rPr lang="zh-CN" altLang="zh-CN" b="1" kern="100" dirty="0">
                <a:latin typeface="Times New Roman"/>
                <a:cs typeface="Times New Roman"/>
              </a:rPr>
              <a:t>对研究对象进行受力分析</a:t>
            </a:r>
            <a:r>
              <a:rPr lang="en-US" altLang="zh-CN" b="1" kern="100" dirty="0">
                <a:latin typeface="Times New Roman"/>
                <a:cs typeface="Courier New"/>
              </a:rPr>
              <a:t>(</a:t>
            </a:r>
            <a:r>
              <a:rPr lang="zh-CN" altLang="zh-CN" b="1" kern="100" dirty="0">
                <a:latin typeface="Times New Roman"/>
                <a:cs typeface="Times New Roman"/>
              </a:rPr>
              <a:t>气体对研究对象的作用力写成</a:t>
            </a:r>
            <a:r>
              <a:rPr lang="en-US" altLang="zh-CN" b="1" i="1" kern="100" dirty="0">
                <a:latin typeface="Times New Roman"/>
                <a:cs typeface="Courier New"/>
              </a:rPr>
              <a:t>F</a:t>
            </a:r>
            <a:r>
              <a:rPr lang="zh-CN" altLang="zh-CN" b="1" kern="100" dirty="0">
                <a:latin typeface="Times New Roman"/>
                <a:cs typeface="Times New Roman"/>
              </a:rPr>
              <a:t>＝</a:t>
            </a:r>
            <a:r>
              <a:rPr lang="en-US" altLang="zh-CN" b="1" i="1" kern="100" dirty="0">
                <a:latin typeface="Times New Roman"/>
                <a:cs typeface="Courier New"/>
              </a:rPr>
              <a:t>pS</a:t>
            </a:r>
            <a:r>
              <a:rPr lang="zh-CN" altLang="zh-CN" b="1" kern="100" dirty="0">
                <a:latin typeface="Times New Roman"/>
                <a:cs typeface="Times New Roman"/>
              </a:rPr>
              <a:t>形式</a:t>
            </a:r>
            <a:r>
              <a:rPr lang="en-US" altLang="zh-CN" b="1" kern="100" dirty="0">
                <a:latin typeface="Times New Roman"/>
                <a:cs typeface="Courier New"/>
              </a:rPr>
              <a:t>)</a:t>
            </a:r>
            <a:r>
              <a:rPr lang="zh-CN" altLang="zh-CN" b="1" kern="100" dirty="0">
                <a:latin typeface="Times New Roman"/>
                <a:cs typeface="Times New Roman"/>
              </a:rPr>
              <a:t>。</a:t>
            </a:r>
            <a:endParaRPr lang="zh-CN" altLang="zh-CN" sz="1050" kern="100" dirty="0">
              <a:cs typeface="Courier New"/>
            </a:endParaRPr>
          </a:p>
          <a:p>
            <a:pPr marL="360363" indent="-360363" algn="just">
              <a:tabLst>
                <a:tab pos="5581015" algn="l"/>
              </a:tabLst>
            </a:pPr>
            <a:r>
              <a:rPr lang="en-US" altLang="zh-CN" b="1" kern="100" dirty="0">
                <a:latin typeface="Times New Roman"/>
                <a:cs typeface="Courier New"/>
              </a:rPr>
              <a:t>(3)</a:t>
            </a:r>
            <a:r>
              <a:rPr lang="zh-CN" altLang="zh-CN" b="1" kern="100" dirty="0">
                <a:latin typeface="Times New Roman"/>
                <a:cs typeface="Times New Roman"/>
              </a:rPr>
              <a:t>对研究对象建立直角坐标系并进行受力分解。</a:t>
            </a:r>
            <a:endParaRPr lang="zh-CN" altLang="zh-CN" sz="1050" kern="100" dirty="0">
              <a:cs typeface="Courier New"/>
            </a:endParaRPr>
          </a:p>
          <a:p>
            <a:pPr marL="360363" indent="-360363" algn="just">
              <a:tabLst>
                <a:tab pos="5581015" algn="l"/>
              </a:tabLst>
            </a:pPr>
            <a:r>
              <a:rPr lang="en-US" altLang="zh-CN" b="1" kern="100" dirty="0">
                <a:latin typeface="Times New Roman"/>
                <a:cs typeface="Courier New"/>
              </a:rPr>
              <a:t>(4)</a:t>
            </a:r>
            <a:r>
              <a:rPr lang="zh-CN" altLang="zh-CN" b="1" kern="100" dirty="0">
                <a:latin typeface="Times New Roman"/>
                <a:cs typeface="Times New Roman"/>
              </a:rPr>
              <a:t>分别在</a:t>
            </a:r>
            <a:r>
              <a:rPr lang="en-US" altLang="zh-CN" b="1" i="1" kern="100" dirty="0">
                <a:latin typeface="Times New Roman"/>
                <a:cs typeface="Courier New"/>
              </a:rPr>
              <a:t>x</a:t>
            </a:r>
            <a:r>
              <a:rPr lang="zh-CN" altLang="zh-CN" b="1" kern="100" dirty="0">
                <a:latin typeface="Times New Roman"/>
                <a:cs typeface="Times New Roman"/>
              </a:rPr>
              <a:t>轴和</a:t>
            </a:r>
            <a:r>
              <a:rPr lang="en-US" altLang="zh-CN" b="1" i="1" kern="100" dirty="0">
                <a:latin typeface="Times New Roman"/>
                <a:cs typeface="Courier New"/>
              </a:rPr>
              <a:t>y</a:t>
            </a:r>
            <a:r>
              <a:rPr lang="zh-CN" altLang="zh-CN" b="1" kern="100" dirty="0">
                <a:latin typeface="Times New Roman"/>
                <a:cs typeface="Times New Roman"/>
              </a:rPr>
              <a:t>轴上列牛顿第二定律方程。</a:t>
            </a:r>
            <a:endParaRPr lang="zh-CN" altLang="zh-CN" sz="1050" kern="100" dirty="0">
              <a:cs typeface="Courier New"/>
            </a:endParaRPr>
          </a:p>
          <a:p>
            <a:pPr marL="360363" indent="-360363" algn="just">
              <a:tabLst>
                <a:tab pos="5581015" algn="l"/>
              </a:tabLst>
            </a:pPr>
            <a:r>
              <a:rPr lang="en-US" altLang="zh-CN" b="1" kern="100" dirty="0">
                <a:latin typeface="Times New Roman"/>
                <a:cs typeface="Courier New"/>
              </a:rPr>
              <a:t>(5)</a:t>
            </a:r>
            <a:r>
              <a:rPr lang="zh-CN" altLang="zh-CN" b="1" kern="100" dirty="0">
                <a:latin typeface="Times New Roman"/>
                <a:cs typeface="Times New Roman"/>
              </a:rPr>
              <a:t>解方程，并对结果进行分析。</a:t>
            </a:r>
            <a:endParaRPr lang="zh-CN" altLang="zh-CN" sz="1050" kern="100" dirty="0">
              <a:cs typeface="Courier New"/>
            </a:endParaRPr>
          </a:p>
          <a:p>
            <a:pPr marL="360363" indent="-360363"/>
            <a:endParaRPr lang="zh-CN" altLang="en-US"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336947" y="188640"/>
            <a:ext cx="10975658" cy="6480720"/>
          </a:xfrm>
        </p:spPr>
        <p:txBody>
          <a:bodyPr>
            <a:normAutofit lnSpcReduction="10000"/>
          </a:bodyPr>
          <a:lstStyle/>
          <a:p>
            <a:pPr indent="612140" algn="just">
              <a:tabLst>
                <a:tab pos="5581015" algn="l"/>
              </a:tabLst>
            </a:pPr>
            <a:r>
              <a:rPr lang="zh-CN" altLang="zh-CN" b="1" kern="100" dirty="0">
                <a:latin typeface="Times New Roman"/>
                <a:ea typeface="黑体"/>
                <a:cs typeface="Times New Roman"/>
              </a:rPr>
              <a:t>典例</a:t>
            </a:r>
            <a:r>
              <a:rPr lang="en-US" altLang="zh-CN" b="1" kern="100" dirty="0">
                <a:latin typeface="Times New Roman"/>
                <a:ea typeface="黑体"/>
                <a:cs typeface="Courier New"/>
              </a:rPr>
              <a:t>1</a:t>
            </a:r>
            <a:r>
              <a:rPr lang="zh-CN" altLang="zh-CN" b="1" kern="100" dirty="0">
                <a:latin typeface="Times New Roman"/>
                <a:cs typeface="Times New Roman"/>
              </a:rPr>
              <a:t>　</a:t>
            </a:r>
            <a:r>
              <a:rPr lang="zh-CN" altLang="zh-CN" sz="1050" kern="100" dirty="0">
                <a:cs typeface="Courier New"/>
              </a:rPr>
              <a:t> </a:t>
            </a:r>
            <a:r>
              <a:rPr lang="zh-CN" altLang="zh-CN" b="1" kern="100" dirty="0">
                <a:latin typeface="Times New Roman"/>
                <a:cs typeface="Times New Roman"/>
              </a:rPr>
              <a:t>如图所示，竖直放置的</a:t>
            </a:r>
            <a:r>
              <a:rPr lang="en-US" altLang="zh-CN" b="1" kern="100" dirty="0">
                <a:latin typeface="Times New Roman"/>
                <a:cs typeface="Courier New"/>
              </a:rPr>
              <a:t>U</a:t>
            </a:r>
            <a:r>
              <a:rPr lang="zh-CN" altLang="zh-CN" b="1" kern="100" dirty="0">
                <a:latin typeface="Times New Roman"/>
                <a:cs typeface="Times New Roman"/>
              </a:rPr>
              <a:t>形管，左端开口，右端封</a:t>
            </a:r>
            <a:r>
              <a:rPr lang="zh-CN" altLang="zh-CN" b="1" kern="100" dirty="0" smtClean="0">
                <a:latin typeface="Times New Roman"/>
                <a:cs typeface="Times New Roman"/>
              </a:rPr>
              <a:t>闭，管内有</a:t>
            </a:r>
            <a:endParaRPr lang="en-US" altLang="zh-CN" b="1" kern="100" dirty="0" smtClean="0">
              <a:latin typeface="Times New Roman"/>
              <a:cs typeface="Times New Roman"/>
            </a:endParaRPr>
          </a:p>
          <a:p>
            <a:pPr indent="0" algn="just">
              <a:tabLst>
                <a:tab pos="5581015" algn="l"/>
              </a:tabLst>
            </a:pPr>
            <a:r>
              <a:rPr lang="en-US" altLang="zh-CN" b="1" i="1" kern="100" dirty="0" smtClean="0">
                <a:latin typeface="Times New Roman"/>
                <a:cs typeface="Courier New"/>
              </a:rPr>
              <a:t>a</a:t>
            </a:r>
            <a:r>
              <a:rPr lang="zh-CN" altLang="zh-CN" b="1" kern="100" dirty="0">
                <a:latin typeface="Times New Roman"/>
                <a:cs typeface="Times New Roman"/>
              </a:rPr>
              <a:t>、</a:t>
            </a:r>
            <a:r>
              <a:rPr lang="en-US" altLang="zh-CN" b="1" i="1" kern="100" dirty="0">
                <a:latin typeface="Times New Roman"/>
                <a:cs typeface="Courier New"/>
              </a:rPr>
              <a:t>b</a:t>
            </a:r>
            <a:r>
              <a:rPr lang="zh-CN" altLang="zh-CN" b="1" kern="100" dirty="0">
                <a:latin typeface="Times New Roman"/>
                <a:cs typeface="Times New Roman"/>
              </a:rPr>
              <a:t>两段水银柱，将</a:t>
            </a:r>
            <a:r>
              <a:rPr lang="en-US" altLang="zh-CN" b="1" i="1" kern="100" dirty="0">
                <a:latin typeface="Times New Roman"/>
                <a:cs typeface="Courier New"/>
              </a:rPr>
              <a:t>A</a:t>
            </a:r>
            <a:r>
              <a:rPr lang="zh-CN" altLang="zh-CN" b="1" kern="100" dirty="0">
                <a:latin typeface="Times New Roman"/>
                <a:cs typeface="Times New Roman"/>
              </a:rPr>
              <a:t>、</a:t>
            </a:r>
            <a:r>
              <a:rPr lang="en-US" altLang="zh-CN" b="1" i="1" kern="100" dirty="0">
                <a:latin typeface="Times New Roman"/>
                <a:cs typeface="Courier New"/>
              </a:rPr>
              <a:t>B</a:t>
            </a:r>
            <a:r>
              <a:rPr lang="zh-CN" altLang="zh-CN" b="1" kern="100" dirty="0">
                <a:latin typeface="Times New Roman"/>
                <a:cs typeface="Times New Roman"/>
              </a:rPr>
              <a:t>两段空气柱封闭在管内。已知</a:t>
            </a:r>
            <a:r>
              <a:rPr lang="zh-CN" altLang="zh-CN" b="1" kern="100" dirty="0" smtClean="0">
                <a:latin typeface="Times New Roman"/>
                <a:cs typeface="Times New Roman"/>
              </a:rPr>
              <a:t>水银</a:t>
            </a:r>
            <a:r>
              <a:rPr lang="zh-CN" altLang="zh-CN" b="1" kern="100" dirty="0">
                <a:latin typeface="Times New Roman"/>
                <a:cs typeface="Times New Roman"/>
              </a:rPr>
              <a:t>柱</a:t>
            </a:r>
            <a:r>
              <a:rPr lang="en-US" altLang="zh-CN" b="1" i="1" kern="100" dirty="0">
                <a:latin typeface="Times New Roman"/>
                <a:cs typeface="Courier New"/>
              </a:rPr>
              <a:t>a</a:t>
            </a:r>
            <a:r>
              <a:rPr lang="zh-CN" altLang="zh-CN" b="1" kern="100" dirty="0">
                <a:latin typeface="Times New Roman"/>
                <a:cs typeface="Times New Roman"/>
              </a:rPr>
              <a:t>长</a:t>
            </a:r>
            <a:r>
              <a:rPr lang="en-US" altLang="zh-CN" b="1" kern="100" dirty="0">
                <a:latin typeface="Times New Roman"/>
                <a:cs typeface="Courier New"/>
              </a:rPr>
              <a:t>10 cm</a:t>
            </a:r>
            <a:r>
              <a:rPr lang="zh-CN" altLang="zh-CN" b="1" kern="100" dirty="0" smtClean="0">
                <a:latin typeface="Times New Roman"/>
                <a:cs typeface="Times New Roman"/>
              </a:rPr>
              <a:t>。</a:t>
            </a:r>
            <a:endParaRPr lang="en-US" altLang="zh-CN" b="1" kern="100" dirty="0" smtClean="0">
              <a:latin typeface="Times New Roman"/>
              <a:cs typeface="Times New Roman"/>
            </a:endParaRPr>
          </a:p>
          <a:p>
            <a:pPr indent="0" algn="just">
              <a:tabLst>
                <a:tab pos="5581015" algn="l"/>
              </a:tabLst>
            </a:pPr>
            <a:r>
              <a:rPr lang="zh-CN" altLang="zh-CN" b="1" kern="100" dirty="0" smtClean="0">
                <a:latin typeface="Times New Roman"/>
                <a:cs typeface="Times New Roman"/>
              </a:rPr>
              <a:t>水</a:t>
            </a:r>
            <a:r>
              <a:rPr lang="zh-CN" altLang="zh-CN" b="1" kern="100" dirty="0">
                <a:latin typeface="Times New Roman"/>
                <a:cs typeface="Times New Roman"/>
              </a:rPr>
              <a:t>银柱</a:t>
            </a:r>
            <a:r>
              <a:rPr lang="en-US" altLang="zh-CN" b="1" i="1" kern="100" dirty="0">
                <a:latin typeface="Times New Roman"/>
                <a:cs typeface="Courier New"/>
              </a:rPr>
              <a:t>b</a:t>
            </a:r>
            <a:r>
              <a:rPr lang="zh-CN" altLang="zh-CN" b="1" kern="100" dirty="0">
                <a:latin typeface="Times New Roman"/>
                <a:cs typeface="Times New Roman"/>
              </a:rPr>
              <a:t>两个液面间的高度差为</a:t>
            </a:r>
            <a:r>
              <a:rPr lang="en-US" altLang="zh-CN" b="1" kern="100" dirty="0">
                <a:latin typeface="Times New Roman"/>
                <a:cs typeface="Courier New"/>
              </a:rPr>
              <a:t>5 cm</a:t>
            </a:r>
            <a:r>
              <a:rPr lang="zh-CN" altLang="zh-CN" b="1" kern="100" dirty="0">
                <a:latin typeface="Times New Roman"/>
                <a:cs typeface="Times New Roman"/>
              </a:rPr>
              <a:t>，大气压强</a:t>
            </a:r>
            <a:r>
              <a:rPr lang="zh-CN" altLang="zh-CN" b="1" kern="100" dirty="0" smtClean="0">
                <a:latin typeface="Times New Roman"/>
                <a:cs typeface="Times New Roman"/>
              </a:rPr>
              <a:t>为</a:t>
            </a:r>
            <a:endParaRPr lang="en-US" altLang="zh-CN" b="1" kern="100" dirty="0" smtClean="0">
              <a:latin typeface="Times New Roman"/>
              <a:cs typeface="Times New Roman"/>
            </a:endParaRPr>
          </a:p>
          <a:p>
            <a:pPr indent="0" algn="just">
              <a:tabLst>
                <a:tab pos="5581015" algn="l"/>
              </a:tabLst>
            </a:pPr>
            <a:r>
              <a:rPr lang="en-US" altLang="zh-CN" b="1" kern="100" dirty="0" smtClean="0">
                <a:latin typeface="Times New Roman"/>
                <a:cs typeface="Courier New"/>
              </a:rPr>
              <a:t>75 </a:t>
            </a:r>
            <a:r>
              <a:rPr lang="en-US" altLang="zh-CN" b="1" kern="100" dirty="0">
                <a:latin typeface="Times New Roman"/>
                <a:cs typeface="Courier New"/>
              </a:rPr>
              <a:t>cmHg</a:t>
            </a:r>
            <a:r>
              <a:rPr lang="zh-CN" altLang="zh-CN" b="1" kern="100" dirty="0">
                <a:latin typeface="Times New Roman"/>
                <a:cs typeface="Times New Roman"/>
              </a:rPr>
              <a:t>，求空气柱</a:t>
            </a:r>
            <a:r>
              <a:rPr lang="en-US" altLang="zh-CN" b="1" i="1" kern="100" dirty="0">
                <a:latin typeface="Times New Roman"/>
                <a:cs typeface="Courier New"/>
              </a:rPr>
              <a:t>A</a:t>
            </a:r>
            <a:r>
              <a:rPr lang="zh-CN" altLang="zh-CN" b="1" kern="100" dirty="0">
                <a:latin typeface="Times New Roman"/>
                <a:cs typeface="Times New Roman"/>
              </a:rPr>
              <a:t>、</a:t>
            </a:r>
            <a:r>
              <a:rPr lang="en-US" altLang="zh-CN" b="1" i="1" kern="100" dirty="0">
                <a:latin typeface="Times New Roman"/>
                <a:cs typeface="Courier New"/>
              </a:rPr>
              <a:t>B</a:t>
            </a:r>
            <a:r>
              <a:rPr lang="zh-CN" altLang="zh-CN" b="1" kern="100" dirty="0">
                <a:latin typeface="Times New Roman"/>
                <a:cs typeface="Times New Roman"/>
              </a:rPr>
              <a:t>的压强</a:t>
            </a:r>
            <a:r>
              <a:rPr lang="zh-CN" altLang="zh-CN" b="1" kern="100" dirty="0" smtClean="0">
                <a:latin typeface="Times New Roman"/>
                <a:cs typeface="Times New Roman"/>
              </a:rPr>
              <a:t>。</a:t>
            </a:r>
            <a:endParaRPr lang="en-US" altLang="zh-CN" b="1" kern="100" dirty="0" smtClean="0">
              <a:latin typeface="Times New Roman"/>
              <a:cs typeface="Times New Roman"/>
            </a:endParaRPr>
          </a:p>
          <a:p>
            <a:pPr indent="612140">
              <a:tabLst>
                <a:tab pos="5581015" algn="l"/>
              </a:tabLst>
            </a:pPr>
            <a:r>
              <a:rPr lang="en-US" altLang="zh-CN" b="1" kern="100" dirty="0">
                <a:solidFill>
                  <a:srgbClr val="FF0000"/>
                </a:solidFill>
                <a:latin typeface="IPAPANNEW"/>
                <a:ea typeface="黑体"/>
                <a:cs typeface="Times New Roman"/>
              </a:rPr>
              <a:t>[</a:t>
            </a:r>
            <a:r>
              <a:rPr lang="zh-CN" altLang="zh-CN" b="1" kern="100" dirty="0">
                <a:solidFill>
                  <a:srgbClr val="FF0000"/>
                </a:solidFill>
                <a:latin typeface="IPAPANNEW"/>
                <a:ea typeface="黑体"/>
                <a:cs typeface="Times New Roman"/>
              </a:rPr>
              <a:t>解析</a:t>
            </a:r>
            <a:r>
              <a:rPr lang="en-US" altLang="zh-CN" b="1" kern="100" dirty="0">
                <a:solidFill>
                  <a:srgbClr val="FF0000"/>
                </a:solidFill>
                <a:latin typeface="IPAPANNEW"/>
                <a:ea typeface="黑体"/>
                <a:cs typeface="Times New Roman"/>
              </a:rPr>
              <a:t>]</a:t>
            </a:r>
            <a:r>
              <a:rPr lang="zh-CN" altLang="zh-CN" b="1" kern="100" dirty="0">
                <a:latin typeface="Times New Roman"/>
                <a:ea typeface="黑体"/>
                <a:cs typeface="Times New Roman"/>
              </a:rPr>
              <a:t>　</a:t>
            </a:r>
            <a:r>
              <a:rPr lang="zh-CN" altLang="zh-CN" b="1" kern="100" dirty="0">
                <a:latin typeface="Times New Roman"/>
                <a:ea typeface="楷体_GB2312"/>
                <a:cs typeface="Times New Roman"/>
              </a:rPr>
              <a:t>设气体</a:t>
            </a:r>
            <a:r>
              <a:rPr lang="en-US" altLang="zh-CN" b="1" i="1" kern="100" dirty="0">
                <a:latin typeface="Times New Roman"/>
                <a:ea typeface="楷体_GB2312"/>
                <a:cs typeface="Courier New"/>
              </a:rPr>
              <a:t>A</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B</a:t>
            </a:r>
            <a:r>
              <a:rPr lang="zh-CN" altLang="zh-CN" b="1" kern="100" dirty="0">
                <a:latin typeface="Times New Roman"/>
                <a:ea typeface="楷体_GB2312"/>
                <a:cs typeface="Times New Roman"/>
              </a:rPr>
              <a:t>产生的压强分别为</a:t>
            </a:r>
            <a:r>
              <a:rPr lang="en-US" altLang="zh-CN" b="1" i="1" kern="100" dirty="0">
                <a:latin typeface="Times New Roman"/>
                <a:ea typeface="楷体_GB2312"/>
                <a:cs typeface="Courier New"/>
              </a:rPr>
              <a:t>p</a:t>
            </a:r>
            <a:r>
              <a:rPr lang="en-US" altLang="zh-CN" b="1" i="1" kern="100" baseline="-25000" dirty="0">
                <a:latin typeface="Times New Roman"/>
                <a:ea typeface="楷体_GB2312"/>
                <a:cs typeface="Courier New"/>
              </a:rPr>
              <a:t>A</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p</a:t>
            </a:r>
            <a:r>
              <a:rPr lang="en-US" altLang="zh-CN" b="1" i="1" kern="100" baseline="-25000" dirty="0">
                <a:latin typeface="Times New Roman"/>
                <a:ea typeface="楷体_GB2312"/>
                <a:cs typeface="Courier New"/>
              </a:rPr>
              <a:t>B</a:t>
            </a:r>
            <a:r>
              <a:rPr lang="zh-CN" altLang="zh-CN" b="1" kern="100" dirty="0">
                <a:latin typeface="Times New Roman"/>
                <a:ea typeface="楷体_GB2312"/>
                <a:cs typeface="Times New Roman"/>
              </a:rPr>
              <a:t>，管横截面积</a:t>
            </a:r>
            <a:r>
              <a:rPr lang="zh-CN" altLang="zh-CN" b="1" kern="100" dirty="0" smtClean="0">
                <a:latin typeface="Times New Roman"/>
                <a:ea typeface="楷体_GB2312"/>
                <a:cs typeface="Times New Roman"/>
              </a:rPr>
              <a:t>为</a:t>
            </a:r>
            <a:r>
              <a:rPr lang="en-US" altLang="zh-CN" b="1" i="1" kern="100" dirty="0" smtClean="0">
                <a:latin typeface="Times New Roman"/>
                <a:ea typeface="楷体_GB2312"/>
                <a:cs typeface="Courier New"/>
              </a:rPr>
              <a:t>S</a:t>
            </a:r>
            <a:r>
              <a:rPr lang="zh-CN" altLang="zh-CN" b="1" kern="100" dirty="0" smtClean="0">
                <a:latin typeface="Times New Roman"/>
                <a:ea typeface="楷体_GB2312"/>
                <a:cs typeface="Times New Roman"/>
              </a:rPr>
              <a:t>，</a:t>
            </a:r>
            <a:endParaRPr lang="en-US" altLang="zh-CN" b="1" kern="100" dirty="0" smtClean="0">
              <a:latin typeface="Times New Roman"/>
              <a:ea typeface="楷体_GB2312"/>
              <a:cs typeface="Times New Roman"/>
            </a:endParaRPr>
          </a:p>
          <a:p>
            <a:pPr indent="0">
              <a:tabLst>
                <a:tab pos="5581015" algn="l"/>
              </a:tabLst>
            </a:pPr>
            <a:r>
              <a:rPr lang="zh-CN" altLang="zh-CN" b="1" kern="100" dirty="0" smtClean="0">
                <a:latin typeface="Times New Roman"/>
                <a:ea typeface="楷体_GB2312"/>
                <a:cs typeface="Times New Roman"/>
              </a:rPr>
              <a:t>取</a:t>
            </a:r>
            <a:r>
              <a:rPr lang="en-US" altLang="zh-CN" b="1" i="1" kern="100" dirty="0">
                <a:latin typeface="Times New Roman"/>
                <a:ea typeface="楷体_GB2312"/>
                <a:cs typeface="Courier New"/>
              </a:rPr>
              <a:t>a</a:t>
            </a:r>
            <a:r>
              <a:rPr lang="zh-CN" altLang="zh-CN" b="1" kern="100" dirty="0">
                <a:latin typeface="Times New Roman"/>
                <a:ea typeface="楷体_GB2312"/>
                <a:cs typeface="Times New Roman"/>
              </a:rPr>
              <a:t>液柱为研究对象进行受力分析，如图甲所示，得</a:t>
            </a:r>
            <a:r>
              <a:rPr lang="en-US" altLang="zh-CN" b="1" i="1" kern="100" dirty="0">
                <a:latin typeface="Times New Roman"/>
                <a:ea typeface="楷体_GB2312"/>
                <a:cs typeface="Courier New"/>
              </a:rPr>
              <a:t>p</a:t>
            </a:r>
            <a:r>
              <a:rPr lang="en-US" altLang="zh-CN" b="1" i="1" kern="100" baseline="-25000" dirty="0">
                <a:latin typeface="Times New Roman"/>
                <a:ea typeface="楷体_GB2312"/>
                <a:cs typeface="Courier New"/>
              </a:rPr>
              <a:t>A</a:t>
            </a:r>
            <a:r>
              <a:rPr lang="en-US" altLang="zh-CN" b="1" i="1" kern="100" dirty="0">
                <a:latin typeface="Times New Roman"/>
                <a:ea typeface="楷体_GB2312"/>
                <a:cs typeface="Courier New"/>
              </a:rPr>
              <a:t>S</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m</a:t>
            </a:r>
            <a:r>
              <a:rPr lang="en-US" altLang="zh-CN" b="1" i="1" kern="100" baseline="-25000" dirty="0">
                <a:latin typeface="Times New Roman"/>
                <a:ea typeface="楷体_GB2312"/>
                <a:cs typeface="Courier New"/>
              </a:rPr>
              <a:t>a</a:t>
            </a:r>
            <a:r>
              <a:rPr lang="en-US" altLang="zh-CN" b="1" i="1" kern="100" dirty="0">
                <a:latin typeface="Times New Roman"/>
                <a:ea typeface="楷体_GB2312"/>
                <a:cs typeface="Courier New"/>
              </a:rPr>
              <a:t>g</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p</a:t>
            </a:r>
            <a:r>
              <a:rPr lang="en-US" altLang="zh-CN" b="1" kern="100" baseline="-25000" dirty="0">
                <a:latin typeface="Times New Roman"/>
                <a:ea typeface="楷体_GB2312"/>
                <a:cs typeface="Courier New"/>
              </a:rPr>
              <a:t>0</a:t>
            </a:r>
            <a:r>
              <a:rPr lang="en-US" altLang="zh-CN" b="1" i="1" kern="100" dirty="0">
                <a:latin typeface="Times New Roman"/>
                <a:ea typeface="楷体_GB2312"/>
                <a:cs typeface="Courier New"/>
              </a:rPr>
              <a:t>S</a:t>
            </a:r>
            <a:r>
              <a:rPr lang="zh-CN" altLang="zh-CN" b="1" kern="100" dirty="0">
                <a:latin typeface="Times New Roman"/>
                <a:ea typeface="楷体_GB2312"/>
                <a:cs typeface="Times New Roman"/>
              </a:rPr>
              <a:t>，</a:t>
            </a:r>
            <a:endParaRPr lang="zh-CN" altLang="zh-CN" sz="1050" kern="100" dirty="0">
              <a:cs typeface="Courier New"/>
            </a:endParaRPr>
          </a:p>
          <a:p>
            <a:pPr indent="612140">
              <a:tabLst>
                <a:tab pos="5581015" algn="l"/>
              </a:tabLst>
            </a:pPr>
            <a:r>
              <a:rPr lang="zh-CN" altLang="zh-CN" b="1" kern="100" dirty="0">
                <a:latin typeface="Times New Roman"/>
                <a:ea typeface="楷体_GB2312"/>
                <a:cs typeface="Times New Roman"/>
              </a:rPr>
              <a:t>而</a:t>
            </a:r>
            <a:r>
              <a:rPr lang="en-US" altLang="zh-CN" b="1" i="1" kern="100" dirty="0">
                <a:latin typeface="Times New Roman"/>
                <a:ea typeface="楷体_GB2312"/>
                <a:cs typeface="Courier New"/>
              </a:rPr>
              <a:t>p</a:t>
            </a:r>
            <a:r>
              <a:rPr lang="en-US" altLang="zh-CN" b="1" i="1" kern="100" baseline="-25000" dirty="0">
                <a:latin typeface="Times New Roman"/>
                <a:ea typeface="楷体_GB2312"/>
                <a:cs typeface="Courier New"/>
              </a:rPr>
              <a:t>a</a:t>
            </a:r>
            <a:r>
              <a:rPr lang="en-US" altLang="zh-CN" b="1" i="1" kern="100" dirty="0">
                <a:latin typeface="Times New Roman"/>
                <a:ea typeface="楷体_GB2312"/>
                <a:cs typeface="Courier New"/>
              </a:rPr>
              <a:t>S</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ρgh</a:t>
            </a:r>
            <a:r>
              <a:rPr lang="en-US" altLang="zh-CN" b="1" kern="100" baseline="-25000" dirty="0">
                <a:latin typeface="Times New Roman"/>
                <a:ea typeface="楷体_GB2312"/>
                <a:cs typeface="Courier New"/>
              </a:rPr>
              <a:t>1</a:t>
            </a:r>
            <a:r>
              <a:rPr lang="en-US" altLang="zh-CN" b="1" i="1" kern="100" dirty="0">
                <a:latin typeface="Times New Roman"/>
                <a:ea typeface="楷体_GB2312"/>
                <a:cs typeface="Courier New"/>
              </a:rPr>
              <a:t>S</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m</a:t>
            </a:r>
            <a:r>
              <a:rPr lang="en-US" altLang="zh-CN" b="1" i="1" kern="100" baseline="-25000" dirty="0">
                <a:latin typeface="Times New Roman"/>
                <a:ea typeface="楷体_GB2312"/>
                <a:cs typeface="Courier New"/>
              </a:rPr>
              <a:t>a</a:t>
            </a:r>
            <a:r>
              <a:rPr lang="en-US" altLang="zh-CN" b="1" i="1" kern="100" dirty="0">
                <a:latin typeface="Times New Roman"/>
                <a:ea typeface="楷体_GB2312"/>
                <a:cs typeface="Courier New"/>
              </a:rPr>
              <a:t>g</a:t>
            </a:r>
            <a:r>
              <a:rPr lang="zh-CN" altLang="zh-CN" b="1" kern="100" dirty="0">
                <a:latin typeface="Times New Roman"/>
                <a:ea typeface="楷体_GB2312"/>
                <a:cs typeface="Times New Roman"/>
              </a:rPr>
              <a:t>，</a:t>
            </a:r>
            <a:endParaRPr lang="zh-CN" altLang="zh-CN" sz="1050" kern="100" dirty="0">
              <a:cs typeface="Courier New"/>
            </a:endParaRPr>
          </a:p>
          <a:p>
            <a:pPr indent="612140">
              <a:tabLst>
                <a:tab pos="5581015" algn="l"/>
              </a:tabLst>
            </a:pPr>
            <a:r>
              <a:rPr lang="zh-CN" altLang="zh-CN" b="1" kern="100" dirty="0">
                <a:latin typeface="Times New Roman"/>
                <a:ea typeface="楷体_GB2312"/>
                <a:cs typeface="Times New Roman"/>
              </a:rPr>
              <a:t>故</a:t>
            </a:r>
            <a:r>
              <a:rPr lang="en-US" altLang="zh-CN" b="1" i="1" kern="100" dirty="0">
                <a:latin typeface="Times New Roman"/>
                <a:ea typeface="楷体_GB2312"/>
                <a:cs typeface="Courier New"/>
              </a:rPr>
              <a:t>p</a:t>
            </a:r>
            <a:r>
              <a:rPr lang="en-US" altLang="zh-CN" b="1" i="1" kern="100" baseline="-25000" dirty="0">
                <a:latin typeface="Times New Roman"/>
                <a:ea typeface="楷体_GB2312"/>
                <a:cs typeface="Courier New"/>
              </a:rPr>
              <a:t>A</a:t>
            </a:r>
            <a:r>
              <a:rPr lang="en-US" altLang="zh-CN" b="1" i="1" kern="100" dirty="0">
                <a:latin typeface="Times New Roman"/>
                <a:ea typeface="楷体_GB2312"/>
                <a:cs typeface="Courier New"/>
              </a:rPr>
              <a:t>S</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p</a:t>
            </a:r>
            <a:r>
              <a:rPr lang="en-US" altLang="zh-CN" b="1" i="1" kern="100" baseline="-25000" dirty="0">
                <a:latin typeface="Times New Roman"/>
                <a:ea typeface="楷体_GB2312"/>
                <a:cs typeface="Courier New"/>
              </a:rPr>
              <a:t>a</a:t>
            </a:r>
            <a:r>
              <a:rPr lang="en-US" altLang="zh-CN" b="1" i="1" kern="100" dirty="0">
                <a:latin typeface="Times New Roman"/>
                <a:ea typeface="楷体_GB2312"/>
                <a:cs typeface="Courier New"/>
              </a:rPr>
              <a:t>S</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p</a:t>
            </a:r>
            <a:r>
              <a:rPr lang="en-US" altLang="zh-CN" b="1" kern="100" baseline="-25000" dirty="0">
                <a:latin typeface="Times New Roman"/>
                <a:ea typeface="楷体_GB2312"/>
                <a:cs typeface="Courier New"/>
              </a:rPr>
              <a:t>0</a:t>
            </a:r>
            <a:r>
              <a:rPr lang="en-US" altLang="zh-CN" b="1" i="1" kern="100" dirty="0">
                <a:latin typeface="Times New Roman"/>
                <a:ea typeface="楷体_GB2312"/>
                <a:cs typeface="Courier New"/>
              </a:rPr>
              <a:t>S</a:t>
            </a:r>
            <a:endParaRPr lang="zh-CN" altLang="zh-CN" sz="1050" kern="100" dirty="0">
              <a:cs typeface="Courier New"/>
            </a:endParaRPr>
          </a:p>
          <a:p>
            <a:pPr indent="612140">
              <a:tabLst>
                <a:tab pos="5581015" algn="l"/>
              </a:tabLst>
            </a:pPr>
            <a:r>
              <a:rPr lang="zh-CN" altLang="zh-CN" b="1" kern="100" dirty="0">
                <a:latin typeface="Times New Roman"/>
                <a:ea typeface="楷体_GB2312"/>
                <a:cs typeface="Times New Roman"/>
              </a:rPr>
              <a:t>所以</a:t>
            </a:r>
            <a:r>
              <a:rPr lang="en-US" altLang="zh-CN" b="1" i="1" kern="100" dirty="0">
                <a:latin typeface="Times New Roman"/>
                <a:ea typeface="楷体_GB2312"/>
                <a:cs typeface="Courier New"/>
              </a:rPr>
              <a:t>p</a:t>
            </a:r>
            <a:r>
              <a:rPr lang="en-US" altLang="zh-CN" b="1" i="1" kern="100" baseline="-25000" dirty="0">
                <a:latin typeface="Times New Roman"/>
                <a:ea typeface="楷体_GB2312"/>
                <a:cs typeface="Courier New"/>
              </a:rPr>
              <a:t>A</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p</a:t>
            </a:r>
            <a:r>
              <a:rPr lang="en-US" altLang="zh-CN" b="1" kern="100" baseline="-25000" dirty="0">
                <a:latin typeface="Times New Roman"/>
                <a:ea typeface="楷体_GB2312"/>
                <a:cs typeface="Courier New"/>
              </a:rPr>
              <a:t>0</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p</a:t>
            </a:r>
            <a:r>
              <a:rPr lang="en-US" altLang="zh-CN" b="1" i="1" kern="100" baseline="-25000" dirty="0">
                <a:latin typeface="Times New Roman"/>
                <a:ea typeface="楷体_GB2312"/>
                <a:cs typeface="Courier New"/>
              </a:rPr>
              <a:t>a</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75 cmHg</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10 cmHg</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65 cmHg</a:t>
            </a:r>
            <a:r>
              <a:rPr lang="zh-CN" altLang="zh-CN" b="1" kern="100" dirty="0">
                <a:latin typeface="Times New Roman"/>
                <a:ea typeface="楷体_GB2312"/>
                <a:cs typeface="Times New Roman"/>
              </a:rPr>
              <a:t>。</a:t>
            </a:r>
            <a:endParaRPr lang="zh-CN" altLang="zh-CN" sz="1050" kern="100" dirty="0">
              <a:cs typeface="Courier New"/>
            </a:endParaRPr>
          </a:p>
          <a:p>
            <a:pPr indent="612140" algn="just">
              <a:tabLst>
                <a:tab pos="5581015" algn="l"/>
              </a:tabLst>
            </a:pPr>
            <a:r>
              <a:rPr lang="zh-CN" altLang="zh-CN" b="1" kern="100" dirty="0">
                <a:latin typeface="Times New Roman"/>
                <a:ea typeface="楷体_GB2312"/>
                <a:cs typeface="Times New Roman"/>
              </a:rPr>
              <a:t>取液柱</a:t>
            </a:r>
            <a:r>
              <a:rPr lang="en-US" altLang="zh-CN" b="1" i="1" kern="100" dirty="0">
                <a:latin typeface="Times New Roman"/>
                <a:ea typeface="楷体_GB2312"/>
                <a:cs typeface="Courier New"/>
              </a:rPr>
              <a:t>b</a:t>
            </a:r>
            <a:r>
              <a:rPr lang="zh-CN" altLang="zh-CN" b="1" kern="100" dirty="0">
                <a:latin typeface="Times New Roman"/>
                <a:ea typeface="楷体_GB2312"/>
                <a:cs typeface="Times New Roman"/>
              </a:rPr>
              <a:t>为研究对象进行受力分析，如图乙所示，同理可得</a:t>
            </a:r>
            <a:r>
              <a:rPr lang="en-US" altLang="zh-CN" b="1" i="1" kern="100" dirty="0">
                <a:latin typeface="Times New Roman"/>
                <a:ea typeface="楷体_GB2312"/>
                <a:cs typeface="Courier New"/>
              </a:rPr>
              <a:t>p</a:t>
            </a:r>
            <a:r>
              <a:rPr lang="en-US" altLang="zh-CN" b="1" i="1" kern="100" baseline="-25000" dirty="0">
                <a:latin typeface="Times New Roman"/>
                <a:ea typeface="楷体_GB2312"/>
                <a:cs typeface="Courier New"/>
              </a:rPr>
              <a:t>B</a:t>
            </a:r>
            <a:r>
              <a:rPr lang="en-US" altLang="zh-CN" b="1" i="1" kern="100" dirty="0">
                <a:latin typeface="Times New Roman"/>
                <a:ea typeface="楷体_GB2312"/>
                <a:cs typeface="Courier New"/>
              </a:rPr>
              <a:t>S</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p</a:t>
            </a:r>
            <a:r>
              <a:rPr lang="en-US" altLang="zh-CN" b="1" i="1" kern="100" baseline="-25000" dirty="0">
                <a:latin typeface="Times New Roman"/>
                <a:ea typeface="楷体_GB2312"/>
                <a:cs typeface="Courier New"/>
              </a:rPr>
              <a:t>b</a:t>
            </a:r>
            <a:r>
              <a:rPr lang="en-US" altLang="zh-CN" b="1" i="1" kern="100" dirty="0">
                <a:latin typeface="Times New Roman"/>
                <a:ea typeface="楷体_GB2312"/>
                <a:cs typeface="Courier New"/>
              </a:rPr>
              <a:t>S</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p</a:t>
            </a:r>
            <a:r>
              <a:rPr lang="en-US" altLang="zh-CN" b="1" i="1" kern="100" baseline="-25000" dirty="0">
                <a:latin typeface="Times New Roman"/>
                <a:ea typeface="楷体_GB2312"/>
                <a:cs typeface="Courier New"/>
              </a:rPr>
              <a:t>A</a:t>
            </a:r>
            <a:r>
              <a:rPr lang="en-US" altLang="zh-CN" b="1" i="1" kern="100" dirty="0">
                <a:latin typeface="Times New Roman"/>
                <a:ea typeface="楷体_GB2312"/>
                <a:cs typeface="Courier New"/>
              </a:rPr>
              <a:t>S</a:t>
            </a:r>
            <a:endParaRPr lang="zh-CN" altLang="zh-CN" sz="1050" kern="100" dirty="0">
              <a:cs typeface="Courier New"/>
            </a:endParaRPr>
          </a:p>
          <a:p>
            <a:pPr indent="612140" algn="just">
              <a:tabLst>
                <a:tab pos="5581015" algn="l"/>
              </a:tabLst>
            </a:pPr>
            <a:r>
              <a:rPr lang="zh-CN" altLang="zh-CN" b="1" kern="100" dirty="0">
                <a:latin typeface="Times New Roman"/>
                <a:ea typeface="楷体_GB2312"/>
                <a:cs typeface="Times New Roman"/>
              </a:rPr>
              <a:t>所以</a:t>
            </a:r>
            <a:r>
              <a:rPr lang="en-US" altLang="zh-CN" b="1" i="1" kern="100" dirty="0">
                <a:latin typeface="Times New Roman"/>
                <a:ea typeface="楷体_GB2312"/>
                <a:cs typeface="Courier New"/>
              </a:rPr>
              <a:t>p</a:t>
            </a:r>
            <a:r>
              <a:rPr lang="en-US" altLang="zh-CN" b="1" i="1" kern="100" baseline="-25000" dirty="0">
                <a:latin typeface="Times New Roman"/>
                <a:ea typeface="楷体_GB2312"/>
                <a:cs typeface="Courier New"/>
              </a:rPr>
              <a:t>B</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p</a:t>
            </a:r>
            <a:r>
              <a:rPr lang="en-US" altLang="zh-CN" b="1" i="1" kern="100" baseline="-25000" dirty="0">
                <a:latin typeface="Times New Roman"/>
                <a:ea typeface="楷体_GB2312"/>
                <a:cs typeface="Courier New"/>
              </a:rPr>
              <a:t>A</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p</a:t>
            </a:r>
            <a:r>
              <a:rPr lang="en-US" altLang="zh-CN" b="1" i="1" kern="100" baseline="-25000" dirty="0">
                <a:latin typeface="Times New Roman"/>
                <a:ea typeface="楷体_GB2312"/>
                <a:cs typeface="Courier New"/>
              </a:rPr>
              <a:t>b</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65 cmHg</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5 cmHg</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60 cmHg</a:t>
            </a:r>
            <a:r>
              <a:rPr lang="zh-CN" altLang="zh-CN" b="1" kern="100" dirty="0">
                <a:latin typeface="Times New Roman"/>
                <a:ea typeface="楷体_GB2312"/>
                <a:cs typeface="Times New Roman"/>
              </a:rPr>
              <a:t>。</a:t>
            </a:r>
            <a:endParaRPr lang="zh-CN" altLang="zh-CN" sz="1050" kern="100" dirty="0">
              <a:cs typeface="Courier New"/>
            </a:endParaRPr>
          </a:p>
          <a:p>
            <a:pPr indent="0" algn="just">
              <a:tabLst>
                <a:tab pos="5581015" algn="l"/>
              </a:tabLst>
            </a:pPr>
            <a:endParaRPr lang="en-US" altLang="zh-CN" b="1" kern="100" dirty="0" smtClean="0">
              <a:latin typeface="Times New Roman"/>
              <a:cs typeface="Times New Roman"/>
            </a:endParaRPr>
          </a:p>
          <a:p>
            <a:pPr indent="0" algn="just">
              <a:tabLst>
                <a:tab pos="5581015" algn="l"/>
              </a:tabLst>
            </a:pPr>
            <a:endParaRPr lang="zh-CN" altLang="zh-CN" sz="1050" kern="100" dirty="0">
              <a:cs typeface="Courier New"/>
            </a:endParaRPr>
          </a:p>
          <a:p>
            <a:endParaRPr lang="zh-CN" altLang="en-US" dirty="0"/>
          </a:p>
        </p:txBody>
      </p:sp>
      <p:pic>
        <p:nvPicPr>
          <p:cNvPr id="9218" name="Picture 2" descr="F:\粤教版物理选择性必修第三册\WLXKCXALKXS-19.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10505295" y="309363"/>
            <a:ext cx="1207816" cy="17514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9" name="Picture 3" descr="F:\粤教版物理选择性必修第三册\WLXKCXALKXS-20.tif"/>
          <p:cNvPicPr>
            <a:picLocks noChangeAspect="1" noChangeArrowheads="1"/>
          </p:cNvPicPr>
          <p:nvPr/>
        </p:nvPicPr>
        <p:blipFill>
          <a:blip r:embed="rId4" r:link="rId5" cstate="print">
            <a:extLst>
              <a:ext uri="{28A0092B-C50C-407E-A947-70E740481C1C}">
                <a14:useLocalDpi xmlns:a14="http://schemas.microsoft.com/office/drawing/2010/main" val="0"/>
              </a:ext>
            </a:extLst>
          </a:blip>
          <a:srcRect/>
          <a:stretch>
            <a:fillRect/>
          </a:stretch>
        </p:blipFill>
        <p:spPr bwMode="auto">
          <a:xfrm>
            <a:off x="10059127" y="2676612"/>
            <a:ext cx="1439060" cy="1544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a:xfrm>
            <a:off x="7712668" y="6093296"/>
            <a:ext cx="4073551" cy="576248"/>
          </a:xfrm>
          <a:prstGeom prst="rect">
            <a:avLst/>
          </a:prstGeom>
        </p:spPr>
        <p:txBody>
          <a:bodyPr wrap="none">
            <a:spAutoFit/>
          </a:bodyPr>
          <a:lstStyle/>
          <a:p>
            <a:pPr algn="just">
              <a:lnSpc>
                <a:spcPct val="150000"/>
              </a:lnSpc>
              <a:spcAft>
                <a:spcPts val="0"/>
              </a:spcAft>
              <a:tabLst>
                <a:tab pos="5581015" algn="l"/>
              </a:tabLst>
            </a:pPr>
            <a:r>
              <a:rPr lang="en-US" altLang="zh-CN" sz="2400" b="1" kern="100" dirty="0">
                <a:solidFill>
                  <a:srgbClr val="FF0000"/>
                </a:solidFill>
                <a:latin typeface="IPAPANNEW"/>
                <a:ea typeface="黑体"/>
                <a:cs typeface="Times New Roman"/>
              </a:rPr>
              <a:t>[</a:t>
            </a:r>
            <a:r>
              <a:rPr lang="zh-CN" altLang="zh-CN" sz="2400" b="1" kern="100" dirty="0">
                <a:solidFill>
                  <a:srgbClr val="FF0000"/>
                </a:solidFill>
                <a:latin typeface="IPAPANNEW"/>
                <a:ea typeface="黑体"/>
                <a:cs typeface="Times New Roman"/>
              </a:rPr>
              <a:t>答案</a:t>
            </a:r>
            <a:r>
              <a:rPr lang="en-US" altLang="zh-CN" sz="2400" b="1" kern="100" dirty="0">
                <a:solidFill>
                  <a:srgbClr val="FF0000"/>
                </a:solidFill>
                <a:latin typeface="IPAPANNEW"/>
                <a:ea typeface="黑体"/>
                <a:cs typeface="Times New Roman"/>
              </a:rPr>
              <a:t>]</a:t>
            </a:r>
            <a:r>
              <a:rPr lang="zh-CN" altLang="zh-CN" sz="2400" b="1" kern="100" dirty="0">
                <a:latin typeface="Times New Roman"/>
                <a:ea typeface="黑体"/>
                <a:cs typeface="Times New Roman"/>
              </a:rPr>
              <a:t>　</a:t>
            </a:r>
            <a:r>
              <a:rPr lang="en-US" altLang="zh-CN" sz="2400" b="1" kern="100" dirty="0">
                <a:latin typeface="Times New Roman"/>
                <a:cs typeface="Courier New"/>
              </a:rPr>
              <a:t>65 cmHg</a:t>
            </a:r>
            <a:r>
              <a:rPr lang="zh-CN" altLang="zh-CN" sz="2400" b="1" kern="100" dirty="0">
                <a:latin typeface="Times New Roman"/>
                <a:cs typeface="Times New Roman"/>
              </a:rPr>
              <a:t>　</a:t>
            </a:r>
            <a:r>
              <a:rPr lang="en-US" altLang="zh-CN" sz="2400" b="1" kern="100" dirty="0">
                <a:latin typeface="Times New Roman"/>
                <a:cs typeface="Courier New"/>
              </a:rPr>
              <a:t>60 cmHg</a:t>
            </a:r>
            <a:endParaRPr lang="zh-CN" altLang="zh-CN" sz="2400" kern="100" dirty="0">
              <a:effectLst/>
              <a:latin typeface="宋体"/>
              <a:cs typeface="Courier New"/>
            </a:endParaRPr>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animEffect transition="in" filter="randombar(horizontal)">
                                      <p:cBhvr>
                                        <p:cTn id="7" dur="500"/>
                                        <p:tgtEl>
                                          <p:spTgt spid="2">
                                            <p:txEl>
                                              <p:pRg st="4" end="4"/>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2">
                                            <p:txEl>
                                              <p:pRg st="5" end="5"/>
                                            </p:txEl>
                                          </p:spTgt>
                                        </p:tgtEl>
                                        <p:attrNameLst>
                                          <p:attrName>style.visibility</p:attrName>
                                        </p:attrNameLst>
                                      </p:cBhvr>
                                      <p:to>
                                        <p:strVal val="visible"/>
                                      </p:to>
                                    </p:set>
                                    <p:animEffect transition="in" filter="randombar(horizontal)">
                                      <p:cBhvr>
                                        <p:cTn id="10" dur="500"/>
                                        <p:tgtEl>
                                          <p:spTgt spid="2">
                                            <p:txEl>
                                              <p:pRg st="5" end="5"/>
                                            </p:txEl>
                                          </p:spTgt>
                                        </p:tgtEl>
                                      </p:cBhvr>
                                    </p:animEffect>
                                  </p:childTnLst>
                                </p:cTn>
                              </p:par>
                              <p:par>
                                <p:cTn id="11" presetID="14" presetClass="entr" presetSubtype="10" fill="hold" nodeType="withEffect">
                                  <p:stCondLst>
                                    <p:cond delay="0"/>
                                  </p:stCondLst>
                                  <p:childTnLst>
                                    <p:set>
                                      <p:cBhvr>
                                        <p:cTn id="12" dur="1" fill="hold">
                                          <p:stCondLst>
                                            <p:cond delay="0"/>
                                          </p:stCondLst>
                                        </p:cTn>
                                        <p:tgtEl>
                                          <p:spTgt spid="2">
                                            <p:txEl>
                                              <p:pRg st="6" end="6"/>
                                            </p:txEl>
                                          </p:spTgt>
                                        </p:tgtEl>
                                        <p:attrNameLst>
                                          <p:attrName>style.visibility</p:attrName>
                                        </p:attrNameLst>
                                      </p:cBhvr>
                                      <p:to>
                                        <p:strVal val="visible"/>
                                      </p:to>
                                    </p:set>
                                    <p:animEffect transition="in" filter="randombar(horizontal)">
                                      <p:cBhvr>
                                        <p:cTn id="13" dur="500"/>
                                        <p:tgtEl>
                                          <p:spTgt spid="2">
                                            <p:txEl>
                                              <p:pRg st="6" end="6"/>
                                            </p:txEl>
                                          </p:spTgt>
                                        </p:tgtEl>
                                      </p:cBhvr>
                                    </p:animEffect>
                                  </p:childTnLst>
                                </p:cTn>
                              </p:par>
                              <p:par>
                                <p:cTn id="14" presetID="14" presetClass="entr" presetSubtype="10" fill="hold" nodeType="withEffect">
                                  <p:stCondLst>
                                    <p:cond delay="0"/>
                                  </p:stCondLst>
                                  <p:childTnLst>
                                    <p:set>
                                      <p:cBhvr>
                                        <p:cTn id="15" dur="1" fill="hold">
                                          <p:stCondLst>
                                            <p:cond delay="0"/>
                                          </p:stCondLst>
                                        </p:cTn>
                                        <p:tgtEl>
                                          <p:spTgt spid="2">
                                            <p:txEl>
                                              <p:pRg st="7" end="7"/>
                                            </p:txEl>
                                          </p:spTgt>
                                        </p:tgtEl>
                                        <p:attrNameLst>
                                          <p:attrName>style.visibility</p:attrName>
                                        </p:attrNameLst>
                                      </p:cBhvr>
                                      <p:to>
                                        <p:strVal val="visible"/>
                                      </p:to>
                                    </p:set>
                                    <p:animEffect transition="in" filter="randombar(horizontal)">
                                      <p:cBhvr>
                                        <p:cTn id="16" dur="500"/>
                                        <p:tgtEl>
                                          <p:spTgt spid="2">
                                            <p:txEl>
                                              <p:pRg st="7" end="7"/>
                                            </p:txEl>
                                          </p:spTgt>
                                        </p:tgtEl>
                                      </p:cBhvr>
                                    </p:animEffect>
                                  </p:childTnLst>
                                </p:cTn>
                              </p:par>
                              <p:par>
                                <p:cTn id="17" presetID="14" presetClass="entr" presetSubtype="10" fill="hold" nodeType="withEffect">
                                  <p:stCondLst>
                                    <p:cond delay="0"/>
                                  </p:stCondLst>
                                  <p:childTnLst>
                                    <p:set>
                                      <p:cBhvr>
                                        <p:cTn id="18" dur="1" fill="hold">
                                          <p:stCondLst>
                                            <p:cond delay="0"/>
                                          </p:stCondLst>
                                        </p:cTn>
                                        <p:tgtEl>
                                          <p:spTgt spid="2">
                                            <p:txEl>
                                              <p:pRg st="8" end="8"/>
                                            </p:txEl>
                                          </p:spTgt>
                                        </p:tgtEl>
                                        <p:attrNameLst>
                                          <p:attrName>style.visibility</p:attrName>
                                        </p:attrNameLst>
                                      </p:cBhvr>
                                      <p:to>
                                        <p:strVal val="visible"/>
                                      </p:to>
                                    </p:set>
                                    <p:animEffect transition="in" filter="randombar(horizontal)">
                                      <p:cBhvr>
                                        <p:cTn id="19" dur="500"/>
                                        <p:tgtEl>
                                          <p:spTgt spid="2">
                                            <p:txEl>
                                              <p:pRg st="8" end="8"/>
                                            </p:txEl>
                                          </p:spTgt>
                                        </p:tgtEl>
                                      </p:cBhvr>
                                    </p:animEffect>
                                  </p:childTnLst>
                                </p:cTn>
                              </p:par>
                              <p:par>
                                <p:cTn id="20" presetID="14" presetClass="entr" presetSubtype="10" fill="hold" nodeType="withEffect">
                                  <p:stCondLst>
                                    <p:cond delay="0"/>
                                  </p:stCondLst>
                                  <p:childTnLst>
                                    <p:set>
                                      <p:cBhvr>
                                        <p:cTn id="21" dur="1" fill="hold">
                                          <p:stCondLst>
                                            <p:cond delay="0"/>
                                          </p:stCondLst>
                                        </p:cTn>
                                        <p:tgtEl>
                                          <p:spTgt spid="2">
                                            <p:txEl>
                                              <p:pRg st="9" end="9"/>
                                            </p:txEl>
                                          </p:spTgt>
                                        </p:tgtEl>
                                        <p:attrNameLst>
                                          <p:attrName>style.visibility</p:attrName>
                                        </p:attrNameLst>
                                      </p:cBhvr>
                                      <p:to>
                                        <p:strVal val="visible"/>
                                      </p:to>
                                    </p:set>
                                    <p:animEffect transition="in" filter="randombar(horizontal)">
                                      <p:cBhvr>
                                        <p:cTn id="22" dur="500"/>
                                        <p:tgtEl>
                                          <p:spTgt spid="2">
                                            <p:txEl>
                                              <p:pRg st="9" end="9"/>
                                            </p:txEl>
                                          </p:spTgt>
                                        </p:tgtEl>
                                      </p:cBhvr>
                                    </p:animEffect>
                                  </p:childTnLst>
                                </p:cTn>
                              </p:par>
                              <p:par>
                                <p:cTn id="23" presetID="14" presetClass="entr" presetSubtype="10" fill="hold" nodeType="withEffect">
                                  <p:stCondLst>
                                    <p:cond delay="0"/>
                                  </p:stCondLst>
                                  <p:childTnLst>
                                    <p:set>
                                      <p:cBhvr>
                                        <p:cTn id="24" dur="1" fill="hold">
                                          <p:stCondLst>
                                            <p:cond delay="0"/>
                                          </p:stCondLst>
                                        </p:cTn>
                                        <p:tgtEl>
                                          <p:spTgt spid="2">
                                            <p:txEl>
                                              <p:pRg st="10" end="10"/>
                                            </p:txEl>
                                          </p:spTgt>
                                        </p:tgtEl>
                                        <p:attrNameLst>
                                          <p:attrName>style.visibility</p:attrName>
                                        </p:attrNameLst>
                                      </p:cBhvr>
                                      <p:to>
                                        <p:strVal val="visible"/>
                                      </p:to>
                                    </p:set>
                                    <p:animEffect transition="in" filter="randombar(horizontal)">
                                      <p:cBhvr>
                                        <p:cTn id="25" dur="500"/>
                                        <p:tgtEl>
                                          <p:spTgt spid="2">
                                            <p:txEl>
                                              <p:pRg st="10" end="10"/>
                                            </p:txEl>
                                          </p:spTgt>
                                        </p:tgtEl>
                                      </p:cBhvr>
                                    </p:animEffect>
                                  </p:childTnLst>
                                </p:cTn>
                              </p:par>
                              <p:par>
                                <p:cTn id="26" presetID="14" presetClass="entr" presetSubtype="10" fill="hold" nodeType="withEffect">
                                  <p:stCondLst>
                                    <p:cond delay="0"/>
                                  </p:stCondLst>
                                  <p:childTnLst>
                                    <p:set>
                                      <p:cBhvr>
                                        <p:cTn id="27" dur="1" fill="hold">
                                          <p:stCondLst>
                                            <p:cond delay="0"/>
                                          </p:stCondLst>
                                        </p:cTn>
                                        <p:tgtEl>
                                          <p:spTgt spid="9219"/>
                                        </p:tgtEl>
                                        <p:attrNameLst>
                                          <p:attrName>style.visibility</p:attrName>
                                        </p:attrNameLst>
                                      </p:cBhvr>
                                      <p:to>
                                        <p:strVal val="visible"/>
                                      </p:to>
                                    </p:set>
                                    <p:animEffect transition="in" filter="randombar(horizontal)">
                                      <p:cBhvr>
                                        <p:cTn id="28" dur="500"/>
                                        <p:tgtEl>
                                          <p:spTgt spid="9219"/>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grpId="0"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randombar(horizontal)">
                                      <p:cBhvr>
                                        <p:cTn id="3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24979" y="1844824"/>
            <a:ext cx="10975658" cy="3312370"/>
          </a:xfrm>
        </p:spPr>
        <p:txBody>
          <a:bodyPr/>
          <a:lstStyle/>
          <a:p>
            <a:pPr indent="612140" algn="just">
              <a:lnSpc>
                <a:spcPct val="200000"/>
              </a:lnSpc>
              <a:tabLst>
                <a:tab pos="5581015" algn="l"/>
              </a:tabLst>
            </a:pPr>
            <a:r>
              <a:rPr lang="zh-CN" altLang="zh-CN" b="1" kern="100" dirty="0">
                <a:latin typeface="Times New Roman"/>
                <a:ea typeface="楷体_GB2312"/>
                <a:cs typeface="Times New Roman"/>
              </a:rPr>
              <a:t>求气体压强关键是分清容器是否为平衡状态，进而选择研究对象</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整体或隔离</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进行受力分析，列对应的状态方程。若容器处于平衡状态，则列方程</a:t>
            </a:r>
            <a:r>
              <a:rPr lang="en-US" altLang="zh-CN" b="1" i="1" kern="100" dirty="0">
                <a:latin typeface="Times New Roman"/>
                <a:ea typeface="楷体_GB2312"/>
                <a:cs typeface="Courier New"/>
              </a:rPr>
              <a:t>F</a:t>
            </a:r>
            <a:r>
              <a:rPr lang="zh-CN" altLang="zh-CN" b="1" kern="100" baseline="-25000" dirty="0">
                <a:latin typeface="Times New Roman"/>
                <a:ea typeface="楷体_GB2312"/>
                <a:cs typeface="Times New Roman"/>
              </a:rPr>
              <a:t>合</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0</a:t>
            </a:r>
            <a:r>
              <a:rPr lang="zh-CN" altLang="zh-CN" b="1" kern="100" dirty="0">
                <a:latin typeface="Times New Roman"/>
                <a:ea typeface="楷体_GB2312"/>
                <a:cs typeface="Times New Roman"/>
              </a:rPr>
              <a:t>；若容器有一定加速度，则列方程</a:t>
            </a:r>
            <a:r>
              <a:rPr lang="en-US" altLang="zh-CN" b="1" i="1" kern="100" dirty="0">
                <a:latin typeface="Times New Roman"/>
                <a:ea typeface="楷体_GB2312"/>
                <a:cs typeface="Courier New"/>
              </a:rPr>
              <a:t>F</a:t>
            </a:r>
            <a:r>
              <a:rPr lang="zh-CN" altLang="zh-CN" b="1" kern="100" baseline="-25000" dirty="0">
                <a:latin typeface="Times New Roman"/>
                <a:ea typeface="楷体_GB2312"/>
                <a:cs typeface="Times New Roman"/>
              </a:rPr>
              <a:t>合</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ma</a:t>
            </a:r>
            <a:r>
              <a:rPr lang="zh-CN" altLang="zh-CN" b="1" kern="100" dirty="0">
                <a:latin typeface="Times New Roman"/>
                <a:ea typeface="楷体_GB2312"/>
                <a:cs typeface="Times New Roman"/>
              </a:rPr>
              <a:t>。在确定研究对象时，要注意整体法和隔离法交替使用。</a:t>
            </a:r>
            <a:endParaRPr lang="zh-CN" altLang="zh-CN" sz="1050" kern="100" dirty="0">
              <a:cs typeface="Courier New"/>
            </a:endParaRPr>
          </a:p>
        </p:txBody>
      </p:sp>
      <p:pic>
        <p:nvPicPr>
          <p:cNvPr id="11266" name="Picture 2" descr="解题锦囊2.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841003" y="1484784"/>
            <a:ext cx="1800200" cy="415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3760153211"/>
              </p:ext>
            </p:extLst>
          </p:nvPr>
        </p:nvGraphicFramePr>
        <p:xfrm>
          <a:off x="841003" y="509736"/>
          <a:ext cx="10442575" cy="5943600"/>
        </p:xfrm>
        <a:graphic>
          <a:graphicData uri="http://schemas.openxmlformats.org/presentationml/2006/ole">
            <mc:AlternateContent xmlns:mc="http://schemas.openxmlformats.org/markup-compatibility/2006">
              <mc:Choice xmlns:v="urn:schemas-microsoft-com:vml" Requires="v">
                <p:oleObj spid="_x0000_s15397" name="文档" r:id="rId3" imgW="10630384" imgH="6060551" progId="Word.Document.12">
                  <p:embed/>
                </p:oleObj>
              </mc:Choice>
              <mc:Fallback>
                <p:oleObj name="文档" r:id="rId3" imgW="10630384" imgH="6060551" progId="Word.Document.12">
                  <p:embed/>
                  <p:pic>
                    <p:nvPicPr>
                      <p:cNvPr id="0" name=""/>
                      <p:cNvPicPr/>
                      <p:nvPr/>
                    </p:nvPicPr>
                    <p:blipFill>
                      <a:blip r:embed="rId4"/>
                      <a:stretch>
                        <a:fillRect/>
                      </a:stretch>
                    </p:blipFill>
                    <p:spPr>
                      <a:xfrm>
                        <a:off x="841003" y="509736"/>
                        <a:ext cx="10442575" cy="5943600"/>
                      </a:xfrm>
                      <a:prstGeom prst="rect">
                        <a:avLst/>
                      </a:prstGeom>
                    </p:spPr>
                  </p:pic>
                </p:oleObj>
              </mc:Fallback>
            </mc:AlternateContent>
          </a:graphicData>
        </a:graphic>
      </p:graphicFrame>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2439009289"/>
              </p:ext>
            </p:extLst>
          </p:nvPr>
        </p:nvGraphicFramePr>
        <p:xfrm>
          <a:off x="912813" y="2556049"/>
          <a:ext cx="10367962" cy="2097087"/>
        </p:xfrm>
        <a:graphic>
          <a:graphicData uri="http://schemas.openxmlformats.org/presentationml/2006/ole">
            <mc:AlternateContent xmlns:mc="http://schemas.openxmlformats.org/markup-compatibility/2006">
              <mc:Choice xmlns:v="urn:schemas-microsoft-com:vml" Requires="v">
                <p:oleObj spid="_x0000_s16421" name="文档" r:id="rId3" imgW="10367808" imgH="2096609" progId="Word.Document.12">
                  <p:embed/>
                </p:oleObj>
              </mc:Choice>
              <mc:Fallback>
                <p:oleObj name="文档" r:id="rId3" imgW="10367808" imgH="2096609" progId="Word.Document.12">
                  <p:embed/>
                  <p:pic>
                    <p:nvPicPr>
                      <p:cNvPr id="0" name=""/>
                      <p:cNvPicPr/>
                      <p:nvPr/>
                    </p:nvPicPr>
                    <p:blipFill>
                      <a:blip r:embed="rId4"/>
                      <a:stretch>
                        <a:fillRect/>
                      </a:stretch>
                    </p:blipFill>
                    <p:spPr>
                      <a:xfrm>
                        <a:off x="912813" y="2556049"/>
                        <a:ext cx="10367962" cy="2097087"/>
                      </a:xfrm>
                      <a:prstGeom prst="rect">
                        <a:avLst/>
                      </a:prstGeom>
                    </p:spPr>
                  </p:pic>
                </p:oleObj>
              </mc:Fallback>
            </mc:AlternateContent>
          </a:graphicData>
        </a:graphic>
      </p:graphicFrame>
      <p:sp>
        <p:nvSpPr>
          <p:cNvPr id="5" name="矩形 4"/>
          <p:cNvSpPr/>
          <p:nvPr/>
        </p:nvSpPr>
        <p:spPr>
          <a:xfrm>
            <a:off x="873533" y="4119463"/>
            <a:ext cx="1335622" cy="461665"/>
          </a:xfrm>
          <a:prstGeom prst="rect">
            <a:avLst/>
          </a:prstGeom>
        </p:spPr>
        <p:txBody>
          <a:bodyPr wrap="none">
            <a:spAutoFit/>
          </a:bodyPr>
          <a:lstStyle/>
          <a:p>
            <a:r>
              <a:rPr lang="zh-CN" altLang="zh-CN" sz="2400" b="1" kern="100" dirty="0">
                <a:solidFill>
                  <a:srgbClr val="FF0000"/>
                </a:solidFill>
                <a:latin typeface="Times New Roman"/>
                <a:ea typeface="黑体"/>
                <a:cs typeface="Times New Roman"/>
              </a:rPr>
              <a:t>答案：</a:t>
            </a:r>
            <a:r>
              <a:rPr lang="en-US" altLang="zh-CN" sz="2400" b="1" kern="100" dirty="0">
                <a:latin typeface="Times New Roman"/>
                <a:ea typeface="楷体_GB2312"/>
              </a:rPr>
              <a:t>C</a:t>
            </a:r>
            <a:endParaRPr lang="zh-CN" altLang="en-US" sz="2400"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336947" y="404664"/>
            <a:ext cx="11357561" cy="4464498"/>
          </a:xfrm>
        </p:spPr>
        <p:txBody>
          <a:bodyPr/>
          <a:lstStyle/>
          <a:p>
            <a:pPr marL="452438" indent="-452438" algn="just">
              <a:tabLst>
                <a:tab pos="5581015" algn="l"/>
              </a:tabLst>
            </a:pPr>
            <a:r>
              <a:rPr lang="en-US" altLang="zh-CN" b="1" kern="100" dirty="0" smtClean="0">
                <a:latin typeface="Times New Roman"/>
                <a:cs typeface="Courier New"/>
              </a:rPr>
              <a:t>2</a:t>
            </a:r>
            <a:r>
              <a:rPr lang="zh-CN" altLang="zh-CN" b="1" kern="100" dirty="0" smtClean="0">
                <a:latin typeface="Times New Roman"/>
                <a:cs typeface="Times New Roman"/>
              </a:rPr>
              <a:t>．有</a:t>
            </a:r>
            <a:r>
              <a:rPr lang="zh-CN" altLang="zh-CN" b="1" kern="100" dirty="0">
                <a:latin typeface="Times New Roman"/>
                <a:cs typeface="Times New Roman"/>
              </a:rPr>
              <a:t>一段</a:t>
            </a:r>
            <a:r>
              <a:rPr lang="en-US" altLang="zh-CN" b="1" kern="100" dirty="0">
                <a:latin typeface="Times New Roman"/>
                <a:cs typeface="Courier New"/>
              </a:rPr>
              <a:t>12 cm</a:t>
            </a:r>
            <a:r>
              <a:rPr lang="zh-CN" altLang="zh-CN" b="1" kern="100" dirty="0">
                <a:latin typeface="Times New Roman"/>
                <a:cs typeface="Times New Roman"/>
              </a:rPr>
              <a:t>长的汞柱，在均匀玻璃管中封住一定质量的气体，若</a:t>
            </a:r>
            <a:r>
              <a:rPr lang="zh-CN" altLang="zh-CN" b="1" kern="100" dirty="0" smtClean="0">
                <a:latin typeface="Times New Roman"/>
                <a:cs typeface="Times New Roman"/>
              </a:rPr>
              <a:t>开</a:t>
            </a:r>
            <a:endParaRPr lang="en-US" altLang="zh-CN" b="1" kern="100" dirty="0" smtClean="0">
              <a:latin typeface="Times New Roman"/>
              <a:cs typeface="Times New Roman"/>
            </a:endParaRPr>
          </a:p>
          <a:p>
            <a:pPr marL="452438" indent="-452438" algn="just">
              <a:tabLst>
                <a:tab pos="5581015" algn="l"/>
              </a:tabLst>
            </a:pPr>
            <a:r>
              <a:rPr lang="en-US" altLang="zh-CN" b="1" kern="100" dirty="0">
                <a:latin typeface="Times New Roman"/>
                <a:cs typeface="Times New Roman"/>
              </a:rPr>
              <a:t>	</a:t>
            </a:r>
            <a:r>
              <a:rPr lang="zh-CN" altLang="zh-CN" b="1" kern="100" dirty="0" smtClean="0">
                <a:latin typeface="Times New Roman"/>
                <a:cs typeface="Times New Roman"/>
              </a:rPr>
              <a:t>口</a:t>
            </a:r>
            <a:r>
              <a:rPr lang="zh-CN" altLang="zh-CN" b="1" kern="100" dirty="0">
                <a:latin typeface="Times New Roman"/>
                <a:cs typeface="Times New Roman"/>
              </a:rPr>
              <a:t>向上将玻璃管放置在倾角为</a:t>
            </a:r>
            <a:r>
              <a:rPr lang="en-US" altLang="zh-CN" b="1" kern="100" dirty="0">
                <a:latin typeface="Times New Roman"/>
                <a:cs typeface="Courier New"/>
              </a:rPr>
              <a:t>30°</a:t>
            </a:r>
            <a:r>
              <a:rPr lang="zh-CN" altLang="zh-CN" b="1" kern="100" dirty="0">
                <a:latin typeface="Times New Roman"/>
                <a:cs typeface="Times New Roman"/>
              </a:rPr>
              <a:t>的光滑斜面上</a:t>
            </a:r>
            <a:r>
              <a:rPr lang="en-US" altLang="zh-CN" b="1" kern="100" dirty="0">
                <a:latin typeface="Times New Roman"/>
                <a:cs typeface="Courier New"/>
              </a:rPr>
              <a:t>(</a:t>
            </a:r>
            <a:r>
              <a:rPr lang="zh-CN" altLang="zh-CN" b="1" kern="100" dirty="0">
                <a:latin typeface="Times New Roman"/>
                <a:cs typeface="Times New Roman"/>
              </a:rPr>
              <a:t>如图所示</a:t>
            </a:r>
            <a:r>
              <a:rPr lang="en-US" altLang="zh-CN" b="1" kern="100" dirty="0">
                <a:latin typeface="Times New Roman"/>
                <a:cs typeface="Courier New"/>
              </a:rPr>
              <a:t>)</a:t>
            </a:r>
            <a:r>
              <a:rPr lang="zh-CN" altLang="zh-CN" b="1" kern="100" dirty="0">
                <a:latin typeface="Times New Roman"/>
                <a:cs typeface="Times New Roman"/>
              </a:rPr>
              <a:t>，在下</a:t>
            </a:r>
            <a:r>
              <a:rPr lang="zh-CN" altLang="zh-CN" b="1" kern="100" dirty="0" smtClean="0">
                <a:latin typeface="Times New Roman"/>
                <a:cs typeface="Times New Roman"/>
              </a:rPr>
              <a:t>滑</a:t>
            </a:r>
            <a:endParaRPr lang="en-US" altLang="zh-CN" b="1" kern="100" dirty="0" smtClean="0">
              <a:latin typeface="Times New Roman"/>
              <a:cs typeface="Times New Roman"/>
            </a:endParaRPr>
          </a:p>
          <a:p>
            <a:pPr marL="452438" indent="-452438" algn="just">
              <a:tabLst>
                <a:tab pos="5581015" algn="l"/>
              </a:tabLst>
            </a:pPr>
            <a:r>
              <a:rPr lang="en-US" altLang="zh-CN" b="1" kern="100" dirty="0" smtClean="0">
                <a:latin typeface="Times New Roman"/>
                <a:cs typeface="Times New Roman"/>
              </a:rPr>
              <a:t>	</a:t>
            </a:r>
            <a:r>
              <a:rPr lang="zh-CN" altLang="zh-CN" b="1" kern="100" dirty="0" smtClean="0">
                <a:latin typeface="Times New Roman"/>
                <a:cs typeface="Times New Roman"/>
              </a:rPr>
              <a:t>过程中被封闭气体的压强为</a:t>
            </a:r>
            <a:r>
              <a:rPr lang="en-US" altLang="zh-CN" b="1" kern="100" dirty="0" smtClean="0">
                <a:latin typeface="Times New Roman"/>
                <a:cs typeface="Courier New"/>
              </a:rPr>
              <a:t>(</a:t>
            </a:r>
            <a:r>
              <a:rPr lang="zh-CN" altLang="zh-CN" b="1" kern="100" dirty="0" smtClean="0">
                <a:latin typeface="Times New Roman"/>
                <a:cs typeface="Times New Roman"/>
              </a:rPr>
              <a:t>大气压强</a:t>
            </a:r>
            <a:r>
              <a:rPr lang="en-US" altLang="zh-CN" b="1" i="1" kern="100" dirty="0" smtClean="0">
                <a:latin typeface="Times New Roman"/>
                <a:cs typeface="Courier New"/>
              </a:rPr>
              <a:t>p</a:t>
            </a:r>
            <a:r>
              <a:rPr lang="en-US" altLang="zh-CN" b="1" kern="100" baseline="-25000" dirty="0" smtClean="0">
                <a:latin typeface="Times New Roman"/>
                <a:cs typeface="Courier New"/>
              </a:rPr>
              <a:t>0</a:t>
            </a:r>
            <a:r>
              <a:rPr lang="zh-CN" altLang="zh-CN" b="1" kern="100" dirty="0" smtClean="0">
                <a:latin typeface="Times New Roman"/>
                <a:cs typeface="Times New Roman"/>
              </a:rPr>
              <a:t>＝</a:t>
            </a:r>
            <a:r>
              <a:rPr lang="en-US" altLang="zh-CN" b="1" kern="100" dirty="0" smtClean="0">
                <a:latin typeface="Times New Roman"/>
                <a:cs typeface="Courier New"/>
              </a:rPr>
              <a:t>76 cmHg)				  (</a:t>
            </a:r>
            <a:r>
              <a:rPr lang="zh-CN" altLang="zh-CN" b="1" kern="100" dirty="0" smtClean="0">
                <a:latin typeface="Times New Roman"/>
                <a:cs typeface="Times New Roman"/>
              </a:rPr>
              <a:t>　　</a:t>
            </a:r>
            <a:r>
              <a:rPr lang="en-US" altLang="zh-CN" b="1" kern="100" dirty="0" smtClean="0">
                <a:latin typeface="Times New Roman"/>
                <a:cs typeface="Courier New"/>
              </a:rPr>
              <a:t>)</a:t>
            </a:r>
            <a:endParaRPr lang="zh-CN" altLang="zh-CN" sz="1050" kern="100" dirty="0" smtClean="0">
              <a:cs typeface="Courier New"/>
            </a:endParaRPr>
          </a:p>
          <a:p>
            <a:pPr marL="452438" indent="0" algn="just">
              <a:tabLst>
                <a:tab pos="5581015" algn="l"/>
              </a:tabLst>
            </a:pPr>
            <a:r>
              <a:rPr lang="en-US" altLang="zh-CN" b="1" kern="100" dirty="0" smtClean="0">
                <a:latin typeface="Times New Roman"/>
                <a:cs typeface="Courier New"/>
              </a:rPr>
              <a:t>A</a:t>
            </a:r>
            <a:r>
              <a:rPr lang="zh-CN" altLang="zh-CN" b="1" kern="100" dirty="0">
                <a:latin typeface="Times New Roman"/>
                <a:cs typeface="Times New Roman"/>
              </a:rPr>
              <a:t>．</a:t>
            </a:r>
            <a:r>
              <a:rPr lang="en-US" altLang="zh-CN" b="1" kern="100" dirty="0">
                <a:latin typeface="Times New Roman"/>
                <a:cs typeface="Courier New"/>
              </a:rPr>
              <a:t>76 cmHg</a:t>
            </a:r>
            <a:r>
              <a:rPr lang="zh-CN" altLang="zh-CN" b="1" kern="100" dirty="0">
                <a:latin typeface="Times New Roman"/>
                <a:cs typeface="Times New Roman"/>
              </a:rPr>
              <a:t>　　　　　　</a:t>
            </a:r>
            <a:r>
              <a:rPr lang="en-US" altLang="zh-CN" b="1" kern="100" dirty="0">
                <a:latin typeface="Times New Roman"/>
                <a:cs typeface="Courier New"/>
              </a:rPr>
              <a:t>	B</a:t>
            </a:r>
            <a:r>
              <a:rPr lang="zh-CN" altLang="zh-CN" b="1" kern="100" dirty="0">
                <a:latin typeface="Times New Roman"/>
                <a:cs typeface="Times New Roman"/>
              </a:rPr>
              <a:t>．</a:t>
            </a:r>
            <a:r>
              <a:rPr lang="en-US" altLang="zh-CN" b="1" kern="100" dirty="0">
                <a:latin typeface="Times New Roman"/>
                <a:cs typeface="Courier New"/>
              </a:rPr>
              <a:t>82 cmHg</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C</a:t>
            </a:r>
            <a:r>
              <a:rPr lang="zh-CN" altLang="zh-CN" b="1" kern="100" dirty="0">
                <a:latin typeface="Times New Roman"/>
                <a:cs typeface="Times New Roman"/>
              </a:rPr>
              <a:t>．</a:t>
            </a:r>
            <a:r>
              <a:rPr lang="en-US" altLang="zh-CN" b="1" kern="100" dirty="0">
                <a:latin typeface="Times New Roman"/>
                <a:cs typeface="Courier New"/>
              </a:rPr>
              <a:t>88 cmHg 	D</a:t>
            </a:r>
            <a:r>
              <a:rPr lang="zh-CN" altLang="zh-CN" b="1" kern="100" dirty="0">
                <a:latin typeface="Times New Roman"/>
                <a:cs typeface="Times New Roman"/>
              </a:rPr>
              <a:t>．</a:t>
            </a:r>
            <a:r>
              <a:rPr lang="en-US" altLang="zh-CN" b="1" kern="100" dirty="0">
                <a:latin typeface="Times New Roman"/>
                <a:cs typeface="Courier New"/>
              </a:rPr>
              <a:t>70 cmHg</a:t>
            </a:r>
            <a:endParaRPr lang="zh-CN" altLang="zh-CN" sz="1050" kern="100" dirty="0">
              <a:cs typeface="Courier New"/>
            </a:endParaRPr>
          </a:p>
          <a:p>
            <a:pPr marL="452438" indent="0"/>
            <a:endParaRPr lang="zh-CN" altLang="en-US" dirty="0"/>
          </a:p>
        </p:txBody>
      </p:sp>
      <p:pic>
        <p:nvPicPr>
          <p:cNvPr id="12290" name="Picture 2" descr="F:\粤教版物理选择性必修第三册\WLXKCXALKXS-21.tif"/>
          <p:cNvPicPr>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10130035" y="673453"/>
            <a:ext cx="1546397" cy="883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对象 2"/>
          <p:cNvGraphicFramePr>
            <a:graphicFrameLocks noChangeAspect="1"/>
          </p:cNvGraphicFramePr>
          <p:nvPr>
            <p:extLst>
              <p:ext uri="{D42A27DB-BD31-4B8C-83A1-F6EECF244321}">
                <p14:modId xmlns:p14="http://schemas.microsoft.com/office/powerpoint/2010/main" val="1182155518"/>
              </p:ext>
            </p:extLst>
          </p:nvPr>
        </p:nvGraphicFramePr>
        <p:xfrm>
          <a:off x="893309" y="3501008"/>
          <a:ext cx="10296525" cy="2514600"/>
        </p:xfrm>
        <a:graphic>
          <a:graphicData uri="http://schemas.openxmlformats.org/presentationml/2006/ole">
            <mc:AlternateContent xmlns:mc="http://schemas.openxmlformats.org/markup-compatibility/2006">
              <mc:Choice xmlns:v="urn:schemas-microsoft-com:vml" Requires="v">
                <p:oleObj spid="_x0000_s12326" name="文档" r:id="rId5" imgW="10410971" imgH="2602315" progId="Word.Document.12">
                  <p:embed/>
                </p:oleObj>
              </mc:Choice>
              <mc:Fallback>
                <p:oleObj name="文档" r:id="rId5" imgW="10410971" imgH="2602315" progId="Word.Document.12">
                  <p:embed/>
                  <p:pic>
                    <p:nvPicPr>
                      <p:cNvPr id="0" name=""/>
                      <p:cNvPicPr/>
                      <p:nvPr/>
                    </p:nvPicPr>
                    <p:blipFill>
                      <a:blip r:embed="rId6"/>
                      <a:stretch>
                        <a:fillRect/>
                      </a:stretch>
                    </p:blipFill>
                    <p:spPr>
                      <a:xfrm>
                        <a:off x="893309" y="3501008"/>
                        <a:ext cx="10296525" cy="2514600"/>
                      </a:xfrm>
                      <a:prstGeom prst="rect">
                        <a:avLst/>
                      </a:prstGeom>
                    </p:spPr>
                  </p:pic>
                </p:oleObj>
              </mc:Fallback>
            </mc:AlternateContent>
          </a:graphicData>
        </a:graphic>
      </p:graphicFrame>
      <p:sp>
        <p:nvSpPr>
          <p:cNvPr id="5" name="矩形 4"/>
          <p:cNvSpPr/>
          <p:nvPr/>
        </p:nvSpPr>
        <p:spPr>
          <a:xfrm>
            <a:off x="832483" y="5991671"/>
            <a:ext cx="1645002" cy="461665"/>
          </a:xfrm>
          <a:prstGeom prst="rect">
            <a:avLst/>
          </a:prstGeom>
        </p:spPr>
        <p:txBody>
          <a:bodyPr wrap="none">
            <a:spAutoFit/>
          </a:bodyPr>
          <a:lstStyle/>
          <a:p>
            <a:r>
              <a:rPr lang="zh-CN" altLang="zh-CN" sz="2400" b="1" kern="100" dirty="0">
                <a:solidFill>
                  <a:srgbClr val="FF0000"/>
                </a:solidFill>
                <a:latin typeface="Times New Roman"/>
                <a:ea typeface="黑体"/>
                <a:cs typeface="Times New Roman"/>
              </a:rPr>
              <a:t>答案：</a:t>
            </a:r>
            <a:r>
              <a:rPr lang="en-US" altLang="zh-CN" sz="2400" b="1" kern="100" dirty="0">
                <a:latin typeface="Times New Roman"/>
                <a:ea typeface="楷体_GB2312"/>
              </a:rPr>
              <a:t>A</a:t>
            </a:r>
            <a:r>
              <a:rPr lang="zh-CN" altLang="zh-CN" sz="2400" b="1" kern="100" dirty="0">
                <a:latin typeface="Times New Roman"/>
                <a:ea typeface="楷体_GB2312"/>
                <a:cs typeface="Times New Roman"/>
              </a:rPr>
              <a:t>　</a:t>
            </a:r>
            <a:endParaRPr lang="zh-CN" altLang="en-US" sz="2400"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1244368"/>
            <a:ext cx="10975658" cy="4464498"/>
          </a:xfrm>
        </p:spPr>
        <p:txBody>
          <a:bodyPr/>
          <a:lstStyle/>
          <a:p>
            <a:pPr marL="452438" indent="-452438" algn="just">
              <a:tabLst>
                <a:tab pos="5581015" algn="l"/>
              </a:tabLst>
            </a:pPr>
            <a:r>
              <a:rPr lang="en-US" altLang="zh-CN" b="1" kern="100" dirty="0">
                <a:latin typeface="Times New Roman"/>
                <a:cs typeface="Courier New"/>
              </a:rPr>
              <a:t>3</a:t>
            </a:r>
            <a:r>
              <a:rPr lang="zh-CN" altLang="zh-CN" b="1" kern="100" dirty="0">
                <a:latin typeface="Times New Roman"/>
                <a:cs typeface="Times New Roman"/>
              </a:rPr>
              <a:t>．若已知大气压强为</a:t>
            </a:r>
            <a:r>
              <a:rPr lang="en-US" altLang="zh-CN" b="1" i="1" kern="100" dirty="0">
                <a:latin typeface="Times New Roman"/>
                <a:cs typeface="Courier New"/>
              </a:rPr>
              <a:t>p</a:t>
            </a:r>
            <a:r>
              <a:rPr lang="en-US" altLang="zh-CN" b="1" kern="100" baseline="-25000" dirty="0">
                <a:latin typeface="Times New Roman"/>
                <a:cs typeface="Courier New"/>
              </a:rPr>
              <a:t>0</a:t>
            </a:r>
            <a:r>
              <a:rPr lang="zh-CN" altLang="zh-CN" b="1" kern="100" dirty="0">
                <a:latin typeface="Times New Roman"/>
                <a:cs typeface="Times New Roman"/>
              </a:rPr>
              <a:t>，在图中各装置均处于静止状态，图中液体密度均为</a:t>
            </a:r>
            <a:r>
              <a:rPr lang="en-US" altLang="zh-CN" b="1" i="1" kern="100" dirty="0">
                <a:latin typeface="Times New Roman"/>
                <a:cs typeface="Courier New"/>
              </a:rPr>
              <a:t>ρ</a:t>
            </a:r>
            <a:r>
              <a:rPr lang="zh-CN" altLang="zh-CN" b="1" kern="100" dirty="0">
                <a:latin typeface="Times New Roman"/>
                <a:cs typeface="Times New Roman"/>
              </a:rPr>
              <a:t>，求被封闭气体的压强。</a:t>
            </a:r>
            <a:endParaRPr lang="zh-CN" altLang="zh-CN" sz="1050" kern="100" dirty="0">
              <a:cs typeface="Courier New"/>
            </a:endParaRPr>
          </a:p>
          <a:p>
            <a:pPr marL="452438" indent="-452438"/>
            <a:endParaRPr lang="zh-CN" altLang="en-US" dirty="0"/>
          </a:p>
        </p:txBody>
      </p:sp>
      <p:pic>
        <p:nvPicPr>
          <p:cNvPr id="13314" name="Picture 2" descr="20WLXXS1-39.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908497" y="2612520"/>
            <a:ext cx="4402608" cy="3264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3427701835"/>
              </p:ext>
            </p:extLst>
          </p:nvPr>
        </p:nvGraphicFramePr>
        <p:xfrm>
          <a:off x="554161" y="764704"/>
          <a:ext cx="10367962" cy="5335587"/>
        </p:xfrm>
        <a:graphic>
          <a:graphicData uri="http://schemas.openxmlformats.org/presentationml/2006/ole">
            <mc:AlternateContent xmlns:mc="http://schemas.openxmlformats.org/markup-compatibility/2006">
              <mc:Choice xmlns:v="urn:schemas-microsoft-com:vml" Requires="v">
                <p:oleObj spid="_x0000_s17445" name="文档" r:id="rId3" imgW="10367808" imgH="5335286" progId="Word.Document.12">
                  <p:embed/>
                </p:oleObj>
              </mc:Choice>
              <mc:Fallback>
                <p:oleObj name="文档" r:id="rId3" imgW="10367808" imgH="5335286" progId="Word.Document.12">
                  <p:embed/>
                  <p:pic>
                    <p:nvPicPr>
                      <p:cNvPr id="0" name=""/>
                      <p:cNvPicPr/>
                      <p:nvPr/>
                    </p:nvPicPr>
                    <p:blipFill>
                      <a:blip r:embed="rId4"/>
                      <a:stretch>
                        <a:fillRect/>
                      </a:stretch>
                    </p:blipFill>
                    <p:spPr>
                      <a:xfrm>
                        <a:off x="554161" y="764704"/>
                        <a:ext cx="10367962" cy="5335587"/>
                      </a:xfrm>
                      <a:prstGeom prst="rect">
                        <a:avLst/>
                      </a:prstGeom>
                    </p:spPr>
                  </p:pic>
                </p:oleObj>
              </mc:Fallback>
            </mc:AlternateContent>
          </a:graphicData>
        </a:graphic>
      </p:graphicFrame>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08955" y="764702"/>
            <a:ext cx="11564894" cy="4464498"/>
          </a:xfrm>
        </p:spPr>
        <p:txBody>
          <a:bodyPr/>
          <a:lstStyle/>
          <a:p>
            <a:pPr marL="452438" indent="-452438" algn="just">
              <a:tabLst>
                <a:tab pos="5581015" algn="l"/>
              </a:tabLst>
            </a:pPr>
            <a:r>
              <a:rPr lang="zh-CN" altLang="zh-CN" b="1" kern="100" dirty="0">
                <a:solidFill>
                  <a:schemeClr val="accent2">
                    <a:lumMod val="50000"/>
                  </a:schemeClr>
                </a:solidFill>
                <a:latin typeface="Times New Roman"/>
                <a:ea typeface="黑体"/>
                <a:cs typeface="Times New Roman"/>
              </a:rPr>
              <a:t>一、玻意耳定律</a:t>
            </a:r>
            <a:endParaRPr lang="zh-CN" altLang="zh-CN" sz="1050" kern="100" dirty="0">
              <a:solidFill>
                <a:schemeClr val="accent2">
                  <a:lumMod val="50000"/>
                </a:schemeClr>
              </a:solidFill>
              <a:cs typeface="Courier New"/>
            </a:endParaRPr>
          </a:p>
          <a:p>
            <a:pPr marL="452438" indent="-452438" algn="just">
              <a:tabLst>
                <a:tab pos="5581015" algn="l"/>
              </a:tabLst>
            </a:pPr>
            <a:r>
              <a:rPr lang="en-US" altLang="zh-CN" b="1" kern="100" dirty="0">
                <a:latin typeface="Times New Roman"/>
                <a:cs typeface="Courier New"/>
              </a:rPr>
              <a:t>1</a:t>
            </a:r>
            <a:r>
              <a:rPr lang="zh-CN" altLang="zh-CN" b="1" kern="100" dirty="0">
                <a:latin typeface="Times New Roman"/>
                <a:cs typeface="Times New Roman"/>
              </a:rPr>
              <a:t>．填一填</a:t>
            </a:r>
            <a:endParaRPr lang="zh-CN" altLang="zh-CN" sz="1050" kern="100" dirty="0">
              <a:cs typeface="Courier New"/>
            </a:endParaRPr>
          </a:p>
          <a:p>
            <a:pPr marL="452438" indent="-452438" algn="just">
              <a:tabLst>
                <a:tab pos="5581015" algn="l"/>
              </a:tabLst>
            </a:pPr>
            <a:r>
              <a:rPr lang="en-US" altLang="zh-CN" b="1" kern="100" dirty="0">
                <a:latin typeface="Times New Roman"/>
                <a:cs typeface="Courier New"/>
              </a:rPr>
              <a:t>(1)</a:t>
            </a:r>
            <a:r>
              <a:rPr lang="zh-CN" altLang="zh-CN" b="1" kern="100" dirty="0">
                <a:latin typeface="Times New Roman"/>
                <a:cs typeface="Times New Roman"/>
              </a:rPr>
              <a:t>等温变化：一定质量的气体，在温度不变的条件下，</a:t>
            </a:r>
            <a:r>
              <a:rPr lang="zh-CN" altLang="zh-CN" b="1" kern="100" dirty="0" smtClean="0">
                <a:latin typeface="Times New Roman"/>
                <a:cs typeface="Times New Roman"/>
              </a:rPr>
              <a:t>其</a:t>
            </a:r>
            <a:r>
              <a:rPr lang="en-US" altLang="zh-CN" b="1" kern="100" dirty="0" smtClean="0">
                <a:latin typeface="Times New Roman"/>
                <a:cs typeface="Times New Roman"/>
              </a:rPr>
              <a:t>_____</a:t>
            </a:r>
            <a:r>
              <a:rPr lang="zh-CN" altLang="zh-CN" b="1" kern="100" dirty="0" smtClean="0">
                <a:latin typeface="Times New Roman"/>
                <a:cs typeface="Times New Roman"/>
              </a:rPr>
              <a:t>与</a:t>
            </a:r>
            <a:r>
              <a:rPr lang="en-US" altLang="zh-CN" b="1" kern="100" dirty="0" smtClean="0">
                <a:latin typeface="Times New Roman"/>
                <a:cs typeface="Times New Roman"/>
              </a:rPr>
              <a:t>_____</a:t>
            </a:r>
            <a:r>
              <a:rPr lang="zh-CN" altLang="zh-CN" b="1" kern="100" dirty="0" smtClean="0">
                <a:latin typeface="Times New Roman"/>
                <a:cs typeface="Times New Roman"/>
              </a:rPr>
              <a:t>变</a:t>
            </a:r>
            <a:r>
              <a:rPr lang="zh-CN" altLang="zh-CN" b="1" kern="100" dirty="0">
                <a:latin typeface="Times New Roman"/>
                <a:cs typeface="Times New Roman"/>
              </a:rPr>
              <a:t>化时的关系。</a:t>
            </a:r>
            <a:endParaRPr lang="zh-CN" altLang="zh-CN" sz="1050" kern="100" dirty="0">
              <a:cs typeface="Courier New"/>
            </a:endParaRPr>
          </a:p>
          <a:p>
            <a:pPr marL="452438" indent="-452438" algn="just">
              <a:tabLst>
                <a:tab pos="5581015" algn="l"/>
              </a:tabLst>
            </a:pPr>
            <a:r>
              <a:rPr lang="en-US" altLang="zh-CN" b="1" kern="100" dirty="0">
                <a:latin typeface="Times New Roman"/>
                <a:cs typeface="Courier New"/>
              </a:rPr>
              <a:t>(2)</a:t>
            </a:r>
            <a:r>
              <a:rPr lang="zh-CN" altLang="zh-CN" b="1" kern="100" dirty="0">
                <a:latin typeface="Times New Roman"/>
                <a:cs typeface="Times New Roman"/>
              </a:rPr>
              <a:t>实验探究</a:t>
            </a:r>
            <a:endParaRPr lang="zh-CN" altLang="zh-CN" sz="1050" kern="100" dirty="0">
              <a:cs typeface="Courier New"/>
            </a:endParaRPr>
          </a:p>
          <a:p>
            <a:pPr marL="452438" indent="-452438" algn="just">
              <a:tabLst>
                <a:tab pos="5581015" algn="l"/>
              </a:tabLst>
            </a:pPr>
            <a:r>
              <a:rPr lang="zh-CN" altLang="zh-CN" b="1" kern="100" dirty="0" smtClean="0">
                <a:cs typeface="宋体"/>
              </a:rPr>
              <a:t>①</a:t>
            </a:r>
            <a:r>
              <a:rPr lang="zh-CN" altLang="zh-CN" b="1" kern="100" dirty="0">
                <a:latin typeface="Times New Roman"/>
                <a:cs typeface="Times New Roman"/>
              </a:rPr>
              <a:t>实验装置：如图所示。</a:t>
            </a:r>
            <a:endParaRPr lang="zh-CN" altLang="zh-CN" sz="1050" kern="100" dirty="0">
              <a:cs typeface="Courier New"/>
            </a:endParaRPr>
          </a:p>
        </p:txBody>
      </p:sp>
      <p:pic>
        <p:nvPicPr>
          <p:cNvPr id="2050" name="Picture 2" descr="新课程学案1自学新教材.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081363" y="404664"/>
            <a:ext cx="4536504" cy="549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a:xfrm>
            <a:off x="8185819" y="2103239"/>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压强</a:t>
            </a:r>
            <a:endParaRPr lang="zh-CN" altLang="en-US" dirty="0"/>
          </a:p>
        </p:txBody>
      </p:sp>
      <p:sp>
        <p:nvSpPr>
          <p:cNvPr id="6" name="矩形 5"/>
          <p:cNvSpPr/>
          <p:nvPr/>
        </p:nvSpPr>
        <p:spPr>
          <a:xfrm>
            <a:off x="9265939" y="2103238"/>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体积</a:t>
            </a:r>
            <a:endParaRPr lang="zh-CN" altLang="en-US" dirty="0"/>
          </a:p>
        </p:txBody>
      </p:sp>
      <p:pic>
        <p:nvPicPr>
          <p:cNvPr id="2051" name="Picture 3" descr="20XWL2-5.TIF"/>
          <p:cNvPicPr>
            <a:picLocks noChangeAspect="1" noChangeArrowheads="1"/>
          </p:cNvPicPr>
          <p:nvPr/>
        </p:nvPicPr>
        <p:blipFill>
          <a:blip r:embed="rId4" r:link="rId5" cstate="print">
            <a:extLst>
              <a:ext uri="{28A0092B-C50C-407E-A947-70E740481C1C}">
                <a14:useLocalDpi xmlns:a14="http://schemas.microsoft.com/office/drawing/2010/main" val="0"/>
              </a:ext>
            </a:extLst>
          </a:blip>
          <a:srcRect/>
          <a:stretch>
            <a:fillRect/>
          </a:stretch>
        </p:blipFill>
        <p:spPr bwMode="auto">
          <a:xfrm>
            <a:off x="4801443" y="3657544"/>
            <a:ext cx="2160885" cy="2939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37274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1539018733"/>
              </p:ext>
            </p:extLst>
          </p:nvPr>
        </p:nvGraphicFramePr>
        <p:xfrm>
          <a:off x="698177" y="1484784"/>
          <a:ext cx="10367962" cy="2714625"/>
        </p:xfrm>
        <a:graphic>
          <a:graphicData uri="http://schemas.openxmlformats.org/presentationml/2006/ole">
            <mc:AlternateContent xmlns:mc="http://schemas.openxmlformats.org/markup-compatibility/2006">
              <mc:Choice xmlns:v="urn:schemas-microsoft-com:vml" Requires="v">
                <p:oleObj spid="_x0000_s18504" name="文档" r:id="rId3" imgW="10367808" imgH="2713894" progId="Word.Document.12">
                  <p:embed/>
                </p:oleObj>
              </mc:Choice>
              <mc:Fallback>
                <p:oleObj name="文档" r:id="rId3" imgW="10367808" imgH="2713894" progId="Word.Document.12">
                  <p:embed/>
                  <p:pic>
                    <p:nvPicPr>
                      <p:cNvPr id="0" name=""/>
                      <p:cNvPicPr/>
                      <p:nvPr/>
                    </p:nvPicPr>
                    <p:blipFill>
                      <a:blip r:embed="rId4"/>
                      <a:stretch>
                        <a:fillRect/>
                      </a:stretch>
                    </p:blipFill>
                    <p:spPr>
                      <a:xfrm>
                        <a:off x="698177" y="1484784"/>
                        <a:ext cx="10367962" cy="2714625"/>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594994369"/>
              </p:ext>
            </p:extLst>
          </p:nvPr>
        </p:nvGraphicFramePr>
        <p:xfrm>
          <a:off x="624979" y="4132485"/>
          <a:ext cx="10367962" cy="1528763"/>
        </p:xfrm>
        <a:graphic>
          <a:graphicData uri="http://schemas.openxmlformats.org/presentationml/2006/ole">
            <mc:AlternateContent xmlns:mc="http://schemas.openxmlformats.org/markup-compatibility/2006">
              <mc:Choice xmlns:v="urn:schemas-microsoft-com:vml" Requires="v">
                <p:oleObj spid="_x0000_s18505" name="文档" r:id="rId5" imgW="10367808" imgH="1528275" progId="Word.Document.12">
                  <p:embed/>
                </p:oleObj>
              </mc:Choice>
              <mc:Fallback>
                <p:oleObj name="文档" r:id="rId5" imgW="10367808" imgH="1528275" progId="Word.Document.12">
                  <p:embed/>
                  <p:pic>
                    <p:nvPicPr>
                      <p:cNvPr id="0" name=""/>
                      <p:cNvPicPr/>
                      <p:nvPr/>
                    </p:nvPicPr>
                    <p:blipFill>
                      <a:blip r:embed="rId6"/>
                      <a:stretch>
                        <a:fillRect/>
                      </a:stretch>
                    </p:blipFill>
                    <p:spPr>
                      <a:xfrm>
                        <a:off x="624979" y="4132485"/>
                        <a:ext cx="10367962" cy="1528763"/>
                      </a:xfrm>
                      <a:prstGeom prst="rect">
                        <a:avLst/>
                      </a:prstGeom>
                    </p:spPr>
                  </p:pic>
                </p:oleObj>
              </mc:Fallback>
            </mc:AlternateContent>
          </a:graphicData>
        </a:graphic>
      </p:graphicFrame>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2991358961"/>
              </p:ext>
            </p:extLst>
          </p:nvPr>
        </p:nvGraphicFramePr>
        <p:xfrm>
          <a:off x="649212" y="467444"/>
          <a:ext cx="10848975" cy="6057900"/>
        </p:xfrm>
        <a:graphic>
          <a:graphicData uri="http://schemas.openxmlformats.org/presentationml/2006/ole">
            <mc:AlternateContent xmlns:mc="http://schemas.openxmlformats.org/markup-compatibility/2006">
              <mc:Choice xmlns:v="urn:schemas-microsoft-com:vml" Requires="v">
                <p:oleObj spid="_x0000_s19493" name="文档" r:id="rId3" imgW="11174241" imgH="6245916" progId="Word.Document.12">
                  <p:embed/>
                </p:oleObj>
              </mc:Choice>
              <mc:Fallback>
                <p:oleObj name="文档" r:id="rId3" imgW="11174241" imgH="6245916" progId="Word.Document.12">
                  <p:embed/>
                  <p:pic>
                    <p:nvPicPr>
                      <p:cNvPr id="0" name=""/>
                      <p:cNvPicPr/>
                      <p:nvPr/>
                    </p:nvPicPr>
                    <p:blipFill>
                      <a:blip r:embed="rId4"/>
                      <a:stretch>
                        <a:fillRect/>
                      </a:stretch>
                    </p:blipFill>
                    <p:spPr>
                      <a:xfrm>
                        <a:off x="649212" y="467444"/>
                        <a:ext cx="10848975" cy="6057900"/>
                      </a:xfrm>
                      <a:prstGeom prst="rect">
                        <a:avLst/>
                      </a:prstGeom>
                    </p:spPr>
                  </p:pic>
                </p:oleObj>
              </mc:Fallback>
            </mc:AlternateContent>
          </a:graphicData>
        </a:graphic>
      </p:graphicFrame>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4208483952"/>
              </p:ext>
            </p:extLst>
          </p:nvPr>
        </p:nvGraphicFramePr>
        <p:xfrm>
          <a:off x="623888" y="764704"/>
          <a:ext cx="10296525" cy="5362575"/>
        </p:xfrm>
        <a:graphic>
          <a:graphicData uri="http://schemas.openxmlformats.org/presentationml/2006/ole">
            <mc:AlternateContent xmlns:mc="http://schemas.openxmlformats.org/markup-compatibility/2006">
              <mc:Choice xmlns:v="urn:schemas-microsoft-com:vml" Requires="v">
                <p:oleObj spid="_x0000_s20517" name="文档" r:id="rId3" imgW="10410971" imgH="5399714" progId="Word.Document.12">
                  <p:embed/>
                </p:oleObj>
              </mc:Choice>
              <mc:Fallback>
                <p:oleObj name="文档" r:id="rId3" imgW="10410971" imgH="5399714" progId="Word.Document.12">
                  <p:embed/>
                  <p:pic>
                    <p:nvPicPr>
                      <p:cNvPr id="0" name=""/>
                      <p:cNvPicPr/>
                      <p:nvPr/>
                    </p:nvPicPr>
                    <p:blipFill>
                      <a:blip r:embed="rId4"/>
                      <a:stretch>
                        <a:fillRect/>
                      </a:stretch>
                    </p:blipFill>
                    <p:spPr>
                      <a:xfrm>
                        <a:off x="623888" y="764704"/>
                        <a:ext cx="10296525" cy="5362575"/>
                      </a:xfrm>
                      <a:prstGeom prst="rect">
                        <a:avLst/>
                      </a:prstGeom>
                    </p:spPr>
                  </p:pic>
                </p:oleObj>
              </mc:Fallback>
            </mc:AlternateContent>
          </a:graphicData>
        </a:graphic>
      </p:graphicFrame>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80963" y="1124742"/>
            <a:ext cx="10975658" cy="4752530"/>
          </a:xfrm>
        </p:spPr>
        <p:txBody>
          <a:bodyPr>
            <a:normAutofit/>
          </a:bodyPr>
          <a:lstStyle/>
          <a:p>
            <a:pPr marL="452438" indent="-452438" algn="just">
              <a:lnSpc>
                <a:spcPct val="200000"/>
              </a:lnSpc>
              <a:tabLst>
                <a:tab pos="5581015" algn="l"/>
              </a:tabLst>
            </a:pPr>
            <a:r>
              <a:rPr lang="zh-CN" altLang="zh-CN" b="1" kern="100" dirty="0">
                <a:ea typeface="C-KT"/>
                <a:cs typeface="Times New Roman"/>
              </a:rPr>
              <a:t></a:t>
            </a:r>
            <a:r>
              <a:rPr lang="zh-CN" altLang="zh-CN" b="1" kern="100" dirty="0">
                <a:latin typeface="Times New Roman"/>
                <a:ea typeface="黑体"/>
                <a:cs typeface="Times New Roman"/>
              </a:rPr>
              <a:t>注意事项</a:t>
            </a:r>
            <a:endParaRPr lang="zh-CN" altLang="zh-CN" sz="1050" kern="100" dirty="0">
              <a:cs typeface="Courier New"/>
            </a:endParaRPr>
          </a:p>
          <a:p>
            <a:pPr marL="452438" indent="-452438" algn="just">
              <a:lnSpc>
                <a:spcPct val="200000"/>
              </a:lnSpc>
              <a:tabLst>
                <a:tab pos="5581015" algn="l"/>
              </a:tabLst>
            </a:pPr>
            <a:r>
              <a:rPr lang="en-US" altLang="zh-CN" b="1" kern="100" dirty="0">
                <a:latin typeface="Times New Roman"/>
                <a:cs typeface="Courier New"/>
              </a:rPr>
              <a:t>1</a:t>
            </a:r>
            <a:r>
              <a:rPr lang="zh-CN" altLang="zh-CN" b="1" kern="100" dirty="0">
                <a:latin typeface="Times New Roman"/>
                <a:cs typeface="Times New Roman"/>
              </a:rPr>
              <a:t>．本实验应用物理实验中常用的控制变量法，探究在气体质量和温度不变的情况下</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即等温过程</a:t>
            </a:r>
            <a:r>
              <a:rPr lang="en-US" altLang="zh-CN" b="1" kern="100" dirty="0">
                <a:latin typeface="Times New Roman"/>
                <a:ea typeface="楷体_GB2312"/>
                <a:cs typeface="Courier New"/>
              </a:rPr>
              <a:t>)</a:t>
            </a:r>
            <a:r>
              <a:rPr lang="zh-CN" altLang="zh-CN" b="1" kern="100" dirty="0">
                <a:latin typeface="Times New Roman"/>
                <a:cs typeface="Times New Roman"/>
              </a:rPr>
              <a:t>，气体的压强和体积的关系。</a:t>
            </a:r>
            <a:endParaRPr lang="zh-CN" altLang="zh-CN" sz="1050" kern="100" dirty="0">
              <a:cs typeface="Courier New"/>
            </a:endParaRPr>
          </a:p>
          <a:p>
            <a:pPr marL="452438" indent="-452438" algn="just">
              <a:lnSpc>
                <a:spcPct val="200000"/>
              </a:lnSpc>
              <a:tabLst>
                <a:tab pos="5581015" algn="l"/>
              </a:tabLst>
            </a:pPr>
            <a:r>
              <a:rPr lang="en-US" altLang="zh-CN" b="1" kern="100" dirty="0">
                <a:latin typeface="Times New Roman"/>
                <a:cs typeface="Courier New"/>
              </a:rPr>
              <a:t>2</a:t>
            </a:r>
            <a:r>
              <a:rPr lang="zh-CN" altLang="zh-CN" b="1" kern="100" dirty="0">
                <a:latin typeface="Times New Roman"/>
                <a:cs typeface="Times New Roman"/>
              </a:rPr>
              <a:t>．为保持等温变化，实验过程中不要用手握住注射器有气体的部位。同时，改变体积过程应缓慢，以免影响密闭气体的温度。为保证气体密闭，应在活塞与注射器壁间涂上润滑油，注射器内外气体的压强差不宜过大。</a:t>
            </a:r>
            <a:endParaRPr lang="zh-CN" altLang="zh-CN" sz="1050" kern="100" dirty="0">
              <a:cs typeface="Courier New"/>
            </a:endParaRPr>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3463446285"/>
              </p:ext>
            </p:extLst>
          </p:nvPr>
        </p:nvGraphicFramePr>
        <p:xfrm>
          <a:off x="768026" y="1196752"/>
          <a:ext cx="10298113" cy="2670175"/>
        </p:xfrm>
        <a:graphic>
          <a:graphicData uri="http://schemas.openxmlformats.org/presentationml/2006/ole">
            <mc:AlternateContent xmlns:mc="http://schemas.openxmlformats.org/markup-compatibility/2006">
              <mc:Choice xmlns:v="urn:schemas-microsoft-com:vml" Requires="v">
                <p:oleObj spid="_x0000_s14374" name="文档" r:id="rId3" imgW="10367808" imgH="2689779" progId="Word.Document.12">
                  <p:embed/>
                </p:oleObj>
              </mc:Choice>
              <mc:Fallback>
                <p:oleObj name="文档" r:id="rId3" imgW="10367808" imgH="2689779" progId="Word.Document.12">
                  <p:embed/>
                  <p:pic>
                    <p:nvPicPr>
                      <p:cNvPr id="0" name=""/>
                      <p:cNvPicPr/>
                      <p:nvPr/>
                    </p:nvPicPr>
                    <p:blipFill>
                      <a:blip r:embed="rId4"/>
                      <a:stretch>
                        <a:fillRect/>
                      </a:stretch>
                    </p:blipFill>
                    <p:spPr>
                      <a:xfrm>
                        <a:off x="768026" y="1196752"/>
                        <a:ext cx="10298113" cy="2670175"/>
                      </a:xfrm>
                      <a:prstGeom prst="rect">
                        <a:avLst/>
                      </a:prstGeom>
                    </p:spPr>
                  </p:pic>
                </p:oleObj>
              </mc:Fallback>
            </mc:AlternateContent>
          </a:graphicData>
        </a:graphic>
      </p:graphicFrame>
      <p:pic>
        <p:nvPicPr>
          <p:cNvPr id="14338" name="Picture 2" descr="20WLXXS1-43.tif"/>
          <p:cNvPicPr>
            <a:picLocks noChangeAspect="1" noChangeArrowheads="1"/>
          </p:cNvPicPr>
          <p:nvPr/>
        </p:nvPicPr>
        <p:blipFill>
          <a:blip r:embed="rId5" r:link="rId6" cstate="print">
            <a:extLst>
              <a:ext uri="{28A0092B-C50C-407E-A947-70E740481C1C}">
                <a14:useLocalDpi xmlns:a14="http://schemas.microsoft.com/office/drawing/2010/main" val="0"/>
              </a:ext>
            </a:extLst>
          </a:blip>
          <a:srcRect/>
          <a:stretch>
            <a:fillRect/>
          </a:stretch>
        </p:blipFill>
        <p:spPr bwMode="auto">
          <a:xfrm>
            <a:off x="2929235" y="3861048"/>
            <a:ext cx="5381579" cy="2088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26" name="Picture 22" descr="23WLGKSDJ-10.TIF"/>
          <p:cNvPicPr>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3145259" y="3589141"/>
            <a:ext cx="4989809" cy="3008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对象 2"/>
          <p:cNvGraphicFramePr>
            <a:graphicFrameLocks noChangeAspect="1"/>
          </p:cNvGraphicFramePr>
          <p:nvPr>
            <p:extLst>
              <p:ext uri="{D42A27DB-BD31-4B8C-83A1-F6EECF244321}">
                <p14:modId xmlns:p14="http://schemas.microsoft.com/office/powerpoint/2010/main" val="706420654"/>
              </p:ext>
            </p:extLst>
          </p:nvPr>
        </p:nvGraphicFramePr>
        <p:xfrm>
          <a:off x="681855" y="219573"/>
          <a:ext cx="10528300" cy="3657600"/>
        </p:xfrm>
        <a:graphic>
          <a:graphicData uri="http://schemas.openxmlformats.org/presentationml/2006/ole">
            <mc:AlternateContent xmlns:mc="http://schemas.openxmlformats.org/markup-compatibility/2006">
              <mc:Choice xmlns:v="urn:schemas-microsoft-com:vml" Requires="v">
                <p:oleObj spid="_x0000_s21542" name="文档" r:id="rId5" imgW="10525845" imgH="3670415" progId="Word.Document.12">
                  <p:embed/>
                </p:oleObj>
              </mc:Choice>
              <mc:Fallback>
                <p:oleObj name="文档" r:id="rId5" imgW="10525845" imgH="3670415" progId="Word.Document.12">
                  <p:embed/>
                  <p:pic>
                    <p:nvPicPr>
                      <p:cNvPr id="0" name=""/>
                      <p:cNvPicPr/>
                      <p:nvPr/>
                    </p:nvPicPr>
                    <p:blipFill>
                      <a:blip r:embed="rId6"/>
                      <a:stretch>
                        <a:fillRect/>
                      </a:stretch>
                    </p:blipFill>
                    <p:spPr>
                      <a:xfrm>
                        <a:off x="681855" y="219573"/>
                        <a:ext cx="10528300" cy="3657600"/>
                      </a:xfrm>
                      <a:prstGeom prst="rect">
                        <a:avLst/>
                      </a:prstGeom>
                    </p:spPr>
                  </p:pic>
                </p:oleObj>
              </mc:Fallback>
            </mc:AlternateContent>
          </a:graphicData>
        </a:graphic>
      </p:graphicFrame>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对象 4"/>
          <p:cNvGraphicFramePr>
            <a:graphicFrameLocks noChangeAspect="1"/>
          </p:cNvGraphicFramePr>
          <p:nvPr>
            <p:extLst>
              <p:ext uri="{D42A27DB-BD31-4B8C-83A1-F6EECF244321}">
                <p14:modId xmlns:p14="http://schemas.microsoft.com/office/powerpoint/2010/main" val="2034950991"/>
              </p:ext>
            </p:extLst>
          </p:nvPr>
        </p:nvGraphicFramePr>
        <p:xfrm>
          <a:off x="359965" y="289197"/>
          <a:ext cx="11498262" cy="6380163"/>
        </p:xfrm>
        <a:graphic>
          <a:graphicData uri="http://schemas.openxmlformats.org/presentationml/2006/ole">
            <mc:AlternateContent xmlns:mc="http://schemas.openxmlformats.org/markup-compatibility/2006">
              <mc:Choice xmlns:v="urn:schemas-microsoft-com:vml" Requires="v">
                <p:oleObj spid="_x0000_s23587" name="文档" r:id="rId3" imgW="11241913" imgH="6225393" progId="Word.Document.12">
                  <p:embed/>
                </p:oleObj>
              </mc:Choice>
              <mc:Fallback>
                <p:oleObj name="文档" r:id="rId3" imgW="11241913" imgH="6225393" progId="Word.Document.12">
                  <p:embed/>
                  <p:pic>
                    <p:nvPicPr>
                      <p:cNvPr id="0" name=""/>
                      <p:cNvPicPr/>
                      <p:nvPr/>
                    </p:nvPicPr>
                    <p:blipFill>
                      <a:blip r:embed="rId4"/>
                      <a:stretch>
                        <a:fillRect/>
                      </a:stretch>
                    </p:blipFill>
                    <p:spPr>
                      <a:xfrm>
                        <a:off x="359965" y="289197"/>
                        <a:ext cx="11498262" cy="6380163"/>
                      </a:xfrm>
                      <a:prstGeom prst="rect">
                        <a:avLst/>
                      </a:prstGeom>
                    </p:spPr>
                  </p:pic>
                </p:oleObj>
              </mc:Fallback>
            </mc:AlternateContent>
          </a:graphicData>
        </a:graphic>
      </p:graphicFrame>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2280005724"/>
              </p:ext>
            </p:extLst>
          </p:nvPr>
        </p:nvGraphicFramePr>
        <p:xfrm>
          <a:off x="768995" y="758279"/>
          <a:ext cx="10531475" cy="4446587"/>
        </p:xfrm>
        <a:graphic>
          <a:graphicData uri="http://schemas.openxmlformats.org/presentationml/2006/ole">
            <mc:AlternateContent xmlns:mc="http://schemas.openxmlformats.org/markup-compatibility/2006">
              <mc:Choice xmlns:v="urn:schemas-microsoft-com:vml" Requires="v">
                <p:oleObj spid="_x0000_s22600" name="文档" r:id="rId3" imgW="10908707" imgH="4637319" progId="Word.Document.12">
                  <p:embed/>
                </p:oleObj>
              </mc:Choice>
              <mc:Fallback>
                <p:oleObj name="文档" r:id="rId3" imgW="10908707" imgH="4637319" progId="Word.Document.12">
                  <p:embed/>
                  <p:pic>
                    <p:nvPicPr>
                      <p:cNvPr id="0" name=""/>
                      <p:cNvPicPr/>
                      <p:nvPr/>
                    </p:nvPicPr>
                    <p:blipFill>
                      <a:blip r:embed="rId4"/>
                      <a:stretch>
                        <a:fillRect/>
                      </a:stretch>
                    </p:blipFill>
                    <p:spPr>
                      <a:xfrm>
                        <a:off x="768995" y="758279"/>
                        <a:ext cx="10531475" cy="4446587"/>
                      </a:xfrm>
                      <a:prstGeom prst="rect">
                        <a:avLst/>
                      </a:prstGeom>
                    </p:spPr>
                  </p:pic>
                </p:oleObj>
              </mc:Fallback>
            </mc:AlternateContent>
          </a:graphicData>
        </a:graphic>
      </p:graphicFrame>
      <p:graphicFrame>
        <p:nvGraphicFramePr>
          <p:cNvPr id="3" name="对象 2"/>
          <p:cNvGraphicFramePr>
            <a:graphicFrameLocks noChangeAspect="1"/>
          </p:cNvGraphicFramePr>
          <p:nvPr>
            <p:extLst>
              <p:ext uri="{D42A27DB-BD31-4B8C-83A1-F6EECF244321}">
                <p14:modId xmlns:p14="http://schemas.microsoft.com/office/powerpoint/2010/main" val="418590230"/>
              </p:ext>
            </p:extLst>
          </p:nvPr>
        </p:nvGraphicFramePr>
        <p:xfrm>
          <a:off x="624979" y="5006751"/>
          <a:ext cx="7032625" cy="798513"/>
        </p:xfrm>
        <a:graphic>
          <a:graphicData uri="http://schemas.openxmlformats.org/presentationml/2006/ole">
            <mc:AlternateContent xmlns:mc="http://schemas.openxmlformats.org/markup-compatibility/2006">
              <mc:Choice xmlns:v="urn:schemas-microsoft-com:vml" Requires="v">
                <p:oleObj spid="_x0000_s22601" name="文档" r:id="rId5" imgW="7201339" imgH="812859" progId="Word.Document.12">
                  <p:embed/>
                </p:oleObj>
              </mc:Choice>
              <mc:Fallback>
                <p:oleObj name="文档" r:id="rId5" imgW="7201339" imgH="812859" progId="Word.Document.12">
                  <p:embed/>
                  <p:pic>
                    <p:nvPicPr>
                      <p:cNvPr id="0" name=""/>
                      <p:cNvPicPr/>
                      <p:nvPr/>
                    </p:nvPicPr>
                    <p:blipFill>
                      <a:blip r:embed="rId6"/>
                      <a:stretch>
                        <a:fillRect/>
                      </a:stretch>
                    </p:blipFill>
                    <p:spPr>
                      <a:xfrm>
                        <a:off x="624979" y="5006751"/>
                        <a:ext cx="7032625" cy="798513"/>
                      </a:xfrm>
                      <a:prstGeom prst="rect">
                        <a:avLst/>
                      </a:prstGeom>
                    </p:spPr>
                  </p:pic>
                </p:oleObj>
              </mc:Fallback>
            </mc:AlternateContent>
          </a:graphicData>
        </a:graphic>
      </p:graphicFrame>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476674"/>
            <a:ext cx="10975658" cy="5904654"/>
          </a:xfrm>
        </p:spPr>
        <p:txBody>
          <a:bodyPr>
            <a:normAutofit/>
          </a:bodyPr>
          <a:lstStyle/>
          <a:p>
            <a:pPr indent="267970" algn="ctr">
              <a:tabLst>
                <a:tab pos="2610485" algn="l"/>
              </a:tabLst>
            </a:pPr>
            <a:r>
              <a:rPr lang="en-US" altLang="zh-CN" b="1" kern="100" dirty="0">
                <a:solidFill>
                  <a:srgbClr val="4F6228"/>
                </a:solidFill>
                <a:latin typeface="Times New Roman"/>
                <a:ea typeface="黑体"/>
                <a:cs typeface="Courier New"/>
              </a:rPr>
              <a:t>[</a:t>
            </a:r>
            <a:r>
              <a:rPr lang="zh-CN" altLang="zh-CN" b="1" kern="100" dirty="0">
                <a:solidFill>
                  <a:srgbClr val="4F6228"/>
                </a:solidFill>
                <a:latin typeface="Times New Roman"/>
                <a:ea typeface="黑体"/>
                <a:cs typeface="Times New Roman"/>
              </a:rPr>
              <a:t>素养训练</a:t>
            </a:r>
            <a:r>
              <a:rPr lang="en-US" altLang="zh-CN" b="1" kern="100" dirty="0">
                <a:solidFill>
                  <a:srgbClr val="4F6228"/>
                </a:solidFill>
                <a:latin typeface="Times New Roman"/>
                <a:ea typeface="黑体"/>
                <a:cs typeface="Courier New"/>
              </a:rPr>
              <a:t>]</a:t>
            </a:r>
            <a:endParaRPr lang="zh-CN" altLang="zh-CN" kern="100" dirty="0">
              <a:cs typeface="Courier New"/>
            </a:endParaRPr>
          </a:p>
          <a:p>
            <a:pPr indent="267970" algn="just"/>
            <a:r>
              <a:rPr lang="en-US" altLang="zh-CN" b="1" kern="100" dirty="0">
                <a:latin typeface="Times New Roman"/>
                <a:cs typeface="Courier New"/>
              </a:rPr>
              <a:t>1</a:t>
            </a:r>
            <a:r>
              <a:rPr lang="zh-CN" altLang="zh-CN" b="1" kern="100" dirty="0" smtClean="0">
                <a:latin typeface="Times New Roman"/>
                <a:cs typeface="Times New Roman"/>
              </a:rPr>
              <a:t>．在</a:t>
            </a:r>
            <a:r>
              <a:rPr lang="en-US" altLang="zh-CN" b="1" kern="100" dirty="0">
                <a:latin typeface="Times New Roman"/>
                <a:cs typeface="Courier New"/>
              </a:rPr>
              <a:t>“</a:t>
            </a:r>
            <a:r>
              <a:rPr lang="zh-CN" altLang="zh-CN" b="1" kern="100" dirty="0">
                <a:latin typeface="Times New Roman"/>
                <a:cs typeface="Times New Roman"/>
              </a:rPr>
              <a:t>探究气体等温变化的规律</a:t>
            </a:r>
            <a:r>
              <a:rPr lang="en-US" altLang="zh-CN" b="1" kern="100" dirty="0">
                <a:latin typeface="Times New Roman"/>
                <a:cs typeface="Courier New"/>
              </a:rPr>
              <a:t>”</a:t>
            </a:r>
            <a:r>
              <a:rPr lang="zh-CN" altLang="zh-CN" b="1" kern="100" dirty="0">
                <a:latin typeface="Times New Roman"/>
                <a:cs typeface="Times New Roman"/>
              </a:rPr>
              <a:t>的实验中</a:t>
            </a:r>
            <a:r>
              <a:rPr lang="zh-CN" altLang="zh-CN" b="1" kern="100" dirty="0">
                <a:latin typeface="Times New Roman"/>
                <a:ea typeface="MingLiU_HKSCS"/>
                <a:cs typeface="Times New Roman"/>
              </a:rPr>
              <a:t>，</a:t>
            </a:r>
            <a:r>
              <a:rPr lang="zh-CN" altLang="zh-CN" b="1" kern="100" dirty="0">
                <a:latin typeface="Times New Roman"/>
                <a:cs typeface="Times New Roman"/>
              </a:rPr>
              <a:t>实验装置如图所示</a:t>
            </a:r>
            <a:r>
              <a:rPr lang="zh-CN" altLang="zh-CN" b="1" kern="100" dirty="0">
                <a:latin typeface="Times New Roman"/>
                <a:ea typeface="MingLiU_HKSCS"/>
                <a:cs typeface="Times New Roman"/>
              </a:rPr>
              <a:t>。</a:t>
            </a:r>
            <a:r>
              <a:rPr lang="zh-CN" altLang="zh-CN" b="1" kern="100" dirty="0">
                <a:latin typeface="Times New Roman"/>
                <a:cs typeface="Times New Roman"/>
              </a:rPr>
              <a:t>利用注射器选取一段空气柱为研究对象</a:t>
            </a:r>
            <a:r>
              <a:rPr lang="zh-CN" altLang="zh-CN" b="1" kern="100" dirty="0">
                <a:latin typeface="Times New Roman"/>
                <a:ea typeface="MingLiU_HKSCS"/>
                <a:cs typeface="Times New Roman"/>
              </a:rPr>
              <a:t>。</a:t>
            </a:r>
            <a:r>
              <a:rPr lang="zh-CN" altLang="zh-CN" b="1" kern="100" dirty="0">
                <a:latin typeface="Times New Roman"/>
                <a:cs typeface="Times New Roman"/>
              </a:rPr>
              <a:t>下列改变空气柱体积的操作正确的是</a:t>
            </a:r>
            <a:r>
              <a:rPr lang="en-US" altLang="zh-CN" b="1" kern="100" dirty="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kern="100" dirty="0">
              <a:cs typeface="Courier New"/>
            </a:endParaRPr>
          </a:p>
          <a:p>
            <a:pPr indent="267970" algn="just"/>
            <a:r>
              <a:rPr lang="en-US" altLang="zh-CN" b="1" kern="100" dirty="0">
                <a:latin typeface="Times New Roman"/>
                <a:cs typeface="Courier New"/>
              </a:rPr>
              <a:t>A</a:t>
            </a:r>
            <a:r>
              <a:rPr lang="zh-CN" altLang="zh-CN" b="1" kern="100" dirty="0">
                <a:latin typeface="Times New Roman"/>
                <a:ea typeface="MingLiU_HKSCS"/>
                <a:cs typeface="Times New Roman"/>
              </a:rPr>
              <a:t>．</a:t>
            </a:r>
            <a:r>
              <a:rPr lang="zh-CN" altLang="zh-CN" b="1" kern="100" dirty="0">
                <a:latin typeface="Times New Roman"/>
                <a:cs typeface="Times New Roman"/>
              </a:rPr>
              <a:t>把柱塞快速地向下</a:t>
            </a:r>
            <a:r>
              <a:rPr lang="zh-CN" altLang="zh-CN" b="1" kern="100" dirty="0" smtClean="0">
                <a:latin typeface="Times New Roman"/>
                <a:cs typeface="Times New Roman"/>
              </a:rPr>
              <a:t>压</a:t>
            </a:r>
            <a:endParaRPr lang="zh-CN" altLang="zh-CN" kern="100" dirty="0">
              <a:cs typeface="Courier New"/>
            </a:endParaRPr>
          </a:p>
          <a:p>
            <a:pPr indent="267970" algn="just"/>
            <a:r>
              <a:rPr lang="en-US" altLang="zh-CN" b="1" kern="100" dirty="0">
                <a:latin typeface="Times New Roman"/>
                <a:cs typeface="Courier New"/>
              </a:rPr>
              <a:t>B</a:t>
            </a:r>
            <a:r>
              <a:rPr lang="zh-CN" altLang="zh-CN" b="1" kern="100" dirty="0">
                <a:latin typeface="Times New Roman"/>
                <a:ea typeface="MingLiU_HKSCS"/>
                <a:cs typeface="Times New Roman"/>
              </a:rPr>
              <a:t>．</a:t>
            </a:r>
            <a:r>
              <a:rPr lang="zh-CN" altLang="zh-CN" b="1" kern="100" dirty="0">
                <a:latin typeface="Times New Roman"/>
                <a:cs typeface="Times New Roman"/>
              </a:rPr>
              <a:t>把柱塞缓慢地向上拉</a:t>
            </a:r>
            <a:endParaRPr lang="zh-CN" altLang="zh-CN" kern="100" dirty="0">
              <a:cs typeface="Courier New"/>
            </a:endParaRPr>
          </a:p>
          <a:p>
            <a:pPr indent="267970" algn="just"/>
            <a:r>
              <a:rPr lang="en-US" altLang="zh-CN" b="1" kern="100" dirty="0">
                <a:latin typeface="Times New Roman"/>
                <a:cs typeface="Courier New"/>
              </a:rPr>
              <a:t>C</a:t>
            </a:r>
            <a:r>
              <a:rPr lang="zh-CN" altLang="zh-CN" b="1" kern="100" dirty="0">
                <a:latin typeface="Times New Roman"/>
                <a:ea typeface="MingLiU_HKSCS"/>
                <a:cs typeface="Times New Roman"/>
              </a:rPr>
              <a:t>．</a:t>
            </a:r>
            <a:r>
              <a:rPr lang="zh-CN" altLang="zh-CN" b="1" kern="100" dirty="0">
                <a:latin typeface="Times New Roman"/>
                <a:cs typeface="Times New Roman"/>
              </a:rPr>
              <a:t>在橡胶套处接另一注射器</a:t>
            </a:r>
            <a:r>
              <a:rPr lang="zh-CN" altLang="zh-CN" b="1" kern="100" dirty="0">
                <a:latin typeface="Times New Roman"/>
                <a:ea typeface="MingLiU_HKSCS"/>
                <a:cs typeface="Times New Roman"/>
              </a:rPr>
              <a:t>，</a:t>
            </a:r>
            <a:r>
              <a:rPr lang="zh-CN" altLang="zh-CN" b="1" kern="100" dirty="0">
                <a:latin typeface="Times New Roman"/>
                <a:cs typeface="Times New Roman"/>
              </a:rPr>
              <a:t>快速推动该注射器柱塞</a:t>
            </a:r>
            <a:endParaRPr lang="zh-CN" altLang="zh-CN" kern="100" dirty="0">
              <a:cs typeface="Courier New"/>
            </a:endParaRPr>
          </a:p>
          <a:p>
            <a:pPr indent="267970" algn="just"/>
            <a:r>
              <a:rPr lang="en-US" altLang="zh-CN" b="1" kern="100" dirty="0">
                <a:latin typeface="Times New Roman"/>
                <a:cs typeface="Courier New"/>
              </a:rPr>
              <a:t>D</a:t>
            </a:r>
            <a:r>
              <a:rPr lang="zh-CN" altLang="zh-CN" b="1" kern="100" dirty="0">
                <a:latin typeface="Times New Roman"/>
                <a:ea typeface="MingLiU_HKSCS"/>
                <a:cs typeface="Times New Roman"/>
              </a:rPr>
              <a:t>．</a:t>
            </a:r>
            <a:r>
              <a:rPr lang="zh-CN" altLang="zh-CN" b="1" kern="100" dirty="0">
                <a:latin typeface="Times New Roman"/>
                <a:cs typeface="Times New Roman"/>
              </a:rPr>
              <a:t>在橡胶套处接另一注射器</a:t>
            </a:r>
            <a:r>
              <a:rPr lang="zh-CN" altLang="zh-CN" b="1" kern="100" dirty="0">
                <a:latin typeface="Times New Roman"/>
                <a:ea typeface="MingLiU_HKSCS"/>
                <a:cs typeface="Times New Roman"/>
              </a:rPr>
              <a:t>，</a:t>
            </a:r>
            <a:r>
              <a:rPr lang="zh-CN" altLang="zh-CN" b="1" kern="100" dirty="0">
                <a:latin typeface="Times New Roman"/>
                <a:cs typeface="Times New Roman"/>
              </a:rPr>
              <a:t>缓慢推动该注射器柱塞</a:t>
            </a:r>
            <a:endParaRPr lang="zh-CN" altLang="zh-CN" kern="100" dirty="0">
              <a:cs typeface="Courier New"/>
            </a:endParaRPr>
          </a:p>
          <a:p>
            <a:endParaRPr lang="zh-CN" altLang="en-US" dirty="0"/>
          </a:p>
        </p:txBody>
      </p:sp>
      <p:pic>
        <p:nvPicPr>
          <p:cNvPr id="26645" name="Picture 21" descr="F:\粤教版物理选择性必修第三册\23WLGKJSJ-9.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8689875" y="2780928"/>
            <a:ext cx="2232248" cy="277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943453" y="1628800"/>
            <a:ext cx="10194694" cy="3672408"/>
          </a:xfrm>
        </p:spPr>
        <p:txBody>
          <a:bodyPr/>
          <a:lstStyle/>
          <a:p>
            <a:pPr indent="267970" algn="just">
              <a:lnSpc>
                <a:spcPct val="200000"/>
              </a:lnSpc>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因</a:t>
            </a:r>
            <a:r>
              <a:rPr lang="zh-CN" altLang="zh-CN" b="1" kern="100" dirty="0">
                <a:latin typeface="Times New Roman"/>
                <a:ea typeface="楷体_GB2312"/>
                <a:cs typeface="Times New Roman"/>
              </a:rPr>
              <a:t>为该实验是要探究气体等温变化的规律，实验中要缓慢推动或拉动柱塞，目的是尽可能保证封闭气体在状态变化过程中的温度不变；为了方便读取封闭气体的体积不需要在橡胶套处接另一注射器。</a:t>
            </a:r>
            <a:endParaRPr lang="zh-CN" altLang="zh-CN" kern="100" dirty="0">
              <a:cs typeface="Courier New"/>
            </a:endParaRPr>
          </a:p>
          <a:p>
            <a:pPr indent="0">
              <a:lnSpc>
                <a:spcPct val="200000"/>
              </a:lnSpc>
            </a:pPr>
            <a:r>
              <a:rPr lang="en-US" altLang="zh-CN" b="1" kern="100" dirty="0" smtClean="0">
                <a:solidFill>
                  <a:srgbClr val="FF0000"/>
                </a:solidFill>
                <a:latin typeface="Times New Roman"/>
                <a:ea typeface="黑体"/>
                <a:cs typeface="Times New Roman"/>
              </a:rPr>
              <a:t>  </a:t>
            </a:r>
            <a:r>
              <a:rPr lang="zh-CN" altLang="zh-CN" b="1" kern="100" dirty="0" smtClean="0">
                <a:solidFill>
                  <a:srgbClr val="FF0000"/>
                </a:solidFill>
                <a:latin typeface="Times New Roman"/>
                <a:ea typeface="黑体"/>
                <a:cs typeface="Times New Roman"/>
              </a:rPr>
              <a:t>答</a:t>
            </a:r>
            <a:r>
              <a:rPr lang="zh-CN" altLang="zh-CN" b="1" kern="100" dirty="0">
                <a:solidFill>
                  <a:srgbClr val="FF0000"/>
                </a:solidFill>
                <a:latin typeface="Times New Roman"/>
                <a:ea typeface="黑体"/>
                <a:cs typeface="Times New Roman"/>
              </a:rPr>
              <a:t>案：</a:t>
            </a:r>
            <a:r>
              <a:rPr lang="en-US" altLang="zh-CN" b="1" kern="100" dirty="0">
                <a:solidFill>
                  <a:prstClr val="black"/>
                </a:solidFill>
                <a:latin typeface="Times New Roman"/>
                <a:ea typeface="楷体_GB2312"/>
                <a:cs typeface="Courier New"/>
              </a:rPr>
              <a:t>B</a:t>
            </a:r>
            <a:endParaRPr lang="zh-CN" altLang="en-US"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randombar(horizontal)">
                                      <p:cBhvr>
                                        <p:cTn id="7"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2823708088"/>
              </p:ext>
            </p:extLst>
          </p:nvPr>
        </p:nvGraphicFramePr>
        <p:xfrm>
          <a:off x="660895" y="341748"/>
          <a:ext cx="10909300" cy="3794125"/>
        </p:xfrm>
        <a:graphic>
          <a:graphicData uri="http://schemas.openxmlformats.org/presentationml/2006/ole">
            <mc:AlternateContent xmlns:mc="http://schemas.openxmlformats.org/markup-compatibility/2006">
              <mc:Choice xmlns:v="urn:schemas-microsoft-com:vml" Requires="v">
                <p:oleObj spid="_x0000_s3112" name="文档" r:id="rId3" imgW="11105540" imgH="3872159" progId="Word.Document.12">
                  <p:embed/>
                </p:oleObj>
              </mc:Choice>
              <mc:Fallback>
                <p:oleObj name="文档" r:id="rId3" imgW="11105540" imgH="3872159" progId="Word.Document.12">
                  <p:embed/>
                  <p:pic>
                    <p:nvPicPr>
                      <p:cNvPr id="0" name=""/>
                      <p:cNvPicPr/>
                      <p:nvPr/>
                    </p:nvPicPr>
                    <p:blipFill>
                      <a:blip r:embed="rId4"/>
                      <a:stretch>
                        <a:fillRect/>
                      </a:stretch>
                    </p:blipFill>
                    <p:spPr>
                      <a:xfrm>
                        <a:off x="660895" y="341748"/>
                        <a:ext cx="10909300" cy="3794125"/>
                      </a:xfrm>
                      <a:prstGeom prst="rect">
                        <a:avLst/>
                      </a:prstGeom>
                    </p:spPr>
                  </p:pic>
                </p:oleObj>
              </mc:Fallback>
            </mc:AlternateContent>
          </a:graphicData>
        </a:graphic>
      </p:graphicFrame>
      <p:pic>
        <p:nvPicPr>
          <p:cNvPr id="3074" name="Picture 2" descr="20XWL2-6.TIF"/>
          <p:cNvPicPr>
            <a:picLocks noChangeAspect="1" noChangeArrowheads="1"/>
          </p:cNvPicPr>
          <p:nvPr/>
        </p:nvPicPr>
        <p:blipFill>
          <a:blip r:embed="rId5" r:link="rId6" cstate="print">
            <a:extLst>
              <a:ext uri="{28A0092B-C50C-407E-A947-70E740481C1C}">
                <a14:useLocalDpi xmlns:a14="http://schemas.microsoft.com/office/drawing/2010/main" val="0"/>
              </a:ext>
            </a:extLst>
          </a:blip>
          <a:srcRect/>
          <a:stretch>
            <a:fillRect/>
          </a:stretch>
        </p:blipFill>
        <p:spPr bwMode="auto">
          <a:xfrm>
            <a:off x="3422136" y="3343785"/>
            <a:ext cx="4475651" cy="2537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矩形 4"/>
          <p:cNvSpPr/>
          <p:nvPr/>
        </p:nvSpPr>
        <p:spPr>
          <a:xfrm>
            <a:off x="4909367" y="247441"/>
            <a:ext cx="1112805" cy="461665"/>
          </a:xfrm>
          <a:prstGeom prst="rect">
            <a:avLst/>
          </a:prstGeom>
        </p:spPr>
        <p:txBody>
          <a:bodyPr wrap="none">
            <a:spAutoFit/>
          </a:bodyPr>
          <a:lstStyle/>
          <a:p>
            <a:r>
              <a:rPr lang="zh-CN" altLang="zh-CN" sz="2400" b="1" kern="100" dirty="0">
                <a:solidFill>
                  <a:srgbClr val="FF0000"/>
                </a:solidFill>
                <a:latin typeface="Times New Roman"/>
                <a:cs typeface="Times New Roman"/>
              </a:rPr>
              <a:t>空气柱</a:t>
            </a:r>
            <a:endParaRPr lang="zh-CN" altLang="en-US" sz="2400" dirty="0"/>
          </a:p>
        </p:txBody>
      </p:sp>
      <p:sp>
        <p:nvSpPr>
          <p:cNvPr id="7" name="矩形 6"/>
          <p:cNvSpPr/>
          <p:nvPr/>
        </p:nvSpPr>
        <p:spPr>
          <a:xfrm>
            <a:off x="1596999" y="1429186"/>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乘积</a:t>
            </a:r>
            <a:endParaRPr lang="zh-CN" altLang="en-US" sz="2400" dirty="0"/>
          </a:p>
        </p:txBody>
      </p:sp>
      <p:sp>
        <p:nvSpPr>
          <p:cNvPr id="10" name="矩形 9"/>
          <p:cNvSpPr/>
          <p:nvPr/>
        </p:nvSpPr>
        <p:spPr>
          <a:xfrm>
            <a:off x="9125154" y="1413854"/>
            <a:ext cx="1112805" cy="461665"/>
          </a:xfrm>
          <a:prstGeom prst="rect">
            <a:avLst/>
          </a:prstGeom>
        </p:spPr>
        <p:txBody>
          <a:bodyPr wrap="none">
            <a:spAutoFit/>
          </a:bodyPr>
          <a:lstStyle/>
          <a:p>
            <a:r>
              <a:rPr lang="zh-CN" altLang="zh-CN" sz="2400" b="1" kern="100" dirty="0">
                <a:solidFill>
                  <a:srgbClr val="FF0000"/>
                </a:solidFill>
                <a:latin typeface="Times New Roman"/>
                <a:cs typeface="Times New Roman"/>
              </a:rPr>
              <a:t>压力表</a:t>
            </a:r>
            <a:endParaRPr lang="zh-CN" altLang="en-US" sz="2400" dirty="0"/>
          </a:p>
        </p:txBody>
      </p:sp>
      <p:sp>
        <p:nvSpPr>
          <p:cNvPr id="11" name="矩形 10"/>
          <p:cNvSpPr/>
          <p:nvPr/>
        </p:nvSpPr>
        <p:spPr>
          <a:xfrm>
            <a:off x="480963" y="5879013"/>
            <a:ext cx="10585176" cy="646331"/>
          </a:xfrm>
          <a:prstGeom prst="rect">
            <a:avLst/>
          </a:prstGeom>
        </p:spPr>
        <p:txBody>
          <a:bodyPr wrap="square">
            <a:spAutoFit/>
          </a:bodyPr>
          <a:lstStyle/>
          <a:p>
            <a:pPr algn="just">
              <a:lnSpc>
                <a:spcPct val="150000"/>
              </a:lnSpc>
              <a:spcAft>
                <a:spcPts val="0"/>
              </a:spcAft>
              <a:tabLst>
                <a:tab pos="5580063" algn="l"/>
              </a:tabLst>
            </a:pPr>
            <a:r>
              <a:rPr lang="zh-CN" altLang="zh-CN" sz="2400" b="1" kern="100" dirty="0">
                <a:latin typeface="宋体"/>
                <a:cs typeface="宋体"/>
              </a:rPr>
              <a:t>⑤</a:t>
            </a:r>
            <a:r>
              <a:rPr lang="zh-CN" altLang="zh-CN" sz="2400" b="1" kern="100" dirty="0">
                <a:latin typeface="Times New Roman"/>
                <a:cs typeface="Times New Roman"/>
              </a:rPr>
              <a:t>实验结果：压强跟体积的倒数</a:t>
            </a:r>
            <a:r>
              <a:rPr lang="zh-CN" altLang="zh-CN" sz="2400" b="1" kern="100" dirty="0" smtClean="0">
                <a:latin typeface="Times New Roman"/>
                <a:cs typeface="Times New Roman"/>
              </a:rPr>
              <a:t>成</a:t>
            </a:r>
            <a:r>
              <a:rPr lang="en-US" altLang="zh-CN" sz="2400" b="1" kern="100" dirty="0" smtClean="0">
                <a:latin typeface="Times New Roman"/>
                <a:cs typeface="Times New Roman"/>
              </a:rPr>
              <a:t>______</a:t>
            </a:r>
            <a:r>
              <a:rPr lang="zh-CN" altLang="zh-CN" sz="2400" b="1" kern="100" dirty="0" smtClean="0">
                <a:latin typeface="Times New Roman"/>
                <a:cs typeface="Times New Roman"/>
              </a:rPr>
              <a:t>，</a:t>
            </a:r>
            <a:r>
              <a:rPr lang="zh-CN" altLang="zh-CN" sz="2400" b="1" kern="100" dirty="0">
                <a:latin typeface="Times New Roman"/>
                <a:cs typeface="Times New Roman"/>
              </a:rPr>
              <a:t>即压强与体积</a:t>
            </a:r>
            <a:r>
              <a:rPr lang="zh-CN" altLang="zh-CN" sz="2400" b="1" kern="100" dirty="0" smtClean="0">
                <a:latin typeface="Times New Roman"/>
                <a:cs typeface="Times New Roman"/>
              </a:rPr>
              <a:t>成</a:t>
            </a:r>
            <a:r>
              <a:rPr lang="en-US" altLang="zh-CN" sz="2400" b="1" kern="100" dirty="0" smtClean="0">
                <a:latin typeface="Times New Roman"/>
                <a:cs typeface="Times New Roman"/>
              </a:rPr>
              <a:t>_____</a:t>
            </a:r>
            <a:r>
              <a:rPr lang="zh-CN" altLang="zh-CN" sz="2400" b="1" kern="100" dirty="0" smtClean="0">
                <a:latin typeface="Times New Roman"/>
                <a:cs typeface="Times New Roman"/>
              </a:rPr>
              <a:t>。</a:t>
            </a:r>
            <a:endParaRPr lang="zh-CN" altLang="zh-CN" sz="2400" kern="100" dirty="0">
              <a:effectLst/>
              <a:latin typeface="宋体"/>
              <a:cs typeface="Courier New"/>
            </a:endParaRPr>
          </a:p>
        </p:txBody>
      </p:sp>
      <p:sp>
        <p:nvSpPr>
          <p:cNvPr id="13" name="矩形 12"/>
          <p:cNvSpPr/>
          <p:nvPr/>
        </p:nvSpPr>
        <p:spPr>
          <a:xfrm>
            <a:off x="5258248" y="5936073"/>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正比</a:t>
            </a:r>
            <a:endParaRPr lang="zh-CN" altLang="en-US" sz="2400" dirty="0"/>
          </a:p>
        </p:txBody>
      </p:sp>
      <p:sp>
        <p:nvSpPr>
          <p:cNvPr id="14" name="矩形 13"/>
          <p:cNvSpPr/>
          <p:nvPr/>
        </p:nvSpPr>
        <p:spPr>
          <a:xfrm>
            <a:off x="8534522" y="5971345"/>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反比</a:t>
            </a:r>
            <a:endParaRPr lang="zh-CN" altLang="en-US" sz="2400" dirty="0"/>
          </a:p>
        </p:txBody>
      </p:sp>
    </p:spTree>
    <p:extLst>
      <p:ext uri="{BB962C8B-B14F-4D97-AF65-F5344CB8AC3E}">
        <p14:creationId xmlns:p14="http://schemas.microsoft.com/office/powerpoint/2010/main" val="1437274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randombar(horizontal)">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randombar(horizontal)">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10" grpId="0"/>
      <p:bldP spid="13" grpId="0"/>
      <p:bldP spid="1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2157937986"/>
              </p:ext>
            </p:extLst>
          </p:nvPr>
        </p:nvGraphicFramePr>
        <p:xfrm>
          <a:off x="414138" y="260648"/>
          <a:ext cx="10868025" cy="5019675"/>
        </p:xfrm>
        <a:graphic>
          <a:graphicData uri="http://schemas.openxmlformats.org/presentationml/2006/ole">
            <mc:AlternateContent xmlns:mc="http://schemas.openxmlformats.org/markup-compatibility/2006">
              <mc:Choice xmlns:v="urn:schemas-microsoft-com:vml" Requires="v">
                <p:oleObj spid="_x0000_s25637" name="文档" r:id="rId3" imgW="10988280" imgH="5054178" progId="Word.Document.12">
                  <p:embed/>
                </p:oleObj>
              </mc:Choice>
              <mc:Fallback>
                <p:oleObj name="文档" r:id="rId3" imgW="10988280" imgH="5054178" progId="Word.Document.12">
                  <p:embed/>
                  <p:pic>
                    <p:nvPicPr>
                      <p:cNvPr id="0" name=""/>
                      <p:cNvPicPr/>
                      <p:nvPr/>
                    </p:nvPicPr>
                    <p:blipFill>
                      <a:blip r:embed="rId4"/>
                      <a:stretch>
                        <a:fillRect/>
                      </a:stretch>
                    </p:blipFill>
                    <p:spPr>
                      <a:xfrm>
                        <a:off x="414138" y="260648"/>
                        <a:ext cx="10868025" cy="5019675"/>
                      </a:xfrm>
                      <a:prstGeom prst="rect">
                        <a:avLst/>
                      </a:prstGeom>
                    </p:spPr>
                  </p:pic>
                </p:oleObj>
              </mc:Fallback>
            </mc:AlternateContent>
          </a:graphicData>
        </a:graphic>
      </p:graphicFrame>
      <p:pic>
        <p:nvPicPr>
          <p:cNvPr id="25602" name="Picture 2" descr="20WLXXS1-47.tif"/>
          <p:cNvPicPr>
            <a:picLocks noChangeAspect="1" noChangeArrowheads="1"/>
          </p:cNvPicPr>
          <p:nvPr/>
        </p:nvPicPr>
        <p:blipFill>
          <a:blip r:embed="rId5" r:link="rId6" cstate="print">
            <a:extLst>
              <a:ext uri="{28A0092B-C50C-407E-A947-70E740481C1C}">
                <a14:useLocalDpi xmlns:a14="http://schemas.microsoft.com/office/drawing/2010/main" val="0"/>
              </a:ext>
            </a:extLst>
          </a:blip>
          <a:srcRect/>
          <a:stretch>
            <a:fillRect/>
          </a:stretch>
        </p:blipFill>
        <p:spPr bwMode="auto">
          <a:xfrm>
            <a:off x="3505299" y="4649319"/>
            <a:ext cx="5256584" cy="187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4179848666"/>
              </p:ext>
            </p:extLst>
          </p:nvPr>
        </p:nvGraphicFramePr>
        <p:xfrm>
          <a:off x="841622" y="666328"/>
          <a:ext cx="10296525" cy="5715000"/>
        </p:xfrm>
        <a:graphic>
          <a:graphicData uri="http://schemas.openxmlformats.org/presentationml/2006/ole">
            <mc:AlternateContent xmlns:mc="http://schemas.openxmlformats.org/markup-compatibility/2006">
              <mc:Choice xmlns:v="urn:schemas-microsoft-com:vml" Requires="v">
                <p:oleObj spid="_x0000_s27684" name="文档" r:id="rId3" imgW="10660239" imgH="5884904" progId="Word.Document.12">
                  <p:embed/>
                </p:oleObj>
              </mc:Choice>
              <mc:Fallback>
                <p:oleObj name="文档" r:id="rId3" imgW="10660239" imgH="5884904" progId="Word.Document.12">
                  <p:embed/>
                  <p:pic>
                    <p:nvPicPr>
                      <p:cNvPr id="0" name=""/>
                      <p:cNvPicPr/>
                      <p:nvPr/>
                    </p:nvPicPr>
                    <p:blipFill>
                      <a:blip r:embed="rId4"/>
                      <a:stretch>
                        <a:fillRect/>
                      </a:stretch>
                    </p:blipFill>
                    <p:spPr>
                      <a:xfrm>
                        <a:off x="841622" y="666328"/>
                        <a:ext cx="10296525" cy="5715000"/>
                      </a:xfrm>
                      <a:prstGeom prst="rect">
                        <a:avLst/>
                      </a:prstGeom>
                    </p:spPr>
                  </p:pic>
                </p:oleObj>
              </mc:Fallback>
            </mc:AlternateContent>
          </a:graphicData>
        </a:graphic>
      </p:graphicFrame>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2036459883"/>
              </p:ext>
            </p:extLst>
          </p:nvPr>
        </p:nvGraphicFramePr>
        <p:xfrm>
          <a:off x="552971" y="788511"/>
          <a:ext cx="10888662" cy="4468812"/>
        </p:xfrm>
        <a:graphic>
          <a:graphicData uri="http://schemas.openxmlformats.org/presentationml/2006/ole">
            <mc:AlternateContent xmlns:mc="http://schemas.openxmlformats.org/markup-compatibility/2006">
              <mc:Choice xmlns:v="urn:schemas-microsoft-com:vml" Requires="v">
                <p:oleObj spid="_x0000_s28708" name="文档" r:id="rId3" imgW="11009142" imgH="4499882" progId="Word.Document.12">
                  <p:embed/>
                </p:oleObj>
              </mc:Choice>
              <mc:Fallback>
                <p:oleObj name="文档" r:id="rId3" imgW="11009142" imgH="4499882" progId="Word.Document.12">
                  <p:embed/>
                  <p:pic>
                    <p:nvPicPr>
                      <p:cNvPr id="0" name=""/>
                      <p:cNvPicPr/>
                      <p:nvPr/>
                    </p:nvPicPr>
                    <p:blipFill>
                      <a:blip r:embed="rId4"/>
                      <a:stretch>
                        <a:fillRect/>
                      </a:stretch>
                    </p:blipFill>
                    <p:spPr>
                      <a:xfrm>
                        <a:off x="552971" y="788511"/>
                        <a:ext cx="10888662" cy="4468812"/>
                      </a:xfrm>
                      <a:prstGeom prst="rect">
                        <a:avLst/>
                      </a:prstGeom>
                    </p:spPr>
                  </p:pic>
                </p:oleObj>
              </mc:Fallback>
            </mc:AlternateContent>
          </a:graphicData>
        </a:graphic>
      </p:graphicFrame>
      <p:sp>
        <p:nvSpPr>
          <p:cNvPr id="5" name="矩形 4"/>
          <p:cNvSpPr/>
          <p:nvPr/>
        </p:nvSpPr>
        <p:spPr>
          <a:xfrm>
            <a:off x="552971" y="5180999"/>
            <a:ext cx="10920536" cy="1200329"/>
          </a:xfrm>
          <a:prstGeom prst="rect">
            <a:avLst/>
          </a:prstGeom>
        </p:spPr>
        <p:txBody>
          <a:bodyPr wrap="square">
            <a:spAutoFit/>
          </a:bodyPr>
          <a:lstStyle/>
          <a:p>
            <a:pPr algn="just">
              <a:lnSpc>
                <a:spcPct val="150000"/>
              </a:lnSpc>
              <a:spcAft>
                <a:spcPts val="0"/>
              </a:spcAft>
              <a:tabLst>
                <a:tab pos="5581015" algn="l"/>
              </a:tabLst>
            </a:pPr>
            <a:r>
              <a:rPr lang="zh-CN" altLang="zh-CN" sz="2400" b="1" kern="100" dirty="0">
                <a:solidFill>
                  <a:srgbClr val="FF0000"/>
                </a:solidFill>
                <a:latin typeface="Times New Roman"/>
                <a:ea typeface="黑体"/>
                <a:cs typeface="Times New Roman"/>
              </a:rPr>
              <a:t>答案：</a:t>
            </a:r>
            <a:r>
              <a:rPr lang="en-US" altLang="zh-CN" sz="2400" b="1" kern="100" dirty="0">
                <a:latin typeface="Times New Roman"/>
                <a:cs typeface="Courier New"/>
              </a:rPr>
              <a:t>(1)AB</a:t>
            </a:r>
            <a:r>
              <a:rPr lang="zh-CN" altLang="zh-CN" sz="2400" b="1" kern="100" dirty="0">
                <a:latin typeface="Times New Roman"/>
                <a:cs typeface="Times New Roman"/>
              </a:rPr>
              <a:t>　</a:t>
            </a:r>
            <a:r>
              <a:rPr lang="en-US" altLang="zh-CN" sz="2400" b="1" kern="100" dirty="0">
                <a:latin typeface="Times New Roman"/>
                <a:cs typeface="Courier New"/>
              </a:rPr>
              <a:t>(2)</a:t>
            </a:r>
            <a:r>
              <a:rPr lang="zh-CN" altLang="zh-CN" sz="2400" b="1" kern="100" dirty="0">
                <a:latin typeface="Times New Roman"/>
                <a:cs typeface="Times New Roman"/>
              </a:rPr>
              <a:t>为过坐标原点的直线</a:t>
            </a:r>
            <a:endParaRPr lang="zh-CN" altLang="zh-CN" sz="2400" kern="100" dirty="0">
              <a:latin typeface="宋体"/>
              <a:cs typeface="Courier New"/>
            </a:endParaRPr>
          </a:p>
          <a:p>
            <a:pPr algn="just">
              <a:lnSpc>
                <a:spcPct val="150000"/>
              </a:lnSpc>
              <a:spcAft>
                <a:spcPts val="0"/>
              </a:spcAft>
              <a:tabLst>
                <a:tab pos="5581015" algn="l"/>
              </a:tabLst>
            </a:pPr>
            <a:r>
              <a:rPr lang="en-US" altLang="zh-CN" sz="2400" b="1" kern="100" dirty="0">
                <a:latin typeface="Times New Roman"/>
                <a:cs typeface="Courier New"/>
              </a:rPr>
              <a:t>(3)</a:t>
            </a:r>
            <a:r>
              <a:rPr lang="zh-CN" altLang="zh-CN" sz="2400" b="1" kern="100" dirty="0">
                <a:latin typeface="Times New Roman"/>
                <a:cs typeface="Times New Roman"/>
              </a:rPr>
              <a:t>传感器与注射器间有气体　压强传感器与注射器连接部分的气体体积</a:t>
            </a:r>
            <a:endParaRPr lang="zh-CN" altLang="zh-CN" sz="2400" kern="100" dirty="0">
              <a:effectLst/>
              <a:latin typeface="宋体"/>
              <a:cs typeface="Courier New"/>
            </a:endParaRPr>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404664"/>
            <a:ext cx="10975658" cy="6192688"/>
          </a:xfrm>
        </p:spPr>
        <p:txBody>
          <a:bodyPr>
            <a:normAutofit/>
          </a:bodyPr>
          <a:lstStyle/>
          <a:p>
            <a:pPr indent="612140" algn="ctr">
              <a:tabLst>
                <a:tab pos="5581015" algn="l"/>
              </a:tabLst>
            </a:pPr>
            <a:r>
              <a:rPr lang="zh-CN" altLang="zh-CN" b="1" kern="100" dirty="0">
                <a:solidFill>
                  <a:srgbClr val="7030A0"/>
                </a:solidFill>
                <a:latin typeface="Times New Roman"/>
                <a:cs typeface="Times New Roman"/>
              </a:rPr>
              <a:t>探究</a:t>
            </a:r>
            <a:r>
              <a:rPr lang="en-US" altLang="zh-CN" b="1" kern="100" dirty="0">
                <a:solidFill>
                  <a:srgbClr val="7030A0"/>
                </a:solidFill>
                <a:latin typeface="Symbol"/>
                <a:cs typeface="Times New Roman"/>
              </a:rPr>
              <a:t>(</a:t>
            </a:r>
            <a:r>
              <a:rPr lang="zh-CN" altLang="zh-CN" b="1" kern="100" dirty="0">
                <a:solidFill>
                  <a:srgbClr val="7030A0"/>
                </a:solidFill>
                <a:latin typeface="Times New Roman"/>
                <a:cs typeface="Times New Roman"/>
              </a:rPr>
              <a:t>三</a:t>
            </a:r>
            <a:r>
              <a:rPr lang="en-US" altLang="zh-CN" b="1" kern="100" dirty="0">
                <a:solidFill>
                  <a:srgbClr val="7030A0"/>
                </a:solidFill>
                <a:latin typeface="Symbol"/>
                <a:cs typeface="Times New Roman"/>
              </a:rPr>
              <a:t>)</a:t>
            </a:r>
            <a:r>
              <a:rPr lang="zh-CN" altLang="zh-CN" b="1" kern="100" dirty="0">
                <a:solidFill>
                  <a:srgbClr val="7030A0"/>
                </a:solidFill>
                <a:latin typeface="Times New Roman"/>
                <a:cs typeface="Times New Roman"/>
              </a:rPr>
              <a:t>　　玻意耳定律的理解及应用</a:t>
            </a:r>
            <a:endParaRPr lang="zh-CN" altLang="zh-CN" sz="1050" kern="100" dirty="0">
              <a:solidFill>
                <a:srgbClr val="7030A0"/>
              </a:solidFill>
              <a:cs typeface="Courier New"/>
            </a:endParaRPr>
          </a:p>
          <a:p>
            <a:pPr indent="612140" algn="just">
              <a:tabLst>
                <a:tab pos="5581015" algn="l"/>
              </a:tabLst>
            </a:pPr>
            <a:r>
              <a:rPr lang="en-US" altLang="zh-CN" b="1" kern="100" dirty="0">
                <a:solidFill>
                  <a:srgbClr val="006666"/>
                </a:solidFill>
                <a:latin typeface="Times New Roman"/>
                <a:ea typeface="黑体"/>
                <a:cs typeface="Courier New"/>
              </a:rPr>
              <a:t>[</a:t>
            </a:r>
            <a:r>
              <a:rPr lang="zh-CN" altLang="zh-CN" b="1" kern="100" dirty="0">
                <a:solidFill>
                  <a:srgbClr val="006666"/>
                </a:solidFill>
                <a:latin typeface="Times New Roman"/>
                <a:ea typeface="黑体"/>
                <a:cs typeface="Times New Roman"/>
              </a:rPr>
              <a:t>问题驱动</a:t>
            </a:r>
            <a:r>
              <a:rPr lang="en-US" altLang="zh-CN" b="1" kern="100" dirty="0">
                <a:solidFill>
                  <a:srgbClr val="006666"/>
                </a:solidFill>
                <a:latin typeface="Times New Roman"/>
                <a:ea typeface="黑体"/>
                <a:cs typeface="Courier New"/>
              </a:rPr>
              <a:t>]</a:t>
            </a:r>
            <a:endParaRPr lang="zh-CN" altLang="zh-CN" sz="1050" kern="100" dirty="0">
              <a:cs typeface="Courier New"/>
            </a:endParaRPr>
          </a:p>
          <a:p>
            <a:pPr indent="612140" algn="just">
              <a:tabLst>
                <a:tab pos="5581015" algn="l"/>
              </a:tabLst>
            </a:pPr>
            <a:r>
              <a:rPr lang="en-US" altLang="zh-CN" b="1" kern="100" dirty="0">
                <a:latin typeface="Times New Roman"/>
                <a:cs typeface="Courier New"/>
              </a:rPr>
              <a:t>(1)</a:t>
            </a:r>
            <a:r>
              <a:rPr lang="zh-CN" altLang="zh-CN" b="1" kern="100" dirty="0">
                <a:latin typeface="Times New Roman"/>
                <a:cs typeface="Times New Roman"/>
              </a:rPr>
              <a:t>玻意耳定律成立的条件是气体的温度不太低、压强不太大，那么为什么在压强很大、温度很低的情况下玻意耳定律就不成立了呢？</a:t>
            </a:r>
            <a:endParaRPr lang="zh-CN" altLang="zh-CN" sz="1050" kern="100" dirty="0">
              <a:cs typeface="Courier New"/>
            </a:endParaRPr>
          </a:p>
          <a:p>
            <a:pPr indent="612140" algn="just">
              <a:tabLst>
                <a:tab pos="5581015" algn="l"/>
              </a:tabLst>
            </a:pPr>
            <a:r>
              <a:rPr lang="zh-CN" altLang="zh-CN" b="1" kern="100" dirty="0" smtClean="0">
                <a:solidFill>
                  <a:srgbClr val="FF0000"/>
                </a:solidFill>
                <a:latin typeface="Times New Roman"/>
                <a:ea typeface="黑体"/>
                <a:cs typeface="Times New Roman"/>
              </a:rPr>
              <a:t>提示：</a:t>
            </a:r>
            <a:r>
              <a:rPr lang="zh-CN" altLang="zh-CN" b="1" kern="100" dirty="0" smtClean="0">
                <a:latin typeface="Times New Roman"/>
                <a:ea typeface="楷体_GB2312"/>
                <a:cs typeface="Times New Roman"/>
              </a:rPr>
              <a:t>当压强很大、温度很低时气体分子间的距离很小，分子间的作用力不可忽略，气体分子本身所占的体积也不可忽略，由玻意耳定律计算的结果与实际结果差别较大。</a:t>
            </a:r>
            <a:endParaRPr lang="zh-CN" altLang="zh-CN" sz="1050" kern="100" dirty="0" smtClean="0">
              <a:cs typeface="Courier New"/>
            </a:endParaRPr>
          </a:p>
          <a:p>
            <a:pPr indent="612140" algn="just">
              <a:tabLst>
                <a:tab pos="5581015" algn="l"/>
              </a:tabLst>
            </a:pPr>
            <a:r>
              <a:rPr lang="en-US" altLang="zh-CN" b="1" kern="100" dirty="0" smtClean="0">
                <a:latin typeface="Times New Roman"/>
                <a:cs typeface="Courier New"/>
              </a:rPr>
              <a:t>(</a:t>
            </a:r>
            <a:r>
              <a:rPr lang="en-US" altLang="zh-CN" b="1" kern="100" dirty="0">
                <a:latin typeface="Times New Roman"/>
                <a:cs typeface="Courier New"/>
              </a:rPr>
              <a:t>2)</a:t>
            </a:r>
            <a:r>
              <a:rPr lang="zh-CN" altLang="zh-CN" b="1" kern="100" dirty="0">
                <a:latin typeface="Times New Roman"/>
                <a:cs typeface="Times New Roman"/>
              </a:rPr>
              <a:t>气体的质量变化时，还能使用玻意耳定律吗？</a:t>
            </a:r>
            <a:endParaRPr lang="zh-CN" altLang="zh-CN" sz="1050" kern="100" dirty="0">
              <a:cs typeface="Courier New"/>
            </a:endParaRPr>
          </a:p>
          <a:p>
            <a:pPr indent="612140" algn="just">
              <a:tabLst>
                <a:tab pos="5581015" algn="l"/>
              </a:tabLst>
            </a:pPr>
            <a:r>
              <a:rPr lang="zh-CN" altLang="zh-CN" b="1" kern="100" dirty="0">
                <a:solidFill>
                  <a:srgbClr val="FF0000"/>
                </a:solidFill>
                <a:latin typeface="Times New Roman"/>
                <a:ea typeface="黑体"/>
                <a:cs typeface="Times New Roman"/>
              </a:rPr>
              <a:t>提示：</a:t>
            </a:r>
            <a:r>
              <a:rPr lang="zh-CN" altLang="zh-CN" b="1" kern="100" dirty="0">
                <a:latin typeface="Times New Roman"/>
                <a:ea typeface="楷体_GB2312"/>
                <a:cs typeface="Times New Roman"/>
              </a:rPr>
              <a:t>可以使用，可以把发生变化的所有气体作为研究对象，应用玻意耳定律列方程求解。</a:t>
            </a:r>
            <a:r>
              <a:rPr lang="zh-CN" altLang="zh-CN" b="1" kern="100" dirty="0">
                <a:latin typeface="Times New Roman"/>
                <a:cs typeface="Times New Roman"/>
              </a:rPr>
              <a:t>　　　　</a:t>
            </a:r>
            <a:r>
              <a:rPr lang="en-US" altLang="zh-CN" b="1" kern="100" dirty="0">
                <a:latin typeface="Times New Roman"/>
                <a:cs typeface="Courier New"/>
              </a:rPr>
              <a:t> </a:t>
            </a:r>
            <a:endParaRPr lang="zh-CN" altLang="zh-CN" sz="1050" kern="100" dirty="0">
              <a:cs typeface="Courier New"/>
            </a:endParaRPr>
          </a:p>
          <a:p>
            <a:endParaRPr lang="zh-CN" altLang="en-US"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animEffect transition="in" filter="randombar(horizontal)">
                                      <p:cBhvr>
                                        <p:cTn id="7" dur="500"/>
                                        <p:tgtEl>
                                          <p:spTgt spid="2">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4" end="4"/>
                                            </p:txEl>
                                          </p:spTgt>
                                        </p:tgtEl>
                                        <p:attrNameLst>
                                          <p:attrName>style.visibility</p:attrName>
                                        </p:attrNameLst>
                                      </p:cBhvr>
                                      <p:to>
                                        <p:strVal val="visible"/>
                                      </p:to>
                                    </p:set>
                                    <p:animEffect transition="in" filter="randombar(horizontal)">
                                      <p:cBhvr>
                                        <p:cTn id="12" dur="500"/>
                                        <p:tgtEl>
                                          <p:spTgt spid="2">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animEffect transition="in" filter="randombar(horizontal)">
                                      <p:cBhvr>
                                        <p:cTn id="17"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332656"/>
            <a:ext cx="10888428" cy="6192690"/>
          </a:xfrm>
        </p:spPr>
        <p:txBody>
          <a:bodyPr>
            <a:normAutofit/>
          </a:bodyPr>
          <a:lstStyle/>
          <a:p>
            <a:pPr marL="361950" indent="-361950" algn="ctr">
              <a:lnSpc>
                <a:spcPct val="120000"/>
              </a:lnSpc>
              <a:tabLst>
                <a:tab pos="5581015" algn="l"/>
              </a:tabLst>
            </a:pPr>
            <a:r>
              <a:rPr lang="en-US" altLang="zh-CN" b="1" kern="100" dirty="0">
                <a:solidFill>
                  <a:srgbClr val="006666"/>
                </a:solidFill>
                <a:ea typeface="IPAPANNEW"/>
                <a:cs typeface="Times New Roman"/>
              </a:rPr>
              <a:t>[</a:t>
            </a:r>
            <a:r>
              <a:rPr lang="zh-CN" altLang="zh-CN" b="1" kern="100" dirty="0">
                <a:solidFill>
                  <a:srgbClr val="006666"/>
                </a:solidFill>
                <a:latin typeface="IPAPANNEW"/>
                <a:ea typeface="黑体"/>
                <a:cs typeface="Times New Roman"/>
              </a:rPr>
              <a:t>重难释解</a:t>
            </a:r>
            <a:r>
              <a:rPr lang="en-US" altLang="zh-CN" b="1" kern="100" dirty="0">
                <a:solidFill>
                  <a:srgbClr val="006666"/>
                </a:solidFill>
                <a:latin typeface="IPAPANNEW"/>
                <a:ea typeface="黑体"/>
                <a:cs typeface="Times New Roman"/>
              </a:rPr>
              <a:t>]</a:t>
            </a:r>
            <a:endParaRPr lang="zh-CN" altLang="zh-CN" sz="1050" kern="100" dirty="0">
              <a:cs typeface="Courier New"/>
            </a:endParaRPr>
          </a:p>
          <a:p>
            <a:pPr marL="361950" indent="-361950" algn="just">
              <a:lnSpc>
                <a:spcPct val="120000"/>
              </a:lnSpc>
              <a:tabLst>
                <a:tab pos="5581015" algn="l"/>
              </a:tabLst>
            </a:pPr>
            <a:r>
              <a:rPr lang="en-US" altLang="zh-CN" b="1" kern="100" dirty="0">
                <a:latin typeface="Times New Roman"/>
                <a:ea typeface="黑体"/>
                <a:cs typeface="Courier New"/>
              </a:rPr>
              <a:t>1</a:t>
            </a:r>
            <a:r>
              <a:rPr lang="zh-CN" altLang="zh-CN" b="1" kern="100" dirty="0">
                <a:latin typeface="Times New Roman"/>
                <a:cs typeface="Times New Roman"/>
              </a:rPr>
              <a:t>．</a:t>
            </a:r>
            <a:r>
              <a:rPr lang="zh-CN" altLang="zh-CN" b="1" kern="100" dirty="0">
                <a:latin typeface="Times New Roman"/>
                <a:ea typeface="黑体"/>
                <a:cs typeface="Times New Roman"/>
              </a:rPr>
              <a:t>成立条件：</a:t>
            </a:r>
            <a:r>
              <a:rPr lang="zh-CN" altLang="zh-CN" b="1" kern="100" dirty="0">
                <a:latin typeface="Times New Roman"/>
                <a:cs typeface="Times New Roman"/>
              </a:rPr>
              <a:t>玻意耳定律</a:t>
            </a:r>
            <a:r>
              <a:rPr lang="en-US" altLang="zh-CN" b="1" i="1" kern="100" dirty="0">
                <a:latin typeface="Times New Roman"/>
                <a:cs typeface="Courier New"/>
              </a:rPr>
              <a:t>p</a:t>
            </a:r>
            <a:r>
              <a:rPr lang="en-US" altLang="zh-CN" b="1" kern="100" baseline="-25000" dirty="0">
                <a:latin typeface="Times New Roman"/>
                <a:cs typeface="Courier New"/>
              </a:rPr>
              <a:t>1</a:t>
            </a:r>
            <a:r>
              <a:rPr lang="en-US" altLang="zh-CN" b="1" i="1" kern="100" dirty="0">
                <a:latin typeface="Times New Roman"/>
                <a:cs typeface="Courier New"/>
              </a:rPr>
              <a:t>V</a:t>
            </a:r>
            <a:r>
              <a:rPr lang="en-US" altLang="zh-CN" b="1" kern="100" baseline="-25000" dirty="0">
                <a:latin typeface="Times New Roman"/>
                <a:cs typeface="Courier New"/>
              </a:rPr>
              <a:t>1</a:t>
            </a:r>
            <a:r>
              <a:rPr lang="zh-CN" altLang="zh-CN" b="1" kern="100" dirty="0">
                <a:latin typeface="Times New Roman"/>
                <a:cs typeface="Times New Roman"/>
              </a:rPr>
              <a:t>＝</a:t>
            </a:r>
            <a:r>
              <a:rPr lang="en-US" altLang="zh-CN" b="1" i="1" kern="100" dirty="0">
                <a:latin typeface="Times New Roman"/>
                <a:cs typeface="Courier New"/>
              </a:rPr>
              <a:t>p</a:t>
            </a:r>
            <a:r>
              <a:rPr lang="en-US" altLang="zh-CN" b="1" kern="100" baseline="-25000" dirty="0">
                <a:latin typeface="Times New Roman"/>
                <a:cs typeface="Courier New"/>
              </a:rPr>
              <a:t>2</a:t>
            </a:r>
            <a:r>
              <a:rPr lang="en-US" altLang="zh-CN" b="1" i="1" kern="100" dirty="0">
                <a:latin typeface="Times New Roman"/>
                <a:cs typeface="Courier New"/>
              </a:rPr>
              <a:t>V</a:t>
            </a:r>
            <a:r>
              <a:rPr lang="en-US" altLang="zh-CN" b="1" kern="100" baseline="-25000" dirty="0">
                <a:latin typeface="Times New Roman"/>
                <a:cs typeface="Courier New"/>
              </a:rPr>
              <a:t>2</a:t>
            </a:r>
            <a:r>
              <a:rPr lang="zh-CN" altLang="zh-CN" b="1" kern="100" dirty="0">
                <a:latin typeface="Times New Roman"/>
                <a:cs typeface="Times New Roman"/>
              </a:rPr>
              <a:t>是实验定律，只有在气体质量一定、温度不变的条件下才成立。</a:t>
            </a:r>
            <a:endParaRPr lang="zh-CN" altLang="zh-CN" sz="1050" kern="100" dirty="0">
              <a:cs typeface="Courier New"/>
            </a:endParaRPr>
          </a:p>
          <a:p>
            <a:pPr marL="361950" indent="-361950" algn="just">
              <a:lnSpc>
                <a:spcPct val="120000"/>
              </a:lnSpc>
              <a:tabLst>
                <a:tab pos="5581015" algn="l"/>
              </a:tabLst>
            </a:pPr>
            <a:r>
              <a:rPr lang="en-US" altLang="zh-CN" b="1" kern="100" dirty="0">
                <a:latin typeface="Times New Roman"/>
                <a:ea typeface="黑体"/>
                <a:cs typeface="Courier New"/>
              </a:rPr>
              <a:t>2</a:t>
            </a:r>
            <a:r>
              <a:rPr lang="zh-CN" altLang="zh-CN" b="1" kern="100" dirty="0">
                <a:latin typeface="Times New Roman"/>
                <a:cs typeface="Times New Roman"/>
              </a:rPr>
              <a:t>．</a:t>
            </a:r>
            <a:r>
              <a:rPr lang="zh-CN" altLang="zh-CN" b="1" kern="100" dirty="0">
                <a:latin typeface="Times New Roman"/>
                <a:ea typeface="黑体"/>
                <a:cs typeface="Times New Roman"/>
              </a:rPr>
              <a:t>常</a:t>
            </a:r>
            <a:r>
              <a:rPr lang="zh-CN" altLang="zh-CN" b="1" kern="100" dirty="0" smtClean="0">
                <a:latin typeface="Times New Roman"/>
                <a:ea typeface="黑体"/>
                <a:cs typeface="Times New Roman"/>
              </a:rPr>
              <a:t>量</a:t>
            </a:r>
            <a:r>
              <a:rPr lang="en-US" altLang="zh-CN" b="1" kern="100" dirty="0" smtClean="0">
                <a:latin typeface="Times New Roman"/>
                <a:ea typeface="黑体"/>
                <a:cs typeface="Times New Roman"/>
              </a:rPr>
              <a:t>c</a:t>
            </a:r>
            <a:r>
              <a:rPr lang="zh-CN" altLang="zh-CN" b="1" kern="100" dirty="0" smtClean="0">
                <a:latin typeface="Times New Roman"/>
                <a:ea typeface="黑体"/>
                <a:cs typeface="Times New Roman"/>
              </a:rPr>
              <a:t>：</a:t>
            </a:r>
            <a:r>
              <a:rPr lang="zh-CN" altLang="zh-CN" b="1" kern="100" dirty="0">
                <a:latin typeface="Times New Roman"/>
                <a:cs typeface="Times New Roman"/>
              </a:rPr>
              <a:t>玻意耳定律的数学表达式</a:t>
            </a:r>
            <a:r>
              <a:rPr lang="en-US" altLang="zh-CN" b="1" i="1" kern="100" dirty="0">
                <a:latin typeface="Times New Roman"/>
                <a:cs typeface="Courier New"/>
              </a:rPr>
              <a:t>pV</a:t>
            </a:r>
            <a:r>
              <a:rPr lang="zh-CN" altLang="zh-CN" b="1" kern="100" dirty="0" smtClean="0">
                <a:latin typeface="Times New Roman"/>
                <a:cs typeface="Times New Roman"/>
              </a:rPr>
              <a:t>＝</a:t>
            </a:r>
            <a:r>
              <a:rPr lang="en-US" altLang="zh-CN" b="1" i="1" kern="100" dirty="0" smtClean="0">
                <a:latin typeface="Times New Roman"/>
                <a:cs typeface="Courier New"/>
              </a:rPr>
              <a:t>c</a:t>
            </a:r>
            <a:r>
              <a:rPr lang="zh-CN" altLang="zh-CN" b="1" kern="100" dirty="0" smtClean="0">
                <a:latin typeface="Times New Roman"/>
                <a:cs typeface="Times New Roman"/>
              </a:rPr>
              <a:t>中</a:t>
            </a:r>
            <a:r>
              <a:rPr lang="zh-CN" altLang="zh-CN" b="1" kern="100" dirty="0">
                <a:latin typeface="Times New Roman"/>
                <a:cs typeface="Times New Roman"/>
              </a:rPr>
              <a:t>的常</a:t>
            </a:r>
            <a:r>
              <a:rPr lang="zh-CN" altLang="zh-CN" b="1" kern="100" dirty="0" smtClean="0">
                <a:latin typeface="Times New Roman"/>
                <a:cs typeface="Times New Roman"/>
              </a:rPr>
              <a:t>量</a:t>
            </a:r>
            <a:r>
              <a:rPr lang="en-US" altLang="zh-CN" b="1" i="1" kern="100" dirty="0" smtClean="0">
                <a:latin typeface="Times New Roman"/>
                <a:cs typeface="Courier New"/>
              </a:rPr>
              <a:t>c</a:t>
            </a:r>
            <a:r>
              <a:rPr lang="zh-CN" altLang="zh-CN" b="1" kern="100" dirty="0" smtClean="0">
                <a:latin typeface="Times New Roman"/>
                <a:cs typeface="Times New Roman"/>
              </a:rPr>
              <a:t>不</a:t>
            </a:r>
            <a:r>
              <a:rPr lang="zh-CN" altLang="zh-CN" b="1" kern="100" dirty="0">
                <a:latin typeface="Times New Roman"/>
                <a:cs typeface="Times New Roman"/>
              </a:rPr>
              <a:t>是一个普适恒量，它与气体的种类、质量、温度有关，对一定质量的气体，温度越高，该恒</a:t>
            </a:r>
            <a:r>
              <a:rPr lang="zh-CN" altLang="zh-CN" b="1" kern="100" dirty="0" smtClean="0">
                <a:latin typeface="Times New Roman"/>
                <a:cs typeface="Times New Roman"/>
              </a:rPr>
              <a:t>量</a:t>
            </a:r>
            <a:r>
              <a:rPr lang="en-US" altLang="zh-CN" b="1" i="1" kern="100" dirty="0" smtClean="0">
                <a:latin typeface="Times New Roman"/>
                <a:cs typeface="Courier New"/>
              </a:rPr>
              <a:t>c</a:t>
            </a:r>
            <a:r>
              <a:rPr lang="zh-CN" altLang="zh-CN" b="1" kern="100" dirty="0" smtClean="0">
                <a:latin typeface="Times New Roman"/>
                <a:cs typeface="Times New Roman"/>
              </a:rPr>
              <a:t>越</a:t>
            </a:r>
            <a:r>
              <a:rPr lang="zh-CN" altLang="zh-CN" b="1" kern="100" dirty="0">
                <a:latin typeface="Times New Roman"/>
                <a:cs typeface="Times New Roman"/>
              </a:rPr>
              <a:t>大。</a:t>
            </a:r>
            <a:endParaRPr lang="zh-CN" altLang="zh-CN" sz="1050" kern="100" dirty="0">
              <a:cs typeface="Courier New"/>
            </a:endParaRPr>
          </a:p>
          <a:p>
            <a:pPr marL="361950" indent="-361950" algn="just">
              <a:lnSpc>
                <a:spcPct val="120000"/>
              </a:lnSpc>
              <a:tabLst>
                <a:tab pos="5581015" algn="l"/>
              </a:tabLst>
            </a:pPr>
            <a:r>
              <a:rPr lang="en-US" altLang="zh-CN" b="1" kern="100" dirty="0">
                <a:latin typeface="Times New Roman"/>
                <a:ea typeface="黑体"/>
                <a:cs typeface="Courier New"/>
              </a:rPr>
              <a:t>3</a:t>
            </a:r>
            <a:r>
              <a:rPr lang="zh-CN" altLang="zh-CN" b="1" kern="100" dirty="0">
                <a:latin typeface="Times New Roman"/>
                <a:cs typeface="Times New Roman"/>
              </a:rPr>
              <a:t>．</a:t>
            </a:r>
            <a:r>
              <a:rPr lang="zh-CN" altLang="zh-CN" b="1" kern="100" dirty="0">
                <a:latin typeface="Times New Roman"/>
                <a:ea typeface="黑体"/>
                <a:cs typeface="Times New Roman"/>
              </a:rPr>
              <a:t>应用玻意耳定律的思路</a:t>
            </a:r>
            <a:endParaRPr lang="zh-CN" altLang="zh-CN" sz="1050" kern="100" dirty="0">
              <a:cs typeface="Courier New"/>
            </a:endParaRPr>
          </a:p>
          <a:p>
            <a:pPr marL="361950" indent="-361950" algn="just">
              <a:lnSpc>
                <a:spcPct val="120000"/>
              </a:lnSpc>
              <a:tabLst>
                <a:tab pos="5581015" algn="l"/>
              </a:tabLst>
            </a:pPr>
            <a:r>
              <a:rPr lang="en-US" altLang="zh-CN" b="1" kern="100" dirty="0">
                <a:latin typeface="Times New Roman"/>
                <a:cs typeface="Courier New"/>
              </a:rPr>
              <a:t>(1)</a:t>
            </a:r>
            <a:r>
              <a:rPr lang="zh-CN" altLang="zh-CN" b="1" kern="100" dirty="0">
                <a:latin typeface="Times New Roman"/>
                <a:cs typeface="Times New Roman"/>
              </a:rPr>
              <a:t>确定研究对象，并判断是否满足玻意耳定律成立的条件。</a:t>
            </a:r>
            <a:endParaRPr lang="zh-CN" altLang="zh-CN" sz="1050" kern="100" dirty="0">
              <a:cs typeface="Courier New"/>
            </a:endParaRPr>
          </a:p>
          <a:p>
            <a:pPr marL="361950" indent="-361950" algn="just">
              <a:lnSpc>
                <a:spcPct val="120000"/>
              </a:lnSpc>
              <a:tabLst>
                <a:tab pos="5581015" algn="l"/>
              </a:tabLst>
            </a:pPr>
            <a:r>
              <a:rPr lang="en-US" altLang="zh-CN" b="1" kern="100" dirty="0">
                <a:latin typeface="Times New Roman"/>
                <a:cs typeface="Courier New"/>
              </a:rPr>
              <a:t>(2)</a:t>
            </a:r>
            <a:r>
              <a:rPr lang="zh-CN" altLang="zh-CN" b="1" kern="100" dirty="0">
                <a:latin typeface="Times New Roman"/>
                <a:cs typeface="Times New Roman"/>
              </a:rPr>
              <a:t>确定始末状态及状态参量</a:t>
            </a:r>
            <a:r>
              <a:rPr lang="en-US" altLang="zh-CN" b="1" kern="100" dirty="0">
                <a:latin typeface="Times New Roman"/>
                <a:cs typeface="Courier New"/>
              </a:rPr>
              <a:t>(</a:t>
            </a:r>
            <a:r>
              <a:rPr lang="en-US" altLang="zh-CN" b="1" i="1" kern="100" dirty="0">
                <a:latin typeface="Times New Roman"/>
                <a:cs typeface="Courier New"/>
              </a:rPr>
              <a:t>p</a:t>
            </a:r>
            <a:r>
              <a:rPr lang="en-US" altLang="zh-CN" b="1" kern="100" baseline="-25000" dirty="0">
                <a:latin typeface="Times New Roman"/>
                <a:cs typeface="Courier New"/>
              </a:rPr>
              <a:t>1</a:t>
            </a:r>
            <a:r>
              <a:rPr lang="zh-CN" altLang="zh-CN" b="1" kern="100" dirty="0">
                <a:latin typeface="Times New Roman"/>
                <a:cs typeface="Times New Roman"/>
              </a:rPr>
              <a:t>、</a:t>
            </a:r>
            <a:r>
              <a:rPr lang="en-US" altLang="zh-CN" b="1" i="1" kern="100" dirty="0">
                <a:latin typeface="Times New Roman"/>
                <a:cs typeface="Courier New"/>
              </a:rPr>
              <a:t>V</a:t>
            </a:r>
            <a:r>
              <a:rPr lang="en-US" altLang="zh-CN" b="1" kern="100" baseline="-25000" dirty="0">
                <a:latin typeface="Times New Roman"/>
                <a:cs typeface="Courier New"/>
              </a:rPr>
              <a:t>1</a:t>
            </a:r>
            <a:r>
              <a:rPr lang="zh-CN" altLang="zh-CN" b="1" kern="100" dirty="0">
                <a:latin typeface="Times New Roman"/>
                <a:cs typeface="Times New Roman"/>
              </a:rPr>
              <a:t>，</a:t>
            </a:r>
            <a:r>
              <a:rPr lang="en-US" altLang="zh-CN" b="1" i="1" kern="100" dirty="0">
                <a:latin typeface="Times New Roman"/>
                <a:cs typeface="Courier New"/>
              </a:rPr>
              <a:t>p</a:t>
            </a:r>
            <a:r>
              <a:rPr lang="en-US" altLang="zh-CN" b="1" kern="100" baseline="-25000" dirty="0">
                <a:latin typeface="Times New Roman"/>
                <a:cs typeface="Courier New"/>
              </a:rPr>
              <a:t>2</a:t>
            </a:r>
            <a:r>
              <a:rPr lang="zh-CN" altLang="zh-CN" b="1" kern="100" dirty="0">
                <a:latin typeface="Times New Roman"/>
                <a:cs typeface="Times New Roman"/>
              </a:rPr>
              <a:t>、</a:t>
            </a:r>
            <a:r>
              <a:rPr lang="en-US" altLang="zh-CN" b="1" i="1" kern="100" dirty="0">
                <a:latin typeface="Times New Roman"/>
                <a:cs typeface="Courier New"/>
              </a:rPr>
              <a:t>V</a:t>
            </a:r>
            <a:r>
              <a:rPr lang="en-US" altLang="zh-CN" b="1" kern="100" baseline="-25000" dirty="0">
                <a:latin typeface="Times New Roman"/>
                <a:cs typeface="Courier New"/>
              </a:rPr>
              <a:t>2</a:t>
            </a:r>
            <a:r>
              <a:rPr lang="en-US" altLang="zh-CN" b="1" kern="100" dirty="0">
                <a:latin typeface="Times New Roman"/>
                <a:cs typeface="Courier New"/>
              </a:rPr>
              <a:t>)</a:t>
            </a:r>
            <a:r>
              <a:rPr lang="zh-CN" altLang="zh-CN" b="1" kern="100" dirty="0">
                <a:latin typeface="Times New Roman"/>
                <a:cs typeface="Times New Roman"/>
              </a:rPr>
              <a:t>。</a:t>
            </a:r>
            <a:endParaRPr lang="zh-CN" altLang="zh-CN" sz="1050" kern="100" dirty="0">
              <a:cs typeface="Courier New"/>
            </a:endParaRPr>
          </a:p>
          <a:p>
            <a:pPr marL="361950" indent="-361950" algn="just">
              <a:lnSpc>
                <a:spcPct val="120000"/>
              </a:lnSpc>
              <a:tabLst>
                <a:tab pos="5581015" algn="l"/>
              </a:tabLst>
            </a:pPr>
            <a:r>
              <a:rPr lang="en-US" altLang="zh-CN" b="1" kern="100" dirty="0">
                <a:latin typeface="Times New Roman"/>
                <a:cs typeface="Courier New"/>
              </a:rPr>
              <a:t>(3)</a:t>
            </a:r>
            <a:r>
              <a:rPr lang="zh-CN" altLang="zh-CN" b="1" kern="100" dirty="0">
                <a:latin typeface="Times New Roman"/>
                <a:cs typeface="Times New Roman"/>
              </a:rPr>
              <a:t>根据玻意耳定律列方程：</a:t>
            </a:r>
            <a:r>
              <a:rPr lang="en-US" altLang="zh-CN" b="1" i="1" kern="100" dirty="0">
                <a:latin typeface="Times New Roman"/>
                <a:cs typeface="Courier New"/>
              </a:rPr>
              <a:t>p</a:t>
            </a:r>
            <a:r>
              <a:rPr lang="en-US" altLang="zh-CN" b="1" kern="100" baseline="-25000" dirty="0">
                <a:latin typeface="Times New Roman"/>
                <a:cs typeface="Courier New"/>
              </a:rPr>
              <a:t>1</a:t>
            </a:r>
            <a:r>
              <a:rPr lang="en-US" altLang="zh-CN" b="1" i="1" kern="100" dirty="0">
                <a:latin typeface="Times New Roman"/>
                <a:cs typeface="Courier New"/>
              </a:rPr>
              <a:t>V</a:t>
            </a:r>
            <a:r>
              <a:rPr lang="en-US" altLang="zh-CN" b="1" kern="100" baseline="-25000" dirty="0">
                <a:latin typeface="Times New Roman"/>
                <a:cs typeface="Courier New"/>
              </a:rPr>
              <a:t>1</a:t>
            </a:r>
            <a:r>
              <a:rPr lang="zh-CN" altLang="zh-CN" b="1" kern="100" dirty="0">
                <a:latin typeface="Times New Roman"/>
                <a:cs typeface="Times New Roman"/>
              </a:rPr>
              <a:t>＝</a:t>
            </a:r>
            <a:r>
              <a:rPr lang="en-US" altLang="zh-CN" b="1" i="1" kern="100" dirty="0">
                <a:latin typeface="Times New Roman"/>
                <a:cs typeface="Courier New"/>
              </a:rPr>
              <a:t>p</a:t>
            </a:r>
            <a:r>
              <a:rPr lang="en-US" altLang="zh-CN" b="1" kern="100" baseline="-25000" dirty="0">
                <a:latin typeface="Times New Roman"/>
                <a:cs typeface="Courier New"/>
              </a:rPr>
              <a:t>2</a:t>
            </a:r>
            <a:r>
              <a:rPr lang="en-US" altLang="zh-CN" b="1" i="1" kern="100" dirty="0">
                <a:latin typeface="Times New Roman"/>
                <a:cs typeface="Courier New"/>
              </a:rPr>
              <a:t>V</a:t>
            </a:r>
            <a:r>
              <a:rPr lang="en-US" altLang="zh-CN" b="1" kern="100" baseline="-25000" dirty="0">
                <a:latin typeface="Times New Roman"/>
                <a:cs typeface="Courier New"/>
              </a:rPr>
              <a:t>2</a:t>
            </a:r>
            <a:r>
              <a:rPr lang="zh-CN" altLang="zh-CN" b="1" kern="100" dirty="0">
                <a:latin typeface="Times New Roman"/>
                <a:cs typeface="Times New Roman"/>
              </a:rPr>
              <a:t>，代入数值求解</a:t>
            </a:r>
            <a:r>
              <a:rPr lang="en-US" altLang="zh-CN" b="1" kern="100" dirty="0">
                <a:latin typeface="Times New Roman"/>
                <a:cs typeface="Courier New"/>
              </a:rPr>
              <a:t>(</a:t>
            </a:r>
            <a:r>
              <a:rPr lang="zh-CN" altLang="zh-CN" b="1" kern="100" dirty="0">
                <a:latin typeface="Times New Roman"/>
                <a:cs typeface="Times New Roman"/>
              </a:rPr>
              <a:t>注意各状态参量要统一单位</a:t>
            </a:r>
            <a:r>
              <a:rPr lang="en-US" altLang="zh-CN" b="1" kern="100" dirty="0">
                <a:latin typeface="Times New Roman"/>
                <a:cs typeface="Courier New"/>
              </a:rPr>
              <a:t>)</a:t>
            </a:r>
            <a:r>
              <a:rPr lang="zh-CN" altLang="zh-CN" b="1" kern="100" dirty="0">
                <a:latin typeface="Times New Roman"/>
                <a:cs typeface="Times New Roman"/>
              </a:rPr>
              <a:t>。</a:t>
            </a:r>
            <a:endParaRPr lang="zh-CN" altLang="zh-CN" sz="1050" kern="100" dirty="0">
              <a:cs typeface="Courier New"/>
            </a:endParaRPr>
          </a:p>
          <a:p>
            <a:pPr marL="361950" indent="-361950" algn="just">
              <a:lnSpc>
                <a:spcPct val="120000"/>
              </a:lnSpc>
              <a:tabLst>
                <a:tab pos="5581015" algn="l"/>
              </a:tabLst>
            </a:pPr>
            <a:r>
              <a:rPr lang="en-US" altLang="zh-CN" b="1" kern="100" dirty="0">
                <a:latin typeface="Times New Roman"/>
                <a:cs typeface="Courier New"/>
              </a:rPr>
              <a:t>(4)</a:t>
            </a:r>
            <a:r>
              <a:rPr lang="zh-CN" altLang="zh-CN" b="1" kern="100" dirty="0">
                <a:latin typeface="Times New Roman"/>
                <a:cs typeface="Times New Roman"/>
              </a:rPr>
              <a:t>注意分析题目中的隐含条件，必要时还应由力学或几何知识列出辅助方程。</a:t>
            </a:r>
            <a:endParaRPr lang="zh-CN" altLang="zh-CN" sz="1050" kern="100" dirty="0">
              <a:cs typeface="Courier New"/>
            </a:endParaRPr>
          </a:p>
          <a:p>
            <a:pPr marL="361950" indent="-361950" algn="just">
              <a:lnSpc>
                <a:spcPct val="120000"/>
              </a:lnSpc>
              <a:tabLst>
                <a:tab pos="5581015" algn="l"/>
              </a:tabLst>
            </a:pPr>
            <a:r>
              <a:rPr lang="en-US" altLang="zh-CN" b="1" kern="100" dirty="0">
                <a:latin typeface="Times New Roman"/>
                <a:cs typeface="Courier New"/>
              </a:rPr>
              <a:t>(5)</a:t>
            </a:r>
            <a:r>
              <a:rPr lang="zh-CN" altLang="zh-CN" b="1" kern="100" dirty="0">
                <a:latin typeface="Times New Roman"/>
                <a:cs typeface="Times New Roman"/>
              </a:rPr>
              <a:t>有时要检验结果是否符合实际，对不符合实际的结果要舍去。</a:t>
            </a:r>
            <a:endParaRPr lang="zh-CN" altLang="en-US"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552971" y="422662"/>
            <a:ext cx="10729192" cy="2862322"/>
          </a:xfrm>
          <a:prstGeom prst="rect">
            <a:avLst/>
          </a:prstGeom>
        </p:spPr>
        <p:txBody>
          <a:bodyPr wrap="square">
            <a:spAutoFit/>
          </a:bodyPr>
          <a:lstStyle/>
          <a:p>
            <a:pPr>
              <a:lnSpc>
                <a:spcPct val="150000"/>
              </a:lnSpc>
            </a:pPr>
            <a:r>
              <a:rPr lang="en-US" altLang="zh-CN" sz="2400" b="1" kern="100" dirty="0" smtClean="0">
                <a:latin typeface="Times New Roman"/>
                <a:ea typeface="黑体"/>
                <a:cs typeface="Times New Roman"/>
              </a:rPr>
              <a:t>         </a:t>
            </a:r>
            <a:r>
              <a:rPr lang="zh-CN" altLang="zh-CN" sz="2400" b="1" kern="100" dirty="0" smtClean="0">
                <a:latin typeface="Times New Roman"/>
                <a:ea typeface="黑体"/>
                <a:cs typeface="Times New Roman"/>
              </a:rPr>
              <a:t>典</a:t>
            </a:r>
            <a:r>
              <a:rPr lang="zh-CN" altLang="zh-CN" sz="2400" b="1" kern="100" dirty="0">
                <a:latin typeface="Times New Roman"/>
                <a:ea typeface="黑体"/>
                <a:cs typeface="Times New Roman"/>
              </a:rPr>
              <a:t>例</a:t>
            </a:r>
            <a:r>
              <a:rPr lang="en-US" altLang="zh-CN" sz="2400" b="1" kern="100" dirty="0">
                <a:latin typeface="Times New Roman"/>
                <a:ea typeface="黑体"/>
              </a:rPr>
              <a:t>3</a:t>
            </a:r>
            <a:r>
              <a:rPr lang="zh-CN" altLang="zh-CN" sz="2400" b="1" kern="100" dirty="0">
                <a:latin typeface="Times New Roman"/>
                <a:cs typeface="Times New Roman"/>
              </a:rPr>
              <a:t>　</a:t>
            </a:r>
            <a:r>
              <a:rPr lang="zh-CN" altLang="zh-CN" sz="2400" b="1" kern="100" dirty="0" smtClean="0">
                <a:latin typeface="Times New Roman"/>
                <a:cs typeface="Times New Roman"/>
              </a:rPr>
              <a:t>玻</a:t>
            </a:r>
            <a:r>
              <a:rPr lang="zh-CN" altLang="zh-CN" sz="2400" b="1" kern="100" dirty="0">
                <a:latin typeface="Times New Roman"/>
                <a:cs typeface="Times New Roman"/>
              </a:rPr>
              <a:t>璃瓶可作为测量水深的简易装置。如图所示，潜水员在水面上将</a:t>
            </a:r>
            <a:r>
              <a:rPr lang="en-US" altLang="zh-CN" sz="2400" b="1" kern="100" dirty="0">
                <a:latin typeface="Times New Roman"/>
              </a:rPr>
              <a:t>80 mL</a:t>
            </a:r>
            <a:r>
              <a:rPr lang="zh-CN" altLang="zh-CN" sz="2400" b="1" kern="100" dirty="0">
                <a:latin typeface="Times New Roman"/>
                <a:cs typeface="Times New Roman"/>
              </a:rPr>
              <a:t>水装入容积为</a:t>
            </a:r>
            <a:r>
              <a:rPr lang="en-US" altLang="zh-CN" sz="2400" b="1" kern="100" dirty="0">
                <a:latin typeface="Times New Roman"/>
              </a:rPr>
              <a:t>380 mL</a:t>
            </a:r>
            <a:r>
              <a:rPr lang="zh-CN" altLang="zh-CN" sz="2400" b="1" kern="100" dirty="0">
                <a:latin typeface="Times New Roman"/>
                <a:cs typeface="Times New Roman"/>
              </a:rPr>
              <a:t>的玻璃瓶中，拧紧瓶盖后带入水底，倒置瓶身，打开瓶盖，让水进入瓶中，稳定后测得瓶内水的体积为</a:t>
            </a:r>
            <a:r>
              <a:rPr lang="en-US" altLang="zh-CN" sz="2400" b="1" kern="100" dirty="0">
                <a:latin typeface="Times New Roman"/>
              </a:rPr>
              <a:t>230 mL</a:t>
            </a:r>
            <a:r>
              <a:rPr lang="zh-CN" altLang="zh-CN" sz="2400" b="1" kern="100" dirty="0">
                <a:latin typeface="Times New Roman"/>
                <a:cs typeface="Times New Roman"/>
              </a:rPr>
              <a:t>。将瓶内气体视为理想气体，全程气体不泄漏且温度不变。大气压强</a:t>
            </a:r>
            <a:r>
              <a:rPr lang="en-US" altLang="zh-CN" sz="2400" b="1" i="1" kern="100" dirty="0">
                <a:latin typeface="Times New Roman"/>
              </a:rPr>
              <a:t>p</a:t>
            </a:r>
            <a:r>
              <a:rPr lang="en-US" altLang="zh-CN" sz="2400" b="1" kern="100" baseline="-25000" dirty="0">
                <a:latin typeface="Times New Roman"/>
              </a:rPr>
              <a:t>0</a:t>
            </a:r>
            <a:r>
              <a:rPr lang="zh-CN" altLang="zh-CN" sz="2400" b="1" kern="100" dirty="0">
                <a:latin typeface="Times New Roman"/>
                <a:cs typeface="Times New Roman"/>
              </a:rPr>
              <a:t>取</a:t>
            </a:r>
            <a:r>
              <a:rPr lang="en-US" altLang="zh-CN" sz="2400" b="1" kern="100" dirty="0">
                <a:latin typeface="Times New Roman"/>
              </a:rPr>
              <a:t>1.0</a:t>
            </a:r>
            <a:r>
              <a:rPr lang="en-US" altLang="zh-CN" sz="2400" b="1" kern="100" dirty="0">
                <a:latin typeface="宋体"/>
                <a:cs typeface="Times New Roman"/>
              </a:rPr>
              <a:t>×</a:t>
            </a:r>
            <a:r>
              <a:rPr lang="en-US" altLang="zh-CN" sz="2400" b="1" kern="100" dirty="0">
                <a:latin typeface="Times New Roman"/>
              </a:rPr>
              <a:t>10</a:t>
            </a:r>
            <a:r>
              <a:rPr lang="en-US" altLang="zh-CN" sz="2400" b="1" kern="100" baseline="30000" dirty="0">
                <a:latin typeface="Times New Roman"/>
              </a:rPr>
              <a:t>5</a:t>
            </a:r>
            <a:r>
              <a:rPr lang="en-US" altLang="zh-CN" sz="2400" b="1" kern="100" dirty="0">
                <a:latin typeface="Times New Roman"/>
              </a:rPr>
              <a:t> Pa</a:t>
            </a:r>
            <a:r>
              <a:rPr lang="zh-CN" altLang="zh-CN" sz="2400" b="1" kern="100" dirty="0">
                <a:latin typeface="Times New Roman"/>
                <a:cs typeface="Times New Roman"/>
              </a:rPr>
              <a:t>，重力加速度</a:t>
            </a:r>
            <a:r>
              <a:rPr lang="en-US" altLang="zh-CN" sz="2400" b="1" i="1" kern="100" dirty="0">
                <a:latin typeface="Times New Roman"/>
              </a:rPr>
              <a:t>g</a:t>
            </a:r>
            <a:r>
              <a:rPr lang="zh-CN" altLang="zh-CN" sz="2400" b="1" kern="100" dirty="0">
                <a:latin typeface="Times New Roman"/>
                <a:cs typeface="Times New Roman"/>
              </a:rPr>
              <a:t>取</a:t>
            </a:r>
            <a:r>
              <a:rPr lang="en-US" altLang="zh-CN" sz="2400" b="1" kern="100" dirty="0">
                <a:latin typeface="Times New Roman"/>
              </a:rPr>
              <a:t>10 m</a:t>
            </a:r>
            <a:r>
              <a:rPr lang="en-US" altLang="zh-CN" sz="2400" b="1" kern="100" dirty="0">
                <a:latin typeface="IPAPANNEW"/>
                <a:cs typeface="Times New Roman"/>
              </a:rPr>
              <a:t>/s</a:t>
            </a:r>
            <a:r>
              <a:rPr lang="en-US" altLang="zh-CN" sz="2400" b="1" kern="100" baseline="30000" dirty="0">
                <a:latin typeface="IPAPANNEW"/>
                <a:cs typeface="Times New Roman"/>
              </a:rPr>
              <a:t>2</a:t>
            </a:r>
            <a:r>
              <a:rPr lang="zh-CN" altLang="zh-CN" sz="2400" b="1" kern="100" dirty="0">
                <a:latin typeface="IPAPANNEW"/>
                <a:cs typeface="Times New Roman"/>
              </a:rPr>
              <a:t>，水的密度</a:t>
            </a:r>
            <a:r>
              <a:rPr lang="en-US" altLang="zh-CN" sz="2400" b="1" i="1" kern="100" dirty="0">
                <a:latin typeface="IPAPANNEW"/>
                <a:cs typeface="Times New Roman"/>
              </a:rPr>
              <a:t>ρ</a:t>
            </a:r>
            <a:r>
              <a:rPr lang="zh-CN" altLang="zh-CN" sz="2400" b="1" kern="100" dirty="0">
                <a:latin typeface="IPAPANNEW"/>
                <a:cs typeface="Times New Roman"/>
              </a:rPr>
              <a:t>取</a:t>
            </a:r>
            <a:r>
              <a:rPr lang="en-US" altLang="zh-CN" sz="2400" b="1" kern="100" dirty="0">
                <a:latin typeface="IPAPANNEW"/>
                <a:cs typeface="Times New Roman"/>
              </a:rPr>
              <a:t>1.0×10</a:t>
            </a:r>
            <a:r>
              <a:rPr lang="en-US" altLang="zh-CN" sz="2400" b="1" kern="100" baseline="30000" dirty="0">
                <a:latin typeface="IPAPANNEW"/>
                <a:cs typeface="Times New Roman"/>
              </a:rPr>
              <a:t>3</a:t>
            </a:r>
            <a:r>
              <a:rPr lang="en-US" altLang="zh-CN" sz="2400" b="1" kern="100" dirty="0">
                <a:latin typeface="IPAPANNEW"/>
                <a:cs typeface="Times New Roman"/>
              </a:rPr>
              <a:t> kg/</a:t>
            </a:r>
            <a:r>
              <a:rPr lang="en-US" altLang="zh-CN" sz="2400" b="1" kern="100" dirty="0">
                <a:latin typeface="Times New Roman"/>
              </a:rPr>
              <a:t>m</a:t>
            </a:r>
            <a:r>
              <a:rPr lang="en-US" altLang="zh-CN" sz="2400" b="1" kern="100" baseline="30000" dirty="0">
                <a:latin typeface="Times New Roman"/>
              </a:rPr>
              <a:t>3</a:t>
            </a:r>
            <a:r>
              <a:rPr lang="zh-CN" altLang="zh-CN" sz="2400" b="1" kern="100" dirty="0">
                <a:latin typeface="Times New Roman"/>
                <a:cs typeface="Times New Roman"/>
              </a:rPr>
              <a:t>。求水底的压强</a:t>
            </a:r>
            <a:r>
              <a:rPr lang="en-US" altLang="zh-CN" sz="2400" b="1" i="1" kern="100" dirty="0">
                <a:latin typeface="Times New Roman"/>
              </a:rPr>
              <a:t>p</a:t>
            </a:r>
            <a:r>
              <a:rPr lang="zh-CN" altLang="zh-CN" sz="2400" b="1" kern="100" dirty="0">
                <a:latin typeface="Times New Roman"/>
                <a:cs typeface="Times New Roman"/>
              </a:rPr>
              <a:t>和水的深度</a:t>
            </a:r>
            <a:r>
              <a:rPr lang="en-US" altLang="zh-CN" sz="2400" b="1" i="1" kern="100" dirty="0">
                <a:latin typeface="Times New Roman"/>
              </a:rPr>
              <a:t>h</a:t>
            </a:r>
            <a:r>
              <a:rPr lang="zh-CN" altLang="zh-CN" sz="2400" b="1" kern="100" dirty="0">
                <a:latin typeface="Times New Roman"/>
                <a:cs typeface="Times New Roman"/>
              </a:rPr>
              <a:t>。</a:t>
            </a:r>
            <a:endParaRPr lang="zh-CN" altLang="en-US" sz="2400" dirty="0"/>
          </a:p>
        </p:txBody>
      </p:sp>
      <p:pic>
        <p:nvPicPr>
          <p:cNvPr id="35855" name="Picture 15" descr="F:\粤教物理选择性必修三\教师用书word文件\22WLGKGDJ-16.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369395" y="3573016"/>
            <a:ext cx="2952328" cy="2952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216024"/>
            <a:ext cx="10975658" cy="6525344"/>
          </a:xfrm>
        </p:spPr>
        <p:txBody>
          <a:bodyPr>
            <a:normAutofit/>
          </a:bodyPr>
          <a:lstStyle/>
          <a:p>
            <a:pPr indent="267970" algn="just"/>
            <a:r>
              <a:rPr lang="en-US" altLang="zh-CN" b="1" kern="100" dirty="0">
                <a:solidFill>
                  <a:srgbClr val="FF0000"/>
                </a:solidFill>
                <a:latin typeface="IPAPANNEW"/>
                <a:ea typeface="黑体"/>
                <a:cs typeface="Times New Roman"/>
              </a:rPr>
              <a:t>[</a:t>
            </a:r>
            <a:r>
              <a:rPr lang="zh-CN" altLang="zh-CN" b="1" kern="100" dirty="0">
                <a:solidFill>
                  <a:srgbClr val="FF0000"/>
                </a:solidFill>
                <a:latin typeface="IPAPANNEW"/>
                <a:ea typeface="黑体"/>
                <a:cs typeface="Times New Roman"/>
              </a:rPr>
              <a:t>解析</a:t>
            </a:r>
            <a:r>
              <a:rPr lang="en-US" altLang="zh-CN" b="1" kern="100" dirty="0">
                <a:solidFill>
                  <a:srgbClr val="FF0000"/>
                </a:solidFill>
                <a:latin typeface="IPAPANNEW"/>
                <a:ea typeface="黑体"/>
                <a:cs typeface="Times New Roman"/>
              </a:rPr>
              <a:t>]</a:t>
            </a:r>
            <a:r>
              <a:rPr lang="zh-CN" altLang="zh-CN" b="1" kern="100" dirty="0">
                <a:latin typeface="Times New Roman"/>
                <a:ea typeface="黑体"/>
                <a:cs typeface="Times New Roman"/>
              </a:rPr>
              <a:t>　</a:t>
            </a:r>
            <a:r>
              <a:rPr lang="zh-CN" altLang="zh-CN" b="1" kern="100" dirty="0">
                <a:latin typeface="Times New Roman"/>
                <a:ea typeface="楷体_GB2312"/>
                <a:cs typeface="Times New Roman"/>
              </a:rPr>
              <a:t>以瓶内封闭气体为研究对象，</a:t>
            </a:r>
            <a:endParaRPr lang="zh-CN" altLang="zh-CN" kern="100" dirty="0">
              <a:cs typeface="Courier New"/>
            </a:endParaRPr>
          </a:p>
          <a:p>
            <a:pPr indent="267970" algn="just"/>
            <a:r>
              <a:rPr lang="zh-CN" altLang="zh-CN" b="1" kern="100" dirty="0">
                <a:latin typeface="Times New Roman"/>
                <a:ea typeface="楷体_GB2312"/>
                <a:cs typeface="Times New Roman"/>
              </a:rPr>
              <a:t>在水面时，</a:t>
            </a:r>
            <a:r>
              <a:rPr lang="en-US" altLang="zh-CN" b="1" i="1" kern="100" dirty="0">
                <a:latin typeface="Times New Roman"/>
                <a:ea typeface="楷体_GB2312"/>
                <a:cs typeface="Courier New"/>
              </a:rPr>
              <a:t>p</a:t>
            </a:r>
            <a:r>
              <a:rPr lang="en-US" altLang="zh-CN" b="1" kern="100" baseline="-25000" dirty="0">
                <a:latin typeface="Times New Roman"/>
                <a:ea typeface="楷体_GB2312"/>
                <a:cs typeface="Courier New"/>
              </a:rPr>
              <a:t>1</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p</a:t>
            </a:r>
            <a:r>
              <a:rPr lang="en-US" altLang="zh-CN" b="1" kern="100" baseline="-25000" dirty="0">
                <a:latin typeface="Times New Roman"/>
                <a:ea typeface="楷体_GB2312"/>
                <a:cs typeface="Courier New"/>
              </a:rPr>
              <a:t>0</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1.0</a:t>
            </a:r>
            <a:r>
              <a:rPr lang="en-US" altLang="zh-CN" b="1" kern="100" dirty="0">
                <a:cs typeface="Times New Roman"/>
              </a:rPr>
              <a:t>×</a:t>
            </a:r>
            <a:r>
              <a:rPr lang="en-US" altLang="zh-CN" b="1" kern="100" dirty="0">
                <a:latin typeface="Times New Roman"/>
                <a:ea typeface="楷体_GB2312"/>
                <a:cs typeface="Courier New"/>
              </a:rPr>
              <a:t>10</a:t>
            </a:r>
            <a:r>
              <a:rPr lang="en-US" altLang="zh-CN" b="1" kern="100" baseline="30000" dirty="0">
                <a:latin typeface="Times New Roman"/>
                <a:ea typeface="楷体_GB2312"/>
                <a:cs typeface="Courier New"/>
              </a:rPr>
              <a:t>5</a:t>
            </a:r>
            <a:r>
              <a:rPr lang="en-US" altLang="zh-CN" b="1" kern="100" dirty="0">
                <a:latin typeface="Times New Roman"/>
                <a:ea typeface="楷体_GB2312"/>
                <a:cs typeface="Courier New"/>
              </a:rPr>
              <a:t> Pa</a:t>
            </a:r>
            <a:r>
              <a:rPr lang="zh-CN" altLang="zh-CN" b="1" kern="100" dirty="0">
                <a:latin typeface="Times New Roman"/>
                <a:ea typeface="楷体_GB2312"/>
                <a:cs typeface="Times New Roman"/>
              </a:rPr>
              <a:t>，</a:t>
            </a:r>
            <a:endParaRPr lang="zh-CN" altLang="zh-CN" kern="100" dirty="0">
              <a:cs typeface="Courier New"/>
            </a:endParaRPr>
          </a:p>
          <a:p>
            <a:pPr indent="267970" algn="just"/>
            <a:r>
              <a:rPr lang="en-US" altLang="zh-CN" b="1" i="1" kern="100" dirty="0">
                <a:latin typeface="Times New Roman"/>
                <a:ea typeface="楷体_GB2312"/>
                <a:cs typeface="Courier New"/>
              </a:rPr>
              <a:t>V</a:t>
            </a:r>
            <a:r>
              <a:rPr lang="en-US" altLang="zh-CN" b="1" kern="100" baseline="-25000" dirty="0">
                <a:latin typeface="Times New Roman"/>
                <a:ea typeface="楷体_GB2312"/>
                <a:cs typeface="Courier New"/>
              </a:rPr>
              <a:t>1</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V</a:t>
            </a:r>
            <a:r>
              <a:rPr lang="zh-CN" altLang="zh-CN" b="1" kern="100" baseline="-25000" dirty="0">
                <a:latin typeface="Times New Roman"/>
                <a:ea typeface="楷体_GB2312"/>
                <a:cs typeface="Times New Roman"/>
              </a:rPr>
              <a:t>总</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V</a:t>
            </a:r>
            <a:r>
              <a:rPr lang="zh-CN" altLang="zh-CN" b="1" kern="100" baseline="-25000" dirty="0">
                <a:latin typeface="Times New Roman"/>
                <a:ea typeface="楷体_GB2312"/>
                <a:cs typeface="Times New Roman"/>
              </a:rPr>
              <a:t>水</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300 mL</a:t>
            </a:r>
            <a:r>
              <a:rPr lang="zh-CN" altLang="zh-CN" b="1" kern="100" dirty="0">
                <a:latin typeface="Times New Roman"/>
                <a:ea typeface="楷体_GB2312"/>
                <a:cs typeface="Times New Roman"/>
              </a:rPr>
              <a:t>；</a:t>
            </a:r>
            <a:endParaRPr lang="zh-CN" altLang="zh-CN" kern="100" dirty="0">
              <a:cs typeface="Courier New"/>
            </a:endParaRPr>
          </a:p>
          <a:p>
            <a:pPr indent="267970" algn="just"/>
            <a:r>
              <a:rPr lang="zh-CN" altLang="zh-CN" b="1" kern="100" dirty="0">
                <a:latin typeface="Times New Roman"/>
                <a:ea typeface="楷体_GB2312"/>
                <a:cs typeface="Times New Roman"/>
              </a:rPr>
              <a:t>在水底时，</a:t>
            </a:r>
            <a:r>
              <a:rPr lang="en-US" altLang="zh-CN" b="1" i="1" kern="100" dirty="0">
                <a:latin typeface="Times New Roman"/>
                <a:ea typeface="楷体_GB2312"/>
                <a:cs typeface="Courier New"/>
              </a:rPr>
              <a:t>p</a:t>
            </a:r>
            <a:r>
              <a:rPr lang="en-US" altLang="zh-CN" b="1" kern="100" baseline="-25000" dirty="0">
                <a:latin typeface="Times New Roman"/>
                <a:ea typeface="楷体_GB2312"/>
                <a:cs typeface="Courier New"/>
              </a:rPr>
              <a:t>2</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p</a:t>
            </a:r>
            <a:r>
              <a:rPr lang="zh-CN" altLang="zh-CN" b="1" kern="100" dirty="0">
                <a:latin typeface="Times New Roman"/>
                <a:ea typeface="楷体_GB2312"/>
                <a:cs typeface="Times New Roman"/>
              </a:rPr>
              <a:t>，</a:t>
            </a:r>
            <a:endParaRPr lang="zh-CN" altLang="zh-CN" kern="100" dirty="0">
              <a:cs typeface="Courier New"/>
            </a:endParaRPr>
          </a:p>
          <a:p>
            <a:pPr indent="267970" algn="just"/>
            <a:r>
              <a:rPr lang="en-US" altLang="zh-CN" b="1" i="1" kern="100" dirty="0">
                <a:latin typeface="Times New Roman"/>
                <a:ea typeface="楷体_GB2312"/>
                <a:cs typeface="Courier New"/>
              </a:rPr>
              <a:t>V</a:t>
            </a:r>
            <a:r>
              <a:rPr lang="en-US" altLang="zh-CN" b="1" kern="100" baseline="-25000" dirty="0">
                <a:latin typeface="Times New Roman"/>
                <a:ea typeface="楷体_GB2312"/>
                <a:cs typeface="Courier New"/>
              </a:rPr>
              <a:t>2</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V</a:t>
            </a:r>
            <a:r>
              <a:rPr lang="zh-CN" altLang="zh-CN" b="1" kern="100" baseline="-25000" dirty="0">
                <a:latin typeface="Times New Roman"/>
                <a:ea typeface="楷体_GB2312"/>
                <a:cs typeface="Times New Roman"/>
              </a:rPr>
              <a:t>总</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V</a:t>
            </a:r>
            <a:r>
              <a:rPr lang="zh-CN" altLang="zh-CN" b="1" kern="100" baseline="-25000" dirty="0">
                <a:latin typeface="Times New Roman"/>
                <a:ea typeface="楷体_GB2312"/>
                <a:cs typeface="Times New Roman"/>
              </a:rPr>
              <a:t>水</a:t>
            </a:r>
            <a:r>
              <a:rPr lang="en-US" altLang="zh-CN" b="1" kern="100" dirty="0">
                <a:ea typeface="楷体_GB2312"/>
                <a:cs typeface="Times New Roman"/>
              </a:rPr>
              <a:t>′</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150 mL</a:t>
            </a:r>
            <a:r>
              <a:rPr lang="zh-CN" altLang="zh-CN" b="1" kern="100" dirty="0">
                <a:latin typeface="Times New Roman"/>
                <a:ea typeface="楷体_GB2312"/>
                <a:cs typeface="Times New Roman"/>
              </a:rPr>
              <a:t>；</a:t>
            </a:r>
            <a:endParaRPr lang="zh-CN" altLang="zh-CN" kern="100" dirty="0">
              <a:cs typeface="Courier New"/>
            </a:endParaRPr>
          </a:p>
          <a:p>
            <a:pPr indent="267970" algn="just"/>
            <a:r>
              <a:rPr lang="zh-CN" altLang="zh-CN" b="1" kern="100" dirty="0">
                <a:latin typeface="Times New Roman"/>
                <a:ea typeface="楷体_GB2312"/>
                <a:cs typeface="Times New Roman"/>
              </a:rPr>
              <a:t>对气体由玻意耳定律得</a:t>
            </a:r>
            <a:r>
              <a:rPr lang="en-US" altLang="zh-CN" b="1" i="1" kern="100" dirty="0">
                <a:latin typeface="Times New Roman"/>
                <a:ea typeface="楷体_GB2312"/>
                <a:cs typeface="Courier New"/>
              </a:rPr>
              <a:t>p</a:t>
            </a:r>
            <a:r>
              <a:rPr lang="en-US" altLang="zh-CN" b="1" kern="100" baseline="-25000" dirty="0">
                <a:latin typeface="Times New Roman"/>
                <a:ea typeface="楷体_GB2312"/>
                <a:cs typeface="Courier New"/>
              </a:rPr>
              <a:t>1</a:t>
            </a:r>
            <a:r>
              <a:rPr lang="en-US" altLang="zh-CN" b="1" i="1" kern="100" dirty="0">
                <a:latin typeface="Times New Roman"/>
                <a:ea typeface="楷体_GB2312"/>
                <a:cs typeface="Courier New"/>
              </a:rPr>
              <a:t>V</a:t>
            </a:r>
            <a:r>
              <a:rPr lang="en-US" altLang="zh-CN" b="1" kern="100" baseline="-25000" dirty="0">
                <a:latin typeface="Times New Roman"/>
                <a:ea typeface="楷体_GB2312"/>
                <a:cs typeface="Courier New"/>
              </a:rPr>
              <a:t>1</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p</a:t>
            </a:r>
            <a:r>
              <a:rPr lang="en-US" altLang="zh-CN" b="1" kern="100" baseline="-25000" dirty="0">
                <a:latin typeface="Times New Roman"/>
                <a:ea typeface="楷体_GB2312"/>
                <a:cs typeface="Courier New"/>
              </a:rPr>
              <a:t>2</a:t>
            </a:r>
            <a:r>
              <a:rPr lang="en-US" altLang="zh-CN" b="1" i="1" kern="100" dirty="0">
                <a:latin typeface="Times New Roman"/>
                <a:ea typeface="楷体_GB2312"/>
                <a:cs typeface="Courier New"/>
              </a:rPr>
              <a:t>V</a:t>
            </a:r>
            <a:r>
              <a:rPr lang="en-US" altLang="zh-CN" b="1" kern="100" baseline="-25000" dirty="0">
                <a:latin typeface="Times New Roman"/>
                <a:ea typeface="楷体_GB2312"/>
                <a:cs typeface="Courier New"/>
              </a:rPr>
              <a:t>2</a:t>
            </a:r>
            <a:r>
              <a:rPr lang="zh-CN" altLang="zh-CN" b="1" kern="100" dirty="0">
                <a:latin typeface="Times New Roman"/>
                <a:ea typeface="楷体_GB2312"/>
                <a:cs typeface="Times New Roman"/>
              </a:rPr>
              <a:t>，</a:t>
            </a:r>
            <a:endParaRPr lang="zh-CN" altLang="zh-CN" kern="100" dirty="0">
              <a:cs typeface="Courier New"/>
            </a:endParaRPr>
          </a:p>
          <a:p>
            <a:pPr indent="267970" algn="just"/>
            <a:r>
              <a:rPr lang="zh-CN" altLang="zh-CN" b="1" kern="100" dirty="0">
                <a:latin typeface="Times New Roman"/>
                <a:ea typeface="楷体_GB2312"/>
                <a:cs typeface="Times New Roman"/>
              </a:rPr>
              <a:t>代入数据解得</a:t>
            </a:r>
            <a:r>
              <a:rPr lang="en-US" altLang="zh-CN" b="1" i="1" kern="100" dirty="0">
                <a:latin typeface="Times New Roman"/>
                <a:ea typeface="楷体_GB2312"/>
                <a:cs typeface="Courier New"/>
              </a:rPr>
              <a:t>p</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2.0</a:t>
            </a:r>
            <a:r>
              <a:rPr lang="en-US" altLang="zh-CN" b="1" kern="100" dirty="0">
                <a:cs typeface="Times New Roman"/>
              </a:rPr>
              <a:t>×</a:t>
            </a:r>
            <a:r>
              <a:rPr lang="en-US" altLang="zh-CN" b="1" kern="100" dirty="0">
                <a:latin typeface="Times New Roman"/>
                <a:ea typeface="楷体_GB2312"/>
                <a:cs typeface="Courier New"/>
              </a:rPr>
              <a:t>10</a:t>
            </a:r>
            <a:r>
              <a:rPr lang="en-US" altLang="zh-CN" b="1" kern="100" baseline="30000" dirty="0">
                <a:latin typeface="Times New Roman"/>
                <a:ea typeface="楷体_GB2312"/>
                <a:cs typeface="Courier New"/>
              </a:rPr>
              <a:t>5</a:t>
            </a:r>
            <a:r>
              <a:rPr lang="en-US" altLang="zh-CN" b="1" kern="100" dirty="0">
                <a:latin typeface="Times New Roman"/>
                <a:ea typeface="楷体_GB2312"/>
                <a:cs typeface="Courier New"/>
              </a:rPr>
              <a:t> Pa</a:t>
            </a:r>
            <a:r>
              <a:rPr lang="zh-CN" altLang="zh-CN" b="1" kern="100" dirty="0">
                <a:latin typeface="Times New Roman"/>
                <a:ea typeface="楷体_GB2312"/>
                <a:cs typeface="Times New Roman"/>
              </a:rPr>
              <a:t>，</a:t>
            </a:r>
            <a:endParaRPr lang="zh-CN" altLang="zh-CN" kern="100" dirty="0">
              <a:cs typeface="Courier New"/>
            </a:endParaRPr>
          </a:p>
          <a:p>
            <a:pPr indent="267970" algn="just"/>
            <a:r>
              <a:rPr lang="zh-CN" altLang="zh-CN" b="1" kern="100" dirty="0">
                <a:latin typeface="Times New Roman"/>
                <a:ea typeface="楷体_GB2312"/>
                <a:cs typeface="Times New Roman"/>
              </a:rPr>
              <a:t>设该处水底水深为</a:t>
            </a:r>
            <a:r>
              <a:rPr lang="en-US" altLang="zh-CN" b="1" i="1" kern="100" dirty="0">
                <a:latin typeface="Times New Roman"/>
                <a:ea typeface="楷体_GB2312"/>
                <a:cs typeface="Courier New"/>
              </a:rPr>
              <a:t>h</a:t>
            </a:r>
            <a:r>
              <a:rPr lang="zh-CN" altLang="zh-CN" b="1" kern="100" dirty="0">
                <a:latin typeface="Times New Roman"/>
                <a:ea typeface="楷体_GB2312"/>
                <a:cs typeface="Times New Roman"/>
              </a:rPr>
              <a:t>，则</a:t>
            </a:r>
            <a:r>
              <a:rPr lang="en-US" altLang="zh-CN" b="1" i="1" kern="100" dirty="0">
                <a:latin typeface="Times New Roman"/>
                <a:ea typeface="楷体_GB2312"/>
                <a:cs typeface="Courier New"/>
              </a:rPr>
              <a:t>p</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p</a:t>
            </a:r>
            <a:r>
              <a:rPr lang="en-US" altLang="zh-CN" b="1" kern="100" baseline="-25000" dirty="0">
                <a:latin typeface="Times New Roman"/>
                <a:ea typeface="楷体_GB2312"/>
                <a:cs typeface="Courier New"/>
              </a:rPr>
              <a:t>0</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ρgh</a:t>
            </a:r>
            <a:r>
              <a:rPr lang="zh-CN" altLang="zh-CN" b="1" kern="100" dirty="0">
                <a:latin typeface="Times New Roman"/>
                <a:ea typeface="楷体_GB2312"/>
                <a:cs typeface="Times New Roman"/>
              </a:rPr>
              <a:t>，</a:t>
            </a:r>
            <a:endParaRPr lang="zh-CN" altLang="zh-CN" kern="100" dirty="0">
              <a:cs typeface="Courier New"/>
            </a:endParaRPr>
          </a:p>
          <a:p>
            <a:pPr indent="267970" algn="just"/>
            <a:r>
              <a:rPr lang="zh-CN" altLang="zh-CN" b="1" kern="100" dirty="0">
                <a:latin typeface="Times New Roman"/>
                <a:ea typeface="楷体_GB2312"/>
                <a:cs typeface="Times New Roman"/>
              </a:rPr>
              <a:t>代入数据解得</a:t>
            </a:r>
            <a:r>
              <a:rPr lang="en-US" altLang="zh-CN" b="1" i="1" kern="100" dirty="0">
                <a:latin typeface="Times New Roman"/>
                <a:ea typeface="楷体_GB2312"/>
                <a:cs typeface="Courier New"/>
              </a:rPr>
              <a:t>h</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10 m</a:t>
            </a:r>
            <a:r>
              <a:rPr lang="zh-CN" altLang="zh-CN" b="1" kern="100" dirty="0">
                <a:latin typeface="Times New Roman"/>
                <a:ea typeface="楷体_GB2312"/>
                <a:cs typeface="Times New Roman"/>
              </a:rPr>
              <a:t>。</a:t>
            </a:r>
            <a:endParaRPr lang="zh-CN" altLang="zh-CN" kern="100" dirty="0">
              <a:cs typeface="Courier New"/>
            </a:endParaRPr>
          </a:p>
          <a:p>
            <a:pPr indent="267970" algn="just">
              <a:tabLst>
                <a:tab pos="2610485" algn="l"/>
              </a:tabLst>
            </a:pPr>
            <a:r>
              <a:rPr lang="en-US" altLang="zh-CN" b="1" kern="100" dirty="0">
                <a:solidFill>
                  <a:srgbClr val="FF0000"/>
                </a:solidFill>
                <a:latin typeface="IPAPANNEW"/>
                <a:ea typeface="黑体"/>
                <a:cs typeface="Times New Roman"/>
              </a:rPr>
              <a:t>[</a:t>
            </a:r>
            <a:r>
              <a:rPr lang="zh-CN" altLang="zh-CN" b="1" kern="100" dirty="0">
                <a:solidFill>
                  <a:srgbClr val="FF0000"/>
                </a:solidFill>
                <a:latin typeface="IPAPANNEW"/>
                <a:ea typeface="黑体"/>
                <a:cs typeface="Times New Roman"/>
              </a:rPr>
              <a:t>答案</a:t>
            </a:r>
            <a:r>
              <a:rPr lang="en-US" altLang="zh-CN" b="1" kern="100" dirty="0">
                <a:solidFill>
                  <a:srgbClr val="FF0000"/>
                </a:solidFill>
                <a:latin typeface="IPAPANNEW"/>
                <a:ea typeface="黑体"/>
                <a:cs typeface="Times New Roman"/>
              </a:rPr>
              <a:t>]</a:t>
            </a:r>
            <a:r>
              <a:rPr lang="zh-CN" altLang="zh-CN" b="1" kern="100" dirty="0">
                <a:latin typeface="Times New Roman"/>
                <a:ea typeface="黑体"/>
                <a:cs typeface="Times New Roman"/>
              </a:rPr>
              <a:t>　</a:t>
            </a:r>
            <a:r>
              <a:rPr lang="en-US" altLang="zh-CN" b="1" kern="100" dirty="0">
                <a:latin typeface="Times New Roman"/>
                <a:cs typeface="Courier New"/>
              </a:rPr>
              <a:t>2.0</a:t>
            </a:r>
            <a:r>
              <a:rPr lang="en-US" altLang="zh-CN" b="1" kern="100" dirty="0">
                <a:cs typeface="Times New Roman"/>
              </a:rPr>
              <a:t>×</a:t>
            </a:r>
            <a:r>
              <a:rPr lang="en-US" altLang="zh-CN" b="1" kern="100" dirty="0">
                <a:latin typeface="Times New Roman"/>
                <a:cs typeface="Courier New"/>
              </a:rPr>
              <a:t>10</a:t>
            </a:r>
            <a:r>
              <a:rPr lang="en-US" altLang="zh-CN" b="1" kern="100" baseline="30000" dirty="0">
                <a:latin typeface="Times New Roman"/>
                <a:cs typeface="Courier New"/>
              </a:rPr>
              <a:t>5</a:t>
            </a:r>
            <a:r>
              <a:rPr lang="en-US" altLang="zh-CN" b="1" kern="100" dirty="0">
                <a:latin typeface="Times New Roman"/>
                <a:cs typeface="Courier New"/>
              </a:rPr>
              <a:t> Pa</a:t>
            </a:r>
            <a:r>
              <a:rPr lang="zh-CN" altLang="zh-CN" b="1" kern="100" dirty="0">
                <a:latin typeface="Times New Roman"/>
                <a:cs typeface="Times New Roman"/>
              </a:rPr>
              <a:t>　</a:t>
            </a:r>
            <a:r>
              <a:rPr lang="en-US" altLang="zh-CN" b="1" kern="100" dirty="0">
                <a:latin typeface="Times New Roman"/>
                <a:cs typeface="Courier New"/>
              </a:rPr>
              <a:t>10 m</a:t>
            </a:r>
            <a:endParaRPr lang="zh-CN" altLang="zh-CN" kern="100" dirty="0">
              <a:cs typeface="Courier New"/>
            </a:endParaRPr>
          </a:p>
          <a:p>
            <a:endParaRPr lang="zh-CN" altLang="en-US"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9" end="9"/>
                                            </p:txEl>
                                          </p:spTgt>
                                        </p:tgtEl>
                                        <p:attrNameLst>
                                          <p:attrName>style.visibility</p:attrName>
                                        </p:attrNameLst>
                                      </p:cBhvr>
                                      <p:to>
                                        <p:strVal val="visible"/>
                                      </p:to>
                                    </p:set>
                                    <p:anim calcmode="lin" valueType="num">
                                      <p:cBhvr additive="base">
                                        <p:cTn id="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1969072"/>
            <a:ext cx="10975658" cy="3600400"/>
          </a:xfrm>
        </p:spPr>
        <p:txBody>
          <a:bodyPr/>
          <a:lstStyle/>
          <a:p>
            <a:pPr indent="0" algn="ctr">
              <a:lnSpc>
                <a:spcPct val="200000"/>
              </a:lnSpc>
              <a:tabLst>
                <a:tab pos="3228975" algn="l"/>
                <a:tab pos="5580063" algn="l"/>
              </a:tabLst>
            </a:pPr>
            <a:r>
              <a:rPr lang="zh-CN" altLang="zh-CN" b="1" kern="100" dirty="0">
                <a:latin typeface="Times New Roman"/>
                <a:ea typeface="黑体"/>
                <a:cs typeface="Times New Roman"/>
              </a:rPr>
              <a:t>运用玻意耳定律的解题关键</a:t>
            </a:r>
            <a:endParaRPr lang="zh-CN" altLang="zh-CN" sz="1050" kern="100" dirty="0">
              <a:cs typeface="Courier New"/>
            </a:endParaRPr>
          </a:p>
          <a:p>
            <a:pPr indent="612140" algn="just">
              <a:lnSpc>
                <a:spcPct val="200000"/>
              </a:lnSpc>
              <a:tabLst>
                <a:tab pos="3228975" algn="l"/>
                <a:tab pos="5580063" algn="l"/>
              </a:tabLst>
            </a:pPr>
            <a:r>
              <a:rPr lang="zh-CN" altLang="zh-CN" b="1" kern="100" dirty="0">
                <a:latin typeface="Times New Roman"/>
                <a:ea typeface="楷体_GB2312"/>
                <a:cs typeface="Times New Roman"/>
              </a:rPr>
              <a:t>应用玻意耳定律求解时，要明确研究对象，确认温度不变，根据题目的已知条件和求解的问题，分别找出初、末状态的状态参量，其中正确确定压强是解题的关键。</a:t>
            </a:r>
            <a:endParaRPr lang="zh-CN" altLang="zh-CN" sz="1050" kern="100" dirty="0">
              <a:cs typeface="Courier New"/>
            </a:endParaRPr>
          </a:p>
        </p:txBody>
      </p:sp>
      <p:pic>
        <p:nvPicPr>
          <p:cNvPr id="29698" name="Picture 2" descr="解题锦囊2.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864096" y="1792584"/>
            <a:ext cx="1489075" cy="340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763756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80963" y="764704"/>
            <a:ext cx="11263690" cy="5544616"/>
          </a:xfrm>
        </p:spPr>
        <p:txBody>
          <a:bodyPr>
            <a:normAutofit/>
          </a:bodyPr>
          <a:lstStyle/>
          <a:p>
            <a:pPr marL="447675" indent="0" algn="ctr">
              <a:tabLst>
                <a:tab pos="5581015" algn="l"/>
              </a:tabLst>
            </a:pPr>
            <a:r>
              <a:rPr lang="en-US" altLang="zh-CN" b="1" kern="100" dirty="0">
                <a:solidFill>
                  <a:srgbClr val="006666"/>
                </a:solidFill>
                <a:ea typeface="IPAPANNEW"/>
                <a:cs typeface="Times New Roman"/>
              </a:rPr>
              <a:t>[</a:t>
            </a:r>
            <a:r>
              <a:rPr lang="zh-CN" altLang="zh-CN" b="1" kern="100" dirty="0">
                <a:solidFill>
                  <a:srgbClr val="006666"/>
                </a:solidFill>
                <a:latin typeface="IPAPANNEW"/>
                <a:ea typeface="黑体"/>
                <a:cs typeface="Times New Roman"/>
              </a:rPr>
              <a:t>素养训练</a:t>
            </a:r>
            <a:r>
              <a:rPr lang="en-US" altLang="zh-CN" b="1" kern="100" dirty="0">
                <a:solidFill>
                  <a:srgbClr val="006666"/>
                </a:solidFill>
                <a:latin typeface="IPAPANNEW"/>
                <a:ea typeface="黑体"/>
                <a:cs typeface="Times New Roman"/>
              </a:rPr>
              <a:t>]</a:t>
            </a:r>
            <a:endParaRPr lang="zh-CN" altLang="zh-CN" sz="1050" kern="100" dirty="0">
              <a:cs typeface="Courier New"/>
            </a:endParaRPr>
          </a:p>
          <a:p>
            <a:pPr marL="447675" indent="-447675" algn="just">
              <a:tabLst>
                <a:tab pos="5581015" algn="l"/>
              </a:tabLst>
            </a:pPr>
            <a:r>
              <a:rPr lang="en-US" altLang="zh-CN" b="1" kern="100" dirty="0" smtClean="0">
                <a:latin typeface="Times New Roman"/>
                <a:cs typeface="Courier New"/>
              </a:rPr>
              <a:t>1</a:t>
            </a:r>
            <a:r>
              <a:rPr lang="zh-CN" altLang="zh-CN" b="1" kern="100" dirty="0" smtClean="0">
                <a:latin typeface="Times New Roman"/>
                <a:cs typeface="Times New Roman"/>
              </a:rPr>
              <a:t>．如</a:t>
            </a:r>
            <a:r>
              <a:rPr lang="zh-CN" altLang="zh-CN" b="1" kern="100" dirty="0">
                <a:latin typeface="Times New Roman"/>
                <a:cs typeface="Times New Roman"/>
              </a:rPr>
              <a:t>图所示，某种自动洗衣机进水时，与洗衣缸相连的细管中会封</a:t>
            </a:r>
            <a:r>
              <a:rPr lang="zh-CN" altLang="zh-CN" b="1" kern="100" dirty="0" smtClean="0">
                <a:latin typeface="Times New Roman"/>
                <a:cs typeface="Times New Roman"/>
              </a:rPr>
              <a:t>闭</a:t>
            </a:r>
            <a:endParaRPr lang="en-US" altLang="zh-CN" b="1" kern="100" dirty="0" smtClean="0">
              <a:latin typeface="Times New Roman"/>
              <a:cs typeface="Times New Roman"/>
            </a:endParaRPr>
          </a:p>
          <a:p>
            <a:pPr marL="447675" indent="-447675" algn="just">
              <a:tabLst>
                <a:tab pos="5581015" algn="l"/>
              </a:tabLst>
            </a:pPr>
            <a:r>
              <a:rPr lang="en-US" altLang="zh-CN" b="1" kern="100" dirty="0">
                <a:latin typeface="Times New Roman"/>
                <a:cs typeface="Times New Roman"/>
              </a:rPr>
              <a:t>	</a:t>
            </a:r>
            <a:r>
              <a:rPr lang="zh-CN" altLang="zh-CN" b="1" kern="100" dirty="0" smtClean="0">
                <a:latin typeface="Times New Roman"/>
                <a:cs typeface="Times New Roman"/>
              </a:rPr>
              <a:t>一</a:t>
            </a:r>
            <a:r>
              <a:rPr lang="zh-CN" altLang="zh-CN" b="1" kern="100" dirty="0">
                <a:latin typeface="Times New Roman"/>
                <a:cs typeface="Times New Roman"/>
              </a:rPr>
              <a:t>定质量的空气，通过压力传感器感知管中的</a:t>
            </a:r>
            <a:r>
              <a:rPr lang="zh-CN" altLang="zh-CN" b="1" kern="100" dirty="0" smtClean="0">
                <a:latin typeface="Times New Roman"/>
                <a:cs typeface="Times New Roman"/>
              </a:rPr>
              <a:t>空气</a:t>
            </a:r>
            <a:r>
              <a:rPr lang="zh-CN" altLang="zh-CN" b="1" kern="100" dirty="0">
                <a:latin typeface="Times New Roman"/>
                <a:cs typeface="Times New Roman"/>
              </a:rPr>
              <a:t>压力，从而控</a:t>
            </a:r>
            <a:r>
              <a:rPr lang="zh-CN" altLang="zh-CN" b="1" kern="100" dirty="0" smtClean="0">
                <a:latin typeface="Times New Roman"/>
                <a:cs typeface="Times New Roman"/>
              </a:rPr>
              <a:t>制</a:t>
            </a:r>
            <a:endParaRPr lang="en-US" altLang="zh-CN" b="1" kern="100" dirty="0" smtClean="0">
              <a:latin typeface="Times New Roman"/>
              <a:cs typeface="Times New Roman"/>
            </a:endParaRPr>
          </a:p>
          <a:p>
            <a:pPr marL="447675" indent="-447675" algn="just">
              <a:tabLst>
                <a:tab pos="5581015" algn="l"/>
              </a:tabLst>
            </a:pPr>
            <a:r>
              <a:rPr lang="en-US" altLang="zh-CN" b="1" kern="100" dirty="0">
                <a:latin typeface="Times New Roman"/>
                <a:cs typeface="Times New Roman"/>
              </a:rPr>
              <a:t>	</a:t>
            </a:r>
            <a:r>
              <a:rPr lang="zh-CN" altLang="zh-CN" b="1" kern="100" dirty="0" smtClean="0">
                <a:latin typeface="Times New Roman"/>
                <a:cs typeface="Times New Roman"/>
              </a:rPr>
              <a:t>进</a:t>
            </a:r>
            <a:r>
              <a:rPr lang="zh-CN" altLang="zh-CN" b="1" kern="100" dirty="0">
                <a:latin typeface="Times New Roman"/>
                <a:cs typeface="Times New Roman"/>
              </a:rPr>
              <a:t>水量。设温度不变，洗衣缸内水位升高，则细管中被封闭的空</a:t>
            </a:r>
            <a:r>
              <a:rPr lang="zh-CN" altLang="zh-CN" b="1" kern="100" dirty="0" smtClean="0">
                <a:latin typeface="Times New Roman"/>
                <a:cs typeface="Times New Roman"/>
              </a:rPr>
              <a:t>气</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447675" indent="0" algn="just">
              <a:tabLst>
                <a:tab pos="5581015" algn="l"/>
              </a:tabLst>
            </a:pPr>
            <a:r>
              <a:rPr lang="en-US" altLang="zh-CN" b="1" kern="100" dirty="0">
                <a:latin typeface="Times New Roman"/>
                <a:cs typeface="Courier New"/>
              </a:rPr>
              <a:t>A</a:t>
            </a:r>
            <a:r>
              <a:rPr lang="zh-CN" altLang="zh-CN" b="1" kern="100" dirty="0">
                <a:latin typeface="Times New Roman"/>
                <a:cs typeface="Times New Roman"/>
              </a:rPr>
              <a:t>．体积不变，压强变小　　　</a:t>
            </a:r>
            <a:r>
              <a:rPr lang="en-US" altLang="zh-CN" b="1" kern="100" dirty="0">
                <a:latin typeface="Times New Roman"/>
                <a:cs typeface="Courier New"/>
              </a:rPr>
              <a:t>	B</a:t>
            </a:r>
            <a:r>
              <a:rPr lang="zh-CN" altLang="zh-CN" b="1" kern="100" dirty="0">
                <a:latin typeface="Times New Roman"/>
                <a:cs typeface="Times New Roman"/>
              </a:rPr>
              <a:t>．体积变小，压强变大</a:t>
            </a:r>
            <a:endParaRPr lang="zh-CN" altLang="zh-CN" sz="1050" kern="100" dirty="0">
              <a:cs typeface="Courier New"/>
            </a:endParaRPr>
          </a:p>
          <a:p>
            <a:pPr marL="447675" indent="0" algn="just">
              <a:tabLst>
                <a:tab pos="5581015" algn="l"/>
              </a:tabLst>
            </a:pPr>
            <a:r>
              <a:rPr lang="en-US" altLang="zh-CN" b="1" kern="100" dirty="0">
                <a:latin typeface="Times New Roman"/>
                <a:cs typeface="Courier New"/>
              </a:rPr>
              <a:t>C</a:t>
            </a:r>
            <a:r>
              <a:rPr lang="zh-CN" altLang="zh-CN" b="1" kern="100" dirty="0">
                <a:latin typeface="Times New Roman"/>
                <a:cs typeface="Times New Roman"/>
              </a:rPr>
              <a:t>．体积不变，压强变大</a:t>
            </a:r>
            <a:r>
              <a:rPr lang="zh-CN" altLang="zh-CN" b="1" kern="100" dirty="0">
                <a:ea typeface="Times New Roman"/>
                <a:cs typeface="Courier New"/>
              </a:rPr>
              <a:t> </a:t>
            </a:r>
            <a:r>
              <a:rPr lang="en-US" altLang="zh-CN" b="1" kern="100" dirty="0">
                <a:ea typeface="Times New Roman"/>
                <a:cs typeface="Courier New"/>
              </a:rPr>
              <a:t>	D</a:t>
            </a:r>
            <a:r>
              <a:rPr lang="zh-CN" altLang="zh-CN" b="1" kern="100" dirty="0">
                <a:latin typeface="Times New Roman"/>
                <a:cs typeface="Times New Roman"/>
              </a:rPr>
              <a:t>．体积变小，压强变小</a:t>
            </a:r>
            <a:endParaRPr lang="zh-CN" altLang="zh-CN" sz="1050" kern="100" dirty="0">
              <a:cs typeface="Courier New"/>
            </a:endParaRPr>
          </a:p>
          <a:p>
            <a:pPr marL="447675" indent="0" algn="just">
              <a:tabLst>
                <a:tab pos="5581015"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水位</a:t>
            </a:r>
            <a:r>
              <a:rPr lang="zh-CN" altLang="zh-CN" b="1" kern="100" dirty="0">
                <a:latin typeface="Times New Roman"/>
                <a:ea typeface="楷体_GB2312"/>
                <a:cs typeface="Times New Roman"/>
              </a:rPr>
              <a:t>升高，封闭气体体积减小，由玻意耳定律</a:t>
            </a:r>
            <a:r>
              <a:rPr lang="en-US" altLang="zh-CN" b="1" i="1" kern="100" dirty="0">
                <a:latin typeface="Times New Roman"/>
                <a:ea typeface="楷体_GB2312"/>
                <a:cs typeface="Courier New"/>
              </a:rPr>
              <a:t>pV</a:t>
            </a:r>
            <a:r>
              <a:rPr lang="zh-CN" altLang="zh-CN" b="1" kern="100" dirty="0" smtClean="0">
                <a:latin typeface="Times New Roman"/>
                <a:ea typeface="楷体_GB2312"/>
                <a:cs typeface="Times New Roman"/>
              </a:rPr>
              <a:t>＝</a:t>
            </a:r>
            <a:r>
              <a:rPr lang="en-US" altLang="zh-CN" b="1" i="1" kern="100" dirty="0">
                <a:latin typeface="Times New Roman"/>
                <a:cs typeface="Courier New"/>
              </a:rPr>
              <a:t> c</a:t>
            </a:r>
            <a:r>
              <a:rPr lang="zh-CN" altLang="zh-CN" b="1" kern="100" dirty="0" smtClean="0">
                <a:latin typeface="Times New Roman"/>
                <a:ea typeface="楷体_GB2312"/>
                <a:cs typeface="Times New Roman"/>
              </a:rPr>
              <a:t>可</a:t>
            </a:r>
            <a:r>
              <a:rPr lang="zh-CN" altLang="zh-CN" b="1" kern="100" dirty="0">
                <a:latin typeface="Times New Roman"/>
                <a:ea typeface="楷体_GB2312"/>
                <a:cs typeface="Times New Roman"/>
              </a:rPr>
              <a:t>知压强变大，选项</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正确</a:t>
            </a:r>
            <a:r>
              <a:rPr lang="zh-CN" altLang="zh-CN" b="1" kern="100" dirty="0" smtClean="0">
                <a:latin typeface="Times New Roman"/>
                <a:ea typeface="楷体_GB2312"/>
                <a:cs typeface="Times New Roman"/>
              </a:rPr>
              <a:t>。</a:t>
            </a:r>
            <a:endParaRPr lang="en-US" altLang="zh-CN" b="1" kern="100" dirty="0" smtClean="0">
              <a:latin typeface="Times New Roman"/>
              <a:ea typeface="楷体_GB2312"/>
              <a:cs typeface="Times New Roman"/>
            </a:endParaRPr>
          </a:p>
          <a:p>
            <a:pPr marL="447675" indent="0" algn="just">
              <a:tabLst>
                <a:tab pos="5581015" algn="l"/>
              </a:tabLst>
            </a:pPr>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　</a:t>
            </a:r>
            <a:endParaRPr lang="en-US" altLang="zh-CN" b="1" kern="100" dirty="0" smtClean="0">
              <a:latin typeface="Times New Roman"/>
              <a:ea typeface="楷体_GB2312"/>
              <a:cs typeface="Times New Roman"/>
            </a:endParaRPr>
          </a:p>
          <a:p>
            <a:pPr marL="447675" indent="0" algn="just">
              <a:tabLst>
                <a:tab pos="5581015" algn="l"/>
              </a:tabLst>
            </a:pPr>
            <a:endParaRPr lang="zh-CN" altLang="en-US" dirty="0"/>
          </a:p>
        </p:txBody>
      </p:sp>
      <p:pic>
        <p:nvPicPr>
          <p:cNvPr id="30722" name="Picture 2" descr="F:\粤教版物理选择性必修第三册\20XWL2-14.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10058027" y="1556792"/>
            <a:ext cx="1656184" cy="125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animEffect transition="in" filter="randombar(horizontal)">
                                      <p:cBhvr>
                                        <p:cTn id="7" dur="500"/>
                                        <p:tgtEl>
                                          <p:spTgt spid="2">
                                            <p:txEl>
                                              <p:pRg st="6" end="6"/>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7" end="7"/>
                                            </p:txEl>
                                          </p:spTgt>
                                        </p:tgtEl>
                                        <p:attrNameLst>
                                          <p:attrName>style.visibility</p:attrName>
                                        </p:attrNameLst>
                                      </p:cBhvr>
                                      <p:to>
                                        <p:strVal val="visible"/>
                                      </p:to>
                                    </p:set>
                                    <p:animEffect transition="in" filter="randombar(horizontal)">
                                      <p:cBhvr>
                                        <p:cTn id="12"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04613" y="476672"/>
            <a:ext cx="10744412" cy="3024336"/>
          </a:xfrm>
        </p:spPr>
        <p:txBody>
          <a:bodyPr/>
          <a:lstStyle/>
          <a:p>
            <a:pPr marL="447675" indent="-447675" algn="just">
              <a:tabLst>
                <a:tab pos="5581015" algn="l"/>
              </a:tabLst>
            </a:pPr>
            <a:r>
              <a:rPr lang="en-US" altLang="zh-CN" b="1" kern="100" dirty="0">
                <a:latin typeface="Times New Roman"/>
                <a:cs typeface="Courier New"/>
              </a:rPr>
              <a:t>2</a:t>
            </a:r>
            <a:r>
              <a:rPr lang="zh-CN" altLang="zh-CN" b="1" kern="100" dirty="0" smtClean="0">
                <a:latin typeface="Times New Roman"/>
                <a:cs typeface="Times New Roman"/>
              </a:rPr>
              <a:t>．为</a:t>
            </a:r>
            <a:r>
              <a:rPr lang="zh-CN" altLang="zh-CN" b="1" kern="100" dirty="0">
                <a:latin typeface="Times New Roman"/>
                <a:cs typeface="Times New Roman"/>
              </a:rPr>
              <a:t>方便抽取密封药瓶里的药液，护士一般先用</a:t>
            </a:r>
            <a:r>
              <a:rPr lang="zh-CN" altLang="zh-CN" b="1" kern="100" dirty="0" smtClean="0">
                <a:latin typeface="Times New Roman"/>
                <a:cs typeface="Times New Roman"/>
              </a:rPr>
              <a:t>注射器</a:t>
            </a:r>
            <a:r>
              <a:rPr lang="zh-CN" altLang="zh-CN" b="1" kern="100" dirty="0">
                <a:latin typeface="Times New Roman"/>
                <a:cs typeface="Times New Roman"/>
              </a:rPr>
              <a:t>注入少量气体到药瓶里后再抽取药液，如图所示。某种药</a:t>
            </a:r>
            <a:r>
              <a:rPr lang="zh-CN" altLang="zh-CN" b="1" kern="100" dirty="0" smtClean="0">
                <a:latin typeface="Times New Roman"/>
                <a:cs typeface="Times New Roman"/>
              </a:rPr>
              <a:t>瓶的容积</a:t>
            </a:r>
            <a:r>
              <a:rPr lang="zh-CN" altLang="zh-CN" b="1" kern="100" dirty="0">
                <a:latin typeface="Times New Roman"/>
                <a:cs typeface="Times New Roman"/>
              </a:rPr>
              <a:t>为</a:t>
            </a:r>
            <a:r>
              <a:rPr lang="en-US" altLang="zh-CN" b="1" kern="100" dirty="0">
                <a:latin typeface="Times New Roman"/>
                <a:cs typeface="Courier New"/>
              </a:rPr>
              <a:t>0.9 mL</a:t>
            </a:r>
            <a:r>
              <a:rPr lang="zh-CN" altLang="zh-CN" b="1" kern="100" dirty="0">
                <a:latin typeface="Times New Roman"/>
                <a:cs typeface="Times New Roman"/>
              </a:rPr>
              <a:t>，内装有</a:t>
            </a:r>
            <a:r>
              <a:rPr lang="en-US" altLang="zh-CN" b="1" kern="100" dirty="0">
                <a:latin typeface="Times New Roman"/>
                <a:cs typeface="Courier New"/>
              </a:rPr>
              <a:t>0.5 mL</a:t>
            </a:r>
            <a:r>
              <a:rPr lang="zh-CN" altLang="zh-CN" b="1" kern="100" dirty="0">
                <a:latin typeface="Times New Roman"/>
                <a:cs typeface="Times New Roman"/>
              </a:rPr>
              <a:t>的药液，瓶内气体压强为</a:t>
            </a:r>
            <a:r>
              <a:rPr lang="en-US" altLang="zh-CN" b="1" kern="100" dirty="0">
                <a:latin typeface="Times New Roman"/>
                <a:cs typeface="Courier New"/>
              </a:rPr>
              <a:t>1.0</a:t>
            </a:r>
            <a:r>
              <a:rPr lang="en-US" altLang="zh-CN" b="1" kern="100" dirty="0">
                <a:cs typeface="Times New Roman"/>
              </a:rPr>
              <a:t>×</a:t>
            </a:r>
            <a:r>
              <a:rPr lang="en-US" altLang="zh-CN" b="1" kern="100" dirty="0">
                <a:latin typeface="Times New Roman"/>
                <a:cs typeface="Courier New"/>
              </a:rPr>
              <a:t>10</a:t>
            </a:r>
            <a:r>
              <a:rPr lang="en-US" altLang="zh-CN" b="1" kern="100" baseline="30000" dirty="0">
                <a:latin typeface="Times New Roman"/>
                <a:cs typeface="Courier New"/>
              </a:rPr>
              <a:t>5</a:t>
            </a:r>
            <a:r>
              <a:rPr lang="en-US" altLang="zh-CN" b="1" kern="100" dirty="0">
                <a:latin typeface="Times New Roman"/>
                <a:cs typeface="Courier New"/>
              </a:rPr>
              <a:t> Pa</a:t>
            </a:r>
            <a:r>
              <a:rPr lang="zh-CN" altLang="zh-CN" b="1" kern="100" dirty="0" smtClean="0">
                <a:latin typeface="Times New Roman"/>
                <a:cs typeface="Times New Roman"/>
              </a:rPr>
              <a:t>。护</a:t>
            </a:r>
            <a:r>
              <a:rPr lang="zh-CN" altLang="zh-CN" b="1" kern="100" dirty="0">
                <a:latin typeface="Times New Roman"/>
                <a:cs typeface="Times New Roman"/>
              </a:rPr>
              <a:t>士把注射器内横截面积为</a:t>
            </a:r>
            <a:r>
              <a:rPr lang="en-US" altLang="zh-CN" b="1" kern="100" dirty="0">
                <a:latin typeface="Times New Roman"/>
                <a:cs typeface="Courier New"/>
              </a:rPr>
              <a:t>0.3 cm</a:t>
            </a:r>
            <a:r>
              <a:rPr lang="en-US" altLang="zh-CN" b="1" kern="100" baseline="30000" dirty="0">
                <a:latin typeface="Times New Roman"/>
                <a:cs typeface="Courier New"/>
              </a:rPr>
              <a:t>2</a:t>
            </a:r>
            <a:r>
              <a:rPr lang="zh-CN" altLang="zh-CN" b="1" kern="100" dirty="0">
                <a:latin typeface="Times New Roman"/>
                <a:cs typeface="Times New Roman"/>
              </a:rPr>
              <a:t>、长度为</a:t>
            </a:r>
            <a:r>
              <a:rPr lang="en-US" altLang="zh-CN" b="1" kern="100" dirty="0">
                <a:latin typeface="Times New Roman"/>
                <a:cs typeface="Courier New"/>
              </a:rPr>
              <a:t>0.4 cm</a:t>
            </a:r>
            <a:r>
              <a:rPr lang="zh-CN" altLang="zh-CN" b="1" kern="100" dirty="0">
                <a:latin typeface="Times New Roman"/>
                <a:cs typeface="Times New Roman"/>
              </a:rPr>
              <a:t>、压强为</a:t>
            </a:r>
            <a:r>
              <a:rPr lang="en-US" altLang="zh-CN" b="1" kern="100" dirty="0">
                <a:latin typeface="Times New Roman"/>
                <a:cs typeface="Courier New"/>
              </a:rPr>
              <a:t>1.0</a:t>
            </a:r>
            <a:r>
              <a:rPr lang="en-US" altLang="zh-CN" b="1" kern="100" dirty="0">
                <a:cs typeface="Times New Roman"/>
              </a:rPr>
              <a:t>×</a:t>
            </a:r>
            <a:r>
              <a:rPr lang="en-US" altLang="zh-CN" b="1" kern="100" dirty="0">
                <a:latin typeface="Times New Roman"/>
                <a:cs typeface="Courier New"/>
              </a:rPr>
              <a:t>10</a:t>
            </a:r>
            <a:r>
              <a:rPr lang="en-US" altLang="zh-CN" b="1" kern="100" baseline="30000" dirty="0">
                <a:latin typeface="Times New Roman"/>
                <a:cs typeface="Courier New"/>
              </a:rPr>
              <a:t>5</a:t>
            </a:r>
            <a:r>
              <a:rPr lang="en-US" altLang="zh-CN" b="1" kern="100" dirty="0">
                <a:latin typeface="Times New Roman"/>
                <a:cs typeface="Courier New"/>
              </a:rPr>
              <a:t> Pa</a:t>
            </a:r>
            <a:r>
              <a:rPr lang="zh-CN" altLang="zh-CN" b="1" kern="100" dirty="0">
                <a:latin typeface="Times New Roman"/>
                <a:cs typeface="Times New Roman"/>
              </a:rPr>
              <a:t>的气体注入药瓶，若瓶内外温度相同且保持不变，气体视为理想气体，求此时药瓶内气体的压强。</a:t>
            </a:r>
            <a:endParaRPr lang="zh-CN" altLang="zh-CN" sz="1050" kern="100" dirty="0">
              <a:cs typeface="Courier New"/>
            </a:endParaRPr>
          </a:p>
        </p:txBody>
      </p:sp>
      <p:pic>
        <p:nvPicPr>
          <p:cNvPr id="31746" name="Picture 2" descr="F:\粤教版物理选择性必修第三册\21WLGD-15.TIF"/>
          <p:cNvPicPr>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11249025" y="635211"/>
            <a:ext cx="465186" cy="2433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对象 2"/>
          <p:cNvGraphicFramePr>
            <a:graphicFrameLocks noChangeAspect="1"/>
          </p:cNvGraphicFramePr>
          <p:nvPr>
            <p:extLst>
              <p:ext uri="{D42A27DB-BD31-4B8C-83A1-F6EECF244321}">
                <p14:modId xmlns:p14="http://schemas.microsoft.com/office/powerpoint/2010/main" val="2387593660"/>
              </p:ext>
            </p:extLst>
          </p:nvPr>
        </p:nvGraphicFramePr>
        <p:xfrm>
          <a:off x="1057027" y="3408139"/>
          <a:ext cx="10367962" cy="2397125"/>
        </p:xfrm>
        <a:graphic>
          <a:graphicData uri="http://schemas.openxmlformats.org/presentationml/2006/ole">
            <mc:AlternateContent xmlns:mc="http://schemas.openxmlformats.org/markup-compatibility/2006">
              <mc:Choice xmlns:v="urn:schemas-microsoft-com:vml" Requires="v">
                <p:oleObj spid="_x0000_s31779" name="文档" r:id="rId5" imgW="10367808" imgH="2397513" progId="Word.Document.12">
                  <p:embed/>
                </p:oleObj>
              </mc:Choice>
              <mc:Fallback>
                <p:oleObj name="文档" r:id="rId5" imgW="10367808" imgH="2397513" progId="Word.Document.12">
                  <p:embed/>
                  <p:pic>
                    <p:nvPicPr>
                      <p:cNvPr id="0" name=""/>
                      <p:cNvPicPr/>
                      <p:nvPr/>
                    </p:nvPicPr>
                    <p:blipFill>
                      <a:blip r:embed="rId6"/>
                      <a:stretch>
                        <a:fillRect/>
                      </a:stretch>
                    </p:blipFill>
                    <p:spPr>
                      <a:xfrm>
                        <a:off x="1057027" y="3408139"/>
                        <a:ext cx="10367962" cy="2397125"/>
                      </a:xfrm>
                      <a:prstGeom prst="rect">
                        <a:avLst/>
                      </a:prstGeom>
                    </p:spPr>
                  </p:pic>
                </p:oleObj>
              </mc:Fallback>
            </mc:AlternateContent>
          </a:graphicData>
        </a:graphic>
      </p:graphicFrame>
      <p:sp>
        <p:nvSpPr>
          <p:cNvPr id="6" name="矩形 5"/>
          <p:cNvSpPr/>
          <p:nvPr/>
        </p:nvSpPr>
        <p:spPr>
          <a:xfrm>
            <a:off x="1013657" y="5805264"/>
            <a:ext cx="2635658" cy="576248"/>
          </a:xfrm>
          <a:prstGeom prst="rect">
            <a:avLst/>
          </a:prstGeom>
        </p:spPr>
        <p:txBody>
          <a:bodyPr wrap="none">
            <a:spAutoFit/>
          </a:bodyPr>
          <a:lstStyle/>
          <a:p>
            <a:pPr algn="just">
              <a:lnSpc>
                <a:spcPct val="150000"/>
              </a:lnSpc>
              <a:spcAft>
                <a:spcPts val="0"/>
              </a:spcAft>
              <a:tabLst>
                <a:tab pos="5581015" algn="l"/>
              </a:tabLst>
            </a:pPr>
            <a:r>
              <a:rPr lang="zh-CN" altLang="zh-CN" sz="2400" b="1" kern="100" dirty="0">
                <a:solidFill>
                  <a:srgbClr val="FF0000"/>
                </a:solidFill>
                <a:latin typeface="Times New Roman"/>
                <a:ea typeface="黑体"/>
                <a:cs typeface="Times New Roman"/>
              </a:rPr>
              <a:t>答案：</a:t>
            </a:r>
            <a:r>
              <a:rPr lang="en-US" altLang="zh-CN" sz="2400" b="1" kern="100" dirty="0">
                <a:latin typeface="Times New Roman"/>
                <a:cs typeface="Courier New"/>
              </a:rPr>
              <a:t>1.3</a:t>
            </a:r>
            <a:r>
              <a:rPr lang="en-US" altLang="zh-CN" sz="2400" b="1" kern="100" dirty="0">
                <a:latin typeface="宋体"/>
                <a:cs typeface="Times New Roman"/>
              </a:rPr>
              <a:t>×</a:t>
            </a:r>
            <a:r>
              <a:rPr lang="en-US" altLang="zh-CN" sz="2400" b="1" kern="100" dirty="0">
                <a:latin typeface="Times New Roman"/>
                <a:cs typeface="Courier New"/>
              </a:rPr>
              <a:t>10</a:t>
            </a:r>
            <a:r>
              <a:rPr lang="en-US" altLang="zh-CN" sz="2400" b="1" kern="100" baseline="30000" dirty="0">
                <a:latin typeface="Times New Roman"/>
                <a:cs typeface="Courier New"/>
              </a:rPr>
              <a:t>5</a:t>
            </a:r>
            <a:r>
              <a:rPr lang="en-US" altLang="zh-CN" sz="2400" b="1" kern="100" dirty="0">
                <a:latin typeface="Times New Roman"/>
                <a:cs typeface="Courier New"/>
              </a:rPr>
              <a:t> Pa</a:t>
            </a:r>
            <a:endParaRPr lang="zh-CN" altLang="zh-CN" sz="2400" kern="100" dirty="0">
              <a:effectLst/>
              <a:latin typeface="宋体"/>
              <a:cs typeface="Courier New"/>
            </a:endParaRPr>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336947" y="908720"/>
            <a:ext cx="11521280" cy="5328592"/>
          </a:xfrm>
        </p:spPr>
        <p:txBody>
          <a:bodyPr>
            <a:normAutofit/>
          </a:bodyPr>
          <a:lstStyle/>
          <a:p>
            <a:pPr indent="0" algn="just">
              <a:tabLst>
                <a:tab pos="5580063" algn="l"/>
                <a:tab pos="6459538" algn="l"/>
                <a:tab pos="10223500" algn="l"/>
              </a:tabLst>
            </a:pPr>
            <a:r>
              <a:rPr lang="en-US" altLang="zh-CN" b="1" kern="100" dirty="0">
                <a:latin typeface="Times New Roman"/>
                <a:cs typeface="Courier New"/>
              </a:rPr>
              <a:t>(3)</a:t>
            </a:r>
            <a:r>
              <a:rPr lang="zh-CN" altLang="zh-CN" b="1" kern="100" dirty="0">
                <a:latin typeface="Times New Roman"/>
                <a:cs typeface="Times New Roman"/>
              </a:rPr>
              <a:t>玻意耳定律</a:t>
            </a:r>
            <a:endParaRPr lang="zh-CN" altLang="zh-CN" sz="1050" kern="100" dirty="0">
              <a:cs typeface="Courier New"/>
            </a:endParaRPr>
          </a:p>
          <a:p>
            <a:pPr indent="360363" algn="just">
              <a:tabLst>
                <a:tab pos="5580063" algn="l"/>
                <a:tab pos="10223500" algn="l"/>
              </a:tabLst>
            </a:pPr>
            <a:r>
              <a:rPr lang="zh-CN" altLang="zh-CN" b="1" kern="100" dirty="0">
                <a:cs typeface="宋体"/>
              </a:rPr>
              <a:t>①</a:t>
            </a:r>
            <a:r>
              <a:rPr lang="zh-CN" altLang="zh-CN" b="1" kern="100" dirty="0">
                <a:latin typeface="Times New Roman"/>
                <a:cs typeface="Times New Roman"/>
              </a:rPr>
              <a:t>内容：一定质量的某种气体，在温度不变的情况下，其压强</a:t>
            </a:r>
            <a:r>
              <a:rPr lang="en-US" altLang="zh-CN" b="1" i="1" kern="100" dirty="0">
                <a:latin typeface="Times New Roman"/>
                <a:cs typeface="Courier New"/>
              </a:rPr>
              <a:t>p</a:t>
            </a:r>
            <a:r>
              <a:rPr lang="zh-CN" altLang="zh-CN" b="1" kern="100" dirty="0">
                <a:latin typeface="Times New Roman"/>
                <a:cs typeface="Times New Roman"/>
              </a:rPr>
              <a:t>与体积</a:t>
            </a:r>
            <a:r>
              <a:rPr lang="en-US" altLang="zh-CN" b="1" i="1" kern="100" dirty="0">
                <a:latin typeface="Times New Roman"/>
                <a:cs typeface="Courier New"/>
              </a:rPr>
              <a:t>V</a:t>
            </a:r>
            <a:r>
              <a:rPr lang="zh-CN" altLang="zh-CN" b="1" kern="100" dirty="0" smtClean="0">
                <a:latin typeface="Times New Roman"/>
                <a:cs typeface="Times New Roman"/>
              </a:rPr>
              <a:t>成</a:t>
            </a:r>
            <a:r>
              <a:rPr lang="en-US" altLang="zh-CN" b="1" kern="100" dirty="0" smtClean="0">
                <a:latin typeface="Times New Roman"/>
                <a:cs typeface="Times New Roman"/>
              </a:rPr>
              <a:t>_____</a:t>
            </a:r>
            <a:r>
              <a:rPr lang="zh-CN" altLang="zh-CN" b="1" kern="100" dirty="0" smtClean="0">
                <a:latin typeface="Times New Roman"/>
                <a:cs typeface="Times New Roman"/>
              </a:rPr>
              <a:t>。</a:t>
            </a:r>
            <a:endParaRPr lang="zh-CN" altLang="zh-CN" sz="1050" kern="100" dirty="0">
              <a:cs typeface="Courier New"/>
            </a:endParaRPr>
          </a:p>
          <a:p>
            <a:pPr indent="360363" algn="just">
              <a:tabLst>
                <a:tab pos="5580063" algn="l"/>
                <a:tab pos="10223500" algn="l"/>
              </a:tabLst>
            </a:pPr>
            <a:r>
              <a:rPr lang="zh-CN" altLang="zh-CN" b="1" kern="100" dirty="0">
                <a:cs typeface="宋体"/>
              </a:rPr>
              <a:t>②</a:t>
            </a:r>
            <a:r>
              <a:rPr lang="zh-CN" altLang="zh-CN" b="1" kern="100" dirty="0">
                <a:latin typeface="Times New Roman"/>
                <a:cs typeface="Times New Roman"/>
              </a:rPr>
              <a:t>公式</a:t>
            </a:r>
            <a:r>
              <a:rPr lang="zh-CN" altLang="zh-CN" b="1" kern="100" dirty="0" smtClean="0">
                <a:latin typeface="Times New Roman"/>
                <a:cs typeface="Times New Roman"/>
              </a:rPr>
              <a:t>：</a:t>
            </a:r>
            <a:r>
              <a:rPr lang="en-US" altLang="zh-CN" b="1" kern="100" dirty="0" smtClean="0">
                <a:latin typeface="Times New Roman"/>
                <a:cs typeface="Times New Roman"/>
              </a:rPr>
              <a:t>____</a:t>
            </a:r>
            <a:r>
              <a:rPr lang="zh-CN" altLang="zh-CN" b="1" kern="100" dirty="0" smtClean="0">
                <a:latin typeface="Times New Roman"/>
                <a:cs typeface="Times New Roman"/>
              </a:rPr>
              <a:t>＝</a:t>
            </a:r>
            <a:r>
              <a:rPr lang="en-US" altLang="zh-CN" b="1" i="1" kern="100" dirty="0" smtClean="0">
                <a:latin typeface="Times New Roman"/>
                <a:cs typeface="Courier New"/>
              </a:rPr>
              <a:t>c</a:t>
            </a:r>
            <a:r>
              <a:rPr lang="zh-CN" altLang="zh-CN" b="1" kern="100" dirty="0" smtClean="0">
                <a:latin typeface="Times New Roman"/>
                <a:cs typeface="Times New Roman"/>
              </a:rPr>
              <a:t>或</a:t>
            </a:r>
            <a:r>
              <a:rPr lang="en-US" altLang="zh-CN" b="1" i="1" kern="100" dirty="0">
                <a:latin typeface="Times New Roman"/>
                <a:cs typeface="Courier New"/>
              </a:rPr>
              <a:t>p</a:t>
            </a:r>
            <a:r>
              <a:rPr lang="en-US" altLang="zh-CN" b="1" kern="100" baseline="-25000" dirty="0">
                <a:latin typeface="Times New Roman"/>
                <a:cs typeface="Courier New"/>
              </a:rPr>
              <a:t>1</a:t>
            </a:r>
            <a:r>
              <a:rPr lang="en-US" altLang="zh-CN" b="1" i="1" kern="100" dirty="0">
                <a:latin typeface="Times New Roman"/>
                <a:cs typeface="Courier New"/>
              </a:rPr>
              <a:t>V</a:t>
            </a:r>
            <a:r>
              <a:rPr lang="en-US" altLang="zh-CN" b="1" kern="100" baseline="-25000" dirty="0">
                <a:latin typeface="Times New Roman"/>
                <a:cs typeface="Courier New"/>
              </a:rPr>
              <a:t>1</a:t>
            </a:r>
            <a:r>
              <a:rPr lang="zh-CN" altLang="zh-CN" b="1" kern="100" dirty="0" smtClean="0">
                <a:latin typeface="Times New Roman"/>
                <a:cs typeface="Times New Roman"/>
              </a:rPr>
              <a:t>＝</a:t>
            </a:r>
            <a:r>
              <a:rPr lang="en-US" altLang="zh-CN" b="1" kern="100" dirty="0" smtClean="0">
                <a:latin typeface="Times New Roman"/>
                <a:cs typeface="Times New Roman"/>
              </a:rPr>
              <a:t>______</a:t>
            </a:r>
            <a:r>
              <a:rPr lang="zh-CN" altLang="zh-CN" b="1" kern="100" dirty="0" smtClean="0">
                <a:latin typeface="Times New Roman"/>
                <a:cs typeface="Times New Roman"/>
              </a:rPr>
              <a:t>。</a:t>
            </a:r>
            <a:endParaRPr lang="zh-CN" altLang="zh-CN" sz="1050" kern="100" dirty="0">
              <a:cs typeface="Courier New"/>
            </a:endParaRPr>
          </a:p>
          <a:p>
            <a:pPr indent="360363" algn="just">
              <a:tabLst>
                <a:tab pos="5580063" algn="l"/>
                <a:tab pos="10223500" algn="l"/>
              </a:tabLst>
            </a:pPr>
            <a:r>
              <a:rPr lang="zh-CN" altLang="zh-CN" b="1" kern="100" dirty="0">
                <a:cs typeface="宋体"/>
              </a:rPr>
              <a:t>③</a:t>
            </a:r>
            <a:r>
              <a:rPr lang="zh-CN" altLang="zh-CN" b="1" kern="100" dirty="0">
                <a:latin typeface="Times New Roman"/>
                <a:cs typeface="Times New Roman"/>
              </a:rPr>
              <a:t>适用条件：气体</a:t>
            </a:r>
            <a:r>
              <a:rPr lang="zh-CN" altLang="zh-CN" b="1" kern="100" dirty="0" smtClean="0">
                <a:latin typeface="Times New Roman"/>
                <a:cs typeface="Times New Roman"/>
              </a:rPr>
              <a:t>的</a:t>
            </a:r>
            <a:r>
              <a:rPr lang="en-US" altLang="zh-CN" b="1" kern="100" dirty="0" smtClean="0">
                <a:latin typeface="Times New Roman"/>
                <a:cs typeface="Times New Roman"/>
              </a:rPr>
              <a:t>______</a:t>
            </a:r>
            <a:r>
              <a:rPr lang="zh-CN" altLang="zh-CN" b="1" kern="100" dirty="0" smtClean="0">
                <a:latin typeface="Times New Roman"/>
                <a:cs typeface="Times New Roman"/>
              </a:rPr>
              <a:t>不</a:t>
            </a:r>
            <a:r>
              <a:rPr lang="zh-CN" altLang="zh-CN" b="1" kern="100" dirty="0">
                <a:latin typeface="Times New Roman"/>
                <a:cs typeface="Times New Roman"/>
              </a:rPr>
              <a:t>变，温度不变。</a:t>
            </a:r>
            <a:endParaRPr lang="zh-CN" altLang="zh-CN" sz="1050" kern="100" dirty="0">
              <a:cs typeface="Courier New"/>
            </a:endParaRPr>
          </a:p>
          <a:p>
            <a:pPr indent="0" algn="just">
              <a:tabLst>
                <a:tab pos="5580063" algn="l"/>
                <a:tab pos="10223500" algn="l"/>
              </a:tabLst>
            </a:pPr>
            <a:r>
              <a:rPr lang="en-US" altLang="zh-CN" b="1" kern="100" dirty="0">
                <a:latin typeface="Times New Roman"/>
                <a:cs typeface="Courier New"/>
              </a:rPr>
              <a:t>2</a:t>
            </a:r>
            <a:r>
              <a:rPr lang="zh-CN" altLang="zh-CN" b="1" kern="100" dirty="0">
                <a:latin typeface="Times New Roman"/>
                <a:cs typeface="Times New Roman"/>
              </a:rPr>
              <a:t>．判一判</a:t>
            </a:r>
            <a:endParaRPr lang="zh-CN" altLang="zh-CN" sz="1050" kern="100" dirty="0">
              <a:cs typeface="Courier New"/>
            </a:endParaRPr>
          </a:p>
          <a:p>
            <a:pPr indent="0" algn="just">
              <a:tabLst>
                <a:tab pos="5580063" algn="l"/>
                <a:tab pos="10223500" algn="l"/>
              </a:tabLst>
            </a:pPr>
            <a:r>
              <a:rPr lang="en-US" altLang="zh-CN" b="1" kern="100" dirty="0">
                <a:latin typeface="Times New Roman"/>
                <a:cs typeface="Courier New"/>
              </a:rPr>
              <a:t>(1)</a:t>
            </a:r>
            <a:r>
              <a:rPr lang="zh-CN" altLang="zh-CN" b="1" kern="100" dirty="0">
                <a:latin typeface="Times New Roman"/>
                <a:cs typeface="Times New Roman"/>
              </a:rPr>
              <a:t>玻意耳定律是英国科学家玻意耳和法国科学家马略特各自通过实验发现的。</a:t>
            </a:r>
            <a:r>
              <a:rPr lang="en-US" altLang="zh-CN" b="1" kern="100" dirty="0">
                <a:latin typeface="Times New Roman"/>
                <a:cs typeface="Courier New"/>
              </a:rPr>
              <a:t> </a:t>
            </a:r>
            <a:r>
              <a:rPr lang="en-US" altLang="zh-CN" b="1" kern="100" dirty="0" smtClean="0">
                <a:latin typeface="Times New Roman"/>
                <a:cs typeface="Courier New"/>
              </a:rPr>
              <a:t>(      )</a:t>
            </a:r>
            <a:endParaRPr lang="zh-CN" altLang="zh-CN" sz="1050" kern="100" dirty="0">
              <a:cs typeface="Courier New"/>
            </a:endParaRPr>
          </a:p>
          <a:p>
            <a:pPr indent="0" algn="just">
              <a:tabLst>
                <a:tab pos="5580063" algn="l"/>
                <a:tab pos="10407650" algn="l"/>
              </a:tabLst>
            </a:pPr>
            <a:r>
              <a:rPr lang="en-US" altLang="zh-CN" b="1" kern="100" dirty="0">
                <a:latin typeface="Times New Roman"/>
                <a:cs typeface="Courier New"/>
              </a:rPr>
              <a:t>(2)</a:t>
            </a:r>
            <a:r>
              <a:rPr lang="zh-CN" altLang="zh-CN" b="1" kern="100" dirty="0">
                <a:latin typeface="Times New Roman"/>
                <a:cs typeface="Times New Roman"/>
              </a:rPr>
              <a:t>公式</a:t>
            </a:r>
            <a:r>
              <a:rPr lang="en-US" altLang="zh-CN" b="1" i="1" kern="100" dirty="0">
                <a:latin typeface="Times New Roman"/>
                <a:cs typeface="Courier New"/>
              </a:rPr>
              <a:t>pV</a:t>
            </a:r>
            <a:r>
              <a:rPr lang="zh-CN" altLang="zh-CN" b="1" kern="100" dirty="0" smtClean="0">
                <a:latin typeface="Times New Roman"/>
                <a:cs typeface="Times New Roman"/>
              </a:rPr>
              <a:t>＝</a:t>
            </a:r>
            <a:r>
              <a:rPr lang="en-US" altLang="zh-CN" b="1" i="1" kern="100" dirty="0" smtClean="0">
                <a:latin typeface="Times New Roman"/>
                <a:cs typeface="Courier New"/>
              </a:rPr>
              <a:t>c</a:t>
            </a:r>
            <a:r>
              <a:rPr lang="zh-CN" altLang="zh-CN" b="1" kern="100" dirty="0" smtClean="0">
                <a:latin typeface="Times New Roman"/>
                <a:cs typeface="Times New Roman"/>
              </a:rPr>
              <a:t>中的</a:t>
            </a:r>
            <a:r>
              <a:rPr lang="en-US" altLang="zh-CN" b="1" i="1" kern="100" dirty="0" smtClean="0">
                <a:latin typeface="Times New Roman"/>
                <a:cs typeface="Courier New"/>
              </a:rPr>
              <a:t>c</a:t>
            </a:r>
            <a:r>
              <a:rPr lang="zh-CN" altLang="zh-CN" b="1" kern="100" dirty="0" smtClean="0">
                <a:latin typeface="Times New Roman"/>
                <a:cs typeface="Times New Roman"/>
              </a:rPr>
              <a:t>是</a:t>
            </a:r>
            <a:r>
              <a:rPr lang="zh-CN" altLang="zh-CN" b="1" kern="100" dirty="0">
                <a:latin typeface="Times New Roman"/>
                <a:cs typeface="Times New Roman"/>
              </a:rPr>
              <a:t>常量，是一个与气体无关的参量</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a:p>
            <a:pPr indent="0" algn="just">
              <a:tabLst>
                <a:tab pos="5580063" algn="l"/>
                <a:tab pos="10407650" algn="l"/>
              </a:tabLst>
            </a:pPr>
            <a:r>
              <a:rPr lang="en-US" altLang="zh-CN" b="1" kern="100" dirty="0">
                <a:latin typeface="Times New Roman"/>
                <a:cs typeface="Courier New"/>
              </a:rPr>
              <a:t>(3)</a:t>
            </a:r>
            <a:r>
              <a:rPr lang="zh-CN" altLang="zh-CN" b="1" kern="100" dirty="0">
                <a:latin typeface="Times New Roman"/>
                <a:cs typeface="Times New Roman"/>
              </a:rPr>
              <a:t>对于温度不同的同种气体</a:t>
            </a:r>
            <a:r>
              <a:rPr lang="zh-CN" altLang="zh-CN" b="1" kern="100" dirty="0" smtClean="0">
                <a:latin typeface="Times New Roman"/>
                <a:cs typeface="Times New Roman"/>
              </a:rPr>
              <a:t>，</a:t>
            </a:r>
            <a:r>
              <a:rPr lang="en-US" altLang="zh-CN" b="1" i="1" kern="100" dirty="0">
                <a:latin typeface="Times New Roman"/>
                <a:cs typeface="Courier New"/>
              </a:rPr>
              <a:t> c</a:t>
            </a:r>
            <a:r>
              <a:rPr lang="zh-CN" altLang="zh-CN" b="1" kern="100" dirty="0" smtClean="0">
                <a:latin typeface="Times New Roman"/>
                <a:cs typeface="Times New Roman"/>
              </a:rPr>
              <a:t>值</a:t>
            </a:r>
            <a:r>
              <a:rPr lang="zh-CN" altLang="zh-CN" b="1" kern="100" dirty="0">
                <a:latin typeface="Times New Roman"/>
                <a:cs typeface="Times New Roman"/>
              </a:rPr>
              <a:t>是相同的</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a:p>
            <a:pPr indent="0">
              <a:tabLst>
                <a:tab pos="5580063" algn="l"/>
                <a:tab pos="10223500" algn="l"/>
              </a:tabLst>
            </a:pPr>
            <a:endParaRPr lang="zh-CN" altLang="en-US" dirty="0"/>
          </a:p>
        </p:txBody>
      </p:sp>
      <p:sp>
        <p:nvSpPr>
          <p:cNvPr id="4" name="矩形 3"/>
          <p:cNvSpPr/>
          <p:nvPr/>
        </p:nvSpPr>
        <p:spPr>
          <a:xfrm>
            <a:off x="10634091" y="1628800"/>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反比</a:t>
            </a:r>
            <a:endParaRPr lang="zh-CN" altLang="en-US" dirty="0"/>
          </a:p>
        </p:txBody>
      </p:sp>
      <p:sp>
        <p:nvSpPr>
          <p:cNvPr id="5" name="矩形 4"/>
          <p:cNvSpPr/>
          <p:nvPr/>
        </p:nvSpPr>
        <p:spPr>
          <a:xfrm>
            <a:off x="2097464" y="2175247"/>
            <a:ext cx="543739" cy="461665"/>
          </a:xfrm>
          <a:prstGeom prst="rect">
            <a:avLst/>
          </a:prstGeom>
        </p:spPr>
        <p:txBody>
          <a:bodyPr wrap="none">
            <a:spAutoFit/>
          </a:bodyPr>
          <a:lstStyle/>
          <a:p>
            <a:r>
              <a:rPr lang="en-US" altLang="zh-CN" sz="2400" b="1" i="1" kern="100" dirty="0">
                <a:solidFill>
                  <a:srgbClr val="FF0000"/>
                </a:solidFill>
                <a:latin typeface="Times New Roman"/>
                <a:cs typeface="Courier New"/>
              </a:rPr>
              <a:t>pV</a:t>
            </a:r>
            <a:endParaRPr lang="zh-CN" altLang="en-US" dirty="0">
              <a:solidFill>
                <a:srgbClr val="FF0000"/>
              </a:solidFill>
            </a:endParaRPr>
          </a:p>
        </p:txBody>
      </p:sp>
      <p:sp>
        <p:nvSpPr>
          <p:cNvPr id="6" name="矩形 5"/>
          <p:cNvSpPr/>
          <p:nvPr/>
        </p:nvSpPr>
        <p:spPr>
          <a:xfrm>
            <a:off x="4412560" y="2182558"/>
            <a:ext cx="748923" cy="461665"/>
          </a:xfrm>
          <a:prstGeom prst="rect">
            <a:avLst/>
          </a:prstGeom>
        </p:spPr>
        <p:txBody>
          <a:bodyPr wrap="none">
            <a:spAutoFit/>
          </a:bodyPr>
          <a:lstStyle/>
          <a:p>
            <a:r>
              <a:rPr lang="en-US" altLang="zh-CN" sz="2400" b="1" i="1" kern="100" dirty="0">
                <a:solidFill>
                  <a:srgbClr val="FF0000"/>
                </a:solidFill>
                <a:latin typeface="Times New Roman"/>
                <a:cs typeface="Courier New"/>
              </a:rPr>
              <a:t>p</a:t>
            </a:r>
            <a:r>
              <a:rPr lang="en-US" altLang="zh-CN" sz="2400" b="1" kern="100" baseline="-25000" dirty="0">
                <a:solidFill>
                  <a:srgbClr val="FF0000"/>
                </a:solidFill>
                <a:latin typeface="Times New Roman"/>
                <a:cs typeface="Courier New"/>
              </a:rPr>
              <a:t>2</a:t>
            </a:r>
            <a:r>
              <a:rPr lang="en-US" altLang="zh-CN" sz="2400" b="1" i="1" kern="100" dirty="0">
                <a:solidFill>
                  <a:srgbClr val="FF0000"/>
                </a:solidFill>
                <a:latin typeface="Times New Roman"/>
                <a:cs typeface="Courier New"/>
              </a:rPr>
              <a:t>V</a:t>
            </a:r>
            <a:r>
              <a:rPr lang="en-US" altLang="zh-CN" sz="2400" b="1" kern="100" baseline="-25000" dirty="0">
                <a:solidFill>
                  <a:srgbClr val="FF0000"/>
                </a:solidFill>
                <a:latin typeface="Times New Roman"/>
                <a:cs typeface="Courier New"/>
              </a:rPr>
              <a:t>2</a:t>
            </a:r>
            <a:endParaRPr lang="zh-CN" altLang="en-US" dirty="0">
              <a:solidFill>
                <a:srgbClr val="FF0000"/>
              </a:solidFill>
            </a:endParaRPr>
          </a:p>
        </p:txBody>
      </p:sp>
      <p:sp>
        <p:nvSpPr>
          <p:cNvPr id="7" name="矩形 6"/>
          <p:cNvSpPr/>
          <p:nvPr/>
        </p:nvSpPr>
        <p:spPr>
          <a:xfrm>
            <a:off x="3637978" y="2840104"/>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质量</a:t>
            </a:r>
            <a:endParaRPr lang="zh-CN" altLang="en-US" dirty="0">
              <a:solidFill>
                <a:srgbClr val="FF0000"/>
              </a:solidFill>
            </a:endParaRPr>
          </a:p>
        </p:txBody>
      </p:sp>
      <p:sp>
        <p:nvSpPr>
          <p:cNvPr id="9" name="矩形 8"/>
          <p:cNvSpPr/>
          <p:nvPr/>
        </p:nvSpPr>
        <p:spPr>
          <a:xfrm>
            <a:off x="11051267" y="4149080"/>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solidFill>
                <a:srgbClr val="FF0000"/>
              </a:solidFill>
            </a:endParaRPr>
          </a:p>
        </p:txBody>
      </p:sp>
      <p:sp>
        <p:nvSpPr>
          <p:cNvPr id="10" name="矩形 9"/>
          <p:cNvSpPr/>
          <p:nvPr/>
        </p:nvSpPr>
        <p:spPr>
          <a:xfrm>
            <a:off x="11084468" y="4797152"/>
            <a:ext cx="494046" cy="461665"/>
          </a:xfrm>
          <a:prstGeom prst="rect">
            <a:avLst/>
          </a:prstGeom>
        </p:spPr>
        <p:txBody>
          <a:bodyPr wrap="none">
            <a:spAutoFit/>
          </a:bodyPr>
          <a:lstStyle/>
          <a:p>
            <a:r>
              <a:rPr lang="en-US" altLang="zh-CN" sz="2400" b="1" kern="100" dirty="0">
                <a:solidFill>
                  <a:srgbClr val="FF0000"/>
                </a:solidFill>
                <a:cs typeface="Times New Roman"/>
              </a:rPr>
              <a:t>×</a:t>
            </a:r>
            <a:endParaRPr lang="zh-CN" altLang="en-US" dirty="0">
              <a:solidFill>
                <a:srgbClr val="FF0000"/>
              </a:solidFill>
            </a:endParaRPr>
          </a:p>
        </p:txBody>
      </p:sp>
      <p:sp>
        <p:nvSpPr>
          <p:cNvPr id="11" name="矩形 10"/>
          <p:cNvSpPr/>
          <p:nvPr/>
        </p:nvSpPr>
        <p:spPr>
          <a:xfrm>
            <a:off x="11097121" y="5373216"/>
            <a:ext cx="494046" cy="461665"/>
          </a:xfrm>
          <a:prstGeom prst="rect">
            <a:avLst/>
          </a:prstGeom>
        </p:spPr>
        <p:txBody>
          <a:bodyPr wrap="none">
            <a:spAutoFit/>
          </a:bodyPr>
          <a:lstStyle/>
          <a:p>
            <a:r>
              <a:rPr lang="en-US" altLang="zh-CN" sz="2400" b="1" kern="100" dirty="0" smtClean="0">
                <a:solidFill>
                  <a:srgbClr val="FF0000"/>
                </a:solidFill>
                <a:cs typeface="Times New Roman"/>
              </a:rPr>
              <a:t>×</a:t>
            </a:r>
            <a:endParaRPr lang="zh-CN" altLang="en-US" dirty="0">
              <a:solidFill>
                <a:srgbClr val="FF0000"/>
              </a:solidFill>
            </a:endParaRPr>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randombar(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randombar(horizontal)">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randombar(horizontal)">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randombar(horizontal)">
                                      <p:cBhvr>
                                        <p:cTn id="3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9" grpId="0"/>
      <p:bldP spid="10" grpId="0"/>
      <p:bldP spid="11"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52971" y="116632"/>
            <a:ext cx="10975658" cy="4464498"/>
          </a:xfrm>
        </p:spPr>
        <p:txBody>
          <a:bodyPr/>
          <a:lstStyle/>
          <a:p>
            <a:pPr indent="612140" algn="ctr">
              <a:lnSpc>
                <a:spcPct val="130000"/>
              </a:lnSpc>
              <a:tabLst>
                <a:tab pos="5581015" algn="l"/>
              </a:tabLst>
            </a:pPr>
            <a:r>
              <a:rPr lang="zh-CN" altLang="zh-CN" b="1" kern="100" dirty="0">
                <a:solidFill>
                  <a:srgbClr val="7030A0"/>
                </a:solidFill>
                <a:latin typeface="Times New Roman"/>
                <a:cs typeface="Times New Roman"/>
              </a:rPr>
              <a:t>探究</a:t>
            </a:r>
            <a:r>
              <a:rPr lang="en-US" altLang="zh-CN" b="1" kern="100" dirty="0">
                <a:solidFill>
                  <a:srgbClr val="7030A0"/>
                </a:solidFill>
                <a:latin typeface="Symbol"/>
                <a:cs typeface="Times New Roman"/>
              </a:rPr>
              <a:t>(</a:t>
            </a:r>
            <a:r>
              <a:rPr lang="zh-CN" altLang="zh-CN" b="1" kern="100" dirty="0">
                <a:solidFill>
                  <a:srgbClr val="7030A0"/>
                </a:solidFill>
                <a:latin typeface="Times New Roman"/>
                <a:cs typeface="Times New Roman"/>
              </a:rPr>
              <a:t>四</a:t>
            </a:r>
            <a:r>
              <a:rPr lang="en-US" altLang="zh-CN" b="1" kern="100" dirty="0">
                <a:solidFill>
                  <a:srgbClr val="7030A0"/>
                </a:solidFill>
                <a:latin typeface="Times New Roman"/>
                <a:cs typeface="Courier New"/>
              </a:rPr>
              <a:t>)</a:t>
            </a:r>
            <a:r>
              <a:rPr lang="zh-CN" altLang="zh-CN" b="1" kern="100" dirty="0">
                <a:solidFill>
                  <a:srgbClr val="7030A0"/>
                </a:solidFill>
                <a:latin typeface="Times New Roman"/>
                <a:cs typeface="Times New Roman"/>
              </a:rPr>
              <a:t>　　等温变化的图像及应用</a:t>
            </a:r>
            <a:endParaRPr lang="zh-CN" altLang="zh-CN" sz="1050" kern="100" dirty="0">
              <a:solidFill>
                <a:srgbClr val="7030A0"/>
              </a:solidFill>
              <a:cs typeface="Courier New"/>
            </a:endParaRPr>
          </a:p>
          <a:p>
            <a:pPr indent="612140" algn="just">
              <a:lnSpc>
                <a:spcPct val="130000"/>
              </a:lnSpc>
              <a:tabLst>
                <a:tab pos="5581015" algn="l"/>
              </a:tabLst>
            </a:pPr>
            <a:r>
              <a:rPr lang="en-US" altLang="zh-CN" b="1" kern="100" dirty="0">
                <a:solidFill>
                  <a:srgbClr val="006666"/>
                </a:solidFill>
                <a:latin typeface="Times New Roman"/>
                <a:ea typeface="黑体"/>
                <a:cs typeface="Courier New"/>
              </a:rPr>
              <a:t>[</a:t>
            </a:r>
            <a:r>
              <a:rPr lang="zh-CN" altLang="zh-CN" b="1" kern="100" dirty="0">
                <a:solidFill>
                  <a:srgbClr val="006666"/>
                </a:solidFill>
                <a:latin typeface="Times New Roman"/>
                <a:ea typeface="黑体"/>
                <a:cs typeface="Times New Roman"/>
              </a:rPr>
              <a:t>问题驱动</a:t>
            </a:r>
            <a:r>
              <a:rPr lang="en-US" altLang="zh-CN" b="1" kern="100" dirty="0">
                <a:solidFill>
                  <a:srgbClr val="006666"/>
                </a:solidFill>
                <a:latin typeface="Times New Roman"/>
                <a:ea typeface="黑体"/>
                <a:cs typeface="Courier New"/>
              </a:rPr>
              <a:t>]</a:t>
            </a:r>
            <a:endParaRPr lang="zh-CN" altLang="zh-CN" sz="1050" kern="100" dirty="0">
              <a:cs typeface="Courier New"/>
            </a:endParaRPr>
          </a:p>
          <a:p>
            <a:pPr indent="612140" algn="just">
              <a:lnSpc>
                <a:spcPct val="130000"/>
              </a:lnSpc>
              <a:tabLst>
                <a:tab pos="5581015" algn="l"/>
              </a:tabLst>
            </a:pPr>
            <a:r>
              <a:rPr lang="en-US" altLang="zh-CN" b="1" kern="100" dirty="0">
                <a:latin typeface="Times New Roman"/>
                <a:cs typeface="Courier New"/>
              </a:rPr>
              <a:t>(1)</a:t>
            </a:r>
            <a:r>
              <a:rPr lang="zh-CN" altLang="zh-CN" b="1" kern="100" dirty="0">
                <a:latin typeface="Times New Roman"/>
                <a:cs typeface="Times New Roman"/>
              </a:rPr>
              <a:t>若实验数据呈现气体体积减小、压强增大的特点，能否断定压</a:t>
            </a:r>
            <a:r>
              <a:rPr lang="zh-CN" altLang="zh-CN" b="1" kern="100" dirty="0" smtClean="0">
                <a:latin typeface="Times New Roman"/>
                <a:cs typeface="Times New Roman"/>
              </a:rPr>
              <a:t>强</a:t>
            </a:r>
            <a:endParaRPr lang="en-US" altLang="zh-CN" b="1" kern="100" dirty="0" smtClean="0">
              <a:latin typeface="Times New Roman"/>
              <a:cs typeface="Times New Roman"/>
            </a:endParaRPr>
          </a:p>
          <a:p>
            <a:pPr indent="0" algn="just">
              <a:lnSpc>
                <a:spcPct val="130000"/>
              </a:lnSpc>
              <a:tabLst>
                <a:tab pos="5581015" algn="l"/>
              </a:tabLst>
            </a:pPr>
            <a:r>
              <a:rPr lang="zh-CN" altLang="zh-CN" b="1" kern="100" dirty="0" smtClean="0">
                <a:latin typeface="Times New Roman"/>
                <a:cs typeface="Times New Roman"/>
              </a:rPr>
              <a:t>与</a:t>
            </a:r>
            <a:r>
              <a:rPr lang="zh-CN" altLang="zh-CN" b="1" kern="100" dirty="0">
                <a:latin typeface="Times New Roman"/>
                <a:cs typeface="Times New Roman"/>
              </a:rPr>
              <a:t>体积成反比？</a:t>
            </a:r>
            <a:endParaRPr lang="zh-CN" altLang="zh-CN" sz="1050" kern="100" dirty="0">
              <a:cs typeface="Courier New"/>
            </a:endParaRPr>
          </a:p>
          <a:p>
            <a:pPr>
              <a:lnSpc>
                <a:spcPct val="130000"/>
              </a:lnSpc>
            </a:pPr>
            <a:endParaRPr lang="zh-CN" altLang="en-US" dirty="0"/>
          </a:p>
        </p:txBody>
      </p:sp>
      <p:pic>
        <p:nvPicPr>
          <p:cNvPr id="32770" name="Picture 2" descr="F:\粤教版物理选择性必修第三册\21XRJWL2-11.TIF"/>
          <p:cNvPicPr>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10361279" y="1124744"/>
            <a:ext cx="1368152" cy="114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对象 2"/>
          <p:cNvGraphicFramePr>
            <a:graphicFrameLocks noChangeAspect="1"/>
          </p:cNvGraphicFramePr>
          <p:nvPr>
            <p:extLst>
              <p:ext uri="{D42A27DB-BD31-4B8C-83A1-F6EECF244321}">
                <p14:modId xmlns:p14="http://schemas.microsoft.com/office/powerpoint/2010/main" val="876122873"/>
              </p:ext>
            </p:extLst>
          </p:nvPr>
        </p:nvGraphicFramePr>
        <p:xfrm>
          <a:off x="630162" y="2420888"/>
          <a:ext cx="10868025" cy="1497013"/>
        </p:xfrm>
        <a:graphic>
          <a:graphicData uri="http://schemas.openxmlformats.org/presentationml/2006/ole">
            <mc:AlternateContent xmlns:mc="http://schemas.openxmlformats.org/markup-compatibility/2006">
              <mc:Choice xmlns:v="urn:schemas-microsoft-com:vml" Requires="v">
                <p:oleObj spid="_x0000_s32867" name="文档" r:id="rId5" imgW="10988280" imgH="1506679" progId="Word.Document.12">
                  <p:embed/>
                </p:oleObj>
              </mc:Choice>
              <mc:Fallback>
                <p:oleObj name="文档" r:id="rId5" imgW="10988280" imgH="1506679" progId="Word.Document.12">
                  <p:embed/>
                  <p:pic>
                    <p:nvPicPr>
                      <p:cNvPr id="0" name=""/>
                      <p:cNvPicPr/>
                      <p:nvPr/>
                    </p:nvPicPr>
                    <p:blipFill>
                      <a:blip r:embed="rId6"/>
                      <a:stretch>
                        <a:fillRect/>
                      </a:stretch>
                    </p:blipFill>
                    <p:spPr>
                      <a:xfrm>
                        <a:off x="630162" y="2420888"/>
                        <a:ext cx="10868025" cy="1497013"/>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1621763424"/>
              </p:ext>
            </p:extLst>
          </p:nvPr>
        </p:nvGraphicFramePr>
        <p:xfrm>
          <a:off x="624979" y="3794671"/>
          <a:ext cx="10764838" cy="1506537"/>
        </p:xfrm>
        <a:graphic>
          <a:graphicData uri="http://schemas.openxmlformats.org/presentationml/2006/ole">
            <mc:AlternateContent xmlns:mc="http://schemas.openxmlformats.org/markup-compatibility/2006">
              <mc:Choice xmlns:v="urn:schemas-microsoft-com:vml" Requires="v">
                <p:oleObj spid="_x0000_s32868" name="文档" r:id="rId7" imgW="10883609" imgH="1517117" progId="Word.Document.12">
                  <p:embed/>
                </p:oleObj>
              </mc:Choice>
              <mc:Fallback>
                <p:oleObj name="文档" r:id="rId7" imgW="10883609" imgH="1517117" progId="Word.Document.12">
                  <p:embed/>
                  <p:pic>
                    <p:nvPicPr>
                      <p:cNvPr id="0" name=""/>
                      <p:cNvPicPr/>
                      <p:nvPr/>
                    </p:nvPicPr>
                    <p:blipFill>
                      <a:blip r:embed="rId8"/>
                      <a:stretch>
                        <a:fillRect/>
                      </a:stretch>
                    </p:blipFill>
                    <p:spPr>
                      <a:xfrm>
                        <a:off x="624979" y="3794671"/>
                        <a:ext cx="10764838" cy="1506537"/>
                      </a:xfrm>
                      <a:prstGeom prst="rect">
                        <a:avLst/>
                      </a:prstGeom>
                    </p:spPr>
                  </p:pic>
                </p:oleObj>
              </mc:Fallback>
            </mc:AlternateContent>
          </a:graphicData>
        </a:graphic>
      </p:graphicFrame>
      <p:graphicFrame>
        <p:nvGraphicFramePr>
          <p:cNvPr id="5" name="对象 4"/>
          <p:cNvGraphicFramePr>
            <a:graphicFrameLocks noChangeAspect="1"/>
          </p:cNvGraphicFramePr>
          <p:nvPr>
            <p:extLst>
              <p:ext uri="{D42A27DB-BD31-4B8C-83A1-F6EECF244321}">
                <p14:modId xmlns:p14="http://schemas.microsoft.com/office/powerpoint/2010/main" val="1365818177"/>
              </p:ext>
            </p:extLst>
          </p:nvPr>
        </p:nvGraphicFramePr>
        <p:xfrm>
          <a:off x="624979" y="5162822"/>
          <a:ext cx="10702925" cy="1506538"/>
        </p:xfrm>
        <a:graphic>
          <a:graphicData uri="http://schemas.openxmlformats.org/presentationml/2006/ole">
            <mc:AlternateContent xmlns:mc="http://schemas.openxmlformats.org/markup-compatibility/2006">
              <mc:Choice xmlns:v="urn:schemas-microsoft-com:vml" Requires="v">
                <p:oleObj spid="_x0000_s32869" name="文档" r:id="rId9" imgW="10819943" imgH="1517117" progId="Word.Document.12">
                  <p:embed/>
                </p:oleObj>
              </mc:Choice>
              <mc:Fallback>
                <p:oleObj name="文档" r:id="rId9" imgW="10819943" imgH="1517117" progId="Word.Document.12">
                  <p:embed/>
                  <p:pic>
                    <p:nvPicPr>
                      <p:cNvPr id="0" name=""/>
                      <p:cNvPicPr/>
                      <p:nvPr/>
                    </p:nvPicPr>
                    <p:blipFill>
                      <a:blip r:embed="rId10"/>
                      <a:stretch>
                        <a:fillRect/>
                      </a:stretch>
                    </p:blipFill>
                    <p:spPr>
                      <a:xfrm>
                        <a:off x="624979" y="5162822"/>
                        <a:ext cx="10702925" cy="1506538"/>
                      </a:xfrm>
                      <a:prstGeom prst="rect">
                        <a:avLst/>
                      </a:prstGeom>
                    </p:spPr>
                  </p:pic>
                </p:oleObj>
              </mc:Fallback>
            </mc:AlternateContent>
          </a:graphicData>
        </a:graphic>
      </p:graphicFrame>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randombar(horizont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336947" y="421048"/>
            <a:ext cx="10975658" cy="4464498"/>
          </a:xfrm>
        </p:spPr>
        <p:txBody>
          <a:bodyPr/>
          <a:lstStyle/>
          <a:p>
            <a:pPr marL="447675" indent="0" algn="ctr">
              <a:tabLst>
                <a:tab pos="5581015" algn="l"/>
              </a:tabLst>
            </a:pPr>
            <a:r>
              <a:rPr lang="en-US" altLang="zh-CN" b="1" kern="100" dirty="0">
                <a:solidFill>
                  <a:srgbClr val="006666"/>
                </a:solidFill>
                <a:latin typeface="IPAPANNEW"/>
                <a:ea typeface="黑体"/>
                <a:cs typeface="Times New Roman"/>
              </a:rPr>
              <a:t>[</a:t>
            </a:r>
            <a:r>
              <a:rPr lang="zh-CN" altLang="zh-CN" b="1" kern="100" dirty="0">
                <a:solidFill>
                  <a:srgbClr val="006666"/>
                </a:solidFill>
                <a:latin typeface="IPAPANNEW"/>
                <a:ea typeface="黑体"/>
                <a:cs typeface="Times New Roman"/>
              </a:rPr>
              <a:t>重难释解</a:t>
            </a:r>
            <a:r>
              <a:rPr lang="en-US" altLang="zh-CN" b="1" kern="100" dirty="0">
                <a:solidFill>
                  <a:srgbClr val="006666"/>
                </a:solidFill>
                <a:latin typeface="IPAPANNEW"/>
                <a:ea typeface="黑体"/>
                <a:cs typeface="Times New Roman"/>
              </a:rPr>
              <a:t>]</a:t>
            </a:r>
            <a:endParaRPr lang="zh-CN" altLang="zh-CN" sz="1050" kern="100" dirty="0">
              <a:cs typeface="Courier New"/>
            </a:endParaRPr>
          </a:p>
          <a:p>
            <a:pPr marL="447675" indent="-447675" algn="just">
              <a:tabLst>
                <a:tab pos="5581015" algn="l"/>
              </a:tabLst>
            </a:pPr>
            <a:r>
              <a:rPr lang="en-US" altLang="zh-CN" b="1" kern="100" dirty="0">
                <a:latin typeface="Times New Roman"/>
                <a:ea typeface="黑体"/>
                <a:cs typeface="Courier New"/>
              </a:rPr>
              <a:t>1</a:t>
            </a:r>
            <a:r>
              <a:rPr lang="zh-CN" altLang="zh-CN" b="1" kern="100" dirty="0">
                <a:latin typeface="Times New Roman"/>
                <a:cs typeface="Times New Roman"/>
              </a:rPr>
              <a:t>．</a:t>
            </a:r>
            <a:r>
              <a:rPr lang="zh-CN" altLang="zh-CN" b="1" kern="100" dirty="0">
                <a:latin typeface="Times New Roman"/>
                <a:ea typeface="黑体"/>
                <a:cs typeface="Times New Roman"/>
              </a:rPr>
              <a:t>对</a:t>
            </a:r>
            <a:r>
              <a:rPr lang="en-US" altLang="zh-CN" b="1" i="1" kern="100" dirty="0">
                <a:latin typeface="Times New Roman"/>
                <a:ea typeface="黑体"/>
                <a:cs typeface="Courier New"/>
              </a:rPr>
              <a:t>p</a:t>
            </a:r>
            <a:r>
              <a:rPr lang="en-US" altLang="zh-CN" b="1" kern="100" dirty="0">
                <a:latin typeface="Times New Roman"/>
                <a:ea typeface="黑体"/>
                <a:cs typeface="Courier New"/>
              </a:rPr>
              <a:t>-</a:t>
            </a:r>
            <a:r>
              <a:rPr lang="en-US" altLang="zh-CN" b="1" i="1" kern="100" dirty="0">
                <a:latin typeface="Times New Roman"/>
                <a:ea typeface="黑体"/>
                <a:cs typeface="Courier New"/>
              </a:rPr>
              <a:t>V</a:t>
            </a:r>
            <a:r>
              <a:rPr lang="zh-CN" altLang="zh-CN" b="1" kern="100" dirty="0">
                <a:latin typeface="Times New Roman"/>
                <a:ea typeface="黑体"/>
                <a:cs typeface="Times New Roman"/>
              </a:rPr>
              <a:t>图像的理</a:t>
            </a:r>
            <a:r>
              <a:rPr lang="zh-CN" altLang="zh-CN" b="1" kern="100" dirty="0" smtClean="0">
                <a:latin typeface="Times New Roman"/>
                <a:ea typeface="黑体"/>
                <a:cs typeface="Times New Roman"/>
              </a:rPr>
              <a:t>解</a:t>
            </a:r>
            <a:endParaRPr lang="zh-CN" altLang="zh-CN" sz="1050" kern="100" dirty="0">
              <a:cs typeface="Courier New"/>
            </a:endParaRPr>
          </a:p>
          <a:p>
            <a:pPr marL="447675" indent="0" algn="just">
              <a:tabLst>
                <a:tab pos="5581015" algn="l"/>
              </a:tabLst>
            </a:pPr>
            <a:r>
              <a:rPr lang="zh-CN" altLang="zh-CN" b="1" kern="100" dirty="0">
                <a:latin typeface="Times New Roman"/>
                <a:cs typeface="Times New Roman"/>
              </a:rPr>
              <a:t>一定质量的气体，其等温线是双曲线，双曲线上的每一个点均表示一定质量的气体在该温度下的一个状态，而且同一条等温线上每个点对应的</a:t>
            </a:r>
            <a:r>
              <a:rPr lang="en-US" altLang="zh-CN" b="1" i="1" kern="100" dirty="0">
                <a:latin typeface="Times New Roman"/>
                <a:cs typeface="Courier New"/>
              </a:rPr>
              <a:t>p</a:t>
            </a:r>
            <a:r>
              <a:rPr lang="zh-CN" altLang="zh-CN" b="1" kern="100" dirty="0">
                <a:latin typeface="Times New Roman"/>
                <a:cs typeface="Times New Roman"/>
              </a:rPr>
              <a:t>、</a:t>
            </a:r>
            <a:r>
              <a:rPr lang="en-US" altLang="zh-CN" b="1" i="1" kern="100" dirty="0">
                <a:latin typeface="Times New Roman"/>
                <a:cs typeface="Courier New"/>
              </a:rPr>
              <a:t>V</a:t>
            </a:r>
            <a:r>
              <a:rPr lang="zh-CN" altLang="zh-CN" b="1" kern="100" dirty="0">
                <a:latin typeface="Times New Roman"/>
                <a:cs typeface="Times New Roman"/>
              </a:rPr>
              <a:t>坐标的乘积都是相等的，如图甲所示。</a:t>
            </a:r>
            <a:endParaRPr lang="zh-CN" altLang="zh-CN" sz="1050" kern="100" dirty="0">
              <a:cs typeface="Courier New"/>
            </a:endParaRPr>
          </a:p>
        </p:txBody>
      </p:sp>
      <p:pic>
        <p:nvPicPr>
          <p:cNvPr id="50178" name="Picture 2" descr="21XRJWL2-11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25179" y="3356992"/>
            <a:ext cx="6510411" cy="3240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96987" y="188640"/>
            <a:ext cx="10975658" cy="4464498"/>
          </a:xfrm>
        </p:spPr>
        <p:txBody>
          <a:bodyPr/>
          <a:lstStyle/>
          <a:p>
            <a:pPr marL="447675" indent="-447675" algn="just">
              <a:tabLst>
                <a:tab pos="5581015" algn="l"/>
              </a:tabLst>
            </a:pPr>
            <a:r>
              <a:rPr lang="en-US" altLang="zh-CN" b="1" kern="100" dirty="0">
                <a:latin typeface="Times New Roman"/>
                <a:ea typeface="黑体"/>
                <a:cs typeface="Courier New"/>
              </a:rPr>
              <a:t>2</a:t>
            </a:r>
            <a:r>
              <a:rPr lang="zh-CN" altLang="zh-CN" b="1" kern="100" dirty="0">
                <a:latin typeface="Times New Roman"/>
                <a:cs typeface="Times New Roman"/>
              </a:rPr>
              <a:t>．</a:t>
            </a:r>
            <a:r>
              <a:rPr lang="zh-CN" altLang="zh-CN" b="1" kern="100" dirty="0">
                <a:latin typeface="Times New Roman"/>
                <a:ea typeface="黑体"/>
                <a:cs typeface="Times New Roman"/>
              </a:rPr>
              <a:t>同一坐标系内不同</a:t>
            </a:r>
            <a:r>
              <a:rPr lang="en-US" altLang="zh-CN" b="1" i="1" kern="100" dirty="0">
                <a:latin typeface="Times New Roman"/>
                <a:ea typeface="黑体"/>
                <a:cs typeface="Courier New"/>
              </a:rPr>
              <a:t>p</a:t>
            </a:r>
            <a:r>
              <a:rPr lang="en-US" altLang="zh-CN" b="1" kern="100" dirty="0">
                <a:latin typeface="Times New Roman"/>
                <a:ea typeface="黑体"/>
                <a:cs typeface="Courier New"/>
              </a:rPr>
              <a:t>-</a:t>
            </a:r>
            <a:r>
              <a:rPr lang="en-US" altLang="zh-CN" b="1" i="1" kern="100" dirty="0">
                <a:latin typeface="Times New Roman"/>
                <a:ea typeface="黑体"/>
                <a:cs typeface="Courier New"/>
              </a:rPr>
              <a:t>V</a:t>
            </a:r>
            <a:r>
              <a:rPr lang="zh-CN" altLang="zh-CN" b="1" kern="100" dirty="0">
                <a:latin typeface="Times New Roman"/>
                <a:ea typeface="黑体"/>
                <a:cs typeface="Times New Roman"/>
              </a:rPr>
              <a:t>图线的比较</a:t>
            </a:r>
            <a:endParaRPr lang="zh-CN" altLang="zh-CN" sz="1050" kern="100" dirty="0">
              <a:cs typeface="Courier New"/>
            </a:endParaRPr>
          </a:p>
          <a:p>
            <a:pPr marL="447675" indent="-447675" algn="just">
              <a:tabLst>
                <a:tab pos="5581015" algn="l"/>
              </a:tabLst>
            </a:pPr>
            <a:r>
              <a:rPr lang="en-US" altLang="zh-CN" b="1" kern="100" dirty="0" smtClean="0">
                <a:latin typeface="Times New Roman"/>
                <a:cs typeface="Times New Roman"/>
              </a:rPr>
              <a:t>	</a:t>
            </a:r>
            <a:r>
              <a:rPr lang="zh-CN" altLang="zh-CN" b="1" kern="100" dirty="0" smtClean="0">
                <a:latin typeface="Times New Roman"/>
                <a:cs typeface="Times New Roman"/>
              </a:rPr>
              <a:t>玻</a:t>
            </a:r>
            <a:r>
              <a:rPr lang="zh-CN" altLang="zh-CN" b="1" kern="100" dirty="0">
                <a:latin typeface="Times New Roman"/>
                <a:cs typeface="Times New Roman"/>
              </a:rPr>
              <a:t>意耳定律</a:t>
            </a:r>
            <a:r>
              <a:rPr lang="en-US" altLang="zh-CN" b="1" i="1" kern="100" dirty="0">
                <a:latin typeface="Times New Roman"/>
                <a:cs typeface="Courier New"/>
              </a:rPr>
              <a:t>pV</a:t>
            </a:r>
            <a:r>
              <a:rPr lang="zh-CN" altLang="zh-CN" b="1" kern="100" dirty="0" smtClean="0">
                <a:latin typeface="Times New Roman"/>
                <a:cs typeface="Times New Roman"/>
              </a:rPr>
              <a:t>＝</a:t>
            </a:r>
            <a:r>
              <a:rPr lang="en-US" altLang="zh-CN" b="1" i="1" kern="100" dirty="0">
                <a:latin typeface="Times New Roman"/>
                <a:cs typeface="Courier New"/>
              </a:rPr>
              <a:t> c</a:t>
            </a:r>
            <a:r>
              <a:rPr lang="en-US" altLang="zh-CN" b="1" kern="100" dirty="0" smtClean="0">
                <a:latin typeface="Times New Roman"/>
                <a:cs typeface="Courier New"/>
              </a:rPr>
              <a:t>(</a:t>
            </a:r>
            <a:r>
              <a:rPr lang="zh-CN" altLang="zh-CN" b="1" kern="100" dirty="0">
                <a:latin typeface="Times New Roman"/>
                <a:cs typeface="Times New Roman"/>
              </a:rPr>
              <a:t>常量</a:t>
            </a:r>
            <a:r>
              <a:rPr lang="en-US" altLang="zh-CN" b="1" kern="100" dirty="0">
                <a:latin typeface="Times New Roman"/>
                <a:cs typeface="Courier New"/>
              </a:rPr>
              <a:t>)</a:t>
            </a:r>
            <a:r>
              <a:rPr lang="zh-CN" altLang="zh-CN" b="1" kern="100" dirty="0">
                <a:latin typeface="Times New Roman"/>
                <a:cs typeface="Times New Roman"/>
              </a:rPr>
              <a:t>，其中常</a:t>
            </a:r>
            <a:r>
              <a:rPr lang="zh-CN" altLang="zh-CN" b="1" kern="100" dirty="0" smtClean="0">
                <a:latin typeface="Times New Roman"/>
                <a:cs typeface="Times New Roman"/>
              </a:rPr>
              <a:t>量</a:t>
            </a:r>
            <a:r>
              <a:rPr lang="en-US" altLang="zh-CN" b="1" i="1" kern="100" dirty="0">
                <a:latin typeface="Times New Roman"/>
                <a:cs typeface="Courier New"/>
              </a:rPr>
              <a:t>c</a:t>
            </a:r>
            <a:r>
              <a:rPr lang="zh-CN" altLang="zh-CN" b="1" kern="100" dirty="0" smtClean="0">
                <a:latin typeface="Times New Roman"/>
                <a:cs typeface="Times New Roman"/>
              </a:rPr>
              <a:t>不</a:t>
            </a:r>
            <a:r>
              <a:rPr lang="zh-CN" altLang="zh-CN" b="1" kern="100" dirty="0">
                <a:latin typeface="Times New Roman"/>
                <a:cs typeface="Times New Roman"/>
              </a:rPr>
              <a:t>是一个普适常量，它随气体温度的升高而增大，温度越高，常</a:t>
            </a:r>
            <a:r>
              <a:rPr lang="zh-CN" altLang="zh-CN" b="1" kern="100" dirty="0" smtClean="0">
                <a:latin typeface="Times New Roman"/>
                <a:cs typeface="Times New Roman"/>
              </a:rPr>
              <a:t>量</a:t>
            </a:r>
            <a:r>
              <a:rPr lang="en-US" altLang="zh-CN" b="1" i="1" kern="100" dirty="0">
                <a:latin typeface="Times New Roman"/>
                <a:cs typeface="Courier New"/>
              </a:rPr>
              <a:t>c</a:t>
            </a:r>
            <a:r>
              <a:rPr lang="zh-CN" altLang="zh-CN" b="1" kern="100" dirty="0" smtClean="0">
                <a:latin typeface="Times New Roman"/>
                <a:cs typeface="Times New Roman"/>
              </a:rPr>
              <a:t>越</a:t>
            </a:r>
            <a:r>
              <a:rPr lang="zh-CN" altLang="zh-CN" b="1" kern="100" dirty="0">
                <a:latin typeface="Times New Roman"/>
                <a:cs typeface="Times New Roman"/>
              </a:rPr>
              <a:t>大，等温线离坐标轴越远。如图乙所示，</a:t>
            </a:r>
            <a:r>
              <a:rPr lang="en-US" altLang="zh-CN" b="1" kern="100" dirty="0">
                <a:latin typeface="Times New Roman"/>
                <a:cs typeface="Courier New"/>
              </a:rPr>
              <a:t>4</a:t>
            </a:r>
            <a:r>
              <a:rPr lang="zh-CN" altLang="zh-CN" b="1" kern="100" dirty="0">
                <a:latin typeface="Times New Roman"/>
                <a:cs typeface="Times New Roman"/>
              </a:rPr>
              <a:t>条等温线的关系为</a:t>
            </a:r>
            <a:r>
              <a:rPr lang="en-US" altLang="zh-CN" b="1" i="1" kern="100" dirty="0">
                <a:latin typeface="Times New Roman"/>
                <a:cs typeface="Courier New"/>
              </a:rPr>
              <a:t>T</a:t>
            </a:r>
            <a:r>
              <a:rPr lang="en-US" altLang="zh-CN" b="1" kern="100" baseline="-25000" dirty="0">
                <a:latin typeface="Times New Roman"/>
                <a:cs typeface="Courier New"/>
              </a:rPr>
              <a:t>4</a:t>
            </a:r>
            <a:r>
              <a:rPr lang="en-US" altLang="zh-CN" b="1" kern="100" dirty="0">
                <a:latin typeface="Times New Roman"/>
                <a:cs typeface="Courier New"/>
              </a:rPr>
              <a:t>&gt;</a:t>
            </a:r>
            <a:r>
              <a:rPr lang="en-US" altLang="zh-CN" b="1" i="1" kern="100" dirty="0">
                <a:latin typeface="Times New Roman"/>
                <a:cs typeface="Courier New"/>
              </a:rPr>
              <a:t>T</a:t>
            </a:r>
            <a:r>
              <a:rPr lang="en-US" altLang="zh-CN" b="1" kern="100" baseline="-25000" dirty="0">
                <a:latin typeface="Times New Roman"/>
                <a:cs typeface="Courier New"/>
              </a:rPr>
              <a:t>3</a:t>
            </a:r>
            <a:r>
              <a:rPr lang="en-US" altLang="zh-CN" b="1" kern="100" dirty="0">
                <a:latin typeface="Times New Roman"/>
                <a:cs typeface="Courier New"/>
              </a:rPr>
              <a:t>&gt;</a:t>
            </a:r>
            <a:r>
              <a:rPr lang="en-US" altLang="zh-CN" b="1" i="1" kern="100" dirty="0">
                <a:latin typeface="Times New Roman"/>
                <a:cs typeface="Courier New"/>
              </a:rPr>
              <a:t>T</a:t>
            </a:r>
            <a:r>
              <a:rPr lang="en-US" altLang="zh-CN" b="1" kern="100" baseline="-25000" dirty="0">
                <a:latin typeface="Times New Roman"/>
                <a:cs typeface="Courier New"/>
              </a:rPr>
              <a:t>2</a:t>
            </a:r>
            <a:r>
              <a:rPr lang="en-US" altLang="zh-CN" b="1" kern="100" dirty="0">
                <a:latin typeface="Times New Roman"/>
                <a:cs typeface="Courier New"/>
              </a:rPr>
              <a:t>&gt;</a:t>
            </a:r>
            <a:r>
              <a:rPr lang="en-US" altLang="zh-CN" b="1" i="1" kern="100" dirty="0">
                <a:latin typeface="Times New Roman"/>
                <a:cs typeface="Courier New"/>
              </a:rPr>
              <a:t>T</a:t>
            </a:r>
            <a:r>
              <a:rPr lang="en-US" altLang="zh-CN" b="1" kern="100" baseline="-25000" dirty="0">
                <a:latin typeface="Times New Roman"/>
                <a:cs typeface="Courier New"/>
              </a:rPr>
              <a:t>1</a:t>
            </a:r>
            <a:r>
              <a:rPr lang="zh-CN" altLang="zh-CN" b="1" kern="100" dirty="0">
                <a:latin typeface="Times New Roman"/>
                <a:cs typeface="Times New Roman"/>
              </a:rPr>
              <a:t>。</a:t>
            </a:r>
            <a:endParaRPr lang="zh-CN" altLang="zh-CN" sz="1050" kern="100" dirty="0">
              <a:cs typeface="Courier New"/>
            </a:endParaRPr>
          </a:p>
          <a:p>
            <a:pPr marL="447675" indent="-447675" algn="just">
              <a:tabLst>
                <a:tab pos="5581015" algn="l"/>
              </a:tabLst>
            </a:pPr>
            <a:r>
              <a:rPr lang="en-US" altLang="zh-CN" b="1" kern="100" dirty="0">
                <a:latin typeface="Times New Roman"/>
                <a:ea typeface="黑体"/>
                <a:cs typeface="Courier New"/>
              </a:rPr>
              <a:t>3</a:t>
            </a:r>
            <a:r>
              <a:rPr lang="zh-CN" altLang="zh-CN" b="1" kern="100" dirty="0">
                <a:latin typeface="Times New Roman"/>
                <a:cs typeface="Times New Roman"/>
              </a:rPr>
              <a:t>．</a:t>
            </a:r>
            <a:r>
              <a:rPr lang="zh-CN" altLang="zh-CN" b="1" kern="100" dirty="0">
                <a:latin typeface="Times New Roman"/>
                <a:ea typeface="黑体"/>
                <a:cs typeface="Times New Roman"/>
              </a:rPr>
              <a:t>两种等温变化图像的比较</a:t>
            </a:r>
            <a:endParaRPr lang="zh-CN" altLang="zh-CN" sz="1050" kern="100" dirty="0">
              <a:cs typeface="Courier New"/>
            </a:endParaRPr>
          </a:p>
          <a:p>
            <a:pPr marL="447675" indent="-447675"/>
            <a:endParaRPr lang="zh-CN" altLang="en-US" dirty="0"/>
          </a:p>
        </p:txBody>
      </p:sp>
      <p:graphicFrame>
        <p:nvGraphicFramePr>
          <p:cNvPr id="4" name="对象 3"/>
          <p:cNvGraphicFramePr>
            <a:graphicFrameLocks noChangeAspect="1"/>
          </p:cNvGraphicFramePr>
          <p:nvPr>
            <p:extLst>
              <p:ext uri="{D42A27DB-BD31-4B8C-83A1-F6EECF244321}">
                <p14:modId xmlns:p14="http://schemas.microsoft.com/office/powerpoint/2010/main" val="4133726906"/>
              </p:ext>
            </p:extLst>
          </p:nvPr>
        </p:nvGraphicFramePr>
        <p:xfrm>
          <a:off x="913011" y="3284538"/>
          <a:ext cx="10648950" cy="3184525"/>
        </p:xfrm>
        <a:graphic>
          <a:graphicData uri="http://schemas.openxmlformats.org/presentationml/2006/ole">
            <mc:AlternateContent xmlns:mc="http://schemas.openxmlformats.org/markup-compatibility/2006">
              <mc:Choice xmlns:v="urn:schemas-microsoft-com:vml" Requires="v">
                <p:oleObj spid="_x0000_s37922" name="文档" r:id="rId3" imgW="10750021" imgH="3226259" progId="Word.Document.12">
                  <p:embed/>
                </p:oleObj>
              </mc:Choice>
              <mc:Fallback>
                <p:oleObj name="文档" r:id="rId3" imgW="10750021" imgH="3226259" progId="Word.Document.12">
                  <p:embed/>
                  <p:pic>
                    <p:nvPicPr>
                      <p:cNvPr id="0" name=""/>
                      <p:cNvPicPr/>
                      <p:nvPr/>
                    </p:nvPicPr>
                    <p:blipFill>
                      <a:blip r:embed="rId4"/>
                      <a:stretch>
                        <a:fillRect/>
                      </a:stretch>
                    </p:blipFill>
                    <p:spPr>
                      <a:xfrm>
                        <a:off x="913011" y="3284538"/>
                        <a:ext cx="10648950" cy="3184525"/>
                      </a:xfrm>
                      <a:prstGeom prst="rect">
                        <a:avLst/>
                      </a:prstGeom>
                    </p:spPr>
                  </p:pic>
                </p:oleObj>
              </mc:Fallback>
            </mc:AlternateContent>
          </a:graphicData>
        </a:graphic>
      </p:graphicFrame>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2275075060"/>
              </p:ext>
            </p:extLst>
          </p:nvPr>
        </p:nvGraphicFramePr>
        <p:xfrm>
          <a:off x="480963" y="1052736"/>
          <a:ext cx="11679237" cy="5237163"/>
        </p:xfrm>
        <a:graphic>
          <a:graphicData uri="http://schemas.openxmlformats.org/presentationml/2006/ole">
            <mc:AlternateContent xmlns:mc="http://schemas.openxmlformats.org/markup-compatibility/2006">
              <mc:Choice xmlns:v="urn:schemas-microsoft-com:vml" Requires="v">
                <p:oleObj spid="_x0000_s38947" name="文档" r:id="rId3" imgW="12233179" imgH="5454064" progId="Word.Document.12">
                  <p:embed/>
                </p:oleObj>
              </mc:Choice>
              <mc:Fallback>
                <p:oleObj name="文档" r:id="rId3" imgW="12233179" imgH="5454064" progId="Word.Document.12">
                  <p:embed/>
                  <p:pic>
                    <p:nvPicPr>
                      <p:cNvPr id="0" name=""/>
                      <p:cNvPicPr/>
                      <p:nvPr/>
                    </p:nvPicPr>
                    <p:blipFill>
                      <a:blip r:embed="rId4"/>
                      <a:stretch>
                        <a:fillRect/>
                      </a:stretch>
                    </p:blipFill>
                    <p:spPr>
                      <a:xfrm>
                        <a:off x="480963" y="1052736"/>
                        <a:ext cx="11679237" cy="5237163"/>
                      </a:xfrm>
                      <a:prstGeom prst="rect">
                        <a:avLst/>
                      </a:prstGeom>
                    </p:spPr>
                  </p:pic>
                </p:oleObj>
              </mc:Fallback>
            </mc:AlternateContent>
          </a:graphicData>
        </a:graphic>
      </p:graphicFrame>
      <p:sp>
        <p:nvSpPr>
          <p:cNvPr id="4" name="矩形 3"/>
          <p:cNvSpPr/>
          <p:nvPr/>
        </p:nvSpPr>
        <p:spPr>
          <a:xfrm>
            <a:off x="841003" y="548680"/>
            <a:ext cx="803425" cy="461665"/>
          </a:xfrm>
          <a:prstGeom prst="rect">
            <a:avLst/>
          </a:prstGeom>
        </p:spPr>
        <p:txBody>
          <a:bodyPr wrap="none">
            <a:spAutoFit/>
          </a:bodyPr>
          <a:lstStyle/>
          <a:p>
            <a:r>
              <a:rPr lang="zh-CN" altLang="en-US" sz="2400" b="1" dirty="0">
                <a:solidFill>
                  <a:prstClr val="black"/>
                </a:solidFill>
                <a:latin typeface="宋体"/>
                <a:cs typeface="Times New Roman" panose="02020603050405020304" pitchFamily="18" charset="0"/>
              </a:rPr>
              <a:t>续表</a:t>
            </a:r>
            <a:endParaRPr lang="zh-CN" altLang="en-US"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96987" y="1124744"/>
            <a:ext cx="10975658" cy="4464498"/>
          </a:xfrm>
        </p:spPr>
        <p:txBody>
          <a:bodyPr/>
          <a:lstStyle/>
          <a:p>
            <a:pPr indent="612140" algn="just">
              <a:tabLst>
                <a:tab pos="5581015" algn="l"/>
              </a:tabLst>
            </a:pPr>
            <a:r>
              <a:rPr lang="zh-CN" altLang="zh-CN" b="1" kern="100" dirty="0">
                <a:latin typeface="Times New Roman"/>
                <a:ea typeface="黑体"/>
                <a:cs typeface="Times New Roman"/>
              </a:rPr>
              <a:t>典例</a:t>
            </a:r>
            <a:r>
              <a:rPr lang="en-US" altLang="zh-CN" b="1" kern="100" dirty="0">
                <a:latin typeface="Times New Roman"/>
                <a:ea typeface="黑体"/>
                <a:cs typeface="Courier New"/>
              </a:rPr>
              <a:t>4</a:t>
            </a:r>
            <a:r>
              <a:rPr lang="zh-CN" altLang="zh-CN" b="1" kern="100" dirty="0">
                <a:latin typeface="Times New Roman"/>
                <a:cs typeface="Times New Roman"/>
              </a:rPr>
              <a:t>　如图所示，空的薄金属筒开口向下静止于恒温透明</a:t>
            </a:r>
            <a:r>
              <a:rPr lang="zh-CN" altLang="zh-CN" b="1" kern="100" dirty="0" smtClean="0">
                <a:latin typeface="Times New Roman"/>
                <a:cs typeface="Times New Roman"/>
              </a:rPr>
              <a:t>的</a:t>
            </a:r>
            <a:endParaRPr lang="en-US" altLang="zh-CN" b="1" kern="100" dirty="0" smtClean="0">
              <a:latin typeface="Times New Roman"/>
              <a:cs typeface="Times New Roman"/>
            </a:endParaRPr>
          </a:p>
          <a:p>
            <a:pPr indent="0" algn="just">
              <a:tabLst>
                <a:tab pos="5581015" algn="l"/>
              </a:tabLst>
            </a:pPr>
            <a:r>
              <a:rPr lang="zh-CN" altLang="zh-CN" b="1" kern="100" dirty="0" smtClean="0">
                <a:latin typeface="Times New Roman"/>
                <a:cs typeface="Times New Roman"/>
              </a:rPr>
              <a:t>液</a:t>
            </a:r>
            <a:r>
              <a:rPr lang="zh-CN" altLang="zh-CN" b="1" kern="100" dirty="0">
                <a:latin typeface="Times New Roman"/>
                <a:cs typeface="Times New Roman"/>
              </a:rPr>
              <a:t>体中，筒中液面与</a:t>
            </a:r>
            <a:r>
              <a:rPr lang="en-US" altLang="zh-CN" b="1" i="1" kern="100" dirty="0">
                <a:latin typeface="Times New Roman"/>
                <a:cs typeface="Courier New"/>
              </a:rPr>
              <a:t>A</a:t>
            </a:r>
            <a:r>
              <a:rPr lang="zh-CN" altLang="zh-CN" b="1" kern="100" dirty="0">
                <a:latin typeface="Times New Roman"/>
                <a:cs typeface="Times New Roman"/>
              </a:rPr>
              <a:t>点齐平。现缓慢将其压到更深处，筒中</a:t>
            </a:r>
            <a:r>
              <a:rPr lang="zh-CN" altLang="zh-CN" b="1" kern="100" dirty="0" smtClean="0">
                <a:latin typeface="Times New Roman"/>
                <a:cs typeface="Times New Roman"/>
              </a:rPr>
              <a:t>液面</a:t>
            </a:r>
            <a:endParaRPr lang="en-US" altLang="zh-CN" b="1" kern="100" dirty="0" smtClean="0">
              <a:latin typeface="Times New Roman"/>
              <a:cs typeface="Times New Roman"/>
            </a:endParaRPr>
          </a:p>
          <a:p>
            <a:pPr indent="0" algn="just">
              <a:tabLst>
                <a:tab pos="5581015" algn="l"/>
              </a:tabLst>
            </a:pPr>
            <a:r>
              <a:rPr lang="zh-CN" altLang="zh-CN" b="1" kern="100" dirty="0" smtClean="0">
                <a:latin typeface="Times New Roman"/>
                <a:cs typeface="Times New Roman"/>
              </a:rPr>
              <a:t>与</a:t>
            </a:r>
            <a:r>
              <a:rPr lang="en-US" altLang="zh-CN" b="1" i="1" kern="100" dirty="0">
                <a:latin typeface="Times New Roman"/>
                <a:cs typeface="Courier New"/>
              </a:rPr>
              <a:t>B</a:t>
            </a:r>
            <a:r>
              <a:rPr lang="zh-CN" altLang="zh-CN" b="1" kern="100" dirty="0">
                <a:latin typeface="Times New Roman"/>
                <a:cs typeface="Times New Roman"/>
              </a:rPr>
              <a:t>点齐平，不计气体分子间的相互作用，且筒内气体无泄漏。</a:t>
            </a:r>
            <a:r>
              <a:rPr lang="zh-CN" altLang="zh-CN" b="1" kern="100" dirty="0" smtClean="0">
                <a:latin typeface="Times New Roman"/>
                <a:cs typeface="Times New Roman"/>
              </a:rPr>
              <a:t>下</a:t>
            </a:r>
            <a:endParaRPr lang="en-US" altLang="zh-CN" b="1" kern="100" dirty="0" smtClean="0">
              <a:latin typeface="Times New Roman"/>
              <a:cs typeface="Times New Roman"/>
            </a:endParaRPr>
          </a:p>
          <a:p>
            <a:pPr indent="0" algn="just">
              <a:tabLst>
                <a:tab pos="5581015" algn="l"/>
              </a:tabLst>
            </a:pPr>
            <a:r>
              <a:rPr lang="zh-CN" altLang="zh-CN" b="1" kern="100" dirty="0" smtClean="0">
                <a:latin typeface="Times New Roman"/>
                <a:cs typeface="Times New Roman"/>
              </a:rPr>
              <a:t>列</a:t>
            </a:r>
            <a:r>
              <a:rPr lang="zh-CN" altLang="zh-CN" b="1" kern="100" dirty="0">
                <a:latin typeface="Times New Roman"/>
                <a:cs typeface="Times New Roman"/>
              </a:rPr>
              <a:t>图像中能体现筒内气体从状态</a:t>
            </a:r>
            <a:r>
              <a:rPr lang="en-US" altLang="zh-CN" b="1" i="1" kern="100" dirty="0">
                <a:latin typeface="Times New Roman"/>
                <a:cs typeface="Courier New"/>
              </a:rPr>
              <a:t>A</a:t>
            </a:r>
            <a:r>
              <a:rPr lang="zh-CN" altLang="zh-CN" b="1" kern="100" dirty="0">
                <a:latin typeface="Times New Roman"/>
                <a:cs typeface="Times New Roman"/>
              </a:rPr>
              <a:t>到状态</a:t>
            </a:r>
            <a:r>
              <a:rPr lang="en-US" altLang="zh-CN" b="1" i="1" kern="100" dirty="0">
                <a:latin typeface="Times New Roman"/>
                <a:cs typeface="Courier New"/>
              </a:rPr>
              <a:t>B</a:t>
            </a:r>
            <a:r>
              <a:rPr lang="zh-CN" altLang="zh-CN" b="1" kern="100" dirty="0">
                <a:latin typeface="Times New Roman"/>
                <a:cs typeface="Times New Roman"/>
              </a:rPr>
              <a:t>变化过程的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p:txBody>
      </p:sp>
      <p:pic>
        <p:nvPicPr>
          <p:cNvPr id="39938" name="Picture 2" descr="F:\粤教版物理选择性必修第三册\20XWL2-18.TIF"/>
          <p:cNvPicPr>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9777841" y="1218481"/>
            <a:ext cx="1342849" cy="16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39" name="Picture 3" descr="20XWL2-19.TIF"/>
          <p:cNvPicPr>
            <a:picLocks noChangeAspect="1" noChangeArrowheads="1"/>
          </p:cNvPicPr>
          <p:nvPr/>
        </p:nvPicPr>
        <p:blipFill>
          <a:blip r:embed="rId5" r:link="rId6" cstate="print">
            <a:extLst>
              <a:ext uri="{28A0092B-C50C-407E-A947-70E740481C1C}">
                <a14:useLocalDpi xmlns:a14="http://schemas.microsoft.com/office/drawing/2010/main" val="0"/>
              </a:ext>
            </a:extLst>
          </a:blip>
          <a:srcRect/>
          <a:stretch>
            <a:fillRect/>
          </a:stretch>
        </p:blipFill>
        <p:spPr bwMode="auto">
          <a:xfrm>
            <a:off x="2815661" y="4030774"/>
            <a:ext cx="5904656" cy="1825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3886431460"/>
              </p:ext>
            </p:extLst>
          </p:nvPr>
        </p:nvGraphicFramePr>
        <p:xfrm>
          <a:off x="913011" y="1772816"/>
          <a:ext cx="10367962" cy="3282950"/>
        </p:xfrm>
        <a:graphic>
          <a:graphicData uri="http://schemas.openxmlformats.org/presentationml/2006/ole">
            <mc:AlternateContent xmlns:mc="http://schemas.openxmlformats.org/markup-compatibility/2006">
              <mc:Choice xmlns:v="urn:schemas-microsoft-com:vml" Requires="v">
                <p:oleObj spid="_x0000_s44066" name="文档" r:id="rId3" imgW="10367808" imgH="3282588" progId="Word.Document.12">
                  <p:embed/>
                </p:oleObj>
              </mc:Choice>
              <mc:Fallback>
                <p:oleObj name="文档" r:id="rId3" imgW="10367808" imgH="3282588" progId="Word.Document.12">
                  <p:embed/>
                  <p:pic>
                    <p:nvPicPr>
                      <p:cNvPr id="0" name=""/>
                      <p:cNvPicPr/>
                      <p:nvPr/>
                    </p:nvPicPr>
                    <p:blipFill>
                      <a:blip r:embed="rId4"/>
                      <a:stretch>
                        <a:fillRect/>
                      </a:stretch>
                    </p:blipFill>
                    <p:spPr>
                      <a:xfrm>
                        <a:off x="913011" y="1772816"/>
                        <a:ext cx="10367962" cy="3282950"/>
                      </a:xfrm>
                      <a:prstGeom prst="rect">
                        <a:avLst/>
                      </a:prstGeom>
                    </p:spPr>
                  </p:pic>
                </p:oleObj>
              </mc:Fallback>
            </mc:AlternateContent>
          </a:graphicData>
        </a:graphic>
      </p:graphicFrame>
      <p:sp>
        <p:nvSpPr>
          <p:cNvPr id="5" name="矩形 4"/>
          <p:cNvSpPr/>
          <p:nvPr/>
        </p:nvSpPr>
        <p:spPr>
          <a:xfrm>
            <a:off x="1345059" y="5013176"/>
            <a:ext cx="1646605" cy="576248"/>
          </a:xfrm>
          <a:prstGeom prst="rect">
            <a:avLst/>
          </a:prstGeom>
        </p:spPr>
        <p:txBody>
          <a:bodyPr wrap="none">
            <a:spAutoFit/>
          </a:bodyPr>
          <a:lstStyle/>
          <a:p>
            <a:pPr algn="just">
              <a:lnSpc>
                <a:spcPct val="150000"/>
              </a:lnSpc>
              <a:spcAft>
                <a:spcPts val="0"/>
              </a:spcAft>
              <a:tabLst>
                <a:tab pos="5581015" algn="l"/>
              </a:tabLst>
            </a:pPr>
            <a:r>
              <a:rPr lang="en-US" altLang="zh-CN" sz="2400" b="1" kern="100" dirty="0">
                <a:solidFill>
                  <a:srgbClr val="FF0000"/>
                </a:solidFill>
                <a:latin typeface="IPAPANNEW"/>
                <a:cs typeface="Times New Roman"/>
              </a:rPr>
              <a:t>[</a:t>
            </a:r>
            <a:r>
              <a:rPr lang="zh-CN" altLang="zh-CN" sz="2400" b="1" kern="100" dirty="0">
                <a:solidFill>
                  <a:srgbClr val="FF0000"/>
                </a:solidFill>
                <a:latin typeface="IPAPANNEW"/>
                <a:cs typeface="Times New Roman"/>
              </a:rPr>
              <a:t>答案</a:t>
            </a:r>
            <a:r>
              <a:rPr lang="en-US" altLang="zh-CN" sz="2400" b="1" kern="100" dirty="0">
                <a:solidFill>
                  <a:srgbClr val="FF0000"/>
                </a:solidFill>
                <a:latin typeface="IPAPANNEW"/>
                <a:cs typeface="Times New Roman"/>
              </a:rPr>
              <a:t>]</a:t>
            </a:r>
            <a:r>
              <a:rPr lang="zh-CN" altLang="zh-CN" sz="2400" b="1" kern="100" dirty="0">
                <a:latin typeface="Times New Roman"/>
                <a:cs typeface="Times New Roman"/>
              </a:rPr>
              <a:t>　</a:t>
            </a:r>
            <a:r>
              <a:rPr lang="en-US" altLang="zh-CN" sz="2400" b="1" kern="100" dirty="0">
                <a:latin typeface="Times New Roman"/>
                <a:cs typeface="Courier New"/>
              </a:rPr>
              <a:t>C</a:t>
            </a:r>
            <a:endParaRPr lang="zh-CN" altLang="zh-CN" sz="2400" kern="100" dirty="0">
              <a:effectLst/>
              <a:latin typeface="宋体"/>
              <a:cs typeface="Courier New"/>
            </a:endParaRPr>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1483030950"/>
              </p:ext>
            </p:extLst>
          </p:nvPr>
        </p:nvGraphicFramePr>
        <p:xfrm>
          <a:off x="985019" y="1700808"/>
          <a:ext cx="10367962" cy="3600450"/>
        </p:xfrm>
        <a:graphic>
          <a:graphicData uri="http://schemas.openxmlformats.org/presentationml/2006/ole">
            <mc:AlternateContent xmlns:mc="http://schemas.openxmlformats.org/markup-compatibility/2006">
              <mc:Choice xmlns:v="urn:schemas-microsoft-com:vml" Requires="v">
                <p:oleObj spid="_x0000_s45090" name="文档" r:id="rId3" imgW="10367808" imgH="3600769" progId="Word.Document.12">
                  <p:embed/>
                </p:oleObj>
              </mc:Choice>
              <mc:Fallback>
                <p:oleObj name="文档" r:id="rId3" imgW="10367808" imgH="3600769" progId="Word.Document.12">
                  <p:embed/>
                  <p:pic>
                    <p:nvPicPr>
                      <p:cNvPr id="0" name=""/>
                      <p:cNvPicPr/>
                      <p:nvPr/>
                    </p:nvPicPr>
                    <p:blipFill>
                      <a:blip r:embed="rId4"/>
                      <a:stretch>
                        <a:fillRect/>
                      </a:stretch>
                    </p:blipFill>
                    <p:spPr>
                      <a:xfrm>
                        <a:off x="985019" y="1700808"/>
                        <a:ext cx="10367962" cy="3600450"/>
                      </a:xfrm>
                      <a:prstGeom prst="rect">
                        <a:avLst/>
                      </a:prstGeom>
                    </p:spPr>
                  </p:pic>
                </p:oleObj>
              </mc:Fallback>
            </mc:AlternateContent>
          </a:graphicData>
        </a:graphic>
      </p:graphicFrame>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37751" y="44624"/>
            <a:ext cx="11176460" cy="6696744"/>
          </a:xfrm>
        </p:spPr>
        <p:txBody>
          <a:bodyPr>
            <a:normAutofit/>
          </a:bodyPr>
          <a:lstStyle/>
          <a:p>
            <a:pPr marL="447675" indent="0" algn="ctr">
              <a:tabLst>
                <a:tab pos="5580063" algn="l"/>
              </a:tabLst>
            </a:pPr>
            <a:r>
              <a:rPr lang="en-US" altLang="zh-CN" b="1" kern="100" dirty="0">
                <a:solidFill>
                  <a:srgbClr val="006666"/>
                </a:solidFill>
                <a:ea typeface="IPAPANNEW"/>
                <a:cs typeface="Times New Roman"/>
              </a:rPr>
              <a:t>[</a:t>
            </a:r>
            <a:r>
              <a:rPr lang="zh-CN" altLang="zh-CN" b="1" kern="100" dirty="0">
                <a:solidFill>
                  <a:srgbClr val="006666"/>
                </a:solidFill>
                <a:latin typeface="IPAPANNEW"/>
                <a:ea typeface="黑体"/>
                <a:cs typeface="Times New Roman"/>
              </a:rPr>
              <a:t>素养训练</a:t>
            </a:r>
            <a:r>
              <a:rPr lang="en-US" altLang="zh-CN" b="1" kern="100" dirty="0">
                <a:solidFill>
                  <a:srgbClr val="006666"/>
                </a:solidFill>
                <a:latin typeface="IPAPANNEW"/>
                <a:ea typeface="黑体"/>
                <a:cs typeface="Times New Roman"/>
              </a:rPr>
              <a:t>]</a:t>
            </a:r>
            <a:endParaRPr lang="zh-CN" altLang="zh-CN" sz="1050" kern="100" dirty="0">
              <a:cs typeface="Courier New"/>
            </a:endParaRPr>
          </a:p>
          <a:p>
            <a:pPr marL="447675" indent="-447675" algn="just">
              <a:tabLst>
                <a:tab pos="5580063" algn="l"/>
              </a:tabLst>
            </a:pPr>
            <a:r>
              <a:rPr lang="en-US" altLang="zh-CN" b="1" kern="100" dirty="0" smtClean="0">
                <a:latin typeface="Times New Roman"/>
                <a:cs typeface="Courier New"/>
              </a:rPr>
              <a:t>1</a:t>
            </a:r>
            <a:r>
              <a:rPr lang="zh-CN" altLang="zh-CN" b="1" kern="100" dirty="0" smtClean="0">
                <a:latin typeface="Times New Roman"/>
                <a:cs typeface="Times New Roman"/>
              </a:rPr>
              <a:t>．</a:t>
            </a:r>
            <a:r>
              <a:rPr lang="en-US" altLang="zh-CN" b="1" kern="100" dirty="0" smtClean="0">
                <a:latin typeface="Times New Roman"/>
                <a:ea typeface="黑体"/>
                <a:cs typeface="Courier New"/>
              </a:rPr>
              <a:t>(</a:t>
            </a:r>
            <a:r>
              <a:rPr lang="zh-CN" altLang="zh-CN" b="1" kern="100" dirty="0">
                <a:latin typeface="Times New Roman"/>
                <a:ea typeface="黑体"/>
                <a:cs typeface="Times New Roman"/>
              </a:rPr>
              <a:t>多选</a:t>
            </a:r>
            <a:r>
              <a:rPr lang="en-US" altLang="zh-CN" b="1" kern="100" dirty="0">
                <a:latin typeface="Times New Roman"/>
                <a:ea typeface="黑体"/>
                <a:cs typeface="Courier New"/>
              </a:rPr>
              <a:t>)</a:t>
            </a:r>
            <a:r>
              <a:rPr lang="zh-CN" altLang="zh-CN" b="1" kern="100" dirty="0">
                <a:latin typeface="Times New Roman"/>
                <a:cs typeface="Times New Roman"/>
              </a:rPr>
              <a:t>如图所示为一定质量的气体在不同温度下的两条等温线</a:t>
            </a:r>
            <a:r>
              <a:rPr lang="zh-CN" altLang="zh-CN" b="1" kern="100" dirty="0" smtClean="0">
                <a:latin typeface="Times New Roman"/>
                <a:cs typeface="Times New Roman"/>
              </a:rPr>
              <a:t>，</a:t>
            </a:r>
            <a:endParaRPr lang="en-US" altLang="zh-CN" b="1" kern="100" dirty="0" smtClean="0">
              <a:latin typeface="Times New Roman"/>
              <a:cs typeface="Times New Roman"/>
            </a:endParaRPr>
          </a:p>
          <a:p>
            <a:pPr marL="447675" indent="-447675" algn="just">
              <a:tabLst>
                <a:tab pos="5580063" algn="l"/>
              </a:tabLst>
            </a:pPr>
            <a:r>
              <a:rPr lang="en-US" altLang="zh-CN" b="1" kern="100" dirty="0">
                <a:latin typeface="Times New Roman"/>
                <a:cs typeface="Times New Roman"/>
              </a:rPr>
              <a:t>	</a:t>
            </a:r>
            <a:r>
              <a:rPr lang="zh-CN" altLang="zh-CN" b="1" kern="100" dirty="0" smtClean="0">
                <a:latin typeface="Times New Roman"/>
                <a:cs typeface="Times New Roman"/>
              </a:rPr>
              <a:t>则下列</a:t>
            </a:r>
            <a:r>
              <a:rPr lang="zh-CN" altLang="zh-CN" b="1" kern="100" dirty="0">
                <a:latin typeface="Times New Roman"/>
                <a:cs typeface="Times New Roman"/>
              </a:rPr>
              <a:t>说法正确的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990600" indent="-542925" algn="just">
              <a:tabLst>
                <a:tab pos="5580063" algn="l"/>
              </a:tabLst>
            </a:pPr>
            <a:r>
              <a:rPr lang="en-US" altLang="zh-CN" b="1" kern="100" dirty="0">
                <a:latin typeface="Times New Roman"/>
                <a:cs typeface="Courier New"/>
              </a:rPr>
              <a:t>A</a:t>
            </a:r>
            <a:r>
              <a:rPr lang="zh-CN" altLang="zh-CN" b="1" kern="100" dirty="0">
                <a:latin typeface="Times New Roman"/>
                <a:cs typeface="Times New Roman"/>
              </a:rPr>
              <a:t>．从等温线可以看出，一定质量的气体在发生等温变化时，其压强与体积成反比</a:t>
            </a:r>
            <a:endParaRPr lang="zh-CN" altLang="zh-CN" sz="1050" kern="100" dirty="0">
              <a:cs typeface="Courier New"/>
            </a:endParaRPr>
          </a:p>
          <a:p>
            <a:pPr marL="990600" indent="-542925" algn="just">
              <a:tabLst>
                <a:tab pos="5580063" algn="l"/>
              </a:tabLst>
            </a:pPr>
            <a:r>
              <a:rPr lang="en-US" altLang="zh-CN" b="1" kern="100" dirty="0">
                <a:latin typeface="Times New Roman"/>
                <a:cs typeface="Courier New"/>
              </a:rPr>
              <a:t>B</a:t>
            </a:r>
            <a:r>
              <a:rPr lang="zh-CN" altLang="zh-CN" b="1" kern="100" dirty="0">
                <a:latin typeface="Times New Roman"/>
                <a:cs typeface="Times New Roman"/>
              </a:rPr>
              <a:t>．一定质量的气体，在不同温度下的等温线是不同的</a:t>
            </a:r>
            <a:endParaRPr lang="zh-CN" altLang="zh-CN" sz="1050" kern="100" dirty="0">
              <a:cs typeface="Courier New"/>
            </a:endParaRPr>
          </a:p>
          <a:p>
            <a:pPr marL="990600" indent="-542925" algn="just">
              <a:tabLst>
                <a:tab pos="5580063" algn="l"/>
              </a:tabLst>
            </a:pPr>
            <a:r>
              <a:rPr lang="en-US" altLang="zh-CN" b="1" kern="100" dirty="0">
                <a:latin typeface="Times New Roman"/>
                <a:cs typeface="Courier New"/>
              </a:rPr>
              <a:t>C</a:t>
            </a:r>
            <a:r>
              <a:rPr lang="zh-CN" altLang="zh-CN" b="1" kern="100" dirty="0">
                <a:latin typeface="Times New Roman"/>
                <a:cs typeface="Times New Roman"/>
              </a:rPr>
              <a:t>．由图可知</a:t>
            </a:r>
            <a:r>
              <a:rPr lang="en-US" altLang="zh-CN" b="1" i="1" kern="100" dirty="0">
                <a:latin typeface="Times New Roman"/>
                <a:cs typeface="Courier New"/>
              </a:rPr>
              <a:t>T</a:t>
            </a:r>
            <a:r>
              <a:rPr lang="en-US" altLang="zh-CN" b="1" kern="100" baseline="-25000" dirty="0">
                <a:latin typeface="Times New Roman"/>
                <a:cs typeface="Courier New"/>
              </a:rPr>
              <a:t>1</a:t>
            </a:r>
            <a:r>
              <a:rPr lang="zh-CN" altLang="zh-CN" b="1" kern="100" dirty="0">
                <a:latin typeface="Times New Roman"/>
                <a:cs typeface="Times New Roman"/>
              </a:rPr>
              <a:t>＞</a:t>
            </a:r>
            <a:r>
              <a:rPr lang="en-US" altLang="zh-CN" b="1" i="1" kern="100" dirty="0">
                <a:latin typeface="Times New Roman"/>
                <a:cs typeface="Courier New"/>
              </a:rPr>
              <a:t>T</a:t>
            </a:r>
            <a:r>
              <a:rPr lang="en-US" altLang="zh-CN" b="1" kern="100" baseline="-25000" dirty="0">
                <a:latin typeface="Times New Roman"/>
                <a:cs typeface="Courier New"/>
              </a:rPr>
              <a:t>2</a:t>
            </a:r>
            <a:endParaRPr lang="zh-CN" altLang="zh-CN" sz="1050" kern="100" dirty="0">
              <a:cs typeface="Courier New"/>
            </a:endParaRPr>
          </a:p>
          <a:p>
            <a:pPr marL="990600" indent="-542925" algn="just">
              <a:tabLst>
                <a:tab pos="5580063" algn="l"/>
              </a:tabLst>
            </a:pPr>
            <a:r>
              <a:rPr lang="en-US" altLang="zh-CN" b="1" kern="100" dirty="0" smtClean="0">
                <a:latin typeface="Times New Roman"/>
                <a:cs typeface="Courier New"/>
              </a:rPr>
              <a:t>D</a:t>
            </a:r>
            <a:r>
              <a:rPr lang="zh-CN" altLang="zh-CN" b="1" kern="100" dirty="0">
                <a:latin typeface="Times New Roman"/>
                <a:cs typeface="Times New Roman"/>
              </a:rPr>
              <a:t>．由图可知</a:t>
            </a:r>
            <a:r>
              <a:rPr lang="en-US" altLang="zh-CN" b="1" i="1" kern="100" dirty="0">
                <a:latin typeface="Times New Roman"/>
                <a:cs typeface="Courier New"/>
              </a:rPr>
              <a:t>T</a:t>
            </a:r>
            <a:r>
              <a:rPr lang="en-US" altLang="zh-CN" b="1" kern="100" baseline="-25000" dirty="0">
                <a:latin typeface="Times New Roman"/>
                <a:cs typeface="Courier New"/>
              </a:rPr>
              <a:t>1</a:t>
            </a:r>
            <a:r>
              <a:rPr lang="zh-CN" altLang="zh-CN" b="1" kern="100" dirty="0">
                <a:latin typeface="Times New Roman"/>
                <a:cs typeface="Times New Roman"/>
              </a:rPr>
              <a:t>＜</a:t>
            </a:r>
            <a:r>
              <a:rPr lang="en-US" altLang="zh-CN" b="1" i="1" kern="100" dirty="0" smtClean="0">
                <a:latin typeface="Times New Roman"/>
                <a:cs typeface="Courier New"/>
              </a:rPr>
              <a:t>T</a:t>
            </a:r>
            <a:r>
              <a:rPr lang="en-US" altLang="zh-CN" b="1" kern="100" baseline="-25000" dirty="0" smtClean="0">
                <a:latin typeface="Times New Roman"/>
                <a:cs typeface="Courier New"/>
              </a:rPr>
              <a:t>2</a:t>
            </a:r>
          </a:p>
          <a:p>
            <a:pPr marL="447675" indent="0" algn="just">
              <a:tabLst>
                <a:tab pos="5581015"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因</a:t>
            </a:r>
            <a:r>
              <a:rPr lang="zh-CN" altLang="zh-CN" b="1" kern="100" dirty="0">
                <a:latin typeface="Times New Roman"/>
                <a:ea typeface="楷体_GB2312"/>
                <a:cs typeface="Times New Roman"/>
              </a:rPr>
              <a:t>为等温线是双曲线的一支，说明压强与体积成反比，</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正确；一定质量的气体，压强一定时，温度越高，体积越大，所以不同温度下的等温线是不同的，</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正确，</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错误。</a:t>
            </a:r>
            <a:endParaRPr lang="zh-CN" altLang="zh-CN" sz="1050" kern="100" dirty="0">
              <a:cs typeface="Courier New"/>
            </a:endParaRPr>
          </a:p>
          <a:p>
            <a:pPr marL="990600" indent="-542925" algn="just">
              <a:tabLst>
                <a:tab pos="5580063" algn="l"/>
              </a:tabLst>
            </a:pPr>
            <a:endParaRPr lang="en-US" altLang="zh-CN" b="1" kern="100" baseline="-25000" dirty="0" smtClean="0">
              <a:latin typeface="Times New Roman"/>
              <a:cs typeface="Courier New"/>
            </a:endParaRPr>
          </a:p>
          <a:p>
            <a:pPr marL="990600" indent="-542925" algn="just">
              <a:tabLst>
                <a:tab pos="5580063" algn="l"/>
              </a:tabLst>
            </a:pPr>
            <a:endParaRPr lang="en-US" altLang="zh-CN" b="1" kern="100" baseline="-25000" dirty="0" smtClean="0">
              <a:latin typeface="Times New Roman"/>
              <a:cs typeface="Courier New"/>
            </a:endParaRPr>
          </a:p>
          <a:p>
            <a:pPr marL="990600" indent="-542925" algn="just">
              <a:tabLst>
                <a:tab pos="5580063" algn="l"/>
              </a:tabLst>
            </a:pPr>
            <a:endParaRPr lang="zh-CN" altLang="en-US" b="1" dirty="0"/>
          </a:p>
        </p:txBody>
      </p:sp>
      <p:pic>
        <p:nvPicPr>
          <p:cNvPr id="40962" name="Picture 2" descr="F:\粤教版物理选择性必修第三册\20XWL2-21.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9466743" y="674027"/>
            <a:ext cx="2088232" cy="1314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a:xfrm>
            <a:off x="5192211" y="6165304"/>
            <a:ext cx="1763624" cy="461665"/>
          </a:xfrm>
          <a:prstGeom prst="rect">
            <a:avLst/>
          </a:prstGeom>
        </p:spPr>
        <p:txBody>
          <a:bodyPr wrap="none">
            <a:spAutoFit/>
          </a:bodyPr>
          <a:lstStyle/>
          <a:p>
            <a:r>
              <a:rPr lang="zh-CN" altLang="zh-CN" sz="2400" b="1" kern="100" dirty="0">
                <a:solidFill>
                  <a:srgbClr val="FF0000"/>
                </a:solidFill>
                <a:latin typeface="Times New Roman"/>
                <a:ea typeface="黑体"/>
                <a:cs typeface="Times New Roman"/>
              </a:rPr>
              <a:t>答案：</a:t>
            </a:r>
            <a:r>
              <a:rPr lang="en-US" altLang="zh-CN" sz="2400" b="1" kern="100" dirty="0">
                <a:solidFill>
                  <a:prstClr val="black"/>
                </a:solidFill>
                <a:latin typeface="Times New Roman"/>
                <a:ea typeface="楷体_GB2312"/>
                <a:cs typeface="Courier New"/>
              </a:rPr>
              <a:t>ABD</a:t>
            </a:r>
            <a:endParaRPr lang="zh-CN" altLang="en-US"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7" end="7"/>
                                            </p:txEl>
                                          </p:spTgt>
                                        </p:tgtEl>
                                        <p:attrNameLst>
                                          <p:attrName>style.visibility</p:attrName>
                                        </p:attrNameLst>
                                      </p:cBhvr>
                                      <p:to>
                                        <p:strVal val="visible"/>
                                      </p:to>
                                    </p:set>
                                    <p:animEffect transition="in" filter="randombar(horizontal)">
                                      <p:cBhvr>
                                        <p:cTn id="7" dur="500"/>
                                        <p:tgtEl>
                                          <p:spTgt spid="2">
                                            <p:txEl>
                                              <p:pRg st="7" end="7"/>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52971" y="44624"/>
            <a:ext cx="10975658" cy="6624736"/>
          </a:xfrm>
        </p:spPr>
        <p:txBody>
          <a:bodyPr/>
          <a:lstStyle/>
          <a:p>
            <a:pPr marL="542925" indent="-542925" algn="just">
              <a:tabLst>
                <a:tab pos="5581015" algn="l"/>
              </a:tabLst>
            </a:pPr>
            <a:r>
              <a:rPr lang="en-US" altLang="zh-CN" b="1" kern="100" dirty="0">
                <a:latin typeface="Times New Roman"/>
                <a:cs typeface="Courier New"/>
              </a:rPr>
              <a:t>2</a:t>
            </a:r>
            <a:r>
              <a:rPr lang="zh-CN" altLang="zh-CN" b="1" kern="100" dirty="0">
                <a:latin typeface="Times New Roman"/>
                <a:cs typeface="Times New Roman"/>
              </a:rPr>
              <a:t>．</a:t>
            </a:r>
            <a:r>
              <a:rPr lang="zh-CN" altLang="zh-CN" sz="1050" kern="100" dirty="0">
                <a:cs typeface="Courier New"/>
              </a:rPr>
              <a:t> </a:t>
            </a:r>
            <a:r>
              <a:rPr lang="zh-CN" altLang="zh-CN" b="1" kern="100" dirty="0">
                <a:latin typeface="Times New Roman"/>
                <a:cs typeface="Times New Roman"/>
              </a:rPr>
              <a:t>如图所示，一定质量的封闭气体由状态</a:t>
            </a:r>
            <a:r>
              <a:rPr lang="en-US" altLang="zh-CN" b="1" i="1" kern="100" dirty="0">
                <a:latin typeface="Times New Roman"/>
                <a:cs typeface="Courier New"/>
              </a:rPr>
              <a:t>A</a:t>
            </a:r>
            <a:r>
              <a:rPr lang="zh-CN" altLang="zh-CN" b="1" kern="100" dirty="0">
                <a:latin typeface="Times New Roman"/>
                <a:cs typeface="Times New Roman"/>
              </a:rPr>
              <a:t>沿直线</a:t>
            </a:r>
            <a:r>
              <a:rPr lang="en-US" altLang="zh-CN" b="1" i="1" kern="100" dirty="0">
                <a:latin typeface="Times New Roman"/>
                <a:cs typeface="Courier New"/>
              </a:rPr>
              <a:t>AB</a:t>
            </a:r>
            <a:r>
              <a:rPr lang="zh-CN" altLang="zh-CN" b="1" kern="100" dirty="0">
                <a:latin typeface="Times New Roman"/>
                <a:cs typeface="Times New Roman"/>
              </a:rPr>
              <a:t>变化到状态</a:t>
            </a:r>
            <a:r>
              <a:rPr lang="en-US" altLang="zh-CN" b="1" i="1" kern="100" dirty="0">
                <a:latin typeface="Times New Roman"/>
                <a:cs typeface="Courier New"/>
              </a:rPr>
              <a:t>B</a:t>
            </a:r>
            <a:r>
              <a:rPr lang="zh-CN" altLang="zh-CN" b="1" kern="100" dirty="0" smtClean="0">
                <a:latin typeface="Times New Roman"/>
                <a:cs typeface="Times New Roman"/>
              </a:rPr>
              <a:t>，</a:t>
            </a:r>
            <a:endParaRPr lang="en-US" altLang="zh-CN" b="1" kern="100" dirty="0" smtClean="0">
              <a:latin typeface="Times New Roman"/>
              <a:cs typeface="Times New Roman"/>
            </a:endParaRPr>
          </a:p>
          <a:p>
            <a:pPr marL="542925" indent="-542925" algn="just">
              <a:tabLst>
                <a:tab pos="5581015" algn="l"/>
              </a:tabLst>
            </a:pPr>
            <a:r>
              <a:rPr lang="en-US" altLang="zh-CN" b="1" kern="100" dirty="0">
                <a:latin typeface="Times New Roman"/>
                <a:cs typeface="Times New Roman"/>
              </a:rPr>
              <a:t>	</a:t>
            </a:r>
            <a:r>
              <a:rPr lang="zh-CN" altLang="zh-CN" b="1" kern="100" dirty="0" smtClean="0">
                <a:latin typeface="Times New Roman"/>
                <a:cs typeface="Times New Roman"/>
              </a:rPr>
              <a:t>在</a:t>
            </a:r>
            <a:r>
              <a:rPr lang="zh-CN" altLang="zh-CN" b="1" kern="100" dirty="0">
                <a:latin typeface="Times New Roman"/>
                <a:cs typeface="Times New Roman"/>
              </a:rPr>
              <a:t>此过程中气体温度的变化情况</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542925" indent="0" algn="just">
              <a:tabLst>
                <a:tab pos="5581015" algn="l"/>
              </a:tabLst>
            </a:pPr>
            <a:r>
              <a:rPr lang="en-US" altLang="zh-CN" b="1" kern="100" dirty="0">
                <a:latin typeface="Times New Roman"/>
                <a:cs typeface="Courier New"/>
              </a:rPr>
              <a:t>A</a:t>
            </a:r>
            <a:r>
              <a:rPr lang="zh-CN" altLang="zh-CN" b="1" kern="100" dirty="0">
                <a:latin typeface="Times New Roman"/>
                <a:cs typeface="Times New Roman"/>
              </a:rPr>
              <a:t>．一直升高</a:t>
            </a:r>
            <a:endParaRPr lang="zh-CN" altLang="zh-CN" sz="1050" kern="100" dirty="0">
              <a:cs typeface="Courier New"/>
            </a:endParaRPr>
          </a:p>
          <a:p>
            <a:pPr marL="542925" indent="0" algn="just">
              <a:tabLst>
                <a:tab pos="5581015" algn="l"/>
              </a:tabLst>
            </a:pPr>
            <a:r>
              <a:rPr lang="en-US" altLang="zh-CN" b="1" kern="100" dirty="0">
                <a:latin typeface="Times New Roman"/>
                <a:cs typeface="Courier New"/>
              </a:rPr>
              <a:t>B</a:t>
            </a:r>
            <a:r>
              <a:rPr lang="zh-CN" altLang="zh-CN" b="1" kern="100" dirty="0">
                <a:latin typeface="Times New Roman"/>
                <a:cs typeface="Times New Roman"/>
              </a:rPr>
              <a:t>．一直降低</a:t>
            </a:r>
            <a:endParaRPr lang="zh-CN" altLang="zh-CN" sz="1050" kern="100" dirty="0">
              <a:cs typeface="Courier New"/>
            </a:endParaRPr>
          </a:p>
          <a:p>
            <a:pPr marL="542925" indent="0" algn="just">
              <a:tabLst>
                <a:tab pos="5581015" algn="l"/>
              </a:tabLst>
            </a:pPr>
            <a:r>
              <a:rPr lang="en-US" altLang="zh-CN" b="1" kern="100" dirty="0">
                <a:latin typeface="Times New Roman"/>
                <a:cs typeface="Courier New"/>
              </a:rPr>
              <a:t>C</a:t>
            </a:r>
            <a:r>
              <a:rPr lang="zh-CN" altLang="zh-CN" b="1" kern="100" dirty="0">
                <a:latin typeface="Times New Roman"/>
                <a:cs typeface="Times New Roman"/>
              </a:rPr>
              <a:t>．先升高后降低</a:t>
            </a:r>
            <a:endParaRPr lang="zh-CN" altLang="zh-CN" sz="1050" kern="100" dirty="0">
              <a:cs typeface="Courier New"/>
            </a:endParaRPr>
          </a:p>
          <a:p>
            <a:pPr marL="542925" indent="0" algn="just">
              <a:tabLst>
                <a:tab pos="5581015" algn="l"/>
              </a:tabLst>
            </a:pPr>
            <a:r>
              <a:rPr lang="en-US" altLang="zh-CN" b="1" kern="100" dirty="0">
                <a:latin typeface="Times New Roman"/>
                <a:cs typeface="Courier New"/>
              </a:rPr>
              <a:t>D</a:t>
            </a:r>
            <a:r>
              <a:rPr lang="zh-CN" altLang="zh-CN" b="1" kern="100" dirty="0">
                <a:latin typeface="Times New Roman"/>
                <a:cs typeface="Times New Roman"/>
              </a:rPr>
              <a:t>．先降低后升高</a:t>
            </a:r>
            <a:endParaRPr lang="zh-CN" altLang="zh-CN" sz="1050" kern="100" dirty="0">
              <a:cs typeface="Courier New"/>
            </a:endParaRPr>
          </a:p>
          <a:p>
            <a:pPr marL="542925" indent="0" algn="just">
              <a:tabLst>
                <a:tab pos="5581015"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由</a:t>
            </a:r>
            <a:r>
              <a:rPr lang="zh-CN" altLang="zh-CN" b="1" kern="100" dirty="0">
                <a:latin typeface="Times New Roman"/>
                <a:ea typeface="楷体_GB2312"/>
                <a:cs typeface="Times New Roman"/>
              </a:rPr>
              <a:t>于同一等温线上的各点</a:t>
            </a:r>
            <a:r>
              <a:rPr lang="en-US" altLang="zh-CN" b="1" i="1" kern="100" dirty="0">
                <a:latin typeface="Times New Roman"/>
                <a:ea typeface="楷体_GB2312"/>
                <a:cs typeface="Courier New"/>
              </a:rPr>
              <a:t>pV</a:t>
            </a:r>
            <a:r>
              <a:rPr lang="zh-CN" altLang="zh-CN" b="1" kern="100" dirty="0">
                <a:latin typeface="Times New Roman"/>
                <a:ea typeface="楷体_GB2312"/>
                <a:cs typeface="Times New Roman"/>
              </a:rPr>
              <a:t>值相同，而</a:t>
            </a:r>
            <a:r>
              <a:rPr lang="en-US" altLang="zh-CN" b="1" i="1" kern="100" dirty="0">
                <a:latin typeface="Times New Roman"/>
                <a:ea typeface="楷体_GB2312"/>
                <a:cs typeface="Courier New"/>
              </a:rPr>
              <a:t>pV</a:t>
            </a:r>
            <a:r>
              <a:rPr lang="zh-CN" altLang="zh-CN" b="1" kern="100" dirty="0">
                <a:latin typeface="Times New Roman"/>
                <a:ea typeface="楷体_GB2312"/>
                <a:cs typeface="Times New Roman"/>
              </a:rPr>
              <a:t>值较大的点所在的双曲线离坐标原点较远，因而对应的温度也较高。由题图可知</a:t>
            </a:r>
            <a:r>
              <a:rPr lang="en-US" altLang="zh-CN" b="1" i="1" kern="100" dirty="0">
                <a:latin typeface="Times New Roman"/>
                <a:ea typeface="楷体_GB2312"/>
                <a:cs typeface="Courier New"/>
              </a:rPr>
              <a:t>A</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B</a:t>
            </a:r>
            <a:r>
              <a:rPr lang="zh-CN" altLang="zh-CN" b="1" kern="100" dirty="0">
                <a:latin typeface="Times New Roman"/>
                <a:ea typeface="楷体_GB2312"/>
                <a:cs typeface="Times New Roman"/>
              </a:rPr>
              <a:t>两点的</a:t>
            </a:r>
            <a:r>
              <a:rPr lang="en-US" altLang="zh-CN" b="1" i="1" kern="100" dirty="0">
                <a:latin typeface="Times New Roman"/>
                <a:ea typeface="楷体_GB2312"/>
                <a:cs typeface="Courier New"/>
              </a:rPr>
              <a:t>pV</a:t>
            </a:r>
            <a:r>
              <a:rPr lang="zh-CN" altLang="zh-CN" b="1" kern="100" dirty="0">
                <a:latin typeface="Times New Roman"/>
                <a:ea typeface="楷体_GB2312"/>
                <a:cs typeface="Times New Roman"/>
              </a:rPr>
              <a:t>值相同，</a:t>
            </a:r>
            <a:r>
              <a:rPr lang="en-US" altLang="zh-CN" b="1" i="1" kern="100" dirty="0">
                <a:latin typeface="Times New Roman"/>
                <a:ea typeface="楷体_GB2312"/>
                <a:cs typeface="Courier New"/>
              </a:rPr>
              <a:t>A</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B</a:t>
            </a:r>
            <a:r>
              <a:rPr lang="zh-CN" altLang="zh-CN" b="1" kern="100" dirty="0">
                <a:latin typeface="Times New Roman"/>
                <a:ea typeface="楷体_GB2312"/>
                <a:cs typeface="Times New Roman"/>
              </a:rPr>
              <a:t>两点应在同一等温线上，而</a:t>
            </a:r>
            <a:r>
              <a:rPr lang="en-US" altLang="zh-CN" b="1" i="1" kern="100" dirty="0">
                <a:latin typeface="Times New Roman"/>
                <a:ea typeface="楷体_GB2312"/>
                <a:cs typeface="Courier New"/>
              </a:rPr>
              <a:t>AB</a:t>
            </a:r>
            <a:r>
              <a:rPr lang="zh-CN" altLang="zh-CN" b="1" kern="100" dirty="0">
                <a:latin typeface="Times New Roman"/>
                <a:ea typeface="楷体_GB2312"/>
                <a:cs typeface="Times New Roman"/>
              </a:rPr>
              <a:t>直线中点</a:t>
            </a:r>
            <a:r>
              <a:rPr lang="en-US" altLang="zh-CN" b="1" i="1" kern="100" dirty="0">
                <a:latin typeface="Times New Roman"/>
                <a:ea typeface="楷体_GB2312"/>
                <a:cs typeface="Courier New"/>
              </a:rPr>
              <a:t>C</a:t>
            </a:r>
            <a:r>
              <a:rPr lang="zh-CN" altLang="zh-CN" b="1" kern="100" dirty="0">
                <a:latin typeface="Times New Roman"/>
                <a:ea typeface="楷体_GB2312"/>
                <a:cs typeface="Times New Roman"/>
              </a:rPr>
              <a:t>对应的</a:t>
            </a:r>
            <a:r>
              <a:rPr lang="en-US" altLang="zh-CN" b="1" i="1" kern="100" dirty="0">
                <a:latin typeface="Times New Roman"/>
                <a:ea typeface="楷体_GB2312"/>
                <a:cs typeface="Courier New"/>
              </a:rPr>
              <a:t>pV</a:t>
            </a:r>
            <a:r>
              <a:rPr lang="zh-CN" altLang="zh-CN" b="1" kern="100" dirty="0">
                <a:latin typeface="Times New Roman"/>
                <a:ea typeface="楷体_GB2312"/>
                <a:cs typeface="Times New Roman"/>
              </a:rPr>
              <a:t>值比气体在</a:t>
            </a:r>
            <a:r>
              <a:rPr lang="en-US" altLang="zh-CN" b="1" i="1" kern="100" dirty="0">
                <a:latin typeface="Times New Roman"/>
                <a:ea typeface="楷体_GB2312"/>
                <a:cs typeface="Courier New"/>
              </a:rPr>
              <a:t>A</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B</a:t>
            </a:r>
            <a:r>
              <a:rPr lang="zh-CN" altLang="zh-CN" b="1" kern="100" dirty="0">
                <a:latin typeface="Times New Roman"/>
                <a:ea typeface="楷体_GB2312"/>
                <a:cs typeface="Times New Roman"/>
              </a:rPr>
              <a:t>状态时的</a:t>
            </a:r>
            <a:r>
              <a:rPr lang="en-US" altLang="zh-CN" b="1" i="1" kern="100" dirty="0">
                <a:latin typeface="Times New Roman"/>
                <a:ea typeface="楷体_GB2312"/>
                <a:cs typeface="Courier New"/>
              </a:rPr>
              <a:t>pV</a:t>
            </a:r>
            <a:r>
              <a:rPr lang="zh-CN" altLang="zh-CN" b="1" kern="100" dirty="0">
                <a:latin typeface="Times New Roman"/>
                <a:ea typeface="楷体_GB2312"/>
                <a:cs typeface="Times New Roman"/>
              </a:rPr>
              <a:t>值大，即温度比气体在</a:t>
            </a:r>
            <a:r>
              <a:rPr lang="en-US" altLang="zh-CN" b="1" i="1" kern="100" dirty="0">
                <a:latin typeface="Times New Roman"/>
                <a:ea typeface="楷体_GB2312"/>
                <a:cs typeface="Courier New"/>
              </a:rPr>
              <a:t>A</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B</a:t>
            </a:r>
            <a:r>
              <a:rPr lang="zh-CN" altLang="zh-CN" b="1" kern="100" dirty="0">
                <a:latin typeface="Times New Roman"/>
                <a:ea typeface="楷体_GB2312"/>
                <a:cs typeface="Times New Roman"/>
              </a:rPr>
              <a:t>状态时高，故气体由状态</a:t>
            </a:r>
            <a:r>
              <a:rPr lang="en-US" altLang="zh-CN" b="1" i="1" kern="100" dirty="0">
                <a:latin typeface="Times New Roman"/>
                <a:ea typeface="楷体_GB2312"/>
                <a:cs typeface="Courier New"/>
              </a:rPr>
              <a:t>A</a:t>
            </a:r>
            <a:r>
              <a:rPr lang="zh-CN" altLang="zh-CN" b="1" kern="100" dirty="0">
                <a:latin typeface="Times New Roman"/>
                <a:ea typeface="楷体_GB2312"/>
                <a:cs typeface="Times New Roman"/>
              </a:rPr>
              <a:t>沿直线</a:t>
            </a:r>
            <a:r>
              <a:rPr lang="en-US" altLang="zh-CN" b="1" i="1" kern="100" dirty="0">
                <a:latin typeface="Times New Roman"/>
                <a:ea typeface="楷体_GB2312"/>
                <a:cs typeface="Courier New"/>
              </a:rPr>
              <a:t>AB</a:t>
            </a:r>
            <a:r>
              <a:rPr lang="zh-CN" altLang="zh-CN" b="1" kern="100" dirty="0">
                <a:latin typeface="Times New Roman"/>
                <a:ea typeface="楷体_GB2312"/>
                <a:cs typeface="Times New Roman"/>
              </a:rPr>
              <a:t>变化到状态</a:t>
            </a:r>
            <a:r>
              <a:rPr lang="en-US" altLang="zh-CN" b="1" i="1" kern="100" dirty="0">
                <a:latin typeface="Times New Roman"/>
                <a:ea typeface="楷体_GB2312"/>
                <a:cs typeface="Courier New"/>
              </a:rPr>
              <a:t>B</a:t>
            </a:r>
            <a:r>
              <a:rPr lang="zh-CN" altLang="zh-CN" b="1" kern="100" dirty="0">
                <a:latin typeface="Times New Roman"/>
                <a:ea typeface="楷体_GB2312"/>
                <a:cs typeface="Times New Roman"/>
              </a:rPr>
              <a:t>的过程中，温度先升高后降低，</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正确。</a:t>
            </a:r>
            <a:endParaRPr lang="zh-CN" altLang="zh-CN" sz="1050" kern="100" dirty="0">
              <a:cs typeface="Courier New"/>
            </a:endParaRPr>
          </a:p>
          <a:p>
            <a:pPr marL="542925" indent="0"/>
            <a:endParaRPr lang="zh-CN" altLang="en-US" dirty="0"/>
          </a:p>
        </p:txBody>
      </p:sp>
      <p:pic>
        <p:nvPicPr>
          <p:cNvPr id="41986" name="Picture 2" descr="F:\粤教版物理选择性必修第三册\20XWL2-22.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9857223" y="150168"/>
            <a:ext cx="1841366" cy="18239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a:xfrm>
            <a:off x="8633087" y="6093296"/>
            <a:ext cx="1645002" cy="461665"/>
          </a:xfrm>
          <a:prstGeom prst="rect">
            <a:avLst/>
          </a:prstGeom>
        </p:spPr>
        <p:txBody>
          <a:bodyPr wrap="none">
            <a:spAutoFit/>
          </a:bodyPr>
          <a:lstStyle/>
          <a:p>
            <a:r>
              <a:rPr lang="zh-CN" altLang="zh-CN" sz="2400" b="1" kern="100" dirty="0">
                <a:solidFill>
                  <a:srgbClr val="FF0000"/>
                </a:solidFill>
                <a:latin typeface="Times New Roman"/>
                <a:ea typeface="黑体"/>
                <a:cs typeface="Times New Roman"/>
              </a:rPr>
              <a:t>答案：</a:t>
            </a:r>
            <a:r>
              <a:rPr lang="en-US" altLang="zh-CN" sz="2400" b="1" kern="100" dirty="0">
                <a:solidFill>
                  <a:prstClr val="black"/>
                </a:solidFill>
                <a:latin typeface="Times New Roman"/>
                <a:ea typeface="楷体_GB2312"/>
                <a:cs typeface="Courier New"/>
              </a:rPr>
              <a:t>C</a:t>
            </a:r>
            <a:r>
              <a:rPr lang="zh-CN" altLang="zh-CN" sz="2400" b="1" kern="100" dirty="0">
                <a:solidFill>
                  <a:prstClr val="black"/>
                </a:solidFill>
                <a:latin typeface="Times New Roman"/>
                <a:ea typeface="楷体_GB2312"/>
                <a:cs typeface="Times New Roman"/>
              </a:rPr>
              <a:t>　</a:t>
            </a:r>
            <a:endParaRPr lang="zh-CN" altLang="en-US" dirty="0"/>
          </a:p>
        </p:txBody>
      </p:sp>
    </p:spTree>
    <p:extLst>
      <p:ext uri="{BB962C8B-B14F-4D97-AF65-F5344CB8AC3E}">
        <p14:creationId xmlns:p14="http://schemas.microsoft.com/office/powerpoint/2010/main" val="1437274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animEffect transition="in" filter="randombar(horizontal)">
                                      <p:cBhvr>
                                        <p:cTn id="7" dur="500"/>
                                        <p:tgtEl>
                                          <p:spTgt spid="2">
                                            <p:txEl>
                                              <p:pRg st="6" end="6"/>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336947" y="476672"/>
            <a:ext cx="11233248" cy="6264696"/>
          </a:xfrm>
        </p:spPr>
        <p:txBody>
          <a:bodyPr>
            <a:normAutofit lnSpcReduction="10000"/>
          </a:bodyPr>
          <a:lstStyle/>
          <a:p>
            <a:pPr marL="361950" indent="-361950" algn="just">
              <a:lnSpc>
                <a:spcPct val="140000"/>
              </a:lnSpc>
              <a:tabLst>
                <a:tab pos="5581015" algn="l"/>
              </a:tabLst>
            </a:pPr>
            <a:r>
              <a:rPr lang="zh-CN" altLang="zh-CN" b="1" kern="100" dirty="0">
                <a:solidFill>
                  <a:schemeClr val="accent2">
                    <a:lumMod val="50000"/>
                  </a:schemeClr>
                </a:solidFill>
                <a:latin typeface="Times New Roman"/>
                <a:ea typeface="黑体"/>
                <a:cs typeface="Times New Roman"/>
              </a:rPr>
              <a:t>一、培养创新意识和创新思维</a:t>
            </a:r>
            <a:endParaRPr lang="zh-CN" altLang="zh-CN" sz="1050" kern="100" dirty="0">
              <a:solidFill>
                <a:schemeClr val="accent2">
                  <a:lumMod val="50000"/>
                </a:schemeClr>
              </a:solidFill>
              <a:cs typeface="Courier New"/>
            </a:endParaRPr>
          </a:p>
          <a:p>
            <a:pPr marL="447675" indent="-447675" algn="just">
              <a:lnSpc>
                <a:spcPct val="140000"/>
              </a:lnSpc>
              <a:tabLst>
                <a:tab pos="5581015" algn="l"/>
              </a:tabLst>
            </a:pPr>
            <a:r>
              <a:rPr lang="en-US" altLang="zh-CN" b="1" kern="100" dirty="0" smtClean="0">
                <a:latin typeface="Times New Roman"/>
                <a:cs typeface="Courier New"/>
              </a:rPr>
              <a:t>1</a:t>
            </a:r>
            <a:r>
              <a:rPr lang="zh-CN" altLang="zh-CN" b="1" kern="100" dirty="0" smtClean="0">
                <a:latin typeface="Times New Roman"/>
                <a:cs typeface="Times New Roman"/>
              </a:rPr>
              <a:t>．如</a:t>
            </a:r>
            <a:r>
              <a:rPr lang="zh-CN" altLang="zh-CN" b="1" kern="100" dirty="0">
                <a:latin typeface="Times New Roman"/>
                <a:cs typeface="Times New Roman"/>
              </a:rPr>
              <a:t>图所示为中学物理课上一种演示气体定律的有趣仪器</a:t>
            </a:r>
            <a:r>
              <a:rPr lang="en-US" altLang="zh-CN" b="1" kern="100" dirty="0">
                <a:latin typeface="Times New Roman"/>
                <a:cs typeface="Courier New"/>
              </a:rPr>
              <a:t>——</a:t>
            </a:r>
            <a:r>
              <a:rPr lang="zh-CN" altLang="zh-CN" b="1" kern="100" dirty="0">
                <a:latin typeface="Times New Roman"/>
                <a:cs typeface="Times New Roman"/>
              </a:rPr>
              <a:t>哈勃瓶，</a:t>
            </a:r>
            <a:r>
              <a:rPr lang="zh-CN" altLang="zh-CN" b="1" kern="100" dirty="0" smtClean="0">
                <a:latin typeface="Times New Roman"/>
                <a:cs typeface="Times New Roman"/>
              </a:rPr>
              <a:t>它</a:t>
            </a:r>
            <a:endParaRPr lang="en-US" altLang="zh-CN" b="1" kern="100" dirty="0" smtClean="0">
              <a:latin typeface="Times New Roman"/>
              <a:cs typeface="Times New Roman"/>
            </a:endParaRPr>
          </a:p>
          <a:p>
            <a:pPr marL="447675" indent="-447675" algn="just">
              <a:lnSpc>
                <a:spcPct val="140000"/>
              </a:lnSpc>
              <a:tabLst>
                <a:tab pos="5581015" algn="l"/>
              </a:tabLst>
            </a:pPr>
            <a:r>
              <a:rPr lang="en-US" altLang="zh-CN" b="1" kern="100" dirty="0">
                <a:latin typeface="Times New Roman"/>
                <a:cs typeface="Times New Roman"/>
              </a:rPr>
              <a:t>	</a:t>
            </a:r>
            <a:r>
              <a:rPr lang="zh-CN" altLang="zh-CN" b="1" kern="100" dirty="0" smtClean="0">
                <a:latin typeface="Times New Roman"/>
                <a:cs typeface="Times New Roman"/>
              </a:rPr>
              <a:t>是</a:t>
            </a:r>
            <a:r>
              <a:rPr lang="zh-CN" altLang="zh-CN" b="1" kern="100" dirty="0">
                <a:latin typeface="Times New Roman"/>
                <a:cs typeface="Times New Roman"/>
              </a:rPr>
              <a:t>一个底部开有圆孔，瓶颈很短的平底大烧瓶。在瓶内塞有一气球，</a:t>
            </a:r>
            <a:r>
              <a:rPr lang="zh-CN" altLang="zh-CN" b="1" kern="100" dirty="0" smtClean="0">
                <a:latin typeface="Times New Roman"/>
                <a:cs typeface="Times New Roman"/>
              </a:rPr>
              <a:t>气</a:t>
            </a:r>
            <a:endParaRPr lang="en-US" altLang="zh-CN" b="1" kern="100" dirty="0" smtClean="0">
              <a:latin typeface="Times New Roman"/>
              <a:cs typeface="Times New Roman"/>
            </a:endParaRPr>
          </a:p>
          <a:p>
            <a:pPr marL="447675" indent="-447675" algn="just">
              <a:lnSpc>
                <a:spcPct val="140000"/>
              </a:lnSpc>
              <a:tabLst>
                <a:tab pos="5581015" algn="l"/>
              </a:tabLst>
            </a:pPr>
            <a:r>
              <a:rPr lang="en-US" altLang="zh-CN" b="1" kern="100" dirty="0">
                <a:latin typeface="Times New Roman"/>
                <a:cs typeface="Times New Roman"/>
              </a:rPr>
              <a:t>	</a:t>
            </a:r>
            <a:r>
              <a:rPr lang="zh-CN" altLang="zh-CN" b="1" kern="100" dirty="0" smtClean="0">
                <a:latin typeface="Times New Roman"/>
                <a:cs typeface="Times New Roman"/>
              </a:rPr>
              <a:t>球</a:t>
            </a:r>
            <a:r>
              <a:rPr lang="zh-CN" altLang="zh-CN" b="1" kern="100" dirty="0">
                <a:latin typeface="Times New Roman"/>
                <a:cs typeface="Times New Roman"/>
              </a:rPr>
              <a:t>的吹气口反扣在瓶口上，瓶底的圆孔上配有一个橡皮塞。在一次实</a:t>
            </a:r>
            <a:r>
              <a:rPr lang="zh-CN" altLang="zh-CN" b="1" kern="100" dirty="0" smtClean="0">
                <a:latin typeface="Times New Roman"/>
                <a:cs typeface="Times New Roman"/>
              </a:rPr>
              <a:t>验</a:t>
            </a:r>
            <a:endParaRPr lang="en-US" altLang="zh-CN" b="1" kern="100" dirty="0" smtClean="0">
              <a:latin typeface="Times New Roman"/>
              <a:cs typeface="Times New Roman"/>
            </a:endParaRPr>
          </a:p>
          <a:p>
            <a:pPr marL="447675" indent="-447675" algn="just">
              <a:lnSpc>
                <a:spcPct val="140000"/>
              </a:lnSpc>
              <a:tabLst>
                <a:tab pos="5581015" algn="l"/>
              </a:tabLst>
            </a:pPr>
            <a:r>
              <a:rPr lang="en-US" altLang="zh-CN" b="1" kern="100" dirty="0">
                <a:latin typeface="Times New Roman"/>
                <a:cs typeface="Times New Roman"/>
              </a:rPr>
              <a:t>	</a:t>
            </a:r>
            <a:r>
              <a:rPr lang="zh-CN" altLang="zh-CN" b="1" kern="100" dirty="0" smtClean="0">
                <a:latin typeface="Times New Roman"/>
                <a:cs typeface="Times New Roman"/>
              </a:rPr>
              <a:t>中</a:t>
            </a:r>
            <a:r>
              <a:rPr lang="zh-CN" altLang="zh-CN" b="1" kern="100" dirty="0">
                <a:latin typeface="Times New Roman"/>
                <a:cs typeface="Times New Roman"/>
              </a:rPr>
              <a:t>，瓶内由气球和橡皮塞封闭一定质量的气体，在对气球缓慢吹气过程中，当瓶内气体体积减小</a:t>
            </a:r>
            <a:r>
              <a:rPr lang="en-US" altLang="zh-CN" b="1" kern="100" dirty="0">
                <a:latin typeface="Times New Roman"/>
                <a:cs typeface="Courier New"/>
              </a:rPr>
              <a:t>Δ</a:t>
            </a:r>
            <a:r>
              <a:rPr lang="en-US" altLang="zh-CN" b="1" i="1" kern="100" dirty="0">
                <a:latin typeface="Times New Roman"/>
                <a:cs typeface="Courier New"/>
              </a:rPr>
              <a:t>V</a:t>
            </a:r>
            <a:r>
              <a:rPr lang="zh-CN" altLang="zh-CN" b="1" kern="100" dirty="0">
                <a:latin typeface="Times New Roman"/>
                <a:cs typeface="Times New Roman"/>
              </a:rPr>
              <a:t>时，压强增大</a:t>
            </a:r>
            <a:r>
              <a:rPr lang="en-US" altLang="zh-CN" b="1" kern="100" dirty="0">
                <a:latin typeface="Times New Roman"/>
                <a:cs typeface="Courier New"/>
              </a:rPr>
              <a:t>20%</a:t>
            </a:r>
            <a:r>
              <a:rPr lang="zh-CN" altLang="zh-CN" b="1" kern="100" dirty="0">
                <a:latin typeface="Times New Roman"/>
                <a:cs typeface="Times New Roman"/>
              </a:rPr>
              <a:t>。若使瓶内气体体积减小</a:t>
            </a:r>
            <a:r>
              <a:rPr lang="en-US" altLang="zh-CN" b="1" kern="100" dirty="0">
                <a:latin typeface="Times New Roman"/>
                <a:cs typeface="Courier New"/>
              </a:rPr>
              <a:t>2Δ</a:t>
            </a:r>
            <a:r>
              <a:rPr lang="en-US" altLang="zh-CN" b="1" i="1" kern="100" dirty="0">
                <a:latin typeface="Times New Roman"/>
                <a:cs typeface="Courier New"/>
              </a:rPr>
              <a:t>V</a:t>
            </a:r>
            <a:r>
              <a:rPr lang="zh-CN" altLang="zh-CN" b="1" kern="100" dirty="0">
                <a:latin typeface="Times New Roman"/>
                <a:cs typeface="Times New Roman"/>
              </a:rPr>
              <a:t>，则其压强增</a:t>
            </a:r>
            <a:r>
              <a:rPr lang="zh-CN" altLang="zh-CN" b="1" kern="100" dirty="0" smtClean="0">
                <a:latin typeface="Times New Roman"/>
                <a:cs typeface="Times New Roman"/>
              </a:rPr>
              <a:t>大</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447675" indent="0" algn="just">
              <a:lnSpc>
                <a:spcPct val="140000"/>
              </a:lnSpc>
              <a:tabLst>
                <a:tab pos="5581015" algn="l"/>
              </a:tabLst>
            </a:pPr>
            <a:r>
              <a:rPr lang="en-US" altLang="zh-CN" b="1" kern="100" dirty="0">
                <a:latin typeface="Times New Roman"/>
                <a:cs typeface="Courier New"/>
              </a:rPr>
              <a:t>A</a:t>
            </a:r>
            <a:r>
              <a:rPr lang="zh-CN" altLang="zh-CN" b="1" kern="100" dirty="0">
                <a:latin typeface="Times New Roman"/>
                <a:cs typeface="Times New Roman"/>
              </a:rPr>
              <a:t>．</a:t>
            </a:r>
            <a:r>
              <a:rPr lang="en-US" altLang="zh-CN" b="1" kern="100" dirty="0">
                <a:latin typeface="Times New Roman"/>
                <a:cs typeface="Courier New"/>
              </a:rPr>
              <a:t>20%</a:t>
            </a:r>
            <a:r>
              <a:rPr lang="zh-CN" altLang="zh-CN" b="1" kern="100" dirty="0">
                <a:latin typeface="Times New Roman"/>
                <a:cs typeface="Times New Roman"/>
              </a:rPr>
              <a:t>　　　　　　　　　</a:t>
            </a:r>
            <a:r>
              <a:rPr lang="en-US" altLang="zh-CN" b="1" kern="100" dirty="0">
                <a:latin typeface="Times New Roman"/>
                <a:cs typeface="Courier New"/>
              </a:rPr>
              <a:t>	B</a:t>
            </a:r>
            <a:r>
              <a:rPr lang="zh-CN" altLang="zh-CN" b="1" kern="100" dirty="0">
                <a:latin typeface="Times New Roman"/>
                <a:cs typeface="Times New Roman"/>
              </a:rPr>
              <a:t>．</a:t>
            </a:r>
            <a:r>
              <a:rPr lang="en-US" altLang="zh-CN" b="1" kern="100" dirty="0">
                <a:latin typeface="Times New Roman"/>
                <a:cs typeface="Courier New"/>
              </a:rPr>
              <a:t>30%</a:t>
            </a:r>
            <a:endParaRPr lang="zh-CN" altLang="zh-CN" sz="1050" kern="100" dirty="0">
              <a:cs typeface="Courier New"/>
            </a:endParaRPr>
          </a:p>
          <a:p>
            <a:pPr marL="447675" indent="0" algn="just">
              <a:lnSpc>
                <a:spcPct val="140000"/>
              </a:lnSpc>
              <a:tabLst>
                <a:tab pos="5581015" algn="l"/>
              </a:tabLst>
            </a:pPr>
            <a:r>
              <a:rPr lang="en-US" altLang="zh-CN" b="1" kern="100" dirty="0">
                <a:latin typeface="Times New Roman"/>
                <a:cs typeface="Courier New"/>
              </a:rPr>
              <a:t>C</a:t>
            </a:r>
            <a:r>
              <a:rPr lang="zh-CN" altLang="zh-CN" b="1" kern="100" dirty="0">
                <a:latin typeface="Times New Roman"/>
                <a:cs typeface="Times New Roman"/>
              </a:rPr>
              <a:t>．</a:t>
            </a:r>
            <a:r>
              <a:rPr lang="en-US" altLang="zh-CN" b="1" kern="100" dirty="0">
                <a:latin typeface="Times New Roman"/>
                <a:cs typeface="Courier New"/>
              </a:rPr>
              <a:t>40% 	D</a:t>
            </a:r>
            <a:r>
              <a:rPr lang="zh-CN" altLang="zh-CN" b="1" kern="100" dirty="0">
                <a:latin typeface="Times New Roman"/>
                <a:cs typeface="Times New Roman"/>
              </a:rPr>
              <a:t>．</a:t>
            </a:r>
            <a:r>
              <a:rPr lang="en-US" altLang="zh-CN" b="1" kern="100" dirty="0">
                <a:latin typeface="Times New Roman"/>
                <a:cs typeface="Courier New"/>
              </a:rPr>
              <a:t>50%</a:t>
            </a:r>
            <a:endParaRPr lang="zh-CN" altLang="zh-CN" sz="1050" kern="100" dirty="0">
              <a:cs typeface="Courier New"/>
            </a:endParaRPr>
          </a:p>
          <a:p>
            <a:pPr marL="447675" indent="0" algn="just">
              <a:tabLst>
                <a:tab pos="5581015"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气</a:t>
            </a:r>
            <a:r>
              <a:rPr lang="zh-CN" altLang="zh-CN" b="1" kern="100" dirty="0">
                <a:latin typeface="Times New Roman"/>
                <a:ea typeface="楷体_GB2312"/>
                <a:cs typeface="Times New Roman"/>
              </a:rPr>
              <a:t>体做等温变化，由玻意耳定律得</a:t>
            </a:r>
            <a:r>
              <a:rPr lang="en-US" altLang="zh-CN" b="1" i="1" kern="100" dirty="0">
                <a:latin typeface="Times New Roman"/>
                <a:ea typeface="楷体_GB2312"/>
                <a:cs typeface="Courier New"/>
              </a:rPr>
              <a:t>pV</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1.2</a:t>
            </a:r>
            <a:r>
              <a:rPr lang="en-US" altLang="zh-CN" b="1" i="1" kern="100" dirty="0">
                <a:latin typeface="Times New Roman"/>
                <a:ea typeface="楷体_GB2312"/>
                <a:cs typeface="Courier New"/>
              </a:rPr>
              <a:t>p</a:t>
            </a:r>
            <a:r>
              <a:rPr lang="en-US" altLang="zh-CN" b="1" kern="100" dirty="0">
                <a:latin typeface="Times New Roman"/>
                <a:ea typeface="楷体_GB2312"/>
                <a:cs typeface="Courier New"/>
              </a:rPr>
              <a:t>(</a:t>
            </a:r>
            <a:r>
              <a:rPr lang="en-US" altLang="zh-CN" b="1" i="1" kern="100" dirty="0">
                <a:latin typeface="Times New Roman"/>
                <a:ea typeface="楷体_GB2312"/>
                <a:cs typeface="Courier New"/>
              </a:rPr>
              <a:t>V</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Δ</a:t>
            </a:r>
            <a:r>
              <a:rPr lang="en-US" altLang="zh-CN" b="1" i="1" kern="100" dirty="0">
                <a:latin typeface="Times New Roman"/>
                <a:ea typeface="楷体_GB2312"/>
                <a:cs typeface="Courier New"/>
              </a:rPr>
              <a:t>V</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pV</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p</a:t>
            </a:r>
            <a:r>
              <a:rPr lang="en-US" altLang="zh-CN" b="1" kern="100" dirty="0">
                <a:ea typeface="楷体_GB2312"/>
                <a:cs typeface="Times New Roman"/>
              </a:rPr>
              <a:t>′</a:t>
            </a:r>
            <a:r>
              <a:rPr lang="en-US" altLang="zh-CN" b="1" kern="100" dirty="0">
                <a:latin typeface="Times New Roman"/>
                <a:ea typeface="楷体_GB2312"/>
                <a:cs typeface="Courier New"/>
              </a:rPr>
              <a:t>(</a:t>
            </a:r>
            <a:r>
              <a:rPr lang="en-US" altLang="zh-CN" b="1" i="1" kern="100" dirty="0">
                <a:latin typeface="Times New Roman"/>
                <a:ea typeface="楷体_GB2312"/>
                <a:cs typeface="Courier New"/>
              </a:rPr>
              <a:t>V</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2Δ</a:t>
            </a:r>
            <a:r>
              <a:rPr lang="en-US" altLang="zh-CN" b="1" i="1" kern="100" dirty="0">
                <a:latin typeface="Times New Roman"/>
                <a:ea typeface="楷体_GB2312"/>
                <a:cs typeface="Courier New"/>
              </a:rPr>
              <a:t>V</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，解得</a:t>
            </a:r>
            <a:r>
              <a:rPr lang="en-US" altLang="zh-CN" b="1" i="1" kern="100" dirty="0">
                <a:latin typeface="Times New Roman"/>
                <a:ea typeface="楷体_GB2312"/>
                <a:cs typeface="Courier New"/>
              </a:rPr>
              <a:t>p</a:t>
            </a:r>
            <a:r>
              <a:rPr lang="en-US" altLang="zh-CN" b="1" kern="100" dirty="0">
                <a:ea typeface="楷体_GB2312"/>
                <a:cs typeface="Times New Roman"/>
              </a:rPr>
              <a:t>′</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1.5</a:t>
            </a:r>
            <a:r>
              <a:rPr lang="en-US" altLang="zh-CN" b="1" i="1" kern="100" dirty="0">
                <a:latin typeface="Times New Roman"/>
                <a:ea typeface="楷体_GB2312"/>
                <a:cs typeface="Courier New"/>
              </a:rPr>
              <a:t>p</a:t>
            </a:r>
            <a:r>
              <a:rPr lang="zh-CN" altLang="zh-CN" b="1" kern="100" dirty="0">
                <a:latin typeface="Times New Roman"/>
                <a:ea typeface="楷体_GB2312"/>
                <a:cs typeface="Times New Roman"/>
              </a:rPr>
              <a:t>，其压强增大</a:t>
            </a:r>
            <a:r>
              <a:rPr lang="en-US" altLang="zh-CN" b="1" kern="100" dirty="0">
                <a:latin typeface="Times New Roman"/>
                <a:ea typeface="楷体_GB2312"/>
                <a:cs typeface="Courier New"/>
              </a:rPr>
              <a:t>50%</a:t>
            </a:r>
            <a:r>
              <a:rPr lang="zh-CN" altLang="zh-CN" b="1" kern="100" dirty="0">
                <a:latin typeface="Times New Roman"/>
                <a:ea typeface="楷体_GB2312"/>
                <a:cs typeface="Times New Roman"/>
              </a:rPr>
              <a:t>，故</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正确。</a:t>
            </a:r>
            <a:endParaRPr lang="zh-CN" altLang="zh-CN" sz="1050" kern="100" dirty="0">
              <a:cs typeface="Courier New"/>
            </a:endParaRPr>
          </a:p>
          <a:p>
            <a:pPr marL="447675" indent="0">
              <a:lnSpc>
                <a:spcPct val="140000"/>
              </a:lnSpc>
            </a:pPr>
            <a:endParaRPr lang="zh-CN" altLang="en-US" dirty="0"/>
          </a:p>
        </p:txBody>
      </p:sp>
      <p:pic>
        <p:nvPicPr>
          <p:cNvPr id="43010" name="Picture 2" descr="新课程学案3培优高素养.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865339" y="80167"/>
            <a:ext cx="4464496" cy="5405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1" name="Picture 3" descr="F:\粤教版物理选择性必修第三册\21XRJWL2-12.TIF"/>
          <p:cNvPicPr>
            <a:picLocks noChangeAspect="1" noChangeArrowheads="1"/>
          </p:cNvPicPr>
          <p:nvPr/>
        </p:nvPicPr>
        <p:blipFill>
          <a:blip r:embed="rId4" r:link="rId5" cstate="print">
            <a:extLst>
              <a:ext uri="{28A0092B-C50C-407E-A947-70E740481C1C}">
                <a14:useLocalDpi xmlns:a14="http://schemas.microsoft.com/office/drawing/2010/main" val="0"/>
              </a:ext>
            </a:extLst>
          </a:blip>
          <a:srcRect/>
          <a:stretch>
            <a:fillRect/>
          </a:stretch>
        </p:blipFill>
        <p:spPr bwMode="auto">
          <a:xfrm>
            <a:off x="10562083" y="1357532"/>
            <a:ext cx="1152128" cy="14308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a:xfrm>
            <a:off x="6889675" y="5935910"/>
            <a:ext cx="1645002" cy="461665"/>
          </a:xfrm>
          <a:prstGeom prst="rect">
            <a:avLst/>
          </a:prstGeom>
        </p:spPr>
        <p:txBody>
          <a:bodyPr wrap="none">
            <a:spAutoFit/>
          </a:bodyPr>
          <a:lstStyle/>
          <a:p>
            <a:r>
              <a:rPr lang="zh-CN" altLang="zh-CN" sz="2400" b="1" kern="100" dirty="0">
                <a:solidFill>
                  <a:srgbClr val="FF0000"/>
                </a:solidFill>
                <a:latin typeface="Times New Roman"/>
                <a:ea typeface="黑体"/>
                <a:cs typeface="Times New Roman"/>
              </a:rPr>
              <a:t>答案：</a:t>
            </a:r>
            <a:r>
              <a:rPr lang="en-US" altLang="zh-CN" sz="2400" b="1" kern="100" dirty="0">
                <a:solidFill>
                  <a:prstClr val="black"/>
                </a:solidFill>
                <a:latin typeface="Times New Roman"/>
                <a:ea typeface="楷体_GB2312"/>
                <a:cs typeface="Courier New"/>
              </a:rPr>
              <a:t>D</a:t>
            </a:r>
            <a:r>
              <a:rPr lang="zh-CN" altLang="zh-CN" sz="2400" b="1" kern="100" dirty="0">
                <a:solidFill>
                  <a:prstClr val="black"/>
                </a:solidFill>
                <a:latin typeface="Times New Roman"/>
                <a:ea typeface="楷体_GB2312"/>
                <a:cs typeface="Times New Roman"/>
              </a:rPr>
              <a:t>　</a:t>
            </a:r>
            <a:endParaRPr lang="zh-CN" altLang="en-US" dirty="0"/>
          </a:p>
        </p:txBody>
      </p:sp>
    </p:spTree>
    <p:extLst>
      <p:ext uri="{BB962C8B-B14F-4D97-AF65-F5344CB8AC3E}">
        <p14:creationId xmlns:p14="http://schemas.microsoft.com/office/powerpoint/2010/main" val="1437274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7" end="7"/>
                                            </p:txEl>
                                          </p:spTgt>
                                        </p:tgtEl>
                                        <p:attrNameLst>
                                          <p:attrName>style.visibility</p:attrName>
                                        </p:attrNameLst>
                                      </p:cBhvr>
                                      <p:to>
                                        <p:strVal val="visible"/>
                                      </p:to>
                                    </p:set>
                                    <p:animEffect transition="in" filter="randombar(horizontal)">
                                      <p:cBhvr>
                                        <p:cTn id="7" dur="500"/>
                                        <p:tgtEl>
                                          <p:spTgt spid="2">
                                            <p:txEl>
                                              <p:pRg st="7" end="7"/>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953704626"/>
              </p:ext>
            </p:extLst>
          </p:nvPr>
        </p:nvGraphicFramePr>
        <p:xfrm>
          <a:off x="768995" y="980728"/>
          <a:ext cx="10367962" cy="2689225"/>
        </p:xfrm>
        <a:graphic>
          <a:graphicData uri="http://schemas.openxmlformats.org/presentationml/2006/ole">
            <mc:AlternateContent xmlns:mc="http://schemas.openxmlformats.org/markup-compatibility/2006">
              <mc:Choice xmlns:v="urn:schemas-microsoft-com:vml" Requires="v">
                <p:oleObj spid="_x0000_s4170" name="文档" r:id="rId3" imgW="10367808" imgH="2689779" progId="Word.Document.12">
                  <p:embed/>
                </p:oleObj>
              </mc:Choice>
              <mc:Fallback>
                <p:oleObj name="文档" r:id="rId3" imgW="10367808" imgH="2689779" progId="Word.Document.12">
                  <p:embed/>
                  <p:pic>
                    <p:nvPicPr>
                      <p:cNvPr id="0" name=""/>
                      <p:cNvPicPr/>
                      <p:nvPr/>
                    </p:nvPicPr>
                    <p:blipFill>
                      <a:blip r:embed="rId4"/>
                      <a:stretch>
                        <a:fillRect/>
                      </a:stretch>
                    </p:blipFill>
                    <p:spPr>
                      <a:xfrm>
                        <a:off x="768995" y="980728"/>
                        <a:ext cx="10367962" cy="2689225"/>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2452272282"/>
              </p:ext>
            </p:extLst>
          </p:nvPr>
        </p:nvGraphicFramePr>
        <p:xfrm>
          <a:off x="1129035" y="3669953"/>
          <a:ext cx="10367962" cy="1503363"/>
        </p:xfrm>
        <a:graphic>
          <a:graphicData uri="http://schemas.openxmlformats.org/presentationml/2006/ole">
            <mc:AlternateContent xmlns:mc="http://schemas.openxmlformats.org/markup-compatibility/2006">
              <mc:Choice xmlns:v="urn:schemas-microsoft-com:vml" Requires="v">
                <p:oleObj spid="_x0000_s4171" name="文档" r:id="rId5" imgW="10367808" imgH="1503800" progId="Word.Document.12">
                  <p:embed/>
                </p:oleObj>
              </mc:Choice>
              <mc:Fallback>
                <p:oleObj name="文档" r:id="rId5" imgW="10367808" imgH="1503800" progId="Word.Document.12">
                  <p:embed/>
                  <p:pic>
                    <p:nvPicPr>
                      <p:cNvPr id="0" name=""/>
                      <p:cNvPicPr/>
                      <p:nvPr/>
                    </p:nvPicPr>
                    <p:blipFill>
                      <a:blip r:embed="rId6"/>
                      <a:stretch>
                        <a:fillRect/>
                      </a:stretch>
                    </p:blipFill>
                    <p:spPr>
                      <a:xfrm>
                        <a:off x="1129035" y="3669953"/>
                        <a:ext cx="10367962" cy="1503363"/>
                      </a:xfrm>
                      <a:prstGeom prst="rect">
                        <a:avLst/>
                      </a:prstGeom>
                    </p:spPr>
                  </p:pic>
                </p:oleObj>
              </mc:Fallback>
            </mc:AlternateContent>
          </a:graphicData>
        </a:graphic>
      </p:graphicFrame>
      <p:sp>
        <p:nvSpPr>
          <p:cNvPr id="6" name="矩形 5"/>
          <p:cNvSpPr/>
          <p:nvPr/>
        </p:nvSpPr>
        <p:spPr>
          <a:xfrm>
            <a:off x="1068209" y="5224512"/>
            <a:ext cx="1645002" cy="461665"/>
          </a:xfrm>
          <a:prstGeom prst="rect">
            <a:avLst/>
          </a:prstGeom>
        </p:spPr>
        <p:txBody>
          <a:bodyPr wrap="none">
            <a:spAutoFit/>
          </a:bodyPr>
          <a:lstStyle/>
          <a:p>
            <a:r>
              <a:rPr lang="zh-CN" altLang="zh-CN" sz="2400" b="1" kern="100" dirty="0">
                <a:solidFill>
                  <a:srgbClr val="FF0000"/>
                </a:solidFill>
                <a:latin typeface="Times New Roman"/>
                <a:ea typeface="黑体"/>
                <a:cs typeface="Times New Roman"/>
              </a:rPr>
              <a:t>答案：</a:t>
            </a:r>
            <a:r>
              <a:rPr lang="en-US" altLang="zh-CN" sz="2400" b="1" kern="100" dirty="0">
                <a:latin typeface="Times New Roman"/>
                <a:ea typeface="楷体_GB2312"/>
              </a:rPr>
              <a:t>D</a:t>
            </a:r>
            <a:r>
              <a:rPr lang="zh-CN" altLang="zh-CN" sz="2400" b="1" kern="100" dirty="0">
                <a:latin typeface="Times New Roman"/>
                <a:ea typeface="楷体_GB2312"/>
                <a:cs typeface="Times New Roman"/>
              </a:rPr>
              <a:t>　</a:t>
            </a:r>
            <a:endParaRPr lang="zh-CN" altLang="en-US" sz="2400"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24979" y="116632"/>
            <a:ext cx="10975658" cy="4464498"/>
          </a:xfrm>
        </p:spPr>
        <p:txBody>
          <a:bodyPr/>
          <a:lstStyle/>
          <a:p>
            <a:pPr marL="447675" indent="-447675" algn="just">
              <a:tabLst>
                <a:tab pos="5581015" algn="l"/>
              </a:tabLst>
            </a:pPr>
            <a:r>
              <a:rPr lang="en-US" altLang="zh-CN" b="1" kern="100" dirty="0">
                <a:latin typeface="Times New Roman"/>
                <a:cs typeface="Courier New"/>
              </a:rPr>
              <a:t>2</a:t>
            </a:r>
            <a:r>
              <a:rPr lang="zh-CN" altLang="zh-CN" b="1" kern="100" dirty="0">
                <a:latin typeface="Times New Roman"/>
                <a:cs typeface="Times New Roman"/>
              </a:rPr>
              <a:t>．一种减震垫如图所示，上面布满了圆柱状薄膜气泡，每个气泡内充满体积为</a:t>
            </a:r>
            <a:r>
              <a:rPr lang="en-US" altLang="zh-CN" b="1" i="1" kern="100" dirty="0">
                <a:latin typeface="Times New Roman"/>
                <a:cs typeface="Courier New"/>
              </a:rPr>
              <a:t>V</a:t>
            </a:r>
            <a:r>
              <a:rPr lang="en-US" altLang="zh-CN" b="1" kern="100" baseline="-25000" dirty="0">
                <a:latin typeface="Times New Roman"/>
                <a:cs typeface="Courier New"/>
              </a:rPr>
              <a:t>0</a:t>
            </a:r>
            <a:r>
              <a:rPr lang="zh-CN" altLang="zh-CN" b="1" kern="100" dirty="0">
                <a:latin typeface="Times New Roman"/>
                <a:cs typeface="Times New Roman"/>
              </a:rPr>
              <a:t>、压强为</a:t>
            </a:r>
            <a:r>
              <a:rPr lang="en-US" altLang="zh-CN" b="1" i="1" kern="100" dirty="0">
                <a:latin typeface="Times New Roman"/>
                <a:cs typeface="Courier New"/>
              </a:rPr>
              <a:t>p</a:t>
            </a:r>
            <a:r>
              <a:rPr lang="en-US" altLang="zh-CN" b="1" kern="100" baseline="-25000" dirty="0">
                <a:latin typeface="Times New Roman"/>
                <a:cs typeface="Courier New"/>
              </a:rPr>
              <a:t>0</a:t>
            </a:r>
            <a:r>
              <a:rPr lang="zh-CN" altLang="zh-CN" b="1" kern="100" dirty="0">
                <a:latin typeface="Times New Roman"/>
                <a:cs typeface="Times New Roman"/>
              </a:rPr>
              <a:t>的气体。当平板状物品平放在气泡上时，气泡被压缩。若气泡内气体温度保持不变，当体积被压缩到</a:t>
            </a:r>
            <a:r>
              <a:rPr lang="en-US" altLang="zh-CN" b="1" i="1" kern="100" dirty="0">
                <a:latin typeface="Times New Roman"/>
                <a:cs typeface="Courier New"/>
              </a:rPr>
              <a:t>V</a:t>
            </a:r>
            <a:r>
              <a:rPr lang="zh-CN" altLang="zh-CN" b="1" kern="100" dirty="0">
                <a:latin typeface="Times New Roman"/>
                <a:cs typeface="Times New Roman"/>
              </a:rPr>
              <a:t>时，气泡与物品接触面的面积为</a:t>
            </a:r>
            <a:r>
              <a:rPr lang="en-US" altLang="zh-CN" b="1" i="1" kern="100" dirty="0">
                <a:latin typeface="Times New Roman"/>
                <a:cs typeface="Courier New"/>
              </a:rPr>
              <a:t>S</a:t>
            </a:r>
            <a:r>
              <a:rPr lang="zh-CN" altLang="zh-CN" b="1" kern="100" dirty="0">
                <a:latin typeface="Times New Roman"/>
                <a:cs typeface="Times New Roman"/>
              </a:rPr>
              <a:t>。求此时每个气泡内气体对接触面处薄膜的压力。</a:t>
            </a:r>
            <a:endParaRPr lang="zh-CN" altLang="zh-CN" sz="1050" kern="100" dirty="0">
              <a:cs typeface="Courier New"/>
            </a:endParaRPr>
          </a:p>
        </p:txBody>
      </p:sp>
      <p:pic>
        <p:nvPicPr>
          <p:cNvPr id="46082" name="Picture 2" descr="20XWL2-23.TIF"/>
          <p:cNvPicPr>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4153371" y="2492896"/>
            <a:ext cx="5130675" cy="1232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对象 3"/>
          <p:cNvGraphicFramePr>
            <a:graphicFrameLocks noChangeAspect="1"/>
          </p:cNvGraphicFramePr>
          <p:nvPr>
            <p:extLst>
              <p:ext uri="{D42A27DB-BD31-4B8C-83A1-F6EECF244321}">
                <p14:modId xmlns:p14="http://schemas.microsoft.com/office/powerpoint/2010/main" val="1139143241"/>
              </p:ext>
            </p:extLst>
          </p:nvPr>
        </p:nvGraphicFramePr>
        <p:xfrm>
          <a:off x="1057027" y="3717032"/>
          <a:ext cx="10367962" cy="2689225"/>
        </p:xfrm>
        <a:graphic>
          <a:graphicData uri="http://schemas.openxmlformats.org/presentationml/2006/ole">
            <mc:AlternateContent xmlns:mc="http://schemas.openxmlformats.org/markup-compatibility/2006">
              <mc:Choice xmlns:v="urn:schemas-microsoft-com:vml" Requires="v">
                <p:oleObj spid="_x0000_s46145" name="文档" r:id="rId5" imgW="10367808" imgH="2688699" progId="Word.Document.12">
                  <p:embed/>
                </p:oleObj>
              </mc:Choice>
              <mc:Fallback>
                <p:oleObj name="文档" r:id="rId5" imgW="10367808" imgH="2688699" progId="Word.Document.12">
                  <p:embed/>
                  <p:pic>
                    <p:nvPicPr>
                      <p:cNvPr id="0" name=""/>
                      <p:cNvPicPr/>
                      <p:nvPr/>
                    </p:nvPicPr>
                    <p:blipFill>
                      <a:blip r:embed="rId6"/>
                      <a:stretch>
                        <a:fillRect/>
                      </a:stretch>
                    </p:blipFill>
                    <p:spPr>
                      <a:xfrm>
                        <a:off x="1057027" y="3717032"/>
                        <a:ext cx="10367962" cy="2689225"/>
                      </a:xfrm>
                      <a:prstGeom prst="rect">
                        <a:avLst/>
                      </a:prstGeom>
                    </p:spPr>
                  </p:pic>
                </p:oleObj>
              </mc:Fallback>
            </mc:AlternateContent>
          </a:graphicData>
        </a:graphic>
      </p:graphicFrame>
      <p:graphicFrame>
        <p:nvGraphicFramePr>
          <p:cNvPr id="5" name="对象 4"/>
          <p:cNvGraphicFramePr>
            <a:graphicFrameLocks noChangeAspect="1"/>
          </p:cNvGraphicFramePr>
          <p:nvPr>
            <p:extLst>
              <p:ext uri="{D42A27DB-BD31-4B8C-83A1-F6EECF244321}">
                <p14:modId xmlns:p14="http://schemas.microsoft.com/office/powerpoint/2010/main" val="2864593360"/>
              </p:ext>
            </p:extLst>
          </p:nvPr>
        </p:nvGraphicFramePr>
        <p:xfrm>
          <a:off x="476101" y="5805264"/>
          <a:ext cx="2597150" cy="903287"/>
        </p:xfrm>
        <a:graphic>
          <a:graphicData uri="http://schemas.openxmlformats.org/presentationml/2006/ole">
            <mc:AlternateContent xmlns:mc="http://schemas.openxmlformats.org/markup-compatibility/2006">
              <mc:Choice xmlns:v="urn:schemas-microsoft-com:vml" Requires="v">
                <p:oleObj spid="_x0000_s46146" name="文档" r:id="rId7" imgW="2629144" imgH="910990" progId="Word.Document.12">
                  <p:embed/>
                </p:oleObj>
              </mc:Choice>
              <mc:Fallback>
                <p:oleObj name="文档" r:id="rId7" imgW="2629144" imgH="910990" progId="Word.Document.12">
                  <p:embed/>
                  <p:pic>
                    <p:nvPicPr>
                      <p:cNvPr id="0" name=""/>
                      <p:cNvPicPr/>
                      <p:nvPr/>
                    </p:nvPicPr>
                    <p:blipFill>
                      <a:blip r:embed="rId8"/>
                      <a:stretch>
                        <a:fillRect/>
                      </a:stretch>
                    </p:blipFill>
                    <p:spPr>
                      <a:xfrm>
                        <a:off x="476101" y="5805264"/>
                        <a:ext cx="2597150" cy="903287"/>
                      </a:xfrm>
                      <a:prstGeom prst="rect">
                        <a:avLst/>
                      </a:prstGeom>
                    </p:spPr>
                  </p:pic>
                </p:oleObj>
              </mc:Fallback>
            </mc:AlternateContent>
          </a:graphicData>
        </a:graphic>
      </p:graphicFrame>
    </p:spTree>
    <p:extLst>
      <p:ext uri="{BB962C8B-B14F-4D97-AF65-F5344CB8AC3E}">
        <p14:creationId xmlns:p14="http://schemas.microsoft.com/office/powerpoint/2010/main" val="1437274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52971" y="980728"/>
            <a:ext cx="10975658" cy="5040562"/>
          </a:xfrm>
        </p:spPr>
        <p:txBody>
          <a:bodyPr/>
          <a:lstStyle/>
          <a:p>
            <a:pPr marL="447675" indent="-447675" algn="just">
              <a:tabLst>
                <a:tab pos="5581015" algn="l"/>
              </a:tabLst>
            </a:pPr>
            <a:r>
              <a:rPr lang="zh-CN" altLang="zh-CN" b="1" kern="100" dirty="0">
                <a:solidFill>
                  <a:schemeClr val="accent2">
                    <a:lumMod val="50000"/>
                  </a:schemeClr>
                </a:solidFill>
                <a:latin typeface="Times New Roman"/>
                <a:ea typeface="黑体"/>
                <a:cs typeface="Times New Roman"/>
              </a:rPr>
              <a:t>二、注重学以致用和思维建模</a:t>
            </a:r>
            <a:endParaRPr lang="zh-CN" altLang="zh-CN" sz="1050" kern="100" dirty="0">
              <a:solidFill>
                <a:schemeClr val="accent2">
                  <a:lumMod val="50000"/>
                </a:schemeClr>
              </a:solidFill>
              <a:cs typeface="Courier New"/>
            </a:endParaRPr>
          </a:p>
          <a:p>
            <a:pPr marL="447675" indent="-447675" algn="just">
              <a:tabLst>
                <a:tab pos="5581015" algn="l"/>
              </a:tabLst>
            </a:pPr>
            <a:r>
              <a:rPr lang="en-US" altLang="zh-CN" b="1" kern="100" dirty="0">
                <a:latin typeface="Times New Roman"/>
                <a:cs typeface="Courier New"/>
              </a:rPr>
              <a:t>1</a:t>
            </a:r>
            <a:r>
              <a:rPr lang="zh-CN" altLang="zh-CN" b="1" kern="100" dirty="0">
                <a:latin typeface="Times New Roman"/>
                <a:cs typeface="Times New Roman"/>
              </a:rPr>
              <a:t>．各种卡通形状的氦气球，受到孩子们的喜欢，小孩一不小心松手，氦气球就会飞向天空，上升到一定高度会胀破，这是因</a:t>
            </a:r>
            <a:r>
              <a:rPr lang="zh-CN" altLang="zh-CN" b="1" kern="100" dirty="0" smtClean="0">
                <a:latin typeface="Times New Roman"/>
                <a:cs typeface="Times New Roman"/>
              </a:rPr>
              <a:t>为</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447675" indent="0" algn="just">
              <a:tabLst>
                <a:tab pos="5581015" algn="l"/>
              </a:tabLst>
            </a:pPr>
            <a:r>
              <a:rPr lang="en-US" altLang="zh-CN" b="1" kern="100" dirty="0" smtClean="0">
                <a:latin typeface="Times New Roman"/>
                <a:cs typeface="Courier New"/>
              </a:rPr>
              <a:t>A</a:t>
            </a:r>
            <a:r>
              <a:rPr lang="zh-CN" altLang="zh-CN" b="1" kern="100" dirty="0" smtClean="0">
                <a:latin typeface="Times New Roman"/>
                <a:cs typeface="Times New Roman"/>
              </a:rPr>
              <a:t>．球内氦气温度升高　　</a:t>
            </a:r>
            <a:r>
              <a:rPr lang="en-US" altLang="zh-CN" b="1" kern="100" dirty="0" smtClean="0">
                <a:latin typeface="Times New Roman"/>
                <a:cs typeface="Courier New"/>
              </a:rPr>
              <a:t>	B</a:t>
            </a:r>
            <a:r>
              <a:rPr lang="zh-CN" altLang="zh-CN" b="1" kern="100" dirty="0" smtClean="0">
                <a:latin typeface="Times New Roman"/>
                <a:cs typeface="Times New Roman"/>
              </a:rPr>
              <a:t>．球内氦气压强增大</a:t>
            </a:r>
            <a:endParaRPr lang="zh-CN" altLang="zh-CN" sz="1050" kern="100" dirty="0" smtClean="0">
              <a:cs typeface="Courier New"/>
            </a:endParaRPr>
          </a:p>
          <a:p>
            <a:pPr marL="447675" indent="0" algn="just">
              <a:tabLst>
                <a:tab pos="5581015" algn="l"/>
              </a:tabLst>
            </a:pPr>
            <a:r>
              <a:rPr lang="en-US" altLang="zh-CN" b="1" kern="100" dirty="0" smtClean="0">
                <a:latin typeface="Times New Roman"/>
                <a:cs typeface="Courier New"/>
              </a:rPr>
              <a:t>C</a:t>
            </a:r>
            <a:r>
              <a:rPr lang="zh-CN" altLang="zh-CN" b="1" kern="100" dirty="0">
                <a:latin typeface="Times New Roman"/>
                <a:cs typeface="Times New Roman"/>
              </a:rPr>
              <a:t>．球外空气压强减小</a:t>
            </a:r>
            <a:r>
              <a:rPr lang="zh-CN" altLang="zh-CN" b="1" kern="100" dirty="0">
                <a:ea typeface="Times New Roman"/>
                <a:cs typeface="Courier New"/>
              </a:rPr>
              <a:t> </a:t>
            </a:r>
            <a:r>
              <a:rPr lang="en-US" altLang="zh-CN" b="1" kern="100" dirty="0">
                <a:ea typeface="Times New Roman"/>
                <a:cs typeface="Courier New"/>
              </a:rPr>
              <a:t>	D</a:t>
            </a:r>
            <a:r>
              <a:rPr lang="zh-CN" altLang="zh-CN" b="1" kern="100" dirty="0">
                <a:latin typeface="Times New Roman"/>
                <a:cs typeface="Times New Roman"/>
              </a:rPr>
              <a:t>．以上说法均不正确</a:t>
            </a:r>
            <a:endParaRPr lang="zh-CN" altLang="zh-CN" sz="1050" kern="100" dirty="0">
              <a:cs typeface="Courier New"/>
            </a:endParaRPr>
          </a:p>
          <a:p>
            <a:pPr marL="447675" indent="0" algn="just">
              <a:tabLst>
                <a:tab pos="5581015"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气</a:t>
            </a:r>
            <a:r>
              <a:rPr lang="zh-CN" altLang="zh-CN" b="1" kern="100" dirty="0">
                <a:latin typeface="Times New Roman"/>
                <a:ea typeface="楷体_GB2312"/>
                <a:cs typeface="Times New Roman"/>
              </a:rPr>
              <a:t>球上升，由于高空处空气稀薄，球外气体的压强减小，球内气体要膨胀，到一定程度时，气球就会胀破，故选</a:t>
            </a:r>
            <a:r>
              <a:rPr lang="en-US" altLang="zh-CN" b="1" kern="100" dirty="0">
                <a:latin typeface="Times New Roman"/>
                <a:ea typeface="楷体_GB2312"/>
                <a:cs typeface="Courier New"/>
              </a:rPr>
              <a:t>C</a:t>
            </a:r>
            <a:r>
              <a:rPr lang="zh-CN" altLang="zh-CN" b="1" kern="100" dirty="0" smtClean="0">
                <a:latin typeface="Times New Roman"/>
                <a:ea typeface="楷体_GB2312"/>
                <a:cs typeface="Times New Roman"/>
              </a:rPr>
              <a:t>。</a:t>
            </a:r>
            <a:endParaRPr lang="en-US" altLang="zh-CN" b="1" kern="100" dirty="0" smtClean="0">
              <a:latin typeface="Times New Roman"/>
              <a:ea typeface="楷体_GB2312"/>
              <a:cs typeface="Times New Roman"/>
            </a:endParaRPr>
          </a:p>
          <a:p>
            <a:pPr marL="447675" indent="0" algn="just">
              <a:tabLst>
                <a:tab pos="5581015" algn="l"/>
              </a:tabLst>
            </a:pPr>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　</a:t>
            </a:r>
            <a:endParaRPr lang="en-US" altLang="zh-CN" b="1" kern="100" dirty="0" smtClean="0">
              <a:latin typeface="Times New Roman"/>
              <a:ea typeface="楷体_GB2312"/>
              <a:cs typeface="Times New Roman"/>
            </a:endParaRPr>
          </a:p>
          <a:p>
            <a:pPr marL="447675" indent="0" algn="just">
              <a:tabLst>
                <a:tab pos="5581015" algn="l"/>
              </a:tabLst>
            </a:pPr>
            <a:endParaRPr lang="zh-CN" altLang="zh-CN" sz="1050" kern="100" dirty="0">
              <a:cs typeface="Courier New"/>
            </a:endParaRPr>
          </a:p>
        </p:txBody>
      </p:sp>
    </p:spTree>
    <p:extLst>
      <p:ext uri="{BB962C8B-B14F-4D97-AF65-F5344CB8AC3E}">
        <p14:creationId xmlns:p14="http://schemas.microsoft.com/office/powerpoint/2010/main" val="1437274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animEffect transition="in" filter="randombar(horizontal)">
                                      <p:cBhvr>
                                        <p:cTn id="7" dur="500"/>
                                        <p:tgtEl>
                                          <p:spTgt spid="2">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5" end="5"/>
                                            </p:txEl>
                                          </p:spTgt>
                                        </p:tgtEl>
                                        <p:attrNameLst>
                                          <p:attrName>style.visibility</p:attrName>
                                        </p:attrNameLst>
                                      </p:cBhvr>
                                      <p:to>
                                        <p:strVal val="visible"/>
                                      </p:to>
                                    </p:set>
                                    <p:animEffect transition="in" filter="randombar(horizontal)">
                                      <p:cBhvr>
                                        <p:cTn id="12"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24979" y="476672"/>
            <a:ext cx="10975658" cy="5760642"/>
          </a:xfrm>
        </p:spPr>
        <p:txBody>
          <a:bodyPr/>
          <a:lstStyle/>
          <a:p>
            <a:pPr marL="447675" indent="-447675" algn="just">
              <a:tabLst>
                <a:tab pos="5581015" algn="l"/>
              </a:tabLst>
            </a:pPr>
            <a:r>
              <a:rPr lang="en-US" altLang="zh-CN" b="1" kern="100" dirty="0">
                <a:latin typeface="Times New Roman"/>
                <a:cs typeface="Courier New"/>
              </a:rPr>
              <a:t>2</a:t>
            </a:r>
            <a:r>
              <a:rPr lang="zh-CN" altLang="zh-CN" b="1" kern="100" dirty="0" smtClean="0">
                <a:latin typeface="Times New Roman"/>
                <a:cs typeface="Times New Roman"/>
              </a:rPr>
              <a:t>．</a:t>
            </a:r>
            <a:r>
              <a:rPr lang="en-US" altLang="zh-CN" b="1" kern="100" dirty="0" smtClean="0">
                <a:latin typeface="Times New Roman"/>
                <a:ea typeface="黑体"/>
                <a:cs typeface="Courier New"/>
              </a:rPr>
              <a:t>(</a:t>
            </a:r>
            <a:r>
              <a:rPr lang="zh-CN" altLang="zh-CN" b="1" kern="100" dirty="0" smtClean="0">
                <a:latin typeface="Times New Roman"/>
                <a:ea typeface="黑体"/>
                <a:cs typeface="Times New Roman"/>
              </a:rPr>
              <a:t>多</a:t>
            </a:r>
            <a:r>
              <a:rPr lang="zh-CN" altLang="zh-CN" b="1" kern="100" dirty="0">
                <a:latin typeface="Times New Roman"/>
                <a:ea typeface="黑体"/>
                <a:cs typeface="Times New Roman"/>
              </a:rPr>
              <a:t>选</a:t>
            </a:r>
            <a:r>
              <a:rPr lang="en-US" altLang="zh-CN" b="1" kern="100" dirty="0">
                <a:latin typeface="Times New Roman"/>
                <a:ea typeface="黑体"/>
                <a:cs typeface="Courier New"/>
              </a:rPr>
              <a:t>)</a:t>
            </a:r>
            <a:r>
              <a:rPr lang="zh-CN" altLang="zh-CN" b="1" kern="100" dirty="0">
                <a:latin typeface="Times New Roman"/>
                <a:cs typeface="Times New Roman"/>
              </a:rPr>
              <a:t>如图所示是医院给病人输液的部分装置示意图。在输液过程中，下列说法正确的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447675" indent="0" algn="just">
              <a:tabLst>
                <a:tab pos="5581015" algn="l"/>
              </a:tabLst>
            </a:pPr>
            <a:endParaRPr lang="en-US" altLang="zh-CN" b="1" kern="100" dirty="0" smtClean="0">
              <a:latin typeface="Times New Roman"/>
              <a:cs typeface="Courier New"/>
            </a:endParaRPr>
          </a:p>
          <a:p>
            <a:pPr marL="447675" indent="0" algn="just">
              <a:tabLst>
                <a:tab pos="5581015" algn="l"/>
              </a:tabLst>
            </a:pPr>
            <a:endParaRPr lang="en-US" altLang="zh-CN" b="1" kern="100" dirty="0">
              <a:latin typeface="Times New Roman"/>
              <a:cs typeface="Courier New"/>
            </a:endParaRPr>
          </a:p>
          <a:p>
            <a:pPr marL="447675" indent="0" algn="just">
              <a:tabLst>
                <a:tab pos="5581015" algn="l"/>
              </a:tabLst>
            </a:pPr>
            <a:endParaRPr lang="en-US" altLang="zh-CN" b="1" kern="100" dirty="0" smtClean="0">
              <a:latin typeface="Times New Roman"/>
              <a:cs typeface="Courier New"/>
            </a:endParaRPr>
          </a:p>
          <a:p>
            <a:pPr marL="447675" indent="0" algn="just">
              <a:tabLst>
                <a:tab pos="5581015" algn="l"/>
              </a:tabLst>
            </a:pPr>
            <a:r>
              <a:rPr lang="en-US" altLang="zh-CN" b="1" kern="100" dirty="0" smtClean="0">
                <a:latin typeface="Times New Roman"/>
                <a:cs typeface="Courier New"/>
              </a:rPr>
              <a:t>A</a:t>
            </a:r>
            <a:r>
              <a:rPr lang="zh-CN" altLang="zh-CN" b="1" kern="100" dirty="0">
                <a:latin typeface="Times New Roman"/>
                <a:cs typeface="Times New Roman"/>
              </a:rPr>
              <a:t>．</a:t>
            </a:r>
            <a:r>
              <a:rPr lang="en-US" altLang="zh-CN" b="1" i="1" kern="100" dirty="0">
                <a:latin typeface="Times New Roman"/>
                <a:cs typeface="Courier New"/>
              </a:rPr>
              <a:t>A</a:t>
            </a:r>
            <a:r>
              <a:rPr lang="zh-CN" altLang="zh-CN" b="1" kern="100" dirty="0">
                <a:latin typeface="Times New Roman"/>
                <a:cs typeface="Times New Roman"/>
              </a:rPr>
              <a:t>瓶中的药液先用完</a:t>
            </a:r>
            <a:endParaRPr lang="zh-CN" altLang="zh-CN" sz="1050" kern="100" dirty="0">
              <a:cs typeface="Courier New"/>
            </a:endParaRPr>
          </a:p>
          <a:p>
            <a:pPr marL="447675" indent="0" algn="just">
              <a:tabLst>
                <a:tab pos="5581015" algn="l"/>
              </a:tabLst>
            </a:pPr>
            <a:r>
              <a:rPr lang="en-US" altLang="zh-CN" b="1" kern="100" dirty="0">
                <a:latin typeface="Times New Roman"/>
                <a:cs typeface="Courier New"/>
              </a:rPr>
              <a:t>B</a:t>
            </a:r>
            <a:r>
              <a:rPr lang="zh-CN" altLang="zh-CN" b="1" kern="100" dirty="0">
                <a:latin typeface="Times New Roman"/>
                <a:cs typeface="Times New Roman"/>
              </a:rPr>
              <a:t>．当</a:t>
            </a:r>
            <a:r>
              <a:rPr lang="en-US" altLang="zh-CN" b="1" i="1" kern="100" dirty="0">
                <a:latin typeface="Times New Roman"/>
                <a:cs typeface="Courier New"/>
              </a:rPr>
              <a:t>A</a:t>
            </a:r>
            <a:r>
              <a:rPr lang="zh-CN" altLang="zh-CN" b="1" kern="100" dirty="0">
                <a:latin typeface="Times New Roman"/>
                <a:cs typeface="Times New Roman"/>
              </a:rPr>
              <a:t>瓶中液面下降时，</a:t>
            </a:r>
            <a:r>
              <a:rPr lang="en-US" altLang="zh-CN" b="1" i="1" kern="100" dirty="0">
                <a:latin typeface="Times New Roman"/>
                <a:cs typeface="Courier New"/>
              </a:rPr>
              <a:t>B</a:t>
            </a:r>
            <a:r>
              <a:rPr lang="zh-CN" altLang="zh-CN" b="1" kern="100" dirty="0">
                <a:latin typeface="Times New Roman"/>
                <a:cs typeface="Times New Roman"/>
              </a:rPr>
              <a:t>瓶内液面高度保持不变</a:t>
            </a:r>
            <a:endParaRPr lang="zh-CN" altLang="zh-CN" sz="1050" kern="100" dirty="0">
              <a:cs typeface="Courier New"/>
            </a:endParaRPr>
          </a:p>
          <a:p>
            <a:pPr marL="447675" indent="0" algn="just">
              <a:tabLst>
                <a:tab pos="5581015" algn="l"/>
              </a:tabLst>
            </a:pPr>
            <a:r>
              <a:rPr lang="en-US" altLang="zh-CN" b="1" kern="100" dirty="0">
                <a:latin typeface="Times New Roman"/>
                <a:cs typeface="Courier New"/>
              </a:rPr>
              <a:t>C</a:t>
            </a:r>
            <a:r>
              <a:rPr lang="zh-CN" altLang="zh-CN" b="1" kern="100" dirty="0">
                <a:latin typeface="Times New Roman"/>
                <a:cs typeface="Times New Roman"/>
              </a:rPr>
              <a:t>．随着液面下降，</a:t>
            </a:r>
            <a:r>
              <a:rPr lang="en-US" altLang="zh-CN" b="1" i="1" kern="100" dirty="0">
                <a:latin typeface="Times New Roman"/>
                <a:cs typeface="Courier New"/>
              </a:rPr>
              <a:t>A</a:t>
            </a:r>
            <a:r>
              <a:rPr lang="zh-CN" altLang="zh-CN" b="1" kern="100" dirty="0">
                <a:latin typeface="Times New Roman"/>
                <a:cs typeface="Times New Roman"/>
              </a:rPr>
              <a:t>瓶内</a:t>
            </a:r>
            <a:r>
              <a:rPr lang="en-US" altLang="zh-CN" b="1" i="1" kern="100" dirty="0">
                <a:latin typeface="Times New Roman"/>
                <a:cs typeface="Courier New"/>
              </a:rPr>
              <a:t>C</a:t>
            </a:r>
            <a:r>
              <a:rPr lang="zh-CN" altLang="zh-CN" b="1" kern="100" dirty="0">
                <a:latin typeface="Times New Roman"/>
                <a:cs typeface="Times New Roman"/>
              </a:rPr>
              <a:t>处气体压强逐渐增大</a:t>
            </a:r>
            <a:endParaRPr lang="zh-CN" altLang="zh-CN" sz="1050" kern="100" dirty="0">
              <a:cs typeface="Courier New"/>
            </a:endParaRPr>
          </a:p>
          <a:p>
            <a:pPr marL="447675" indent="0" algn="just">
              <a:tabLst>
                <a:tab pos="5581015" algn="l"/>
              </a:tabLst>
            </a:pPr>
            <a:r>
              <a:rPr lang="en-US" altLang="zh-CN" b="1" kern="100" dirty="0">
                <a:latin typeface="Times New Roman"/>
                <a:cs typeface="Courier New"/>
              </a:rPr>
              <a:t>D</a:t>
            </a:r>
            <a:r>
              <a:rPr lang="zh-CN" altLang="zh-CN" b="1" kern="100" dirty="0">
                <a:latin typeface="Times New Roman"/>
                <a:cs typeface="Times New Roman"/>
              </a:rPr>
              <a:t>．随着液面下降，</a:t>
            </a:r>
            <a:r>
              <a:rPr lang="en-US" altLang="zh-CN" b="1" i="1" kern="100" dirty="0">
                <a:latin typeface="Times New Roman"/>
                <a:cs typeface="Courier New"/>
              </a:rPr>
              <a:t>A</a:t>
            </a:r>
            <a:r>
              <a:rPr lang="zh-CN" altLang="zh-CN" b="1" kern="100" dirty="0">
                <a:latin typeface="Times New Roman"/>
                <a:cs typeface="Times New Roman"/>
              </a:rPr>
              <a:t>瓶内</a:t>
            </a:r>
            <a:r>
              <a:rPr lang="en-US" altLang="zh-CN" b="1" i="1" kern="100" dirty="0">
                <a:latin typeface="Times New Roman"/>
                <a:cs typeface="Courier New"/>
              </a:rPr>
              <a:t>C</a:t>
            </a:r>
            <a:r>
              <a:rPr lang="zh-CN" altLang="zh-CN" b="1" kern="100" dirty="0">
                <a:latin typeface="Times New Roman"/>
                <a:cs typeface="Times New Roman"/>
              </a:rPr>
              <a:t>处气体压强保持不变</a:t>
            </a:r>
            <a:endParaRPr lang="zh-CN" altLang="zh-CN" sz="1050" kern="100" dirty="0">
              <a:cs typeface="Courier New"/>
            </a:endParaRPr>
          </a:p>
        </p:txBody>
      </p:sp>
      <p:pic>
        <p:nvPicPr>
          <p:cNvPr id="47106" name="Picture 2" descr="21XRJWL2-13.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729435" y="1700810"/>
            <a:ext cx="2592288" cy="1843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3727464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1628800"/>
            <a:ext cx="10975658" cy="4104456"/>
          </a:xfrm>
        </p:spPr>
        <p:txBody>
          <a:bodyPr/>
          <a:lstStyle/>
          <a:p>
            <a:pPr indent="0" algn="just">
              <a:tabLst>
                <a:tab pos="5581015"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在</a:t>
            </a:r>
            <a:r>
              <a:rPr lang="zh-CN" altLang="zh-CN" b="1" kern="100" dirty="0">
                <a:latin typeface="Times New Roman"/>
                <a:ea typeface="楷体_GB2312"/>
                <a:cs typeface="Times New Roman"/>
              </a:rPr>
              <a:t>药液从</a:t>
            </a:r>
            <a:r>
              <a:rPr lang="en-US" altLang="zh-CN" b="1" i="1" kern="100" dirty="0">
                <a:latin typeface="Times New Roman"/>
                <a:ea typeface="楷体_GB2312"/>
                <a:cs typeface="Courier New"/>
              </a:rPr>
              <a:t>B</a:t>
            </a:r>
            <a:r>
              <a:rPr lang="zh-CN" altLang="zh-CN" b="1" kern="100" dirty="0">
                <a:latin typeface="Times New Roman"/>
                <a:ea typeface="楷体_GB2312"/>
                <a:cs typeface="Times New Roman"/>
              </a:rPr>
              <a:t>瓶中流出时，</a:t>
            </a:r>
            <a:r>
              <a:rPr lang="en-US" altLang="zh-CN" b="1" i="1" kern="100" dirty="0">
                <a:latin typeface="Times New Roman"/>
                <a:ea typeface="楷体_GB2312"/>
                <a:cs typeface="Courier New"/>
              </a:rPr>
              <a:t>B</a:t>
            </a:r>
            <a:r>
              <a:rPr lang="zh-CN" altLang="zh-CN" b="1" kern="100" dirty="0">
                <a:latin typeface="Times New Roman"/>
                <a:ea typeface="楷体_GB2312"/>
                <a:cs typeface="Times New Roman"/>
              </a:rPr>
              <a:t>瓶中封闭气体体积增大，温度不变，根据玻意耳定律知，气体压强减小，</a:t>
            </a:r>
            <a:r>
              <a:rPr lang="en-US" altLang="zh-CN" b="1" i="1" kern="100" dirty="0">
                <a:latin typeface="Times New Roman"/>
                <a:ea typeface="楷体_GB2312"/>
                <a:cs typeface="Courier New"/>
              </a:rPr>
              <a:t>A</a:t>
            </a:r>
            <a:r>
              <a:rPr lang="zh-CN" altLang="zh-CN" b="1" kern="100" dirty="0">
                <a:latin typeface="Times New Roman"/>
                <a:ea typeface="楷体_GB2312"/>
                <a:cs typeface="Times New Roman"/>
              </a:rPr>
              <a:t>瓶中气体将</a:t>
            </a:r>
            <a:r>
              <a:rPr lang="en-US" altLang="zh-CN" b="1" i="1" kern="100" dirty="0">
                <a:latin typeface="Times New Roman"/>
                <a:ea typeface="楷体_GB2312"/>
                <a:cs typeface="Courier New"/>
              </a:rPr>
              <a:t>A</a:t>
            </a:r>
            <a:r>
              <a:rPr lang="zh-CN" altLang="zh-CN" b="1" kern="100" dirty="0">
                <a:latin typeface="Times New Roman"/>
                <a:ea typeface="楷体_GB2312"/>
                <a:cs typeface="Times New Roman"/>
              </a:rPr>
              <a:t>瓶中药液压入</a:t>
            </a:r>
            <a:r>
              <a:rPr lang="en-US" altLang="zh-CN" b="1" i="1" kern="100" dirty="0">
                <a:latin typeface="Times New Roman"/>
                <a:ea typeface="楷体_GB2312"/>
                <a:cs typeface="Courier New"/>
              </a:rPr>
              <a:t>B</a:t>
            </a:r>
            <a:r>
              <a:rPr lang="zh-CN" altLang="zh-CN" b="1" kern="100" dirty="0">
                <a:latin typeface="Times New Roman"/>
                <a:ea typeface="楷体_GB2312"/>
                <a:cs typeface="Times New Roman"/>
              </a:rPr>
              <a:t>瓶补充，所以</a:t>
            </a:r>
            <a:r>
              <a:rPr lang="en-US" altLang="zh-CN" b="1" i="1" kern="100" dirty="0">
                <a:latin typeface="Times New Roman"/>
                <a:ea typeface="楷体_GB2312"/>
                <a:cs typeface="Courier New"/>
              </a:rPr>
              <a:t>B</a:t>
            </a:r>
            <a:r>
              <a:rPr lang="zh-CN" altLang="zh-CN" b="1" kern="100" dirty="0">
                <a:latin typeface="Times New Roman"/>
                <a:ea typeface="楷体_GB2312"/>
                <a:cs typeface="Times New Roman"/>
              </a:rPr>
              <a:t>中流出多少药液，</a:t>
            </a:r>
            <a:r>
              <a:rPr lang="en-US" altLang="zh-CN" b="1" i="1" kern="100" dirty="0">
                <a:latin typeface="Times New Roman"/>
                <a:ea typeface="楷体_GB2312"/>
                <a:cs typeface="Courier New"/>
              </a:rPr>
              <a:t>A</a:t>
            </a:r>
            <a:r>
              <a:rPr lang="zh-CN" altLang="zh-CN" b="1" kern="100" dirty="0">
                <a:latin typeface="Times New Roman"/>
                <a:ea typeface="楷体_GB2312"/>
                <a:cs typeface="Times New Roman"/>
              </a:rPr>
              <a:t>瓶就会有多少药液流入</a:t>
            </a:r>
            <a:r>
              <a:rPr lang="en-US" altLang="zh-CN" b="1" i="1" kern="100" dirty="0">
                <a:latin typeface="Times New Roman"/>
                <a:ea typeface="楷体_GB2312"/>
                <a:cs typeface="Courier New"/>
              </a:rPr>
              <a:t>B</a:t>
            </a:r>
            <a:r>
              <a:rPr lang="zh-CN" altLang="zh-CN" b="1" kern="100" dirty="0">
                <a:latin typeface="Times New Roman"/>
                <a:ea typeface="楷体_GB2312"/>
                <a:cs typeface="Times New Roman"/>
              </a:rPr>
              <a:t>瓶，所以</a:t>
            </a:r>
            <a:r>
              <a:rPr lang="en-US" altLang="zh-CN" b="1" i="1" kern="100" dirty="0">
                <a:latin typeface="Times New Roman"/>
                <a:ea typeface="楷体_GB2312"/>
                <a:cs typeface="Courier New"/>
              </a:rPr>
              <a:t>B</a:t>
            </a:r>
            <a:r>
              <a:rPr lang="zh-CN" altLang="zh-CN" b="1" kern="100" dirty="0">
                <a:latin typeface="Times New Roman"/>
                <a:ea typeface="楷体_GB2312"/>
                <a:cs typeface="Times New Roman"/>
              </a:rPr>
              <a:t>瓶液面高度保持不变，直到</a:t>
            </a:r>
            <a:r>
              <a:rPr lang="en-US" altLang="zh-CN" b="1" i="1" kern="100" dirty="0">
                <a:latin typeface="Times New Roman"/>
                <a:ea typeface="楷体_GB2312"/>
                <a:cs typeface="Courier New"/>
              </a:rPr>
              <a:t>A</a:t>
            </a:r>
            <a:r>
              <a:rPr lang="zh-CN" altLang="zh-CN" b="1" kern="100" dirty="0">
                <a:latin typeface="Times New Roman"/>
                <a:ea typeface="楷体_GB2312"/>
                <a:cs typeface="Times New Roman"/>
              </a:rPr>
              <a:t>瓶药液全部流入</a:t>
            </a:r>
            <a:r>
              <a:rPr lang="en-US" altLang="zh-CN" b="1" i="1" kern="100" dirty="0">
                <a:latin typeface="Times New Roman"/>
                <a:ea typeface="楷体_GB2312"/>
                <a:cs typeface="Courier New"/>
              </a:rPr>
              <a:t>B</a:t>
            </a:r>
            <a:r>
              <a:rPr lang="zh-CN" altLang="zh-CN" b="1" kern="100" dirty="0">
                <a:latin typeface="Times New Roman"/>
                <a:ea typeface="楷体_GB2312"/>
                <a:cs typeface="Times New Roman"/>
              </a:rPr>
              <a:t>瓶，所以</a:t>
            </a:r>
            <a:r>
              <a:rPr lang="en-US" altLang="zh-CN" b="1" i="1" kern="100" dirty="0">
                <a:latin typeface="Times New Roman"/>
                <a:ea typeface="楷体_GB2312"/>
                <a:cs typeface="Courier New"/>
              </a:rPr>
              <a:t>A</a:t>
            </a:r>
            <a:r>
              <a:rPr lang="zh-CN" altLang="zh-CN" b="1" kern="100" dirty="0">
                <a:latin typeface="Times New Roman"/>
                <a:ea typeface="楷体_GB2312"/>
                <a:cs typeface="Times New Roman"/>
              </a:rPr>
              <a:t>瓶药液先用完，故</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正确；</a:t>
            </a:r>
            <a:r>
              <a:rPr lang="en-US" altLang="zh-CN" b="1" i="1" kern="100" dirty="0">
                <a:latin typeface="Times New Roman"/>
                <a:ea typeface="楷体_GB2312"/>
                <a:cs typeface="Courier New"/>
              </a:rPr>
              <a:t>A</a:t>
            </a:r>
            <a:r>
              <a:rPr lang="zh-CN" altLang="zh-CN" b="1" kern="100" dirty="0">
                <a:latin typeface="Times New Roman"/>
                <a:ea typeface="楷体_GB2312"/>
                <a:cs typeface="Times New Roman"/>
              </a:rPr>
              <a:t>瓶瓶口处压强和大气压相等，但液面下降，药液产生的压强减小，因此</a:t>
            </a:r>
            <a:r>
              <a:rPr lang="en-US" altLang="zh-CN" b="1" i="1" kern="100" dirty="0">
                <a:latin typeface="Times New Roman"/>
                <a:ea typeface="楷体_GB2312"/>
                <a:cs typeface="Courier New"/>
              </a:rPr>
              <a:t>A</a:t>
            </a:r>
            <a:r>
              <a:rPr lang="zh-CN" altLang="zh-CN" b="1" kern="100" dirty="0">
                <a:latin typeface="Times New Roman"/>
                <a:ea typeface="楷体_GB2312"/>
                <a:cs typeface="Times New Roman"/>
              </a:rPr>
              <a:t>瓶内封闭气体压强增大，故</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正确，</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错误。</a:t>
            </a:r>
            <a:endParaRPr lang="zh-CN" altLang="zh-CN" sz="1050" kern="100" dirty="0">
              <a:cs typeface="Courier New"/>
            </a:endParaRPr>
          </a:p>
          <a:p>
            <a:pPr indent="0"/>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ABC</a:t>
            </a:r>
            <a:endParaRPr lang="zh-CN" altLang="en-US" dirty="0"/>
          </a:p>
        </p:txBody>
      </p:sp>
    </p:spTree>
    <p:extLst>
      <p:ext uri="{BB962C8B-B14F-4D97-AF65-F5344CB8AC3E}">
        <p14:creationId xmlns:p14="http://schemas.microsoft.com/office/powerpoint/2010/main" val="1437274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randombar(horizontal)">
                                      <p:cBhvr>
                                        <p:cTn id="7"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552971" y="620688"/>
            <a:ext cx="10975658" cy="4176464"/>
          </a:xfrm>
        </p:spPr>
        <p:txBody>
          <a:bodyPr/>
          <a:lstStyle/>
          <a:p>
            <a:pPr indent="267970" algn="just"/>
            <a:r>
              <a:rPr lang="en-US" altLang="zh-CN" b="1" kern="100" dirty="0">
                <a:latin typeface="Times New Roman"/>
                <a:cs typeface="Courier New"/>
              </a:rPr>
              <a:t>3</a:t>
            </a:r>
            <a:r>
              <a:rPr lang="zh-CN" altLang="zh-CN" b="1" kern="100" dirty="0" smtClean="0">
                <a:latin typeface="Times New Roman"/>
                <a:cs typeface="Times New Roman"/>
              </a:rPr>
              <a:t>．水</a:t>
            </a:r>
            <a:r>
              <a:rPr lang="zh-CN" altLang="zh-CN" b="1" kern="100" dirty="0">
                <a:latin typeface="Times New Roman"/>
                <a:cs typeface="Times New Roman"/>
              </a:rPr>
              <a:t>平放置的气体阻尼器模型截面如图所示，汽缸中间有一固定隔板，将汽缸内一定质量的某种理想气体分为两部分，</a:t>
            </a:r>
            <a:r>
              <a:rPr lang="en-US" altLang="zh-CN" b="1" kern="100" dirty="0">
                <a:latin typeface="Times New Roman"/>
                <a:cs typeface="Courier New"/>
              </a:rPr>
              <a:t>“H”</a:t>
            </a:r>
            <a:r>
              <a:rPr lang="zh-CN" altLang="zh-CN" b="1" kern="100" dirty="0">
                <a:latin typeface="Times New Roman"/>
                <a:cs typeface="Times New Roman"/>
              </a:rPr>
              <a:t>型</a:t>
            </a:r>
            <a:r>
              <a:rPr lang="zh-CN" altLang="zh-CN" b="1" kern="100" dirty="0" smtClean="0">
                <a:latin typeface="Times New Roman"/>
                <a:cs typeface="Times New Roman"/>
              </a:rPr>
              <a:t>连杆</a:t>
            </a:r>
            <a:r>
              <a:rPr lang="zh-CN" altLang="zh-CN" b="1" kern="100" dirty="0">
                <a:latin typeface="Times New Roman"/>
                <a:cs typeface="Times New Roman"/>
              </a:rPr>
              <a:t>活塞的刚性连杆从隔板中央圆孔穿过，连杆与隔板之间密封良好。设汽缸内、外压强均为大气压强</a:t>
            </a:r>
            <a:r>
              <a:rPr lang="en-US" altLang="zh-CN" b="1" i="1" kern="100" dirty="0">
                <a:latin typeface="Times New Roman"/>
              </a:rPr>
              <a:t>p</a:t>
            </a:r>
            <a:r>
              <a:rPr lang="en-US" altLang="zh-CN" b="1" kern="100" baseline="-25000" dirty="0">
                <a:latin typeface="Times New Roman"/>
              </a:rPr>
              <a:t>0</a:t>
            </a:r>
            <a:r>
              <a:rPr lang="zh-CN" altLang="zh-CN" b="1" kern="100" dirty="0">
                <a:latin typeface="Times New Roman"/>
                <a:cs typeface="Times New Roman"/>
              </a:rPr>
              <a:t>。活塞面积为</a:t>
            </a:r>
            <a:r>
              <a:rPr lang="en-US" altLang="zh-CN" b="1" i="1" kern="100" dirty="0">
                <a:latin typeface="Times New Roman"/>
              </a:rPr>
              <a:t>S</a:t>
            </a:r>
            <a:r>
              <a:rPr lang="zh-CN" altLang="zh-CN" b="1" kern="100" dirty="0">
                <a:latin typeface="Times New Roman"/>
                <a:cs typeface="Times New Roman"/>
              </a:rPr>
              <a:t>，隔板两侧气体体积均为</a:t>
            </a:r>
            <a:r>
              <a:rPr lang="en-US" altLang="zh-CN" b="1" i="1" kern="100" dirty="0">
                <a:latin typeface="Times New Roman"/>
              </a:rPr>
              <a:t>SL</a:t>
            </a:r>
            <a:r>
              <a:rPr lang="en-US" altLang="zh-CN" b="1" kern="100" baseline="-25000" dirty="0">
                <a:latin typeface="Times New Roman"/>
              </a:rPr>
              <a:t>0</a:t>
            </a:r>
            <a:r>
              <a:rPr lang="zh-CN" altLang="zh-CN" b="1" kern="100" dirty="0">
                <a:latin typeface="Times New Roman"/>
                <a:cs typeface="Times New Roman"/>
              </a:rPr>
              <a:t>，各接触面光滑。连杆的截面积忽略不计。现将整个装置缓慢旋转至竖直方向，稳定后，上部气体的体积为原来的，设整个过程温度保持不变，求：</a:t>
            </a:r>
            <a:endParaRPr lang="zh-CN" altLang="en-US" dirty="0"/>
          </a:p>
        </p:txBody>
      </p:sp>
      <p:pic>
        <p:nvPicPr>
          <p:cNvPr id="47106" name="Picture 2" descr="22WLGKHBJ-15.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195812" y="4149080"/>
            <a:ext cx="3917999" cy="1676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3727464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26585" y="708149"/>
            <a:ext cx="10975658" cy="4464498"/>
          </a:xfrm>
        </p:spPr>
        <p:txBody>
          <a:bodyPr/>
          <a:lstStyle/>
          <a:p>
            <a:pPr indent="267970" algn="just"/>
            <a:r>
              <a:rPr lang="en-US" altLang="zh-CN" b="1" kern="100" dirty="0">
                <a:latin typeface="Times New Roman"/>
                <a:cs typeface="Courier New"/>
              </a:rPr>
              <a:t>(1)</a:t>
            </a:r>
            <a:r>
              <a:rPr lang="zh-CN" altLang="zh-CN" b="1" kern="100" dirty="0">
                <a:latin typeface="Times New Roman"/>
                <a:cs typeface="Times New Roman"/>
              </a:rPr>
              <a:t>此时上、下部分气体的压强；</a:t>
            </a:r>
            <a:endParaRPr lang="zh-CN" altLang="zh-CN" kern="100" dirty="0">
              <a:cs typeface="Courier New"/>
            </a:endParaRPr>
          </a:p>
          <a:p>
            <a:pPr indent="267970" algn="just"/>
            <a:r>
              <a:rPr lang="en-US" altLang="zh-CN" b="1" kern="100" dirty="0">
                <a:latin typeface="Times New Roman"/>
                <a:cs typeface="Courier New"/>
              </a:rPr>
              <a:t>(2)“H”</a:t>
            </a:r>
            <a:r>
              <a:rPr lang="zh-CN" altLang="zh-CN" b="1" kern="100" dirty="0">
                <a:latin typeface="Times New Roman"/>
                <a:cs typeface="Times New Roman"/>
              </a:rPr>
              <a:t>型连杆活塞的质量</a:t>
            </a:r>
            <a:r>
              <a:rPr lang="en-US" altLang="zh-CN" b="1" kern="100" dirty="0">
                <a:latin typeface="Times New Roman"/>
                <a:cs typeface="Courier New"/>
              </a:rPr>
              <a:t>(</a:t>
            </a:r>
            <a:r>
              <a:rPr lang="zh-CN" altLang="zh-CN" b="1" kern="100" dirty="0">
                <a:latin typeface="Times New Roman"/>
                <a:cs typeface="Times New Roman"/>
              </a:rPr>
              <a:t>重力加速度大小为</a:t>
            </a:r>
            <a:r>
              <a:rPr lang="en-US" altLang="zh-CN" b="1" i="1" kern="100" dirty="0">
                <a:latin typeface="Times New Roman"/>
                <a:cs typeface="Courier New"/>
              </a:rPr>
              <a:t>g</a:t>
            </a:r>
            <a:r>
              <a:rPr lang="en-US" altLang="zh-CN" b="1" kern="100" dirty="0">
                <a:latin typeface="Times New Roman"/>
                <a:cs typeface="Courier New"/>
              </a:rPr>
              <a:t>)</a:t>
            </a:r>
            <a:r>
              <a:rPr lang="zh-CN" altLang="zh-CN" b="1" kern="100" dirty="0">
                <a:latin typeface="Times New Roman"/>
                <a:cs typeface="Times New Roman"/>
              </a:rPr>
              <a:t>。</a:t>
            </a:r>
            <a:endParaRPr lang="zh-CN" altLang="zh-CN" kern="100" dirty="0">
              <a:cs typeface="Courier New"/>
            </a:endParaRPr>
          </a:p>
          <a:p>
            <a:endParaRPr lang="zh-CN" altLang="en-US" dirty="0"/>
          </a:p>
        </p:txBody>
      </p:sp>
      <p:graphicFrame>
        <p:nvGraphicFramePr>
          <p:cNvPr id="5" name="对象 4"/>
          <p:cNvGraphicFramePr>
            <a:graphicFrameLocks noChangeAspect="1"/>
          </p:cNvGraphicFramePr>
          <p:nvPr>
            <p:extLst>
              <p:ext uri="{D42A27DB-BD31-4B8C-83A1-F6EECF244321}">
                <p14:modId xmlns:p14="http://schemas.microsoft.com/office/powerpoint/2010/main" val="2386090217"/>
              </p:ext>
            </p:extLst>
          </p:nvPr>
        </p:nvGraphicFramePr>
        <p:xfrm>
          <a:off x="821639" y="2108473"/>
          <a:ext cx="8739187" cy="4560887"/>
        </p:xfrm>
        <a:graphic>
          <a:graphicData uri="http://schemas.openxmlformats.org/presentationml/2006/ole">
            <mc:AlternateContent xmlns:mc="http://schemas.openxmlformats.org/markup-compatibility/2006">
              <mc:Choice xmlns:v="urn:schemas-microsoft-com:vml" Requires="v">
                <p:oleObj spid="_x0000_s48148" name="文档" r:id="rId3" imgW="8731562" imgH="4576639" progId="Word.Document.12">
                  <p:embed/>
                </p:oleObj>
              </mc:Choice>
              <mc:Fallback>
                <p:oleObj name="文档" r:id="rId3" imgW="8731562" imgH="4576639" progId="Word.Document.12">
                  <p:embed/>
                  <p:pic>
                    <p:nvPicPr>
                      <p:cNvPr id="0" name=""/>
                      <p:cNvPicPr/>
                      <p:nvPr/>
                    </p:nvPicPr>
                    <p:blipFill>
                      <a:blip r:embed="rId4"/>
                      <a:stretch>
                        <a:fillRect/>
                      </a:stretch>
                    </p:blipFill>
                    <p:spPr>
                      <a:xfrm>
                        <a:off x="821639" y="2108473"/>
                        <a:ext cx="8739187" cy="4560887"/>
                      </a:xfrm>
                      <a:prstGeom prst="rect">
                        <a:avLst/>
                      </a:prstGeom>
                    </p:spPr>
                  </p:pic>
                </p:oleObj>
              </mc:Fallback>
            </mc:AlternateContent>
          </a:graphicData>
        </a:graphic>
      </p:graphicFrame>
    </p:spTree>
    <p:extLst>
      <p:ext uri="{BB962C8B-B14F-4D97-AF65-F5344CB8AC3E}">
        <p14:creationId xmlns:p14="http://schemas.microsoft.com/office/powerpoint/2010/main" val="143727464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1734649391"/>
              </p:ext>
            </p:extLst>
          </p:nvPr>
        </p:nvGraphicFramePr>
        <p:xfrm>
          <a:off x="1159594" y="1721148"/>
          <a:ext cx="8034337" cy="2489200"/>
        </p:xfrm>
        <a:graphic>
          <a:graphicData uri="http://schemas.openxmlformats.org/presentationml/2006/ole">
            <mc:AlternateContent xmlns:mc="http://schemas.openxmlformats.org/markup-compatibility/2006">
              <mc:Choice xmlns:v="urn:schemas-microsoft-com:vml" Requires="v">
                <p:oleObj spid="_x0000_s49190" name="文档" r:id="rId3" imgW="8035555" imgH="2623143" progId="Word.Document.12">
                  <p:embed/>
                </p:oleObj>
              </mc:Choice>
              <mc:Fallback>
                <p:oleObj name="文档" r:id="rId3" imgW="8035555" imgH="2623143" progId="Word.Document.12">
                  <p:embed/>
                  <p:pic>
                    <p:nvPicPr>
                      <p:cNvPr id="0" name=""/>
                      <p:cNvPicPr/>
                      <p:nvPr/>
                    </p:nvPicPr>
                    <p:blipFill>
                      <a:blip r:embed="rId4"/>
                      <a:stretch>
                        <a:fillRect/>
                      </a:stretch>
                    </p:blipFill>
                    <p:spPr>
                      <a:xfrm>
                        <a:off x="1159594" y="1721148"/>
                        <a:ext cx="8034337" cy="2489200"/>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2569182514"/>
              </p:ext>
            </p:extLst>
          </p:nvPr>
        </p:nvGraphicFramePr>
        <p:xfrm>
          <a:off x="1164108" y="3525887"/>
          <a:ext cx="5268912" cy="911225"/>
        </p:xfrm>
        <a:graphic>
          <a:graphicData uri="http://schemas.openxmlformats.org/presentationml/2006/ole">
            <mc:AlternateContent xmlns:mc="http://schemas.openxmlformats.org/markup-compatibility/2006">
              <mc:Choice xmlns:v="urn:schemas-microsoft-com:vml" Requires="v">
                <p:oleObj spid="_x0000_s49191" name="文档" r:id="rId5" imgW="5269437" imgH="910686" progId="Word.Document.12">
                  <p:embed/>
                </p:oleObj>
              </mc:Choice>
              <mc:Fallback>
                <p:oleObj name="文档" r:id="rId5" imgW="5269437" imgH="910686" progId="Word.Document.12">
                  <p:embed/>
                  <p:pic>
                    <p:nvPicPr>
                      <p:cNvPr id="0" name=""/>
                      <p:cNvPicPr/>
                      <p:nvPr/>
                    </p:nvPicPr>
                    <p:blipFill>
                      <a:blip r:embed="rId6"/>
                      <a:stretch>
                        <a:fillRect/>
                      </a:stretch>
                    </p:blipFill>
                    <p:spPr>
                      <a:xfrm>
                        <a:off x="1164108" y="3525887"/>
                        <a:ext cx="5268912" cy="911225"/>
                      </a:xfrm>
                      <a:prstGeom prst="rect">
                        <a:avLst/>
                      </a:prstGeom>
                    </p:spPr>
                  </p:pic>
                </p:oleObj>
              </mc:Fallback>
            </mc:AlternateContent>
          </a:graphicData>
        </a:graphic>
      </p:graphicFrame>
    </p:spTree>
    <p:extLst>
      <p:ext uri="{BB962C8B-B14F-4D97-AF65-F5344CB8AC3E}">
        <p14:creationId xmlns:p14="http://schemas.microsoft.com/office/powerpoint/2010/main" val="1519354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81612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2007" y="1497547"/>
            <a:ext cx="944421" cy="3513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图片 12">
            <a:hlinkClick r:id="" action="ppaction://hlinkshowjump?jump=nextslide" highlightClick="1"/>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68811" y="1502660"/>
            <a:ext cx="9578899" cy="3495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文本框 816131">
            <a:hlinkClick r:id="rId5" action="ppaction://hlinkfile"/>
          </p:cNvPr>
          <p:cNvSpPr txBox="1"/>
          <p:nvPr/>
        </p:nvSpPr>
        <p:spPr>
          <a:xfrm>
            <a:off x="913011" y="2420888"/>
            <a:ext cx="10371137" cy="1338828"/>
          </a:xfrm>
          <a:prstGeom prst="rect">
            <a:avLst/>
          </a:prstGeom>
          <a:noFill/>
          <a:ln w="9525">
            <a:noFill/>
          </a:ln>
        </p:spPr>
        <p:txBody>
          <a:bodyPr vert="horz" wrap="square" lIns="91440" tIns="45720" rIns="91440" bIns="45720" numCol="1" anchor="t" anchorCtr="0" compatLnSpc="1">
            <a:prstTxWarp prst="textNoShape">
              <a:avLst/>
            </a:prstTxWarp>
            <a:spAutoFit/>
          </a:bodyPr>
          <a:lstStyle/>
          <a:p>
            <a:pPr algn="ctr" fontAlgn="base">
              <a:lnSpc>
                <a:spcPct val="150000"/>
              </a:lnSpc>
              <a:spcBef>
                <a:spcPct val="0"/>
              </a:spcBef>
              <a:spcAft>
                <a:spcPct val="0"/>
              </a:spcAft>
            </a:pPr>
            <a:r>
              <a:rPr lang="zh-CN"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a:effectLst>
                  <a:outerShdw blurRad="50800" dist="38100" algn="tr" rotWithShape="0">
                    <a:prstClr val="black">
                      <a:alpha val="40000"/>
                    </a:prstClr>
                  </a:outerShdw>
                </a:effectLst>
              </a:rPr>
              <a:t>课时跟踪检测</a:t>
            </a:r>
            <a:r>
              <a:rPr lang="zh-CN"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a:effectLst>
                  <a:outerShdw blurRad="50800" dist="38100" algn="tr" rotWithShape="0">
                    <a:prstClr val="black">
                      <a:alpha val="40000"/>
                    </a:prstClr>
                  </a:outerShdw>
                </a:effectLst>
              </a:rPr>
              <a:t>见</a:t>
            </a:r>
            <a:r>
              <a:rPr lang="zh-CN"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课时</a:t>
            </a:r>
            <a:r>
              <a:rPr lang="zh-CN" altLang="en-US"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跟踪</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检测（</a:t>
            </a:r>
            <a:r>
              <a:rPr lang="zh-CN" altLang="en-US"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四</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a:t>
            </a:r>
            <a:r>
              <a:rPr lang="en-US"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endParaRPr lang="en-US"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50000"/>
              </a:lnSpc>
              <a:spcBef>
                <a:spcPct val="0"/>
              </a:spcBef>
              <a:spcAft>
                <a:spcPct val="0"/>
              </a:spcAft>
              <a:buClrTx/>
              <a:buSzTx/>
              <a:buFontTx/>
              <a:buNone/>
              <a:tabLst/>
            </a:pPr>
            <a:r>
              <a:rPr kumimoji="0" lang="zh-CN" altLang="en-US" sz="2600" b="1"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ea typeface="宋体" pitchFamily="2" charset="-122"/>
              </a:rPr>
              <a:t> </a:t>
            </a:r>
            <a:r>
              <a:rPr kumimoji="0" lang="en-US" altLang="zh-CN" sz="2600" b="1" i="0" u="none" strike="noStrike" cap="none" normalizeH="0" baseline="0" dirty="0" smtClean="0">
                <a:ln>
                  <a:noFill/>
                </a:ln>
                <a:solidFill>
                  <a:srgbClr val="FF0000"/>
                </a:solidFill>
                <a:effectLst/>
                <a:latin typeface="隶书" pitchFamily="49" charset="-122"/>
                <a:ea typeface="隶书" pitchFamily="49" charset="-122"/>
              </a:rPr>
              <a:t>(</a:t>
            </a:r>
            <a:r>
              <a:rPr kumimoji="0" lang="zh-CN" altLang="zh-CN" sz="2600" b="1" i="0" u="none" strike="noStrike" cap="none" normalizeH="0" baseline="0" dirty="0" smtClean="0">
                <a:ln>
                  <a:noFill/>
                </a:ln>
                <a:solidFill>
                  <a:srgbClr val="FF0000"/>
                </a:solidFill>
                <a:effectLst/>
                <a:latin typeface="隶书" pitchFamily="49" charset="-122"/>
                <a:ea typeface="隶书" pitchFamily="49" charset="-122"/>
              </a:rPr>
              <a:t>单击进入电子文档</a:t>
            </a:r>
            <a:r>
              <a:rPr kumimoji="0" lang="en-US" altLang="zh-CN" sz="2600" b="1" i="0" u="none" strike="noStrike" cap="none" normalizeH="0" baseline="0" dirty="0" smtClean="0">
                <a:ln>
                  <a:noFill/>
                </a:ln>
                <a:solidFill>
                  <a:srgbClr val="FF0000"/>
                </a:solidFill>
                <a:effectLst/>
                <a:latin typeface="隶书" pitchFamily="49" charset="-122"/>
                <a:ea typeface="隶书" pitchFamily="49" charset="-122"/>
              </a:rPr>
              <a:t>)</a:t>
            </a:r>
            <a:endParaRPr kumimoji="0" lang="zh-CN" altLang="zh-CN" sz="1800" b="0" i="0" u="none" strike="noStrike" cap="none" normalizeH="0" baseline="0" dirty="0" smtClean="0">
              <a:ln>
                <a:noFill/>
              </a:ln>
              <a:solidFill>
                <a:schemeClr val="tx1"/>
              </a:solidFill>
              <a:effectLst/>
              <a:latin typeface="Arial" pitchFamily="34" charset="0"/>
              <a:ea typeface="宋体" pitchFamily="2" charset="-122"/>
            </a:endParaRPr>
          </a:p>
        </p:txBody>
      </p:sp>
    </p:spTree>
    <p:extLst>
      <p:ext uri="{BB962C8B-B14F-4D97-AF65-F5344CB8AC3E}">
        <p14:creationId xmlns:p14="http://schemas.microsoft.com/office/powerpoint/2010/main" val="3433778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75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1250"/>
                                        <p:tgtEl>
                                          <p:spTgt spid="14"/>
                                        </p:tgtEl>
                                      </p:cBhvr>
                                    </p:animEffect>
                                  </p:childTnLst>
                                </p:cTn>
                              </p:par>
                              <p:par>
                                <p:cTn id="8" presetID="22" presetClass="entr" presetSubtype="8" fill="hold" nodeType="withEffect">
                                  <p:stCondLst>
                                    <p:cond delay="25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12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 y="1590675"/>
            <a:ext cx="12155488" cy="3676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879398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2256817900"/>
              </p:ext>
            </p:extLst>
          </p:nvPr>
        </p:nvGraphicFramePr>
        <p:xfrm>
          <a:off x="766763" y="620688"/>
          <a:ext cx="10920412" cy="5832475"/>
        </p:xfrm>
        <a:graphic>
          <a:graphicData uri="http://schemas.openxmlformats.org/presentationml/2006/ole">
            <mc:AlternateContent xmlns:mc="http://schemas.openxmlformats.org/markup-compatibility/2006">
              <mc:Choice xmlns:v="urn:schemas-microsoft-com:vml" Requires="v">
                <p:oleObj spid="_x0000_s5158" name="文档" r:id="rId3" imgW="11375310" imgH="6085386" progId="Word.Document.12">
                  <p:embed/>
                </p:oleObj>
              </mc:Choice>
              <mc:Fallback>
                <p:oleObj name="文档" r:id="rId3" imgW="11375310" imgH="6085386" progId="Word.Document.12">
                  <p:embed/>
                  <p:pic>
                    <p:nvPicPr>
                      <p:cNvPr id="0" name=""/>
                      <p:cNvPicPr/>
                      <p:nvPr/>
                    </p:nvPicPr>
                    <p:blipFill>
                      <a:blip r:embed="rId4"/>
                      <a:stretch>
                        <a:fillRect/>
                      </a:stretch>
                    </p:blipFill>
                    <p:spPr>
                      <a:xfrm>
                        <a:off x="766763" y="620688"/>
                        <a:ext cx="10920412" cy="5832475"/>
                      </a:xfrm>
                      <a:prstGeom prst="rect">
                        <a:avLst/>
                      </a:prstGeom>
                    </p:spPr>
                  </p:pic>
                </p:oleObj>
              </mc:Fallback>
            </mc:AlternateContent>
          </a:graphicData>
        </a:graphic>
      </p:graphicFrame>
      <p:sp>
        <p:nvSpPr>
          <p:cNvPr id="5" name="矩形 4"/>
          <p:cNvSpPr/>
          <p:nvPr/>
        </p:nvSpPr>
        <p:spPr>
          <a:xfrm>
            <a:off x="1248332" y="2204839"/>
            <a:ext cx="2040943" cy="461665"/>
          </a:xfrm>
          <a:prstGeom prst="rect">
            <a:avLst/>
          </a:prstGeom>
        </p:spPr>
        <p:txBody>
          <a:bodyPr wrap="none">
            <a:spAutoFit/>
          </a:bodyPr>
          <a:lstStyle/>
          <a:p>
            <a:r>
              <a:rPr lang="zh-CN" altLang="zh-CN" sz="2400" b="1" kern="100" dirty="0">
                <a:solidFill>
                  <a:srgbClr val="FF0000"/>
                </a:solidFill>
                <a:latin typeface="Times New Roman"/>
                <a:cs typeface="Times New Roman"/>
              </a:rPr>
              <a:t>双曲线的一支</a:t>
            </a:r>
            <a:endParaRPr lang="zh-CN" altLang="en-US" sz="2400" dirty="0"/>
          </a:p>
        </p:txBody>
      </p:sp>
      <p:sp>
        <p:nvSpPr>
          <p:cNvPr id="6" name="矩形 5"/>
          <p:cNvSpPr/>
          <p:nvPr/>
        </p:nvSpPr>
        <p:spPr>
          <a:xfrm>
            <a:off x="8689875" y="2247230"/>
            <a:ext cx="1112805" cy="461665"/>
          </a:xfrm>
          <a:prstGeom prst="rect">
            <a:avLst/>
          </a:prstGeom>
        </p:spPr>
        <p:txBody>
          <a:bodyPr wrap="none">
            <a:spAutoFit/>
          </a:bodyPr>
          <a:lstStyle/>
          <a:p>
            <a:r>
              <a:rPr lang="zh-CN" altLang="zh-CN" sz="2400" b="1" kern="100" dirty="0">
                <a:solidFill>
                  <a:srgbClr val="FF0000"/>
                </a:solidFill>
                <a:latin typeface="Times New Roman"/>
                <a:cs typeface="Times New Roman"/>
              </a:rPr>
              <a:t>等温线</a:t>
            </a:r>
            <a:endParaRPr lang="zh-CN" altLang="en-US" sz="2400" dirty="0"/>
          </a:p>
        </p:txBody>
      </p:sp>
      <p:sp>
        <p:nvSpPr>
          <p:cNvPr id="7" name="矩形 6"/>
          <p:cNvSpPr/>
          <p:nvPr/>
        </p:nvSpPr>
        <p:spPr>
          <a:xfrm>
            <a:off x="9924021" y="4005039"/>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sz="2400" dirty="0">
              <a:solidFill>
                <a:srgbClr val="FF0000"/>
              </a:solidFill>
            </a:endParaRPr>
          </a:p>
        </p:txBody>
      </p:sp>
      <p:sp>
        <p:nvSpPr>
          <p:cNvPr id="8" name="矩形 7"/>
          <p:cNvSpPr/>
          <p:nvPr/>
        </p:nvSpPr>
        <p:spPr>
          <a:xfrm>
            <a:off x="9924021" y="4725119"/>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sz="2400" dirty="0">
              <a:solidFill>
                <a:srgbClr val="FF0000"/>
              </a:solidFill>
            </a:endParaRPr>
          </a:p>
        </p:txBody>
      </p:sp>
      <p:sp>
        <p:nvSpPr>
          <p:cNvPr id="9" name="矩形 8"/>
          <p:cNvSpPr/>
          <p:nvPr/>
        </p:nvSpPr>
        <p:spPr>
          <a:xfrm>
            <a:off x="9924021" y="5445199"/>
            <a:ext cx="494046" cy="461665"/>
          </a:xfrm>
          <a:prstGeom prst="rect">
            <a:avLst/>
          </a:prstGeom>
        </p:spPr>
        <p:txBody>
          <a:bodyPr wrap="none">
            <a:spAutoFit/>
          </a:bodyPr>
          <a:lstStyle/>
          <a:p>
            <a:r>
              <a:rPr lang="en-US" altLang="zh-CN" sz="2400" b="1" dirty="0">
                <a:solidFill>
                  <a:srgbClr val="FF0000"/>
                </a:solidFill>
              </a:rPr>
              <a:t>×</a:t>
            </a:r>
            <a:endParaRPr lang="zh-CN" altLang="en-US" sz="2400" dirty="0">
              <a:solidFill>
                <a:srgbClr val="FF0000"/>
              </a:solidFill>
            </a:endParaRPr>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randombar(horizont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randombar(horizontal)">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71164" y="332656"/>
            <a:ext cx="10975658" cy="4464498"/>
          </a:xfrm>
        </p:spPr>
        <p:txBody>
          <a:bodyPr/>
          <a:lstStyle/>
          <a:p>
            <a:pPr marL="534988" indent="-534988" algn="just">
              <a:tabLst>
                <a:tab pos="5581015" algn="l"/>
              </a:tabLst>
            </a:pPr>
            <a:r>
              <a:rPr lang="en-US" altLang="zh-CN" b="1" kern="100" dirty="0">
                <a:latin typeface="Times New Roman"/>
                <a:cs typeface="Courier New"/>
              </a:rPr>
              <a:t>3</a:t>
            </a:r>
            <a:r>
              <a:rPr lang="zh-CN" altLang="zh-CN" b="1" kern="100" dirty="0">
                <a:latin typeface="Times New Roman"/>
                <a:cs typeface="Times New Roman"/>
              </a:rPr>
              <a:t>．选一选</a:t>
            </a:r>
            <a:endParaRPr lang="zh-CN" altLang="zh-CN" sz="1050" kern="100" dirty="0">
              <a:cs typeface="Courier New"/>
            </a:endParaRPr>
          </a:p>
          <a:p>
            <a:pPr marL="534988" indent="0" algn="just">
              <a:tabLst>
                <a:tab pos="5581015" algn="l"/>
              </a:tabLst>
            </a:pPr>
            <a:r>
              <a:rPr lang="en-US" altLang="zh-CN" b="1" kern="100" dirty="0">
                <a:latin typeface="Times New Roman"/>
                <a:ea typeface="黑体"/>
                <a:cs typeface="Courier New"/>
              </a:rPr>
              <a:t>(</a:t>
            </a:r>
            <a:r>
              <a:rPr lang="zh-CN" altLang="zh-CN" b="1" kern="100" dirty="0">
                <a:latin typeface="Times New Roman"/>
                <a:ea typeface="黑体"/>
                <a:cs typeface="Times New Roman"/>
              </a:rPr>
              <a:t>多选</a:t>
            </a:r>
            <a:r>
              <a:rPr lang="en-US" altLang="zh-CN" b="1" kern="100" dirty="0">
                <a:latin typeface="Times New Roman"/>
                <a:ea typeface="黑体"/>
                <a:cs typeface="Courier New"/>
              </a:rPr>
              <a:t>)</a:t>
            </a:r>
            <a:r>
              <a:rPr lang="zh-CN" altLang="zh-CN" b="1" kern="100" dirty="0">
                <a:latin typeface="Times New Roman"/>
                <a:cs typeface="Times New Roman"/>
              </a:rPr>
              <a:t>如图所示，</a:t>
            </a:r>
            <a:r>
              <a:rPr lang="en-US" altLang="zh-CN" b="1" i="1" kern="100" dirty="0">
                <a:latin typeface="Times New Roman"/>
                <a:cs typeface="Courier New"/>
              </a:rPr>
              <a:t>p</a:t>
            </a:r>
            <a:r>
              <a:rPr lang="zh-CN" altLang="zh-CN" b="1" kern="100" dirty="0">
                <a:latin typeface="Times New Roman"/>
                <a:cs typeface="Times New Roman"/>
              </a:rPr>
              <a:t>表示压强，</a:t>
            </a:r>
            <a:r>
              <a:rPr lang="en-US" altLang="zh-CN" b="1" i="1" kern="100" dirty="0">
                <a:latin typeface="Times New Roman"/>
                <a:cs typeface="Courier New"/>
              </a:rPr>
              <a:t>V</a:t>
            </a:r>
            <a:r>
              <a:rPr lang="zh-CN" altLang="zh-CN" b="1" kern="100" dirty="0">
                <a:latin typeface="Times New Roman"/>
                <a:cs typeface="Times New Roman"/>
              </a:rPr>
              <a:t>表示体积，</a:t>
            </a:r>
            <a:r>
              <a:rPr lang="en-US" altLang="zh-CN" b="1" i="1" kern="100" dirty="0">
                <a:latin typeface="Times New Roman"/>
                <a:cs typeface="Courier New"/>
              </a:rPr>
              <a:t>T</a:t>
            </a:r>
            <a:r>
              <a:rPr lang="zh-CN" altLang="zh-CN" b="1" kern="100" dirty="0">
                <a:latin typeface="Times New Roman"/>
                <a:cs typeface="Times New Roman"/>
              </a:rPr>
              <a:t>为热力学温度，下图中能正确描述一定质量的气体发生等温变化的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534988" indent="0"/>
            <a:endParaRPr lang="zh-CN" altLang="en-US" dirty="0"/>
          </a:p>
        </p:txBody>
      </p:sp>
      <p:pic>
        <p:nvPicPr>
          <p:cNvPr id="6146" name="Picture 2" descr="20XWL2-20.TIF"/>
          <p:cNvPicPr>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2718633" y="2169037"/>
            <a:ext cx="6480720" cy="1692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对象 2"/>
          <p:cNvGraphicFramePr>
            <a:graphicFrameLocks noChangeAspect="1"/>
          </p:cNvGraphicFramePr>
          <p:nvPr>
            <p:extLst>
              <p:ext uri="{D42A27DB-BD31-4B8C-83A1-F6EECF244321}">
                <p14:modId xmlns:p14="http://schemas.microsoft.com/office/powerpoint/2010/main" val="3574494786"/>
              </p:ext>
            </p:extLst>
          </p:nvPr>
        </p:nvGraphicFramePr>
        <p:xfrm>
          <a:off x="975220" y="3981921"/>
          <a:ext cx="10594975" cy="2111375"/>
        </p:xfrm>
        <a:graphic>
          <a:graphicData uri="http://schemas.openxmlformats.org/presentationml/2006/ole">
            <mc:AlternateContent xmlns:mc="http://schemas.openxmlformats.org/markup-compatibility/2006">
              <mc:Choice xmlns:v="urn:schemas-microsoft-com:vml" Requires="v">
                <p:oleObj spid="_x0000_s6182" name="文档" r:id="rId5" imgW="10969216" imgH="2199910" progId="Word.Document.12">
                  <p:embed/>
                </p:oleObj>
              </mc:Choice>
              <mc:Fallback>
                <p:oleObj name="文档" r:id="rId5" imgW="10969216" imgH="2199910" progId="Word.Document.12">
                  <p:embed/>
                  <p:pic>
                    <p:nvPicPr>
                      <p:cNvPr id="0" name=""/>
                      <p:cNvPicPr/>
                      <p:nvPr/>
                    </p:nvPicPr>
                    <p:blipFill>
                      <a:blip r:embed="rId6"/>
                      <a:stretch>
                        <a:fillRect/>
                      </a:stretch>
                    </p:blipFill>
                    <p:spPr>
                      <a:xfrm>
                        <a:off x="975220" y="3981921"/>
                        <a:ext cx="10594975" cy="2111375"/>
                      </a:xfrm>
                      <a:prstGeom prst="rect">
                        <a:avLst/>
                      </a:prstGeom>
                    </p:spPr>
                  </p:pic>
                </p:oleObj>
              </mc:Fallback>
            </mc:AlternateContent>
          </a:graphicData>
        </a:graphic>
      </p:graphicFrame>
      <p:sp>
        <p:nvSpPr>
          <p:cNvPr id="5" name="矩形 4"/>
          <p:cNvSpPr/>
          <p:nvPr/>
        </p:nvSpPr>
        <p:spPr>
          <a:xfrm>
            <a:off x="975220" y="6063679"/>
            <a:ext cx="1540806" cy="461665"/>
          </a:xfrm>
          <a:prstGeom prst="rect">
            <a:avLst/>
          </a:prstGeom>
        </p:spPr>
        <p:txBody>
          <a:bodyPr wrap="none">
            <a:spAutoFit/>
          </a:bodyPr>
          <a:lstStyle/>
          <a:p>
            <a:r>
              <a:rPr lang="zh-CN" altLang="zh-CN" sz="2400" b="1" kern="100" dirty="0">
                <a:solidFill>
                  <a:srgbClr val="FF0000"/>
                </a:solidFill>
                <a:latin typeface="Times New Roman"/>
                <a:ea typeface="黑体"/>
                <a:cs typeface="Times New Roman"/>
              </a:rPr>
              <a:t>答案：</a:t>
            </a:r>
            <a:r>
              <a:rPr lang="en-US" altLang="zh-CN" sz="2400" b="1" kern="100" dirty="0">
                <a:latin typeface="Times New Roman"/>
                <a:ea typeface="楷体_GB2312"/>
              </a:rPr>
              <a:t>AB</a:t>
            </a:r>
            <a:endParaRPr lang="zh-CN" altLang="en-US" sz="2400"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94537" y="1052734"/>
            <a:ext cx="10975658" cy="5328594"/>
          </a:xfrm>
        </p:spPr>
        <p:txBody>
          <a:bodyPr/>
          <a:lstStyle/>
          <a:p>
            <a:pPr indent="612140" algn="ctr">
              <a:tabLst>
                <a:tab pos="5581015" algn="l"/>
              </a:tabLst>
            </a:pPr>
            <a:r>
              <a:rPr lang="zh-CN" altLang="zh-CN" b="1" kern="100" dirty="0">
                <a:solidFill>
                  <a:srgbClr val="7030A0"/>
                </a:solidFill>
                <a:latin typeface="Times New Roman"/>
                <a:cs typeface="Times New Roman"/>
              </a:rPr>
              <a:t>探究</a:t>
            </a:r>
            <a:r>
              <a:rPr lang="en-US" altLang="zh-CN" b="1" kern="100" dirty="0">
                <a:solidFill>
                  <a:srgbClr val="7030A0"/>
                </a:solidFill>
                <a:latin typeface="Symbol"/>
                <a:cs typeface="Times New Roman"/>
              </a:rPr>
              <a:t>(</a:t>
            </a:r>
            <a:r>
              <a:rPr lang="zh-CN" altLang="zh-CN" b="1" kern="100" dirty="0">
                <a:solidFill>
                  <a:srgbClr val="7030A0"/>
                </a:solidFill>
                <a:latin typeface="Times New Roman"/>
                <a:cs typeface="Times New Roman"/>
              </a:rPr>
              <a:t>一</a:t>
            </a:r>
            <a:r>
              <a:rPr lang="en-US" altLang="zh-CN" b="1" kern="100" dirty="0">
                <a:solidFill>
                  <a:srgbClr val="7030A0"/>
                </a:solidFill>
                <a:latin typeface="Symbol"/>
                <a:cs typeface="Times New Roman"/>
              </a:rPr>
              <a:t>)</a:t>
            </a:r>
            <a:r>
              <a:rPr lang="zh-CN" altLang="zh-CN" b="1" kern="100" dirty="0">
                <a:solidFill>
                  <a:srgbClr val="7030A0"/>
                </a:solidFill>
                <a:latin typeface="Times New Roman"/>
                <a:cs typeface="Times New Roman"/>
              </a:rPr>
              <a:t>　　封闭气体压强的计算</a:t>
            </a:r>
            <a:endParaRPr lang="zh-CN" altLang="zh-CN" sz="1050" kern="100" dirty="0">
              <a:solidFill>
                <a:srgbClr val="7030A0"/>
              </a:solidFill>
              <a:cs typeface="Courier New"/>
            </a:endParaRPr>
          </a:p>
          <a:p>
            <a:pPr indent="612140">
              <a:tabLst>
                <a:tab pos="5581015" algn="l"/>
              </a:tabLst>
            </a:pPr>
            <a:r>
              <a:rPr lang="en-US" altLang="zh-CN" b="1" kern="100" dirty="0">
                <a:solidFill>
                  <a:srgbClr val="006666"/>
                </a:solidFill>
                <a:latin typeface="Times New Roman"/>
                <a:ea typeface="黑体"/>
                <a:cs typeface="Courier New"/>
              </a:rPr>
              <a:t>[</a:t>
            </a:r>
            <a:r>
              <a:rPr lang="zh-CN" altLang="zh-CN" b="1" kern="100" dirty="0">
                <a:solidFill>
                  <a:srgbClr val="006666"/>
                </a:solidFill>
                <a:latin typeface="Times New Roman"/>
                <a:ea typeface="黑体"/>
                <a:cs typeface="Times New Roman"/>
              </a:rPr>
              <a:t>问题驱动</a:t>
            </a:r>
            <a:r>
              <a:rPr lang="en-US" altLang="zh-CN" b="1" kern="100" dirty="0">
                <a:solidFill>
                  <a:srgbClr val="006666"/>
                </a:solidFill>
                <a:latin typeface="Times New Roman"/>
                <a:ea typeface="黑体"/>
                <a:cs typeface="Courier New"/>
              </a:rPr>
              <a:t>]</a:t>
            </a:r>
            <a:endParaRPr lang="zh-CN" altLang="zh-CN" sz="1050" kern="100" dirty="0">
              <a:cs typeface="Courier New"/>
            </a:endParaRPr>
          </a:p>
          <a:p>
            <a:pPr indent="612140">
              <a:tabLst>
                <a:tab pos="5581015" algn="l"/>
              </a:tabLst>
            </a:pPr>
            <a:r>
              <a:rPr lang="zh-CN" altLang="zh-CN" b="1" kern="100" dirty="0">
                <a:latin typeface="Times New Roman"/>
                <a:cs typeface="Times New Roman"/>
              </a:rPr>
              <a:t>如图所示，在温度不变的情况下，把一根上端封闭的玻璃管</a:t>
            </a:r>
            <a:r>
              <a:rPr lang="zh-CN" altLang="zh-CN" b="1" kern="100" dirty="0" smtClean="0">
                <a:latin typeface="Times New Roman"/>
                <a:cs typeface="Times New Roman"/>
              </a:rPr>
              <a:t>竖</a:t>
            </a:r>
            <a:endParaRPr lang="en-US" altLang="zh-CN" b="1" kern="100" dirty="0" smtClean="0">
              <a:latin typeface="Times New Roman"/>
              <a:cs typeface="Times New Roman"/>
            </a:endParaRPr>
          </a:p>
          <a:p>
            <a:pPr indent="0">
              <a:tabLst>
                <a:tab pos="4664075" algn="l"/>
                <a:tab pos="5580063" algn="l"/>
              </a:tabLst>
            </a:pPr>
            <a:r>
              <a:rPr lang="zh-CN" altLang="zh-CN" b="1" kern="100" dirty="0" smtClean="0">
                <a:latin typeface="Times New Roman"/>
                <a:cs typeface="Times New Roman"/>
              </a:rPr>
              <a:t>直</a:t>
            </a:r>
            <a:r>
              <a:rPr lang="zh-CN" altLang="zh-CN" b="1" kern="100" dirty="0">
                <a:latin typeface="Times New Roman"/>
                <a:cs typeface="Times New Roman"/>
              </a:rPr>
              <a:t>插入水银槽中，插入后管口到槽内水银面的距离是</a:t>
            </a:r>
            <a:r>
              <a:rPr lang="en-US" altLang="zh-CN" b="1" i="1" kern="100" dirty="0">
                <a:latin typeface="Times New Roman"/>
                <a:cs typeface="Courier New"/>
              </a:rPr>
              <a:t>L</a:t>
            </a:r>
            <a:r>
              <a:rPr lang="zh-CN" altLang="zh-CN" b="1" kern="100" dirty="0">
                <a:latin typeface="Times New Roman"/>
                <a:cs typeface="Times New Roman"/>
              </a:rPr>
              <a:t>，若大气</a:t>
            </a:r>
            <a:r>
              <a:rPr lang="zh-CN" altLang="zh-CN" b="1" kern="100" dirty="0" smtClean="0">
                <a:latin typeface="Times New Roman"/>
                <a:cs typeface="Times New Roman"/>
              </a:rPr>
              <a:t>压</a:t>
            </a:r>
            <a:endParaRPr lang="en-US" altLang="zh-CN" b="1" kern="100" dirty="0" smtClean="0">
              <a:latin typeface="Times New Roman"/>
              <a:cs typeface="Times New Roman"/>
            </a:endParaRPr>
          </a:p>
          <a:p>
            <a:pPr indent="0">
              <a:tabLst>
                <a:tab pos="5581015" algn="l"/>
              </a:tabLst>
            </a:pPr>
            <a:r>
              <a:rPr lang="zh-CN" altLang="zh-CN" b="1" kern="100" dirty="0" smtClean="0">
                <a:latin typeface="Times New Roman"/>
                <a:cs typeface="Times New Roman"/>
              </a:rPr>
              <a:t>为</a:t>
            </a:r>
            <a:r>
              <a:rPr lang="en-US" altLang="zh-CN" b="1" i="1" kern="100" dirty="0" smtClean="0">
                <a:latin typeface="Times New Roman"/>
                <a:cs typeface="Courier New"/>
              </a:rPr>
              <a:t>p</a:t>
            </a:r>
            <a:r>
              <a:rPr lang="en-US" altLang="zh-CN" b="1" kern="100" baseline="-25000" dirty="0" smtClean="0">
                <a:latin typeface="Times New Roman"/>
                <a:cs typeface="Courier New"/>
              </a:rPr>
              <a:t>0</a:t>
            </a:r>
            <a:r>
              <a:rPr lang="zh-CN" altLang="zh-CN" b="1" kern="100" dirty="0">
                <a:latin typeface="Times New Roman"/>
                <a:cs typeface="Times New Roman"/>
              </a:rPr>
              <a:t>，两液面的高度差为</a:t>
            </a:r>
            <a:r>
              <a:rPr lang="en-US" altLang="zh-CN" b="1" i="1" kern="100" dirty="0">
                <a:latin typeface="Times New Roman"/>
                <a:cs typeface="Courier New"/>
              </a:rPr>
              <a:t>h</a:t>
            </a:r>
            <a:r>
              <a:rPr lang="zh-CN" altLang="zh-CN" b="1" kern="100" dirty="0">
                <a:latin typeface="Times New Roman"/>
                <a:cs typeface="Times New Roman"/>
              </a:rPr>
              <a:t>。</a:t>
            </a:r>
            <a:endParaRPr lang="zh-CN" altLang="zh-CN" sz="1050" kern="100" dirty="0">
              <a:cs typeface="Courier New"/>
            </a:endParaRPr>
          </a:p>
          <a:p>
            <a:pPr indent="612140">
              <a:tabLst>
                <a:tab pos="5581015" algn="l"/>
              </a:tabLst>
            </a:pPr>
            <a:r>
              <a:rPr lang="en-US" altLang="zh-CN" b="1" kern="100" dirty="0">
                <a:latin typeface="Times New Roman"/>
                <a:cs typeface="Courier New"/>
              </a:rPr>
              <a:t>(1)</a:t>
            </a:r>
            <a:r>
              <a:rPr lang="zh-CN" altLang="zh-CN" b="1" kern="100" dirty="0">
                <a:latin typeface="Times New Roman"/>
                <a:cs typeface="Times New Roman"/>
              </a:rPr>
              <a:t>利用连通器原理，同种液体在同一水平液面上的压强是相等的，则玻璃管内液面处的压强和玻璃管口处的压强分别是多少</a:t>
            </a:r>
            <a:r>
              <a:rPr lang="zh-CN" altLang="zh-CN" b="1" kern="100" dirty="0" smtClean="0">
                <a:latin typeface="Times New Roman"/>
                <a:cs typeface="Times New Roman"/>
              </a:rPr>
              <a:t>？</a:t>
            </a:r>
            <a:endParaRPr lang="en-US" altLang="zh-CN" b="1" kern="100" dirty="0" smtClean="0">
              <a:latin typeface="Times New Roman"/>
              <a:cs typeface="Times New Roman"/>
            </a:endParaRPr>
          </a:p>
          <a:p>
            <a:pPr indent="612140" algn="just">
              <a:tabLst>
                <a:tab pos="5581015" algn="l"/>
              </a:tabLst>
            </a:pPr>
            <a:r>
              <a:rPr lang="zh-CN" altLang="zh-CN" b="1" kern="100" dirty="0">
                <a:solidFill>
                  <a:srgbClr val="FF0000"/>
                </a:solidFill>
                <a:latin typeface="Times New Roman"/>
                <a:ea typeface="黑体"/>
                <a:cs typeface="Times New Roman"/>
              </a:rPr>
              <a:t>提示：</a:t>
            </a:r>
            <a:r>
              <a:rPr lang="zh-CN" altLang="zh-CN" b="1" kern="100" dirty="0">
                <a:latin typeface="Times New Roman"/>
                <a:ea typeface="楷体_GB2312"/>
                <a:cs typeface="Times New Roman"/>
              </a:rPr>
              <a:t>玻璃管内液面处的压强</a:t>
            </a:r>
            <a:r>
              <a:rPr lang="en-US" altLang="zh-CN" b="1" i="1" kern="100" dirty="0">
                <a:latin typeface="Times New Roman"/>
                <a:ea typeface="楷体_GB2312"/>
                <a:cs typeface="Courier New"/>
              </a:rPr>
              <a:t>p</a:t>
            </a:r>
            <a:r>
              <a:rPr lang="en-US" altLang="zh-CN" b="1" kern="100" baseline="-25000" dirty="0">
                <a:latin typeface="Times New Roman"/>
                <a:ea typeface="楷体_GB2312"/>
                <a:cs typeface="Courier New"/>
              </a:rPr>
              <a:t>1</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p</a:t>
            </a:r>
            <a:r>
              <a:rPr lang="en-US" altLang="zh-CN" b="1" kern="100" baseline="-25000" dirty="0">
                <a:latin typeface="Times New Roman"/>
                <a:ea typeface="楷体_GB2312"/>
                <a:cs typeface="Courier New"/>
              </a:rPr>
              <a:t>0</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ρgh</a:t>
            </a:r>
            <a:r>
              <a:rPr lang="zh-CN" altLang="zh-CN" b="1" kern="100" dirty="0">
                <a:latin typeface="Times New Roman"/>
                <a:ea typeface="楷体_GB2312"/>
                <a:cs typeface="Times New Roman"/>
              </a:rPr>
              <a:t>，玻璃管口处的压强</a:t>
            </a:r>
            <a:r>
              <a:rPr lang="en-US" altLang="zh-CN" b="1" i="1" kern="100" dirty="0">
                <a:latin typeface="Times New Roman"/>
                <a:ea typeface="楷体_GB2312"/>
                <a:cs typeface="Courier New"/>
              </a:rPr>
              <a:t>p</a:t>
            </a:r>
            <a:r>
              <a:rPr lang="en-US" altLang="zh-CN" b="1" kern="100" baseline="-25000" dirty="0">
                <a:latin typeface="Times New Roman"/>
                <a:ea typeface="楷体_GB2312"/>
                <a:cs typeface="Courier New"/>
              </a:rPr>
              <a:t>2</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p</a:t>
            </a:r>
            <a:r>
              <a:rPr lang="en-US" altLang="zh-CN" b="1" kern="100" baseline="-25000" dirty="0">
                <a:latin typeface="Times New Roman"/>
                <a:ea typeface="楷体_GB2312"/>
                <a:cs typeface="Courier New"/>
              </a:rPr>
              <a:t>0</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ρgL</a:t>
            </a:r>
            <a:r>
              <a:rPr lang="zh-CN" altLang="zh-CN" b="1" kern="100" dirty="0">
                <a:latin typeface="Times New Roman"/>
                <a:ea typeface="楷体_GB2312"/>
                <a:cs typeface="Times New Roman"/>
              </a:rPr>
              <a:t>。</a:t>
            </a:r>
            <a:endParaRPr lang="zh-CN" altLang="zh-CN" sz="1050" kern="100" dirty="0">
              <a:cs typeface="Courier New"/>
            </a:endParaRPr>
          </a:p>
          <a:p>
            <a:pPr indent="612140">
              <a:tabLst>
                <a:tab pos="5581015" algn="l"/>
              </a:tabLst>
            </a:pPr>
            <a:endParaRPr lang="en-US" altLang="zh-CN" b="1" kern="100" dirty="0" smtClean="0">
              <a:latin typeface="Times New Roman"/>
              <a:cs typeface="Times New Roman"/>
            </a:endParaRPr>
          </a:p>
          <a:p>
            <a:pPr indent="612140">
              <a:tabLst>
                <a:tab pos="5581015" algn="l"/>
              </a:tabLst>
            </a:pPr>
            <a:endParaRPr lang="zh-CN" altLang="zh-CN" sz="1050" kern="100" dirty="0">
              <a:cs typeface="Courier New"/>
            </a:endParaRPr>
          </a:p>
          <a:p>
            <a:endParaRPr lang="zh-CN" altLang="en-US" dirty="0"/>
          </a:p>
        </p:txBody>
      </p:sp>
      <p:pic>
        <p:nvPicPr>
          <p:cNvPr id="7170" name="Picture 2" descr="新课程学案2探究新知能.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672408" y="404664"/>
            <a:ext cx="5089475" cy="61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1" name="Picture 3" descr="F:\粤教版物理选择性必修第三册\WLXKCXALKXS-17.tif"/>
          <p:cNvPicPr>
            <a:picLocks noChangeAspect="1" noChangeArrowheads="1"/>
          </p:cNvPicPr>
          <p:nvPr/>
        </p:nvPicPr>
        <p:blipFill>
          <a:blip r:embed="rId4" r:link="rId5" cstate="print">
            <a:extLst>
              <a:ext uri="{28A0092B-C50C-407E-A947-70E740481C1C}">
                <a14:useLocalDpi xmlns:a14="http://schemas.microsoft.com/office/drawing/2010/main" val="0"/>
              </a:ext>
            </a:extLst>
          </a:blip>
          <a:srcRect/>
          <a:stretch>
            <a:fillRect/>
          </a:stretch>
        </p:blipFill>
        <p:spPr bwMode="auto">
          <a:xfrm>
            <a:off x="9697987" y="2567011"/>
            <a:ext cx="1656184" cy="1259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animEffect transition="in" filter="randombar(horizontal)">
                                      <p:cBhvr>
                                        <p:cTn id="7"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52971" y="1412776"/>
            <a:ext cx="10975658" cy="4464498"/>
          </a:xfrm>
        </p:spPr>
        <p:txBody>
          <a:bodyPr/>
          <a:lstStyle/>
          <a:p>
            <a:pPr indent="0"/>
            <a:r>
              <a:rPr lang="en-US" altLang="zh-CN" b="1" kern="100" dirty="0">
                <a:latin typeface="Times New Roman"/>
              </a:rPr>
              <a:t>(2)</a:t>
            </a:r>
            <a:r>
              <a:rPr lang="zh-CN" altLang="zh-CN" b="1" kern="100" dirty="0">
                <a:latin typeface="Times New Roman"/>
                <a:cs typeface="Times New Roman"/>
              </a:rPr>
              <a:t>以玻璃管内的液体为研究对象，分析气体的压强是多少？</a:t>
            </a:r>
            <a:r>
              <a:rPr lang="zh-CN" altLang="zh-CN" b="1" kern="100" dirty="0">
                <a:ea typeface="Times New Roman"/>
              </a:rPr>
              <a:t> </a:t>
            </a:r>
            <a:endParaRPr lang="zh-CN" altLang="en-US" dirty="0"/>
          </a:p>
        </p:txBody>
      </p:sp>
      <p:graphicFrame>
        <p:nvGraphicFramePr>
          <p:cNvPr id="3" name="对象 2"/>
          <p:cNvGraphicFramePr>
            <a:graphicFrameLocks noChangeAspect="1"/>
          </p:cNvGraphicFramePr>
          <p:nvPr>
            <p:extLst>
              <p:ext uri="{D42A27DB-BD31-4B8C-83A1-F6EECF244321}">
                <p14:modId xmlns:p14="http://schemas.microsoft.com/office/powerpoint/2010/main" val="2117037861"/>
              </p:ext>
            </p:extLst>
          </p:nvPr>
        </p:nvGraphicFramePr>
        <p:xfrm>
          <a:off x="1000239" y="2337345"/>
          <a:ext cx="9974263" cy="2963863"/>
        </p:xfrm>
        <a:graphic>
          <a:graphicData uri="http://schemas.openxmlformats.org/presentationml/2006/ole">
            <mc:AlternateContent xmlns:mc="http://schemas.openxmlformats.org/markup-compatibility/2006">
              <mc:Choice xmlns:v="urn:schemas-microsoft-com:vml" Requires="v">
                <p:oleObj spid="_x0000_s10277" name="文档" r:id="rId3" imgW="10085449" imgH="2983844" progId="Word.Document.12">
                  <p:embed/>
                </p:oleObj>
              </mc:Choice>
              <mc:Fallback>
                <p:oleObj name="文档" r:id="rId3" imgW="10085449" imgH="2983844" progId="Word.Document.12">
                  <p:embed/>
                  <p:pic>
                    <p:nvPicPr>
                      <p:cNvPr id="0" name=""/>
                      <p:cNvPicPr/>
                      <p:nvPr/>
                    </p:nvPicPr>
                    <p:blipFill>
                      <a:blip r:embed="rId4"/>
                      <a:stretch>
                        <a:fillRect/>
                      </a:stretch>
                    </p:blipFill>
                    <p:spPr>
                      <a:xfrm>
                        <a:off x="1000239" y="2337345"/>
                        <a:ext cx="9974263" cy="2963863"/>
                      </a:xfrm>
                      <a:prstGeom prst="rect">
                        <a:avLst/>
                      </a:prstGeom>
                    </p:spPr>
                  </p:pic>
                </p:oleObj>
              </mc:Fallback>
            </mc:AlternateContent>
          </a:graphicData>
        </a:graphic>
      </p:graphicFrame>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379</TotalTime>
  <Words>3122</Words>
  <Application>Microsoft Office PowerPoint</Application>
  <PresentationFormat>自定义</PresentationFormat>
  <Paragraphs>212</Paragraphs>
  <Slides>58</Slides>
  <Notes>2</Notes>
  <HiddenSlides>0</HiddenSlides>
  <MMClips>0</MMClips>
  <ScaleCrop>false</ScaleCrop>
  <HeadingPairs>
    <vt:vector size="6" baseType="variant">
      <vt:variant>
        <vt:lpstr>主题</vt:lpstr>
      </vt:variant>
      <vt:variant>
        <vt:i4>1</vt:i4>
      </vt:variant>
      <vt:variant>
        <vt:lpstr>嵌入 OLE 服务器</vt:lpstr>
      </vt:variant>
      <vt:variant>
        <vt:i4>2</vt:i4>
      </vt:variant>
      <vt:variant>
        <vt:lpstr>幻灯片标题</vt:lpstr>
      </vt:variant>
      <vt:variant>
        <vt:i4>58</vt:i4>
      </vt:variant>
    </vt:vector>
  </HeadingPairs>
  <TitlesOfParts>
    <vt:vector size="61" baseType="lpstr">
      <vt:lpstr>Office 主题​​</vt:lpstr>
      <vt:lpstr>文档</vt:lpstr>
      <vt:lpstr>Microsoft Word Document</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xb21cn</dc:creator>
  <cp:lastModifiedBy>xb21cn</cp:lastModifiedBy>
  <cp:revision>70</cp:revision>
  <dcterms:created xsi:type="dcterms:W3CDTF">2021-04-02T06:41:31Z</dcterms:created>
  <dcterms:modified xsi:type="dcterms:W3CDTF">2025-11-05T03:17:16Z</dcterms:modified>
</cp:coreProperties>
</file>