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60" r:id="rId2"/>
    <p:sldId id="266" r:id="rId3"/>
    <p:sldId id="267" r:id="rId4"/>
    <p:sldId id="289" r:id="rId5"/>
    <p:sldId id="290" r:id="rId6"/>
    <p:sldId id="291" r:id="rId7"/>
    <p:sldId id="292" r:id="rId8"/>
    <p:sldId id="293" r:id="rId9"/>
    <p:sldId id="294" r:id="rId10"/>
    <p:sldId id="295" r:id="rId11"/>
    <p:sldId id="296" r:id="rId12"/>
    <p:sldId id="297" r:id="rId13"/>
    <p:sldId id="298" r:id="rId14"/>
    <p:sldId id="299" r:id="rId15"/>
    <p:sldId id="300" r:id="rId16"/>
    <p:sldId id="301" r:id="rId17"/>
    <p:sldId id="302" r:id="rId18"/>
    <p:sldId id="303" r:id="rId19"/>
    <p:sldId id="304" r:id="rId20"/>
    <p:sldId id="305" r:id="rId21"/>
    <p:sldId id="306" r:id="rId22"/>
    <p:sldId id="307" r:id="rId23"/>
    <p:sldId id="308" r:id="rId24"/>
    <p:sldId id="309" r:id="rId25"/>
    <p:sldId id="310" r:id="rId26"/>
    <p:sldId id="311" r:id="rId27"/>
    <p:sldId id="312" r:id="rId28"/>
    <p:sldId id="313" r:id="rId29"/>
    <p:sldId id="321" r:id="rId30"/>
    <p:sldId id="322" r:id="rId31"/>
    <p:sldId id="315" r:id="rId32"/>
    <p:sldId id="316" r:id="rId33"/>
    <p:sldId id="317" r:id="rId34"/>
    <p:sldId id="318" r:id="rId35"/>
    <p:sldId id="319" r:id="rId36"/>
    <p:sldId id="320" r:id="rId37"/>
    <p:sldId id="288" r:id="rId38"/>
    <p:sldId id="287" r:id="rId39"/>
  </p:sldIdLst>
  <p:sldSz cx="12195175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2" autoAdjust="0"/>
    <p:restoredTop sz="94607" autoAdjust="0"/>
  </p:normalViewPr>
  <p:slideViewPr>
    <p:cSldViewPr>
      <p:cViewPr varScale="1">
        <p:scale>
          <a:sx n="81" d="100"/>
          <a:sy n="81" d="100"/>
        </p:scale>
        <p:origin x="-378" y="-90"/>
      </p:cViewPr>
      <p:guideLst>
        <p:guide orient="horz" pos="2160"/>
        <p:guide pos="3841"/>
      </p:guideLst>
    </p:cSldViewPr>
  </p:slideViewPr>
  <p:outlineViewPr>
    <p:cViewPr>
      <p:scale>
        <a:sx n="33" d="100"/>
        <a:sy n="33" d="100"/>
      </p:scale>
      <p:origin x="96" y="869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image" Target="../media/image28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emf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image" Target="../media/image35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307C53-A15A-4DEC-9E72-8BEB40FDE1C2}" type="datetimeFigureOut">
              <a:rPr lang="zh-CN" altLang="en-US" smtClean="0"/>
              <a:t>2024-10-17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1EF30-7B0C-4F2D-A5CA-1454F4965A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2868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C1EF30-7B0C-4F2D-A5CA-1454F4965A54}" type="slidenum">
              <a:rPr lang="zh-CN" altLang="en-US" smtClean="0"/>
              <a:t>37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1296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759" y="1196752"/>
            <a:ext cx="10975658" cy="4464498"/>
          </a:xfrm>
        </p:spPr>
        <p:txBody>
          <a:bodyPr>
            <a:normAutofit/>
          </a:bodyPr>
          <a:lstStyle>
            <a:lvl1pPr marL="0" indent="719138">
              <a:lnSpc>
                <a:spcPct val="150000"/>
              </a:lnSpc>
              <a:buFontTx/>
              <a:buNone/>
              <a:defRPr sz="2400">
                <a:latin typeface="+mj-ea"/>
                <a:ea typeface="+mj-ea"/>
                <a:cs typeface="Times New Roman" panose="02020603050405020304" pitchFamily="18" charset="0"/>
              </a:defRPr>
            </a:lvl1pPr>
            <a:lvl2pPr marL="4572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2024-10-17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6822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2024-10-17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7288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1792903" y="274639"/>
            <a:ext cx="3658553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13014" y="274639"/>
            <a:ext cx="10776639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2024-10-17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652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336" y="4406903"/>
            <a:ext cx="10365899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336" y="2906713"/>
            <a:ext cx="10365899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2024-10-17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8322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638" y="2130428"/>
            <a:ext cx="10365899" cy="1470025"/>
          </a:xfrm>
        </p:spPr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9276" y="3886200"/>
            <a:ext cx="8536623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2024-10-17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5635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13012" y="1600203"/>
            <a:ext cx="721759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233863" y="1600203"/>
            <a:ext cx="721759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2024-10-17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0556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759" y="274638"/>
            <a:ext cx="1097565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759" y="1535113"/>
            <a:ext cx="538832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759" y="2174875"/>
            <a:ext cx="53883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4981" y="1535113"/>
            <a:ext cx="539043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4981" y="2174875"/>
            <a:ext cx="539043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2024-10-17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5895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2024-10-17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0369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2024-10-17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648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761" y="273050"/>
            <a:ext cx="401212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974" y="273052"/>
            <a:ext cx="681744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761" y="1435102"/>
            <a:ext cx="401212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2024-10-17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5769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0341" y="4800600"/>
            <a:ext cx="731710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0341" y="612775"/>
            <a:ext cx="731710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0341" y="5367338"/>
            <a:ext cx="731710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2024-10-17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7166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759" y="274638"/>
            <a:ext cx="1097565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759" y="1600203"/>
            <a:ext cx="1097565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760" y="6356353"/>
            <a:ext cx="28455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9C67D8-3E43-4364-A6C9-6E7FE31DF974}" type="datetimeFigureOut">
              <a:rPr lang="zh-CN" altLang="en-US" smtClean="0"/>
              <a:t>2024-10-17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6685" y="6356353"/>
            <a:ext cx="38618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9875" y="6356353"/>
            <a:ext cx="28455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1424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49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111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file:///F:\&#31908;&#25945;&#29256;&#29289;&#29702;&#36873;&#25321;&#24615;&#24517;&#20462;&#31532;&#19977;&#20876;\21XRJWL2-35.TIF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21XRJWL2-36.TIF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file:///F:\&#31908;&#25945;&#29256;&#29289;&#29702;&#36873;&#25321;&#24615;&#24517;&#20462;&#31532;&#19977;&#20876;\21XRJWL2-37.TIF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file:///F:\&#31908;&#25945;&#29256;&#29289;&#29702;&#36873;&#25321;&#24615;&#24517;&#20462;&#31532;&#19977;&#20876;\&#35299;&#39064;&#38182;&#22218;1.TIF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3.emf"/><Relationship Id="rId5" Type="http://schemas.openxmlformats.org/officeDocument/2006/relationships/package" Target="../embeddings/Microsoft_Word_Document5555.docx"/><Relationship Id="rId4" Type="http://schemas.openxmlformats.org/officeDocument/2006/relationships/image" Target="file:///F:\&#31908;&#25945;&#29256;&#29289;&#29702;&#36873;&#25321;&#24615;&#24517;&#20462;&#31532;&#19977;&#20876;\21XRJWL2-38.TIF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6666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5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7777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6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&#26032;&#35838;&#31243;&#23398;&#26696;1&#33258;&#23398;&#26032;&#25945;&#26448;.TIF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20XWL2-67.TIF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8888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8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9999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9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0.emf"/><Relationship Id="rId5" Type="http://schemas.openxmlformats.org/officeDocument/2006/relationships/package" Target="../embeddings/Microsoft_Word_Document10101010.docx"/><Relationship Id="rId4" Type="http://schemas.openxmlformats.org/officeDocument/2006/relationships/image" Target="file:///F:\&#31908;&#25945;&#29256;&#29289;&#29702;&#36873;&#25321;&#24615;&#24517;&#20462;&#31532;&#19977;&#20876;\20XWL2-68.TIF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1111111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22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file:///F:\&#31908;&#25945;&#29256;&#29289;&#29702;&#36873;&#25321;&#24615;&#24517;&#20462;&#31532;&#19977;&#20876;\&#35299;&#39064;&#38182;&#22218;1.TIF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3.emf"/><Relationship Id="rId5" Type="http://schemas.openxmlformats.org/officeDocument/2006/relationships/package" Target="../embeddings/Microsoft_Word_Document12121212.docx"/><Relationship Id="rId4" Type="http://schemas.openxmlformats.org/officeDocument/2006/relationships/image" Target="21XRJWL2-46.TIF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3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25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file:///\\Rm-013\&#26412;&#22320;&#30913;&#30424;%20(F)\&#19977;&#32500;&#35774;&#35745;%20&#29289;&#29702;%20&#36873;&#25321;&#24615;&#24517;&#20462;&#31532;&#19977;&#20876;%20&#31908;&#25945;&#29256;\24XKGRJWLXS2-61.TIF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414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27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515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29.emf"/><Relationship Id="rId5" Type="http://schemas.openxmlformats.org/officeDocument/2006/relationships/package" Target="../embeddings/Microsoft_Word_Document1616.docx"/><Relationship Id="rId4" Type="http://schemas.openxmlformats.org/officeDocument/2006/relationships/image" Target="../media/image28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30.emf"/><Relationship Id="rId5" Type="http://schemas.openxmlformats.org/officeDocument/2006/relationships/package" Target="../embeddings/Microsoft_Word_Document15151717.docx"/><Relationship Id="rId4" Type="http://schemas.openxmlformats.org/officeDocument/2006/relationships/image" Target="&#26032;&#35838;&#31243;&#23398;&#26696;3&#22521;&#20248;&#39640;&#32032;&#20859;.TIF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6161818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32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file:///F:\&#31908;&#25945;&#29256;&#29289;&#29702;&#36873;&#25321;&#24615;&#24517;&#20462;&#31532;&#19977;&#20876;\20WLXXS1-64.tif" TargetMode="Externa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7171919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34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8182020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36.emf"/><Relationship Id="rId5" Type="http://schemas.openxmlformats.org/officeDocument/2006/relationships/package" Target="../embeddings/Microsoft_Word_Document19192121.docx"/><Relationship Id="rId4" Type="http://schemas.openxmlformats.org/officeDocument/2006/relationships/image" Target="../media/image35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20202222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8.vml"/><Relationship Id="rId4" Type="http://schemas.openxmlformats.org/officeDocument/2006/relationships/image" Target="../media/image37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../../&#35838;&#26102;&#36319;&#36394;&#26816;&#27979;word&#25991;&#20214;/&#35838;&#26102;&#36319;&#36394;&#26816;&#27979;&#65288;&#20845;&#65289;%20%20&#27668;&#20307;&#23454;&#39564;&#23450;&#24459;&#30340;&#24494;&#35266;&#35299;&#37322;.DOC" TargetMode="External"/><Relationship Id="rId4" Type="http://schemas.openxmlformats.org/officeDocument/2006/relationships/image" Target="../media/image39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package" Target="../embeddings/Microsoft_Word_Document2222.docx"/><Relationship Id="rId7" Type="http://schemas.openxmlformats.org/officeDocument/2006/relationships/package" Target="../embeddings/Microsoft_Word_Document4444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emf"/><Relationship Id="rId5" Type="http://schemas.openxmlformats.org/officeDocument/2006/relationships/package" Target="../embeddings/Microsoft_Word_Document3333.docx"/><Relationship Id="rId4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file:///F:\&#31908;&#25945;&#29256;&#29289;&#29702;&#36873;&#25321;&#24615;&#24517;&#20462;&#31532;&#19977;&#20876;\20XWL2-44.TIF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&#26032;&#35838;&#31243;&#23398;&#26696;2&#25506;&#31350;&#26032;&#30693;&#33021;.TIF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file:///F:\&#31908;&#25945;&#29256;&#29289;&#29702;&#36873;&#25321;&#24615;&#24517;&#20462;&#31532;&#19977;&#20876;\21XRJWL2-34.TIF" TargetMode="Externa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64215" y="764704"/>
            <a:ext cx="10975658" cy="4464498"/>
          </a:xfrm>
        </p:spPr>
        <p:txBody>
          <a:bodyPr/>
          <a:lstStyle/>
          <a:p>
            <a:pPr indent="0" algn="ctr">
              <a:tabLst>
                <a:tab pos="5581015" algn="l"/>
              </a:tabLst>
            </a:pPr>
            <a:r>
              <a:rPr lang="zh-CN" altLang="zh-CN" sz="2800" b="1" kern="100" dirty="0">
                <a:solidFill>
                  <a:srgbClr val="0000FF"/>
                </a:solidFill>
                <a:latin typeface="Times New Roman"/>
                <a:cs typeface="Times New Roman"/>
              </a:rPr>
              <a:t>第三节　气体实验定律的微观解释</a:t>
            </a:r>
            <a:endParaRPr lang="zh-CN" altLang="zh-CN" sz="2800" kern="100" dirty="0">
              <a:solidFill>
                <a:srgbClr val="0000FF"/>
              </a:solidFill>
              <a:cs typeface="Courier New"/>
            </a:endParaRPr>
          </a:p>
          <a:p>
            <a:pPr indent="0" algn="just">
              <a:tabLst>
                <a:tab pos="5581015" algn="l"/>
              </a:tabLst>
            </a:pP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核心素养点击</a:t>
            </a:r>
            <a:r>
              <a:rPr lang="en-US" altLang="zh-CN" b="1" kern="100" dirty="0">
                <a:latin typeface="Times New Roman"/>
                <a:cs typeface="Courier New"/>
              </a:rPr>
              <a:t> </a:t>
            </a:r>
            <a:endParaRPr lang="zh-CN" altLang="zh-CN" sz="1050" kern="100" dirty="0">
              <a:cs typeface="Courier New"/>
            </a:endParaRPr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7131233"/>
              </p:ext>
            </p:extLst>
          </p:nvPr>
        </p:nvGraphicFramePr>
        <p:xfrm>
          <a:off x="624979" y="2144737"/>
          <a:ext cx="10510838" cy="409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" name="文档" r:id="rId3" imgW="10510966" imgH="4092438" progId="Word.Document.12">
                  <p:embed/>
                </p:oleObj>
              </mc:Choice>
              <mc:Fallback>
                <p:oleObj name="文档" r:id="rId3" imgW="10510966" imgH="409243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24979" y="2144737"/>
                        <a:ext cx="10510838" cy="4092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8231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80963" y="1124744"/>
            <a:ext cx="11233248" cy="4968554"/>
          </a:xfrm>
        </p:spPr>
        <p:txBody>
          <a:bodyPr/>
          <a:lstStyle/>
          <a:p>
            <a:pPr marL="360363" indent="-360363" algn="ctr">
              <a:tabLst>
                <a:tab pos="5581015" algn="l"/>
              </a:tabLst>
            </a:pPr>
            <a:r>
              <a:rPr lang="en-US" altLang="zh-CN" b="1" kern="100" dirty="0">
                <a:solidFill>
                  <a:srgbClr val="006666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>
                <a:solidFill>
                  <a:srgbClr val="006666"/>
                </a:solidFill>
                <a:latin typeface="IPAPANNEW"/>
                <a:ea typeface="黑体"/>
                <a:cs typeface="Times New Roman"/>
              </a:rPr>
              <a:t>重难释解</a:t>
            </a:r>
            <a:r>
              <a:rPr lang="en-US" altLang="zh-CN" b="1" kern="100" dirty="0">
                <a:solidFill>
                  <a:srgbClr val="006666"/>
                </a:solidFill>
                <a:latin typeface="IPAPANNEW"/>
                <a:ea typeface="黑体"/>
                <a:cs typeface="Times New Roman"/>
              </a:rPr>
              <a:t>]</a:t>
            </a:r>
            <a:endParaRPr lang="zh-CN" altLang="zh-CN" sz="1050" kern="100" dirty="0">
              <a:cs typeface="Courier New"/>
            </a:endParaRPr>
          </a:p>
          <a:p>
            <a:pPr marL="360363" indent="-360363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玻意耳定律</a:t>
            </a:r>
            <a:endParaRPr lang="zh-CN" altLang="zh-CN" sz="1050" kern="100" dirty="0">
              <a:cs typeface="Courier New"/>
            </a:endParaRPr>
          </a:p>
          <a:p>
            <a:pPr marL="360363" indent="-360363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宏观表现：一定质量的某种理想气体，在温度保持不变时，体积减小，压强增大；体积增大，压强减小。</a:t>
            </a:r>
            <a:endParaRPr lang="zh-CN" altLang="zh-CN" sz="1050" kern="100" dirty="0">
              <a:cs typeface="Courier New"/>
            </a:endParaRPr>
          </a:p>
          <a:p>
            <a:pPr marL="360363" indent="-360363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sz="1050" kern="100" dirty="0">
                <a:cs typeface="Courier New"/>
              </a:rPr>
              <a:t> </a:t>
            </a:r>
            <a:r>
              <a:rPr lang="zh-CN" altLang="zh-CN" b="1" kern="100" dirty="0">
                <a:latin typeface="Times New Roman"/>
                <a:cs typeface="Times New Roman"/>
              </a:rPr>
              <a:t>微观解释：温度不变，分子的平均动能不变，体积越小，分子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的</a:t>
            </a:r>
            <a:endParaRPr lang="en-US" altLang="zh-CN" b="1" kern="100" dirty="0" smtClean="0">
              <a:latin typeface="Times New Roman"/>
              <a:cs typeface="Times New Roman"/>
            </a:endParaRPr>
          </a:p>
          <a:p>
            <a:pPr marL="360363" indent="-360363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Times New Roman"/>
              </a:rPr>
              <a:t>	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数</a:t>
            </a:r>
            <a:r>
              <a:rPr lang="zh-CN" altLang="zh-CN" b="1" kern="100" dirty="0">
                <a:latin typeface="Times New Roman"/>
                <a:cs typeface="Times New Roman"/>
              </a:rPr>
              <a:t>密度越大，单位时间内撞到单位面积器壁上的分子数就越多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，</a:t>
            </a:r>
            <a:endParaRPr lang="en-US" altLang="zh-CN" b="1" kern="100" dirty="0" smtClean="0">
              <a:latin typeface="Times New Roman"/>
              <a:cs typeface="Times New Roman"/>
            </a:endParaRPr>
          </a:p>
          <a:p>
            <a:pPr marL="360363" indent="-360363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Times New Roman"/>
              </a:rPr>
              <a:t>	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气体</a:t>
            </a:r>
            <a:r>
              <a:rPr lang="zh-CN" altLang="zh-CN" b="1" kern="100" dirty="0">
                <a:latin typeface="Times New Roman"/>
                <a:cs typeface="Times New Roman"/>
              </a:rPr>
              <a:t>的压强就越大，如图所示。</a:t>
            </a:r>
            <a:endParaRPr lang="zh-CN" altLang="zh-CN" sz="1050" kern="100" dirty="0">
              <a:cs typeface="Courier New"/>
            </a:endParaRPr>
          </a:p>
          <a:p>
            <a:pPr marL="360363" indent="-360363"/>
            <a:endParaRPr lang="zh-CN" altLang="en-US" dirty="0"/>
          </a:p>
        </p:txBody>
      </p:sp>
      <p:pic>
        <p:nvPicPr>
          <p:cNvPr id="7172" name="Picture 4" descr="F:\粤教版物理选择性必修第三册\21XRJWL2-35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7987" y="3645024"/>
            <a:ext cx="2088232" cy="1517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736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80963" y="476672"/>
            <a:ext cx="10975658" cy="5616624"/>
          </a:xfrm>
        </p:spPr>
        <p:txBody>
          <a:bodyPr>
            <a:normAutofit/>
          </a:bodyPr>
          <a:lstStyle/>
          <a:p>
            <a:pPr marL="266700" indent="-26670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查理定律</a:t>
            </a:r>
            <a:endParaRPr lang="zh-CN" altLang="zh-CN" sz="1050" kern="100" dirty="0">
              <a:cs typeface="Courier New"/>
            </a:endParaRPr>
          </a:p>
          <a:p>
            <a:pPr marL="266700" indent="-26670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宏观表现：一定质量的某种理想气体，在体积保持不变时，温度升高，压强增大；温度降低，压强减小。</a:t>
            </a:r>
            <a:endParaRPr lang="zh-CN" altLang="zh-CN" sz="1050" kern="100" dirty="0">
              <a:cs typeface="Courier New"/>
            </a:endParaRPr>
          </a:p>
          <a:p>
            <a:pPr marL="266700" indent="-26670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微观解释：体积不变，则分子的数密度不变，温度升高，分子平均动能增大，分子撞击器壁单位面积的作用力变大，所以气体的压强增大，如图所示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endParaRPr lang="zh-CN" altLang="zh-CN" sz="1050" kern="100" dirty="0">
              <a:cs typeface="Courier New"/>
            </a:endParaRPr>
          </a:p>
        </p:txBody>
      </p:sp>
      <p:pic>
        <p:nvPicPr>
          <p:cNvPr id="8194" name="Picture 2" descr="21XRJWL2-36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3371" y="3620442"/>
            <a:ext cx="3168352" cy="2229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142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80963" y="1031779"/>
            <a:ext cx="10975658" cy="4464498"/>
          </a:xfrm>
        </p:spPr>
        <p:txBody>
          <a:bodyPr/>
          <a:lstStyle/>
          <a:p>
            <a:pPr marL="266700" indent="-26670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3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盖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-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吕萨克定律</a:t>
            </a:r>
            <a:endParaRPr lang="zh-CN" altLang="zh-CN" sz="1050" kern="100" dirty="0">
              <a:cs typeface="Courier New"/>
            </a:endParaRPr>
          </a:p>
          <a:p>
            <a:pPr marL="266700" indent="-26670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宏观表观：一定质量的某种理想气体，在压强不变时，温度升高，体积增大，温度降低，体积减小。</a:t>
            </a:r>
            <a:endParaRPr lang="zh-CN" altLang="zh-CN" sz="1050" kern="100" dirty="0">
              <a:cs typeface="Courier New"/>
            </a:endParaRPr>
          </a:p>
          <a:p>
            <a:pPr marL="266700" indent="-26670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微观解释：温度升高，分子平均动能增大，撞击器壁的作用力变大，而要使压强不变，则需影响压强的另一个因素，即分子的数密度减小，所以气体的体积增大，如图所示。</a:t>
            </a:r>
            <a:endParaRPr lang="zh-CN" altLang="zh-CN" sz="1050" kern="100" dirty="0">
              <a:cs typeface="Courier New"/>
            </a:endParaRPr>
          </a:p>
          <a:p>
            <a:endParaRPr lang="zh-CN" altLang="en-US" dirty="0"/>
          </a:p>
        </p:txBody>
      </p:sp>
      <p:pic>
        <p:nvPicPr>
          <p:cNvPr id="9218" name="Picture 2" descr="F:\粤教版物理选择性必修第三册\21XRJWL2-37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4655" y="4272139"/>
            <a:ext cx="2592288" cy="1965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736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264939" y="404662"/>
            <a:ext cx="11737304" cy="6192690"/>
          </a:xfrm>
        </p:spPr>
        <p:txBody>
          <a:bodyPr>
            <a:normAutofit/>
          </a:bodyPr>
          <a:lstStyle/>
          <a:p>
            <a:pPr indent="612140" algn="just">
              <a:tabLst>
                <a:tab pos="5581015" algn="l"/>
              </a:tabLst>
            </a:pP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典例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　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多选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对一定质量的理想气体，下列说法正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确的</a:t>
            </a:r>
            <a:r>
              <a:rPr lang="zh-CN" altLang="zh-CN" b="1" kern="100" dirty="0">
                <a:latin typeface="Times New Roman"/>
                <a:cs typeface="Times New Roman"/>
              </a:rPr>
              <a:t>是</a:t>
            </a:r>
            <a:r>
              <a:rPr lang="en-US" altLang="zh-CN" b="1" kern="100" dirty="0">
                <a:latin typeface="Times New Roman"/>
                <a:cs typeface="Courier New"/>
              </a:rPr>
              <a:t>   </a:t>
            </a:r>
            <a:r>
              <a:rPr lang="en-US" altLang="zh-CN" b="1" kern="100" dirty="0" smtClean="0">
                <a:latin typeface="Times New Roman"/>
                <a:cs typeface="Courier New"/>
              </a:rPr>
              <a:t>		          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cs typeface="Courier New"/>
            </a:endParaRPr>
          </a:p>
          <a:p>
            <a:pPr indent="61214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．体积不变，压强增大时，气体分子的平均动能一定增大</a:t>
            </a:r>
            <a:endParaRPr lang="zh-CN" altLang="zh-CN" sz="1050" kern="100" dirty="0">
              <a:cs typeface="Courier New"/>
            </a:endParaRPr>
          </a:p>
          <a:p>
            <a:pPr indent="61214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．温度不变，压强减小时，气体的密度一定减小</a:t>
            </a:r>
            <a:endParaRPr lang="zh-CN" altLang="zh-CN" sz="1050" kern="100" dirty="0">
              <a:cs typeface="Courier New"/>
            </a:endParaRPr>
          </a:p>
          <a:p>
            <a:pPr indent="61214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．压强不变，温度降低时，气体的密度一定减小</a:t>
            </a:r>
            <a:endParaRPr lang="zh-CN" altLang="zh-CN" sz="1050" kern="100" dirty="0">
              <a:cs typeface="Courier New"/>
            </a:endParaRPr>
          </a:p>
          <a:p>
            <a:pPr indent="61214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cs typeface="Times New Roman"/>
              </a:rPr>
              <a:t>．温度升高，压强和体积都可能不变</a:t>
            </a:r>
            <a:endParaRPr lang="zh-CN" altLang="zh-CN" sz="1050" kern="100" dirty="0">
              <a:cs typeface="Courier New"/>
            </a:endParaRPr>
          </a:p>
          <a:p>
            <a:pPr indent="612140" algn="just">
              <a:tabLst>
                <a:tab pos="5581015" algn="l"/>
              </a:tabLst>
            </a:pPr>
            <a:r>
              <a:rPr lang="en-US" altLang="zh-CN" b="1" kern="100" dirty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解析</a:t>
            </a:r>
            <a:r>
              <a:rPr lang="en-US" altLang="zh-CN" b="1" kern="100" dirty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]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　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根据气体压强、体积、温度的关系可知，体积不变，压强增大时，气体的温度升高，气体分子的平均动能增大，选项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正确；温度不变，压强减小时，气体体积增大，气体的密集程度减小，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正确；压强不变，温度降低时，体积减小，气体的密集程度增大，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错误；温度升高，压强、体积中至少有一个发生改变，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错误。</a:t>
            </a:r>
            <a:endParaRPr lang="zh-CN" altLang="zh-CN" sz="1050" kern="100" dirty="0">
              <a:cs typeface="Courier New"/>
            </a:endParaRPr>
          </a:p>
          <a:p>
            <a:pPr indent="612140" algn="just">
              <a:tabLst>
                <a:tab pos="5581015" algn="l"/>
              </a:tabLst>
            </a:pPr>
            <a:r>
              <a:rPr lang="en-US" altLang="zh-CN" b="1" kern="100" dirty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答案</a:t>
            </a:r>
            <a:r>
              <a:rPr lang="en-US" altLang="zh-CN" b="1" kern="100" dirty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]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　</a:t>
            </a:r>
            <a:r>
              <a:rPr lang="en-US" altLang="zh-CN" b="1" kern="100" dirty="0">
                <a:latin typeface="Times New Roman"/>
                <a:cs typeface="Courier New"/>
              </a:rPr>
              <a:t>AB</a:t>
            </a:r>
            <a:endParaRPr lang="zh-CN" altLang="zh-CN" sz="1050" kern="100" dirty="0">
              <a:cs typeface="Courier New"/>
            </a:endParaRP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31425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985996" y="1772816"/>
            <a:ext cx="10528388" cy="3384378"/>
          </a:xfrm>
        </p:spPr>
        <p:txBody>
          <a:bodyPr/>
          <a:lstStyle/>
          <a:p>
            <a:pPr indent="612140" algn="ctr">
              <a:tabLst>
                <a:tab pos="5581015" algn="l"/>
              </a:tabLst>
            </a:pP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气体实验定律的微观解释的方法</a:t>
            </a:r>
            <a:endParaRPr lang="zh-CN" altLang="zh-CN" sz="1050" kern="100" dirty="0">
              <a:cs typeface="Courier New"/>
            </a:endParaRPr>
          </a:p>
          <a:p>
            <a:pPr indent="61214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宏观量温度的变化对应着微观量分子的平均动能的变化，宏观量体积的变化对应着气体分子的数密度的变化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。</a:t>
            </a:r>
            <a:endParaRPr lang="zh-CN" altLang="zh-CN" sz="1050" kern="100" dirty="0">
              <a:cs typeface="Courier New"/>
            </a:endParaRPr>
          </a:p>
          <a:p>
            <a:pPr indent="61214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压强的变化可能由两个因素引起，即分子热运动的平均动能和分子的数密度，可以根据气体变化情况选择相应的实验定律加以判断。</a:t>
            </a:r>
            <a:endParaRPr lang="zh-CN" altLang="zh-CN" sz="1050" kern="100" dirty="0">
              <a:cs typeface="Courier New"/>
            </a:endParaRPr>
          </a:p>
          <a:p>
            <a:endParaRPr lang="zh-CN" altLang="en-US" dirty="0"/>
          </a:p>
        </p:txBody>
      </p:sp>
      <p:pic>
        <p:nvPicPr>
          <p:cNvPr id="10242" name="Picture 2" descr="F:\粤教版物理选择性必修第三册\解题锦囊1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979" y="2708922"/>
            <a:ext cx="376237" cy="1607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736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08955" y="332656"/>
            <a:ext cx="11305256" cy="6336704"/>
          </a:xfrm>
        </p:spPr>
        <p:txBody>
          <a:bodyPr>
            <a:normAutofit lnSpcReduction="10000"/>
          </a:bodyPr>
          <a:lstStyle/>
          <a:p>
            <a:pPr marL="452438" indent="0" algn="ctr">
              <a:tabLst>
                <a:tab pos="5581015" algn="l"/>
              </a:tabLst>
            </a:pPr>
            <a:r>
              <a:rPr lang="en-US" altLang="zh-CN" b="1" kern="100" dirty="0">
                <a:solidFill>
                  <a:srgbClr val="006666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>
                <a:solidFill>
                  <a:srgbClr val="006666"/>
                </a:solidFill>
                <a:latin typeface="IPAPANNEW"/>
                <a:ea typeface="黑体"/>
                <a:cs typeface="Times New Roman"/>
              </a:rPr>
              <a:t>素养训练</a:t>
            </a:r>
            <a:r>
              <a:rPr lang="en-US" altLang="zh-CN" b="1" kern="100" dirty="0">
                <a:solidFill>
                  <a:srgbClr val="006666"/>
                </a:solidFill>
                <a:latin typeface="IPAPANNEW"/>
                <a:ea typeface="黑体"/>
                <a:cs typeface="Times New Roman"/>
              </a:rPr>
              <a:t>]</a:t>
            </a:r>
            <a:endParaRPr lang="zh-CN" altLang="zh-CN" sz="1050" kern="100" dirty="0">
              <a:cs typeface="Courier New"/>
            </a:endParaRPr>
          </a:p>
          <a:p>
            <a:pPr marL="452438" indent="-452438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多选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一定质量的气体，在温度不变的情况下，其体积增大、压强减小，或体积减小、压强增大，其原因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是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			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．体积增大后，气体分子的速率变小了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．体积减小后，气体分子的速率变大了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．体积增大后，单位体积的分子数变少了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cs typeface="Times New Roman"/>
              </a:rPr>
              <a:t>．体积减小后，单位时间内撞击到单位面积器壁上的分子数变多了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5581015" algn="l"/>
              </a:tabLst>
            </a:pPr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解析</a:t>
            </a:r>
            <a:r>
              <a:rPr lang="zh-CN" altLang="zh-CN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：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温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度不变，因此分子平均动能不变，体积增大后，单位体积的分子数变少，单位时间内器壁单位面积上所受的分子平均撞击力减小，气体压强减小；体积减小时，正好相反，即压强增大，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、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正确，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、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错误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。</a:t>
            </a:r>
            <a:endParaRPr lang="en-US" altLang="zh-CN" b="1" kern="100" dirty="0" smtClean="0">
              <a:latin typeface="Times New Roman"/>
              <a:ea typeface="楷体_GB2312"/>
              <a:cs typeface="Times New Roman"/>
            </a:endParaRPr>
          </a:p>
          <a:p>
            <a:pPr marL="452438" indent="0" algn="just">
              <a:tabLst>
                <a:tab pos="5581015" algn="l"/>
              </a:tabLst>
            </a:pPr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答案：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CD</a:t>
            </a:r>
            <a:endParaRPr lang="en-US" altLang="zh-CN" b="1" kern="100" dirty="0" smtClean="0">
              <a:latin typeface="Times New Roman"/>
              <a:ea typeface="楷体_GB2312"/>
              <a:cs typeface="Times New Roman"/>
            </a:endParaRPr>
          </a:p>
          <a:p>
            <a:pPr marL="452438" indent="0" algn="just">
              <a:tabLst>
                <a:tab pos="5581015" algn="l"/>
              </a:tabLst>
            </a:pPr>
            <a:endParaRPr lang="zh-CN" altLang="zh-CN" sz="1050" kern="100" dirty="0">
              <a:cs typeface="Courier New"/>
            </a:endParaRPr>
          </a:p>
          <a:p>
            <a:pPr marL="452438" indent="0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31425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09759" y="188640"/>
            <a:ext cx="10975658" cy="4464498"/>
          </a:xfrm>
        </p:spPr>
        <p:txBody>
          <a:bodyPr/>
          <a:lstStyle/>
          <a:p>
            <a:pPr marL="452438" indent="-452438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2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．</a:t>
            </a:r>
            <a:r>
              <a:rPr lang="en-US" altLang="zh-CN" b="1" kern="100" dirty="0" smtClean="0">
                <a:latin typeface="Times New Roman"/>
                <a:ea typeface="黑体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多选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如图，封闭在气缸内一定质量的理想气体，如果保持体积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不</a:t>
            </a:r>
            <a:endParaRPr lang="en-US" altLang="zh-CN" b="1" kern="100" dirty="0" smtClean="0">
              <a:latin typeface="Times New Roman"/>
              <a:cs typeface="Times New Roman"/>
            </a:endParaRPr>
          </a:p>
          <a:p>
            <a:pPr marL="452438" indent="-452438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Times New Roman"/>
              </a:rPr>
              <a:t>	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变</a:t>
            </a:r>
            <a:r>
              <a:rPr lang="zh-CN" altLang="zh-CN" b="1" kern="100" dirty="0">
                <a:latin typeface="Times New Roman"/>
                <a:cs typeface="Times New Roman"/>
              </a:rPr>
              <a:t>，当温度升高时，以下说法正确的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是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．气体的密度增大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．气体的压强增大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．气体分子的平均动能减小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cs typeface="Times New Roman"/>
              </a:rPr>
              <a:t>．每秒撞击单位面积器壁的气体分子数增多</a:t>
            </a:r>
            <a:endParaRPr lang="zh-CN" altLang="zh-CN" sz="1050" kern="100" dirty="0">
              <a:cs typeface="Courier New"/>
            </a:endParaRPr>
          </a:p>
          <a:p>
            <a:pPr marL="452438" indent="0"/>
            <a:endParaRPr lang="zh-CN" altLang="en-US" dirty="0"/>
          </a:p>
        </p:txBody>
      </p:sp>
      <p:pic>
        <p:nvPicPr>
          <p:cNvPr id="11266" name="Picture 2" descr="F:\粤教版物理选择性必修第三册\21XRJWL2-38.TIF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027" y="293118"/>
            <a:ext cx="1584176" cy="1623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6042801"/>
              </p:ext>
            </p:extLst>
          </p:nvPr>
        </p:nvGraphicFramePr>
        <p:xfrm>
          <a:off x="1123950" y="4003675"/>
          <a:ext cx="10226675" cy="2312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4" name="文档" r:id="rId5" imgW="10418614" imgH="2362462" progId="Word.Document.12">
                  <p:embed/>
                </p:oleObj>
              </mc:Choice>
              <mc:Fallback>
                <p:oleObj name="文档" r:id="rId5" imgW="10418614" imgH="2362462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23950" y="4003675"/>
                        <a:ext cx="10226675" cy="23129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矩形 4"/>
          <p:cNvSpPr/>
          <p:nvPr/>
        </p:nvSpPr>
        <p:spPr>
          <a:xfrm>
            <a:off x="1172405" y="6021288"/>
            <a:ext cx="15408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答案：</a:t>
            </a:r>
            <a:r>
              <a:rPr lang="en-US" altLang="zh-CN" sz="2400" b="1" kern="100" dirty="0">
                <a:latin typeface="Times New Roman"/>
                <a:ea typeface="楷体_GB2312"/>
              </a:rPr>
              <a:t>BD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60736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541295"/>
              </p:ext>
            </p:extLst>
          </p:nvPr>
        </p:nvGraphicFramePr>
        <p:xfrm>
          <a:off x="910455" y="1252636"/>
          <a:ext cx="10299700" cy="4192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7" name="文档" r:id="rId3" imgW="10367808" imgH="4224173" progId="Word.Document.12">
                  <p:embed/>
                </p:oleObj>
              </mc:Choice>
              <mc:Fallback>
                <p:oleObj name="文档" r:id="rId3" imgW="10367808" imgH="4224173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10455" y="1252636"/>
                        <a:ext cx="10299700" cy="4192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3142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81767" y="1772816"/>
            <a:ext cx="10672404" cy="3600400"/>
          </a:xfrm>
        </p:spPr>
        <p:txBody>
          <a:bodyPr/>
          <a:lstStyle/>
          <a:p>
            <a:pPr indent="0" algn="just">
              <a:tabLst>
                <a:tab pos="5581015" algn="l"/>
              </a:tabLst>
            </a:pPr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解析</a:t>
            </a:r>
            <a:r>
              <a:rPr lang="zh-CN" altLang="zh-CN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：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由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题图可知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B</a:t>
            </a:r>
            <a:r>
              <a:rPr lang="en-US" altLang="zh-CN" b="1" kern="100" dirty="0">
                <a:cs typeface="Times New Roman"/>
              </a:rPr>
              <a:t>→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，气体的体积增大，密度减小，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错误；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C</a:t>
            </a:r>
            <a:r>
              <a:rPr lang="en-US" altLang="zh-CN" b="1" kern="100" dirty="0">
                <a:cs typeface="Times New Roman"/>
              </a:rPr>
              <a:t>→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为等温变化，分子平均速率</a:t>
            </a:r>
            <a:r>
              <a:rPr lang="en-US" altLang="zh-CN" b="1" i="1" kern="100" dirty="0">
                <a:latin typeface="Book Antiqua"/>
                <a:ea typeface="楷体_GB2312"/>
                <a:cs typeface="Times New Roman"/>
              </a:rPr>
              <a:t>v</a:t>
            </a:r>
            <a:r>
              <a:rPr lang="en-US" altLang="zh-CN" b="1" i="1" kern="100" baseline="-25000" dirty="0">
                <a:latin typeface="Times New Roman"/>
                <a:ea typeface="楷体_GB2312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＝</a:t>
            </a:r>
            <a:r>
              <a:rPr lang="en-US" altLang="zh-CN" b="1" i="1" kern="100" dirty="0">
                <a:latin typeface="Book Antiqua"/>
                <a:ea typeface="楷体_GB2312"/>
                <a:cs typeface="Times New Roman"/>
              </a:rPr>
              <a:t>v</a:t>
            </a:r>
            <a:r>
              <a:rPr lang="en-US" altLang="zh-CN" b="1" i="1" kern="100" baseline="-25000" dirty="0">
                <a:latin typeface="Times New Roman"/>
                <a:ea typeface="楷体_GB2312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错误；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B</a:t>
            </a:r>
            <a:r>
              <a:rPr lang="en-US" altLang="zh-CN" b="1" kern="100" dirty="0">
                <a:cs typeface="Times New Roman"/>
              </a:rPr>
              <a:t>→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为等压过程，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p</a:t>
            </a:r>
            <a:r>
              <a:rPr lang="en-US" altLang="zh-CN" b="1" i="1" kern="100" baseline="-250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＝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p</a:t>
            </a:r>
            <a:r>
              <a:rPr lang="en-US" altLang="zh-CN" b="1" i="1" kern="100" baseline="-25000" dirty="0">
                <a:latin typeface="Times New Roman"/>
                <a:ea typeface="楷体_GB2312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，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F</a:t>
            </a:r>
            <a:r>
              <a:rPr lang="en-US" altLang="zh-CN" b="1" i="1" kern="100" baseline="-250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＝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F</a:t>
            </a:r>
            <a:r>
              <a:rPr lang="en-US" altLang="zh-CN" b="1" i="1" kern="100" baseline="-25000" dirty="0">
                <a:latin typeface="Times New Roman"/>
                <a:ea typeface="楷体_GB2312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，由题图知，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p</a:t>
            </a:r>
            <a:r>
              <a:rPr lang="en-US" altLang="zh-CN" b="1" i="1" kern="100" baseline="-25000" dirty="0">
                <a:latin typeface="Times New Roman"/>
                <a:ea typeface="楷体_GB2312"/>
                <a:cs typeface="Courier New"/>
              </a:rPr>
              <a:t>A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&gt;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p</a:t>
            </a:r>
            <a:r>
              <a:rPr lang="en-US" altLang="zh-CN" b="1" i="1" kern="100" baseline="-250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，则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F</a:t>
            </a:r>
            <a:r>
              <a:rPr lang="en-US" altLang="zh-CN" b="1" i="1" kern="100" baseline="-25000" dirty="0">
                <a:latin typeface="Times New Roman"/>
                <a:ea typeface="楷体_GB2312"/>
                <a:cs typeface="Courier New"/>
              </a:rPr>
              <a:t>A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&gt;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F</a:t>
            </a:r>
            <a:r>
              <a:rPr lang="en-US" altLang="zh-CN" b="1" i="1" kern="100" baseline="-250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正确；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A</a:t>
            </a:r>
            <a:r>
              <a:rPr lang="en-US" altLang="zh-CN" b="1" kern="100" dirty="0">
                <a:cs typeface="Times New Roman"/>
              </a:rPr>
              <a:t>→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为等容降压过程，密度不变，温度降低，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N</a:t>
            </a:r>
            <a:r>
              <a:rPr lang="en-US" altLang="zh-CN" b="1" i="1" kern="100" baseline="-25000" dirty="0">
                <a:latin typeface="Times New Roman"/>
                <a:ea typeface="楷体_GB2312"/>
                <a:cs typeface="Courier New"/>
              </a:rPr>
              <a:t>A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&gt;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N</a:t>
            </a:r>
            <a:r>
              <a:rPr lang="en-US" altLang="zh-CN" b="1" i="1" kern="100" baseline="-250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，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C</a:t>
            </a:r>
            <a:r>
              <a:rPr lang="en-US" altLang="zh-CN" b="1" kern="100" dirty="0">
                <a:cs typeface="Times New Roman"/>
              </a:rPr>
              <a:t>→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为等温压缩过程，温度不变，分子数密度增大，应有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N</a:t>
            </a:r>
            <a:r>
              <a:rPr lang="en-US" altLang="zh-CN" b="1" i="1" kern="100" baseline="-25000" dirty="0">
                <a:latin typeface="Times New Roman"/>
                <a:ea typeface="楷体_GB2312"/>
                <a:cs typeface="Courier New"/>
              </a:rPr>
              <a:t>A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&gt;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N</a:t>
            </a:r>
            <a:r>
              <a:rPr lang="en-US" altLang="zh-CN" b="1" i="1" kern="100" baseline="-25000" dirty="0">
                <a:latin typeface="Times New Roman"/>
                <a:ea typeface="楷体_GB2312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正确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。</a:t>
            </a:r>
            <a:endParaRPr lang="en-US" altLang="zh-CN" b="1" kern="100" dirty="0" smtClean="0">
              <a:latin typeface="Times New Roman"/>
              <a:ea typeface="楷体_GB2312"/>
              <a:cs typeface="Times New Roman"/>
            </a:endParaRPr>
          </a:p>
          <a:p>
            <a:pPr indent="0" algn="just">
              <a:tabLst>
                <a:tab pos="5581015" algn="l"/>
              </a:tabLst>
            </a:pPr>
            <a:r>
              <a:rPr lang="zh-CN" altLang="zh-CN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答</a:t>
            </a:r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案：</a:t>
            </a:r>
            <a:r>
              <a:rPr lang="en-US" altLang="zh-CN" b="1" kern="100" dirty="0">
                <a:solidFill>
                  <a:prstClr val="black"/>
                </a:solidFill>
                <a:latin typeface="Times New Roman"/>
                <a:ea typeface="楷体_GB2312"/>
                <a:cs typeface="Courier New"/>
              </a:rPr>
              <a:t>CD</a:t>
            </a:r>
            <a:r>
              <a:rPr lang="zh-CN" altLang="zh-CN" b="1" kern="100" dirty="0">
                <a:solidFill>
                  <a:prstClr val="black"/>
                </a:solidFill>
                <a:latin typeface="Times New Roman"/>
                <a:ea typeface="楷体_GB2312"/>
                <a:cs typeface="Times New Roman"/>
              </a:rPr>
              <a:t>　</a:t>
            </a:r>
            <a:endParaRPr lang="zh-CN" altLang="zh-CN" sz="1050" kern="100" dirty="0"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360736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4727445"/>
              </p:ext>
            </p:extLst>
          </p:nvPr>
        </p:nvGraphicFramePr>
        <p:xfrm>
          <a:off x="665534" y="1009749"/>
          <a:ext cx="10688637" cy="443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1" name="文档" r:id="rId3" imgW="10935045" imgH="4514999" progId="Word.Document.12">
                  <p:embed/>
                </p:oleObj>
              </mc:Choice>
              <mc:Fallback>
                <p:oleObj name="文档" r:id="rId3" imgW="10935045" imgH="451499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65534" y="1009749"/>
                        <a:ext cx="10688637" cy="4435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3142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552971" y="836710"/>
            <a:ext cx="11305256" cy="5544618"/>
          </a:xfrm>
        </p:spPr>
        <p:txBody>
          <a:bodyPr>
            <a:normAutofit/>
          </a:bodyPr>
          <a:lstStyle/>
          <a:p>
            <a:pPr marL="360363" indent="-360363" algn="just">
              <a:tabLst>
                <a:tab pos="5581015" algn="l"/>
              </a:tabLst>
            </a:pPr>
            <a:r>
              <a:rPr lang="zh-CN" altLang="zh-CN" b="1" kern="100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黑体"/>
                <a:cs typeface="Times New Roman"/>
              </a:rPr>
              <a:t>一、气体压强的微观解释</a:t>
            </a:r>
            <a:endParaRPr lang="zh-CN" altLang="zh-CN" sz="1050" kern="100" dirty="0">
              <a:solidFill>
                <a:schemeClr val="accent2">
                  <a:lumMod val="50000"/>
                </a:schemeClr>
              </a:solidFill>
              <a:cs typeface="Courier New"/>
            </a:endParaRPr>
          </a:p>
          <a:p>
            <a:pPr marL="360363" indent="-360363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．填一填</a:t>
            </a:r>
            <a:endParaRPr lang="zh-CN" altLang="zh-CN" sz="1050" kern="100" dirty="0">
              <a:cs typeface="Courier New"/>
            </a:endParaRPr>
          </a:p>
          <a:p>
            <a:pPr marL="360363" indent="-360363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大量气体分子频繁碰撞器壁，产生持续均匀的压力，而单位面积上的压力就是气体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的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_____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endParaRPr lang="zh-CN" altLang="zh-CN" sz="1050" kern="100" dirty="0">
              <a:cs typeface="Courier New"/>
            </a:endParaRPr>
          </a:p>
          <a:p>
            <a:pPr marL="360363" indent="-360363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微观角度看压强变化规律</a:t>
            </a:r>
            <a:endParaRPr lang="zh-CN" altLang="zh-CN" sz="1050" kern="100" dirty="0">
              <a:cs typeface="Courier New"/>
            </a:endParaRPr>
          </a:p>
          <a:p>
            <a:pPr marL="360363" indent="-360363" algn="just">
              <a:tabLst>
                <a:tab pos="5581015" algn="l"/>
              </a:tabLst>
            </a:pPr>
            <a:r>
              <a:rPr lang="en-US" altLang="zh-CN" b="1" kern="100" dirty="0" smtClean="0">
                <a:cs typeface="宋体"/>
              </a:rPr>
              <a:t>	</a:t>
            </a:r>
            <a:r>
              <a:rPr lang="zh-CN" altLang="zh-CN" b="1" kern="100" dirty="0" smtClean="0">
                <a:cs typeface="宋体"/>
              </a:rPr>
              <a:t>①</a:t>
            </a:r>
            <a:r>
              <a:rPr lang="zh-CN" altLang="zh-CN" b="1" kern="100" dirty="0">
                <a:latin typeface="Times New Roman"/>
                <a:cs typeface="Times New Roman"/>
              </a:rPr>
              <a:t>某容器中气体分子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的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_________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越</a:t>
            </a:r>
            <a:r>
              <a:rPr lang="zh-CN" altLang="zh-CN" b="1" kern="100" dirty="0">
                <a:latin typeface="Times New Roman"/>
                <a:cs typeface="Times New Roman"/>
              </a:rPr>
              <a:t>大，单位时间内、单位面积上气体分子与器壁的碰撞对器壁的作用力就越大。</a:t>
            </a:r>
            <a:endParaRPr lang="zh-CN" altLang="zh-CN" sz="1050" kern="100" dirty="0">
              <a:cs typeface="Courier New"/>
            </a:endParaRPr>
          </a:p>
          <a:p>
            <a:pPr marL="360363" indent="-360363" algn="just">
              <a:tabLst>
                <a:tab pos="5581015" algn="l"/>
              </a:tabLst>
            </a:pPr>
            <a:r>
              <a:rPr lang="en-US" altLang="zh-CN" b="1" kern="100" dirty="0" smtClean="0">
                <a:cs typeface="宋体"/>
              </a:rPr>
              <a:t>	</a:t>
            </a:r>
            <a:r>
              <a:rPr lang="zh-CN" altLang="zh-CN" b="1" kern="100" dirty="0" smtClean="0">
                <a:cs typeface="宋体"/>
              </a:rPr>
              <a:t>②</a:t>
            </a:r>
            <a:r>
              <a:rPr lang="zh-CN" altLang="zh-CN" b="1" kern="100" dirty="0">
                <a:latin typeface="Times New Roman"/>
                <a:cs typeface="Times New Roman"/>
              </a:rPr>
              <a:t>若容器中气体分子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的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________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大</a:t>
            </a:r>
            <a:r>
              <a:rPr lang="zh-CN" altLang="zh-CN" b="1" kern="100" dirty="0">
                <a:latin typeface="Times New Roman"/>
                <a:cs typeface="Times New Roman"/>
              </a:rPr>
              <a:t>，在单位时间内，与单位面积器壁碰撞的分子数就多，平均作用力也会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较大。</a:t>
            </a:r>
            <a:endParaRPr lang="zh-CN" altLang="zh-CN" sz="1050" kern="100" dirty="0">
              <a:cs typeface="Courier New"/>
            </a:endParaRPr>
          </a:p>
        </p:txBody>
      </p:sp>
      <p:pic>
        <p:nvPicPr>
          <p:cNvPr id="1026" name="Picture 2" descr="新课程学案1自学新教材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9355" y="332656"/>
            <a:ext cx="4824536" cy="586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1621754" y="2751311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压强</a:t>
            </a:r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4099339" y="3933056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平均速率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4153371" y="5085184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数密度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37274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08955" y="548680"/>
            <a:ext cx="10975658" cy="4464498"/>
          </a:xfrm>
        </p:spPr>
        <p:txBody>
          <a:bodyPr/>
          <a:lstStyle/>
          <a:p>
            <a:pPr marL="452438" indent="-452438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理想气体状态方程的推</a:t>
            </a:r>
            <a:r>
              <a:rPr lang="zh-CN" altLang="zh-CN" b="1" kern="100" dirty="0" smtClean="0">
                <a:latin typeface="Times New Roman"/>
                <a:ea typeface="黑体"/>
                <a:cs typeface="Times New Roman"/>
              </a:rPr>
              <a:t>导</a:t>
            </a:r>
            <a:endParaRPr lang="zh-CN" altLang="zh-CN" sz="1050" kern="100" dirty="0">
              <a:cs typeface="Courier New"/>
            </a:endParaRPr>
          </a:p>
          <a:p>
            <a:pPr marL="452438" indent="-452438" algn="just">
              <a:tabLst>
                <a:tab pos="5581015" algn="l"/>
              </a:tabLst>
            </a:pPr>
            <a:r>
              <a:rPr lang="en-US" altLang="zh-CN" b="1" kern="100" dirty="0" smtClean="0">
                <a:latin typeface="Times New Roman"/>
                <a:cs typeface="Times New Roman"/>
              </a:rPr>
              <a:t>	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一</a:t>
            </a:r>
            <a:r>
              <a:rPr lang="zh-CN" altLang="zh-CN" b="1" kern="100" dirty="0">
                <a:latin typeface="Times New Roman"/>
                <a:cs typeface="Times New Roman"/>
              </a:rPr>
              <a:t>定质量的某种理想气体由初态</a:t>
            </a:r>
            <a:r>
              <a:rPr lang="en-US" altLang="zh-CN" b="1" kern="100" dirty="0">
                <a:latin typeface="Times New Roman"/>
                <a:cs typeface="Courier New"/>
              </a:rPr>
              <a:t>(</a:t>
            </a:r>
            <a:r>
              <a:rPr lang="en-US" altLang="zh-CN" b="1" i="1" kern="100" dirty="0">
                <a:latin typeface="Times New Roman"/>
                <a:cs typeface="Courier New"/>
              </a:rPr>
              <a:t>p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cs typeface="Courier New"/>
              </a:rPr>
              <a:t>V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1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变化到末态</a:t>
            </a:r>
            <a:r>
              <a:rPr lang="en-US" altLang="zh-CN" b="1" kern="100" dirty="0">
                <a:latin typeface="Times New Roman"/>
                <a:cs typeface="Courier New"/>
              </a:rPr>
              <a:t>(</a:t>
            </a:r>
            <a:r>
              <a:rPr lang="en-US" altLang="zh-CN" b="1" i="1" kern="100" dirty="0">
                <a:latin typeface="Times New Roman"/>
                <a:cs typeface="Courier New"/>
              </a:rPr>
              <a:t>p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cs typeface="Courier New"/>
              </a:rPr>
              <a:t>V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2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，因气体遵从三个气体实验定律，我们可以从三个定律中任意选取其中两个，通过一个中间状态，建立两个方程，解方程消去中间状态参量便可得到理想气体状态方程，组合方式有</a:t>
            </a:r>
            <a:r>
              <a:rPr lang="en-US" altLang="zh-CN" b="1" kern="100" dirty="0">
                <a:latin typeface="Times New Roman"/>
                <a:cs typeface="Courier New"/>
              </a:rPr>
              <a:t>6</a:t>
            </a:r>
            <a:r>
              <a:rPr lang="zh-CN" altLang="zh-CN" b="1" kern="100" dirty="0">
                <a:latin typeface="Times New Roman"/>
                <a:cs typeface="Times New Roman"/>
              </a:rPr>
              <a:t>种，如图所示。</a:t>
            </a:r>
            <a:endParaRPr lang="zh-CN" altLang="zh-CN" sz="1050" kern="100" dirty="0">
              <a:cs typeface="Courier New"/>
            </a:endParaRPr>
          </a:p>
        </p:txBody>
      </p:sp>
      <p:pic>
        <p:nvPicPr>
          <p:cNvPr id="14338" name="Picture 2" descr="20XWL2-67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3291" y="3625210"/>
            <a:ext cx="5472608" cy="2828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736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845138"/>
              </p:ext>
            </p:extLst>
          </p:nvPr>
        </p:nvGraphicFramePr>
        <p:xfrm>
          <a:off x="810319" y="260648"/>
          <a:ext cx="10183812" cy="6210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3" name="文档" r:id="rId3" imgW="10367808" imgH="6333020" progId="Word.Document.12">
                  <p:embed/>
                </p:oleObj>
              </mc:Choice>
              <mc:Fallback>
                <p:oleObj name="文档" r:id="rId3" imgW="10367808" imgH="633302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10319" y="260648"/>
                        <a:ext cx="10183812" cy="6210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3142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09759" y="1556792"/>
            <a:ext cx="10975658" cy="4464498"/>
          </a:xfrm>
        </p:spPr>
        <p:txBody>
          <a:bodyPr/>
          <a:lstStyle/>
          <a:p>
            <a:pPr indent="61214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4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气体的三个实验定律是理想气体状态方程的特例</a:t>
            </a:r>
            <a:endParaRPr lang="zh-CN" altLang="zh-CN" sz="1050" kern="100" dirty="0">
              <a:cs typeface="Courier New"/>
            </a:endParaRPr>
          </a:p>
          <a:p>
            <a:endParaRPr lang="zh-CN" altLang="en-US" dirty="0"/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5633146"/>
              </p:ext>
            </p:extLst>
          </p:nvPr>
        </p:nvGraphicFramePr>
        <p:xfrm>
          <a:off x="1129035" y="2516981"/>
          <a:ext cx="7019925" cy="321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7" name="文档" r:id="rId3" imgW="7180923" imgH="3273950" progId="Word.Document.12">
                  <p:embed/>
                </p:oleObj>
              </mc:Choice>
              <mc:Fallback>
                <p:oleObj name="文档" r:id="rId3" imgW="7180923" imgH="327395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29035" y="2516981"/>
                        <a:ext cx="7019925" cy="32162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0736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24979" y="188640"/>
            <a:ext cx="10975658" cy="4464498"/>
          </a:xfrm>
        </p:spPr>
        <p:txBody>
          <a:bodyPr/>
          <a:lstStyle/>
          <a:p>
            <a:pPr indent="612140" algn="just">
              <a:tabLst>
                <a:tab pos="5581015" algn="l"/>
              </a:tabLst>
            </a:pPr>
            <a:r>
              <a:rPr lang="zh-CN" altLang="zh-CN" b="1" kern="100" dirty="0">
                <a:latin typeface="Times New Roman" panose="02020603050405020304" pitchFamily="18" charset="0"/>
                <a:ea typeface="黑体"/>
              </a:rPr>
              <a:t>典例</a:t>
            </a:r>
            <a:r>
              <a:rPr lang="en-US" altLang="zh-CN" b="1" kern="100" dirty="0">
                <a:latin typeface="Times New Roman" panose="02020603050405020304" pitchFamily="18" charset="0"/>
                <a:ea typeface="黑体"/>
              </a:rPr>
              <a:t>2</a:t>
            </a:r>
            <a:r>
              <a:rPr lang="zh-CN" altLang="zh-CN" b="1" kern="100" dirty="0">
                <a:latin typeface="Times New Roman" panose="02020603050405020304" pitchFamily="18" charset="0"/>
              </a:rPr>
              <a:t>　</a:t>
            </a:r>
            <a:r>
              <a:rPr lang="zh-CN" altLang="zh-CN" sz="1050" kern="100" dirty="0">
                <a:latin typeface="Times New Roman" panose="02020603050405020304" pitchFamily="18" charset="0"/>
              </a:rPr>
              <a:t> </a:t>
            </a:r>
            <a:r>
              <a:rPr lang="zh-CN" altLang="zh-CN" b="1" kern="100" dirty="0">
                <a:latin typeface="Times New Roman" panose="02020603050405020304" pitchFamily="18" charset="0"/>
              </a:rPr>
              <a:t>质量</a:t>
            </a:r>
            <a:r>
              <a:rPr lang="en-US" altLang="zh-CN" b="1" i="1" kern="100" dirty="0">
                <a:latin typeface="Times New Roman" panose="02020603050405020304" pitchFamily="18" charset="0"/>
              </a:rPr>
              <a:t>M</a:t>
            </a:r>
            <a:r>
              <a:rPr lang="zh-CN" altLang="zh-CN" b="1" kern="100" dirty="0">
                <a:latin typeface="Times New Roman" panose="02020603050405020304" pitchFamily="18" charset="0"/>
              </a:rPr>
              <a:t>＝</a:t>
            </a:r>
            <a:r>
              <a:rPr lang="en-US" altLang="zh-CN" b="1" kern="100" dirty="0">
                <a:latin typeface="Times New Roman" panose="02020603050405020304" pitchFamily="18" charset="0"/>
              </a:rPr>
              <a:t>10 kg</a:t>
            </a:r>
            <a:r>
              <a:rPr lang="zh-CN" altLang="zh-CN" b="1" kern="100" dirty="0">
                <a:latin typeface="Times New Roman" panose="02020603050405020304" pitchFamily="18" charset="0"/>
              </a:rPr>
              <a:t>的缸体与质量</a:t>
            </a:r>
            <a:r>
              <a:rPr lang="en-US" altLang="zh-CN" b="1" i="1" kern="100" dirty="0">
                <a:latin typeface="Times New Roman" panose="02020603050405020304" pitchFamily="18" charset="0"/>
              </a:rPr>
              <a:t>m</a:t>
            </a:r>
            <a:r>
              <a:rPr lang="zh-CN" altLang="zh-CN" b="1" kern="100" dirty="0">
                <a:latin typeface="Times New Roman" panose="02020603050405020304" pitchFamily="18" charset="0"/>
              </a:rPr>
              <a:t>＝</a:t>
            </a:r>
            <a:r>
              <a:rPr lang="en-US" altLang="zh-CN" b="1" kern="100" dirty="0">
                <a:latin typeface="Times New Roman" panose="02020603050405020304" pitchFamily="18" charset="0"/>
              </a:rPr>
              <a:t>4 kg</a:t>
            </a:r>
            <a:r>
              <a:rPr lang="zh-CN" altLang="zh-CN" b="1" kern="100" dirty="0">
                <a:latin typeface="Times New Roman" panose="02020603050405020304" pitchFamily="18" charset="0"/>
              </a:rPr>
              <a:t>的活塞，封闭一</a:t>
            </a:r>
            <a:r>
              <a:rPr lang="zh-CN" altLang="zh-CN" b="1" kern="100" dirty="0" smtClean="0">
                <a:latin typeface="Times New Roman" panose="02020603050405020304" pitchFamily="18" charset="0"/>
              </a:rPr>
              <a:t>定</a:t>
            </a:r>
            <a:endParaRPr lang="en-US" altLang="zh-CN" b="1" kern="100" dirty="0" smtClean="0">
              <a:latin typeface="Times New Roman" panose="02020603050405020304" pitchFamily="18" charset="0"/>
            </a:endParaRPr>
          </a:p>
          <a:p>
            <a:pPr indent="0" algn="just">
              <a:tabLst>
                <a:tab pos="5581015" algn="l"/>
              </a:tabLst>
            </a:pPr>
            <a:r>
              <a:rPr lang="zh-CN" altLang="zh-CN" b="1" kern="100" dirty="0" smtClean="0">
                <a:latin typeface="Times New Roman" panose="02020603050405020304" pitchFamily="18" charset="0"/>
              </a:rPr>
              <a:t>质量</a:t>
            </a:r>
            <a:r>
              <a:rPr lang="zh-CN" altLang="zh-CN" b="1" kern="100" dirty="0">
                <a:latin typeface="Times New Roman" panose="02020603050405020304" pitchFamily="18" charset="0"/>
              </a:rPr>
              <a:t>的理想气体</a:t>
            </a:r>
            <a:r>
              <a:rPr lang="en-US" altLang="zh-CN" b="1" kern="100" dirty="0">
                <a:latin typeface="Times New Roman" panose="02020603050405020304" pitchFamily="18" charset="0"/>
              </a:rPr>
              <a:t>(</a:t>
            </a:r>
            <a:r>
              <a:rPr lang="zh-CN" altLang="zh-CN" b="1" kern="100" dirty="0">
                <a:latin typeface="Times New Roman" panose="02020603050405020304" pitchFamily="18" charset="0"/>
              </a:rPr>
              <a:t>气体的重力可以忽略</a:t>
            </a:r>
            <a:r>
              <a:rPr lang="en-US" altLang="zh-CN" b="1" kern="100" dirty="0">
                <a:latin typeface="Times New Roman" panose="02020603050405020304" pitchFamily="18" charset="0"/>
              </a:rPr>
              <a:t>)</a:t>
            </a:r>
            <a:r>
              <a:rPr lang="zh-CN" altLang="zh-CN" b="1" kern="100" dirty="0">
                <a:latin typeface="Times New Roman" panose="02020603050405020304" pitchFamily="18" charset="0"/>
              </a:rPr>
              <a:t>，不漏气的活塞被一劲度系</a:t>
            </a:r>
            <a:r>
              <a:rPr lang="zh-CN" altLang="zh-CN" b="1" kern="100" dirty="0" smtClean="0">
                <a:latin typeface="Times New Roman" panose="02020603050405020304" pitchFamily="18" charset="0"/>
              </a:rPr>
              <a:t>数</a:t>
            </a:r>
            <a:endParaRPr lang="en-US" altLang="zh-CN" b="1" kern="100" dirty="0" smtClean="0">
              <a:latin typeface="Times New Roman" panose="02020603050405020304" pitchFamily="18" charset="0"/>
            </a:endParaRPr>
          </a:p>
          <a:p>
            <a:pPr indent="0" algn="just">
              <a:tabLst>
                <a:tab pos="5581015" algn="l"/>
              </a:tabLst>
            </a:pPr>
            <a:r>
              <a:rPr lang="en-US" altLang="zh-CN" b="1" i="1" kern="100" dirty="0" smtClean="0">
                <a:latin typeface="Times New Roman" panose="02020603050405020304" pitchFamily="18" charset="0"/>
              </a:rPr>
              <a:t>k</a:t>
            </a:r>
            <a:r>
              <a:rPr lang="zh-CN" altLang="zh-CN" b="1" kern="100" dirty="0">
                <a:latin typeface="Times New Roman" panose="02020603050405020304" pitchFamily="18" charset="0"/>
              </a:rPr>
              <a:t>＝</a:t>
            </a:r>
            <a:r>
              <a:rPr lang="en-US" altLang="zh-CN" b="1" kern="100" dirty="0">
                <a:latin typeface="Times New Roman" panose="02020603050405020304" pitchFamily="18" charset="0"/>
              </a:rPr>
              <a:t>20 N/cm</a:t>
            </a:r>
            <a:r>
              <a:rPr lang="zh-CN" altLang="zh-CN" b="1" kern="100" dirty="0">
                <a:latin typeface="Times New Roman" panose="02020603050405020304" pitchFamily="18" charset="0"/>
              </a:rPr>
              <a:t>的轻弹簧竖直向上举起立于空中，如图所示。环境温度</a:t>
            </a:r>
            <a:r>
              <a:rPr lang="zh-CN" altLang="zh-CN" b="1" kern="100" dirty="0" smtClean="0">
                <a:latin typeface="Times New Roman" panose="02020603050405020304" pitchFamily="18" charset="0"/>
              </a:rPr>
              <a:t>为</a:t>
            </a:r>
            <a:endParaRPr lang="en-US" altLang="zh-CN" b="1" kern="100" dirty="0" smtClean="0">
              <a:latin typeface="Times New Roman" panose="02020603050405020304" pitchFamily="18" charset="0"/>
            </a:endParaRPr>
          </a:p>
          <a:p>
            <a:pPr indent="0" algn="just">
              <a:tabLst>
                <a:tab pos="5581015" algn="l"/>
              </a:tabLst>
            </a:pPr>
            <a:r>
              <a:rPr lang="en-US" altLang="zh-CN" b="1" i="1" kern="100" dirty="0" smtClean="0">
                <a:latin typeface="Times New Roman" panose="02020603050405020304" pitchFamily="18" charset="0"/>
              </a:rPr>
              <a:t>T</a:t>
            </a:r>
            <a:r>
              <a:rPr lang="en-US" altLang="zh-CN" b="1" kern="100" baseline="-25000" dirty="0" smtClean="0">
                <a:latin typeface="Times New Roman" panose="02020603050405020304" pitchFamily="18" charset="0"/>
              </a:rPr>
              <a:t>1</a:t>
            </a:r>
            <a:r>
              <a:rPr lang="zh-CN" altLang="zh-CN" b="1" kern="100" dirty="0">
                <a:latin typeface="Times New Roman" panose="02020603050405020304" pitchFamily="18" charset="0"/>
              </a:rPr>
              <a:t>＝</a:t>
            </a:r>
            <a:r>
              <a:rPr lang="en-US" altLang="zh-CN" b="1" kern="100" dirty="0">
                <a:latin typeface="Times New Roman" panose="02020603050405020304" pitchFamily="18" charset="0"/>
              </a:rPr>
              <a:t>1 500 K</a:t>
            </a:r>
            <a:r>
              <a:rPr lang="zh-CN" altLang="zh-CN" b="1" kern="100" dirty="0">
                <a:latin typeface="Times New Roman" panose="02020603050405020304" pitchFamily="18" charset="0"/>
              </a:rPr>
              <a:t>时被封气柱长度</a:t>
            </a:r>
            <a:r>
              <a:rPr lang="en-US" altLang="zh-CN" b="1" i="1" kern="100" dirty="0">
                <a:latin typeface="Times New Roman" panose="02020603050405020304" pitchFamily="18" charset="0"/>
              </a:rPr>
              <a:t>L</a:t>
            </a:r>
            <a:r>
              <a:rPr lang="en-US" altLang="zh-CN" b="1" kern="100" baseline="-25000" dirty="0">
                <a:latin typeface="Times New Roman" panose="02020603050405020304" pitchFamily="18" charset="0"/>
              </a:rPr>
              <a:t>1</a:t>
            </a:r>
            <a:r>
              <a:rPr lang="zh-CN" altLang="zh-CN" b="1" kern="100" dirty="0">
                <a:latin typeface="Times New Roman" panose="02020603050405020304" pitchFamily="18" charset="0"/>
              </a:rPr>
              <a:t>＝</a:t>
            </a:r>
            <a:r>
              <a:rPr lang="en-US" altLang="zh-CN" b="1" kern="100" dirty="0">
                <a:latin typeface="Times New Roman" panose="02020603050405020304" pitchFamily="18" charset="0"/>
              </a:rPr>
              <a:t>30 cm</a:t>
            </a:r>
            <a:r>
              <a:rPr lang="zh-CN" altLang="zh-CN" b="1" kern="100" dirty="0">
                <a:latin typeface="Times New Roman" panose="02020603050405020304" pitchFamily="18" charset="0"/>
              </a:rPr>
              <a:t>，缸口离地的高度为</a:t>
            </a:r>
            <a:r>
              <a:rPr lang="en-US" altLang="zh-CN" b="1" i="1" kern="100" dirty="0">
                <a:latin typeface="Times New Roman" panose="02020603050405020304" pitchFamily="18" charset="0"/>
              </a:rPr>
              <a:t>h</a:t>
            </a:r>
            <a:r>
              <a:rPr lang="zh-CN" altLang="zh-CN" b="1" kern="100" dirty="0">
                <a:latin typeface="Times New Roman" panose="02020603050405020304" pitchFamily="18" charset="0"/>
              </a:rPr>
              <a:t>＝</a:t>
            </a:r>
            <a:r>
              <a:rPr lang="en-US" altLang="zh-CN" b="1" kern="100" dirty="0">
                <a:latin typeface="Times New Roman" panose="02020603050405020304" pitchFamily="18" charset="0"/>
              </a:rPr>
              <a:t>5 cm</a:t>
            </a:r>
            <a:r>
              <a:rPr lang="zh-CN" altLang="zh-CN" b="1" kern="100" dirty="0">
                <a:latin typeface="Times New Roman" panose="02020603050405020304" pitchFamily="18" charset="0"/>
              </a:rPr>
              <a:t>，若环境温度变化时，缸体有良好的导热性能。已知活塞与缸壁间无摩擦，弹簧原长</a:t>
            </a:r>
            <a:r>
              <a:rPr lang="en-US" altLang="zh-CN" b="1" i="1" kern="100" dirty="0">
                <a:latin typeface="Times New Roman" panose="02020603050405020304" pitchFamily="18" charset="0"/>
              </a:rPr>
              <a:t>L</a:t>
            </a:r>
            <a:r>
              <a:rPr lang="en-US" altLang="zh-CN" b="1" kern="100" baseline="-25000" dirty="0">
                <a:latin typeface="Times New Roman" panose="02020603050405020304" pitchFamily="18" charset="0"/>
              </a:rPr>
              <a:t>0</a:t>
            </a:r>
            <a:r>
              <a:rPr lang="zh-CN" altLang="zh-CN" b="1" kern="100" dirty="0">
                <a:latin typeface="Times New Roman" panose="02020603050405020304" pitchFamily="18" charset="0"/>
              </a:rPr>
              <a:t>＝</a:t>
            </a:r>
            <a:r>
              <a:rPr lang="en-US" altLang="zh-CN" b="1" kern="100" dirty="0">
                <a:latin typeface="Times New Roman" panose="02020603050405020304" pitchFamily="18" charset="0"/>
              </a:rPr>
              <a:t>27 cm</a:t>
            </a:r>
            <a:r>
              <a:rPr lang="zh-CN" altLang="zh-CN" b="1" kern="100" dirty="0">
                <a:latin typeface="Times New Roman" panose="02020603050405020304" pitchFamily="18" charset="0"/>
              </a:rPr>
              <a:t>，活塞横截面积</a:t>
            </a:r>
            <a:r>
              <a:rPr lang="en-US" altLang="zh-CN" b="1" i="1" kern="100" dirty="0">
                <a:latin typeface="Times New Roman" panose="02020603050405020304" pitchFamily="18" charset="0"/>
              </a:rPr>
              <a:t>S</a:t>
            </a:r>
            <a:r>
              <a:rPr lang="zh-CN" altLang="zh-CN" b="1" kern="100" dirty="0">
                <a:latin typeface="Times New Roman" panose="02020603050405020304" pitchFamily="18" charset="0"/>
              </a:rPr>
              <a:t>＝</a:t>
            </a:r>
            <a:r>
              <a:rPr lang="en-US" altLang="zh-CN" b="1" kern="100" dirty="0">
                <a:latin typeface="Times New Roman" panose="02020603050405020304" pitchFamily="18" charset="0"/>
              </a:rPr>
              <a:t>2×10</a:t>
            </a:r>
            <a:r>
              <a:rPr lang="zh-CN" altLang="zh-CN" b="1" kern="100" baseline="30000" dirty="0">
                <a:latin typeface="Times New Roman" panose="02020603050405020304" pitchFamily="18" charset="0"/>
              </a:rPr>
              <a:t>－</a:t>
            </a:r>
            <a:r>
              <a:rPr lang="en-US" altLang="zh-CN" b="1" kern="100" baseline="30000" dirty="0">
                <a:latin typeface="Times New Roman" panose="02020603050405020304" pitchFamily="18" charset="0"/>
              </a:rPr>
              <a:t>3</a:t>
            </a:r>
            <a:r>
              <a:rPr lang="en-US" altLang="zh-CN" b="1" kern="100" dirty="0">
                <a:latin typeface="Times New Roman" panose="02020603050405020304" pitchFamily="18" charset="0"/>
              </a:rPr>
              <a:t> m</a:t>
            </a:r>
            <a:r>
              <a:rPr lang="en-US" altLang="zh-CN" b="1" kern="100" baseline="30000" dirty="0">
                <a:latin typeface="Times New Roman" panose="02020603050405020304" pitchFamily="18" charset="0"/>
              </a:rPr>
              <a:t>2</a:t>
            </a:r>
            <a:r>
              <a:rPr lang="zh-CN" altLang="zh-CN" b="1" kern="100" dirty="0">
                <a:latin typeface="Times New Roman" panose="02020603050405020304" pitchFamily="18" charset="0"/>
              </a:rPr>
              <a:t>，大气压强</a:t>
            </a:r>
            <a:r>
              <a:rPr lang="en-US" altLang="zh-CN" b="1" i="1" kern="100" dirty="0">
                <a:latin typeface="Times New Roman" panose="02020603050405020304" pitchFamily="18" charset="0"/>
              </a:rPr>
              <a:t>p</a:t>
            </a:r>
            <a:r>
              <a:rPr lang="en-US" altLang="zh-CN" b="1" kern="100" baseline="-25000" dirty="0">
                <a:latin typeface="Times New Roman" panose="02020603050405020304" pitchFamily="18" charset="0"/>
              </a:rPr>
              <a:t>0</a:t>
            </a:r>
            <a:r>
              <a:rPr lang="zh-CN" altLang="zh-CN" b="1" kern="100" dirty="0">
                <a:latin typeface="Times New Roman" panose="02020603050405020304" pitchFamily="18" charset="0"/>
              </a:rPr>
              <a:t>＝</a:t>
            </a:r>
            <a:r>
              <a:rPr lang="en-US" altLang="zh-CN" b="1" kern="100" dirty="0">
                <a:latin typeface="Times New Roman" panose="02020603050405020304" pitchFamily="18" charset="0"/>
              </a:rPr>
              <a:t>1.0×10</a:t>
            </a:r>
            <a:r>
              <a:rPr lang="en-US" altLang="zh-CN" b="1" kern="100" baseline="30000" dirty="0">
                <a:latin typeface="Times New Roman" panose="02020603050405020304" pitchFamily="18" charset="0"/>
              </a:rPr>
              <a:t>5</a:t>
            </a:r>
            <a:r>
              <a:rPr lang="en-US" altLang="zh-CN" b="1" kern="100" dirty="0">
                <a:latin typeface="Times New Roman" panose="02020603050405020304" pitchFamily="18" charset="0"/>
              </a:rPr>
              <a:t> Pa</a:t>
            </a:r>
            <a:r>
              <a:rPr lang="zh-CN" altLang="zh-CN" b="1" kern="100" dirty="0">
                <a:latin typeface="Times New Roman" panose="02020603050405020304" pitchFamily="18" charset="0"/>
              </a:rPr>
              <a:t>，当地重力加速度</a:t>
            </a:r>
            <a:r>
              <a:rPr lang="en-US" altLang="zh-CN" b="1" i="1" kern="100" dirty="0">
                <a:latin typeface="Times New Roman" panose="02020603050405020304" pitchFamily="18" charset="0"/>
              </a:rPr>
              <a:t>g</a:t>
            </a:r>
            <a:r>
              <a:rPr lang="zh-CN" altLang="zh-CN" b="1" kern="100" dirty="0">
                <a:latin typeface="Times New Roman" panose="02020603050405020304" pitchFamily="18" charset="0"/>
              </a:rPr>
              <a:t>取</a:t>
            </a:r>
            <a:r>
              <a:rPr lang="en-US" altLang="zh-CN" b="1" kern="100" dirty="0">
                <a:latin typeface="Times New Roman" panose="02020603050405020304" pitchFamily="18" charset="0"/>
              </a:rPr>
              <a:t>10 m/s</a:t>
            </a:r>
            <a:r>
              <a:rPr lang="en-US" altLang="zh-CN" b="1" kern="100" baseline="30000" dirty="0">
                <a:latin typeface="Times New Roman" panose="02020603050405020304" pitchFamily="18" charset="0"/>
              </a:rPr>
              <a:t>2</a:t>
            </a:r>
            <a:r>
              <a:rPr lang="zh-CN" altLang="zh-CN" b="1" kern="100" dirty="0">
                <a:latin typeface="Times New Roman" panose="02020603050405020304" pitchFamily="18" charset="0"/>
              </a:rPr>
              <a:t>，求环境温度降到多少时气缸着地，温度降到多少时能使弹簧恢复原长。</a:t>
            </a:r>
            <a:endParaRPr lang="zh-CN" altLang="zh-CN" sz="1050" kern="100" dirty="0">
              <a:latin typeface="Times New Roman" panose="02020603050405020304" pitchFamily="18" charset="0"/>
            </a:endParaRPr>
          </a:p>
        </p:txBody>
      </p:sp>
      <p:pic>
        <p:nvPicPr>
          <p:cNvPr id="15362" name="Picture 2" descr="F:\粤教版物理选择性必修第三册\20XWL2-68.TIF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5255" y="260648"/>
            <a:ext cx="1080120" cy="178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对象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8326820"/>
              </p:ext>
            </p:extLst>
          </p:nvPr>
        </p:nvGraphicFramePr>
        <p:xfrm>
          <a:off x="552971" y="4221088"/>
          <a:ext cx="10367962" cy="2459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0" name="文档" r:id="rId5" imgW="10367808" imgH="2459782" progId="Word.Document.12">
                  <p:embed/>
                </p:oleObj>
              </mc:Choice>
              <mc:Fallback>
                <p:oleObj name="文档" r:id="rId5" imgW="10367808" imgH="2459782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52971" y="4221088"/>
                        <a:ext cx="10367962" cy="24590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31425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3654008"/>
              </p:ext>
            </p:extLst>
          </p:nvPr>
        </p:nvGraphicFramePr>
        <p:xfrm>
          <a:off x="913011" y="764704"/>
          <a:ext cx="10367962" cy="4786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1" name="文档" r:id="rId3" imgW="10367808" imgH="4786388" progId="Word.Document.12">
                  <p:embed/>
                </p:oleObj>
              </mc:Choice>
              <mc:Fallback>
                <p:oleObj name="文档" r:id="rId3" imgW="10367808" imgH="478638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13011" y="764704"/>
                        <a:ext cx="10367962" cy="47863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矩形 4"/>
          <p:cNvSpPr/>
          <p:nvPr/>
        </p:nvSpPr>
        <p:spPr>
          <a:xfrm>
            <a:off x="1417067" y="5517232"/>
            <a:ext cx="3518912" cy="5762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5581015" algn="l"/>
              </a:tabLst>
            </a:pPr>
            <a:r>
              <a:rPr lang="en-US" altLang="zh-CN" sz="2400" b="1" kern="100" dirty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sz="2400" b="1" kern="100" dirty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答案</a:t>
            </a:r>
            <a:r>
              <a:rPr lang="en-US" altLang="zh-CN" sz="2400" b="1" kern="100" dirty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]</a:t>
            </a:r>
            <a:r>
              <a:rPr lang="zh-CN" altLang="zh-CN" sz="2400" b="1" kern="100" dirty="0">
                <a:latin typeface="Times New Roman"/>
                <a:cs typeface="Times New Roman"/>
              </a:rPr>
              <a:t>　</a:t>
            </a:r>
            <a:r>
              <a:rPr lang="en-US" altLang="zh-CN" sz="2400" b="1" kern="100" dirty="0">
                <a:latin typeface="Times New Roman"/>
                <a:cs typeface="Courier New"/>
              </a:rPr>
              <a:t>1 250 K</a:t>
            </a:r>
            <a:r>
              <a:rPr lang="zh-CN" altLang="zh-CN" sz="2400" b="1" kern="100" dirty="0">
                <a:latin typeface="Times New Roman"/>
                <a:cs typeface="Times New Roman"/>
              </a:rPr>
              <a:t>　</a:t>
            </a:r>
            <a:r>
              <a:rPr lang="en-US" altLang="zh-CN" sz="2400" b="1" kern="100" dirty="0">
                <a:latin typeface="Times New Roman"/>
                <a:cs typeface="Courier New"/>
              </a:rPr>
              <a:t>480 K</a:t>
            </a:r>
            <a:endParaRPr lang="zh-CN" altLang="zh-CN" sz="2400" kern="100" dirty="0">
              <a:effectLst/>
              <a:latin typeface="宋体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360736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09759" y="1124744"/>
            <a:ext cx="10975658" cy="4896546"/>
          </a:xfrm>
        </p:spPr>
        <p:txBody>
          <a:bodyPr/>
          <a:lstStyle/>
          <a:p>
            <a:pPr indent="612140" algn="ctr">
              <a:tabLst>
                <a:tab pos="5581015" algn="l"/>
              </a:tabLst>
            </a:pP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应用理想气体状态方程解题的一般思路</a:t>
            </a:r>
            <a:endParaRPr lang="zh-CN" altLang="zh-CN" sz="1050" kern="100" dirty="0">
              <a:cs typeface="Courier New"/>
            </a:endParaRPr>
          </a:p>
          <a:p>
            <a:pPr indent="61214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确定研究对象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某一部分气体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，明确气体所处系统的力学状态。</a:t>
            </a:r>
            <a:endParaRPr lang="zh-CN" altLang="zh-CN" sz="1050" kern="100" dirty="0">
              <a:cs typeface="Courier New"/>
            </a:endParaRPr>
          </a:p>
          <a:p>
            <a:pPr indent="61214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弄清气体状态的变化过程。</a:t>
            </a:r>
            <a:endParaRPr lang="zh-CN" altLang="zh-CN" sz="1050" kern="100" dirty="0">
              <a:cs typeface="Courier New"/>
            </a:endParaRPr>
          </a:p>
          <a:p>
            <a:pPr indent="61214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(3)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确定气体的初、末状态及其状态参量，并注意单位的统一。</a:t>
            </a:r>
            <a:endParaRPr lang="zh-CN" altLang="zh-CN" sz="1050" kern="100" dirty="0">
              <a:cs typeface="Courier New"/>
            </a:endParaRPr>
          </a:p>
          <a:p>
            <a:pPr indent="61214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(4)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根据题意，选用理想气体状态方程求解。若非纯热学问题，还要综合应用力学等有关知识列辅助方程。</a:t>
            </a:r>
            <a:endParaRPr lang="zh-CN" altLang="zh-CN" sz="1050" kern="100" dirty="0">
              <a:cs typeface="Courier New"/>
            </a:endParaRPr>
          </a:p>
          <a:p>
            <a:pPr indent="61214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(5)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分析讨论所得结果的合理性及其物理意义。</a:t>
            </a:r>
            <a:endParaRPr lang="zh-CN" altLang="zh-CN" sz="1050" kern="100" dirty="0">
              <a:cs typeface="Courier New"/>
            </a:endParaRPr>
          </a:p>
          <a:p>
            <a:endParaRPr lang="zh-CN" altLang="en-US" dirty="0"/>
          </a:p>
        </p:txBody>
      </p:sp>
      <p:pic>
        <p:nvPicPr>
          <p:cNvPr id="16386" name="Picture 2" descr="F:\粤教版物理选择性必修第三册\解题锦囊1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778" y="2278148"/>
            <a:ext cx="420241" cy="1798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142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12461" y="188640"/>
            <a:ext cx="10975658" cy="4464498"/>
          </a:xfrm>
        </p:spPr>
        <p:txBody>
          <a:bodyPr/>
          <a:lstStyle/>
          <a:p>
            <a:pPr marL="452438" indent="0" algn="ctr">
              <a:tabLst>
                <a:tab pos="5581015" algn="l"/>
              </a:tabLst>
            </a:pPr>
            <a:r>
              <a:rPr lang="en-US" altLang="zh-CN" b="1" kern="100" dirty="0">
                <a:solidFill>
                  <a:srgbClr val="006666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>
                <a:solidFill>
                  <a:srgbClr val="006666"/>
                </a:solidFill>
                <a:latin typeface="IPAPANNEW"/>
                <a:ea typeface="黑体"/>
                <a:cs typeface="Times New Roman"/>
              </a:rPr>
              <a:t>集训提能</a:t>
            </a:r>
            <a:r>
              <a:rPr lang="en-US" altLang="zh-CN" b="1" kern="100" dirty="0">
                <a:solidFill>
                  <a:srgbClr val="006666"/>
                </a:solidFill>
                <a:latin typeface="IPAPANNEW"/>
                <a:ea typeface="黑体"/>
                <a:cs typeface="Times New Roman"/>
              </a:rPr>
              <a:t>]</a:t>
            </a:r>
            <a:endParaRPr lang="zh-CN" altLang="zh-CN" sz="1050" kern="100" dirty="0">
              <a:cs typeface="Courier New"/>
            </a:endParaRPr>
          </a:p>
          <a:p>
            <a:pPr marL="452438" indent="-452438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．一定质量的理想气体，由状态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en-US" altLang="zh-CN" b="1" kern="100" dirty="0">
                <a:latin typeface="Times New Roman"/>
                <a:cs typeface="Courier New"/>
              </a:rPr>
              <a:t>(1,3)</a:t>
            </a:r>
            <a:r>
              <a:rPr lang="zh-CN" altLang="zh-CN" b="1" kern="100" dirty="0">
                <a:latin typeface="Times New Roman"/>
                <a:cs typeface="Times New Roman"/>
              </a:rPr>
              <a:t>沿直线</a:t>
            </a:r>
            <a:r>
              <a:rPr lang="en-US" altLang="zh-CN" b="1" i="1" kern="100" dirty="0">
                <a:latin typeface="Times New Roman"/>
                <a:cs typeface="Courier New"/>
              </a:rPr>
              <a:t>AB</a:t>
            </a:r>
            <a:r>
              <a:rPr lang="zh-CN" altLang="zh-CN" b="1" kern="100" dirty="0">
                <a:latin typeface="Times New Roman"/>
                <a:cs typeface="Times New Roman"/>
              </a:rPr>
              <a:t>变化到</a:t>
            </a:r>
            <a:r>
              <a:rPr lang="en-US" altLang="zh-CN" b="1" i="1" kern="100" dirty="0">
                <a:latin typeface="Times New Roman"/>
                <a:cs typeface="Courier New"/>
              </a:rPr>
              <a:t>C</a:t>
            </a:r>
            <a:r>
              <a:rPr lang="en-US" altLang="zh-CN" b="1" kern="100" dirty="0">
                <a:latin typeface="Times New Roman"/>
                <a:cs typeface="Courier New"/>
              </a:rPr>
              <a:t>(3,1)</a:t>
            </a:r>
            <a:r>
              <a:rPr lang="zh-CN" altLang="zh-CN" b="1" kern="100" dirty="0">
                <a:latin typeface="Times New Roman"/>
                <a:cs typeface="Times New Roman"/>
              </a:rPr>
              <a:t>，如图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所</a:t>
            </a:r>
            <a:endParaRPr lang="en-US" altLang="zh-CN" b="1" kern="100" dirty="0" smtClean="0">
              <a:latin typeface="Times New Roman"/>
              <a:cs typeface="Times New Roman"/>
            </a:endParaRPr>
          </a:p>
          <a:p>
            <a:pPr marL="452438" indent="-452438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Times New Roman"/>
              </a:rPr>
              <a:t>	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示</a:t>
            </a:r>
            <a:r>
              <a:rPr lang="zh-CN" altLang="zh-CN" b="1" kern="100" dirty="0">
                <a:latin typeface="Times New Roman"/>
                <a:cs typeface="Times New Roman"/>
              </a:rPr>
              <a:t>，气体在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三个状态中的温度之比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是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                            </a:t>
            </a:r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kern="1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cs typeface="宋体"/>
              </a:rPr>
              <a:t>∶</a:t>
            </a:r>
            <a:r>
              <a:rPr lang="en-US" altLang="zh-CN" b="1" kern="1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cs typeface="宋体"/>
              </a:rPr>
              <a:t>∶</a:t>
            </a:r>
            <a:r>
              <a:rPr lang="en-US" altLang="zh-CN" b="1" kern="100" dirty="0">
                <a:latin typeface="Times New Roman"/>
                <a:cs typeface="Courier New"/>
              </a:rPr>
              <a:t>1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5581015" algn="l"/>
              </a:tabLst>
            </a:pPr>
            <a:r>
              <a:rPr lang="en-US" altLang="zh-CN" b="1" kern="100" dirty="0" smtClean="0">
                <a:latin typeface="Times New Roman"/>
                <a:cs typeface="Courier New"/>
              </a:rPr>
              <a:t>B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．</a:t>
            </a:r>
            <a:r>
              <a:rPr lang="en-US" altLang="zh-CN" b="1" kern="100" dirty="0" smtClean="0">
                <a:latin typeface="Times New Roman"/>
                <a:cs typeface="Courier New"/>
              </a:rPr>
              <a:t>1</a:t>
            </a:r>
            <a:r>
              <a:rPr lang="zh-CN" altLang="zh-CN" b="1" kern="100" dirty="0" smtClean="0">
                <a:cs typeface="宋体"/>
              </a:rPr>
              <a:t>∶</a:t>
            </a:r>
            <a:r>
              <a:rPr lang="en-US" altLang="zh-CN" b="1" kern="100" dirty="0" smtClean="0">
                <a:latin typeface="Times New Roman"/>
                <a:cs typeface="Courier New"/>
              </a:rPr>
              <a:t>2</a:t>
            </a:r>
            <a:r>
              <a:rPr lang="zh-CN" altLang="zh-CN" b="1" kern="100" dirty="0" smtClean="0">
                <a:cs typeface="宋体"/>
              </a:rPr>
              <a:t>∶</a:t>
            </a:r>
            <a:r>
              <a:rPr lang="en-US" altLang="zh-CN" b="1" kern="100" dirty="0" smtClean="0">
                <a:latin typeface="Times New Roman"/>
                <a:cs typeface="Courier New"/>
              </a:rPr>
              <a:t>3</a:t>
            </a:r>
            <a:endParaRPr lang="zh-CN" altLang="zh-CN" sz="1050" kern="100" dirty="0" smtClean="0">
              <a:cs typeface="Courier New"/>
            </a:endParaRPr>
          </a:p>
          <a:p>
            <a:pPr marL="452438" indent="0" algn="just">
              <a:tabLst>
                <a:tab pos="5581015" algn="l"/>
              </a:tabLst>
            </a:pPr>
            <a:r>
              <a:rPr lang="en-US" altLang="zh-CN" b="1" kern="100" dirty="0" smtClean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kern="100" dirty="0">
                <a:latin typeface="Times New Roman"/>
                <a:cs typeface="Courier New"/>
              </a:rPr>
              <a:t>3</a:t>
            </a:r>
            <a:r>
              <a:rPr lang="zh-CN" altLang="zh-CN" b="1" kern="100" dirty="0">
                <a:cs typeface="宋体"/>
              </a:rPr>
              <a:t>∶</a:t>
            </a:r>
            <a:r>
              <a:rPr lang="en-US" altLang="zh-CN" b="1" kern="100" dirty="0">
                <a:latin typeface="Times New Roman"/>
                <a:cs typeface="Courier New"/>
              </a:rPr>
              <a:t>4</a:t>
            </a:r>
            <a:r>
              <a:rPr lang="zh-CN" altLang="zh-CN" b="1" kern="100" dirty="0">
                <a:cs typeface="宋体"/>
              </a:rPr>
              <a:t>∶</a:t>
            </a:r>
            <a:r>
              <a:rPr lang="en-US" altLang="zh-CN" b="1" kern="100" dirty="0">
                <a:latin typeface="Times New Roman"/>
                <a:cs typeface="Courier New"/>
              </a:rPr>
              <a:t>3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kern="100" dirty="0">
                <a:latin typeface="Times New Roman"/>
                <a:cs typeface="Courier New"/>
              </a:rPr>
              <a:t>4</a:t>
            </a:r>
            <a:r>
              <a:rPr lang="zh-CN" altLang="zh-CN" b="1" kern="100" dirty="0">
                <a:cs typeface="宋体"/>
              </a:rPr>
              <a:t>∶</a:t>
            </a:r>
            <a:r>
              <a:rPr lang="en-US" altLang="zh-CN" b="1" kern="100" dirty="0">
                <a:latin typeface="Times New Roman"/>
                <a:cs typeface="Courier New"/>
              </a:rPr>
              <a:t>3</a:t>
            </a:r>
            <a:r>
              <a:rPr lang="zh-CN" altLang="zh-CN" b="1" kern="100" dirty="0">
                <a:cs typeface="宋体"/>
              </a:rPr>
              <a:t>∶</a:t>
            </a:r>
            <a:r>
              <a:rPr lang="en-US" altLang="zh-CN" b="1" kern="100" dirty="0">
                <a:latin typeface="Times New Roman"/>
                <a:cs typeface="Courier New"/>
              </a:rPr>
              <a:t>1</a:t>
            </a:r>
            <a:endParaRPr lang="zh-CN" altLang="zh-CN" sz="1050" kern="100" dirty="0">
              <a:cs typeface="Courier New"/>
            </a:endParaRPr>
          </a:p>
          <a:p>
            <a:pPr marL="452438" indent="0"/>
            <a:endParaRPr lang="zh-CN" altLang="en-US" dirty="0"/>
          </a:p>
        </p:txBody>
      </p:sp>
      <p:pic>
        <p:nvPicPr>
          <p:cNvPr id="17410" name="Picture 2" descr="21XRJWL2-46.TIF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6753" y="980728"/>
            <a:ext cx="1853482" cy="152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0309809"/>
              </p:ext>
            </p:extLst>
          </p:nvPr>
        </p:nvGraphicFramePr>
        <p:xfrm>
          <a:off x="913011" y="4557121"/>
          <a:ext cx="10301288" cy="1492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8" name="文档" r:id="rId5" imgW="10367808" imgH="1503800" progId="Word.Document.12">
                  <p:embed/>
                </p:oleObj>
              </mc:Choice>
              <mc:Fallback>
                <p:oleObj name="文档" r:id="rId5" imgW="10367808" imgH="15038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13011" y="4557121"/>
                        <a:ext cx="10301288" cy="1492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矩形 4"/>
          <p:cNvSpPr/>
          <p:nvPr/>
        </p:nvSpPr>
        <p:spPr>
          <a:xfrm>
            <a:off x="873533" y="6111680"/>
            <a:ext cx="13356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答案：</a:t>
            </a:r>
            <a:r>
              <a:rPr lang="en-US" altLang="zh-CN" sz="2400" b="1" kern="100" dirty="0">
                <a:latin typeface="Times New Roman"/>
                <a:ea typeface="楷体_GB2312"/>
              </a:rPr>
              <a:t>C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60736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80963" y="332654"/>
            <a:ext cx="10975658" cy="4464498"/>
          </a:xfrm>
        </p:spPr>
        <p:txBody>
          <a:bodyPr/>
          <a:lstStyle/>
          <a:p>
            <a:pPr marL="452438" indent="-452438" algn="just">
              <a:tabLst>
                <a:tab pos="452438" algn="l"/>
                <a:tab pos="5580063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2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．在</a:t>
            </a:r>
            <a:r>
              <a:rPr lang="zh-CN" altLang="zh-CN" b="1" kern="100" dirty="0">
                <a:latin typeface="Times New Roman"/>
                <a:cs typeface="Times New Roman"/>
              </a:rPr>
              <a:t>高空飞行的客机上某乘客喝完一瓶矿泉水后，把瓶盖拧紧。下飞机后发现矿泉水瓶变瘪了，机场地面温度与高空客舱内温度相同。由此可判断，高空客舱内的气体压强</a:t>
            </a:r>
            <a:r>
              <a:rPr lang="en-US" altLang="zh-CN" b="1" kern="100" dirty="0">
                <a:latin typeface="Times New Roman"/>
                <a:cs typeface="Courier New"/>
              </a:rPr>
              <a:t>________(</a:t>
            </a:r>
            <a:r>
              <a:rPr lang="zh-CN" altLang="zh-CN" b="1" kern="100" dirty="0">
                <a:latin typeface="Times New Roman"/>
                <a:cs typeface="Times New Roman"/>
              </a:rPr>
              <a:t>选填</a:t>
            </a:r>
            <a:r>
              <a:rPr lang="en-US" altLang="zh-CN" b="1" kern="100" dirty="0">
                <a:cs typeface="Times New Roman"/>
              </a:rPr>
              <a:t>“</a:t>
            </a:r>
            <a:r>
              <a:rPr lang="zh-CN" altLang="zh-CN" b="1" kern="100" dirty="0">
                <a:latin typeface="Times New Roman"/>
                <a:cs typeface="Times New Roman"/>
              </a:rPr>
              <a:t>大于</a:t>
            </a:r>
            <a:r>
              <a:rPr lang="en-US" altLang="zh-CN" b="1" kern="100" dirty="0">
                <a:cs typeface="Times New Roman"/>
              </a:rPr>
              <a:t>”“</a:t>
            </a:r>
            <a:r>
              <a:rPr lang="zh-CN" altLang="zh-CN" b="1" kern="100" dirty="0">
                <a:latin typeface="Times New Roman"/>
                <a:cs typeface="Times New Roman"/>
              </a:rPr>
              <a:t>小于</a:t>
            </a:r>
            <a:r>
              <a:rPr lang="en-US" altLang="zh-CN" b="1" kern="100" dirty="0">
                <a:cs typeface="Times New Roman"/>
              </a:rPr>
              <a:t>”</a:t>
            </a:r>
            <a:r>
              <a:rPr lang="zh-CN" altLang="zh-CN" b="1" kern="100" dirty="0">
                <a:latin typeface="Times New Roman"/>
                <a:cs typeface="Times New Roman"/>
              </a:rPr>
              <a:t>或</a:t>
            </a:r>
            <a:r>
              <a:rPr lang="en-US" altLang="zh-CN" b="1" kern="100" dirty="0">
                <a:cs typeface="Times New Roman"/>
              </a:rPr>
              <a:t>“</a:t>
            </a:r>
            <a:r>
              <a:rPr lang="zh-CN" altLang="zh-CN" b="1" kern="100" dirty="0">
                <a:latin typeface="Times New Roman"/>
                <a:cs typeface="Times New Roman"/>
              </a:rPr>
              <a:t>等于</a:t>
            </a:r>
            <a:r>
              <a:rPr lang="en-US" altLang="zh-CN" b="1" kern="100" dirty="0">
                <a:cs typeface="Times New Roman"/>
              </a:rPr>
              <a:t>”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机场地面大气压强；从高空客舱到机场地面，矿泉水瓶内气体的分子平均动能</a:t>
            </a:r>
            <a:r>
              <a:rPr lang="en-US" altLang="zh-CN" b="1" kern="100" dirty="0">
                <a:latin typeface="Times New Roman"/>
                <a:cs typeface="Courier New"/>
              </a:rPr>
              <a:t>________(</a:t>
            </a:r>
            <a:r>
              <a:rPr lang="zh-CN" altLang="zh-CN" b="1" kern="100" dirty="0">
                <a:latin typeface="Times New Roman"/>
                <a:cs typeface="Times New Roman"/>
              </a:rPr>
              <a:t>选填</a:t>
            </a:r>
            <a:r>
              <a:rPr lang="en-US" altLang="zh-CN" b="1" kern="100" dirty="0">
                <a:cs typeface="Times New Roman"/>
              </a:rPr>
              <a:t>“</a:t>
            </a:r>
            <a:r>
              <a:rPr lang="zh-CN" altLang="zh-CN" b="1" kern="100" dirty="0">
                <a:latin typeface="Times New Roman"/>
                <a:cs typeface="Times New Roman"/>
              </a:rPr>
              <a:t>变大</a:t>
            </a:r>
            <a:r>
              <a:rPr lang="en-US" altLang="zh-CN" b="1" kern="100" dirty="0">
                <a:cs typeface="Times New Roman"/>
              </a:rPr>
              <a:t>”“</a:t>
            </a:r>
            <a:r>
              <a:rPr lang="zh-CN" altLang="zh-CN" b="1" kern="100" dirty="0">
                <a:latin typeface="Times New Roman"/>
                <a:cs typeface="Times New Roman"/>
              </a:rPr>
              <a:t>变小</a:t>
            </a:r>
            <a:r>
              <a:rPr lang="en-US" altLang="zh-CN" b="1" kern="100" dirty="0">
                <a:cs typeface="Times New Roman"/>
              </a:rPr>
              <a:t>”</a:t>
            </a:r>
            <a:r>
              <a:rPr lang="zh-CN" altLang="zh-CN" b="1" kern="100" dirty="0">
                <a:latin typeface="Times New Roman"/>
                <a:cs typeface="Times New Roman"/>
              </a:rPr>
              <a:t>或</a:t>
            </a:r>
            <a:r>
              <a:rPr lang="en-US" altLang="zh-CN" b="1" kern="100" dirty="0">
                <a:cs typeface="Times New Roman"/>
              </a:rPr>
              <a:t>“</a:t>
            </a:r>
            <a:r>
              <a:rPr lang="zh-CN" altLang="zh-CN" b="1" kern="100" dirty="0">
                <a:latin typeface="Times New Roman"/>
                <a:cs typeface="Times New Roman"/>
              </a:rPr>
              <a:t>不变</a:t>
            </a:r>
            <a:r>
              <a:rPr lang="en-US" altLang="zh-CN" b="1" kern="100" dirty="0">
                <a:cs typeface="Times New Roman"/>
              </a:rPr>
              <a:t>”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。</a:t>
            </a:r>
            <a:endParaRPr lang="zh-CN" altLang="zh-CN" sz="1050" kern="100" dirty="0">
              <a:cs typeface="Courier New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708687" y="5949280"/>
            <a:ext cx="2659702" cy="5597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5581015" algn="l"/>
              </a:tabLst>
            </a:pPr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答案：</a:t>
            </a:r>
            <a:r>
              <a:rPr lang="zh-CN" altLang="zh-CN" sz="2400" b="1" kern="100" dirty="0">
                <a:latin typeface="Times New Roman"/>
                <a:cs typeface="Times New Roman"/>
              </a:rPr>
              <a:t>小于　不变</a:t>
            </a:r>
            <a:endParaRPr lang="zh-CN" altLang="zh-CN" sz="2400" kern="100" dirty="0">
              <a:effectLst/>
              <a:latin typeface="宋体"/>
              <a:cs typeface="Courier New"/>
            </a:endParaRPr>
          </a:p>
        </p:txBody>
      </p:sp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2144583"/>
              </p:ext>
            </p:extLst>
          </p:nvPr>
        </p:nvGraphicFramePr>
        <p:xfrm>
          <a:off x="511405" y="3237631"/>
          <a:ext cx="10552112" cy="3287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5" name="文档" r:id="rId3" imgW="10552112" imgH="3287907" progId="Word.Document.12">
                  <p:embed/>
                </p:oleObj>
              </mc:Choice>
              <mc:Fallback>
                <p:oleObj name="文档" r:id="rId3" imgW="10552112" imgH="328790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11405" y="3237631"/>
                        <a:ext cx="10552112" cy="32877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31425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52971" y="476672"/>
            <a:ext cx="10975658" cy="4464498"/>
          </a:xfrm>
        </p:spPr>
        <p:txBody>
          <a:bodyPr/>
          <a:lstStyle/>
          <a:p>
            <a:pPr indent="612140" algn="just">
              <a:tabLst>
                <a:tab pos="3150870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3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kern="100" dirty="0">
                <a:latin typeface="Times New Roman"/>
                <a:ea typeface="隶书"/>
                <a:cs typeface="Courier New"/>
              </a:rPr>
              <a:t>(2024·</a:t>
            </a:r>
            <a:r>
              <a:rPr lang="zh-CN" altLang="zh-CN" b="1" kern="100" dirty="0">
                <a:latin typeface="Times New Roman"/>
                <a:ea typeface="隶书"/>
                <a:cs typeface="Times New Roman"/>
              </a:rPr>
              <a:t>广州高二阶段练习</a:t>
            </a:r>
            <a:r>
              <a:rPr lang="en-US" altLang="zh-CN" b="1" kern="100" dirty="0">
                <a:latin typeface="Times New Roman"/>
                <a:ea typeface="隶书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如图所示，一粗细均匀且足够长的导热</a:t>
            </a:r>
            <a:r>
              <a:rPr lang="en-US" altLang="zh-CN" b="1" kern="100" dirty="0">
                <a:latin typeface="Times New Roman"/>
                <a:cs typeface="Courier New"/>
              </a:rPr>
              <a:t>U</a:t>
            </a:r>
            <a:r>
              <a:rPr lang="zh-CN" altLang="zh-CN" b="1" kern="100" dirty="0">
                <a:latin typeface="Times New Roman"/>
                <a:cs typeface="Times New Roman"/>
              </a:rPr>
              <a:t>形管竖直放置在烘烤箱中，右侧上端封闭，左侧上端与大气相通，右侧顶端密封空气柱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的长度为</a:t>
            </a:r>
            <a:r>
              <a:rPr lang="en-US" altLang="zh-CN" b="1" i="1" kern="100" dirty="0">
                <a:latin typeface="Times New Roman"/>
                <a:cs typeface="Courier New"/>
              </a:rPr>
              <a:t>L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24 cm</a:t>
            </a:r>
            <a:r>
              <a:rPr lang="zh-CN" altLang="zh-CN" b="1" kern="100" dirty="0">
                <a:latin typeface="Times New Roman"/>
                <a:cs typeface="Times New Roman"/>
              </a:rPr>
              <a:t>，左侧密封空气柱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的长度为</a:t>
            </a:r>
            <a:r>
              <a:rPr lang="en-US" altLang="zh-CN" b="1" i="1" kern="100" dirty="0">
                <a:latin typeface="Times New Roman"/>
                <a:cs typeface="Courier New"/>
              </a:rPr>
              <a:t>L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30 cm</a:t>
            </a:r>
            <a:r>
              <a:rPr lang="zh-CN" altLang="zh-CN" b="1" kern="100" dirty="0">
                <a:latin typeface="Times New Roman"/>
                <a:cs typeface="Times New Roman"/>
              </a:rPr>
              <a:t>，上方水银柱长</a:t>
            </a:r>
            <a:r>
              <a:rPr lang="en-US" altLang="zh-CN" b="1" i="1" kern="100" dirty="0">
                <a:latin typeface="Times New Roman"/>
                <a:cs typeface="Courier New"/>
              </a:rPr>
              <a:t>h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4 cm</a:t>
            </a:r>
            <a:r>
              <a:rPr lang="zh-CN" altLang="zh-CN" b="1" kern="100" dirty="0">
                <a:latin typeface="Times New Roman"/>
                <a:cs typeface="Times New Roman"/>
              </a:rPr>
              <a:t>，左右两侧水银面高度差</a:t>
            </a:r>
            <a:r>
              <a:rPr lang="en-US" altLang="zh-CN" b="1" i="1" kern="100" dirty="0">
                <a:latin typeface="Times New Roman"/>
                <a:cs typeface="Courier New"/>
              </a:rPr>
              <a:t>h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12 cm</a:t>
            </a:r>
            <a:r>
              <a:rPr lang="zh-CN" altLang="zh-CN" b="1" kern="100" dirty="0">
                <a:latin typeface="Times New Roman"/>
                <a:cs typeface="Times New Roman"/>
              </a:rPr>
              <a:t>。已知大气压强</a:t>
            </a:r>
            <a:r>
              <a:rPr lang="en-US" altLang="zh-CN" b="1" i="1" kern="100" dirty="0">
                <a:latin typeface="Times New Roman"/>
                <a:cs typeface="Courier New"/>
              </a:rPr>
              <a:t>p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76.0 cmHg</a:t>
            </a:r>
            <a:r>
              <a:rPr lang="zh-CN" altLang="zh-CN" b="1" kern="100" dirty="0">
                <a:latin typeface="Times New Roman"/>
                <a:cs typeface="Times New Roman"/>
              </a:rPr>
              <a:t>，大气温度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300 K</a:t>
            </a:r>
            <a:r>
              <a:rPr lang="zh-CN" altLang="zh-CN" b="1" kern="100" dirty="0">
                <a:latin typeface="Times New Roman"/>
                <a:cs typeface="Times New Roman"/>
              </a:rPr>
              <a:t>。现开启烘烤箱缓慢加热</a:t>
            </a:r>
            <a:r>
              <a:rPr lang="en-US" altLang="zh-CN" b="1" kern="100" dirty="0">
                <a:latin typeface="Times New Roman"/>
                <a:cs typeface="Courier New"/>
              </a:rPr>
              <a:t>U</a:t>
            </a:r>
            <a:r>
              <a:rPr lang="zh-CN" altLang="zh-CN" b="1" kern="100" dirty="0">
                <a:latin typeface="Times New Roman"/>
                <a:cs typeface="Times New Roman"/>
              </a:rPr>
              <a:t>形管，直到空气柱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下方水银面等高。加热过程中大气压保持不变。求：</a:t>
            </a:r>
            <a:endParaRPr lang="zh-CN" altLang="zh-CN" sz="1050" kern="100" dirty="0">
              <a:cs typeface="Courier New"/>
            </a:endParaRPr>
          </a:p>
          <a:p>
            <a:endParaRPr lang="zh-CN" altLang="en-US" dirty="0"/>
          </a:p>
        </p:txBody>
      </p:sp>
      <p:pic>
        <p:nvPicPr>
          <p:cNvPr id="30722" name="Picture 2" descr="\\Rm-013\本地磁盘 (F)\三维设计 物理 选择性必修第三册 粤教版\24XKGRJWLXS2-61.TIF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323" y="4005064"/>
            <a:ext cx="2304256" cy="2567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736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52971" y="692696"/>
            <a:ext cx="10975658" cy="4464498"/>
          </a:xfrm>
        </p:spPr>
        <p:txBody>
          <a:bodyPr/>
          <a:lstStyle/>
          <a:p>
            <a:pPr indent="612140" algn="just">
              <a:tabLst>
                <a:tab pos="3150870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加热前空气柱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的压强各为多少；</a:t>
            </a:r>
            <a:endParaRPr lang="zh-CN" altLang="zh-CN" sz="1050" kern="100" dirty="0">
              <a:cs typeface="Courier New"/>
            </a:endParaRPr>
          </a:p>
          <a:p>
            <a:pPr indent="612140" algn="just">
              <a:tabLst>
                <a:tab pos="3150870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空气柱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下方水银面等高时烘烤箱的温度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2</a:t>
            </a:r>
            <a:r>
              <a:rPr lang="en-US" altLang="zh-CN" b="1" kern="100" dirty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结果保留</a:t>
            </a:r>
            <a:r>
              <a:rPr lang="en-US" altLang="zh-CN" b="1" kern="1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位小数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；</a:t>
            </a:r>
            <a:endParaRPr lang="zh-CN" altLang="zh-CN" sz="1050" kern="100" dirty="0">
              <a:cs typeface="Courier New"/>
            </a:endParaRPr>
          </a:p>
          <a:p>
            <a:pPr indent="612140" algn="just">
              <a:tabLst>
                <a:tab pos="3150870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(3)</a:t>
            </a:r>
            <a:r>
              <a:rPr lang="zh-CN" altLang="zh-CN" b="1" kern="100" dirty="0">
                <a:latin typeface="Times New Roman"/>
                <a:cs typeface="Times New Roman"/>
              </a:rPr>
              <a:t>加热后，空气柱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上方水银柱上升高度</a:t>
            </a:r>
            <a:r>
              <a:rPr lang="en-US" altLang="zh-CN" b="1" i="1" kern="100" dirty="0">
                <a:latin typeface="Times New Roman"/>
                <a:cs typeface="Courier New"/>
              </a:rPr>
              <a:t>L</a:t>
            </a:r>
            <a:r>
              <a:rPr lang="zh-CN" altLang="zh-CN" b="1" kern="100" dirty="0">
                <a:latin typeface="Times New Roman"/>
                <a:cs typeface="Times New Roman"/>
              </a:rPr>
              <a:t>。</a:t>
            </a:r>
            <a:endParaRPr lang="zh-CN" altLang="zh-CN" sz="1050" kern="100" dirty="0">
              <a:cs typeface="Courier New"/>
            </a:endParaRPr>
          </a:p>
          <a:p>
            <a:pPr indent="612140" algn="just">
              <a:tabLst>
                <a:tab pos="3150870" algn="l"/>
              </a:tabLst>
            </a:pPr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解析：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加热前有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p</a:t>
            </a:r>
            <a:r>
              <a:rPr lang="en-US" altLang="zh-CN" b="1" i="1" kern="100" baseline="-250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＝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p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＋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ρgh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80 cmHg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，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p</a:t>
            </a:r>
            <a:r>
              <a:rPr lang="en-US" altLang="zh-CN" b="1" i="1" kern="100" baseline="-25000" dirty="0">
                <a:latin typeface="Times New Roman"/>
                <a:ea typeface="楷体_GB2312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＝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p</a:t>
            </a:r>
            <a:r>
              <a:rPr lang="en-US" altLang="zh-CN" b="1" i="1" kern="100" baseline="-250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－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ρgh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68 cmHg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。</a:t>
            </a:r>
            <a:endParaRPr lang="zh-CN" altLang="zh-CN" sz="1050" kern="100" dirty="0">
              <a:cs typeface="Courier New"/>
            </a:endParaRPr>
          </a:p>
          <a:p>
            <a:endParaRPr lang="zh-CN" altLang="en-US" dirty="0"/>
          </a:p>
        </p:txBody>
      </p:sp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3288088"/>
              </p:ext>
            </p:extLst>
          </p:nvPr>
        </p:nvGraphicFramePr>
        <p:xfrm>
          <a:off x="624979" y="3413472"/>
          <a:ext cx="10552112" cy="2463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0" name="文档" r:id="rId3" imgW="10552112" imgH="2463767" progId="Word.Document.12">
                  <p:embed/>
                </p:oleObj>
              </mc:Choice>
              <mc:Fallback>
                <p:oleObj name="文档" r:id="rId3" imgW="10552112" imgH="246376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24979" y="3413472"/>
                        <a:ext cx="10552112" cy="2463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15119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1057027" y="1556792"/>
            <a:ext cx="10975658" cy="3672408"/>
          </a:xfrm>
        </p:spPr>
        <p:txBody>
          <a:bodyPr/>
          <a:lstStyle/>
          <a:p>
            <a:pPr indent="0" algn="just">
              <a:lnSpc>
                <a:spcPct val="200000"/>
              </a:lnSpc>
              <a:tabLst>
                <a:tab pos="5580063" algn="l"/>
                <a:tab pos="9061450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．判一判</a:t>
            </a:r>
            <a:endParaRPr lang="zh-CN" altLang="zh-CN" sz="1050" kern="100" dirty="0">
              <a:cs typeface="Courier New"/>
            </a:endParaRPr>
          </a:p>
          <a:p>
            <a:pPr indent="0" algn="just">
              <a:lnSpc>
                <a:spcPct val="200000"/>
              </a:lnSpc>
              <a:tabLst>
                <a:tab pos="5580063" algn="l"/>
                <a:tab pos="9061450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密闭气体的压强是由气体受到重力而产生的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      )</a:t>
            </a:r>
            <a:endParaRPr lang="zh-CN" altLang="zh-CN" sz="1050" kern="100" dirty="0">
              <a:cs typeface="Courier New"/>
            </a:endParaRPr>
          </a:p>
          <a:p>
            <a:pPr indent="0" algn="just">
              <a:lnSpc>
                <a:spcPct val="200000"/>
              </a:lnSpc>
              <a:tabLst>
                <a:tab pos="5580063" algn="l"/>
                <a:tab pos="9061450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气体的温度越高，压强就一定越大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en-US" altLang="zh-CN" b="1" kern="100" dirty="0" smtClean="0">
                <a:cs typeface="Times New Roman"/>
              </a:rPr>
              <a:t>   </a:t>
            </a:r>
            <a:r>
              <a:rPr lang="en-US" altLang="zh-CN" b="1" kern="100" dirty="0" smtClean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cs typeface="Courier New"/>
            </a:endParaRPr>
          </a:p>
          <a:p>
            <a:pPr indent="0" algn="just">
              <a:lnSpc>
                <a:spcPct val="200000"/>
              </a:lnSpc>
              <a:tabLst>
                <a:tab pos="5580063" algn="l"/>
                <a:tab pos="9061450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(3)</a:t>
            </a:r>
            <a:r>
              <a:rPr lang="zh-CN" altLang="zh-CN" b="1" kern="100" dirty="0">
                <a:latin typeface="Times New Roman"/>
                <a:cs typeface="Times New Roman"/>
              </a:rPr>
              <a:t>大气压强是由于空气受重力产生的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      )</a:t>
            </a:r>
            <a:endParaRPr lang="zh-CN" altLang="zh-CN" sz="1050" kern="100" dirty="0">
              <a:cs typeface="Courier New"/>
            </a:endParaRPr>
          </a:p>
          <a:p>
            <a:pPr indent="0">
              <a:lnSpc>
                <a:spcPct val="200000"/>
              </a:lnSpc>
              <a:tabLst>
                <a:tab pos="5580063" algn="l"/>
                <a:tab pos="9061450" algn="l"/>
              </a:tabLst>
            </a:pPr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10289271" y="2636912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FF0000"/>
                </a:solidFill>
                <a:latin typeface="宋体"/>
                <a:cs typeface="Times New Roman"/>
              </a:rPr>
              <a:t>×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10299350" y="3399383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FF0000"/>
                </a:solidFill>
                <a:latin typeface="宋体"/>
                <a:cs typeface="Times New Roman"/>
              </a:rPr>
              <a:t>×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10289271" y="4263479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FF0000"/>
                </a:solidFill>
                <a:latin typeface="宋体"/>
                <a:cs typeface="Times New Roman"/>
              </a:rPr>
              <a:t>√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274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7985547"/>
              </p:ext>
            </p:extLst>
          </p:nvPr>
        </p:nvGraphicFramePr>
        <p:xfrm>
          <a:off x="696987" y="1323107"/>
          <a:ext cx="10552112" cy="301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8" name="文档" r:id="rId3" imgW="10552112" imgH="3012833" progId="Word.Document.12">
                  <p:embed/>
                </p:oleObj>
              </mc:Choice>
              <mc:Fallback>
                <p:oleObj name="文档" r:id="rId3" imgW="10552112" imgH="3012833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96987" y="1323107"/>
                        <a:ext cx="10552112" cy="3013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2247968"/>
              </p:ext>
            </p:extLst>
          </p:nvPr>
        </p:nvGraphicFramePr>
        <p:xfrm>
          <a:off x="913011" y="4293096"/>
          <a:ext cx="10552112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9" name="文档" r:id="rId5" imgW="10552112" imgH="593770" progId="Word.Document.12">
                  <p:embed/>
                </p:oleObj>
              </mc:Choice>
              <mc:Fallback>
                <p:oleObj name="文档" r:id="rId5" imgW="10552112" imgH="59377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13011" y="4293096"/>
                        <a:ext cx="10552112" cy="593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15119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24979" y="692696"/>
            <a:ext cx="10975658" cy="4464498"/>
          </a:xfrm>
        </p:spPr>
        <p:txBody>
          <a:bodyPr/>
          <a:lstStyle/>
          <a:p>
            <a:pPr indent="0" algn="just">
              <a:tabLst>
                <a:tab pos="5581015" algn="l"/>
              </a:tabLst>
            </a:pPr>
            <a:r>
              <a:rPr lang="zh-CN" altLang="zh-CN" b="1" kern="100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黑体"/>
                <a:cs typeface="Times New Roman"/>
              </a:rPr>
              <a:t>一、培养创新意识和创新思维</a:t>
            </a:r>
            <a:endParaRPr lang="zh-CN" altLang="zh-CN" sz="1050" kern="100" dirty="0">
              <a:solidFill>
                <a:schemeClr val="accent2">
                  <a:lumMod val="50000"/>
                </a:schemeClr>
              </a:solidFill>
              <a:cs typeface="Courier New"/>
            </a:endParaRPr>
          </a:p>
          <a:p>
            <a:pPr indent="61214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ea typeface="隶书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ea typeface="隶书"/>
                <a:cs typeface="Times New Roman"/>
              </a:rPr>
              <a:t>选自人教</a:t>
            </a:r>
            <a:r>
              <a:rPr lang="zh-CN" altLang="zh-CN" b="1" kern="100" dirty="0" smtClean="0">
                <a:latin typeface="Times New Roman"/>
                <a:ea typeface="隶书"/>
                <a:cs typeface="Times New Roman"/>
              </a:rPr>
              <a:t>版教</a:t>
            </a:r>
            <a:r>
              <a:rPr lang="zh-CN" altLang="zh-CN" b="1" kern="100" dirty="0">
                <a:latin typeface="Times New Roman"/>
                <a:ea typeface="隶书"/>
                <a:cs typeface="Times New Roman"/>
              </a:rPr>
              <a:t>材课后练习</a:t>
            </a:r>
            <a:r>
              <a:rPr lang="en-US" altLang="zh-CN" b="1" kern="100" dirty="0">
                <a:latin typeface="Times New Roman"/>
                <a:ea typeface="隶书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一个足球的容积是</a:t>
            </a:r>
            <a:r>
              <a:rPr lang="en-US" altLang="zh-CN" b="1" kern="100" dirty="0">
                <a:latin typeface="Times New Roman"/>
                <a:cs typeface="Courier New"/>
              </a:rPr>
              <a:t>2.5 L</a:t>
            </a:r>
            <a:r>
              <a:rPr lang="zh-CN" altLang="zh-CN" b="1" kern="100" dirty="0">
                <a:latin typeface="Times New Roman"/>
                <a:cs typeface="Times New Roman"/>
              </a:rPr>
              <a:t>。用打气筒给这个足球打气，每打一次都把体积为</a:t>
            </a:r>
            <a:r>
              <a:rPr lang="en-US" altLang="zh-CN" b="1" kern="100" dirty="0">
                <a:latin typeface="Times New Roman"/>
                <a:cs typeface="Courier New"/>
              </a:rPr>
              <a:t>125 mL</a:t>
            </a:r>
            <a:r>
              <a:rPr lang="zh-CN" altLang="zh-CN" b="1" kern="100" dirty="0">
                <a:latin typeface="Times New Roman"/>
                <a:cs typeface="Times New Roman"/>
              </a:rPr>
              <a:t>、压强与大气压相同的气体打进足球内。如果在打气前足球就已经是球形并且里面的压强与大气压相同，打了</a:t>
            </a:r>
            <a:r>
              <a:rPr lang="en-US" altLang="zh-CN" b="1" kern="100" dirty="0">
                <a:latin typeface="Times New Roman"/>
                <a:cs typeface="Courier New"/>
              </a:rPr>
              <a:t>20</a:t>
            </a:r>
            <a:r>
              <a:rPr lang="zh-CN" altLang="zh-CN" b="1" kern="100" dirty="0">
                <a:latin typeface="Times New Roman"/>
                <a:cs typeface="Times New Roman"/>
              </a:rPr>
              <a:t>次后足球内部空气的压强是大气压的多少倍？你在得出结论时考虑到了什么前提？实际打气时的情况能够满足你的前提吗？</a:t>
            </a:r>
            <a:endParaRPr lang="zh-CN" altLang="zh-CN" sz="1050" kern="100" dirty="0">
              <a:cs typeface="Courier New"/>
            </a:endParaRPr>
          </a:p>
        </p:txBody>
      </p:sp>
      <p:pic>
        <p:nvPicPr>
          <p:cNvPr id="19458" name="Picture 2" descr="新课程学案3培优高素养.TIF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347" y="252612"/>
            <a:ext cx="4729435" cy="572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5387837"/>
              </p:ext>
            </p:extLst>
          </p:nvPr>
        </p:nvGraphicFramePr>
        <p:xfrm>
          <a:off x="770185" y="4297635"/>
          <a:ext cx="10367962" cy="2371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6" name="文档" r:id="rId5" imgW="10367808" imgH="2371238" progId="Word.Document.12">
                  <p:embed/>
                </p:oleObj>
              </mc:Choice>
              <mc:Fallback>
                <p:oleObj name="文档" r:id="rId5" imgW="10367808" imgH="237123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70185" y="4297635"/>
                        <a:ext cx="10367962" cy="2371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0736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8355709"/>
              </p:ext>
            </p:extLst>
          </p:nvPr>
        </p:nvGraphicFramePr>
        <p:xfrm>
          <a:off x="480963" y="2060848"/>
          <a:ext cx="10290175" cy="2681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43" name="文档" r:id="rId3" imgW="10478594" imgH="2734411" progId="Word.Document.12">
                  <p:embed/>
                </p:oleObj>
              </mc:Choice>
              <mc:Fallback>
                <p:oleObj name="文档" r:id="rId3" imgW="10478594" imgH="2734411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80963" y="2060848"/>
                        <a:ext cx="10290175" cy="26812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矩形 4"/>
          <p:cNvSpPr/>
          <p:nvPr/>
        </p:nvSpPr>
        <p:spPr>
          <a:xfrm>
            <a:off x="978050" y="4669431"/>
            <a:ext cx="2040943" cy="5597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5581015" algn="l"/>
              </a:tabLst>
            </a:pPr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答案：</a:t>
            </a:r>
            <a:r>
              <a:rPr lang="zh-CN" altLang="zh-CN" sz="2400" b="1" kern="100" dirty="0">
                <a:latin typeface="Times New Roman"/>
                <a:cs typeface="Times New Roman"/>
              </a:rPr>
              <a:t>见解析</a:t>
            </a:r>
            <a:endParaRPr lang="zh-CN" altLang="zh-CN" sz="2400" kern="100" dirty="0">
              <a:effectLst/>
              <a:latin typeface="宋体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631425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192931" y="260648"/>
            <a:ext cx="11737304" cy="6336704"/>
          </a:xfrm>
        </p:spPr>
        <p:txBody>
          <a:bodyPr/>
          <a:lstStyle/>
          <a:p>
            <a:pPr marL="360363" indent="-360363" algn="just">
              <a:tabLst>
                <a:tab pos="5581015" algn="l"/>
              </a:tabLst>
            </a:pP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二、注重学以致用和思维建模</a:t>
            </a:r>
            <a:endParaRPr lang="zh-CN" altLang="zh-CN" sz="1050" kern="100" dirty="0">
              <a:cs typeface="Courier New"/>
            </a:endParaRPr>
          </a:p>
          <a:p>
            <a:pPr marL="360363" indent="-360363" algn="just">
              <a:tabLst>
                <a:tab pos="5581015" algn="l"/>
              </a:tabLst>
            </a:pPr>
            <a:r>
              <a:rPr lang="en-US" altLang="zh-CN" b="1" kern="100" dirty="0" smtClean="0">
                <a:latin typeface="Times New Roman"/>
                <a:cs typeface="Courier New"/>
              </a:rPr>
              <a:t>1.</a:t>
            </a:r>
            <a:r>
              <a:rPr lang="zh-CN" altLang="zh-CN" sz="1050" kern="100" dirty="0" smtClean="0">
                <a:cs typeface="Courier New"/>
              </a:rPr>
              <a:t> </a:t>
            </a:r>
            <a:r>
              <a:rPr lang="en-US" altLang="zh-CN" b="1" kern="100" dirty="0" smtClean="0">
                <a:cs typeface="Times New Roman"/>
              </a:rPr>
              <a:t>“</a:t>
            </a:r>
            <a:r>
              <a:rPr lang="zh-CN" altLang="zh-CN" b="1" kern="100" dirty="0">
                <a:latin typeface="Times New Roman"/>
                <a:cs typeface="Times New Roman"/>
              </a:rPr>
              <a:t>拔火罐</a:t>
            </a:r>
            <a:r>
              <a:rPr lang="en-US" altLang="zh-CN" b="1" kern="100" dirty="0">
                <a:cs typeface="Times New Roman"/>
              </a:rPr>
              <a:t>”</a:t>
            </a:r>
            <a:r>
              <a:rPr lang="zh-CN" altLang="zh-CN" b="1" kern="100" dirty="0">
                <a:latin typeface="Times New Roman"/>
                <a:cs typeface="Times New Roman"/>
              </a:rPr>
              <a:t>是我国传统医学的一种治疗手段。操作时，医生用点燃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的</a:t>
            </a:r>
            <a:endParaRPr lang="en-US" altLang="zh-CN" b="1" kern="100" dirty="0" smtClean="0">
              <a:latin typeface="Times New Roman"/>
              <a:cs typeface="Times New Roman"/>
            </a:endParaRPr>
          </a:p>
          <a:p>
            <a:pPr marL="360363" indent="-360363" algn="just">
              <a:tabLst>
                <a:tab pos="5581015" algn="l"/>
              </a:tabLst>
            </a:pPr>
            <a:r>
              <a:rPr lang="en-US" altLang="zh-CN" b="1" kern="100" dirty="0" smtClean="0">
                <a:latin typeface="Times New Roman"/>
                <a:cs typeface="Times New Roman"/>
              </a:rPr>
              <a:t>	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酒</a:t>
            </a:r>
            <a:r>
              <a:rPr lang="zh-CN" altLang="zh-CN" b="1" kern="100" dirty="0">
                <a:latin typeface="Times New Roman"/>
                <a:cs typeface="Times New Roman"/>
              </a:rPr>
              <a:t>精棉球加热一个小罐内的空气，随后迅速把小罐倒扣在需要治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疗的</a:t>
            </a:r>
            <a:endParaRPr lang="en-US" altLang="zh-CN" b="1" kern="100" dirty="0" smtClean="0">
              <a:latin typeface="Times New Roman"/>
              <a:cs typeface="Times New Roman"/>
            </a:endParaRPr>
          </a:p>
          <a:p>
            <a:pPr marL="360363" indent="-360363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Times New Roman"/>
              </a:rPr>
              <a:t>	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部</a:t>
            </a:r>
            <a:r>
              <a:rPr lang="zh-CN" altLang="zh-CN" b="1" kern="100" dirty="0">
                <a:latin typeface="Times New Roman"/>
                <a:cs typeface="Times New Roman"/>
              </a:rPr>
              <a:t>位，冷却后小罐便紧贴在皮肤上</a:t>
            </a:r>
            <a:r>
              <a:rPr lang="en-US" altLang="zh-CN" b="1" kern="100" dirty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如图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。设加热后小罐内的空气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温</a:t>
            </a:r>
            <a:endParaRPr lang="en-US" altLang="zh-CN" b="1" kern="100" dirty="0" smtClean="0">
              <a:latin typeface="Times New Roman"/>
              <a:cs typeface="Times New Roman"/>
            </a:endParaRPr>
          </a:p>
          <a:p>
            <a:pPr marL="360363" indent="-360363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Times New Roman"/>
              </a:rPr>
              <a:t>	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度为</a:t>
            </a:r>
            <a:r>
              <a:rPr lang="en-US" altLang="zh-CN" b="1" kern="100" dirty="0">
                <a:latin typeface="Times New Roman"/>
                <a:cs typeface="Courier New"/>
              </a:rPr>
              <a:t>80 </a:t>
            </a:r>
            <a:r>
              <a:rPr lang="en-US" altLang="zh-CN" b="1" kern="100" dirty="0">
                <a:cs typeface="Times New Roman"/>
              </a:rPr>
              <a:t>℃</a:t>
            </a:r>
            <a:r>
              <a:rPr lang="zh-CN" altLang="zh-CN" b="1" kern="100" dirty="0">
                <a:latin typeface="Times New Roman"/>
                <a:cs typeface="Times New Roman"/>
              </a:rPr>
              <a:t>，当时的室温为</a:t>
            </a:r>
            <a:r>
              <a:rPr lang="en-US" altLang="zh-CN" b="1" kern="100" dirty="0">
                <a:latin typeface="Times New Roman"/>
                <a:cs typeface="Courier New"/>
              </a:rPr>
              <a:t>20 </a:t>
            </a:r>
            <a:r>
              <a:rPr lang="en-US" altLang="zh-CN" b="1" kern="100" dirty="0">
                <a:cs typeface="Times New Roman"/>
              </a:rPr>
              <a:t>℃</a:t>
            </a:r>
            <a:r>
              <a:rPr lang="zh-CN" altLang="zh-CN" b="1" kern="100" dirty="0">
                <a:latin typeface="Times New Roman"/>
                <a:cs typeface="Times New Roman"/>
              </a:rPr>
              <a:t>，大气压为标准大气压，小罐开口部位的直径请按照片中的情境估计。当罐内空气变为室温时，小罐对皮肤的压力大概有多大？不考虑因皮肤被吸入罐内导致空气体积变化的影响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endParaRPr lang="en-US" altLang="zh-CN" b="1" kern="100" dirty="0" smtClean="0">
              <a:latin typeface="Times New Roman"/>
              <a:cs typeface="Times New Roman"/>
            </a:endParaRPr>
          </a:p>
          <a:p>
            <a:pPr marL="360363" indent="0" algn="just">
              <a:tabLst>
                <a:tab pos="5581015" algn="l"/>
              </a:tabLst>
            </a:pPr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解析：</a:t>
            </a:r>
            <a:r>
              <a:rPr lang="en-US" altLang="zh-CN" b="1" kern="100" dirty="0">
                <a:cs typeface="Times New Roman"/>
              </a:rPr>
              <a:t>“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拔火罐</a:t>
            </a:r>
            <a:r>
              <a:rPr lang="en-US" altLang="zh-CN" b="1" kern="100" dirty="0">
                <a:cs typeface="Times New Roman"/>
              </a:rPr>
              <a:t>”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时气体发生等容变化</a:t>
            </a:r>
            <a:endParaRPr lang="zh-CN" altLang="zh-CN" sz="1050" kern="100" dirty="0">
              <a:cs typeface="Courier New"/>
            </a:endParaRPr>
          </a:p>
          <a:p>
            <a:pPr marL="360363" indent="0" algn="just">
              <a:tabLst>
                <a:tab pos="5581015" algn="l"/>
              </a:tabLst>
            </a:pP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初态：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p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＝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p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，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T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(80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＋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273)K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353 K</a:t>
            </a:r>
            <a:endParaRPr lang="zh-CN" altLang="zh-CN" sz="1050" kern="100" dirty="0">
              <a:cs typeface="Courier New"/>
            </a:endParaRPr>
          </a:p>
          <a:p>
            <a:pPr marL="360363" indent="0" algn="just">
              <a:tabLst>
                <a:tab pos="5581015" algn="l"/>
              </a:tabLst>
            </a:pP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末态：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T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(20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＋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273)K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293 K</a:t>
            </a:r>
            <a:endParaRPr lang="zh-CN" altLang="zh-CN" sz="1050" kern="100" dirty="0">
              <a:cs typeface="Courier New"/>
            </a:endParaRPr>
          </a:p>
          <a:p>
            <a:pPr marL="360363" indent="0" algn="just">
              <a:tabLst>
                <a:tab pos="5581015" algn="l"/>
              </a:tabLst>
            </a:pPr>
            <a:endParaRPr lang="en-US" altLang="zh-CN" b="1" kern="100" dirty="0" smtClean="0">
              <a:latin typeface="Times New Roman"/>
              <a:cs typeface="Times New Roman"/>
            </a:endParaRPr>
          </a:p>
          <a:p>
            <a:pPr marL="360363" indent="-360363" algn="just">
              <a:tabLst>
                <a:tab pos="5581015" algn="l"/>
              </a:tabLst>
            </a:pPr>
            <a:endParaRPr lang="en-US" altLang="zh-CN" sz="1050" kern="100" dirty="0" smtClean="0">
              <a:cs typeface="Courier New"/>
            </a:endParaRPr>
          </a:p>
          <a:p>
            <a:pPr marL="360363" indent="-360363"/>
            <a:endParaRPr lang="zh-CN" altLang="en-US" dirty="0"/>
          </a:p>
        </p:txBody>
      </p:sp>
      <p:pic>
        <p:nvPicPr>
          <p:cNvPr id="20482" name="Picture 2" descr="F:\粤教版物理选择性必修第三册\20WLXXS1-64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4011" y="1237707"/>
            <a:ext cx="2016224" cy="1327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736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8788947"/>
              </p:ext>
            </p:extLst>
          </p:nvPr>
        </p:nvGraphicFramePr>
        <p:xfrm>
          <a:off x="484188" y="1555750"/>
          <a:ext cx="10299700" cy="3405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7" name="文档" r:id="rId3" imgW="10367808" imgH="3438799" progId="Word.Document.12">
                  <p:embed/>
                </p:oleObj>
              </mc:Choice>
              <mc:Fallback>
                <p:oleObj name="文档" r:id="rId3" imgW="10367808" imgH="343879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84188" y="1555750"/>
                        <a:ext cx="10299700" cy="34051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矩形 4"/>
          <p:cNvSpPr/>
          <p:nvPr/>
        </p:nvSpPr>
        <p:spPr>
          <a:xfrm>
            <a:off x="1057027" y="4796968"/>
            <a:ext cx="1874231" cy="5762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5581015" algn="l"/>
              </a:tabLst>
            </a:pPr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答案：</a:t>
            </a:r>
            <a:r>
              <a:rPr lang="en-US" altLang="zh-CN" sz="2400" b="1" kern="100" dirty="0">
                <a:latin typeface="Times New Roman"/>
                <a:cs typeface="Courier New"/>
              </a:rPr>
              <a:t>163 N</a:t>
            </a:r>
            <a:endParaRPr lang="zh-CN" altLang="zh-CN" sz="2400" kern="100" dirty="0">
              <a:effectLst/>
              <a:latin typeface="宋体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631425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5006658"/>
              </p:ext>
            </p:extLst>
          </p:nvPr>
        </p:nvGraphicFramePr>
        <p:xfrm>
          <a:off x="624979" y="260648"/>
          <a:ext cx="10299700" cy="3332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06" name="文档" r:id="rId3" imgW="10414568" imgH="3353855" progId="Word.Document.12">
                  <p:embed/>
                </p:oleObj>
              </mc:Choice>
              <mc:Fallback>
                <p:oleObj name="文档" r:id="rId3" imgW="10414568" imgH="335385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24979" y="260648"/>
                        <a:ext cx="10299700" cy="33321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9392044"/>
              </p:ext>
            </p:extLst>
          </p:nvPr>
        </p:nvGraphicFramePr>
        <p:xfrm>
          <a:off x="1062038" y="3236913"/>
          <a:ext cx="10299700" cy="3259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07" name="文档" r:id="rId5" imgW="10371836" imgH="3287907" progId="Word.Document.12">
                  <p:embed/>
                </p:oleObj>
              </mc:Choice>
              <mc:Fallback>
                <p:oleObj name="文档" r:id="rId5" imgW="10371836" imgH="328790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62038" y="3236913"/>
                        <a:ext cx="10299700" cy="3259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0736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4631887"/>
              </p:ext>
            </p:extLst>
          </p:nvPr>
        </p:nvGraphicFramePr>
        <p:xfrm>
          <a:off x="1057027" y="1201988"/>
          <a:ext cx="10299700" cy="397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14" name="文档" r:id="rId3" imgW="10367808" imgH="4008573" progId="Word.Document.12">
                  <p:embed/>
                </p:oleObj>
              </mc:Choice>
              <mc:Fallback>
                <p:oleObj name="文档" r:id="rId3" imgW="10367808" imgH="4008573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57027" y="1201988"/>
                        <a:ext cx="10299700" cy="3971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矩形 4"/>
          <p:cNvSpPr/>
          <p:nvPr/>
        </p:nvSpPr>
        <p:spPr>
          <a:xfrm>
            <a:off x="985019" y="5173913"/>
            <a:ext cx="3041217" cy="5762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5581015" algn="l"/>
              </a:tabLst>
            </a:pPr>
            <a:r>
              <a:rPr lang="zh-CN" altLang="zh-CN" sz="2400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答案：</a:t>
            </a:r>
            <a:r>
              <a:rPr lang="zh-CN" altLang="zh-CN" sz="2400" b="1" kern="100" dirty="0" smtClean="0">
                <a:latin typeface="Times New Roman"/>
                <a:cs typeface="Times New Roman"/>
              </a:rPr>
              <a:t>－</a:t>
            </a:r>
            <a:r>
              <a:rPr lang="en-US" altLang="zh-CN" sz="2400" b="1" kern="100" dirty="0" smtClean="0">
                <a:latin typeface="Times New Roman"/>
                <a:cs typeface="Courier New"/>
              </a:rPr>
              <a:t>5.7</a:t>
            </a:r>
            <a:r>
              <a:rPr lang="zh-CN" altLang="zh-CN" sz="2400" b="1" kern="100" dirty="0" smtClean="0">
                <a:latin typeface="Times New Roman"/>
                <a:cs typeface="Times New Roman"/>
              </a:rPr>
              <a:t>～</a:t>
            </a:r>
            <a:r>
              <a:rPr lang="en-US" altLang="zh-CN" sz="2400" b="1" kern="100" dirty="0" smtClean="0">
                <a:latin typeface="Times New Roman"/>
                <a:cs typeface="Courier New"/>
              </a:rPr>
              <a:t>47.8 </a:t>
            </a:r>
            <a:r>
              <a:rPr lang="en-US" altLang="zh-CN" sz="2400" b="1" kern="100" dirty="0" smtClean="0">
                <a:latin typeface="宋体"/>
                <a:cs typeface="Times New Roman"/>
              </a:rPr>
              <a:t>℃</a:t>
            </a:r>
            <a:endParaRPr lang="zh-CN" altLang="zh-CN" sz="2400" kern="100" dirty="0">
              <a:effectLst/>
              <a:latin typeface="宋体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631425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81612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007" y="1497547"/>
            <a:ext cx="944421" cy="3513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12">
            <a:hlinkClick r:id="" action="ppaction://hlinkshowjump?jump=nextslide" highlightClick="1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811" y="1502660"/>
            <a:ext cx="9578899" cy="3495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文本框 816131">
            <a:hlinkClick r:id="rId5" action="ppaction://hlinkfile"/>
          </p:cNvPr>
          <p:cNvSpPr txBox="1"/>
          <p:nvPr/>
        </p:nvSpPr>
        <p:spPr>
          <a:xfrm>
            <a:off x="913011" y="2420888"/>
            <a:ext cx="10371137" cy="133882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zh-CN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altLang="zh-CN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课时跟踪检测</a:t>
            </a:r>
            <a:r>
              <a:rPr lang="zh-CN" altLang="zh-CN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zh-CN" altLang="zh-CN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见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课时</a:t>
            </a:r>
            <a:r>
              <a:rPr lang="zh-CN" altLang="en-US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跟踪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检测（</a:t>
            </a:r>
            <a:r>
              <a:rPr lang="zh-CN" altLang="en-US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六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）</a:t>
            </a:r>
            <a:r>
              <a:rPr lang="en-US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altLang="zh-CN" sz="2800" b="1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pitchFamily="2" charset="-122"/>
              </a:rPr>
              <a:t> </a:t>
            </a:r>
            <a:r>
              <a:rPr kumimoji="0" lang="en-US" altLang="zh-CN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隶书" pitchFamily="49" charset="-122"/>
                <a:ea typeface="隶书" pitchFamily="49" charset="-122"/>
              </a:rPr>
              <a:t>(</a:t>
            </a:r>
            <a:r>
              <a:rPr kumimoji="0" lang="zh-CN" altLang="zh-CN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隶书" pitchFamily="49" charset="-122"/>
                <a:ea typeface="隶书" pitchFamily="49" charset="-122"/>
              </a:rPr>
              <a:t>单击进入电子文档</a:t>
            </a:r>
            <a:r>
              <a:rPr kumimoji="0" lang="en-US" altLang="zh-CN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隶书" pitchFamily="49" charset="-122"/>
                <a:ea typeface="隶书" pitchFamily="49" charset="-122"/>
              </a:rPr>
              <a:t>)</a:t>
            </a:r>
            <a:endParaRPr kumimoji="0" lang="zh-CN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33778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1590675"/>
            <a:ext cx="12155488" cy="367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7939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264939" y="476672"/>
            <a:ext cx="11392484" cy="6048672"/>
          </a:xfrm>
        </p:spPr>
        <p:txBody>
          <a:bodyPr>
            <a:normAutofit/>
          </a:bodyPr>
          <a:lstStyle/>
          <a:p>
            <a:pPr marL="534988" indent="-534988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3</a:t>
            </a:r>
            <a:r>
              <a:rPr lang="zh-CN" altLang="zh-CN" b="1" kern="100" dirty="0">
                <a:latin typeface="Times New Roman"/>
                <a:cs typeface="Times New Roman"/>
              </a:rPr>
              <a:t>．选一选</a:t>
            </a:r>
            <a:endParaRPr lang="zh-CN" altLang="zh-CN" sz="1050" kern="100" dirty="0">
              <a:cs typeface="Courier New"/>
            </a:endParaRPr>
          </a:p>
          <a:p>
            <a:pPr marL="534988" indent="0" algn="just">
              <a:tabLst>
                <a:tab pos="5581015" algn="l"/>
              </a:tabLst>
            </a:pPr>
            <a:r>
              <a:rPr lang="zh-CN" altLang="zh-CN" b="1" kern="100" dirty="0">
                <a:latin typeface="Times New Roman"/>
                <a:cs typeface="Times New Roman"/>
              </a:rPr>
              <a:t>一房间内，上午</a:t>
            </a:r>
            <a:r>
              <a:rPr lang="en-US" altLang="zh-CN" b="1" kern="100" dirty="0">
                <a:latin typeface="Times New Roman"/>
                <a:cs typeface="Courier New"/>
              </a:rPr>
              <a:t>10</a:t>
            </a:r>
            <a:r>
              <a:rPr lang="zh-CN" altLang="zh-CN" b="1" kern="100" dirty="0">
                <a:latin typeface="Times New Roman"/>
                <a:cs typeface="Times New Roman"/>
              </a:rPr>
              <a:t>时的温度为</a:t>
            </a:r>
            <a:r>
              <a:rPr lang="en-US" altLang="zh-CN" b="1" kern="100" dirty="0">
                <a:latin typeface="Times New Roman"/>
                <a:cs typeface="Courier New"/>
              </a:rPr>
              <a:t>15 </a:t>
            </a:r>
            <a:r>
              <a:rPr lang="en-US" altLang="zh-CN" b="1" kern="100" dirty="0">
                <a:cs typeface="Times New Roman"/>
              </a:rPr>
              <a:t>℃</a:t>
            </a:r>
            <a:r>
              <a:rPr lang="zh-CN" altLang="zh-CN" b="1" kern="100" dirty="0">
                <a:latin typeface="Times New Roman"/>
                <a:cs typeface="Times New Roman"/>
              </a:rPr>
              <a:t>，下午</a:t>
            </a:r>
            <a:r>
              <a:rPr lang="en-US" altLang="zh-CN" b="1" kern="1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时的温度为</a:t>
            </a:r>
            <a:r>
              <a:rPr lang="en-US" altLang="zh-CN" b="1" kern="100" dirty="0">
                <a:latin typeface="Times New Roman"/>
                <a:cs typeface="Courier New"/>
              </a:rPr>
              <a:t>25 </a:t>
            </a:r>
            <a:r>
              <a:rPr lang="en-US" altLang="zh-CN" b="1" kern="100" dirty="0">
                <a:cs typeface="Times New Roman"/>
              </a:rPr>
              <a:t>℃</a:t>
            </a:r>
            <a:r>
              <a:rPr lang="zh-CN" altLang="zh-CN" b="1" kern="100" dirty="0">
                <a:latin typeface="Times New Roman"/>
                <a:cs typeface="Times New Roman"/>
              </a:rPr>
              <a:t>，假设大气压强无变化，则下午</a:t>
            </a:r>
            <a:r>
              <a:rPr lang="en-US" altLang="zh-CN" b="1" kern="1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时与上午</a:t>
            </a:r>
            <a:r>
              <a:rPr lang="en-US" altLang="zh-CN" b="1" kern="100" dirty="0">
                <a:latin typeface="Times New Roman"/>
                <a:cs typeface="Courier New"/>
              </a:rPr>
              <a:t>10</a:t>
            </a:r>
            <a:r>
              <a:rPr lang="zh-CN" altLang="zh-CN" b="1" kern="100" dirty="0">
                <a:latin typeface="Times New Roman"/>
                <a:cs typeface="Times New Roman"/>
              </a:rPr>
              <a:t>时相比较，房间内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的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		     </a:t>
            </a:r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cs typeface="Courier New"/>
            </a:endParaRPr>
          </a:p>
          <a:p>
            <a:pPr marL="534988"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．空气密度增大　　　</a:t>
            </a:r>
            <a:r>
              <a:rPr lang="en-US" altLang="zh-CN" b="1" kern="100" dirty="0">
                <a:latin typeface="Times New Roman"/>
                <a:cs typeface="Courier New"/>
              </a:rPr>
              <a:t>	B</a:t>
            </a:r>
            <a:r>
              <a:rPr lang="zh-CN" altLang="zh-CN" b="1" kern="100" dirty="0">
                <a:latin typeface="Times New Roman"/>
                <a:cs typeface="Times New Roman"/>
              </a:rPr>
              <a:t>．空气分子的平均动能增大</a:t>
            </a:r>
            <a:endParaRPr lang="zh-CN" altLang="zh-CN" sz="1050" kern="100" dirty="0">
              <a:cs typeface="Courier New"/>
            </a:endParaRPr>
          </a:p>
          <a:p>
            <a:pPr marL="534988"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．空气的压强增大</a:t>
            </a:r>
            <a:r>
              <a:rPr lang="zh-CN" altLang="zh-CN" b="1" kern="100" dirty="0">
                <a:ea typeface="Times New Roman"/>
                <a:cs typeface="Courier New"/>
              </a:rPr>
              <a:t> </a:t>
            </a:r>
            <a:r>
              <a:rPr lang="en-US" altLang="zh-CN" b="1" kern="100" dirty="0">
                <a:ea typeface="Times New Roman"/>
                <a:cs typeface="Courier New"/>
              </a:rPr>
              <a:t>	D</a:t>
            </a:r>
            <a:r>
              <a:rPr lang="zh-CN" altLang="zh-CN" b="1" kern="100" dirty="0">
                <a:latin typeface="Times New Roman"/>
                <a:cs typeface="Times New Roman"/>
              </a:rPr>
              <a:t>．空气质量增大</a:t>
            </a:r>
            <a:endParaRPr lang="zh-CN" altLang="zh-CN" sz="1050" kern="100" dirty="0">
              <a:cs typeface="Courier New"/>
            </a:endParaRPr>
          </a:p>
          <a:p>
            <a:pPr marL="534988" indent="0" algn="just">
              <a:tabLst>
                <a:tab pos="5581015" algn="l"/>
              </a:tabLst>
            </a:pPr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解析</a:t>
            </a:r>
            <a:r>
              <a:rPr lang="zh-CN" altLang="zh-CN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：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温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度升高，空气分子的平均动能增大，平均每个分子对房间内墙壁的作用力将变大，房间的空气与外界相同，气压并未改变，可见房间内单位体积内的分子数一定减小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，</a:t>
            </a:r>
            <a:r>
              <a:rPr lang="zh-CN" altLang="en-US" b="1" kern="100" dirty="0" smtClean="0">
                <a:latin typeface="Times New Roman"/>
                <a:ea typeface="楷体_GB2312"/>
                <a:cs typeface="Times New Roman"/>
              </a:rPr>
              <a:t>故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房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间内空气密度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ρ</a:t>
            </a:r>
            <a:r>
              <a:rPr lang="zh-CN" altLang="zh-CN" b="1" kern="100" baseline="-25000" dirty="0">
                <a:latin typeface="Times New Roman"/>
                <a:ea typeface="楷体_GB2312"/>
                <a:cs typeface="Times New Roman"/>
              </a:rPr>
              <a:t>空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减小，房间内空气质量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m</a:t>
            </a:r>
            <a:r>
              <a:rPr lang="zh-CN" altLang="zh-CN" b="1" kern="100" baseline="-25000" dirty="0">
                <a:latin typeface="Times New Roman"/>
                <a:ea typeface="楷体_GB2312"/>
                <a:cs typeface="Times New Roman"/>
              </a:rPr>
              <a:t>空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＝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ρ</a:t>
            </a:r>
            <a:r>
              <a:rPr lang="zh-CN" altLang="zh-CN" b="1" kern="100" baseline="-25000" dirty="0">
                <a:latin typeface="Times New Roman"/>
                <a:ea typeface="楷体_GB2312"/>
                <a:cs typeface="Times New Roman"/>
              </a:rPr>
              <a:t>空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·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V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随之减小，故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正确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。</a:t>
            </a:r>
            <a:endParaRPr lang="en-US" altLang="zh-CN" b="1" kern="100" dirty="0" smtClean="0">
              <a:latin typeface="Times New Roman"/>
              <a:ea typeface="楷体_GB2312"/>
              <a:cs typeface="Times New Roman"/>
            </a:endParaRPr>
          </a:p>
          <a:p>
            <a:pPr marL="534988" indent="0" algn="just">
              <a:tabLst>
                <a:tab pos="5581015" algn="l"/>
              </a:tabLst>
            </a:pPr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答案：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　</a:t>
            </a:r>
            <a:endParaRPr lang="en-US" altLang="zh-CN" b="1" kern="100" dirty="0" smtClean="0">
              <a:latin typeface="Times New Roman"/>
              <a:ea typeface="楷体_GB2312"/>
              <a:cs typeface="Times New Roman"/>
            </a:endParaRPr>
          </a:p>
          <a:p>
            <a:pPr marL="534988" indent="0" algn="just">
              <a:tabLst>
                <a:tab pos="5581015" algn="l"/>
              </a:tabLst>
            </a:pPr>
            <a:endParaRPr lang="zh-CN" altLang="zh-CN" sz="1050" kern="100" dirty="0"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360736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336947" y="277806"/>
            <a:ext cx="10975658" cy="4464498"/>
          </a:xfrm>
        </p:spPr>
        <p:txBody>
          <a:bodyPr/>
          <a:lstStyle/>
          <a:p>
            <a:pPr indent="0" algn="just">
              <a:tabLst>
                <a:tab pos="5581015" algn="l"/>
              </a:tabLst>
            </a:pPr>
            <a:r>
              <a:rPr lang="zh-CN" altLang="zh-CN" b="1" kern="100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黑体"/>
                <a:cs typeface="Times New Roman"/>
              </a:rPr>
              <a:t>二、气体实验定律的微观解释　理想气体</a:t>
            </a:r>
            <a:endParaRPr lang="zh-CN" altLang="zh-CN" sz="1050" kern="100" dirty="0">
              <a:solidFill>
                <a:schemeClr val="accent2">
                  <a:lumMod val="50000"/>
                </a:schemeClr>
              </a:solidFill>
              <a:cs typeface="Courier New"/>
            </a:endParaRPr>
          </a:p>
          <a:p>
            <a:pPr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．填一填</a:t>
            </a:r>
            <a:endParaRPr lang="zh-CN" altLang="zh-CN" sz="1050" kern="100" dirty="0">
              <a:cs typeface="Courier New"/>
            </a:endParaRPr>
          </a:p>
          <a:p>
            <a:pPr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气体实验定律的微观解释</a:t>
            </a:r>
            <a:endParaRPr lang="zh-CN" altLang="zh-CN" sz="1050" kern="100" dirty="0">
              <a:cs typeface="Courier New"/>
            </a:endParaRPr>
          </a:p>
          <a:p>
            <a:pPr indent="0"/>
            <a:endParaRPr lang="zh-CN" alt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0404376"/>
              </p:ext>
            </p:extLst>
          </p:nvPr>
        </p:nvGraphicFramePr>
        <p:xfrm>
          <a:off x="475480" y="2222024"/>
          <a:ext cx="11310739" cy="4087296"/>
        </p:xfrm>
        <a:graphic>
          <a:graphicData uri="http://schemas.openxmlformats.org/drawingml/2006/table">
            <a:tbl>
              <a:tblPr/>
              <a:tblGrid>
                <a:gridCol w="1237811"/>
                <a:gridCol w="10072928"/>
              </a:tblGrid>
              <a:tr h="165618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581015" algn="l"/>
                        </a:tabLst>
                      </a:pP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玻意耳定律</a:t>
                      </a:r>
                      <a:endParaRPr lang="zh-CN" sz="105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581015" algn="l"/>
                        </a:tabLst>
                      </a:pPr>
                      <a:r>
                        <a:rPr lang="zh-CN" sz="2400" b="1" kern="100" smtClean="0">
                          <a:effectLst/>
                          <a:latin typeface="Times New Roman"/>
                          <a:cs typeface="Times New Roman"/>
                        </a:rPr>
                        <a:t>一定质量的某种理想气体，温度保持不变时，分子的</a:t>
                      </a:r>
                      <a:r>
                        <a:rPr lang="en-US" altLang="zh-CN" sz="2400" b="1" kern="100" smtClean="0">
                          <a:effectLst/>
                          <a:latin typeface="Times New Roman"/>
                          <a:cs typeface="Times New Roman"/>
                        </a:rPr>
                        <a:t>___________</a:t>
                      </a:r>
                      <a:r>
                        <a:rPr lang="zh-CN" sz="2400" b="1" kern="100" smtClean="0">
                          <a:effectLst/>
                          <a:latin typeface="Times New Roman"/>
                          <a:cs typeface="Times New Roman"/>
                        </a:rPr>
                        <a:t>是一定的。在这种情况下，体积减小时，分子的</a:t>
                      </a:r>
                      <a:r>
                        <a:rPr lang="en-US" altLang="zh-CN" sz="2400" b="1" kern="100" smtClean="0">
                          <a:effectLst/>
                          <a:latin typeface="Times New Roman"/>
                          <a:cs typeface="Times New Roman"/>
                        </a:rPr>
                        <a:t>________</a:t>
                      </a:r>
                      <a:r>
                        <a:rPr lang="zh-CN" sz="2400" b="1" kern="100" smtClean="0">
                          <a:effectLst/>
                          <a:latin typeface="Times New Roman"/>
                          <a:cs typeface="Times New Roman"/>
                        </a:rPr>
                        <a:t>增大，单位时间内、单位面积上碰撞器壁的分子数就多，气体的压强就增大</a:t>
                      </a:r>
                      <a:endParaRPr lang="zh-CN" sz="105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15212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581015" algn="l"/>
                        </a:tabLs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盖</a:t>
                      </a:r>
                      <a:r>
                        <a:rPr lang="en-US" sz="2400" b="1" kern="100">
                          <a:effectLst/>
                          <a:latin typeface="Times New Roman"/>
                          <a:cs typeface="Courier New"/>
                        </a:rPr>
                        <a:t>-</a:t>
                      </a: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吕萨克定律</a:t>
                      </a:r>
                      <a:endParaRPr lang="zh-CN" sz="105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581015" algn="l"/>
                        </a:tabLst>
                      </a:pP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一定质量的某种理想气体，温度升高时，分子</a:t>
                      </a:r>
                      <a:r>
                        <a:rPr lang="zh-CN" sz="2400" b="1" kern="100" dirty="0" smtClean="0">
                          <a:effectLst/>
                          <a:latin typeface="Times New Roman"/>
                          <a:cs typeface="Times New Roman"/>
                        </a:rPr>
                        <a:t>的</a:t>
                      </a:r>
                      <a:r>
                        <a:rPr lang="en-US" altLang="zh-CN" sz="2400" b="1" kern="100" dirty="0" smtClean="0">
                          <a:effectLst/>
                          <a:latin typeface="Times New Roman"/>
                          <a:cs typeface="Times New Roman"/>
                        </a:rPr>
                        <a:t>__________</a:t>
                      </a:r>
                      <a:r>
                        <a:rPr lang="zh-CN" sz="2400" b="1" kern="100" dirty="0" smtClean="0">
                          <a:effectLst/>
                          <a:latin typeface="Times New Roman"/>
                          <a:cs typeface="Times New Roman"/>
                        </a:rPr>
                        <a:t>增</a:t>
                      </a: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大。只有气体的体积同时增大，使分子</a:t>
                      </a:r>
                      <a:r>
                        <a:rPr lang="zh-CN" sz="2400" b="1" kern="100" dirty="0" smtClean="0">
                          <a:effectLst/>
                          <a:latin typeface="Times New Roman"/>
                          <a:cs typeface="Times New Roman"/>
                        </a:rPr>
                        <a:t>的</a:t>
                      </a:r>
                      <a:r>
                        <a:rPr lang="en-US" altLang="zh-CN" sz="2400" b="1" kern="100" dirty="0" smtClean="0">
                          <a:effectLst/>
                          <a:latin typeface="Times New Roman"/>
                          <a:cs typeface="Times New Roman"/>
                        </a:rPr>
                        <a:t>_______</a:t>
                      </a:r>
                      <a:r>
                        <a:rPr lang="zh-CN" sz="2400" b="1" kern="100" dirty="0" smtClean="0">
                          <a:effectLst/>
                          <a:latin typeface="Times New Roman"/>
                          <a:cs typeface="Times New Roman"/>
                        </a:rPr>
                        <a:t>减</a:t>
                      </a: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小，才能保</a:t>
                      </a:r>
                      <a:r>
                        <a:rPr lang="zh-CN" sz="2400" b="1" kern="100" dirty="0" smtClean="0">
                          <a:effectLst/>
                          <a:latin typeface="Times New Roman"/>
                          <a:cs typeface="Times New Roman"/>
                        </a:rPr>
                        <a:t>持</a:t>
                      </a:r>
                      <a:r>
                        <a:rPr lang="en-US" altLang="zh-CN" sz="2400" b="1" kern="100" dirty="0" smtClean="0">
                          <a:effectLst/>
                          <a:latin typeface="Times New Roman"/>
                          <a:cs typeface="Times New Roman"/>
                        </a:rPr>
                        <a:t>______</a:t>
                      </a:r>
                      <a:r>
                        <a:rPr lang="zh-CN" sz="2400" b="1" kern="100" dirty="0" smtClean="0">
                          <a:effectLst/>
                          <a:latin typeface="Times New Roman"/>
                          <a:cs typeface="Times New Roman"/>
                        </a:rPr>
                        <a:t>不</a:t>
                      </a: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变</a:t>
                      </a:r>
                      <a:endParaRPr lang="zh-CN" sz="105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27898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581015" algn="l"/>
                        </a:tabLs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查理</a:t>
                      </a:r>
                      <a:endParaRPr lang="zh-CN" sz="1050" kern="100">
                        <a:effectLst/>
                        <a:latin typeface="宋体"/>
                        <a:cs typeface="Courier New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581015" algn="l"/>
                        </a:tabLs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定律</a:t>
                      </a:r>
                      <a:endParaRPr lang="zh-CN" sz="105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581015" algn="l"/>
                        </a:tabLst>
                      </a:pP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一定质量的某种理想气体，体积保持不变时，分子</a:t>
                      </a:r>
                      <a:r>
                        <a:rPr lang="zh-CN" sz="2400" b="1" kern="100" dirty="0" smtClean="0">
                          <a:effectLst/>
                          <a:latin typeface="Times New Roman"/>
                          <a:cs typeface="Times New Roman"/>
                        </a:rPr>
                        <a:t>的</a:t>
                      </a:r>
                      <a:r>
                        <a:rPr lang="en-US" altLang="zh-CN" sz="2400" b="1" kern="100" dirty="0" smtClean="0">
                          <a:effectLst/>
                          <a:latin typeface="Times New Roman"/>
                          <a:cs typeface="Times New Roman"/>
                        </a:rPr>
                        <a:t>_______</a:t>
                      </a:r>
                      <a:r>
                        <a:rPr lang="zh-CN" sz="2400" b="1" kern="100" dirty="0" smtClean="0">
                          <a:effectLst/>
                          <a:latin typeface="Times New Roman"/>
                          <a:cs typeface="Times New Roman"/>
                        </a:rPr>
                        <a:t>保</a:t>
                      </a: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持不变。在这种情况下，温度升高时，分子</a:t>
                      </a:r>
                      <a:r>
                        <a:rPr lang="zh-CN" sz="2400" b="1" kern="100" dirty="0" smtClean="0">
                          <a:effectLst/>
                          <a:latin typeface="Times New Roman"/>
                          <a:cs typeface="Times New Roman"/>
                        </a:rPr>
                        <a:t>的</a:t>
                      </a:r>
                      <a:r>
                        <a:rPr lang="en-US" altLang="zh-CN" sz="2400" b="1" kern="100" dirty="0" smtClean="0">
                          <a:effectLst/>
                          <a:latin typeface="Times New Roman"/>
                          <a:cs typeface="Times New Roman"/>
                        </a:rPr>
                        <a:t>_________</a:t>
                      </a:r>
                      <a:r>
                        <a:rPr lang="zh-CN" sz="2400" b="1" kern="100" dirty="0" smtClean="0">
                          <a:effectLst/>
                          <a:latin typeface="Times New Roman"/>
                          <a:cs typeface="Times New Roman"/>
                        </a:rPr>
                        <a:t>增</a:t>
                      </a: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大，气体</a:t>
                      </a:r>
                      <a:r>
                        <a:rPr lang="zh-CN" sz="2400" b="1" kern="100" dirty="0" smtClean="0">
                          <a:effectLst/>
                          <a:latin typeface="Times New Roman"/>
                          <a:cs typeface="Times New Roman"/>
                        </a:rPr>
                        <a:t>的</a:t>
                      </a:r>
                      <a:r>
                        <a:rPr lang="en-US" altLang="zh-CN" sz="2400" b="1" kern="100" dirty="0" smtClean="0">
                          <a:effectLst/>
                          <a:latin typeface="Times New Roman"/>
                          <a:cs typeface="Times New Roman"/>
                        </a:rPr>
                        <a:t>_____</a:t>
                      </a:r>
                      <a:r>
                        <a:rPr lang="zh-CN" sz="2400" b="1" kern="100" dirty="0" smtClean="0">
                          <a:effectLst/>
                          <a:latin typeface="Times New Roman"/>
                          <a:cs typeface="Times New Roman"/>
                        </a:rPr>
                        <a:t>就</a:t>
                      </a: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增大</a:t>
                      </a:r>
                      <a:endParaRPr lang="zh-CN" sz="105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6" name="矩形 5"/>
          <p:cNvSpPr/>
          <p:nvPr/>
        </p:nvSpPr>
        <p:spPr>
          <a:xfrm>
            <a:off x="9049915" y="2294032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平均动能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7393731" y="2840479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数密度</a:t>
            </a:r>
            <a:endParaRPr lang="zh-CN" altLang="en-US" dirty="0"/>
          </a:p>
        </p:txBody>
      </p:sp>
      <p:sp>
        <p:nvSpPr>
          <p:cNvPr id="8" name="矩形 7"/>
          <p:cNvSpPr/>
          <p:nvPr/>
        </p:nvSpPr>
        <p:spPr>
          <a:xfrm>
            <a:off x="8203795" y="3950216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平均动能</a:t>
            </a:r>
            <a:endParaRPr lang="zh-CN" altLang="en-US" dirty="0"/>
          </a:p>
        </p:txBody>
      </p:sp>
      <p:sp>
        <p:nvSpPr>
          <p:cNvPr id="9" name="矩形 8"/>
          <p:cNvSpPr/>
          <p:nvPr/>
        </p:nvSpPr>
        <p:spPr>
          <a:xfrm>
            <a:off x="5737547" y="4454272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数密度</a:t>
            </a:r>
            <a:endParaRPr lang="zh-CN" altLang="en-US" dirty="0"/>
          </a:p>
        </p:txBody>
      </p:sp>
      <p:sp>
        <p:nvSpPr>
          <p:cNvPr id="10" name="矩形 9"/>
          <p:cNvSpPr/>
          <p:nvPr/>
        </p:nvSpPr>
        <p:spPr>
          <a:xfrm>
            <a:off x="9038578" y="4479611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压强</a:t>
            </a:r>
            <a:endParaRPr lang="zh-CN" altLang="en-US" dirty="0"/>
          </a:p>
        </p:txBody>
      </p:sp>
      <p:sp>
        <p:nvSpPr>
          <p:cNvPr id="11" name="矩形 10"/>
          <p:cNvSpPr/>
          <p:nvPr/>
        </p:nvSpPr>
        <p:spPr>
          <a:xfrm>
            <a:off x="8801206" y="5144735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数密度</a:t>
            </a:r>
            <a:endParaRPr lang="zh-CN" altLang="en-US" dirty="0"/>
          </a:p>
        </p:txBody>
      </p:sp>
      <p:sp>
        <p:nvSpPr>
          <p:cNvPr id="12" name="矩形 11"/>
          <p:cNvSpPr/>
          <p:nvPr/>
        </p:nvSpPr>
        <p:spPr>
          <a:xfrm>
            <a:off x="6640946" y="5678408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平均动能</a:t>
            </a:r>
            <a:endParaRPr lang="zh-CN" altLang="en-US" dirty="0"/>
          </a:p>
        </p:txBody>
      </p:sp>
      <p:sp>
        <p:nvSpPr>
          <p:cNvPr id="13" name="矩形 12"/>
          <p:cNvSpPr/>
          <p:nvPr/>
        </p:nvSpPr>
        <p:spPr>
          <a:xfrm>
            <a:off x="9974682" y="5720799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压强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31425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3048771"/>
              </p:ext>
            </p:extLst>
          </p:nvPr>
        </p:nvGraphicFramePr>
        <p:xfrm>
          <a:off x="872231" y="1482725"/>
          <a:ext cx="10121900" cy="4465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7" name="文档" r:id="rId3" imgW="10419244" imgH="4599583" progId="Word.Document.12">
                  <p:embed/>
                </p:oleObj>
              </mc:Choice>
              <mc:Fallback>
                <p:oleObj name="文档" r:id="rId3" imgW="10419244" imgH="4599583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72231" y="1482725"/>
                        <a:ext cx="10121900" cy="44656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矩形 4"/>
          <p:cNvSpPr/>
          <p:nvPr/>
        </p:nvSpPr>
        <p:spPr>
          <a:xfrm>
            <a:off x="3971824" y="1988840"/>
            <a:ext cx="20409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气体实验定律</a:t>
            </a:r>
            <a:endParaRPr lang="zh-CN" altLang="en-US" sz="2400" dirty="0"/>
          </a:p>
        </p:txBody>
      </p:sp>
      <p:graphicFrame>
        <p:nvGraphicFramePr>
          <p:cNvPr id="6" name="对象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9039574"/>
              </p:ext>
            </p:extLst>
          </p:nvPr>
        </p:nvGraphicFramePr>
        <p:xfrm>
          <a:off x="4714751" y="4595341"/>
          <a:ext cx="1166812" cy="77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8" name="文档" r:id="rId5" imgW="1200216" imgH="792415" progId="Word.Document.12">
                  <p:embed/>
                </p:oleObj>
              </mc:Choice>
              <mc:Fallback>
                <p:oleObj name="文档" r:id="rId5" imgW="1200216" imgH="79241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714751" y="4595341"/>
                        <a:ext cx="1166812" cy="777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589420"/>
              </p:ext>
            </p:extLst>
          </p:nvPr>
        </p:nvGraphicFramePr>
        <p:xfrm>
          <a:off x="6157267" y="4581128"/>
          <a:ext cx="5268912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9" name="文档" r:id="rId7" imgW="5269437" imgH="791948" progId="Word.Document.12">
                  <p:embed/>
                </p:oleObj>
              </mc:Choice>
              <mc:Fallback>
                <p:oleObj name="文档" r:id="rId7" imgW="5269437" imgH="79194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157267" y="4581128"/>
                        <a:ext cx="5268912" cy="792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0736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552971" y="1556792"/>
            <a:ext cx="10975658" cy="4032448"/>
          </a:xfrm>
        </p:spPr>
        <p:txBody>
          <a:bodyPr>
            <a:normAutofit/>
          </a:bodyPr>
          <a:lstStyle/>
          <a:p>
            <a:pPr marL="360363" indent="-360363" algn="just">
              <a:lnSpc>
                <a:spcPct val="200000"/>
              </a:lnSpc>
              <a:tabLst>
                <a:tab pos="5580063" algn="l"/>
                <a:tab pos="9955213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．判一判</a:t>
            </a:r>
            <a:endParaRPr lang="zh-CN" altLang="zh-CN" sz="1050" kern="100" dirty="0">
              <a:cs typeface="Courier New"/>
            </a:endParaRPr>
          </a:p>
          <a:p>
            <a:pPr marL="360363" indent="-360363" algn="just">
              <a:lnSpc>
                <a:spcPct val="200000"/>
              </a:lnSpc>
              <a:tabLst>
                <a:tab pos="5580063" algn="l"/>
                <a:tab pos="9955213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实际气体在常温常压下可看作理想气体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      )</a:t>
            </a:r>
            <a:endParaRPr lang="zh-CN" altLang="zh-CN" sz="1050" kern="100" dirty="0">
              <a:cs typeface="Courier New"/>
            </a:endParaRPr>
          </a:p>
          <a:p>
            <a:pPr marL="360363" indent="-360363" algn="just">
              <a:lnSpc>
                <a:spcPct val="200000"/>
              </a:lnSpc>
              <a:tabLst>
                <a:tab pos="5580063" algn="l"/>
                <a:tab pos="9955213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理想气体是为了研究问题的方便提出的一种理想化模型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en-US" altLang="zh-CN" b="1" kern="100" dirty="0" smtClean="0">
                <a:cs typeface="Times New Roman"/>
              </a:rPr>
              <a:t>   </a:t>
            </a:r>
            <a:r>
              <a:rPr lang="en-US" altLang="zh-CN" b="1" kern="100" dirty="0" smtClean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cs typeface="Courier New"/>
            </a:endParaRPr>
          </a:p>
          <a:p>
            <a:pPr marL="360363" indent="-360363" algn="just">
              <a:lnSpc>
                <a:spcPct val="200000"/>
              </a:lnSpc>
              <a:tabLst>
                <a:tab pos="5580063" algn="l"/>
                <a:tab pos="9955213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(3)</a:t>
            </a:r>
            <a:r>
              <a:rPr lang="zh-CN" altLang="zh-CN" b="1" kern="100" dirty="0">
                <a:latin typeface="Times New Roman"/>
                <a:cs typeface="Times New Roman"/>
              </a:rPr>
              <a:t>一定质量的理想气体，体积增大，单位体积内的分子数减少，气体的压强一定减小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       )</a:t>
            </a:r>
            <a:endParaRPr lang="zh-CN" altLang="zh-CN" sz="1050" kern="100" dirty="0">
              <a:cs typeface="Courier New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706099" y="2636912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FF0000"/>
                </a:solidFill>
                <a:latin typeface="宋体"/>
                <a:cs typeface="Times New Roman"/>
              </a:rPr>
              <a:t>√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10706099" y="3429000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FF0000"/>
                </a:solidFill>
                <a:latin typeface="宋体"/>
                <a:cs typeface="Times New Roman"/>
              </a:rPr>
              <a:t>√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10727519" y="4941168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FF0000"/>
                </a:solidFill>
                <a:cs typeface="Times New Roman"/>
              </a:rPr>
              <a:t>×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425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80963" y="1196752"/>
            <a:ext cx="11248468" cy="4464498"/>
          </a:xfrm>
        </p:spPr>
        <p:txBody>
          <a:bodyPr/>
          <a:lstStyle/>
          <a:p>
            <a:pPr marL="452438" indent="-452438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3</a:t>
            </a:r>
            <a:r>
              <a:rPr lang="zh-CN" altLang="zh-CN" b="1" kern="100" dirty="0">
                <a:latin typeface="Times New Roman"/>
                <a:cs typeface="Times New Roman"/>
              </a:rPr>
              <a:t>．想一想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5581015" algn="l"/>
              </a:tabLst>
            </a:pPr>
            <a:r>
              <a:rPr lang="zh-CN" altLang="zh-CN" b="1" kern="100" dirty="0">
                <a:latin typeface="Times New Roman"/>
                <a:cs typeface="Times New Roman"/>
              </a:rPr>
              <a:t>如图所示的储气罐中存有高压气体，在其状态发生变化时，还遵守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气</a:t>
            </a:r>
            <a:endParaRPr lang="en-US" altLang="zh-CN" b="1" kern="100" dirty="0" smtClean="0">
              <a:latin typeface="Times New Roman"/>
              <a:cs typeface="Times New Roman"/>
            </a:endParaRPr>
          </a:p>
          <a:p>
            <a:pPr marL="452438" indent="0" algn="just">
              <a:tabLst>
                <a:tab pos="5581015" algn="l"/>
              </a:tabLst>
            </a:pPr>
            <a:r>
              <a:rPr lang="zh-CN" altLang="zh-CN" b="1" kern="100" dirty="0" smtClean="0">
                <a:latin typeface="Times New Roman"/>
                <a:cs typeface="Times New Roman"/>
              </a:rPr>
              <a:t>体</a:t>
            </a:r>
            <a:r>
              <a:rPr lang="zh-CN" altLang="zh-CN" b="1" kern="100" dirty="0">
                <a:latin typeface="Times New Roman"/>
                <a:cs typeface="Times New Roman"/>
              </a:rPr>
              <a:t>实验定律吗？低温状态下，气体还遵守实验定律吗？为什么？</a:t>
            </a:r>
            <a:endParaRPr lang="zh-CN" altLang="zh-CN" sz="1050" kern="100" dirty="0">
              <a:cs typeface="Courier New"/>
            </a:endParaRPr>
          </a:p>
          <a:p>
            <a:pPr marL="452438" indent="0">
              <a:tabLst>
                <a:tab pos="5581015" algn="l"/>
              </a:tabLst>
            </a:pPr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提示：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在高压、低温状态下，气体状态发生改变时，将不会严格遵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守</a:t>
            </a:r>
            <a:endParaRPr lang="en-US" altLang="zh-CN" b="1" kern="100" dirty="0" smtClean="0">
              <a:latin typeface="Times New Roman"/>
              <a:ea typeface="楷体_GB2312"/>
              <a:cs typeface="Times New Roman"/>
            </a:endParaRPr>
          </a:p>
          <a:p>
            <a:pPr marL="452438" indent="0">
              <a:tabLst>
                <a:tab pos="5581015" algn="l"/>
              </a:tabLst>
            </a:pP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气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体实验定律，因为在高压、低温状态下，气体的状态可能已接近或已达到液态，故气体实验定律将不再适用。</a:t>
            </a:r>
            <a:endParaRPr lang="zh-CN" altLang="zh-CN" sz="1050" kern="100" dirty="0">
              <a:cs typeface="Courier New"/>
            </a:endParaRPr>
          </a:p>
          <a:p>
            <a:pPr marL="452438" indent="0"/>
            <a:endParaRPr lang="zh-CN" altLang="en-US" dirty="0"/>
          </a:p>
        </p:txBody>
      </p:sp>
      <p:pic>
        <p:nvPicPr>
          <p:cNvPr id="5122" name="Picture 2" descr="F:\粤教版物理选择性必修第三册\20XWL2-44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1279" y="1988840"/>
            <a:ext cx="1224136" cy="172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736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264939" y="1023648"/>
            <a:ext cx="11305256" cy="5256584"/>
          </a:xfrm>
        </p:spPr>
        <p:txBody>
          <a:bodyPr>
            <a:normAutofit/>
          </a:bodyPr>
          <a:lstStyle/>
          <a:p>
            <a:pPr indent="612140" algn="ctr">
              <a:tabLst>
                <a:tab pos="5581015" algn="l"/>
              </a:tabLst>
            </a:pPr>
            <a:r>
              <a:rPr lang="zh-CN" altLang="zh-CN" b="1" kern="100" dirty="0">
                <a:solidFill>
                  <a:srgbClr val="7030A0"/>
                </a:solidFill>
                <a:latin typeface="Times New Roman"/>
                <a:cs typeface="Times New Roman"/>
              </a:rPr>
              <a:t>探究</a:t>
            </a:r>
            <a:r>
              <a:rPr lang="en-US" altLang="zh-CN" b="1" kern="100" dirty="0">
                <a:solidFill>
                  <a:srgbClr val="7030A0"/>
                </a:solidFill>
                <a:latin typeface="Symbol"/>
                <a:cs typeface="Times New Roman"/>
              </a:rPr>
              <a:t>(</a:t>
            </a:r>
            <a:r>
              <a:rPr lang="zh-CN" altLang="zh-CN" b="1" kern="100" dirty="0">
                <a:solidFill>
                  <a:srgbClr val="7030A0"/>
                </a:solidFill>
                <a:latin typeface="Times New Roman"/>
                <a:cs typeface="Times New Roman"/>
              </a:rPr>
              <a:t>一</a:t>
            </a:r>
            <a:r>
              <a:rPr lang="en-US" altLang="zh-CN" b="1" kern="100" dirty="0">
                <a:solidFill>
                  <a:srgbClr val="7030A0"/>
                </a:solidFill>
                <a:latin typeface="Symbol"/>
                <a:cs typeface="Times New Roman"/>
              </a:rPr>
              <a:t>)</a:t>
            </a:r>
            <a:r>
              <a:rPr lang="zh-CN" altLang="zh-CN" b="1" kern="100" dirty="0">
                <a:solidFill>
                  <a:srgbClr val="7030A0"/>
                </a:solidFill>
                <a:latin typeface="Times New Roman"/>
                <a:cs typeface="Times New Roman"/>
              </a:rPr>
              <a:t>　　气体实验定律的微观解释</a:t>
            </a:r>
            <a:endParaRPr lang="zh-CN" altLang="zh-CN" sz="1050" kern="100" dirty="0">
              <a:solidFill>
                <a:srgbClr val="7030A0"/>
              </a:solidFill>
              <a:cs typeface="Courier New"/>
            </a:endParaRPr>
          </a:p>
          <a:p>
            <a:pPr indent="612140">
              <a:tabLst>
                <a:tab pos="5581015" algn="l"/>
              </a:tabLst>
            </a:pPr>
            <a:r>
              <a:rPr lang="en-US" altLang="zh-CN" b="1" kern="100" dirty="0">
                <a:solidFill>
                  <a:srgbClr val="006666"/>
                </a:solidFill>
                <a:latin typeface="Times New Roman"/>
                <a:ea typeface="黑体"/>
                <a:cs typeface="Courier New"/>
              </a:rPr>
              <a:t>[</a:t>
            </a:r>
            <a:r>
              <a:rPr lang="zh-CN" altLang="zh-CN" b="1" kern="100" dirty="0">
                <a:solidFill>
                  <a:srgbClr val="006666"/>
                </a:solidFill>
                <a:latin typeface="Times New Roman"/>
                <a:ea typeface="黑体"/>
                <a:cs typeface="Times New Roman"/>
              </a:rPr>
              <a:t>问题驱动</a:t>
            </a:r>
            <a:r>
              <a:rPr lang="en-US" altLang="zh-CN" b="1" kern="100" dirty="0">
                <a:solidFill>
                  <a:srgbClr val="006666"/>
                </a:solidFill>
                <a:latin typeface="Times New Roman"/>
                <a:ea typeface="黑体"/>
                <a:cs typeface="Courier New"/>
              </a:rPr>
              <a:t>]</a:t>
            </a:r>
            <a:endParaRPr lang="zh-CN" altLang="zh-CN" sz="1050" kern="100" dirty="0">
              <a:cs typeface="Courier New"/>
            </a:endParaRPr>
          </a:p>
          <a:p>
            <a:pPr indent="612140">
              <a:tabLst>
                <a:tab pos="5581015" algn="l"/>
              </a:tabLst>
            </a:pPr>
            <a:r>
              <a:rPr lang="zh-CN" altLang="zh-CN" b="1" kern="100" dirty="0">
                <a:latin typeface="Times New Roman"/>
                <a:cs typeface="Times New Roman"/>
              </a:rPr>
              <a:t>中央电视台在</a:t>
            </a:r>
            <a:r>
              <a:rPr lang="en-US" altLang="zh-CN" b="1" kern="100" dirty="0">
                <a:cs typeface="Times New Roman"/>
              </a:rPr>
              <a:t>“</a:t>
            </a:r>
            <a:r>
              <a:rPr lang="zh-CN" altLang="zh-CN" b="1" kern="100" dirty="0">
                <a:latin typeface="Times New Roman"/>
                <a:cs typeface="Times New Roman"/>
              </a:rPr>
              <a:t>科技之光</a:t>
            </a:r>
            <a:r>
              <a:rPr lang="en-US" altLang="zh-CN" b="1" kern="100" dirty="0">
                <a:cs typeface="Times New Roman"/>
              </a:rPr>
              <a:t>”</a:t>
            </a:r>
            <a:r>
              <a:rPr lang="zh-CN" altLang="zh-CN" b="1" kern="100" dirty="0">
                <a:latin typeface="Times New Roman"/>
                <a:cs typeface="Times New Roman"/>
              </a:rPr>
              <a:t>栏目中曾播放过这样一个节目，把液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氮</a:t>
            </a:r>
            <a:endParaRPr lang="en-US" altLang="zh-CN" b="1" kern="100" dirty="0" smtClean="0">
              <a:latin typeface="Times New Roman"/>
              <a:cs typeface="Times New Roman"/>
            </a:endParaRPr>
          </a:p>
          <a:p>
            <a:pPr indent="0">
              <a:tabLst>
                <a:tab pos="5581015" algn="l"/>
              </a:tabLst>
            </a:pPr>
            <a:r>
              <a:rPr lang="zh-CN" altLang="zh-CN" b="1" kern="100" dirty="0" smtClean="0">
                <a:latin typeface="Times New Roman"/>
                <a:cs typeface="Times New Roman"/>
              </a:rPr>
              <a:t>倒</a:t>
            </a:r>
            <a:r>
              <a:rPr lang="zh-CN" altLang="zh-CN" b="1" kern="100" dirty="0">
                <a:latin typeface="Times New Roman"/>
                <a:cs typeface="Times New Roman"/>
              </a:rPr>
              <a:t>入饮料瓶中，马上盖上盖子并拧紧，人立即离开现场，一会儿饮料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瓶</a:t>
            </a:r>
            <a:endParaRPr lang="en-US" altLang="zh-CN" b="1" kern="100" dirty="0" smtClean="0">
              <a:latin typeface="Times New Roman"/>
              <a:cs typeface="Times New Roman"/>
            </a:endParaRPr>
          </a:p>
          <a:p>
            <a:pPr indent="0">
              <a:tabLst>
                <a:tab pos="5581015" algn="l"/>
              </a:tabLst>
            </a:pPr>
            <a:r>
              <a:rPr lang="zh-CN" altLang="zh-CN" b="1" kern="100" dirty="0" smtClean="0">
                <a:latin typeface="Times New Roman"/>
                <a:cs typeface="Times New Roman"/>
              </a:rPr>
              <a:t>就爆</a:t>
            </a:r>
            <a:r>
              <a:rPr lang="zh-CN" altLang="zh-CN" b="1" kern="100" dirty="0">
                <a:latin typeface="Times New Roman"/>
                <a:cs typeface="Times New Roman"/>
              </a:rPr>
              <a:t>炸了。你能解释一下原因吗？</a:t>
            </a:r>
            <a:endParaRPr lang="zh-CN" altLang="zh-CN" sz="1050" kern="100" dirty="0">
              <a:cs typeface="Courier New"/>
            </a:endParaRPr>
          </a:p>
          <a:p>
            <a:pPr indent="612140" algn="just">
              <a:tabLst>
                <a:tab pos="5581015" algn="l"/>
              </a:tabLst>
            </a:pPr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提示：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饮料瓶内液氮吸热后变成氮气，分子运动加剧，氮气分子的数密度增大，使瓶内气体分子频繁持续碰撞瓶内壁产生的压强逐渐增大，当瓶内外的压强差大于瓶子所承受限度时，饮料瓶发生爆炸。</a:t>
            </a:r>
            <a:r>
              <a:rPr lang="zh-CN" altLang="zh-CN" b="1" kern="100" dirty="0">
                <a:latin typeface="Times New Roman"/>
                <a:cs typeface="Times New Roman"/>
              </a:rPr>
              <a:t>　　　　</a:t>
            </a:r>
            <a:r>
              <a:rPr lang="en-US" altLang="zh-CN" b="1" kern="100" dirty="0">
                <a:latin typeface="Times New Roman"/>
                <a:cs typeface="Courier New"/>
              </a:rPr>
              <a:t> </a:t>
            </a:r>
            <a:endParaRPr lang="zh-CN" altLang="zh-CN" sz="1050" kern="100" dirty="0">
              <a:cs typeface="Courier New"/>
            </a:endParaRPr>
          </a:p>
        </p:txBody>
      </p:sp>
      <p:pic>
        <p:nvPicPr>
          <p:cNvPr id="6146" name="Picture 2" descr="新课程学案2探究新知能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307" y="404664"/>
            <a:ext cx="5112568" cy="618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 descr="F:\粤教版物理选择性必修第三册\21XRJWL2-34.TIF"/>
          <p:cNvPicPr>
            <a:picLocks noChangeAspect="1" noChangeArrowheads="1"/>
          </p:cNvPicPr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474" y="2414421"/>
            <a:ext cx="1507713" cy="1129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1425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308</TotalTime>
  <Words>2256</Words>
  <Application>Microsoft Office PowerPoint</Application>
  <PresentationFormat>自定义</PresentationFormat>
  <Paragraphs>146</Paragraphs>
  <Slides>38</Slides>
  <Notes>1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38</vt:i4>
      </vt:variant>
    </vt:vector>
  </HeadingPairs>
  <TitlesOfParts>
    <vt:vector size="41" baseType="lpstr">
      <vt:lpstr>Office 主题​​</vt:lpstr>
      <vt:lpstr>文档</vt:lpstr>
      <vt:lpstr>Microsoft Word Document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xb21cn</dc:creator>
  <cp:lastModifiedBy>xb21cn</cp:lastModifiedBy>
  <cp:revision>53</cp:revision>
  <dcterms:created xsi:type="dcterms:W3CDTF">2021-04-02T06:41:31Z</dcterms:created>
  <dcterms:modified xsi:type="dcterms:W3CDTF">2024-10-17T07:10:04Z</dcterms:modified>
</cp:coreProperties>
</file>