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60" r:id="rId3"/>
    <p:sldId id="266" r:id="rId4"/>
    <p:sldId id="267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6" r:id="rId43"/>
    <p:sldId id="327" r:id="rId44"/>
    <p:sldId id="328" r:id="rId45"/>
    <p:sldId id="329" r:id="rId46"/>
    <p:sldId id="330" r:id="rId47"/>
    <p:sldId id="332" r:id="rId48"/>
    <p:sldId id="333" r:id="rId49"/>
    <p:sldId id="335" r:id="rId50"/>
    <p:sldId id="336" r:id="rId51"/>
    <p:sldId id="288" r:id="rId52"/>
    <p:sldId id="287" r:id="rId53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07" autoAdjust="0"/>
  </p:normalViewPr>
  <p:slideViewPr>
    <p:cSldViewPr>
      <p:cViewPr>
        <p:scale>
          <a:sx n="75" d="100"/>
          <a:sy n="75" d="100"/>
        </p:scale>
        <p:origin x="-618" y="-222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96" y="8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6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image" Target="../media/image5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07C53-A15A-4DEC-9E72-8BEB40FDE1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1EF30-7B0C-4F2D-A5CA-1454F4965A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96752"/>
            <a:ext cx="10975658" cy="4464498"/>
          </a:xfrm>
        </p:spPr>
        <p:txBody>
          <a:bodyPr>
            <a:normAutofit/>
          </a:bodyPr>
          <a:lstStyle>
            <a:lvl1pPr marL="0" indent="719455">
              <a:lnSpc>
                <a:spcPct val="150000"/>
              </a:lnSpc>
              <a:buFontTx/>
              <a:buNone/>
              <a:defRPr sz="2400">
                <a:latin typeface="+mj-ea"/>
                <a:ea typeface="+mj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emf"/><Relationship Id="rId1" Type="http://schemas.openxmlformats.org/officeDocument/2006/relationships/package" Target="../embeddings/Document5.docx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package" Target="../embeddings/Document6.docx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6.emf"/><Relationship Id="rId3" Type="http://schemas.openxmlformats.org/officeDocument/2006/relationships/package" Target="../embeddings/Document8.docx"/><Relationship Id="rId2" Type="http://schemas.openxmlformats.org/officeDocument/2006/relationships/image" Target="../media/image15.emf"/><Relationship Id="rId1" Type="http://schemas.openxmlformats.org/officeDocument/2006/relationships/package" Target="../embeddings/Document7.docx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6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emf"/><Relationship Id="rId1" Type="http://schemas.openxmlformats.org/officeDocument/2006/relationships/package" Target="../embeddings/Document9.docx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7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emf"/><Relationship Id="rId3" Type="http://schemas.openxmlformats.org/officeDocument/2006/relationships/package" Target="../embeddings/Document11.docx"/><Relationship Id="rId2" Type="http://schemas.openxmlformats.org/officeDocument/2006/relationships/image" Target="../media/image18.emf"/><Relationship Id="rId1" Type="http://schemas.openxmlformats.org/officeDocument/2006/relationships/package" Target="../embeddings/Document10.docx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file:///F:\&#31908;&#25945;&#29256;&#29289;&#29702;&#36873;&#25321;&#24615;&#24517;&#20462;&#31532;&#19977;&#20876;\&#35299;&#39064;&#38182;&#22218;1.TIF" TargetMode="External"/><Relationship Id="rId3" Type="http://schemas.openxmlformats.org/officeDocument/2006/relationships/image" Target="../media/image21.png"/><Relationship Id="rId2" Type="http://schemas.openxmlformats.org/officeDocument/2006/relationships/image" Target="NULL" TargetMode="External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8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emf"/><Relationship Id="rId1" Type="http://schemas.openxmlformats.org/officeDocument/2006/relationships/package" Target="../embeddings/Document12.docx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9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4.emf"/><Relationship Id="rId3" Type="http://schemas.openxmlformats.org/officeDocument/2006/relationships/package" Target="../embeddings/Document13.docx"/><Relationship Id="rId2" Type="http://schemas.openxmlformats.org/officeDocument/2006/relationships/image" Target="file:///F:\&#31908;&#25945;&#29256;&#29289;&#29702;&#36873;&#25321;&#24615;&#24517;&#20462;&#31532;&#19977;&#20876;\21XRJWL2-26.TIF" TargetMode="External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0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emf"/><Relationship Id="rId1" Type="http://schemas.openxmlformats.org/officeDocument/2006/relationships/package" Target="../embeddings/Document14.docx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1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.emf"/><Relationship Id="rId3" Type="http://schemas.openxmlformats.org/officeDocument/2006/relationships/package" Target="../embeddings/Document16.docx"/><Relationship Id="rId2" Type="http://schemas.openxmlformats.org/officeDocument/2006/relationships/image" Target="../media/image26.emf"/><Relationship Id="rId1" Type="http://schemas.openxmlformats.org/officeDocument/2006/relationships/package" Target="../embeddings/Document15.docx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package" Target="../embeddings/Document2.docx"/><Relationship Id="rId4" Type="http://schemas.openxmlformats.org/officeDocument/2006/relationships/image" Target="../media/image2.emf"/><Relationship Id="rId3" Type="http://schemas.openxmlformats.org/officeDocument/2006/relationships/package" Target="../embeddings/Document1.docx"/><Relationship Id="rId2" Type="http://schemas.openxmlformats.org/officeDocument/2006/relationships/image" Target="NULL" TargetMode="Externa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2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emf"/><Relationship Id="rId3" Type="http://schemas.openxmlformats.org/officeDocument/2006/relationships/package" Target="../embeddings/Document18.docx"/><Relationship Id="rId2" Type="http://schemas.openxmlformats.org/officeDocument/2006/relationships/image" Target="../media/image28.emf"/><Relationship Id="rId1" Type="http://schemas.openxmlformats.org/officeDocument/2006/relationships/package" Target="../embeddings/Document17.docx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3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0.emf"/><Relationship Id="rId1" Type="http://schemas.openxmlformats.org/officeDocument/2006/relationships/package" Target="../embeddings/Document19.docx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4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2.emf"/><Relationship Id="rId3" Type="http://schemas.openxmlformats.org/officeDocument/2006/relationships/package" Target="../embeddings/Document21.docx"/><Relationship Id="rId2" Type="http://schemas.openxmlformats.org/officeDocument/2006/relationships/image" Target="../media/image31.emf"/><Relationship Id="rId1" Type="http://schemas.openxmlformats.org/officeDocument/2006/relationships/package" Target="../embeddings/Document20.doc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file:///F:\&#31908;&#25945;&#29256;&#29289;&#29702;&#36873;&#25321;&#24615;&#24517;&#20462;&#31532;&#19977;&#20876;\&#35299;&#39064;&#38182;&#22218;1.TIF" TargetMode="External"/><Relationship Id="rId1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5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4.emf"/><Relationship Id="rId3" Type="http://schemas.openxmlformats.org/officeDocument/2006/relationships/package" Target="../embeddings/Document23.docx"/><Relationship Id="rId2" Type="http://schemas.openxmlformats.org/officeDocument/2006/relationships/image" Target="../media/image33.emf"/><Relationship Id="rId1" Type="http://schemas.openxmlformats.org/officeDocument/2006/relationships/package" Target="../embeddings/Document22.docx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file:///F:\&#31908;&#25945;&#29256;&#29289;&#29702;&#36873;&#25321;&#24615;&#24517;&#20462;&#31532;&#19977;&#20876;\20XWL2-47.TIF" TargetMode="External"/><Relationship Id="rId1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file:///F:\&#31908;&#25945;&#29256;&#29289;&#29702;&#36873;&#25321;&#24615;&#24517;&#20462;&#31532;&#19977;&#20876;\20YLBW13-35.TIF" TargetMode="External"/><Relationship Id="rId1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6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7.emf"/><Relationship Id="rId1" Type="http://schemas.openxmlformats.org/officeDocument/2006/relationships/package" Target="../embeddings/Document24.docx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NULL" TargetMode="External"/><Relationship Id="rId1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NULL" TargetMode="Externa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7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0.emf"/><Relationship Id="rId1" Type="http://schemas.openxmlformats.org/officeDocument/2006/relationships/package" Target="../embeddings/Document25.docx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NULL" TargetMode="External"/><Relationship Id="rId1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8.vml"/><Relationship Id="rId5" Type="http://schemas.openxmlformats.org/officeDocument/2006/relationships/slideLayout" Target="../slideLayouts/slideLayout1.xml"/><Relationship Id="rId4" Type="http://schemas.openxmlformats.org/officeDocument/2006/relationships/image" Target="NULL" TargetMode="External"/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package" Target="../embeddings/Document26.docx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NULL" TargetMode="External"/><Relationship Id="rId1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9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6.emf"/><Relationship Id="rId3" Type="http://schemas.openxmlformats.org/officeDocument/2006/relationships/package" Target="../embeddings/Document27.docx"/><Relationship Id="rId2" Type="http://schemas.openxmlformats.org/officeDocument/2006/relationships/image" Target="file:///F:\&#31908;&#25945;&#29256;&#29289;&#29702;&#36873;&#25321;&#24615;&#24517;&#20462;&#31532;&#19977;&#20876;\21XRJWL2-33.TIF" TargetMode="External"/><Relationship Id="rId1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file:///F:\&#31908;&#25945;&#29256;&#29289;&#29702;&#36873;&#25321;&#24615;&#24517;&#20462;&#31532;&#19977;&#20876;\21XRJWL2-39.TIF" TargetMode="External"/><Relationship Id="rId3" Type="http://schemas.openxmlformats.org/officeDocument/2006/relationships/image" Target="../media/image48.png"/><Relationship Id="rId2" Type="http://schemas.openxmlformats.org/officeDocument/2006/relationships/image" Target="NULL" TargetMode="External"/><Relationship Id="rId1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0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9.emf"/><Relationship Id="rId1" Type="http://schemas.openxmlformats.org/officeDocument/2006/relationships/package" Target="../embeddings/Document28.docx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NULL" TargetMode="External"/><Relationship Id="rId1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file:///F:\&#31908;&#25945;&#29256;&#29289;&#29702;&#36873;&#25321;&#24615;&#24517;&#20462;&#31532;&#19977;&#20876;\23WLHNGK-25.TIF" TargetMode="External"/><Relationship Id="rId1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1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3.emf"/><Relationship Id="rId3" Type="http://schemas.openxmlformats.org/officeDocument/2006/relationships/package" Target="../embeddings/Document30.docx"/><Relationship Id="rId2" Type="http://schemas.openxmlformats.org/officeDocument/2006/relationships/image" Target="../media/image52.emf"/><Relationship Id="rId1" Type="http://schemas.openxmlformats.org/officeDocument/2006/relationships/package" Target="../embeddings/Document29.docx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file:///\\Rm-013\&#26412;&#22320;&#30913;&#30424;%20(F)\&#19977;&#32500;&#35774;&#35745;%20&#29289;&#29702;%20&#36873;&#25321;&#24615;&#24517;&#20462;&#31532;&#19977;&#20876;%20&#31908;&#25945;&#29256;\24WLGDGK-18.TIF" TargetMode="External"/><Relationship Id="rId1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2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5.emf"/><Relationship Id="rId1" Type="http://schemas.openxmlformats.org/officeDocument/2006/relationships/package" Target="../embeddings/Document31.docx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3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6.emf"/><Relationship Id="rId1" Type="http://schemas.openxmlformats.org/officeDocument/2006/relationships/package" Target="../embeddings/Document32.docx"/></Relationships>
</file>

<file path=ppt/slides/_rels/slide4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4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8.emf"/><Relationship Id="rId3" Type="http://schemas.openxmlformats.org/officeDocument/2006/relationships/package" Target="../embeddings/Document34.docx"/><Relationship Id="rId2" Type="http://schemas.openxmlformats.org/officeDocument/2006/relationships/image" Target="../media/image57.emf"/><Relationship Id="rId1" Type="http://schemas.openxmlformats.org/officeDocument/2006/relationships/package" Target="../embeddings/Document33.docx"/></Relationships>
</file>

<file path=ppt/slides/_rels/slide4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hyperlink" Target="../../&#35838;&#26102;&#36319;&#36394;&#26816;&#27979;word&#25991;&#20214;/&#35838;&#26102;&#36319;&#36394;&#26816;&#27979;&#65288;&#20116;&#65289;%20%20&#27668;&#20307;&#23454;&#39564;&#23450;&#24459;&#65288;&#8545;&#65289;.DOC" TargetMode="Externa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NULL" TargetMode="External"/><Relationship Id="rId1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package" Target="../embeddings/Document4.docx"/><Relationship Id="rId4" Type="http://schemas.openxmlformats.org/officeDocument/2006/relationships/image" Target="NULL" TargetMode="External"/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package" Target="../embeddings/Document3.doc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file:///F:\&#31908;&#25945;&#29256;&#29289;&#29702;&#36873;&#25321;&#24615;&#24517;&#20462;&#31532;&#19977;&#20876;\20XWL2-40.TIF" TargetMode="Externa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file:///F:\&#31908;&#25945;&#29256;&#29289;&#29702;&#36873;&#25321;&#24615;&#24517;&#20462;&#31532;&#19977;&#20876;\21XRJWL2-25.TIF" TargetMode="External"/><Relationship Id="rId3" Type="http://schemas.openxmlformats.org/officeDocument/2006/relationships/image" Target="../media/image11.png"/><Relationship Id="rId2" Type="http://schemas.openxmlformats.org/officeDocument/2006/relationships/image" Target="NULL" TargetMode="Externa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692696"/>
            <a:ext cx="10975658" cy="4464498"/>
          </a:xfrm>
        </p:spPr>
        <p:txBody>
          <a:bodyPr/>
          <a:lstStyle/>
          <a:p>
            <a:pPr indent="612140" algn="ctr">
              <a:tabLst>
                <a:tab pos="5581015" algn="l"/>
              </a:tabLst>
            </a:pPr>
            <a:r>
              <a:rPr lang="zh-CN" altLang="zh-CN" sz="2800" b="1" kern="1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第二节　气体实验定律</a:t>
            </a:r>
            <a:r>
              <a:rPr lang="en-US" altLang="zh-CN" sz="2800" b="1" kern="100" dirty="0">
                <a:solidFill>
                  <a:srgbClr val="0000FF"/>
                </a:solidFill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sz="2800" b="1" kern="100" dirty="0">
                <a:solidFill>
                  <a:srgbClr val="0000FF"/>
                </a:solidFill>
                <a:cs typeface="宋体" panose="02010600030101010101" pitchFamily="2" charset="-122"/>
              </a:rPr>
              <a:t>Ⅱ</a:t>
            </a:r>
            <a:r>
              <a:rPr lang="en-US" altLang="zh-CN" sz="2800" b="1" kern="100" dirty="0">
                <a:solidFill>
                  <a:srgbClr val="0000FF"/>
                </a:solidFill>
                <a:latin typeface="Times New Roman" panose="02020603050405020304"/>
                <a:cs typeface="Courier New" panose="02070309020205020404"/>
              </a:rPr>
              <a:t>)</a:t>
            </a:r>
            <a:endParaRPr lang="zh-CN" altLang="zh-CN" sz="2800" kern="100" dirty="0">
              <a:solidFill>
                <a:srgbClr val="0000FF"/>
              </a:solidFill>
              <a:cs typeface="Courier New" panose="02070309020205020404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核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心素养点击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 </a:t>
            </a:r>
            <a:endParaRPr lang="zh-CN" altLang="zh-CN" sz="1050" kern="100" dirty="0">
              <a:cs typeface="Courier New" panose="02070309020205020404"/>
            </a:endParaRPr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087469" y="2204864"/>
          <a:ext cx="9824214" cy="3840480"/>
        </p:xfrm>
        <a:graphic>
          <a:graphicData uri="http://schemas.openxmlformats.org/drawingml/2006/table">
            <a:tbl>
              <a:tblPr/>
              <a:tblGrid>
                <a:gridCol w="1506855"/>
                <a:gridCol w="831735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物理观念</a:t>
                      </a:r>
                      <a:endParaRPr lang="zh-CN" sz="1050" kern="100" dirty="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7995" indent="-46799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en-US" sz="2400" b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(1)</a:t>
                      </a:r>
                      <a:r>
                        <a:rPr lang="zh-CN" sz="2400" b="1" kern="100" dirty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知道气体的等容变化，了解查理定律并能应用于简单问题。</a:t>
                      </a:r>
                      <a:endParaRPr lang="zh-CN" sz="1050" kern="100" dirty="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  <a:p>
                      <a:pPr marL="467995" indent="-467995"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en-US" sz="2400" b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(2)</a:t>
                      </a:r>
                      <a:r>
                        <a:rPr lang="zh-CN" sz="2400" b="1" kern="100" dirty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知道气体的等压变化，了解盖</a:t>
                      </a:r>
                      <a:r>
                        <a:rPr lang="en-US" sz="2400" b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-</a:t>
                      </a:r>
                      <a:r>
                        <a:rPr lang="zh-CN" sz="2400" b="1" kern="100" dirty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吕萨克定律并能应用于简单问</a:t>
                      </a:r>
                      <a:r>
                        <a:rPr lang="zh-CN" sz="2400" b="1" kern="100" dirty="0" smtClean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题</a:t>
                      </a:r>
                      <a:endParaRPr lang="zh-CN" sz="1050" kern="100" dirty="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科学思维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根据查理定律和盖</a:t>
                      </a:r>
                      <a:r>
                        <a:rPr lang="en-US" sz="2400" b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-</a:t>
                      </a:r>
                      <a:r>
                        <a:rPr lang="zh-CN" sz="2400" b="1" kern="100" dirty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吕萨克定律的内容理解</a:t>
                      </a:r>
                      <a:r>
                        <a:rPr lang="en-US" sz="2400" b="1" i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p</a:t>
                      </a:r>
                      <a:r>
                        <a:rPr lang="en-US" sz="2400" b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-</a:t>
                      </a:r>
                      <a:r>
                        <a:rPr lang="en-US" sz="2400" b="1" i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T</a:t>
                      </a:r>
                      <a:r>
                        <a:rPr lang="zh-CN" sz="2400" b="1" kern="100" dirty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图像和</a:t>
                      </a:r>
                      <a:r>
                        <a:rPr lang="en-US" sz="2400" b="1" i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V</a:t>
                      </a:r>
                      <a:r>
                        <a:rPr lang="en-US" sz="2400" b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-</a:t>
                      </a:r>
                      <a:r>
                        <a:rPr lang="en-US" sz="2400" b="1" i="1" kern="100" dirty="0">
                          <a:effectLst/>
                          <a:latin typeface="Times New Roman" panose="02020603050405020304"/>
                          <a:cs typeface="Courier New" panose="02070309020205020404"/>
                        </a:rPr>
                        <a:t>T</a:t>
                      </a:r>
                      <a:r>
                        <a:rPr lang="zh-CN" sz="2400" b="1" kern="100" dirty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图像的物理意</a:t>
                      </a:r>
                      <a:r>
                        <a:rPr lang="zh-CN" sz="2400" b="1" kern="100" dirty="0" smtClean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义</a:t>
                      </a:r>
                      <a:endParaRPr lang="zh-CN" sz="1050" kern="100" dirty="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科学态度与责任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领悟物理探索的基本思路，培养科学的价值</a:t>
                      </a:r>
                      <a:r>
                        <a:rPr lang="zh-CN" sz="2400" b="1" kern="100" dirty="0" smtClean="0">
                          <a:effectLst/>
                          <a:latin typeface="Times New Roman" panose="02020603050405020304"/>
                          <a:cs typeface="Times New Roman" panose="02020603050405020304"/>
                        </a:rPr>
                        <a:t>观</a:t>
                      </a:r>
                      <a:endParaRPr lang="zh-CN" sz="1050" kern="100" dirty="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913011" y="1700808"/>
          <a:ext cx="10299700" cy="436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" name="文档" r:id="rId1" imgW="10386695" imgH="4410075" progId="Word.Document.12">
                  <p:embed/>
                </p:oleObj>
              </mc:Choice>
              <mc:Fallback>
                <p:oleObj name="文档" r:id="rId1" imgW="10386695" imgH="4410075" progId="Word.Document.12">
                  <p:embed/>
                  <p:pic>
                    <p:nvPicPr>
                      <p:cNvPr id="0" name="图片 1131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13011" y="1700808"/>
                        <a:ext cx="10299700" cy="4360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620689"/>
            <a:ext cx="10975658" cy="4464498"/>
          </a:xfrm>
        </p:spPr>
        <p:txBody>
          <a:bodyPr/>
          <a:lstStyle/>
          <a:p>
            <a:pPr indent="612140" algn="just">
              <a:tabLst>
                <a:tab pos="5579745" algn="l"/>
              </a:tabLst>
            </a:pP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典例</a:t>
            </a:r>
            <a:r>
              <a:rPr lang="en-US" altLang="zh-CN" b="1" kern="100" dirty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　</a:t>
            </a:r>
            <a:r>
              <a:rPr lang="en-US" altLang="zh-CN" b="1" kern="100" dirty="0">
                <a:latin typeface="Times New Roman" panose="02020603050405020304"/>
                <a:ea typeface="隶书"/>
              </a:rPr>
              <a:t> (</a:t>
            </a:r>
            <a:r>
              <a:rPr lang="zh-CN" altLang="zh-CN" b="1" kern="100" dirty="0">
                <a:latin typeface="Times New Roman" panose="02020603050405020304"/>
                <a:ea typeface="隶书"/>
                <a:cs typeface="Times New Roman" panose="02020603050405020304"/>
              </a:rPr>
              <a:t>选自鲁科版教材</a:t>
            </a:r>
            <a:r>
              <a:rPr lang="en-US" altLang="zh-CN" b="1" kern="100" dirty="0">
                <a:latin typeface="Times New Roman" panose="02020603050405020304"/>
              </a:rPr>
              <a:t>“</a:t>
            </a:r>
            <a:r>
              <a:rPr lang="zh-CN" altLang="zh-CN" b="1" kern="100" dirty="0">
                <a:latin typeface="Times New Roman" panose="02020603050405020304"/>
                <a:ea typeface="隶书"/>
                <a:cs typeface="Times New Roman" panose="02020603050405020304"/>
              </a:rPr>
              <a:t>例题</a:t>
            </a:r>
            <a:r>
              <a:rPr lang="en-US" altLang="zh-CN" b="1" kern="100" dirty="0">
                <a:latin typeface="Times New Roman" panose="02020603050405020304"/>
              </a:rPr>
              <a:t>”</a:t>
            </a:r>
            <a:r>
              <a:rPr lang="en-US" altLang="zh-CN" b="1" kern="100" dirty="0">
                <a:latin typeface="Times New Roman" panose="02020603050405020304"/>
                <a:ea typeface="隶书"/>
              </a:rPr>
              <a:t>)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如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图所示，固定的竖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直气缸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0" algn="just">
              <a:tabLst>
                <a:tab pos="5579745" algn="l"/>
              </a:tabLst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内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有一个活塞，活塞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的质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量为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m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，活塞横截面积为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S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，气缸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内封闭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0" algn="just">
              <a:tabLst>
                <a:tab pos="5579745" algn="l"/>
              </a:tabLst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着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一定质量的气体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。现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对缸内气体缓慢加热，并在活塞上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缓慢加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0" algn="just">
              <a:tabLst>
                <a:tab pos="5579745" algn="l"/>
              </a:tabLst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沙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子，使活塞位置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保持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不变。忽略活塞与气缸壁之间的摩擦，已知气缸内气体的初始热力学温度为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0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，大气压强为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0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，重力加速度大小为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g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。试求当所加沙子的质量为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M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时，气缸内气体的温度。</a:t>
            </a:r>
            <a:endParaRPr lang="zh-CN" altLang="zh-CN" sz="1050" kern="100" dirty="0">
              <a:cs typeface="Courier New" panose="02070309020205020404"/>
            </a:endParaRPr>
          </a:p>
          <a:p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914201" y="4365104"/>
          <a:ext cx="10367962" cy="209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文档" r:id="rId1" imgW="10386695" imgH="2101850" progId="Word.Document.12">
                  <p:embed/>
                </p:oleObj>
              </mc:Choice>
              <mc:Fallback>
                <p:oleObj name="文档" r:id="rId1" imgW="10386695" imgH="2101850" progId="Word.Document.12">
                  <p:embed/>
                  <p:pic>
                    <p:nvPicPr>
                      <p:cNvPr id="0" name="图片 824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14201" y="4365104"/>
                        <a:ext cx="10367962" cy="2097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971" y="836712"/>
            <a:ext cx="2053883" cy="150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768995" y="1276747"/>
          <a:ext cx="10367962" cy="286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0" name="文档" r:id="rId1" imgW="10386695" imgH="2874645" progId="Word.Document.12">
                  <p:embed/>
                </p:oleObj>
              </mc:Choice>
              <mc:Fallback>
                <p:oleObj name="文档" r:id="rId1" imgW="10386695" imgH="2874645" progId="Word.Document.12">
                  <p:embed/>
                  <p:pic>
                    <p:nvPicPr>
                      <p:cNvPr id="0" name="图片 123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8995" y="1276747"/>
                        <a:ext cx="10367962" cy="2868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698177" y="4301083"/>
          <a:ext cx="10367962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1" name="文档" r:id="rId3" imgW="10386695" imgH="1004570" progId="Word.Document.12">
                  <p:embed/>
                </p:oleObj>
              </mc:Choice>
              <mc:Fallback>
                <p:oleObj name="文档" r:id="rId3" imgW="10386695" imgH="1004570" progId="Word.Document.12">
                  <p:embed/>
                  <p:pic>
                    <p:nvPicPr>
                      <p:cNvPr id="0" name="图片 1238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8177" y="4301083"/>
                        <a:ext cx="10367962" cy="1000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6545" y="260648"/>
            <a:ext cx="10975658" cy="4464498"/>
          </a:xfrm>
        </p:spPr>
        <p:txBody>
          <a:bodyPr/>
          <a:lstStyle/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迁移</a:t>
            </a:r>
            <a:r>
              <a:rPr lang="en-US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·</a:t>
            </a:r>
            <a:r>
              <a:rPr lang="zh-CN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发散</a:t>
            </a:r>
            <a:r>
              <a:rPr lang="en-US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]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上述例题中是在活塞上缓慢加沙子，以确保气缸的活塞位置不变。如果活塞上方是靠一根固定的轻杆顶着，当温度升高到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时轻杆对活塞的推力为多少？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在上述例题中，已知最初缸内气体的高度为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h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0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。如果保持活塞上方所加的沙子不变，继续对气缸缓慢加热，活塞缓慢向上移动距离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h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，此时气缸内气体温度是多少？</a:t>
            </a:r>
            <a:endParaRPr lang="zh-CN" altLang="zh-CN" sz="1050" kern="100" dirty="0">
              <a:cs typeface="Courier New" panose="02070309020205020404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552971" y="3854152"/>
          <a:ext cx="10961687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9" name="文档" r:id="rId1" imgW="11302365" imgH="2840990" progId="Word.Document.12">
                  <p:embed/>
                </p:oleObj>
              </mc:Choice>
              <mc:Fallback>
                <p:oleObj name="文档" r:id="rId1" imgW="11302365" imgH="2840990" progId="Word.Document.12">
                  <p:embed/>
                  <p:pic>
                    <p:nvPicPr>
                      <p:cNvPr id="0" name="图片 1335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52971" y="3854152"/>
                        <a:ext cx="10961687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626169" y="1700808"/>
          <a:ext cx="10367962" cy="254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9" name="文档" r:id="rId1" imgW="10386695" imgH="2555240" progId="Word.Document.12">
                  <p:embed/>
                </p:oleObj>
              </mc:Choice>
              <mc:Fallback>
                <p:oleObj name="文档" r:id="rId1" imgW="10386695" imgH="2555240" progId="Word.Document.12">
                  <p:embed/>
                  <p:pic>
                    <p:nvPicPr>
                      <p:cNvPr id="0" name="图片 930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26169" y="1700808"/>
                        <a:ext cx="10367962" cy="2549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626169" y="4394349"/>
          <a:ext cx="10367962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0" name="文档" r:id="rId3" imgW="10386695" imgH="1004570" progId="Word.Document.12">
                  <p:embed/>
                </p:oleObj>
              </mc:Choice>
              <mc:Fallback>
                <p:oleObj name="文档" r:id="rId3" imgW="10386695" imgH="1004570" progId="Word.Document.12">
                  <p:embed/>
                  <p:pic>
                    <p:nvPicPr>
                      <p:cNvPr id="0" name="图片 930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6169" y="4394349"/>
                        <a:ext cx="10367962" cy="1000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223397" y="404664"/>
            <a:ext cx="10528388" cy="6048672"/>
          </a:xfrm>
        </p:spPr>
        <p:txBody>
          <a:bodyPr>
            <a:normAutofit lnSpcReduction="10000"/>
          </a:bodyPr>
          <a:lstStyle/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查理定律的推论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ea typeface="黑体" panose="02010609060101010101" charset="-122"/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>
              <a:latin typeface="Times New Roman" panose="02020603050405020304"/>
              <a:ea typeface="黑体" panose="02010609060101010101" charset="-122"/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应用查理定律解题的一般步骤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确定研究对象，即被封闭的气体。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分析被研究气体在状态变化时是否符合定律的适用条件：质量一定，体积不变。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(3)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确定初、末两个状态的温度、压强。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(4)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根据查理定律列式求解。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(5)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求解结果并分析、检验。</a:t>
            </a:r>
            <a:endParaRPr lang="zh-CN" altLang="zh-CN" sz="1050" kern="100" dirty="0">
              <a:cs typeface="Courier New" panose="02070309020205020404"/>
            </a:endParaRPr>
          </a:p>
          <a:p>
            <a:endParaRPr lang="zh-CN" altLang="en-US" dirty="0"/>
          </a:p>
        </p:txBody>
      </p:sp>
      <p:pic>
        <p:nvPicPr>
          <p:cNvPr id="10242" name="Picture 2" descr="20XWL2-48+位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049" y="1110685"/>
            <a:ext cx="5119810" cy="80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F:\粤教版物理选择性必修第三册\解题锦囊1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03" y="2564904"/>
            <a:ext cx="382394" cy="16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519063"/>
            <a:ext cx="10975658" cy="4464498"/>
          </a:xfrm>
        </p:spPr>
        <p:txBody>
          <a:bodyPr/>
          <a:lstStyle/>
          <a:p>
            <a:pPr marL="452755" indent="0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素养训练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]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．一定质量的气体，在体积不变的情况下，温度由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0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升高到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10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时，其压强的增加量为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Δ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，当它由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100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升高到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110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时，其压强的增加量为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Δ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，则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Δ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与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Δ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之比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是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					           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　　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10</a:t>
            </a:r>
            <a:r>
              <a:rPr lang="zh-CN" altLang="zh-CN" b="1" kern="100" dirty="0">
                <a:cs typeface="宋体" panose="02010600030101010101" pitchFamily="2" charset="-122"/>
              </a:rPr>
              <a:t>∶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        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373</a:t>
            </a:r>
            <a:r>
              <a:rPr lang="zh-CN" altLang="zh-CN" b="1" kern="100" dirty="0">
                <a:cs typeface="宋体" panose="02010600030101010101" pitchFamily="2" charset="-122"/>
              </a:rPr>
              <a:t>∶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273        C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cs typeface="宋体" panose="02010600030101010101" pitchFamily="2" charset="-122"/>
              </a:rPr>
              <a:t>∶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     	D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383</a:t>
            </a:r>
            <a:r>
              <a:rPr lang="zh-CN" altLang="zh-CN" b="1" kern="100" dirty="0">
                <a:cs typeface="宋体" panose="02010600030101010101" pitchFamily="2" charset="-122"/>
              </a:rPr>
              <a:t>∶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283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/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1062038" y="3615407"/>
          <a:ext cx="10299700" cy="239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4" name="文档" r:id="rId1" imgW="10386695" imgH="2419350" progId="Word.Document.12">
                  <p:embed/>
                </p:oleObj>
              </mc:Choice>
              <mc:Fallback>
                <p:oleObj name="文档" r:id="rId1" imgW="10386695" imgH="2419350" progId="Word.Document.12">
                  <p:embed/>
                  <p:pic>
                    <p:nvPicPr>
                      <p:cNvPr id="0" name="图片 1438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62038" y="3615407"/>
                        <a:ext cx="10299700" cy="2397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1057027" y="5775647"/>
            <a:ext cx="1335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答案：</a:t>
            </a:r>
            <a:r>
              <a:rPr lang="en-US" altLang="zh-CN" sz="2400" b="1" kern="100" dirty="0">
                <a:latin typeface="Times New Roman" panose="02020603050405020304"/>
                <a:ea typeface="楷体_GB2312" panose="02010609030101010101" charset="-122"/>
              </a:rPr>
              <a:t>C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92931" y="260648"/>
            <a:ext cx="11737304" cy="4464498"/>
          </a:xfrm>
        </p:spPr>
        <p:txBody>
          <a:bodyPr/>
          <a:lstStyle/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zh-CN" altLang="zh-CN" sz="1050" kern="100" dirty="0" smtClean="0">
                <a:cs typeface="Courier New" panose="02070309020205020404"/>
              </a:rPr>
              <a:t> 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如图所示，</a:t>
            </a:r>
            <a:r>
              <a:rPr lang="en-US" altLang="zh-CN" b="1" i="1" kern="100" dirty="0" smtClean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、</a:t>
            </a:r>
            <a:r>
              <a:rPr lang="en-US" altLang="zh-CN" b="1" i="1" kern="100" dirty="0" smtClean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是两个容积相同的密闭容器，由细玻璃管连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635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通，管内有一段汞柱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不计细玻璃管内气体体积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)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。当</a:t>
            </a:r>
            <a:r>
              <a:rPr lang="en-US" altLang="zh-CN" b="1" i="1" kern="100" dirty="0" smtClean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容器气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635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体温度为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0 </a:t>
            </a:r>
            <a:r>
              <a:rPr lang="en-US" altLang="zh-CN" b="1" kern="100" dirty="0" smtClean="0">
                <a:cs typeface="Times New Roman" panose="02020603050405020304"/>
              </a:rPr>
              <a:t>℃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，</a:t>
            </a:r>
            <a:r>
              <a:rPr lang="en-US" altLang="zh-CN" b="1" i="1" kern="100" dirty="0" smtClean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容器内气体温度为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10 </a:t>
            </a:r>
            <a:r>
              <a:rPr lang="en-US" altLang="zh-CN" b="1" kern="100" dirty="0" smtClean="0">
                <a:cs typeface="Times New Roman" panose="02020603050405020304"/>
              </a:rPr>
              <a:t>℃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，汞柱在管中央静止。若分别给</a:t>
            </a:r>
            <a:r>
              <a:rPr lang="en-US" altLang="zh-CN" b="1" i="1" kern="100" dirty="0" smtClean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、</a:t>
            </a:r>
            <a:r>
              <a:rPr lang="en-US" altLang="zh-CN" b="1" i="1" kern="100" dirty="0" smtClean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容器加热，使它们的温度都升高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10 </a:t>
            </a:r>
            <a:r>
              <a:rPr lang="en-US" altLang="zh-CN" b="1" kern="100" dirty="0" smtClean="0">
                <a:cs typeface="Times New Roman" panose="02020603050405020304"/>
              </a:rPr>
              <a:t>℃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，管内汞柱将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    				    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　　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)</a:t>
            </a:r>
            <a:endParaRPr lang="zh-CN" altLang="zh-CN" sz="1050" kern="100" dirty="0" smtClean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．向右移动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      B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．向左移动</a:t>
            </a:r>
            <a:r>
              <a:rPr lang="zh-CN" altLang="zh-CN" b="1" kern="100" dirty="0" smtClean="0">
                <a:ea typeface="Times New Roman" panose="02020603050405020304"/>
                <a:cs typeface="Courier New" panose="02070309020205020404"/>
              </a:rPr>
              <a:t> </a:t>
            </a:r>
            <a:r>
              <a:rPr lang="en-US" altLang="zh-CN" b="1" kern="100" dirty="0" smtClean="0">
                <a:ea typeface="Times New Roman" panose="02020603050405020304"/>
                <a:cs typeface="Courier New" panose="02070309020205020404"/>
              </a:rPr>
              <a:t>     C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．保持不动</a:t>
            </a:r>
            <a:r>
              <a:rPr lang="zh-CN" altLang="zh-CN" b="1" kern="100" dirty="0" smtClean="0">
                <a:ea typeface="Times New Roman" panose="02020603050405020304"/>
                <a:cs typeface="Courier New" panose="02070309020205020404"/>
              </a:rPr>
              <a:t> </a:t>
            </a:r>
            <a:r>
              <a:rPr lang="en-US" altLang="zh-CN" b="1" kern="100" dirty="0" smtClean="0">
                <a:ea typeface="Times New Roman" panose="02020603050405020304"/>
                <a:cs typeface="Courier New" panose="02070309020205020404"/>
              </a:rPr>
              <a:t>	    D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．无法确定</a:t>
            </a:r>
            <a:endParaRPr lang="zh-CN" altLang="zh-CN" sz="1050" kern="100" dirty="0" smtClean="0">
              <a:cs typeface="Courier New" panose="02070309020205020404"/>
            </a:endParaRPr>
          </a:p>
          <a:p>
            <a:pPr marL="452755" indent="0"/>
            <a:endParaRPr lang="zh-CN" altLang="en-US" dirty="0"/>
          </a:p>
        </p:txBody>
      </p:sp>
      <p:pic>
        <p:nvPicPr>
          <p:cNvPr id="15362" name="Picture 2" descr="F:\粤教版物理选择性必修第三册\21XRJWL2-26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381" y="580606"/>
            <a:ext cx="2304256" cy="75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768995" y="3212976"/>
          <a:ext cx="11068050" cy="352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8" name="文档" r:id="rId3" imgW="11210925" imgH="3558540" progId="Word.Document.12">
                  <p:embed/>
                </p:oleObj>
              </mc:Choice>
              <mc:Fallback>
                <p:oleObj name="文档" r:id="rId3" imgW="11210925" imgH="3558540" progId="Word.Document.12">
                  <p:embed/>
                  <p:pic>
                    <p:nvPicPr>
                      <p:cNvPr id="0" name="图片 1540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8995" y="3212976"/>
                        <a:ext cx="11068050" cy="352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3588489" y="5949280"/>
            <a:ext cx="16450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答案：</a:t>
            </a:r>
            <a:r>
              <a:rPr lang="en-US" altLang="zh-CN" sz="2400" b="1" kern="100" dirty="0">
                <a:latin typeface="Times New Roman" panose="02020603050405020304"/>
                <a:ea typeface="楷体_GB2312" panose="02010609030101010101" charset="-122"/>
              </a:rPr>
              <a:t>A</a:t>
            </a:r>
            <a:r>
              <a:rPr lang="zh-CN" altLang="zh-CN" sz="2400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　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620688"/>
            <a:ext cx="10975658" cy="3168352"/>
          </a:xfrm>
        </p:spPr>
        <p:txBody>
          <a:bodyPr/>
          <a:lstStyle/>
          <a:p>
            <a:pPr marL="535305" indent="-53530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3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．某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双层玻璃保温杯夹层中有少量空气，温度为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时，压强为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3.0</a:t>
            </a:r>
            <a:r>
              <a:rPr lang="en-US" altLang="zh-CN" b="1" kern="100" dirty="0">
                <a:cs typeface="Times New Roman" panose="02020603050405020304"/>
              </a:rPr>
              <a:t>×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10</a:t>
            </a:r>
            <a:r>
              <a:rPr lang="en-US" altLang="zh-CN" b="1" kern="100" baseline="30000" dirty="0">
                <a:latin typeface="Times New Roman" panose="02020603050405020304"/>
                <a:cs typeface="Courier New" panose="02070309020205020404"/>
              </a:rPr>
              <a:t>3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 Pa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当夹层中空气的温度升至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37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，求此时夹层中空气的压强；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当保温杯外层出现裂隙，静置足够长时间，求夹层中增加的空气质量与原有空气质量的比值，设环境温度为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时，大气压强为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1.0</a:t>
            </a:r>
            <a:r>
              <a:rPr lang="en-US" altLang="zh-CN" b="1" kern="100" dirty="0">
                <a:cs typeface="Times New Roman" panose="02020603050405020304"/>
              </a:rPr>
              <a:t>×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10</a:t>
            </a:r>
            <a:r>
              <a:rPr lang="en-US" altLang="zh-CN" b="1" kern="100" baseline="30000" dirty="0">
                <a:latin typeface="Times New Roman" panose="02020603050405020304"/>
                <a:cs typeface="Courier New" panose="02070309020205020404"/>
              </a:rPr>
              <a:t>5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 Pa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/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1130225" y="3068960"/>
          <a:ext cx="10367962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2" name="文档" r:id="rId1" imgW="10386695" imgH="3608705" progId="Word.Document.12">
                  <p:embed/>
                </p:oleObj>
              </mc:Choice>
              <mc:Fallback>
                <p:oleObj name="文档" r:id="rId1" imgW="10386695" imgH="3608705" progId="Word.Document.12">
                  <p:embed/>
                  <p:pic>
                    <p:nvPicPr>
                      <p:cNvPr id="0" name="图片 1950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30225" y="3068960"/>
                        <a:ext cx="10367962" cy="360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698177" y="1700808"/>
          <a:ext cx="10367962" cy="241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0" name="文档" r:id="rId1" imgW="10386695" imgH="2421255" progId="Word.Document.12">
                  <p:embed/>
                </p:oleObj>
              </mc:Choice>
              <mc:Fallback>
                <p:oleObj name="文档" r:id="rId1" imgW="10386695" imgH="2421255" progId="Word.Document.12">
                  <p:embed/>
                  <p:pic>
                    <p:nvPicPr>
                      <p:cNvPr id="0" name="图片 2056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98177" y="1700808"/>
                        <a:ext cx="10367962" cy="2414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624979" y="4173959"/>
          <a:ext cx="1036796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1" name="文档" r:id="rId3" imgW="10386695" imgH="914400" progId="Word.Document.12">
                  <p:embed/>
                </p:oleObj>
              </mc:Choice>
              <mc:Fallback>
                <p:oleObj name="文档" r:id="rId3" imgW="10386695" imgH="914400" progId="Word.Document.12">
                  <p:embed/>
                  <p:pic>
                    <p:nvPicPr>
                      <p:cNvPr id="0" name="图片 2057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4979" y="4173959"/>
                        <a:ext cx="10367962" cy="911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新课程学案1自学新教材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315" y="836712"/>
            <a:ext cx="5256584" cy="63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480963" y="1484784"/>
          <a:ext cx="10972800" cy="443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7" name="文档" r:id="rId3" imgW="11426825" imgH="4643755" progId="Word.Document.12">
                  <p:embed/>
                </p:oleObj>
              </mc:Choice>
              <mc:Fallback>
                <p:oleObj name="文档" r:id="rId3" imgW="11426825" imgH="4643755" progId="Word.Document.12">
                  <p:embed/>
                  <p:pic>
                    <p:nvPicPr>
                      <p:cNvPr id="0" name="图片 214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0963" y="1484784"/>
                        <a:ext cx="10972800" cy="443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5510186" y="253528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体积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7609755" y="251222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压强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8761883" y="254052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温度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8353028" y="3615407"/>
            <a:ext cx="30011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压强</a:t>
            </a:r>
            <a:r>
              <a:rPr lang="en-US" altLang="zh-CN" sz="2400" b="1" i="1" kern="100" dirty="0">
                <a:solidFill>
                  <a:srgbClr val="FF0000"/>
                </a:solidFill>
                <a:latin typeface="Times New Roman" panose="02020603050405020304"/>
              </a:rPr>
              <a:t>p</a:t>
            </a:r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与热力学温度</a:t>
            </a:r>
            <a:r>
              <a:rPr lang="en-US" altLang="zh-CN" sz="2400" b="1" i="1" kern="100" dirty="0">
                <a:solidFill>
                  <a:srgbClr val="FF0000"/>
                </a:solidFill>
                <a:latin typeface="Times New Roman" panose="02020603050405020304"/>
              </a:rPr>
              <a:t>T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/>
        </p:nvGraphicFramePr>
        <p:xfrm>
          <a:off x="5750842" y="4437112"/>
          <a:ext cx="1125538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8" name="文档" r:id="rId5" imgW="1145540" imgH="791210" progId="Word.Document.12">
                  <p:embed/>
                </p:oleObj>
              </mc:Choice>
              <mc:Fallback>
                <p:oleObj name="文档" r:id="rId5" imgW="1145540" imgH="791210" progId="Word.Document.12">
                  <p:embed/>
                  <p:pic>
                    <p:nvPicPr>
                      <p:cNvPr id="0" name="图片 214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50842" y="4437112"/>
                        <a:ext cx="1125538" cy="77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10561" y="116632"/>
            <a:ext cx="10975658" cy="4464498"/>
          </a:xfrm>
        </p:spPr>
        <p:txBody>
          <a:bodyPr/>
          <a:lstStyle/>
          <a:p>
            <a:pPr indent="0" algn="ctr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探究</a:t>
            </a:r>
            <a:r>
              <a:rPr lang="en-US" altLang="zh-CN" b="1" kern="100" dirty="0">
                <a:solidFill>
                  <a:srgbClr val="7030A0"/>
                </a:solidFill>
                <a:latin typeface="Symbol" panose="05050102010706020507"/>
                <a:cs typeface="Times New Roman" panose="02020603050405020304"/>
              </a:rPr>
              <a:t>(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二</a:t>
            </a:r>
            <a:r>
              <a:rPr lang="en-US" altLang="zh-CN" b="1" kern="100" dirty="0">
                <a:solidFill>
                  <a:srgbClr val="7030A0"/>
                </a:solidFill>
                <a:latin typeface="Symbol" panose="05050102010706020507"/>
                <a:cs typeface="Times New Roman" panose="02020603050405020304"/>
              </a:rPr>
              <a:t>)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　　盖</a:t>
            </a:r>
            <a:r>
              <a:rPr lang="en-US" altLang="zh-CN" b="1" kern="100" dirty="0">
                <a:solidFill>
                  <a:srgbClr val="7030A0"/>
                </a:solidFill>
                <a:latin typeface="Times New Roman" panose="02020603050405020304"/>
                <a:cs typeface="Courier New" panose="02070309020205020404"/>
              </a:rPr>
              <a:t>­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吕萨克定律的理解及应用</a:t>
            </a:r>
            <a:endParaRPr lang="zh-CN" altLang="zh-CN" sz="1050" kern="100" dirty="0">
              <a:solidFill>
                <a:srgbClr val="7030A0"/>
              </a:solidFill>
              <a:cs typeface="Courier New" panose="02070309020205020404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问题驱动</a:t>
            </a:r>
            <a:r>
              <a:rPr lang="en-US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]</a:t>
            </a:r>
            <a:endParaRPr lang="zh-CN" altLang="zh-CN" sz="1050" kern="100" dirty="0">
              <a:cs typeface="Courier New" panose="02070309020205020404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试写出摄氏温标下，盖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吕萨克定律的数学表达式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。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0" algn="just">
              <a:tabLst>
                <a:tab pos="5581015" algn="l"/>
              </a:tabLst>
            </a:pPr>
            <a:endParaRPr lang="en-US" altLang="zh-CN" b="1" kern="100" dirty="0">
              <a:latin typeface="Times New Roman" panose="02020603050405020304"/>
              <a:cs typeface="Times New Roman" panose="02020603050405020304"/>
            </a:endParaRPr>
          </a:p>
          <a:p>
            <a:pPr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0" algn="just">
              <a:tabLst>
                <a:tab pos="5581015" algn="l"/>
              </a:tabLst>
            </a:pPr>
            <a:endParaRPr lang="en-US" altLang="zh-CN" b="1" kern="100" dirty="0">
              <a:latin typeface="Times New Roman" panose="02020603050405020304"/>
              <a:cs typeface="Times New Roman" panose="02020603050405020304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在摄氏温标下，应该怎样表述盖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吕萨克定律？</a:t>
            </a:r>
            <a:endParaRPr lang="zh-CN" altLang="zh-CN" sz="1050" kern="100" dirty="0">
              <a:cs typeface="Courier New" panose="02070309020205020404"/>
            </a:endParaRPr>
          </a:p>
          <a:p>
            <a:pPr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0" algn="just">
              <a:tabLst>
                <a:tab pos="5581015" algn="l"/>
              </a:tabLst>
            </a:pPr>
            <a:endParaRPr lang="zh-CN" altLang="zh-CN" sz="1050" kern="100" dirty="0">
              <a:cs typeface="Courier New" panose="02070309020205020404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409575" y="2129731"/>
          <a:ext cx="10931525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4" name="文档" r:id="rId1" imgW="11071860" imgH="1845310" progId="Word.Document.12">
                  <p:embed/>
                </p:oleObj>
              </mc:Choice>
              <mc:Fallback>
                <p:oleObj name="文档" r:id="rId1" imgW="11071860" imgH="1845310" progId="Word.Document.12">
                  <p:embed/>
                  <p:pic>
                    <p:nvPicPr>
                      <p:cNvPr id="0" name="图片 2159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09575" y="2129731"/>
                        <a:ext cx="10931525" cy="182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336947" y="4581128"/>
          <a:ext cx="11056938" cy="209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5" name="文档" r:id="rId3" imgW="11200130" imgH="2111375" progId="Word.Document.12">
                  <p:embed/>
                </p:oleObj>
              </mc:Choice>
              <mc:Fallback>
                <p:oleObj name="文档" r:id="rId3" imgW="11200130" imgH="2111375" progId="Word.Document.12">
                  <p:embed/>
                  <p:pic>
                    <p:nvPicPr>
                      <p:cNvPr id="0" name="图片 2159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6947" y="4581128"/>
                        <a:ext cx="11056938" cy="2090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336947" y="364827"/>
          <a:ext cx="11518900" cy="623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4" name="文档" r:id="rId1" imgW="11806555" imgH="6356350" progId="Word.Document.12">
                  <p:embed/>
                </p:oleObj>
              </mc:Choice>
              <mc:Fallback>
                <p:oleObj name="文档" r:id="rId1" imgW="11806555" imgH="6356350" progId="Word.Document.12">
                  <p:embed/>
                  <p:pic>
                    <p:nvPicPr>
                      <p:cNvPr id="0" name="图片 2257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36947" y="364827"/>
                        <a:ext cx="11518900" cy="6232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938583" y="404664"/>
          <a:ext cx="10415588" cy="240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2" name="文档" r:id="rId1" imgW="10504170" imgH="2433320" progId="Word.Document.12">
                  <p:embed/>
                </p:oleObj>
              </mc:Choice>
              <mc:Fallback>
                <p:oleObj name="文档" r:id="rId1" imgW="10504170" imgH="2433320" progId="Word.Document.12">
                  <p:embed/>
                  <p:pic>
                    <p:nvPicPr>
                      <p:cNvPr id="0" name="图片 2364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38583" y="404664"/>
                        <a:ext cx="10415588" cy="2406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841003" y="2800127"/>
          <a:ext cx="10331450" cy="300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3" name="文档" r:id="rId3" imgW="10466070" imgH="3033395" progId="Word.Document.12">
                  <p:embed/>
                </p:oleObj>
              </mc:Choice>
              <mc:Fallback>
                <p:oleObj name="文档" r:id="rId3" imgW="10466070" imgH="3033395" progId="Word.Document.12">
                  <p:embed/>
                  <p:pic>
                    <p:nvPicPr>
                      <p:cNvPr id="0" name="图片 2364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1003" y="2800127"/>
                        <a:ext cx="10331450" cy="300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1005602" y="5805264"/>
            <a:ext cx="276288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cs typeface="Times New Roman" panose="02020603050405020304"/>
              </a:rPr>
              <a:t>[</a:t>
            </a:r>
            <a:r>
              <a:rPr lang="zh-CN" altLang="zh-CN" sz="2400" b="1" kern="100" dirty="0">
                <a:solidFill>
                  <a:srgbClr val="FF0000"/>
                </a:solidFill>
                <a:latin typeface="IPAPANNEW"/>
                <a:cs typeface="Times New Roman" panose="02020603050405020304"/>
              </a:rPr>
              <a:t>答案</a:t>
            </a: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cs typeface="Times New Roman" panose="02020603050405020304"/>
              </a:rPr>
              <a:t>]</a:t>
            </a:r>
            <a:r>
              <a:rPr lang="zh-CN" altLang="zh-CN" sz="2400" b="1" kern="100" dirty="0">
                <a:latin typeface="Times New Roman" panose="02020603050405020304"/>
                <a:cs typeface="Times New Roman" panose="02020603050405020304"/>
              </a:rPr>
              <a:t>　</a:t>
            </a:r>
            <a:r>
              <a:rPr lang="en-US" altLang="zh-CN" sz="2400" b="1" kern="100" dirty="0">
                <a:latin typeface="Times New Roman" panose="02020603050405020304"/>
                <a:cs typeface="Courier New" panose="02070309020205020404"/>
              </a:rPr>
              <a:t>1.270000</a:t>
            </a:r>
            <a:r>
              <a:rPr lang="en-US" altLang="zh-CN" sz="2400" b="1" i="1" kern="100" dirty="0">
                <a:latin typeface="Times New Roman" panose="02020603050405020304"/>
                <a:cs typeface="Courier New" panose="02070309020205020404"/>
              </a:rPr>
              <a:t>h</a:t>
            </a:r>
            <a:r>
              <a:rPr lang="en-US" altLang="zh-CN" sz="2400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endParaRPr lang="zh-CN" altLang="zh-CN" sz="2400" kern="100" dirty="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003573" y="1268758"/>
            <a:ext cx="10528388" cy="4464498"/>
          </a:xfrm>
        </p:spPr>
        <p:txBody>
          <a:bodyPr/>
          <a:lstStyle/>
          <a:p>
            <a:pPr indent="612140" algn="ctr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应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用盖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吕萨克定律解题的一般步骤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确定研究对象，即被封闭气体。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分析状态变化过程，明确初、末状态，确认在状态变化过程中气体的质量和压强保持不变。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(3)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分别找出初、末两状态的温度、体积。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(4)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根据盖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-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吕萨克定律列方程求解。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(5)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分析所求结果是否合理。</a:t>
            </a:r>
            <a:endParaRPr lang="zh-CN" altLang="zh-CN" sz="1050" kern="100" dirty="0">
              <a:cs typeface="Courier New" panose="02070309020205020404"/>
            </a:endParaRPr>
          </a:p>
        </p:txBody>
      </p:sp>
      <p:pic>
        <p:nvPicPr>
          <p:cNvPr id="16386" name="Picture 2" descr="F:\粤教版物理选择性必修第三册\解题锦囊1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87" y="2492894"/>
            <a:ext cx="393814" cy="1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768995" y="459482"/>
          <a:ext cx="10299700" cy="325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6" name="文档" r:id="rId1" imgW="10386695" imgH="3289935" progId="Word.Document.12">
                  <p:embed/>
                </p:oleObj>
              </mc:Choice>
              <mc:Fallback>
                <p:oleObj name="文档" r:id="rId1" imgW="10386695" imgH="3289935" progId="Word.Document.12">
                  <p:embed/>
                  <p:pic>
                    <p:nvPicPr>
                      <p:cNvPr id="0" name="图片 2466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68995" y="459482"/>
                        <a:ext cx="10299700" cy="325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1129035" y="3726904"/>
          <a:ext cx="10301288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7" name="文档" r:id="rId3" imgW="10386695" imgH="2463800" progId="Word.Document.12">
                  <p:embed/>
                </p:oleObj>
              </mc:Choice>
              <mc:Fallback>
                <p:oleObj name="文档" r:id="rId3" imgW="10386695" imgH="2463800" progId="Word.Document.12">
                  <p:embed/>
                  <p:pic>
                    <p:nvPicPr>
                      <p:cNvPr id="0" name="图片 2466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9035" y="3726904"/>
                        <a:ext cx="10301288" cy="243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107189" y="5661248"/>
            <a:ext cx="1317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答案：</a:t>
            </a:r>
            <a:r>
              <a:rPr lang="en-US" altLang="zh-CN" sz="2400" b="1" kern="100" dirty="0">
                <a:latin typeface="Times New Roman" panose="02020603050405020304"/>
                <a:ea typeface="楷体_GB2312" panose="02010609030101010101" charset="-122"/>
              </a:rPr>
              <a:t>B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5305" indent="-53530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zh-CN" altLang="zh-CN" sz="1050" kern="100" dirty="0">
                <a:cs typeface="Courier New" panose="02070309020205020404"/>
              </a:rPr>
              <a:t> </a:t>
            </a:r>
            <a:r>
              <a:rPr lang="en-US" altLang="zh-CN" b="1" kern="100" dirty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多选</a:t>
            </a:r>
            <a:r>
              <a:rPr lang="en-US" altLang="zh-CN" b="1" kern="100" dirty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如图所示，在一个圆柱形导热气缸中，用活塞封闭了一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部分理想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535305" indent="-53530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气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体，活塞与气缸壁间是密封而光滑的。用一弹簧测力计挂在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活塞上，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535305" indent="-53530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将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整个气缸悬挂在天花板上，当外界温度升高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大气压不变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时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    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　　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．弹簧测力计示数变大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．弹簧测力计示数不变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C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．气缸下降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D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．气缸内气体压强变大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/>
            <a:endParaRPr lang="zh-CN" altLang="en-US" dirty="0"/>
          </a:p>
        </p:txBody>
      </p:sp>
      <p:pic>
        <p:nvPicPr>
          <p:cNvPr id="17410" name="Picture 2" descr="F:\粤教版物理选择性必修第三册\20XWL2-47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099" y="1340768"/>
            <a:ext cx="981869" cy="158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700808"/>
            <a:ext cx="10975658" cy="3672408"/>
          </a:xfrm>
        </p:spPr>
        <p:txBody>
          <a:bodyPr/>
          <a:lstStyle/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：</a:t>
            </a:r>
            <a:r>
              <a:rPr lang="zh-CN" altLang="zh-CN" b="1" kern="100" dirty="0" smtClean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弹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簧测力计上的拉力跟气缸和活塞的总重力相等，当气温升高时，不影响弹簧弹力大小，所以示数不变，故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错误，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正确；以气缸为研究对象可知，最终达到平衡时，气缸重力与气缸内气体压力之和等于大气压力，因为重力和大气压力均不变，所以气缸内气体压力不变，即气缸内气体压强不变，故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D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错误；温度升高，气体的体积膨胀，气缸下降，故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C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正确。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    </a:t>
            </a:r>
            <a:endParaRPr lang="en-US" altLang="zh-CN" b="1" kern="100" dirty="0" smtClean="0">
              <a:latin typeface="Times New Roman" panose="02020603050405020304"/>
              <a:ea typeface="楷体_GB2312" panose="02010609030101010101" charset="-122"/>
              <a:cs typeface="Courier New" panose="02070309020205020404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答案：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BC</a:t>
            </a:r>
            <a:endParaRPr lang="en-US" altLang="zh-CN" b="1" kern="100" dirty="0" smtClean="0">
              <a:latin typeface="Times New Roman" panose="02020603050405020304"/>
              <a:ea typeface="楷体_GB2312" panose="02010609030101010101" charset="-122"/>
              <a:cs typeface="Courier New" panose="02070309020205020404"/>
            </a:endParaRPr>
          </a:p>
          <a:p>
            <a:pPr indent="0" algn="just">
              <a:tabLst>
                <a:tab pos="5581015" algn="l"/>
              </a:tabLst>
            </a:pPr>
            <a:endParaRPr lang="zh-CN" altLang="zh-CN" sz="1050" kern="100" dirty="0">
              <a:cs typeface="Courier New" panose="020703090202050204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1412776"/>
            <a:ext cx="10975658" cy="4464498"/>
          </a:xfrm>
        </p:spPr>
        <p:txBody>
          <a:bodyPr/>
          <a:lstStyle/>
          <a:p>
            <a:pPr marL="535305" indent="-53530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3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．如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图所示为一简易火灾报警装置，其原理是：竖直放置的试管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中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535305" indent="-535305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	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装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有水银，当温度升高时，水银柱上升，使电路导通，蜂鸣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器发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535305" indent="-53530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出报警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的响声。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时，被封闭的理想气体气柱长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L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20 cm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，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535305" indent="-53530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水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银柱上表面与导线下端的距离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L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5 cm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。问：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当温度变化时，封闭气柱的压强是否变化？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水银不会溢出试管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当温度达到多少摄氏度时，报警器会报警？</a:t>
            </a:r>
            <a:endParaRPr lang="zh-CN" altLang="zh-CN" sz="1050" kern="100" dirty="0">
              <a:cs typeface="Courier New" panose="02070309020205020404"/>
            </a:endParaRPr>
          </a:p>
          <a:p>
            <a:pPr marL="535305" indent="0"/>
            <a:endParaRPr lang="zh-CN" altLang="en-US" dirty="0"/>
          </a:p>
        </p:txBody>
      </p:sp>
      <p:pic>
        <p:nvPicPr>
          <p:cNvPr id="18434" name="Picture 2" descr="F:\粤教版物理选择性必修第三册\20YLBW13-35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223" y="1484784"/>
            <a:ext cx="1512168" cy="170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986209" y="692696"/>
          <a:ext cx="10367962" cy="506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7" name="文档" r:id="rId1" imgW="10386695" imgH="5071110" progId="Word.Document.12">
                  <p:embed/>
                </p:oleObj>
              </mc:Choice>
              <mc:Fallback>
                <p:oleObj name="文档" r:id="rId1" imgW="10386695" imgH="5071110" progId="Word.Document.12">
                  <p:embed/>
                  <p:pic>
                    <p:nvPicPr>
                      <p:cNvPr id="0" name="图片 2564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86209" y="692696"/>
                        <a:ext cx="10367962" cy="5060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1050349" y="5661248"/>
            <a:ext cx="3607078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 smtClean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答案：</a:t>
            </a:r>
            <a:r>
              <a:rPr lang="en-US" altLang="zh-CN" sz="2400" b="1" kern="100" dirty="0" smtClean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sz="2400" b="1" kern="100" dirty="0" smtClean="0">
                <a:latin typeface="Times New Roman" panose="02020603050405020304"/>
                <a:cs typeface="Times New Roman" panose="02020603050405020304"/>
              </a:rPr>
              <a:t>不变　</a:t>
            </a:r>
            <a:r>
              <a:rPr lang="en-US" altLang="zh-CN" sz="2400" b="1" kern="100" dirty="0" smtClean="0">
                <a:latin typeface="Times New Roman" panose="02020603050405020304"/>
                <a:cs typeface="Courier New" panose="02070309020205020404"/>
              </a:rPr>
              <a:t>(2)102 </a:t>
            </a:r>
            <a:r>
              <a:rPr lang="en-US" altLang="zh-CN" sz="2400" b="1" kern="100" dirty="0" smtClean="0">
                <a:latin typeface="宋体" panose="02010600030101010101" pitchFamily="2" charset="-122"/>
                <a:cs typeface="Times New Roman" panose="02020603050405020304"/>
              </a:rPr>
              <a:t>℃</a:t>
            </a:r>
            <a:endParaRPr lang="zh-CN" altLang="zh-CN" sz="2400" kern="100" dirty="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20923" y="116632"/>
            <a:ext cx="11881320" cy="5544618"/>
          </a:xfrm>
        </p:spPr>
        <p:txBody>
          <a:bodyPr>
            <a:normAutofit/>
          </a:bodyPr>
          <a:lstStyle/>
          <a:p>
            <a:pPr marL="360680" indent="-360680" algn="ctr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探究</a:t>
            </a:r>
            <a:r>
              <a:rPr lang="en-US" altLang="zh-CN" b="1" kern="100" dirty="0">
                <a:solidFill>
                  <a:srgbClr val="7030A0"/>
                </a:solidFill>
                <a:latin typeface="Symbol" panose="05050102010706020507"/>
                <a:cs typeface="Times New Roman" panose="02020603050405020304"/>
              </a:rPr>
              <a:t>(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三</a:t>
            </a:r>
            <a:r>
              <a:rPr lang="en-US" altLang="zh-CN" b="1" kern="100" dirty="0">
                <a:solidFill>
                  <a:srgbClr val="7030A0"/>
                </a:solidFill>
                <a:latin typeface="Symbol" panose="05050102010706020507"/>
                <a:cs typeface="Times New Roman" panose="02020603050405020304"/>
              </a:rPr>
              <a:t>)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　</a:t>
            </a:r>
            <a:r>
              <a:rPr lang="en-US" altLang="zh-CN" b="1" i="1" kern="100" dirty="0">
                <a:solidFill>
                  <a:srgbClr val="7030A0"/>
                </a:solidFill>
                <a:latin typeface="Times New Roman" panose="02020603050405020304"/>
                <a:cs typeface="Courier New" panose="02070309020205020404"/>
              </a:rPr>
              <a:t> p</a:t>
            </a:r>
            <a:r>
              <a:rPr lang="en-US" altLang="zh-CN" b="1" kern="100" dirty="0">
                <a:solidFill>
                  <a:srgbClr val="7030A0"/>
                </a:solidFill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solidFill>
                  <a:srgbClr val="7030A0"/>
                </a:solidFill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图像和</a:t>
            </a:r>
            <a:r>
              <a:rPr lang="en-US" altLang="zh-CN" b="1" i="1" kern="100" dirty="0">
                <a:solidFill>
                  <a:srgbClr val="7030A0"/>
                </a:solidFill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dirty="0">
                <a:solidFill>
                  <a:srgbClr val="7030A0"/>
                </a:solidFill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solidFill>
                  <a:srgbClr val="7030A0"/>
                </a:solidFill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图像</a:t>
            </a:r>
            <a:endParaRPr lang="zh-CN" altLang="zh-CN" sz="1050" kern="100" dirty="0">
              <a:solidFill>
                <a:srgbClr val="7030A0"/>
              </a:solidFill>
              <a:cs typeface="Courier New" panose="02070309020205020404"/>
            </a:endParaRPr>
          </a:p>
          <a:p>
            <a:pPr marL="360680" indent="-360680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重难释解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]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等容变化的图像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一定质量的气体，其等容线在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图像上是一条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延长线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过原点的直线。如图甲所示。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①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意义：反映了一定质量的气体在等容变化中，压强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与热力学温度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成正比。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②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图像：过原点的直线。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③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特点：斜率越大，体积越小，即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&gt;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/>
            <a:endParaRPr lang="zh-CN" altLang="en-US" dirty="0"/>
          </a:p>
        </p:txBody>
      </p:sp>
      <p:pic>
        <p:nvPicPr>
          <p:cNvPr id="26626" name="Picture 2" descr="21XRJWL2-28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379" y="4535281"/>
            <a:ext cx="4032448" cy="20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 smtClean="0">
                <a:cs typeface="宋体" panose="02010600030101010101" pitchFamily="2" charset="-122"/>
              </a:rPr>
              <a:t>③</a:t>
            </a:r>
            <a:r>
              <a:rPr lang="zh-CN" altLang="en-US" b="1" kern="100" dirty="0" smtClean="0">
                <a:cs typeface="宋体" panose="02010600030101010101" pitchFamily="2" charset="-122"/>
              </a:rPr>
              <a:t>等容线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>
              <a:latin typeface="Times New Roman" panose="02020603050405020304"/>
              <a:cs typeface="Times New Roman" panose="020206030504050203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>
              <a:latin typeface="Times New Roman" panose="02020603050405020304"/>
              <a:cs typeface="Times New Roman" panose="020206030504050203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④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适用条件：气体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的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_____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不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变，气体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的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______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不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变。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612140" algn="just">
              <a:tabLst>
                <a:tab pos="5581015" algn="l"/>
              </a:tabLst>
            </a:pPr>
            <a:endParaRPr lang="zh-CN" altLang="zh-CN" sz="1050" kern="100" dirty="0">
              <a:cs typeface="Courier New" panose="02070309020205020404"/>
            </a:endParaRPr>
          </a:p>
          <a:p>
            <a:endParaRPr lang="zh-CN" altLang="en-US" dirty="0"/>
          </a:p>
        </p:txBody>
      </p:sp>
      <p:pic>
        <p:nvPicPr>
          <p:cNvPr id="3074" name="Picture 2" descr="20XWL2-41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267" y="2069128"/>
            <a:ext cx="5544616" cy="2007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4081363" y="436510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质量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6817667" y="436510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体积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1412776"/>
            <a:ext cx="10975658" cy="4176464"/>
          </a:xfrm>
        </p:spPr>
        <p:txBody>
          <a:bodyPr/>
          <a:lstStyle/>
          <a:p>
            <a:pPr marL="266700" indent="-26670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如图乙所示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：</a:t>
            </a:r>
            <a:endParaRPr lang="zh-CN" altLang="zh-CN" sz="1050" kern="100" dirty="0">
              <a:cs typeface="Courier New" panose="02070309020205020404"/>
            </a:endParaRPr>
          </a:p>
          <a:p>
            <a:pPr marL="266700"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①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意义：反映了一定质量的气体在等容变化中，压强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与摄氏温度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的线性关系。</a:t>
            </a:r>
            <a:endParaRPr lang="zh-CN" altLang="zh-CN" sz="1050" kern="100" dirty="0">
              <a:cs typeface="Courier New" panose="02070309020205020404"/>
            </a:endParaRPr>
          </a:p>
          <a:p>
            <a:pPr marL="266700"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②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图像：倾斜直线，延长线与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轴交点为－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273.15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marL="266700"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③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特点：连接图像中的某点与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－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273.15,0)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，连线的斜率越大，体积越小，即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&gt;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260648"/>
            <a:ext cx="10975658" cy="6192690"/>
          </a:xfrm>
        </p:spPr>
        <p:txBody>
          <a:bodyPr/>
          <a:lstStyle/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等压变化的图像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一定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质量的气体等压变化的图线在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图上是一条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延长线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过原点的直线。如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图</a:t>
            </a:r>
            <a:r>
              <a:rPr lang="zh-CN" altLang="en-US" b="1" kern="100" dirty="0" smtClean="0">
                <a:latin typeface="Times New Roman" panose="02020603050405020304"/>
                <a:cs typeface="Times New Roman" panose="02020603050405020304"/>
              </a:rPr>
              <a:t>甲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所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示。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/>
            <a:endParaRPr lang="en-US" altLang="zh-CN" dirty="0" smtClean="0"/>
          </a:p>
          <a:p>
            <a:pPr marL="360680" indent="-360680"/>
            <a:endParaRPr lang="en-US" altLang="zh-CN" dirty="0"/>
          </a:p>
          <a:p>
            <a:pPr marL="360680" indent="-360680"/>
            <a:endParaRPr lang="en-US" altLang="zh-CN" dirty="0" smtClean="0"/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 smtClean="0">
              <a:cs typeface="宋体" panose="02010600030101010101" pitchFamily="2" charset="-122"/>
            </a:endParaRPr>
          </a:p>
          <a:p>
            <a:pPr indent="360680" algn="just">
              <a:tabLst>
                <a:tab pos="5581015" algn="l"/>
              </a:tabLst>
            </a:pPr>
            <a:r>
              <a:rPr lang="zh-CN" altLang="zh-CN" b="1" kern="100" dirty="0" smtClean="0">
                <a:cs typeface="宋体" panose="02010600030101010101" pitchFamily="2" charset="-122"/>
              </a:rPr>
              <a:t>①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意义：反映了一定质量的气体在等压变化中体积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与热力学温度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成正比。</a:t>
            </a:r>
            <a:endParaRPr lang="zh-CN" altLang="zh-CN" sz="1050" kern="100" dirty="0">
              <a:cs typeface="Courier New" panose="02070309020205020404"/>
            </a:endParaRPr>
          </a:p>
          <a:p>
            <a:pPr indent="360680" algn="just"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②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图像：过原点的直线。</a:t>
            </a:r>
            <a:endParaRPr lang="zh-CN" altLang="zh-CN" sz="1050" kern="100" dirty="0">
              <a:cs typeface="Courier New" panose="02070309020205020404"/>
            </a:endParaRPr>
          </a:p>
          <a:p>
            <a:pPr indent="360680" algn="just"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③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特点：斜率越大，压强越小，即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&gt;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/>
            <a:endParaRPr lang="en-US" altLang="zh-CN" dirty="0" smtClean="0"/>
          </a:p>
          <a:p>
            <a:pPr marL="360680" indent="-360680"/>
            <a:endParaRPr lang="zh-CN" altLang="en-US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23" y="1988842"/>
            <a:ext cx="4392488" cy="227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908720"/>
            <a:ext cx="10975658" cy="4968552"/>
          </a:xfrm>
        </p:spPr>
        <p:txBody>
          <a:bodyPr>
            <a:normAutofit/>
          </a:bodyPr>
          <a:lstStyle/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一定质量的气体等压变化的图线在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图上是一条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延长线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过与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轴交点为－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273.15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的直线。如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图</a:t>
            </a:r>
            <a:r>
              <a:rPr lang="zh-CN" altLang="en-US" b="1" kern="100" dirty="0" smtClean="0">
                <a:latin typeface="Times New Roman" panose="02020603050405020304"/>
                <a:cs typeface="Times New Roman" panose="02020603050405020304"/>
              </a:rPr>
              <a:t>乙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所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示。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①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意义：反映了一定质量的气体在等压变化中体积与摄氏温度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成线性关系。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②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图像：倾斜直线，延长线与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轴交点为－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273.15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 panose="02010600030101010101" pitchFamily="2" charset="-122"/>
              </a:rPr>
              <a:t>③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特点：连接图像中的某点与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－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273.15,0)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，连线的斜率越大，压强越小，即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&gt;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(3)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正比于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，而不正比于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，但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Δ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与摄氏温度的变化量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Δ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成正比，一定质量的气体发生等压变化时，升高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或降低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相同的温度，增大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或减小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的体积是相同的。</a:t>
            </a:r>
            <a:endParaRPr lang="zh-CN" altLang="zh-CN" sz="1050" kern="100" dirty="0">
              <a:cs typeface="Courier New" panose="020703090202050204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思考探究</a:t>
            </a:r>
            <a:r>
              <a:rPr lang="en-US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]</a:t>
            </a:r>
            <a:endParaRPr lang="zh-CN" altLang="zh-CN" sz="1050" kern="100" dirty="0">
              <a:solidFill>
                <a:srgbClr val="006666"/>
              </a:solidFill>
              <a:cs typeface="Courier New" panose="02070309020205020404"/>
            </a:endParaRPr>
          </a:p>
          <a:p>
            <a:pPr indent="61214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对于一定质量的某种气体，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图中的等容线是一条通过原点的倾斜直线，怎样判断各等容线代表的体积大小关系？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图中的等压线是一条通过原点的倾斜直线，怎样判断各等压线代表的压强大小关系？</a:t>
            </a:r>
            <a:endParaRPr lang="zh-CN" altLang="zh-CN" sz="1050" kern="100" dirty="0">
              <a:cs typeface="Courier New" panose="02070309020205020404"/>
            </a:endParaRPr>
          </a:p>
          <a:p>
            <a:pPr>
              <a:lnSpc>
                <a:spcPct val="200000"/>
              </a:lnSpc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914400" y="825500"/>
          <a:ext cx="10274300" cy="532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8" name="文档" r:id="rId1" imgW="10373995" imgH="5388610" progId="Word.Document.12">
                  <p:embed/>
                </p:oleObj>
              </mc:Choice>
              <mc:Fallback>
                <p:oleObj name="文档" r:id="rId1" imgW="10373995" imgH="5388610" progId="Word.Document.12">
                  <p:embed/>
                  <p:pic>
                    <p:nvPicPr>
                      <p:cNvPr id="0" name="图片 3383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14400" y="825500"/>
                        <a:ext cx="10274300" cy="5329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50521" y="404664"/>
            <a:ext cx="10975658" cy="6120682"/>
          </a:xfrm>
        </p:spPr>
        <p:txBody>
          <a:bodyPr>
            <a:normAutofit/>
          </a:bodyPr>
          <a:lstStyle/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典例</a:t>
            </a:r>
            <a:r>
              <a:rPr lang="en-US" altLang="zh-CN" b="1" kern="100" dirty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3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　如图甲是一定质量的气体由状态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经过状态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变为状态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C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图像，已知气体在状态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时的压强是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1.5</a:t>
            </a:r>
            <a:r>
              <a:rPr lang="en-US" altLang="zh-CN" b="1" kern="100" dirty="0">
                <a:cs typeface="Times New Roman" panose="02020603050405020304"/>
              </a:rPr>
              <a:t>×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10</a:t>
            </a:r>
            <a:r>
              <a:rPr lang="en-US" altLang="zh-CN" b="1" kern="100" baseline="30000" dirty="0">
                <a:latin typeface="Times New Roman" panose="02020603050405020304"/>
                <a:cs typeface="Courier New" panose="02070309020205020404"/>
              </a:rPr>
              <a:t>5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 Pa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(1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说出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en-US" altLang="zh-CN" b="1" kern="100" dirty="0">
                <a:cs typeface="Times New Roman" panose="02020603050405020304"/>
              </a:rPr>
              <a:t>→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过程中压强变化的情形，并根据图像提供的信息，计算图中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en-US" altLang="zh-CN" b="1" i="1" kern="100" baseline="-250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的值。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请在图乙所示坐标系中，作出由状态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经过状态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变为状态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C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图像，并在图像相应位置上标出字母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C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。如果需要计算才能确定有关坐标值，请写出计算过程。</a:t>
            </a:r>
            <a:endParaRPr lang="zh-CN" altLang="zh-CN" sz="1050" kern="100" dirty="0">
              <a:cs typeface="Courier New" panose="02070309020205020404"/>
            </a:endParaRPr>
          </a:p>
        </p:txBody>
      </p:sp>
      <p:pic>
        <p:nvPicPr>
          <p:cNvPr id="28674" name="Picture 2" descr="21XRJWL2-31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905" y="1556794"/>
            <a:ext cx="4680520" cy="1884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698500" y="187325"/>
          <a:ext cx="10274300" cy="446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4" name="文档" r:id="rId1" imgW="10373995" imgH="4519930" progId="Word.Document.12">
                  <p:embed/>
                </p:oleObj>
              </mc:Choice>
              <mc:Fallback>
                <p:oleObj name="文档" r:id="rId1" imgW="10373995" imgH="4519930" progId="Word.Document.12">
                  <p:embed/>
                  <p:pic>
                    <p:nvPicPr>
                      <p:cNvPr id="0" name="图片 2974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98500" y="187325"/>
                        <a:ext cx="10274300" cy="4464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699" name="Picture 3" descr="21XRJWL2-32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23" y="4581127"/>
            <a:ext cx="2088232" cy="1484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52971" y="6045605"/>
            <a:ext cx="6321923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612140"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[</a:t>
            </a:r>
            <a:r>
              <a:rPr lang="zh-CN" altLang="zh-CN" sz="2400" b="1" kern="100" dirty="0">
                <a:solidFill>
                  <a:srgbClr val="FF0000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答案</a:t>
            </a: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]</a:t>
            </a:r>
            <a:r>
              <a:rPr lang="zh-CN" altLang="zh-CN" sz="2400" b="1" kern="100" dirty="0">
                <a:latin typeface="Times New Roman" panose="02020603050405020304"/>
                <a:cs typeface="Times New Roman" panose="02020603050405020304"/>
              </a:rPr>
              <a:t>　</a:t>
            </a:r>
            <a:r>
              <a:rPr lang="en-US" altLang="zh-CN" sz="2400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sz="2400" b="1" kern="100" dirty="0">
                <a:latin typeface="Times New Roman" panose="02020603050405020304"/>
                <a:cs typeface="Times New Roman" panose="02020603050405020304"/>
              </a:rPr>
              <a:t>压强不变　</a:t>
            </a:r>
            <a:r>
              <a:rPr lang="en-US" altLang="zh-CN" sz="2400" b="1" kern="100" dirty="0">
                <a:latin typeface="Times New Roman" panose="02020603050405020304"/>
                <a:cs typeface="Courier New" panose="02070309020205020404"/>
              </a:rPr>
              <a:t>200 K</a:t>
            </a:r>
            <a:r>
              <a:rPr lang="zh-CN" altLang="zh-CN" sz="2400" b="1" kern="100" dirty="0">
                <a:latin typeface="Times New Roman" panose="02020603050405020304"/>
                <a:cs typeface="Times New Roman" panose="02020603050405020304"/>
              </a:rPr>
              <a:t>　</a:t>
            </a:r>
            <a:r>
              <a:rPr lang="en-US" altLang="zh-CN" sz="2400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sz="2400" b="1" kern="100" dirty="0">
                <a:latin typeface="Times New Roman" panose="02020603050405020304"/>
                <a:cs typeface="Times New Roman" panose="02020603050405020304"/>
              </a:rPr>
              <a:t>见解析</a:t>
            </a:r>
            <a:endParaRPr lang="zh-CN" altLang="zh-CN" sz="2400" kern="100" dirty="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476672"/>
            <a:ext cx="10975658" cy="6048672"/>
          </a:xfrm>
        </p:spPr>
        <p:txBody>
          <a:bodyPr>
            <a:normAutofit lnSpcReduction="10000"/>
          </a:bodyPr>
          <a:lstStyle/>
          <a:p>
            <a:pPr marL="452755" indent="0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素养训练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]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en-US" altLang="zh-CN" b="1" kern="100" dirty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多选</a:t>
            </a:r>
            <a:r>
              <a:rPr lang="en-US" altLang="zh-CN" b="1" kern="100" dirty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有甲、乙、丙、丁四位同学在做</a:t>
            </a:r>
            <a:r>
              <a:rPr lang="en-US" altLang="zh-CN" b="1" kern="100" dirty="0">
                <a:cs typeface="Times New Roman" panose="02020603050405020304"/>
              </a:rPr>
              <a:t>“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研究气体实验定律</a:t>
            </a:r>
            <a:r>
              <a:rPr lang="en-US" altLang="zh-CN" b="1" kern="100" dirty="0">
                <a:cs typeface="Times New Roman" panose="02020603050405020304"/>
              </a:rPr>
              <a:t>”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的实验，分别得到如下四幅图像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如图所示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。则下列有关说法正确的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是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			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　　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endParaRPr lang="en-US" altLang="zh-CN" b="1" kern="100" dirty="0">
              <a:latin typeface="Times New Roman" panose="02020603050405020304"/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．若甲研究的是查理定律，则他作的图像可能是图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a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．若乙研究的是玻意耳定律，则他作的图像是图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b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C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．若丙研究的是查理定律，则他作的图像可能是图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c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D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．若丁研究的是盖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—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吕萨克定律，则他作的图像是图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d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/>
            <a:endParaRPr lang="zh-CN" altLang="en-US" dirty="0"/>
          </a:p>
        </p:txBody>
      </p:sp>
      <p:pic>
        <p:nvPicPr>
          <p:cNvPr id="30722" name="Picture 2" descr="20XWL2-53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471" y="2348880"/>
            <a:ext cx="5544616" cy="1369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988840"/>
            <a:ext cx="10975658" cy="3384376"/>
          </a:xfrm>
        </p:spPr>
        <p:txBody>
          <a:bodyPr/>
          <a:lstStyle/>
          <a:p>
            <a:pPr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：</a:t>
            </a:r>
            <a:r>
              <a:rPr lang="zh-CN" altLang="zh-CN" b="1" kern="100" dirty="0" smtClean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查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理定律研究的是等容变化，压强与热力学温度成正比，且过坐标原点，故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正确，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C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错误；玻意耳定律研究的是等温变化，压强与体积成反比，故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正确；盖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—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吕萨克定律研究的是等压变化，体积与热力学温度成正比，故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D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正确。</a:t>
            </a:r>
            <a:endParaRPr lang="zh-CN" altLang="zh-CN" sz="1050" kern="100" dirty="0">
              <a:cs typeface="Courier New" panose="02070309020205020404"/>
            </a:endParaRPr>
          </a:p>
          <a:p>
            <a:pPr indent="0">
              <a:lnSpc>
                <a:spcPct val="200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答案：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ABD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94537" y="188640"/>
            <a:ext cx="10975658" cy="4464498"/>
          </a:xfrm>
        </p:spPr>
        <p:txBody>
          <a:bodyPr/>
          <a:lstStyle/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．某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同学利用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DIS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实验系统研究一定质量理想气体的状态变化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，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实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验后计算机屏幕显示如图的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图像。已知在状态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时气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体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的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体积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i="1" kern="100" baseline="-250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3 L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，求：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气体在状态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的压强；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气体在状态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C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的体积。</a:t>
            </a:r>
            <a:endParaRPr lang="zh-CN" altLang="zh-CN" sz="1050" kern="100" dirty="0">
              <a:cs typeface="Courier New" panose="02070309020205020404"/>
            </a:endParaRPr>
          </a:p>
        </p:txBody>
      </p:sp>
      <p:pic>
        <p:nvPicPr>
          <p:cNvPr id="31746" name="Picture 2" descr="F:\粤教版物理选择性必修第三册\21XRJWL2-33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717" y="260648"/>
            <a:ext cx="2304256" cy="1400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1202233" y="3386410"/>
          <a:ext cx="10367962" cy="328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1" name="文档" r:id="rId3" imgW="10386695" imgH="3289935" progId="Word.Document.12">
                  <p:embed/>
                </p:oleObj>
              </mc:Choice>
              <mc:Fallback>
                <p:oleObj name="文档" r:id="rId3" imgW="10386695" imgH="3289935" progId="Word.Document.12">
                  <p:embed/>
                  <p:pic>
                    <p:nvPicPr>
                      <p:cNvPr id="0" name="图片 3179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02233" y="3386410"/>
                        <a:ext cx="10367962" cy="328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6137143" y="6021288"/>
            <a:ext cx="3704860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答案：</a:t>
            </a:r>
            <a:r>
              <a:rPr lang="en-US" altLang="zh-CN" sz="2400" b="1" kern="100" dirty="0">
                <a:latin typeface="Times New Roman" panose="02020603050405020304"/>
                <a:cs typeface="Courier New" panose="02070309020205020404"/>
              </a:rPr>
              <a:t>(1)0.75 atm</a:t>
            </a:r>
            <a:r>
              <a:rPr lang="zh-CN" altLang="zh-CN" sz="2400" b="1" kern="100" dirty="0">
                <a:latin typeface="Times New Roman" panose="02020603050405020304"/>
                <a:cs typeface="Times New Roman" panose="02020603050405020304"/>
              </a:rPr>
              <a:t>　</a:t>
            </a:r>
            <a:r>
              <a:rPr lang="en-US" altLang="zh-CN" sz="2400" b="1" kern="100" dirty="0">
                <a:latin typeface="Times New Roman" panose="02020603050405020304"/>
                <a:cs typeface="Courier New" panose="02070309020205020404"/>
              </a:rPr>
              <a:t>(2)2 L</a:t>
            </a:r>
            <a:endParaRPr lang="zh-CN" altLang="zh-CN" sz="2400" kern="100" dirty="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1340768"/>
            <a:ext cx="11017224" cy="4104456"/>
          </a:xfrm>
        </p:spPr>
        <p:txBody>
          <a:bodyPr>
            <a:normAutofit/>
          </a:bodyPr>
          <a:lstStyle/>
          <a:p>
            <a:pPr marL="360680" indent="-360680" algn="just">
              <a:lnSpc>
                <a:spcPct val="200000"/>
              </a:lnSpc>
              <a:tabLst>
                <a:tab pos="5579745" algn="l"/>
                <a:tab pos="1004887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．判一判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lnSpc>
                <a:spcPct val="200000"/>
              </a:lnSpc>
              <a:tabLst>
                <a:tab pos="5579745" algn="l"/>
                <a:tab pos="1004887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一定质量的气体做等容变化时，气体的压强与温度成正比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。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	 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      )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lnSpc>
                <a:spcPct val="200000"/>
              </a:lnSpc>
              <a:tabLst>
                <a:tab pos="5579745" algn="l"/>
                <a:tab pos="1004887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一定质量的气体在体积不变的情况下，压强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与摄氏温度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存在线性关系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。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       )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lnSpc>
                <a:spcPct val="200000"/>
              </a:lnSpc>
              <a:tabLst>
                <a:tab pos="5579745" algn="l"/>
                <a:tab pos="1004887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(3)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一定质量的某种气体在体积不变的情况下，当气体的温度由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增加到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54 </a:t>
            </a:r>
            <a:r>
              <a:rPr lang="en-US" altLang="zh-CN" b="1" kern="100" dirty="0"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时，其压强将由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0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增加到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0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。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		 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en-US" altLang="zh-CN" b="1" kern="100" dirty="0" smtClean="0">
                <a:cs typeface="Times New Roman" panose="02020603050405020304"/>
              </a:rPr>
              <a:t>   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)</a:t>
            </a:r>
            <a:endParaRPr lang="zh-CN" altLang="zh-CN" sz="1050" kern="100" dirty="0">
              <a:cs typeface="Courier New" panose="02070309020205020404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860125" y="234888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 panose="02020603050405020304"/>
              </a:rPr>
              <a:t>×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860125" y="321297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/>
              </a:rPr>
              <a:t>√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860125" y="476753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 panose="02020603050405020304"/>
              </a:rPr>
              <a:t>×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4939" y="1556792"/>
            <a:ext cx="11263690" cy="4752528"/>
          </a:xfrm>
        </p:spPr>
        <p:txBody>
          <a:bodyPr/>
          <a:lstStyle/>
          <a:p>
            <a:pPr marL="360680" indent="-36068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一、培养创新意识和创新思维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 panose="02070309020205020404"/>
            </a:endParaRPr>
          </a:p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．在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冬季，剩有半瓶热水的老式暖水瓶经过一个夜晚后，第二天拔瓶口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的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瓶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塞时觉得很紧，不易拔出来。其中主要原因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是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		             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　　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．瓶塞受潮膨胀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．瓶口因温度降低而收缩变小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C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．白天气温升高，大气压强变大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D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．瓶内气体因温度降低而压强减小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/>
            <a:endParaRPr lang="zh-CN" altLang="en-US" dirty="0"/>
          </a:p>
        </p:txBody>
      </p:sp>
      <p:pic>
        <p:nvPicPr>
          <p:cNvPr id="32770" name="Picture 2" descr="新课程学案3培优高素养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231" y="793792"/>
            <a:ext cx="5112568" cy="61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 descr="F:\粤教版物理选择性必修第三册\21XRJWL2-39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999" y="2371501"/>
            <a:ext cx="1403634" cy="16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1054471" y="1700808"/>
          <a:ext cx="10299700" cy="2786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2" name="文档" r:id="rId1" imgW="10386695" imgH="2819400" progId="Word.Document.12">
                  <p:embed/>
                </p:oleObj>
              </mc:Choice>
              <mc:Fallback>
                <p:oleObj name="文档" r:id="rId1" imgW="10386695" imgH="2819400" progId="Word.Document.12">
                  <p:embed/>
                  <p:pic>
                    <p:nvPicPr>
                      <p:cNvPr id="0" name="图片 3486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54471" y="1700808"/>
                        <a:ext cx="10299700" cy="2786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068209" y="4551511"/>
            <a:ext cx="16450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答案：</a:t>
            </a:r>
            <a:r>
              <a:rPr lang="en-US" altLang="zh-CN" sz="2400" b="1" kern="100" dirty="0">
                <a:latin typeface="Times New Roman" panose="02020603050405020304"/>
                <a:ea typeface="楷体_GB2312" panose="02010609030101010101" charset="-122"/>
              </a:rPr>
              <a:t>D</a:t>
            </a:r>
            <a:r>
              <a:rPr lang="zh-CN" altLang="zh-CN" sz="2400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　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94537" y="980728"/>
            <a:ext cx="10975658" cy="4896544"/>
          </a:xfrm>
        </p:spPr>
        <p:txBody>
          <a:bodyPr/>
          <a:lstStyle/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en-US" altLang="zh-CN" b="1" kern="100" dirty="0">
                <a:latin typeface="Times New Roman" panose="02020603050405020304"/>
                <a:ea typeface="隶书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隶书"/>
                <a:cs typeface="Times New Roman" panose="02020603050405020304"/>
              </a:rPr>
              <a:t>选自鲁科</a:t>
            </a:r>
            <a:r>
              <a:rPr lang="zh-CN" altLang="zh-CN" b="1" kern="100" dirty="0" smtClean="0">
                <a:latin typeface="Times New Roman" panose="02020603050405020304"/>
                <a:ea typeface="隶书"/>
                <a:cs typeface="Times New Roman" panose="02020603050405020304"/>
              </a:rPr>
              <a:t>版教</a:t>
            </a:r>
            <a:r>
              <a:rPr lang="zh-CN" altLang="zh-CN" b="1" kern="100" dirty="0">
                <a:latin typeface="Times New Roman" panose="02020603050405020304"/>
                <a:ea typeface="隶书"/>
                <a:cs typeface="Times New Roman" panose="02020603050405020304"/>
              </a:rPr>
              <a:t>材</a:t>
            </a:r>
            <a:r>
              <a:rPr lang="en-US" altLang="zh-CN" b="1" kern="100" dirty="0">
                <a:cs typeface="Times New Roman" panose="02020603050405020304"/>
              </a:rPr>
              <a:t>“</a:t>
            </a:r>
            <a:r>
              <a:rPr lang="zh-CN" altLang="zh-CN" b="1" kern="100" dirty="0">
                <a:latin typeface="Times New Roman" panose="02020603050405020304"/>
                <a:ea typeface="隶书"/>
                <a:cs typeface="Times New Roman" panose="02020603050405020304"/>
              </a:rPr>
              <a:t>物理聊吧</a:t>
            </a:r>
            <a:r>
              <a:rPr lang="en-US" altLang="zh-CN" b="1" kern="100" dirty="0">
                <a:cs typeface="Times New Roman" panose="02020603050405020304"/>
              </a:rPr>
              <a:t>”</a:t>
            </a:r>
            <a:r>
              <a:rPr lang="en-US" altLang="zh-CN" b="1" kern="100" dirty="0">
                <a:latin typeface="Times New Roman" panose="02020603050405020304"/>
                <a:ea typeface="隶书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炎热的夏天，给汽车轮胎充气时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如图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，一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般都不能充得太足；给自行车轮胎充气时，也不能充得太足。这是为什么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呢？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452755" algn="just">
              <a:tabLst>
                <a:tab pos="5581015" algn="l"/>
              </a:tabLst>
            </a:pPr>
            <a:endParaRPr lang="en-US" altLang="zh-CN" b="1" kern="100" dirty="0">
              <a:latin typeface="Times New Roman" panose="02020603050405020304"/>
              <a:cs typeface="Times New Roman" panose="02020603050405020304"/>
            </a:endParaRPr>
          </a:p>
          <a:p>
            <a:pPr marL="452755" indent="-452755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452755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452755" algn="just">
              <a:tabLst>
                <a:tab pos="5581015" algn="l"/>
              </a:tabLst>
            </a:pPr>
            <a:endParaRPr lang="en-US" altLang="zh-CN" b="1" kern="100" dirty="0">
              <a:latin typeface="Times New Roman" panose="02020603050405020304"/>
              <a:cs typeface="Times New Roman" panose="020206030504050203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提示：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如果气充得太足，当温度升高时，根据查理定律，可知轮胎中气体的压强将增大，容易造成爆胎。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452755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-452755" algn="just">
              <a:tabLst>
                <a:tab pos="5581015" algn="l"/>
              </a:tabLst>
            </a:pPr>
            <a:endParaRPr lang="zh-CN" altLang="zh-CN" sz="1050" kern="100" dirty="0">
              <a:cs typeface="Courier New" panose="02070309020205020404"/>
            </a:endParaRPr>
          </a:p>
        </p:txBody>
      </p:sp>
      <p:pic>
        <p:nvPicPr>
          <p:cNvPr id="35842" name="Picture 2" descr="20XWL2-57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45" y="2276872"/>
            <a:ext cx="3024336" cy="222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6142" y="908720"/>
            <a:ext cx="10975658" cy="4392490"/>
          </a:xfrm>
        </p:spPr>
        <p:txBody>
          <a:bodyPr/>
          <a:lstStyle/>
          <a:p>
            <a:pPr indent="624205" algn="just">
              <a:tabLst>
                <a:tab pos="2610485" algn="l"/>
              </a:tabLst>
            </a:pP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二、注重学以致用和思维建模</a:t>
            </a:r>
            <a:endParaRPr lang="zh-CN" altLang="zh-CN" kern="100" dirty="0">
              <a:cs typeface="Courier New" panose="02070309020205020404"/>
            </a:endParaRPr>
          </a:p>
          <a:p>
            <a:pPr marL="457200" indent="-457200" algn="just">
              <a:buAutoNum type="arabicPeriod"/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如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图所示</a:t>
            </a:r>
            <a:r>
              <a:rPr lang="zh-CN" altLang="zh-CN" b="1" kern="100" dirty="0">
                <a:latin typeface="Times New Roman" panose="02020603050405020304"/>
                <a:ea typeface="MingLiU_HKSCS"/>
                <a:cs typeface="Times New Roman" panose="02020603050405020304"/>
              </a:rPr>
              <a:t>，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某饮料瓶内密封一定质量的理想气体</a:t>
            </a:r>
            <a:r>
              <a:rPr lang="zh-CN" altLang="zh-CN" b="1" kern="100" dirty="0" smtClean="0">
                <a:latin typeface="Times New Roman" panose="02020603050405020304"/>
                <a:ea typeface="MingLiU_HKSCS"/>
                <a:cs typeface="Times New Roman" panose="02020603050405020304"/>
              </a:rPr>
              <a:t>，</a:t>
            </a:r>
            <a:r>
              <a:rPr lang="en-US" altLang="zh-CN" b="1" i="1" kern="100" dirty="0" smtClean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27 </a:t>
            </a:r>
            <a:r>
              <a:rPr lang="zh-CN" altLang="zh-CN" b="1" kern="100" dirty="0" smtClean="0">
                <a:cs typeface="宋体" panose="02010600030101010101" pitchFamily="2" charset="-122"/>
              </a:rPr>
              <a:t>℃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时</a:t>
            </a:r>
            <a:r>
              <a:rPr lang="zh-CN" altLang="zh-CN" b="1" kern="100" dirty="0" smtClean="0">
                <a:latin typeface="Times New Roman" panose="02020603050405020304"/>
                <a:ea typeface="MingLiU_HKSCS"/>
                <a:cs typeface="Times New Roman" panose="02020603050405020304"/>
              </a:rPr>
              <a:t>，</a:t>
            </a:r>
            <a:endParaRPr lang="en-US" altLang="zh-CN" b="1" kern="100" dirty="0" smtClean="0">
              <a:latin typeface="Times New Roman" panose="02020603050405020304"/>
              <a:ea typeface="MingLiU_HKSCS"/>
              <a:cs typeface="Times New Roman" panose="02020603050405020304"/>
            </a:endParaRPr>
          </a:p>
          <a:p>
            <a:pPr indent="0" algn="just"/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压强</a:t>
            </a:r>
            <a:r>
              <a:rPr lang="en-US" altLang="zh-CN" b="1" i="1" kern="100" dirty="0" smtClean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1.050×10</a:t>
            </a:r>
            <a:r>
              <a:rPr lang="en-US" altLang="zh-CN" b="1" kern="100" baseline="30000" dirty="0" smtClean="0">
                <a:latin typeface="Times New Roman" panose="02020603050405020304"/>
                <a:cs typeface="Courier New" panose="02070309020205020404"/>
              </a:rPr>
              <a:t>5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 Pa</a:t>
            </a:r>
            <a:r>
              <a:rPr lang="zh-CN" altLang="zh-CN" b="1" kern="100" dirty="0" smtClean="0">
                <a:latin typeface="Times New Roman" panose="02020603050405020304"/>
                <a:ea typeface="MingLiU_HKSCS"/>
                <a:cs typeface="Times New Roman" panose="02020603050405020304"/>
              </a:rPr>
              <a:t>，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则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en-US" altLang="zh-CN" b="1" i="1" kern="100" dirty="0" smtClean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′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37 </a:t>
            </a:r>
            <a:r>
              <a:rPr lang="zh-CN" altLang="zh-CN" b="1" kern="100" dirty="0" smtClean="0">
                <a:cs typeface="宋体" panose="02010600030101010101" pitchFamily="2" charset="-122"/>
              </a:rPr>
              <a:t>℃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时</a:t>
            </a:r>
            <a:r>
              <a:rPr lang="zh-CN" altLang="zh-CN" b="1" kern="100" dirty="0" smtClean="0">
                <a:latin typeface="Times New Roman" panose="02020603050405020304"/>
                <a:ea typeface="MingLiU_HKSCS"/>
                <a:cs typeface="Times New Roman" panose="02020603050405020304"/>
              </a:rPr>
              <a:t>，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气压是多大？</a:t>
            </a:r>
            <a:endParaRPr lang="en-US" altLang="zh-CN" kern="100" dirty="0" smtClean="0">
              <a:cs typeface="Courier New" panose="02070309020205020404"/>
            </a:endParaRPr>
          </a:p>
          <a:p>
            <a:pPr indent="267970" algn="just"/>
            <a:r>
              <a:rPr lang="en-US" altLang="zh-CN" b="1" kern="100" dirty="0" smtClean="0">
                <a:latin typeface="Times New Roman" panose="02020603050405020304"/>
              </a:rPr>
              <a:t>(</a:t>
            </a:r>
            <a:r>
              <a:rPr lang="en-US" altLang="zh-CN" b="1" kern="100" dirty="0">
                <a:latin typeface="Times New Roman" panose="02020603050405020304"/>
              </a:rPr>
              <a:t>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保持温度不变</a:t>
            </a:r>
            <a:r>
              <a:rPr lang="zh-CN" altLang="zh-CN" b="1" kern="100" dirty="0">
                <a:latin typeface="Times New Roman" panose="02020603050405020304"/>
                <a:ea typeface="MingLiU_HKSCS"/>
                <a:cs typeface="Times New Roman" panose="02020603050405020304"/>
              </a:rPr>
              <a:t>，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挤压气体</a:t>
            </a:r>
            <a:r>
              <a:rPr lang="zh-CN" altLang="zh-CN" b="1" kern="100" dirty="0">
                <a:latin typeface="Times New Roman" panose="02020603050405020304"/>
                <a:ea typeface="MingLiU_HKSCS"/>
                <a:cs typeface="Times New Roman" panose="02020603050405020304"/>
              </a:rPr>
              <a:t>，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使之压强与</a:t>
            </a:r>
            <a:r>
              <a:rPr lang="en-US" altLang="zh-CN" b="1" kern="100" dirty="0">
                <a:latin typeface="Times New Roman" panose="020206030504050203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相同时</a:t>
            </a:r>
            <a:r>
              <a:rPr lang="zh-CN" altLang="zh-CN" b="1" kern="100" dirty="0">
                <a:latin typeface="Times New Roman" panose="02020603050405020304"/>
                <a:ea typeface="MingLiU_HKSCS"/>
                <a:cs typeface="Times New Roman" panose="02020603050405020304"/>
              </a:rPr>
              <a:t>，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气体体积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变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为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原来的多少？</a:t>
            </a:r>
            <a:endParaRPr lang="zh-CN" altLang="en-US" dirty="0"/>
          </a:p>
        </p:txBody>
      </p:sp>
      <p:pic>
        <p:nvPicPr>
          <p:cNvPr id="43010" name="Picture 2" descr="F:\粤教版物理选择性必修第三册\23WLHNGK-25.TIF"/>
          <p:cNvPicPr>
            <a:picLocks noChangeAspect="1" noChangeArrowheads="1"/>
          </p:cNvPicPr>
          <p:nvPr/>
        </p:nvPicPr>
        <p:blipFill>
          <a:blip r:embed="rId1"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027" y="1412776"/>
            <a:ext cx="127975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552971" y="509489"/>
          <a:ext cx="11088687" cy="454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8" name="文档" r:id="rId1" imgW="11489690" imgH="4796155" progId="Word.Document.12">
                  <p:embed/>
                </p:oleObj>
              </mc:Choice>
              <mc:Fallback>
                <p:oleObj name="文档" r:id="rId1" imgW="11489690" imgH="4796155" progId="Word.Document.12">
                  <p:embed/>
                  <p:pic>
                    <p:nvPicPr>
                      <p:cNvPr id="0" name="图片 389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52971" y="509489"/>
                        <a:ext cx="11088687" cy="4549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552971" y="4973985"/>
          <a:ext cx="5297488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9" name="文档" r:id="rId3" imgW="5335270" imgH="913130" progId="Word.Document.12">
                  <p:embed/>
                </p:oleObj>
              </mc:Choice>
              <mc:Fallback>
                <p:oleObj name="文档" r:id="rId3" imgW="5335270" imgH="913130" progId="Word.Document.12">
                  <p:embed/>
                  <p:pic>
                    <p:nvPicPr>
                      <p:cNvPr id="0" name="图片 3897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2971" y="4973985"/>
                        <a:ext cx="5297488" cy="903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260648"/>
            <a:ext cx="11449272" cy="4773597"/>
          </a:xfrm>
        </p:spPr>
        <p:txBody>
          <a:bodyPr>
            <a:normAutofit/>
          </a:bodyPr>
          <a:lstStyle/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en-US" altLang="zh-CN" b="1" kern="100" dirty="0">
                <a:latin typeface="Times New Roman" panose="02020603050405020304"/>
                <a:ea typeface="隶书"/>
                <a:cs typeface="Courier New" panose="02070309020205020404"/>
              </a:rPr>
              <a:t>(2024·</a:t>
            </a:r>
            <a:r>
              <a:rPr lang="zh-CN" altLang="zh-CN" b="1" kern="100" dirty="0">
                <a:latin typeface="Times New Roman" panose="02020603050405020304"/>
                <a:ea typeface="隶书"/>
                <a:cs typeface="Times New Roman" panose="02020603050405020304"/>
              </a:rPr>
              <a:t>广东高考</a:t>
            </a:r>
            <a:r>
              <a:rPr lang="en-US" altLang="zh-CN" b="1" kern="100" dirty="0">
                <a:latin typeface="Times New Roman" panose="02020603050405020304"/>
                <a:ea typeface="隶书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差压阀可控制气体进行单向流动，广泛应用于减震系统。如图所示，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两个导热良好的气缸通过差压阀连接，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内轻质活塞的上方与大气连通，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内气体体积不变。当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内气体压强减去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内气体压强大于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Δ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时差压阀打开，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内气体缓慢进入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中；当该差值小于或等于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Δ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时差压阀关闭。当环境温度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300 K 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时，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内气体体积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i="1" kern="100" baseline="-250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4.0</a:t>
            </a:r>
            <a:r>
              <a:rPr lang="en-US" altLang="zh-CN" b="1" kern="100" dirty="0">
                <a:cs typeface="Times New Roman" panose="02020603050405020304"/>
              </a:rPr>
              <a:t>×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10</a:t>
            </a:r>
            <a:r>
              <a:rPr lang="en-US" altLang="zh-CN" b="1" kern="100" baseline="30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 m</a:t>
            </a:r>
            <a:r>
              <a:rPr lang="en-US" altLang="zh-CN" b="1" kern="100" baseline="30000" dirty="0">
                <a:latin typeface="Times New Roman" panose="02020603050405020304"/>
                <a:cs typeface="Courier New" panose="02070309020205020404"/>
              </a:rPr>
              <a:t>3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内气体压强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i="1" kern="100" baseline="-250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等于大气压强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0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。已知活塞的横截面积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S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0.10 m</a:t>
            </a:r>
            <a:r>
              <a:rPr lang="en-US" altLang="zh-CN" b="1" kern="100" baseline="30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Δ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0.11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0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0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1.0</a:t>
            </a:r>
            <a:r>
              <a:rPr lang="en-US" altLang="zh-CN" b="1" kern="100" dirty="0">
                <a:cs typeface="Times New Roman" panose="02020603050405020304"/>
              </a:rPr>
              <a:t>×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10</a:t>
            </a:r>
            <a:r>
              <a:rPr lang="en-US" altLang="zh-CN" b="1" kern="100" baseline="30000" dirty="0">
                <a:latin typeface="Times New Roman" panose="02020603050405020304"/>
                <a:cs typeface="Courier New" panose="02070309020205020404"/>
              </a:rPr>
              <a:t>5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 Pa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，重力加速度大小取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g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10 m/s</a:t>
            </a:r>
            <a:r>
              <a:rPr lang="en-US" altLang="zh-CN" b="1" kern="100" baseline="30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、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内的气体可视为理想气体，忽略活塞与气缸间的摩擦，差压阀与连接管内的气体体积不计。当环境温度降到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270 K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时：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-452755"/>
            <a:endParaRPr lang="zh-CN" altLang="en-US" dirty="0"/>
          </a:p>
        </p:txBody>
      </p:sp>
      <p:pic>
        <p:nvPicPr>
          <p:cNvPr id="40962" name="Picture 2" descr="\\Rm-013\本地磁盘 (F)\三维设计 物理 选择性必修第三册 粤教版\24WLGDGK-18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315" y="4725143"/>
            <a:ext cx="3384376" cy="197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764702"/>
            <a:ext cx="10975658" cy="5544618"/>
          </a:xfrm>
        </p:spPr>
        <p:txBody>
          <a:bodyPr>
            <a:normAutofit/>
          </a:bodyPr>
          <a:lstStyle/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求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内气体压强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i="1" kern="100" baseline="-250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；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求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内气体体积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i="1" kern="100" baseline="-25000" dirty="0">
                <a:latin typeface="Times New Roman" panose="02020603050405020304"/>
                <a:cs typeface="Courier New" panose="02070309020205020404"/>
              </a:rPr>
              <a:t>A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；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(3)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在活塞上缓慢倒入铁砂，若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B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内气体压强回到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cs typeface="Courier New" panose="02070309020205020404"/>
              </a:rPr>
              <a:t>0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并保持不变，求已倒入铁砂的质量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m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indent="0"/>
            <a:endParaRPr lang="zh-CN" altLang="en-US" dirty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586035" y="3284984"/>
          <a:ext cx="10552112" cy="2693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9" name="文档" r:id="rId1" imgW="10553700" imgH="2698750" progId="Word.Document.12">
                  <p:embed/>
                </p:oleObj>
              </mc:Choice>
              <mc:Fallback>
                <p:oleObj name="文档" r:id="rId1" imgW="10553700" imgH="2698750" progId="Word.Document.12">
                  <p:embed/>
                  <p:pic>
                    <p:nvPicPr>
                      <p:cNvPr id="0" name="图片 4199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86035" y="3284984"/>
                        <a:ext cx="10552112" cy="2693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620686"/>
            <a:ext cx="10975658" cy="5544618"/>
          </a:xfrm>
        </p:spPr>
        <p:txBody>
          <a:bodyPr>
            <a:normAutofit/>
          </a:bodyPr>
          <a:lstStyle/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代入数据可得</a:t>
            </a:r>
            <a:r>
              <a:rPr lang="en-US" altLang="zh-CN" b="1" i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p</a:t>
            </a:r>
            <a:r>
              <a:rPr lang="en-US" altLang="zh-CN" b="1" i="1" kern="100" baseline="-250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B</a:t>
            </a:r>
            <a:r>
              <a:rPr lang="en-US" altLang="zh-CN" b="1" kern="100" baseline="-250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9</a:t>
            </a:r>
            <a:r>
              <a:rPr lang="en-US" altLang="zh-CN" b="1" kern="100" dirty="0">
                <a:cs typeface="Times New Roman" panose="02020603050405020304"/>
              </a:rPr>
              <a:t>×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10</a:t>
            </a:r>
            <a:r>
              <a:rPr lang="en-US" altLang="zh-CN" b="1" kern="100" baseline="300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4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 Pa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i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A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内气体做等压变化，压强保持不变，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此时压强差</a:t>
            </a:r>
            <a:r>
              <a:rPr lang="en-US" altLang="zh-CN" b="1" i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p</a:t>
            </a:r>
            <a:r>
              <a:rPr lang="en-US" altLang="zh-CN" b="1" kern="100" baseline="-250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0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－</a:t>
            </a:r>
            <a:r>
              <a:rPr lang="en-US" altLang="zh-CN" b="1" i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p</a:t>
            </a:r>
            <a:r>
              <a:rPr lang="en-US" altLang="zh-CN" b="1" i="1" kern="100" baseline="-250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B</a:t>
            </a:r>
            <a:r>
              <a:rPr lang="en-US" altLang="zh-CN" b="1" kern="100" baseline="-250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2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&lt;Δ</a:t>
            </a:r>
            <a:r>
              <a:rPr lang="en-US" altLang="zh-CN" b="1" i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p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假设成立，即</a:t>
            </a:r>
            <a:r>
              <a:rPr lang="en-US" altLang="zh-CN" b="1" i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p</a:t>
            </a:r>
            <a:r>
              <a:rPr lang="en-US" altLang="zh-CN" b="1" i="1" kern="100" baseline="-250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B</a:t>
            </a:r>
            <a:r>
              <a:rPr lang="en-US" altLang="zh-CN" b="1" kern="100" baseline="-250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＝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9</a:t>
            </a:r>
            <a:r>
              <a:rPr lang="en-US" altLang="zh-CN" b="1" kern="100" dirty="0">
                <a:cs typeface="Times New Roman" panose="02020603050405020304"/>
              </a:rPr>
              <a:t>×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10</a:t>
            </a:r>
            <a:r>
              <a:rPr lang="en-US" altLang="zh-CN" b="1" kern="100" baseline="300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4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 Pa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indent="0"/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408955" y="3284984"/>
          <a:ext cx="10552112" cy="2693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2" name="文档" r:id="rId1" imgW="10553700" imgH="2696210" progId="Word.Document.12">
                  <p:embed/>
                </p:oleObj>
              </mc:Choice>
              <mc:Fallback>
                <p:oleObj name="文档" r:id="rId1" imgW="10553700" imgH="2696210" progId="Word.Document.12">
                  <p:embed/>
                  <p:pic>
                    <p:nvPicPr>
                      <p:cNvPr id="0" name="图片 4302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08955" y="3284984"/>
                        <a:ext cx="10552112" cy="2693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985019" y="1395115"/>
          <a:ext cx="10552112" cy="2693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8" name="文档" r:id="rId1" imgW="10553700" imgH="2696210" progId="Word.Document.12">
                  <p:embed/>
                </p:oleObj>
              </mc:Choice>
              <mc:Fallback>
                <p:oleObj name="文档" r:id="rId1" imgW="10553700" imgH="2696210" progId="Word.Document.12">
                  <p:embed/>
                  <p:pic>
                    <p:nvPicPr>
                      <p:cNvPr id="0" name="图片 4405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85019" y="1395115"/>
                        <a:ext cx="10552112" cy="2693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985019" y="4203427"/>
          <a:ext cx="10552112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9" name="文档" r:id="rId3" imgW="10553700" imgH="595630" progId="Word.Document.12">
                  <p:embed/>
                </p:oleObj>
              </mc:Choice>
              <mc:Fallback>
                <p:oleObj name="文档" r:id="rId3" imgW="10553700" imgH="595630" progId="Word.Document.12">
                  <p:embed/>
                  <p:pic>
                    <p:nvPicPr>
                      <p:cNvPr id="0" name="图片 4405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5019" y="4203427"/>
                        <a:ext cx="10552112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3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五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96752"/>
            <a:ext cx="10975658" cy="4464498"/>
          </a:xfrm>
        </p:spPr>
        <p:txBody>
          <a:bodyPr/>
          <a:lstStyle/>
          <a:p>
            <a:pPr marL="452755" indent="-452755" algn="just">
              <a:tabLst>
                <a:tab pos="557974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3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．选一选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79745" algn="l"/>
              </a:tabLst>
            </a:pP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描述一定质量的气体在等容变化过程的图线是图中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的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			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　　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)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 algn="just">
              <a:tabLst>
                <a:tab pos="5579745" algn="l"/>
              </a:tabLst>
            </a:pPr>
            <a:endParaRPr lang="en-US" altLang="zh-CN" b="1" kern="100" dirty="0" smtClean="0">
              <a:solidFill>
                <a:srgbClr val="FF0000"/>
              </a:solidFill>
              <a:latin typeface="Times New Roman" panose="02020603050405020304"/>
              <a:ea typeface="黑体" panose="02010609060101010101" charset="-122"/>
              <a:cs typeface="Times New Roman" panose="02020603050405020304"/>
            </a:endParaRPr>
          </a:p>
          <a:p>
            <a:pPr marL="452755" indent="0" algn="just">
              <a:tabLst>
                <a:tab pos="5579745" algn="l"/>
              </a:tabLst>
            </a:pPr>
            <a:endParaRPr lang="en-US" altLang="zh-CN" b="1" kern="100" dirty="0">
              <a:solidFill>
                <a:srgbClr val="FF0000"/>
              </a:solidFill>
              <a:latin typeface="Times New Roman" panose="02020603050405020304"/>
              <a:ea typeface="黑体" panose="02010609060101010101" charset="-122"/>
              <a:cs typeface="Times New Roman" panose="02020603050405020304"/>
            </a:endParaRPr>
          </a:p>
          <a:p>
            <a:pPr marL="452755" indent="0" algn="just">
              <a:tabLst>
                <a:tab pos="5579745" algn="l"/>
              </a:tabLst>
            </a:pPr>
            <a:endParaRPr lang="en-US" altLang="zh-CN" b="1" kern="100" dirty="0" smtClean="0">
              <a:solidFill>
                <a:srgbClr val="FF0000"/>
              </a:solidFill>
              <a:latin typeface="Times New Roman" panose="02020603050405020304"/>
              <a:ea typeface="黑体" panose="02010609060101010101" charset="-122"/>
              <a:cs typeface="Times New Roman" panose="02020603050405020304"/>
            </a:endParaRPr>
          </a:p>
          <a:p>
            <a:pPr marL="452755" indent="0" algn="just">
              <a:tabLst>
                <a:tab pos="5579745" algn="l"/>
              </a:tabLst>
            </a:pPr>
            <a:r>
              <a:rPr lang="zh-CN" altLang="zh-CN" b="1" kern="100" dirty="0" smtClean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解</a:t>
            </a:r>
            <a:r>
              <a:rPr lang="zh-CN" altLang="zh-CN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：</a:t>
            </a:r>
            <a:r>
              <a:rPr lang="zh-CN" altLang="zh-CN" b="1" kern="100" dirty="0" smtClean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等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容变化过程的</a:t>
            </a:r>
            <a:r>
              <a:rPr lang="en-US" altLang="zh-CN" b="1" i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p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图线在</a:t>
            </a:r>
            <a:r>
              <a:rPr lang="en-US" altLang="zh-CN" b="1" i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轴上的交点坐标是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－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273 </a:t>
            </a:r>
            <a:r>
              <a:rPr lang="en-US" altLang="zh-CN" b="1" kern="100" dirty="0">
                <a:ea typeface="楷体_GB2312" panose="02010609030101010101" charset="-122"/>
                <a:cs typeface="Times New Roman" panose="02020603050405020304"/>
              </a:rPr>
              <a:t>℃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，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0)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，故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D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正确。</a:t>
            </a:r>
            <a:endParaRPr lang="zh-CN" altLang="zh-CN" sz="1050" kern="100" dirty="0">
              <a:cs typeface="Courier New" panose="02070309020205020404"/>
            </a:endParaRPr>
          </a:p>
          <a:p>
            <a:pPr marL="452755" indent="0">
              <a:tabLst>
                <a:tab pos="557974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答案：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D</a:t>
            </a:r>
            <a:endParaRPr lang="zh-CN" altLang="en-US" dirty="0"/>
          </a:p>
        </p:txBody>
      </p:sp>
      <p:pic>
        <p:nvPicPr>
          <p:cNvPr id="5122" name="Picture 2" descr="20XWL2-42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243" y="2636912"/>
            <a:ext cx="6624736" cy="154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694356" y="409575"/>
          <a:ext cx="11091863" cy="403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2" name="文档" r:id="rId1" imgW="11411585" imgH="4163695" progId="Word.Document.12">
                  <p:embed/>
                </p:oleObj>
              </mc:Choice>
              <mc:Fallback>
                <p:oleObj name="文档" r:id="rId1" imgW="11411585" imgH="4163695" progId="Word.Document.12">
                  <p:embed/>
                  <p:pic>
                    <p:nvPicPr>
                      <p:cNvPr id="0" name="图片 624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94356" y="409575"/>
                        <a:ext cx="11091863" cy="4030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7" name="Picture 3" descr="20XWL2-39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71" y="4077072"/>
            <a:ext cx="519496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7606504" y="87910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 smtClean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体积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8686624" y="87910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温度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5297052" y="1988840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>
                <a:solidFill>
                  <a:srgbClr val="FF0000"/>
                </a:solidFill>
              </a:rPr>
              <a:t>压强不变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25784" y="2564904"/>
            <a:ext cx="1919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 smtClean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热</a:t>
            </a:r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力学温度</a:t>
            </a:r>
            <a:r>
              <a:rPr lang="en-US" altLang="zh-CN" sz="2400" b="1" i="1" kern="100" dirty="0">
                <a:solidFill>
                  <a:srgbClr val="FF0000"/>
                </a:solidFill>
                <a:latin typeface="Times New Roman" panose="02020603050405020304"/>
              </a:rPr>
              <a:t>T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5752378" y="2795141"/>
          <a:ext cx="1062038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3" name="文档" r:id="rId5" imgW="1082675" imgH="789940" progId="Word.Document.12">
                  <p:embed/>
                </p:oleObj>
              </mc:Choice>
              <mc:Fallback>
                <p:oleObj name="文档" r:id="rId5" imgW="1082675" imgH="789940" progId="Word.Document.12">
                  <p:embed/>
                  <p:pic>
                    <p:nvPicPr>
                      <p:cNvPr id="0" name="图片 624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52378" y="2795141"/>
                        <a:ext cx="1062038" cy="77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8614119" y="2031231"/>
            <a:ext cx="10086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体积</a:t>
            </a:r>
            <a:r>
              <a:rPr lang="en-US" altLang="zh-CN" sz="2400" b="1" i="1" kern="100" dirty="0">
                <a:solidFill>
                  <a:srgbClr val="FF0000"/>
                </a:solidFill>
                <a:latin typeface="Times New Roman" panose="02020603050405020304"/>
              </a:rPr>
              <a:t>V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116632"/>
            <a:ext cx="11161240" cy="3600400"/>
          </a:xfrm>
        </p:spPr>
        <p:txBody>
          <a:bodyPr/>
          <a:lstStyle/>
          <a:p>
            <a:pPr indent="0" algn="just" defTabSz="904875">
              <a:lnSpc>
                <a:spcPct val="200000"/>
              </a:lnSpc>
              <a:tabLst>
                <a:tab pos="5579745" algn="l"/>
                <a:tab pos="1004887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2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．判一判</a:t>
            </a:r>
            <a:endParaRPr lang="zh-CN" altLang="zh-CN" sz="1050" kern="100" dirty="0">
              <a:cs typeface="Courier New" panose="02070309020205020404"/>
            </a:endParaRPr>
          </a:p>
          <a:p>
            <a:pPr indent="0" algn="just" defTabSz="904875">
              <a:lnSpc>
                <a:spcPct val="200000"/>
              </a:lnSpc>
              <a:tabLst>
                <a:tab pos="5579745" algn="l"/>
                <a:tab pos="1031557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气体的温度升高时，体积一定增大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。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		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       )</a:t>
            </a:r>
            <a:endParaRPr lang="zh-CN" altLang="zh-CN" sz="1050" kern="100" dirty="0">
              <a:cs typeface="Courier New" panose="02070309020205020404"/>
            </a:endParaRPr>
          </a:p>
          <a:p>
            <a:pPr indent="0" algn="just" defTabSz="904875">
              <a:lnSpc>
                <a:spcPct val="200000"/>
              </a:lnSpc>
              <a:tabLst>
                <a:tab pos="5579745" algn="l"/>
                <a:tab pos="1031557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一定质量的气体，在压强不变的情况下，体积与温度成正比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。</a:t>
            </a:r>
            <a:r>
              <a:rPr lang="en-US" altLang="zh-CN" b="1" kern="100" dirty="0" smtClean="0">
                <a:latin typeface="Times New Roman" panose="02020603050405020304"/>
                <a:cs typeface="Times New Roman" panose="02020603050405020304"/>
              </a:rPr>
              <a:t>	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       )</a:t>
            </a:r>
            <a:endParaRPr lang="zh-CN" altLang="zh-CN" sz="1050" kern="100" dirty="0">
              <a:cs typeface="Courier New" panose="02070309020205020404"/>
            </a:endParaRPr>
          </a:p>
          <a:p>
            <a:pPr indent="0" algn="just" defTabSz="904875">
              <a:lnSpc>
                <a:spcPct val="200000"/>
              </a:lnSpc>
              <a:tabLst>
                <a:tab pos="5579745" algn="l"/>
                <a:tab pos="1004887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(3)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一定质量的气体，在压强不变的情况下，其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V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-</a:t>
            </a:r>
            <a:r>
              <a:rPr lang="en-US" altLang="zh-CN" b="1" i="1" kern="100" dirty="0">
                <a:latin typeface="Times New Roman" panose="02020603050405020304"/>
                <a:cs typeface="Courier New" panose="02070309020205020404"/>
              </a:rPr>
              <a:t>T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图像是一条过原点的直线。</a:t>
            </a: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(      )</a:t>
            </a:r>
            <a:endParaRPr lang="zh-CN" altLang="zh-CN" sz="1050" kern="100" dirty="0">
              <a:cs typeface="Courier New" panose="02070309020205020404"/>
            </a:endParaRPr>
          </a:p>
          <a:p>
            <a:pPr indent="0" defTabSz="904875">
              <a:lnSpc>
                <a:spcPct val="200000"/>
              </a:lnSpc>
              <a:tabLst>
                <a:tab pos="5579745" algn="l"/>
                <a:tab pos="10048875" algn="l"/>
              </a:tabLst>
            </a:pP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994131" y="119675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/>
              </a:rPr>
              <a:t>×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994131" y="2031231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/>
              </a:rPr>
              <a:t>×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066139" y="278092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/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594537" y="3356992"/>
            <a:ext cx="10975658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719455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755" indent="-452755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 panose="02020603050405020304"/>
                <a:cs typeface="Courier New" panose="02070309020205020404"/>
              </a:rPr>
              <a:t>3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．想一想</a:t>
            </a:r>
            <a:endParaRPr lang="zh-CN" altLang="zh-CN" sz="1050" kern="100" dirty="0" smtClean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如图所示，用双手捂住烧瓶，发现竖直细管中的液柱上升了，试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分析烧瓶中的被封气体发生了怎样的变化？</a:t>
            </a:r>
            <a:endParaRPr lang="zh-CN" altLang="zh-CN" sz="1050" kern="100" dirty="0" smtClean="0">
              <a:cs typeface="Courier New" panose="02070309020205020404"/>
            </a:endParaRPr>
          </a:p>
          <a:p>
            <a:pPr marL="452755" indent="0" algn="just">
              <a:tabLst>
                <a:tab pos="5581015" algn="l"/>
              </a:tabLst>
            </a:pPr>
            <a:r>
              <a:rPr lang="zh-CN" altLang="zh-CN" b="1" kern="100" dirty="0" smtClean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提示：</a:t>
            </a:r>
            <a:r>
              <a:rPr lang="zh-CN" altLang="zh-CN" b="1" kern="100" dirty="0" smtClean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烧瓶中气体的压强不变，用双手捂住烧瓶，瓶内气体温度升高，体积增大，细管中的液柱上升。</a:t>
            </a:r>
            <a:endParaRPr lang="zh-CN" altLang="zh-CN" sz="1050" kern="100" dirty="0" smtClean="0">
              <a:cs typeface="Courier New" panose="02070309020205020404"/>
            </a:endParaRPr>
          </a:p>
          <a:p>
            <a:pPr marL="452755" indent="0"/>
            <a:endParaRPr lang="zh-CN" altLang="en-US" dirty="0"/>
          </a:p>
        </p:txBody>
      </p:sp>
      <p:pic>
        <p:nvPicPr>
          <p:cNvPr id="8" name="Picture 2" descr="F:\粤教版物理选择性必修第三册\20XWL2-40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223" y="4033354"/>
            <a:ext cx="1656184" cy="119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563293" y="620686"/>
            <a:ext cx="11438949" cy="6120682"/>
          </a:xfrm>
        </p:spPr>
        <p:txBody>
          <a:bodyPr>
            <a:normAutofit lnSpcReduction="10000"/>
          </a:bodyPr>
          <a:lstStyle/>
          <a:p>
            <a:pPr indent="612140" algn="ctr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探究</a:t>
            </a:r>
            <a:r>
              <a:rPr lang="en-US" altLang="zh-CN" b="1" kern="100" dirty="0">
                <a:solidFill>
                  <a:srgbClr val="7030A0"/>
                </a:solidFill>
                <a:latin typeface="Symbol" panose="05050102010706020507"/>
                <a:cs typeface="Times New Roman" panose="02020603050405020304"/>
              </a:rPr>
              <a:t>(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一</a:t>
            </a:r>
            <a:r>
              <a:rPr lang="en-US" altLang="zh-CN" b="1" kern="100" dirty="0">
                <a:solidFill>
                  <a:srgbClr val="7030A0"/>
                </a:solidFill>
                <a:latin typeface="Symbol" panose="05050102010706020507"/>
                <a:cs typeface="Times New Roman" panose="02020603050405020304"/>
              </a:rPr>
              <a:t>)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　</a:t>
            </a:r>
            <a:r>
              <a:rPr lang="en-US" altLang="zh-CN" b="1" kern="100" dirty="0" smtClean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zh-CN" altLang="zh-CN" b="1" kern="100" dirty="0" smtClean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查</a:t>
            </a:r>
            <a:r>
              <a:rPr lang="zh-CN" altLang="zh-CN" b="1" kern="100" dirty="0">
                <a:solidFill>
                  <a:srgbClr val="7030A0"/>
                </a:solidFill>
                <a:latin typeface="Times New Roman" panose="02020603050405020304"/>
                <a:cs typeface="Times New Roman" panose="02020603050405020304"/>
              </a:rPr>
              <a:t>理定律的理解及应用</a:t>
            </a:r>
            <a:endParaRPr lang="zh-CN" altLang="zh-CN" sz="1050" kern="100" dirty="0">
              <a:solidFill>
                <a:srgbClr val="7030A0"/>
              </a:solidFill>
              <a:cs typeface="Courier New" panose="02070309020205020404"/>
            </a:endParaRPr>
          </a:p>
          <a:p>
            <a:pPr indent="612140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问题驱动</a:t>
            </a:r>
            <a:r>
              <a:rPr lang="en-US" altLang="zh-CN" b="1" kern="100" dirty="0">
                <a:solidFill>
                  <a:srgbClr val="006666"/>
                </a:solidFill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]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>
              <a:tabLst>
                <a:tab pos="5581015" algn="l"/>
              </a:tabLst>
            </a:pP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我国民间常用</a:t>
            </a:r>
            <a:r>
              <a:rPr lang="en-US" altLang="zh-CN" b="1" kern="100" dirty="0">
                <a:cs typeface="Times New Roman" panose="02020603050405020304"/>
              </a:rPr>
              <a:t>“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拔火罐</a:t>
            </a:r>
            <a:r>
              <a:rPr lang="en-US" altLang="zh-CN" b="1" kern="100" dirty="0">
                <a:cs typeface="Times New Roman" panose="02020603050405020304"/>
              </a:rPr>
              <a:t>”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来治疗某些疾病，即用一个小罐，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将纸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0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燃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烧后放入罐内，然后迅速将火罐开口端紧压在人体的皮肤上，待</a:t>
            </a: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火</a:t>
            </a:r>
            <a:endParaRPr lang="en-US" altLang="zh-CN" b="1" kern="100" dirty="0" smtClean="0">
              <a:latin typeface="Times New Roman" panose="02020603050405020304"/>
              <a:cs typeface="Times New Roman" panose="02020603050405020304"/>
            </a:endParaRPr>
          </a:p>
          <a:p>
            <a:pPr indent="0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 panose="02020603050405020304"/>
                <a:cs typeface="Times New Roman" panose="02020603050405020304"/>
              </a:rPr>
              <a:t>罐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冷却后，火罐就被紧紧地</a:t>
            </a:r>
            <a:r>
              <a:rPr lang="en-US" altLang="zh-CN" b="1" kern="100" dirty="0">
                <a:cs typeface="Times New Roman" panose="02020603050405020304"/>
              </a:rPr>
              <a:t>“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吸</a:t>
            </a:r>
            <a:r>
              <a:rPr lang="en-US" altLang="zh-CN" b="1" kern="100" dirty="0">
                <a:cs typeface="Times New Roman" panose="02020603050405020304"/>
              </a:rPr>
              <a:t>”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在皮肤上。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火罐内的气体发生了怎样的变化？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提示：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火罐内的气体发生了等容变化。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试解释火罐被</a:t>
            </a:r>
            <a:r>
              <a:rPr lang="en-US" altLang="zh-CN" b="1" kern="100" dirty="0">
                <a:cs typeface="Times New Roman" panose="02020603050405020304"/>
              </a:rPr>
              <a:t>“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吸</a:t>
            </a:r>
            <a:r>
              <a:rPr lang="en-US" altLang="zh-CN" b="1" kern="100" dirty="0">
                <a:cs typeface="Times New Roman" panose="02020603050405020304"/>
              </a:rPr>
              <a:t>”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在皮肤上的原因。</a:t>
            </a:r>
            <a:endParaRPr lang="zh-CN" altLang="zh-CN" sz="1050" kern="100" dirty="0">
              <a:cs typeface="Courier New" panose="02070309020205020404"/>
            </a:endParaRPr>
          </a:p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提示：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火罐内的气体体积一定，冷却后气体的温度降低，压强减小，故在大气压力作用下被</a:t>
            </a:r>
            <a:r>
              <a:rPr lang="en-US" altLang="zh-CN" b="1" kern="100" dirty="0">
                <a:cs typeface="Times New Roman" panose="02020603050405020304"/>
              </a:rPr>
              <a:t>“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吸</a:t>
            </a:r>
            <a:r>
              <a:rPr lang="en-US" altLang="zh-CN" b="1" kern="100" dirty="0">
                <a:cs typeface="Times New Roman" panose="02020603050405020304"/>
              </a:rPr>
              <a:t>”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在皮肤上。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　　　　</a:t>
            </a: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 </a:t>
            </a:r>
            <a:endParaRPr lang="zh-CN" altLang="zh-CN" sz="1050" kern="100" dirty="0">
              <a:cs typeface="Courier New" panose="02070309020205020404"/>
            </a:endParaRPr>
          </a:p>
          <a:p>
            <a:endParaRPr lang="zh-CN" altLang="en-US" dirty="0"/>
          </a:p>
        </p:txBody>
      </p:sp>
      <p:pic>
        <p:nvPicPr>
          <p:cNvPr id="7171" name="Picture 3" descr="新课程学案2探究新知能.TIF"/>
          <p:cNvPicPr>
            <a:picLocks noChangeAspect="1" noChangeArrowheads="1"/>
          </p:cNvPicPr>
          <p:nvPr/>
        </p:nvPicPr>
        <p:blipFill>
          <a:blip r:embed="rId1" r:link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452" y="116632"/>
            <a:ext cx="4701439" cy="56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F:\粤教版物理选择性必修第三册\21XRJWL2-25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019" y="1988840"/>
            <a:ext cx="2016224" cy="1374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53775" y="908720"/>
            <a:ext cx="10672404" cy="4896546"/>
          </a:xfrm>
        </p:spPr>
        <p:txBody>
          <a:bodyPr/>
          <a:lstStyle/>
          <a:p>
            <a:pPr marL="360680" indent="-360680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重难释解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 panose="02010609060101010101" charset="-122"/>
                <a:cs typeface="Times New Roman" panose="02020603050405020304"/>
              </a:rPr>
              <a:t>]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ea typeface="黑体" panose="02010609060101010101" charset="-122"/>
                <a:cs typeface="Courier New" panose="02070309020205020404"/>
              </a:rPr>
              <a:t>1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．</a:t>
            </a:r>
            <a:r>
              <a:rPr lang="zh-CN" altLang="zh-CN" b="1" kern="100" dirty="0">
                <a:latin typeface="Times New Roman" panose="02020603050405020304"/>
                <a:ea typeface="黑体" panose="02010609060101010101" charset="-122"/>
                <a:cs typeface="Times New Roman" panose="02020603050405020304"/>
              </a:rPr>
              <a:t>对查理定律的理解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查理定律是实验定律，是由法国科学家查理通过实验发现的。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适用条件：气体质量一定，体积不变，压强不太大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小于几个大气压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，温度不太低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不低于零下几十摄氏度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 panose="02020603050405020304"/>
                <a:cs typeface="Courier New" panose="02070309020205020404"/>
              </a:rPr>
              <a:t>(3)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一定质量的某种气体在体积不变的情况下，升高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或降低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相同的温度，所增大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(</a:t>
            </a:r>
            <a:r>
              <a:rPr lang="zh-CN" altLang="zh-CN" b="1" kern="100" dirty="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或减小</a:t>
            </a:r>
            <a:r>
              <a:rPr lang="en-US" altLang="zh-CN" b="1" kern="100" dirty="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)</a:t>
            </a:r>
            <a:r>
              <a:rPr lang="zh-CN" altLang="zh-CN" b="1" kern="100" dirty="0">
                <a:latin typeface="Times New Roman" panose="02020603050405020304"/>
                <a:cs typeface="Times New Roman" panose="02020603050405020304"/>
              </a:rPr>
              <a:t>的压强是相同的。</a:t>
            </a:r>
            <a:endParaRPr lang="zh-CN" altLang="zh-CN" sz="1050" kern="100" dirty="0">
              <a:cs typeface="Courier New" panose="02070309020205020404"/>
            </a:endParaRPr>
          </a:p>
          <a:p>
            <a:pPr marL="360680" indent="-360680"/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4916</Words>
  <Application>WPS 演示</Application>
  <PresentationFormat>自定义</PresentationFormat>
  <Paragraphs>301</Paragraphs>
  <Slides>50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34</vt:i4>
      </vt:variant>
      <vt:variant>
        <vt:lpstr>幻灯片标题</vt:lpstr>
      </vt:variant>
      <vt:variant>
        <vt:i4>50</vt:i4>
      </vt:variant>
    </vt:vector>
  </HeadingPairs>
  <TitlesOfParts>
    <vt:vector size="103" baseType="lpstr">
      <vt:lpstr>Arial</vt:lpstr>
      <vt:lpstr>宋体</vt:lpstr>
      <vt:lpstr>Wingdings</vt:lpstr>
      <vt:lpstr>Times New Roman</vt:lpstr>
      <vt:lpstr>Times New Roman</vt:lpstr>
      <vt:lpstr>Courier New</vt:lpstr>
      <vt:lpstr>黑体</vt:lpstr>
      <vt:lpstr>楷体_GB2312</vt:lpstr>
      <vt:lpstr>Symbol</vt:lpstr>
      <vt:lpstr>IPAPANNEW</vt:lpstr>
      <vt:lpstr>Segoe Print</vt:lpstr>
      <vt:lpstr>微软雅黑</vt:lpstr>
      <vt:lpstr>Arial Unicode MS</vt:lpstr>
      <vt:lpstr>Calibri</vt:lpstr>
      <vt:lpstr>隶书</vt:lpstr>
      <vt:lpstr>MingLiU_HKSCS</vt:lpstr>
      <vt:lpstr>方正楷体简体</vt:lpstr>
      <vt:lpstr>隶书</vt:lpstr>
      <vt:lpstr>Office 主题​​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114514</cp:lastModifiedBy>
  <cp:revision>78</cp:revision>
  <dcterms:created xsi:type="dcterms:W3CDTF">2021-04-02T06:41:00Z</dcterms:created>
  <dcterms:modified xsi:type="dcterms:W3CDTF">2026-04-09T04:28:07Z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449C610D50914B75A9DDED9EF8A6A553_12</vt:lpwstr>
  </property>
</Properties>
</file>