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20" r:id="rId27"/>
    <p:sldId id="311" r:id="rId28"/>
    <p:sldId id="312" r:id="rId29"/>
    <p:sldId id="313" r:id="rId30"/>
    <p:sldId id="314" r:id="rId31"/>
    <p:sldId id="315" r:id="rId32"/>
    <p:sldId id="316" r:id="rId33"/>
    <p:sldId id="317" r:id="rId34"/>
    <p:sldId id="319" r:id="rId35"/>
    <p:sldId id="288" r:id="rId36"/>
    <p:sldId id="287" r:id="rId37"/>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7" autoAdjust="0"/>
  </p:normalViewPr>
  <p:slideViewPr>
    <p:cSldViewPr>
      <p:cViewPr varScale="1">
        <p:scale>
          <a:sx n="93" d="100"/>
          <a:sy n="93" d="100"/>
        </p:scale>
        <p:origin x="-1146" y="-96"/>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image" Target="../media/image27.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image" Target="../media/image31.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image" Target="../media/image3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image" Target="../media/image4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35</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31456;&#26411;&#23567;&#32467;&#19982;&#32032;&#20859;&#35780;&#20215;.TIF"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34917;&#22270;+1.TIF"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package" Target="../embeddings/Microsoft_Word_Document444444.docx"/></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8.emf"/><Relationship Id="rId4" Type="http://schemas.openxmlformats.org/officeDocument/2006/relationships/package" Target="../embeddings/Microsoft_Word_Document555555.docx"/></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6.vml"/><Relationship Id="rId5" Type="http://schemas.openxmlformats.org/officeDocument/2006/relationships/image" Target="../media/image9.emf"/><Relationship Id="rId4" Type="http://schemas.openxmlformats.org/officeDocument/2006/relationships/package" Target="../embeddings/Microsoft_Word_Document666666.docx"/></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7.vml"/><Relationship Id="rId5" Type="http://schemas.openxmlformats.org/officeDocument/2006/relationships/image" Target="../media/image10.emf"/><Relationship Id="rId4" Type="http://schemas.openxmlformats.org/officeDocument/2006/relationships/package" Target="../embeddings/Microsoft_Word_Document7777.docx"/></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oleObject" Target="../embeddings/oleObject8.bin"/><Relationship Id="rId7" Type="http://schemas.openxmlformats.org/officeDocument/2006/relationships/package" Target="../embeddings/Microsoft_Word_Document9999.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9.bin"/><Relationship Id="rId5" Type="http://schemas.openxmlformats.org/officeDocument/2006/relationships/image" Target="../media/image11.emf"/><Relationship Id="rId4" Type="http://schemas.openxmlformats.org/officeDocument/2006/relationships/package" Target="../embeddings/Microsoft_Word_Document998888.docx"/></Relationships>
</file>

<file path=ppt/slides/_rels/slide16.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oleObject" Target="../embeddings/oleObject10.bin"/><Relationship Id="rId7" Type="http://schemas.openxmlformats.org/officeDocument/2006/relationships/package" Target="../embeddings/Microsoft_Word_Document1211111111.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oleObject" Target="../embeddings/oleObject11.bin"/><Relationship Id="rId5" Type="http://schemas.openxmlformats.org/officeDocument/2006/relationships/image" Target="../media/image13.emf"/><Relationship Id="rId4" Type="http://schemas.openxmlformats.org/officeDocument/2006/relationships/package" Target="../embeddings/Microsoft_Word_Document111010101010.docx"/></Relationships>
</file>

<file path=ppt/slides/_rels/slide1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5-31.TIF" TargetMode="External"/><Relationship Id="rId7" Type="http://schemas.openxmlformats.org/officeDocument/2006/relationships/image" Target="file:///F:\&#31908;&#25945;&#29256;&#29289;&#29702;&#36873;&#25321;&#24615;&#24517;&#20462;&#31532;&#19977;&#20876;\21XRJWL5-34.TIF" TargetMode="Externa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file:///F:\&#31908;&#25945;&#29256;&#29289;&#29702;&#36873;&#25321;&#24615;&#24517;&#20462;&#31532;&#19977;&#20876;\21XRJWL5-33.TIF" TargetMode="Externa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xml"/><Relationship Id="rId1" Type="http://schemas.openxmlformats.org/officeDocument/2006/relationships/vmlDrawing" Target="../drawings/vmlDrawing10.vml"/><Relationship Id="rId5" Type="http://schemas.openxmlformats.org/officeDocument/2006/relationships/image" Target="../media/image18.emf"/><Relationship Id="rId4" Type="http://schemas.openxmlformats.org/officeDocument/2006/relationships/package" Target="../embeddings/Microsoft_Word_Document121312121212.docx"/></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oleObject" Target="../embeddings/oleObject13.bin"/><Relationship Id="rId7" Type="http://schemas.openxmlformats.org/officeDocument/2006/relationships/package" Target="../embeddings/Microsoft_Word_Document141514141414.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oleObject" Target="../embeddings/oleObject14.bin"/><Relationship Id="rId5" Type="http://schemas.openxmlformats.org/officeDocument/2006/relationships/image" Target="../media/image19.emf"/><Relationship Id="rId4" Type="http://schemas.openxmlformats.org/officeDocument/2006/relationships/package" Target="../embeddings/Microsoft_Word_Document131413131313.docx"/></Relationships>
</file>

<file path=ppt/slides/_rels/slide21.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oleObject" Target="../embeddings/oleObject15.bin"/><Relationship Id="rId7" Type="http://schemas.openxmlformats.org/officeDocument/2006/relationships/package" Target="../embeddings/Microsoft_Word_Document161716161616.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oleObject" Target="../embeddings/oleObject16.bin"/><Relationship Id="rId5" Type="http://schemas.openxmlformats.org/officeDocument/2006/relationships/image" Target="../media/image21.emf"/><Relationship Id="rId4" Type="http://schemas.openxmlformats.org/officeDocument/2006/relationships/package" Target="../embeddings/Microsoft_Word_Document151615151515.docx"/></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xml"/><Relationship Id="rId1" Type="http://schemas.openxmlformats.org/officeDocument/2006/relationships/vmlDrawing" Target="../drawings/vmlDrawing13.vml"/><Relationship Id="rId5" Type="http://schemas.openxmlformats.org/officeDocument/2006/relationships/image" Target="../media/image23.emf"/><Relationship Id="rId4" Type="http://schemas.openxmlformats.org/officeDocument/2006/relationships/package" Target="../embeddings/Microsoft_Word_Document1817171717.docx"/></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xml"/><Relationship Id="rId1" Type="http://schemas.openxmlformats.org/officeDocument/2006/relationships/vmlDrawing" Target="../drawings/vmlDrawing14.vml"/><Relationship Id="rId5" Type="http://schemas.openxmlformats.org/officeDocument/2006/relationships/image" Target="../media/image24.emf"/><Relationship Id="rId4" Type="http://schemas.openxmlformats.org/officeDocument/2006/relationships/package" Target="../embeddings/Microsoft_Word_Document181918181818.docx"/></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1.xml"/><Relationship Id="rId1" Type="http://schemas.openxmlformats.org/officeDocument/2006/relationships/vmlDrawing" Target="../drawings/vmlDrawing15.vml"/><Relationship Id="rId5" Type="http://schemas.openxmlformats.org/officeDocument/2006/relationships/image" Target="../media/image25.emf"/><Relationship Id="rId4" Type="http://schemas.openxmlformats.org/officeDocument/2006/relationships/package" Target="../embeddings/Microsoft_Word_Document191919.docx"/></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1.xml"/><Relationship Id="rId1" Type="http://schemas.openxmlformats.org/officeDocument/2006/relationships/vmlDrawing" Target="../drawings/vmlDrawing16.vml"/><Relationship Id="rId5" Type="http://schemas.openxmlformats.org/officeDocument/2006/relationships/image" Target="../media/image26.emf"/><Relationship Id="rId4" Type="http://schemas.openxmlformats.org/officeDocument/2006/relationships/package" Target="../embeddings/Microsoft_Word_Document202120202020.docx"/></Relationships>
</file>

<file path=ppt/slides/_rels/slide2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oleObject" Target="../embeddings/oleObject21.bin"/><Relationship Id="rId7" Type="http://schemas.openxmlformats.org/officeDocument/2006/relationships/package" Target="../embeddings/Microsoft_Word_Document2222.docx"/><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oleObject" Target="../embeddings/oleObject22.bin"/><Relationship Id="rId11" Type="http://schemas.openxmlformats.org/officeDocument/2006/relationships/image" Target="../media/image29.emf"/><Relationship Id="rId5" Type="http://schemas.openxmlformats.org/officeDocument/2006/relationships/image" Target="../media/image27.emf"/><Relationship Id="rId10" Type="http://schemas.openxmlformats.org/officeDocument/2006/relationships/package" Target="../embeddings/Microsoft_Word_Document2323.docx"/><Relationship Id="rId4" Type="http://schemas.openxmlformats.org/officeDocument/2006/relationships/package" Target="../embeddings/Microsoft_Word_Document2121.docx"/><Relationship Id="rId9" Type="http://schemas.openxmlformats.org/officeDocument/2006/relationships/oleObject" Target="../embeddings/oleObject23.bin"/></Relationships>
</file>

<file path=ppt/slides/_rels/slide2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WLXKCXALKXS4-33.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oleObject" Target="../embeddings/oleObject24.bin"/><Relationship Id="rId7" Type="http://schemas.openxmlformats.org/officeDocument/2006/relationships/image" Target="file:///\\Rm-013\&#26412;&#22320;&#30913;&#30424;%20(F)\&#19977;&#32500;&#35774;&#35745;%20&#29289;&#29702;%20&#36873;&#25321;&#24615;&#24517;&#20462;&#31532;&#19977;&#20876;%20&#31908;&#25945;&#29256;\21XRJWL5-35.TIF" TargetMode="External"/><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33.png"/><Relationship Id="rId5" Type="http://schemas.openxmlformats.org/officeDocument/2006/relationships/image" Target="../media/image31.emf"/><Relationship Id="rId10" Type="http://schemas.openxmlformats.org/officeDocument/2006/relationships/image" Target="../media/image32.emf"/><Relationship Id="rId4" Type="http://schemas.openxmlformats.org/officeDocument/2006/relationships/package" Target="../embeddings/Microsoft_Word_Document212424.docx"/><Relationship Id="rId9" Type="http://schemas.openxmlformats.org/officeDocument/2006/relationships/package" Target="../embeddings/Microsoft_Word_Document222525.docx"/></Relationships>
</file>

<file path=ppt/slides/_rels/slide29.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oleObject" Target="../embeddings/oleObject26.bin"/><Relationship Id="rId7" Type="http://schemas.openxmlformats.org/officeDocument/2006/relationships/package" Target="../embeddings/Microsoft_Word_Document242727.docx"/><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oleObject" Target="../embeddings/oleObject27.bin"/><Relationship Id="rId5" Type="http://schemas.openxmlformats.org/officeDocument/2006/relationships/image" Target="../media/image34.emf"/><Relationship Id="rId4" Type="http://schemas.openxmlformats.org/officeDocument/2006/relationships/package" Target="../embeddings/Microsoft_Word_Document232626.docx"/></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package" Target="../embeddings/Microsoft_Word_Document111111.docx"/></Relationships>
</file>

<file path=ppt/slides/_rels/slide30.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oleObject" Target="../embeddings/oleObject28.bin"/><Relationship Id="rId7" Type="http://schemas.openxmlformats.org/officeDocument/2006/relationships/package" Target="../embeddings/Microsoft_Word_Document262929.docx"/><Relationship Id="rId2" Type="http://schemas.openxmlformats.org/officeDocument/2006/relationships/slideLayout" Target="../slideLayouts/slideLayout1.xml"/><Relationship Id="rId1" Type="http://schemas.openxmlformats.org/officeDocument/2006/relationships/vmlDrawing" Target="../drawings/vmlDrawing20.vml"/><Relationship Id="rId6" Type="http://schemas.openxmlformats.org/officeDocument/2006/relationships/oleObject" Target="../embeddings/oleObject29.bin"/><Relationship Id="rId11" Type="http://schemas.openxmlformats.org/officeDocument/2006/relationships/image" Target="../media/image38.emf"/><Relationship Id="rId5" Type="http://schemas.openxmlformats.org/officeDocument/2006/relationships/image" Target="../media/image36.emf"/><Relationship Id="rId10" Type="http://schemas.openxmlformats.org/officeDocument/2006/relationships/package" Target="../embeddings/Microsoft_Word_Document273030.docx"/><Relationship Id="rId4" Type="http://schemas.openxmlformats.org/officeDocument/2006/relationships/package" Target="../embeddings/Microsoft_Word_Document252828.docx"/><Relationship Id="rId9" Type="http://schemas.openxmlformats.org/officeDocument/2006/relationships/oleObject" Target="../embeddings/oleObject30.bin"/></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Word_Document31.docx"/><Relationship Id="rId2" Type="http://schemas.openxmlformats.org/officeDocument/2006/relationships/slideLayout" Target="../slideLayouts/slideLayout1.xml"/><Relationship Id="rId1" Type="http://schemas.openxmlformats.org/officeDocument/2006/relationships/vmlDrawing" Target="../drawings/vmlDrawing21.vml"/><Relationship Id="rId4" Type="http://schemas.openxmlformats.org/officeDocument/2006/relationships/image" Target="../media/image39.emf"/></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32.docx"/><Relationship Id="rId2" Type="http://schemas.openxmlformats.org/officeDocument/2006/relationships/slideLayout" Target="../slideLayouts/slideLayout1.xml"/><Relationship Id="rId1" Type="http://schemas.openxmlformats.org/officeDocument/2006/relationships/vmlDrawing" Target="../drawings/vmlDrawing22.vml"/><Relationship Id="rId4" Type="http://schemas.openxmlformats.org/officeDocument/2006/relationships/image" Target="../media/image40.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oleObject" Target="../embeddings/oleObject31.bin"/><Relationship Id="rId7" Type="http://schemas.openxmlformats.org/officeDocument/2006/relationships/package" Target="../embeddings/Microsoft_Word_Document323534.docx"/><Relationship Id="rId2" Type="http://schemas.openxmlformats.org/officeDocument/2006/relationships/slideLayout" Target="../slideLayouts/slideLayout1.xml"/><Relationship Id="rId1" Type="http://schemas.openxmlformats.org/officeDocument/2006/relationships/vmlDrawing" Target="../drawings/vmlDrawing23.vml"/><Relationship Id="rId6" Type="http://schemas.openxmlformats.org/officeDocument/2006/relationships/oleObject" Target="../embeddings/oleObject32.bin"/><Relationship Id="rId5" Type="http://schemas.openxmlformats.org/officeDocument/2006/relationships/image" Target="../media/image41.emf"/><Relationship Id="rId4" Type="http://schemas.openxmlformats.org/officeDocument/2006/relationships/package" Target="../embeddings/Microsoft_Word_Document313433.docx"/></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35838;&#26102;&#36319;&#36394;&#26816;&#27979;word&#25991;&#20214;/&#27169;&#22359;&#32508;&#21512;&#26816;&#27979;.DOC" TargetMode="External"/><Relationship Id="rId5" Type="http://schemas.openxmlformats.org/officeDocument/2006/relationships/hyperlink" Target="../../&#35838;&#26102;&#36319;&#36394;&#26816;&#27979;word&#25991;&#20214;/&#31532;&#20116;&#31456;%20%20&#38454;&#27573;&#35780;&#20215;&#26597;&#32570;&#28431;.DOC" TargetMode="Externa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package" Target="../embeddings/Microsoft_Word_Document222222.docx"/></Relationships>
</file>

<file path=ppt/slides/_rels/slide6.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WLXKCXALKXS4-29.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package" Target="../embeddings/Microsoft_Word_Document333333.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78513" y="1052734"/>
            <a:ext cx="10975658" cy="4464498"/>
          </a:xfrm>
        </p:spPr>
        <p:txBody>
          <a:bodyPr/>
          <a:lstStyle/>
          <a:p>
            <a:pPr indent="0" algn="ctr">
              <a:tabLst>
                <a:tab pos="2700655" algn="l"/>
                <a:tab pos="5581015" algn="l"/>
              </a:tabLst>
            </a:pPr>
            <a:r>
              <a:rPr lang="zh-CN" altLang="zh-CN" b="1" kern="100" dirty="0">
                <a:solidFill>
                  <a:schemeClr val="accent2">
                    <a:lumMod val="50000"/>
                  </a:schemeClr>
                </a:solidFill>
                <a:latin typeface="Times New Roman"/>
                <a:cs typeface="Times New Roman"/>
              </a:rPr>
              <a:t>一、主干知识成体系</a:t>
            </a:r>
            <a:endParaRPr lang="zh-CN" altLang="zh-CN" sz="1050" kern="100" dirty="0">
              <a:solidFill>
                <a:schemeClr val="accent2">
                  <a:lumMod val="50000"/>
                </a:schemeClr>
              </a:solidFill>
              <a:cs typeface="Courier New"/>
            </a:endParaRPr>
          </a:p>
          <a:p>
            <a:endParaRPr lang="zh-CN" altLang="en-US" dirty="0"/>
          </a:p>
        </p:txBody>
      </p:sp>
      <p:pic>
        <p:nvPicPr>
          <p:cNvPr id="1026" name="Picture 2" descr="章末小结与素养评价.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48072" y="332656"/>
            <a:ext cx="9769995" cy="462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377507" y="404664"/>
            <a:ext cx="3881191" cy="523220"/>
          </a:xfrm>
          <a:prstGeom prst="rect">
            <a:avLst/>
          </a:prstGeom>
        </p:spPr>
        <p:txBody>
          <a:bodyPr wrap="none">
            <a:spAutoFit/>
          </a:bodyPr>
          <a:lstStyle/>
          <a:p>
            <a:r>
              <a:rPr lang="en-US" altLang="zh-CN" sz="2800" b="1" kern="100" dirty="0">
                <a:solidFill>
                  <a:schemeClr val="accent6">
                    <a:lumMod val="75000"/>
                  </a:schemeClr>
                </a:solidFill>
                <a:latin typeface="Times New Roman"/>
                <a:cs typeface="Courier New"/>
              </a:rPr>
              <a:t> </a:t>
            </a:r>
            <a:r>
              <a:rPr lang="zh-CN" altLang="zh-CN" sz="2800" b="1" kern="100" dirty="0">
                <a:solidFill>
                  <a:schemeClr val="accent6">
                    <a:lumMod val="75000"/>
                  </a:schemeClr>
                </a:solidFill>
                <a:latin typeface="Times New Roman"/>
                <a:cs typeface="Times New Roman"/>
              </a:rPr>
              <a:t>第五章　原子与原子核</a:t>
            </a:r>
            <a:endParaRPr lang="zh-CN" altLang="en-US" sz="2800" dirty="0">
              <a:solidFill>
                <a:schemeClr val="accent6">
                  <a:lumMod val="75000"/>
                </a:schemeClr>
              </a:solidFill>
            </a:endParaRPr>
          </a:p>
        </p:txBody>
      </p:sp>
      <p:pic>
        <p:nvPicPr>
          <p:cNvPr id="1027" name="Picture 3" descr="补图+1.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1129035" y="1707162"/>
            <a:ext cx="10153128" cy="4890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3219743"/>
              </p:ext>
            </p:extLst>
          </p:nvPr>
        </p:nvGraphicFramePr>
        <p:xfrm>
          <a:off x="521518" y="476672"/>
          <a:ext cx="10688637" cy="6002338"/>
        </p:xfrm>
        <a:graphic>
          <a:graphicData uri="http://schemas.openxmlformats.org/presentationml/2006/ole">
            <mc:AlternateContent xmlns:mc="http://schemas.openxmlformats.org/markup-compatibility/2006">
              <mc:Choice xmlns:v="urn:schemas-microsoft-com:vml" Requires="v">
                <p:oleObj spid="_x0000_s12309" name="文档" r:id="rId4" imgW="10808073" imgH="6042554" progId="Word.Document.12">
                  <p:embed/>
                </p:oleObj>
              </mc:Choice>
              <mc:Fallback>
                <p:oleObj name="文档" r:id="rId4" imgW="10808073" imgH="6042554" progId="Word.Document.12">
                  <p:embed/>
                  <p:pic>
                    <p:nvPicPr>
                      <p:cNvPr id="0" name=""/>
                      <p:cNvPicPr/>
                      <p:nvPr/>
                    </p:nvPicPr>
                    <p:blipFill>
                      <a:blip r:embed="rId5"/>
                      <a:stretch>
                        <a:fillRect/>
                      </a:stretch>
                    </p:blipFill>
                    <p:spPr>
                      <a:xfrm>
                        <a:off x="521518" y="476672"/>
                        <a:ext cx="10688637" cy="6002338"/>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480290883"/>
              </p:ext>
            </p:extLst>
          </p:nvPr>
        </p:nvGraphicFramePr>
        <p:xfrm>
          <a:off x="1129035" y="1484784"/>
          <a:ext cx="10299700" cy="3983038"/>
        </p:xfrm>
        <a:graphic>
          <a:graphicData uri="http://schemas.openxmlformats.org/presentationml/2006/ole">
            <mc:AlternateContent xmlns:mc="http://schemas.openxmlformats.org/markup-compatibility/2006">
              <mc:Choice xmlns:v="urn:schemas-microsoft-com:vml" Requires="v">
                <p:oleObj spid="_x0000_s11285" name="文档" r:id="rId4" imgW="10367808" imgH="4011093" progId="Word.Document.12">
                  <p:embed/>
                </p:oleObj>
              </mc:Choice>
              <mc:Fallback>
                <p:oleObj name="文档" r:id="rId4" imgW="10367808" imgH="4011093" progId="Word.Document.12">
                  <p:embed/>
                  <p:pic>
                    <p:nvPicPr>
                      <p:cNvPr id="0" name=""/>
                      <p:cNvPicPr/>
                      <p:nvPr/>
                    </p:nvPicPr>
                    <p:blipFill>
                      <a:blip r:embed="rId5"/>
                      <a:stretch>
                        <a:fillRect/>
                      </a:stretch>
                    </p:blipFill>
                    <p:spPr>
                      <a:xfrm>
                        <a:off x="1129035" y="1484784"/>
                        <a:ext cx="10299700" cy="3983038"/>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228300768"/>
              </p:ext>
            </p:extLst>
          </p:nvPr>
        </p:nvGraphicFramePr>
        <p:xfrm>
          <a:off x="838447" y="1530573"/>
          <a:ext cx="10299700" cy="4130675"/>
        </p:xfrm>
        <a:graphic>
          <a:graphicData uri="http://schemas.openxmlformats.org/presentationml/2006/ole">
            <mc:AlternateContent xmlns:mc="http://schemas.openxmlformats.org/markup-compatibility/2006">
              <mc:Choice xmlns:v="urn:schemas-microsoft-com:vml" Requires="v">
                <p:oleObj spid="_x0000_s10261" name="文档" r:id="rId4" imgW="10367808" imgH="4168743" progId="Word.Document.12">
                  <p:embed/>
                </p:oleObj>
              </mc:Choice>
              <mc:Fallback>
                <p:oleObj name="文档" r:id="rId4" imgW="10367808" imgH="4168743" progId="Word.Document.12">
                  <p:embed/>
                  <p:pic>
                    <p:nvPicPr>
                      <p:cNvPr id="0" name=""/>
                      <p:cNvPicPr/>
                      <p:nvPr/>
                    </p:nvPicPr>
                    <p:blipFill>
                      <a:blip r:embed="rId5"/>
                      <a:stretch>
                        <a:fillRect/>
                      </a:stretch>
                    </p:blipFill>
                    <p:spPr>
                      <a:xfrm>
                        <a:off x="838447" y="1530573"/>
                        <a:ext cx="10299700" cy="413067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625493341"/>
              </p:ext>
            </p:extLst>
          </p:nvPr>
        </p:nvGraphicFramePr>
        <p:xfrm>
          <a:off x="480963" y="980728"/>
          <a:ext cx="11202988" cy="3756025"/>
        </p:xfrm>
        <a:graphic>
          <a:graphicData uri="http://schemas.openxmlformats.org/presentationml/2006/ole">
            <mc:AlternateContent xmlns:mc="http://schemas.openxmlformats.org/markup-compatibility/2006">
              <mc:Choice xmlns:v="urn:schemas-microsoft-com:vml" Requires="v">
                <p:oleObj spid="_x0000_s9237" name="文档" r:id="rId4" imgW="11396282" imgH="3829042" progId="Word.Document.12">
                  <p:embed/>
                </p:oleObj>
              </mc:Choice>
              <mc:Fallback>
                <p:oleObj name="文档" r:id="rId4" imgW="11396282" imgH="3829042" progId="Word.Document.12">
                  <p:embed/>
                  <p:pic>
                    <p:nvPicPr>
                      <p:cNvPr id="0" name=""/>
                      <p:cNvPicPr/>
                      <p:nvPr/>
                    </p:nvPicPr>
                    <p:blipFill>
                      <a:blip r:embed="rId5"/>
                      <a:stretch>
                        <a:fillRect/>
                      </a:stretch>
                    </p:blipFill>
                    <p:spPr>
                      <a:xfrm>
                        <a:off x="480963" y="980728"/>
                        <a:ext cx="11202988" cy="375602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484784"/>
            <a:ext cx="10975658" cy="4176464"/>
          </a:xfrm>
        </p:spPr>
        <p:txBody>
          <a:bodyPr>
            <a:normAutofit/>
          </a:bodyPr>
          <a:lstStyle/>
          <a:p>
            <a:pPr indent="612140" algn="just">
              <a:lnSpc>
                <a:spcPct val="200000"/>
              </a:lnSpc>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ea typeface="楷体_GB2312"/>
                <a:cs typeface="Courier New"/>
              </a:rPr>
              <a:t>X</a:t>
            </a:r>
            <a:r>
              <a:rPr lang="zh-CN" altLang="zh-CN" b="1" kern="100" dirty="0">
                <a:latin typeface="Times New Roman"/>
                <a:ea typeface="楷体_GB2312"/>
                <a:cs typeface="Times New Roman"/>
              </a:rPr>
              <a:t>的中子数为</a:t>
            </a:r>
            <a:r>
              <a:rPr lang="en-US" altLang="zh-CN" b="1" kern="100" dirty="0">
                <a:latin typeface="Times New Roman"/>
                <a:ea typeface="楷体_GB2312"/>
                <a:cs typeface="Courier New"/>
              </a:rPr>
              <a:t>146</a:t>
            </a:r>
            <a:r>
              <a:rPr lang="zh-CN" altLang="zh-CN" b="1" kern="100" dirty="0">
                <a:latin typeface="Times New Roman"/>
                <a:ea typeface="楷体_GB2312"/>
                <a:cs typeface="Times New Roman"/>
              </a:rPr>
              <a:t>，质子数为</a:t>
            </a:r>
            <a:r>
              <a:rPr lang="en-US" altLang="zh-CN" b="1" kern="100" dirty="0">
                <a:latin typeface="Times New Roman"/>
                <a:ea typeface="楷体_GB2312"/>
                <a:cs typeface="Courier New"/>
              </a:rPr>
              <a:t>92</a:t>
            </a:r>
            <a:r>
              <a:rPr lang="zh-CN" altLang="zh-CN" b="1" kern="100" dirty="0">
                <a:latin typeface="Times New Roman"/>
                <a:ea typeface="楷体_GB2312"/>
                <a:cs typeface="Times New Roman"/>
              </a:rPr>
              <a:t>，质量数为</a:t>
            </a:r>
            <a:r>
              <a:rPr lang="en-US" altLang="zh-CN" b="1" kern="100" dirty="0">
                <a:latin typeface="Times New Roman"/>
                <a:ea typeface="楷体_GB2312"/>
                <a:cs typeface="Courier New"/>
              </a:rPr>
              <a:t>146</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92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238</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Y</a:t>
            </a:r>
            <a:r>
              <a:rPr lang="zh-CN" altLang="zh-CN" b="1" kern="100" dirty="0">
                <a:latin typeface="Times New Roman"/>
                <a:ea typeface="楷体_GB2312"/>
                <a:cs typeface="Times New Roman"/>
              </a:rPr>
              <a:t>的中子数为</a:t>
            </a:r>
            <a:r>
              <a:rPr lang="en-US" altLang="zh-CN" b="1" kern="100" dirty="0">
                <a:latin typeface="Times New Roman"/>
                <a:ea typeface="楷体_GB2312"/>
                <a:cs typeface="Courier New"/>
              </a:rPr>
              <a:t>124</a:t>
            </a:r>
            <a:r>
              <a:rPr lang="zh-CN" altLang="zh-CN" b="1" kern="100" dirty="0">
                <a:latin typeface="Times New Roman"/>
                <a:ea typeface="楷体_GB2312"/>
                <a:cs typeface="Times New Roman"/>
              </a:rPr>
              <a:t>，质子数为</a:t>
            </a:r>
            <a:r>
              <a:rPr lang="en-US" altLang="zh-CN" b="1" kern="100" dirty="0">
                <a:latin typeface="Times New Roman"/>
                <a:ea typeface="楷体_GB2312"/>
                <a:cs typeface="Courier New"/>
              </a:rPr>
              <a:t>82</a:t>
            </a:r>
            <a:r>
              <a:rPr lang="zh-CN" altLang="zh-CN" b="1" kern="100" dirty="0">
                <a:latin typeface="Times New Roman"/>
                <a:ea typeface="楷体_GB2312"/>
                <a:cs typeface="Times New Roman"/>
              </a:rPr>
              <a:t>，质量数为</a:t>
            </a:r>
            <a:r>
              <a:rPr lang="en-US" altLang="zh-CN" b="1" kern="100" dirty="0">
                <a:latin typeface="Times New Roman"/>
                <a:ea typeface="楷体_GB2312"/>
                <a:cs typeface="Courier New"/>
              </a:rPr>
              <a:t>124</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82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206</a:t>
            </a:r>
            <a:r>
              <a:rPr lang="zh-CN" altLang="zh-CN" b="1" kern="100" dirty="0">
                <a:latin typeface="Times New Roman"/>
                <a:ea typeface="楷体_GB2312"/>
                <a:cs typeface="Times New Roman"/>
              </a:rPr>
              <a:t>，质量数减少</a:t>
            </a:r>
            <a:r>
              <a:rPr lang="en-US" altLang="zh-CN" b="1" kern="100" dirty="0">
                <a:latin typeface="Times New Roman"/>
                <a:ea typeface="楷体_GB2312"/>
                <a:cs typeface="Courier New"/>
              </a:rPr>
              <a:t>238</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206</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32</a:t>
            </a:r>
            <a:r>
              <a:rPr lang="zh-CN" altLang="zh-CN" b="1" kern="100" dirty="0">
                <a:latin typeface="Times New Roman"/>
                <a:ea typeface="楷体_GB2312"/>
                <a:cs typeface="Times New Roman"/>
              </a:rPr>
              <a:t>，发生</a:t>
            </a:r>
            <a:r>
              <a:rPr lang="en-US" altLang="zh-CN" b="1" i="1" kern="100" dirty="0">
                <a:latin typeface="Times New Roman"/>
                <a:ea typeface="楷体_GB2312"/>
                <a:cs typeface="Courier New"/>
              </a:rPr>
              <a:t>α</a:t>
            </a:r>
            <a:r>
              <a:rPr lang="zh-CN" altLang="zh-CN" b="1" kern="100" dirty="0">
                <a:latin typeface="Times New Roman"/>
                <a:ea typeface="楷体_GB2312"/>
                <a:cs typeface="Times New Roman"/>
              </a:rPr>
              <a:t>衰变的次数为</a:t>
            </a:r>
            <a:r>
              <a:rPr lang="en-US" altLang="zh-CN" b="1" kern="100" dirty="0">
                <a:latin typeface="Times New Roman"/>
                <a:ea typeface="楷体_GB2312"/>
                <a:cs typeface="Courier New"/>
              </a:rPr>
              <a:t>32÷4</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8</a:t>
            </a:r>
            <a:r>
              <a:rPr lang="zh-CN" altLang="zh-CN" b="1" kern="100" dirty="0">
                <a:latin typeface="Times New Roman"/>
                <a:ea typeface="楷体_GB2312"/>
                <a:cs typeface="Times New Roman"/>
              </a:rPr>
              <a:t>，发生</a:t>
            </a:r>
            <a:r>
              <a:rPr lang="en-US" altLang="zh-CN" b="1" kern="100" dirty="0">
                <a:latin typeface="Times New Roman"/>
                <a:ea typeface="楷体_GB2312"/>
                <a:cs typeface="Courier New"/>
              </a:rPr>
              <a:t>β</a:t>
            </a:r>
            <a:r>
              <a:rPr lang="zh-CN" altLang="zh-CN" b="1" kern="100" dirty="0">
                <a:latin typeface="Times New Roman"/>
                <a:ea typeface="楷体_GB2312"/>
                <a:cs typeface="Times New Roman"/>
              </a:rPr>
              <a:t>衰变的次数为</a:t>
            </a:r>
            <a:r>
              <a:rPr lang="en-US" altLang="zh-CN" b="1" kern="100" dirty="0">
                <a:latin typeface="Times New Roman"/>
                <a:ea typeface="楷体_GB2312"/>
                <a:cs typeface="Courier New"/>
              </a:rPr>
              <a:t>82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(92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en-US" altLang="zh-CN" b="1" kern="100" dirty="0">
                <a:cs typeface="Times New Roman"/>
              </a:rPr>
              <a:t>×</a:t>
            </a:r>
            <a:r>
              <a:rPr lang="en-US" altLang="zh-CN" b="1" kern="100" dirty="0">
                <a:latin typeface="Times New Roman"/>
                <a:ea typeface="楷体_GB2312"/>
                <a:cs typeface="Courier New"/>
              </a:rPr>
              <a:t>8)</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a:t>
            </a:r>
            <a:r>
              <a:rPr lang="zh-CN" altLang="zh-CN" b="1" kern="100" dirty="0">
                <a:latin typeface="Times New Roman"/>
                <a:ea typeface="楷体_GB2312"/>
                <a:cs typeface="Times New Roman"/>
              </a:rPr>
              <a:t>，即在此过程中放射出电子的总个数为</a:t>
            </a:r>
            <a:r>
              <a:rPr lang="en-US" altLang="zh-CN" b="1" kern="100" dirty="0">
                <a:latin typeface="Times New Roman"/>
                <a:ea typeface="楷体_GB2312"/>
                <a:cs typeface="Courier New"/>
              </a:rPr>
              <a:t>6</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lnSpc>
                <a:spcPct val="200000"/>
              </a:lnSpc>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A</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3806459613"/>
              </p:ext>
            </p:extLst>
          </p:nvPr>
        </p:nvGraphicFramePr>
        <p:xfrm>
          <a:off x="841003" y="4070227"/>
          <a:ext cx="10367962" cy="1797050"/>
        </p:xfrm>
        <a:graphic>
          <a:graphicData uri="http://schemas.openxmlformats.org/presentationml/2006/ole">
            <mc:AlternateContent xmlns:mc="http://schemas.openxmlformats.org/markup-compatibility/2006">
              <mc:Choice xmlns:v="urn:schemas-microsoft-com:vml" Requires="v">
                <p:oleObj spid="_x0000_s8233" name="文档" r:id="rId4" imgW="10367808" imgH="1796785" progId="Word.Document.12">
                  <p:embed/>
                </p:oleObj>
              </mc:Choice>
              <mc:Fallback>
                <p:oleObj name="文档" r:id="rId4" imgW="10367808" imgH="1796785" progId="Word.Document.12">
                  <p:embed/>
                  <p:pic>
                    <p:nvPicPr>
                      <p:cNvPr id="0" name=""/>
                      <p:cNvPicPr/>
                      <p:nvPr/>
                    </p:nvPicPr>
                    <p:blipFill>
                      <a:blip r:embed="rId5"/>
                      <a:stretch>
                        <a:fillRect/>
                      </a:stretch>
                    </p:blipFill>
                    <p:spPr>
                      <a:xfrm>
                        <a:off x="841003" y="4070227"/>
                        <a:ext cx="10367962" cy="1797050"/>
                      </a:xfrm>
                      <a:prstGeom prst="rect">
                        <a:avLst/>
                      </a:prstGeom>
                    </p:spPr>
                  </p:pic>
                </p:oleObj>
              </mc:Fallback>
            </mc:AlternateContent>
          </a:graphicData>
        </a:graphic>
      </p:graphicFrame>
      <p:sp>
        <p:nvSpPr>
          <p:cNvPr id="6" name="矩形 5"/>
          <p:cNvSpPr/>
          <p:nvPr/>
        </p:nvSpPr>
        <p:spPr>
          <a:xfrm>
            <a:off x="1201043" y="5405612"/>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a:t>
            </a:r>
            <a:r>
              <a:rPr lang="zh-CN" altLang="zh-CN" sz="2400" b="1" kern="100" dirty="0">
                <a:latin typeface="Times New Roman"/>
                <a:ea typeface="楷体_GB2312"/>
                <a:cs typeface="Times New Roman"/>
              </a:rPr>
              <a:t>　</a:t>
            </a:r>
            <a:endParaRPr lang="zh-CN" altLang="en-US" sz="2400" dirty="0"/>
          </a:p>
        </p:txBody>
      </p:sp>
      <p:graphicFrame>
        <p:nvGraphicFramePr>
          <p:cNvPr id="2" name="对象 1"/>
          <p:cNvGraphicFramePr>
            <a:graphicFrameLocks noChangeAspect="1"/>
          </p:cNvGraphicFramePr>
          <p:nvPr>
            <p:extLst>
              <p:ext uri="{D42A27DB-BD31-4B8C-83A1-F6EECF244321}">
                <p14:modId xmlns:p14="http://schemas.microsoft.com/office/powerpoint/2010/main" val="537597854"/>
              </p:ext>
            </p:extLst>
          </p:nvPr>
        </p:nvGraphicFramePr>
        <p:xfrm>
          <a:off x="552971" y="476672"/>
          <a:ext cx="11093450" cy="3876675"/>
        </p:xfrm>
        <a:graphic>
          <a:graphicData uri="http://schemas.openxmlformats.org/presentationml/2006/ole">
            <mc:AlternateContent xmlns:mc="http://schemas.openxmlformats.org/markup-compatibility/2006">
              <mc:Choice xmlns:v="urn:schemas-microsoft-com:vml" Requires="v">
                <p:oleObj spid="_x0000_s8234" name="文档" r:id="rId7" imgW="11089704" imgH="3904029" progId="Word.Document.12">
                  <p:embed/>
                </p:oleObj>
              </mc:Choice>
              <mc:Fallback>
                <p:oleObj name="文档" r:id="rId7" imgW="11089704" imgH="3904029" progId="Word.Document.12">
                  <p:embed/>
                  <p:pic>
                    <p:nvPicPr>
                      <p:cNvPr id="0" name=""/>
                      <p:cNvPicPr/>
                      <p:nvPr/>
                    </p:nvPicPr>
                    <p:blipFill>
                      <a:blip r:embed="rId8"/>
                      <a:stretch>
                        <a:fillRect/>
                      </a:stretch>
                    </p:blipFill>
                    <p:spPr>
                      <a:xfrm>
                        <a:off x="552971" y="476672"/>
                        <a:ext cx="11093450" cy="387667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463388619"/>
              </p:ext>
            </p:extLst>
          </p:nvPr>
        </p:nvGraphicFramePr>
        <p:xfrm>
          <a:off x="735013" y="3238054"/>
          <a:ext cx="10626725" cy="3100388"/>
        </p:xfrm>
        <a:graphic>
          <a:graphicData uri="http://schemas.openxmlformats.org/presentationml/2006/ole">
            <mc:AlternateContent xmlns:mc="http://schemas.openxmlformats.org/markup-compatibility/2006">
              <mc:Choice xmlns:v="urn:schemas-microsoft-com:vml" Requires="v">
                <p:oleObj spid="_x0000_s7209" name="文档" r:id="rId4" imgW="11061297" imgH="3234717" progId="Word.Document.12">
                  <p:embed/>
                </p:oleObj>
              </mc:Choice>
              <mc:Fallback>
                <p:oleObj name="文档" r:id="rId4" imgW="11061297" imgH="3234717" progId="Word.Document.12">
                  <p:embed/>
                  <p:pic>
                    <p:nvPicPr>
                      <p:cNvPr id="0" name=""/>
                      <p:cNvPicPr/>
                      <p:nvPr/>
                    </p:nvPicPr>
                    <p:blipFill>
                      <a:blip r:embed="rId5"/>
                      <a:stretch>
                        <a:fillRect/>
                      </a:stretch>
                    </p:blipFill>
                    <p:spPr>
                      <a:xfrm>
                        <a:off x="735013" y="3238054"/>
                        <a:ext cx="10626725" cy="3100388"/>
                      </a:xfrm>
                      <a:prstGeom prst="rect">
                        <a:avLst/>
                      </a:prstGeom>
                    </p:spPr>
                  </p:pic>
                </p:oleObj>
              </mc:Fallback>
            </mc:AlternateContent>
          </a:graphicData>
        </a:graphic>
      </p:graphicFrame>
      <p:sp>
        <p:nvSpPr>
          <p:cNvPr id="6" name="矩形 5"/>
          <p:cNvSpPr/>
          <p:nvPr/>
        </p:nvSpPr>
        <p:spPr>
          <a:xfrm>
            <a:off x="708169" y="6187083"/>
            <a:ext cx="164500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D</a:t>
            </a:r>
            <a:r>
              <a:rPr lang="zh-CN" altLang="zh-CN" sz="2400" b="1" kern="100" dirty="0">
                <a:latin typeface="Times New Roman"/>
                <a:ea typeface="楷体_GB2312"/>
                <a:cs typeface="Times New Roman"/>
              </a:rPr>
              <a:t>　</a:t>
            </a:r>
            <a:endParaRPr lang="zh-CN" altLang="en-US" sz="2400" dirty="0"/>
          </a:p>
        </p:txBody>
      </p:sp>
      <p:graphicFrame>
        <p:nvGraphicFramePr>
          <p:cNvPr id="2" name="对象 1"/>
          <p:cNvGraphicFramePr>
            <a:graphicFrameLocks noChangeAspect="1"/>
          </p:cNvGraphicFramePr>
          <p:nvPr>
            <p:extLst>
              <p:ext uri="{D42A27DB-BD31-4B8C-83A1-F6EECF244321}">
                <p14:modId xmlns:p14="http://schemas.microsoft.com/office/powerpoint/2010/main" val="1952819872"/>
              </p:ext>
            </p:extLst>
          </p:nvPr>
        </p:nvGraphicFramePr>
        <p:xfrm>
          <a:off x="797668" y="404664"/>
          <a:ext cx="11204575" cy="4486275"/>
        </p:xfrm>
        <a:graphic>
          <a:graphicData uri="http://schemas.openxmlformats.org/presentationml/2006/ole">
            <mc:AlternateContent xmlns:mc="http://schemas.openxmlformats.org/markup-compatibility/2006">
              <mc:Choice xmlns:v="urn:schemas-microsoft-com:vml" Requires="v">
                <p:oleObj spid="_x0000_s7210" name="文档" r:id="rId7" imgW="11195823" imgH="4493833" progId="Word.Document.12">
                  <p:embed/>
                </p:oleObj>
              </mc:Choice>
              <mc:Fallback>
                <p:oleObj name="文档" r:id="rId7" imgW="11195823" imgH="4493833" progId="Word.Document.12">
                  <p:embed/>
                  <p:pic>
                    <p:nvPicPr>
                      <p:cNvPr id="0" name=""/>
                      <p:cNvPicPr/>
                      <p:nvPr/>
                    </p:nvPicPr>
                    <p:blipFill>
                      <a:blip r:embed="rId8"/>
                      <a:stretch>
                        <a:fillRect/>
                      </a:stretch>
                    </p:blipFill>
                    <p:spPr>
                      <a:xfrm>
                        <a:off x="797668" y="404664"/>
                        <a:ext cx="11204575" cy="448627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1196752"/>
            <a:ext cx="10975658" cy="4464498"/>
          </a:xfrm>
        </p:spPr>
        <p:txBody>
          <a:bodyPr/>
          <a:lstStyle/>
          <a:p>
            <a:pPr indent="0" algn="ctr">
              <a:tabLst>
                <a:tab pos="2700338" algn="l"/>
                <a:tab pos="5580063" algn="l"/>
              </a:tabLst>
            </a:pP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三</a:t>
            </a: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核能的计算方法</a:t>
            </a:r>
            <a:endParaRPr lang="zh-CN" altLang="zh-CN" sz="1050" kern="100" dirty="0">
              <a:solidFill>
                <a:schemeClr val="accent3">
                  <a:lumMod val="75000"/>
                </a:schemeClr>
              </a:solidFill>
              <a:cs typeface="Courier New"/>
            </a:endParaRPr>
          </a:p>
          <a:p>
            <a:pPr indent="0" algn="just">
              <a:tabLst>
                <a:tab pos="2700338" algn="l"/>
                <a:tab pos="5580063"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．三个角度的比</a:t>
            </a:r>
            <a:r>
              <a:rPr lang="zh-CN" altLang="zh-CN" b="1" kern="100" dirty="0" smtClean="0">
                <a:latin typeface="Times New Roman"/>
                <a:ea typeface="黑体"/>
                <a:cs typeface="Times New Roman"/>
              </a:rPr>
              <a:t>较</a:t>
            </a:r>
            <a:endParaRPr lang="zh-CN" altLang="zh-CN" sz="1050" kern="100" dirty="0">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3727022173"/>
              </p:ext>
            </p:extLst>
          </p:nvPr>
        </p:nvGraphicFramePr>
        <p:xfrm>
          <a:off x="666227" y="2708920"/>
          <a:ext cx="10975976" cy="2708880"/>
        </p:xfrm>
        <a:graphic>
          <a:graphicData uri="http://schemas.openxmlformats.org/drawingml/2006/table">
            <a:tbl>
              <a:tblPr/>
              <a:tblGrid>
                <a:gridCol w="847963"/>
                <a:gridCol w="2927213"/>
                <a:gridCol w="3744416"/>
                <a:gridCol w="3456384"/>
              </a:tblGrid>
              <a:tr h="504056">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角度</a:t>
                      </a:r>
                      <a:endParaRPr lang="zh-CN" sz="2400" kern="100" dirty="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放射</a:t>
                      </a:r>
                      <a:endParaRPr lang="zh-CN" sz="2400" kern="100" dirty="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核反应</a:t>
                      </a:r>
                      <a:endParaRPr lang="zh-CN" sz="2400" kern="10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核能</a:t>
                      </a:r>
                      <a:endParaRPr lang="zh-CN" sz="2400" kern="10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160240">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情境</a:t>
                      </a:r>
                      <a:endParaRPr lang="zh-CN" sz="2400" kern="100" dirty="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endParaRPr lang="zh-CN" sz="2400" kern="100" dirty="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endParaRPr lang="zh-CN" sz="2400" kern="10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endParaRPr lang="zh-CN" sz="2400" kern="100" dirty="0">
                        <a:effectLst/>
                        <a:latin typeface="宋体"/>
                        <a:cs typeface="Courier New"/>
                      </a:endParaRPr>
                    </a:p>
                  </a:txBody>
                  <a:tcPr marL="64197" marR="64197"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pic>
        <p:nvPicPr>
          <p:cNvPr id="6150" name="Picture 6" descr="F:\粤教版物理选择性必修第三册\21XRJWL5-3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852895" y="3501008"/>
            <a:ext cx="1868428" cy="1366162"/>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descr="F:\粤教版物理选择性必修第三册\21XRJWL5-33.TIF"/>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305499" y="3645024"/>
            <a:ext cx="2304256" cy="121834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F:\粤教版物理选择性必修第三册\21XRJWL5-34.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9121923" y="3553152"/>
            <a:ext cx="1800200" cy="1676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67084293"/>
              </p:ext>
            </p:extLst>
          </p:nvPr>
        </p:nvGraphicFramePr>
        <p:xfrm>
          <a:off x="561007" y="2204864"/>
          <a:ext cx="11225212" cy="3225800"/>
        </p:xfrm>
        <a:graphic>
          <a:graphicData uri="http://schemas.openxmlformats.org/presentationml/2006/ole">
            <mc:AlternateContent xmlns:mc="http://schemas.openxmlformats.org/markup-compatibility/2006">
              <mc:Choice xmlns:v="urn:schemas-microsoft-com:vml" Requires="v">
                <p:oleObj spid="_x0000_s14359" name="文档" r:id="rId4" imgW="11622779" imgH="3321821" progId="Word.Document.12">
                  <p:embed/>
                </p:oleObj>
              </mc:Choice>
              <mc:Fallback>
                <p:oleObj name="文档" r:id="rId4" imgW="11622779" imgH="3321821" progId="Word.Document.12">
                  <p:embed/>
                  <p:pic>
                    <p:nvPicPr>
                      <p:cNvPr id="0" name=""/>
                      <p:cNvPicPr/>
                      <p:nvPr/>
                    </p:nvPicPr>
                    <p:blipFill>
                      <a:blip r:embed="rId5"/>
                      <a:stretch>
                        <a:fillRect/>
                      </a:stretch>
                    </p:blipFill>
                    <p:spPr>
                      <a:xfrm>
                        <a:off x="561007" y="2204864"/>
                        <a:ext cx="11225212" cy="3225800"/>
                      </a:xfrm>
                      <a:prstGeom prst="rect">
                        <a:avLst/>
                      </a:prstGeom>
                    </p:spPr>
                  </p:pic>
                </p:oleObj>
              </mc:Fallback>
            </mc:AlternateContent>
          </a:graphicData>
        </a:graphic>
      </p:graphicFrame>
      <p:sp>
        <p:nvSpPr>
          <p:cNvPr id="5" name="矩形 4"/>
          <p:cNvSpPr/>
          <p:nvPr/>
        </p:nvSpPr>
        <p:spPr>
          <a:xfrm>
            <a:off x="849039" y="1700808"/>
            <a:ext cx="803425" cy="461665"/>
          </a:xfrm>
          <a:prstGeom prst="rect">
            <a:avLst/>
          </a:prstGeom>
        </p:spPr>
        <p:txBody>
          <a:bodyPr wrap="none">
            <a:spAutoFit/>
          </a:bodyPr>
          <a:lstStyle/>
          <a:p>
            <a:r>
              <a:rPr lang="zh-CN" altLang="en-US" sz="2400" b="1" kern="100" dirty="0">
                <a:solidFill>
                  <a:prstClr val="black"/>
                </a:solidFill>
                <a:latin typeface="Times New Roman"/>
                <a:ea typeface="黑体"/>
                <a:cs typeface="Times New Roman"/>
              </a:rPr>
              <a:t>续表</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12774"/>
            <a:ext cx="10975658" cy="4536506"/>
          </a:xfrm>
        </p:spPr>
        <p:txBody>
          <a:bodyPr>
            <a:normAutofit/>
          </a:bodyPr>
          <a:lstStyle/>
          <a:p>
            <a:pPr marL="360363" indent="-360363"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核能的计算方法</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根据</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mc</a:t>
            </a:r>
            <a:r>
              <a:rPr lang="en-US" altLang="zh-CN" b="1" kern="100" baseline="30000" dirty="0">
                <a:latin typeface="Times New Roman"/>
                <a:cs typeface="Courier New"/>
              </a:rPr>
              <a:t>2</a:t>
            </a:r>
            <a:r>
              <a:rPr lang="zh-CN" altLang="zh-CN" b="1" kern="100" dirty="0">
                <a:latin typeface="Times New Roman"/>
                <a:cs typeface="Times New Roman"/>
              </a:rPr>
              <a:t>计算时，</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的单位是</a:t>
            </a:r>
            <a:r>
              <a:rPr lang="en-US" altLang="zh-CN" b="1" kern="100" dirty="0">
                <a:latin typeface="Times New Roman"/>
                <a:cs typeface="Courier New"/>
              </a:rPr>
              <a:t>“kg”</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的单位是</a:t>
            </a:r>
            <a:r>
              <a:rPr lang="en-US" altLang="zh-CN" b="1" kern="100" dirty="0">
                <a:latin typeface="Times New Roman"/>
                <a:cs typeface="Courier New"/>
              </a:rPr>
              <a:t>“m/s”</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的单位是</a:t>
            </a:r>
            <a:r>
              <a:rPr lang="en-US" altLang="zh-CN" b="1" kern="100" dirty="0">
                <a:latin typeface="Times New Roman"/>
                <a:cs typeface="Courier New"/>
              </a:rPr>
              <a:t>“J”</a:t>
            </a:r>
            <a:r>
              <a:rPr lang="zh-CN" altLang="zh-CN" b="1" kern="100" dirty="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根据</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m</a:t>
            </a:r>
            <a:r>
              <a:rPr lang="en-US" altLang="zh-CN" b="1" kern="100" dirty="0">
                <a:cs typeface="Times New Roman"/>
              </a:rPr>
              <a:t>×</a:t>
            </a:r>
            <a:r>
              <a:rPr lang="en-US" altLang="zh-CN" b="1" kern="100" dirty="0">
                <a:latin typeface="Times New Roman"/>
                <a:cs typeface="Courier New"/>
              </a:rPr>
              <a:t>931.5 MeV/u</a:t>
            </a:r>
            <a:r>
              <a:rPr lang="zh-CN" altLang="zh-CN" b="1" kern="100" dirty="0">
                <a:latin typeface="Times New Roman"/>
                <a:cs typeface="Times New Roman"/>
              </a:rPr>
              <a:t>计算时，</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的单位是</a:t>
            </a:r>
            <a:r>
              <a:rPr lang="en-US" altLang="zh-CN" b="1" kern="100" dirty="0">
                <a:latin typeface="Times New Roman"/>
                <a:cs typeface="Courier New"/>
              </a:rPr>
              <a:t>“u”</a:t>
            </a:r>
            <a:r>
              <a:rPr lang="zh-CN" altLang="zh-CN" b="1" kern="100" dirty="0">
                <a:latin typeface="Times New Roman"/>
                <a:cs typeface="Times New Roman"/>
              </a:rPr>
              <a:t>，</a:t>
            </a:r>
            <a:r>
              <a:rPr lang="en-US" altLang="zh-CN" b="1" kern="100" dirty="0">
                <a:latin typeface="Times New Roman"/>
                <a:cs typeface="Courier New"/>
              </a:rPr>
              <a:t>Δ</a:t>
            </a:r>
            <a:r>
              <a:rPr lang="en-US" altLang="zh-CN" b="1" i="1" kern="100" dirty="0">
                <a:latin typeface="Times New Roman"/>
                <a:cs typeface="Courier New"/>
              </a:rPr>
              <a:t>E</a:t>
            </a:r>
            <a:r>
              <a:rPr lang="zh-CN" altLang="zh-CN" b="1" kern="100" dirty="0">
                <a:latin typeface="Times New Roman"/>
                <a:cs typeface="Times New Roman"/>
              </a:rPr>
              <a:t>的单位是</a:t>
            </a:r>
            <a:r>
              <a:rPr lang="en-US" altLang="zh-CN" b="1" kern="100" dirty="0">
                <a:latin typeface="Times New Roman"/>
                <a:cs typeface="Courier New"/>
              </a:rPr>
              <a:t>“MeV”</a:t>
            </a:r>
            <a:r>
              <a:rPr lang="zh-CN" altLang="zh-CN" b="1" kern="100" dirty="0">
                <a:latin typeface="Times New Roman"/>
                <a:cs typeface="Times New Roman"/>
              </a:rPr>
              <a:t>；</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利用阿伏伽德罗常数计算核能；</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根据动量守恒和能量守恒计算核能；</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(5)</a:t>
            </a:r>
            <a:r>
              <a:rPr lang="zh-CN" altLang="zh-CN" b="1" kern="100" dirty="0">
                <a:latin typeface="Times New Roman"/>
                <a:cs typeface="Times New Roman"/>
              </a:rPr>
              <a:t>利用平均结合能计算核能，核反应前系统内所有原子核的总结合能与反应后生成的所有新核的总结合能之差，就是核反应所释放的核能。</a:t>
            </a:r>
            <a:r>
              <a:rPr lang="en-US" altLang="zh-CN" b="1" kern="100" dirty="0">
                <a:latin typeface="Times New Roman"/>
                <a:cs typeface="Courier New"/>
              </a:rPr>
              <a:t> </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404664"/>
            <a:ext cx="11449272" cy="5949282"/>
          </a:xfrm>
        </p:spPr>
        <p:txBody>
          <a:bodyPr>
            <a:normAutofit lnSpcReduction="10000"/>
          </a:bodyPr>
          <a:lstStyle/>
          <a:p>
            <a:pPr marL="452438" indent="-452438" algn="ctr">
              <a:tabLst>
                <a:tab pos="2700655" algn="l"/>
                <a:tab pos="5581015" algn="l"/>
              </a:tabLst>
            </a:pPr>
            <a:r>
              <a:rPr lang="zh-CN" altLang="zh-CN" b="1" kern="100" dirty="0">
                <a:solidFill>
                  <a:schemeClr val="accent2">
                    <a:lumMod val="50000"/>
                  </a:schemeClr>
                </a:solidFill>
                <a:latin typeface="Times New Roman"/>
                <a:cs typeface="Times New Roman"/>
              </a:rPr>
              <a:t>二、迁移交汇辨析清</a:t>
            </a:r>
            <a:endParaRPr lang="zh-CN" altLang="zh-CN" sz="1050" kern="100" dirty="0">
              <a:solidFill>
                <a:schemeClr val="accent2">
                  <a:lumMod val="50000"/>
                </a:schemeClr>
              </a:solidFill>
              <a:cs typeface="Courier New"/>
            </a:endParaRPr>
          </a:p>
          <a:p>
            <a:pPr marL="452438" indent="-452438" algn="ctr">
              <a:tabLst>
                <a:tab pos="2700655" algn="l"/>
                <a:tab pos="5581015" algn="l"/>
              </a:tabLst>
            </a:pP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一</a:t>
            </a: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原子跃迁的条件及规律</a:t>
            </a:r>
            <a:endParaRPr lang="zh-CN" altLang="zh-CN" sz="1050" kern="100" dirty="0">
              <a:solidFill>
                <a:schemeClr val="accent3">
                  <a:lumMod val="75000"/>
                </a:schemeClr>
              </a:solidFill>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ea typeface="黑体"/>
                <a:cs typeface="Times New Roman"/>
              </a:rPr>
              <a:t>．</a:t>
            </a:r>
            <a:r>
              <a:rPr lang="zh-CN" altLang="zh-CN" b="1" kern="100" dirty="0">
                <a:latin typeface="Times New Roman"/>
                <a:cs typeface="Times New Roman"/>
              </a:rPr>
              <a:t>原子跃迁的条件：辐射</a:t>
            </a:r>
            <a:r>
              <a:rPr lang="en-US" altLang="zh-CN" b="1" kern="100" dirty="0">
                <a:latin typeface="Times New Roman"/>
                <a:cs typeface="Courier New"/>
              </a:rPr>
              <a:t>(</a:t>
            </a:r>
            <a:r>
              <a:rPr lang="zh-CN" altLang="zh-CN" b="1" kern="100" dirty="0">
                <a:latin typeface="Times New Roman"/>
                <a:ea typeface="楷体_GB2312"/>
                <a:cs typeface="Times New Roman"/>
              </a:rPr>
              <a:t>或吸收</a:t>
            </a:r>
            <a:r>
              <a:rPr lang="en-US" altLang="zh-CN" b="1" kern="100" dirty="0">
                <a:latin typeface="Times New Roman"/>
                <a:cs typeface="Courier New"/>
              </a:rPr>
              <a:t>)</a:t>
            </a:r>
            <a:r>
              <a:rPr lang="zh-CN" altLang="zh-CN" b="1" kern="100" dirty="0">
                <a:latin typeface="Times New Roman"/>
                <a:cs typeface="Times New Roman"/>
              </a:rPr>
              <a:t>的光子能量</a:t>
            </a:r>
            <a:r>
              <a:rPr lang="en-US" altLang="zh-CN" b="1" i="1" kern="100" dirty="0">
                <a:latin typeface="Times New Roman"/>
                <a:cs typeface="Courier New"/>
              </a:rPr>
              <a:t>hν</a:t>
            </a:r>
            <a:r>
              <a:rPr lang="zh-CN" altLang="zh-CN" b="1" kern="100" dirty="0">
                <a:latin typeface="Times New Roman"/>
                <a:cs typeface="Times New Roman"/>
              </a:rPr>
              <a:t>＝</a:t>
            </a:r>
            <a:r>
              <a:rPr lang="en-US" altLang="zh-CN" b="1" i="1" kern="100" dirty="0">
                <a:latin typeface="Times New Roman"/>
                <a:cs typeface="Courier New"/>
              </a:rPr>
              <a:t>E</a:t>
            </a:r>
            <a:r>
              <a:rPr lang="en-US" altLang="zh-CN" b="1" i="1" kern="100" baseline="-250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E</a:t>
            </a:r>
            <a:r>
              <a:rPr lang="en-US" altLang="zh-CN" b="1" i="1" kern="100" baseline="-25000" dirty="0">
                <a:latin typeface="Times New Roman"/>
                <a:cs typeface="Courier New"/>
              </a:rPr>
              <a:t>n</a:t>
            </a:r>
            <a:r>
              <a:rPr lang="zh-CN" altLang="zh-CN" b="1" kern="100" dirty="0">
                <a:latin typeface="Times New Roman"/>
                <a:cs typeface="Times New Roman"/>
              </a:rPr>
              <a:t>适用于光子和原子作用而使原子在各定态之间跃迁的情况，对于光子和原子作用而使原子电离，以及实物粒子和原子作用而使原子激发的情况，则不受此条件的限制。这是因为，原子一旦电离，原子结构即被破坏，因而不再遵守有关原子结构的理论。基态氢原子的电离能为</a:t>
            </a:r>
            <a:r>
              <a:rPr lang="en-US" altLang="zh-CN" b="1" kern="100" dirty="0">
                <a:latin typeface="Times New Roman"/>
                <a:cs typeface="Courier New"/>
              </a:rPr>
              <a:t>13.6 eV</a:t>
            </a:r>
            <a:r>
              <a:rPr lang="zh-CN" altLang="zh-CN" b="1" kern="100" dirty="0">
                <a:latin typeface="Times New Roman"/>
                <a:cs typeface="Times New Roman"/>
              </a:rPr>
              <a:t>，只要能量大于或等于</a:t>
            </a:r>
            <a:r>
              <a:rPr lang="en-US" altLang="zh-CN" b="1" kern="100" dirty="0">
                <a:latin typeface="Times New Roman"/>
                <a:cs typeface="Courier New"/>
              </a:rPr>
              <a:t>13.6 eV</a:t>
            </a:r>
            <a:r>
              <a:rPr lang="zh-CN" altLang="zh-CN" b="1" kern="100" dirty="0">
                <a:latin typeface="Times New Roman"/>
                <a:cs typeface="Times New Roman"/>
              </a:rPr>
              <a:t>的光子都能使基态的氢原子吸收而发生电离，只不过入射光子的能量越大，原子电离后产生的自由电子的动能越大。至于实物粒子和原子碰撞的情况，由于实物粒子的动能可全部或部分地被原子吸收，所以只要入射粒子的动能大于或等于原子某两定态能量之差，也可以使原子受激发而向较高能级跃迁。</a:t>
            </a:r>
            <a:endParaRPr lang="zh-CN" altLang="zh-CN" sz="1050" kern="100" dirty="0">
              <a:cs typeface="Courier New"/>
            </a:endParaRPr>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81433195"/>
              </p:ext>
            </p:extLst>
          </p:nvPr>
        </p:nvGraphicFramePr>
        <p:xfrm>
          <a:off x="335706" y="332656"/>
          <a:ext cx="11666537" cy="4203700"/>
        </p:xfrm>
        <a:graphic>
          <a:graphicData uri="http://schemas.openxmlformats.org/presentationml/2006/ole">
            <mc:AlternateContent xmlns:mc="http://schemas.openxmlformats.org/markup-compatibility/2006">
              <mc:Choice xmlns:v="urn:schemas-microsoft-com:vml" Requires="v">
                <p:oleObj spid="_x0000_s16426" name="文档" r:id="rId4" imgW="12074914" imgH="4378224" progId="Word.Document.12">
                  <p:embed/>
                </p:oleObj>
              </mc:Choice>
              <mc:Fallback>
                <p:oleObj name="文档" r:id="rId4" imgW="12074914" imgH="4378224" progId="Word.Document.12">
                  <p:embed/>
                  <p:pic>
                    <p:nvPicPr>
                      <p:cNvPr id="0" name=""/>
                      <p:cNvPicPr/>
                      <p:nvPr/>
                    </p:nvPicPr>
                    <p:blipFill>
                      <a:blip r:embed="rId5"/>
                      <a:stretch>
                        <a:fillRect/>
                      </a:stretch>
                    </p:blipFill>
                    <p:spPr>
                      <a:xfrm>
                        <a:off x="335706" y="332656"/>
                        <a:ext cx="11666537" cy="42037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543385211"/>
              </p:ext>
            </p:extLst>
          </p:nvPr>
        </p:nvGraphicFramePr>
        <p:xfrm>
          <a:off x="399975" y="4292823"/>
          <a:ext cx="11098212" cy="2312987"/>
        </p:xfrm>
        <a:graphic>
          <a:graphicData uri="http://schemas.openxmlformats.org/presentationml/2006/ole">
            <mc:AlternateContent xmlns:mc="http://schemas.openxmlformats.org/markup-compatibility/2006">
              <mc:Choice xmlns:v="urn:schemas-microsoft-com:vml" Requires="v">
                <p:oleObj spid="_x0000_s16427" name="文档" r:id="rId7" imgW="11423509" imgH="2391035" progId="Word.Document.12">
                  <p:embed/>
                </p:oleObj>
              </mc:Choice>
              <mc:Fallback>
                <p:oleObj name="文档" r:id="rId7" imgW="11423509" imgH="2391035" progId="Word.Document.12">
                  <p:embed/>
                  <p:pic>
                    <p:nvPicPr>
                      <p:cNvPr id="0" name=""/>
                      <p:cNvPicPr/>
                      <p:nvPr/>
                    </p:nvPicPr>
                    <p:blipFill>
                      <a:blip r:embed="rId8"/>
                      <a:stretch>
                        <a:fillRect/>
                      </a:stretch>
                    </p:blipFill>
                    <p:spPr>
                      <a:xfrm>
                        <a:off x="399975" y="4292823"/>
                        <a:ext cx="11098212" cy="23129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555824734"/>
              </p:ext>
            </p:extLst>
          </p:nvPr>
        </p:nvGraphicFramePr>
        <p:xfrm>
          <a:off x="696987" y="457051"/>
          <a:ext cx="10367962" cy="4556125"/>
        </p:xfrm>
        <a:graphic>
          <a:graphicData uri="http://schemas.openxmlformats.org/presentationml/2006/ole">
            <mc:AlternateContent xmlns:mc="http://schemas.openxmlformats.org/markup-compatibility/2006">
              <mc:Choice xmlns:v="urn:schemas-microsoft-com:vml" Requires="v">
                <p:oleObj spid="_x0000_s17450" name="文档" r:id="rId4" imgW="10367808" imgH="4556751" progId="Word.Document.12">
                  <p:embed/>
                </p:oleObj>
              </mc:Choice>
              <mc:Fallback>
                <p:oleObj name="文档" r:id="rId4" imgW="10367808" imgH="4556751" progId="Word.Document.12">
                  <p:embed/>
                  <p:pic>
                    <p:nvPicPr>
                      <p:cNvPr id="0" name=""/>
                      <p:cNvPicPr/>
                      <p:nvPr/>
                    </p:nvPicPr>
                    <p:blipFill>
                      <a:blip r:embed="rId5"/>
                      <a:stretch>
                        <a:fillRect/>
                      </a:stretch>
                    </p:blipFill>
                    <p:spPr>
                      <a:xfrm>
                        <a:off x="696987" y="457051"/>
                        <a:ext cx="10367962" cy="45561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443743524"/>
              </p:ext>
            </p:extLst>
          </p:nvPr>
        </p:nvGraphicFramePr>
        <p:xfrm>
          <a:off x="624979" y="5032399"/>
          <a:ext cx="10367962" cy="1204913"/>
        </p:xfrm>
        <a:graphic>
          <a:graphicData uri="http://schemas.openxmlformats.org/presentationml/2006/ole">
            <mc:AlternateContent xmlns:mc="http://schemas.openxmlformats.org/markup-compatibility/2006">
              <mc:Choice xmlns:v="urn:schemas-microsoft-com:vml" Requires="v">
                <p:oleObj spid="_x0000_s17451" name="文档" r:id="rId7" imgW="10367808" imgH="1204696" progId="Word.Document.12">
                  <p:embed/>
                </p:oleObj>
              </mc:Choice>
              <mc:Fallback>
                <p:oleObj name="文档" r:id="rId7" imgW="10367808" imgH="1204696" progId="Word.Document.12">
                  <p:embed/>
                  <p:pic>
                    <p:nvPicPr>
                      <p:cNvPr id="0" name=""/>
                      <p:cNvPicPr/>
                      <p:nvPr/>
                    </p:nvPicPr>
                    <p:blipFill>
                      <a:blip r:embed="rId8"/>
                      <a:stretch>
                        <a:fillRect/>
                      </a:stretch>
                    </p:blipFill>
                    <p:spPr>
                      <a:xfrm>
                        <a:off x="624979" y="5032399"/>
                        <a:ext cx="10367962" cy="120491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67867682"/>
              </p:ext>
            </p:extLst>
          </p:nvPr>
        </p:nvGraphicFramePr>
        <p:xfrm>
          <a:off x="841003" y="908720"/>
          <a:ext cx="10485438" cy="5534025"/>
        </p:xfrm>
        <a:graphic>
          <a:graphicData uri="http://schemas.openxmlformats.org/presentationml/2006/ole">
            <mc:AlternateContent xmlns:mc="http://schemas.openxmlformats.org/markup-compatibility/2006">
              <mc:Choice xmlns:v="urn:schemas-microsoft-com:vml" Requires="v">
                <p:oleObj spid="_x0000_s18454" name="文档" r:id="rId4" imgW="10495859" imgH="5556267" progId="Word.Document.12">
                  <p:embed/>
                </p:oleObj>
              </mc:Choice>
              <mc:Fallback>
                <p:oleObj name="文档" r:id="rId4" imgW="10495859" imgH="5556267" progId="Word.Document.12">
                  <p:embed/>
                  <p:pic>
                    <p:nvPicPr>
                      <p:cNvPr id="0" name=""/>
                      <p:cNvPicPr/>
                      <p:nvPr/>
                    </p:nvPicPr>
                    <p:blipFill>
                      <a:blip r:embed="rId5"/>
                      <a:stretch>
                        <a:fillRect/>
                      </a:stretch>
                    </p:blipFill>
                    <p:spPr>
                      <a:xfrm>
                        <a:off x="841003" y="908720"/>
                        <a:ext cx="10485438" cy="55340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763906999"/>
              </p:ext>
            </p:extLst>
          </p:nvPr>
        </p:nvGraphicFramePr>
        <p:xfrm>
          <a:off x="986209" y="1556792"/>
          <a:ext cx="10367962" cy="3557587"/>
        </p:xfrm>
        <a:graphic>
          <a:graphicData uri="http://schemas.openxmlformats.org/presentationml/2006/ole">
            <mc:AlternateContent xmlns:mc="http://schemas.openxmlformats.org/markup-compatibility/2006">
              <mc:Choice xmlns:v="urn:schemas-microsoft-com:vml" Requires="v">
                <p:oleObj spid="_x0000_s19478" name="文档" r:id="rId4" imgW="10367808" imgH="3556857" progId="Word.Document.12">
                  <p:embed/>
                </p:oleObj>
              </mc:Choice>
              <mc:Fallback>
                <p:oleObj name="文档" r:id="rId4" imgW="10367808" imgH="3556857" progId="Word.Document.12">
                  <p:embed/>
                  <p:pic>
                    <p:nvPicPr>
                      <p:cNvPr id="0" name=""/>
                      <p:cNvPicPr/>
                      <p:nvPr/>
                    </p:nvPicPr>
                    <p:blipFill>
                      <a:blip r:embed="rId5"/>
                      <a:stretch>
                        <a:fillRect/>
                      </a:stretch>
                    </p:blipFill>
                    <p:spPr>
                      <a:xfrm>
                        <a:off x="986209" y="1556792"/>
                        <a:ext cx="10367962" cy="3557587"/>
                      </a:xfrm>
                      <a:prstGeom prst="rect">
                        <a:avLst/>
                      </a:prstGeom>
                    </p:spPr>
                  </p:pic>
                </p:oleObj>
              </mc:Fallback>
            </mc:AlternateContent>
          </a:graphicData>
        </a:graphic>
      </p:graphicFrame>
      <p:sp>
        <p:nvSpPr>
          <p:cNvPr id="6" name="矩形 5"/>
          <p:cNvSpPr/>
          <p:nvPr/>
        </p:nvSpPr>
        <p:spPr>
          <a:xfrm>
            <a:off x="985019" y="5085184"/>
            <a:ext cx="1763624"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ABD</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671267598"/>
              </p:ext>
            </p:extLst>
          </p:nvPr>
        </p:nvGraphicFramePr>
        <p:xfrm>
          <a:off x="768995" y="620688"/>
          <a:ext cx="10552112" cy="5957888"/>
        </p:xfrm>
        <a:graphic>
          <a:graphicData uri="http://schemas.openxmlformats.org/presentationml/2006/ole">
            <mc:AlternateContent xmlns:mc="http://schemas.openxmlformats.org/markup-compatibility/2006">
              <mc:Choice xmlns:v="urn:schemas-microsoft-com:vml" Requires="v">
                <p:oleObj spid="_x0000_s20502" name="文档" r:id="rId4" imgW="10552112" imgH="5958250" progId="Word.Document.12">
                  <p:embed/>
                </p:oleObj>
              </mc:Choice>
              <mc:Fallback>
                <p:oleObj name="文档" r:id="rId4" imgW="10552112" imgH="5958250" progId="Word.Document.12">
                  <p:embed/>
                  <p:pic>
                    <p:nvPicPr>
                      <p:cNvPr id="0" name=""/>
                      <p:cNvPicPr/>
                      <p:nvPr/>
                    </p:nvPicPr>
                    <p:blipFill>
                      <a:blip r:embed="rId5"/>
                      <a:stretch>
                        <a:fillRect/>
                      </a:stretch>
                    </p:blipFill>
                    <p:spPr>
                      <a:xfrm>
                        <a:off x="768995" y="620688"/>
                        <a:ext cx="10552112" cy="5957888"/>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734216154"/>
              </p:ext>
            </p:extLst>
          </p:nvPr>
        </p:nvGraphicFramePr>
        <p:xfrm>
          <a:off x="982463" y="2416597"/>
          <a:ext cx="10299700" cy="2668587"/>
        </p:xfrm>
        <a:graphic>
          <a:graphicData uri="http://schemas.openxmlformats.org/presentationml/2006/ole">
            <mc:AlternateContent xmlns:mc="http://schemas.openxmlformats.org/markup-compatibility/2006">
              <mc:Choice xmlns:v="urn:schemas-microsoft-com:vml" Requires="v">
                <p:oleObj spid="_x0000_s21526" name="文档" r:id="rId4" imgW="10367808" imgH="2688699" progId="Word.Document.12">
                  <p:embed/>
                </p:oleObj>
              </mc:Choice>
              <mc:Fallback>
                <p:oleObj name="文档" r:id="rId4" imgW="10367808" imgH="2688699" progId="Word.Document.12">
                  <p:embed/>
                  <p:pic>
                    <p:nvPicPr>
                      <p:cNvPr id="0" name=""/>
                      <p:cNvPicPr/>
                      <p:nvPr/>
                    </p:nvPicPr>
                    <p:blipFill>
                      <a:blip r:embed="rId5"/>
                      <a:stretch>
                        <a:fillRect/>
                      </a:stretch>
                    </p:blipFill>
                    <p:spPr>
                      <a:xfrm>
                        <a:off x="982463" y="2416597"/>
                        <a:ext cx="10299700" cy="2668587"/>
                      </a:xfrm>
                      <a:prstGeom prst="rect">
                        <a:avLst/>
                      </a:prstGeom>
                    </p:spPr>
                  </p:pic>
                </p:oleObj>
              </mc:Fallback>
            </mc:AlternateContent>
          </a:graphicData>
        </a:graphic>
      </p:graphicFrame>
      <p:sp>
        <p:nvSpPr>
          <p:cNvPr id="4" name="矩形 3"/>
          <p:cNvSpPr/>
          <p:nvPr/>
        </p:nvSpPr>
        <p:spPr>
          <a:xfrm>
            <a:off x="985019" y="4454362"/>
            <a:ext cx="1317990"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B</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408955" y="675035"/>
            <a:ext cx="10975658" cy="4464498"/>
          </a:xfrm>
        </p:spPr>
        <p:txBody>
          <a:bodyPr/>
          <a:lstStyle/>
          <a:p>
            <a:pPr marL="452438" lvl="0" indent="0" algn="ctr">
              <a:tabLst>
                <a:tab pos="2700655" algn="l"/>
                <a:tab pos="5581015" algn="l"/>
              </a:tabLst>
            </a:pPr>
            <a:r>
              <a:rPr lang="zh-CN" altLang="zh-CN" b="1" kern="100" dirty="0">
                <a:solidFill>
                  <a:srgbClr val="C0504D">
                    <a:lumMod val="50000"/>
                  </a:srgbClr>
                </a:solidFill>
                <a:latin typeface="Times New Roman"/>
                <a:cs typeface="Times New Roman"/>
              </a:rPr>
              <a:t>三、创新应用提素养</a:t>
            </a:r>
            <a:endParaRPr lang="zh-CN" altLang="zh-CN" sz="1050" kern="100" dirty="0">
              <a:solidFill>
                <a:srgbClr val="C0504D">
                  <a:lumMod val="50000"/>
                </a:srgbClr>
              </a:solidFill>
              <a:cs typeface="Courier New"/>
            </a:endParaRPr>
          </a:p>
          <a:p>
            <a:endParaRPr lang="zh-CN" altLang="en-US" dirty="0"/>
          </a:p>
        </p:txBody>
      </p:sp>
      <p:graphicFrame>
        <p:nvGraphicFramePr>
          <p:cNvPr id="5" name="对象 4"/>
          <p:cNvGraphicFramePr>
            <a:graphicFrameLocks noChangeAspect="1"/>
          </p:cNvGraphicFramePr>
          <p:nvPr>
            <p:extLst>
              <p:ext uri="{D42A27DB-BD31-4B8C-83A1-F6EECF244321}">
                <p14:modId xmlns:p14="http://schemas.microsoft.com/office/powerpoint/2010/main" val="2799114072"/>
              </p:ext>
            </p:extLst>
          </p:nvPr>
        </p:nvGraphicFramePr>
        <p:xfrm>
          <a:off x="913011" y="1395115"/>
          <a:ext cx="10552112" cy="2968625"/>
        </p:xfrm>
        <a:graphic>
          <a:graphicData uri="http://schemas.openxmlformats.org/presentationml/2006/ole">
            <mc:AlternateContent xmlns:mc="http://schemas.openxmlformats.org/markup-compatibility/2006">
              <mc:Choice xmlns:v="urn:schemas-microsoft-com:vml" Requires="v">
                <p:oleObj spid="_x0000_s33803" name="文档" r:id="rId4" imgW="10552112" imgH="2968850" progId="Word.Document.12">
                  <p:embed/>
                </p:oleObj>
              </mc:Choice>
              <mc:Fallback>
                <p:oleObj name="文档" r:id="rId4" imgW="10552112" imgH="2968850" progId="Word.Document.12">
                  <p:embed/>
                  <p:pic>
                    <p:nvPicPr>
                      <p:cNvPr id="0" name=""/>
                      <p:cNvPicPr/>
                      <p:nvPr/>
                    </p:nvPicPr>
                    <p:blipFill>
                      <a:blip r:embed="rId5"/>
                      <a:stretch>
                        <a:fillRect/>
                      </a:stretch>
                    </p:blipFill>
                    <p:spPr>
                      <a:xfrm>
                        <a:off x="913011" y="1395115"/>
                        <a:ext cx="10552112" cy="2968625"/>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3024806556"/>
              </p:ext>
            </p:extLst>
          </p:nvPr>
        </p:nvGraphicFramePr>
        <p:xfrm>
          <a:off x="841003" y="4347443"/>
          <a:ext cx="10552112" cy="1187450"/>
        </p:xfrm>
        <a:graphic>
          <a:graphicData uri="http://schemas.openxmlformats.org/presentationml/2006/ole">
            <mc:AlternateContent xmlns:mc="http://schemas.openxmlformats.org/markup-compatibility/2006">
              <mc:Choice xmlns:v="urn:schemas-microsoft-com:vml" Requires="v">
                <p:oleObj spid="_x0000_s33804" name="文档" r:id="rId7" imgW="10552112" imgH="1187540" progId="Word.Document.12">
                  <p:embed/>
                </p:oleObj>
              </mc:Choice>
              <mc:Fallback>
                <p:oleObj name="文档" r:id="rId7" imgW="10552112" imgH="1187540" progId="Word.Document.12">
                  <p:embed/>
                  <p:pic>
                    <p:nvPicPr>
                      <p:cNvPr id="0" name=""/>
                      <p:cNvPicPr/>
                      <p:nvPr/>
                    </p:nvPicPr>
                    <p:blipFill>
                      <a:blip r:embed="rId8"/>
                      <a:stretch>
                        <a:fillRect/>
                      </a:stretch>
                    </p:blipFill>
                    <p:spPr>
                      <a:xfrm>
                        <a:off x="841003" y="4347443"/>
                        <a:ext cx="10552112" cy="1187450"/>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2422542481"/>
              </p:ext>
            </p:extLst>
          </p:nvPr>
        </p:nvGraphicFramePr>
        <p:xfrm>
          <a:off x="841003" y="5571579"/>
          <a:ext cx="10552112" cy="593725"/>
        </p:xfrm>
        <a:graphic>
          <a:graphicData uri="http://schemas.openxmlformats.org/presentationml/2006/ole">
            <mc:AlternateContent xmlns:mc="http://schemas.openxmlformats.org/markup-compatibility/2006">
              <mc:Choice xmlns:v="urn:schemas-microsoft-com:vml" Requires="v">
                <p:oleObj spid="_x0000_s33805" name="文档" r:id="rId10" imgW="10552112" imgH="593770" progId="Word.Document.12">
                  <p:embed/>
                </p:oleObj>
              </mc:Choice>
              <mc:Fallback>
                <p:oleObj name="文档" r:id="rId10" imgW="10552112" imgH="593770" progId="Word.Document.12">
                  <p:embed/>
                  <p:pic>
                    <p:nvPicPr>
                      <p:cNvPr id="0" name=""/>
                      <p:cNvPicPr/>
                      <p:nvPr/>
                    </p:nvPicPr>
                    <p:blipFill>
                      <a:blip r:embed="rId11"/>
                      <a:stretch>
                        <a:fillRect/>
                      </a:stretch>
                    </p:blipFill>
                    <p:spPr>
                      <a:xfrm>
                        <a:off x="841003" y="5571579"/>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319528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404664"/>
            <a:ext cx="10975658" cy="6480720"/>
          </a:xfrm>
        </p:spPr>
        <p:txBody>
          <a:bodyPr>
            <a:normAutofit/>
          </a:bodyPr>
          <a:lstStyle/>
          <a:p>
            <a:pPr marL="452438" indent="-452438" algn="just">
              <a:tabLst>
                <a:tab pos="2700655" algn="l"/>
                <a:tab pos="5581015" algn="l"/>
              </a:tabLst>
            </a:pPr>
            <a:r>
              <a:rPr lang="en-US" altLang="zh-CN" b="1" kern="100" dirty="0" smtClean="0">
                <a:latin typeface="Times New Roman"/>
                <a:cs typeface="Courier New"/>
              </a:rPr>
              <a:t>2</a:t>
            </a:r>
            <a:r>
              <a:rPr lang="zh-CN" altLang="zh-CN" b="1" kern="100" dirty="0" smtClean="0">
                <a:latin typeface="Times New Roman"/>
                <a:cs typeface="Times New Roman"/>
              </a:rPr>
              <a:t>．汞</a:t>
            </a:r>
            <a:r>
              <a:rPr lang="zh-CN" altLang="zh-CN" b="1" kern="100" dirty="0">
                <a:latin typeface="Times New Roman"/>
                <a:cs typeface="Times New Roman"/>
              </a:rPr>
              <a:t>原子的能级图如图所示。现让一束单色光照射到大量处</a:t>
            </a:r>
            <a:r>
              <a:rPr lang="zh-CN" altLang="zh-CN" b="1" kern="100" dirty="0" smtClean="0">
                <a:latin typeface="Times New Roman"/>
                <a:cs typeface="Times New Roman"/>
              </a:rPr>
              <a:t>于基态</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的</a:t>
            </a:r>
            <a:r>
              <a:rPr lang="zh-CN" altLang="zh-CN" b="1" kern="100" dirty="0">
                <a:latin typeface="Times New Roman"/>
                <a:cs typeface="Times New Roman"/>
              </a:rPr>
              <a:t>汞原子上，汞原子只发出三种不同频率的单色光。那么，关</a:t>
            </a:r>
            <a:r>
              <a:rPr lang="zh-CN" altLang="zh-CN" b="1" kern="100" dirty="0" smtClean="0">
                <a:latin typeface="Times New Roman"/>
                <a:cs typeface="Times New Roman"/>
              </a:rPr>
              <a:t>于</a:t>
            </a:r>
            <a:endParaRPr lang="en-US" altLang="zh-CN" b="1" kern="100" dirty="0" smtClean="0">
              <a:latin typeface="Times New Roman"/>
              <a:cs typeface="Times New Roman"/>
            </a:endParaRPr>
          </a:p>
          <a:p>
            <a:pPr marL="452438" indent="-452438" algn="just">
              <a:tabLst>
                <a:tab pos="2700338" algn="l"/>
                <a:tab pos="3492500" algn="l"/>
                <a:tab pos="5580063" algn="l"/>
              </a:tabLst>
            </a:pPr>
            <a:r>
              <a:rPr lang="en-US" altLang="zh-CN" b="1" kern="100" dirty="0">
                <a:latin typeface="Times New Roman"/>
                <a:cs typeface="Times New Roman"/>
              </a:rPr>
              <a:t>	</a:t>
            </a:r>
            <a:r>
              <a:rPr lang="zh-CN" altLang="zh-CN" b="1" kern="100" dirty="0" smtClean="0">
                <a:latin typeface="Times New Roman"/>
                <a:cs typeface="Times New Roman"/>
              </a:rPr>
              <a:t>入</a:t>
            </a:r>
            <a:r>
              <a:rPr lang="zh-CN" altLang="zh-CN" b="1" kern="100" dirty="0">
                <a:latin typeface="Times New Roman"/>
                <a:cs typeface="Times New Roman"/>
              </a:rPr>
              <a:t>射光的能量，下列说法正确的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．可能大于或等于</a:t>
            </a:r>
            <a:r>
              <a:rPr lang="en-US" altLang="zh-CN" b="1" kern="100" dirty="0">
                <a:latin typeface="Times New Roman"/>
                <a:cs typeface="Courier New"/>
              </a:rPr>
              <a:t>7.7 eV</a:t>
            </a:r>
            <a:endParaRPr lang="zh-CN" altLang="zh-CN" sz="1050" kern="100" dirty="0">
              <a:solidFill>
                <a:srgbClr val="FF0000"/>
              </a:solidFill>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．可能大于或等于</a:t>
            </a:r>
            <a:r>
              <a:rPr lang="en-US" altLang="zh-CN" b="1" kern="100" dirty="0">
                <a:latin typeface="Times New Roman"/>
                <a:cs typeface="Courier New"/>
              </a:rPr>
              <a:t>8.8 eV</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．一定等于</a:t>
            </a:r>
            <a:r>
              <a:rPr lang="en-US" altLang="zh-CN" b="1" kern="100" dirty="0">
                <a:latin typeface="Times New Roman"/>
                <a:cs typeface="Courier New"/>
              </a:rPr>
              <a:t>7.7 eV</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．包含</a:t>
            </a:r>
            <a:r>
              <a:rPr lang="en-US" altLang="zh-CN" b="1" kern="100" dirty="0">
                <a:latin typeface="Times New Roman"/>
                <a:cs typeface="Courier New"/>
              </a:rPr>
              <a:t>2.8 eV</a:t>
            </a:r>
            <a:r>
              <a:rPr lang="zh-CN" altLang="zh-CN" b="1" kern="100" dirty="0">
                <a:latin typeface="Times New Roman"/>
                <a:cs typeface="Times New Roman"/>
              </a:rPr>
              <a:t>、</a:t>
            </a:r>
            <a:r>
              <a:rPr lang="en-US" altLang="zh-CN" b="1" kern="100" dirty="0">
                <a:latin typeface="Times New Roman"/>
                <a:cs typeface="Courier New"/>
              </a:rPr>
              <a:t>4.9 eV</a:t>
            </a:r>
            <a:r>
              <a:rPr lang="zh-CN" altLang="zh-CN" b="1" kern="100" dirty="0">
                <a:latin typeface="Times New Roman"/>
                <a:cs typeface="Times New Roman"/>
              </a:rPr>
              <a:t>、</a:t>
            </a:r>
            <a:r>
              <a:rPr lang="en-US" altLang="zh-CN" b="1" kern="100" dirty="0">
                <a:latin typeface="Times New Roman"/>
                <a:cs typeface="Courier New"/>
              </a:rPr>
              <a:t>7.7 eV</a:t>
            </a:r>
            <a:r>
              <a:rPr lang="zh-CN" altLang="zh-CN" b="1" kern="100" dirty="0">
                <a:latin typeface="Times New Roman"/>
                <a:cs typeface="Times New Roman"/>
              </a:rPr>
              <a:t>三种</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汞</a:t>
            </a:r>
            <a:r>
              <a:rPr lang="zh-CN" altLang="zh-CN" b="1" kern="100" dirty="0">
                <a:latin typeface="Times New Roman"/>
                <a:ea typeface="楷体_GB2312"/>
                <a:cs typeface="Times New Roman"/>
              </a:rPr>
              <a:t>原子只发出三种不同频率的单色光，知汞原子跃迁到第</a:t>
            </a: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能级，则吸收的光子能量</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2.7 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10.4 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7.7 eV</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endParaRPr lang="zh-CN" altLang="en-US" dirty="0"/>
          </a:p>
        </p:txBody>
      </p:sp>
      <p:pic>
        <p:nvPicPr>
          <p:cNvPr id="15362" name="Picture 2" descr="F:\粤教版物理选择性必修第三册\WLXKCXALKXS4-3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842003" y="620688"/>
            <a:ext cx="2024349" cy="14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620576293"/>
              </p:ext>
            </p:extLst>
          </p:nvPr>
        </p:nvGraphicFramePr>
        <p:xfrm>
          <a:off x="728688" y="448592"/>
          <a:ext cx="10552112" cy="2374900"/>
        </p:xfrm>
        <a:graphic>
          <a:graphicData uri="http://schemas.openxmlformats.org/presentationml/2006/ole">
            <mc:AlternateContent xmlns:mc="http://schemas.openxmlformats.org/markup-compatibility/2006">
              <mc:Choice xmlns:v="urn:schemas-microsoft-com:vml" Requires="v">
                <p:oleObj spid="_x0000_s22558" name="文档" r:id="rId4" imgW="10552112" imgH="2375080" progId="Word.Document.12">
                  <p:embed/>
                </p:oleObj>
              </mc:Choice>
              <mc:Fallback>
                <p:oleObj name="文档" r:id="rId4" imgW="10552112" imgH="2375080" progId="Word.Document.12">
                  <p:embed/>
                  <p:pic>
                    <p:nvPicPr>
                      <p:cNvPr id="0" name=""/>
                      <p:cNvPicPr/>
                      <p:nvPr/>
                    </p:nvPicPr>
                    <p:blipFill>
                      <a:blip r:embed="rId5"/>
                      <a:stretch>
                        <a:fillRect/>
                      </a:stretch>
                    </p:blipFill>
                    <p:spPr>
                      <a:xfrm>
                        <a:off x="728688" y="448592"/>
                        <a:ext cx="10552112" cy="2374900"/>
                      </a:xfrm>
                      <a:prstGeom prst="rect">
                        <a:avLst/>
                      </a:prstGeom>
                    </p:spPr>
                  </p:pic>
                </p:oleObj>
              </mc:Fallback>
            </mc:AlternateContent>
          </a:graphicData>
        </a:graphic>
      </p:graphicFrame>
      <p:pic>
        <p:nvPicPr>
          <p:cNvPr id="22543" name="Picture 15" descr="\\Rm-013\本地磁盘 (F)\三维设计 物理 选择性必修第三册 粤教版\21XRJWL5-35.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473104" y="2667992"/>
            <a:ext cx="1512168" cy="140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对象 4"/>
          <p:cNvGraphicFramePr>
            <a:graphicFrameLocks noChangeAspect="1"/>
          </p:cNvGraphicFramePr>
          <p:nvPr>
            <p:extLst>
              <p:ext uri="{D42A27DB-BD31-4B8C-83A1-F6EECF244321}">
                <p14:modId xmlns:p14="http://schemas.microsoft.com/office/powerpoint/2010/main" val="1727741237"/>
              </p:ext>
            </p:extLst>
          </p:nvPr>
        </p:nvGraphicFramePr>
        <p:xfrm>
          <a:off x="408955" y="4252168"/>
          <a:ext cx="11303000" cy="2489200"/>
        </p:xfrm>
        <a:graphic>
          <a:graphicData uri="http://schemas.openxmlformats.org/presentationml/2006/ole">
            <mc:AlternateContent xmlns:mc="http://schemas.openxmlformats.org/markup-compatibility/2006">
              <mc:Choice xmlns:v="urn:schemas-microsoft-com:vml" Requires="v">
                <p:oleObj spid="_x0000_s22559" name="文档" r:id="rId9" imgW="11300926" imgH="2492248" progId="Word.Document.12">
                  <p:embed/>
                </p:oleObj>
              </mc:Choice>
              <mc:Fallback>
                <p:oleObj name="文档" r:id="rId9" imgW="11300926" imgH="2492248" progId="Word.Document.12">
                  <p:embed/>
                  <p:pic>
                    <p:nvPicPr>
                      <p:cNvPr id="0" name=""/>
                      <p:cNvPicPr/>
                      <p:nvPr/>
                    </p:nvPicPr>
                    <p:blipFill>
                      <a:blip r:embed="rId10"/>
                      <a:stretch>
                        <a:fillRect/>
                      </a:stretch>
                    </p:blipFill>
                    <p:spPr>
                      <a:xfrm>
                        <a:off x="408955" y="4252168"/>
                        <a:ext cx="11303000" cy="24892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754710749"/>
              </p:ext>
            </p:extLst>
          </p:nvPr>
        </p:nvGraphicFramePr>
        <p:xfrm>
          <a:off x="768995" y="1988840"/>
          <a:ext cx="10552112" cy="1781175"/>
        </p:xfrm>
        <a:graphic>
          <a:graphicData uri="http://schemas.openxmlformats.org/presentationml/2006/ole">
            <mc:AlternateContent xmlns:mc="http://schemas.openxmlformats.org/markup-compatibility/2006">
              <mc:Choice xmlns:v="urn:schemas-microsoft-com:vml" Requires="v">
                <p:oleObj spid="_x0000_s28686" name="文档" r:id="rId4" imgW="10552112" imgH="1781310" progId="Word.Document.12">
                  <p:embed/>
                </p:oleObj>
              </mc:Choice>
              <mc:Fallback>
                <p:oleObj name="文档" r:id="rId4" imgW="10552112" imgH="1781310" progId="Word.Document.12">
                  <p:embed/>
                  <p:pic>
                    <p:nvPicPr>
                      <p:cNvPr id="0" name=""/>
                      <p:cNvPicPr/>
                      <p:nvPr/>
                    </p:nvPicPr>
                    <p:blipFill>
                      <a:blip r:embed="rId5"/>
                      <a:stretch>
                        <a:fillRect/>
                      </a:stretch>
                    </p:blipFill>
                    <p:spPr>
                      <a:xfrm>
                        <a:off x="768995" y="1988840"/>
                        <a:ext cx="10552112" cy="178117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969118537"/>
              </p:ext>
            </p:extLst>
          </p:nvPr>
        </p:nvGraphicFramePr>
        <p:xfrm>
          <a:off x="768995" y="3933056"/>
          <a:ext cx="10552112" cy="593725"/>
        </p:xfrm>
        <a:graphic>
          <a:graphicData uri="http://schemas.openxmlformats.org/presentationml/2006/ole">
            <mc:AlternateContent xmlns:mc="http://schemas.openxmlformats.org/markup-compatibility/2006">
              <mc:Choice xmlns:v="urn:schemas-microsoft-com:vml" Requires="v">
                <p:oleObj spid="_x0000_s28687"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768995" y="3933056"/>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279141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276495434"/>
              </p:ext>
            </p:extLst>
          </p:nvPr>
        </p:nvGraphicFramePr>
        <p:xfrm>
          <a:off x="624979" y="955576"/>
          <a:ext cx="11034713" cy="5065712"/>
        </p:xfrm>
        <a:graphic>
          <a:graphicData uri="http://schemas.openxmlformats.org/presentationml/2006/ole">
            <mc:AlternateContent xmlns:mc="http://schemas.openxmlformats.org/markup-compatibility/2006">
              <mc:Choice xmlns:v="urn:schemas-microsoft-com:vml" Requires="v">
                <p:oleObj spid="_x0000_s5141" name="文档" r:id="rId4" imgW="11158415" imgH="5105649" progId="Word.Document.12">
                  <p:embed/>
                </p:oleObj>
              </mc:Choice>
              <mc:Fallback>
                <p:oleObj name="文档" r:id="rId4" imgW="11158415" imgH="5105649" progId="Word.Document.12">
                  <p:embed/>
                  <p:pic>
                    <p:nvPicPr>
                      <p:cNvPr id="0" name=""/>
                      <p:cNvPicPr/>
                      <p:nvPr/>
                    </p:nvPicPr>
                    <p:blipFill>
                      <a:blip r:embed="rId5"/>
                      <a:stretch>
                        <a:fillRect/>
                      </a:stretch>
                    </p:blipFill>
                    <p:spPr>
                      <a:xfrm>
                        <a:off x="624979" y="955576"/>
                        <a:ext cx="11034713" cy="5065712"/>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137285627"/>
              </p:ext>
            </p:extLst>
          </p:nvPr>
        </p:nvGraphicFramePr>
        <p:xfrm>
          <a:off x="696987" y="404664"/>
          <a:ext cx="10552112" cy="3562350"/>
        </p:xfrm>
        <a:graphic>
          <a:graphicData uri="http://schemas.openxmlformats.org/presentationml/2006/ole">
            <mc:AlternateContent xmlns:mc="http://schemas.openxmlformats.org/markup-compatibility/2006">
              <mc:Choice xmlns:v="urn:schemas-microsoft-com:vml" Requires="v">
                <p:oleObj spid="_x0000_s29716" name="文档" r:id="rId4" imgW="10552112" imgH="3562620" progId="Word.Document.12">
                  <p:embed/>
                </p:oleObj>
              </mc:Choice>
              <mc:Fallback>
                <p:oleObj name="文档" r:id="rId4" imgW="10552112" imgH="3562620" progId="Word.Document.12">
                  <p:embed/>
                  <p:pic>
                    <p:nvPicPr>
                      <p:cNvPr id="0" name=""/>
                      <p:cNvPicPr/>
                      <p:nvPr/>
                    </p:nvPicPr>
                    <p:blipFill>
                      <a:blip r:embed="rId5"/>
                      <a:stretch>
                        <a:fillRect/>
                      </a:stretch>
                    </p:blipFill>
                    <p:spPr>
                      <a:xfrm>
                        <a:off x="696987" y="404664"/>
                        <a:ext cx="10552112" cy="35623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84450268"/>
              </p:ext>
            </p:extLst>
          </p:nvPr>
        </p:nvGraphicFramePr>
        <p:xfrm>
          <a:off x="696987" y="3933056"/>
          <a:ext cx="10552112" cy="2374900"/>
        </p:xfrm>
        <a:graphic>
          <a:graphicData uri="http://schemas.openxmlformats.org/presentationml/2006/ole">
            <mc:AlternateContent xmlns:mc="http://schemas.openxmlformats.org/markup-compatibility/2006">
              <mc:Choice xmlns:v="urn:schemas-microsoft-com:vml" Requires="v">
                <p:oleObj spid="_x0000_s29717" name="文档" r:id="rId7" imgW="10552112" imgH="2378325" progId="Word.Document.12">
                  <p:embed/>
                </p:oleObj>
              </mc:Choice>
              <mc:Fallback>
                <p:oleObj name="文档" r:id="rId7" imgW="10552112" imgH="2378325" progId="Word.Document.12">
                  <p:embed/>
                  <p:pic>
                    <p:nvPicPr>
                      <p:cNvPr id="0" name=""/>
                      <p:cNvPicPr/>
                      <p:nvPr/>
                    </p:nvPicPr>
                    <p:blipFill>
                      <a:blip r:embed="rId8"/>
                      <a:stretch>
                        <a:fillRect/>
                      </a:stretch>
                    </p:blipFill>
                    <p:spPr>
                      <a:xfrm>
                        <a:off x="696987" y="3933056"/>
                        <a:ext cx="10552112" cy="2374900"/>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768814481"/>
              </p:ext>
            </p:extLst>
          </p:nvPr>
        </p:nvGraphicFramePr>
        <p:xfrm>
          <a:off x="624979" y="6165304"/>
          <a:ext cx="10552112" cy="593725"/>
        </p:xfrm>
        <a:graphic>
          <a:graphicData uri="http://schemas.openxmlformats.org/presentationml/2006/ole">
            <mc:AlternateContent xmlns:mc="http://schemas.openxmlformats.org/markup-compatibility/2006">
              <mc:Choice xmlns:v="urn:schemas-microsoft-com:vml" Requires="v">
                <p:oleObj spid="_x0000_s29718" name="文档" r:id="rId10" imgW="10552112" imgH="593770" progId="Word.Document.12">
                  <p:embed/>
                </p:oleObj>
              </mc:Choice>
              <mc:Fallback>
                <p:oleObj name="文档" r:id="rId10" imgW="10552112" imgH="593770" progId="Word.Document.12">
                  <p:embed/>
                  <p:pic>
                    <p:nvPicPr>
                      <p:cNvPr id="0" name=""/>
                      <p:cNvPicPr/>
                      <p:nvPr/>
                    </p:nvPicPr>
                    <p:blipFill>
                      <a:blip r:embed="rId11"/>
                      <a:stretch>
                        <a:fillRect/>
                      </a:stretch>
                    </p:blipFill>
                    <p:spPr>
                      <a:xfrm>
                        <a:off x="624979" y="6165304"/>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279141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30240998"/>
              </p:ext>
            </p:extLst>
          </p:nvPr>
        </p:nvGraphicFramePr>
        <p:xfrm>
          <a:off x="624979" y="764704"/>
          <a:ext cx="10972800" cy="5432425"/>
        </p:xfrm>
        <a:graphic>
          <a:graphicData uri="http://schemas.openxmlformats.org/presentationml/2006/ole">
            <mc:AlternateContent xmlns:mc="http://schemas.openxmlformats.org/markup-compatibility/2006">
              <mc:Choice xmlns:v="urn:schemas-microsoft-com:vml" Requires="v">
                <p:oleObj spid="_x0000_s30728" name="文档" r:id="rId3" imgW="11231838" imgH="5541854" progId="Word.Document.12">
                  <p:embed/>
                </p:oleObj>
              </mc:Choice>
              <mc:Fallback>
                <p:oleObj name="文档" r:id="rId3" imgW="11231838" imgH="5541854" progId="Word.Document.12">
                  <p:embed/>
                  <p:pic>
                    <p:nvPicPr>
                      <p:cNvPr id="0" name=""/>
                      <p:cNvPicPr/>
                      <p:nvPr/>
                    </p:nvPicPr>
                    <p:blipFill>
                      <a:blip r:embed="rId4"/>
                      <a:stretch>
                        <a:fillRect/>
                      </a:stretch>
                    </p:blipFill>
                    <p:spPr>
                      <a:xfrm>
                        <a:off x="624979" y="764704"/>
                        <a:ext cx="10972800" cy="5432425"/>
                      </a:xfrm>
                      <a:prstGeom prst="rect">
                        <a:avLst/>
                      </a:prstGeom>
                    </p:spPr>
                  </p:pic>
                </p:oleObj>
              </mc:Fallback>
            </mc:AlternateContent>
          </a:graphicData>
        </a:graphic>
      </p:graphicFrame>
    </p:spTree>
    <p:extLst>
      <p:ext uri="{BB962C8B-B14F-4D97-AF65-F5344CB8AC3E}">
        <p14:creationId xmlns:p14="http://schemas.microsoft.com/office/powerpoint/2010/main" val="27914170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82513093"/>
              </p:ext>
            </p:extLst>
          </p:nvPr>
        </p:nvGraphicFramePr>
        <p:xfrm>
          <a:off x="630238" y="693738"/>
          <a:ext cx="10574337" cy="4119562"/>
        </p:xfrm>
        <a:graphic>
          <a:graphicData uri="http://schemas.openxmlformats.org/presentationml/2006/ole">
            <mc:AlternateContent xmlns:mc="http://schemas.openxmlformats.org/markup-compatibility/2006">
              <mc:Choice xmlns:v="urn:schemas-microsoft-com:vml" Requires="v">
                <p:oleObj spid="_x0000_s31758" name="文档" r:id="rId3" imgW="10765854" imgH="4206502" progId="Word.Document.12">
                  <p:embed/>
                </p:oleObj>
              </mc:Choice>
              <mc:Fallback>
                <p:oleObj name="文档" r:id="rId3" imgW="10765854" imgH="4206502" progId="Word.Document.12">
                  <p:embed/>
                  <p:pic>
                    <p:nvPicPr>
                      <p:cNvPr id="0" name=""/>
                      <p:cNvPicPr/>
                      <p:nvPr/>
                    </p:nvPicPr>
                    <p:blipFill>
                      <a:blip r:embed="rId4"/>
                      <a:stretch>
                        <a:fillRect/>
                      </a:stretch>
                    </p:blipFill>
                    <p:spPr>
                      <a:xfrm>
                        <a:off x="630238" y="693738"/>
                        <a:ext cx="10574337" cy="4119562"/>
                      </a:xfrm>
                      <a:prstGeom prst="rect">
                        <a:avLst/>
                      </a:prstGeom>
                    </p:spPr>
                  </p:pic>
                </p:oleObj>
              </mc:Fallback>
            </mc:AlternateContent>
          </a:graphicData>
        </a:graphic>
      </p:graphicFrame>
      <p:sp>
        <p:nvSpPr>
          <p:cNvPr id="6" name="矩形 5"/>
          <p:cNvSpPr/>
          <p:nvPr/>
        </p:nvSpPr>
        <p:spPr>
          <a:xfrm>
            <a:off x="624979" y="4869160"/>
            <a:ext cx="1558440" cy="461665"/>
          </a:xfrm>
          <a:prstGeom prst="rect">
            <a:avLst/>
          </a:prstGeom>
        </p:spPr>
        <p:txBody>
          <a:bodyPr wrap="none">
            <a:spAutoFit/>
          </a:bodyPr>
          <a:lstStyle/>
          <a:p>
            <a:pPr lvl="0"/>
            <a:r>
              <a:rPr lang="zh-CN" altLang="zh-CN" sz="2400" b="1" kern="100" dirty="0">
                <a:solidFill>
                  <a:srgbClr val="FF0000"/>
                </a:solidFill>
                <a:latin typeface="Times New Roman"/>
                <a:ea typeface="黑体"/>
                <a:cs typeface="Times New Roman"/>
              </a:rPr>
              <a:t>答案</a:t>
            </a:r>
            <a:r>
              <a:rPr lang="zh-CN" altLang="zh-CN" sz="2400" b="1" kern="100" dirty="0" smtClean="0">
                <a:solidFill>
                  <a:srgbClr val="FF0000"/>
                </a:solidFill>
                <a:latin typeface="Times New Roman"/>
                <a:ea typeface="黑体"/>
                <a:cs typeface="Times New Roman"/>
              </a:rPr>
              <a:t>：</a:t>
            </a:r>
            <a:r>
              <a:rPr lang="en-US" altLang="zh-CN" sz="2400" b="1" kern="100" dirty="0" smtClean="0">
                <a:solidFill>
                  <a:prstClr val="black"/>
                </a:solidFill>
                <a:latin typeface="Times New Roman"/>
                <a:ea typeface="楷体_GB2312"/>
              </a:rPr>
              <a:t>AC</a:t>
            </a:r>
            <a:endParaRPr lang="zh-CN" altLang="en-US" sz="2400" dirty="0"/>
          </a:p>
        </p:txBody>
      </p:sp>
    </p:spTree>
    <p:extLst>
      <p:ext uri="{BB962C8B-B14F-4D97-AF65-F5344CB8AC3E}">
        <p14:creationId xmlns:p14="http://schemas.microsoft.com/office/powerpoint/2010/main" val="279141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36947" y="908720"/>
            <a:ext cx="11320476" cy="5256584"/>
          </a:xfrm>
        </p:spPr>
        <p:txBody>
          <a:bodyPr>
            <a:normAutofit/>
          </a:bodyPr>
          <a:lstStyle/>
          <a:p>
            <a:pPr indent="612140" algn="just">
              <a:tabLst>
                <a:tab pos="3150870" algn="l"/>
              </a:tabLst>
            </a:pPr>
            <a:r>
              <a:rPr lang="en-US" altLang="zh-CN" b="1" kern="100" dirty="0">
                <a:latin typeface="Times New Roman"/>
                <a:cs typeface="Courier New"/>
              </a:rPr>
              <a:t>6</a:t>
            </a:r>
            <a:r>
              <a:rPr lang="zh-CN" altLang="zh-CN" b="1" kern="100" dirty="0">
                <a:latin typeface="Times New Roman"/>
                <a:cs typeface="Times New Roman"/>
              </a:rPr>
              <a:t>．科学家发现太空中的</a:t>
            </a:r>
            <a:r>
              <a:rPr lang="en-US" altLang="zh-CN" b="1" kern="100" dirty="0">
                <a:latin typeface="Times New Roman"/>
                <a:cs typeface="Courier New"/>
              </a:rPr>
              <a:t>γ</a:t>
            </a:r>
            <a:r>
              <a:rPr lang="zh-CN" altLang="zh-CN" b="1" kern="100" dirty="0">
                <a:latin typeface="Times New Roman"/>
                <a:cs typeface="Times New Roman"/>
              </a:rPr>
              <a:t>射线一般都是从很远的星体放射出来的。当</a:t>
            </a:r>
            <a:r>
              <a:rPr lang="en-US" altLang="zh-CN" b="1" kern="100" dirty="0">
                <a:latin typeface="Times New Roman"/>
                <a:cs typeface="Courier New"/>
              </a:rPr>
              <a:t>γ</a:t>
            </a:r>
            <a:r>
              <a:rPr lang="zh-CN" altLang="zh-CN" b="1" kern="100" dirty="0">
                <a:latin typeface="Times New Roman"/>
                <a:cs typeface="Times New Roman"/>
              </a:rPr>
              <a:t>射线爆发时，在数秒钟内所产生的能量相当于太阳在</a:t>
            </a:r>
            <a:r>
              <a:rPr lang="en-US" altLang="zh-CN" b="1" kern="100" dirty="0">
                <a:latin typeface="Times New Roman"/>
                <a:cs typeface="Courier New"/>
              </a:rPr>
              <a:t>100</a:t>
            </a:r>
            <a:r>
              <a:rPr lang="zh-CN" altLang="zh-CN" b="1" kern="100" dirty="0">
                <a:latin typeface="Times New Roman"/>
                <a:cs typeface="Times New Roman"/>
              </a:rPr>
              <a:t>亿年所产生的能量的总和的</a:t>
            </a:r>
            <a:r>
              <a:rPr lang="en-US" altLang="zh-CN" b="1" kern="100" dirty="0">
                <a:latin typeface="Times New Roman"/>
                <a:cs typeface="Courier New"/>
              </a:rPr>
              <a:t>1 000</a:t>
            </a:r>
            <a:r>
              <a:rPr lang="zh-CN" altLang="zh-CN" b="1" kern="100" dirty="0">
                <a:latin typeface="Times New Roman"/>
                <a:cs typeface="Times New Roman"/>
              </a:rPr>
              <a:t>倍左右，大致相当于将太阳的全部质量转变为的能量。科学家利用超级计算机对</a:t>
            </a:r>
            <a:r>
              <a:rPr lang="en-US" altLang="zh-CN" b="1" kern="100" dirty="0">
                <a:latin typeface="Times New Roman"/>
                <a:cs typeface="Courier New"/>
              </a:rPr>
              <a:t>γ</a:t>
            </a:r>
            <a:r>
              <a:rPr lang="zh-CN" altLang="zh-CN" b="1" kern="100" dirty="0">
                <a:latin typeface="Times New Roman"/>
                <a:cs typeface="Times New Roman"/>
              </a:rPr>
              <a:t>射线的状态进行了模拟。经模拟发现</a:t>
            </a:r>
            <a:r>
              <a:rPr lang="en-US" altLang="zh-CN" b="1" kern="100" dirty="0">
                <a:latin typeface="Times New Roman"/>
                <a:cs typeface="Courier New"/>
              </a:rPr>
              <a:t>γ</a:t>
            </a:r>
            <a:r>
              <a:rPr lang="zh-CN" altLang="zh-CN" b="1" kern="100" dirty="0">
                <a:latin typeface="Times New Roman"/>
                <a:cs typeface="Times New Roman"/>
              </a:rPr>
              <a:t>射线爆发是起源于一个垂死的星球的</a:t>
            </a:r>
            <a:r>
              <a:rPr lang="en-US" altLang="zh-CN" b="1" kern="100" dirty="0">
                <a:cs typeface="Times New Roman"/>
              </a:rPr>
              <a:t>“</a:t>
            </a:r>
            <a:r>
              <a:rPr lang="zh-CN" altLang="zh-CN" b="1" kern="100" dirty="0">
                <a:latin typeface="Times New Roman"/>
                <a:cs typeface="Times New Roman"/>
              </a:rPr>
              <a:t>坍缩</a:t>
            </a:r>
            <a:r>
              <a:rPr lang="en-US" altLang="zh-CN" b="1" kern="100" dirty="0">
                <a:cs typeface="Times New Roman"/>
              </a:rPr>
              <a:t>”</a:t>
            </a:r>
            <a:r>
              <a:rPr lang="zh-CN" altLang="zh-CN" b="1" kern="100" dirty="0">
                <a:latin typeface="Times New Roman"/>
                <a:cs typeface="Times New Roman"/>
              </a:rPr>
              <a:t>过程，只有星球</a:t>
            </a:r>
            <a:r>
              <a:rPr lang="en-US" altLang="zh-CN" b="1" kern="100" dirty="0">
                <a:cs typeface="Times New Roman"/>
              </a:rPr>
              <a:t>“</a:t>
            </a:r>
            <a:r>
              <a:rPr lang="zh-CN" altLang="zh-CN" b="1" kern="100" dirty="0">
                <a:latin typeface="Times New Roman"/>
                <a:cs typeface="Times New Roman"/>
              </a:rPr>
              <a:t>坍缩</a:t>
            </a:r>
            <a:r>
              <a:rPr lang="en-US" altLang="zh-CN" b="1" kern="100" dirty="0">
                <a:cs typeface="Times New Roman"/>
              </a:rPr>
              <a:t>”</a:t>
            </a:r>
            <a:r>
              <a:rPr lang="zh-CN" altLang="zh-CN" b="1" kern="100" dirty="0">
                <a:latin typeface="Times New Roman"/>
                <a:cs typeface="Times New Roman"/>
              </a:rPr>
              <a:t>时，才可以发出这么大的能量。已知太阳光照射到地球上大约需要</a:t>
            </a:r>
            <a:r>
              <a:rPr lang="en-US" altLang="zh-CN" b="1" kern="100" dirty="0">
                <a:latin typeface="Times New Roman"/>
                <a:cs typeface="Courier New"/>
              </a:rPr>
              <a:t>8</a:t>
            </a:r>
            <a:r>
              <a:rPr lang="zh-CN" altLang="zh-CN" b="1" kern="100" dirty="0">
                <a:latin typeface="Times New Roman"/>
                <a:cs typeface="Times New Roman"/>
              </a:rPr>
              <a:t>分</a:t>
            </a:r>
            <a:r>
              <a:rPr lang="en-US" altLang="zh-CN" b="1" kern="100" dirty="0">
                <a:latin typeface="Times New Roman"/>
                <a:cs typeface="Courier New"/>
              </a:rPr>
              <a:t>20</a:t>
            </a:r>
            <a:r>
              <a:rPr lang="zh-CN" altLang="zh-CN" b="1" kern="100" dirty="0">
                <a:latin typeface="Times New Roman"/>
                <a:cs typeface="Times New Roman"/>
              </a:rPr>
              <a:t>秒的时间，地球绕太阳公转视为匀速圆周运动，由此来估算在宇宙中一次</a:t>
            </a:r>
            <a:r>
              <a:rPr lang="en-US" altLang="zh-CN" b="1" kern="100" dirty="0">
                <a:latin typeface="Times New Roman"/>
                <a:cs typeface="Courier New"/>
              </a:rPr>
              <a:t>γ</a:t>
            </a:r>
            <a:r>
              <a:rPr lang="zh-CN" altLang="zh-CN" b="1" kern="100" dirty="0">
                <a:latin typeface="Times New Roman"/>
                <a:cs typeface="Times New Roman"/>
              </a:rPr>
              <a:t>射线爆发所放出的能量。</a:t>
            </a:r>
            <a:r>
              <a:rPr lang="en-US" altLang="zh-CN" b="1" kern="100" dirty="0">
                <a:latin typeface="Times New Roman"/>
                <a:cs typeface="Courier New"/>
              </a:rPr>
              <a:t>(</a:t>
            </a:r>
            <a:r>
              <a:rPr lang="zh-CN" altLang="zh-CN" b="1" kern="100" dirty="0">
                <a:latin typeface="Times New Roman"/>
                <a:cs typeface="Times New Roman"/>
              </a:rPr>
              <a:t>引力常量</a:t>
            </a:r>
            <a:r>
              <a:rPr lang="en-US" altLang="zh-CN" b="1" i="1" kern="100" dirty="0">
                <a:latin typeface="Times New Roman"/>
                <a:cs typeface="Courier New"/>
              </a:rPr>
              <a:t>G</a:t>
            </a:r>
            <a:r>
              <a:rPr lang="zh-CN" altLang="zh-CN" b="1" kern="100" dirty="0">
                <a:latin typeface="Times New Roman"/>
                <a:cs typeface="Times New Roman"/>
              </a:rPr>
              <a:t>＝</a:t>
            </a:r>
            <a:r>
              <a:rPr lang="en-US" altLang="zh-CN" b="1" kern="100" dirty="0">
                <a:latin typeface="Times New Roman"/>
                <a:cs typeface="Courier New"/>
              </a:rPr>
              <a:t>6.67</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11</a:t>
            </a:r>
            <a:r>
              <a:rPr lang="en-US" altLang="zh-CN" b="1" kern="100" dirty="0">
                <a:latin typeface="Times New Roman"/>
                <a:cs typeface="Courier New"/>
              </a:rPr>
              <a:t> N·m</a:t>
            </a:r>
            <a:r>
              <a:rPr lang="en-US" altLang="zh-CN" b="1" kern="100" baseline="30000" dirty="0">
                <a:latin typeface="Times New Roman"/>
                <a:cs typeface="Courier New"/>
              </a:rPr>
              <a:t>2</a:t>
            </a:r>
            <a:r>
              <a:rPr lang="en-US" altLang="zh-CN" b="1" kern="100" dirty="0">
                <a:latin typeface="Times New Roman"/>
                <a:cs typeface="Courier New"/>
              </a:rPr>
              <a:t>/kg</a:t>
            </a:r>
            <a:r>
              <a:rPr lang="en-US" altLang="zh-CN" b="1" kern="100" baseline="30000" dirty="0">
                <a:latin typeface="Times New Roman"/>
                <a:cs typeface="Courier New"/>
              </a:rPr>
              <a:t>2,</a:t>
            </a:r>
            <a:r>
              <a:rPr lang="en-US" altLang="zh-CN" b="1" kern="100" dirty="0">
                <a:latin typeface="Times New Roman"/>
                <a:cs typeface="Courier New"/>
              </a:rPr>
              <a:t>1</a:t>
            </a:r>
            <a:r>
              <a:rPr lang="zh-CN" altLang="zh-CN" b="1" kern="100" dirty="0">
                <a:latin typeface="Times New Roman"/>
                <a:cs typeface="Times New Roman"/>
              </a:rPr>
              <a:t>年时间约为</a:t>
            </a:r>
            <a:r>
              <a:rPr lang="en-US" altLang="zh-CN" b="1" kern="100" dirty="0">
                <a:latin typeface="Times New Roman"/>
                <a:cs typeface="Courier New"/>
              </a:rPr>
              <a:t>3.15</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7</a:t>
            </a:r>
            <a:r>
              <a:rPr lang="en-US" altLang="zh-CN" b="1" kern="100" dirty="0">
                <a:latin typeface="Times New Roman"/>
                <a:cs typeface="Courier New"/>
              </a:rPr>
              <a:t> s)</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27914170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301164300"/>
              </p:ext>
            </p:extLst>
          </p:nvPr>
        </p:nvGraphicFramePr>
        <p:xfrm>
          <a:off x="820738" y="692696"/>
          <a:ext cx="10552112" cy="4891087"/>
        </p:xfrm>
        <a:graphic>
          <a:graphicData uri="http://schemas.openxmlformats.org/presentationml/2006/ole">
            <mc:AlternateContent xmlns:mc="http://schemas.openxmlformats.org/markup-compatibility/2006">
              <mc:Choice xmlns:v="urn:schemas-microsoft-com:vml" Requires="v">
                <p:oleObj spid="_x0000_s32782" name="文档" r:id="rId4" imgW="10552112" imgH="4890401" progId="Word.Document.12">
                  <p:embed/>
                </p:oleObj>
              </mc:Choice>
              <mc:Fallback>
                <p:oleObj name="文档" r:id="rId4" imgW="10552112" imgH="4890401" progId="Word.Document.12">
                  <p:embed/>
                  <p:pic>
                    <p:nvPicPr>
                      <p:cNvPr id="0" name=""/>
                      <p:cNvPicPr/>
                      <p:nvPr/>
                    </p:nvPicPr>
                    <p:blipFill>
                      <a:blip r:embed="rId5"/>
                      <a:stretch>
                        <a:fillRect/>
                      </a:stretch>
                    </p:blipFill>
                    <p:spPr>
                      <a:xfrm>
                        <a:off x="820738" y="692696"/>
                        <a:ext cx="10552112" cy="48910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554386794"/>
              </p:ext>
            </p:extLst>
          </p:nvPr>
        </p:nvGraphicFramePr>
        <p:xfrm>
          <a:off x="624979" y="5661248"/>
          <a:ext cx="10552112" cy="593725"/>
        </p:xfrm>
        <a:graphic>
          <a:graphicData uri="http://schemas.openxmlformats.org/presentationml/2006/ole">
            <mc:AlternateContent xmlns:mc="http://schemas.openxmlformats.org/markup-compatibility/2006">
              <mc:Choice xmlns:v="urn:schemas-microsoft-com:vml" Requires="v">
                <p:oleObj spid="_x0000_s32783"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624979" y="5661248"/>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48493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405" y="1497547"/>
            <a:ext cx="982585"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2209" y="1502660"/>
            <a:ext cx="9965978"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552971" y="1916832"/>
            <a:ext cx="11089232"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t>第五章</a:t>
            </a:r>
            <a:r>
              <a:rPr lang="en-US" altLang="zh-CN" sz="2800" b="1" dirty="0"/>
              <a:t>  </a:t>
            </a:r>
            <a:r>
              <a:rPr lang="zh-CN" altLang="zh-CN" sz="2800" b="1" dirty="0"/>
              <a:t>阶段评价查缺</a:t>
            </a:r>
            <a:r>
              <a:rPr lang="zh-CN" altLang="zh-CN" sz="2800" b="1" dirty="0" smtClean="0"/>
              <a:t>漏</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latin typeface="楷体_GB2312" panose="02010609030101010101" pitchFamily="49" charset="-122"/>
                <a:ea typeface="楷体_GB2312" panose="02010609030101010101" pitchFamily="49" charset="-122"/>
              </a:rPr>
              <a:t>第五章</a:t>
            </a:r>
            <a:r>
              <a:rPr lang="en-US" altLang="zh-CN" sz="2800" b="1" dirty="0" smtClean="0">
                <a:latin typeface="楷体_GB2312" panose="02010609030101010101" pitchFamily="49" charset="-122"/>
                <a:ea typeface="楷体_GB2312" panose="02010609030101010101" pitchFamily="49" charset="-122"/>
              </a:rPr>
              <a:t>  </a:t>
            </a:r>
            <a:r>
              <a:rPr lang="zh-CN" altLang="zh-CN" sz="2800" b="1" dirty="0" smtClean="0">
                <a:latin typeface="楷体_GB2312" panose="02010609030101010101" pitchFamily="49" charset="-122"/>
                <a:ea typeface="楷体_GB2312" panose="02010609030101010101" pitchFamily="49" charset="-122"/>
              </a:rPr>
              <a:t>阶段评价查缺漏</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
        <p:nvSpPr>
          <p:cNvPr id="5" name="文本框 816131">
            <a:hlinkClick r:id="rId6" action="ppaction://hlinkfile"/>
          </p:cNvPr>
          <p:cNvSpPr txBox="1"/>
          <p:nvPr/>
        </p:nvSpPr>
        <p:spPr>
          <a:xfrm>
            <a:off x="913011" y="3140968"/>
            <a:ext cx="10657184"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t>模块综合检</a:t>
            </a:r>
            <a:r>
              <a:rPr lang="zh-CN" altLang="zh-CN" sz="2800" b="1" dirty="0" smtClean="0"/>
              <a:t>测</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t>模块综合检</a:t>
            </a:r>
            <a:r>
              <a:rPr lang="zh-CN" altLang="zh-CN" sz="2800" b="1" dirty="0" smtClean="0"/>
              <a:t>测</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par>
                          <p:cTn id="11" fill="hold">
                            <p:stCondLst>
                              <p:cond delay="2000"/>
                            </p:stCondLst>
                            <p:childTnLst>
                              <p:par>
                                <p:cTn id="12" presetID="22" presetClass="entr" presetSubtype="8" fill="hold" grpId="0" nodeType="afterEffect">
                                  <p:stCondLst>
                                    <p:cond delay="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836712"/>
            <a:ext cx="11176460" cy="4752528"/>
          </a:xfrm>
        </p:spPr>
        <p:txBody>
          <a:bodyPr/>
          <a:lstStyle/>
          <a:p>
            <a:pPr indent="612140" algn="just">
              <a:lnSpc>
                <a:spcPct val="200000"/>
              </a:lnSpc>
              <a:tabLst>
                <a:tab pos="2700655" algn="l"/>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用具有一定动能的电子轰击大量处于基态的氢原子，使这些氢原子被激发到量子数为</a:t>
            </a:r>
            <a:r>
              <a:rPr lang="en-US" altLang="zh-CN" b="1" i="1" kern="100" dirty="0">
                <a:latin typeface="Times New Roman"/>
                <a:cs typeface="Courier New"/>
              </a:rPr>
              <a:t>n</a:t>
            </a:r>
            <a:r>
              <a:rPr lang="en-US" altLang="zh-CN" b="1" kern="100" dirty="0">
                <a:latin typeface="Times New Roman"/>
                <a:cs typeface="Courier New"/>
              </a:rPr>
              <a:t>(</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的激发态，此时出现的氢光谱中有</a:t>
            </a:r>
            <a:r>
              <a:rPr lang="en-US" altLang="zh-CN" b="1" i="1" kern="100" dirty="0">
                <a:latin typeface="Times New Roman"/>
                <a:cs typeface="Courier New"/>
              </a:rPr>
              <a:t>N</a:t>
            </a:r>
            <a:r>
              <a:rPr lang="zh-CN" altLang="zh-CN" b="1" kern="100" dirty="0">
                <a:latin typeface="Times New Roman"/>
                <a:cs typeface="Times New Roman"/>
              </a:rPr>
              <a:t>条谱线，其中波长的最大值为</a:t>
            </a:r>
            <a:r>
              <a:rPr lang="en-US" altLang="zh-CN" b="1" i="1" kern="100" dirty="0">
                <a:latin typeface="Times New Roman"/>
                <a:cs typeface="Courier New"/>
              </a:rPr>
              <a:t>λ</a:t>
            </a:r>
            <a:r>
              <a:rPr lang="zh-CN" altLang="zh-CN" b="1" kern="100" dirty="0">
                <a:latin typeface="Times New Roman"/>
                <a:cs typeface="Times New Roman"/>
              </a:rPr>
              <a:t>。现逐渐提高入射电子的动能，当动能达到某一值时，氢光谱中谱线数增加到</a:t>
            </a:r>
            <a:r>
              <a:rPr lang="en-US" altLang="zh-CN" b="1" i="1" kern="100" dirty="0">
                <a:latin typeface="Times New Roman"/>
                <a:cs typeface="Courier New"/>
              </a:rPr>
              <a:t>N</a:t>
            </a:r>
            <a:r>
              <a:rPr lang="en-US" altLang="zh-CN" b="1" kern="100" dirty="0">
                <a:cs typeface="Times New Roman"/>
              </a:rPr>
              <a:t>′</a:t>
            </a:r>
            <a:r>
              <a:rPr lang="zh-CN" altLang="zh-CN" b="1" kern="100" dirty="0">
                <a:latin typeface="Times New Roman"/>
                <a:cs typeface="Times New Roman"/>
              </a:rPr>
              <a:t>条，其中波长的最大值变为</a:t>
            </a:r>
            <a:r>
              <a:rPr lang="en-US" altLang="zh-CN" b="1" i="1" kern="100" dirty="0">
                <a:latin typeface="Times New Roman"/>
                <a:cs typeface="Courier New"/>
              </a:rPr>
              <a:t>λ</a:t>
            </a:r>
            <a:r>
              <a:rPr lang="en-US" altLang="zh-CN" b="1" kern="100" dirty="0">
                <a:cs typeface="Times New Roman"/>
              </a:rPr>
              <a:t>′</a:t>
            </a:r>
            <a:r>
              <a:rPr lang="zh-CN" altLang="zh-CN" b="1" kern="100" dirty="0">
                <a:latin typeface="Times New Roman"/>
                <a:cs typeface="Times New Roman"/>
              </a:rPr>
              <a:t>。下列各式中可能正确的是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lnSpc>
                <a:spcPct val="200000"/>
              </a:lnSpc>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N</a:t>
            </a:r>
            <a:r>
              <a:rPr lang="en-US" altLang="zh-CN" b="1" kern="100" dirty="0">
                <a:cs typeface="Times New Roman"/>
              </a:rPr>
              <a:t>′</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i="1" kern="100" dirty="0">
                <a:latin typeface="Times New Roman"/>
                <a:cs typeface="Courier New"/>
              </a:rPr>
              <a:t>N</a:t>
            </a:r>
            <a:r>
              <a:rPr lang="en-US" altLang="zh-CN" b="1" kern="100" dirty="0">
                <a:cs typeface="Times New Roman"/>
              </a:rPr>
              <a:t>′</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a:t>
            </a:r>
            <a:endParaRPr lang="zh-CN" altLang="zh-CN" sz="1050" kern="100" dirty="0">
              <a:cs typeface="Courier New"/>
            </a:endParaRPr>
          </a:p>
          <a:p>
            <a:pPr indent="612140" algn="just">
              <a:lnSpc>
                <a:spcPct val="200000"/>
              </a:lnSpc>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λ</a:t>
            </a:r>
            <a:r>
              <a:rPr lang="en-US" altLang="zh-CN" b="1" kern="100" dirty="0">
                <a:cs typeface="Times New Roman"/>
              </a:rPr>
              <a:t>′</a:t>
            </a:r>
            <a:r>
              <a:rPr lang="zh-CN" altLang="zh-CN" b="1" kern="100" dirty="0">
                <a:latin typeface="Times New Roman"/>
                <a:cs typeface="Times New Roman"/>
              </a:rPr>
              <a:t>＞</a:t>
            </a:r>
            <a:r>
              <a:rPr lang="en-US" altLang="zh-CN" b="1" i="1" kern="100" dirty="0">
                <a:latin typeface="Times New Roman"/>
                <a:cs typeface="Courier New"/>
              </a:rPr>
              <a:t>λ</a:t>
            </a:r>
            <a:r>
              <a:rPr lang="en-US" altLang="zh-CN" b="1" kern="100" dirty="0">
                <a:latin typeface="Times New Roman"/>
                <a:cs typeface="Courier New"/>
              </a:rPr>
              <a:t>		D</a:t>
            </a:r>
            <a:r>
              <a:rPr lang="zh-CN" altLang="zh-CN" b="1" kern="100" dirty="0">
                <a:latin typeface="Times New Roman"/>
                <a:cs typeface="Times New Roman"/>
              </a:rPr>
              <a:t>．</a:t>
            </a:r>
            <a:r>
              <a:rPr lang="en-US" altLang="zh-CN" b="1" i="1" kern="100" dirty="0">
                <a:latin typeface="Times New Roman"/>
                <a:cs typeface="Courier New"/>
              </a:rPr>
              <a:t>λ</a:t>
            </a:r>
            <a:r>
              <a:rPr lang="en-US" altLang="zh-CN" b="1" kern="100" dirty="0">
                <a:cs typeface="Times New Roman"/>
              </a:rPr>
              <a:t>′</a:t>
            </a:r>
            <a:r>
              <a:rPr lang="zh-CN" altLang="zh-CN" b="1" kern="100" dirty="0">
                <a:latin typeface="Times New Roman"/>
                <a:cs typeface="Times New Roman"/>
              </a:rPr>
              <a:t>＜</a:t>
            </a:r>
            <a:r>
              <a:rPr lang="en-US" altLang="zh-CN" b="1" i="1" kern="100" dirty="0">
                <a:latin typeface="Times New Roman"/>
                <a:cs typeface="Courier New"/>
              </a:rPr>
              <a:t>λ</a:t>
            </a:r>
            <a:endParaRPr lang="zh-CN" altLang="zh-CN" sz="1050" kern="100" dirty="0">
              <a:cs typeface="Courier New"/>
            </a:endParaRPr>
          </a:p>
          <a:p>
            <a:pPr>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09927280"/>
              </p:ext>
            </p:extLst>
          </p:nvPr>
        </p:nvGraphicFramePr>
        <p:xfrm>
          <a:off x="768995" y="1353790"/>
          <a:ext cx="10752138" cy="4235450"/>
        </p:xfrm>
        <a:graphic>
          <a:graphicData uri="http://schemas.openxmlformats.org/presentationml/2006/ole">
            <mc:AlternateContent xmlns:mc="http://schemas.openxmlformats.org/markup-compatibility/2006">
              <mc:Choice xmlns:v="urn:schemas-microsoft-com:vml" Requires="v">
                <p:oleObj spid="_x0000_s3093" name="文档" r:id="rId4" imgW="11131078" imgH="4360588" progId="Word.Document.12">
                  <p:embed/>
                </p:oleObj>
              </mc:Choice>
              <mc:Fallback>
                <p:oleObj name="文档" r:id="rId4" imgW="11131078" imgH="4360588" progId="Word.Document.12">
                  <p:embed/>
                  <p:pic>
                    <p:nvPicPr>
                      <p:cNvPr id="0" name=""/>
                      <p:cNvPicPr/>
                      <p:nvPr/>
                    </p:nvPicPr>
                    <p:blipFill>
                      <a:blip r:embed="rId5"/>
                      <a:stretch>
                        <a:fillRect/>
                      </a:stretch>
                    </p:blipFill>
                    <p:spPr>
                      <a:xfrm>
                        <a:off x="768995" y="1353790"/>
                        <a:ext cx="10752138" cy="4235450"/>
                      </a:xfrm>
                      <a:prstGeom prst="rect">
                        <a:avLst/>
                      </a:prstGeom>
                    </p:spPr>
                  </p:pic>
                </p:oleObj>
              </mc:Fallback>
            </mc:AlternateContent>
          </a:graphicData>
        </a:graphic>
      </p:graphicFrame>
      <p:sp>
        <p:nvSpPr>
          <p:cNvPr id="5" name="矩形 4"/>
          <p:cNvSpPr/>
          <p:nvPr/>
        </p:nvSpPr>
        <p:spPr>
          <a:xfrm>
            <a:off x="1275836" y="5157008"/>
            <a:ext cx="1869423"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AC</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332656"/>
            <a:ext cx="11608508" cy="6336704"/>
          </a:xfrm>
        </p:spPr>
        <p:txBody>
          <a:bodyPr>
            <a:normAutofit/>
          </a:bodyPr>
          <a:lstStyle/>
          <a:p>
            <a:pPr marL="452438" indent="0" algn="just">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针对训练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Courier New"/>
              </a:rPr>
              <a:t>1</a:t>
            </a:r>
            <a:r>
              <a:rPr lang="zh-CN" altLang="zh-CN" b="1" kern="100" dirty="0" smtClean="0">
                <a:latin typeface="Times New Roman"/>
                <a:cs typeface="Times New Roman"/>
              </a:rPr>
              <a:t>．</a:t>
            </a:r>
            <a:r>
              <a:rPr lang="zh-CN" altLang="zh-CN" sz="1050" kern="100" dirty="0" smtClean="0">
                <a:cs typeface="Courier New"/>
              </a:rPr>
              <a:t> </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如图所示为氢原子能级图，可见光的能量范围为</a:t>
            </a:r>
            <a:r>
              <a:rPr lang="en-US" altLang="zh-CN" b="1" kern="100" dirty="0">
                <a:latin typeface="Times New Roman"/>
                <a:cs typeface="Courier New"/>
              </a:rPr>
              <a:t>1.62</a:t>
            </a:r>
            <a:r>
              <a:rPr lang="zh-CN" altLang="zh-CN" b="1" kern="100" dirty="0">
                <a:latin typeface="Times New Roman"/>
                <a:cs typeface="Times New Roman"/>
              </a:rPr>
              <a:t>～</a:t>
            </a:r>
            <a:r>
              <a:rPr lang="en-US" altLang="zh-CN" b="1" kern="100" dirty="0">
                <a:latin typeface="Times New Roman"/>
                <a:cs typeface="Courier New"/>
              </a:rPr>
              <a:t>3.11 eV</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用</a:t>
            </a:r>
            <a:r>
              <a:rPr lang="zh-CN" altLang="zh-CN" b="1" kern="100" dirty="0">
                <a:latin typeface="Times New Roman"/>
                <a:cs typeface="Times New Roman"/>
              </a:rPr>
              <a:t>可见光照射大量处于</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能级的氢原子，可观察到多条谱线，若</a:t>
            </a:r>
            <a:r>
              <a:rPr lang="zh-CN" altLang="zh-CN" b="1" kern="100" dirty="0" smtClean="0">
                <a:latin typeface="Times New Roman"/>
                <a:cs typeface="Times New Roman"/>
              </a:rPr>
              <a:t>是</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用</a:t>
            </a:r>
            <a:r>
              <a:rPr lang="zh-CN" altLang="zh-CN" b="1" kern="100" dirty="0">
                <a:latin typeface="Times New Roman"/>
                <a:cs typeface="Times New Roman"/>
              </a:rPr>
              <a:t>能量为</a:t>
            </a:r>
            <a:r>
              <a:rPr lang="en-US" altLang="zh-CN" b="1" i="1" kern="100" dirty="0">
                <a:latin typeface="Times New Roman"/>
                <a:cs typeface="Courier New"/>
              </a:rPr>
              <a:t>E</a:t>
            </a:r>
            <a:r>
              <a:rPr lang="zh-CN" altLang="zh-CN" b="1" kern="100" dirty="0">
                <a:latin typeface="Times New Roman"/>
                <a:cs typeface="Times New Roman"/>
              </a:rPr>
              <a:t>的实物粒子轰击大量处于</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能级的氢原子，至少可观</a:t>
            </a:r>
            <a:r>
              <a:rPr lang="zh-CN" altLang="zh-CN" b="1" kern="100" dirty="0" smtClean="0">
                <a:latin typeface="Times New Roman"/>
                <a:cs typeface="Times New Roman"/>
              </a:rPr>
              <a:t>察</a:t>
            </a:r>
            <a:endParaRPr lang="en-US" altLang="zh-CN" b="1" kern="100" dirty="0" smtClean="0">
              <a:latin typeface="Times New Roman"/>
              <a:cs typeface="Times New Roman"/>
            </a:endParaRPr>
          </a:p>
          <a:p>
            <a:pPr marL="452438" indent="-452438" algn="just">
              <a:tabLst>
                <a:tab pos="2700655" algn="l"/>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到两</a:t>
            </a:r>
            <a:r>
              <a:rPr lang="zh-CN" altLang="zh-CN" b="1" kern="100" dirty="0">
                <a:latin typeface="Times New Roman"/>
                <a:cs typeface="Times New Roman"/>
              </a:rPr>
              <a:t>条具有显著热效应的红外线，已知红外线的频率比可见光小，则关于实物粒子的能量</a:t>
            </a:r>
            <a:r>
              <a:rPr lang="en-US" altLang="zh-CN" b="1" i="1" kern="100" dirty="0">
                <a:latin typeface="Times New Roman"/>
                <a:cs typeface="Courier New"/>
              </a:rPr>
              <a:t>E</a:t>
            </a:r>
            <a:r>
              <a:rPr lang="zh-CN" altLang="zh-CN" b="1" kern="100" dirty="0">
                <a:latin typeface="Times New Roman"/>
                <a:cs typeface="Times New Roman"/>
              </a:rPr>
              <a:t>，下列说法正确的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．一定有</a:t>
            </a:r>
            <a:r>
              <a:rPr lang="en-US" altLang="zh-CN" b="1" kern="100" dirty="0">
                <a:latin typeface="Times New Roman"/>
                <a:cs typeface="Courier New"/>
              </a:rPr>
              <a:t>4.73 eV</a:t>
            </a:r>
            <a:r>
              <a:rPr lang="zh-CN" altLang="zh-CN" b="1" kern="100" dirty="0">
                <a:latin typeface="Times New Roman"/>
                <a:cs typeface="Times New Roman"/>
              </a:rPr>
              <a:t>＞</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1.62 eV</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E</a:t>
            </a:r>
            <a:r>
              <a:rPr lang="zh-CN" altLang="zh-CN" b="1" kern="100" dirty="0">
                <a:latin typeface="Times New Roman"/>
                <a:cs typeface="Times New Roman"/>
              </a:rPr>
              <a:t>的值可能使处于基态的氢原子电离</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E</a:t>
            </a:r>
            <a:r>
              <a:rPr lang="zh-CN" altLang="zh-CN" b="1" kern="100" dirty="0">
                <a:latin typeface="Times New Roman"/>
                <a:cs typeface="Times New Roman"/>
              </a:rPr>
              <a:t>一定大于</a:t>
            </a:r>
            <a:r>
              <a:rPr lang="en-US" altLang="zh-CN" b="1" kern="100" dirty="0">
                <a:latin typeface="Times New Roman"/>
                <a:cs typeface="Courier New"/>
              </a:rPr>
              <a:t>2.86 eV</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E</a:t>
            </a:r>
            <a:r>
              <a:rPr lang="zh-CN" altLang="zh-CN" b="1" kern="100" dirty="0">
                <a:latin typeface="Times New Roman"/>
                <a:cs typeface="Times New Roman"/>
              </a:rPr>
              <a:t>的值可能使基态氢原子产生可见光</a:t>
            </a:r>
            <a:endParaRPr lang="zh-CN" altLang="zh-CN" sz="1050" kern="100" dirty="0">
              <a:cs typeface="Courier New"/>
            </a:endParaRPr>
          </a:p>
          <a:p>
            <a:pPr marL="452438" indent="0"/>
            <a:endParaRPr lang="zh-CN" altLang="en-US" dirty="0"/>
          </a:p>
        </p:txBody>
      </p:sp>
      <p:pic>
        <p:nvPicPr>
          <p:cNvPr id="2052" name="Picture 4" descr="F:\粤教版物理选择性必修第三册\WLXKCXALKXS4-2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133121" y="1231877"/>
            <a:ext cx="1812334" cy="1621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700808"/>
            <a:ext cx="10975658" cy="3600402"/>
          </a:xfrm>
        </p:spPr>
        <p:txBody>
          <a:bodyPr/>
          <a:lstStyle/>
          <a:p>
            <a:pPr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红</a:t>
            </a:r>
            <a:r>
              <a:rPr lang="zh-CN" altLang="zh-CN" b="1" kern="100" dirty="0">
                <a:latin typeface="Times New Roman"/>
                <a:ea typeface="楷体_GB2312"/>
                <a:cs typeface="Times New Roman"/>
              </a:rPr>
              <a:t>外线光子的能量小于可见光光子的能量，用实物粒子轰击大量处于第</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能级的氢原子，至少可观察到两种红外线光子，则说明处于第</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能级的氢原子受激发后至少跃迁到第</a:t>
            </a:r>
            <a:r>
              <a:rPr lang="en-US" altLang="zh-CN" b="1" kern="100" dirty="0">
                <a:latin typeface="Times New Roman"/>
                <a:ea typeface="楷体_GB2312"/>
                <a:cs typeface="Courier New"/>
              </a:rPr>
              <a:t>5</a:t>
            </a:r>
            <a:r>
              <a:rPr lang="zh-CN" altLang="zh-CN" b="1" kern="100" dirty="0">
                <a:latin typeface="Times New Roman"/>
                <a:ea typeface="楷体_GB2312"/>
                <a:cs typeface="Times New Roman"/>
              </a:rPr>
              <a:t>能级。所以实物粒子的最小能量为</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5</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0.54 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3.4 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2.86 eV</a:t>
            </a:r>
            <a:r>
              <a:rPr lang="zh-CN" altLang="zh-CN" b="1" kern="100" dirty="0">
                <a:latin typeface="Times New Roman"/>
                <a:ea typeface="楷体_GB2312"/>
                <a:cs typeface="Times New Roman"/>
              </a:rPr>
              <a:t>，因为</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可以取大于或等于</a:t>
            </a:r>
            <a:r>
              <a:rPr lang="en-US" altLang="zh-CN" b="1" kern="100" dirty="0">
                <a:latin typeface="Times New Roman"/>
                <a:ea typeface="楷体_GB2312"/>
                <a:cs typeface="Courier New"/>
              </a:rPr>
              <a:t>2.86 eV</a:t>
            </a:r>
            <a:r>
              <a:rPr lang="zh-CN" altLang="zh-CN" b="1" kern="100" dirty="0">
                <a:latin typeface="Times New Roman"/>
                <a:ea typeface="楷体_GB2312"/>
                <a:cs typeface="Times New Roman"/>
              </a:rPr>
              <a:t>的任意值，则</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1340768"/>
            <a:ext cx="10975658" cy="4464498"/>
          </a:xfrm>
        </p:spPr>
        <p:txBody>
          <a:bodyPr/>
          <a:lstStyle/>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．氢原子处于基态时，原子的能量为</a:t>
            </a:r>
            <a:r>
              <a:rPr lang="en-US" altLang="zh-CN" b="1" i="1" kern="100" dirty="0">
                <a:latin typeface="Times New Roman"/>
                <a:cs typeface="Courier New"/>
              </a:rPr>
              <a:t>E</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13.6 eV</a:t>
            </a:r>
            <a:r>
              <a:rPr lang="zh-CN" altLang="zh-CN" b="1" kern="100" dirty="0">
                <a:latin typeface="Times New Roman"/>
                <a:cs typeface="Times New Roman"/>
              </a:rPr>
              <a:t>，当处于</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的激发态时，能量为</a:t>
            </a:r>
            <a:r>
              <a:rPr lang="en-US" altLang="zh-CN" b="1" i="1" kern="100" dirty="0">
                <a:latin typeface="Times New Roman"/>
                <a:cs typeface="Courier New"/>
              </a:rPr>
              <a:t>E</a:t>
            </a:r>
            <a:r>
              <a:rPr lang="en-US" altLang="zh-CN" b="1" kern="100" baseline="-25000" dirty="0">
                <a:latin typeface="Times New Roman"/>
                <a:cs typeface="Courier New"/>
              </a:rPr>
              <a:t>3</a:t>
            </a:r>
            <a:r>
              <a:rPr lang="zh-CN" altLang="zh-CN" b="1" kern="100" dirty="0">
                <a:latin typeface="Times New Roman"/>
                <a:cs typeface="Times New Roman"/>
              </a:rPr>
              <a:t>＝－</a:t>
            </a:r>
            <a:r>
              <a:rPr lang="en-US" altLang="zh-CN" b="1" kern="100" dirty="0">
                <a:latin typeface="Times New Roman"/>
                <a:cs typeface="Courier New"/>
              </a:rPr>
              <a:t>1.51 eV</a:t>
            </a:r>
            <a:r>
              <a:rPr lang="zh-CN" altLang="zh-CN" b="1" kern="100" dirty="0">
                <a:latin typeface="Times New Roman"/>
                <a:cs typeface="Times New Roman"/>
              </a:rPr>
              <a:t>，则：</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当氢原子从</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的激发态跃迁到</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a:t>
            </a:r>
            <a:r>
              <a:rPr lang="zh-CN" altLang="zh-CN" b="1" kern="100" dirty="0">
                <a:latin typeface="Times New Roman"/>
                <a:cs typeface="Times New Roman"/>
              </a:rPr>
              <a:t>的基态时，向外辐射的光子的波长是多少？</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若要使处于基态的氢原子电离，至少要用多大频率的电磁波照射原子？</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若有大量的氢原子处于</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的激发态，则在跃迁过程中可能释放出几种不同频率的光子？</a:t>
            </a:r>
            <a:endParaRPr lang="zh-CN" altLang="zh-CN" sz="1050" kern="100" dirty="0">
              <a:cs typeface="Courier New"/>
            </a:endParaRPr>
          </a:p>
          <a:p>
            <a:pPr marL="452438" indent="0"/>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453184572"/>
              </p:ext>
            </p:extLst>
          </p:nvPr>
        </p:nvGraphicFramePr>
        <p:xfrm>
          <a:off x="1079076" y="1080968"/>
          <a:ext cx="10299700" cy="4203700"/>
        </p:xfrm>
        <a:graphic>
          <a:graphicData uri="http://schemas.openxmlformats.org/presentationml/2006/ole">
            <mc:AlternateContent xmlns:mc="http://schemas.openxmlformats.org/markup-compatibility/2006">
              <mc:Choice xmlns:v="urn:schemas-microsoft-com:vml" Requires="v">
                <p:oleObj spid="_x0000_s13333" name="文档" r:id="rId4" imgW="10367808" imgH="4238210" progId="Word.Document.12">
                  <p:embed/>
                </p:oleObj>
              </mc:Choice>
              <mc:Fallback>
                <p:oleObj name="文档" r:id="rId4" imgW="10367808" imgH="4238210" progId="Word.Document.12">
                  <p:embed/>
                  <p:pic>
                    <p:nvPicPr>
                      <p:cNvPr id="0" name=""/>
                      <p:cNvPicPr/>
                      <p:nvPr/>
                    </p:nvPicPr>
                    <p:blipFill>
                      <a:blip r:embed="rId5"/>
                      <a:stretch>
                        <a:fillRect/>
                      </a:stretch>
                    </p:blipFill>
                    <p:spPr>
                      <a:xfrm>
                        <a:off x="1079076" y="1080968"/>
                        <a:ext cx="10299700" cy="4203700"/>
                      </a:xfrm>
                      <a:prstGeom prst="rect">
                        <a:avLst/>
                      </a:prstGeom>
                    </p:spPr>
                  </p:pic>
                </p:oleObj>
              </mc:Fallback>
            </mc:AlternateContent>
          </a:graphicData>
        </a:graphic>
      </p:graphicFrame>
      <p:sp>
        <p:nvSpPr>
          <p:cNvPr id="5" name="矩形 4"/>
          <p:cNvSpPr/>
          <p:nvPr/>
        </p:nvSpPr>
        <p:spPr>
          <a:xfrm>
            <a:off x="1057027" y="5301024"/>
            <a:ext cx="6729727" cy="576248"/>
          </a:xfrm>
          <a:prstGeom prst="rect">
            <a:avLst/>
          </a:prstGeom>
        </p:spPr>
        <p:txBody>
          <a:bodyPr wrap="none">
            <a:spAutoFit/>
          </a:bodyPr>
          <a:lstStyle/>
          <a:p>
            <a:pPr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(1)1.03</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7</a:t>
            </a:r>
            <a:r>
              <a:rPr lang="en-US" altLang="zh-CN" sz="2400" b="1" kern="100" dirty="0">
                <a:latin typeface="Times New Roman"/>
                <a:cs typeface="Courier New"/>
              </a:rPr>
              <a:t> m</a:t>
            </a:r>
            <a:r>
              <a:rPr lang="zh-CN" altLang="zh-CN" sz="2400" b="1" kern="100" dirty="0">
                <a:latin typeface="Times New Roman"/>
                <a:cs typeface="Times New Roman"/>
              </a:rPr>
              <a:t>　</a:t>
            </a:r>
            <a:r>
              <a:rPr lang="en-US" altLang="zh-CN" sz="2400" b="1" kern="100" dirty="0">
                <a:latin typeface="Times New Roman"/>
                <a:cs typeface="Courier New"/>
              </a:rPr>
              <a:t>(2)3.3</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15</a:t>
            </a:r>
            <a:r>
              <a:rPr lang="en-US" altLang="zh-CN" sz="2400" b="1" kern="100" dirty="0">
                <a:latin typeface="Times New Roman"/>
                <a:cs typeface="Courier New"/>
              </a:rPr>
              <a:t> Hz</a:t>
            </a:r>
            <a:r>
              <a:rPr lang="zh-CN" altLang="zh-CN" sz="2400" b="1" kern="100" dirty="0">
                <a:latin typeface="Times New Roman"/>
                <a:cs typeface="Times New Roman"/>
              </a:rPr>
              <a:t>　</a:t>
            </a:r>
            <a:r>
              <a:rPr lang="en-US" altLang="zh-CN" sz="2400" b="1" kern="100" dirty="0">
                <a:latin typeface="Times New Roman"/>
                <a:cs typeface="Courier New"/>
              </a:rPr>
              <a:t>(3)3</a:t>
            </a:r>
            <a:r>
              <a:rPr lang="zh-CN" altLang="zh-CN" sz="2400" b="1" kern="100" dirty="0">
                <a:latin typeface="Times New Roman"/>
                <a:cs typeface="Times New Roman"/>
              </a:rPr>
              <a:t>种</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305</TotalTime>
  <Words>1281</Words>
  <Application>Microsoft Office PowerPoint</Application>
  <PresentationFormat>自定义</PresentationFormat>
  <Paragraphs>62</Paragraphs>
  <Slides>36</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36</vt:i4>
      </vt:variant>
    </vt:vector>
  </HeadingPairs>
  <TitlesOfParts>
    <vt:vector size="39"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55</cp:revision>
  <dcterms:created xsi:type="dcterms:W3CDTF">2021-04-02T06:41:31Z</dcterms:created>
  <dcterms:modified xsi:type="dcterms:W3CDTF">2025-11-05T02:52:46Z</dcterms:modified>
</cp:coreProperties>
</file>