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tiff" ContentType="image/tif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260" r:id="rId2"/>
    <p:sldId id="266" r:id="rId3"/>
    <p:sldId id="267" r:id="rId4"/>
    <p:sldId id="289" r:id="rId5"/>
    <p:sldId id="290" r:id="rId6"/>
    <p:sldId id="291" r:id="rId7"/>
    <p:sldId id="292" r:id="rId8"/>
    <p:sldId id="293" r:id="rId9"/>
    <p:sldId id="294" r:id="rId10"/>
    <p:sldId id="295" r:id="rId11"/>
    <p:sldId id="296" r:id="rId12"/>
    <p:sldId id="297" r:id="rId13"/>
    <p:sldId id="299" r:id="rId14"/>
    <p:sldId id="298" r:id="rId15"/>
    <p:sldId id="300" r:id="rId16"/>
    <p:sldId id="301" r:id="rId17"/>
    <p:sldId id="302" r:id="rId18"/>
    <p:sldId id="303" r:id="rId19"/>
    <p:sldId id="304" r:id="rId20"/>
    <p:sldId id="305" r:id="rId21"/>
    <p:sldId id="306" r:id="rId22"/>
    <p:sldId id="307" r:id="rId23"/>
    <p:sldId id="308" r:id="rId24"/>
    <p:sldId id="309" r:id="rId25"/>
    <p:sldId id="310" r:id="rId26"/>
    <p:sldId id="311" r:id="rId27"/>
    <p:sldId id="312" r:id="rId28"/>
    <p:sldId id="313" r:id="rId29"/>
    <p:sldId id="314" r:id="rId30"/>
    <p:sldId id="315" r:id="rId31"/>
    <p:sldId id="316" r:id="rId32"/>
    <p:sldId id="317" r:id="rId33"/>
    <p:sldId id="318" r:id="rId34"/>
    <p:sldId id="319" r:id="rId35"/>
    <p:sldId id="320" r:id="rId36"/>
    <p:sldId id="321" r:id="rId37"/>
    <p:sldId id="322" r:id="rId38"/>
    <p:sldId id="323" r:id="rId39"/>
    <p:sldId id="324" r:id="rId40"/>
    <p:sldId id="288" r:id="rId41"/>
    <p:sldId id="287" r:id="rId42"/>
  </p:sldIdLst>
  <p:sldSz cx="12195175"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2" autoAdjust="0"/>
    <p:restoredTop sz="95579" autoAdjust="0"/>
  </p:normalViewPr>
  <p:slideViewPr>
    <p:cSldViewPr>
      <p:cViewPr varScale="1">
        <p:scale>
          <a:sx n="99" d="100"/>
          <a:sy n="99" d="100"/>
        </p:scale>
        <p:origin x="-348" y="-90"/>
      </p:cViewPr>
      <p:guideLst>
        <p:guide orient="horz" pos="2160"/>
        <p:guide pos="3841"/>
      </p:guideLst>
    </p:cSldViewPr>
  </p:slideViewPr>
  <p:outlineViewPr>
    <p:cViewPr>
      <p:scale>
        <a:sx n="33" d="100"/>
        <a:sy n="33" d="100"/>
      </p:scale>
      <p:origin x="96" y="869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5.e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image" Target="../media/image2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image" Target="../media/image16.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2.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D307C53-A15A-4DEC-9E72-8BEB40FDE1C2}" type="datetimeFigureOut">
              <a:rPr lang="zh-CN" altLang="en-US" smtClean="0"/>
              <a:t>2025-11-5</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6C1EF30-7B0C-4F2D-A5CA-1454F4965A54}" type="slidenum">
              <a:rPr lang="zh-CN" altLang="en-US" smtClean="0"/>
              <a:t>‹#›</a:t>
            </a:fld>
            <a:endParaRPr lang="zh-CN" altLang="en-US"/>
          </a:p>
        </p:txBody>
      </p:sp>
    </p:spTree>
    <p:extLst>
      <p:ext uri="{BB962C8B-B14F-4D97-AF65-F5344CB8AC3E}">
        <p14:creationId xmlns:p14="http://schemas.microsoft.com/office/powerpoint/2010/main" val="25728689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6C1EF30-7B0C-4F2D-A5CA-1454F4965A54}" type="slidenum">
              <a:rPr lang="zh-CN" altLang="en-US" smtClean="0"/>
              <a:t>40</a:t>
            </a:fld>
            <a:endParaRPr lang="zh-CN" altLang="en-US"/>
          </a:p>
        </p:txBody>
      </p:sp>
    </p:spTree>
    <p:extLst>
      <p:ext uri="{BB962C8B-B14F-4D97-AF65-F5344CB8AC3E}">
        <p14:creationId xmlns:p14="http://schemas.microsoft.com/office/powerpoint/2010/main" val="2721296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1196752"/>
            <a:ext cx="10975658" cy="4464498"/>
          </a:xfrm>
        </p:spPr>
        <p:txBody>
          <a:bodyPr>
            <a:normAutofit/>
          </a:bodyPr>
          <a:lstStyle>
            <a:lvl1pPr marL="0" indent="719138">
              <a:lnSpc>
                <a:spcPct val="150000"/>
              </a:lnSpc>
              <a:buFontTx/>
              <a:buNone/>
              <a:defRPr sz="2400">
                <a:latin typeface="+mj-ea"/>
                <a:ea typeface="+mj-ea"/>
                <a:cs typeface="Times New Roman" panose="02020603050405020304" pitchFamily="18" charset="0"/>
              </a:defRPr>
            </a:lvl1pPr>
            <a:lvl2pPr marL="457200" indent="0">
              <a:lnSpc>
                <a:spcPct val="150000"/>
              </a:lnSpc>
              <a:buFontTx/>
              <a:buNone/>
              <a:defRPr sz="2400">
                <a:latin typeface="Times New Roman" panose="02020603050405020304" pitchFamily="18" charset="0"/>
                <a:ea typeface="+mn-ea"/>
                <a:cs typeface="Times New Roman" panose="02020603050405020304" pitchFamily="18" charset="0"/>
              </a:defRPr>
            </a:lvl2pPr>
            <a:lvl3pPr marL="914400" indent="0">
              <a:lnSpc>
                <a:spcPct val="150000"/>
              </a:lnSpc>
              <a:buFontTx/>
              <a:buNone/>
              <a:defRPr sz="2400">
                <a:latin typeface="Times New Roman" panose="02020603050405020304" pitchFamily="18" charset="0"/>
                <a:ea typeface="+mn-ea"/>
                <a:cs typeface="Times New Roman" panose="02020603050405020304" pitchFamily="18" charset="0"/>
              </a:defRPr>
            </a:lvl3pPr>
            <a:lvl4pPr marL="1371600" indent="0">
              <a:lnSpc>
                <a:spcPct val="150000"/>
              </a:lnSpc>
              <a:buFontTx/>
              <a:buNone/>
              <a:defRPr sz="2400">
                <a:latin typeface="Times New Roman" panose="02020603050405020304" pitchFamily="18" charset="0"/>
                <a:ea typeface="+mn-ea"/>
                <a:cs typeface="Times New Roman" panose="02020603050405020304" pitchFamily="18" charset="0"/>
              </a:defRPr>
            </a:lvl4pPr>
            <a:lvl5pPr marL="1828800" indent="0">
              <a:lnSpc>
                <a:spcPct val="150000"/>
              </a:lnSpc>
              <a:buFontTx/>
              <a:buNone/>
              <a:defRPr sz="2400">
                <a:latin typeface="Times New Roman" panose="02020603050405020304" pitchFamily="18" charset="0"/>
                <a:ea typeface="+mn-ea"/>
                <a:cs typeface="Times New Roman" panose="02020603050405020304" pitchFamily="18" charset="0"/>
              </a:defRPr>
            </a:lvl5pPr>
          </a:lstStyle>
          <a:p>
            <a:pPr lvl="0"/>
            <a:r>
              <a:rPr lang="zh-CN" altLang="en-US" dirty="0" smtClean="0"/>
              <a:t>单击此处编辑母版文本样式</a:t>
            </a:r>
            <a:endParaRPr lang="zh-CN" altLang="en-US" dirty="0"/>
          </a:p>
        </p:txBody>
      </p:sp>
      <p:sp>
        <p:nvSpPr>
          <p:cNvPr id="4" name="日期占位符 3"/>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45682293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007288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1792903" y="274639"/>
            <a:ext cx="3658553"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13014" y="274639"/>
            <a:ext cx="10776639"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9652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336" y="4406903"/>
            <a:ext cx="10365899" cy="1362075"/>
          </a:xfrm>
        </p:spPr>
        <p:txBody>
          <a:bodyPr anchor="t"/>
          <a:lstStyle>
            <a:lvl1pPr algn="l">
              <a:defRPr sz="4000" b="1" cap="all"/>
            </a:lvl1pPr>
          </a:lstStyle>
          <a:p>
            <a:r>
              <a:rPr lang="zh-CN" altLang="en-US" dirty="0" smtClean="0"/>
              <a:t>单击此处编辑母版标题样式</a:t>
            </a:r>
            <a:endParaRPr lang="zh-CN" altLang="en-US" dirty="0"/>
          </a:p>
        </p:txBody>
      </p:sp>
      <p:sp>
        <p:nvSpPr>
          <p:cNvPr id="3" name="文本占位符 2"/>
          <p:cNvSpPr>
            <a:spLocks noGrp="1"/>
          </p:cNvSpPr>
          <p:nvPr>
            <p:ph type="body" idx="1"/>
          </p:nvPr>
        </p:nvSpPr>
        <p:spPr>
          <a:xfrm>
            <a:off x="963336" y="2906713"/>
            <a:ext cx="10365899"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dirty="0" smtClean="0"/>
              <a:t>单击此处编辑母版文本样式</a:t>
            </a:r>
          </a:p>
        </p:txBody>
      </p:sp>
      <p:sp>
        <p:nvSpPr>
          <p:cNvPr id="4" name="日期占位符 3"/>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383220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638" y="2130428"/>
            <a:ext cx="10365899" cy="1470025"/>
          </a:xfrm>
        </p:spPr>
        <p:txBody>
          <a:bodyPr/>
          <a:lstStyle/>
          <a:p>
            <a:r>
              <a:rPr lang="zh-CN" altLang="en-US" dirty="0" smtClean="0"/>
              <a:t>单击此处编辑母版标题样式</a:t>
            </a:r>
            <a:endParaRPr lang="zh-CN" altLang="en-US" dirty="0"/>
          </a:p>
        </p:txBody>
      </p:sp>
      <p:sp>
        <p:nvSpPr>
          <p:cNvPr id="3" name="副标题 2"/>
          <p:cNvSpPr>
            <a:spLocks noGrp="1"/>
          </p:cNvSpPr>
          <p:nvPr>
            <p:ph type="subTitle" idx="1"/>
          </p:nvPr>
        </p:nvSpPr>
        <p:spPr>
          <a:xfrm>
            <a:off x="1829276" y="3886200"/>
            <a:ext cx="8536623"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035635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13012" y="1600203"/>
            <a:ext cx="721759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8233863" y="1600203"/>
            <a:ext cx="721759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2050556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759" y="274638"/>
            <a:ext cx="10975658"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535113"/>
            <a:ext cx="538832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09759" y="2174875"/>
            <a:ext cx="53883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94981" y="1535113"/>
            <a:ext cx="539043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94981" y="2174875"/>
            <a:ext cx="539043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055895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610369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6648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761" y="273050"/>
            <a:ext cx="4012129"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767974" y="273052"/>
            <a:ext cx="681744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09761" y="1435102"/>
            <a:ext cx="401212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245769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90341" y="4800600"/>
            <a:ext cx="7317105"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90341" y="612775"/>
            <a:ext cx="731710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90341" y="5367338"/>
            <a:ext cx="731710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2025-11-5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987166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759" y="274638"/>
            <a:ext cx="10975658"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600203"/>
            <a:ext cx="10975658"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09760" y="6356353"/>
            <a:ext cx="2845541"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9C67D8-3E43-4364-A6C9-6E7FE31DF974}" type="datetimeFigureOut">
              <a:rPr lang="zh-CN" altLang="en-US" smtClean="0"/>
              <a:t>2025-11-5</a:t>
            </a:fld>
            <a:endParaRPr lang="zh-CN" altLang="en-US"/>
          </a:p>
        </p:txBody>
      </p:sp>
      <p:sp>
        <p:nvSpPr>
          <p:cNvPr id="5" name="页脚占位符 4"/>
          <p:cNvSpPr>
            <a:spLocks noGrp="1"/>
          </p:cNvSpPr>
          <p:nvPr>
            <p:ph type="ftr" sz="quarter" idx="3"/>
          </p:nvPr>
        </p:nvSpPr>
        <p:spPr>
          <a:xfrm>
            <a:off x="4166685" y="6356353"/>
            <a:ext cx="386180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9875" y="6356353"/>
            <a:ext cx="284554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51424741"/>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49"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26032;&#35838;&#31243;&#23398;&#26696;2&#25506;&#31350;&#26032;&#30693;&#33021;.TIF" TargetMode="External"/><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21XRJWL4-13.TIF" TargetMode="Externa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20XWL4-33.TIF" TargetMode="External"/><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20XWL4-34.TIF" TargetMode="External"/><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xml"/><Relationship Id="rId1" Type="http://schemas.openxmlformats.org/officeDocument/2006/relationships/vmlDrawing" Target="../drawings/vmlDrawing2.vml"/><Relationship Id="rId5" Type="http://schemas.openxmlformats.org/officeDocument/2006/relationships/image" Target="../media/image10.emf"/><Relationship Id="rId4" Type="http://schemas.openxmlformats.org/officeDocument/2006/relationships/package" Target="../embeddings/Microsoft_Word_Document222222.docx"/></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1.emf"/><Relationship Id="rId2" Type="http://schemas.openxmlformats.org/officeDocument/2006/relationships/slideLayout" Target="../slideLayouts/slideLayout1.xml"/><Relationship Id="rId1" Type="http://schemas.openxmlformats.org/officeDocument/2006/relationships/vmlDrawing" Target="../drawings/vmlDrawing3.vml"/><Relationship Id="rId6" Type="http://schemas.openxmlformats.org/officeDocument/2006/relationships/package" Target="../embeddings/Microsoft_Word_Document333333.docx"/><Relationship Id="rId5" Type="http://schemas.openxmlformats.org/officeDocument/2006/relationships/oleObject" Target="../embeddings/oleObject3.bin"/><Relationship Id="rId4" Type="http://schemas.openxmlformats.org/officeDocument/2006/relationships/image" Target="&#35299;&#39064;&#38182;&#22218;2.tif"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20XWL4-35.TIF" TargetMode="External"/><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26032;&#35838;&#31243;&#23398;&#26696;1&#33258;&#23398;&#26032;&#25945;&#26448;.TIF" TargetMode="External"/><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20XWL4-25.tif" TargetMode="Externa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21XRJWL4-23.TIF" TargetMode="External"/><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xml"/><Relationship Id="rId1" Type="http://schemas.openxmlformats.org/officeDocument/2006/relationships/vmlDrawing" Target="../drawings/vmlDrawing4.vml"/><Relationship Id="rId5" Type="http://schemas.openxmlformats.org/officeDocument/2006/relationships/image" Target="../media/image15.emf"/><Relationship Id="rId4" Type="http://schemas.openxmlformats.org/officeDocument/2006/relationships/package" Target="../embeddings/Microsoft_Word_Document444444.docx"/></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8" Type="http://schemas.openxmlformats.org/officeDocument/2006/relationships/image" Target="../media/image17.emf"/><Relationship Id="rId3" Type="http://schemas.openxmlformats.org/officeDocument/2006/relationships/oleObject" Target="../embeddings/oleObject5.bin"/><Relationship Id="rId7" Type="http://schemas.openxmlformats.org/officeDocument/2006/relationships/package" Target="../embeddings/Microsoft_Word_Document66.docx"/><Relationship Id="rId2" Type="http://schemas.openxmlformats.org/officeDocument/2006/relationships/slideLayout" Target="../slideLayouts/slideLayout1.xml"/><Relationship Id="rId1" Type="http://schemas.openxmlformats.org/officeDocument/2006/relationships/vmlDrawing" Target="../drawings/vmlDrawing5.vml"/><Relationship Id="rId6" Type="http://schemas.openxmlformats.org/officeDocument/2006/relationships/oleObject" Target="../embeddings/oleObject6.bin"/><Relationship Id="rId5" Type="http://schemas.openxmlformats.org/officeDocument/2006/relationships/image" Target="../media/image16.emf"/><Relationship Id="rId4" Type="http://schemas.openxmlformats.org/officeDocument/2006/relationships/package" Target="../embeddings/Microsoft_Word_Document666655.docx"/></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1.xml"/><Relationship Id="rId1" Type="http://schemas.openxmlformats.org/officeDocument/2006/relationships/vmlDrawing" Target="../drawings/vmlDrawing6.vml"/><Relationship Id="rId5" Type="http://schemas.openxmlformats.org/officeDocument/2006/relationships/image" Target="../media/image18.emf"/><Relationship Id="rId4" Type="http://schemas.openxmlformats.org/officeDocument/2006/relationships/package" Target="../embeddings/Microsoft_Word_Document777777.docx"/></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1.xml"/><Relationship Id="rId1" Type="http://schemas.openxmlformats.org/officeDocument/2006/relationships/vmlDrawing" Target="../drawings/vmlDrawing7.vml"/><Relationship Id="rId5" Type="http://schemas.openxmlformats.org/officeDocument/2006/relationships/image" Target="../media/image19.emf"/><Relationship Id="rId4" Type="http://schemas.openxmlformats.org/officeDocument/2006/relationships/package" Target="../embeddings/Microsoft_Word_Document888888.docx"/></Relationships>
</file>

<file path=ppt/slides/_rels/slide29.xml.rels><?xml version="1.0" encoding="UTF-8" standalone="yes"?>
<Relationships xmlns="http://schemas.openxmlformats.org/package/2006/relationships"><Relationship Id="rId3" Type="http://schemas.openxmlformats.org/officeDocument/2006/relationships/image" Target="&#26131;&#38169;&#35686;&#31034;2.tif" TargetMode="External"/><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file:///\\Rm-042\&#26412;&#22320;&#30913;&#30424;%20(F)\&#19977;&#32500;&#35774;&#35745;%20&#29289;&#29702;%20&#36873;&#25321;&#24615;&#24517;&#20462;&#31532;&#19977;&#20876;%20&#31908;&#25945;&#29256;\25GKWLGS-1.TIF" TargetMode="External"/><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package" Target="../embeddings/Microsoft_Word_Document9.docx"/><Relationship Id="rId2" Type="http://schemas.openxmlformats.org/officeDocument/2006/relationships/slideLayout" Target="../slideLayouts/slideLayout1.xml"/><Relationship Id="rId1" Type="http://schemas.openxmlformats.org/officeDocument/2006/relationships/vmlDrawing" Target="../drawings/vmlDrawing8.vml"/><Relationship Id="rId4" Type="http://schemas.openxmlformats.org/officeDocument/2006/relationships/image" Target="../media/image22.emf"/></Relationships>
</file>

<file path=ppt/slides/_rels/slide33.xml.rels><?xml version="1.0" encoding="UTF-8" standalone="yes"?>
<Relationships xmlns="http://schemas.openxmlformats.org/package/2006/relationships"><Relationship Id="rId3" Type="http://schemas.openxmlformats.org/officeDocument/2006/relationships/image" Target="file:///F:\&#31908;&#25945;&#29289;&#29702;&#36873;&#25321;&#24615;&#24517;&#20462;&#19977;\&#25945;&#24072;&#29992;&#20070;word&#25991;&#20214;\22WLGKZJJ-2.TIF" TargetMode="External"/><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1.xml"/><Relationship Id="rId1" Type="http://schemas.openxmlformats.org/officeDocument/2006/relationships/vmlDrawing" Target="../drawings/vmlDrawing9.vml"/><Relationship Id="rId5" Type="http://schemas.openxmlformats.org/officeDocument/2006/relationships/image" Target="../media/image24.emf"/><Relationship Id="rId4" Type="http://schemas.openxmlformats.org/officeDocument/2006/relationships/package" Target="../embeddings/Microsoft_Word_Document999910.docx"/></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25.emf"/><Relationship Id="rId2" Type="http://schemas.openxmlformats.org/officeDocument/2006/relationships/slideLayout" Target="../slideLayouts/slideLayout1.xml"/><Relationship Id="rId1" Type="http://schemas.openxmlformats.org/officeDocument/2006/relationships/vmlDrawing" Target="../drawings/vmlDrawing10.vml"/><Relationship Id="rId6" Type="http://schemas.openxmlformats.org/officeDocument/2006/relationships/package" Target="../embeddings/Microsoft_Word_Document91010101011.docx"/><Relationship Id="rId5" Type="http://schemas.openxmlformats.org/officeDocument/2006/relationships/oleObject" Target="../embeddings/oleObject10.bin"/><Relationship Id="rId4" Type="http://schemas.openxmlformats.org/officeDocument/2006/relationships/image" Target="&#26032;&#35838;&#31243;&#23398;&#26696;3&#22521;&#20248;&#39640;&#32032;&#20859;.TIF"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22WLGKGDJ-5.TIF" TargetMode="External"/><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8" Type="http://schemas.openxmlformats.org/officeDocument/2006/relationships/image" Target="../media/image29.emf"/><Relationship Id="rId3" Type="http://schemas.openxmlformats.org/officeDocument/2006/relationships/oleObject" Target="../embeddings/oleObject11.bin"/><Relationship Id="rId7" Type="http://schemas.openxmlformats.org/officeDocument/2006/relationships/package" Target="../embeddings/Microsoft_Word_Document1312121213.docx"/><Relationship Id="rId2" Type="http://schemas.openxmlformats.org/officeDocument/2006/relationships/slideLayout" Target="../slideLayouts/slideLayout1.xml"/><Relationship Id="rId1" Type="http://schemas.openxmlformats.org/officeDocument/2006/relationships/vmlDrawing" Target="../drawings/vmlDrawing11.vml"/><Relationship Id="rId6" Type="http://schemas.openxmlformats.org/officeDocument/2006/relationships/oleObject" Target="../embeddings/oleObject12.bin"/><Relationship Id="rId5" Type="http://schemas.openxmlformats.org/officeDocument/2006/relationships/image" Target="../media/image28.emf"/><Relationship Id="rId4" Type="http://schemas.openxmlformats.org/officeDocument/2006/relationships/package" Target="../embeddings/Microsoft_Word_Document1211111112.docx"/></Relationships>
</file>

<file path=ppt/slides/_rels/slide38.xml.rels><?xml version="1.0" encoding="UTF-8" standalone="yes"?>
<Relationships xmlns="http://schemas.openxmlformats.org/package/2006/relationships"><Relationship Id="rId3" Type="http://schemas.openxmlformats.org/officeDocument/2006/relationships/image" Target="file:///\\Rm-013\&#26412;&#22320;&#30913;&#30424;%20(F)\&#19977;&#32500;&#35774;&#35745;%20&#29289;&#29702;%20&#36873;&#25321;&#24615;&#24517;&#20462;&#31532;&#19977;&#20876;%20&#31908;&#25945;&#29256;\24WLCQGK-8.TIF" TargetMode="External"/><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image" Target="../media/image4.emf"/><Relationship Id="rId4" Type="http://schemas.openxmlformats.org/officeDocument/2006/relationships/package" Target="../embeddings/Microsoft_Word_Document111111.docx"/></Relationships>
</file>

<file path=ppt/slides/_rels/slide4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35838;&#26102;&#36319;&#36394;&#26816;&#27979;word&#25991;&#20214;/&#35838;&#26102;&#36319;&#36394;&#26816;&#27979;&#65288;&#21313;&#22235;&#65289;%20%20&#21407;&#23376;&#30340;&#32467;&#26500;.DOC" TargetMode="External"/><Relationship Id="rId4" Type="http://schemas.openxmlformats.org/officeDocument/2006/relationships/image" Target="../media/image32.png"/></Relationships>
</file>

<file path=ppt/slides/_rels/slide4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file:///F:\&#31908;&#25945;&#29256;&#29289;&#29702;&#36873;&#25321;&#24615;&#24517;&#20462;&#31532;&#19977;&#20876;\20XWL4-27.TIF" TargetMode="External"/><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36947" y="116632"/>
            <a:ext cx="10975658" cy="4464498"/>
          </a:xfrm>
        </p:spPr>
        <p:txBody>
          <a:bodyPr/>
          <a:lstStyle/>
          <a:p>
            <a:pPr indent="0" algn="just">
              <a:lnSpc>
                <a:spcPct val="100000"/>
              </a:lnSpc>
              <a:tabLst>
                <a:tab pos="2700655" algn="l"/>
                <a:tab pos="5581015" algn="l"/>
              </a:tabLst>
            </a:pPr>
            <a:r>
              <a:rPr lang="zh-CN" altLang="zh-CN" sz="2800" b="1" kern="100" dirty="0">
                <a:solidFill>
                  <a:schemeClr val="accent6">
                    <a:lumMod val="75000"/>
                  </a:schemeClr>
                </a:solidFill>
                <a:latin typeface="Times New Roman"/>
                <a:cs typeface="Times New Roman"/>
              </a:rPr>
              <a:t>第五章</a:t>
            </a:r>
            <a:r>
              <a:rPr lang="zh-CN" altLang="zh-CN" sz="2800" b="1" kern="100" dirty="0">
                <a:solidFill>
                  <a:schemeClr val="accent6">
                    <a:lumMod val="75000"/>
                  </a:schemeClr>
                </a:solidFill>
                <a:ea typeface="Times New Roman"/>
                <a:cs typeface="Courier New"/>
              </a:rPr>
              <a:t> </a:t>
            </a:r>
            <a:r>
              <a:rPr lang="en-US" altLang="zh-CN" sz="2800" b="1" kern="100" dirty="0">
                <a:solidFill>
                  <a:schemeClr val="accent6">
                    <a:lumMod val="75000"/>
                  </a:schemeClr>
                </a:solidFill>
                <a:latin typeface="宋体-方正超大字符集"/>
                <a:cs typeface="宋体-方正超大字符集"/>
              </a:rPr>
              <a:t>|</a:t>
            </a:r>
            <a:r>
              <a:rPr lang="en-US" altLang="zh-CN" sz="2800" b="1" kern="100" dirty="0">
                <a:solidFill>
                  <a:schemeClr val="accent6">
                    <a:lumMod val="75000"/>
                  </a:schemeClr>
                </a:solidFill>
                <a:latin typeface="Times New Roman"/>
                <a:cs typeface="Courier New"/>
              </a:rPr>
              <a:t> </a:t>
            </a:r>
            <a:r>
              <a:rPr lang="zh-CN" altLang="zh-CN" sz="2800" b="1" kern="100" dirty="0">
                <a:solidFill>
                  <a:schemeClr val="accent6">
                    <a:lumMod val="75000"/>
                  </a:schemeClr>
                </a:solidFill>
                <a:latin typeface="Times New Roman"/>
                <a:cs typeface="Times New Roman"/>
              </a:rPr>
              <a:t>原子与原子核</a:t>
            </a:r>
            <a:endParaRPr lang="zh-CN" altLang="zh-CN" sz="2800" kern="100" dirty="0">
              <a:solidFill>
                <a:schemeClr val="accent6">
                  <a:lumMod val="75000"/>
                </a:schemeClr>
              </a:solidFill>
              <a:cs typeface="Courier New"/>
            </a:endParaRPr>
          </a:p>
          <a:p>
            <a:pPr indent="0" algn="ctr">
              <a:lnSpc>
                <a:spcPct val="100000"/>
              </a:lnSpc>
              <a:tabLst>
                <a:tab pos="2700655" algn="l"/>
                <a:tab pos="5581015" algn="l"/>
              </a:tabLst>
            </a:pPr>
            <a:r>
              <a:rPr lang="zh-CN" altLang="zh-CN" sz="2600" b="1" kern="100" dirty="0">
                <a:solidFill>
                  <a:srgbClr val="0000FF"/>
                </a:solidFill>
                <a:latin typeface="Times New Roman"/>
                <a:cs typeface="Times New Roman"/>
              </a:rPr>
              <a:t>第一节　原子的结构</a:t>
            </a:r>
            <a:endParaRPr lang="zh-CN" altLang="zh-CN" sz="2600" kern="100" dirty="0">
              <a:solidFill>
                <a:srgbClr val="0000FF"/>
              </a:solidFill>
              <a:cs typeface="Courier New"/>
            </a:endParaRPr>
          </a:p>
          <a:p>
            <a:pPr indent="0" algn="just">
              <a:lnSpc>
                <a:spcPct val="100000"/>
              </a:lnSpc>
              <a:tabLst>
                <a:tab pos="2700655" algn="l"/>
                <a:tab pos="5581015" algn="l"/>
              </a:tabLst>
            </a:pPr>
            <a:r>
              <a:rPr lang="zh-CN" altLang="zh-CN" b="1" kern="100" dirty="0">
                <a:latin typeface="Times New Roman"/>
                <a:ea typeface="黑体"/>
                <a:cs typeface="Times New Roman"/>
              </a:rPr>
              <a:t>核心素养点击</a:t>
            </a:r>
            <a:r>
              <a:rPr lang="en-US" altLang="zh-CN" b="1" kern="100" dirty="0">
                <a:latin typeface="Times New Roman"/>
                <a:cs typeface="Courier New"/>
              </a:rPr>
              <a:t> </a:t>
            </a:r>
            <a:endParaRPr lang="zh-CN" altLang="zh-CN" sz="1050" kern="100" dirty="0">
              <a:cs typeface="Courier New"/>
            </a:endParaRPr>
          </a:p>
        </p:txBody>
      </p:sp>
      <p:graphicFrame>
        <p:nvGraphicFramePr>
          <p:cNvPr id="4" name="表格 3"/>
          <p:cNvGraphicFramePr>
            <a:graphicFrameLocks noGrp="1"/>
          </p:cNvGraphicFramePr>
          <p:nvPr>
            <p:extLst>
              <p:ext uri="{D42A27DB-BD31-4B8C-83A1-F6EECF244321}">
                <p14:modId xmlns:p14="http://schemas.microsoft.com/office/powerpoint/2010/main" val="2727184177"/>
              </p:ext>
            </p:extLst>
          </p:nvPr>
        </p:nvGraphicFramePr>
        <p:xfrm>
          <a:off x="480963" y="1628801"/>
          <a:ext cx="11377264" cy="4852355"/>
        </p:xfrm>
        <a:graphic>
          <a:graphicData uri="http://schemas.openxmlformats.org/drawingml/2006/table">
            <a:tbl>
              <a:tblPr/>
              <a:tblGrid>
                <a:gridCol w="1584176"/>
                <a:gridCol w="9793088"/>
              </a:tblGrid>
              <a:tr h="3528391">
                <a:tc>
                  <a:txBody>
                    <a:bodyPr/>
                    <a:lstStyle/>
                    <a:p>
                      <a:pPr algn="ctr">
                        <a:lnSpc>
                          <a:spcPct val="150000"/>
                        </a:lnSpc>
                        <a:spcAft>
                          <a:spcPts val="0"/>
                        </a:spcAft>
                        <a:tabLst>
                          <a:tab pos="2700655" algn="l"/>
                          <a:tab pos="5581015" algn="l"/>
                        </a:tabLst>
                      </a:pPr>
                      <a:r>
                        <a:rPr lang="zh-CN" sz="2400" b="1" kern="100" dirty="0">
                          <a:effectLst/>
                          <a:latin typeface="Times New Roman"/>
                          <a:cs typeface="Times New Roman"/>
                        </a:rPr>
                        <a:t>物理观念</a:t>
                      </a:r>
                      <a:endParaRPr lang="zh-CN" sz="2400" kern="100" dirty="0">
                        <a:effectLst/>
                        <a:latin typeface="宋体"/>
                        <a:cs typeface="Courier New"/>
                      </a:endParaRPr>
                    </a:p>
                  </a:txBody>
                  <a:tcPr marL="56575" marR="56575"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50000"/>
                        </a:lnSpc>
                        <a:spcAft>
                          <a:spcPts val="0"/>
                        </a:spcAft>
                        <a:tabLst>
                          <a:tab pos="2700655" algn="l"/>
                          <a:tab pos="5581015" algn="l"/>
                        </a:tabLst>
                      </a:pPr>
                      <a:r>
                        <a:rPr lang="en-US" sz="2400" b="1" kern="100" dirty="0">
                          <a:effectLst/>
                          <a:latin typeface="Times New Roman"/>
                          <a:cs typeface="Courier New"/>
                        </a:rPr>
                        <a:t>(1)</a:t>
                      </a:r>
                      <a:r>
                        <a:rPr lang="zh-CN" sz="2400" b="1" kern="100" dirty="0">
                          <a:effectLst/>
                          <a:latin typeface="Times New Roman"/>
                          <a:cs typeface="Times New Roman"/>
                        </a:rPr>
                        <a:t>知道电子的发现和原子的核式结构模型。</a:t>
                      </a:r>
                      <a:endParaRPr lang="zh-CN" sz="2400" kern="100" dirty="0">
                        <a:effectLst/>
                        <a:latin typeface="宋体"/>
                        <a:cs typeface="Courier New"/>
                      </a:endParaRPr>
                    </a:p>
                    <a:p>
                      <a:pPr algn="l">
                        <a:lnSpc>
                          <a:spcPct val="150000"/>
                        </a:lnSpc>
                        <a:spcAft>
                          <a:spcPts val="0"/>
                        </a:spcAft>
                        <a:tabLst>
                          <a:tab pos="2700655" algn="l"/>
                          <a:tab pos="5581015" algn="l"/>
                        </a:tabLst>
                      </a:pPr>
                      <a:r>
                        <a:rPr lang="en-US" sz="2400" b="1" kern="100" dirty="0">
                          <a:effectLst/>
                          <a:latin typeface="Times New Roman"/>
                          <a:cs typeface="Courier New"/>
                        </a:rPr>
                        <a:t>(2)</a:t>
                      </a:r>
                      <a:r>
                        <a:rPr lang="zh-CN" sz="2400" b="1" kern="100" dirty="0">
                          <a:effectLst/>
                          <a:latin typeface="Times New Roman"/>
                          <a:cs typeface="Times New Roman"/>
                        </a:rPr>
                        <a:t>了解原子光谱的概念，知道氢原子光谱的实验规律。</a:t>
                      </a:r>
                      <a:endParaRPr lang="zh-CN" sz="2400" kern="100" dirty="0">
                        <a:effectLst/>
                        <a:latin typeface="宋体"/>
                        <a:cs typeface="Courier New"/>
                      </a:endParaRPr>
                    </a:p>
                    <a:p>
                      <a:pPr algn="l">
                        <a:lnSpc>
                          <a:spcPct val="150000"/>
                        </a:lnSpc>
                        <a:spcAft>
                          <a:spcPts val="0"/>
                        </a:spcAft>
                        <a:tabLst>
                          <a:tab pos="2700655" algn="l"/>
                          <a:tab pos="5581015" algn="l"/>
                        </a:tabLst>
                      </a:pPr>
                      <a:r>
                        <a:rPr lang="en-US" sz="2400" b="1" kern="100" dirty="0">
                          <a:effectLst/>
                          <a:latin typeface="Times New Roman"/>
                          <a:cs typeface="Courier New"/>
                        </a:rPr>
                        <a:t>(3)</a:t>
                      </a:r>
                      <a:r>
                        <a:rPr lang="zh-CN" sz="2400" b="1" kern="100" dirty="0">
                          <a:effectLst/>
                          <a:latin typeface="Times New Roman"/>
                          <a:cs typeface="Times New Roman"/>
                        </a:rPr>
                        <a:t>知道经典理论的困难在于无法解释原子的稳定性和光谱的分立特性。</a:t>
                      </a:r>
                      <a:endParaRPr lang="zh-CN" sz="2400" kern="100" dirty="0">
                        <a:effectLst/>
                        <a:latin typeface="宋体"/>
                        <a:cs typeface="Courier New"/>
                      </a:endParaRPr>
                    </a:p>
                    <a:p>
                      <a:pPr algn="l">
                        <a:lnSpc>
                          <a:spcPct val="150000"/>
                        </a:lnSpc>
                        <a:spcAft>
                          <a:spcPts val="0"/>
                        </a:spcAft>
                        <a:tabLst>
                          <a:tab pos="2700655" algn="l"/>
                          <a:tab pos="5581015" algn="l"/>
                        </a:tabLst>
                      </a:pPr>
                      <a:r>
                        <a:rPr lang="en-US" sz="2400" b="1" kern="100" dirty="0">
                          <a:effectLst/>
                          <a:latin typeface="Times New Roman"/>
                          <a:cs typeface="Courier New"/>
                        </a:rPr>
                        <a:t>(4)</a:t>
                      </a:r>
                      <a:r>
                        <a:rPr lang="zh-CN" sz="2400" b="1" kern="100" dirty="0">
                          <a:effectLst/>
                          <a:latin typeface="Times New Roman"/>
                          <a:cs typeface="Times New Roman"/>
                        </a:rPr>
                        <a:t>了解玻尔原子理论的基本假设的主要内容。</a:t>
                      </a:r>
                      <a:endParaRPr lang="zh-CN" sz="2400" kern="100" dirty="0">
                        <a:effectLst/>
                        <a:latin typeface="宋体"/>
                        <a:cs typeface="Courier New"/>
                      </a:endParaRPr>
                    </a:p>
                    <a:p>
                      <a:pPr algn="l">
                        <a:lnSpc>
                          <a:spcPct val="150000"/>
                        </a:lnSpc>
                        <a:spcAft>
                          <a:spcPts val="0"/>
                        </a:spcAft>
                        <a:tabLst>
                          <a:tab pos="2700655" algn="l"/>
                          <a:tab pos="5581015" algn="l"/>
                        </a:tabLst>
                      </a:pPr>
                      <a:r>
                        <a:rPr lang="en-US" sz="2400" b="1" kern="100" dirty="0">
                          <a:effectLst/>
                          <a:latin typeface="Times New Roman"/>
                          <a:cs typeface="Courier New"/>
                        </a:rPr>
                        <a:t>(5)</a:t>
                      </a:r>
                      <a:r>
                        <a:rPr lang="zh-CN" sz="2400" b="1" kern="100" dirty="0">
                          <a:effectLst/>
                          <a:latin typeface="Times New Roman"/>
                          <a:cs typeface="Times New Roman"/>
                        </a:rPr>
                        <a:t>认识玻尔的原子理论和卢瑟福的核式结构模型之间的继承和发展关系，了解玻尔模型的不足之处及其原因。</a:t>
                      </a:r>
                      <a:endParaRPr lang="zh-CN" sz="2400" kern="100" dirty="0">
                        <a:effectLst/>
                        <a:latin typeface="宋体"/>
                        <a:cs typeface="Courier New"/>
                      </a:endParaRPr>
                    </a:p>
                  </a:txBody>
                  <a:tcPr marL="56575" marR="56575"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661895">
                <a:tc>
                  <a:txBody>
                    <a:bodyPr/>
                    <a:lstStyle/>
                    <a:p>
                      <a:pPr algn="ctr">
                        <a:lnSpc>
                          <a:spcPct val="150000"/>
                        </a:lnSpc>
                        <a:spcAft>
                          <a:spcPts val="0"/>
                        </a:spcAft>
                        <a:tabLst>
                          <a:tab pos="2700655" algn="l"/>
                          <a:tab pos="5581015" algn="l"/>
                        </a:tabLst>
                      </a:pPr>
                      <a:r>
                        <a:rPr lang="zh-CN" sz="2400" b="1" kern="100">
                          <a:effectLst/>
                          <a:latin typeface="Times New Roman"/>
                          <a:cs typeface="Times New Roman"/>
                        </a:rPr>
                        <a:t>科学思维</a:t>
                      </a:r>
                      <a:endParaRPr lang="zh-CN" sz="2400" kern="100">
                        <a:effectLst/>
                        <a:latin typeface="宋体"/>
                        <a:cs typeface="Courier New"/>
                      </a:endParaRPr>
                    </a:p>
                  </a:txBody>
                  <a:tcPr marL="56575" marR="56575"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50000"/>
                        </a:lnSpc>
                        <a:spcAft>
                          <a:spcPts val="0"/>
                        </a:spcAft>
                        <a:tabLst>
                          <a:tab pos="2700655" algn="l"/>
                          <a:tab pos="5581015" algn="l"/>
                        </a:tabLst>
                      </a:pPr>
                      <a:r>
                        <a:rPr lang="zh-CN" sz="2400" b="1" kern="100">
                          <a:effectLst/>
                          <a:latin typeface="Times New Roman"/>
                          <a:cs typeface="Times New Roman"/>
                        </a:rPr>
                        <a:t>用经典理论解释原子光谱困难时，利用玻尔的原子模型解释氢原子光谱。</a:t>
                      </a:r>
                      <a:endParaRPr lang="zh-CN" sz="2400" kern="100">
                        <a:effectLst/>
                        <a:latin typeface="宋体"/>
                        <a:cs typeface="Courier New"/>
                      </a:endParaRPr>
                    </a:p>
                  </a:txBody>
                  <a:tcPr marL="56575" marR="56575"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662069">
                <a:tc>
                  <a:txBody>
                    <a:bodyPr/>
                    <a:lstStyle/>
                    <a:p>
                      <a:pPr algn="ctr">
                        <a:lnSpc>
                          <a:spcPct val="150000"/>
                        </a:lnSpc>
                        <a:spcAft>
                          <a:spcPts val="0"/>
                        </a:spcAft>
                        <a:tabLst>
                          <a:tab pos="2700655" algn="l"/>
                          <a:tab pos="5581015" algn="l"/>
                        </a:tabLst>
                      </a:pPr>
                      <a:r>
                        <a:rPr lang="zh-CN" sz="2400" b="1" kern="100">
                          <a:effectLst/>
                          <a:latin typeface="Times New Roman"/>
                          <a:cs typeface="Times New Roman"/>
                        </a:rPr>
                        <a:t>科学探究</a:t>
                      </a:r>
                      <a:endParaRPr lang="zh-CN" sz="2400" kern="100">
                        <a:effectLst/>
                        <a:latin typeface="宋体"/>
                        <a:cs typeface="Courier New"/>
                      </a:endParaRPr>
                    </a:p>
                  </a:txBody>
                  <a:tcPr marL="56575" marR="56575"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50000"/>
                        </a:lnSpc>
                        <a:spcAft>
                          <a:spcPts val="0"/>
                        </a:spcAft>
                        <a:tabLst>
                          <a:tab pos="2700655" algn="l"/>
                          <a:tab pos="5581015" algn="l"/>
                        </a:tabLst>
                      </a:pPr>
                      <a:r>
                        <a:rPr lang="zh-CN" sz="2400" b="1" kern="100" dirty="0">
                          <a:effectLst/>
                          <a:latin typeface="Times New Roman"/>
                          <a:cs typeface="Times New Roman"/>
                        </a:rPr>
                        <a:t>探究氢原子光谱的实验规律。</a:t>
                      </a:r>
                      <a:endParaRPr lang="zh-CN" sz="2400" kern="100" dirty="0">
                        <a:effectLst/>
                        <a:latin typeface="宋体"/>
                        <a:cs typeface="Courier New"/>
                      </a:endParaRPr>
                    </a:p>
                  </a:txBody>
                  <a:tcPr marL="56575" marR="56575" marT="0" marB="0"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32823131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82569" y="1213518"/>
            <a:ext cx="10975658" cy="4951786"/>
          </a:xfrm>
        </p:spPr>
        <p:txBody>
          <a:bodyPr/>
          <a:lstStyle/>
          <a:p>
            <a:pPr indent="0" algn="ctr">
              <a:tabLst>
                <a:tab pos="2700655" algn="l"/>
                <a:tab pos="5581015" algn="l"/>
              </a:tabLst>
            </a:pPr>
            <a:r>
              <a:rPr lang="zh-CN" altLang="zh-CN" b="1" kern="100" dirty="0">
                <a:solidFill>
                  <a:srgbClr val="7030A0"/>
                </a:solidFill>
                <a:latin typeface="Times New Roman"/>
                <a:cs typeface="Times New Roman"/>
              </a:rPr>
              <a:t>探究</a:t>
            </a:r>
            <a:r>
              <a:rPr lang="en-US" altLang="zh-CN" b="1" kern="100" dirty="0">
                <a:solidFill>
                  <a:srgbClr val="7030A0"/>
                </a:solidFill>
                <a:latin typeface="Symbol"/>
                <a:cs typeface="Times New Roman"/>
              </a:rPr>
              <a:t>(</a:t>
            </a:r>
            <a:r>
              <a:rPr lang="zh-CN" altLang="zh-CN" b="1" kern="100" dirty="0" smtClean="0">
                <a:solidFill>
                  <a:srgbClr val="7030A0"/>
                </a:solidFill>
                <a:latin typeface="Times New Roman"/>
                <a:cs typeface="Times New Roman"/>
              </a:rPr>
              <a:t>一</a:t>
            </a:r>
            <a:r>
              <a:rPr lang="en-US" altLang="zh-CN" b="1" kern="100" dirty="0" smtClean="0">
                <a:solidFill>
                  <a:srgbClr val="7030A0"/>
                </a:solidFill>
                <a:latin typeface="Symbol"/>
                <a:cs typeface="Times New Roman"/>
              </a:rPr>
              <a:t>)</a:t>
            </a:r>
            <a:r>
              <a:rPr lang="zh-CN" altLang="zh-CN" b="1" kern="100" dirty="0" smtClean="0">
                <a:solidFill>
                  <a:srgbClr val="7030A0"/>
                </a:solidFill>
                <a:latin typeface="Times New Roman"/>
                <a:cs typeface="Times New Roman"/>
              </a:rPr>
              <a:t>　　</a:t>
            </a:r>
            <a:r>
              <a:rPr lang="en-US" altLang="zh-CN" b="1" kern="100" dirty="0" smtClean="0">
                <a:solidFill>
                  <a:srgbClr val="7030A0"/>
                </a:solidFill>
                <a:latin typeface="Times New Roman"/>
                <a:cs typeface="Courier New"/>
              </a:rPr>
              <a:t>α</a:t>
            </a:r>
            <a:r>
              <a:rPr lang="zh-CN" altLang="zh-CN" b="1" kern="100" dirty="0" smtClean="0">
                <a:solidFill>
                  <a:srgbClr val="7030A0"/>
                </a:solidFill>
                <a:latin typeface="Times New Roman"/>
                <a:cs typeface="Times New Roman"/>
              </a:rPr>
              <a:t>粒子散射实验及现象分析</a:t>
            </a:r>
            <a:endParaRPr lang="zh-CN" altLang="zh-CN" sz="1050" kern="100" dirty="0" smtClean="0">
              <a:solidFill>
                <a:srgbClr val="7030A0"/>
              </a:solidFill>
              <a:cs typeface="Courier New"/>
            </a:endParaRPr>
          </a:p>
          <a:p>
            <a:pPr marL="534988" indent="0" algn="just">
              <a:tabLst>
                <a:tab pos="2700655" algn="l"/>
                <a:tab pos="5581015" algn="l"/>
              </a:tabLst>
            </a:pPr>
            <a:r>
              <a:rPr lang="en-US" altLang="zh-CN" b="1" kern="100" dirty="0" smtClean="0">
                <a:solidFill>
                  <a:srgbClr val="006666"/>
                </a:solidFill>
                <a:latin typeface="Times New Roman"/>
                <a:ea typeface="黑体"/>
                <a:cs typeface="Courier New"/>
              </a:rPr>
              <a:t>[</a:t>
            </a:r>
            <a:r>
              <a:rPr lang="zh-CN" altLang="zh-CN" b="1" kern="100" dirty="0" smtClean="0">
                <a:solidFill>
                  <a:srgbClr val="006666"/>
                </a:solidFill>
                <a:latin typeface="Times New Roman"/>
                <a:ea typeface="黑体"/>
                <a:cs typeface="Times New Roman"/>
              </a:rPr>
              <a:t>问题驱动</a:t>
            </a:r>
            <a:r>
              <a:rPr lang="en-US" altLang="zh-CN" b="1" kern="100" dirty="0" smtClean="0">
                <a:solidFill>
                  <a:srgbClr val="006666"/>
                </a:solidFill>
                <a:latin typeface="Times New Roman"/>
                <a:ea typeface="黑体"/>
                <a:cs typeface="Courier New"/>
              </a:rPr>
              <a:t>]</a:t>
            </a:r>
            <a:endParaRPr lang="zh-CN" altLang="zh-CN" sz="1050" kern="100" dirty="0" smtClean="0">
              <a:cs typeface="Courier New"/>
            </a:endParaRPr>
          </a:p>
          <a:p>
            <a:pPr marL="534988" indent="0" algn="just">
              <a:tabLst>
                <a:tab pos="2700655" algn="l"/>
                <a:tab pos="5581015" algn="l"/>
              </a:tabLst>
            </a:pPr>
            <a:r>
              <a:rPr lang="zh-CN" altLang="zh-CN" b="1" kern="100" dirty="0" smtClean="0">
                <a:latin typeface="Times New Roman"/>
                <a:cs typeface="Times New Roman"/>
              </a:rPr>
              <a:t>如</a:t>
            </a:r>
            <a:r>
              <a:rPr lang="zh-CN" altLang="zh-CN" b="1" kern="100" dirty="0">
                <a:latin typeface="Times New Roman"/>
                <a:cs typeface="Times New Roman"/>
              </a:rPr>
              <a:t>图是</a:t>
            </a:r>
            <a:r>
              <a:rPr lang="en-US" altLang="zh-CN" b="1" kern="100" dirty="0">
                <a:latin typeface="Times New Roman"/>
                <a:cs typeface="Courier New"/>
              </a:rPr>
              <a:t>α</a:t>
            </a:r>
            <a:r>
              <a:rPr lang="zh-CN" altLang="zh-CN" b="1" kern="100" dirty="0">
                <a:latin typeface="Times New Roman"/>
                <a:cs typeface="Times New Roman"/>
              </a:rPr>
              <a:t>粒子散射实验装置，各部分的作用是什么？</a:t>
            </a:r>
            <a:endParaRPr lang="zh-CN" altLang="zh-CN" sz="1050" kern="100" dirty="0">
              <a:cs typeface="Courier New"/>
            </a:endParaRPr>
          </a:p>
          <a:p>
            <a:pPr indent="0"/>
            <a:endParaRPr lang="en-US" altLang="zh-CN" dirty="0" smtClean="0"/>
          </a:p>
          <a:p>
            <a:pPr indent="0"/>
            <a:endParaRPr lang="en-US" altLang="zh-CN" dirty="0"/>
          </a:p>
          <a:p>
            <a:pPr indent="612140" algn="just">
              <a:tabLst>
                <a:tab pos="2700655" algn="l"/>
                <a:tab pos="5581015" algn="l"/>
              </a:tabLst>
            </a:pPr>
            <a:r>
              <a:rPr lang="zh-CN" altLang="zh-CN" b="1" kern="100" dirty="0">
                <a:solidFill>
                  <a:srgbClr val="FF0000"/>
                </a:solidFill>
                <a:latin typeface="Times New Roman"/>
                <a:ea typeface="黑体"/>
                <a:cs typeface="Times New Roman"/>
              </a:rPr>
              <a:t>提示：</a:t>
            </a:r>
            <a:r>
              <a:rPr lang="zh-CN" altLang="zh-CN" b="1" kern="100" dirty="0">
                <a:latin typeface="Times New Roman"/>
                <a:ea typeface="楷体_GB2312"/>
                <a:cs typeface="Times New Roman"/>
              </a:rPr>
              <a:t>放射源放出快速运动的</a:t>
            </a:r>
            <a:r>
              <a:rPr lang="en-US" altLang="zh-CN" b="1" kern="100" dirty="0">
                <a:latin typeface="Times New Roman"/>
                <a:ea typeface="楷体_GB2312"/>
                <a:cs typeface="Courier New"/>
              </a:rPr>
              <a:t>α</a:t>
            </a:r>
            <a:r>
              <a:rPr lang="zh-CN" altLang="zh-CN" b="1" kern="100" dirty="0">
                <a:latin typeface="Times New Roman"/>
                <a:ea typeface="楷体_GB2312"/>
                <a:cs typeface="Times New Roman"/>
              </a:rPr>
              <a:t>粒子，</a:t>
            </a:r>
            <a:r>
              <a:rPr lang="en-US" altLang="zh-CN" b="1" kern="100" dirty="0">
                <a:latin typeface="Times New Roman"/>
                <a:ea typeface="楷体_GB2312"/>
                <a:cs typeface="Courier New"/>
              </a:rPr>
              <a:t>α</a:t>
            </a:r>
            <a:r>
              <a:rPr lang="zh-CN" altLang="zh-CN" b="1" kern="100" dirty="0">
                <a:latin typeface="Times New Roman"/>
                <a:ea typeface="楷体_GB2312"/>
                <a:cs typeface="Times New Roman"/>
              </a:rPr>
              <a:t>粒子通过金箔时被散射，打在荧光屏上发出荧光，可通过带有荧光屏</a:t>
            </a:r>
            <a:r>
              <a:rPr lang="zh-CN" altLang="zh-CN" b="1" kern="100" dirty="0" smtClean="0">
                <a:latin typeface="Times New Roman"/>
                <a:ea typeface="楷体_GB2312"/>
                <a:cs typeface="Times New Roman"/>
              </a:rPr>
              <a:t>的</a:t>
            </a:r>
            <a:r>
              <a:rPr lang="zh-CN" altLang="en-US" b="1" kern="100" dirty="0" smtClean="0">
                <a:latin typeface="Times New Roman"/>
                <a:ea typeface="楷体_GB2312"/>
                <a:cs typeface="Times New Roman"/>
              </a:rPr>
              <a:t>显微</a:t>
            </a:r>
            <a:r>
              <a:rPr lang="zh-CN" altLang="zh-CN" b="1" kern="100" dirty="0" smtClean="0">
                <a:latin typeface="Times New Roman"/>
                <a:ea typeface="楷体_GB2312"/>
                <a:cs typeface="Times New Roman"/>
              </a:rPr>
              <a:t>镜</a:t>
            </a:r>
            <a:r>
              <a:rPr lang="zh-CN" altLang="zh-CN" b="1" kern="100" dirty="0">
                <a:latin typeface="Times New Roman"/>
                <a:ea typeface="楷体_GB2312"/>
                <a:cs typeface="Times New Roman"/>
              </a:rPr>
              <a:t>进行观察，并可以在水平面内转动，观察不同方向和不同位置通过金箔的散射</a:t>
            </a:r>
            <a:r>
              <a:rPr lang="en-US" altLang="zh-CN" b="1" kern="100" dirty="0">
                <a:latin typeface="Times New Roman"/>
                <a:ea typeface="楷体_GB2312"/>
                <a:cs typeface="Courier New"/>
              </a:rPr>
              <a:t>α</a:t>
            </a:r>
            <a:r>
              <a:rPr lang="zh-CN" altLang="zh-CN" b="1" kern="100" dirty="0">
                <a:latin typeface="Times New Roman"/>
                <a:ea typeface="楷体_GB2312"/>
                <a:cs typeface="Times New Roman"/>
              </a:rPr>
              <a:t>粒子数量，整个装置封闭在真空内。</a:t>
            </a:r>
            <a:r>
              <a:rPr lang="zh-CN" altLang="zh-CN" b="1" kern="100" dirty="0">
                <a:latin typeface="Times New Roman"/>
                <a:cs typeface="Times New Roman"/>
              </a:rPr>
              <a:t>　　　　</a:t>
            </a:r>
            <a:r>
              <a:rPr lang="en-US" altLang="zh-CN" b="1" kern="100" dirty="0">
                <a:latin typeface="Times New Roman"/>
                <a:cs typeface="Courier New"/>
              </a:rPr>
              <a:t> </a:t>
            </a:r>
            <a:endParaRPr lang="zh-CN" altLang="zh-CN" sz="1050" kern="100" dirty="0">
              <a:cs typeface="Courier New"/>
            </a:endParaRPr>
          </a:p>
          <a:p>
            <a:pPr indent="0"/>
            <a:endParaRPr lang="zh-CN" altLang="en-US" dirty="0"/>
          </a:p>
        </p:txBody>
      </p:sp>
      <p:pic>
        <p:nvPicPr>
          <p:cNvPr id="6146" name="Picture 2" descr="新课程学案2探究新知能.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978913" y="620688"/>
            <a:ext cx="4896544" cy="592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7" name="Picture 3" descr="21XRJWL4-13.TIF"/>
          <p:cNvPicPr>
            <a:picLocks noChangeAspect="1" noChangeArrowheads="1"/>
          </p:cNvPicPr>
          <p:nvPr/>
        </p:nvPicPr>
        <p:blipFill>
          <a:blip r:embed="rId4" r:link="rId5" cstate="print">
            <a:extLst>
              <a:ext uri="{28A0092B-C50C-407E-A947-70E740481C1C}">
                <a14:useLocalDpi xmlns:a14="http://schemas.microsoft.com/office/drawing/2010/main" val="0"/>
              </a:ext>
            </a:extLst>
          </a:blip>
          <a:srcRect/>
          <a:stretch>
            <a:fillRect/>
          </a:stretch>
        </p:blipFill>
        <p:spPr bwMode="auto">
          <a:xfrm>
            <a:off x="4626985" y="3029061"/>
            <a:ext cx="3558834" cy="1350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animEffect transition="in" filter="randombar(horizontal)">
                                      <p:cBhvr>
                                        <p:cTn id="7"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80963" y="332656"/>
            <a:ext cx="10975658" cy="6120680"/>
          </a:xfrm>
        </p:spPr>
        <p:txBody>
          <a:bodyPr>
            <a:normAutofit/>
          </a:bodyPr>
          <a:lstStyle/>
          <a:p>
            <a:pPr marL="452438" indent="-452438" algn="ctr">
              <a:tabLst>
                <a:tab pos="2700655" algn="l"/>
                <a:tab pos="5581015" algn="l"/>
              </a:tabLst>
            </a:pPr>
            <a:r>
              <a:rPr lang="en-US" altLang="zh-CN" b="1" kern="100" dirty="0">
                <a:solidFill>
                  <a:srgbClr val="006666"/>
                </a:solidFill>
                <a:latin typeface="IPAPANNEW"/>
                <a:ea typeface="黑体"/>
                <a:cs typeface="Times New Roman"/>
              </a:rPr>
              <a:t>[</a:t>
            </a:r>
            <a:r>
              <a:rPr lang="zh-CN" altLang="zh-CN" b="1" kern="100" dirty="0">
                <a:solidFill>
                  <a:srgbClr val="006666"/>
                </a:solidFill>
                <a:latin typeface="IPAPANNEW"/>
                <a:ea typeface="黑体"/>
                <a:cs typeface="Times New Roman"/>
              </a:rPr>
              <a:t>重难释解</a:t>
            </a:r>
            <a:r>
              <a:rPr lang="en-US" altLang="zh-CN" b="1" kern="100" dirty="0">
                <a:solidFill>
                  <a:srgbClr val="006666"/>
                </a:solidFill>
                <a:latin typeface="IPAPANNEW"/>
                <a:ea typeface="黑体"/>
                <a:cs typeface="Times New Roman"/>
              </a:rPr>
              <a:t>]</a:t>
            </a:r>
            <a:endParaRPr lang="zh-CN" altLang="zh-CN" sz="1050" kern="100" dirty="0">
              <a:cs typeface="Courier New"/>
            </a:endParaRPr>
          </a:p>
          <a:p>
            <a:pPr marL="452438" indent="-452438" algn="just">
              <a:tabLst>
                <a:tab pos="2700655" algn="l"/>
                <a:tab pos="5581015" algn="l"/>
              </a:tabLst>
            </a:pPr>
            <a:r>
              <a:rPr lang="en-US" altLang="zh-CN" b="1" kern="100" dirty="0">
                <a:latin typeface="Times New Roman"/>
                <a:ea typeface="黑体"/>
                <a:cs typeface="Courier New"/>
              </a:rPr>
              <a:t>1</a:t>
            </a:r>
            <a:r>
              <a:rPr lang="zh-CN" altLang="zh-CN" b="1" kern="100" dirty="0">
                <a:latin typeface="Times New Roman"/>
                <a:cs typeface="Times New Roman"/>
              </a:rPr>
              <a:t>．</a:t>
            </a:r>
            <a:r>
              <a:rPr lang="zh-CN" altLang="zh-CN" b="1" kern="100" dirty="0">
                <a:latin typeface="Times New Roman"/>
                <a:ea typeface="黑体"/>
                <a:cs typeface="Times New Roman"/>
              </a:rPr>
              <a:t>实验背景：</a:t>
            </a:r>
            <a:r>
              <a:rPr lang="en-US" altLang="zh-CN" b="1" kern="100" dirty="0">
                <a:latin typeface="Times New Roman"/>
                <a:cs typeface="Courier New"/>
              </a:rPr>
              <a:t>α</a:t>
            </a:r>
            <a:r>
              <a:rPr lang="zh-CN" altLang="zh-CN" b="1" kern="100" dirty="0">
                <a:latin typeface="Times New Roman"/>
                <a:cs typeface="Times New Roman"/>
              </a:rPr>
              <a:t>粒子散射实验是卢瑟福指导他的学生做的一个著名的物理实验，实验的目的是想验证汤姆孙原子模型的正确性，实验结果却成了否定汤姆孙原子模型的有力证据。在此基础上，卢瑟福提出了原子的核式结构模型。</a:t>
            </a:r>
            <a:endParaRPr lang="zh-CN" altLang="zh-CN" sz="1050" kern="100" dirty="0">
              <a:cs typeface="Courier New"/>
            </a:endParaRPr>
          </a:p>
          <a:p>
            <a:pPr marL="452438" indent="-452438" algn="just">
              <a:tabLst>
                <a:tab pos="2700655" algn="l"/>
                <a:tab pos="5581015" algn="l"/>
              </a:tabLst>
            </a:pPr>
            <a:r>
              <a:rPr lang="en-US" altLang="zh-CN" b="1" kern="100" dirty="0" smtClean="0">
                <a:latin typeface="Times New Roman"/>
                <a:ea typeface="黑体"/>
                <a:cs typeface="Courier New"/>
              </a:rPr>
              <a:t>2</a:t>
            </a:r>
            <a:r>
              <a:rPr lang="zh-CN" altLang="zh-CN" b="1" kern="100" dirty="0" smtClean="0">
                <a:latin typeface="Times New Roman"/>
                <a:cs typeface="Times New Roman"/>
              </a:rPr>
              <a:t>．</a:t>
            </a:r>
            <a:r>
              <a:rPr lang="zh-CN" altLang="zh-CN" b="1" kern="100" dirty="0" smtClean="0">
                <a:latin typeface="Times New Roman"/>
                <a:ea typeface="黑体"/>
                <a:cs typeface="Times New Roman"/>
              </a:rPr>
              <a:t>否定汤姆孙的原子结构模型</a:t>
            </a:r>
            <a:endParaRPr lang="zh-CN" altLang="zh-CN" sz="1050" kern="100" dirty="0" smtClean="0">
              <a:cs typeface="Courier New"/>
            </a:endParaRPr>
          </a:p>
          <a:p>
            <a:pPr marL="452438" indent="-452438" algn="just">
              <a:tabLst>
                <a:tab pos="2700655" algn="l"/>
                <a:tab pos="5581015" algn="l"/>
              </a:tabLst>
            </a:pPr>
            <a:r>
              <a:rPr lang="en-US" altLang="zh-CN" b="1" kern="100" dirty="0" smtClean="0">
                <a:latin typeface="Times New Roman"/>
                <a:cs typeface="Courier New"/>
              </a:rPr>
              <a:t>(</a:t>
            </a:r>
            <a:r>
              <a:rPr lang="en-US" altLang="zh-CN" b="1" kern="100" dirty="0">
                <a:latin typeface="Times New Roman"/>
                <a:cs typeface="Courier New"/>
              </a:rPr>
              <a:t>1)</a:t>
            </a:r>
            <a:r>
              <a:rPr lang="zh-CN" altLang="zh-CN" b="1" kern="100" dirty="0">
                <a:latin typeface="Times New Roman"/>
                <a:cs typeface="Times New Roman"/>
              </a:rPr>
              <a:t>质量远小于原子的电子，对</a:t>
            </a:r>
            <a:r>
              <a:rPr lang="en-US" altLang="zh-CN" b="1" kern="100" dirty="0">
                <a:latin typeface="Times New Roman"/>
                <a:cs typeface="Courier New"/>
              </a:rPr>
              <a:t>α</a:t>
            </a:r>
            <a:r>
              <a:rPr lang="zh-CN" altLang="zh-CN" b="1" kern="100" dirty="0">
                <a:latin typeface="Times New Roman"/>
                <a:cs typeface="Times New Roman"/>
              </a:rPr>
              <a:t>粒子的运动影响完全可以忽略，不应该发生大角度偏转。</a:t>
            </a:r>
            <a:endParaRPr lang="zh-CN" altLang="zh-CN" sz="1050" kern="100" dirty="0">
              <a:cs typeface="Courier New"/>
            </a:endParaRPr>
          </a:p>
          <a:p>
            <a:pPr marL="452438" indent="-452438" algn="just">
              <a:tabLst>
                <a:tab pos="2700655" algn="l"/>
                <a:tab pos="5581015" algn="l"/>
              </a:tabLst>
            </a:pPr>
            <a:r>
              <a:rPr lang="en-US" altLang="zh-CN" b="1" kern="100" dirty="0">
                <a:latin typeface="Times New Roman"/>
                <a:cs typeface="Courier New"/>
              </a:rPr>
              <a:t>(2)α</a:t>
            </a:r>
            <a:r>
              <a:rPr lang="zh-CN" altLang="zh-CN" b="1" kern="100" dirty="0">
                <a:latin typeface="Times New Roman"/>
                <a:cs typeface="Times New Roman"/>
              </a:rPr>
              <a:t>粒子在穿过原子时，受到各方向正电荷的斥力基本上会相互平衡，对</a:t>
            </a:r>
            <a:r>
              <a:rPr lang="en-US" altLang="zh-CN" b="1" kern="100" dirty="0">
                <a:latin typeface="Times New Roman"/>
                <a:cs typeface="Courier New"/>
              </a:rPr>
              <a:t>α</a:t>
            </a:r>
            <a:r>
              <a:rPr lang="zh-CN" altLang="zh-CN" b="1" kern="100" dirty="0">
                <a:latin typeface="Times New Roman"/>
                <a:cs typeface="Times New Roman"/>
              </a:rPr>
              <a:t>粒子运动方向的影响不会很大，也不应该发生大角度偏转。</a:t>
            </a:r>
            <a:endParaRPr lang="zh-CN" altLang="zh-CN" sz="1050" kern="100" dirty="0">
              <a:cs typeface="Courier New"/>
            </a:endParaRPr>
          </a:p>
          <a:p>
            <a:pPr marL="452438" indent="-452438" algn="just">
              <a:tabLst>
                <a:tab pos="2700655" algn="l"/>
                <a:tab pos="5581015" algn="l"/>
              </a:tabLst>
            </a:pPr>
            <a:r>
              <a:rPr lang="en-US" altLang="zh-CN" b="1" kern="100" dirty="0">
                <a:latin typeface="Times New Roman"/>
                <a:cs typeface="Courier New"/>
              </a:rPr>
              <a:t>(3)α</a:t>
            </a:r>
            <a:r>
              <a:rPr lang="zh-CN" altLang="zh-CN" b="1" kern="100" dirty="0">
                <a:latin typeface="Times New Roman"/>
                <a:cs typeface="Times New Roman"/>
              </a:rPr>
              <a:t>粒子的大角度偏转，否定汤姆孙的原子结构模型。</a:t>
            </a:r>
            <a:endParaRPr lang="zh-CN" altLang="zh-CN" sz="1050" kern="100" dirty="0">
              <a:cs typeface="Courier New"/>
            </a:endParaRPr>
          </a:p>
          <a:p>
            <a:pPr marL="452438" indent="-452438"/>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66545" y="332656"/>
            <a:ext cx="10975658" cy="4464498"/>
          </a:xfrm>
        </p:spPr>
        <p:txBody>
          <a:bodyPr/>
          <a:lstStyle/>
          <a:p>
            <a:pPr marL="360363" indent="-360363" algn="just">
              <a:tabLst>
                <a:tab pos="2700655" algn="l"/>
                <a:tab pos="5581015" algn="l"/>
              </a:tabLst>
            </a:pPr>
            <a:r>
              <a:rPr lang="en-US" altLang="zh-CN" b="1" kern="100" dirty="0">
                <a:latin typeface="Times New Roman"/>
                <a:ea typeface="黑体"/>
                <a:cs typeface="Courier New"/>
              </a:rPr>
              <a:t>3</a:t>
            </a:r>
            <a:r>
              <a:rPr lang="zh-CN" altLang="zh-CN" b="1" kern="100" dirty="0">
                <a:latin typeface="Times New Roman"/>
                <a:cs typeface="Times New Roman"/>
              </a:rPr>
              <a:t>．</a:t>
            </a:r>
            <a:r>
              <a:rPr lang="zh-CN" altLang="zh-CN" b="1" kern="100" dirty="0">
                <a:latin typeface="Times New Roman"/>
                <a:ea typeface="黑体"/>
                <a:cs typeface="Times New Roman"/>
              </a:rPr>
              <a:t>卢瑟福的核式结构模型对</a:t>
            </a:r>
            <a:r>
              <a:rPr lang="en-US" altLang="zh-CN" b="1" kern="100" dirty="0">
                <a:latin typeface="Times New Roman"/>
                <a:ea typeface="黑体"/>
                <a:cs typeface="Courier New"/>
              </a:rPr>
              <a:t>α</a:t>
            </a:r>
            <a:r>
              <a:rPr lang="zh-CN" altLang="zh-CN" b="1" kern="100" dirty="0">
                <a:latin typeface="Times New Roman"/>
                <a:ea typeface="黑体"/>
                <a:cs typeface="Times New Roman"/>
              </a:rPr>
              <a:t>粒子散射分析</a:t>
            </a:r>
            <a:endParaRPr lang="zh-CN" altLang="zh-CN" sz="1050" kern="100" dirty="0">
              <a:cs typeface="Courier New"/>
            </a:endParaRPr>
          </a:p>
          <a:p>
            <a:pPr marL="360363" indent="-360363" algn="just">
              <a:tabLst>
                <a:tab pos="2700655" algn="l"/>
                <a:tab pos="5581015" algn="l"/>
              </a:tabLst>
            </a:pPr>
            <a:r>
              <a:rPr lang="en-US" altLang="zh-CN" b="1" kern="100" dirty="0">
                <a:latin typeface="Times New Roman"/>
                <a:cs typeface="Courier New"/>
              </a:rPr>
              <a:t>(1)</a:t>
            </a:r>
            <a:r>
              <a:rPr lang="zh-CN" altLang="zh-CN" b="1" kern="100" dirty="0">
                <a:latin typeface="Times New Roman"/>
                <a:cs typeface="Times New Roman"/>
              </a:rPr>
              <a:t>分布情况：原子的全部正电荷和几乎全部质量集中在原子核内，原子中绝大部分是空的。</a:t>
            </a:r>
            <a:endParaRPr lang="zh-CN" altLang="zh-CN" sz="1050" kern="100" dirty="0">
              <a:cs typeface="Courier New"/>
            </a:endParaRPr>
          </a:p>
          <a:p>
            <a:pPr marL="360363" indent="-360363" algn="just">
              <a:tabLst>
                <a:tab pos="2700655" algn="l"/>
                <a:tab pos="5581015" algn="l"/>
              </a:tabLst>
            </a:pPr>
            <a:r>
              <a:rPr lang="en-US" altLang="zh-CN" b="1" kern="100" dirty="0">
                <a:latin typeface="Times New Roman"/>
                <a:cs typeface="Courier New"/>
              </a:rPr>
              <a:t>(2)</a:t>
            </a:r>
            <a:r>
              <a:rPr lang="zh-CN" altLang="zh-CN" b="1" kern="100" dirty="0">
                <a:latin typeface="Times New Roman"/>
                <a:cs typeface="Times New Roman"/>
              </a:rPr>
              <a:t>受力情况</a:t>
            </a:r>
            <a:endParaRPr lang="zh-CN" altLang="zh-CN" sz="1050" kern="100" dirty="0">
              <a:cs typeface="Courier New"/>
            </a:endParaRPr>
          </a:p>
          <a:p>
            <a:pPr marL="360363" indent="-360363" algn="just">
              <a:tabLst>
                <a:tab pos="2700655" algn="l"/>
                <a:tab pos="5581015" algn="l"/>
              </a:tabLst>
            </a:pPr>
            <a:r>
              <a:rPr lang="zh-CN" altLang="zh-CN" b="1" kern="100" dirty="0">
                <a:cs typeface="宋体"/>
              </a:rPr>
              <a:t>①</a:t>
            </a:r>
            <a:r>
              <a:rPr lang="zh-CN" altLang="zh-CN" b="1" kern="100" dirty="0">
                <a:latin typeface="Times New Roman"/>
                <a:cs typeface="Times New Roman"/>
              </a:rPr>
              <a:t>少数</a:t>
            </a:r>
            <a:r>
              <a:rPr lang="en-US" altLang="zh-CN" b="1" kern="100" dirty="0">
                <a:latin typeface="Times New Roman"/>
                <a:cs typeface="Courier New"/>
              </a:rPr>
              <a:t>α</a:t>
            </a:r>
            <a:r>
              <a:rPr lang="zh-CN" altLang="zh-CN" b="1" kern="100" dirty="0">
                <a:latin typeface="Times New Roman"/>
                <a:cs typeface="Times New Roman"/>
              </a:rPr>
              <a:t>粒子靠近原子核时，受到的库仑斥力大；</a:t>
            </a:r>
            <a:endParaRPr lang="zh-CN" altLang="zh-CN" sz="1050" kern="100" dirty="0">
              <a:cs typeface="Courier New"/>
            </a:endParaRPr>
          </a:p>
          <a:p>
            <a:pPr marL="360363" indent="-360363" algn="just">
              <a:tabLst>
                <a:tab pos="2700655" algn="l"/>
                <a:tab pos="5581015" algn="l"/>
              </a:tabLst>
            </a:pPr>
            <a:r>
              <a:rPr lang="zh-CN" altLang="zh-CN" b="1" kern="100" dirty="0">
                <a:cs typeface="宋体"/>
              </a:rPr>
              <a:t>②</a:t>
            </a:r>
            <a:r>
              <a:rPr lang="zh-CN" altLang="zh-CN" b="1" kern="100" dirty="0">
                <a:latin typeface="Times New Roman"/>
                <a:cs typeface="Times New Roman"/>
              </a:rPr>
              <a:t>大多数</a:t>
            </a:r>
            <a:r>
              <a:rPr lang="en-US" altLang="zh-CN" b="1" kern="100" dirty="0">
                <a:latin typeface="Times New Roman"/>
                <a:cs typeface="Courier New"/>
              </a:rPr>
              <a:t>α</a:t>
            </a:r>
            <a:r>
              <a:rPr lang="zh-CN" altLang="zh-CN" b="1" kern="100" dirty="0">
                <a:latin typeface="Times New Roman"/>
                <a:cs typeface="Times New Roman"/>
              </a:rPr>
              <a:t>粒子离原子核较远，受到的库仑斥力较小。</a:t>
            </a:r>
            <a:endParaRPr lang="zh-CN" altLang="zh-CN" sz="1050" kern="100" dirty="0">
              <a:cs typeface="Courier New"/>
            </a:endParaRPr>
          </a:p>
          <a:p>
            <a:pPr marL="360363" indent="-360363" algn="just">
              <a:tabLst>
                <a:tab pos="2700655" algn="l"/>
                <a:tab pos="5581015" algn="l"/>
              </a:tabLst>
            </a:pPr>
            <a:r>
              <a:rPr lang="en-US" altLang="zh-CN" b="1" kern="100" dirty="0">
                <a:latin typeface="Times New Roman"/>
                <a:cs typeface="Courier New"/>
              </a:rPr>
              <a:t>(3)</a:t>
            </a:r>
            <a:r>
              <a:rPr lang="zh-CN" altLang="zh-CN" b="1" kern="100" dirty="0">
                <a:latin typeface="Times New Roman"/>
                <a:cs typeface="Times New Roman"/>
              </a:rPr>
              <a:t>偏转情况</a:t>
            </a:r>
            <a:endParaRPr lang="zh-CN" altLang="zh-CN" sz="1050" kern="100" dirty="0">
              <a:cs typeface="Courier New"/>
            </a:endParaRPr>
          </a:p>
          <a:p>
            <a:pPr marL="360363" indent="-360363"/>
            <a:endParaRPr lang="zh-CN" altLang="en-US" dirty="0"/>
          </a:p>
        </p:txBody>
      </p:sp>
      <p:pic>
        <p:nvPicPr>
          <p:cNvPr id="7170" name="Picture 2" descr="20XWL4-33.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841436" y="4517758"/>
            <a:ext cx="2089805" cy="1720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24979" y="2132856"/>
            <a:ext cx="10975658" cy="2664296"/>
          </a:xfrm>
        </p:spPr>
        <p:txBody>
          <a:bodyPr/>
          <a:lstStyle/>
          <a:p>
            <a:pPr indent="0" algn="just">
              <a:lnSpc>
                <a:spcPct val="200000"/>
              </a:lnSpc>
              <a:tabLst>
                <a:tab pos="2700655" algn="l"/>
                <a:tab pos="5581015" algn="l"/>
              </a:tabLst>
            </a:pPr>
            <a:r>
              <a:rPr lang="zh-CN" altLang="zh-CN" b="1" kern="100" dirty="0" smtClean="0">
                <a:cs typeface="宋体"/>
              </a:rPr>
              <a:t>①</a:t>
            </a:r>
            <a:r>
              <a:rPr lang="zh-CN" altLang="zh-CN" b="1" kern="100" dirty="0" smtClean="0">
                <a:latin typeface="Times New Roman"/>
                <a:cs typeface="Times New Roman"/>
              </a:rPr>
              <a:t>绝大多数</a:t>
            </a:r>
            <a:r>
              <a:rPr lang="en-US" altLang="zh-CN" b="1" kern="100" dirty="0" smtClean="0">
                <a:latin typeface="Times New Roman"/>
                <a:cs typeface="Courier New"/>
              </a:rPr>
              <a:t>Α</a:t>
            </a:r>
            <a:r>
              <a:rPr lang="zh-CN" altLang="zh-CN" b="1" kern="100" dirty="0" smtClean="0">
                <a:latin typeface="Times New Roman"/>
                <a:cs typeface="Times New Roman"/>
              </a:rPr>
              <a:t>粒子运动方向不会明显变化</a:t>
            </a:r>
            <a:r>
              <a:rPr lang="en-US" altLang="zh-CN" b="1" kern="100" dirty="0" smtClean="0">
                <a:latin typeface="Times New Roman"/>
                <a:cs typeface="Courier New"/>
              </a:rPr>
              <a:t>(</a:t>
            </a:r>
            <a:r>
              <a:rPr lang="zh-CN" altLang="zh-CN" b="1" kern="100" dirty="0" smtClean="0">
                <a:latin typeface="Times New Roman"/>
                <a:ea typeface="楷体_GB2312"/>
                <a:cs typeface="Times New Roman"/>
              </a:rPr>
              <a:t>因为电子的质量相对于</a:t>
            </a:r>
            <a:r>
              <a:rPr lang="en-US" altLang="zh-CN" b="1" kern="100" dirty="0" smtClean="0">
                <a:latin typeface="Times New Roman"/>
                <a:ea typeface="楷体_GB2312"/>
                <a:cs typeface="Courier New"/>
              </a:rPr>
              <a:t>Α</a:t>
            </a:r>
            <a:r>
              <a:rPr lang="zh-CN" altLang="zh-CN" b="1" kern="100" dirty="0" smtClean="0">
                <a:latin typeface="Times New Roman"/>
                <a:ea typeface="楷体_GB2312"/>
                <a:cs typeface="Times New Roman"/>
              </a:rPr>
              <a:t>粒子很小</a:t>
            </a:r>
            <a:r>
              <a:rPr lang="en-US" altLang="zh-CN" b="1" kern="100" dirty="0" smtClean="0">
                <a:latin typeface="Times New Roman"/>
                <a:cs typeface="Courier New"/>
              </a:rPr>
              <a:t>)</a:t>
            </a:r>
            <a:r>
              <a:rPr lang="zh-CN" altLang="zh-CN" b="1" kern="100" dirty="0" smtClean="0">
                <a:latin typeface="Times New Roman"/>
                <a:cs typeface="Times New Roman"/>
              </a:rPr>
              <a:t>；</a:t>
            </a:r>
            <a:endParaRPr lang="zh-CN" altLang="zh-CN" sz="1050" kern="100" dirty="0" smtClean="0">
              <a:cs typeface="Courier New"/>
            </a:endParaRPr>
          </a:p>
          <a:p>
            <a:pPr indent="0" algn="just">
              <a:lnSpc>
                <a:spcPct val="200000"/>
              </a:lnSpc>
              <a:tabLst>
                <a:tab pos="2700655" algn="l"/>
                <a:tab pos="5581015" algn="l"/>
              </a:tabLst>
            </a:pPr>
            <a:r>
              <a:rPr lang="zh-CN" altLang="zh-CN" b="1" kern="100" dirty="0" smtClean="0">
                <a:cs typeface="宋体"/>
              </a:rPr>
              <a:t>②</a:t>
            </a:r>
            <a:r>
              <a:rPr lang="zh-CN" altLang="zh-CN" b="1" kern="100" dirty="0" smtClean="0">
                <a:latin typeface="Times New Roman"/>
                <a:cs typeface="Times New Roman"/>
              </a:rPr>
              <a:t>少数</a:t>
            </a:r>
            <a:r>
              <a:rPr lang="en-US" altLang="zh-CN" b="1" kern="100" dirty="0" smtClean="0">
                <a:latin typeface="Times New Roman"/>
                <a:cs typeface="Courier New"/>
              </a:rPr>
              <a:t>Α</a:t>
            </a:r>
            <a:r>
              <a:rPr lang="zh-CN" altLang="zh-CN" b="1" kern="100" dirty="0" smtClean="0">
                <a:latin typeface="Times New Roman"/>
                <a:cs typeface="Times New Roman"/>
              </a:rPr>
              <a:t>粒子发生大角度偏转，甚至被弹回；</a:t>
            </a:r>
            <a:endParaRPr lang="zh-CN" altLang="zh-CN" sz="1050" kern="100" dirty="0" smtClean="0">
              <a:cs typeface="Courier New"/>
            </a:endParaRPr>
          </a:p>
          <a:p>
            <a:pPr indent="0" algn="just">
              <a:lnSpc>
                <a:spcPct val="200000"/>
              </a:lnSpc>
              <a:tabLst>
                <a:tab pos="2700655" algn="l"/>
                <a:tab pos="5581015" algn="l"/>
              </a:tabLst>
            </a:pPr>
            <a:r>
              <a:rPr lang="zh-CN" altLang="zh-CN" b="1" kern="100" dirty="0" smtClean="0">
                <a:cs typeface="宋体"/>
              </a:rPr>
              <a:t>③</a:t>
            </a:r>
            <a:r>
              <a:rPr lang="zh-CN" altLang="zh-CN" b="1" kern="100" dirty="0" smtClean="0">
                <a:latin typeface="Times New Roman"/>
                <a:cs typeface="Times New Roman"/>
              </a:rPr>
              <a:t>如果</a:t>
            </a:r>
            <a:r>
              <a:rPr lang="en-US" altLang="zh-CN" b="1" kern="100" dirty="0" smtClean="0">
                <a:latin typeface="Times New Roman"/>
                <a:cs typeface="Courier New"/>
              </a:rPr>
              <a:t>Α</a:t>
            </a:r>
            <a:r>
              <a:rPr lang="zh-CN" altLang="zh-CN" b="1" kern="100" dirty="0" smtClean="0">
                <a:latin typeface="Times New Roman"/>
                <a:cs typeface="Times New Roman"/>
              </a:rPr>
              <a:t>粒子几乎正对着原子核射来，偏转角就几乎达到</a:t>
            </a:r>
            <a:r>
              <a:rPr lang="en-US" altLang="zh-CN" b="1" kern="100" dirty="0" smtClean="0">
                <a:latin typeface="Times New Roman"/>
                <a:cs typeface="Courier New"/>
              </a:rPr>
              <a:t>180°</a:t>
            </a:r>
            <a:r>
              <a:rPr lang="zh-CN" altLang="zh-CN" b="1" kern="100" dirty="0" smtClean="0">
                <a:latin typeface="Times New Roman"/>
                <a:cs typeface="Times New Roman"/>
              </a:rPr>
              <a:t>，这种机会极少。</a:t>
            </a:r>
            <a:endParaRPr lang="zh-CN" altLang="zh-CN" sz="1050" kern="100" dirty="0" smtClean="0">
              <a:cs typeface="Courier New"/>
            </a:endParaRPr>
          </a:p>
          <a:p>
            <a:pPr indent="0">
              <a:lnSpc>
                <a:spcPct val="200000"/>
              </a:lnSpc>
            </a:pPr>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10561" y="332656"/>
            <a:ext cx="10975658" cy="6120680"/>
          </a:xfrm>
        </p:spPr>
        <p:txBody>
          <a:bodyPr/>
          <a:lstStyle/>
          <a:p>
            <a:pPr indent="612140" algn="just">
              <a:tabLst>
                <a:tab pos="2700655" algn="l"/>
                <a:tab pos="5581015" algn="l"/>
              </a:tabLst>
            </a:pPr>
            <a:r>
              <a:rPr lang="zh-CN" altLang="zh-CN" b="1" kern="100" dirty="0">
                <a:latin typeface="Times New Roman"/>
                <a:ea typeface="黑体"/>
                <a:cs typeface="Times New Roman"/>
              </a:rPr>
              <a:t>典例</a:t>
            </a:r>
            <a:r>
              <a:rPr lang="en-US" altLang="zh-CN" b="1" kern="100" dirty="0">
                <a:latin typeface="Times New Roman"/>
                <a:ea typeface="黑体"/>
                <a:cs typeface="Courier New"/>
              </a:rPr>
              <a:t>1</a:t>
            </a:r>
            <a:r>
              <a:rPr lang="zh-CN" altLang="zh-CN" b="1" kern="100" dirty="0">
                <a:latin typeface="Times New Roman"/>
                <a:cs typeface="Times New Roman"/>
              </a:rPr>
              <a:t>　如图所示，根据</a:t>
            </a:r>
            <a:r>
              <a:rPr lang="en-US" altLang="zh-CN" b="1" kern="100" dirty="0">
                <a:latin typeface="Times New Roman"/>
                <a:cs typeface="Courier New"/>
              </a:rPr>
              <a:t>α</a:t>
            </a:r>
            <a:r>
              <a:rPr lang="zh-CN" altLang="zh-CN" b="1" kern="100" dirty="0">
                <a:latin typeface="Times New Roman"/>
                <a:cs typeface="Times New Roman"/>
              </a:rPr>
              <a:t>粒子散射实验，卢瑟福提出了原子的核式结构模型。图中虚线表示原子核所形成的电场的等势线，实线表示一个</a:t>
            </a:r>
            <a:r>
              <a:rPr lang="en-US" altLang="zh-CN" b="1" kern="100" dirty="0">
                <a:latin typeface="Times New Roman"/>
                <a:cs typeface="Courier New"/>
              </a:rPr>
              <a:t>α</a:t>
            </a:r>
            <a:r>
              <a:rPr lang="zh-CN" altLang="zh-CN" b="1" kern="100" dirty="0">
                <a:latin typeface="Times New Roman"/>
                <a:cs typeface="Times New Roman"/>
              </a:rPr>
              <a:t>粒子的运动轨迹。在</a:t>
            </a:r>
            <a:r>
              <a:rPr lang="en-US" altLang="zh-CN" b="1" kern="100" dirty="0">
                <a:latin typeface="Times New Roman"/>
                <a:cs typeface="Courier New"/>
              </a:rPr>
              <a:t>α</a:t>
            </a:r>
            <a:r>
              <a:rPr lang="zh-CN" altLang="zh-CN" b="1" kern="100" dirty="0">
                <a:latin typeface="Times New Roman"/>
                <a:cs typeface="Times New Roman"/>
              </a:rPr>
              <a:t>粒子从</a:t>
            </a:r>
            <a:r>
              <a:rPr lang="en-US" altLang="zh-CN" b="1" i="1" kern="100" dirty="0">
                <a:latin typeface="Times New Roman"/>
                <a:cs typeface="Courier New"/>
              </a:rPr>
              <a:t>a</a:t>
            </a:r>
            <a:r>
              <a:rPr lang="zh-CN" altLang="zh-CN" b="1" kern="100" dirty="0">
                <a:latin typeface="Times New Roman"/>
                <a:cs typeface="Times New Roman"/>
              </a:rPr>
              <a:t>运动到</a:t>
            </a:r>
            <a:r>
              <a:rPr lang="en-US" altLang="zh-CN" b="1" i="1" kern="100" dirty="0">
                <a:latin typeface="Times New Roman"/>
                <a:cs typeface="Courier New"/>
              </a:rPr>
              <a:t>b</a:t>
            </a:r>
            <a:r>
              <a:rPr lang="zh-CN" altLang="zh-CN" b="1" kern="100" dirty="0">
                <a:latin typeface="Times New Roman"/>
                <a:cs typeface="Times New Roman"/>
              </a:rPr>
              <a:t>再运动到</a:t>
            </a:r>
            <a:r>
              <a:rPr lang="en-US" altLang="zh-CN" b="1" i="1" kern="100" dirty="0">
                <a:latin typeface="Times New Roman"/>
                <a:cs typeface="Courier New"/>
              </a:rPr>
              <a:t>c</a:t>
            </a:r>
            <a:r>
              <a:rPr lang="zh-CN" altLang="zh-CN" b="1" kern="100" dirty="0">
                <a:latin typeface="Times New Roman"/>
                <a:cs typeface="Times New Roman"/>
              </a:rPr>
              <a:t>的过程中，下列说法中正确的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indent="612140" algn="just">
              <a:tabLst>
                <a:tab pos="2700655" algn="l"/>
                <a:tab pos="5581015" algn="l"/>
              </a:tabLst>
            </a:pPr>
            <a:endParaRPr lang="en-US" altLang="zh-CN" b="1" kern="100" dirty="0" smtClean="0">
              <a:latin typeface="Times New Roman"/>
              <a:cs typeface="Courier New"/>
            </a:endParaRPr>
          </a:p>
          <a:p>
            <a:pPr indent="612140" algn="just">
              <a:tabLst>
                <a:tab pos="2700655" algn="l"/>
                <a:tab pos="5581015" algn="l"/>
              </a:tabLst>
            </a:pPr>
            <a:endParaRPr lang="en-US" altLang="zh-CN" b="1" kern="100" dirty="0" smtClean="0">
              <a:latin typeface="Times New Roman"/>
              <a:cs typeface="Courier New"/>
            </a:endParaRPr>
          </a:p>
          <a:p>
            <a:pPr indent="612140" algn="just">
              <a:tabLst>
                <a:tab pos="2700655" algn="l"/>
                <a:tab pos="5581015" algn="l"/>
              </a:tabLst>
            </a:pPr>
            <a:endParaRPr lang="en-US" altLang="zh-CN" b="1" kern="100" dirty="0">
              <a:latin typeface="Times New Roman"/>
              <a:cs typeface="Courier New"/>
            </a:endParaRPr>
          </a:p>
          <a:p>
            <a:pPr indent="612140" algn="just">
              <a:tabLst>
                <a:tab pos="2700655" algn="l"/>
                <a:tab pos="5581015" algn="l"/>
              </a:tabLst>
            </a:pPr>
            <a:r>
              <a:rPr lang="en-US" altLang="zh-CN" b="1" kern="100" dirty="0" smtClean="0">
                <a:latin typeface="Times New Roman"/>
                <a:cs typeface="Courier New"/>
              </a:rPr>
              <a:t>A</a:t>
            </a:r>
            <a:r>
              <a:rPr lang="zh-CN" altLang="zh-CN" b="1" kern="100" dirty="0">
                <a:latin typeface="Times New Roman"/>
                <a:cs typeface="Times New Roman"/>
              </a:rPr>
              <a:t>．动能先增大后减小</a:t>
            </a:r>
            <a:endParaRPr lang="zh-CN" altLang="zh-CN" sz="1050" kern="100" dirty="0">
              <a:cs typeface="Courier New"/>
            </a:endParaRPr>
          </a:p>
          <a:p>
            <a:pPr indent="612140" algn="just">
              <a:tabLst>
                <a:tab pos="2700655" algn="l"/>
                <a:tab pos="5581015" algn="l"/>
              </a:tabLst>
            </a:pPr>
            <a:r>
              <a:rPr lang="en-US" altLang="zh-CN" b="1" kern="100" dirty="0">
                <a:latin typeface="Times New Roman"/>
                <a:cs typeface="Courier New"/>
              </a:rPr>
              <a:t>B</a:t>
            </a:r>
            <a:r>
              <a:rPr lang="zh-CN" altLang="zh-CN" b="1" kern="100" dirty="0">
                <a:latin typeface="Times New Roman"/>
                <a:cs typeface="Times New Roman"/>
              </a:rPr>
              <a:t>．电势能先减小后增大</a:t>
            </a:r>
            <a:endParaRPr lang="zh-CN" altLang="zh-CN" sz="1050" kern="100" dirty="0">
              <a:cs typeface="Courier New"/>
            </a:endParaRPr>
          </a:p>
          <a:p>
            <a:pPr indent="612140" algn="just">
              <a:tabLst>
                <a:tab pos="2700655" algn="l"/>
                <a:tab pos="5581015" algn="l"/>
              </a:tabLst>
            </a:pPr>
            <a:r>
              <a:rPr lang="en-US" altLang="zh-CN" b="1" kern="100" dirty="0">
                <a:latin typeface="Times New Roman"/>
                <a:cs typeface="Courier New"/>
              </a:rPr>
              <a:t>C</a:t>
            </a:r>
            <a:r>
              <a:rPr lang="zh-CN" altLang="zh-CN" b="1" kern="100" dirty="0">
                <a:latin typeface="Times New Roman"/>
                <a:cs typeface="Times New Roman"/>
              </a:rPr>
              <a:t>．电场力先做负功后做正功，总功等于零</a:t>
            </a:r>
            <a:endParaRPr lang="zh-CN" altLang="zh-CN" sz="1050" kern="100" dirty="0">
              <a:cs typeface="Courier New"/>
            </a:endParaRPr>
          </a:p>
          <a:p>
            <a:pPr indent="612140" algn="just">
              <a:tabLst>
                <a:tab pos="2700655" algn="l"/>
                <a:tab pos="5581015" algn="l"/>
              </a:tabLst>
            </a:pPr>
            <a:r>
              <a:rPr lang="en-US" altLang="zh-CN" b="1" kern="100" dirty="0">
                <a:latin typeface="Times New Roman"/>
                <a:cs typeface="Courier New"/>
              </a:rPr>
              <a:t>D</a:t>
            </a:r>
            <a:r>
              <a:rPr lang="zh-CN" altLang="zh-CN" b="1" kern="100" dirty="0">
                <a:latin typeface="Times New Roman"/>
                <a:cs typeface="Times New Roman"/>
              </a:rPr>
              <a:t>．加速度先减小后增大</a:t>
            </a:r>
            <a:endParaRPr lang="zh-CN" altLang="zh-CN" sz="1050" kern="100" dirty="0">
              <a:cs typeface="Courier New"/>
            </a:endParaRPr>
          </a:p>
          <a:p>
            <a:endParaRPr lang="zh-CN" altLang="en-US" dirty="0"/>
          </a:p>
        </p:txBody>
      </p:sp>
      <p:pic>
        <p:nvPicPr>
          <p:cNvPr id="8194" name="Picture 2" descr="20XWL4-34.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5367386" y="2314623"/>
            <a:ext cx="1656184" cy="1533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2701939388"/>
              </p:ext>
            </p:extLst>
          </p:nvPr>
        </p:nvGraphicFramePr>
        <p:xfrm>
          <a:off x="1130225" y="1196752"/>
          <a:ext cx="10367962" cy="3875087"/>
        </p:xfrm>
        <a:graphic>
          <a:graphicData uri="http://schemas.openxmlformats.org/presentationml/2006/ole">
            <mc:AlternateContent xmlns:mc="http://schemas.openxmlformats.org/markup-compatibility/2006">
              <mc:Choice xmlns:v="urn:schemas-microsoft-com:vml" Requires="v">
                <p:oleObj spid="_x0000_s12318" name="文档" r:id="rId4" imgW="10367808" imgH="3875398" progId="Word.Document.12">
                  <p:embed/>
                </p:oleObj>
              </mc:Choice>
              <mc:Fallback>
                <p:oleObj name="文档" r:id="rId4" imgW="10367808" imgH="3875398" progId="Word.Document.12">
                  <p:embed/>
                  <p:pic>
                    <p:nvPicPr>
                      <p:cNvPr id="0" name=""/>
                      <p:cNvPicPr/>
                      <p:nvPr/>
                    </p:nvPicPr>
                    <p:blipFill>
                      <a:blip r:embed="rId5"/>
                      <a:stretch>
                        <a:fillRect/>
                      </a:stretch>
                    </p:blipFill>
                    <p:spPr>
                      <a:xfrm>
                        <a:off x="1130225" y="1196752"/>
                        <a:ext cx="10367962" cy="3875087"/>
                      </a:xfrm>
                      <a:prstGeom prst="rect">
                        <a:avLst/>
                      </a:prstGeom>
                    </p:spPr>
                  </p:pic>
                </p:oleObj>
              </mc:Fallback>
            </mc:AlternateContent>
          </a:graphicData>
        </a:graphic>
      </p:graphicFrame>
      <p:sp>
        <p:nvSpPr>
          <p:cNvPr id="6" name="矩形 5"/>
          <p:cNvSpPr/>
          <p:nvPr/>
        </p:nvSpPr>
        <p:spPr>
          <a:xfrm>
            <a:off x="1563283" y="5135498"/>
            <a:ext cx="1646605" cy="576248"/>
          </a:xfrm>
          <a:prstGeom prst="rect">
            <a:avLst/>
          </a:prstGeom>
        </p:spPr>
        <p:txBody>
          <a:bodyPr wrap="none">
            <a:spAutoFit/>
          </a:bodyPr>
          <a:lstStyle/>
          <a:p>
            <a:pPr algn="just">
              <a:lnSpc>
                <a:spcPct val="150000"/>
              </a:lnSpc>
              <a:spcAft>
                <a:spcPts val="0"/>
              </a:spcAft>
              <a:tabLst>
                <a:tab pos="2700655" algn="l"/>
                <a:tab pos="5581015" algn="l"/>
              </a:tabLst>
            </a:pPr>
            <a:r>
              <a:rPr lang="en-US" altLang="zh-CN" sz="2400" b="1" kern="100" dirty="0">
                <a:solidFill>
                  <a:srgbClr val="FF0000"/>
                </a:solidFill>
                <a:latin typeface="IPAPANNEW"/>
                <a:cs typeface="Times New Roman"/>
              </a:rPr>
              <a:t>[</a:t>
            </a:r>
            <a:r>
              <a:rPr lang="zh-CN" altLang="zh-CN" sz="2400" b="1" kern="100" dirty="0">
                <a:solidFill>
                  <a:srgbClr val="FF0000"/>
                </a:solidFill>
                <a:latin typeface="IPAPANNEW"/>
                <a:cs typeface="Times New Roman"/>
              </a:rPr>
              <a:t>答案</a:t>
            </a:r>
            <a:r>
              <a:rPr lang="en-US" altLang="zh-CN" sz="2400" b="1" kern="100" dirty="0">
                <a:solidFill>
                  <a:srgbClr val="FF0000"/>
                </a:solidFill>
                <a:latin typeface="IPAPANNEW"/>
                <a:cs typeface="Times New Roman"/>
              </a:rPr>
              <a:t>]</a:t>
            </a:r>
            <a:r>
              <a:rPr lang="zh-CN" altLang="zh-CN" sz="2400" b="1" kern="100" dirty="0">
                <a:latin typeface="Times New Roman"/>
                <a:cs typeface="Times New Roman"/>
              </a:rPr>
              <a:t>　</a:t>
            </a:r>
            <a:r>
              <a:rPr lang="en-US" altLang="zh-CN" sz="2400" b="1" kern="100" dirty="0">
                <a:latin typeface="Times New Roman"/>
                <a:cs typeface="Courier New"/>
              </a:rPr>
              <a:t>C</a:t>
            </a:r>
            <a:endParaRPr lang="zh-CN" altLang="zh-CN" sz="2400" kern="100" dirty="0">
              <a:effectLst/>
              <a:latin typeface="宋体"/>
              <a:cs typeface="Courier New"/>
            </a:endParaRPr>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解题锦囊2.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648072" y="836712"/>
            <a:ext cx="1777107" cy="406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对象 2"/>
          <p:cNvGraphicFramePr>
            <a:graphicFrameLocks noChangeAspect="1"/>
          </p:cNvGraphicFramePr>
          <p:nvPr>
            <p:extLst>
              <p:ext uri="{D42A27DB-BD31-4B8C-83A1-F6EECF244321}">
                <p14:modId xmlns:p14="http://schemas.microsoft.com/office/powerpoint/2010/main" val="3438995370"/>
              </p:ext>
            </p:extLst>
          </p:nvPr>
        </p:nvGraphicFramePr>
        <p:xfrm>
          <a:off x="624979" y="1371624"/>
          <a:ext cx="10763250" cy="4865688"/>
        </p:xfrm>
        <a:graphic>
          <a:graphicData uri="http://schemas.openxmlformats.org/presentationml/2006/ole">
            <mc:AlternateContent xmlns:mc="http://schemas.openxmlformats.org/markup-compatibility/2006">
              <mc:Choice xmlns:v="urn:schemas-microsoft-com:vml" Requires="v">
                <p:oleObj spid="_x0000_s9246" name="文档" r:id="rId6" imgW="10882170" imgH="4899047" progId="Word.Document.12">
                  <p:embed/>
                </p:oleObj>
              </mc:Choice>
              <mc:Fallback>
                <p:oleObj name="文档" r:id="rId6" imgW="10882170" imgH="4899047" progId="Word.Document.12">
                  <p:embed/>
                  <p:pic>
                    <p:nvPicPr>
                      <p:cNvPr id="0" name=""/>
                      <p:cNvPicPr/>
                      <p:nvPr/>
                    </p:nvPicPr>
                    <p:blipFill>
                      <a:blip r:embed="rId7"/>
                      <a:stretch>
                        <a:fillRect/>
                      </a:stretch>
                    </p:blipFill>
                    <p:spPr>
                      <a:xfrm>
                        <a:off x="624979" y="1371624"/>
                        <a:ext cx="10763250" cy="4865688"/>
                      </a:xfrm>
                      <a:prstGeom prst="rect">
                        <a:avLst/>
                      </a:prstGeom>
                    </p:spPr>
                  </p:pic>
                </p:oleObj>
              </mc:Fallback>
            </mc:AlternateContent>
          </a:graphicData>
        </a:graphic>
      </p:graphicFrame>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556792"/>
            <a:ext cx="10975658" cy="3888432"/>
          </a:xfrm>
        </p:spPr>
        <p:txBody>
          <a:bodyPr/>
          <a:lstStyle/>
          <a:p>
            <a:pPr indent="612140" algn="just">
              <a:tabLst>
                <a:tab pos="2700655" algn="l"/>
                <a:tab pos="5581015" algn="l"/>
              </a:tabLst>
            </a:pPr>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．库仑力对</a:t>
            </a:r>
            <a:r>
              <a:rPr lang="en-US" altLang="zh-CN" b="1" kern="100" dirty="0">
                <a:latin typeface="Times New Roman"/>
                <a:ea typeface="楷体_GB2312"/>
                <a:cs typeface="Courier New"/>
              </a:rPr>
              <a:t>α</a:t>
            </a:r>
            <a:r>
              <a:rPr lang="zh-CN" altLang="zh-CN" b="1" kern="100" dirty="0">
                <a:latin typeface="Times New Roman"/>
                <a:ea typeface="楷体_GB2312"/>
                <a:cs typeface="Times New Roman"/>
              </a:rPr>
              <a:t>粒子的做功情况</a:t>
            </a:r>
            <a:endParaRPr lang="zh-CN" altLang="zh-CN" sz="1050" kern="100" dirty="0">
              <a:cs typeface="Courier New"/>
            </a:endParaRPr>
          </a:p>
          <a:p>
            <a:pPr indent="612140" algn="just">
              <a:tabLst>
                <a:tab pos="2700655" algn="l"/>
                <a:tab pos="5581015" algn="l"/>
              </a:tabLst>
            </a:pP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当</a:t>
            </a:r>
            <a:r>
              <a:rPr lang="en-US" altLang="zh-CN" b="1" kern="100" dirty="0">
                <a:latin typeface="Times New Roman"/>
                <a:ea typeface="楷体_GB2312"/>
                <a:cs typeface="Courier New"/>
              </a:rPr>
              <a:t>α</a:t>
            </a:r>
            <a:r>
              <a:rPr lang="zh-CN" altLang="zh-CN" b="1" kern="100" dirty="0">
                <a:latin typeface="Times New Roman"/>
                <a:ea typeface="楷体_GB2312"/>
                <a:cs typeface="Times New Roman"/>
              </a:rPr>
              <a:t>粒子靠近原子核时，库仑斥力做负功，电势能增加。</a:t>
            </a:r>
            <a:endParaRPr lang="zh-CN" altLang="zh-CN" sz="1050" kern="100" dirty="0">
              <a:cs typeface="Courier New"/>
            </a:endParaRPr>
          </a:p>
          <a:p>
            <a:pPr indent="612140" algn="just">
              <a:tabLst>
                <a:tab pos="2700655" algn="l"/>
                <a:tab pos="5581015" algn="l"/>
              </a:tabLst>
            </a:pPr>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当</a:t>
            </a:r>
            <a:r>
              <a:rPr lang="en-US" altLang="zh-CN" b="1" kern="100" dirty="0">
                <a:latin typeface="Times New Roman"/>
                <a:ea typeface="楷体_GB2312"/>
                <a:cs typeface="Courier New"/>
              </a:rPr>
              <a:t>α</a:t>
            </a:r>
            <a:r>
              <a:rPr lang="zh-CN" altLang="zh-CN" b="1" kern="100" dirty="0">
                <a:latin typeface="Times New Roman"/>
                <a:ea typeface="楷体_GB2312"/>
                <a:cs typeface="Times New Roman"/>
              </a:rPr>
              <a:t>粒子远离原子核时，库仑斥力做正功，电势能减小。</a:t>
            </a:r>
            <a:endParaRPr lang="zh-CN" altLang="zh-CN" sz="1050" kern="100" dirty="0">
              <a:cs typeface="Courier New"/>
            </a:endParaRPr>
          </a:p>
          <a:p>
            <a:pPr indent="612140" algn="just">
              <a:tabLst>
                <a:tab pos="2700655" algn="l"/>
                <a:tab pos="5581015" algn="l"/>
              </a:tabLst>
            </a:pPr>
            <a:r>
              <a:rPr lang="en-US" altLang="zh-CN" b="1" kern="100" dirty="0">
                <a:latin typeface="Times New Roman"/>
                <a:ea typeface="楷体_GB2312"/>
                <a:cs typeface="Courier New"/>
              </a:rPr>
              <a:t>3</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α</a:t>
            </a:r>
            <a:r>
              <a:rPr lang="zh-CN" altLang="zh-CN" b="1" kern="100" dirty="0">
                <a:latin typeface="Times New Roman"/>
                <a:ea typeface="楷体_GB2312"/>
                <a:cs typeface="Times New Roman"/>
              </a:rPr>
              <a:t>粒子的能量转化</a:t>
            </a:r>
            <a:endParaRPr lang="zh-CN" altLang="zh-CN" sz="1050" kern="100" dirty="0">
              <a:cs typeface="Courier New"/>
            </a:endParaRPr>
          </a:p>
          <a:p>
            <a:pPr indent="612140" algn="just">
              <a:tabLst>
                <a:tab pos="2700655" algn="l"/>
                <a:tab pos="5581015" algn="l"/>
              </a:tabLst>
            </a:pPr>
            <a:r>
              <a:rPr lang="zh-CN" altLang="zh-CN" b="1" kern="100" dirty="0">
                <a:latin typeface="Times New Roman"/>
                <a:ea typeface="楷体_GB2312"/>
                <a:cs typeface="Times New Roman"/>
              </a:rPr>
              <a:t>仅有库仑力做功时，能量只在电势能和动能之间发生相互转化，且总能量保持不变。</a:t>
            </a:r>
            <a:endParaRPr lang="zh-CN" altLang="zh-CN" sz="1050" kern="100" dirty="0">
              <a:cs typeface="Courier New"/>
            </a:endParaRPr>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404664"/>
            <a:ext cx="10975658" cy="6120680"/>
          </a:xfrm>
        </p:spPr>
        <p:txBody>
          <a:bodyPr>
            <a:normAutofit/>
          </a:bodyPr>
          <a:lstStyle/>
          <a:p>
            <a:pPr marL="452438" indent="0" algn="ctr">
              <a:tabLst>
                <a:tab pos="2700655" algn="l"/>
                <a:tab pos="5581015" algn="l"/>
              </a:tabLst>
            </a:pPr>
            <a:r>
              <a:rPr lang="en-US" altLang="zh-CN" b="1" kern="100" dirty="0">
                <a:solidFill>
                  <a:srgbClr val="006666"/>
                </a:solidFill>
                <a:latin typeface="IPAPANNEW"/>
                <a:ea typeface="黑体"/>
                <a:cs typeface="Times New Roman"/>
              </a:rPr>
              <a:t>[</a:t>
            </a:r>
            <a:r>
              <a:rPr lang="zh-CN" altLang="zh-CN" b="1" kern="100" dirty="0">
                <a:solidFill>
                  <a:srgbClr val="006666"/>
                </a:solidFill>
                <a:latin typeface="IPAPANNEW"/>
                <a:ea typeface="黑体"/>
                <a:cs typeface="Times New Roman"/>
              </a:rPr>
              <a:t>素养训练</a:t>
            </a:r>
            <a:r>
              <a:rPr lang="en-US" altLang="zh-CN" b="1" kern="100" dirty="0">
                <a:solidFill>
                  <a:srgbClr val="006666"/>
                </a:solidFill>
                <a:latin typeface="IPAPANNEW"/>
                <a:ea typeface="黑体"/>
                <a:cs typeface="Times New Roman"/>
              </a:rPr>
              <a:t>]</a:t>
            </a:r>
            <a:endParaRPr lang="zh-CN" altLang="zh-CN" sz="1050" kern="100" dirty="0">
              <a:cs typeface="Courier New"/>
            </a:endParaRPr>
          </a:p>
          <a:p>
            <a:pPr marL="452438" indent="-452438" algn="just">
              <a:tabLst>
                <a:tab pos="2700655" algn="l"/>
                <a:tab pos="5581015" algn="l"/>
              </a:tabLst>
            </a:pPr>
            <a:r>
              <a:rPr lang="en-US" altLang="zh-CN" b="1" kern="100" dirty="0">
                <a:latin typeface="Times New Roman"/>
                <a:cs typeface="Courier New"/>
              </a:rPr>
              <a:t>1</a:t>
            </a:r>
            <a:r>
              <a:rPr lang="zh-CN" altLang="zh-CN" b="1" kern="100" dirty="0">
                <a:latin typeface="Times New Roman"/>
                <a:cs typeface="Times New Roman"/>
              </a:rPr>
              <a:t>．</a:t>
            </a:r>
            <a:r>
              <a:rPr lang="en-US" altLang="zh-CN" b="1" kern="100" dirty="0">
                <a:latin typeface="Times New Roman"/>
                <a:cs typeface="Courier New"/>
              </a:rPr>
              <a:t>α</a:t>
            </a:r>
            <a:r>
              <a:rPr lang="zh-CN" altLang="zh-CN" b="1" kern="100" dirty="0">
                <a:latin typeface="Times New Roman"/>
                <a:cs typeface="Times New Roman"/>
              </a:rPr>
              <a:t>粒子散射实验中，使</a:t>
            </a:r>
            <a:r>
              <a:rPr lang="en-US" altLang="zh-CN" b="1" kern="100" dirty="0">
                <a:latin typeface="Times New Roman"/>
                <a:cs typeface="Courier New"/>
              </a:rPr>
              <a:t>α</a:t>
            </a:r>
            <a:r>
              <a:rPr lang="zh-CN" altLang="zh-CN" b="1" kern="100" dirty="0">
                <a:latin typeface="Times New Roman"/>
                <a:cs typeface="Times New Roman"/>
              </a:rPr>
              <a:t>粒子散射的原因</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452438" indent="0" algn="just">
              <a:tabLst>
                <a:tab pos="2700655" algn="l"/>
                <a:tab pos="5581015" algn="l"/>
              </a:tabLst>
            </a:pPr>
            <a:r>
              <a:rPr lang="en-US" altLang="zh-CN" b="1" kern="100" dirty="0">
                <a:latin typeface="Times New Roman"/>
                <a:cs typeface="Courier New"/>
              </a:rPr>
              <a:t>A</a:t>
            </a:r>
            <a:r>
              <a:rPr lang="zh-CN" altLang="zh-CN" b="1" kern="100" dirty="0">
                <a:latin typeface="Times New Roman"/>
                <a:cs typeface="Times New Roman"/>
              </a:rPr>
              <a:t>．</a:t>
            </a:r>
            <a:r>
              <a:rPr lang="en-US" altLang="zh-CN" b="1" kern="100" dirty="0">
                <a:latin typeface="Times New Roman"/>
                <a:cs typeface="Courier New"/>
              </a:rPr>
              <a:t>α</a:t>
            </a:r>
            <a:r>
              <a:rPr lang="zh-CN" altLang="zh-CN" b="1" kern="100" dirty="0">
                <a:latin typeface="Times New Roman"/>
                <a:cs typeface="Times New Roman"/>
              </a:rPr>
              <a:t>粒子与原子核外电子碰撞</a:t>
            </a:r>
            <a:endParaRPr lang="zh-CN" altLang="zh-CN" sz="1050" kern="100" dirty="0">
              <a:cs typeface="Courier New"/>
            </a:endParaRPr>
          </a:p>
          <a:p>
            <a:pPr marL="452438" indent="0" algn="just">
              <a:tabLst>
                <a:tab pos="2700655" algn="l"/>
                <a:tab pos="5581015" algn="l"/>
              </a:tabLst>
            </a:pPr>
            <a:r>
              <a:rPr lang="en-US" altLang="zh-CN" b="1" kern="100" dirty="0">
                <a:latin typeface="Times New Roman"/>
                <a:cs typeface="Courier New"/>
              </a:rPr>
              <a:t>B</a:t>
            </a:r>
            <a:r>
              <a:rPr lang="zh-CN" altLang="zh-CN" b="1" kern="100" dirty="0">
                <a:latin typeface="Times New Roman"/>
                <a:cs typeface="Times New Roman"/>
              </a:rPr>
              <a:t>．</a:t>
            </a:r>
            <a:r>
              <a:rPr lang="en-US" altLang="zh-CN" b="1" kern="100" dirty="0">
                <a:latin typeface="Times New Roman"/>
                <a:cs typeface="Courier New"/>
              </a:rPr>
              <a:t>α</a:t>
            </a:r>
            <a:r>
              <a:rPr lang="zh-CN" altLang="zh-CN" b="1" kern="100" dirty="0">
                <a:latin typeface="Times New Roman"/>
                <a:cs typeface="Times New Roman"/>
              </a:rPr>
              <a:t>粒子与原子核发生接触碰撞</a:t>
            </a:r>
            <a:endParaRPr lang="zh-CN" altLang="zh-CN" sz="1050" kern="100" dirty="0">
              <a:cs typeface="Courier New"/>
            </a:endParaRPr>
          </a:p>
          <a:p>
            <a:pPr marL="452438" indent="0" algn="just">
              <a:tabLst>
                <a:tab pos="2700655" algn="l"/>
                <a:tab pos="5581015" algn="l"/>
              </a:tabLst>
            </a:pPr>
            <a:r>
              <a:rPr lang="en-US" altLang="zh-CN" b="1" kern="100" dirty="0">
                <a:latin typeface="Times New Roman"/>
                <a:cs typeface="Courier New"/>
              </a:rPr>
              <a:t>C</a:t>
            </a:r>
            <a:r>
              <a:rPr lang="zh-CN" altLang="zh-CN" b="1" kern="100" dirty="0">
                <a:latin typeface="Times New Roman"/>
                <a:cs typeface="Times New Roman"/>
              </a:rPr>
              <a:t>．</a:t>
            </a:r>
            <a:r>
              <a:rPr lang="en-US" altLang="zh-CN" b="1" kern="100" dirty="0">
                <a:latin typeface="Times New Roman"/>
                <a:cs typeface="Courier New"/>
              </a:rPr>
              <a:t>α</a:t>
            </a:r>
            <a:r>
              <a:rPr lang="zh-CN" altLang="zh-CN" b="1" kern="100" dirty="0">
                <a:latin typeface="Times New Roman"/>
                <a:cs typeface="Times New Roman"/>
              </a:rPr>
              <a:t>粒子发生明显衍射</a:t>
            </a:r>
            <a:endParaRPr lang="zh-CN" altLang="zh-CN" sz="1050" kern="100" dirty="0">
              <a:cs typeface="Courier New"/>
            </a:endParaRPr>
          </a:p>
          <a:p>
            <a:pPr marL="452438" indent="0" algn="just">
              <a:tabLst>
                <a:tab pos="2700655" algn="l"/>
                <a:tab pos="5581015" algn="l"/>
              </a:tabLst>
            </a:pPr>
            <a:r>
              <a:rPr lang="en-US" altLang="zh-CN" b="1" kern="100" dirty="0">
                <a:latin typeface="Times New Roman"/>
                <a:cs typeface="Courier New"/>
              </a:rPr>
              <a:t>D</a:t>
            </a:r>
            <a:r>
              <a:rPr lang="zh-CN" altLang="zh-CN" b="1" kern="100" dirty="0">
                <a:latin typeface="Times New Roman"/>
                <a:cs typeface="Times New Roman"/>
              </a:rPr>
              <a:t>．</a:t>
            </a:r>
            <a:r>
              <a:rPr lang="en-US" altLang="zh-CN" b="1" kern="100" dirty="0">
                <a:latin typeface="Times New Roman"/>
                <a:cs typeface="Courier New"/>
              </a:rPr>
              <a:t>α</a:t>
            </a:r>
            <a:r>
              <a:rPr lang="zh-CN" altLang="zh-CN" b="1" kern="100" dirty="0">
                <a:latin typeface="Times New Roman"/>
                <a:cs typeface="Times New Roman"/>
              </a:rPr>
              <a:t>粒子与原子核的库仑斥力作用</a:t>
            </a:r>
            <a:endParaRPr lang="zh-CN" altLang="zh-CN" sz="1050" kern="100" dirty="0">
              <a:cs typeface="Courier New"/>
            </a:endParaRPr>
          </a:p>
          <a:p>
            <a:pPr marL="452438" indent="0" algn="just">
              <a:tabLst>
                <a:tab pos="2700655" algn="l"/>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en-US" altLang="zh-CN" b="1" kern="100" dirty="0" smtClean="0">
                <a:latin typeface="Times New Roman"/>
                <a:ea typeface="楷体_GB2312"/>
                <a:cs typeface="Courier New"/>
              </a:rPr>
              <a:t>α</a:t>
            </a:r>
            <a:r>
              <a:rPr lang="zh-CN" altLang="zh-CN" b="1" kern="100" dirty="0">
                <a:latin typeface="Times New Roman"/>
                <a:ea typeface="楷体_GB2312"/>
                <a:cs typeface="Times New Roman"/>
              </a:rPr>
              <a:t>粒子与原子核外电子的作用是很微弱的。由于原子核的质量和电荷量很大，</a:t>
            </a:r>
            <a:r>
              <a:rPr lang="en-US" altLang="zh-CN" b="1" kern="100" dirty="0">
                <a:latin typeface="Times New Roman"/>
                <a:ea typeface="楷体_GB2312"/>
                <a:cs typeface="Courier New"/>
              </a:rPr>
              <a:t>α</a:t>
            </a:r>
            <a:r>
              <a:rPr lang="zh-CN" altLang="zh-CN" b="1" kern="100" dirty="0">
                <a:latin typeface="Times New Roman"/>
                <a:ea typeface="楷体_GB2312"/>
                <a:cs typeface="Times New Roman"/>
              </a:rPr>
              <a:t>粒子与原子核很近时，库仑斥力很强，足可以使</a:t>
            </a:r>
            <a:r>
              <a:rPr lang="en-US" altLang="zh-CN" b="1" kern="100" dirty="0">
                <a:latin typeface="Times New Roman"/>
                <a:ea typeface="楷体_GB2312"/>
                <a:cs typeface="Courier New"/>
              </a:rPr>
              <a:t>α</a:t>
            </a:r>
            <a:r>
              <a:rPr lang="zh-CN" altLang="zh-CN" b="1" kern="100" dirty="0">
                <a:latin typeface="Times New Roman"/>
                <a:ea typeface="楷体_GB2312"/>
                <a:cs typeface="Times New Roman"/>
              </a:rPr>
              <a:t>粒子发生大角度偏转甚至反向弹回，使</a:t>
            </a:r>
            <a:r>
              <a:rPr lang="en-US" altLang="zh-CN" b="1" kern="100" dirty="0">
                <a:latin typeface="Times New Roman"/>
                <a:ea typeface="楷体_GB2312"/>
                <a:cs typeface="Courier New"/>
              </a:rPr>
              <a:t>α</a:t>
            </a:r>
            <a:r>
              <a:rPr lang="zh-CN" altLang="zh-CN" b="1" kern="100" dirty="0">
                <a:latin typeface="Times New Roman"/>
                <a:ea typeface="楷体_GB2312"/>
                <a:cs typeface="Times New Roman"/>
              </a:rPr>
              <a:t>粒子散射的原因是与原子核的库仑斥力，选项</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正确</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marL="452438" indent="0" algn="just">
              <a:tabLst>
                <a:tab pos="2700655" algn="l"/>
                <a:tab pos="5581015" algn="l"/>
              </a:tabLst>
            </a:pPr>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D</a:t>
            </a:r>
            <a:endParaRPr lang="en-US" altLang="zh-CN" kern="100" dirty="0" smtClean="0">
              <a:latin typeface="Times New Roman"/>
              <a:ea typeface="楷体_GB2312"/>
              <a:cs typeface="Times New Roman"/>
            </a:endParaRPr>
          </a:p>
          <a:p>
            <a:pPr marL="452438" indent="0" algn="just">
              <a:tabLst>
                <a:tab pos="2700655" algn="l"/>
                <a:tab pos="5581015" algn="l"/>
              </a:tabLst>
            </a:pPr>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animEffect transition="in" filter="randombar(horizontal)">
                                      <p:cBhvr>
                                        <p:cTn id="7" dur="500"/>
                                        <p:tgtEl>
                                          <p:spTgt spid="2">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7" end="7"/>
                                            </p:txEl>
                                          </p:spTgt>
                                        </p:tgtEl>
                                        <p:attrNameLst>
                                          <p:attrName>style.visibility</p:attrName>
                                        </p:attrNameLst>
                                      </p:cBhvr>
                                      <p:to>
                                        <p:strVal val="visible"/>
                                      </p:to>
                                    </p:set>
                                    <p:animEffect transition="in" filter="randombar(horizontal)">
                                      <p:cBhvr>
                                        <p:cTn id="12"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93735" y="1340766"/>
            <a:ext cx="11392484" cy="4464498"/>
          </a:xfrm>
        </p:spPr>
        <p:txBody>
          <a:bodyPr>
            <a:normAutofit/>
          </a:bodyPr>
          <a:lstStyle/>
          <a:p>
            <a:pPr marL="534988" indent="-534988" algn="just">
              <a:tabLst>
                <a:tab pos="2700655" algn="l"/>
                <a:tab pos="5581015" algn="l"/>
              </a:tabLst>
            </a:pPr>
            <a:r>
              <a:rPr lang="en-US" altLang="zh-CN" b="1" kern="100" dirty="0">
                <a:latin typeface="Times New Roman"/>
                <a:cs typeface="Courier New"/>
              </a:rPr>
              <a:t>2</a:t>
            </a:r>
            <a:r>
              <a:rPr lang="zh-CN" altLang="zh-CN" b="1" kern="100" dirty="0">
                <a:latin typeface="Times New Roman"/>
                <a:cs typeface="Times New Roman"/>
              </a:rPr>
              <a:t>．</a:t>
            </a:r>
            <a:r>
              <a:rPr lang="en-US" altLang="zh-CN" b="1" kern="100" dirty="0">
                <a:latin typeface="Times New Roman"/>
                <a:cs typeface="Courier New"/>
              </a:rPr>
              <a:t>X</a:t>
            </a:r>
            <a:r>
              <a:rPr lang="zh-CN" altLang="zh-CN" b="1" kern="100" dirty="0">
                <a:latin typeface="Times New Roman"/>
                <a:cs typeface="Times New Roman"/>
              </a:rPr>
              <a:t>表示金原子核，</a:t>
            </a:r>
            <a:r>
              <a:rPr lang="en-US" altLang="zh-CN" b="1" kern="100" dirty="0">
                <a:latin typeface="Times New Roman"/>
                <a:cs typeface="Courier New"/>
              </a:rPr>
              <a:t>α</a:t>
            </a:r>
            <a:r>
              <a:rPr lang="zh-CN" altLang="zh-CN" b="1" kern="100" dirty="0">
                <a:latin typeface="Times New Roman"/>
                <a:cs typeface="Times New Roman"/>
              </a:rPr>
              <a:t>粒子射向金核被散射，若</a:t>
            </a:r>
            <a:r>
              <a:rPr lang="en-US" altLang="zh-CN" b="1" kern="100" dirty="0">
                <a:latin typeface="Times New Roman"/>
                <a:cs typeface="Courier New"/>
              </a:rPr>
              <a:t>α</a:t>
            </a:r>
            <a:r>
              <a:rPr lang="zh-CN" altLang="zh-CN" b="1" kern="100" dirty="0">
                <a:latin typeface="Times New Roman"/>
                <a:cs typeface="Times New Roman"/>
              </a:rPr>
              <a:t>粒子入射时的动能相同，其偏转轨迹可能是图中</a:t>
            </a:r>
            <a:r>
              <a:rPr lang="zh-CN" altLang="zh-CN" b="1" kern="100" dirty="0" smtClean="0">
                <a:latin typeface="Times New Roman"/>
                <a:cs typeface="Times New Roman"/>
              </a:rPr>
              <a:t>的</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534988" indent="0" algn="just">
              <a:tabLst>
                <a:tab pos="2700655" algn="l"/>
                <a:tab pos="5581015" algn="l"/>
              </a:tabLst>
            </a:pPr>
            <a:endParaRPr lang="en-US" altLang="zh-CN" b="1" kern="100" dirty="0" smtClean="0">
              <a:solidFill>
                <a:srgbClr val="FF0000"/>
              </a:solidFill>
              <a:latin typeface="Times New Roman"/>
              <a:ea typeface="黑体"/>
              <a:cs typeface="Times New Roman"/>
            </a:endParaRPr>
          </a:p>
          <a:p>
            <a:pPr marL="534988" indent="0" algn="just">
              <a:tabLst>
                <a:tab pos="2700655" algn="l"/>
                <a:tab pos="5581015" algn="l"/>
              </a:tabLst>
            </a:pPr>
            <a:endParaRPr lang="en-US" altLang="zh-CN" b="1" kern="100" dirty="0">
              <a:solidFill>
                <a:srgbClr val="FF0000"/>
              </a:solidFill>
              <a:latin typeface="Times New Roman"/>
              <a:ea typeface="黑体"/>
              <a:cs typeface="Times New Roman"/>
            </a:endParaRPr>
          </a:p>
          <a:p>
            <a:pPr marL="534988" indent="0" algn="just">
              <a:tabLst>
                <a:tab pos="2700655" algn="l"/>
                <a:tab pos="5581015" algn="l"/>
              </a:tabLst>
            </a:pPr>
            <a:endParaRPr lang="en-US" altLang="zh-CN" b="1" kern="100" dirty="0" smtClean="0">
              <a:solidFill>
                <a:srgbClr val="FF0000"/>
              </a:solidFill>
              <a:latin typeface="Times New Roman"/>
              <a:ea typeface="黑体"/>
              <a:cs typeface="Times New Roman"/>
            </a:endParaRPr>
          </a:p>
          <a:p>
            <a:pPr marL="534988" indent="0" algn="just">
              <a:tabLst>
                <a:tab pos="2700655" algn="l"/>
                <a:tab pos="5581015" algn="l"/>
              </a:tabLst>
            </a:pPr>
            <a:r>
              <a:rPr lang="zh-CN" altLang="zh-CN" b="1" kern="100" dirty="0" smtClean="0">
                <a:solidFill>
                  <a:srgbClr val="FF0000"/>
                </a:solidFill>
                <a:latin typeface="Times New Roman"/>
                <a:ea typeface="黑体"/>
                <a:cs typeface="Times New Roman"/>
              </a:rPr>
              <a:t>解</a:t>
            </a:r>
            <a:r>
              <a:rPr lang="zh-CN" altLang="zh-CN" b="1" kern="100" dirty="0">
                <a:solidFill>
                  <a:srgbClr val="FF0000"/>
                </a:solidFill>
                <a:latin typeface="Times New Roman"/>
                <a:ea typeface="黑体"/>
                <a:cs typeface="Times New Roman"/>
              </a:rPr>
              <a:t>析</a:t>
            </a:r>
            <a:r>
              <a:rPr lang="zh-CN" altLang="zh-CN" b="1" kern="100" dirty="0" smtClean="0">
                <a:solidFill>
                  <a:srgbClr val="FF0000"/>
                </a:solidFill>
                <a:latin typeface="Times New Roman"/>
                <a:ea typeface="黑体"/>
                <a:cs typeface="Times New Roman"/>
              </a:rPr>
              <a:t>：</a:t>
            </a:r>
            <a:r>
              <a:rPr lang="en-US" altLang="zh-CN" b="1" kern="100" dirty="0" smtClean="0">
                <a:latin typeface="Times New Roman"/>
                <a:ea typeface="楷体_GB2312"/>
                <a:cs typeface="Courier New"/>
              </a:rPr>
              <a:t>α</a:t>
            </a:r>
            <a:r>
              <a:rPr lang="zh-CN" altLang="zh-CN" b="1" kern="100" dirty="0">
                <a:latin typeface="Times New Roman"/>
                <a:ea typeface="楷体_GB2312"/>
                <a:cs typeface="Times New Roman"/>
              </a:rPr>
              <a:t>粒子离金核越远其所受斥力越小，轨迹弯曲程度就越小，故选项</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正确</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marL="534988" indent="0" algn="just">
              <a:tabLst>
                <a:tab pos="2700655" algn="l"/>
                <a:tab pos="5581015" algn="l"/>
              </a:tabLst>
            </a:pPr>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D</a:t>
            </a:r>
            <a:endParaRPr lang="en-US" altLang="zh-CN" b="1" kern="100" dirty="0" smtClean="0">
              <a:latin typeface="Times New Roman"/>
              <a:ea typeface="楷体_GB2312"/>
              <a:cs typeface="Times New Roman"/>
            </a:endParaRPr>
          </a:p>
          <a:p>
            <a:pPr marL="534988" indent="0" algn="just">
              <a:tabLst>
                <a:tab pos="2700655" algn="l"/>
                <a:tab pos="5581015" algn="l"/>
              </a:tabLst>
            </a:pPr>
            <a:endParaRPr lang="zh-CN" altLang="zh-CN" sz="1050" kern="100" dirty="0">
              <a:cs typeface="Courier New"/>
            </a:endParaRPr>
          </a:p>
        </p:txBody>
      </p:sp>
      <p:pic>
        <p:nvPicPr>
          <p:cNvPr id="10242" name="Picture 2" descr="20XWL4-35.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2781290" y="2708918"/>
            <a:ext cx="7056784" cy="1260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Effect transition="in" filter="randombar(horizontal)">
                                      <p:cBhvr>
                                        <p:cTn id="7" dur="500"/>
                                        <p:tgtEl>
                                          <p:spTgt spid="2">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5" end="5"/>
                                            </p:txEl>
                                          </p:spTgt>
                                        </p:tgtEl>
                                        <p:attrNameLst>
                                          <p:attrName>style.visibility</p:attrName>
                                        </p:attrNameLst>
                                      </p:cBhvr>
                                      <p:to>
                                        <p:strVal val="visible"/>
                                      </p:to>
                                    </p:set>
                                    <p:animEffect transition="in" filter="randombar(horizontal)">
                                      <p:cBhvr>
                                        <p:cTn id="1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780950"/>
            <a:ext cx="10975658" cy="5904656"/>
          </a:xfrm>
        </p:spPr>
        <p:txBody>
          <a:bodyPr>
            <a:normAutofit/>
          </a:bodyPr>
          <a:lstStyle/>
          <a:p>
            <a:pPr marL="360363" indent="-360363" algn="just">
              <a:tabLst>
                <a:tab pos="2700655" algn="l"/>
                <a:tab pos="5581015" algn="l"/>
              </a:tabLst>
            </a:pPr>
            <a:r>
              <a:rPr lang="zh-CN" altLang="zh-CN" b="1" kern="100" dirty="0">
                <a:solidFill>
                  <a:schemeClr val="accent2">
                    <a:lumMod val="50000"/>
                  </a:schemeClr>
                </a:solidFill>
                <a:latin typeface="Times New Roman"/>
                <a:ea typeface="黑体"/>
                <a:cs typeface="Times New Roman"/>
              </a:rPr>
              <a:t>一、原子核式结构的提出</a:t>
            </a:r>
            <a:endParaRPr lang="zh-CN" altLang="zh-CN" sz="1050" kern="100" dirty="0">
              <a:solidFill>
                <a:schemeClr val="accent2">
                  <a:lumMod val="50000"/>
                </a:schemeClr>
              </a:solidFill>
              <a:cs typeface="Courier New"/>
            </a:endParaRPr>
          </a:p>
          <a:p>
            <a:pPr marL="360363" indent="-360363" algn="just">
              <a:tabLst>
                <a:tab pos="2700655" algn="l"/>
                <a:tab pos="5581015" algn="l"/>
              </a:tabLst>
            </a:pPr>
            <a:r>
              <a:rPr lang="en-US" altLang="zh-CN" b="1" kern="100" dirty="0">
                <a:latin typeface="Times New Roman"/>
                <a:cs typeface="Courier New"/>
              </a:rPr>
              <a:t>1</a:t>
            </a:r>
            <a:r>
              <a:rPr lang="zh-CN" altLang="zh-CN" b="1" kern="100" dirty="0">
                <a:latin typeface="Times New Roman"/>
                <a:cs typeface="Times New Roman"/>
              </a:rPr>
              <a:t>．填一填</a:t>
            </a:r>
            <a:endParaRPr lang="zh-CN" altLang="zh-CN" sz="1050" kern="100" dirty="0">
              <a:cs typeface="Courier New"/>
            </a:endParaRPr>
          </a:p>
          <a:p>
            <a:pPr marL="360363" indent="-360363" algn="just">
              <a:tabLst>
                <a:tab pos="2700655" algn="l"/>
                <a:tab pos="5581015" algn="l"/>
              </a:tabLst>
            </a:pPr>
            <a:endParaRPr lang="en-US" altLang="zh-CN" b="1" kern="100" dirty="0" smtClean="0">
              <a:latin typeface="Times New Roman"/>
              <a:cs typeface="Courier New"/>
            </a:endParaRPr>
          </a:p>
          <a:p>
            <a:pPr marL="360363" indent="-360363" algn="just">
              <a:tabLst>
                <a:tab pos="2700655" algn="l"/>
                <a:tab pos="5581015" algn="l"/>
              </a:tabLst>
            </a:pPr>
            <a:endParaRPr lang="en-US" altLang="zh-CN" b="1" kern="100" dirty="0" smtClean="0">
              <a:latin typeface="Times New Roman"/>
              <a:cs typeface="Courier New"/>
            </a:endParaRPr>
          </a:p>
          <a:p>
            <a:pPr marL="360363" indent="-360363" algn="just">
              <a:tabLst>
                <a:tab pos="2700655" algn="l"/>
                <a:tab pos="5581015" algn="l"/>
              </a:tabLst>
            </a:pPr>
            <a:endParaRPr lang="en-US" altLang="zh-CN" b="1" kern="100" dirty="0">
              <a:latin typeface="Times New Roman"/>
              <a:cs typeface="Courier New"/>
            </a:endParaRPr>
          </a:p>
          <a:p>
            <a:pPr marL="360363" indent="-360363" algn="just">
              <a:tabLst>
                <a:tab pos="2700655" algn="l"/>
                <a:tab pos="5581015" algn="l"/>
              </a:tabLst>
            </a:pPr>
            <a:r>
              <a:rPr lang="en-US" altLang="zh-CN" b="1" kern="100" dirty="0" smtClean="0">
                <a:latin typeface="Times New Roman"/>
                <a:cs typeface="Courier New"/>
              </a:rPr>
              <a:t>(</a:t>
            </a:r>
            <a:r>
              <a:rPr lang="en-US" altLang="zh-CN" b="1" kern="100" dirty="0">
                <a:latin typeface="Times New Roman"/>
                <a:cs typeface="Courier New"/>
              </a:rPr>
              <a:t>1)</a:t>
            </a:r>
            <a:r>
              <a:rPr lang="zh-CN" altLang="zh-CN" b="1" kern="100" dirty="0">
                <a:latin typeface="Times New Roman"/>
                <a:cs typeface="Times New Roman"/>
              </a:rPr>
              <a:t>汤姆孙的原子结构模型</a:t>
            </a:r>
            <a:endParaRPr lang="zh-CN" altLang="zh-CN" sz="1050" kern="100" dirty="0">
              <a:cs typeface="Courier New"/>
            </a:endParaRPr>
          </a:p>
          <a:p>
            <a:pPr marL="360363" indent="0" algn="just">
              <a:tabLst>
                <a:tab pos="2700655" algn="l"/>
                <a:tab pos="5581015" algn="l"/>
              </a:tabLst>
            </a:pPr>
            <a:r>
              <a:rPr lang="zh-CN" altLang="zh-CN" b="1" kern="100" dirty="0">
                <a:latin typeface="Times New Roman"/>
                <a:cs typeface="Times New Roman"/>
              </a:rPr>
              <a:t>汤姆孙于</a:t>
            </a:r>
            <a:r>
              <a:rPr lang="en-US" altLang="zh-CN" b="1" kern="100" dirty="0">
                <a:latin typeface="Times New Roman"/>
                <a:cs typeface="Courier New"/>
              </a:rPr>
              <a:t>1898</a:t>
            </a:r>
            <a:r>
              <a:rPr lang="zh-CN" altLang="zh-CN" b="1" kern="100" dirty="0">
                <a:latin typeface="Times New Roman"/>
                <a:cs typeface="Times New Roman"/>
              </a:rPr>
              <a:t>年提出一种模型，他认为，原子是一</a:t>
            </a:r>
            <a:r>
              <a:rPr lang="zh-CN" altLang="zh-CN" b="1" kern="100" dirty="0" smtClean="0">
                <a:latin typeface="Times New Roman"/>
                <a:cs typeface="Times New Roman"/>
              </a:rPr>
              <a:t>个</a:t>
            </a:r>
            <a:r>
              <a:rPr lang="en-US" altLang="zh-CN" b="1" kern="100" dirty="0" smtClean="0">
                <a:latin typeface="Times New Roman"/>
                <a:cs typeface="Times New Roman"/>
              </a:rPr>
              <a:t>____</a:t>
            </a:r>
            <a:r>
              <a:rPr lang="zh-CN" altLang="zh-CN" b="1" kern="100" dirty="0" smtClean="0">
                <a:latin typeface="Times New Roman"/>
                <a:cs typeface="Times New Roman"/>
              </a:rPr>
              <a:t>体，</a:t>
            </a:r>
            <a:r>
              <a:rPr lang="en-US" altLang="zh-CN" b="1" kern="100" dirty="0" smtClean="0">
                <a:latin typeface="Times New Roman"/>
                <a:cs typeface="Times New Roman"/>
              </a:rPr>
              <a:t>________</a:t>
            </a:r>
            <a:r>
              <a:rPr lang="zh-CN" altLang="zh-CN" b="1" kern="100" dirty="0" smtClean="0">
                <a:latin typeface="Times New Roman"/>
                <a:cs typeface="Times New Roman"/>
              </a:rPr>
              <a:t>均</a:t>
            </a:r>
            <a:r>
              <a:rPr lang="zh-CN" altLang="zh-CN" b="1" kern="100" dirty="0">
                <a:latin typeface="Times New Roman"/>
                <a:cs typeface="Times New Roman"/>
              </a:rPr>
              <a:t>匀分布在整个球体内</a:t>
            </a:r>
            <a:r>
              <a:rPr lang="zh-CN" altLang="zh-CN" b="1" kern="100" dirty="0" smtClean="0">
                <a:latin typeface="Times New Roman"/>
                <a:cs typeface="Times New Roman"/>
              </a:rPr>
              <a:t>，</a:t>
            </a:r>
            <a:r>
              <a:rPr lang="zh-CN" altLang="en-US" b="1" kern="100" dirty="0" smtClean="0">
                <a:latin typeface="Times New Roman"/>
                <a:cs typeface="Times New Roman"/>
              </a:rPr>
              <a:t>质量很小的</a:t>
            </a:r>
            <a:r>
              <a:rPr lang="en-US" altLang="zh-CN" b="1" kern="100" dirty="0" smtClean="0">
                <a:latin typeface="Times New Roman"/>
                <a:cs typeface="Times New Roman"/>
              </a:rPr>
              <a:t>_____</a:t>
            </a:r>
            <a:r>
              <a:rPr lang="zh-CN" altLang="zh-CN" b="1" kern="100" dirty="0" smtClean="0">
                <a:latin typeface="Times New Roman"/>
                <a:cs typeface="Times New Roman"/>
              </a:rPr>
              <a:t>镶</a:t>
            </a:r>
            <a:r>
              <a:rPr lang="zh-CN" altLang="zh-CN" b="1" kern="100" dirty="0">
                <a:latin typeface="Times New Roman"/>
                <a:cs typeface="Times New Roman"/>
              </a:rPr>
              <a:t>嵌其中，有人形象地把汤姆孙的原子模型称为</a:t>
            </a:r>
            <a:r>
              <a:rPr lang="en-US" altLang="zh-CN" b="1" kern="100" dirty="0" smtClean="0">
                <a:cs typeface="Times New Roman"/>
              </a:rPr>
              <a:t>“_____</a:t>
            </a:r>
            <a:r>
              <a:rPr lang="zh-CN" altLang="zh-CN" b="1" kern="100" dirty="0" smtClean="0">
                <a:latin typeface="Times New Roman"/>
                <a:cs typeface="Times New Roman"/>
              </a:rPr>
              <a:t>模</a:t>
            </a:r>
            <a:r>
              <a:rPr lang="zh-CN" altLang="zh-CN" b="1" kern="100" dirty="0">
                <a:latin typeface="Times New Roman"/>
                <a:cs typeface="Times New Roman"/>
              </a:rPr>
              <a:t>型</a:t>
            </a:r>
            <a:r>
              <a:rPr lang="en-US" altLang="zh-CN" b="1" kern="100" dirty="0">
                <a:cs typeface="Times New Roman"/>
              </a:rPr>
              <a:t>”</a:t>
            </a:r>
            <a:r>
              <a:rPr lang="zh-CN" altLang="zh-CN" b="1" kern="100" dirty="0">
                <a:latin typeface="Times New Roman"/>
                <a:cs typeface="Times New Roman"/>
              </a:rPr>
              <a:t>或</a:t>
            </a:r>
            <a:r>
              <a:rPr lang="en-US" altLang="zh-CN" b="1" kern="100" dirty="0">
                <a:cs typeface="Times New Roman"/>
              </a:rPr>
              <a:t>“</a:t>
            </a:r>
            <a:r>
              <a:rPr lang="zh-CN" altLang="zh-CN" b="1" kern="100" dirty="0">
                <a:latin typeface="Times New Roman"/>
                <a:cs typeface="Times New Roman"/>
              </a:rPr>
              <a:t>葡萄干布丁模型</a:t>
            </a:r>
            <a:r>
              <a:rPr lang="en-US" altLang="zh-CN" b="1" kern="100" dirty="0">
                <a:cs typeface="Times New Roman"/>
              </a:rPr>
              <a:t>”</a:t>
            </a:r>
            <a:r>
              <a:rPr lang="zh-CN" altLang="zh-CN" b="1" kern="100" dirty="0">
                <a:latin typeface="Times New Roman"/>
                <a:cs typeface="Times New Roman"/>
              </a:rPr>
              <a:t>。</a:t>
            </a:r>
            <a:endParaRPr lang="zh-CN" altLang="zh-CN" sz="1050" kern="100" dirty="0">
              <a:cs typeface="Courier New"/>
            </a:endParaRPr>
          </a:p>
          <a:p>
            <a:pPr marL="360363" indent="0"/>
            <a:endParaRPr lang="zh-CN" altLang="en-US" dirty="0"/>
          </a:p>
        </p:txBody>
      </p:sp>
      <p:pic>
        <p:nvPicPr>
          <p:cNvPr id="2050" name="Picture 2" descr="新课程学案1自学新教材.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736698" y="260648"/>
            <a:ext cx="5256584" cy="636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3" descr="20XWL4-25.tif"/>
          <p:cNvPicPr>
            <a:picLocks noChangeAspect="1" noChangeArrowheads="1"/>
          </p:cNvPicPr>
          <p:nvPr/>
        </p:nvPicPr>
        <p:blipFill>
          <a:blip r:embed="rId4" r:link="rId5" cstate="print">
            <a:extLst>
              <a:ext uri="{28A0092B-C50C-407E-A947-70E740481C1C}">
                <a14:useLocalDpi xmlns:a14="http://schemas.microsoft.com/office/drawing/2010/main" val="0"/>
              </a:ext>
            </a:extLst>
          </a:blip>
          <a:srcRect/>
          <a:stretch>
            <a:fillRect/>
          </a:stretch>
        </p:blipFill>
        <p:spPr bwMode="auto">
          <a:xfrm>
            <a:off x="4585419" y="2061370"/>
            <a:ext cx="2592288" cy="1668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8113811" y="4623519"/>
            <a:ext cx="494046" cy="461665"/>
          </a:xfrm>
          <a:prstGeom prst="rect">
            <a:avLst/>
          </a:prstGeom>
        </p:spPr>
        <p:txBody>
          <a:bodyPr wrap="none">
            <a:spAutoFit/>
          </a:bodyPr>
          <a:lstStyle/>
          <a:p>
            <a:r>
              <a:rPr lang="zh-CN" altLang="zh-CN" sz="2400" b="1" kern="100" dirty="0">
                <a:solidFill>
                  <a:srgbClr val="FF0000"/>
                </a:solidFill>
                <a:latin typeface="Times New Roman"/>
                <a:cs typeface="Times New Roman"/>
              </a:rPr>
              <a:t>球</a:t>
            </a:r>
            <a:endParaRPr lang="zh-CN" altLang="en-US" dirty="0"/>
          </a:p>
        </p:txBody>
      </p:sp>
      <p:sp>
        <p:nvSpPr>
          <p:cNvPr id="7" name="矩形 6"/>
          <p:cNvSpPr/>
          <p:nvPr/>
        </p:nvSpPr>
        <p:spPr>
          <a:xfrm>
            <a:off x="9265939" y="4581128"/>
            <a:ext cx="1112805" cy="461665"/>
          </a:xfrm>
          <a:prstGeom prst="rect">
            <a:avLst/>
          </a:prstGeom>
        </p:spPr>
        <p:txBody>
          <a:bodyPr wrap="none">
            <a:spAutoFit/>
          </a:bodyPr>
          <a:lstStyle/>
          <a:p>
            <a:r>
              <a:rPr lang="zh-CN" altLang="zh-CN" sz="2400" b="1" kern="100" dirty="0">
                <a:solidFill>
                  <a:srgbClr val="FF0000"/>
                </a:solidFill>
                <a:latin typeface="Times New Roman"/>
                <a:cs typeface="Times New Roman"/>
              </a:rPr>
              <a:t>正电荷</a:t>
            </a:r>
            <a:endParaRPr lang="zh-CN" altLang="en-US" dirty="0"/>
          </a:p>
        </p:txBody>
      </p:sp>
      <p:sp>
        <p:nvSpPr>
          <p:cNvPr id="8" name="矩形 7"/>
          <p:cNvSpPr/>
          <p:nvPr/>
        </p:nvSpPr>
        <p:spPr>
          <a:xfrm>
            <a:off x="5037053" y="5143820"/>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电子</a:t>
            </a:r>
            <a:endParaRPr lang="zh-CN" altLang="en-US" dirty="0"/>
          </a:p>
        </p:txBody>
      </p:sp>
      <p:sp>
        <p:nvSpPr>
          <p:cNvPr id="9" name="矩形 8"/>
          <p:cNvSpPr/>
          <p:nvPr/>
        </p:nvSpPr>
        <p:spPr>
          <a:xfrm>
            <a:off x="2209155" y="5703639"/>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枣糕</a:t>
            </a:r>
            <a:endParaRPr lang="zh-CN" altLang="en-US" dirty="0"/>
          </a:p>
        </p:txBody>
      </p:sp>
    </p:spTree>
    <p:extLst>
      <p:ext uri="{BB962C8B-B14F-4D97-AF65-F5344CB8AC3E}">
        <p14:creationId xmlns:p14="http://schemas.microsoft.com/office/powerpoint/2010/main" val="1437274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randombar(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8" grpId="0"/>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332656"/>
            <a:ext cx="10975658" cy="6192688"/>
          </a:xfrm>
        </p:spPr>
        <p:txBody>
          <a:bodyPr>
            <a:normAutofit lnSpcReduction="10000"/>
          </a:bodyPr>
          <a:lstStyle/>
          <a:p>
            <a:pPr marL="452438" indent="-452438" algn="just">
              <a:tabLst>
                <a:tab pos="2700655" algn="l"/>
                <a:tab pos="5581015" algn="l"/>
              </a:tabLst>
            </a:pPr>
            <a:r>
              <a:rPr lang="en-US" altLang="zh-CN" b="1" kern="100" dirty="0">
                <a:latin typeface="Times New Roman"/>
                <a:cs typeface="Courier New"/>
              </a:rPr>
              <a:t>3</a:t>
            </a:r>
            <a:r>
              <a:rPr lang="zh-CN" altLang="zh-CN" b="1" kern="100" dirty="0">
                <a:latin typeface="Times New Roman"/>
                <a:cs typeface="Times New Roman"/>
              </a:rPr>
              <a:t>．</a:t>
            </a:r>
            <a:r>
              <a:rPr lang="en-US" altLang="zh-CN" b="1" kern="100" dirty="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卢瑟福对</a:t>
            </a:r>
            <a:r>
              <a:rPr lang="en-US" altLang="zh-CN" b="1" kern="100" dirty="0">
                <a:latin typeface="Times New Roman"/>
                <a:cs typeface="Courier New"/>
              </a:rPr>
              <a:t>α</a:t>
            </a:r>
            <a:r>
              <a:rPr lang="zh-CN" altLang="zh-CN" b="1" kern="100" dirty="0">
                <a:latin typeface="Times New Roman"/>
                <a:cs typeface="Times New Roman"/>
              </a:rPr>
              <a:t>粒子散射实验的解释</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452438" indent="0" algn="just">
              <a:tabLst>
                <a:tab pos="2700655" algn="l"/>
                <a:tab pos="5581015" algn="l"/>
              </a:tabLst>
            </a:pPr>
            <a:r>
              <a:rPr lang="en-US" altLang="zh-CN" b="1" kern="100" dirty="0">
                <a:latin typeface="Times New Roman"/>
                <a:cs typeface="Courier New"/>
              </a:rPr>
              <a:t>A</a:t>
            </a:r>
            <a:r>
              <a:rPr lang="zh-CN" altLang="zh-CN" b="1" kern="100" dirty="0">
                <a:latin typeface="Times New Roman"/>
                <a:cs typeface="Times New Roman"/>
              </a:rPr>
              <a:t>．使</a:t>
            </a:r>
            <a:r>
              <a:rPr lang="en-US" altLang="zh-CN" b="1" kern="100" dirty="0">
                <a:latin typeface="Times New Roman"/>
                <a:cs typeface="Courier New"/>
              </a:rPr>
              <a:t>α</a:t>
            </a:r>
            <a:r>
              <a:rPr lang="zh-CN" altLang="zh-CN" b="1" kern="100" dirty="0">
                <a:latin typeface="Times New Roman"/>
                <a:cs typeface="Times New Roman"/>
              </a:rPr>
              <a:t>粒子产生偏转的主要原因是原子中电子对</a:t>
            </a:r>
            <a:r>
              <a:rPr lang="en-US" altLang="zh-CN" b="1" kern="100" dirty="0">
                <a:latin typeface="Times New Roman"/>
                <a:cs typeface="Courier New"/>
              </a:rPr>
              <a:t>α</a:t>
            </a:r>
            <a:r>
              <a:rPr lang="zh-CN" altLang="zh-CN" b="1" kern="100" dirty="0">
                <a:latin typeface="Times New Roman"/>
                <a:cs typeface="Times New Roman"/>
              </a:rPr>
              <a:t>粒子的作用力</a:t>
            </a:r>
            <a:endParaRPr lang="zh-CN" altLang="zh-CN" sz="1050" kern="100" dirty="0">
              <a:cs typeface="Courier New"/>
            </a:endParaRPr>
          </a:p>
          <a:p>
            <a:pPr marL="452438" indent="0" algn="just">
              <a:tabLst>
                <a:tab pos="2700655" algn="l"/>
                <a:tab pos="5581015" algn="l"/>
              </a:tabLst>
            </a:pPr>
            <a:r>
              <a:rPr lang="en-US" altLang="zh-CN" b="1" kern="100" dirty="0">
                <a:latin typeface="Times New Roman"/>
                <a:cs typeface="Courier New"/>
              </a:rPr>
              <a:t>B</a:t>
            </a:r>
            <a:r>
              <a:rPr lang="zh-CN" altLang="zh-CN" b="1" kern="100" dirty="0">
                <a:latin typeface="Times New Roman"/>
                <a:cs typeface="Times New Roman"/>
              </a:rPr>
              <a:t>．使</a:t>
            </a:r>
            <a:r>
              <a:rPr lang="en-US" altLang="zh-CN" b="1" kern="100" dirty="0">
                <a:latin typeface="Times New Roman"/>
                <a:cs typeface="Courier New"/>
              </a:rPr>
              <a:t>α</a:t>
            </a:r>
            <a:r>
              <a:rPr lang="zh-CN" altLang="zh-CN" b="1" kern="100" dirty="0">
                <a:latin typeface="Times New Roman"/>
                <a:cs typeface="Times New Roman"/>
              </a:rPr>
              <a:t>粒子产生偏转的力是库仑力</a:t>
            </a:r>
            <a:endParaRPr lang="zh-CN" altLang="zh-CN" sz="1050" kern="100" dirty="0">
              <a:cs typeface="Courier New"/>
            </a:endParaRPr>
          </a:p>
          <a:p>
            <a:pPr marL="985838" indent="-533400" algn="just">
              <a:tabLst>
                <a:tab pos="2700655" algn="l"/>
                <a:tab pos="5581015" algn="l"/>
              </a:tabLst>
            </a:pPr>
            <a:r>
              <a:rPr lang="en-US" altLang="zh-CN" b="1" kern="100" dirty="0">
                <a:latin typeface="Times New Roman"/>
                <a:cs typeface="Courier New"/>
              </a:rPr>
              <a:t>C</a:t>
            </a:r>
            <a:r>
              <a:rPr lang="zh-CN" altLang="zh-CN" b="1" kern="100" dirty="0">
                <a:latin typeface="Times New Roman"/>
                <a:cs typeface="Times New Roman"/>
              </a:rPr>
              <a:t>．原子核很小，</a:t>
            </a:r>
            <a:r>
              <a:rPr lang="en-US" altLang="zh-CN" b="1" kern="100" dirty="0">
                <a:latin typeface="Times New Roman"/>
                <a:cs typeface="Courier New"/>
              </a:rPr>
              <a:t>α</a:t>
            </a:r>
            <a:r>
              <a:rPr lang="zh-CN" altLang="zh-CN" b="1" kern="100" dirty="0">
                <a:latin typeface="Times New Roman"/>
                <a:cs typeface="Times New Roman"/>
              </a:rPr>
              <a:t>粒子接近它的机会很小，所以绝大多数的</a:t>
            </a:r>
            <a:r>
              <a:rPr lang="en-US" altLang="zh-CN" b="1" kern="100" dirty="0">
                <a:latin typeface="Times New Roman"/>
                <a:cs typeface="Courier New"/>
              </a:rPr>
              <a:t>α</a:t>
            </a:r>
            <a:r>
              <a:rPr lang="zh-CN" altLang="zh-CN" b="1" kern="100" dirty="0">
                <a:latin typeface="Times New Roman"/>
                <a:cs typeface="Times New Roman"/>
              </a:rPr>
              <a:t>粒子仍沿原来的方向前进</a:t>
            </a:r>
            <a:endParaRPr lang="zh-CN" altLang="zh-CN" sz="1050" kern="100" dirty="0">
              <a:cs typeface="Courier New"/>
            </a:endParaRPr>
          </a:p>
          <a:p>
            <a:pPr marL="985838" indent="-533400" algn="just">
              <a:tabLst>
                <a:tab pos="2700655" algn="l"/>
                <a:tab pos="5581015" algn="l"/>
              </a:tabLst>
            </a:pPr>
            <a:r>
              <a:rPr lang="en-US" altLang="zh-CN" b="1" kern="100" dirty="0">
                <a:latin typeface="Times New Roman"/>
                <a:cs typeface="Courier New"/>
              </a:rPr>
              <a:t>D</a:t>
            </a:r>
            <a:r>
              <a:rPr lang="zh-CN" altLang="zh-CN" b="1" kern="100" dirty="0">
                <a:latin typeface="Times New Roman"/>
                <a:cs typeface="Times New Roman"/>
              </a:rPr>
              <a:t>．能产生大角度偏转的</a:t>
            </a:r>
            <a:r>
              <a:rPr lang="en-US" altLang="zh-CN" b="1" kern="100" dirty="0">
                <a:latin typeface="Times New Roman"/>
                <a:cs typeface="Courier New"/>
              </a:rPr>
              <a:t>α</a:t>
            </a:r>
            <a:r>
              <a:rPr lang="zh-CN" altLang="zh-CN" b="1" kern="100" dirty="0">
                <a:latin typeface="Times New Roman"/>
                <a:cs typeface="Times New Roman"/>
              </a:rPr>
              <a:t>粒子是穿过原子时离原子核近的</a:t>
            </a:r>
            <a:r>
              <a:rPr lang="en-US" altLang="zh-CN" b="1" kern="100" dirty="0">
                <a:latin typeface="Times New Roman"/>
                <a:cs typeface="Courier New"/>
              </a:rPr>
              <a:t>α</a:t>
            </a:r>
            <a:r>
              <a:rPr lang="zh-CN" altLang="zh-CN" b="1" kern="100" dirty="0">
                <a:latin typeface="Times New Roman"/>
                <a:cs typeface="Times New Roman"/>
              </a:rPr>
              <a:t>粒子</a:t>
            </a:r>
            <a:endParaRPr lang="zh-CN" altLang="zh-CN" sz="1050" kern="100" dirty="0">
              <a:cs typeface="Courier New"/>
            </a:endParaRPr>
          </a:p>
          <a:p>
            <a:pPr marL="452438" indent="0" algn="just">
              <a:tabLst>
                <a:tab pos="2700655" algn="l"/>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原</a:t>
            </a:r>
            <a:r>
              <a:rPr lang="zh-CN" altLang="zh-CN" b="1" kern="100" dirty="0">
                <a:latin typeface="Times New Roman"/>
                <a:ea typeface="楷体_GB2312"/>
                <a:cs typeface="Times New Roman"/>
              </a:rPr>
              <a:t>子核带正电，与</a:t>
            </a:r>
            <a:r>
              <a:rPr lang="en-US" altLang="zh-CN" b="1" kern="100" dirty="0">
                <a:latin typeface="Times New Roman"/>
                <a:ea typeface="楷体_GB2312"/>
                <a:cs typeface="Courier New"/>
              </a:rPr>
              <a:t>α</a:t>
            </a:r>
            <a:r>
              <a:rPr lang="zh-CN" altLang="zh-CN" b="1" kern="100" dirty="0">
                <a:latin typeface="Times New Roman"/>
                <a:ea typeface="楷体_GB2312"/>
                <a:cs typeface="Times New Roman"/>
              </a:rPr>
              <a:t>粒子之间存在库仑力，当</a:t>
            </a:r>
            <a:r>
              <a:rPr lang="en-US" altLang="zh-CN" b="1" kern="100" dirty="0">
                <a:latin typeface="Times New Roman"/>
                <a:ea typeface="楷体_GB2312"/>
                <a:cs typeface="Courier New"/>
              </a:rPr>
              <a:t>α</a:t>
            </a:r>
            <a:r>
              <a:rPr lang="zh-CN" altLang="zh-CN" b="1" kern="100" dirty="0">
                <a:latin typeface="Times New Roman"/>
                <a:ea typeface="楷体_GB2312"/>
                <a:cs typeface="Times New Roman"/>
              </a:rPr>
              <a:t>粒子靠近原子核时受库仑力而偏转，电子对它的影响可忽略，故</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错误，</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正确；由于原子核非常小，绝大多数</a:t>
            </a:r>
            <a:r>
              <a:rPr lang="en-US" altLang="zh-CN" b="1" kern="100" dirty="0">
                <a:latin typeface="Times New Roman"/>
                <a:ea typeface="楷体_GB2312"/>
                <a:cs typeface="Courier New"/>
              </a:rPr>
              <a:t>α</a:t>
            </a:r>
            <a:r>
              <a:rPr lang="zh-CN" altLang="zh-CN" b="1" kern="100" dirty="0">
                <a:latin typeface="Times New Roman"/>
                <a:ea typeface="楷体_GB2312"/>
                <a:cs typeface="Times New Roman"/>
              </a:rPr>
              <a:t>粒子经过时离原子核较远，因而运动方向几乎不变，只有离原子核很近的</a:t>
            </a:r>
            <a:r>
              <a:rPr lang="en-US" altLang="zh-CN" b="1" kern="100" dirty="0">
                <a:latin typeface="Times New Roman"/>
                <a:ea typeface="楷体_GB2312"/>
                <a:cs typeface="Courier New"/>
              </a:rPr>
              <a:t>α</a:t>
            </a:r>
            <a:r>
              <a:rPr lang="zh-CN" altLang="zh-CN" b="1" kern="100" dirty="0">
                <a:latin typeface="Times New Roman"/>
                <a:ea typeface="楷体_GB2312"/>
                <a:cs typeface="Times New Roman"/>
              </a:rPr>
              <a:t>粒子受到的库仑力较大，方向改变较多，故</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正确</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marL="452438" indent="0" algn="just">
              <a:tabLst>
                <a:tab pos="2700655" algn="l"/>
                <a:tab pos="5581015" algn="l"/>
              </a:tabLst>
            </a:pPr>
            <a:r>
              <a:rPr lang="zh-CN" altLang="zh-CN" b="1" kern="100" dirty="0">
                <a:solidFill>
                  <a:srgbClr val="FF0000"/>
                </a:solidFill>
                <a:latin typeface="Times New Roman"/>
                <a:ea typeface="黑体"/>
                <a:cs typeface="Times New Roman"/>
              </a:rPr>
              <a:t>答案：</a:t>
            </a:r>
            <a:r>
              <a:rPr lang="en-US" altLang="zh-CN" b="1" kern="100" dirty="0" smtClean="0">
                <a:latin typeface="Times New Roman"/>
                <a:ea typeface="楷体_GB2312"/>
                <a:cs typeface="Courier New"/>
              </a:rPr>
              <a:t>BCD</a:t>
            </a:r>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animEffect transition="in" filter="randombar(horizontal)">
                                      <p:cBhvr>
                                        <p:cTn id="7" dur="500"/>
                                        <p:tgtEl>
                                          <p:spTgt spid="2">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6" end="6"/>
                                            </p:txEl>
                                          </p:spTgt>
                                        </p:tgtEl>
                                        <p:attrNameLst>
                                          <p:attrName>style.visibility</p:attrName>
                                        </p:attrNameLst>
                                      </p:cBhvr>
                                      <p:to>
                                        <p:strVal val="visible"/>
                                      </p:to>
                                    </p:set>
                                    <p:animEffect transition="in" filter="randombar(horizontal)">
                                      <p:cBhvr>
                                        <p:cTn id="12"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631472"/>
            <a:ext cx="10975658" cy="4464498"/>
          </a:xfrm>
        </p:spPr>
        <p:txBody>
          <a:bodyPr/>
          <a:lstStyle/>
          <a:p>
            <a:pPr indent="0" algn="ctr">
              <a:tabLst>
                <a:tab pos="2700655" algn="l"/>
                <a:tab pos="5581015" algn="l"/>
              </a:tabLst>
            </a:pPr>
            <a:r>
              <a:rPr lang="zh-CN" altLang="zh-CN" b="1" kern="100" dirty="0">
                <a:solidFill>
                  <a:srgbClr val="7030A0"/>
                </a:solidFill>
                <a:latin typeface="Times New Roman"/>
                <a:cs typeface="Times New Roman"/>
              </a:rPr>
              <a:t>探究</a:t>
            </a:r>
            <a:r>
              <a:rPr lang="en-US" altLang="zh-CN" b="1" kern="100" dirty="0">
                <a:solidFill>
                  <a:srgbClr val="7030A0"/>
                </a:solidFill>
                <a:latin typeface="Symbol"/>
                <a:cs typeface="Times New Roman"/>
              </a:rPr>
              <a:t>(</a:t>
            </a:r>
            <a:r>
              <a:rPr lang="zh-CN" altLang="zh-CN" b="1" kern="100" dirty="0">
                <a:solidFill>
                  <a:srgbClr val="7030A0"/>
                </a:solidFill>
                <a:latin typeface="Times New Roman"/>
                <a:cs typeface="Times New Roman"/>
              </a:rPr>
              <a:t>二</a:t>
            </a:r>
            <a:r>
              <a:rPr lang="en-US" altLang="zh-CN" b="1" kern="100" dirty="0">
                <a:solidFill>
                  <a:srgbClr val="7030A0"/>
                </a:solidFill>
                <a:latin typeface="Symbol"/>
                <a:cs typeface="Times New Roman"/>
              </a:rPr>
              <a:t>)</a:t>
            </a:r>
            <a:r>
              <a:rPr lang="zh-CN" altLang="zh-CN" b="1" kern="100" dirty="0">
                <a:solidFill>
                  <a:srgbClr val="7030A0"/>
                </a:solidFill>
                <a:latin typeface="Times New Roman"/>
                <a:cs typeface="Times New Roman"/>
              </a:rPr>
              <a:t>　氢原子能级跃迁规律</a:t>
            </a:r>
            <a:endParaRPr lang="zh-CN" altLang="zh-CN" sz="1050" kern="100" dirty="0">
              <a:solidFill>
                <a:srgbClr val="7030A0"/>
              </a:solidFill>
              <a:cs typeface="Courier New"/>
            </a:endParaRPr>
          </a:p>
          <a:p>
            <a:pPr indent="0" algn="just">
              <a:tabLst>
                <a:tab pos="2700655" algn="l"/>
                <a:tab pos="5581015" algn="l"/>
              </a:tabLst>
            </a:pPr>
            <a:r>
              <a:rPr lang="en-US" altLang="zh-CN" b="1" kern="100" dirty="0">
                <a:solidFill>
                  <a:srgbClr val="006666"/>
                </a:solidFill>
                <a:latin typeface="Times New Roman"/>
                <a:ea typeface="黑体"/>
                <a:cs typeface="Courier New"/>
              </a:rPr>
              <a:t>[</a:t>
            </a:r>
            <a:r>
              <a:rPr lang="zh-CN" altLang="zh-CN" b="1" kern="100" dirty="0">
                <a:solidFill>
                  <a:srgbClr val="006666"/>
                </a:solidFill>
                <a:latin typeface="Times New Roman"/>
                <a:ea typeface="黑体"/>
                <a:cs typeface="Times New Roman"/>
              </a:rPr>
              <a:t>问题驱动</a:t>
            </a:r>
            <a:r>
              <a:rPr lang="en-US" altLang="zh-CN" b="1" kern="100" dirty="0">
                <a:solidFill>
                  <a:srgbClr val="006666"/>
                </a:solidFill>
                <a:latin typeface="Times New Roman"/>
                <a:ea typeface="黑体"/>
                <a:cs typeface="Courier New"/>
              </a:rPr>
              <a:t>]</a:t>
            </a:r>
            <a:endParaRPr lang="zh-CN" altLang="zh-CN" sz="1050" kern="100" dirty="0">
              <a:cs typeface="Courier New"/>
            </a:endParaRPr>
          </a:p>
          <a:p>
            <a:pPr indent="0" algn="just">
              <a:tabLst>
                <a:tab pos="2700655" algn="l"/>
                <a:tab pos="5581015" algn="l"/>
              </a:tabLst>
            </a:pPr>
            <a:r>
              <a:rPr lang="zh-CN" altLang="zh-CN" b="1" kern="100" dirty="0">
                <a:latin typeface="Times New Roman"/>
                <a:cs typeface="Times New Roman"/>
              </a:rPr>
              <a:t>如图所示为氢原子能级图。</a:t>
            </a:r>
            <a:endParaRPr lang="zh-CN" altLang="zh-CN" sz="1050" kern="100" dirty="0">
              <a:cs typeface="Courier New"/>
            </a:endParaRPr>
          </a:p>
          <a:p>
            <a:pPr indent="0"/>
            <a:endParaRPr lang="zh-CN" altLang="en-US" dirty="0"/>
          </a:p>
        </p:txBody>
      </p:sp>
      <p:pic>
        <p:nvPicPr>
          <p:cNvPr id="11266" name="Picture 2" descr="21XRJWL4-23.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600911" y="2791712"/>
            <a:ext cx="5040560" cy="2797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24979" y="1772816"/>
            <a:ext cx="10975658" cy="3600400"/>
          </a:xfrm>
        </p:spPr>
        <p:txBody>
          <a:bodyPr/>
          <a:lstStyle/>
          <a:p>
            <a:pPr marL="360363" indent="-360363" algn="just">
              <a:lnSpc>
                <a:spcPct val="200000"/>
              </a:lnSpc>
              <a:tabLst>
                <a:tab pos="2700655" algn="l"/>
                <a:tab pos="5581015" algn="l"/>
              </a:tabLst>
            </a:pPr>
            <a:r>
              <a:rPr lang="en-US" altLang="zh-CN" b="1" kern="100" dirty="0">
                <a:latin typeface="Times New Roman"/>
                <a:cs typeface="Courier New"/>
              </a:rPr>
              <a:t>(1)</a:t>
            </a:r>
            <a:r>
              <a:rPr lang="zh-CN" altLang="zh-CN" b="1" kern="100" dirty="0">
                <a:latin typeface="Times New Roman"/>
                <a:cs typeface="Times New Roman"/>
              </a:rPr>
              <a:t>当氢原子处于基态时，氢原子的能量是多少？</a:t>
            </a:r>
            <a:endParaRPr lang="zh-CN" altLang="zh-CN" sz="1050" kern="100" dirty="0">
              <a:cs typeface="Courier New"/>
            </a:endParaRPr>
          </a:p>
          <a:p>
            <a:pPr marL="360363" indent="-360363" algn="just">
              <a:lnSpc>
                <a:spcPct val="200000"/>
              </a:lnSpc>
              <a:tabLst>
                <a:tab pos="2700655" algn="l"/>
                <a:tab pos="5581015" algn="l"/>
              </a:tabLst>
            </a:pPr>
            <a:r>
              <a:rPr lang="en-US" altLang="zh-CN" b="1" kern="100" dirty="0" smtClean="0">
                <a:solidFill>
                  <a:srgbClr val="FF0000"/>
                </a:solidFill>
                <a:latin typeface="Times New Roman"/>
                <a:ea typeface="黑体"/>
                <a:cs typeface="Times New Roman"/>
              </a:rPr>
              <a:t>	</a:t>
            </a:r>
            <a:r>
              <a:rPr lang="zh-CN" altLang="zh-CN" b="1" kern="100" dirty="0" smtClean="0">
                <a:solidFill>
                  <a:srgbClr val="FF0000"/>
                </a:solidFill>
                <a:latin typeface="Times New Roman"/>
                <a:ea typeface="黑体"/>
                <a:cs typeface="Times New Roman"/>
              </a:rPr>
              <a:t>提</a:t>
            </a:r>
            <a:r>
              <a:rPr lang="zh-CN" altLang="zh-CN" b="1" kern="100" dirty="0">
                <a:solidFill>
                  <a:srgbClr val="FF0000"/>
                </a:solidFill>
                <a:latin typeface="Times New Roman"/>
                <a:ea typeface="黑体"/>
                <a:cs typeface="Times New Roman"/>
              </a:rPr>
              <a:t>示：</a:t>
            </a:r>
            <a:r>
              <a:rPr lang="zh-CN" altLang="zh-CN" b="1" kern="100" dirty="0">
                <a:latin typeface="Times New Roman"/>
                <a:ea typeface="楷体_GB2312"/>
                <a:cs typeface="Times New Roman"/>
              </a:rPr>
              <a:t>当氢原子处于基态时，氢原子的能量最小，是－</a:t>
            </a:r>
            <a:r>
              <a:rPr lang="en-US" altLang="zh-CN" b="1" kern="100" dirty="0">
                <a:latin typeface="Times New Roman"/>
                <a:ea typeface="楷体_GB2312"/>
                <a:cs typeface="Courier New"/>
              </a:rPr>
              <a:t>13.6 eV</a:t>
            </a:r>
            <a:r>
              <a:rPr lang="zh-CN" altLang="zh-CN" b="1" kern="100" dirty="0">
                <a:latin typeface="Times New Roman"/>
                <a:ea typeface="楷体_GB2312"/>
                <a:cs typeface="Times New Roman"/>
              </a:rPr>
              <a:t>。</a:t>
            </a:r>
            <a:endParaRPr lang="zh-CN" altLang="zh-CN" sz="1050" kern="100" dirty="0">
              <a:cs typeface="Courier New"/>
            </a:endParaRPr>
          </a:p>
          <a:p>
            <a:pPr marL="360363" indent="-360363" algn="just">
              <a:lnSpc>
                <a:spcPct val="200000"/>
              </a:lnSpc>
              <a:tabLst>
                <a:tab pos="2700655" algn="l"/>
                <a:tab pos="5581015" algn="l"/>
              </a:tabLst>
            </a:pPr>
            <a:r>
              <a:rPr lang="en-US" altLang="zh-CN" b="1" kern="100" dirty="0">
                <a:latin typeface="Times New Roman"/>
                <a:cs typeface="Courier New"/>
              </a:rPr>
              <a:t>(2)</a:t>
            </a:r>
            <a:r>
              <a:rPr lang="zh-CN" altLang="zh-CN" b="1" kern="100" dirty="0">
                <a:latin typeface="Times New Roman"/>
                <a:cs typeface="Times New Roman"/>
              </a:rPr>
              <a:t>如果氢原子吸收的能量大于</a:t>
            </a:r>
            <a:r>
              <a:rPr lang="en-US" altLang="zh-CN" b="1" kern="100" dirty="0">
                <a:latin typeface="Times New Roman"/>
                <a:cs typeface="Courier New"/>
              </a:rPr>
              <a:t>13.6 eV</a:t>
            </a:r>
            <a:r>
              <a:rPr lang="zh-CN" altLang="zh-CN" b="1" kern="100" dirty="0">
                <a:latin typeface="Times New Roman"/>
                <a:cs typeface="Times New Roman"/>
              </a:rPr>
              <a:t>，会出现什么现象？</a:t>
            </a:r>
            <a:endParaRPr lang="zh-CN" altLang="zh-CN" sz="1050" kern="100" dirty="0">
              <a:cs typeface="Courier New"/>
            </a:endParaRPr>
          </a:p>
          <a:p>
            <a:pPr marL="360363" indent="-360363">
              <a:lnSpc>
                <a:spcPct val="200000"/>
              </a:lnSpc>
            </a:pPr>
            <a:r>
              <a:rPr lang="en-US" altLang="zh-CN" b="1" kern="100" dirty="0" smtClean="0">
                <a:solidFill>
                  <a:srgbClr val="FF0000"/>
                </a:solidFill>
                <a:latin typeface="Times New Roman"/>
                <a:ea typeface="黑体"/>
                <a:cs typeface="Times New Roman"/>
              </a:rPr>
              <a:t>	</a:t>
            </a:r>
            <a:r>
              <a:rPr lang="zh-CN" altLang="zh-CN" b="1" kern="100" dirty="0" smtClean="0">
                <a:solidFill>
                  <a:srgbClr val="FF0000"/>
                </a:solidFill>
                <a:latin typeface="Times New Roman"/>
                <a:ea typeface="黑体"/>
                <a:cs typeface="Times New Roman"/>
              </a:rPr>
              <a:t>提</a:t>
            </a:r>
            <a:r>
              <a:rPr lang="zh-CN" altLang="zh-CN" b="1" kern="100" dirty="0">
                <a:solidFill>
                  <a:srgbClr val="FF0000"/>
                </a:solidFill>
                <a:latin typeface="Times New Roman"/>
                <a:ea typeface="黑体"/>
                <a:cs typeface="Times New Roman"/>
              </a:rPr>
              <a:t>示：</a:t>
            </a:r>
            <a:r>
              <a:rPr lang="zh-CN" altLang="zh-CN" b="1" kern="100" dirty="0">
                <a:latin typeface="Times New Roman"/>
                <a:ea typeface="楷体_GB2312"/>
                <a:cs typeface="Times New Roman"/>
              </a:rPr>
              <a:t>如果氢原子吸收的能量大于</a:t>
            </a:r>
            <a:r>
              <a:rPr lang="en-US" altLang="zh-CN" b="1" kern="100" dirty="0">
                <a:latin typeface="Times New Roman"/>
                <a:ea typeface="楷体_GB2312"/>
              </a:rPr>
              <a:t>13.6 eV</a:t>
            </a:r>
            <a:r>
              <a:rPr lang="zh-CN" altLang="zh-CN" b="1" kern="100" dirty="0">
                <a:latin typeface="Times New Roman"/>
                <a:ea typeface="楷体_GB2312"/>
                <a:cs typeface="Times New Roman"/>
              </a:rPr>
              <a:t>，会出现电离现象。</a:t>
            </a:r>
            <a:r>
              <a:rPr lang="zh-CN" altLang="zh-CN" b="1" kern="100" dirty="0">
                <a:ea typeface="Times New Roman"/>
              </a:rPr>
              <a:t> </a:t>
            </a:r>
            <a:r>
              <a:rPr lang="zh-CN" altLang="zh-CN" b="1" kern="100" dirty="0">
                <a:latin typeface="Times New Roman"/>
                <a:cs typeface="Times New Roman"/>
              </a:rPr>
              <a:t>　　</a:t>
            </a:r>
            <a:endParaRPr lang="zh-CN" altLang="en-US"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randombar(horizontal)">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randombar(horizontal)">
                                      <p:cBhvr>
                                        <p:cTn id="17"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692694"/>
            <a:ext cx="10975658" cy="5760642"/>
          </a:xfrm>
        </p:spPr>
        <p:txBody>
          <a:bodyPr>
            <a:normAutofit/>
          </a:bodyPr>
          <a:lstStyle/>
          <a:p>
            <a:pPr marL="360363" indent="-360363" algn="ctr">
              <a:lnSpc>
                <a:spcPct val="200000"/>
              </a:lnSpc>
              <a:tabLst>
                <a:tab pos="2700655" algn="l"/>
                <a:tab pos="5581015" algn="l"/>
              </a:tabLst>
            </a:pPr>
            <a:r>
              <a:rPr lang="en-US" altLang="zh-CN" b="1" kern="100" dirty="0">
                <a:solidFill>
                  <a:srgbClr val="006666"/>
                </a:solidFill>
                <a:latin typeface="IPAPANNEW"/>
                <a:ea typeface="黑体"/>
                <a:cs typeface="Times New Roman"/>
              </a:rPr>
              <a:t>[</a:t>
            </a:r>
            <a:r>
              <a:rPr lang="zh-CN" altLang="zh-CN" b="1" kern="100" dirty="0">
                <a:solidFill>
                  <a:srgbClr val="006666"/>
                </a:solidFill>
                <a:latin typeface="IPAPANNEW"/>
                <a:ea typeface="黑体"/>
                <a:cs typeface="Times New Roman"/>
              </a:rPr>
              <a:t>重难释解</a:t>
            </a:r>
            <a:r>
              <a:rPr lang="en-US" altLang="zh-CN" b="1" kern="100" dirty="0">
                <a:solidFill>
                  <a:srgbClr val="006666"/>
                </a:solidFill>
                <a:latin typeface="IPAPANNEW"/>
                <a:ea typeface="黑体"/>
                <a:cs typeface="Times New Roman"/>
              </a:rPr>
              <a:t>]</a:t>
            </a:r>
            <a:endParaRPr lang="zh-CN" altLang="zh-CN" sz="1050" kern="100" dirty="0">
              <a:cs typeface="Courier New"/>
            </a:endParaRPr>
          </a:p>
          <a:p>
            <a:pPr marL="360363" indent="-360363" algn="just">
              <a:lnSpc>
                <a:spcPct val="200000"/>
              </a:lnSpc>
              <a:tabLst>
                <a:tab pos="2700655" algn="l"/>
                <a:tab pos="5581015" algn="l"/>
              </a:tabLst>
            </a:pPr>
            <a:r>
              <a:rPr lang="en-US" altLang="zh-CN" b="1" kern="100" dirty="0">
                <a:latin typeface="Times New Roman"/>
                <a:ea typeface="黑体"/>
                <a:cs typeface="Courier New"/>
              </a:rPr>
              <a:t>1</a:t>
            </a:r>
            <a:r>
              <a:rPr lang="zh-CN" altLang="zh-CN" b="1" kern="100" dirty="0">
                <a:latin typeface="Times New Roman"/>
                <a:cs typeface="Times New Roman"/>
              </a:rPr>
              <a:t>．</a:t>
            </a:r>
            <a:r>
              <a:rPr lang="zh-CN" altLang="zh-CN" b="1" kern="100" dirty="0">
                <a:latin typeface="Times New Roman"/>
                <a:ea typeface="黑体"/>
                <a:cs typeface="Times New Roman"/>
              </a:rPr>
              <a:t>能级图的理解</a:t>
            </a:r>
            <a:endParaRPr lang="zh-CN" altLang="zh-CN" sz="1050" kern="100" dirty="0">
              <a:cs typeface="Courier New"/>
            </a:endParaRPr>
          </a:p>
          <a:p>
            <a:pPr marL="360363" indent="-360363" algn="just">
              <a:lnSpc>
                <a:spcPct val="200000"/>
              </a:lnSpc>
              <a:tabLst>
                <a:tab pos="2700655" algn="l"/>
                <a:tab pos="5581015" algn="l"/>
              </a:tabLst>
            </a:pPr>
            <a:r>
              <a:rPr lang="en-US" altLang="zh-CN" b="1" kern="100" dirty="0">
                <a:latin typeface="Times New Roman"/>
                <a:cs typeface="Courier New"/>
              </a:rPr>
              <a:t>(1)</a:t>
            </a:r>
            <a:r>
              <a:rPr lang="zh-CN" altLang="zh-CN" b="1" kern="100" dirty="0">
                <a:latin typeface="Times New Roman"/>
                <a:cs typeface="Times New Roman"/>
              </a:rPr>
              <a:t>能级图中</a:t>
            </a:r>
            <a:r>
              <a:rPr lang="en-US" altLang="zh-CN" b="1" i="1" kern="100" dirty="0">
                <a:latin typeface="Times New Roman"/>
                <a:cs typeface="Courier New"/>
              </a:rPr>
              <a:t>n</a:t>
            </a:r>
            <a:r>
              <a:rPr lang="zh-CN" altLang="zh-CN" b="1" kern="100" dirty="0">
                <a:latin typeface="Times New Roman"/>
                <a:cs typeface="Times New Roman"/>
              </a:rPr>
              <a:t>称为量子数，</a:t>
            </a:r>
            <a:r>
              <a:rPr lang="en-US" altLang="zh-CN" b="1" i="1" kern="100" dirty="0">
                <a:latin typeface="Times New Roman"/>
                <a:cs typeface="Courier New"/>
              </a:rPr>
              <a:t>E</a:t>
            </a:r>
            <a:r>
              <a:rPr lang="en-US" altLang="zh-CN" b="1" kern="100" baseline="-25000" dirty="0">
                <a:latin typeface="Times New Roman"/>
                <a:cs typeface="Courier New"/>
              </a:rPr>
              <a:t>1</a:t>
            </a:r>
            <a:r>
              <a:rPr lang="zh-CN" altLang="zh-CN" b="1" kern="100" dirty="0">
                <a:latin typeface="Times New Roman"/>
                <a:cs typeface="Times New Roman"/>
              </a:rPr>
              <a:t>代表氢原子的基态能量，即量子数</a:t>
            </a:r>
            <a:r>
              <a:rPr lang="en-US" altLang="zh-CN" b="1" i="1" kern="100" dirty="0">
                <a:latin typeface="Times New Roman"/>
                <a:cs typeface="Courier New"/>
              </a:rPr>
              <a:t>n</a:t>
            </a:r>
            <a:r>
              <a:rPr lang="zh-CN" altLang="zh-CN" b="1" kern="100" dirty="0">
                <a:latin typeface="Times New Roman"/>
                <a:cs typeface="Times New Roman"/>
              </a:rPr>
              <a:t>＝</a:t>
            </a:r>
            <a:r>
              <a:rPr lang="en-US" altLang="zh-CN" b="1" kern="100" dirty="0">
                <a:latin typeface="Times New Roman"/>
                <a:cs typeface="Courier New"/>
              </a:rPr>
              <a:t>1</a:t>
            </a:r>
            <a:r>
              <a:rPr lang="zh-CN" altLang="zh-CN" b="1" kern="100" dirty="0">
                <a:latin typeface="Times New Roman"/>
                <a:cs typeface="Times New Roman"/>
              </a:rPr>
              <a:t>时对应的能量，其值为－</a:t>
            </a:r>
            <a:r>
              <a:rPr lang="en-US" altLang="zh-CN" b="1" kern="100" dirty="0">
                <a:latin typeface="Times New Roman"/>
                <a:cs typeface="Courier New"/>
              </a:rPr>
              <a:t>13.6 eV</a:t>
            </a:r>
            <a:r>
              <a:rPr lang="zh-CN" altLang="zh-CN" b="1" kern="100" dirty="0">
                <a:latin typeface="Times New Roman"/>
                <a:cs typeface="Times New Roman"/>
              </a:rPr>
              <a:t>。</a:t>
            </a:r>
            <a:r>
              <a:rPr lang="en-US" altLang="zh-CN" b="1" i="1" kern="100" dirty="0">
                <a:latin typeface="Times New Roman"/>
                <a:cs typeface="Courier New"/>
              </a:rPr>
              <a:t>E</a:t>
            </a:r>
            <a:r>
              <a:rPr lang="en-US" altLang="zh-CN" b="1" i="1" kern="100" baseline="-25000" dirty="0">
                <a:latin typeface="Times New Roman"/>
                <a:cs typeface="Courier New"/>
              </a:rPr>
              <a:t>n</a:t>
            </a:r>
            <a:r>
              <a:rPr lang="zh-CN" altLang="zh-CN" b="1" kern="100" dirty="0">
                <a:latin typeface="Times New Roman"/>
                <a:cs typeface="Times New Roman"/>
              </a:rPr>
              <a:t>代表电子在第</a:t>
            </a:r>
            <a:r>
              <a:rPr lang="en-US" altLang="zh-CN" b="1" i="1" kern="100" dirty="0">
                <a:latin typeface="Times New Roman"/>
                <a:cs typeface="Courier New"/>
              </a:rPr>
              <a:t>n</a:t>
            </a:r>
            <a:r>
              <a:rPr lang="zh-CN" altLang="zh-CN" b="1" kern="100" dirty="0">
                <a:latin typeface="Times New Roman"/>
                <a:cs typeface="Times New Roman"/>
              </a:rPr>
              <a:t>个轨道上运动时的能量。</a:t>
            </a:r>
            <a:endParaRPr lang="zh-CN" altLang="zh-CN" sz="1050" kern="100" dirty="0">
              <a:cs typeface="Courier New"/>
            </a:endParaRPr>
          </a:p>
          <a:p>
            <a:pPr marL="360363" indent="-360363" algn="just">
              <a:lnSpc>
                <a:spcPct val="200000"/>
              </a:lnSpc>
              <a:tabLst>
                <a:tab pos="2700655" algn="l"/>
                <a:tab pos="5581015" algn="l"/>
              </a:tabLst>
            </a:pPr>
            <a:r>
              <a:rPr lang="en-US" altLang="zh-CN" b="1" kern="100" dirty="0">
                <a:latin typeface="Times New Roman"/>
                <a:cs typeface="Courier New"/>
              </a:rPr>
              <a:t>(2)</a:t>
            </a:r>
            <a:r>
              <a:rPr lang="zh-CN" altLang="zh-CN" b="1" kern="100" dirty="0">
                <a:latin typeface="Times New Roman"/>
                <a:cs typeface="Times New Roman"/>
              </a:rPr>
              <a:t>作能级图时，能级横线间的距离和相应的能级差相对应，能级差越大，间隔越宽，所以量子数越大，能级越密，竖直线的箭头表示原子跃迁方向，长度表示辐射光子能量的大小，</a:t>
            </a:r>
            <a:r>
              <a:rPr lang="en-US" altLang="zh-CN" b="1" i="1" kern="100" dirty="0">
                <a:latin typeface="Times New Roman"/>
                <a:cs typeface="Courier New"/>
              </a:rPr>
              <a:t>n</a:t>
            </a:r>
            <a:r>
              <a:rPr lang="zh-CN" altLang="zh-CN" b="1" kern="100" dirty="0">
                <a:latin typeface="Times New Roman"/>
                <a:cs typeface="Times New Roman"/>
              </a:rPr>
              <a:t>＝</a:t>
            </a:r>
            <a:r>
              <a:rPr lang="en-US" altLang="zh-CN" b="1" kern="100" dirty="0">
                <a:latin typeface="Times New Roman"/>
                <a:cs typeface="Courier New"/>
              </a:rPr>
              <a:t>1</a:t>
            </a:r>
            <a:r>
              <a:rPr lang="zh-CN" altLang="zh-CN" b="1" kern="100" dirty="0">
                <a:latin typeface="Times New Roman"/>
                <a:cs typeface="Times New Roman"/>
              </a:rPr>
              <a:t>是原子的基态，</a:t>
            </a:r>
            <a:r>
              <a:rPr lang="en-US" altLang="zh-CN" b="1" i="1" kern="100" dirty="0">
                <a:latin typeface="Times New Roman"/>
                <a:cs typeface="Courier New"/>
              </a:rPr>
              <a:t>n</a:t>
            </a:r>
            <a:r>
              <a:rPr lang="en-US" altLang="zh-CN" b="1" kern="100" dirty="0">
                <a:cs typeface="Times New Roman"/>
              </a:rPr>
              <a:t>→∞</a:t>
            </a:r>
            <a:r>
              <a:rPr lang="zh-CN" altLang="zh-CN" b="1" kern="100" dirty="0">
                <a:latin typeface="Times New Roman"/>
                <a:cs typeface="Times New Roman"/>
              </a:rPr>
              <a:t>是原子电离时对应的状态。</a:t>
            </a:r>
            <a:endParaRPr lang="zh-CN" altLang="zh-CN" sz="1050" kern="100" dirty="0">
              <a:cs typeface="Courier New"/>
            </a:endParaRPr>
          </a:p>
          <a:p>
            <a:pPr marL="360363" indent="-360363">
              <a:lnSpc>
                <a:spcPct val="200000"/>
              </a:lnSpc>
            </a:pPr>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2112142049"/>
              </p:ext>
            </p:extLst>
          </p:nvPr>
        </p:nvGraphicFramePr>
        <p:xfrm>
          <a:off x="912042" y="657820"/>
          <a:ext cx="10298113" cy="5651500"/>
        </p:xfrm>
        <a:graphic>
          <a:graphicData uri="http://schemas.openxmlformats.org/presentationml/2006/ole">
            <mc:AlternateContent xmlns:mc="http://schemas.openxmlformats.org/markup-compatibility/2006">
              <mc:Choice xmlns:v="urn:schemas-microsoft-com:vml" Requires="v">
                <p:oleObj spid="_x0000_s17438" name="文档" r:id="rId4" imgW="10367808" imgH="5698458" progId="Word.Document.12">
                  <p:embed/>
                </p:oleObj>
              </mc:Choice>
              <mc:Fallback>
                <p:oleObj name="文档" r:id="rId4" imgW="10367808" imgH="5698458" progId="Word.Document.12">
                  <p:embed/>
                  <p:pic>
                    <p:nvPicPr>
                      <p:cNvPr id="0" name=""/>
                      <p:cNvPicPr/>
                      <p:nvPr/>
                    </p:nvPicPr>
                    <p:blipFill>
                      <a:blip r:embed="rId5"/>
                      <a:stretch>
                        <a:fillRect/>
                      </a:stretch>
                    </p:blipFill>
                    <p:spPr>
                      <a:xfrm>
                        <a:off x="912042" y="657820"/>
                        <a:ext cx="10298113" cy="5651500"/>
                      </a:xfrm>
                      <a:prstGeom prst="rect">
                        <a:avLst/>
                      </a:prstGeom>
                    </p:spPr>
                  </p:pic>
                </p:oleObj>
              </mc:Fallback>
            </mc:AlternateContent>
          </a:graphicData>
        </a:graphic>
      </p:graphicFrame>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pPr marL="452438" indent="-452438" algn="just">
              <a:tabLst>
                <a:tab pos="2700655" algn="l"/>
                <a:tab pos="5581015" algn="l"/>
              </a:tabLst>
            </a:pPr>
            <a:r>
              <a:rPr lang="en-US" altLang="zh-CN" b="1" kern="100" dirty="0">
                <a:latin typeface="Times New Roman"/>
                <a:ea typeface="黑体"/>
                <a:cs typeface="Courier New"/>
              </a:rPr>
              <a:t>4</a:t>
            </a:r>
            <a:r>
              <a:rPr lang="zh-CN" altLang="zh-CN" b="1" kern="100" dirty="0">
                <a:latin typeface="Times New Roman"/>
                <a:cs typeface="Times New Roman"/>
              </a:rPr>
              <a:t>．</a:t>
            </a:r>
            <a:r>
              <a:rPr lang="zh-CN" altLang="zh-CN" b="1" kern="100" dirty="0">
                <a:latin typeface="Times New Roman"/>
                <a:ea typeface="黑体"/>
                <a:cs typeface="Times New Roman"/>
              </a:rPr>
              <a:t>使原子能级跃迁的两种粒子</a:t>
            </a:r>
            <a:r>
              <a:rPr lang="en-US" altLang="zh-CN" b="1" kern="100" dirty="0">
                <a:latin typeface="Times New Roman"/>
                <a:ea typeface="黑体"/>
                <a:cs typeface="Courier New"/>
              </a:rPr>
              <a:t>——</a:t>
            </a:r>
            <a:r>
              <a:rPr lang="zh-CN" altLang="zh-CN" b="1" kern="100" dirty="0">
                <a:latin typeface="Times New Roman"/>
                <a:ea typeface="黑体"/>
                <a:cs typeface="Times New Roman"/>
              </a:rPr>
              <a:t>光子与实物粒子</a:t>
            </a:r>
            <a:endParaRPr lang="zh-CN" altLang="zh-CN" sz="1050" kern="100" dirty="0">
              <a:cs typeface="Courier New"/>
            </a:endParaRPr>
          </a:p>
          <a:p>
            <a:pPr marL="452438" indent="-452438" algn="just">
              <a:tabLst>
                <a:tab pos="2700655" algn="l"/>
                <a:tab pos="5581015" algn="l"/>
              </a:tabLst>
            </a:pPr>
            <a:r>
              <a:rPr lang="en-US" altLang="zh-CN" b="1" kern="100" dirty="0">
                <a:latin typeface="Times New Roman"/>
                <a:cs typeface="Courier New"/>
              </a:rPr>
              <a:t>(1)</a:t>
            </a:r>
            <a:r>
              <a:rPr lang="zh-CN" altLang="zh-CN" b="1" kern="100" dirty="0">
                <a:latin typeface="Times New Roman"/>
                <a:cs typeface="Times New Roman"/>
              </a:rPr>
              <a:t>原子若是吸收光子的能量而被激发，其光子的能量必须等于两能级的能量差，否则不被吸收，不存在激发到</a:t>
            </a:r>
            <a:r>
              <a:rPr lang="en-US" altLang="zh-CN" b="1" i="1" kern="100" dirty="0">
                <a:latin typeface="Times New Roman"/>
                <a:cs typeface="Courier New"/>
              </a:rPr>
              <a:t>n</a:t>
            </a:r>
            <a:r>
              <a:rPr lang="zh-CN" altLang="zh-CN" b="1" kern="100" dirty="0">
                <a:latin typeface="Times New Roman"/>
                <a:cs typeface="Times New Roman"/>
              </a:rPr>
              <a:t>能级时能量有余，而激发到</a:t>
            </a:r>
            <a:r>
              <a:rPr lang="en-US" altLang="zh-CN" b="1" i="1" kern="100" dirty="0">
                <a:latin typeface="Times New Roman"/>
                <a:cs typeface="Courier New"/>
              </a:rPr>
              <a:t>n</a:t>
            </a:r>
            <a:r>
              <a:rPr lang="zh-CN" altLang="zh-CN" b="1" kern="100" dirty="0">
                <a:latin typeface="Times New Roman"/>
                <a:cs typeface="Times New Roman"/>
              </a:rPr>
              <a:t>＋</a:t>
            </a:r>
            <a:r>
              <a:rPr lang="en-US" altLang="zh-CN" b="1" kern="100" dirty="0">
                <a:latin typeface="Times New Roman"/>
                <a:cs typeface="Courier New"/>
              </a:rPr>
              <a:t>1</a:t>
            </a:r>
            <a:r>
              <a:rPr lang="zh-CN" altLang="zh-CN" b="1" kern="100" dirty="0">
                <a:latin typeface="Times New Roman"/>
                <a:cs typeface="Times New Roman"/>
              </a:rPr>
              <a:t>能级时能量不足，则可激发到</a:t>
            </a:r>
            <a:r>
              <a:rPr lang="en-US" altLang="zh-CN" b="1" i="1" kern="100" dirty="0">
                <a:latin typeface="Times New Roman"/>
                <a:cs typeface="Courier New"/>
              </a:rPr>
              <a:t>n</a:t>
            </a:r>
            <a:r>
              <a:rPr lang="zh-CN" altLang="zh-CN" b="1" kern="100" dirty="0">
                <a:latin typeface="Times New Roman"/>
                <a:cs typeface="Times New Roman"/>
              </a:rPr>
              <a:t>能级的问题。</a:t>
            </a:r>
            <a:endParaRPr lang="zh-CN" altLang="zh-CN" sz="1050" kern="100" dirty="0">
              <a:cs typeface="Courier New"/>
            </a:endParaRPr>
          </a:p>
          <a:p>
            <a:pPr marL="452438" indent="-452438" algn="just">
              <a:tabLst>
                <a:tab pos="2700655" algn="l"/>
                <a:tab pos="5581015" algn="l"/>
              </a:tabLst>
            </a:pPr>
            <a:r>
              <a:rPr lang="en-US" altLang="zh-CN" b="1" kern="100" dirty="0">
                <a:latin typeface="Times New Roman"/>
                <a:cs typeface="Courier New"/>
              </a:rPr>
              <a:t>(2)</a:t>
            </a:r>
            <a:r>
              <a:rPr lang="zh-CN" altLang="zh-CN" b="1" kern="100" dirty="0">
                <a:latin typeface="Times New Roman"/>
                <a:cs typeface="Times New Roman"/>
              </a:rPr>
              <a:t>原子还可吸收外来实物粒子</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例如自由电子</a:t>
            </a:r>
            <a:r>
              <a:rPr lang="en-US" altLang="zh-CN" b="1" kern="100" dirty="0">
                <a:latin typeface="Times New Roman"/>
                <a:ea typeface="楷体_GB2312"/>
                <a:cs typeface="Courier New"/>
              </a:rPr>
              <a:t>)</a:t>
            </a:r>
            <a:r>
              <a:rPr lang="zh-CN" altLang="zh-CN" b="1" kern="100" dirty="0">
                <a:latin typeface="Times New Roman"/>
                <a:cs typeface="Times New Roman"/>
              </a:rPr>
              <a:t>的能量而被激发，由于实物粒子的动能可部分地被原子吸收，所以只要入射粒子的能量大于两能级的能量差值，就可使原子发生能级跃迁。</a:t>
            </a:r>
            <a:endParaRPr lang="zh-CN" altLang="zh-CN" sz="1050" kern="100" dirty="0">
              <a:cs typeface="Courier New"/>
            </a:endParaRPr>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对象 3"/>
          <p:cNvGraphicFramePr>
            <a:graphicFrameLocks noChangeAspect="1"/>
          </p:cNvGraphicFramePr>
          <p:nvPr>
            <p:extLst>
              <p:ext uri="{D42A27DB-BD31-4B8C-83A1-F6EECF244321}">
                <p14:modId xmlns:p14="http://schemas.microsoft.com/office/powerpoint/2010/main" val="1855894701"/>
              </p:ext>
            </p:extLst>
          </p:nvPr>
        </p:nvGraphicFramePr>
        <p:xfrm>
          <a:off x="839813" y="3717032"/>
          <a:ext cx="10367962" cy="2414587"/>
        </p:xfrm>
        <a:graphic>
          <a:graphicData uri="http://schemas.openxmlformats.org/presentationml/2006/ole">
            <mc:AlternateContent xmlns:mc="http://schemas.openxmlformats.org/markup-compatibility/2006">
              <mc:Choice xmlns:v="urn:schemas-microsoft-com:vml" Requires="v">
                <p:oleObj spid="_x0000_s18488" name="文档" r:id="rId4" imgW="10367808" imgH="2415150" progId="Word.Document.12">
                  <p:embed/>
                </p:oleObj>
              </mc:Choice>
              <mc:Fallback>
                <p:oleObj name="文档" r:id="rId4" imgW="10367808" imgH="2415150" progId="Word.Document.12">
                  <p:embed/>
                  <p:pic>
                    <p:nvPicPr>
                      <p:cNvPr id="0" name=""/>
                      <p:cNvPicPr/>
                      <p:nvPr/>
                    </p:nvPicPr>
                    <p:blipFill>
                      <a:blip r:embed="rId5"/>
                      <a:stretch>
                        <a:fillRect/>
                      </a:stretch>
                    </p:blipFill>
                    <p:spPr>
                      <a:xfrm>
                        <a:off x="839813" y="3717032"/>
                        <a:ext cx="10367962" cy="2414587"/>
                      </a:xfrm>
                      <a:prstGeom prst="rect">
                        <a:avLst/>
                      </a:prstGeom>
                    </p:spPr>
                  </p:pic>
                </p:oleObj>
              </mc:Fallback>
            </mc:AlternateContent>
          </a:graphicData>
        </a:graphic>
      </p:graphicFrame>
      <p:graphicFrame>
        <p:nvGraphicFramePr>
          <p:cNvPr id="2" name="对象 1"/>
          <p:cNvGraphicFramePr>
            <a:graphicFrameLocks noChangeAspect="1"/>
          </p:cNvGraphicFramePr>
          <p:nvPr>
            <p:extLst>
              <p:ext uri="{D42A27DB-BD31-4B8C-83A1-F6EECF244321}">
                <p14:modId xmlns:p14="http://schemas.microsoft.com/office/powerpoint/2010/main" val="2882005252"/>
              </p:ext>
            </p:extLst>
          </p:nvPr>
        </p:nvGraphicFramePr>
        <p:xfrm>
          <a:off x="913011" y="1099121"/>
          <a:ext cx="10552112" cy="2401887"/>
        </p:xfrm>
        <a:graphic>
          <a:graphicData uri="http://schemas.openxmlformats.org/presentationml/2006/ole">
            <mc:AlternateContent xmlns:mc="http://schemas.openxmlformats.org/markup-compatibility/2006">
              <mc:Choice xmlns:v="urn:schemas-microsoft-com:vml" Requires="v">
                <p:oleObj spid="_x0000_s18489" name="文档" r:id="rId7" imgW="10552112" imgH="2401398" progId="Word.Document.12">
                  <p:embed/>
                </p:oleObj>
              </mc:Choice>
              <mc:Fallback>
                <p:oleObj name="文档" r:id="rId7" imgW="10552112" imgH="2401398" progId="Word.Document.12">
                  <p:embed/>
                  <p:pic>
                    <p:nvPicPr>
                      <p:cNvPr id="0" name=""/>
                      <p:cNvPicPr/>
                      <p:nvPr/>
                    </p:nvPicPr>
                    <p:blipFill>
                      <a:blip r:embed="rId8"/>
                      <a:stretch>
                        <a:fillRect/>
                      </a:stretch>
                    </p:blipFill>
                    <p:spPr>
                      <a:xfrm>
                        <a:off x="913011" y="1099121"/>
                        <a:ext cx="10552112" cy="2401887"/>
                      </a:xfrm>
                      <a:prstGeom prst="rect">
                        <a:avLst/>
                      </a:prstGeom>
                    </p:spPr>
                  </p:pic>
                </p:oleObj>
              </mc:Fallback>
            </mc:AlternateContent>
          </a:graphicData>
        </a:graphic>
      </p:graphicFrame>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381935673"/>
              </p:ext>
            </p:extLst>
          </p:nvPr>
        </p:nvGraphicFramePr>
        <p:xfrm>
          <a:off x="1129035" y="1700808"/>
          <a:ext cx="10367962" cy="3187700"/>
        </p:xfrm>
        <a:graphic>
          <a:graphicData uri="http://schemas.openxmlformats.org/presentationml/2006/ole">
            <mc:AlternateContent xmlns:mc="http://schemas.openxmlformats.org/markup-compatibility/2006">
              <mc:Choice xmlns:v="urn:schemas-microsoft-com:vml" Requires="v">
                <p:oleObj spid="_x0000_s19485" name="文档" r:id="rId4" imgW="10367808" imgH="3187206" progId="Word.Document.12">
                  <p:embed/>
                </p:oleObj>
              </mc:Choice>
              <mc:Fallback>
                <p:oleObj name="文档" r:id="rId4" imgW="10367808" imgH="3187206" progId="Word.Document.12">
                  <p:embed/>
                  <p:pic>
                    <p:nvPicPr>
                      <p:cNvPr id="0" name=""/>
                      <p:cNvPicPr/>
                      <p:nvPr/>
                    </p:nvPicPr>
                    <p:blipFill>
                      <a:blip r:embed="rId5"/>
                      <a:stretch>
                        <a:fillRect/>
                      </a:stretch>
                    </p:blipFill>
                    <p:spPr>
                      <a:xfrm>
                        <a:off x="1129035" y="1700808"/>
                        <a:ext cx="10367962" cy="3187700"/>
                      </a:xfrm>
                      <a:prstGeom prst="rect">
                        <a:avLst/>
                      </a:prstGeom>
                    </p:spPr>
                  </p:pic>
                </p:oleObj>
              </mc:Fallback>
            </mc:AlternateContent>
          </a:graphicData>
        </a:graphic>
      </p:graphicFrame>
      <p:sp>
        <p:nvSpPr>
          <p:cNvPr id="6" name="矩形 5"/>
          <p:cNvSpPr/>
          <p:nvPr/>
        </p:nvSpPr>
        <p:spPr>
          <a:xfrm>
            <a:off x="1798167" y="5012992"/>
            <a:ext cx="6027612" cy="576248"/>
          </a:xfrm>
          <a:prstGeom prst="rect">
            <a:avLst/>
          </a:prstGeom>
        </p:spPr>
        <p:txBody>
          <a:bodyPr wrap="none">
            <a:spAutoFit/>
          </a:bodyPr>
          <a:lstStyle/>
          <a:p>
            <a:pPr algn="just">
              <a:lnSpc>
                <a:spcPct val="150000"/>
              </a:lnSpc>
              <a:spcAft>
                <a:spcPts val="0"/>
              </a:spcAft>
              <a:tabLst>
                <a:tab pos="2700655" algn="l"/>
                <a:tab pos="5581015" algn="l"/>
              </a:tabLst>
            </a:pPr>
            <a:r>
              <a:rPr lang="en-US" altLang="zh-CN" sz="2400" b="1" kern="100" dirty="0">
                <a:solidFill>
                  <a:srgbClr val="FF0000"/>
                </a:solidFill>
                <a:latin typeface="IPAPANNEW"/>
                <a:ea typeface="黑体"/>
                <a:cs typeface="Times New Roman"/>
              </a:rPr>
              <a:t>[</a:t>
            </a:r>
            <a:r>
              <a:rPr lang="zh-CN" altLang="zh-CN" sz="2400" b="1" kern="100" dirty="0">
                <a:solidFill>
                  <a:srgbClr val="FF0000"/>
                </a:solidFill>
                <a:latin typeface="IPAPANNEW"/>
                <a:ea typeface="黑体"/>
                <a:cs typeface="Times New Roman"/>
              </a:rPr>
              <a:t>答案</a:t>
            </a:r>
            <a:r>
              <a:rPr lang="en-US" altLang="zh-CN" sz="2400" b="1" kern="100" dirty="0">
                <a:solidFill>
                  <a:srgbClr val="FF0000"/>
                </a:solidFill>
                <a:latin typeface="IPAPANNEW"/>
                <a:ea typeface="黑体"/>
                <a:cs typeface="Times New Roman"/>
              </a:rPr>
              <a:t>]</a:t>
            </a:r>
            <a:r>
              <a:rPr lang="zh-CN" altLang="zh-CN" sz="2400" b="1" kern="100" dirty="0">
                <a:latin typeface="Times New Roman"/>
                <a:cs typeface="Times New Roman"/>
              </a:rPr>
              <a:t>　</a:t>
            </a:r>
            <a:r>
              <a:rPr lang="en-US" altLang="zh-CN" sz="2400" b="1" kern="100" dirty="0">
                <a:latin typeface="Times New Roman"/>
                <a:cs typeface="Courier New"/>
              </a:rPr>
              <a:t>12.75 eV</a:t>
            </a:r>
            <a:r>
              <a:rPr lang="zh-CN" altLang="zh-CN" sz="2400" b="1" kern="100" dirty="0">
                <a:latin typeface="Times New Roman"/>
                <a:cs typeface="Times New Roman"/>
              </a:rPr>
              <a:t>　</a:t>
            </a:r>
            <a:r>
              <a:rPr lang="en-US" altLang="zh-CN" sz="2400" b="1" kern="100" dirty="0">
                <a:latin typeface="Times New Roman"/>
                <a:cs typeface="Courier New"/>
              </a:rPr>
              <a:t>3.08</a:t>
            </a:r>
            <a:r>
              <a:rPr lang="en-US" altLang="zh-CN" sz="2400" b="1" kern="100" dirty="0">
                <a:latin typeface="宋体"/>
                <a:cs typeface="Times New Roman"/>
              </a:rPr>
              <a:t>×</a:t>
            </a:r>
            <a:r>
              <a:rPr lang="en-US" altLang="zh-CN" sz="2400" b="1" kern="100" dirty="0">
                <a:latin typeface="Times New Roman"/>
                <a:cs typeface="Courier New"/>
              </a:rPr>
              <a:t>10</a:t>
            </a:r>
            <a:r>
              <a:rPr lang="en-US" altLang="zh-CN" sz="2400" b="1" kern="100" baseline="30000" dirty="0">
                <a:latin typeface="Times New Roman"/>
                <a:cs typeface="Courier New"/>
              </a:rPr>
              <a:t>15</a:t>
            </a:r>
            <a:r>
              <a:rPr lang="en-US" altLang="zh-CN" sz="2400" b="1" kern="100" dirty="0">
                <a:latin typeface="Times New Roman"/>
                <a:cs typeface="Courier New"/>
              </a:rPr>
              <a:t> Hz</a:t>
            </a:r>
            <a:r>
              <a:rPr lang="zh-CN" altLang="zh-CN" sz="2400" b="1" kern="100" dirty="0">
                <a:latin typeface="Times New Roman"/>
                <a:cs typeface="Times New Roman"/>
              </a:rPr>
              <a:t>　</a:t>
            </a:r>
            <a:r>
              <a:rPr lang="en-US" altLang="zh-CN" sz="2400" b="1" kern="100" dirty="0">
                <a:latin typeface="Times New Roman"/>
                <a:cs typeface="Courier New"/>
              </a:rPr>
              <a:t>97.4 nm</a:t>
            </a:r>
            <a:endParaRPr lang="zh-CN" altLang="zh-CN" sz="2400" kern="100" dirty="0">
              <a:effectLst/>
              <a:latin typeface="宋体"/>
              <a:cs typeface="Courier New"/>
            </a:endParaRPr>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pPr indent="612140" algn="ctr">
              <a:tabLst>
                <a:tab pos="2700655" algn="l"/>
                <a:tab pos="5581015" algn="l"/>
              </a:tabLst>
            </a:pPr>
            <a:r>
              <a:rPr lang="en-US" altLang="zh-CN" b="1" kern="100" dirty="0">
                <a:solidFill>
                  <a:srgbClr val="006666"/>
                </a:solidFill>
                <a:latin typeface="Times New Roman"/>
                <a:ea typeface="黑体"/>
                <a:cs typeface="Courier New"/>
              </a:rPr>
              <a:t>[</a:t>
            </a:r>
            <a:r>
              <a:rPr lang="zh-CN" altLang="zh-CN" b="1" kern="100" dirty="0">
                <a:solidFill>
                  <a:srgbClr val="006666"/>
                </a:solidFill>
                <a:latin typeface="Times New Roman"/>
                <a:ea typeface="黑体"/>
                <a:cs typeface="Times New Roman"/>
              </a:rPr>
              <a:t>迁移</a:t>
            </a:r>
            <a:r>
              <a:rPr lang="en-US" altLang="zh-CN" b="1" kern="100" dirty="0">
                <a:solidFill>
                  <a:srgbClr val="006666"/>
                </a:solidFill>
                <a:latin typeface="Times New Roman"/>
                <a:ea typeface="黑体"/>
                <a:cs typeface="Courier New"/>
              </a:rPr>
              <a:t>·</a:t>
            </a:r>
            <a:r>
              <a:rPr lang="zh-CN" altLang="zh-CN" b="1" kern="100" dirty="0">
                <a:solidFill>
                  <a:srgbClr val="006666"/>
                </a:solidFill>
                <a:latin typeface="Times New Roman"/>
                <a:ea typeface="黑体"/>
                <a:cs typeface="Times New Roman"/>
              </a:rPr>
              <a:t>发散</a:t>
            </a:r>
            <a:r>
              <a:rPr lang="en-US" altLang="zh-CN" b="1" kern="100" dirty="0">
                <a:solidFill>
                  <a:srgbClr val="006666"/>
                </a:solidFill>
                <a:latin typeface="Times New Roman"/>
                <a:ea typeface="黑体"/>
                <a:cs typeface="Courier New"/>
              </a:rPr>
              <a:t>]</a:t>
            </a:r>
            <a:endParaRPr lang="zh-CN" altLang="zh-CN" sz="1050" kern="100" dirty="0">
              <a:cs typeface="Courier New"/>
            </a:endParaRPr>
          </a:p>
          <a:p>
            <a:pPr indent="612140" algn="just">
              <a:tabLst>
                <a:tab pos="2700655" algn="l"/>
                <a:tab pos="5581015" algn="l"/>
              </a:tabLst>
            </a:pPr>
            <a:r>
              <a:rPr lang="zh-CN" altLang="zh-CN" b="1" kern="100" dirty="0">
                <a:latin typeface="Times New Roman"/>
                <a:cs typeface="Times New Roman"/>
              </a:rPr>
              <a:t>用一束单色光照射处于</a:t>
            </a:r>
            <a:r>
              <a:rPr lang="en-US" altLang="zh-CN" b="1" i="1" kern="100" dirty="0">
                <a:latin typeface="Times New Roman"/>
                <a:cs typeface="Courier New"/>
              </a:rPr>
              <a:t>n</a:t>
            </a:r>
            <a:r>
              <a:rPr lang="zh-CN" altLang="zh-CN" b="1" kern="100" dirty="0">
                <a:latin typeface="Times New Roman"/>
                <a:cs typeface="Times New Roman"/>
              </a:rPr>
              <a:t>＝</a:t>
            </a:r>
            <a:r>
              <a:rPr lang="en-US" altLang="zh-CN" b="1" kern="100" dirty="0">
                <a:latin typeface="Times New Roman"/>
                <a:cs typeface="Courier New"/>
              </a:rPr>
              <a:t>4</a:t>
            </a:r>
            <a:r>
              <a:rPr lang="zh-CN" altLang="zh-CN" b="1" kern="100" dirty="0">
                <a:latin typeface="Times New Roman"/>
                <a:cs typeface="Times New Roman"/>
              </a:rPr>
              <a:t>能级的氢原子使其电离</a:t>
            </a:r>
            <a:r>
              <a:rPr lang="en-US" altLang="zh-CN" b="1" kern="100" dirty="0">
                <a:latin typeface="Times New Roman"/>
                <a:cs typeface="Courier New"/>
              </a:rPr>
              <a:t>(</a:t>
            </a:r>
            <a:r>
              <a:rPr lang="zh-CN" altLang="zh-CN" b="1" kern="100" dirty="0">
                <a:latin typeface="Times New Roman"/>
                <a:cs typeface="Times New Roman"/>
              </a:rPr>
              <a:t>电子脱离原子核的束缚成为自由电子</a:t>
            </a:r>
            <a:r>
              <a:rPr lang="en-US" altLang="zh-CN" b="1" kern="100" dirty="0">
                <a:latin typeface="Times New Roman"/>
                <a:cs typeface="Courier New"/>
              </a:rPr>
              <a:t>)</a:t>
            </a:r>
            <a:r>
              <a:rPr lang="zh-CN" altLang="zh-CN" b="1" kern="100" dirty="0">
                <a:latin typeface="Times New Roman"/>
                <a:cs typeface="Times New Roman"/>
              </a:rPr>
              <a:t>，光子的能量至少为多大？</a:t>
            </a:r>
            <a:endParaRPr lang="zh-CN" altLang="zh-CN" sz="1050" kern="100" dirty="0">
              <a:cs typeface="Courier New"/>
            </a:endParaRPr>
          </a:p>
        </p:txBody>
      </p:sp>
      <p:graphicFrame>
        <p:nvGraphicFramePr>
          <p:cNvPr id="4" name="对象 3"/>
          <p:cNvGraphicFramePr>
            <a:graphicFrameLocks noChangeAspect="1"/>
          </p:cNvGraphicFramePr>
          <p:nvPr>
            <p:extLst>
              <p:ext uri="{D42A27DB-BD31-4B8C-83A1-F6EECF244321}">
                <p14:modId xmlns:p14="http://schemas.microsoft.com/office/powerpoint/2010/main" val="1164882295"/>
              </p:ext>
            </p:extLst>
          </p:nvPr>
        </p:nvGraphicFramePr>
        <p:xfrm>
          <a:off x="696987" y="3114451"/>
          <a:ext cx="11025187" cy="2690813"/>
        </p:xfrm>
        <a:graphic>
          <a:graphicData uri="http://schemas.openxmlformats.org/presentationml/2006/ole">
            <mc:AlternateContent xmlns:mc="http://schemas.openxmlformats.org/markup-compatibility/2006">
              <mc:Choice xmlns:v="urn:schemas-microsoft-com:vml" Requires="v">
                <p:oleObj spid="_x0000_s20509" name="文档" r:id="rId4" imgW="11147984" imgH="2708495" progId="Word.Document.12">
                  <p:embed/>
                </p:oleObj>
              </mc:Choice>
              <mc:Fallback>
                <p:oleObj name="文档" r:id="rId4" imgW="11147984" imgH="2708495" progId="Word.Document.12">
                  <p:embed/>
                  <p:pic>
                    <p:nvPicPr>
                      <p:cNvPr id="0" name=""/>
                      <p:cNvPicPr/>
                      <p:nvPr/>
                    </p:nvPicPr>
                    <p:blipFill>
                      <a:blip r:embed="rId5"/>
                      <a:stretch>
                        <a:fillRect/>
                      </a:stretch>
                    </p:blipFill>
                    <p:spPr>
                      <a:xfrm>
                        <a:off x="696987" y="3114451"/>
                        <a:ext cx="11025187" cy="2690813"/>
                      </a:xfrm>
                      <a:prstGeom prst="rect">
                        <a:avLst/>
                      </a:prstGeom>
                    </p:spPr>
                  </p:pic>
                </p:oleObj>
              </mc:Fallback>
            </mc:AlternateContent>
          </a:graphicData>
        </a:graphic>
      </p:graphicFrame>
      <p:sp>
        <p:nvSpPr>
          <p:cNvPr id="6" name="矩形 5"/>
          <p:cNvSpPr/>
          <p:nvPr/>
        </p:nvSpPr>
        <p:spPr>
          <a:xfrm>
            <a:off x="584369" y="5229016"/>
            <a:ext cx="2776914" cy="576248"/>
          </a:xfrm>
          <a:prstGeom prst="rect">
            <a:avLst/>
          </a:prstGeom>
        </p:spPr>
        <p:txBody>
          <a:bodyPr wrap="none">
            <a:spAutoFit/>
          </a:bodyPr>
          <a:lstStyle/>
          <a:p>
            <a:pPr indent="612140" algn="just">
              <a:lnSpc>
                <a:spcPct val="150000"/>
              </a:lnSpc>
              <a:spcAft>
                <a:spcPts val="0"/>
              </a:spcAft>
              <a:tabLst>
                <a:tab pos="2700655" algn="l"/>
                <a:tab pos="5581015" algn="l"/>
              </a:tabLst>
            </a:pPr>
            <a:r>
              <a:rPr lang="zh-CN" altLang="zh-CN" sz="2400" b="1" kern="100" dirty="0">
                <a:solidFill>
                  <a:srgbClr val="FF0000"/>
                </a:solidFill>
                <a:latin typeface="Times New Roman"/>
                <a:ea typeface="黑体"/>
                <a:cs typeface="Times New Roman"/>
              </a:rPr>
              <a:t>答案：</a:t>
            </a:r>
            <a:r>
              <a:rPr lang="en-US" altLang="zh-CN" sz="2400" b="1" kern="100" dirty="0">
                <a:latin typeface="Times New Roman"/>
                <a:cs typeface="Courier New"/>
              </a:rPr>
              <a:t>0.85 eV </a:t>
            </a:r>
            <a:endParaRPr lang="zh-CN" altLang="zh-CN" sz="2400" kern="100" dirty="0">
              <a:effectLst/>
              <a:latin typeface="宋体"/>
              <a:cs typeface="Courier New"/>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66545" y="1268760"/>
            <a:ext cx="10975658" cy="5040560"/>
          </a:xfrm>
        </p:spPr>
        <p:txBody>
          <a:bodyPr>
            <a:normAutofit/>
          </a:bodyPr>
          <a:lstStyle/>
          <a:p>
            <a:pPr indent="612140" algn="ctr">
              <a:tabLst>
                <a:tab pos="2700655" algn="l"/>
                <a:tab pos="5581015" algn="l"/>
              </a:tabLst>
            </a:pPr>
            <a:r>
              <a:rPr lang="zh-CN" altLang="zh-CN" b="1" kern="100" dirty="0">
                <a:latin typeface="Times New Roman"/>
                <a:ea typeface="黑体"/>
                <a:cs typeface="Times New Roman"/>
              </a:rPr>
              <a:t>原子跃迁时需注意的三个问题</a:t>
            </a:r>
            <a:endParaRPr lang="zh-CN" altLang="zh-CN" sz="1050" kern="100" dirty="0">
              <a:cs typeface="Courier New"/>
            </a:endParaRPr>
          </a:p>
          <a:p>
            <a:pPr indent="612140" algn="just">
              <a:tabLst>
                <a:tab pos="2700655" algn="l"/>
                <a:tab pos="5581015" algn="l"/>
              </a:tabLst>
            </a:pP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注意一群原子和一个原子：</a:t>
            </a:r>
            <a:endParaRPr lang="zh-CN" altLang="zh-CN" sz="1050" kern="100" dirty="0">
              <a:cs typeface="Courier New"/>
            </a:endParaRPr>
          </a:p>
          <a:p>
            <a:pPr indent="612140" algn="just">
              <a:tabLst>
                <a:tab pos="2700655" algn="l"/>
                <a:tab pos="5581015" algn="l"/>
              </a:tabLst>
            </a:pPr>
            <a:r>
              <a:rPr lang="zh-CN" altLang="zh-CN" b="1" kern="100" dirty="0">
                <a:latin typeface="Times New Roman"/>
                <a:ea typeface="楷体_GB2312"/>
                <a:cs typeface="Times New Roman"/>
              </a:rPr>
              <a:t>氢原子核外只有一个电子，在某段时间内，由某一轨道跃迁到另一个轨道时，只能出现所有可能情况中的一种，但是如果容器中盛有大量的氢原子，这些原子的核外电子跃迁时就会有各种情况出现。</a:t>
            </a:r>
            <a:endParaRPr lang="zh-CN" altLang="zh-CN" sz="1050" kern="100" dirty="0">
              <a:cs typeface="Courier New"/>
            </a:endParaRPr>
          </a:p>
          <a:p>
            <a:pPr indent="612140" algn="just">
              <a:tabLst>
                <a:tab pos="2700655" algn="l"/>
                <a:tab pos="5581015" algn="l"/>
              </a:tabLst>
            </a:pPr>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注意直接跃迁与间接跃迁：</a:t>
            </a:r>
            <a:endParaRPr lang="zh-CN" altLang="zh-CN" sz="1050" kern="100" dirty="0">
              <a:cs typeface="Courier New"/>
            </a:endParaRPr>
          </a:p>
          <a:p>
            <a:pPr indent="612140" algn="just">
              <a:tabLst>
                <a:tab pos="2700655" algn="l"/>
                <a:tab pos="5581015" algn="l"/>
              </a:tabLst>
            </a:pPr>
            <a:r>
              <a:rPr lang="zh-CN" altLang="zh-CN" b="1" kern="100" dirty="0">
                <a:latin typeface="Times New Roman"/>
                <a:ea typeface="楷体_GB2312"/>
                <a:cs typeface="Times New Roman"/>
              </a:rPr>
              <a:t>原子从一种能量状态跃迁到另一种能量状态时，有时可能是直接跃迁，有时可能是间接跃迁。两种情况辐射或吸收光子的频率不同。</a:t>
            </a:r>
            <a:endParaRPr lang="zh-CN" altLang="zh-CN" sz="1050" kern="100" dirty="0">
              <a:cs typeface="Courier New"/>
            </a:endParaRPr>
          </a:p>
          <a:p>
            <a:endParaRPr lang="zh-CN" altLang="en-US" dirty="0"/>
          </a:p>
        </p:txBody>
      </p:sp>
      <p:pic>
        <p:nvPicPr>
          <p:cNvPr id="13314" name="Picture 2" descr="易错警示2.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830609" y="765791"/>
            <a:ext cx="1770865" cy="404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264939" y="64787"/>
            <a:ext cx="11593288" cy="5472610"/>
          </a:xfrm>
        </p:spPr>
        <p:txBody>
          <a:bodyPr>
            <a:normAutofit/>
          </a:bodyPr>
          <a:lstStyle/>
          <a:p>
            <a:pPr marL="360363" indent="-360363" algn="just">
              <a:tabLst>
                <a:tab pos="2700655" algn="l"/>
                <a:tab pos="5581015" algn="l"/>
              </a:tabLst>
            </a:pPr>
            <a:r>
              <a:rPr lang="en-US" altLang="zh-CN" b="1" kern="100" dirty="0">
                <a:latin typeface="Times New Roman"/>
                <a:cs typeface="Courier New"/>
              </a:rPr>
              <a:t>(2)α</a:t>
            </a:r>
            <a:r>
              <a:rPr lang="zh-CN" altLang="zh-CN" b="1" kern="100" dirty="0">
                <a:latin typeface="Times New Roman"/>
                <a:cs typeface="Times New Roman"/>
              </a:rPr>
              <a:t>粒子散射实验</a:t>
            </a:r>
            <a:endParaRPr lang="zh-CN" altLang="zh-CN" sz="1050" kern="100" dirty="0">
              <a:cs typeface="Courier New"/>
            </a:endParaRPr>
          </a:p>
          <a:p>
            <a:pPr marL="360363" indent="-360363" algn="just">
              <a:tabLst>
                <a:tab pos="2700655" algn="l"/>
                <a:tab pos="5581015" algn="l"/>
              </a:tabLst>
            </a:pPr>
            <a:r>
              <a:rPr lang="en-US" altLang="zh-CN" b="1" kern="100" dirty="0" smtClean="0">
                <a:cs typeface="宋体"/>
              </a:rPr>
              <a:t>	</a:t>
            </a:r>
            <a:r>
              <a:rPr lang="zh-CN" altLang="zh-CN" b="1" kern="100" dirty="0" smtClean="0">
                <a:cs typeface="宋体"/>
              </a:rPr>
              <a:t>①</a:t>
            </a:r>
            <a:r>
              <a:rPr lang="en-US" altLang="zh-CN" b="1" kern="100" dirty="0">
                <a:latin typeface="Times New Roman"/>
                <a:cs typeface="Courier New"/>
              </a:rPr>
              <a:t>α</a:t>
            </a:r>
            <a:r>
              <a:rPr lang="zh-CN" altLang="zh-CN" b="1" kern="100" dirty="0">
                <a:latin typeface="Times New Roman"/>
                <a:cs typeface="Times New Roman"/>
              </a:rPr>
              <a:t>粒子：从放射性物质中发射出来的快速运动的粒子，质量为氢原子质量的</a:t>
            </a:r>
            <a:r>
              <a:rPr lang="en-US" altLang="zh-CN" b="1" kern="100" dirty="0">
                <a:latin typeface="Times New Roman"/>
                <a:cs typeface="Courier New"/>
              </a:rPr>
              <a:t>4</a:t>
            </a:r>
            <a:r>
              <a:rPr lang="zh-CN" altLang="zh-CN" b="1" kern="100" dirty="0">
                <a:latin typeface="Times New Roman"/>
                <a:cs typeface="Times New Roman"/>
              </a:rPr>
              <a:t>倍、电子质量的</a:t>
            </a:r>
            <a:r>
              <a:rPr lang="en-US" altLang="zh-CN" b="1" kern="100" dirty="0">
                <a:latin typeface="Times New Roman"/>
                <a:cs typeface="Courier New"/>
              </a:rPr>
              <a:t>7 300</a:t>
            </a:r>
            <a:r>
              <a:rPr lang="zh-CN" altLang="zh-CN" b="1" kern="100" dirty="0">
                <a:latin typeface="Times New Roman"/>
                <a:cs typeface="Times New Roman"/>
              </a:rPr>
              <a:t>倍。</a:t>
            </a:r>
            <a:endParaRPr lang="zh-CN" altLang="zh-CN" sz="1050" kern="100" dirty="0">
              <a:cs typeface="Courier New"/>
            </a:endParaRPr>
          </a:p>
          <a:p>
            <a:pPr marL="360363" indent="-360363" algn="just">
              <a:tabLst>
                <a:tab pos="2700655" algn="l"/>
                <a:tab pos="5581015" algn="l"/>
              </a:tabLst>
            </a:pPr>
            <a:r>
              <a:rPr lang="en-US" altLang="zh-CN" b="1" kern="100" dirty="0" smtClean="0">
                <a:cs typeface="宋体"/>
              </a:rPr>
              <a:t>	</a:t>
            </a:r>
            <a:r>
              <a:rPr lang="zh-CN" altLang="zh-CN" b="1" kern="100" dirty="0" smtClean="0">
                <a:cs typeface="宋体"/>
              </a:rPr>
              <a:t>②</a:t>
            </a:r>
            <a:r>
              <a:rPr lang="zh-CN" altLang="zh-CN" b="1" kern="100" dirty="0">
                <a:latin typeface="Times New Roman"/>
                <a:cs typeface="Times New Roman"/>
              </a:rPr>
              <a:t>实验装置如图所示，整个装置处于真空中，其中：</a:t>
            </a:r>
            <a:r>
              <a:rPr lang="en-US" altLang="zh-CN" b="1" kern="100" dirty="0">
                <a:latin typeface="Times New Roman"/>
                <a:cs typeface="Courier New"/>
              </a:rPr>
              <a:t>α</a:t>
            </a:r>
            <a:r>
              <a:rPr lang="zh-CN" altLang="zh-CN" b="1" kern="100" dirty="0">
                <a:latin typeface="Times New Roman"/>
                <a:cs typeface="Times New Roman"/>
              </a:rPr>
              <a:t>粒子源</a:t>
            </a:r>
            <a:r>
              <a:rPr lang="en-US" altLang="zh-CN" b="1" kern="100" dirty="0">
                <a:latin typeface="Times New Roman"/>
                <a:cs typeface="Courier New"/>
              </a:rPr>
              <a:t>R</a:t>
            </a:r>
            <a:r>
              <a:rPr lang="zh-CN" altLang="zh-CN" b="1" kern="100" dirty="0">
                <a:latin typeface="Times New Roman"/>
                <a:cs typeface="Times New Roman"/>
              </a:rPr>
              <a:t>是被铅块包围的，它发射的</a:t>
            </a:r>
            <a:r>
              <a:rPr lang="en-US" altLang="zh-CN" b="1" kern="100" dirty="0">
                <a:latin typeface="Times New Roman"/>
                <a:cs typeface="Courier New"/>
              </a:rPr>
              <a:t>α</a:t>
            </a:r>
            <a:r>
              <a:rPr lang="zh-CN" altLang="zh-CN" b="1" kern="100" dirty="0">
                <a:latin typeface="Times New Roman"/>
                <a:cs typeface="Times New Roman"/>
              </a:rPr>
              <a:t>粒子经过一条细通道，形成一束射线，打在金箔</a:t>
            </a:r>
            <a:r>
              <a:rPr lang="en-US" altLang="zh-CN" b="1" kern="100" dirty="0">
                <a:latin typeface="Times New Roman"/>
                <a:cs typeface="Courier New"/>
              </a:rPr>
              <a:t>F</a:t>
            </a:r>
            <a:r>
              <a:rPr lang="zh-CN" altLang="zh-CN" b="1" kern="100" dirty="0">
                <a:latin typeface="Times New Roman"/>
                <a:cs typeface="Times New Roman"/>
              </a:rPr>
              <a:t>上。显微镜</a:t>
            </a:r>
            <a:r>
              <a:rPr lang="en-US" altLang="zh-CN" b="1" kern="100" dirty="0">
                <a:latin typeface="Times New Roman"/>
                <a:cs typeface="Courier New"/>
              </a:rPr>
              <a:t>M</a:t>
            </a:r>
            <a:r>
              <a:rPr lang="zh-CN" altLang="zh-CN" b="1" kern="100" dirty="0">
                <a:latin typeface="Times New Roman"/>
                <a:cs typeface="Times New Roman"/>
              </a:rPr>
              <a:t>带有荧光屏</a:t>
            </a:r>
            <a:r>
              <a:rPr lang="en-US" altLang="zh-CN" b="1" kern="100" dirty="0">
                <a:latin typeface="Times New Roman"/>
                <a:cs typeface="Courier New"/>
              </a:rPr>
              <a:t>S</a:t>
            </a:r>
            <a:r>
              <a:rPr lang="zh-CN" altLang="zh-CN" b="1" kern="100" dirty="0">
                <a:latin typeface="Times New Roman"/>
                <a:cs typeface="Times New Roman"/>
              </a:rPr>
              <a:t>，可以在水平面内转到不同的方向对散射的</a:t>
            </a:r>
            <a:r>
              <a:rPr lang="en-US" altLang="zh-CN" b="1" kern="100" dirty="0">
                <a:latin typeface="Times New Roman"/>
                <a:cs typeface="Courier New"/>
              </a:rPr>
              <a:t>α</a:t>
            </a:r>
            <a:r>
              <a:rPr lang="zh-CN" altLang="zh-CN" b="1" kern="100" dirty="0">
                <a:latin typeface="Times New Roman"/>
                <a:cs typeface="Times New Roman"/>
              </a:rPr>
              <a:t>粒子进行观察。被散射的</a:t>
            </a:r>
            <a:r>
              <a:rPr lang="en-US" altLang="zh-CN" b="1" kern="100" dirty="0">
                <a:latin typeface="Times New Roman"/>
                <a:cs typeface="Courier New"/>
              </a:rPr>
              <a:t>α</a:t>
            </a:r>
            <a:r>
              <a:rPr lang="zh-CN" altLang="zh-CN" b="1" kern="100" dirty="0">
                <a:latin typeface="Times New Roman"/>
                <a:cs typeface="Times New Roman"/>
              </a:rPr>
              <a:t>粒子打在荧光屏上会有微弱的闪光产生。通过显微镜观察闪光就可以记录在某一时间内某一方向散射的</a:t>
            </a:r>
            <a:r>
              <a:rPr lang="en-US" altLang="zh-CN" b="1" kern="100" dirty="0">
                <a:latin typeface="Times New Roman"/>
                <a:cs typeface="Courier New"/>
              </a:rPr>
              <a:t>α</a:t>
            </a:r>
            <a:r>
              <a:rPr lang="zh-CN" altLang="zh-CN" b="1" kern="100" dirty="0">
                <a:latin typeface="Times New Roman"/>
                <a:cs typeface="Times New Roman"/>
              </a:rPr>
              <a:t>粒子数。</a:t>
            </a:r>
            <a:endParaRPr lang="zh-CN" altLang="zh-CN" sz="1050" kern="100" dirty="0">
              <a:cs typeface="Courier New"/>
            </a:endParaRPr>
          </a:p>
        </p:txBody>
      </p:sp>
      <p:pic>
        <p:nvPicPr>
          <p:cNvPr id="21506" name="Picture 2" descr="\\录排室\j\广东教参+课件临时文件\教参\粤教版物理选择性必修第三册\20XWL4-26.t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69395" y="4077072"/>
            <a:ext cx="5904656" cy="2581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727464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1196752"/>
            <a:ext cx="10975658" cy="4248472"/>
          </a:xfrm>
        </p:spPr>
        <p:txBody>
          <a:bodyPr/>
          <a:lstStyle/>
          <a:p>
            <a:pPr indent="612140" algn="just">
              <a:lnSpc>
                <a:spcPct val="200000"/>
              </a:lnSpc>
              <a:tabLst>
                <a:tab pos="2700655" algn="l"/>
                <a:tab pos="5581015" algn="l"/>
              </a:tabLst>
            </a:pPr>
            <a:r>
              <a:rPr lang="en-US" altLang="zh-CN" b="1" kern="100" dirty="0">
                <a:latin typeface="Times New Roman"/>
                <a:ea typeface="楷体_GB2312"/>
                <a:cs typeface="Courier New"/>
              </a:rPr>
              <a:t>(3)</a:t>
            </a:r>
            <a:r>
              <a:rPr lang="zh-CN" altLang="zh-CN" b="1" kern="100" dirty="0">
                <a:latin typeface="Times New Roman"/>
                <a:ea typeface="楷体_GB2312"/>
                <a:cs typeface="Times New Roman"/>
              </a:rPr>
              <a:t>注意跃迁与电离：</a:t>
            </a:r>
            <a:endParaRPr lang="zh-CN" altLang="zh-CN" sz="1050" kern="100" dirty="0">
              <a:cs typeface="Courier New"/>
            </a:endParaRPr>
          </a:p>
          <a:p>
            <a:pPr indent="612140" algn="just">
              <a:lnSpc>
                <a:spcPct val="200000"/>
              </a:lnSpc>
              <a:tabLst>
                <a:tab pos="2700655" algn="l"/>
                <a:tab pos="5581015" algn="l"/>
              </a:tabLst>
            </a:pPr>
            <a:r>
              <a:rPr lang="en-US" altLang="zh-CN" b="1" i="1" kern="100" dirty="0">
                <a:latin typeface="Times New Roman"/>
                <a:ea typeface="楷体_GB2312"/>
                <a:cs typeface="Courier New"/>
              </a:rPr>
              <a:t>hν</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E</a:t>
            </a:r>
            <a:r>
              <a:rPr lang="en-US" altLang="zh-CN" b="1" i="1" kern="100" baseline="-25000" dirty="0">
                <a:latin typeface="Times New Roman"/>
                <a:ea typeface="楷体_GB2312"/>
                <a:cs typeface="Courier New"/>
              </a:rPr>
              <a:t>n</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E</a:t>
            </a:r>
            <a:r>
              <a:rPr lang="en-US" altLang="zh-CN" b="1" i="1" kern="100" baseline="-25000" dirty="0">
                <a:latin typeface="Times New Roman"/>
                <a:ea typeface="楷体_GB2312"/>
                <a:cs typeface="Courier New"/>
              </a:rPr>
              <a:t>m</a:t>
            </a:r>
            <a:r>
              <a:rPr lang="zh-CN" altLang="zh-CN" b="1" kern="100" dirty="0">
                <a:latin typeface="Times New Roman"/>
                <a:ea typeface="楷体_GB2312"/>
                <a:cs typeface="Times New Roman"/>
              </a:rPr>
              <a:t>只适用于光子和原子作用使原子在各定态之间跃迁的情况，对于光子和原子作用使原子电离的情况，则不受此条件的限制。如基态氢原子的电离能为</a:t>
            </a:r>
            <a:r>
              <a:rPr lang="en-US" altLang="zh-CN" b="1" kern="100" dirty="0">
                <a:latin typeface="Times New Roman"/>
                <a:ea typeface="楷体_GB2312"/>
                <a:cs typeface="Courier New"/>
              </a:rPr>
              <a:t>13.6 eV</a:t>
            </a:r>
            <a:r>
              <a:rPr lang="zh-CN" altLang="zh-CN" b="1" kern="100" dirty="0">
                <a:latin typeface="Times New Roman"/>
                <a:ea typeface="楷体_GB2312"/>
                <a:cs typeface="Times New Roman"/>
              </a:rPr>
              <a:t>，只要大于或等于</a:t>
            </a:r>
            <a:r>
              <a:rPr lang="en-US" altLang="zh-CN" b="1" kern="100" dirty="0">
                <a:latin typeface="Times New Roman"/>
                <a:ea typeface="楷体_GB2312"/>
                <a:cs typeface="Courier New"/>
              </a:rPr>
              <a:t>13.6 eV</a:t>
            </a:r>
            <a:r>
              <a:rPr lang="zh-CN" altLang="zh-CN" b="1" kern="100" dirty="0">
                <a:latin typeface="Times New Roman"/>
                <a:ea typeface="楷体_GB2312"/>
                <a:cs typeface="Times New Roman"/>
              </a:rPr>
              <a:t>的光子都能被基态的氢原子吸收而发生电离，只不过入射光子的能量越大，原子电离后产生的自由电子的动能越大。</a:t>
            </a:r>
            <a:endParaRPr lang="zh-CN" altLang="zh-CN" sz="1050" kern="100" dirty="0">
              <a:cs typeface="Courier New"/>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80963" y="126774"/>
            <a:ext cx="8636718" cy="6398570"/>
          </a:xfrm>
        </p:spPr>
        <p:txBody>
          <a:bodyPr>
            <a:normAutofit/>
          </a:bodyPr>
          <a:lstStyle/>
          <a:p>
            <a:pPr indent="0" algn="ctr">
              <a:lnSpc>
                <a:spcPct val="200000"/>
              </a:lnSpc>
              <a:tabLst>
                <a:tab pos="174625" algn="l"/>
                <a:tab pos="2700338" algn="l"/>
                <a:tab pos="5111750" algn="l"/>
                <a:tab pos="5580063" algn="l"/>
              </a:tabLst>
            </a:pPr>
            <a:r>
              <a:rPr lang="en-US" altLang="zh-CN" b="1" kern="100" dirty="0" smtClean="0">
                <a:solidFill>
                  <a:srgbClr val="006666"/>
                </a:solidFill>
                <a:latin typeface="Times New Roman" panose="02020603050405020304" pitchFamily="18" charset="0"/>
                <a:ea typeface="黑体"/>
              </a:rPr>
              <a:t>[</a:t>
            </a:r>
            <a:r>
              <a:rPr lang="zh-CN" altLang="zh-CN" b="1" kern="100" dirty="0" smtClean="0">
                <a:solidFill>
                  <a:srgbClr val="006666"/>
                </a:solidFill>
                <a:latin typeface="Times New Roman" panose="02020603050405020304" pitchFamily="18" charset="0"/>
                <a:ea typeface="黑体"/>
              </a:rPr>
              <a:t>素养训练</a:t>
            </a:r>
            <a:r>
              <a:rPr lang="en-US" altLang="zh-CN" b="1" kern="100" dirty="0" smtClean="0">
                <a:solidFill>
                  <a:srgbClr val="006666"/>
                </a:solidFill>
                <a:latin typeface="Times New Roman" panose="02020603050405020304" pitchFamily="18" charset="0"/>
                <a:ea typeface="黑体"/>
              </a:rPr>
              <a:t>]</a:t>
            </a:r>
          </a:p>
          <a:p>
            <a:pPr indent="0" algn="just">
              <a:lnSpc>
                <a:spcPct val="200000"/>
              </a:lnSpc>
              <a:tabLst>
                <a:tab pos="174625" algn="l"/>
                <a:tab pos="2700338" algn="l"/>
                <a:tab pos="5111750" algn="l"/>
                <a:tab pos="5580063" algn="l"/>
              </a:tabLst>
            </a:pPr>
            <a:r>
              <a:rPr lang="en-US" altLang="zh-CN" b="1" kern="100" dirty="0" smtClean="0">
                <a:latin typeface="Times New Roman" panose="02020603050405020304" pitchFamily="18" charset="0"/>
              </a:rPr>
              <a:t>1</a:t>
            </a:r>
            <a:r>
              <a:rPr lang="zh-CN" altLang="zh-CN" b="1" kern="100" dirty="0" smtClean="0">
                <a:latin typeface="Times New Roman" panose="02020603050405020304" pitchFamily="18" charset="0"/>
              </a:rPr>
              <a:t>．</a:t>
            </a:r>
            <a:r>
              <a:rPr lang="en-US" altLang="zh-CN" b="1" kern="100" dirty="0" smtClean="0">
                <a:latin typeface="Times New Roman" panose="02020603050405020304" pitchFamily="18" charset="0"/>
                <a:ea typeface="隶书"/>
              </a:rPr>
              <a:t>(2025·</a:t>
            </a:r>
            <a:r>
              <a:rPr lang="zh-CN" altLang="zh-CN" b="1" kern="100" dirty="0" smtClean="0">
                <a:latin typeface="Times New Roman" panose="02020603050405020304" pitchFamily="18" charset="0"/>
                <a:ea typeface="隶书"/>
              </a:rPr>
              <a:t>甘肃高考</a:t>
            </a:r>
            <a:r>
              <a:rPr lang="en-US" altLang="zh-CN" b="1" kern="100" dirty="0" smtClean="0">
                <a:latin typeface="Times New Roman" panose="02020603050405020304" pitchFamily="18" charset="0"/>
                <a:ea typeface="隶书"/>
              </a:rPr>
              <a:t>)</a:t>
            </a:r>
            <a:r>
              <a:rPr lang="zh-CN" altLang="zh-CN" b="1" kern="100" dirty="0" smtClean="0">
                <a:latin typeface="Times New Roman" panose="02020603050405020304" pitchFamily="18" charset="0"/>
              </a:rPr>
              <a:t>利用电子与离子的碰撞可以研究离子的能级结构和辐射特性。</a:t>
            </a:r>
            <a:r>
              <a:rPr lang="en-US" altLang="zh-CN" b="1" kern="100" dirty="0" smtClean="0">
                <a:latin typeface="Times New Roman" panose="02020603050405020304" pitchFamily="18" charset="0"/>
              </a:rPr>
              <a:t>He</a:t>
            </a:r>
            <a:r>
              <a:rPr lang="zh-CN" altLang="zh-CN" b="1" kern="100" baseline="30000" dirty="0" smtClean="0">
                <a:latin typeface="Times New Roman" panose="02020603050405020304" pitchFamily="18" charset="0"/>
              </a:rPr>
              <a:t>＋</a:t>
            </a:r>
            <a:r>
              <a:rPr lang="zh-CN" altLang="zh-CN" b="1" kern="100" dirty="0" smtClean="0">
                <a:latin typeface="Times New Roman" panose="02020603050405020304" pitchFamily="18" charset="0"/>
              </a:rPr>
              <a:t>离子相对基态的能级图</a:t>
            </a:r>
            <a:r>
              <a:rPr lang="en-US" altLang="zh-CN" b="1" kern="100" dirty="0" smtClean="0">
                <a:latin typeface="Times New Roman" panose="02020603050405020304" pitchFamily="18" charset="0"/>
              </a:rPr>
              <a:t>(</a:t>
            </a:r>
            <a:r>
              <a:rPr lang="zh-CN" altLang="zh-CN" b="1" kern="100" dirty="0" smtClean="0">
                <a:latin typeface="Times New Roman" panose="02020603050405020304" pitchFamily="18" charset="0"/>
              </a:rPr>
              <a:t>设基态能量为</a:t>
            </a:r>
            <a:r>
              <a:rPr lang="en-US" altLang="zh-CN" b="1" kern="100" dirty="0" smtClean="0">
                <a:latin typeface="Times New Roman" panose="02020603050405020304" pitchFamily="18" charset="0"/>
              </a:rPr>
              <a:t>0)</a:t>
            </a:r>
            <a:r>
              <a:rPr lang="zh-CN" altLang="zh-CN" b="1" kern="100" dirty="0" smtClean="0">
                <a:latin typeface="Times New Roman" panose="02020603050405020304" pitchFamily="18" charset="0"/>
              </a:rPr>
              <a:t>如图所示。用电子碰撞</a:t>
            </a:r>
            <a:r>
              <a:rPr lang="en-US" altLang="zh-CN" b="1" kern="100" dirty="0" smtClean="0">
                <a:latin typeface="Times New Roman" panose="02020603050405020304" pitchFamily="18" charset="0"/>
              </a:rPr>
              <a:t>He</a:t>
            </a:r>
            <a:r>
              <a:rPr lang="zh-CN" altLang="zh-CN" b="1" kern="100" baseline="30000" dirty="0" smtClean="0">
                <a:latin typeface="Times New Roman" panose="02020603050405020304" pitchFamily="18" charset="0"/>
              </a:rPr>
              <a:t>＋</a:t>
            </a:r>
            <a:r>
              <a:rPr lang="zh-CN" altLang="zh-CN" b="1" kern="100" dirty="0" smtClean="0">
                <a:latin typeface="Times New Roman" panose="02020603050405020304" pitchFamily="18" charset="0"/>
              </a:rPr>
              <a:t>离子使其从基态激发到可能的激发态，若所用电子的能量为</a:t>
            </a:r>
            <a:r>
              <a:rPr lang="en-US" altLang="zh-CN" b="1" kern="100" dirty="0" smtClean="0">
                <a:latin typeface="Times New Roman" panose="02020603050405020304" pitchFamily="18" charset="0"/>
              </a:rPr>
              <a:t>50 eV</a:t>
            </a:r>
            <a:r>
              <a:rPr lang="zh-CN" altLang="zh-CN" b="1" kern="100" dirty="0" smtClean="0">
                <a:latin typeface="Times New Roman" panose="02020603050405020304" pitchFamily="18" charset="0"/>
              </a:rPr>
              <a:t>，则</a:t>
            </a:r>
            <a:r>
              <a:rPr lang="en-US" altLang="zh-CN" b="1" kern="100" dirty="0" smtClean="0">
                <a:latin typeface="Times New Roman" panose="02020603050405020304" pitchFamily="18" charset="0"/>
              </a:rPr>
              <a:t>He</a:t>
            </a:r>
            <a:r>
              <a:rPr lang="zh-CN" altLang="zh-CN" b="1" kern="100" baseline="30000" dirty="0" smtClean="0">
                <a:latin typeface="Times New Roman" panose="02020603050405020304" pitchFamily="18" charset="0"/>
              </a:rPr>
              <a:t>＋</a:t>
            </a:r>
            <a:r>
              <a:rPr lang="zh-CN" altLang="zh-CN" b="1" kern="100" dirty="0" smtClean="0">
                <a:latin typeface="Times New Roman" panose="02020603050405020304" pitchFamily="18" charset="0"/>
              </a:rPr>
              <a:t>离子辐射的光谱中，波长最长的谱线对应的跃迁为</a:t>
            </a:r>
            <a:r>
              <a:rPr lang="en-US" altLang="zh-CN" b="1" kern="100" dirty="0" smtClean="0">
                <a:latin typeface="Times New Roman" panose="02020603050405020304" pitchFamily="18" charset="0"/>
              </a:rPr>
              <a:t>(</a:t>
            </a:r>
            <a:r>
              <a:rPr lang="zh-CN" altLang="zh-CN" b="1" kern="100" dirty="0" smtClean="0">
                <a:latin typeface="Times New Roman" panose="02020603050405020304" pitchFamily="18" charset="0"/>
              </a:rPr>
              <a:t>　　</a:t>
            </a:r>
            <a:r>
              <a:rPr lang="en-US" altLang="zh-CN" b="1" kern="100" dirty="0" smtClean="0">
                <a:latin typeface="Times New Roman" panose="02020603050405020304" pitchFamily="18" charset="0"/>
              </a:rPr>
              <a:t>)</a:t>
            </a:r>
            <a:endParaRPr lang="zh-CN" altLang="zh-CN" kern="100" dirty="0" smtClean="0">
              <a:latin typeface="Times New Roman" panose="02020603050405020304" pitchFamily="18" charset="0"/>
            </a:endParaRPr>
          </a:p>
          <a:p>
            <a:pPr indent="0" algn="just">
              <a:lnSpc>
                <a:spcPct val="200000"/>
              </a:lnSpc>
              <a:tabLst>
                <a:tab pos="174625" algn="l"/>
                <a:tab pos="2700338" algn="l"/>
                <a:tab pos="5111750" algn="l"/>
                <a:tab pos="5580063" algn="l"/>
              </a:tabLst>
            </a:pPr>
            <a:r>
              <a:rPr lang="en-US" altLang="zh-CN" b="1" kern="100" dirty="0" smtClean="0">
                <a:latin typeface="Times New Roman" panose="02020603050405020304" pitchFamily="18" charset="0"/>
              </a:rPr>
              <a:t>A</a:t>
            </a:r>
            <a:r>
              <a:rPr lang="zh-CN" altLang="zh-CN" b="1" kern="100" dirty="0" smtClean="0">
                <a:latin typeface="Times New Roman" panose="02020603050405020304" pitchFamily="18" charset="0"/>
              </a:rPr>
              <a:t>．</a:t>
            </a:r>
            <a:r>
              <a:rPr lang="en-US" altLang="zh-CN" b="1" i="1" kern="100" dirty="0" smtClean="0">
                <a:latin typeface="Times New Roman" panose="02020603050405020304" pitchFamily="18" charset="0"/>
              </a:rPr>
              <a:t>n</a:t>
            </a:r>
            <a:r>
              <a:rPr lang="zh-CN" altLang="zh-CN" b="1" kern="100" dirty="0" smtClean="0">
                <a:latin typeface="Times New Roman" panose="02020603050405020304" pitchFamily="18" charset="0"/>
              </a:rPr>
              <a:t>＝</a:t>
            </a:r>
            <a:r>
              <a:rPr lang="en-US" altLang="zh-CN" b="1" kern="100" dirty="0" smtClean="0">
                <a:latin typeface="Times New Roman" panose="02020603050405020304" pitchFamily="18" charset="0"/>
              </a:rPr>
              <a:t>4→</a:t>
            </a:r>
            <a:r>
              <a:rPr lang="en-US" altLang="zh-CN" b="1" i="1" kern="100" dirty="0" smtClean="0">
                <a:latin typeface="Times New Roman" panose="02020603050405020304" pitchFamily="18" charset="0"/>
              </a:rPr>
              <a:t>n</a:t>
            </a:r>
            <a:r>
              <a:rPr lang="zh-CN" altLang="zh-CN" b="1" kern="100" dirty="0" smtClean="0">
                <a:latin typeface="Times New Roman" panose="02020603050405020304" pitchFamily="18" charset="0"/>
              </a:rPr>
              <a:t>＝</a:t>
            </a:r>
            <a:r>
              <a:rPr lang="en-US" altLang="zh-CN" b="1" kern="100" dirty="0" smtClean="0">
                <a:latin typeface="Times New Roman" panose="02020603050405020304" pitchFamily="18" charset="0"/>
              </a:rPr>
              <a:t>3</a:t>
            </a:r>
            <a:r>
              <a:rPr lang="zh-CN" altLang="zh-CN" b="1" kern="100" dirty="0" smtClean="0">
                <a:latin typeface="Times New Roman" panose="02020603050405020304" pitchFamily="18" charset="0"/>
              </a:rPr>
              <a:t>能级</a:t>
            </a:r>
            <a:r>
              <a:rPr lang="zh-CN" altLang="zh-CN" b="1" kern="100" dirty="0" smtClean="0">
                <a:latin typeface="Times New Roman" panose="02020603050405020304" pitchFamily="18" charset="0"/>
                <a:ea typeface="Times New Roman"/>
              </a:rPr>
              <a:t> </a:t>
            </a:r>
            <a:r>
              <a:rPr lang="en-US" altLang="zh-CN" b="1" kern="100" dirty="0" smtClean="0">
                <a:latin typeface="Times New Roman" panose="02020603050405020304" pitchFamily="18" charset="0"/>
                <a:ea typeface="Times New Roman"/>
              </a:rPr>
              <a:t>	B</a:t>
            </a:r>
            <a:r>
              <a:rPr lang="zh-CN" altLang="zh-CN" b="1" kern="100" dirty="0" smtClean="0">
                <a:latin typeface="Times New Roman" panose="02020603050405020304" pitchFamily="18" charset="0"/>
              </a:rPr>
              <a:t>．</a:t>
            </a:r>
            <a:r>
              <a:rPr lang="en-US" altLang="zh-CN" b="1" i="1" kern="100" dirty="0" smtClean="0">
                <a:latin typeface="Times New Roman" panose="02020603050405020304" pitchFamily="18" charset="0"/>
              </a:rPr>
              <a:t>n</a:t>
            </a:r>
            <a:r>
              <a:rPr lang="zh-CN" altLang="zh-CN" b="1" kern="100" dirty="0" smtClean="0">
                <a:latin typeface="Times New Roman" panose="02020603050405020304" pitchFamily="18" charset="0"/>
              </a:rPr>
              <a:t>＝</a:t>
            </a:r>
            <a:r>
              <a:rPr lang="en-US" altLang="zh-CN" b="1" kern="100" dirty="0" smtClean="0">
                <a:latin typeface="Times New Roman" panose="02020603050405020304" pitchFamily="18" charset="0"/>
              </a:rPr>
              <a:t>4→</a:t>
            </a:r>
            <a:r>
              <a:rPr lang="en-US" altLang="zh-CN" b="1" i="1" kern="100" dirty="0" smtClean="0">
                <a:latin typeface="Times New Roman" panose="02020603050405020304" pitchFamily="18" charset="0"/>
              </a:rPr>
              <a:t>n</a:t>
            </a:r>
            <a:r>
              <a:rPr lang="zh-CN" altLang="zh-CN" b="1" kern="100" dirty="0" smtClean="0">
                <a:latin typeface="Times New Roman" panose="02020603050405020304" pitchFamily="18" charset="0"/>
              </a:rPr>
              <a:t>＝</a:t>
            </a:r>
            <a:r>
              <a:rPr lang="en-US" altLang="zh-CN" b="1" kern="100" dirty="0" smtClean="0">
                <a:latin typeface="Times New Roman" panose="02020603050405020304" pitchFamily="18" charset="0"/>
              </a:rPr>
              <a:t>2</a:t>
            </a:r>
            <a:r>
              <a:rPr lang="zh-CN" altLang="zh-CN" b="1" kern="100" dirty="0" smtClean="0">
                <a:latin typeface="Times New Roman" panose="02020603050405020304" pitchFamily="18" charset="0"/>
              </a:rPr>
              <a:t>能级</a:t>
            </a:r>
            <a:endParaRPr lang="zh-CN" altLang="zh-CN" kern="100" dirty="0" smtClean="0">
              <a:latin typeface="Times New Roman" panose="02020603050405020304" pitchFamily="18" charset="0"/>
            </a:endParaRPr>
          </a:p>
          <a:p>
            <a:pPr indent="0" algn="just">
              <a:lnSpc>
                <a:spcPct val="200000"/>
              </a:lnSpc>
              <a:tabLst>
                <a:tab pos="174625" algn="l"/>
                <a:tab pos="2700338" algn="l"/>
                <a:tab pos="5111750" algn="l"/>
                <a:tab pos="5580063" algn="l"/>
              </a:tabLst>
            </a:pPr>
            <a:r>
              <a:rPr lang="en-US" altLang="zh-CN" b="1" kern="100" dirty="0" smtClean="0">
                <a:latin typeface="Times New Roman" panose="02020603050405020304" pitchFamily="18" charset="0"/>
              </a:rPr>
              <a:t>C</a:t>
            </a:r>
            <a:r>
              <a:rPr lang="zh-CN" altLang="zh-CN" b="1" kern="100" dirty="0" smtClean="0">
                <a:latin typeface="Times New Roman" panose="02020603050405020304" pitchFamily="18" charset="0"/>
              </a:rPr>
              <a:t>．</a:t>
            </a:r>
            <a:r>
              <a:rPr lang="en-US" altLang="zh-CN" b="1" i="1" kern="100" dirty="0" smtClean="0">
                <a:latin typeface="Times New Roman" panose="02020603050405020304" pitchFamily="18" charset="0"/>
              </a:rPr>
              <a:t>n</a:t>
            </a:r>
            <a:r>
              <a:rPr lang="zh-CN" altLang="zh-CN" b="1" kern="100" dirty="0" smtClean="0">
                <a:latin typeface="Times New Roman" panose="02020603050405020304" pitchFamily="18" charset="0"/>
              </a:rPr>
              <a:t>＝</a:t>
            </a:r>
            <a:r>
              <a:rPr lang="en-US" altLang="zh-CN" b="1" kern="100" dirty="0" smtClean="0">
                <a:latin typeface="Times New Roman" panose="02020603050405020304" pitchFamily="18" charset="0"/>
              </a:rPr>
              <a:t>3→</a:t>
            </a:r>
            <a:r>
              <a:rPr lang="en-US" altLang="zh-CN" b="1" i="1" kern="100" dirty="0" smtClean="0">
                <a:latin typeface="Times New Roman" panose="02020603050405020304" pitchFamily="18" charset="0"/>
              </a:rPr>
              <a:t>n</a:t>
            </a:r>
            <a:r>
              <a:rPr lang="zh-CN" altLang="zh-CN" b="1" kern="100" dirty="0" smtClean="0">
                <a:latin typeface="Times New Roman" panose="02020603050405020304" pitchFamily="18" charset="0"/>
              </a:rPr>
              <a:t>＝</a:t>
            </a:r>
            <a:r>
              <a:rPr lang="en-US" altLang="zh-CN" b="1" kern="100" dirty="0" smtClean="0">
                <a:latin typeface="Times New Roman" panose="02020603050405020304" pitchFamily="18" charset="0"/>
              </a:rPr>
              <a:t>2</a:t>
            </a:r>
            <a:r>
              <a:rPr lang="zh-CN" altLang="zh-CN" b="1" kern="100" dirty="0" smtClean="0">
                <a:latin typeface="Times New Roman" panose="02020603050405020304" pitchFamily="18" charset="0"/>
              </a:rPr>
              <a:t>能级</a:t>
            </a:r>
            <a:r>
              <a:rPr lang="en-US" altLang="zh-CN" b="1" kern="100" dirty="0" smtClean="0">
                <a:latin typeface="Times New Roman" panose="02020603050405020304" pitchFamily="18" charset="0"/>
              </a:rPr>
              <a:t>  	D</a:t>
            </a:r>
            <a:r>
              <a:rPr lang="zh-CN" altLang="zh-CN" b="1" kern="100" dirty="0" smtClean="0">
                <a:latin typeface="Times New Roman" panose="02020603050405020304" pitchFamily="18" charset="0"/>
              </a:rPr>
              <a:t>．</a:t>
            </a:r>
            <a:r>
              <a:rPr lang="en-US" altLang="zh-CN" b="1" i="1" kern="100" dirty="0" smtClean="0">
                <a:latin typeface="Times New Roman" panose="02020603050405020304" pitchFamily="18" charset="0"/>
              </a:rPr>
              <a:t>n</a:t>
            </a:r>
            <a:r>
              <a:rPr lang="zh-CN" altLang="zh-CN" b="1" kern="100" dirty="0" smtClean="0">
                <a:latin typeface="Times New Roman" panose="02020603050405020304" pitchFamily="18" charset="0"/>
              </a:rPr>
              <a:t>＝</a:t>
            </a:r>
            <a:r>
              <a:rPr lang="en-US" altLang="zh-CN" b="1" kern="100" dirty="0" smtClean="0">
                <a:latin typeface="Times New Roman" panose="02020603050405020304" pitchFamily="18" charset="0"/>
              </a:rPr>
              <a:t>3→</a:t>
            </a:r>
            <a:r>
              <a:rPr lang="en-US" altLang="zh-CN" b="1" i="1" kern="100" dirty="0" smtClean="0">
                <a:latin typeface="Times New Roman" panose="02020603050405020304" pitchFamily="18" charset="0"/>
              </a:rPr>
              <a:t>n</a:t>
            </a:r>
            <a:r>
              <a:rPr lang="zh-CN" altLang="zh-CN" b="1" kern="100" dirty="0" smtClean="0">
                <a:latin typeface="Times New Roman" panose="02020603050405020304" pitchFamily="18" charset="0"/>
              </a:rPr>
              <a:t>＝</a:t>
            </a:r>
            <a:r>
              <a:rPr lang="en-US" altLang="zh-CN" b="1" kern="100" dirty="0" smtClean="0">
                <a:latin typeface="Times New Roman" panose="02020603050405020304" pitchFamily="18" charset="0"/>
              </a:rPr>
              <a:t>1</a:t>
            </a:r>
            <a:r>
              <a:rPr lang="zh-CN" altLang="zh-CN" b="1" kern="100" dirty="0" smtClean="0">
                <a:latin typeface="Times New Roman" panose="02020603050405020304" pitchFamily="18" charset="0"/>
              </a:rPr>
              <a:t>能级</a:t>
            </a:r>
            <a:endParaRPr lang="zh-CN" altLang="zh-CN" kern="100" dirty="0">
              <a:latin typeface="Times New Roman" panose="02020603050405020304" pitchFamily="18" charset="0"/>
            </a:endParaRPr>
          </a:p>
        </p:txBody>
      </p:sp>
      <p:pic>
        <p:nvPicPr>
          <p:cNvPr id="25602" name="Picture 2" descr="\\Rm-042\本地磁盘 (F)\三维设计 物理 选择性必修第三册 粤教版\25GKWLGS-1.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9117681" y="1268760"/>
            <a:ext cx="2740546" cy="2954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对象 3"/>
          <p:cNvGraphicFramePr>
            <a:graphicFrameLocks noChangeAspect="1"/>
          </p:cNvGraphicFramePr>
          <p:nvPr>
            <p:extLst>
              <p:ext uri="{D42A27DB-BD31-4B8C-83A1-F6EECF244321}">
                <p14:modId xmlns:p14="http://schemas.microsoft.com/office/powerpoint/2010/main" val="3888193645"/>
              </p:ext>
            </p:extLst>
          </p:nvPr>
        </p:nvGraphicFramePr>
        <p:xfrm>
          <a:off x="847203" y="1844824"/>
          <a:ext cx="10795000" cy="2073275"/>
        </p:xfrm>
        <a:graphic>
          <a:graphicData uri="http://schemas.openxmlformats.org/presentationml/2006/ole">
            <mc:AlternateContent xmlns:mc="http://schemas.openxmlformats.org/markup-compatibility/2006">
              <mc:Choice xmlns:v="urn:schemas-microsoft-com:vml" Requires="v">
                <p:oleObj spid="_x0000_s26626" name="文档" r:id="rId3" imgW="10897912" imgH="2103251" progId="Word.Document.12">
                  <p:embed/>
                </p:oleObj>
              </mc:Choice>
              <mc:Fallback>
                <p:oleObj name="文档" r:id="rId3" imgW="10897912" imgH="2103251" progId="Word.Document.12">
                  <p:embed/>
                  <p:pic>
                    <p:nvPicPr>
                      <p:cNvPr id="0" name=""/>
                      <p:cNvPicPr/>
                      <p:nvPr/>
                    </p:nvPicPr>
                    <p:blipFill>
                      <a:blip r:embed="rId4"/>
                      <a:stretch>
                        <a:fillRect/>
                      </a:stretch>
                    </p:blipFill>
                    <p:spPr>
                      <a:xfrm>
                        <a:off x="847203" y="1844824"/>
                        <a:ext cx="10795000" cy="2073275"/>
                      </a:xfrm>
                      <a:prstGeom prst="rect">
                        <a:avLst/>
                      </a:prstGeom>
                    </p:spPr>
                  </p:pic>
                </p:oleObj>
              </mc:Fallback>
            </mc:AlternateContent>
          </a:graphicData>
        </a:graphic>
      </p:graphicFrame>
      <p:sp>
        <p:nvSpPr>
          <p:cNvPr id="5" name="矩形 4"/>
          <p:cNvSpPr/>
          <p:nvPr/>
        </p:nvSpPr>
        <p:spPr>
          <a:xfrm>
            <a:off x="768995" y="3990107"/>
            <a:ext cx="1721946" cy="461665"/>
          </a:xfrm>
          <a:prstGeom prst="rect">
            <a:avLst/>
          </a:prstGeom>
        </p:spPr>
        <p:txBody>
          <a:bodyPr wrap="none">
            <a:spAutoFit/>
          </a:bodyPr>
          <a:lstStyle/>
          <a:p>
            <a:r>
              <a:rPr lang="zh-CN" altLang="zh-CN" sz="2400" b="1" kern="100" dirty="0">
                <a:solidFill>
                  <a:srgbClr val="FF0000"/>
                </a:solidFill>
                <a:latin typeface="Times New Roman" panose="02020603050405020304" pitchFamily="18" charset="0"/>
                <a:ea typeface="黑体"/>
                <a:cs typeface="Times New Roman" panose="02020603050405020304" pitchFamily="18" charset="0"/>
              </a:rPr>
              <a:t>答案：</a:t>
            </a:r>
            <a:r>
              <a:rPr lang="zh-CN" altLang="zh-CN" sz="2400" b="1" kern="100" dirty="0">
                <a:latin typeface="Times New Roman" panose="02020603050405020304" pitchFamily="18" charset="0"/>
                <a:ea typeface="Times New Roman"/>
                <a:cs typeface="Times New Roman" panose="02020603050405020304" pitchFamily="18" charset="0"/>
              </a:rPr>
              <a:t> </a:t>
            </a:r>
            <a:r>
              <a:rPr lang="en-US" altLang="zh-CN" sz="2400" b="1" kern="100" dirty="0">
                <a:latin typeface="Times New Roman"/>
                <a:ea typeface="楷体_GB2312"/>
              </a:rPr>
              <a:t>C</a:t>
            </a:r>
            <a:r>
              <a:rPr lang="zh-CN" altLang="zh-CN" sz="2400" b="1" kern="100" dirty="0">
                <a:latin typeface="Times New Roman" panose="02020603050405020304" pitchFamily="18" charset="0"/>
                <a:ea typeface="楷体_GB2312"/>
                <a:cs typeface="Times New Roman" panose="02020603050405020304" pitchFamily="18" charset="0"/>
              </a:rPr>
              <a:t>　</a:t>
            </a:r>
            <a:endParaRPr lang="zh-CN" alt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randombar(horizontal)">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80963" y="980728"/>
            <a:ext cx="10975658" cy="4464498"/>
          </a:xfrm>
        </p:spPr>
        <p:txBody>
          <a:bodyPr/>
          <a:lstStyle/>
          <a:p>
            <a:pPr marL="446088" indent="-446088" algn="just"/>
            <a:r>
              <a:rPr lang="en-US" altLang="zh-CN" b="1" kern="100" dirty="0">
                <a:latin typeface="Times New Roman"/>
                <a:cs typeface="Courier New"/>
              </a:rPr>
              <a:t>2</a:t>
            </a:r>
            <a:r>
              <a:rPr lang="zh-CN" altLang="zh-CN" b="1" kern="100" dirty="0" smtClean="0">
                <a:latin typeface="Times New Roman"/>
                <a:cs typeface="Times New Roman"/>
              </a:rPr>
              <a:t>．如</a:t>
            </a:r>
            <a:r>
              <a:rPr lang="zh-CN" altLang="zh-CN" b="1" kern="100" dirty="0">
                <a:latin typeface="Times New Roman"/>
                <a:cs typeface="Times New Roman"/>
              </a:rPr>
              <a:t>图为氢原子的能级图。大量氢原子处于</a:t>
            </a:r>
            <a:r>
              <a:rPr lang="en-US" altLang="zh-CN" b="1" i="1" kern="100" dirty="0">
                <a:latin typeface="Times New Roman"/>
                <a:cs typeface="Courier New"/>
              </a:rPr>
              <a:t>n</a:t>
            </a:r>
            <a:r>
              <a:rPr lang="zh-CN" altLang="zh-CN" b="1" kern="100" dirty="0">
                <a:latin typeface="Times New Roman"/>
                <a:cs typeface="Times New Roman"/>
              </a:rPr>
              <a:t>＝</a:t>
            </a:r>
            <a:r>
              <a:rPr lang="en-US" altLang="zh-CN" b="1" kern="100" dirty="0">
                <a:latin typeface="Times New Roman"/>
                <a:cs typeface="Courier New"/>
              </a:rPr>
              <a:t>3</a:t>
            </a:r>
            <a:r>
              <a:rPr lang="zh-CN" altLang="zh-CN" b="1" kern="100" dirty="0">
                <a:latin typeface="Times New Roman"/>
                <a:cs typeface="Times New Roman"/>
              </a:rPr>
              <a:t>的激发态，在向低能级跃迁时放出光子，用这些光子照射逸出功为</a:t>
            </a:r>
            <a:r>
              <a:rPr lang="en-US" altLang="zh-CN" b="1" kern="100" dirty="0">
                <a:latin typeface="Times New Roman"/>
                <a:cs typeface="Courier New"/>
              </a:rPr>
              <a:t>2.29 eV</a:t>
            </a:r>
            <a:r>
              <a:rPr lang="zh-CN" altLang="zh-CN" b="1" kern="100" dirty="0">
                <a:latin typeface="Times New Roman"/>
                <a:cs typeface="Times New Roman"/>
              </a:rPr>
              <a:t>的金属钠。下列说法正确的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kern="100" dirty="0">
              <a:cs typeface="Courier New"/>
            </a:endParaRPr>
          </a:p>
          <a:p>
            <a:pPr marL="446088" indent="0" algn="just"/>
            <a:r>
              <a:rPr lang="en-US" altLang="zh-CN" b="1" kern="100" dirty="0">
                <a:latin typeface="Times New Roman"/>
                <a:cs typeface="Courier New"/>
              </a:rPr>
              <a:t>A</a:t>
            </a:r>
            <a:r>
              <a:rPr lang="zh-CN" altLang="zh-CN" b="1" kern="100" dirty="0">
                <a:latin typeface="Times New Roman"/>
                <a:cs typeface="Times New Roman"/>
              </a:rPr>
              <a:t>．逸出光电子的最大初动能为</a:t>
            </a:r>
            <a:r>
              <a:rPr lang="en-US" altLang="zh-CN" b="1" kern="100" dirty="0">
                <a:latin typeface="Times New Roman"/>
                <a:cs typeface="Courier New"/>
              </a:rPr>
              <a:t>10.80 eV</a:t>
            </a:r>
            <a:endParaRPr lang="zh-CN" altLang="zh-CN" kern="100" dirty="0">
              <a:cs typeface="Courier New"/>
            </a:endParaRPr>
          </a:p>
          <a:p>
            <a:pPr marL="446088" indent="0" algn="just"/>
            <a:r>
              <a:rPr lang="en-US" altLang="zh-CN" b="1" kern="100" dirty="0">
                <a:latin typeface="Times New Roman"/>
                <a:cs typeface="Courier New"/>
              </a:rPr>
              <a:t>B</a:t>
            </a:r>
            <a:r>
              <a:rPr lang="zh-CN" altLang="zh-CN" b="1" kern="100" dirty="0">
                <a:latin typeface="Times New Roman"/>
                <a:cs typeface="Times New Roman"/>
              </a:rPr>
              <a:t>．</a:t>
            </a:r>
            <a:r>
              <a:rPr lang="en-US" altLang="zh-CN" b="1" i="1" kern="100" dirty="0">
                <a:latin typeface="Times New Roman"/>
                <a:cs typeface="Courier New"/>
              </a:rPr>
              <a:t>n</a:t>
            </a:r>
            <a:r>
              <a:rPr lang="zh-CN" altLang="zh-CN" b="1" kern="100" dirty="0">
                <a:latin typeface="Times New Roman"/>
                <a:cs typeface="Times New Roman"/>
              </a:rPr>
              <a:t>＝</a:t>
            </a:r>
            <a:r>
              <a:rPr lang="en-US" altLang="zh-CN" b="1" kern="100" dirty="0">
                <a:latin typeface="Times New Roman"/>
                <a:cs typeface="Courier New"/>
              </a:rPr>
              <a:t>3</a:t>
            </a:r>
            <a:r>
              <a:rPr lang="zh-CN" altLang="zh-CN" b="1" kern="100" dirty="0">
                <a:latin typeface="Times New Roman"/>
                <a:cs typeface="Times New Roman"/>
              </a:rPr>
              <a:t>跃迁到</a:t>
            </a:r>
            <a:r>
              <a:rPr lang="en-US" altLang="zh-CN" b="1" i="1" kern="100" dirty="0">
                <a:latin typeface="Times New Roman"/>
                <a:cs typeface="Courier New"/>
              </a:rPr>
              <a:t>n</a:t>
            </a:r>
            <a:r>
              <a:rPr lang="zh-CN" altLang="zh-CN" b="1" kern="100" dirty="0">
                <a:latin typeface="Times New Roman"/>
                <a:cs typeface="Times New Roman"/>
              </a:rPr>
              <a:t>＝</a:t>
            </a:r>
            <a:r>
              <a:rPr lang="en-US" altLang="zh-CN" b="1" kern="100" dirty="0">
                <a:latin typeface="Times New Roman"/>
                <a:cs typeface="Courier New"/>
              </a:rPr>
              <a:t>1</a:t>
            </a:r>
            <a:r>
              <a:rPr lang="zh-CN" altLang="zh-CN" b="1" kern="100" dirty="0">
                <a:latin typeface="Times New Roman"/>
                <a:cs typeface="Times New Roman"/>
              </a:rPr>
              <a:t>放出的光子动量最大</a:t>
            </a:r>
            <a:endParaRPr lang="zh-CN" altLang="zh-CN" kern="100" dirty="0">
              <a:cs typeface="Courier New"/>
            </a:endParaRPr>
          </a:p>
          <a:p>
            <a:pPr marL="446088" indent="0" algn="just"/>
            <a:r>
              <a:rPr lang="en-US" altLang="zh-CN" b="1" kern="100" dirty="0">
                <a:latin typeface="Times New Roman"/>
                <a:cs typeface="Courier New"/>
              </a:rPr>
              <a:t>C</a:t>
            </a:r>
            <a:r>
              <a:rPr lang="zh-CN" altLang="zh-CN" b="1" kern="100" dirty="0">
                <a:latin typeface="Times New Roman"/>
                <a:cs typeface="Times New Roman"/>
              </a:rPr>
              <a:t>．有</a:t>
            </a:r>
            <a:r>
              <a:rPr lang="en-US" altLang="zh-CN" b="1" kern="100" dirty="0">
                <a:latin typeface="Times New Roman"/>
                <a:cs typeface="Courier New"/>
              </a:rPr>
              <a:t>3</a:t>
            </a:r>
            <a:r>
              <a:rPr lang="zh-CN" altLang="zh-CN" b="1" kern="100" dirty="0">
                <a:latin typeface="Times New Roman"/>
                <a:cs typeface="Times New Roman"/>
              </a:rPr>
              <a:t>种频率的光子能使金属钠产生光电效应</a:t>
            </a:r>
            <a:endParaRPr lang="zh-CN" altLang="zh-CN" kern="100" dirty="0">
              <a:cs typeface="Courier New"/>
            </a:endParaRPr>
          </a:p>
          <a:p>
            <a:pPr marL="446088" indent="0" algn="just"/>
            <a:r>
              <a:rPr lang="en-US" altLang="zh-CN" b="1" kern="100" dirty="0">
                <a:latin typeface="Times New Roman"/>
                <a:cs typeface="Courier New"/>
              </a:rPr>
              <a:t>D</a:t>
            </a:r>
            <a:r>
              <a:rPr lang="zh-CN" altLang="zh-CN" b="1" kern="100" dirty="0">
                <a:latin typeface="Times New Roman"/>
                <a:cs typeface="Times New Roman"/>
              </a:rPr>
              <a:t>．用</a:t>
            </a:r>
            <a:r>
              <a:rPr lang="en-US" altLang="zh-CN" b="1" kern="100" dirty="0">
                <a:latin typeface="Times New Roman"/>
                <a:cs typeface="Courier New"/>
              </a:rPr>
              <a:t>0.85 eV</a:t>
            </a:r>
            <a:r>
              <a:rPr lang="zh-CN" altLang="zh-CN" b="1" kern="100" dirty="0">
                <a:latin typeface="Times New Roman"/>
                <a:cs typeface="Times New Roman"/>
              </a:rPr>
              <a:t>的光子照射，氢原子可以跃迁到</a:t>
            </a:r>
            <a:r>
              <a:rPr lang="en-US" altLang="zh-CN" b="1" i="1" kern="100" dirty="0">
                <a:latin typeface="Times New Roman"/>
                <a:cs typeface="Courier New"/>
              </a:rPr>
              <a:t>n</a:t>
            </a:r>
            <a:r>
              <a:rPr lang="zh-CN" altLang="zh-CN" b="1" kern="100" dirty="0">
                <a:latin typeface="Times New Roman"/>
                <a:cs typeface="Times New Roman"/>
              </a:rPr>
              <a:t>＝</a:t>
            </a:r>
            <a:r>
              <a:rPr lang="en-US" altLang="zh-CN" b="1" kern="100" dirty="0">
                <a:latin typeface="Times New Roman"/>
                <a:cs typeface="Courier New"/>
              </a:rPr>
              <a:t>4</a:t>
            </a:r>
            <a:r>
              <a:rPr lang="zh-CN" altLang="zh-CN" b="1" kern="100" dirty="0">
                <a:latin typeface="Times New Roman"/>
                <a:cs typeface="Times New Roman"/>
              </a:rPr>
              <a:t>激发态</a:t>
            </a:r>
            <a:endParaRPr lang="zh-CN" altLang="zh-CN" kern="100" dirty="0">
              <a:cs typeface="Courier New"/>
            </a:endParaRPr>
          </a:p>
        </p:txBody>
      </p:sp>
      <p:pic>
        <p:nvPicPr>
          <p:cNvPr id="21506" name="Picture 2" descr="F:\粤教物理选择性必修三\教师用书word文件\22WLGKZJJ-2.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9065135" y="2924944"/>
            <a:ext cx="2016224" cy="2056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3142514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对象 3"/>
          <p:cNvGraphicFramePr>
            <a:graphicFrameLocks noChangeAspect="1"/>
          </p:cNvGraphicFramePr>
          <p:nvPr>
            <p:extLst>
              <p:ext uri="{D42A27DB-BD31-4B8C-83A1-F6EECF244321}">
                <p14:modId xmlns:p14="http://schemas.microsoft.com/office/powerpoint/2010/main" val="2206188612"/>
              </p:ext>
            </p:extLst>
          </p:nvPr>
        </p:nvGraphicFramePr>
        <p:xfrm>
          <a:off x="1294506" y="1155724"/>
          <a:ext cx="9699625" cy="5081588"/>
        </p:xfrm>
        <a:graphic>
          <a:graphicData uri="http://schemas.openxmlformats.org/presentationml/2006/ole">
            <mc:AlternateContent xmlns:mc="http://schemas.openxmlformats.org/markup-compatibility/2006">
              <mc:Choice xmlns:v="urn:schemas-microsoft-com:vml" Requires="v">
                <p:oleObj spid="_x0000_s22548" name="文档" r:id="rId4" imgW="9731870" imgH="5110916" progId="Word.Document.12">
                  <p:embed/>
                </p:oleObj>
              </mc:Choice>
              <mc:Fallback>
                <p:oleObj name="文档" r:id="rId4" imgW="9731870" imgH="5110916" progId="Word.Document.12">
                  <p:embed/>
                  <p:pic>
                    <p:nvPicPr>
                      <p:cNvPr id="0" name=""/>
                      <p:cNvPicPr/>
                      <p:nvPr/>
                    </p:nvPicPr>
                    <p:blipFill>
                      <a:blip r:embed="rId5"/>
                      <a:stretch>
                        <a:fillRect/>
                      </a:stretch>
                    </p:blipFill>
                    <p:spPr>
                      <a:xfrm>
                        <a:off x="1294506" y="1155724"/>
                        <a:ext cx="9699625" cy="5081588"/>
                      </a:xfrm>
                      <a:prstGeom prst="rect">
                        <a:avLst/>
                      </a:prstGeom>
                    </p:spPr>
                  </p:pic>
                </p:oleObj>
              </mc:Fallback>
            </mc:AlternateContent>
          </a:graphicData>
        </a:graphic>
      </p:graphicFrame>
      <p:sp>
        <p:nvSpPr>
          <p:cNvPr id="6" name="矩形 5"/>
          <p:cNvSpPr/>
          <p:nvPr/>
        </p:nvSpPr>
        <p:spPr>
          <a:xfrm>
            <a:off x="1295275" y="5182492"/>
            <a:ext cx="1704313" cy="461665"/>
          </a:xfrm>
          <a:prstGeom prst="rect">
            <a:avLst/>
          </a:prstGeom>
        </p:spPr>
        <p:txBody>
          <a:bodyPr wrap="none">
            <a:spAutoFit/>
          </a:bodyPr>
          <a:lstStyle/>
          <a:p>
            <a:r>
              <a:rPr lang="zh-CN" altLang="zh-CN" sz="2400" b="1" kern="100" dirty="0">
                <a:solidFill>
                  <a:srgbClr val="FF0000"/>
                </a:solidFill>
                <a:latin typeface="Times New Roman" panose="02020603050405020304" pitchFamily="18" charset="0"/>
                <a:ea typeface="黑体"/>
                <a:cs typeface="Times New Roman" panose="02020603050405020304" pitchFamily="18" charset="0"/>
              </a:rPr>
              <a:t>答案：</a:t>
            </a:r>
            <a:r>
              <a:rPr lang="zh-CN" altLang="zh-CN" sz="2400" b="1" kern="100" dirty="0">
                <a:latin typeface="Times New Roman" panose="02020603050405020304" pitchFamily="18" charset="0"/>
                <a:ea typeface="Times New Roman"/>
                <a:cs typeface="Times New Roman" panose="02020603050405020304" pitchFamily="18" charset="0"/>
              </a:rPr>
              <a:t> </a:t>
            </a:r>
            <a:r>
              <a:rPr lang="en-US" altLang="zh-CN" sz="2400" b="1" kern="100" dirty="0">
                <a:latin typeface="Times New Roman" panose="02020603050405020304" pitchFamily="18" charset="0"/>
                <a:ea typeface="Times New Roman"/>
                <a:cs typeface="Times New Roman" panose="02020603050405020304" pitchFamily="18" charset="0"/>
              </a:rPr>
              <a:t>B</a:t>
            </a:r>
            <a:r>
              <a:rPr lang="zh-CN" altLang="zh-CN" sz="2400" b="1" kern="100" dirty="0">
                <a:latin typeface="Times New Roman" panose="02020603050405020304" pitchFamily="18" charset="0"/>
                <a:ea typeface="楷体_GB2312"/>
                <a:cs typeface="Times New Roman" panose="02020603050405020304" pitchFamily="18" charset="0"/>
              </a:rPr>
              <a:t>　</a:t>
            </a:r>
            <a:endParaRPr lang="zh-CN" alt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80792" y="755982"/>
            <a:ext cx="10975658" cy="4464498"/>
          </a:xfrm>
        </p:spPr>
        <p:txBody>
          <a:bodyPr/>
          <a:lstStyle/>
          <a:p>
            <a:pPr indent="0" algn="just">
              <a:tabLst>
                <a:tab pos="2700655" algn="l"/>
                <a:tab pos="5581015" algn="l"/>
              </a:tabLst>
            </a:pPr>
            <a:r>
              <a:rPr lang="zh-CN" altLang="zh-CN" b="1" kern="100" dirty="0">
                <a:latin typeface="Times New Roman"/>
                <a:ea typeface="黑体"/>
                <a:cs typeface="Times New Roman"/>
              </a:rPr>
              <a:t>一、培养创新意识和创新思维</a:t>
            </a:r>
            <a:endParaRPr lang="zh-CN" altLang="zh-CN" sz="1050" kern="100" dirty="0">
              <a:cs typeface="Courier New"/>
            </a:endParaRPr>
          </a:p>
          <a:p>
            <a:pPr indent="612140" algn="just">
              <a:tabLst>
                <a:tab pos="2700655" algn="l"/>
                <a:tab pos="5581015" algn="l"/>
              </a:tabLst>
            </a:pPr>
            <a:r>
              <a:rPr lang="en-US" altLang="zh-CN" b="1" kern="100" dirty="0">
                <a:latin typeface="Times New Roman"/>
                <a:ea typeface="隶书"/>
                <a:cs typeface="Courier New"/>
              </a:rPr>
              <a:t>(</a:t>
            </a:r>
            <a:r>
              <a:rPr lang="zh-CN" altLang="zh-CN" b="1" kern="100" dirty="0">
                <a:latin typeface="Times New Roman"/>
                <a:ea typeface="隶书"/>
                <a:cs typeface="Times New Roman"/>
              </a:rPr>
              <a:t>选自鲁科</a:t>
            </a:r>
            <a:r>
              <a:rPr lang="zh-CN" altLang="zh-CN" b="1" kern="100" dirty="0" smtClean="0">
                <a:latin typeface="Times New Roman"/>
                <a:ea typeface="隶书"/>
                <a:cs typeface="Times New Roman"/>
              </a:rPr>
              <a:t>版教</a:t>
            </a:r>
            <a:r>
              <a:rPr lang="zh-CN" altLang="zh-CN" b="1" kern="100" dirty="0">
                <a:latin typeface="Times New Roman"/>
                <a:ea typeface="隶书"/>
                <a:cs typeface="Times New Roman"/>
              </a:rPr>
              <a:t>材</a:t>
            </a:r>
            <a:r>
              <a:rPr lang="en-US" altLang="zh-CN" b="1" kern="100" dirty="0">
                <a:cs typeface="Times New Roman"/>
              </a:rPr>
              <a:t>“</a:t>
            </a:r>
            <a:r>
              <a:rPr lang="zh-CN" altLang="zh-CN" b="1" kern="100" dirty="0">
                <a:latin typeface="Times New Roman"/>
                <a:ea typeface="隶书"/>
                <a:cs typeface="Times New Roman"/>
              </a:rPr>
              <a:t>物理聊吧</a:t>
            </a:r>
            <a:r>
              <a:rPr lang="en-US" altLang="zh-CN" b="1" kern="100" dirty="0">
                <a:cs typeface="Times New Roman"/>
              </a:rPr>
              <a:t>”</a:t>
            </a:r>
            <a:r>
              <a:rPr lang="en-US" altLang="zh-CN" b="1" kern="100" dirty="0">
                <a:latin typeface="Times New Roman"/>
                <a:ea typeface="隶书"/>
                <a:cs typeface="Courier New"/>
              </a:rPr>
              <a:t>)</a:t>
            </a:r>
            <a:r>
              <a:rPr lang="zh-CN" altLang="zh-CN" b="1" kern="100" dirty="0">
                <a:latin typeface="Times New Roman"/>
                <a:cs typeface="Times New Roman"/>
              </a:rPr>
              <a:t>当电子从离原子核较近的轨道跃迁到离原子核较远的轨道上时，电子受原子核的作用力怎样变化？电子的电势能怎样变化？在玻尔的氢原子能级公式中，为什么原子的能量是负值？</a:t>
            </a:r>
            <a:endParaRPr lang="zh-CN" altLang="zh-CN" sz="1050" kern="100" dirty="0">
              <a:cs typeface="Courier New"/>
            </a:endParaRPr>
          </a:p>
          <a:p>
            <a:endParaRPr lang="zh-CN" altLang="en-US" dirty="0"/>
          </a:p>
        </p:txBody>
      </p:sp>
      <p:pic>
        <p:nvPicPr>
          <p:cNvPr id="16386" name="Picture 2" descr="新课程学案3培优高素养.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3937347" y="188640"/>
            <a:ext cx="5126644" cy="6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对象 2"/>
          <p:cNvGraphicFramePr>
            <a:graphicFrameLocks noChangeAspect="1"/>
          </p:cNvGraphicFramePr>
          <p:nvPr>
            <p:extLst>
              <p:ext uri="{D42A27DB-BD31-4B8C-83A1-F6EECF244321}">
                <p14:modId xmlns:p14="http://schemas.microsoft.com/office/powerpoint/2010/main" val="467826121"/>
              </p:ext>
            </p:extLst>
          </p:nvPr>
        </p:nvGraphicFramePr>
        <p:xfrm>
          <a:off x="841003" y="3120281"/>
          <a:ext cx="10367962" cy="3621087"/>
        </p:xfrm>
        <a:graphic>
          <a:graphicData uri="http://schemas.openxmlformats.org/presentationml/2006/ole">
            <mc:AlternateContent xmlns:mc="http://schemas.openxmlformats.org/markup-compatibility/2006">
              <mc:Choice xmlns:v="urn:schemas-microsoft-com:vml" Requires="v">
                <p:oleObj spid="_x0000_s16414" name="文档" r:id="rId6" imgW="10367808" imgH="3620565" progId="Word.Document.12">
                  <p:embed/>
                </p:oleObj>
              </mc:Choice>
              <mc:Fallback>
                <p:oleObj name="文档" r:id="rId6" imgW="10367808" imgH="3620565" progId="Word.Document.12">
                  <p:embed/>
                  <p:pic>
                    <p:nvPicPr>
                      <p:cNvPr id="0" name=""/>
                      <p:cNvPicPr/>
                      <p:nvPr/>
                    </p:nvPicPr>
                    <p:blipFill>
                      <a:blip r:embed="rId7"/>
                      <a:stretch>
                        <a:fillRect/>
                      </a:stretch>
                    </p:blipFill>
                    <p:spPr>
                      <a:xfrm>
                        <a:off x="841003" y="3120281"/>
                        <a:ext cx="10367962" cy="3621087"/>
                      </a:xfrm>
                      <a:prstGeom prst="rect">
                        <a:avLst/>
                      </a:prstGeom>
                    </p:spPr>
                  </p:pic>
                </p:oleObj>
              </mc:Fallback>
            </mc:AlternateContent>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08955" y="692696"/>
            <a:ext cx="11665296" cy="5256584"/>
          </a:xfrm>
        </p:spPr>
        <p:txBody>
          <a:bodyPr>
            <a:normAutofit/>
          </a:bodyPr>
          <a:lstStyle/>
          <a:p>
            <a:pPr marL="446088" indent="-446088" algn="just">
              <a:tabLst>
                <a:tab pos="2700655" algn="l"/>
                <a:tab pos="5581015" algn="l"/>
              </a:tabLst>
            </a:pPr>
            <a:r>
              <a:rPr lang="zh-CN" altLang="zh-CN" b="1" kern="100" dirty="0">
                <a:solidFill>
                  <a:schemeClr val="accent2">
                    <a:lumMod val="50000"/>
                  </a:schemeClr>
                </a:solidFill>
                <a:latin typeface="Times New Roman"/>
                <a:ea typeface="黑体"/>
                <a:cs typeface="Times New Roman"/>
              </a:rPr>
              <a:t>二、注重学以致用和思维建模</a:t>
            </a:r>
            <a:endParaRPr lang="zh-CN" altLang="zh-CN" sz="1050" kern="100" dirty="0">
              <a:solidFill>
                <a:schemeClr val="accent2">
                  <a:lumMod val="50000"/>
                </a:schemeClr>
              </a:solidFill>
              <a:cs typeface="Courier New"/>
            </a:endParaRPr>
          </a:p>
          <a:p>
            <a:pPr marL="446088" indent="-446088" algn="just"/>
            <a:r>
              <a:rPr lang="en-US" altLang="zh-CN" b="1" kern="100" dirty="0">
                <a:latin typeface="Times New Roman"/>
                <a:cs typeface="Courier New"/>
              </a:rPr>
              <a:t>1</a:t>
            </a:r>
            <a:r>
              <a:rPr lang="zh-CN" altLang="zh-CN" b="1" kern="100" dirty="0" smtClean="0">
                <a:latin typeface="Times New Roman"/>
                <a:cs typeface="Times New Roman"/>
              </a:rPr>
              <a:t>．目</a:t>
            </a:r>
            <a:r>
              <a:rPr lang="zh-CN" altLang="zh-CN" b="1" kern="100" dirty="0">
                <a:latin typeface="Times New Roman"/>
                <a:cs typeface="Times New Roman"/>
              </a:rPr>
              <a:t>前科学家已经能够制备出能级数</a:t>
            </a:r>
            <a:r>
              <a:rPr lang="en-US" altLang="zh-CN" b="1" i="1" kern="100" dirty="0">
                <a:latin typeface="Times New Roman"/>
                <a:cs typeface="Courier New"/>
              </a:rPr>
              <a:t>n</a:t>
            </a:r>
            <a:r>
              <a:rPr lang="zh-CN" altLang="zh-CN" b="1" kern="100" dirty="0">
                <a:latin typeface="Times New Roman"/>
                <a:cs typeface="Times New Roman"/>
              </a:rPr>
              <a:t>较大的氢原子。氢原子第</a:t>
            </a:r>
            <a:r>
              <a:rPr lang="en-US" altLang="zh-CN" b="1" i="1" kern="100" dirty="0">
                <a:latin typeface="Times New Roman"/>
                <a:cs typeface="Courier New"/>
              </a:rPr>
              <a:t>n</a:t>
            </a:r>
            <a:r>
              <a:rPr lang="zh-CN" altLang="zh-CN" b="1" kern="100" dirty="0">
                <a:latin typeface="Times New Roman"/>
                <a:cs typeface="Times New Roman"/>
              </a:rPr>
              <a:t>能级的能量为</a:t>
            </a:r>
            <a:r>
              <a:rPr lang="en-US" altLang="zh-CN" b="1" i="1" kern="100" dirty="0">
                <a:latin typeface="Times New Roman"/>
                <a:cs typeface="Courier New"/>
              </a:rPr>
              <a:t>E</a:t>
            </a:r>
            <a:r>
              <a:rPr lang="en-US" altLang="zh-CN" b="1" i="1" kern="100" baseline="-25000" dirty="0">
                <a:latin typeface="Times New Roman"/>
                <a:cs typeface="Courier New"/>
              </a:rPr>
              <a:t>n</a:t>
            </a:r>
            <a:r>
              <a:rPr lang="zh-CN" altLang="zh-CN" b="1" kern="100" dirty="0">
                <a:latin typeface="Times New Roman"/>
                <a:cs typeface="Times New Roman"/>
              </a:rPr>
              <a:t>＝，其中</a:t>
            </a:r>
            <a:r>
              <a:rPr lang="en-US" altLang="zh-CN" b="1" i="1" kern="100" dirty="0">
                <a:latin typeface="Times New Roman"/>
                <a:cs typeface="Courier New"/>
              </a:rPr>
              <a:t>E</a:t>
            </a:r>
            <a:r>
              <a:rPr lang="en-US" altLang="zh-CN" b="1" kern="100" baseline="-25000" dirty="0">
                <a:latin typeface="Times New Roman"/>
                <a:cs typeface="Courier New"/>
              </a:rPr>
              <a:t>1</a:t>
            </a:r>
            <a:r>
              <a:rPr lang="zh-CN" altLang="zh-CN" b="1" kern="100" dirty="0">
                <a:latin typeface="Times New Roman"/>
                <a:cs typeface="Times New Roman"/>
              </a:rPr>
              <a:t>＝－</a:t>
            </a:r>
            <a:r>
              <a:rPr lang="en-US" altLang="zh-CN" b="1" kern="100" dirty="0">
                <a:latin typeface="Times New Roman"/>
                <a:cs typeface="Courier New"/>
              </a:rPr>
              <a:t>13.6 eV</a:t>
            </a:r>
            <a:r>
              <a:rPr lang="zh-CN" altLang="zh-CN" b="1" kern="100" dirty="0">
                <a:latin typeface="Times New Roman"/>
                <a:cs typeface="Times New Roman"/>
              </a:rPr>
              <a:t>。如图是按能量排列的电磁波谱，要使</a:t>
            </a:r>
            <a:r>
              <a:rPr lang="en-US" altLang="zh-CN" b="1" i="1" kern="100" dirty="0">
                <a:latin typeface="Times New Roman"/>
                <a:cs typeface="Courier New"/>
              </a:rPr>
              <a:t>n</a:t>
            </a:r>
            <a:r>
              <a:rPr lang="zh-CN" altLang="zh-CN" b="1" kern="100" dirty="0">
                <a:latin typeface="Times New Roman"/>
                <a:cs typeface="Times New Roman"/>
              </a:rPr>
              <a:t>＝</a:t>
            </a:r>
            <a:r>
              <a:rPr lang="en-US" altLang="zh-CN" b="1" kern="100" dirty="0">
                <a:latin typeface="Times New Roman"/>
                <a:cs typeface="Courier New"/>
              </a:rPr>
              <a:t>20</a:t>
            </a:r>
            <a:r>
              <a:rPr lang="zh-CN" altLang="zh-CN" b="1" kern="100" dirty="0">
                <a:latin typeface="Times New Roman"/>
                <a:cs typeface="Times New Roman"/>
              </a:rPr>
              <a:t>的氢原子吸收一个光子后，恰好失去一个电子变成氢离子，被吸收的光子是</a:t>
            </a:r>
            <a:r>
              <a:rPr lang="en-US" altLang="zh-CN" b="1" kern="100" dirty="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kern="100" dirty="0">
              <a:cs typeface="Courier New"/>
            </a:endParaRPr>
          </a:p>
          <a:p>
            <a:pPr marL="446088" indent="-446088"/>
            <a:endParaRPr lang="zh-CN" altLang="en-US" dirty="0"/>
          </a:p>
        </p:txBody>
      </p:sp>
      <p:pic>
        <p:nvPicPr>
          <p:cNvPr id="23554" name="Picture 2" descr="22WLGKGDJ-5.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2470150" y="3140968"/>
            <a:ext cx="6682378" cy="1749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985019" y="5005625"/>
            <a:ext cx="10081120" cy="1015663"/>
          </a:xfrm>
          <a:prstGeom prst="rect">
            <a:avLst/>
          </a:prstGeom>
        </p:spPr>
        <p:txBody>
          <a:bodyPr wrap="square">
            <a:spAutoFit/>
          </a:bodyPr>
          <a:lstStyle/>
          <a:p>
            <a:pPr indent="267970" algn="just">
              <a:lnSpc>
                <a:spcPct val="150000"/>
              </a:lnSpc>
              <a:spcAft>
                <a:spcPts val="0"/>
              </a:spcAft>
            </a:pPr>
            <a:r>
              <a:rPr lang="en-US" altLang="zh-CN" sz="2400" b="1" kern="100" dirty="0">
                <a:latin typeface="Times New Roman"/>
                <a:cs typeface="Courier New"/>
              </a:rPr>
              <a:t>A</a:t>
            </a:r>
            <a:r>
              <a:rPr lang="zh-CN" altLang="zh-CN" sz="2400" b="1" kern="100" dirty="0">
                <a:latin typeface="Times New Roman"/>
                <a:cs typeface="Times New Roman"/>
              </a:rPr>
              <a:t>．红外线波段的光子　　　</a:t>
            </a:r>
            <a:r>
              <a:rPr lang="en-US" altLang="zh-CN" sz="2400" b="1" kern="100" dirty="0" smtClean="0">
                <a:latin typeface="Times New Roman"/>
                <a:cs typeface="Times New Roman"/>
              </a:rPr>
              <a:t>			</a:t>
            </a:r>
            <a:r>
              <a:rPr lang="en-US" altLang="zh-CN" sz="2400" b="1" kern="100" dirty="0" smtClean="0">
                <a:latin typeface="Times New Roman"/>
                <a:cs typeface="Courier New"/>
              </a:rPr>
              <a:t>B</a:t>
            </a:r>
            <a:r>
              <a:rPr lang="zh-CN" altLang="zh-CN" sz="2400" b="1" kern="100" dirty="0">
                <a:latin typeface="Times New Roman"/>
                <a:cs typeface="Times New Roman"/>
              </a:rPr>
              <a:t>．可见光波段的光子</a:t>
            </a:r>
            <a:endParaRPr lang="zh-CN" altLang="zh-CN" sz="2400" kern="100" dirty="0">
              <a:latin typeface="宋体"/>
              <a:cs typeface="Courier New"/>
            </a:endParaRPr>
          </a:p>
          <a:p>
            <a:r>
              <a:rPr lang="en-US" altLang="zh-CN" sz="2400" b="1" kern="100" dirty="0" smtClean="0">
                <a:latin typeface="Times New Roman"/>
              </a:rPr>
              <a:t>    C</a:t>
            </a:r>
            <a:r>
              <a:rPr lang="zh-CN" altLang="zh-CN" sz="2400" b="1" kern="100" dirty="0">
                <a:latin typeface="Times New Roman"/>
                <a:cs typeface="Times New Roman"/>
              </a:rPr>
              <a:t>．紫外线波段的光子</a:t>
            </a:r>
            <a:r>
              <a:rPr lang="en-US" altLang="zh-CN" sz="2400" b="1" kern="100" dirty="0">
                <a:latin typeface="Times New Roman"/>
              </a:rPr>
              <a:t>  </a:t>
            </a:r>
            <a:r>
              <a:rPr lang="en-US" altLang="zh-CN" sz="2400" b="1" kern="100" dirty="0" smtClean="0">
                <a:latin typeface="Times New Roman"/>
              </a:rPr>
              <a:t>				D</a:t>
            </a:r>
            <a:r>
              <a:rPr lang="zh-CN" altLang="zh-CN" sz="2400" b="1" kern="100" dirty="0">
                <a:latin typeface="Times New Roman"/>
                <a:cs typeface="Times New Roman"/>
              </a:rPr>
              <a:t>．</a:t>
            </a:r>
            <a:r>
              <a:rPr lang="en-US" altLang="zh-CN" sz="2400" b="1" kern="100" dirty="0">
                <a:latin typeface="Times New Roman"/>
              </a:rPr>
              <a:t>X</a:t>
            </a:r>
            <a:r>
              <a:rPr lang="zh-CN" altLang="zh-CN" sz="2400" b="1" kern="100" dirty="0">
                <a:latin typeface="Times New Roman"/>
                <a:cs typeface="Times New Roman"/>
              </a:rPr>
              <a:t>射线波段的光子</a:t>
            </a:r>
            <a:endParaRPr lang="zh-CN" altLang="en-US" sz="2400"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对象 3"/>
          <p:cNvGraphicFramePr>
            <a:graphicFrameLocks noChangeAspect="1"/>
          </p:cNvGraphicFramePr>
          <p:nvPr>
            <p:extLst>
              <p:ext uri="{D42A27DB-BD31-4B8C-83A1-F6EECF244321}">
                <p14:modId xmlns:p14="http://schemas.microsoft.com/office/powerpoint/2010/main" val="252035949"/>
              </p:ext>
            </p:extLst>
          </p:nvPr>
        </p:nvGraphicFramePr>
        <p:xfrm>
          <a:off x="1312415" y="1268760"/>
          <a:ext cx="9537700" cy="5370512"/>
        </p:xfrm>
        <a:graphic>
          <a:graphicData uri="http://schemas.openxmlformats.org/presentationml/2006/ole">
            <mc:AlternateContent xmlns:mc="http://schemas.openxmlformats.org/markup-compatibility/2006">
              <mc:Choice xmlns:v="urn:schemas-microsoft-com:vml" Requires="v">
                <p:oleObj spid="_x0000_s24612" name="文档" r:id="rId4" imgW="9529722" imgH="5389576" progId="Word.Document.12">
                  <p:embed/>
                </p:oleObj>
              </mc:Choice>
              <mc:Fallback>
                <p:oleObj name="文档" r:id="rId4" imgW="9529722" imgH="5389576" progId="Word.Document.12">
                  <p:embed/>
                  <p:pic>
                    <p:nvPicPr>
                      <p:cNvPr id="0" name=""/>
                      <p:cNvPicPr/>
                      <p:nvPr/>
                    </p:nvPicPr>
                    <p:blipFill>
                      <a:blip r:embed="rId5"/>
                      <a:stretch>
                        <a:fillRect/>
                      </a:stretch>
                    </p:blipFill>
                    <p:spPr>
                      <a:xfrm>
                        <a:off x="1312415" y="1268760"/>
                        <a:ext cx="9537700" cy="5370512"/>
                      </a:xfrm>
                      <a:prstGeom prst="rect">
                        <a:avLst/>
                      </a:prstGeom>
                    </p:spPr>
                  </p:pic>
                </p:oleObj>
              </mc:Fallback>
            </mc:AlternateContent>
          </a:graphicData>
        </a:graphic>
      </p:graphicFrame>
      <p:graphicFrame>
        <p:nvGraphicFramePr>
          <p:cNvPr id="5" name="对象 4"/>
          <p:cNvGraphicFramePr>
            <a:graphicFrameLocks noChangeAspect="1"/>
          </p:cNvGraphicFramePr>
          <p:nvPr>
            <p:extLst>
              <p:ext uri="{D42A27DB-BD31-4B8C-83A1-F6EECF244321}">
                <p14:modId xmlns:p14="http://schemas.microsoft.com/office/powerpoint/2010/main" val="3717643220"/>
              </p:ext>
            </p:extLst>
          </p:nvPr>
        </p:nvGraphicFramePr>
        <p:xfrm>
          <a:off x="1384423" y="4005064"/>
          <a:ext cx="5268912" cy="396875"/>
        </p:xfrm>
        <a:graphic>
          <a:graphicData uri="http://schemas.openxmlformats.org/presentationml/2006/ole">
            <mc:AlternateContent xmlns:mc="http://schemas.openxmlformats.org/markup-compatibility/2006">
              <mc:Choice xmlns:v="urn:schemas-microsoft-com:vml" Requires="v">
                <p:oleObj spid="_x0000_s24613" name="文档" r:id="rId7" imgW="5269437" imgH="396154" progId="Word.Document.12">
                  <p:embed/>
                </p:oleObj>
              </mc:Choice>
              <mc:Fallback>
                <p:oleObj name="文档" r:id="rId7" imgW="5269437" imgH="396154" progId="Word.Document.12">
                  <p:embed/>
                  <p:pic>
                    <p:nvPicPr>
                      <p:cNvPr id="0" name=""/>
                      <p:cNvPicPr/>
                      <p:nvPr/>
                    </p:nvPicPr>
                    <p:blipFill>
                      <a:blip r:embed="rId8"/>
                      <a:stretch>
                        <a:fillRect/>
                      </a:stretch>
                    </p:blipFill>
                    <p:spPr>
                      <a:xfrm>
                        <a:off x="1384423" y="4005064"/>
                        <a:ext cx="5268912" cy="396875"/>
                      </a:xfrm>
                      <a:prstGeom prst="rect">
                        <a:avLst/>
                      </a:prstGeom>
                    </p:spPr>
                  </p:pic>
                </p:oleObj>
              </mc:Fallback>
            </mc:AlternateContent>
          </a:graphicData>
        </a:graphic>
      </p:graphicFrame>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内容占位符 4"/>
          <p:cNvSpPr>
            <a:spLocks noGrp="1"/>
          </p:cNvSpPr>
          <p:nvPr>
            <p:ph idx="1"/>
          </p:nvPr>
        </p:nvSpPr>
        <p:spPr>
          <a:xfrm>
            <a:off x="609759" y="980728"/>
            <a:ext cx="10975658" cy="4464498"/>
          </a:xfrm>
        </p:spPr>
        <p:txBody>
          <a:bodyPr>
            <a:noAutofit/>
          </a:bodyPr>
          <a:lstStyle/>
          <a:p>
            <a:pPr indent="612140" algn="just">
              <a:tabLst>
                <a:tab pos="3150870" algn="l"/>
              </a:tabLst>
            </a:pPr>
            <a:r>
              <a:rPr lang="en-US" altLang="zh-CN" b="1" kern="100" dirty="0">
                <a:latin typeface="Times New Roman"/>
                <a:cs typeface="Courier New"/>
              </a:rPr>
              <a:t>2.</a:t>
            </a:r>
            <a:r>
              <a:rPr lang="en-US" altLang="zh-CN" b="1" kern="100" dirty="0">
                <a:latin typeface="Times New Roman"/>
                <a:ea typeface="隶书"/>
                <a:cs typeface="Courier New"/>
              </a:rPr>
              <a:t>(2024·</a:t>
            </a:r>
            <a:r>
              <a:rPr lang="zh-CN" altLang="zh-CN" b="1" kern="100" dirty="0">
                <a:latin typeface="Times New Roman"/>
                <a:ea typeface="隶书"/>
                <a:cs typeface="Times New Roman"/>
              </a:rPr>
              <a:t>重庆高考</a:t>
            </a:r>
            <a:r>
              <a:rPr lang="en-US" altLang="zh-CN" b="1" kern="100" dirty="0">
                <a:latin typeface="Times New Roman"/>
                <a:ea typeface="隶书"/>
                <a:cs typeface="Courier New"/>
              </a:rPr>
              <a:t>)</a:t>
            </a:r>
            <a:r>
              <a:rPr lang="en-US" altLang="zh-CN" b="1" kern="100" dirty="0">
                <a:latin typeface="Times New Roman"/>
                <a:cs typeface="Courier New"/>
              </a:rPr>
              <a:t>(</a:t>
            </a:r>
            <a:r>
              <a:rPr lang="zh-CN" altLang="zh-CN" b="1" kern="100" dirty="0">
                <a:latin typeface="Times New Roman"/>
                <a:ea typeface="黑体"/>
                <a:cs typeface="Times New Roman"/>
              </a:rPr>
              <a:t>多选</a:t>
            </a:r>
            <a:r>
              <a:rPr lang="en-US" altLang="zh-CN" b="1" kern="100" dirty="0">
                <a:latin typeface="Times New Roman"/>
                <a:cs typeface="Courier New"/>
              </a:rPr>
              <a:t>)</a:t>
            </a:r>
            <a:r>
              <a:rPr lang="zh-CN" altLang="zh-CN" b="1" kern="100" dirty="0">
                <a:latin typeface="Times New Roman"/>
                <a:cs typeface="Times New Roman"/>
              </a:rPr>
              <a:t>我国太阳探测科学技术试验卫</a:t>
            </a:r>
            <a:r>
              <a:rPr lang="zh-CN" altLang="zh-CN" b="1" kern="100" dirty="0" smtClean="0">
                <a:latin typeface="Times New Roman"/>
                <a:cs typeface="Times New Roman"/>
              </a:rPr>
              <a:t>星</a:t>
            </a:r>
            <a:endParaRPr lang="en-US" altLang="zh-CN" b="1" kern="100" dirty="0" smtClean="0">
              <a:latin typeface="Times New Roman"/>
              <a:cs typeface="Times New Roman"/>
            </a:endParaRPr>
          </a:p>
          <a:p>
            <a:pPr indent="0" algn="just">
              <a:tabLst>
                <a:tab pos="3150870" algn="l"/>
              </a:tabLst>
            </a:pPr>
            <a:r>
              <a:rPr lang="en-US" altLang="zh-CN" b="1" kern="100" dirty="0" smtClean="0">
                <a:cs typeface="Times New Roman"/>
              </a:rPr>
              <a:t>“</a:t>
            </a:r>
            <a:r>
              <a:rPr lang="zh-CN" altLang="zh-CN" b="1" kern="100" dirty="0">
                <a:latin typeface="Times New Roman"/>
                <a:cs typeface="Times New Roman"/>
              </a:rPr>
              <a:t>羲和号</a:t>
            </a:r>
            <a:r>
              <a:rPr lang="en-US" altLang="zh-CN" b="1" kern="100" dirty="0">
                <a:cs typeface="Times New Roman"/>
              </a:rPr>
              <a:t>”</a:t>
            </a:r>
            <a:r>
              <a:rPr lang="zh-CN" altLang="zh-CN" b="1" kern="100" dirty="0">
                <a:latin typeface="Times New Roman"/>
                <a:cs typeface="Times New Roman"/>
              </a:rPr>
              <a:t>在国际上首次成功实现空间太阳</a:t>
            </a:r>
            <a:r>
              <a:rPr lang="en-US" altLang="zh-CN" b="1" kern="100" dirty="0">
                <a:latin typeface="Times New Roman"/>
                <a:cs typeface="Courier New"/>
              </a:rPr>
              <a:t>H</a:t>
            </a:r>
            <a:r>
              <a:rPr lang="en-US" altLang="zh-CN" b="1" kern="100" baseline="-25000" dirty="0">
                <a:latin typeface="Times New Roman"/>
                <a:cs typeface="Courier New"/>
              </a:rPr>
              <a:t>α</a:t>
            </a:r>
            <a:r>
              <a:rPr lang="zh-CN" altLang="zh-CN" b="1" kern="100" dirty="0">
                <a:latin typeface="Times New Roman"/>
                <a:cs typeface="Times New Roman"/>
              </a:rPr>
              <a:t>波段光谱扫</a:t>
            </a:r>
            <a:r>
              <a:rPr lang="zh-CN" altLang="zh-CN" b="1" kern="100" dirty="0" smtClean="0">
                <a:latin typeface="Times New Roman"/>
                <a:cs typeface="Times New Roman"/>
              </a:rPr>
              <a:t>描</a:t>
            </a:r>
            <a:endParaRPr lang="en-US" altLang="zh-CN" b="1" kern="100" dirty="0" smtClean="0">
              <a:latin typeface="Times New Roman"/>
              <a:cs typeface="Times New Roman"/>
            </a:endParaRPr>
          </a:p>
          <a:p>
            <a:pPr indent="0" algn="just">
              <a:tabLst>
                <a:tab pos="3150870" algn="l"/>
              </a:tabLst>
            </a:pPr>
            <a:r>
              <a:rPr lang="zh-CN" altLang="zh-CN" b="1" kern="100" dirty="0" smtClean="0">
                <a:latin typeface="Times New Roman"/>
                <a:cs typeface="Times New Roman"/>
              </a:rPr>
              <a:t>成</a:t>
            </a:r>
            <a:r>
              <a:rPr lang="zh-CN" altLang="zh-CN" b="1" kern="100" dirty="0">
                <a:latin typeface="Times New Roman"/>
                <a:cs typeface="Times New Roman"/>
              </a:rPr>
              <a:t>像。</a:t>
            </a:r>
            <a:r>
              <a:rPr lang="en-US" altLang="zh-CN" b="1" kern="100" dirty="0">
                <a:latin typeface="Times New Roman"/>
                <a:cs typeface="Courier New"/>
              </a:rPr>
              <a:t>H</a:t>
            </a:r>
            <a:r>
              <a:rPr lang="en-US" altLang="zh-CN" b="1" kern="100" baseline="-25000" dirty="0">
                <a:latin typeface="Times New Roman"/>
                <a:cs typeface="Courier New"/>
              </a:rPr>
              <a:t>α</a:t>
            </a:r>
            <a:r>
              <a:rPr lang="zh-CN" altLang="zh-CN" b="1" kern="100" dirty="0">
                <a:latin typeface="Times New Roman"/>
                <a:cs typeface="Times New Roman"/>
              </a:rPr>
              <a:t>和</a:t>
            </a:r>
            <a:r>
              <a:rPr lang="en-US" altLang="zh-CN" b="1" kern="100" dirty="0">
                <a:latin typeface="Times New Roman"/>
                <a:cs typeface="Courier New"/>
              </a:rPr>
              <a:t>H</a:t>
            </a:r>
            <a:r>
              <a:rPr lang="en-US" altLang="zh-CN" b="1" kern="100" baseline="-25000" dirty="0">
                <a:latin typeface="Times New Roman"/>
                <a:cs typeface="Courier New"/>
              </a:rPr>
              <a:t>β</a:t>
            </a:r>
            <a:r>
              <a:rPr lang="zh-CN" altLang="zh-CN" b="1" kern="100" dirty="0">
                <a:latin typeface="Times New Roman"/>
                <a:cs typeface="Times New Roman"/>
              </a:rPr>
              <a:t>分别为氢原子由</a:t>
            </a:r>
            <a:r>
              <a:rPr lang="en-US" altLang="zh-CN" b="1" i="1" kern="100" dirty="0">
                <a:latin typeface="Times New Roman"/>
                <a:cs typeface="Courier New"/>
              </a:rPr>
              <a:t>n</a:t>
            </a:r>
            <a:r>
              <a:rPr lang="zh-CN" altLang="zh-CN" b="1" kern="100" dirty="0">
                <a:latin typeface="Times New Roman"/>
                <a:cs typeface="Times New Roman"/>
              </a:rPr>
              <a:t>＝</a:t>
            </a:r>
            <a:r>
              <a:rPr lang="en-US" altLang="zh-CN" b="1" kern="100" dirty="0">
                <a:latin typeface="Times New Roman"/>
                <a:cs typeface="Courier New"/>
              </a:rPr>
              <a:t>3</a:t>
            </a:r>
            <a:r>
              <a:rPr lang="zh-CN" altLang="zh-CN" b="1" kern="100" dirty="0">
                <a:latin typeface="Times New Roman"/>
                <a:cs typeface="Times New Roman"/>
              </a:rPr>
              <a:t>和</a:t>
            </a:r>
            <a:r>
              <a:rPr lang="en-US" altLang="zh-CN" b="1" i="1" kern="100" dirty="0">
                <a:latin typeface="Times New Roman"/>
                <a:cs typeface="Courier New"/>
              </a:rPr>
              <a:t>n</a:t>
            </a:r>
            <a:r>
              <a:rPr lang="zh-CN" altLang="zh-CN" b="1" kern="100" dirty="0">
                <a:latin typeface="Times New Roman"/>
                <a:cs typeface="Times New Roman"/>
              </a:rPr>
              <a:t>＝</a:t>
            </a:r>
            <a:r>
              <a:rPr lang="en-US" altLang="zh-CN" b="1" kern="100" dirty="0">
                <a:latin typeface="Times New Roman"/>
                <a:cs typeface="Courier New"/>
              </a:rPr>
              <a:t>4</a:t>
            </a:r>
            <a:r>
              <a:rPr lang="zh-CN" altLang="zh-CN" b="1" kern="100" dirty="0">
                <a:latin typeface="Times New Roman"/>
                <a:cs typeface="Times New Roman"/>
              </a:rPr>
              <a:t>能级向</a:t>
            </a:r>
            <a:r>
              <a:rPr lang="en-US" altLang="zh-CN" b="1" i="1" kern="100" dirty="0">
                <a:latin typeface="Times New Roman"/>
                <a:cs typeface="Courier New"/>
              </a:rPr>
              <a:t>n</a:t>
            </a:r>
            <a:r>
              <a:rPr lang="zh-CN" altLang="zh-CN" b="1" kern="100" dirty="0">
                <a:latin typeface="Times New Roman"/>
                <a:cs typeface="Times New Roman"/>
              </a:rPr>
              <a:t>＝</a:t>
            </a:r>
            <a:r>
              <a:rPr lang="en-US" altLang="zh-CN" b="1" kern="100" dirty="0">
                <a:latin typeface="Times New Roman"/>
                <a:cs typeface="Courier New"/>
              </a:rPr>
              <a:t>2</a:t>
            </a:r>
            <a:r>
              <a:rPr lang="zh-CN" altLang="zh-CN" b="1" kern="100" dirty="0">
                <a:latin typeface="Times New Roman"/>
                <a:cs typeface="Times New Roman"/>
              </a:rPr>
              <a:t>能级</a:t>
            </a:r>
            <a:r>
              <a:rPr lang="zh-CN" altLang="zh-CN" b="1" kern="100" dirty="0" smtClean="0">
                <a:latin typeface="Times New Roman"/>
                <a:cs typeface="Times New Roman"/>
              </a:rPr>
              <a:t>跃</a:t>
            </a:r>
            <a:endParaRPr lang="en-US" altLang="zh-CN" b="1" kern="100" dirty="0" smtClean="0">
              <a:latin typeface="Times New Roman"/>
              <a:cs typeface="Times New Roman"/>
            </a:endParaRPr>
          </a:p>
          <a:p>
            <a:pPr indent="0" algn="just">
              <a:tabLst>
                <a:tab pos="3150870" algn="l"/>
              </a:tabLst>
            </a:pPr>
            <a:r>
              <a:rPr lang="zh-CN" altLang="zh-CN" b="1" kern="100" dirty="0" smtClean="0">
                <a:latin typeface="Times New Roman"/>
                <a:cs typeface="Times New Roman"/>
              </a:rPr>
              <a:t>迁产生</a:t>
            </a:r>
            <a:r>
              <a:rPr lang="zh-CN" altLang="zh-CN" b="1" kern="100" dirty="0">
                <a:latin typeface="Times New Roman"/>
                <a:cs typeface="Times New Roman"/>
              </a:rPr>
              <a:t>的谱线</a:t>
            </a:r>
            <a:r>
              <a:rPr lang="en-US" altLang="zh-CN" b="1" kern="100" dirty="0">
                <a:latin typeface="Times New Roman"/>
                <a:cs typeface="Courier New"/>
              </a:rPr>
              <a:t>(</a:t>
            </a:r>
            <a:r>
              <a:rPr lang="zh-CN" altLang="zh-CN" b="1" kern="100" dirty="0">
                <a:latin typeface="Times New Roman"/>
                <a:cs typeface="Times New Roman"/>
              </a:rPr>
              <a:t>如图</a:t>
            </a:r>
            <a:r>
              <a:rPr lang="en-US" altLang="zh-CN" b="1" kern="100" dirty="0">
                <a:latin typeface="Times New Roman"/>
                <a:cs typeface="Courier New"/>
              </a:rPr>
              <a:t>)</a:t>
            </a:r>
            <a:r>
              <a:rPr lang="zh-CN" altLang="zh-CN" b="1" kern="100" dirty="0">
                <a:latin typeface="Times New Roman"/>
                <a:cs typeface="Times New Roman"/>
              </a:rPr>
              <a:t>，则</a:t>
            </a:r>
            <a:r>
              <a:rPr lang="en-US" altLang="zh-CN" b="1" kern="100" dirty="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kern="100" dirty="0">
              <a:cs typeface="Courier New"/>
            </a:endParaRPr>
          </a:p>
          <a:p>
            <a:pPr indent="612140" algn="just">
              <a:tabLst>
                <a:tab pos="3150870" algn="l"/>
              </a:tabLst>
            </a:pPr>
            <a:r>
              <a:rPr lang="en-US" altLang="zh-CN" b="1" kern="100" dirty="0">
                <a:latin typeface="Times New Roman"/>
                <a:cs typeface="Courier New"/>
              </a:rPr>
              <a:t>A</a:t>
            </a:r>
            <a:r>
              <a:rPr lang="zh-CN" altLang="zh-CN" b="1" kern="100" dirty="0">
                <a:latin typeface="Times New Roman"/>
                <a:cs typeface="Times New Roman"/>
              </a:rPr>
              <a:t>．</a:t>
            </a:r>
            <a:r>
              <a:rPr lang="en-US" altLang="zh-CN" b="1" kern="100" dirty="0">
                <a:latin typeface="Times New Roman"/>
                <a:cs typeface="Courier New"/>
              </a:rPr>
              <a:t>H</a:t>
            </a:r>
            <a:r>
              <a:rPr lang="en-US" altLang="zh-CN" b="1" kern="100" baseline="-25000" dirty="0">
                <a:latin typeface="Times New Roman"/>
                <a:cs typeface="Courier New"/>
              </a:rPr>
              <a:t>α</a:t>
            </a:r>
            <a:r>
              <a:rPr lang="zh-CN" altLang="zh-CN" b="1" kern="100" dirty="0">
                <a:latin typeface="Times New Roman"/>
                <a:cs typeface="Times New Roman"/>
              </a:rPr>
              <a:t>的波长比</a:t>
            </a:r>
            <a:r>
              <a:rPr lang="en-US" altLang="zh-CN" b="1" kern="100" dirty="0">
                <a:latin typeface="Times New Roman"/>
                <a:cs typeface="Courier New"/>
              </a:rPr>
              <a:t>H</a:t>
            </a:r>
            <a:r>
              <a:rPr lang="en-US" altLang="zh-CN" b="1" kern="100" baseline="-25000" dirty="0">
                <a:latin typeface="Times New Roman"/>
                <a:cs typeface="Courier New"/>
              </a:rPr>
              <a:t>β</a:t>
            </a:r>
            <a:r>
              <a:rPr lang="zh-CN" altLang="zh-CN" b="1" kern="100" dirty="0">
                <a:latin typeface="Times New Roman"/>
                <a:cs typeface="Times New Roman"/>
              </a:rPr>
              <a:t>的小</a:t>
            </a:r>
            <a:endParaRPr lang="zh-CN" altLang="zh-CN" kern="100" dirty="0">
              <a:cs typeface="Courier New"/>
            </a:endParaRPr>
          </a:p>
          <a:p>
            <a:pPr indent="612140" algn="just">
              <a:tabLst>
                <a:tab pos="3150870" algn="l"/>
              </a:tabLst>
            </a:pPr>
            <a:r>
              <a:rPr lang="en-US" altLang="zh-CN" b="1" kern="100" dirty="0">
                <a:latin typeface="Times New Roman"/>
                <a:cs typeface="Courier New"/>
              </a:rPr>
              <a:t>B</a:t>
            </a:r>
            <a:r>
              <a:rPr lang="zh-CN" altLang="zh-CN" b="1" kern="100" dirty="0">
                <a:latin typeface="Times New Roman"/>
                <a:cs typeface="Times New Roman"/>
              </a:rPr>
              <a:t>．</a:t>
            </a:r>
            <a:r>
              <a:rPr lang="en-US" altLang="zh-CN" b="1" kern="100" dirty="0">
                <a:latin typeface="Times New Roman"/>
                <a:cs typeface="Courier New"/>
              </a:rPr>
              <a:t>H</a:t>
            </a:r>
            <a:r>
              <a:rPr lang="en-US" altLang="zh-CN" b="1" kern="100" baseline="-25000" dirty="0">
                <a:latin typeface="Times New Roman"/>
                <a:cs typeface="Courier New"/>
              </a:rPr>
              <a:t>α</a:t>
            </a:r>
            <a:r>
              <a:rPr lang="zh-CN" altLang="zh-CN" b="1" kern="100" dirty="0">
                <a:latin typeface="Times New Roman"/>
                <a:cs typeface="Times New Roman"/>
              </a:rPr>
              <a:t>的频率比</a:t>
            </a:r>
            <a:r>
              <a:rPr lang="en-US" altLang="zh-CN" b="1" kern="100" dirty="0">
                <a:latin typeface="Times New Roman"/>
                <a:cs typeface="Courier New"/>
              </a:rPr>
              <a:t>H</a:t>
            </a:r>
            <a:r>
              <a:rPr lang="en-US" altLang="zh-CN" b="1" kern="100" baseline="-25000" dirty="0">
                <a:latin typeface="Times New Roman"/>
                <a:cs typeface="Courier New"/>
              </a:rPr>
              <a:t>β</a:t>
            </a:r>
            <a:r>
              <a:rPr lang="zh-CN" altLang="zh-CN" b="1" kern="100" dirty="0">
                <a:latin typeface="Times New Roman"/>
                <a:cs typeface="Times New Roman"/>
              </a:rPr>
              <a:t>的小</a:t>
            </a:r>
            <a:endParaRPr lang="zh-CN" altLang="zh-CN" kern="100" dirty="0">
              <a:cs typeface="Courier New"/>
            </a:endParaRPr>
          </a:p>
          <a:p>
            <a:pPr indent="612140" algn="just">
              <a:tabLst>
                <a:tab pos="3150870" algn="l"/>
              </a:tabLst>
            </a:pPr>
            <a:r>
              <a:rPr lang="en-US" altLang="zh-CN" b="1" kern="100" dirty="0">
                <a:latin typeface="Times New Roman"/>
                <a:cs typeface="Courier New"/>
              </a:rPr>
              <a:t>C</a:t>
            </a:r>
            <a:r>
              <a:rPr lang="zh-CN" altLang="zh-CN" b="1" kern="100" dirty="0">
                <a:latin typeface="Times New Roman"/>
                <a:cs typeface="Times New Roman"/>
              </a:rPr>
              <a:t>．</a:t>
            </a:r>
            <a:r>
              <a:rPr lang="en-US" altLang="zh-CN" b="1" kern="100" dirty="0">
                <a:latin typeface="Times New Roman"/>
                <a:cs typeface="Courier New"/>
              </a:rPr>
              <a:t>H</a:t>
            </a:r>
            <a:r>
              <a:rPr lang="en-US" altLang="zh-CN" b="1" kern="100" baseline="-25000" dirty="0">
                <a:latin typeface="Times New Roman"/>
                <a:cs typeface="Courier New"/>
              </a:rPr>
              <a:t>β</a:t>
            </a:r>
            <a:r>
              <a:rPr lang="zh-CN" altLang="zh-CN" b="1" kern="100" dirty="0">
                <a:latin typeface="Times New Roman"/>
                <a:cs typeface="Times New Roman"/>
              </a:rPr>
              <a:t>对应的光子能量为</a:t>
            </a:r>
            <a:r>
              <a:rPr lang="en-US" altLang="zh-CN" b="1" kern="100" dirty="0">
                <a:latin typeface="Times New Roman"/>
                <a:cs typeface="Courier New"/>
              </a:rPr>
              <a:t>3.4 eV</a:t>
            </a:r>
            <a:endParaRPr lang="zh-CN" altLang="zh-CN" kern="100" dirty="0">
              <a:cs typeface="Courier New"/>
            </a:endParaRPr>
          </a:p>
          <a:p>
            <a:pPr indent="612140" algn="just">
              <a:tabLst>
                <a:tab pos="3150870" algn="l"/>
              </a:tabLst>
            </a:pPr>
            <a:r>
              <a:rPr lang="en-US" altLang="zh-CN" b="1" kern="100" dirty="0">
                <a:latin typeface="Times New Roman"/>
                <a:cs typeface="Courier New"/>
              </a:rPr>
              <a:t>D</a:t>
            </a:r>
            <a:r>
              <a:rPr lang="zh-CN" altLang="zh-CN" b="1" kern="100" dirty="0">
                <a:latin typeface="Times New Roman"/>
                <a:cs typeface="Times New Roman"/>
              </a:rPr>
              <a:t>．</a:t>
            </a:r>
            <a:r>
              <a:rPr lang="en-US" altLang="zh-CN" b="1" kern="100" dirty="0">
                <a:latin typeface="Times New Roman"/>
                <a:cs typeface="Courier New"/>
              </a:rPr>
              <a:t>H</a:t>
            </a:r>
            <a:r>
              <a:rPr lang="en-US" altLang="zh-CN" b="1" kern="100" baseline="-25000" dirty="0">
                <a:latin typeface="Times New Roman"/>
                <a:cs typeface="Courier New"/>
              </a:rPr>
              <a:t>β</a:t>
            </a:r>
            <a:r>
              <a:rPr lang="zh-CN" altLang="zh-CN" b="1" kern="100" dirty="0">
                <a:latin typeface="Times New Roman"/>
                <a:cs typeface="Times New Roman"/>
              </a:rPr>
              <a:t>对应的光子不能使氢原子从基态跃迁到激发态</a:t>
            </a:r>
            <a:endParaRPr lang="zh-CN" altLang="zh-CN" kern="100" dirty="0">
              <a:cs typeface="Courier New"/>
            </a:endParaRPr>
          </a:p>
          <a:p>
            <a:endParaRPr lang="zh-CN" altLang="en-US" dirty="0"/>
          </a:p>
        </p:txBody>
      </p:sp>
      <p:pic>
        <p:nvPicPr>
          <p:cNvPr id="26634" name="Picture 10" descr="\\Rm-013\本地磁盘 (F)\三维设计 物理 选择性必修第三册 粤教版\24WLCQGK-8.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9049915" y="1149079"/>
            <a:ext cx="2683891" cy="3093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内容占位符 4"/>
          <p:cNvSpPr>
            <a:spLocks noGrp="1"/>
          </p:cNvSpPr>
          <p:nvPr>
            <p:ph idx="1"/>
          </p:nvPr>
        </p:nvSpPr>
        <p:spPr>
          <a:xfrm>
            <a:off x="609759" y="1340766"/>
            <a:ext cx="10975658" cy="4464498"/>
          </a:xfrm>
        </p:spPr>
        <p:txBody>
          <a:bodyPr/>
          <a:lstStyle/>
          <a:p>
            <a:pPr indent="612140" algn="just">
              <a:tabLst>
                <a:tab pos="3150870"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氢</a:t>
            </a:r>
            <a:r>
              <a:rPr lang="zh-CN" altLang="zh-CN" b="1" kern="100" dirty="0">
                <a:latin typeface="Times New Roman"/>
                <a:ea typeface="楷体_GB2312"/>
                <a:cs typeface="Times New Roman"/>
              </a:rPr>
              <a:t>原子</a:t>
            </a:r>
            <a:r>
              <a:rPr lang="en-US" altLang="zh-CN" b="1" i="1" kern="100" dirty="0">
                <a:latin typeface="Times New Roman"/>
                <a:ea typeface="楷体_GB2312"/>
                <a:cs typeface="Courier New"/>
              </a:rPr>
              <a:t>n</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3</a:t>
            </a:r>
            <a:r>
              <a:rPr lang="zh-CN" altLang="zh-CN" b="1" kern="100" dirty="0">
                <a:latin typeface="Times New Roman"/>
                <a:ea typeface="楷体_GB2312"/>
                <a:cs typeface="Times New Roman"/>
              </a:rPr>
              <a:t>与</a:t>
            </a:r>
            <a:r>
              <a:rPr lang="en-US" altLang="zh-CN" b="1" i="1" kern="100" dirty="0">
                <a:latin typeface="Times New Roman"/>
                <a:ea typeface="楷体_GB2312"/>
                <a:cs typeface="Courier New"/>
              </a:rPr>
              <a:t>n</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的能级差小于</a:t>
            </a:r>
            <a:r>
              <a:rPr lang="en-US" altLang="zh-CN" b="1" i="1" kern="100" dirty="0">
                <a:latin typeface="Times New Roman"/>
                <a:ea typeface="楷体_GB2312"/>
                <a:cs typeface="Courier New"/>
              </a:rPr>
              <a:t>n</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4</a:t>
            </a:r>
            <a:r>
              <a:rPr lang="zh-CN" altLang="zh-CN" b="1" kern="100" dirty="0">
                <a:latin typeface="Times New Roman"/>
                <a:ea typeface="楷体_GB2312"/>
                <a:cs typeface="Times New Roman"/>
              </a:rPr>
              <a:t>与</a:t>
            </a:r>
            <a:r>
              <a:rPr lang="en-US" altLang="zh-CN" b="1" i="1" kern="100" dirty="0">
                <a:latin typeface="Times New Roman"/>
                <a:ea typeface="楷体_GB2312"/>
                <a:cs typeface="Courier New"/>
              </a:rPr>
              <a:t>n</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的能级差，则</a:t>
            </a:r>
            <a:r>
              <a:rPr lang="en-US" altLang="zh-CN" b="1" kern="100" dirty="0">
                <a:latin typeface="Times New Roman"/>
                <a:ea typeface="楷体_GB2312"/>
                <a:cs typeface="Courier New"/>
              </a:rPr>
              <a:t>H</a:t>
            </a:r>
            <a:r>
              <a:rPr lang="en-US" altLang="zh-CN" b="1" kern="100" baseline="-25000" dirty="0">
                <a:latin typeface="Times New Roman"/>
                <a:ea typeface="楷体_GB2312"/>
                <a:cs typeface="Courier New"/>
              </a:rPr>
              <a:t>α</a:t>
            </a:r>
            <a:r>
              <a:rPr lang="zh-CN" altLang="zh-CN" b="1" kern="100" dirty="0">
                <a:latin typeface="Times New Roman"/>
                <a:ea typeface="楷体_GB2312"/>
                <a:cs typeface="Times New Roman"/>
              </a:rPr>
              <a:t>与</a:t>
            </a:r>
            <a:r>
              <a:rPr lang="en-US" altLang="zh-CN" b="1" kern="100" dirty="0">
                <a:latin typeface="Times New Roman"/>
                <a:ea typeface="楷体_GB2312"/>
                <a:cs typeface="Courier New"/>
              </a:rPr>
              <a:t>H</a:t>
            </a:r>
            <a:r>
              <a:rPr lang="en-US" altLang="zh-CN" b="1" kern="100" baseline="-25000" dirty="0">
                <a:latin typeface="Times New Roman"/>
                <a:ea typeface="楷体_GB2312"/>
                <a:cs typeface="Courier New"/>
              </a:rPr>
              <a:t>β</a:t>
            </a:r>
            <a:r>
              <a:rPr lang="zh-CN" altLang="zh-CN" b="1" kern="100" dirty="0">
                <a:latin typeface="Times New Roman"/>
                <a:ea typeface="楷体_GB2312"/>
                <a:cs typeface="Times New Roman"/>
              </a:rPr>
              <a:t>相比，</a:t>
            </a:r>
            <a:r>
              <a:rPr lang="en-US" altLang="zh-CN" b="1" kern="100" dirty="0">
                <a:latin typeface="Times New Roman"/>
                <a:ea typeface="楷体_GB2312"/>
                <a:cs typeface="Courier New"/>
              </a:rPr>
              <a:t>H</a:t>
            </a:r>
            <a:r>
              <a:rPr lang="en-US" altLang="zh-CN" b="1" kern="100" baseline="-25000" dirty="0">
                <a:latin typeface="Times New Roman"/>
                <a:ea typeface="楷体_GB2312"/>
                <a:cs typeface="Courier New"/>
              </a:rPr>
              <a:t>α</a:t>
            </a:r>
            <a:r>
              <a:rPr lang="zh-CN" altLang="zh-CN" b="1" kern="100" dirty="0">
                <a:latin typeface="Times New Roman"/>
                <a:ea typeface="楷体_GB2312"/>
                <a:cs typeface="Times New Roman"/>
              </a:rPr>
              <a:t>的波长大、频率小，故</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错误，</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正确；</a:t>
            </a:r>
            <a:r>
              <a:rPr lang="en-US" altLang="zh-CN" b="1" kern="100" dirty="0">
                <a:latin typeface="Times New Roman"/>
                <a:ea typeface="楷体_GB2312"/>
                <a:cs typeface="Courier New"/>
              </a:rPr>
              <a:t>H</a:t>
            </a:r>
            <a:r>
              <a:rPr lang="en-US" altLang="zh-CN" b="1" kern="100" baseline="-25000" dirty="0">
                <a:latin typeface="Times New Roman"/>
                <a:ea typeface="楷体_GB2312"/>
                <a:cs typeface="Courier New"/>
              </a:rPr>
              <a:t>β</a:t>
            </a:r>
            <a:r>
              <a:rPr lang="zh-CN" altLang="zh-CN" b="1" kern="100" dirty="0">
                <a:latin typeface="Times New Roman"/>
                <a:ea typeface="楷体_GB2312"/>
                <a:cs typeface="Times New Roman"/>
              </a:rPr>
              <a:t>对应的光子能量为</a:t>
            </a:r>
            <a:r>
              <a:rPr lang="en-US" altLang="zh-CN" b="1" i="1" kern="100" dirty="0">
                <a:latin typeface="Times New Roman"/>
                <a:ea typeface="楷体_GB2312"/>
                <a:cs typeface="Courier New"/>
              </a:rPr>
              <a:t>E</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0.85)eV</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3.40)eV</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2.55 eV</a:t>
            </a:r>
            <a:r>
              <a:rPr lang="zh-CN" altLang="zh-CN" b="1" kern="100" dirty="0">
                <a:latin typeface="Times New Roman"/>
                <a:ea typeface="楷体_GB2312"/>
                <a:cs typeface="Times New Roman"/>
              </a:rPr>
              <a:t>，故</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错误；氢原子从基态跃迁到激发态至少需要能量</a:t>
            </a:r>
            <a:r>
              <a:rPr lang="en-US" altLang="zh-CN" b="1" i="1" kern="100" dirty="0">
                <a:latin typeface="Times New Roman"/>
                <a:ea typeface="楷体_GB2312"/>
                <a:cs typeface="Courier New"/>
              </a:rPr>
              <a:t>E</a:t>
            </a:r>
            <a:r>
              <a:rPr lang="en-US" altLang="zh-CN" b="1" kern="100" dirty="0">
                <a:ea typeface="楷体_GB2312"/>
                <a:cs typeface="Times New Roman"/>
              </a:rPr>
              <a:t>′</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3.40)eV</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13.6)eV</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10.2 eV</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H</a:t>
            </a:r>
            <a:r>
              <a:rPr lang="en-US" altLang="zh-CN" b="1" kern="100" baseline="-25000" dirty="0">
                <a:latin typeface="Times New Roman"/>
                <a:ea typeface="楷体_GB2312"/>
                <a:cs typeface="Courier New"/>
              </a:rPr>
              <a:t>β</a:t>
            </a:r>
            <a:r>
              <a:rPr lang="zh-CN" altLang="zh-CN" b="1" kern="100" dirty="0">
                <a:latin typeface="Times New Roman"/>
                <a:ea typeface="楷体_GB2312"/>
                <a:cs typeface="Times New Roman"/>
              </a:rPr>
              <a:t>对应的光子不能使氢原子从基态跃迁到激发态，故</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正确。</a:t>
            </a:r>
            <a:endParaRPr lang="zh-CN" altLang="zh-CN" sz="1050" kern="100" dirty="0">
              <a:cs typeface="Courier New"/>
            </a:endParaRPr>
          </a:p>
          <a:p>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BD</a:t>
            </a:r>
            <a:r>
              <a:rPr lang="zh-CN" altLang="zh-CN" b="1" kern="100" dirty="0">
                <a:latin typeface="Times New Roman"/>
                <a:ea typeface="楷体_GB2312"/>
                <a:cs typeface="Times New Roman"/>
              </a:rPr>
              <a:t>　</a:t>
            </a:r>
            <a:endParaRPr lang="zh-CN" altLang="en-US" dirty="0"/>
          </a:p>
        </p:txBody>
      </p:sp>
    </p:spTree>
    <p:extLst>
      <p:ext uri="{BB962C8B-B14F-4D97-AF65-F5344CB8AC3E}">
        <p14:creationId xmlns:p14="http://schemas.microsoft.com/office/powerpoint/2010/main" val="2926877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randombar(horizontal)">
                                      <p:cBhvr>
                                        <p:cTn id="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4102961210"/>
              </p:ext>
            </p:extLst>
          </p:nvPr>
        </p:nvGraphicFramePr>
        <p:xfrm>
          <a:off x="1160463" y="1120775"/>
          <a:ext cx="9744075" cy="5191125"/>
        </p:xfrm>
        <a:graphic>
          <a:graphicData uri="http://schemas.openxmlformats.org/presentationml/2006/ole">
            <mc:AlternateContent xmlns:mc="http://schemas.openxmlformats.org/markup-compatibility/2006">
              <mc:Choice xmlns:v="urn:schemas-microsoft-com:vml" Requires="v">
                <p:oleObj spid="_x0000_s4128" name="文档" r:id="rId4" imgW="10660062" imgH="5658661" progId="Word.Document.12">
                  <p:embed/>
                </p:oleObj>
              </mc:Choice>
              <mc:Fallback>
                <p:oleObj name="文档" r:id="rId4" imgW="10660062" imgH="5658661" progId="Word.Document.12">
                  <p:embed/>
                  <p:pic>
                    <p:nvPicPr>
                      <p:cNvPr id="0" name=""/>
                      <p:cNvPicPr/>
                      <p:nvPr/>
                    </p:nvPicPr>
                    <p:blipFill>
                      <a:blip r:embed="rId5"/>
                      <a:stretch>
                        <a:fillRect/>
                      </a:stretch>
                    </p:blipFill>
                    <p:spPr>
                      <a:xfrm>
                        <a:off x="1160463" y="1120775"/>
                        <a:ext cx="9744075" cy="5191125"/>
                      </a:xfrm>
                      <a:prstGeom prst="rect">
                        <a:avLst/>
                      </a:prstGeom>
                    </p:spPr>
                  </p:pic>
                </p:oleObj>
              </mc:Fallback>
            </mc:AlternateContent>
          </a:graphicData>
        </a:graphic>
      </p:graphicFrame>
      <p:sp>
        <p:nvSpPr>
          <p:cNvPr id="5" name="矩形 4"/>
          <p:cNvSpPr/>
          <p:nvPr/>
        </p:nvSpPr>
        <p:spPr>
          <a:xfrm>
            <a:off x="3289275" y="1023119"/>
            <a:ext cx="1422184" cy="461665"/>
          </a:xfrm>
          <a:prstGeom prst="rect">
            <a:avLst/>
          </a:prstGeom>
        </p:spPr>
        <p:txBody>
          <a:bodyPr wrap="none">
            <a:spAutoFit/>
          </a:bodyPr>
          <a:lstStyle/>
          <a:p>
            <a:r>
              <a:rPr lang="zh-CN" altLang="zh-CN" sz="2400" b="1" kern="100" dirty="0">
                <a:solidFill>
                  <a:srgbClr val="FF0000"/>
                </a:solidFill>
                <a:latin typeface="Times New Roman"/>
                <a:cs typeface="Times New Roman"/>
              </a:rPr>
              <a:t>绝大多数</a:t>
            </a:r>
            <a:endParaRPr lang="zh-CN" altLang="en-US" sz="2400" dirty="0"/>
          </a:p>
        </p:txBody>
      </p:sp>
      <p:sp>
        <p:nvSpPr>
          <p:cNvPr id="6" name="矩形 5"/>
          <p:cNvSpPr/>
          <p:nvPr/>
        </p:nvSpPr>
        <p:spPr>
          <a:xfrm>
            <a:off x="1561083" y="1743199"/>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少数</a:t>
            </a:r>
            <a:endParaRPr lang="zh-CN" altLang="en-US" sz="2400" dirty="0"/>
          </a:p>
        </p:txBody>
      </p:sp>
      <p:sp>
        <p:nvSpPr>
          <p:cNvPr id="8" name="矩形 7"/>
          <p:cNvSpPr/>
          <p:nvPr/>
        </p:nvSpPr>
        <p:spPr>
          <a:xfrm>
            <a:off x="9620644" y="1755865"/>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大于</a:t>
            </a:r>
            <a:endParaRPr lang="zh-CN" altLang="en-US" sz="2400" dirty="0"/>
          </a:p>
        </p:txBody>
      </p:sp>
      <p:sp>
        <p:nvSpPr>
          <p:cNvPr id="9" name="矩形 8"/>
          <p:cNvSpPr/>
          <p:nvPr/>
        </p:nvSpPr>
        <p:spPr>
          <a:xfrm>
            <a:off x="4549623" y="2402781"/>
            <a:ext cx="1422184" cy="461665"/>
          </a:xfrm>
          <a:prstGeom prst="rect">
            <a:avLst/>
          </a:prstGeom>
        </p:spPr>
        <p:txBody>
          <a:bodyPr wrap="none">
            <a:spAutoFit/>
          </a:bodyPr>
          <a:lstStyle/>
          <a:p>
            <a:r>
              <a:rPr lang="zh-CN" altLang="zh-CN" sz="2400" b="1" kern="100" dirty="0">
                <a:solidFill>
                  <a:srgbClr val="FF0000"/>
                </a:solidFill>
                <a:latin typeface="Times New Roman"/>
                <a:cs typeface="Times New Roman"/>
              </a:rPr>
              <a:t>撞了回来</a:t>
            </a:r>
            <a:endParaRPr lang="zh-CN" altLang="en-US" sz="2400" dirty="0"/>
          </a:p>
        </p:txBody>
      </p:sp>
      <p:sp>
        <p:nvSpPr>
          <p:cNvPr id="10" name="矩形 9"/>
          <p:cNvSpPr/>
          <p:nvPr/>
        </p:nvSpPr>
        <p:spPr>
          <a:xfrm>
            <a:off x="2713211" y="3501008"/>
            <a:ext cx="1422184" cy="461665"/>
          </a:xfrm>
          <a:prstGeom prst="rect">
            <a:avLst/>
          </a:prstGeom>
        </p:spPr>
        <p:txBody>
          <a:bodyPr wrap="none">
            <a:spAutoFit/>
          </a:bodyPr>
          <a:lstStyle/>
          <a:p>
            <a:r>
              <a:rPr lang="zh-CN" altLang="zh-CN" sz="2400" b="1" kern="100" dirty="0">
                <a:solidFill>
                  <a:srgbClr val="FF0000"/>
                </a:solidFill>
                <a:latin typeface="Times New Roman"/>
                <a:cs typeface="Times New Roman"/>
              </a:rPr>
              <a:t>核式结构</a:t>
            </a:r>
            <a:endParaRPr lang="zh-CN" altLang="en-US" sz="2400" dirty="0"/>
          </a:p>
        </p:txBody>
      </p:sp>
      <p:sp>
        <p:nvSpPr>
          <p:cNvPr id="11" name="矩形 10"/>
          <p:cNvSpPr/>
          <p:nvPr/>
        </p:nvSpPr>
        <p:spPr>
          <a:xfrm>
            <a:off x="8545859" y="4581128"/>
            <a:ext cx="1112805" cy="461665"/>
          </a:xfrm>
          <a:prstGeom prst="rect">
            <a:avLst/>
          </a:prstGeom>
        </p:spPr>
        <p:txBody>
          <a:bodyPr wrap="none">
            <a:spAutoFit/>
          </a:bodyPr>
          <a:lstStyle/>
          <a:p>
            <a:r>
              <a:rPr lang="zh-CN" altLang="zh-CN" sz="2400" b="1" kern="100" dirty="0">
                <a:solidFill>
                  <a:srgbClr val="FF0000"/>
                </a:solidFill>
                <a:latin typeface="Times New Roman"/>
                <a:cs typeface="Times New Roman"/>
              </a:rPr>
              <a:t>原子核</a:t>
            </a:r>
            <a:endParaRPr lang="zh-CN" altLang="en-US" sz="2400" dirty="0"/>
          </a:p>
        </p:txBody>
      </p:sp>
      <p:sp>
        <p:nvSpPr>
          <p:cNvPr id="12" name="矩形 11"/>
          <p:cNvSpPr/>
          <p:nvPr/>
        </p:nvSpPr>
        <p:spPr>
          <a:xfrm>
            <a:off x="2392494" y="5127575"/>
            <a:ext cx="1112805" cy="461665"/>
          </a:xfrm>
          <a:prstGeom prst="rect">
            <a:avLst/>
          </a:prstGeom>
        </p:spPr>
        <p:txBody>
          <a:bodyPr wrap="none">
            <a:spAutoFit/>
          </a:bodyPr>
          <a:lstStyle/>
          <a:p>
            <a:r>
              <a:rPr lang="zh-CN" altLang="zh-CN" sz="2400" b="1" kern="100" dirty="0">
                <a:solidFill>
                  <a:srgbClr val="FF0000"/>
                </a:solidFill>
                <a:latin typeface="Times New Roman"/>
                <a:cs typeface="Times New Roman"/>
              </a:rPr>
              <a:t>正电荷</a:t>
            </a:r>
            <a:endParaRPr lang="zh-CN" altLang="en-US" sz="2400" dirty="0"/>
          </a:p>
        </p:txBody>
      </p:sp>
      <p:sp>
        <p:nvSpPr>
          <p:cNvPr id="14" name="矩形 13"/>
          <p:cNvSpPr/>
          <p:nvPr/>
        </p:nvSpPr>
        <p:spPr>
          <a:xfrm>
            <a:off x="5366170" y="5157191"/>
            <a:ext cx="803425" cy="461665"/>
          </a:xfrm>
          <a:prstGeom prst="rect">
            <a:avLst/>
          </a:prstGeom>
        </p:spPr>
        <p:txBody>
          <a:bodyPr wrap="none">
            <a:spAutoFit/>
          </a:bodyPr>
          <a:lstStyle/>
          <a:p>
            <a:r>
              <a:rPr lang="zh-CN" altLang="zh-CN" sz="2400" b="1" kern="100" dirty="0" smtClean="0">
                <a:solidFill>
                  <a:srgbClr val="FF0000"/>
                </a:solidFill>
                <a:latin typeface="Times New Roman"/>
                <a:cs typeface="Times New Roman"/>
              </a:rPr>
              <a:t>质量</a:t>
            </a:r>
            <a:endParaRPr lang="zh-CN" altLang="en-US" sz="2400" dirty="0"/>
          </a:p>
        </p:txBody>
      </p:sp>
      <p:sp>
        <p:nvSpPr>
          <p:cNvPr id="16" name="矩形 15"/>
          <p:cNvSpPr/>
          <p:nvPr/>
        </p:nvSpPr>
        <p:spPr>
          <a:xfrm>
            <a:off x="6662314" y="5127575"/>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电子</a:t>
            </a:r>
            <a:endParaRPr lang="zh-CN" altLang="en-US" sz="2400" dirty="0"/>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randombar(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randombar(horizontal)">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randombar(horizontal)">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randombar(horizontal)">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randombar(horizontal)">
                                      <p:cBhvr>
                                        <p:cTn id="42" dur="500"/>
                                        <p:tgtEl>
                                          <p:spTgt spid="14"/>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randombar(horizontal)">
                                      <p:cBhvr>
                                        <p:cTn id="4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P spid="9" grpId="0"/>
      <p:bldP spid="10" grpId="0"/>
      <p:bldP spid="11" grpId="0"/>
      <p:bldP spid="12" grpId="0"/>
      <p:bldP spid="14" grpId="0"/>
      <p:bldP spid="1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8161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2007" y="1497547"/>
            <a:ext cx="944421" cy="3513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12">
            <a:hlinkClick r:id="" action="ppaction://hlinkshowjump?jump=nextslide" highlightClick="1"/>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68811" y="1502660"/>
            <a:ext cx="9578899" cy="3495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文本框 816131">
            <a:hlinkClick r:id="rId5" action="ppaction://hlinkfile"/>
          </p:cNvPr>
          <p:cNvSpPr txBox="1"/>
          <p:nvPr/>
        </p:nvSpPr>
        <p:spPr>
          <a:xfrm>
            <a:off x="913011" y="2420888"/>
            <a:ext cx="10371137" cy="1338828"/>
          </a:xfrm>
          <a:prstGeom prst="rect">
            <a:avLst/>
          </a:prstGeom>
          <a:noFill/>
          <a:ln w="9525">
            <a:noFill/>
          </a:ln>
        </p:spPr>
        <p:txBody>
          <a:bodyPr vert="horz" wrap="square" lIns="91440" tIns="45720" rIns="91440" bIns="45720" numCol="1" anchor="t" anchorCtr="0" compatLnSpc="1">
            <a:prstTxWarp prst="textNoShape">
              <a:avLst/>
            </a:prstTxWarp>
            <a:spAutoFit/>
          </a:bodyPr>
          <a:lstStyle/>
          <a:p>
            <a:pPr algn="ctr" fontAlgn="base">
              <a:lnSpc>
                <a:spcPct val="150000"/>
              </a:lnSpc>
              <a:spcBef>
                <a:spcPct val="0"/>
              </a:spcBef>
              <a:spcAft>
                <a:spcPct val="0"/>
              </a:spcAft>
            </a:pPr>
            <a:r>
              <a:rPr lang="zh-CN"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effectLst>
                  <a:outerShdw blurRad="50800" dist="38100" algn="tr" rotWithShape="0">
                    <a:prstClr val="black">
                      <a:alpha val="40000"/>
                    </a:prstClr>
                  </a:outerShdw>
                </a:effectLst>
              </a:rPr>
              <a:t>课时跟踪检测</a:t>
            </a:r>
            <a:r>
              <a:rPr lang="zh-CN"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effectLst>
                  <a:outerShdw blurRad="50800" dist="38100" algn="tr" rotWithShape="0">
                    <a:prstClr val="black">
                      <a:alpha val="40000"/>
                    </a:prstClr>
                  </a:outerShdw>
                </a:effectLst>
              </a:rPr>
              <a:t>见</a:t>
            </a:r>
            <a:r>
              <a:rPr lang="zh-CN"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课时</a:t>
            </a:r>
            <a:r>
              <a:rPr lang="zh-CN" altLang="en-US"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跟踪</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检测</a:t>
            </a:r>
            <a:r>
              <a:rPr lang="zh-CN" altLang="zh-CN" sz="2800" b="1"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a:t>
            </a:r>
            <a:r>
              <a:rPr lang="zh-CN" altLang="en-US" sz="2800" b="1"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十四</a:t>
            </a:r>
            <a:r>
              <a:rPr lang="zh-CN" altLang="zh-CN" sz="2800" b="1"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a:t>
            </a:r>
            <a:r>
              <a:rPr lang="en-US"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endParaRPr lang="en-US"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50000"/>
              </a:lnSpc>
              <a:spcBef>
                <a:spcPct val="0"/>
              </a:spcBef>
              <a:spcAft>
                <a:spcPct val="0"/>
              </a:spcAft>
              <a:buClrTx/>
              <a:buSzTx/>
              <a:buFontTx/>
              <a:buNone/>
              <a:tabLst/>
            </a:pPr>
            <a:r>
              <a:rPr kumimoji="0" lang="zh-CN" altLang="en-US" sz="2600" b="1"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ea typeface="宋体" pitchFamily="2" charset="-122"/>
              </a:rPr>
              <a:t> </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r>
              <a:rPr kumimoji="0" lang="zh-CN" altLang="zh-CN" sz="2600" b="1" i="0" u="none" strike="noStrike" cap="none" normalizeH="0" baseline="0" dirty="0" smtClean="0">
                <a:ln>
                  <a:noFill/>
                </a:ln>
                <a:solidFill>
                  <a:srgbClr val="FF0000"/>
                </a:solidFill>
                <a:effectLst/>
                <a:latin typeface="隶书" pitchFamily="49" charset="-122"/>
                <a:ea typeface="隶书" pitchFamily="49" charset="-122"/>
              </a:rPr>
              <a:t>单击进入电子文档</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endParaRPr kumimoji="0" lang="zh-CN" altLang="zh-CN" sz="1800" b="0" i="0" u="none" strike="noStrike" cap="none" normalizeH="0" baseline="0" dirty="0" smtClean="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3433778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75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1250"/>
                                        <p:tgtEl>
                                          <p:spTgt spid="14"/>
                                        </p:tgtEl>
                                      </p:cBhvr>
                                    </p:animEffect>
                                  </p:childTnLst>
                                </p:cTn>
                              </p:par>
                              <p:par>
                                <p:cTn id="8" presetID="22" presetClass="entr" presetSubtype="8" fill="hold" nodeType="withEffect">
                                  <p:stCondLst>
                                    <p:cond delay="25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12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 y="1590675"/>
            <a:ext cx="12155488" cy="367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879398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692696"/>
            <a:ext cx="10975658" cy="5832648"/>
          </a:xfrm>
        </p:spPr>
        <p:txBody>
          <a:bodyPr>
            <a:normAutofit/>
          </a:bodyPr>
          <a:lstStyle/>
          <a:p>
            <a:pPr marL="266700" indent="-266700" algn="just">
              <a:tabLst>
                <a:tab pos="2700338" algn="l"/>
                <a:tab pos="5580063" algn="l"/>
                <a:tab pos="9863138" algn="l"/>
              </a:tabLst>
            </a:pPr>
            <a:r>
              <a:rPr lang="en-US" altLang="zh-CN" b="1" kern="100" dirty="0">
                <a:latin typeface="Times New Roman"/>
                <a:cs typeface="Courier New"/>
              </a:rPr>
              <a:t>(4)</a:t>
            </a:r>
            <a:r>
              <a:rPr lang="zh-CN" altLang="zh-CN" b="1" kern="100" dirty="0">
                <a:latin typeface="Times New Roman"/>
                <a:cs typeface="Times New Roman"/>
              </a:rPr>
              <a:t>原子核的电荷与尺度</a:t>
            </a:r>
            <a:endParaRPr lang="zh-CN" altLang="zh-CN" sz="1050" kern="100" dirty="0">
              <a:cs typeface="Courier New"/>
            </a:endParaRPr>
          </a:p>
          <a:p>
            <a:pPr marL="266700" indent="-266700" algn="just">
              <a:tabLst>
                <a:tab pos="2700338" algn="l"/>
                <a:tab pos="5580063" algn="l"/>
                <a:tab pos="9863138" algn="l"/>
              </a:tabLst>
            </a:pPr>
            <a:r>
              <a:rPr lang="en-US" altLang="zh-CN" b="1" kern="100" dirty="0" smtClean="0">
                <a:cs typeface="宋体"/>
              </a:rPr>
              <a:t>	</a:t>
            </a:r>
            <a:r>
              <a:rPr lang="zh-CN" altLang="zh-CN" b="1" kern="100" dirty="0" smtClean="0">
                <a:cs typeface="宋体"/>
              </a:rPr>
              <a:t>①</a:t>
            </a:r>
            <a:r>
              <a:rPr lang="zh-CN" altLang="zh-CN" b="1" kern="100" dirty="0">
                <a:latin typeface="Times New Roman"/>
                <a:cs typeface="Times New Roman"/>
              </a:rPr>
              <a:t>原子核的电荷数非常接近它们</a:t>
            </a:r>
            <a:r>
              <a:rPr lang="zh-CN" altLang="zh-CN" b="1" kern="100" dirty="0" smtClean="0">
                <a:latin typeface="Times New Roman"/>
                <a:cs typeface="Times New Roman"/>
              </a:rPr>
              <a:t>的</a:t>
            </a:r>
            <a:r>
              <a:rPr lang="en-US" altLang="zh-CN" b="1" kern="100" dirty="0" smtClean="0">
                <a:latin typeface="Times New Roman"/>
                <a:cs typeface="Times New Roman"/>
              </a:rPr>
              <a:t>__________</a:t>
            </a:r>
            <a:r>
              <a:rPr lang="zh-CN" altLang="zh-CN" b="1" kern="100" dirty="0" smtClean="0">
                <a:latin typeface="Times New Roman"/>
                <a:cs typeface="Times New Roman"/>
              </a:rPr>
              <a:t>。</a:t>
            </a:r>
            <a:endParaRPr lang="zh-CN" altLang="zh-CN" sz="1050" kern="100" dirty="0">
              <a:cs typeface="Courier New"/>
            </a:endParaRPr>
          </a:p>
          <a:p>
            <a:pPr marL="266700" indent="-266700" algn="just">
              <a:tabLst>
                <a:tab pos="2700338" algn="l"/>
                <a:tab pos="5580063" algn="l"/>
                <a:tab pos="9863138" algn="l"/>
              </a:tabLst>
            </a:pPr>
            <a:r>
              <a:rPr lang="en-US" altLang="zh-CN" b="1" kern="100" dirty="0" smtClean="0">
                <a:cs typeface="宋体"/>
              </a:rPr>
              <a:t>	</a:t>
            </a:r>
            <a:r>
              <a:rPr lang="zh-CN" altLang="zh-CN" b="1" kern="100" dirty="0" smtClean="0">
                <a:cs typeface="宋体"/>
              </a:rPr>
              <a:t>②</a:t>
            </a:r>
            <a:r>
              <a:rPr lang="zh-CN" altLang="zh-CN" b="1" kern="100" dirty="0">
                <a:latin typeface="Times New Roman"/>
                <a:cs typeface="Times New Roman"/>
              </a:rPr>
              <a:t>原子核是由质子和中子组成的，原子核的电荷数就是核中</a:t>
            </a:r>
            <a:r>
              <a:rPr lang="zh-CN" altLang="zh-CN" b="1" kern="100" dirty="0" smtClean="0">
                <a:latin typeface="Times New Roman"/>
                <a:cs typeface="Times New Roman"/>
              </a:rPr>
              <a:t>的</a:t>
            </a:r>
            <a:r>
              <a:rPr lang="en-US" altLang="zh-CN" b="1" kern="100" dirty="0" smtClean="0">
                <a:latin typeface="Times New Roman"/>
                <a:cs typeface="Times New Roman"/>
              </a:rPr>
              <a:t>_____</a:t>
            </a:r>
            <a:r>
              <a:rPr lang="zh-CN" altLang="zh-CN" b="1" kern="100" dirty="0" smtClean="0">
                <a:latin typeface="Times New Roman"/>
                <a:cs typeface="Times New Roman"/>
              </a:rPr>
              <a:t>数</a:t>
            </a:r>
            <a:r>
              <a:rPr lang="zh-CN" altLang="zh-CN" b="1" kern="100" dirty="0">
                <a:latin typeface="Times New Roman"/>
                <a:cs typeface="Times New Roman"/>
              </a:rPr>
              <a:t>。</a:t>
            </a:r>
            <a:endParaRPr lang="zh-CN" altLang="zh-CN" sz="1050" kern="100" dirty="0">
              <a:cs typeface="Courier New"/>
            </a:endParaRPr>
          </a:p>
          <a:p>
            <a:pPr marL="266700" indent="-266700" algn="just">
              <a:tabLst>
                <a:tab pos="2700338" algn="l"/>
                <a:tab pos="5580063" algn="l"/>
                <a:tab pos="9863138" algn="l"/>
              </a:tabLst>
            </a:pPr>
            <a:r>
              <a:rPr lang="en-US" altLang="zh-CN" b="1" kern="100" dirty="0" smtClean="0">
                <a:cs typeface="宋体"/>
              </a:rPr>
              <a:t>	</a:t>
            </a:r>
            <a:r>
              <a:rPr lang="zh-CN" altLang="zh-CN" b="1" kern="100" dirty="0" smtClean="0">
                <a:cs typeface="宋体"/>
              </a:rPr>
              <a:t>③</a:t>
            </a:r>
            <a:r>
              <a:rPr lang="zh-CN" altLang="zh-CN" b="1" kern="100" dirty="0">
                <a:latin typeface="Times New Roman"/>
                <a:cs typeface="Times New Roman"/>
              </a:rPr>
              <a:t>原子核的半径的数量级为</a:t>
            </a:r>
            <a:r>
              <a:rPr lang="en-US" altLang="zh-CN" b="1" kern="100" dirty="0">
                <a:latin typeface="Times New Roman"/>
                <a:cs typeface="Courier New"/>
              </a:rPr>
              <a:t>10</a:t>
            </a:r>
            <a:r>
              <a:rPr lang="zh-CN" altLang="zh-CN" b="1" kern="100" baseline="30000" dirty="0">
                <a:latin typeface="Times New Roman"/>
                <a:cs typeface="Times New Roman"/>
              </a:rPr>
              <a:t>－</a:t>
            </a:r>
            <a:r>
              <a:rPr lang="en-US" altLang="zh-CN" b="1" kern="100" baseline="30000" dirty="0">
                <a:latin typeface="Times New Roman"/>
                <a:cs typeface="Courier New"/>
              </a:rPr>
              <a:t>15</a:t>
            </a:r>
            <a:r>
              <a:rPr lang="zh-CN" altLang="zh-CN" b="1" kern="100" dirty="0">
                <a:latin typeface="Times New Roman"/>
                <a:cs typeface="Times New Roman"/>
              </a:rPr>
              <a:t>～</a:t>
            </a:r>
            <a:r>
              <a:rPr lang="en-US" altLang="zh-CN" b="1" kern="100" dirty="0">
                <a:latin typeface="Times New Roman"/>
                <a:cs typeface="Courier New"/>
              </a:rPr>
              <a:t>10</a:t>
            </a:r>
            <a:r>
              <a:rPr lang="zh-CN" altLang="zh-CN" b="1" kern="100" baseline="30000" dirty="0">
                <a:latin typeface="Times New Roman"/>
                <a:cs typeface="Times New Roman"/>
              </a:rPr>
              <a:t>－</a:t>
            </a:r>
            <a:r>
              <a:rPr lang="en-US" altLang="zh-CN" b="1" kern="100" baseline="30000" dirty="0">
                <a:latin typeface="Times New Roman"/>
                <a:cs typeface="Courier New"/>
              </a:rPr>
              <a:t>14</a:t>
            </a:r>
            <a:r>
              <a:rPr lang="en-US" altLang="zh-CN" b="1" kern="100" dirty="0">
                <a:latin typeface="Times New Roman"/>
                <a:cs typeface="Courier New"/>
              </a:rPr>
              <a:t> m</a:t>
            </a:r>
            <a:r>
              <a:rPr lang="zh-CN" altLang="zh-CN" b="1" kern="100" dirty="0">
                <a:latin typeface="Times New Roman"/>
                <a:cs typeface="Times New Roman"/>
              </a:rPr>
              <a:t>，而原子半径的数量级大约是</a:t>
            </a:r>
            <a:r>
              <a:rPr lang="en-US" altLang="zh-CN" b="1" kern="100" dirty="0">
                <a:latin typeface="Times New Roman"/>
                <a:cs typeface="Courier New"/>
              </a:rPr>
              <a:t>10</a:t>
            </a:r>
            <a:r>
              <a:rPr lang="zh-CN" altLang="zh-CN" b="1" kern="100" baseline="30000" dirty="0">
                <a:latin typeface="Times New Roman"/>
                <a:cs typeface="Times New Roman"/>
              </a:rPr>
              <a:t>－</a:t>
            </a:r>
            <a:r>
              <a:rPr lang="en-US" altLang="zh-CN" b="1" kern="100" baseline="30000" dirty="0">
                <a:latin typeface="Times New Roman"/>
                <a:cs typeface="Courier New"/>
              </a:rPr>
              <a:t>10</a:t>
            </a:r>
            <a:r>
              <a:rPr lang="en-US" altLang="zh-CN" b="1" kern="100" dirty="0">
                <a:latin typeface="Times New Roman"/>
                <a:cs typeface="Courier New"/>
              </a:rPr>
              <a:t> m</a:t>
            </a:r>
            <a:r>
              <a:rPr lang="zh-CN" altLang="zh-CN" b="1" kern="100" dirty="0">
                <a:latin typeface="Times New Roman"/>
                <a:cs typeface="Times New Roman"/>
              </a:rPr>
              <a:t>，可见原子内部是十分</a:t>
            </a:r>
            <a:r>
              <a:rPr lang="en-US" altLang="zh-CN" b="1" kern="100" dirty="0">
                <a:cs typeface="Times New Roman"/>
              </a:rPr>
              <a:t>“</a:t>
            </a:r>
            <a:r>
              <a:rPr lang="zh-CN" altLang="zh-CN" b="1" kern="100" dirty="0">
                <a:latin typeface="Times New Roman"/>
                <a:cs typeface="Times New Roman"/>
              </a:rPr>
              <a:t>空旷</a:t>
            </a:r>
            <a:r>
              <a:rPr lang="en-US" altLang="zh-CN" b="1" kern="100" dirty="0">
                <a:cs typeface="Times New Roman"/>
              </a:rPr>
              <a:t>”</a:t>
            </a:r>
            <a:r>
              <a:rPr lang="zh-CN" altLang="zh-CN" b="1" kern="100" dirty="0">
                <a:latin typeface="Times New Roman"/>
                <a:cs typeface="Times New Roman"/>
              </a:rPr>
              <a:t>的。</a:t>
            </a:r>
            <a:endParaRPr lang="zh-CN" altLang="zh-CN" sz="1050" kern="100" dirty="0">
              <a:cs typeface="Courier New"/>
            </a:endParaRPr>
          </a:p>
          <a:p>
            <a:pPr marL="266700" indent="-266700" algn="just">
              <a:tabLst>
                <a:tab pos="2700338" algn="l"/>
                <a:tab pos="5580063" algn="l"/>
                <a:tab pos="9863138" algn="l"/>
              </a:tabLst>
            </a:pPr>
            <a:r>
              <a:rPr lang="en-US" altLang="zh-CN" b="1" kern="100" dirty="0">
                <a:latin typeface="Times New Roman"/>
                <a:cs typeface="Courier New"/>
              </a:rPr>
              <a:t>2</a:t>
            </a:r>
            <a:r>
              <a:rPr lang="zh-CN" altLang="zh-CN" b="1" kern="100" dirty="0">
                <a:latin typeface="Times New Roman"/>
                <a:cs typeface="Times New Roman"/>
              </a:rPr>
              <a:t>．判一判</a:t>
            </a:r>
            <a:endParaRPr lang="zh-CN" altLang="zh-CN" sz="1050" kern="100" dirty="0">
              <a:cs typeface="Courier New"/>
            </a:endParaRPr>
          </a:p>
          <a:p>
            <a:pPr marL="266700" indent="-266700" algn="just">
              <a:tabLst>
                <a:tab pos="2700338" algn="l"/>
                <a:tab pos="5580063" algn="l"/>
                <a:tab pos="9863138" algn="l"/>
              </a:tabLst>
            </a:pPr>
            <a:r>
              <a:rPr lang="en-US" altLang="zh-CN" b="1" kern="100" dirty="0">
                <a:latin typeface="Times New Roman"/>
                <a:cs typeface="Courier New"/>
              </a:rPr>
              <a:t>(1)α</a:t>
            </a:r>
            <a:r>
              <a:rPr lang="zh-CN" altLang="zh-CN" b="1" kern="100" dirty="0">
                <a:latin typeface="Times New Roman"/>
                <a:cs typeface="Times New Roman"/>
              </a:rPr>
              <a:t>粒子散射实验证明了汤姆孙的原子模型是符合事实的</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marL="266700" indent="-266700" algn="just">
              <a:tabLst>
                <a:tab pos="2700338" algn="l"/>
                <a:tab pos="5580063" algn="l"/>
                <a:tab pos="9863138" algn="l"/>
              </a:tabLst>
            </a:pPr>
            <a:r>
              <a:rPr lang="en-US" altLang="zh-CN" b="1" kern="100" dirty="0">
                <a:latin typeface="Times New Roman"/>
                <a:cs typeface="Courier New"/>
              </a:rPr>
              <a:t>(2)α</a:t>
            </a:r>
            <a:r>
              <a:rPr lang="zh-CN" altLang="zh-CN" b="1" kern="100" dirty="0">
                <a:latin typeface="Times New Roman"/>
                <a:cs typeface="Times New Roman"/>
              </a:rPr>
              <a:t>粒子散射实验中大多数</a:t>
            </a:r>
            <a:r>
              <a:rPr lang="en-US" altLang="zh-CN" b="1" kern="100" dirty="0">
                <a:latin typeface="Times New Roman"/>
                <a:cs typeface="Courier New"/>
              </a:rPr>
              <a:t>α</a:t>
            </a:r>
            <a:r>
              <a:rPr lang="zh-CN" altLang="zh-CN" b="1" kern="100" dirty="0">
                <a:latin typeface="Times New Roman"/>
                <a:cs typeface="Times New Roman"/>
              </a:rPr>
              <a:t>粒子发生了大角度偏转或反弹</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marL="266700" indent="-266700" algn="just">
              <a:tabLst>
                <a:tab pos="2700338" algn="l"/>
                <a:tab pos="5580063" algn="l"/>
                <a:tab pos="9863138" algn="l"/>
              </a:tabLst>
            </a:pPr>
            <a:r>
              <a:rPr lang="en-US" altLang="zh-CN" b="1" kern="100" dirty="0">
                <a:latin typeface="Times New Roman"/>
                <a:cs typeface="Courier New"/>
              </a:rPr>
              <a:t>(3)α</a:t>
            </a:r>
            <a:r>
              <a:rPr lang="zh-CN" altLang="zh-CN" b="1" kern="100" dirty="0">
                <a:latin typeface="Times New Roman"/>
                <a:cs typeface="Times New Roman"/>
              </a:rPr>
              <a:t>粒子大角度的偏转是电子造成的</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marL="266700" indent="-266700">
              <a:tabLst>
                <a:tab pos="2700338" algn="l"/>
                <a:tab pos="5580063" algn="l"/>
                <a:tab pos="9863138" algn="l"/>
              </a:tabLst>
            </a:pPr>
            <a:endParaRPr lang="zh-CN" altLang="en-US" dirty="0"/>
          </a:p>
        </p:txBody>
      </p:sp>
      <p:sp>
        <p:nvSpPr>
          <p:cNvPr id="4" name="矩形 3"/>
          <p:cNvSpPr/>
          <p:nvPr/>
        </p:nvSpPr>
        <p:spPr>
          <a:xfrm>
            <a:off x="5665539" y="1383159"/>
            <a:ext cx="1422184" cy="461665"/>
          </a:xfrm>
          <a:prstGeom prst="rect">
            <a:avLst/>
          </a:prstGeom>
        </p:spPr>
        <p:txBody>
          <a:bodyPr wrap="none">
            <a:spAutoFit/>
          </a:bodyPr>
          <a:lstStyle/>
          <a:p>
            <a:r>
              <a:rPr lang="zh-CN" altLang="zh-CN" sz="2400" b="1" kern="100" dirty="0">
                <a:solidFill>
                  <a:srgbClr val="FF0000"/>
                </a:solidFill>
                <a:latin typeface="Times New Roman"/>
                <a:cs typeface="Times New Roman"/>
              </a:rPr>
              <a:t>原子序数</a:t>
            </a:r>
            <a:endParaRPr lang="zh-CN" altLang="en-US" dirty="0"/>
          </a:p>
        </p:txBody>
      </p:sp>
      <p:sp>
        <p:nvSpPr>
          <p:cNvPr id="5" name="矩形 4"/>
          <p:cNvSpPr/>
          <p:nvPr/>
        </p:nvSpPr>
        <p:spPr>
          <a:xfrm>
            <a:off x="9193931" y="2031231"/>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质子</a:t>
            </a:r>
            <a:endParaRPr lang="zh-CN" altLang="en-US" dirty="0"/>
          </a:p>
        </p:txBody>
      </p:sp>
      <p:sp>
        <p:nvSpPr>
          <p:cNvPr id="6" name="矩形 5"/>
          <p:cNvSpPr/>
          <p:nvPr/>
        </p:nvSpPr>
        <p:spPr>
          <a:xfrm>
            <a:off x="10634091" y="4509120"/>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
        <p:nvSpPr>
          <p:cNvPr id="7" name="矩形 6"/>
          <p:cNvSpPr/>
          <p:nvPr/>
        </p:nvSpPr>
        <p:spPr>
          <a:xfrm>
            <a:off x="10645148" y="5085184"/>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
        <p:nvSpPr>
          <p:cNvPr id="8" name="矩形 7"/>
          <p:cNvSpPr/>
          <p:nvPr/>
        </p:nvSpPr>
        <p:spPr>
          <a:xfrm>
            <a:off x="10645148" y="5733256"/>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randombar(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randombar(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randombar(horizontal)">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480963" y="332656"/>
            <a:ext cx="11176460" cy="6264696"/>
          </a:xfrm>
        </p:spPr>
        <p:txBody>
          <a:bodyPr>
            <a:normAutofit lnSpcReduction="10000"/>
          </a:bodyPr>
          <a:lstStyle/>
          <a:p>
            <a:pPr marL="452438" indent="-452438" algn="just">
              <a:tabLst>
                <a:tab pos="2700655" algn="l"/>
                <a:tab pos="5581015" algn="l"/>
              </a:tabLst>
            </a:pPr>
            <a:r>
              <a:rPr lang="en-US" altLang="zh-CN" b="1" kern="100" dirty="0">
                <a:latin typeface="Times New Roman"/>
                <a:cs typeface="Courier New"/>
              </a:rPr>
              <a:t>3</a:t>
            </a:r>
            <a:r>
              <a:rPr lang="zh-CN" altLang="zh-CN" b="1" kern="100" dirty="0">
                <a:latin typeface="Times New Roman"/>
                <a:cs typeface="Times New Roman"/>
              </a:rPr>
              <a:t>．选一选</a:t>
            </a:r>
            <a:r>
              <a:rPr lang="zh-CN" altLang="zh-CN" sz="1050" kern="100" dirty="0">
                <a:cs typeface="Courier New"/>
              </a:rPr>
              <a:t> </a:t>
            </a:r>
          </a:p>
          <a:p>
            <a:pPr marL="452438" indent="0" algn="just">
              <a:tabLst>
                <a:tab pos="2700655" algn="l"/>
                <a:tab pos="5581015" algn="l"/>
              </a:tabLst>
            </a:pPr>
            <a:r>
              <a:rPr lang="zh-CN" altLang="zh-CN" b="1" kern="100" dirty="0">
                <a:latin typeface="Times New Roman"/>
                <a:cs typeface="Times New Roman"/>
              </a:rPr>
              <a:t>如图所示为</a:t>
            </a:r>
            <a:r>
              <a:rPr lang="en-US" altLang="zh-CN" b="1" kern="100" dirty="0">
                <a:latin typeface="Times New Roman"/>
                <a:cs typeface="Courier New"/>
              </a:rPr>
              <a:t>α</a:t>
            </a:r>
            <a:r>
              <a:rPr lang="zh-CN" altLang="zh-CN" b="1" kern="100" dirty="0">
                <a:latin typeface="Times New Roman"/>
                <a:cs typeface="Times New Roman"/>
              </a:rPr>
              <a:t>粒子散射实验装置，粒子打到荧光屏上都会引起闪烁</a:t>
            </a:r>
            <a:r>
              <a:rPr lang="zh-CN" altLang="zh-CN" b="1" kern="100" dirty="0" smtClean="0">
                <a:latin typeface="Times New Roman"/>
                <a:cs typeface="Times New Roman"/>
              </a:rPr>
              <a:t>，</a:t>
            </a:r>
            <a:endParaRPr lang="en-US" altLang="zh-CN" b="1" kern="100" dirty="0" smtClean="0">
              <a:latin typeface="Times New Roman"/>
              <a:cs typeface="Times New Roman"/>
            </a:endParaRPr>
          </a:p>
          <a:p>
            <a:pPr marL="452438" indent="0" algn="just">
              <a:tabLst>
                <a:tab pos="2700655" algn="l"/>
                <a:tab pos="5581015" algn="l"/>
              </a:tabLst>
            </a:pPr>
            <a:r>
              <a:rPr lang="zh-CN" altLang="zh-CN" b="1" kern="100" dirty="0" smtClean="0">
                <a:latin typeface="Times New Roman"/>
                <a:cs typeface="Times New Roman"/>
              </a:rPr>
              <a:t>若</a:t>
            </a:r>
            <a:r>
              <a:rPr lang="zh-CN" altLang="zh-CN" b="1" kern="100" dirty="0">
                <a:latin typeface="Times New Roman"/>
                <a:cs typeface="Times New Roman"/>
              </a:rPr>
              <a:t>将带有荧光屏的显微镜分别放在图中</a:t>
            </a:r>
            <a:r>
              <a:rPr lang="en-US" altLang="zh-CN" b="1" i="1" kern="1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B</a:t>
            </a:r>
            <a:r>
              <a:rPr lang="zh-CN" altLang="zh-CN" b="1" kern="100" dirty="0">
                <a:latin typeface="Times New Roman"/>
                <a:cs typeface="Times New Roman"/>
              </a:rPr>
              <a:t>、</a:t>
            </a:r>
            <a:r>
              <a:rPr lang="en-US" altLang="zh-CN" b="1" i="1" kern="100" dirty="0">
                <a:latin typeface="Times New Roman"/>
                <a:cs typeface="Courier New"/>
              </a:rPr>
              <a:t>C</a:t>
            </a:r>
            <a:r>
              <a:rPr lang="zh-CN" altLang="zh-CN" b="1" kern="100" dirty="0">
                <a:latin typeface="Times New Roman"/>
                <a:cs typeface="Times New Roman"/>
              </a:rPr>
              <a:t>、</a:t>
            </a:r>
            <a:r>
              <a:rPr lang="en-US" altLang="zh-CN" b="1" i="1" kern="100" dirty="0">
                <a:latin typeface="Times New Roman"/>
                <a:cs typeface="Courier New"/>
              </a:rPr>
              <a:t>D</a:t>
            </a:r>
            <a:r>
              <a:rPr lang="zh-CN" altLang="zh-CN" b="1" kern="100" dirty="0">
                <a:latin typeface="Times New Roman"/>
                <a:cs typeface="Times New Roman"/>
              </a:rPr>
              <a:t>四处位置。</a:t>
            </a:r>
            <a:r>
              <a:rPr lang="zh-CN" altLang="zh-CN" b="1" kern="100" dirty="0" smtClean="0">
                <a:latin typeface="Times New Roman"/>
                <a:cs typeface="Times New Roman"/>
              </a:rPr>
              <a:t>则</a:t>
            </a:r>
            <a:endParaRPr lang="en-US" altLang="zh-CN" b="1" kern="100" dirty="0" smtClean="0">
              <a:latin typeface="Times New Roman"/>
              <a:cs typeface="Times New Roman"/>
            </a:endParaRPr>
          </a:p>
          <a:p>
            <a:pPr marL="452438" indent="0" algn="just">
              <a:tabLst>
                <a:tab pos="2700655" algn="l"/>
                <a:tab pos="5581015" algn="l"/>
              </a:tabLst>
            </a:pPr>
            <a:r>
              <a:rPr lang="zh-CN" altLang="zh-CN" b="1" kern="100" dirty="0" smtClean="0">
                <a:latin typeface="Times New Roman"/>
                <a:cs typeface="Times New Roman"/>
              </a:rPr>
              <a:t>这</a:t>
            </a:r>
            <a:r>
              <a:rPr lang="zh-CN" altLang="zh-CN" b="1" kern="100" dirty="0">
                <a:latin typeface="Times New Roman"/>
                <a:cs typeface="Times New Roman"/>
              </a:rPr>
              <a:t>四处位置在相等时间内统计的闪烁次数符合事实的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452438" indent="0" algn="just">
              <a:tabLst>
                <a:tab pos="2700655" algn="l"/>
                <a:tab pos="5581015" algn="l"/>
              </a:tabLst>
            </a:pPr>
            <a:r>
              <a:rPr lang="en-US" altLang="zh-CN" b="1" kern="100" dirty="0">
                <a:latin typeface="Times New Roman"/>
                <a:cs typeface="Courier New"/>
              </a:rPr>
              <a:t>A</a:t>
            </a:r>
            <a:r>
              <a:rPr lang="zh-CN" altLang="zh-CN" b="1" kern="100" dirty="0">
                <a:latin typeface="Times New Roman"/>
                <a:cs typeface="Times New Roman"/>
              </a:rPr>
              <a:t>．</a:t>
            </a:r>
            <a:r>
              <a:rPr lang="en-US" altLang="zh-CN" b="1" kern="100" dirty="0">
                <a:latin typeface="Times New Roman"/>
                <a:cs typeface="Courier New"/>
              </a:rPr>
              <a:t>1 305</a:t>
            </a:r>
            <a:r>
              <a:rPr lang="zh-CN" altLang="zh-CN" b="1" kern="100" dirty="0">
                <a:latin typeface="Times New Roman"/>
                <a:cs typeface="Times New Roman"/>
              </a:rPr>
              <a:t>、</a:t>
            </a:r>
            <a:r>
              <a:rPr lang="en-US" altLang="zh-CN" b="1" kern="100" dirty="0">
                <a:latin typeface="Times New Roman"/>
                <a:cs typeface="Courier New"/>
              </a:rPr>
              <a:t>25</a:t>
            </a:r>
            <a:r>
              <a:rPr lang="zh-CN" altLang="zh-CN" b="1" kern="100" dirty="0">
                <a:latin typeface="Times New Roman"/>
                <a:cs typeface="Times New Roman"/>
              </a:rPr>
              <a:t>、</a:t>
            </a:r>
            <a:r>
              <a:rPr lang="en-US" altLang="zh-CN" b="1" kern="100" dirty="0">
                <a:latin typeface="Times New Roman"/>
                <a:cs typeface="Courier New"/>
              </a:rPr>
              <a:t>7</a:t>
            </a:r>
            <a:r>
              <a:rPr lang="zh-CN" altLang="zh-CN" b="1" kern="100" dirty="0">
                <a:latin typeface="Times New Roman"/>
                <a:cs typeface="Times New Roman"/>
              </a:rPr>
              <a:t>、</a:t>
            </a:r>
            <a:r>
              <a:rPr lang="en-US" altLang="zh-CN" b="1" kern="100" dirty="0">
                <a:latin typeface="Times New Roman"/>
                <a:cs typeface="Courier New"/>
              </a:rPr>
              <a:t>1  	B</a:t>
            </a:r>
            <a:r>
              <a:rPr lang="zh-CN" altLang="zh-CN" b="1" kern="100" dirty="0">
                <a:latin typeface="Times New Roman"/>
                <a:cs typeface="Times New Roman"/>
              </a:rPr>
              <a:t>．</a:t>
            </a:r>
            <a:r>
              <a:rPr lang="en-US" altLang="zh-CN" b="1" kern="100" dirty="0">
                <a:latin typeface="Times New Roman"/>
                <a:cs typeface="Courier New"/>
              </a:rPr>
              <a:t>202</a:t>
            </a:r>
            <a:r>
              <a:rPr lang="zh-CN" altLang="zh-CN" b="1" kern="100" dirty="0">
                <a:latin typeface="Times New Roman"/>
                <a:cs typeface="Times New Roman"/>
              </a:rPr>
              <a:t>、</a:t>
            </a:r>
            <a:r>
              <a:rPr lang="en-US" altLang="zh-CN" b="1" kern="100" dirty="0">
                <a:latin typeface="Times New Roman"/>
                <a:cs typeface="Courier New"/>
              </a:rPr>
              <a:t>405</a:t>
            </a:r>
            <a:r>
              <a:rPr lang="zh-CN" altLang="zh-CN" b="1" kern="100" dirty="0">
                <a:latin typeface="Times New Roman"/>
                <a:cs typeface="Times New Roman"/>
              </a:rPr>
              <a:t>、</a:t>
            </a:r>
            <a:r>
              <a:rPr lang="en-US" altLang="zh-CN" b="1" kern="100" dirty="0">
                <a:latin typeface="Times New Roman"/>
                <a:cs typeface="Courier New"/>
              </a:rPr>
              <a:t>625</a:t>
            </a:r>
            <a:r>
              <a:rPr lang="zh-CN" altLang="zh-CN" b="1" kern="100" dirty="0">
                <a:latin typeface="Times New Roman"/>
                <a:cs typeface="Times New Roman"/>
              </a:rPr>
              <a:t>、</a:t>
            </a:r>
            <a:r>
              <a:rPr lang="en-US" altLang="zh-CN" b="1" kern="100" dirty="0">
                <a:latin typeface="Times New Roman"/>
                <a:cs typeface="Courier New"/>
              </a:rPr>
              <a:t>825</a:t>
            </a:r>
            <a:endParaRPr lang="zh-CN" altLang="zh-CN" sz="1050" kern="100" dirty="0">
              <a:cs typeface="Courier New"/>
            </a:endParaRPr>
          </a:p>
          <a:p>
            <a:pPr marL="452438" indent="0" algn="just">
              <a:tabLst>
                <a:tab pos="2700655" algn="l"/>
                <a:tab pos="5581015" algn="l"/>
              </a:tabLst>
            </a:pPr>
            <a:r>
              <a:rPr lang="en-US" altLang="zh-CN" b="1" kern="100" dirty="0">
                <a:latin typeface="Times New Roman"/>
                <a:cs typeface="Courier New"/>
              </a:rPr>
              <a:t>C</a:t>
            </a:r>
            <a:r>
              <a:rPr lang="zh-CN" altLang="zh-CN" b="1" kern="100" dirty="0">
                <a:latin typeface="Times New Roman"/>
                <a:cs typeface="Times New Roman"/>
              </a:rPr>
              <a:t>．</a:t>
            </a:r>
            <a:r>
              <a:rPr lang="en-US" altLang="zh-CN" b="1" kern="100" dirty="0">
                <a:latin typeface="Times New Roman"/>
                <a:cs typeface="Courier New"/>
              </a:rPr>
              <a:t>1 202</a:t>
            </a:r>
            <a:r>
              <a:rPr lang="zh-CN" altLang="zh-CN" b="1" kern="100" dirty="0">
                <a:latin typeface="Times New Roman"/>
                <a:cs typeface="Times New Roman"/>
              </a:rPr>
              <a:t>、</a:t>
            </a:r>
            <a:r>
              <a:rPr lang="en-US" altLang="zh-CN" b="1" kern="100" dirty="0">
                <a:latin typeface="Times New Roman"/>
                <a:cs typeface="Courier New"/>
              </a:rPr>
              <a:t>1 010</a:t>
            </a:r>
            <a:r>
              <a:rPr lang="zh-CN" altLang="zh-CN" b="1" kern="100" dirty="0">
                <a:latin typeface="Times New Roman"/>
                <a:cs typeface="Times New Roman"/>
              </a:rPr>
              <a:t>、</a:t>
            </a:r>
            <a:r>
              <a:rPr lang="en-US" altLang="zh-CN" b="1" kern="100" dirty="0">
                <a:latin typeface="Times New Roman"/>
                <a:cs typeface="Courier New"/>
              </a:rPr>
              <a:t>723</a:t>
            </a:r>
            <a:r>
              <a:rPr lang="zh-CN" altLang="zh-CN" b="1" kern="100" dirty="0">
                <a:latin typeface="Times New Roman"/>
                <a:cs typeface="Times New Roman"/>
              </a:rPr>
              <a:t>、</a:t>
            </a:r>
            <a:r>
              <a:rPr lang="en-US" altLang="zh-CN" b="1" kern="100" dirty="0">
                <a:latin typeface="Times New Roman"/>
                <a:cs typeface="Courier New"/>
              </a:rPr>
              <a:t>203  	D</a:t>
            </a:r>
            <a:r>
              <a:rPr lang="zh-CN" altLang="zh-CN" b="1" kern="100" dirty="0">
                <a:latin typeface="Times New Roman"/>
                <a:cs typeface="Times New Roman"/>
              </a:rPr>
              <a:t>．</a:t>
            </a:r>
            <a:r>
              <a:rPr lang="en-US" altLang="zh-CN" b="1" kern="100" dirty="0">
                <a:latin typeface="Times New Roman"/>
                <a:cs typeface="Courier New"/>
              </a:rPr>
              <a:t>1 202</a:t>
            </a:r>
            <a:r>
              <a:rPr lang="zh-CN" altLang="zh-CN" b="1" kern="100" dirty="0">
                <a:latin typeface="Times New Roman"/>
                <a:cs typeface="Times New Roman"/>
              </a:rPr>
              <a:t>、</a:t>
            </a:r>
            <a:r>
              <a:rPr lang="en-US" altLang="zh-CN" b="1" kern="100" dirty="0">
                <a:latin typeface="Times New Roman"/>
                <a:cs typeface="Courier New"/>
              </a:rPr>
              <a:t>1 305</a:t>
            </a:r>
            <a:r>
              <a:rPr lang="zh-CN" altLang="zh-CN" b="1" kern="100" dirty="0">
                <a:latin typeface="Times New Roman"/>
                <a:cs typeface="Times New Roman"/>
              </a:rPr>
              <a:t>、</a:t>
            </a:r>
            <a:r>
              <a:rPr lang="en-US" altLang="zh-CN" b="1" kern="100" dirty="0">
                <a:latin typeface="Times New Roman"/>
                <a:cs typeface="Courier New"/>
              </a:rPr>
              <a:t>723</a:t>
            </a:r>
            <a:r>
              <a:rPr lang="zh-CN" altLang="zh-CN" b="1" kern="100" dirty="0">
                <a:latin typeface="Times New Roman"/>
                <a:cs typeface="Times New Roman"/>
              </a:rPr>
              <a:t>、</a:t>
            </a:r>
            <a:r>
              <a:rPr lang="en-US" altLang="zh-CN" b="1" kern="100" dirty="0">
                <a:latin typeface="Times New Roman"/>
                <a:cs typeface="Courier New"/>
              </a:rPr>
              <a:t>203</a:t>
            </a:r>
            <a:endParaRPr lang="zh-CN" altLang="zh-CN" sz="1050" kern="100" dirty="0">
              <a:cs typeface="Courier New"/>
            </a:endParaRPr>
          </a:p>
          <a:p>
            <a:pPr marL="452438" indent="0" algn="just">
              <a:tabLst>
                <a:tab pos="2700655" algn="l"/>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根</a:t>
            </a:r>
            <a:r>
              <a:rPr lang="zh-CN" altLang="zh-CN" b="1" kern="100" dirty="0">
                <a:latin typeface="Times New Roman"/>
                <a:ea typeface="楷体_GB2312"/>
                <a:cs typeface="Times New Roman"/>
              </a:rPr>
              <a:t>据</a:t>
            </a:r>
            <a:r>
              <a:rPr lang="en-US" altLang="zh-CN" b="1" kern="100" dirty="0">
                <a:latin typeface="Times New Roman"/>
                <a:ea typeface="楷体_GB2312"/>
                <a:cs typeface="Courier New"/>
              </a:rPr>
              <a:t>α</a:t>
            </a:r>
            <a:r>
              <a:rPr lang="zh-CN" altLang="zh-CN" b="1" kern="100" dirty="0">
                <a:latin typeface="Times New Roman"/>
                <a:ea typeface="楷体_GB2312"/>
                <a:cs typeface="Times New Roman"/>
              </a:rPr>
              <a:t>粒子散射实验的现象可知，大多数粒子能按原来方向前进，少数粒子方向发生了偏转，极少数粒子偏转超过</a:t>
            </a:r>
            <a:r>
              <a:rPr lang="en-US" altLang="zh-CN" b="1" kern="100" dirty="0">
                <a:latin typeface="Times New Roman"/>
                <a:ea typeface="楷体_GB2312"/>
                <a:cs typeface="Courier New"/>
              </a:rPr>
              <a:t>90°</a:t>
            </a:r>
            <a:r>
              <a:rPr lang="zh-CN" altLang="zh-CN" b="1" kern="100" dirty="0">
                <a:latin typeface="Times New Roman"/>
                <a:ea typeface="楷体_GB2312"/>
                <a:cs typeface="Times New Roman"/>
              </a:rPr>
              <a:t>，甚至有的被反向弹回，在相等时间内</a:t>
            </a:r>
            <a:r>
              <a:rPr lang="en-US" altLang="zh-CN" b="1" i="1" kern="100" dirty="0">
                <a:latin typeface="Times New Roman"/>
                <a:ea typeface="楷体_GB2312"/>
                <a:cs typeface="Courier New"/>
              </a:rPr>
              <a:t>A</a:t>
            </a:r>
            <a:r>
              <a:rPr lang="zh-CN" altLang="zh-CN" b="1" kern="100" dirty="0">
                <a:latin typeface="Times New Roman"/>
                <a:ea typeface="楷体_GB2312"/>
                <a:cs typeface="Times New Roman"/>
              </a:rPr>
              <a:t>处闪烁次数最多，其次是</a:t>
            </a:r>
            <a:r>
              <a:rPr lang="en-US" altLang="zh-CN" b="1" i="1" kern="100" dirty="0">
                <a:latin typeface="Times New Roman"/>
                <a:ea typeface="楷体_GB2312"/>
                <a:cs typeface="Courier New"/>
              </a:rPr>
              <a:t>B</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C</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D</a:t>
            </a:r>
            <a:r>
              <a:rPr lang="zh-CN" altLang="zh-CN" b="1" kern="100" dirty="0">
                <a:latin typeface="Times New Roman"/>
                <a:ea typeface="楷体_GB2312"/>
                <a:cs typeface="Times New Roman"/>
              </a:rPr>
              <a:t>三处，并且数据相差比较大，</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选项正确</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marL="452438" indent="0" algn="just">
              <a:tabLst>
                <a:tab pos="2700655" algn="l"/>
                <a:tab pos="5581015" algn="l"/>
              </a:tabLst>
            </a:pPr>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　</a:t>
            </a:r>
            <a:endParaRPr lang="en-US" altLang="zh-CN" b="1" kern="100" dirty="0" smtClean="0">
              <a:latin typeface="Times New Roman"/>
              <a:ea typeface="楷体_GB2312"/>
              <a:cs typeface="Times New Roman"/>
            </a:endParaRPr>
          </a:p>
          <a:p>
            <a:pPr marL="452438" indent="0" algn="just">
              <a:tabLst>
                <a:tab pos="2700655" algn="l"/>
                <a:tab pos="5581015" algn="l"/>
              </a:tabLst>
            </a:pPr>
            <a:endParaRPr lang="zh-CN" altLang="zh-CN" sz="1050" kern="100" dirty="0">
              <a:cs typeface="Courier New"/>
            </a:endParaRPr>
          </a:p>
        </p:txBody>
      </p:sp>
      <p:pic>
        <p:nvPicPr>
          <p:cNvPr id="5122" name="Picture 2" descr="F:\粤教版物理选择性必修第三册\20XWL4-27.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9986019" y="1077526"/>
            <a:ext cx="1872208" cy="1514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animEffect transition="in" filter="randombar(horizontal)">
                                      <p:cBhvr>
                                        <p:cTn id="7" dur="500"/>
                                        <p:tgtEl>
                                          <p:spTgt spid="2">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7" end="7"/>
                                            </p:txEl>
                                          </p:spTgt>
                                        </p:tgtEl>
                                        <p:attrNameLst>
                                          <p:attrName>style.visibility</p:attrName>
                                        </p:attrNameLst>
                                      </p:cBhvr>
                                      <p:to>
                                        <p:strVal val="visible"/>
                                      </p:to>
                                    </p:set>
                                    <p:animEffect transition="in" filter="randombar(horizontal)">
                                      <p:cBhvr>
                                        <p:cTn id="12"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96987" y="980728"/>
            <a:ext cx="10975658" cy="5112568"/>
          </a:xfrm>
        </p:spPr>
        <p:txBody>
          <a:bodyPr>
            <a:normAutofit/>
          </a:bodyPr>
          <a:lstStyle/>
          <a:p>
            <a:pPr marL="360363" indent="-360363" algn="just">
              <a:lnSpc>
                <a:spcPct val="200000"/>
              </a:lnSpc>
              <a:tabLst>
                <a:tab pos="2700655" algn="l"/>
                <a:tab pos="5581015" algn="l"/>
              </a:tabLst>
            </a:pPr>
            <a:r>
              <a:rPr lang="zh-CN" altLang="zh-CN" b="1" kern="100" dirty="0">
                <a:solidFill>
                  <a:schemeClr val="accent2">
                    <a:lumMod val="50000"/>
                  </a:schemeClr>
                </a:solidFill>
                <a:latin typeface="Times New Roman"/>
                <a:ea typeface="黑体"/>
                <a:cs typeface="Times New Roman"/>
              </a:rPr>
              <a:t>二、氢原子光谱　原子的能级结构</a:t>
            </a:r>
            <a:endParaRPr lang="zh-CN" altLang="zh-CN" sz="1050" kern="100" dirty="0">
              <a:solidFill>
                <a:schemeClr val="accent2">
                  <a:lumMod val="50000"/>
                </a:schemeClr>
              </a:solidFill>
              <a:cs typeface="Courier New"/>
            </a:endParaRPr>
          </a:p>
          <a:p>
            <a:pPr marL="360363" indent="-360363" algn="just">
              <a:lnSpc>
                <a:spcPct val="200000"/>
              </a:lnSpc>
              <a:tabLst>
                <a:tab pos="2700655" algn="l"/>
                <a:tab pos="5581015" algn="l"/>
              </a:tabLst>
            </a:pPr>
            <a:r>
              <a:rPr lang="en-US" altLang="zh-CN" b="1" kern="100" dirty="0">
                <a:latin typeface="Times New Roman"/>
                <a:cs typeface="Courier New"/>
              </a:rPr>
              <a:t>1</a:t>
            </a:r>
            <a:r>
              <a:rPr lang="zh-CN" altLang="zh-CN" b="1" kern="100" dirty="0">
                <a:latin typeface="Times New Roman"/>
                <a:cs typeface="Times New Roman"/>
              </a:rPr>
              <a:t>．填一填</a:t>
            </a:r>
            <a:endParaRPr lang="zh-CN" altLang="zh-CN" sz="1050" kern="100" dirty="0">
              <a:cs typeface="Courier New"/>
            </a:endParaRPr>
          </a:p>
          <a:p>
            <a:pPr marL="360363" indent="-360363" algn="just">
              <a:lnSpc>
                <a:spcPct val="200000"/>
              </a:lnSpc>
              <a:tabLst>
                <a:tab pos="2700655" algn="l"/>
                <a:tab pos="5581015" algn="l"/>
              </a:tabLst>
            </a:pPr>
            <a:r>
              <a:rPr lang="en-US" altLang="zh-CN" b="1" kern="100" dirty="0">
                <a:latin typeface="Times New Roman"/>
                <a:cs typeface="Courier New"/>
              </a:rPr>
              <a:t>(1)</a:t>
            </a:r>
            <a:r>
              <a:rPr lang="zh-CN" altLang="zh-CN" b="1" kern="100" dirty="0">
                <a:latin typeface="Times New Roman"/>
                <a:cs typeface="Times New Roman"/>
              </a:rPr>
              <a:t>原子光谱：某种原子的气体通电后可</a:t>
            </a:r>
            <a:r>
              <a:rPr lang="zh-CN" altLang="zh-CN" b="1" kern="100" dirty="0" smtClean="0">
                <a:latin typeface="Times New Roman"/>
                <a:cs typeface="Times New Roman"/>
              </a:rPr>
              <a:t>以</a:t>
            </a:r>
            <a:r>
              <a:rPr lang="en-US" altLang="zh-CN" b="1" kern="100" dirty="0" smtClean="0">
                <a:latin typeface="Times New Roman"/>
                <a:cs typeface="Times New Roman"/>
              </a:rPr>
              <a:t>______</a:t>
            </a:r>
            <a:r>
              <a:rPr lang="zh-CN" altLang="zh-CN" b="1" kern="100" dirty="0" smtClean="0">
                <a:latin typeface="Times New Roman"/>
                <a:cs typeface="Times New Roman"/>
              </a:rPr>
              <a:t>并</a:t>
            </a:r>
            <a:r>
              <a:rPr lang="zh-CN" altLang="zh-CN" b="1" kern="100" dirty="0">
                <a:latin typeface="Times New Roman"/>
                <a:cs typeface="Times New Roman"/>
              </a:rPr>
              <a:t>产生固定不变</a:t>
            </a:r>
            <a:r>
              <a:rPr lang="zh-CN" altLang="zh-CN" b="1" kern="100" dirty="0" smtClean="0">
                <a:latin typeface="Times New Roman"/>
                <a:cs typeface="Times New Roman"/>
              </a:rPr>
              <a:t>的</a:t>
            </a:r>
            <a:r>
              <a:rPr lang="en-US" altLang="zh-CN" b="1" kern="100" dirty="0" smtClean="0">
                <a:latin typeface="Times New Roman"/>
                <a:cs typeface="Times New Roman"/>
              </a:rPr>
              <a:t>_____</a:t>
            </a:r>
            <a:r>
              <a:rPr lang="zh-CN" altLang="zh-CN" b="1" kern="100" dirty="0" smtClean="0">
                <a:latin typeface="Times New Roman"/>
                <a:cs typeface="Times New Roman"/>
              </a:rPr>
              <a:t>。</a:t>
            </a:r>
            <a:endParaRPr lang="zh-CN" altLang="zh-CN" sz="1050" kern="100" dirty="0">
              <a:cs typeface="Courier New"/>
            </a:endParaRPr>
          </a:p>
          <a:p>
            <a:pPr marL="360363" indent="-360363" algn="just">
              <a:lnSpc>
                <a:spcPct val="200000"/>
              </a:lnSpc>
              <a:tabLst>
                <a:tab pos="2700655" algn="l"/>
                <a:tab pos="5581015" algn="l"/>
              </a:tabLst>
            </a:pPr>
            <a:r>
              <a:rPr lang="en-US" altLang="zh-CN" b="1" kern="100" dirty="0">
                <a:latin typeface="Times New Roman"/>
                <a:cs typeface="Courier New"/>
              </a:rPr>
              <a:t>(2)</a:t>
            </a:r>
            <a:r>
              <a:rPr lang="zh-CN" altLang="zh-CN" b="1" kern="100" dirty="0">
                <a:latin typeface="Times New Roman"/>
                <a:cs typeface="Times New Roman"/>
              </a:rPr>
              <a:t>经典理论的困难</a:t>
            </a:r>
            <a:endParaRPr lang="zh-CN" altLang="zh-CN" sz="1050" kern="100" dirty="0">
              <a:cs typeface="Courier New"/>
            </a:endParaRPr>
          </a:p>
          <a:p>
            <a:pPr marL="360363" indent="0" algn="just">
              <a:lnSpc>
                <a:spcPct val="200000"/>
              </a:lnSpc>
              <a:tabLst>
                <a:tab pos="2700655" algn="l"/>
                <a:tab pos="5581015" algn="l"/>
              </a:tabLst>
            </a:pPr>
            <a:r>
              <a:rPr lang="zh-CN" altLang="zh-CN" b="1" kern="100" dirty="0">
                <a:cs typeface="宋体"/>
              </a:rPr>
              <a:t>①</a:t>
            </a:r>
            <a:r>
              <a:rPr lang="zh-CN" altLang="zh-CN" b="1" kern="100" dirty="0">
                <a:latin typeface="Times New Roman"/>
                <a:cs typeface="Times New Roman"/>
              </a:rPr>
              <a:t>无法解释原子的稳定性。</a:t>
            </a:r>
            <a:endParaRPr lang="zh-CN" altLang="zh-CN" sz="1050" kern="100" dirty="0">
              <a:cs typeface="Courier New"/>
            </a:endParaRPr>
          </a:p>
          <a:p>
            <a:pPr marL="360363" indent="0" algn="just">
              <a:lnSpc>
                <a:spcPct val="200000"/>
              </a:lnSpc>
              <a:tabLst>
                <a:tab pos="2700655" algn="l"/>
                <a:tab pos="5581015" algn="l"/>
              </a:tabLst>
            </a:pPr>
            <a:r>
              <a:rPr lang="zh-CN" altLang="zh-CN" b="1" kern="100" dirty="0">
                <a:cs typeface="宋体"/>
              </a:rPr>
              <a:t>②</a:t>
            </a:r>
            <a:r>
              <a:rPr lang="zh-CN" altLang="zh-CN" b="1" kern="100" dirty="0">
                <a:latin typeface="Times New Roman"/>
                <a:cs typeface="Times New Roman"/>
              </a:rPr>
              <a:t>无法解释原子光谱分立的线状谱特征。</a:t>
            </a:r>
            <a:endParaRPr lang="zh-CN" altLang="zh-CN" sz="1050" kern="100" dirty="0">
              <a:cs typeface="Courier New"/>
            </a:endParaRPr>
          </a:p>
          <a:p>
            <a:pPr marL="360363" indent="0">
              <a:lnSpc>
                <a:spcPct val="200000"/>
              </a:lnSpc>
            </a:pPr>
            <a:endParaRPr lang="zh-CN" altLang="en-US" dirty="0"/>
          </a:p>
        </p:txBody>
      </p:sp>
      <p:sp>
        <p:nvSpPr>
          <p:cNvPr id="4" name="矩形 3"/>
          <p:cNvSpPr/>
          <p:nvPr/>
        </p:nvSpPr>
        <p:spPr>
          <a:xfrm>
            <a:off x="6472847" y="2808511"/>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发光</a:t>
            </a:r>
            <a:endParaRPr lang="zh-CN" altLang="en-US" dirty="0"/>
          </a:p>
        </p:txBody>
      </p:sp>
      <p:sp>
        <p:nvSpPr>
          <p:cNvPr id="5" name="矩形 4"/>
          <p:cNvSpPr/>
          <p:nvPr/>
        </p:nvSpPr>
        <p:spPr>
          <a:xfrm>
            <a:off x="9713207" y="2808511"/>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光谱</a:t>
            </a:r>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260648"/>
            <a:ext cx="11233248" cy="6408712"/>
          </a:xfrm>
        </p:spPr>
        <p:txBody>
          <a:bodyPr>
            <a:normAutofit lnSpcReduction="10000"/>
          </a:bodyPr>
          <a:lstStyle/>
          <a:p>
            <a:pPr marL="266700" indent="-266700" algn="just">
              <a:tabLst>
                <a:tab pos="2700338" algn="l"/>
                <a:tab pos="5580063" algn="l"/>
                <a:tab pos="10129838" algn="l"/>
              </a:tabLst>
            </a:pPr>
            <a:r>
              <a:rPr lang="en-US" altLang="zh-CN" b="1" kern="100" dirty="0">
                <a:latin typeface="Times New Roman"/>
                <a:cs typeface="Courier New"/>
              </a:rPr>
              <a:t>(3)</a:t>
            </a:r>
            <a:r>
              <a:rPr lang="zh-CN" altLang="zh-CN" b="1" kern="100" dirty="0">
                <a:latin typeface="Times New Roman"/>
                <a:cs typeface="Times New Roman"/>
              </a:rPr>
              <a:t>原子的能级结构</a:t>
            </a:r>
            <a:endParaRPr lang="zh-CN" altLang="zh-CN" sz="1050" kern="100" dirty="0">
              <a:cs typeface="Courier New"/>
            </a:endParaRPr>
          </a:p>
          <a:p>
            <a:pPr marL="266700" indent="0" algn="just">
              <a:tabLst>
                <a:tab pos="2700338" algn="l"/>
                <a:tab pos="5580063" algn="l"/>
                <a:tab pos="10129838" algn="l"/>
              </a:tabLst>
            </a:pPr>
            <a:r>
              <a:rPr lang="zh-CN" altLang="zh-CN" b="1" kern="100" dirty="0">
                <a:cs typeface="宋体"/>
              </a:rPr>
              <a:t>①</a:t>
            </a:r>
            <a:r>
              <a:rPr lang="zh-CN" altLang="zh-CN" b="1" kern="100" dirty="0">
                <a:latin typeface="Times New Roman"/>
                <a:cs typeface="Times New Roman"/>
              </a:rPr>
              <a:t>能级：电子在不同轨道上运动时，原子处于不同的状态，具</a:t>
            </a:r>
            <a:r>
              <a:rPr lang="zh-CN" altLang="zh-CN" b="1" kern="100" dirty="0" smtClean="0">
                <a:latin typeface="Times New Roman"/>
                <a:cs typeface="Times New Roman"/>
              </a:rPr>
              <a:t>有</a:t>
            </a:r>
            <a:r>
              <a:rPr lang="en-US" altLang="zh-CN" b="1" kern="100" dirty="0" smtClean="0">
                <a:latin typeface="Times New Roman"/>
                <a:cs typeface="Times New Roman"/>
              </a:rPr>
              <a:t>______</a:t>
            </a:r>
            <a:r>
              <a:rPr lang="zh-CN" altLang="zh-CN" b="1" kern="100" dirty="0" smtClean="0">
                <a:latin typeface="Times New Roman"/>
                <a:cs typeface="Times New Roman"/>
              </a:rPr>
              <a:t>的</a:t>
            </a:r>
            <a:r>
              <a:rPr lang="zh-CN" altLang="zh-CN" b="1" kern="100" dirty="0">
                <a:latin typeface="Times New Roman"/>
                <a:cs typeface="Times New Roman"/>
              </a:rPr>
              <a:t>能量，这些分</a:t>
            </a:r>
            <a:r>
              <a:rPr lang="zh-CN" altLang="zh-CN" b="1" kern="100" dirty="0" smtClean="0">
                <a:latin typeface="Times New Roman"/>
                <a:cs typeface="Times New Roman"/>
              </a:rPr>
              <a:t>立的</a:t>
            </a:r>
            <a:r>
              <a:rPr lang="en-US" altLang="zh-CN" b="1" kern="100" dirty="0" smtClean="0">
                <a:latin typeface="Times New Roman"/>
                <a:cs typeface="Times New Roman"/>
              </a:rPr>
              <a:t>________</a:t>
            </a:r>
            <a:r>
              <a:rPr lang="zh-CN" altLang="zh-CN" b="1" kern="100" dirty="0" smtClean="0">
                <a:latin typeface="Times New Roman"/>
                <a:cs typeface="Times New Roman"/>
              </a:rPr>
              <a:t>叫</a:t>
            </a:r>
            <a:r>
              <a:rPr lang="zh-CN" altLang="zh-CN" b="1" kern="100" dirty="0">
                <a:latin typeface="Times New Roman"/>
                <a:cs typeface="Times New Roman"/>
              </a:rPr>
              <a:t>作原子的能级。</a:t>
            </a:r>
            <a:endParaRPr lang="zh-CN" altLang="zh-CN" sz="1050" kern="100" dirty="0">
              <a:cs typeface="Courier New"/>
            </a:endParaRPr>
          </a:p>
          <a:p>
            <a:pPr marL="266700" indent="0" algn="just">
              <a:tabLst>
                <a:tab pos="2700338" algn="l"/>
                <a:tab pos="5580063" algn="l"/>
                <a:tab pos="10129838" algn="l"/>
              </a:tabLst>
            </a:pPr>
            <a:r>
              <a:rPr lang="zh-CN" altLang="zh-CN" b="1" kern="100" dirty="0">
                <a:cs typeface="宋体"/>
              </a:rPr>
              <a:t>②</a:t>
            </a:r>
            <a:r>
              <a:rPr lang="zh-CN" altLang="zh-CN" b="1" kern="100" dirty="0">
                <a:latin typeface="Times New Roman"/>
                <a:cs typeface="Times New Roman"/>
              </a:rPr>
              <a:t>跃迁：原子</a:t>
            </a:r>
            <a:r>
              <a:rPr lang="zh-CN" altLang="zh-CN" b="1" kern="100" dirty="0" smtClean="0">
                <a:latin typeface="Times New Roman"/>
                <a:cs typeface="Times New Roman"/>
              </a:rPr>
              <a:t>从</a:t>
            </a:r>
            <a:r>
              <a:rPr lang="en-US" altLang="zh-CN" b="1" kern="100" dirty="0" smtClean="0">
                <a:latin typeface="Times New Roman"/>
                <a:cs typeface="Times New Roman"/>
              </a:rPr>
              <a:t>_________</a:t>
            </a:r>
            <a:r>
              <a:rPr lang="zh-CN" altLang="zh-CN" b="1" kern="100" dirty="0" smtClean="0">
                <a:latin typeface="Times New Roman"/>
                <a:cs typeface="Times New Roman"/>
              </a:rPr>
              <a:t>变</a:t>
            </a:r>
            <a:r>
              <a:rPr lang="zh-CN" altLang="zh-CN" b="1" kern="100" dirty="0">
                <a:latin typeface="Times New Roman"/>
                <a:cs typeface="Times New Roman"/>
              </a:rPr>
              <a:t>化</a:t>
            </a:r>
            <a:r>
              <a:rPr lang="zh-CN" altLang="zh-CN" b="1" kern="100" dirty="0" smtClean="0">
                <a:latin typeface="Times New Roman"/>
                <a:cs typeface="Times New Roman"/>
              </a:rPr>
              <a:t>到</a:t>
            </a:r>
            <a:r>
              <a:rPr lang="en-US" altLang="zh-CN" b="1" kern="100" dirty="0" smtClean="0">
                <a:latin typeface="Times New Roman"/>
                <a:cs typeface="Times New Roman"/>
              </a:rPr>
              <a:t>___________</a:t>
            </a:r>
            <a:r>
              <a:rPr lang="zh-CN" altLang="zh-CN" b="1" kern="100" dirty="0" smtClean="0">
                <a:latin typeface="Times New Roman"/>
                <a:cs typeface="Times New Roman"/>
              </a:rPr>
              <a:t>的</a:t>
            </a:r>
            <a:r>
              <a:rPr lang="zh-CN" altLang="zh-CN" b="1" kern="100" dirty="0">
                <a:latin typeface="Times New Roman"/>
                <a:cs typeface="Times New Roman"/>
              </a:rPr>
              <a:t>过程。跃</a:t>
            </a:r>
            <a:r>
              <a:rPr lang="zh-CN" altLang="zh-CN" b="1" kern="100" dirty="0">
                <a:ea typeface="Times New Roman"/>
                <a:cs typeface="Courier New"/>
              </a:rPr>
              <a:t> </a:t>
            </a:r>
            <a:r>
              <a:rPr lang="zh-CN" altLang="zh-CN" b="1" kern="100" dirty="0">
                <a:latin typeface="Times New Roman"/>
                <a:cs typeface="Times New Roman"/>
              </a:rPr>
              <a:t>迁时辐射出光子的能量为</a:t>
            </a:r>
            <a:r>
              <a:rPr lang="en-US" altLang="zh-CN" b="1" i="1" kern="100" dirty="0">
                <a:latin typeface="Times New Roman"/>
                <a:cs typeface="Courier New"/>
              </a:rPr>
              <a:t>hν</a:t>
            </a:r>
            <a:r>
              <a:rPr lang="zh-CN" altLang="zh-CN" b="1" kern="100" dirty="0" smtClean="0">
                <a:latin typeface="Times New Roman"/>
                <a:cs typeface="Times New Roman"/>
              </a:rPr>
              <a:t>＝</a:t>
            </a:r>
            <a:r>
              <a:rPr lang="en-US" altLang="zh-CN" b="1" kern="100" dirty="0" smtClean="0">
                <a:latin typeface="Times New Roman"/>
                <a:cs typeface="Times New Roman"/>
              </a:rPr>
              <a:t>__________</a:t>
            </a:r>
            <a:r>
              <a:rPr lang="zh-CN" altLang="zh-CN" b="1" kern="100" dirty="0" smtClean="0">
                <a:latin typeface="Times New Roman"/>
                <a:cs typeface="Times New Roman"/>
              </a:rPr>
              <a:t>。</a:t>
            </a:r>
            <a:endParaRPr lang="zh-CN" altLang="zh-CN" sz="1050" kern="100" dirty="0">
              <a:cs typeface="Courier New"/>
            </a:endParaRPr>
          </a:p>
          <a:p>
            <a:pPr marL="266700" indent="0" algn="just">
              <a:tabLst>
                <a:tab pos="2700338" algn="l"/>
                <a:tab pos="5580063" algn="l"/>
                <a:tab pos="10129838" algn="l"/>
              </a:tabLst>
            </a:pPr>
            <a:r>
              <a:rPr lang="zh-CN" altLang="zh-CN" b="1" kern="100" dirty="0">
                <a:cs typeface="宋体"/>
              </a:rPr>
              <a:t>③</a:t>
            </a:r>
            <a:r>
              <a:rPr lang="zh-CN" altLang="zh-CN" b="1" kern="100" dirty="0">
                <a:latin typeface="Times New Roman"/>
                <a:cs typeface="Times New Roman"/>
              </a:rPr>
              <a:t>基态</a:t>
            </a:r>
            <a:r>
              <a:rPr lang="zh-CN" altLang="zh-CN" b="1" kern="100" dirty="0" smtClean="0">
                <a:latin typeface="Times New Roman"/>
                <a:cs typeface="Times New Roman"/>
              </a:rPr>
              <a:t>：</a:t>
            </a:r>
            <a:r>
              <a:rPr lang="en-US" altLang="zh-CN" b="1" kern="100" dirty="0" smtClean="0">
                <a:latin typeface="Times New Roman"/>
                <a:cs typeface="Times New Roman"/>
              </a:rPr>
              <a:t>______</a:t>
            </a:r>
            <a:r>
              <a:rPr lang="zh-CN" altLang="zh-CN" b="1" kern="100" dirty="0" smtClean="0">
                <a:latin typeface="Times New Roman"/>
                <a:cs typeface="Times New Roman"/>
              </a:rPr>
              <a:t>能</a:t>
            </a:r>
            <a:r>
              <a:rPr lang="zh-CN" altLang="zh-CN" b="1" kern="100" dirty="0">
                <a:latin typeface="Times New Roman"/>
                <a:cs typeface="Times New Roman"/>
              </a:rPr>
              <a:t>级对应的状态。</a:t>
            </a:r>
            <a:endParaRPr lang="zh-CN" altLang="zh-CN" sz="1050" kern="100" dirty="0">
              <a:cs typeface="Courier New"/>
            </a:endParaRPr>
          </a:p>
          <a:p>
            <a:pPr marL="266700" indent="0" algn="just">
              <a:tabLst>
                <a:tab pos="2700338" algn="l"/>
                <a:tab pos="5580063" algn="l"/>
                <a:tab pos="10129838" algn="l"/>
              </a:tabLst>
            </a:pPr>
            <a:r>
              <a:rPr lang="zh-CN" altLang="zh-CN" b="1" kern="100" dirty="0">
                <a:cs typeface="宋体"/>
              </a:rPr>
              <a:t>④</a:t>
            </a:r>
            <a:r>
              <a:rPr lang="zh-CN" altLang="zh-CN" b="1" kern="100" dirty="0">
                <a:latin typeface="Times New Roman"/>
                <a:cs typeface="Times New Roman"/>
              </a:rPr>
              <a:t>激发态：</a:t>
            </a:r>
            <a:r>
              <a:rPr lang="zh-CN" altLang="zh-CN" b="1" kern="100" dirty="0" smtClean="0">
                <a:latin typeface="Times New Roman"/>
                <a:cs typeface="Times New Roman"/>
              </a:rPr>
              <a:t>除</a:t>
            </a:r>
            <a:r>
              <a:rPr lang="en-US" altLang="zh-CN" b="1" kern="100" dirty="0" smtClean="0">
                <a:latin typeface="Times New Roman"/>
                <a:cs typeface="Times New Roman"/>
              </a:rPr>
              <a:t>______</a:t>
            </a:r>
            <a:r>
              <a:rPr lang="zh-CN" altLang="zh-CN" b="1" kern="100" dirty="0" smtClean="0">
                <a:latin typeface="Times New Roman"/>
                <a:cs typeface="Times New Roman"/>
              </a:rPr>
              <a:t>之</a:t>
            </a:r>
            <a:r>
              <a:rPr lang="zh-CN" altLang="zh-CN" b="1" kern="100" dirty="0">
                <a:latin typeface="Times New Roman"/>
                <a:cs typeface="Times New Roman"/>
              </a:rPr>
              <a:t>外的其他状态。</a:t>
            </a:r>
            <a:endParaRPr lang="zh-CN" altLang="zh-CN" sz="1050" kern="100" dirty="0">
              <a:cs typeface="Courier New"/>
            </a:endParaRPr>
          </a:p>
          <a:p>
            <a:pPr marL="266700" indent="-266700" algn="just">
              <a:tabLst>
                <a:tab pos="2700338" algn="l"/>
                <a:tab pos="5580063" algn="l"/>
                <a:tab pos="10129838" algn="l"/>
              </a:tabLst>
            </a:pPr>
            <a:r>
              <a:rPr lang="en-US" altLang="zh-CN" b="1" kern="100" dirty="0">
                <a:latin typeface="Times New Roman"/>
                <a:cs typeface="Courier New"/>
              </a:rPr>
              <a:t>2</a:t>
            </a:r>
            <a:r>
              <a:rPr lang="zh-CN" altLang="zh-CN" b="1" kern="100" dirty="0">
                <a:latin typeface="Times New Roman"/>
                <a:cs typeface="Times New Roman"/>
              </a:rPr>
              <a:t>．判一判</a:t>
            </a:r>
            <a:endParaRPr lang="zh-CN" altLang="zh-CN" sz="1050" kern="100" dirty="0">
              <a:cs typeface="Courier New"/>
            </a:endParaRPr>
          </a:p>
          <a:p>
            <a:pPr marL="266700" indent="-266700" algn="just">
              <a:tabLst>
                <a:tab pos="2700338" algn="l"/>
                <a:tab pos="5580063" algn="l"/>
                <a:tab pos="10129838" algn="l"/>
              </a:tabLst>
            </a:pPr>
            <a:r>
              <a:rPr lang="en-US" altLang="zh-CN" b="1" kern="100" dirty="0">
                <a:latin typeface="Times New Roman"/>
                <a:cs typeface="Courier New"/>
              </a:rPr>
              <a:t>(1)</a:t>
            </a:r>
            <a:r>
              <a:rPr lang="zh-CN" altLang="zh-CN" b="1" kern="100" dirty="0">
                <a:latin typeface="Times New Roman"/>
                <a:cs typeface="Times New Roman"/>
              </a:rPr>
              <a:t>玻尔的原子结构假说认为电子的轨道是量子化的</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marL="266700" indent="-266700" algn="just">
              <a:tabLst>
                <a:tab pos="2700338" algn="l"/>
                <a:tab pos="5580063" algn="l"/>
                <a:tab pos="10129838" algn="l"/>
              </a:tabLst>
            </a:pPr>
            <a:r>
              <a:rPr lang="en-US" altLang="zh-CN" b="1" kern="100" dirty="0">
                <a:latin typeface="Times New Roman"/>
                <a:cs typeface="Courier New"/>
              </a:rPr>
              <a:t>(2)</a:t>
            </a:r>
            <a:r>
              <a:rPr lang="zh-CN" altLang="zh-CN" b="1" kern="100" dirty="0">
                <a:latin typeface="Times New Roman"/>
                <a:cs typeface="Times New Roman"/>
              </a:rPr>
              <a:t>电子吸收某种频率条件的光子时会从较低的能量态跃迁到较高的能量态。</a:t>
            </a:r>
            <a:r>
              <a:rPr lang="en-US" altLang="zh-CN" b="1" kern="100" dirty="0" smtClean="0">
                <a:latin typeface="Times New Roman"/>
                <a:cs typeface="Courier New"/>
              </a:rPr>
              <a:t>(</a:t>
            </a:r>
            <a:r>
              <a:rPr lang="en-US" altLang="zh-CN" b="1" kern="100" dirty="0" smtClean="0">
                <a:cs typeface="Times New Roman"/>
              </a:rPr>
              <a:t>   </a:t>
            </a:r>
            <a:r>
              <a:rPr lang="en-US" altLang="zh-CN" b="1" kern="100" dirty="0" smtClean="0">
                <a:latin typeface="Times New Roman"/>
                <a:cs typeface="Courier New"/>
              </a:rPr>
              <a:t>)</a:t>
            </a:r>
            <a:endParaRPr lang="zh-CN" altLang="zh-CN" sz="1050" kern="100" dirty="0">
              <a:cs typeface="Courier New"/>
            </a:endParaRPr>
          </a:p>
          <a:p>
            <a:pPr marL="266700" indent="-266700" algn="just">
              <a:tabLst>
                <a:tab pos="2700338" algn="l"/>
                <a:tab pos="5580063" algn="l"/>
                <a:tab pos="10129838" algn="l"/>
              </a:tabLst>
            </a:pPr>
            <a:r>
              <a:rPr lang="en-US" altLang="zh-CN" b="1" kern="100" dirty="0">
                <a:latin typeface="Times New Roman"/>
                <a:cs typeface="Courier New"/>
              </a:rPr>
              <a:t>(3)</a:t>
            </a:r>
            <a:r>
              <a:rPr lang="zh-CN" altLang="zh-CN" b="1" kern="100" dirty="0">
                <a:latin typeface="Times New Roman"/>
                <a:cs typeface="Times New Roman"/>
              </a:rPr>
              <a:t>电子能吸收任意频率的光子发生跃迁</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cs typeface="Courier New"/>
            </a:endParaRPr>
          </a:p>
          <a:p>
            <a:pPr marL="266700" indent="0">
              <a:tabLst>
                <a:tab pos="2700338" algn="l"/>
                <a:tab pos="5580063" algn="l"/>
                <a:tab pos="10129838" algn="l"/>
              </a:tabLst>
            </a:pPr>
            <a:endParaRPr lang="zh-CN" altLang="en-US" dirty="0"/>
          </a:p>
        </p:txBody>
      </p:sp>
      <p:sp>
        <p:nvSpPr>
          <p:cNvPr id="4" name="矩形 3"/>
          <p:cNvSpPr/>
          <p:nvPr/>
        </p:nvSpPr>
        <p:spPr>
          <a:xfrm>
            <a:off x="9625979" y="908720"/>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不同</a:t>
            </a:r>
            <a:endParaRPr lang="zh-CN" altLang="en-US" dirty="0"/>
          </a:p>
        </p:txBody>
      </p:sp>
      <p:sp>
        <p:nvSpPr>
          <p:cNvPr id="6" name="矩形 5"/>
          <p:cNvSpPr/>
          <p:nvPr/>
        </p:nvSpPr>
        <p:spPr>
          <a:xfrm>
            <a:off x="2497187" y="1405713"/>
            <a:ext cx="1112805" cy="461665"/>
          </a:xfrm>
          <a:prstGeom prst="rect">
            <a:avLst/>
          </a:prstGeom>
        </p:spPr>
        <p:txBody>
          <a:bodyPr wrap="none">
            <a:spAutoFit/>
          </a:bodyPr>
          <a:lstStyle/>
          <a:p>
            <a:r>
              <a:rPr lang="zh-CN" altLang="zh-CN" sz="2400" b="1" kern="100" dirty="0" smtClean="0">
                <a:solidFill>
                  <a:srgbClr val="FF0000"/>
                </a:solidFill>
                <a:latin typeface="Times New Roman"/>
                <a:cs typeface="Times New Roman"/>
              </a:rPr>
              <a:t>能量值</a:t>
            </a:r>
            <a:endParaRPr lang="zh-CN" altLang="en-US" dirty="0"/>
          </a:p>
        </p:txBody>
      </p:sp>
      <p:sp>
        <p:nvSpPr>
          <p:cNvPr id="7" name="矩形 6"/>
          <p:cNvSpPr/>
          <p:nvPr/>
        </p:nvSpPr>
        <p:spPr>
          <a:xfrm>
            <a:off x="3073251" y="1988840"/>
            <a:ext cx="1422184" cy="461665"/>
          </a:xfrm>
          <a:prstGeom prst="rect">
            <a:avLst/>
          </a:prstGeom>
        </p:spPr>
        <p:txBody>
          <a:bodyPr wrap="none">
            <a:spAutoFit/>
          </a:bodyPr>
          <a:lstStyle/>
          <a:p>
            <a:r>
              <a:rPr lang="zh-CN" altLang="zh-CN" sz="2400" b="1" kern="100" dirty="0">
                <a:solidFill>
                  <a:srgbClr val="FF0000"/>
                </a:solidFill>
                <a:latin typeface="Times New Roman"/>
                <a:cs typeface="Times New Roman"/>
              </a:rPr>
              <a:t>一个能级</a:t>
            </a:r>
            <a:endParaRPr lang="zh-CN" altLang="en-US" dirty="0"/>
          </a:p>
        </p:txBody>
      </p:sp>
      <p:sp>
        <p:nvSpPr>
          <p:cNvPr id="8" name="矩形 7"/>
          <p:cNvSpPr/>
          <p:nvPr/>
        </p:nvSpPr>
        <p:spPr>
          <a:xfrm>
            <a:off x="5446143" y="1988840"/>
            <a:ext cx="1731564" cy="461665"/>
          </a:xfrm>
          <a:prstGeom prst="rect">
            <a:avLst/>
          </a:prstGeom>
        </p:spPr>
        <p:txBody>
          <a:bodyPr wrap="none">
            <a:spAutoFit/>
          </a:bodyPr>
          <a:lstStyle/>
          <a:p>
            <a:r>
              <a:rPr lang="zh-CN" altLang="zh-CN" sz="2400" b="1" kern="100" dirty="0">
                <a:solidFill>
                  <a:srgbClr val="FF0000"/>
                </a:solidFill>
                <a:latin typeface="Times New Roman"/>
                <a:cs typeface="Times New Roman"/>
              </a:rPr>
              <a:t>另一个能级</a:t>
            </a:r>
            <a:endParaRPr lang="zh-CN" altLang="en-US" dirty="0"/>
          </a:p>
        </p:txBody>
      </p:sp>
      <p:sp>
        <p:nvSpPr>
          <p:cNvPr id="9" name="矩形 8"/>
          <p:cNvSpPr/>
          <p:nvPr/>
        </p:nvSpPr>
        <p:spPr>
          <a:xfrm>
            <a:off x="2209155" y="2450505"/>
            <a:ext cx="1178528" cy="461665"/>
          </a:xfrm>
          <a:prstGeom prst="rect">
            <a:avLst/>
          </a:prstGeom>
        </p:spPr>
        <p:txBody>
          <a:bodyPr wrap="none">
            <a:spAutoFit/>
          </a:bodyPr>
          <a:lstStyle/>
          <a:p>
            <a:r>
              <a:rPr lang="en-US" altLang="zh-CN" sz="2400" b="1" i="1" kern="100" dirty="0">
                <a:solidFill>
                  <a:srgbClr val="FF0000"/>
                </a:solidFill>
                <a:latin typeface="Times New Roman"/>
                <a:cs typeface="Courier New"/>
              </a:rPr>
              <a:t>E</a:t>
            </a:r>
            <a:r>
              <a:rPr lang="en-US" altLang="zh-CN" sz="2400" b="1" i="1" kern="100" baseline="-25000" dirty="0">
                <a:solidFill>
                  <a:srgbClr val="FF0000"/>
                </a:solidFill>
                <a:latin typeface="Times New Roman"/>
                <a:cs typeface="Courier New"/>
              </a:rPr>
              <a:t>m</a:t>
            </a:r>
            <a:r>
              <a:rPr lang="zh-CN" altLang="zh-CN" sz="2400" b="1" kern="100" dirty="0">
                <a:solidFill>
                  <a:srgbClr val="FF0000"/>
                </a:solidFill>
                <a:latin typeface="Times New Roman"/>
                <a:cs typeface="Times New Roman"/>
              </a:rPr>
              <a:t>－</a:t>
            </a:r>
            <a:r>
              <a:rPr lang="en-US" altLang="zh-CN" sz="2400" b="1" i="1" kern="100" dirty="0">
                <a:solidFill>
                  <a:srgbClr val="FF0000"/>
                </a:solidFill>
                <a:latin typeface="Times New Roman"/>
                <a:cs typeface="Courier New"/>
              </a:rPr>
              <a:t>E</a:t>
            </a:r>
            <a:r>
              <a:rPr lang="en-US" altLang="zh-CN" sz="2400" b="1" i="1" kern="100" baseline="-25000" dirty="0">
                <a:solidFill>
                  <a:srgbClr val="FF0000"/>
                </a:solidFill>
                <a:latin typeface="Times New Roman"/>
                <a:cs typeface="Courier New"/>
              </a:rPr>
              <a:t>n</a:t>
            </a:r>
            <a:endParaRPr lang="zh-CN" altLang="en-US" dirty="0">
              <a:solidFill>
                <a:srgbClr val="FF0000"/>
              </a:solidFill>
            </a:endParaRPr>
          </a:p>
        </p:txBody>
      </p:sp>
      <p:sp>
        <p:nvSpPr>
          <p:cNvPr id="10" name="矩形 9"/>
          <p:cNvSpPr/>
          <p:nvPr/>
        </p:nvSpPr>
        <p:spPr>
          <a:xfrm>
            <a:off x="2197818" y="3111351"/>
            <a:ext cx="803425" cy="461665"/>
          </a:xfrm>
          <a:prstGeom prst="rect">
            <a:avLst/>
          </a:prstGeom>
        </p:spPr>
        <p:txBody>
          <a:bodyPr wrap="none">
            <a:spAutoFit/>
          </a:bodyPr>
          <a:lstStyle/>
          <a:p>
            <a:r>
              <a:rPr lang="zh-CN" altLang="zh-CN" sz="2400" b="1" kern="100" dirty="0" smtClean="0">
                <a:solidFill>
                  <a:srgbClr val="FF0000"/>
                </a:solidFill>
                <a:latin typeface="Times New Roman"/>
                <a:cs typeface="Times New Roman"/>
              </a:rPr>
              <a:t>最低</a:t>
            </a:r>
            <a:endParaRPr lang="zh-CN" altLang="en-US" dirty="0">
              <a:solidFill>
                <a:srgbClr val="FF0000"/>
              </a:solidFill>
            </a:endParaRPr>
          </a:p>
        </p:txBody>
      </p:sp>
      <p:sp>
        <p:nvSpPr>
          <p:cNvPr id="11" name="矩形 10"/>
          <p:cNvSpPr/>
          <p:nvPr/>
        </p:nvSpPr>
        <p:spPr>
          <a:xfrm>
            <a:off x="2830786" y="3717032"/>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基态</a:t>
            </a:r>
            <a:endParaRPr lang="zh-CN" altLang="en-US" dirty="0">
              <a:solidFill>
                <a:srgbClr val="FF0000"/>
              </a:solidFill>
            </a:endParaRPr>
          </a:p>
        </p:txBody>
      </p:sp>
      <p:sp>
        <p:nvSpPr>
          <p:cNvPr id="13" name="矩形 12"/>
          <p:cNvSpPr/>
          <p:nvPr/>
        </p:nvSpPr>
        <p:spPr>
          <a:xfrm>
            <a:off x="10922123" y="4869160"/>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
        <p:nvSpPr>
          <p:cNvPr id="14" name="矩形 13"/>
          <p:cNvSpPr/>
          <p:nvPr/>
        </p:nvSpPr>
        <p:spPr>
          <a:xfrm>
            <a:off x="10922123" y="5517232"/>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solidFill>
                <a:srgbClr val="FF0000"/>
              </a:solidFill>
            </a:endParaRPr>
          </a:p>
        </p:txBody>
      </p:sp>
      <p:sp>
        <p:nvSpPr>
          <p:cNvPr id="15" name="矩形 14"/>
          <p:cNvSpPr/>
          <p:nvPr/>
        </p:nvSpPr>
        <p:spPr>
          <a:xfrm>
            <a:off x="10922123" y="6093296"/>
            <a:ext cx="494046" cy="461665"/>
          </a:xfrm>
          <a:prstGeom prst="rect">
            <a:avLst/>
          </a:prstGeom>
        </p:spPr>
        <p:txBody>
          <a:bodyPr wrap="none">
            <a:spAutoFit/>
          </a:bodyPr>
          <a:lstStyle/>
          <a:p>
            <a:r>
              <a:rPr lang="en-US" altLang="zh-CN" sz="2400" b="1" kern="100" dirty="0">
                <a:solidFill>
                  <a:srgbClr val="FF0000"/>
                </a:solidFill>
                <a:cs typeface="Times New Roman"/>
              </a:rPr>
              <a:t>×</a:t>
            </a:r>
            <a:endParaRPr lang="zh-CN" altLang="en-US" dirty="0">
              <a:solidFill>
                <a:srgbClr val="FF0000"/>
              </a:solidFill>
            </a:endParaRPr>
          </a:p>
        </p:txBody>
      </p:sp>
    </p:spTree>
    <p:extLst>
      <p:ext uri="{BB962C8B-B14F-4D97-AF65-F5344CB8AC3E}">
        <p14:creationId xmlns:p14="http://schemas.microsoft.com/office/powerpoint/2010/main" val="360736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randombar(horizont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randombar(horizont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randombar(horizontal)">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randombar(horizontal)">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randombar(horizontal)">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randombar(horizontal)">
                                      <p:cBhvr>
                                        <p:cTn id="47" dur="500"/>
                                        <p:tgtEl>
                                          <p:spTgt spid="14"/>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grpId="0" nodeType="click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randombar(horizontal)">
                                      <p:cBhvr>
                                        <p:cTn id="5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8" grpId="0"/>
      <p:bldP spid="9" grpId="0"/>
      <p:bldP spid="10" grpId="0"/>
      <p:bldP spid="11" grpId="0"/>
      <p:bldP spid="13" grpId="0"/>
      <p:bldP spid="14" grpId="0"/>
      <p:bldP spid="1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552971" y="404664"/>
            <a:ext cx="10975658" cy="6120680"/>
          </a:xfrm>
        </p:spPr>
        <p:txBody>
          <a:bodyPr>
            <a:normAutofit/>
          </a:bodyPr>
          <a:lstStyle/>
          <a:p>
            <a:pPr marL="534988" indent="-534988" algn="just">
              <a:tabLst>
                <a:tab pos="2700655" algn="l"/>
                <a:tab pos="5581015" algn="l"/>
              </a:tabLst>
            </a:pPr>
            <a:r>
              <a:rPr lang="en-US" altLang="zh-CN" b="1" kern="100" dirty="0">
                <a:latin typeface="Times New Roman"/>
                <a:cs typeface="Courier New"/>
              </a:rPr>
              <a:t>3</a:t>
            </a:r>
            <a:r>
              <a:rPr lang="zh-CN" altLang="zh-CN" b="1" kern="100" dirty="0">
                <a:latin typeface="Times New Roman"/>
                <a:cs typeface="Times New Roman"/>
              </a:rPr>
              <a:t>．选一选</a:t>
            </a:r>
            <a:endParaRPr lang="zh-CN" altLang="zh-CN" sz="1050" kern="100" dirty="0">
              <a:cs typeface="Courier New"/>
            </a:endParaRPr>
          </a:p>
          <a:p>
            <a:pPr marL="534988" indent="0" algn="just">
              <a:tabLst>
                <a:tab pos="2700655" algn="l"/>
                <a:tab pos="5581015" algn="l"/>
              </a:tabLst>
            </a:pPr>
            <a:r>
              <a:rPr lang="en-US" altLang="zh-CN" b="1" kern="100" dirty="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关于玻尔的原子模型，下列说法中正确的</a:t>
            </a:r>
            <a:r>
              <a:rPr lang="zh-CN" altLang="zh-CN" b="1" kern="100" dirty="0" smtClean="0">
                <a:latin typeface="Times New Roman"/>
                <a:cs typeface="Times New Roman"/>
              </a:rPr>
              <a:t>有</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cs typeface="Courier New"/>
            </a:endParaRPr>
          </a:p>
          <a:p>
            <a:pPr marL="534988" indent="0" algn="just">
              <a:tabLst>
                <a:tab pos="2700655" algn="l"/>
                <a:tab pos="5581015" algn="l"/>
              </a:tabLst>
            </a:pPr>
            <a:r>
              <a:rPr lang="en-US" altLang="zh-CN" b="1" kern="100" dirty="0">
                <a:latin typeface="Times New Roman"/>
                <a:cs typeface="Courier New"/>
              </a:rPr>
              <a:t>A</a:t>
            </a:r>
            <a:r>
              <a:rPr lang="zh-CN" altLang="zh-CN" b="1" kern="100" dirty="0">
                <a:latin typeface="Times New Roman"/>
                <a:cs typeface="Times New Roman"/>
              </a:rPr>
              <a:t>．它彻底地否定了卢瑟福的核式结构学说</a:t>
            </a:r>
            <a:endParaRPr lang="zh-CN" altLang="zh-CN" sz="1050" kern="100" dirty="0">
              <a:cs typeface="Courier New"/>
            </a:endParaRPr>
          </a:p>
          <a:p>
            <a:pPr marL="534988" indent="0" algn="just">
              <a:tabLst>
                <a:tab pos="2700655" algn="l"/>
                <a:tab pos="5581015" algn="l"/>
              </a:tabLst>
            </a:pPr>
            <a:r>
              <a:rPr lang="en-US" altLang="zh-CN" b="1" kern="100" dirty="0">
                <a:latin typeface="Times New Roman"/>
                <a:cs typeface="Courier New"/>
              </a:rPr>
              <a:t>B</a:t>
            </a:r>
            <a:r>
              <a:rPr lang="zh-CN" altLang="zh-CN" b="1" kern="100" dirty="0">
                <a:latin typeface="Times New Roman"/>
                <a:cs typeface="Times New Roman"/>
              </a:rPr>
              <a:t>．它发展了卢瑟福的核式结构学说</a:t>
            </a:r>
            <a:endParaRPr lang="zh-CN" altLang="zh-CN" sz="1050" kern="100" dirty="0">
              <a:cs typeface="Courier New"/>
            </a:endParaRPr>
          </a:p>
          <a:p>
            <a:pPr marL="534988" indent="0" algn="just">
              <a:tabLst>
                <a:tab pos="2700655" algn="l"/>
                <a:tab pos="5581015" algn="l"/>
              </a:tabLst>
            </a:pPr>
            <a:r>
              <a:rPr lang="en-US" altLang="zh-CN" b="1" kern="100" dirty="0">
                <a:latin typeface="Times New Roman"/>
                <a:cs typeface="Courier New"/>
              </a:rPr>
              <a:t>C</a:t>
            </a:r>
            <a:r>
              <a:rPr lang="zh-CN" altLang="zh-CN" b="1" kern="100" dirty="0">
                <a:latin typeface="Times New Roman"/>
                <a:cs typeface="Times New Roman"/>
              </a:rPr>
              <a:t>．它完全抛弃了经典的电磁理论</a:t>
            </a:r>
            <a:endParaRPr lang="zh-CN" altLang="zh-CN" sz="1050" kern="100" dirty="0">
              <a:cs typeface="Courier New"/>
            </a:endParaRPr>
          </a:p>
          <a:p>
            <a:pPr marL="534988" indent="0" algn="just">
              <a:tabLst>
                <a:tab pos="2700655" algn="l"/>
                <a:tab pos="5581015" algn="l"/>
              </a:tabLst>
            </a:pPr>
            <a:r>
              <a:rPr lang="en-US" altLang="zh-CN" b="1" kern="100" dirty="0">
                <a:latin typeface="Times New Roman"/>
                <a:cs typeface="Courier New"/>
              </a:rPr>
              <a:t>D</a:t>
            </a:r>
            <a:r>
              <a:rPr lang="zh-CN" altLang="zh-CN" b="1" kern="100" dirty="0">
                <a:latin typeface="Times New Roman"/>
                <a:cs typeface="Times New Roman"/>
              </a:rPr>
              <a:t>．它引入了普朗克的量子理论</a:t>
            </a:r>
            <a:endParaRPr lang="zh-CN" altLang="zh-CN" sz="1050" kern="100" dirty="0">
              <a:cs typeface="Courier New"/>
            </a:endParaRPr>
          </a:p>
          <a:p>
            <a:pPr marL="534988" indent="0" algn="just">
              <a:tabLst>
                <a:tab pos="2700655" algn="l"/>
                <a:tab pos="5581015" algn="l"/>
              </a:tabLst>
            </a:pPr>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玻</a:t>
            </a:r>
            <a:r>
              <a:rPr lang="zh-CN" altLang="zh-CN" b="1" kern="100" dirty="0">
                <a:latin typeface="Times New Roman"/>
                <a:ea typeface="楷体_GB2312"/>
                <a:cs typeface="Times New Roman"/>
              </a:rPr>
              <a:t>尔的原子模型在核式结构学说的前提下提出轨道量子化、能量量子化及能级跃迁，故选项</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错误，</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正确；它的成功在于引入了量子化理论，缺点是过多地引入经典力学，故选项</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错误，</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正确。</a:t>
            </a:r>
            <a:endParaRPr lang="zh-CN" altLang="zh-CN" sz="1050" kern="100" dirty="0">
              <a:cs typeface="Courier New"/>
            </a:endParaRPr>
          </a:p>
          <a:p>
            <a:pPr marL="534988" indent="0"/>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BD</a:t>
            </a:r>
            <a:endParaRPr lang="zh-CN" altLang="en-US" dirty="0"/>
          </a:p>
        </p:txBody>
      </p:sp>
    </p:spTree>
    <p:extLst>
      <p:ext uri="{BB962C8B-B14F-4D97-AF65-F5344CB8AC3E}">
        <p14:creationId xmlns:p14="http://schemas.microsoft.com/office/powerpoint/2010/main" val="63142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animEffect transition="in" filter="randombar(horizontal)">
                                      <p:cBhvr>
                                        <p:cTn id="7" dur="500"/>
                                        <p:tgtEl>
                                          <p:spTgt spid="2">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xEl>
                                              <p:pRg st="7" end="7"/>
                                            </p:txEl>
                                          </p:spTgt>
                                        </p:tgtEl>
                                        <p:attrNameLst>
                                          <p:attrName>style.visibility</p:attrName>
                                        </p:attrNameLst>
                                      </p:cBhvr>
                                      <p:to>
                                        <p:strVal val="visible"/>
                                      </p:to>
                                    </p:set>
                                    <p:animEffect transition="in" filter="randombar(horizontal)">
                                      <p:cBhvr>
                                        <p:cTn id="12"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380</TotalTime>
  <Words>2887</Words>
  <Application>Microsoft Office PowerPoint</Application>
  <PresentationFormat>自定义</PresentationFormat>
  <Paragraphs>203</Paragraphs>
  <Slides>41</Slides>
  <Notes>1</Notes>
  <HiddenSlides>0</HiddenSlides>
  <MMClips>0</MMClips>
  <ScaleCrop>false</ScaleCrop>
  <HeadingPairs>
    <vt:vector size="6" baseType="variant">
      <vt:variant>
        <vt:lpstr>主题</vt:lpstr>
      </vt:variant>
      <vt:variant>
        <vt:i4>1</vt:i4>
      </vt:variant>
      <vt:variant>
        <vt:lpstr>嵌入 OLE 服务器</vt:lpstr>
      </vt:variant>
      <vt:variant>
        <vt:i4>2</vt:i4>
      </vt:variant>
      <vt:variant>
        <vt:lpstr>幻灯片标题</vt:lpstr>
      </vt:variant>
      <vt:variant>
        <vt:i4>41</vt:i4>
      </vt:variant>
    </vt:vector>
  </HeadingPairs>
  <TitlesOfParts>
    <vt:vector size="44" baseType="lpstr">
      <vt:lpstr>Office 主题​​</vt:lpstr>
      <vt:lpstr>文档</vt:lpstr>
      <vt:lpstr>Microsoft Word Document</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xb21cn</dc:creator>
  <cp:lastModifiedBy>xb21cn</cp:lastModifiedBy>
  <cp:revision>65</cp:revision>
  <dcterms:created xsi:type="dcterms:W3CDTF">2021-04-02T06:41:31Z</dcterms:created>
  <dcterms:modified xsi:type="dcterms:W3CDTF">2025-11-05T02:34:19Z</dcterms:modified>
</cp:coreProperties>
</file>