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60" r:id="rId2"/>
    <p:sldId id="266" r:id="rId3"/>
    <p:sldId id="267" r:id="rId4"/>
    <p:sldId id="289" r:id="rId5"/>
    <p:sldId id="290" r:id="rId6"/>
    <p:sldId id="291" r:id="rId7"/>
    <p:sldId id="292" r:id="rId8"/>
    <p:sldId id="293" r:id="rId9"/>
    <p:sldId id="294" r:id="rId10"/>
    <p:sldId id="295" r:id="rId11"/>
    <p:sldId id="296" r:id="rId12"/>
    <p:sldId id="297" r:id="rId13"/>
    <p:sldId id="298" r:id="rId14"/>
    <p:sldId id="299" r:id="rId15"/>
    <p:sldId id="300" r:id="rId16"/>
    <p:sldId id="301" r:id="rId17"/>
    <p:sldId id="303" r:id="rId18"/>
    <p:sldId id="304" r:id="rId19"/>
    <p:sldId id="305" r:id="rId20"/>
    <p:sldId id="306" r:id="rId21"/>
    <p:sldId id="307" r:id="rId22"/>
    <p:sldId id="308" r:id="rId23"/>
    <p:sldId id="309" r:id="rId24"/>
    <p:sldId id="310" r:id="rId25"/>
    <p:sldId id="312" r:id="rId26"/>
    <p:sldId id="313" r:id="rId27"/>
    <p:sldId id="314" r:id="rId28"/>
    <p:sldId id="315" r:id="rId29"/>
    <p:sldId id="316" r:id="rId30"/>
    <p:sldId id="317" r:id="rId31"/>
    <p:sldId id="288" r:id="rId32"/>
    <p:sldId id="287" r:id="rId33"/>
  </p:sldIdLst>
  <p:sldSz cx="12195175"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31" autoAdjust="0"/>
    <p:restoredTop sz="94607" autoAdjust="0"/>
  </p:normalViewPr>
  <p:slideViewPr>
    <p:cSldViewPr>
      <p:cViewPr varScale="1">
        <p:scale>
          <a:sx n="99" d="100"/>
          <a:sy n="99" d="100"/>
        </p:scale>
        <p:origin x="-324" y="-102"/>
      </p:cViewPr>
      <p:guideLst>
        <p:guide orient="horz" pos="2160"/>
        <p:guide pos="3841"/>
      </p:guideLst>
    </p:cSldViewPr>
  </p:slideViewPr>
  <p:outlineViewPr>
    <p:cViewPr>
      <p:scale>
        <a:sx n="33" d="100"/>
        <a:sy n="33" d="100"/>
      </p:scale>
      <p:origin x="96" y="869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image" Target="../media/image1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image" Target="../media/image15.e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image" Target="../media/image18.e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image" Target="../media/image20.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307C53-A15A-4DEC-9E72-8BEB40FDE1C2}" type="datetimeFigureOut">
              <a:rPr lang="zh-CN" altLang="en-US" smtClean="0"/>
              <a:t>2025-11-5</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6C1EF30-7B0C-4F2D-A5CA-1454F4965A54}" type="slidenum">
              <a:rPr lang="zh-CN" altLang="en-US" smtClean="0"/>
              <a:t>‹#›</a:t>
            </a:fld>
            <a:endParaRPr lang="zh-CN" altLang="en-US"/>
          </a:p>
        </p:txBody>
      </p:sp>
    </p:spTree>
    <p:extLst>
      <p:ext uri="{BB962C8B-B14F-4D97-AF65-F5344CB8AC3E}">
        <p14:creationId xmlns:p14="http://schemas.microsoft.com/office/powerpoint/2010/main" val="25728689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6C1EF30-7B0C-4F2D-A5CA-1454F4965A54}" type="slidenum">
              <a:rPr lang="zh-CN" altLang="en-US" smtClean="0"/>
              <a:t>31</a:t>
            </a:fld>
            <a:endParaRPr lang="zh-CN" altLang="en-US"/>
          </a:p>
        </p:txBody>
      </p:sp>
    </p:spTree>
    <p:extLst>
      <p:ext uri="{BB962C8B-B14F-4D97-AF65-F5344CB8AC3E}">
        <p14:creationId xmlns:p14="http://schemas.microsoft.com/office/powerpoint/2010/main" val="2721296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1196752"/>
            <a:ext cx="10975658" cy="4464498"/>
          </a:xfrm>
        </p:spPr>
        <p:txBody>
          <a:bodyPr>
            <a:normAutofit/>
          </a:bodyPr>
          <a:lstStyle>
            <a:lvl1pPr marL="0" indent="719138">
              <a:lnSpc>
                <a:spcPct val="150000"/>
              </a:lnSpc>
              <a:buFontTx/>
              <a:buNone/>
              <a:defRPr sz="2400">
                <a:latin typeface="+mj-ea"/>
                <a:ea typeface="+mj-ea"/>
                <a:cs typeface="Times New Roman" panose="02020603050405020304" pitchFamily="18" charset="0"/>
              </a:defRPr>
            </a:lvl1pPr>
            <a:lvl2pPr marL="457200" indent="0">
              <a:lnSpc>
                <a:spcPct val="150000"/>
              </a:lnSpc>
              <a:buFontTx/>
              <a:buNone/>
              <a:defRPr sz="2400">
                <a:latin typeface="Times New Roman" panose="02020603050405020304" pitchFamily="18" charset="0"/>
                <a:ea typeface="+mn-ea"/>
                <a:cs typeface="Times New Roman" panose="02020603050405020304" pitchFamily="18" charset="0"/>
              </a:defRPr>
            </a:lvl2pPr>
            <a:lvl3pPr marL="914400" indent="0">
              <a:lnSpc>
                <a:spcPct val="150000"/>
              </a:lnSpc>
              <a:buFontTx/>
              <a:buNone/>
              <a:defRPr sz="2400">
                <a:latin typeface="Times New Roman" panose="02020603050405020304" pitchFamily="18" charset="0"/>
                <a:ea typeface="+mn-ea"/>
                <a:cs typeface="Times New Roman" panose="02020603050405020304" pitchFamily="18" charset="0"/>
              </a:defRPr>
            </a:lvl3pPr>
            <a:lvl4pPr marL="1371600" indent="0">
              <a:lnSpc>
                <a:spcPct val="150000"/>
              </a:lnSpc>
              <a:buFontTx/>
              <a:buNone/>
              <a:defRPr sz="2400">
                <a:latin typeface="Times New Roman" panose="02020603050405020304" pitchFamily="18" charset="0"/>
                <a:ea typeface="+mn-ea"/>
                <a:cs typeface="Times New Roman" panose="02020603050405020304" pitchFamily="18" charset="0"/>
              </a:defRPr>
            </a:lvl4pPr>
            <a:lvl5pPr marL="1828800" indent="0">
              <a:lnSpc>
                <a:spcPct val="150000"/>
              </a:lnSpc>
              <a:buFontTx/>
              <a:buNone/>
              <a:defRPr sz="2400">
                <a:latin typeface="Times New Roman" panose="02020603050405020304" pitchFamily="18" charset="0"/>
                <a:ea typeface="+mn-ea"/>
                <a:cs typeface="Times New Roman" panose="02020603050405020304" pitchFamily="18" charset="0"/>
              </a:defRPr>
            </a:lvl5pPr>
          </a:lstStyle>
          <a:p>
            <a:pPr lvl="0"/>
            <a:r>
              <a:rPr lang="zh-CN" altLang="en-US" dirty="0" smtClean="0"/>
              <a:t>单击此处编辑母版文本样式</a:t>
            </a:r>
            <a:endParaRPr lang="zh-CN" altLang="en-US" dirty="0"/>
          </a:p>
        </p:txBody>
      </p:sp>
      <p:sp>
        <p:nvSpPr>
          <p:cNvPr id="4" name="日期占位符 3"/>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45682293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007288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1792903" y="274639"/>
            <a:ext cx="3658553"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13014" y="274639"/>
            <a:ext cx="10776639"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9652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336" y="4406903"/>
            <a:ext cx="10365899" cy="1362075"/>
          </a:xfrm>
        </p:spPr>
        <p:txBody>
          <a:bodyPr anchor="t"/>
          <a:lstStyle>
            <a:lvl1pPr algn="l">
              <a:defRPr sz="4000" b="1" cap="all"/>
            </a:lvl1pPr>
          </a:lstStyle>
          <a:p>
            <a:r>
              <a:rPr lang="zh-CN" altLang="en-US" dirty="0" smtClean="0"/>
              <a:t>单击此处编辑母版标题样式</a:t>
            </a:r>
            <a:endParaRPr lang="zh-CN" altLang="en-US" dirty="0"/>
          </a:p>
        </p:txBody>
      </p:sp>
      <p:sp>
        <p:nvSpPr>
          <p:cNvPr id="3" name="文本占位符 2"/>
          <p:cNvSpPr>
            <a:spLocks noGrp="1"/>
          </p:cNvSpPr>
          <p:nvPr>
            <p:ph type="body" idx="1"/>
          </p:nvPr>
        </p:nvSpPr>
        <p:spPr>
          <a:xfrm>
            <a:off x="963336" y="2906713"/>
            <a:ext cx="10365899"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dirty="0" smtClean="0"/>
              <a:t>单击此处编辑母版文本样式</a:t>
            </a:r>
          </a:p>
        </p:txBody>
      </p:sp>
      <p:sp>
        <p:nvSpPr>
          <p:cNvPr id="4" name="日期占位符 3"/>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383220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638" y="2130428"/>
            <a:ext cx="10365899" cy="1470025"/>
          </a:xfrm>
        </p:spPr>
        <p:txBody>
          <a:bodyPr/>
          <a:lstStyle/>
          <a:p>
            <a:r>
              <a:rPr lang="zh-CN" altLang="en-US" dirty="0" smtClean="0"/>
              <a:t>单击此处编辑母版标题样式</a:t>
            </a:r>
            <a:endParaRPr lang="zh-CN" altLang="en-US" dirty="0"/>
          </a:p>
        </p:txBody>
      </p:sp>
      <p:sp>
        <p:nvSpPr>
          <p:cNvPr id="3" name="副标题 2"/>
          <p:cNvSpPr>
            <a:spLocks noGrp="1"/>
          </p:cNvSpPr>
          <p:nvPr>
            <p:ph type="subTitle" idx="1"/>
          </p:nvPr>
        </p:nvSpPr>
        <p:spPr>
          <a:xfrm>
            <a:off x="1829276" y="3886200"/>
            <a:ext cx="8536623"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035635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13012" y="1600203"/>
            <a:ext cx="72175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8233863" y="1600203"/>
            <a:ext cx="721759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2050556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759" y="274638"/>
            <a:ext cx="10975658"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535113"/>
            <a:ext cx="538832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09759" y="2174875"/>
            <a:ext cx="53883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94981" y="1535113"/>
            <a:ext cx="539043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94981" y="2174875"/>
            <a:ext cx="539043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055895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610369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6648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761" y="273050"/>
            <a:ext cx="4012129"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67974" y="273052"/>
            <a:ext cx="681744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09761" y="1435102"/>
            <a:ext cx="401212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245769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90341" y="4800600"/>
            <a:ext cx="7317105"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90341" y="612775"/>
            <a:ext cx="731710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90341" y="5367338"/>
            <a:ext cx="731710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987166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759" y="274638"/>
            <a:ext cx="10975658"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600203"/>
            <a:ext cx="10975658"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09760" y="6356353"/>
            <a:ext cx="2845541"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9C67D8-3E43-4364-A6C9-6E7FE31DF974}" type="datetimeFigureOut">
              <a:rPr lang="zh-CN" altLang="en-US" smtClean="0"/>
              <a:t>2025-11-5</a:t>
            </a:fld>
            <a:endParaRPr lang="zh-CN" altLang="en-US"/>
          </a:p>
        </p:txBody>
      </p:sp>
      <p:sp>
        <p:nvSpPr>
          <p:cNvPr id="5" name="页脚占位符 4"/>
          <p:cNvSpPr>
            <a:spLocks noGrp="1"/>
          </p:cNvSpPr>
          <p:nvPr>
            <p:ph type="ftr" sz="quarter" idx="3"/>
          </p:nvPr>
        </p:nvSpPr>
        <p:spPr>
          <a:xfrm>
            <a:off x="4166685" y="6356353"/>
            <a:ext cx="386180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9875" y="6356353"/>
            <a:ext cx="284554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51424741"/>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49"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package" Target="../embeddings/Microsoft_Word_Document333333.docx"/><Relationship Id="rId2" Type="http://schemas.openxmlformats.org/officeDocument/2006/relationships/slideLayout" Target="../slideLayouts/slideLayout1.xml"/><Relationship Id="rId1" Type="http://schemas.openxmlformats.org/officeDocument/2006/relationships/vmlDrawing" Target="../drawings/vmlDrawing3.vml"/><Relationship Id="rId4" Type="http://schemas.openxmlformats.org/officeDocument/2006/relationships/image" Target="../media/image7.emf"/></Relationships>
</file>

<file path=ppt/slides/_rels/slide11.xml.rels><?xml version="1.0" encoding="UTF-8" standalone="yes"?>
<Relationships xmlns="http://schemas.openxmlformats.org/package/2006/relationships"><Relationship Id="rId3" Type="http://schemas.openxmlformats.org/officeDocument/2006/relationships/image" Target="file:///F:\&#31908;&#25945;&#29256;&#29289;&#29702;&#36873;&#25321;&#24615;&#24517;&#20462;&#31532;&#19977;&#20876;\20XWL5-3.TIF" TargetMode="External"/><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file:///F:\&#31908;&#25945;&#29256;&#29289;&#29702;&#36873;&#25321;&#24615;&#24517;&#20462;&#31532;&#19977;&#20876;\&#35299;&#39064;&#38182;&#22218;1.TIF" TargetMode="External"/><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21XRJWL5-3.TIF" TargetMode="External"/><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package" Target="../embeddings/Microsoft_Word_Document444444.docx"/><Relationship Id="rId2" Type="http://schemas.openxmlformats.org/officeDocument/2006/relationships/slideLayout" Target="../slideLayouts/slideLayout1.xml"/><Relationship Id="rId1" Type="http://schemas.openxmlformats.org/officeDocument/2006/relationships/vmlDrawing" Target="../drawings/vmlDrawing4.vml"/><Relationship Id="rId6" Type="http://schemas.openxmlformats.org/officeDocument/2006/relationships/image" Target="../media/image12.emf"/><Relationship Id="rId5" Type="http://schemas.openxmlformats.org/officeDocument/2006/relationships/package" Target="../embeddings/Microsoft_Word_Document555555.docx"/><Relationship Id="rId4" Type="http://schemas.openxmlformats.org/officeDocument/2006/relationships/image" Target="../media/image11.emf"/></Relationships>
</file>

<file path=ppt/slides/_rels/slide18.xml.rels><?xml version="1.0" encoding="UTF-8" standalone="yes"?>
<Relationships xmlns="http://schemas.openxmlformats.org/package/2006/relationships"><Relationship Id="rId3" Type="http://schemas.openxmlformats.org/officeDocument/2006/relationships/image" Target="file:///F:\&#31908;&#25945;&#29256;&#29289;&#29702;&#36873;&#25321;&#24615;&#24517;&#20462;&#31532;&#19977;&#20876;\21XRJWL5-12.TIF" TargetMode="External"/><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26032;&#35838;&#31243;&#23398;&#26696;1&#33258;&#23398;&#26032;&#25945;&#26448;.TIF"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package" Target="../embeddings/Microsoft_Word_Document666666.docx"/><Relationship Id="rId2" Type="http://schemas.openxmlformats.org/officeDocument/2006/relationships/slideLayout" Target="../slideLayouts/slideLayout1.xml"/><Relationship Id="rId1" Type="http://schemas.openxmlformats.org/officeDocument/2006/relationships/vmlDrawing" Target="../drawings/vmlDrawing5.vml"/><Relationship Id="rId4" Type="http://schemas.openxmlformats.org/officeDocument/2006/relationships/image" Target="../media/image14.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package" Target="../embeddings/Microsoft_Word_Document887777.docx"/><Relationship Id="rId2" Type="http://schemas.openxmlformats.org/officeDocument/2006/relationships/slideLayout" Target="../slideLayouts/slideLayout1.xml"/><Relationship Id="rId1" Type="http://schemas.openxmlformats.org/officeDocument/2006/relationships/vmlDrawing" Target="../drawings/vmlDrawing6.vml"/><Relationship Id="rId6" Type="http://schemas.openxmlformats.org/officeDocument/2006/relationships/image" Target="../media/image16.emf"/><Relationship Id="rId5" Type="http://schemas.openxmlformats.org/officeDocument/2006/relationships/package" Target="../embeddings/Microsoft_Word_Document8888.docx"/><Relationship Id="rId4" Type="http://schemas.openxmlformats.org/officeDocument/2006/relationships/image" Target="../media/image15.emf"/></Relationships>
</file>

<file path=ppt/slides/_rels/slide23.xml.rels><?xml version="1.0" encoding="UTF-8" standalone="yes"?>
<Relationships xmlns="http://schemas.openxmlformats.org/package/2006/relationships"><Relationship Id="rId3" Type="http://schemas.openxmlformats.org/officeDocument/2006/relationships/image" Target="&#26131;&#38169;&#35686;&#31034;2.tif" TargetMode="External"/><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package" Target="../embeddings/Microsoft_Word_Document1099.docx"/><Relationship Id="rId2" Type="http://schemas.openxmlformats.org/officeDocument/2006/relationships/slideLayout" Target="../slideLayouts/slideLayout1.xml"/><Relationship Id="rId1" Type="http://schemas.openxmlformats.org/officeDocument/2006/relationships/vmlDrawing" Target="../drawings/vmlDrawing7.vml"/><Relationship Id="rId6" Type="http://schemas.openxmlformats.org/officeDocument/2006/relationships/image" Target="../media/image19.emf"/><Relationship Id="rId5" Type="http://schemas.openxmlformats.org/officeDocument/2006/relationships/package" Target="../embeddings/Microsoft_Word_Document1010.docx"/><Relationship Id="rId4" Type="http://schemas.openxmlformats.org/officeDocument/2006/relationships/image" Target="../media/image18.emf"/></Relationships>
</file>

<file path=ppt/slides/_rels/slide25.xml.rels><?xml version="1.0" encoding="UTF-8" standalone="yes"?>
<Relationships xmlns="http://schemas.openxmlformats.org/package/2006/relationships"><Relationship Id="rId8" Type="http://schemas.openxmlformats.org/officeDocument/2006/relationships/image" Target="../media/image22.emf"/><Relationship Id="rId3" Type="http://schemas.openxmlformats.org/officeDocument/2006/relationships/package" Target="../embeddings/Microsoft_Word_Document1413111111.docx"/><Relationship Id="rId7" Type="http://schemas.openxmlformats.org/officeDocument/2006/relationships/package" Target="../embeddings/Microsoft_Word_Document131313.docx"/><Relationship Id="rId2" Type="http://schemas.openxmlformats.org/officeDocument/2006/relationships/slideLayout" Target="../slideLayouts/slideLayout1.xml"/><Relationship Id="rId1" Type="http://schemas.openxmlformats.org/officeDocument/2006/relationships/vmlDrawing" Target="../drawings/vmlDrawing8.vml"/><Relationship Id="rId6" Type="http://schemas.openxmlformats.org/officeDocument/2006/relationships/image" Target="../media/image21.emf"/><Relationship Id="rId5" Type="http://schemas.openxmlformats.org/officeDocument/2006/relationships/package" Target="../embeddings/Microsoft_Word_Document1514121212.docx"/><Relationship Id="rId4" Type="http://schemas.openxmlformats.org/officeDocument/2006/relationships/image" Target="../media/image20.emf"/></Relationships>
</file>

<file path=ppt/slides/_rels/slide26.xml.rels><?xml version="1.0" encoding="UTF-8" standalone="yes"?>
<Relationships xmlns="http://schemas.openxmlformats.org/package/2006/relationships"><Relationship Id="rId3" Type="http://schemas.openxmlformats.org/officeDocument/2006/relationships/image" Target="&#26032;&#35838;&#31243;&#23398;&#26696;3&#22521;&#20248;&#39640;&#32032;&#20859;.TIF" TargetMode="External"/><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file:///F:\&#31908;&#25945;&#29256;&#29289;&#29702;&#36873;&#25321;&#24615;&#24517;&#20462;&#31532;&#19977;&#20876;\20XWL5-18.TIF" TargetMode="External"/><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package" Target="../embeddings/Microsoft_Word_Document14.docx"/><Relationship Id="rId2" Type="http://schemas.openxmlformats.org/officeDocument/2006/relationships/slideLayout" Target="../slideLayouts/slideLayout1.xml"/><Relationship Id="rId1" Type="http://schemas.openxmlformats.org/officeDocument/2006/relationships/vmlDrawing" Target="../drawings/vmlDrawing9.vml"/><Relationship Id="rId4" Type="http://schemas.openxmlformats.org/officeDocument/2006/relationships/image" Target="../media/image25.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package" Target="../embeddings/Microsoft_Word_Document15.docx"/><Relationship Id="rId2" Type="http://schemas.openxmlformats.org/officeDocument/2006/relationships/slideLayout" Target="../slideLayouts/slideLayout1.xml"/><Relationship Id="rId1" Type="http://schemas.openxmlformats.org/officeDocument/2006/relationships/vmlDrawing" Target="../drawings/vmlDrawing10.vml"/><Relationship Id="rId4" Type="http://schemas.openxmlformats.org/officeDocument/2006/relationships/image" Target="../media/image26.emf"/></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35838;&#26102;&#36319;&#36394;&#26816;&#27979;word&#25991;&#20214;/&#35838;&#26102;&#36319;&#36394;&#26816;&#27979;&#65288;&#21313;&#20116;&#65289;%20%20&#25918;&#23556;&#24615;&#20803;&#32032;&#30340;&#34928;&#21464;.DOC" TargetMode="External"/><Relationship Id="rId4" Type="http://schemas.openxmlformats.org/officeDocument/2006/relationships/image" Target="../media/image28.png"/></Relationships>
</file>

<file path=ppt/slides/_rels/slide3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20XWL5-17.TIF" TargetMode="External"/><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26032;&#35838;&#31243;&#23398;&#26696;2&#25506;&#31350;&#26032;&#30693;&#33021;.TIF" TargetMode="External"/><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file:///F:\&#31908;&#25945;&#29256;&#29289;&#29702;&#36873;&#25321;&#24615;&#24517;&#20462;&#31532;&#19977;&#20876;\21XRJWL5-1.TIF" TargetMode="Externa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package" Target="../embeddings/Microsoft_Word_Document111111.docx"/><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5.emf"/></Relationships>
</file>

<file path=ppt/slides/_rels/slide9.xml.rels><?xml version="1.0" encoding="UTF-8" standalone="yes"?>
<Relationships xmlns="http://schemas.openxmlformats.org/package/2006/relationships"><Relationship Id="rId3" Type="http://schemas.openxmlformats.org/officeDocument/2006/relationships/package" Target="../embeddings/Microsoft_Word_Document222222.docx"/><Relationship Id="rId2" Type="http://schemas.openxmlformats.org/officeDocument/2006/relationships/slideLayout" Target="../slideLayouts/slideLayout1.xml"/><Relationship Id="rId1" Type="http://schemas.openxmlformats.org/officeDocument/2006/relationships/vmlDrawing" Target="../drawings/vmlDrawing2.vml"/><Relationship Id="rId4" Type="http://schemas.openxmlformats.org/officeDocument/2006/relationships/image" Target="../media/image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08955" y="692696"/>
            <a:ext cx="10975658" cy="4464498"/>
          </a:xfrm>
        </p:spPr>
        <p:txBody>
          <a:bodyPr/>
          <a:lstStyle/>
          <a:p>
            <a:pPr indent="182563" algn="ctr">
              <a:tabLst>
                <a:tab pos="2700655" algn="l"/>
                <a:tab pos="5581015" algn="l"/>
              </a:tabLst>
            </a:pPr>
            <a:r>
              <a:rPr lang="zh-CN" altLang="zh-CN" sz="2800" b="1" kern="100" dirty="0">
                <a:solidFill>
                  <a:srgbClr val="0000FF"/>
                </a:solidFill>
                <a:latin typeface="Times New Roman"/>
                <a:cs typeface="Times New Roman"/>
              </a:rPr>
              <a:t>第二节　放射性元素的衰变</a:t>
            </a:r>
            <a:endParaRPr lang="zh-CN" altLang="zh-CN" sz="2800" kern="100" dirty="0">
              <a:solidFill>
                <a:srgbClr val="0000FF"/>
              </a:solidFill>
              <a:cs typeface="Courier New"/>
            </a:endParaRPr>
          </a:p>
          <a:p>
            <a:pPr indent="182563" algn="just">
              <a:tabLst>
                <a:tab pos="2700655" algn="l"/>
                <a:tab pos="5581015" algn="l"/>
              </a:tabLst>
            </a:pPr>
            <a:r>
              <a:rPr lang="zh-CN" altLang="zh-CN" b="1" kern="100" dirty="0" smtClean="0">
                <a:latin typeface="Times New Roman"/>
                <a:ea typeface="黑体"/>
                <a:cs typeface="Times New Roman"/>
              </a:rPr>
              <a:t>核</a:t>
            </a:r>
            <a:r>
              <a:rPr lang="zh-CN" altLang="zh-CN" b="1" kern="100" dirty="0">
                <a:latin typeface="Times New Roman"/>
                <a:ea typeface="黑体"/>
                <a:cs typeface="Times New Roman"/>
              </a:rPr>
              <a:t>心素养点击</a:t>
            </a:r>
            <a:r>
              <a:rPr lang="en-US" altLang="zh-CN" b="1" kern="100" dirty="0">
                <a:latin typeface="Times New Roman"/>
                <a:cs typeface="Courier New"/>
              </a:rPr>
              <a:t> </a:t>
            </a:r>
            <a:endParaRPr lang="zh-CN" altLang="zh-CN" sz="1050" kern="100" dirty="0">
              <a:cs typeface="Courier New"/>
            </a:endParaRPr>
          </a:p>
          <a:p>
            <a:pPr indent="182563"/>
            <a:endParaRPr lang="zh-CN" altLang="en-US" dirty="0"/>
          </a:p>
        </p:txBody>
      </p:sp>
      <p:graphicFrame>
        <p:nvGraphicFramePr>
          <p:cNvPr id="4" name="表格 3"/>
          <p:cNvGraphicFramePr>
            <a:graphicFrameLocks noGrp="1"/>
          </p:cNvGraphicFramePr>
          <p:nvPr>
            <p:extLst>
              <p:ext uri="{D42A27DB-BD31-4B8C-83A1-F6EECF244321}">
                <p14:modId xmlns:p14="http://schemas.microsoft.com/office/powerpoint/2010/main" val="1623400593"/>
              </p:ext>
            </p:extLst>
          </p:nvPr>
        </p:nvGraphicFramePr>
        <p:xfrm>
          <a:off x="1633091" y="2132856"/>
          <a:ext cx="9145016" cy="3840480"/>
        </p:xfrm>
        <a:graphic>
          <a:graphicData uri="http://schemas.openxmlformats.org/drawingml/2006/table">
            <a:tbl>
              <a:tblPr/>
              <a:tblGrid>
                <a:gridCol w="1891128"/>
                <a:gridCol w="7253888"/>
              </a:tblGrid>
              <a:tr h="778510">
                <a:tc>
                  <a:txBody>
                    <a:bodyPr/>
                    <a:lstStyle/>
                    <a:p>
                      <a:pPr algn="ctr">
                        <a:lnSpc>
                          <a:spcPct val="150000"/>
                        </a:lnSpc>
                        <a:spcAft>
                          <a:spcPts val="0"/>
                        </a:spcAft>
                        <a:tabLst>
                          <a:tab pos="2700655" algn="l"/>
                          <a:tab pos="5581015" algn="l"/>
                        </a:tabLst>
                      </a:pPr>
                      <a:r>
                        <a:rPr lang="zh-CN" sz="2400" b="1" kern="100" dirty="0">
                          <a:effectLst/>
                          <a:latin typeface="Times New Roman"/>
                          <a:cs typeface="Times New Roman"/>
                        </a:rPr>
                        <a:t>物理观念</a:t>
                      </a:r>
                      <a:endParaRPr lang="zh-CN" sz="1050" kern="100" dirty="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lnSpc>
                          <a:spcPct val="150000"/>
                        </a:lnSpc>
                        <a:spcAft>
                          <a:spcPts val="0"/>
                        </a:spcAft>
                        <a:tabLst>
                          <a:tab pos="2700655" algn="l"/>
                          <a:tab pos="5581015" algn="l"/>
                        </a:tabLst>
                      </a:pPr>
                      <a:r>
                        <a:rPr lang="en-US" sz="2400" b="1" kern="100" dirty="0">
                          <a:effectLst/>
                          <a:latin typeface="Times New Roman"/>
                          <a:cs typeface="Courier New"/>
                        </a:rPr>
                        <a:t>(1)</a:t>
                      </a:r>
                      <a:r>
                        <a:rPr lang="zh-CN" sz="2400" b="1" kern="100" dirty="0">
                          <a:effectLst/>
                          <a:latin typeface="Times New Roman"/>
                          <a:cs typeface="Times New Roman"/>
                        </a:rPr>
                        <a:t>了解放射性现象和放射性元素。</a:t>
                      </a:r>
                      <a:endParaRPr lang="zh-CN" sz="1050" kern="100" dirty="0">
                        <a:effectLst/>
                        <a:latin typeface="宋体"/>
                        <a:cs typeface="Courier New"/>
                      </a:endParaRPr>
                    </a:p>
                    <a:p>
                      <a:pPr algn="l">
                        <a:lnSpc>
                          <a:spcPct val="150000"/>
                        </a:lnSpc>
                        <a:spcAft>
                          <a:spcPts val="0"/>
                        </a:spcAft>
                        <a:tabLst>
                          <a:tab pos="2700655" algn="l"/>
                          <a:tab pos="5581015" algn="l"/>
                        </a:tabLst>
                      </a:pPr>
                      <a:r>
                        <a:rPr lang="en-US" sz="2400" b="1" kern="100" dirty="0">
                          <a:effectLst/>
                          <a:latin typeface="Times New Roman"/>
                          <a:cs typeface="Courier New"/>
                        </a:rPr>
                        <a:t>(2)</a:t>
                      </a:r>
                      <a:r>
                        <a:rPr lang="zh-CN" sz="2400" b="1" kern="100" dirty="0">
                          <a:effectLst/>
                          <a:latin typeface="Times New Roman"/>
                          <a:cs typeface="Times New Roman"/>
                        </a:rPr>
                        <a:t>知道原子核的衰变及三种射线的特性。</a:t>
                      </a:r>
                      <a:endParaRPr lang="zh-CN" sz="1050" kern="100" dirty="0">
                        <a:effectLst/>
                        <a:latin typeface="宋体"/>
                        <a:cs typeface="Courier New"/>
                      </a:endParaRPr>
                    </a:p>
                    <a:p>
                      <a:pPr algn="l">
                        <a:lnSpc>
                          <a:spcPct val="150000"/>
                        </a:lnSpc>
                        <a:spcAft>
                          <a:spcPts val="0"/>
                        </a:spcAft>
                        <a:tabLst>
                          <a:tab pos="2700655" algn="l"/>
                          <a:tab pos="5581015" algn="l"/>
                        </a:tabLst>
                      </a:pPr>
                      <a:r>
                        <a:rPr lang="en-US" sz="2400" b="1" kern="100" dirty="0">
                          <a:effectLst/>
                          <a:latin typeface="Times New Roman"/>
                          <a:cs typeface="Courier New"/>
                        </a:rPr>
                        <a:t>(3)</a:t>
                      </a:r>
                      <a:r>
                        <a:rPr lang="zh-CN" sz="2400" b="1" kern="100" dirty="0">
                          <a:effectLst/>
                          <a:latin typeface="Times New Roman"/>
                          <a:cs typeface="Times New Roman"/>
                        </a:rPr>
                        <a:t>掌握半衰期的概念和应用。</a:t>
                      </a:r>
                      <a:endParaRPr lang="zh-CN" sz="1050" kern="100" dirty="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0">
                <a:tc>
                  <a:txBody>
                    <a:bodyPr/>
                    <a:lstStyle/>
                    <a:p>
                      <a:pPr algn="ctr">
                        <a:lnSpc>
                          <a:spcPct val="150000"/>
                        </a:lnSpc>
                        <a:spcAft>
                          <a:spcPts val="0"/>
                        </a:spcAft>
                        <a:tabLst>
                          <a:tab pos="2700655" algn="l"/>
                          <a:tab pos="5581015" algn="l"/>
                        </a:tabLst>
                      </a:pPr>
                      <a:r>
                        <a:rPr lang="zh-CN" sz="2400" b="1" kern="100">
                          <a:effectLst/>
                          <a:latin typeface="Times New Roman"/>
                          <a:cs typeface="Times New Roman"/>
                        </a:rPr>
                        <a:t>科学思维</a:t>
                      </a:r>
                      <a:endParaRPr lang="zh-CN" sz="1050" kern="10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lnSpc>
                          <a:spcPct val="150000"/>
                        </a:lnSpc>
                        <a:spcAft>
                          <a:spcPts val="0"/>
                        </a:spcAft>
                        <a:tabLst>
                          <a:tab pos="2700655" algn="l"/>
                          <a:tab pos="5581015" algn="l"/>
                        </a:tabLst>
                      </a:pPr>
                      <a:r>
                        <a:rPr lang="zh-CN" sz="2400" b="1" kern="100">
                          <a:effectLst/>
                          <a:latin typeface="Times New Roman"/>
                          <a:cs typeface="Times New Roman"/>
                        </a:rPr>
                        <a:t>半衰期在考古学方面的应用。</a:t>
                      </a:r>
                      <a:endParaRPr lang="zh-CN" sz="1050" kern="10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0">
                <a:tc>
                  <a:txBody>
                    <a:bodyPr/>
                    <a:lstStyle/>
                    <a:p>
                      <a:pPr algn="ctr">
                        <a:lnSpc>
                          <a:spcPct val="150000"/>
                        </a:lnSpc>
                        <a:spcAft>
                          <a:spcPts val="0"/>
                        </a:spcAft>
                        <a:tabLst>
                          <a:tab pos="2700655" algn="l"/>
                          <a:tab pos="5581015" algn="l"/>
                        </a:tabLst>
                      </a:pPr>
                      <a:r>
                        <a:rPr lang="zh-CN" sz="2400" b="1" kern="100">
                          <a:effectLst/>
                          <a:latin typeface="Times New Roman"/>
                          <a:cs typeface="Times New Roman"/>
                        </a:rPr>
                        <a:t>科学探究</a:t>
                      </a:r>
                      <a:endParaRPr lang="zh-CN" sz="1050" kern="10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lnSpc>
                          <a:spcPct val="150000"/>
                        </a:lnSpc>
                        <a:spcAft>
                          <a:spcPts val="0"/>
                        </a:spcAft>
                        <a:tabLst>
                          <a:tab pos="2700655" algn="l"/>
                          <a:tab pos="5581015" algn="l"/>
                        </a:tabLst>
                      </a:pPr>
                      <a:r>
                        <a:rPr lang="zh-CN" sz="2400" b="1" kern="100">
                          <a:effectLst/>
                          <a:latin typeface="Times New Roman"/>
                          <a:cs typeface="Times New Roman"/>
                        </a:rPr>
                        <a:t>探究三种射线在电场中的偏转。</a:t>
                      </a:r>
                      <a:endParaRPr lang="zh-CN" sz="1050" kern="10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0">
                <a:tc>
                  <a:txBody>
                    <a:bodyPr/>
                    <a:lstStyle/>
                    <a:p>
                      <a:pPr algn="ctr">
                        <a:lnSpc>
                          <a:spcPct val="150000"/>
                        </a:lnSpc>
                        <a:spcAft>
                          <a:spcPts val="0"/>
                        </a:spcAft>
                        <a:tabLst>
                          <a:tab pos="2700655" algn="l"/>
                          <a:tab pos="5581015" algn="l"/>
                        </a:tabLst>
                      </a:pPr>
                      <a:r>
                        <a:rPr lang="zh-CN" sz="2400" b="1" kern="100">
                          <a:effectLst/>
                          <a:latin typeface="Times New Roman"/>
                          <a:cs typeface="Times New Roman"/>
                        </a:rPr>
                        <a:t>科学态度与责任</a:t>
                      </a:r>
                      <a:endParaRPr lang="zh-CN" sz="1050" kern="10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lnSpc>
                          <a:spcPct val="150000"/>
                        </a:lnSpc>
                        <a:spcAft>
                          <a:spcPts val="0"/>
                        </a:spcAft>
                        <a:tabLst>
                          <a:tab pos="2700655" algn="l"/>
                          <a:tab pos="5581015" algn="l"/>
                        </a:tabLst>
                      </a:pPr>
                      <a:r>
                        <a:rPr lang="zh-CN" sz="2400" b="1" kern="100" dirty="0">
                          <a:effectLst/>
                          <a:latin typeface="Times New Roman"/>
                          <a:cs typeface="Times New Roman"/>
                        </a:rPr>
                        <a:t>通过对原子核结构的探究，感悟探索微观世界的研究方法，强化证据意识和推理能力。</a:t>
                      </a:r>
                      <a:endParaRPr lang="zh-CN" sz="1050" kern="100" dirty="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969309357"/>
              </p:ext>
            </p:extLst>
          </p:nvPr>
        </p:nvGraphicFramePr>
        <p:xfrm>
          <a:off x="985019" y="1196752"/>
          <a:ext cx="10456863" cy="4899025"/>
        </p:xfrm>
        <a:graphic>
          <a:graphicData uri="http://schemas.openxmlformats.org/presentationml/2006/ole">
            <mc:AlternateContent xmlns:mc="http://schemas.openxmlformats.org/markup-compatibility/2006">
              <mc:Choice xmlns:v="urn:schemas-microsoft-com:vml" Requires="v">
                <p:oleObj spid="_x0000_s8214" name="文档" r:id="rId3" imgW="10464206" imgH="4946558" progId="Word.Document.12">
                  <p:embed/>
                </p:oleObj>
              </mc:Choice>
              <mc:Fallback>
                <p:oleObj name="文档" r:id="rId3" imgW="10464206" imgH="4946558" progId="Word.Document.12">
                  <p:embed/>
                  <p:pic>
                    <p:nvPicPr>
                      <p:cNvPr id="0" name=""/>
                      <p:cNvPicPr/>
                      <p:nvPr/>
                    </p:nvPicPr>
                    <p:blipFill>
                      <a:blip r:embed="rId4"/>
                      <a:stretch>
                        <a:fillRect/>
                      </a:stretch>
                    </p:blipFill>
                    <p:spPr>
                      <a:xfrm>
                        <a:off x="985019" y="1196752"/>
                        <a:ext cx="10456863" cy="4899025"/>
                      </a:xfrm>
                      <a:prstGeom prst="rect">
                        <a:avLst/>
                      </a:prstGeom>
                    </p:spPr>
                  </p:pic>
                </p:oleObj>
              </mc:Fallback>
            </mc:AlternateContent>
          </a:graphicData>
        </a:graphic>
      </p:graphicFrame>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80963" y="1268760"/>
            <a:ext cx="11320476" cy="4464498"/>
          </a:xfrm>
        </p:spPr>
        <p:txBody>
          <a:bodyPr/>
          <a:lstStyle/>
          <a:p>
            <a:pPr indent="612140" algn="just">
              <a:tabLst>
                <a:tab pos="2700655" algn="l"/>
                <a:tab pos="5581015" algn="l"/>
              </a:tabLst>
            </a:pPr>
            <a:r>
              <a:rPr lang="zh-CN" altLang="zh-CN" b="1" kern="100" dirty="0">
                <a:latin typeface="Times New Roman"/>
                <a:ea typeface="黑体"/>
                <a:cs typeface="Times New Roman"/>
              </a:rPr>
              <a:t>典例</a:t>
            </a:r>
            <a:r>
              <a:rPr lang="en-US" altLang="zh-CN" b="1" kern="100" dirty="0">
                <a:latin typeface="Times New Roman"/>
                <a:ea typeface="黑体"/>
                <a:cs typeface="Courier New"/>
              </a:rPr>
              <a:t>1</a:t>
            </a:r>
            <a:r>
              <a:rPr lang="zh-CN" altLang="zh-CN" b="1" kern="100" dirty="0">
                <a:latin typeface="Times New Roman"/>
                <a:cs typeface="Times New Roman"/>
              </a:rPr>
              <a:t>　</a:t>
            </a:r>
            <a:r>
              <a:rPr lang="zh-CN" altLang="zh-CN" sz="1050" kern="100" dirty="0">
                <a:cs typeface="Courier New"/>
              </a:rPr>
              <a:t> </a:t>
            </a:r>
            <a:r>
              <a:rPr lang="zh-CN" altLang="zh-CN" b="1" kern="100" dirty="0">
                <a:latin typeface="Times New Roman"/>
                <a:cs typeface="Times New Roman"/>
              </a:rPr>
              <a:t>如图所示，</a:t>
            </a:r>
            <a:r>
              <a:rPr lang="en-US" altLang="zh-CN" b="1" i="1" kern="100" dirty="0">
                <a:latin typeface="Times New Roman"/>
                <a:cs typeface="Courier New"/>
              </a:rPr>
              <a:t>x</a:t>
            </a:r>
            <a:r>
              <a:rPr lang="zh-CN" altLang="zh-CN" b="1" kern="100" dirty="0">
                <a:latin typeface="Times New Roman"/>
                <a:cs typeface="Times New Roman"/>
              </a:rPr>
              <a:t>为未知的放射源，</a:t>
            </a:r>
            <a:r>
              <a:rPr lang="en-US" altLang="zh-CN" b="1" i="1" kern="100" dirty="0">
                <a:latin typeface="Times New Roman"/>
                <a:cs typeface="Courier New"/>
              </a:rPr>
              <a:t>L</a:t>
            </a:r>
            <a:r>
              <a:rPr lang="zh-CN" altLang="zh-CN" b="1" kern="100" dirty="0">
                <a:latin typeface="Times New Roman"/>
                <a:cs typeface="Times New Roman"/>
              </a:rPr>
              <a:t>为薄铝片，若在放射</a:t>
            </a:r>
            <a:r>
              <a:rPr lang="zh-CN" altLang="zh-CN" b="1" kern="100" dirty="0" smtClean="0">
                <a:latin typeface="Times New Roman"/>
                <a:cs typeface="Times New Roman"/>
              </a:rPr>
              <a:t>源</a:t>
            </a:r>
            <a:endParaRPr lang="en-US" altLang="zh-CN" b="1" kern="100" dirty="0" smtClean="0">
              <a:latin typeface="Times New Roman"/>
              <a:cs typeface="Times New Roman"/>
            </a:endParaRPr>
          </a:p>
          <a:p>
            <a:pPr indent="0" algn="just">
              <a:tabLst>
                <a:tab pos="2700655" algn="l"/>
                <a:tab pos="5581015" algn="l"/>
              </a:tabLst>
            </a:pPr>
            <a:r>
              <a:rPr lang="zh-CN" altLang="zh-CN" b="1" kern="100" dirty="0" smtClean="0">
                <a:latin typeface="Times New Roman"/>
                <a:cs typeface="Times New Roman"/>
              </a:rPr>
              <a:t>和</a:t>
            </a:r>
            <a:r>
              <a:rPr lang="zh-CN" altLang="zh-CN" b="1" kern="100" dirty="0">
                <a:latin typeface="Times New Roman"/>
                <a:cs typeface="Times New Roman"/>
              </a:rPr>
              <a:t>计数器之间加上</a:t>
            </a:r>
            <a:r>
              <a:rPr lang="en-US" altLang="zh-CN" b="1" i="1" kern="100" dirty="0">
                <a:latin typeface="Times New Roman"/>
                <a:cs typeface="Courier New"/>
              </a:rPr>
              <a:t>L</a:t>
            </a:r>
            <a:r>
              <a:rPr lang="zh-CN" altLang="zh-CN" b="1" kern="100" dirty="0">
                <a:latin typeface="Times New Roman"/>
                <a:cs typeface="Times New Roman"/>
              </a:rPr>
              <a:t>后，计数器的计数率大幅度减小，在</a:t>
            </a:r>
            <a:r>
              <a:rPr lang="en-US" altLang="zh-CN" b="1" i="1" kern="100" dirty="0">
                <a:latin typeface="Times New Roman"/>
                <a:cs typeface="Courier New"/>
              </a:rPr>
              <a:t>L</a:t>
            </a:r>
            <a:r>
              <a:rPr lang="zh-CN" altLang="zh-CN" b="1" kern="100" dirty="0">
                <a:latin typeface="Times New Roman"/>
                <a:cs typeface="Times New Roman"/>
              </a:rPr>
              <a:t>和计数器</a:t>
            </a:r>
            <a:r>
              <a:rPr lang="zh-CN" altLang="zh-CN" b="1" kern="100" dirty="0" smtClean="0">
                <a:latin typeface="Times New Roman"/>
                <a:cs typeface="Times New Roman"/>
              </a:rPr>
              <a:t>之</a:t>
            </a:r>
            <a:endParaRPr lang="en-US" altLang="zh-CN" b="1" kern="100" dirty="0" smtClean="0">
              <a:latin typeface="Times New Roman"/>
              <a:cs typeface="Times New Roman"/>
            </a:endParaRPr>
          </a:p>
          <a:p>
            <a:pPr indent="0" algn="just">
              <a:tabLst>
                <a:tab pos="2700655" algn="l"/>
                <a:tab pos="5581015" algn="l"/>
              </a:tabLst>
            </a:pPr>
            <a:r>
              <a:rPr lang="zh-CN" altLang="zh-CN" b="1" kern="100" dirty="0" smtClean="0">
                <a:latin typeface="Times New Roman"/>
                <a:cs typeface="Times New Roman"/>
              </a:rPr>
              <a:t>间</a:t>
            </a:r>
            <a:r>
              <a:rPr lang="zh-CN" altLang="zh-CN" b="1" kern="100" dirty="0">
                <a:latin typeface="Times New Roman"/>
                <a:cs typeface="Times New Roman"/>
              </a:rPr>
              <a:t>再加竖直向下的匀强磁场，计数器的计数率不变，则</a:t>
            </a:r>
            <a:r>
              <a:rPr lang="en-US" altLang="zh-CN" b="1" i="1" kern="100" dirty="0">
                <a:latin typeface="Times New Roman"/>
                <a:cs typeface="Courier New"/>
              </a:rPr>
              <a:t>x</a:t>
            </a:r>
            <a:r>
              <a:rPr lang="zh-CN" altLang="zh-CN" b="1" kern="100" dirty="0">
                <a:latin typeface="Times New Roman"/>
                <a:cs typeface="Times New Roman"/>
              </a:rPr>
              <a:t>可能</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indent="612140" algn="just">
              <a:tabLst>
                <a:tab pos="2700655" algn="l"/>
                <a:tab pos="5581015" algn="l"/>
              </a:tabLst>
            </a:pPr>
            <a:r>
              <a:rPr lang="en-US" altLang="zh-CN" b="1" kern="100" dirty="0">
                <a:latin typeface="Times New Roman"/>
                <a:cs typeface="Courier New"/>
              </a:rPr>
              <a:t>A</a:t>
            </a:r>
            <a:r>
              <a:rPr lang="zh-CN" altLang="zh-CN" b="1" kern="100" dirty="0">
                <a:latin typeface="Times New Roman"/>
                <a:cs typeface="Times New Roman"/>
              </a:rPr>
              <a:t>．</a:t>
            </a:r>
            <a:r>
              <a:rPr lang="en-US" altLang="zh-CN" b="1" kern="100" dirty="0">
                <a:latin typeface="Times New Roman"/>
                <a:cs typeface="Courier New"/>
              </a:rPr>
              <a:t>α</a:t>
            </a:r>
            <a:r>
              <a:rPr lang="zh-CN" altLang="zh-CN" b="1" kern="100" dirty="0">
                <a:latin typeface="Times New Roman"/>
                <a:cs typeface="Times New Roman"/>
              </a:rPr>
              <a:t>和</a:t>
            </a:r>
            <a:r>
              <a:rPr lang="en-US" altLang="zh-CN" b="1" kern="100" dirty="0">
                <a:latin typeface="Times New Roman"/>
                <a:cs typeface="Courier New"/>
              </a:rPr>
              <a:t>β</a:t>
            </a:r>
            <a:r>
              <a:rPr lang="zh-CN" altLang="zh-CN" b="1" kern="100" dirty="0">
                <a:latin typeface="Times New Roman"/>
                <a:cs typeface="Times New Roman"/>
              </a:rPr>
              <a:t>的混合放射源</a:t>
            </a:r>
            <a:endParaRPr lang="zh-CN" altLang="zh-CN" sz="1050" kern="100" dirty="0">
              <a:cs typeface="Courier New"/>
            </a:endParaRPr>
          </a:p>
          <a:p>
            <a:pPr indent="612140" algn="just">
              <a:tabLst>
                <a:tab pos="2700655" algn="l"/>
                <a:tab pos="5581015" algn="l"/>
              </a:tabLst>
            </a:pPr>
            <a:r>
              <a:rPr lang="en-US" altLang="zh-CN" b="1" kern="100" dirty="0">
                <a:latin typeface="Times New Roman"/>
                <a:cs typeface="Courier New"/>
              </a:rPr>
              <a:t>B</a:t>
            </a:r>
            <a:r>
              <a:rPr lang="zh-CN" altLang="zh-CN" b="1" kern="100" dirty="0">
                <a:latin typeface="Times New Roman"/>
                <a:cs typeface="Times New Roman"/>
              </a:rPr>
              <a:t>．纯</a:t>
            </a:r>
            <a:r>
              <a:rPr lang="en-US" altLang="zh-CN" b="1" kern="100" dirty="0">
                <a:latin typeface="Times New Roman"/>
                <a:cs typeface="Courier New"/>
              </a:rPr>
              <a:t>α</a:t>
            </a:r>
            <a:r>
              <a:rPr lang="zh-CN" altLang="zh-CN" b="1" kern="100" dirty="0">
                <a:latin typeface="Times New Roman"/>
                <a:cs typeface="Times New Roman"/>
              </a:rPr>
              <a:t>放射源</a:t>
            </a:r>
            <a:endParaRPr lang="zh-CN" altLang="zh-CN" sz="1050" kern="100" dirty="0">
              <a:cs typeface="Courier New"/>
            </a:endParaRPr>
          </a:p>
          <a:p>
            <a:pPr indent="612140" algn="just">
              <a:tabLst>
                <a:tab pos="2700655" algn="l"/>
                <a:tab pos="5581015" algn="l"/>
              </a:tabLst>
            </a:pPr>
            <a:r>
              <a:rPr lang="en-US" altLang="zh-CN" b="1" kern="100" dirty="0">
                <a:latin typeface="Times New Roman"/>
                <a:cs typeface="Courier New"/>
              </a:rPr>
              <a:t>C</a:t>
            </a:r>
            <a:r>
              <a:rPr lang="zh-CN" altLang="zh-CN" b="1" kern="100" dirty="0">
                <a:latin typeface="Times New Roman"/>
                <a:cs typeface="Times New Roman"/>
              </a:rPr>
              <a:t>．</a:t>
            </a:r>
            <a:r>
              <a:rPr lang="en-US" altLang="zh-CN" b="1" kern="100" dirty="0">
                <a:latin typeface="Times New Roman"/>
                <a:cs typeface="Courier New"/>
              </a:rPr>
              <a:t>α</a:t>
            </a:r>
            <a:r>
              <a:rPr lang="zh-CN" altLang="zh-CN" b="1" kern="100" dirty="0">
                <a:latin typeface="Times New Roman"/>
                <a:cs typeface="Times New Roman"/>
              </a:rPr>
              <a:t>和</a:t>
            </a:r>
            <a:r>
              <a:rPr lang="en-US" altLang="zh-CN" b="1" kern="100" dirty="0">
                <a:latin typeface="Times New Roman"/>
                <a:cs typeface="Courier New"/>
              </a:rPr>
              <a:t>γ</a:t>
            </a:r>
            <a:r>
              <a:rPr lang="zh-CN" altLang="zh-CN" b="1" kern="100" dirty="0">
                <a:latin typeface="Times New Roman"/>
                <a:cs typeface="Times New Roman"/>
              </a:rPr>
              <a:t>的混合放射源</a:t>
            </a:r>
            <a:endParaRPr lang="zh-CN" altLang="zh-CN" sz="1050" kern="100" dirty="0">
              <a:cs typeface="Courier New"/>
            </a:endParaRPr>
          </a:p>
          <a:p>
            <a:pPr indent="612140" algn="just">
              <a:tabLst>
                <a:tab pos="2700655" algn="l"/>
                <a:tab pos="5581015" algn="l"/>
              </a:tabLst>
            </a:pPr>
            <a:r>
              <a:rPr lang="en-US" altLang="zh-CN" b="1" kern="100" dirty="0">
                <a:latin typeface="Times New Roman"/>
                <a:cs typeface="Courier New"/>
              </a:rPr>
              <a:t>D</a:t>
            </a:r>
            <a:r>
              <a:rPr lang="zh-CN" altLang="zh-CN" b="1" kern="100" dirty="0">
                <a:latin typeface="Times New Roman"/>
                <a:cs typeface="Times New Roman"/>
              </a:rPr>
              <a:t>．纯</a:t>
            </a:r>
            <a:r>
              <a:rPr lang="en-US" altLang="zh-CN" b="1" kern="100" dirty="0">
                <a:latin typeface="Times New Roman"/>
                <a:cs typeface="Courier New"/>
              </a:rPr>
              <a:t>γ</a:t>
            </a:r>
            <a:r>
              <a:rPr lang="zh-CN" altLang="zh-CN" b="1" kern="100" dirty="0">
                <a:latin typeface="Times New Roman"/>
                <a:cs typeface="Times New Roman"/>
              </a:rPr>
              <a:t>放射源</a:t>
            </a:r>
            <a:endParaRPr lang="zh-CN" altLang="zh-CN" sz="1050" kern="100" dirty="0">
              <a:cs typeface="Courier New"/>
            </a:endParaRPr>
          </a:p>
          <a:p>
            <a:endParaRPr lang="zh-CN" altLang="en-US" dirty="0"/>
          </a:p>
        </p:txBody>
      </p:sp>
      <p:pic>
        <p:nvPicPr>
          <p:cNvPr id="5122" name="Picture 2" descr="F:\粤教版物理选择性必修第三册\20XWL5-3.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9857223" y="1340768"/>
            <a:ext cx="1944216" cy="1357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700808"/>
            <a:ext cx="10975658" cy="3960440"/>
          </a:xfrm>
        </p:spPr>
        <p:txBody>
          <a:bodyPr/>
          <a:lstStyle/>
          <a:p>
            <a:pPr indent="612140" algn="just">
              <a:lnSpc>
                <a:spcPct val="200000"/>
              </a:lnSpc>
              <a:tabLst>
                <a:tab pos="2700655" algn="l"/>
                <a:tab pos="5581015" algn="l"/>
              </a:tabLst>
            </a:pPr>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解析</a:t>
            </a:r>
            <a:r>
              <a:rPr lang="en-US" altLang="zh-CN" b="1" kern="100" dirty="0">
                <a:solidFill>
                  <a:srgbClr val="FF0000"/>
                </a:solidFill>
                <a:latin typeface="IPAPANNEW"/>
                <a:ea typeface="黑体"/>
                <a:cs typeface="Times New Roman"/>
              </a:rPr>
              <a:t>]</a:t>
            </a:r>
            <a:r>
              <a:rPr lang="zh-CN" altLang="zh-CN" b="1" kern="100" dirty="0">
                <a:latin typeface="Times New Roman"/>
                <a:ea typeface="黑体"/>
                <a:cs typeface="Times New Roman"/>
              </a:rPr>
              <a:t>　</a:t>
            </a:r>
            <a:r>
              <a:rPr lang="zh-CN" altLang="zh-CN" b="1" kern="100" dirty="0">
                <a:ea typeface="楷体_GB2312"/>
                <a:cs typeface="Times New Roman"/>
              </a:rPr>
              <a:t>在放射源和计数器之间加上</a:t>
            </a:r>
            <a:r>
              <a:rPr lang="en-US" altLang="zh-CN" b="1" i="1" kern="100" dirty="0">
                <a:ea typeface="楷体_GB2312"/>
                <a:cs typeface="Times New Roman"/>
              </a:rPr>
              <a:t>L</a:t>
            </a:r>
            <a:r>
              <a:rPr lang="zh-CN" altLang="zh-CN" b="1" kern="100" dirty="0">
                <a:ea typeface="楷体_GB2312"/>
                <a:cs typeface="Times New Roman"/>
              </a:rPr>
              <a:t>后，计数器的计数率大幅度减小，说明射线中有穿透力很弱的粒子，即α粒子；在铝片和计数器之间再加竖直向下的匀强磁场，计数器的计数率不变，说明穿过铝片的粒子中无带电粒子，故只有γ射线。因此放射源可能是α和γ的混合放射源，</a:t>
            </a:r>
            <a:r>
              <a:rPr lang="en-US" altLang="zh-CN" b="1" kern="100" dirty="0">
                <a:ea typeface="楷体_GB2312"/>
                <a:cs typeface="Times New Roman"/>
              </a:rPr>
              <a:t>C</a:t>
            </a:r>
            <a:r>
              <a:rPr lang="zh-CN" altLang="zh-CN" b="1" kern="100" dirty="0">
                <a:ea typeface="楷体_GB2312"/>
                <a:cs typeface="Times New Roman"/>
              </a:rPr>
              <a:t>正确。</a:t>
            </a:r>
            <a:endParaRPr lang="zh-CN" altLang="zh-CN" sz="1050" kern="100" dirty="0">
              <a:cs typeface="Courier New"/>
            </a:endParaRPr>
          </a:p>
          <a:p>
            <a:pPr indent="612140" algn="just">
              <a:lnSpc>
                <a:spcPct val="200000"/>
              </a:lnSpc>
              <a:tabLst>
                <a:tab pos="2700655" algn="l"/>
                <a:tab pos="5581015" algn="l"/>
              </a:tabLst>
            </a:pPr>
            <a:r>
              <a:rPr lang="en-US" altLang="zh-CN" b="1" kern="100" dirty="0">
                <a:solidFill>
                  <a:srgbClr val="FF0000"/>
                </a:solidFill>
                <a:latin typeface="IPAPANNEW"/>
                <a:cs typeface="Times New Roman"/>
              </a:rPr>
              <a:t>[</a:t>
            </a:r>
            <a:r>
              <a:rPr lang="zh-CN" altLang="zh-CN" b="1" kern="100" dirty="0">
                <a:solidFill>
                  <a:srgbClr val="FF0000"/>
                </a:solidFill>
                <a:latin typeface="IPAPANNEW"/>
                <a:cs typeface="Times New Roman"/>
              </a:rPr>
              <a:t>答案</a:t>
            </a:r>
            <a:r>
              <a:rPr lang="en-US" altLang="zh-CN" b="1" kern="100" dirty="0">
                <a:solidFill>
                  <a:srgbClr val="FF0000"/>
                </a:solidFill>
                <a:latin typeface="IPAPANNEW"/>
                <a:cs typeface="Times New Roman"/>
              </a:rPr>
              <a:t>]</a:t>
            </a:r>
            <a:r>
              <a:rPr lang="zh-CN" altLang="zh-CN" b="1" kern="100" dirty="0">
                <a:latin typeface="Times New Roman"/>
                <a:cs typeface="Times New Roman"/>
              </a:rPr>
              <a:t>　</a:t>
            </a:r>
            <a:r>
              <a:rPr lang="en-US" altLang="zh-CN" b="1" kern="100" dirty="0">
                <a:latin typeface="Times New Roman"/>
                <a:cs typeface="Courier New"/>
              </a:rPr>
              <a:t>C</a:t>
            </a:r>
            <a:endParaRPr lang="zh-CN" altLang="zh-CN" sz="1050" kern="100" dirty="0">
              <a:cs typeface="Courier New"/>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753775" y="1196752"/>
            <a:ext cx="10975658" cy="4536506"/>
          </a:xfrm>
        </p:spPr>
        <p:txBody>
          <a:bodyPr/>
          <a:lstStyle/>
          <a:p>
            <a:pPr indent="612140" algn="ctr">
              <a:tabLst>
                <a:tab pos="2700655" algn="l"/>
                <a:tab pos="5581015" algn="l"/>
              </a:tabLst>
            </a:pPr>
            <a:r>
              <a:rPr lang="zh-CN" altLang="zh-CN" b="1" kern="100" dirty="0">
                <a:latin typeface="Times New Roman"/>
                <a:ea typeface="黑体"/>
                <a:cs typeface="Times New Roman"/>
              </a:rPr>
              <a:t>三种射线的比较方法</a:t>
            </a:r>
            <a:endParaRPr lang="zh-CN" altLang="zh-CN" sz="1050" kern="100" dirty="0">
              <a:cs typeface="Courier New"/>
            </a:endParaRPr>
          </a:p>
          <a:p>
            <a:pPr indent="612140" algn="just">
              <a:tabLst>
                <a:tab pos="2700655" algn="l"/>
                <a:tab pos="5581015" algn="l"/>
              </a:tabLst>
            </a:pP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知道三种射线带电的性质，</a:t>
            </a:r>
            <a:r>
              <a:rPr lang="en-US" altLang="zh-CN" b="1" kern="100" dirty="0">
                <a:latin typeface="Times New Roman"/>
                <a:ea typeface="楷体_GB2312"/>
                <a:cs typeface="Courier New"/>
              </a:rPr>
              <a:t>α</a:t>
            </a:r>
            <a:r>
              <a:rPr lang="zh-CN" altLang="zh-CN" b="1" kern="100" dirty="0">
                <a:latin typeface="Times New Roman"/>
                <a:ea typeface="楷体_GB2312"/>
                <a:cs typeface="Times New Roman"/>
              </a:rPr>
              <a:t>射线带正电、</a:t>
            </a:r>
            <a:r>
              <a:rPr lang="en-US" altLang="zh-CN" b="1" kern="100" dirty="0">
                <a:latin typeface="Times New Roman"/>
                <a:ea typeface="楷体_GB2312"/>
                <a:cs typeface="Courier New"/>
              </a:rPr>
              <a:t>β</a:t>
            </a:r>
            <a:r>
              <a:rPr lang="zh-CN" altLang="zh-CN" b="1" kern="100" dirty="0">
                <a:latin typeface="Times New Roman"/>
                <a:ea typeface="楷体_GB2312"/>
                <a:cs typeface="Times New Roman"/>
              </a:rPr>
              <a:t>射线带负电、</a:t>
            </a:r>
            <a:r>
              <a:rPr lang="en-US" altLang="zh-CN" b="1" kern="100" dirty="0">
                <a:latin typeface="Times New Roman"/>
                <a:ea typeface="楷体_GB2312"/>
                <a:cs typeface="Courier New"/>
              </a:rPr>
              <a:t>γ</a:t>
            </a:r>
            <a:r>
              <a:rPr lang="zh-CN" altLang="zh-CN" b="1" kern="100" dirty="0">
                <a:latin typeface="Times New Roman"/>
                <a:ea typeface="楷体_GB2312"/>
                <a:cs typeface="Times New Roman"/>
              </a:rPr>
              <a:t>射线不带电。</a:t>
            </a:r>
            <a:r>
              <a:rPr lang="en-US" altLang="zh-CN" b="1" kern="100" dirty="0">
                <a:latin typeface="Times New Roman"/>
                <a:ea typeface="楷体_GB2312"/>
                <a:cs typeface="Courier New"/>
              </a:rPr>
              <a:t>α</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β</a:t>
            </a:r>
            <a:r>
              <a:rPr lang="zh-CN" altLang="zh-CN" b="1" kern="100" dirty="0">
                <a:latin typeface="Times New Roman"/>
                <a:ea typeface="楷体_GB2312"/>
                <a:cs typeface="Times New Roman"/>
              </a:rPr>
              <a:t>是实物粒子，而</a:t>
            </a:r>
            <a:r>
              <a:rPr lang="en-US" altLang="zh-CN" b="1" kern="100" dirty="0">
                <a:latin typeface="Times New Roman"/>
                <a:ea typeface="楷体_GB2312"/>
                <a:cs typeface="Courier New"/>
              </a:rPr>
              <a:t>γ</a:t>
            </a:r>
            <a:r>
              <a:rPr lang="zh-CN" altLang="zh-CN" b="1" kern="100" dirty="0">
                <a:latin typeface="Times New Roman"/>
                <a:ea typeface="楷体_GB2312"/>
                <a:cs typeface="Times New Roman"/>
              </a:rPr>
              <a:t>射线是光子流，属电磁波的一种。</a:t>
            </a:r>
            <a:endParaRPr lang="zh-CN" altLang="zh-CN" sz="1050" kern="100" dirty="0">
              <a:cs typeface="Courier New"/>
            </a:endParaRPr>
          </a:p>
          <a:p>
            <a:pPr indent="612140" algn="just">
              <a:tabLst>
                <a:tab pos="2700655" algn="l"/>
                <a:tab pos="5581015" algn="l"/>
              </a:tabLst>
            </a:pPr>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在电场或磁场中，通过其受力及运动轨迹半径的大小来判断</a:t>
            </a:r>
            <a:r>
              <a:rPr lang="en-US" altLang="zh-CN" b="1" kern="100" dirty="0">
                <a:latin typeface="Times New Roman"/>
                <a:ea typeface="楷体_GB2312"/>
                <a:cs typeface="Courier New"/>
              </a:rPr>
              <a:t>α</a:t>
            </a:r>
            <a:r>
              <a:rPr lang="zh-CN" altLang="zh-CN" b="1" kern="100" dirty="0">
                <a:latin typeface="Times New Roman"/>
                <a:ea typeface="楷体_GB2312"/>
                <a:cs typeface="Times New Roman"/>
              </a:rPr>
              <a:t>和</a:t>
            </a:r>
            <a:r>
              <a:rPr lang="en-US" altLang="zh-CN" b="1" kern="100" dirty="0">
                <a:latin typeface="Times New Roman"/>
                <a:ea typeface="楷体_GB2312"/>
                <a:cs typeface="Courier New"/>
              </a:rPr>
              <a:t>β</a:t>
            </a:r>
            <a:r>
              <a:rPr lang="zh-CN" altLang="zh-CN" b="1" kern="100" dirty="0">
                <a:latin typeface="Times New Roman"/>
                <a:ea typeface="楷体_GB2312"/>
                <a:cs typeface="Times New Roman"/>
              </a:rPr>
              <a:t>射线偏转方向，由于</a:t>
            </a:r>
            <a:r>
              <a:rPr lang="en-US" altLang="zh-CN" b="1" kern="100" dirty="0">
                <a:latin typeface="Times New Roman"/>
                <a:ea typeface="楷体_GB2312"/>
                <a:cs typeface="Courier New"/>
              </a:rPr>
              <a:t>γ</a:t>
            </a:r>
            <a:r>
              <a:rPr lang="zh-CN" altLang="zh-CN" b="1" kern="100" dirty="0">
                <a:latin typeface="Times New Roman"/>
                <a:ea typeface="楷体_GB2312"/>
                <a:cs typeface="Times New Roman"/>
              </a:rPr>
              <a:t>射线不带电，故运动轨迹仍为直线。</a:t>
            </a:r>
            <a:endParaRPr lang="zh-CN" altLang="zh-CN" sz="1050" kern="100" dirty="0">
              <a:cs typeface="Courier New"/>
            </a:endParaRPr>
          </a:p>
          <a:p>
            <a:pPr indent="612140" algn="just">
              <a:tabLst>
                <a:tab pos="2700655" algn="l"/>
                <a:tab pos="5581015" algn="l"/>
              </a:tabLst>
            </a:pPr>
            <a:r>
              <a:rPr lang="en-US" altLang="zh-CN" b="1" kern="100" dirty="0">
                <a:latin typeface="Times New Roman"/>
                <a:ea typeface="楷体_GB2312"/>
                <a:cs typeface="Courier New"/>
              </a:rPr>
              <a:t>(3)α</a:t>
            </a:r>
            <a:r>
              <a:rPr lang="zh-CN" altLang="zh-CN" b="1" kern="100" dirty="0">
                <a:latin typeface="Times New Roman"/>
                <a:ea typeface="楷体_GB2312"/>
                <a:cs typeface="Times New Roman"/>
              </a:rPr>
              <a:t>粒子穿透能力较弱，</a:t>
            </a:r>
            <a:r>
              <a:rPr lang="en-US" altLang="zh-CN" b="1" kern="100" dirty="0">
                <a:latin typeface="Times New Roman"/>
                <a:ea typeface="楷体_GB2312"/>
                <a:cs typeface="Courier New"/>
              </a:rPr>
              <a:t>β</a:t>
            </a:r>
            <a:r>
              <a:rPr lang="zh-CN" altLang="zh-CN" b="1" kern="100" dirty="0">
                <a:latin typeface="Times New Roman"/>
                <a:ea typeface="楷体_GB2312"/>
                <a:cs typeface="Times New Roman"/>
              </a:rPr>
              <a:t>粒子穿透能力较强，</a:t>
            </a:r>
            <a:r>
              <a:rPr lang="en-US" altLang="zh-CN" b="1" kern="100" dirty="0">
                <a:latin typeface="Times New Roman"/>
                <a:ea typeface="楷体_GB2312"/>
                <a:cs typeface="Courier New"/>
              </a:rPr>
              <a:t>γ</a:t>
            </a:r>
            <a:r>
              <a:rPr lang="zh-CN" altLang="zh-CN" b="1" kern="100" dirty="0">
                <a:latin typeface="Times New Roman"/>
                <a:ea typeface="楷体_GB2312"/>
                <a:cs typeface="Times New Roman"/>
              </a:rPr>
              <a:t>射线穿透能力最强，而电离作用相反。</a:t>
            </a:r>
            <a:endParaRPr lang="zh-CN" altLang="zh-CN" sz="1050" kern="100" dirty="0">
              <a:cs typeface="Courier New"/>
            </a:endParaRPr>
          </a:p>
        </p:txBody>
      </p:sp>
      <p:pic>
        <p:nvPicPr>
          <p:cNvPr id="9218" name="Picture 2" descr="F:\粤教版物理选择性必修第三册\解题锦囊1.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36947" y="2636912"/>
            <a:ext cx="433352" cy="1851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1015461" y="836712"/>
            <a:ext cx="10050678" cy="5544618"/>
          </a:xfrm>
        </p:spPr>
        <p:txBody>
          <a:bodyPr>
            <a:normAutofit/>
          </a:bodyPr>
          <a:lstStyle/>
          <a:p>
            <a:pPr marL="452438" indent="0" algn="ctr">
              <a:tabLst>
                <a:tab pos="2700655" algn="l"/>
                <a:tab pos="5581015" algn="l"/>
              </a:tabLst>
            </a:pPr>
            <a:r>
              <a:rPr lang="en-US" altLang="zh-CN" b="1" kern="100" dirty="0" smtClean="0">
                <a:solidFill>
                  <a:srgbClr val="006666"/>
                </a:solidFill>
                <a:latin typeface="IPAPANNEW"/>
                <a:ea typeface="黑体"/>
                <a:cs typeface="Times New Roman"/>
              </a:rPr>
              <a:t>[</a:t>
            </a:r>
            <a:r>
              <a:rPr lang="zh-CN" altLang="zh-CN" b="1" kern="100" dirty="0">
                <a:solidFill>
                  <a:srgbClr val="006666"/>
                </a:solidFill>
                <a:latin typeface="IPAPANNEW"/>
                <a:ea typeface="黑体"/>
                <a:cs typeface="Times New Roman"/>
              </a:rPr>
              <a:t>素养训练</a:t>
            </a:r>
            <a:r>
              <a:rPr lang="en-US" altLang="zh-CN" b="1" kern="100" dirty="0">
                <a:solidFill>
                  <a:srgbClr val="006666"/>
                </a:solidFill>
                <a:latin typeface="IPAPANNEW"/>
                <a:ea typeface="黑体"/>
                <a:cs typeface="Times New Roman"/>
              </a:rPr>
              <a:t>]</a:t>
            </a:r>
            <a:endParaRPr lang="zh-CN" altLang="zh-CN" sz="1050" kern="100" dirty="0">
              <a:cs typeface="Courier New"/>
            </a:endParaRPr>
          </a:p>
          <a:p>
            <a:pPr indent="267970" algn="just"/>
            <a:r>
              <a:rPr lang="en-US" altLang="zh-CN" b="1" kern="100" dirty="0" smtClean="0">
                <a:latin typeface="Times New Roman"/>
                <a:cs typeface="Courier New"/>
              </a:rPr>
              <a:t>1</a:t>
            </a:r>
            <a:r>
              <a:rPr lang="zh-CN" altLang="zh-CN" b="1" kern="100" dirty="0" smtClean="0">
                <a:latin typeface="Times New Roman"/>
                <a:cs typeface="Times New Roman"/>
              </a:rPr>
              <a:t>．钍</a:t>
            </a:r>
            <a:r>
              <a:rPr lang="zh-CN" altLang="zh-CN" b="1" kern="100" dirty="0">
                <a:latin typeface="Times New Roman"/>
                <a:cs typeface="Times New Roman"/>
              </a:rPr>
              <a:t>元素衰变时会放出</a:t>
            </a:r>
            <a:r>
              <a:rPr lang="en-US" altLang="zh-CN" b="1" kern="100" dirty="0">
                <a:latin typeface="Times New Roman"/>
                <a:cs typeface="Courier New"/>
              </a:rPr>
              <a:t>β</a:t>
            </a:r>
            <a:r>
              <a:rPr lang="zh-CN" altLang="zh-CN" b="1" kern="100" dirty="0">
                <a:latin typeface="Times New Roman"/>
                <a:cs typeface="Times New Roman"/>
              </a:rPr>
              <a:t>粒子</a:t>
            </a:r>
            <a:r>
              <a:rPr lang="zh-CN" altLang="zh-CN" b="1" kern="100" dirty="0">
                <a:latin typeface="Times New Roman"/>
                <a:ea typeface="MingLiU_HKSCS"/>
                <a:cs typeface="Times New Roman"/>
              </a:rPr>
              <a:t>，</a:t>
            </a:r>
            <a:r>
              <a:rPr lang="zh-CN" altLang="zh-CN" b="1" kern="100" dirty="0">
                <a:latin typeface="Times New Roman"/>
                <a:cs typeface="Times New Roman"/>
              </a:rPr>
              <a:t>其中</a:t>
            </a:r>
            <a:r>
              <a:rPr lang="en-US" altLang="zh-CN" b="1" kern="100" dirty="0">
                <a:latin typeface="Times New Roman"/>
                <a:cs typeface="Courier New"/>
              </a:rPr>
              <a:t>β</a:t>
            </a:r>
            <a:r>
              <a:rPr lang="zh-CN" altLang="zh-CN" b="1" kern="100" dirty="0">
                <a:latin typeface="Times New Roman"/>
                <a:cs typeface="Times New Roman"/>
              </a:rPr>
              <a:t>粒子是</a:t>
            </a:r>
            <a:r>
              <a:rPr lang="en-US" altLang="zh-CN" b="1" kern="100" dirty="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kern="100" dirty="0">
              <a:cs typeface="Courier New"/>
            </a:endParaRPr>
          </a:p>
          <a:p>
            <a:pPr indent="267970" algn="just"/>
            <a:r>
              <a:rPr lang="en-US" altLang="zh-CN" b="1" kern="100" dirty="0">
                <a:latin typeface="Times New Roman"/>
                <a:cs typeface="Courier New"/>
              </a:rPr>
              <a:t>A</a:t>
            </a:r>
            <a:r>
              <a:rPr lang="zh-CN" altLang="zh-CN" b="1" kern="100" dirty="0">
                <a:latin typeface="Times New Roman"/>
                <a:ea typeface="MingLiU_HKSCS"/>
                <a:cs typeface="Times New Roman"/>
              </a:rPr>
              <a:t>．</a:t>
            </a:r>
            <a:r>
              <a:rPr lang="zh-CN" altLang="zh-CN" b="1" kern="100" dirty="0">
                <a:latin typeface="Times New Roman"/>
                <a:cs typeface="Times New Roman"/>
              </a:rPr>
              <a:t>中子　　　　　　　</a:t>
            </a:r>
            <a:r>
              <a:rPr lang="en-US" altLang="zh-CN" b="1" kern="100" dirty="0">
                <a:latin typeface="Times New Roman"/>
                <a:cs typeface="Courier New"/>
              </a:rPr>
              <a:t>			</a:t>
            </a:r>
            <a:r>
              <a:rPr lang="en-US" altLang="zh-CN" b="1" kern="100" dirty="0" smtClean="0">
                <a:latin typeface="Times New Roman"/>
                <a:cs typeface="Courier New"/>
              </a:rPr>
              <a:t>	B</a:t>
            </a:r>
            <a:r>
              <a:rPr lang="zh-CN" altLang="zh-CN" b="1" kern="100" dirty="0">
                <a:latin typeface="Times New Roman"/>
                <a:cs typeface="Times New Roman"/>
              </a:rPr>
              <a:t>．质子</a:t>
            </a:r>
            <a:endParaRPr lang="zh-CN" altLang="zh-CN" kern="100" dirty="0">
              <a:cs typeface="Courier New"/>
            </a:endParaRPr>
          </a:p>
          <a:p>
            <a:pPr indent="267970" algn="just"/>
            <a:r>
              <a:rPr lang="en-US" altLang="zh-CN" b="1" kern="100" dirty="0">
                <a:latin typeface="Times New Roman"/>
                <a:cs typeface="Courier New"/>
              </a:rPr>
              <a:t>C</a:t>
            </a:r>
            <a:r>
              <a:rPr lang="zh-CN" altLang="zh-CN" b="1" kern="100" dirty="0">
                <a:latin typeface="Times New Roman"/>
                <a:ea typeface="MingLiU_HKSCS"/>
                <a:cs typeface="Times New Roman"/>
              </a:rPr>
              <a:t>．</a:t>
            </a:r>
            <a:r>
              <a:rPr lang="zh-CN" altLang="zh-CN" b="1" kern="100" dirty="0">
                <a:latin typeface="Times New Roman"/>
                <a:cs typeface="Times New Roman"/>
              </a:rPr>
              <a:t>电子</a:t>
            </a:r>
            <a:r>
              <a:rPr lang="en-US" altLang="zh-CN" b="1" kern="100" dirty="0">
                <a:latin typeface="Times New Roman"/>
                <a:cs typeface="Courier New"/>
              </a:rPr>
              <a:t>  						D</a:t>
            </a:r>
            <a:r>
              <a:rPr lang="zh-CN" altLang="zh-CN" b="1" kern="100" dirty="0">
                <a:latin typeface="Times New Roman"/>
                <a:cs typeface="Times New Roman"/>
              </a:rPr>
              <a:t>．光子</a:t>
            </a:r>
            <a:endParaRPr lang="zh-CN" altLang="zh-CN" kern="100" dirty="0">
              <a:cs typeface="Courier New"/>
            </a:endParaRPr>
          </a:p>
          <a:p>
            <a:pPr indent="267970" algn="just"/>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cs typeface="Times New Roman"/>
              </a:rPr>
              <a:t>：</a:t>
            </a:r>
            <a:r>
              <a:rPr lang="zh-CN" altLang="zh-CN" b="1" kern="100" dirty="0" smtClean="0">
                <a:latin typeface="Times New Roman"/>
                <a:ea typeface="楷体_GB2312"/>
                <a:cs typeface="Times New Roman"/>
              </a:rPr>
              <a:t>放</a:t>
            </a:r>
            <a:r>
              <a:rPr lang="zh-CN" altLang="zh-CN" b="1" kern="100" dirty="0">
                <a:latin typeface="Times New Roman"/>
                <a:ea typeface="楷体_GB2312"/>
                <a:cs typeface="Times New Roman"/>
              </a:rPr>
              <a:t>射性元素衰变时放出的三种射线</a:t>
            </a:r>
            <a:r>
              <a:rPr lang="en-US" altLang="zh-CN" b="1" kern="100" dirty="0">
                <a:latin typeface="Times New Roman"/>
                <a:ea typeface="楷体_GB2312"/>
                <a:cs typeface="Courier New"/>
              </a:rPr>
              <a:t>α</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β</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γ</a:t>
            </a:r>
            <a:r>
              <a:rPr lang="zh-CN" altLang="zh-CN" b="1" kern="100" dirty="0">
                <a:latin typeface="Times New Roman"/>
                <a:ea typeface="楷体_GB2312"/>
                <a:cs typeface="Times New Roman"/>
              </a:rPr>
              <a:t>分别是氦核流、电子流和光子流。</a:t>
            </a:r>
            <a:endParaRPr lang="zh-CN" altLang="zh-CN" kern="100" dirty="0">
              <a:cs typeface="Courier New"/>
            </a:endParaRPr>
          </a:p>
          <a:p>
            <a:pPr marL="452438" indent="0"/>
            <a:r>
              <a:rPr lang="zh-CN" altLang="zh-CN" b="1" kern="100" dirty="0" smtClean="0">
                <a:solidFill>
                  <a:srgbClr val="FF0000"/>
                </a:solidFill>
                <a:latin typeface="Times New Roman"/>
                <a:ea typeface="黑体"/>
                <a:cs typeface="Times New Roman"/>
              </a:rPr>
              <a:t>答</a:t>
            </a:r>
            <a:r>
              <a:rPr lang="zh-CN" altLang="zh-CN" b="1" kern="100" dirty="0">
                <a:solidFill>
                  <a:srgbClr val="FF0000"/>
                </a:solidFill>
                <a:latin typeface="Times New Roman"/>
                <a:ea typeface="黑体"/>
                <a:cs typeface="Times New Roman"/>
              </a:rPr>
              <a:t>案</a:t>
            </a:r>
            <a:r>
              <a:rPr lang="zh-CN" altLang="zh-CN" b="1" kern="100" dirty="0" smtClean="0">
                <a:solidFill>
                  <a:srgbClr val="FF0000"/>
                </a:solidFill>
                <a:latin typeface="Times New Roman"/>
                <a:ea typeface="黑体"/>
                <a:cs typeface="Times New Roman"/>
              </a:rPr>
              <a:t>：</a:t>
            </a:r>
            <a:r>
              <a:rPr lang="en-US" altLang="zh-CN" b="1" kern="100" dirty="0">
                <a:solidFill>
                  <a:prstClr val="black"/>
                </a:solidFill>
                <a:latin typeface="Times New Roman"/>
                <a:ea typeface="楷体_GB2312"/>
                <a:cs typeface="Courier New"/>
              </a:rPr>
              <a:t> C </a:t>
            </a:r>
            <a:r>
              <a:rPr lang="zh-CN" altLang="zh-CN" b="1" kern="100" dirty="0">
                <a:latin typeface="Times New Roman"/>
                <a:ea typeface="楷体_GB2312"/>
                <a:cs typeface="Times New Roman"/>
              </a:rPr>
              <a:t>　</a:t>
            </a:r>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Effect transition="in" filter="randombar(horizontal)">
                                      <p:cBhvr>
                                        <p:cTn id="7" dur="500"/>
                                        <p:tgtEl>
                                          <p:spTgt spid="2">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5" end="5"/>
                                            </p:txEl>
                                          </p:spTgt>
                                        </p:tgtEl>
                                        <p:attrNameLst>
                                          <p:attrName>style.visibility</p:attrName>
                                        </p:attrNameLst>
                                      </p:cBhvr>
                                      <p:to>
                                        <p:strVal val="visible"/>
                                      </p:to>
                                    </p:set>
                                    <p:animEffect transition="in" filter="randombar(horizontal)">
                                      <p:cBhvr>
                                        <p:cTn id="1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476672"/>
            <a:ext cx="11161240" cy="4464498"/>
          </a:xfrm>
        </p:spPr>
        <p:txBody>
          <a:bodyPr/>
          <a:lstStyle/>
          <a:p>
            <a:pPr marL="452438" indent="-452438" algn="just">
              <a:tabLst>
                <a:tab pos="2700655" algn="l"/>
                <a:tab pos="5581015" algn="l"/>
              </a:tabLst>
            </a:pPr>
            <a:r>
              <a:rPr lang="en-US" altLang="zh-CN" b="1" kern="100" dirty="0">
                <a:latin typeface="Times New Roman"/>
                <a:cs typeface="Courier New"/>
              </a:rPr>
              <a:t>2</a:t>
            </a:r>
            <a:r>
              <a:rPr lang="zh-CN" altLang="zh-CN" b="1" kern="100" dirty="0">
                <a:latin typeface="Times New Roman"/>
                <a:cs typeface="Times New Roman"/>
              </a:rPr>
              <a:t>．</a:t>
            </a:r>
            <a:r>
              <a:rPr lang="en-US" altLang="zh-CN" b="1" kern="100" dirty="0">
                <a:latin typeface="Times New Roman"/>
                <a:cs typeface="Courier New"/>
              </a:rPr>
              <a:t>α</a:t>
            </a:r>
            <a:r>
              <a:rPr lang="zh-CN" altLang="zh-CN" b="1" kern="100" dirty="0">
                <a:latin typeface="Times New Roman"/>
                <a:cs typeface="Times New Roman"/>
              </a:rPr>
              <a:t>、</a:t>
            </a:r>
            <a:r>
              <a:rPr lang="en-US" altLang="zh-CN" b="1" kern="100" dirty="0">
                <a:latin typeface="Times New Roman"/>
                <a:cs typeface="Courier New"/>
              </a:rPr>
              <a:t>β</a:t>
            </a:r>
            <a:r>
              <a:rPr lang="zh-CN" altLang="zh-CN" b="1" kern="100" dirty="0">
                <a:latin typeface="Times New Roman"/>
                <a:cs typeface="Times New Roman"/>
              </a:rPr>
              <a:t>和</a:t>
            </a:r>
            <a:r>
              <a:rPr lang="en-US" altLang="zh-CN" b="1" kern="100" dirty="0">
                <a:latin typeface="Times New Roman"/>
                <a:cs typeface="Courier New"/>
              </a:rPr>
              <a:t>γ</a:t>
            </a:r>
            <a:r>
              <a:rPr lang="zh-CN" altLang="zh-CN" b="1" kern="100" dirty="0">
                <a:latin typeface="Times New Roman"/>
                <a:cs typeface="Times New Roman"/>
              </a:rPr>
              <a:t>射线穿透物质的能力是不同的，为把辐射强度减到一半，所需铝板的厚度分别为</a:t>
            </a:r>
            <a:r>
              <a:rPr lang="en-US" altLang="zh-CN" b="1" kern="100" dirty="0">
                <a:latin typeface="Times New Roman"/>
                <a:cs typeface="Courier New"/>
              </a:rPr>
              <a:t>0.000 5 cm</a:t>
            </a:r>
            <a:r>
              <a:rPr lang="zh-CN" altLang="zh-CN" b="1" kern="100" dirty="0">
                <a:latin typeface="Times New Roman"/>
                <a:cs typeface="Times New Roman"/>
              </a:rPr>
              <a:t>、</a:t>
            </a:r>
            <a:r>
              <a:rPr lang="en-US" altLang="zh-CN" b="1" kern="100" dirty="0">
                <a:latin typeface="Times New Roman"/>
                <a:cs typeface="Courier New"/>
              </a:rPr>
              <a:t>0.05 cm</a:t>
            </a:r>
            <a:r>
              <a:rPr lang="zh-CN" altLang="zh-CN" b="1" kern="100" dirty="0">
                <a:latin typeface="Times New Roman"/>
                <a:cs typeface="Times New Roman"/>
              </a:rPr>
              <a:t>和</a:t>
            </a:r>
            <a:r>
              <a:rPr lang="en-US" altLang="zh-CN" b="1" kern="100" dirty="0">
                <a:latin typeface="Times New Roman"/>
                <a:cs typeface="Courier New"/>
              </a:rPr>
              <a:t>8 cm</a:t>
            </a:r>
            <a:r>
              <a:rPr lang="zh-CN" altLang="zh-CN" b="1" kern="100" dirty="0">
                <a:latin typeface="Times New Roman"/>
                <a:cs typeface="Times New Roman"/>
              </a:rPr>
              <a:t>。工业部门可以使用射线来测厚度。如图所示，轧钢厂的热轧机上可以安装射线测厚仪，仪器探测到的射线强度与钢板的厚度有关，轧出的钢板越厚，透过的射线越弱。因此，将射线测厚仪接收到的信号输入计算机，就可以对钢板的厚度进行自动控制。如果钢板的厚度需要控制为</a:t>
            </a:r>
            <a:r>
              <a:rPr lang="en-US" altLang="zh-CN" b="1" kern="100" dirty="0">
                <a:latin typeface="Times New Roman"/>
                <a:cs typeface="Courier New"/>
              </a:rPr>
              <a:t>5 cm</a:t>
            </a:r>
            <a:r>
              <a:rPr lang="zh-CN" altLang="zh-CN" b="1" kern="100" dirty="0">
                <a:latin typeface="Times New Roman"/>
                <a:cs typeface="Times New Roman"/>
              </a:rPr>
              <a:t>，请推测测厚仪使用的射线</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52438" indent="-452438"/>
            <a:endParaRPr lang="zh-CN" altLang="en-US" dirty="0"/>
          </a:p>
        </p:txBody>
      </p:sp>
      <p:pic>
        <p:nvPicPr>
          <p:cNvPr id="10242" name="Picture 2" descr="21XRJWL5-3.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793331" y="4162933"/>
            <a:ext cx="4392488" cy="2086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196752"/>
            <a:ext cx="10975658" cy="4896544"/>
          </a:xfrm>
        </p:spPr>
        <p:txBody>
          <a:bodyPr/>
          <a:lstStyle/>
          <a:p>
            <a:pPr indent="0" algn="just">
              <a:tabLst>
                <a:tab pos="2700655" algn="l"/>
                <a:tab pos="5581015" algn="l"/>
              </a:tabLst>
            </a:pPr>
            <a:r>
              <a:rPr lang="en-US" altLang="zh-CN" b="1" kern="100" dirty="0">
                <a:latin typeface="Times New Roman"/>
                <a:cs typeface="Courier New"/>
              </a:rPr>
              <a:t>A</a:t>
            </a:r>
            <a:r>
              <a:rPr lang="zh-CN" altLang="zh-CN" b="1" kern="100" dirty="0">
                <a:latin typeface="Times New Roman"/>
                <a:cs typeface="Times New Roman"/>
              </a:rPr>
              <a:t>．</a:t>
            </a:r>
            <a:r>
              <a:rPr lang="en-US" altLang="zh-CN" b="1" kern="100" dirty="0">
                <a:latin typeface="Times New Roman"/>
                <a:cs typeface="Courier New"/>
              </a:rPr>
              <a:t>α</a:t>
            </a:r>
            <a:r>
              <a:rPr lang="zh-CN" altLang="zh-CN" b="1" kern="100" dirty="0">
                <a:latin typeface="Times New Roman"/>
                <a:cs typeface="Times New Roman"/>
              </a:rPr>
              <a:t>射线　　　　　　　　　</a:t>
            </a:r>
            <a:r>
              <a:rPr lang="en-US" altLang="zh-CN" b="1" kern="100" dirty="0">
                <a:latin typeface="Times New Roman"/>
                <a:cs typeface="Courier New"/>
              </a:rPr>
              <a:t>	B</a:t>
            </a:r>
            <a:r>
              <a:rPr lang="zh-CN" altLang="zh-CN" b="1" kern="100" dirty="0">
                <a:latin typeface="Times New Roman"/>
                <a:cs typeface="Times New Roman"/>
              </a:rPr>
              <a:t>．</a:t>
            </a:r>
            <a:r>
              <a:rPr lang="en-US" altLang="zh-CN" b="1" kern="100" dirty="0">
                <a:latin typeface="Times New Roman"/>
                <a:cs typeface="Courier New"/>
              </a:rPr>
              <a:t>β</a:t>
            </a:r>
            <a:r>
              <a:rPr lang="zh-CN" altLang="zh-CN" b="1" kern="100" dirty="0">
                <a:latin typeface="Times New Roman"/>
                <a:cs typeface="Times New Roman"/>
              </a:rPr>
              <a:t>射线</a:t>
            </a:r>
            <a:endParaRPr lang="zh-CN" altLang="zh-CN" sz="1050" kern="100" dirty="0">
              <a:cs typeface="Courier New"/>
            </a:endParaRPr>
          </a:p>
          <a:p>
            <a:pPr indent="0" algn="just">
              <a:tabLst>
                <a:tab pos="2700655" algn="l"/>
                <a:tab pos="5581015" algn="l"/>
              </a:tabLst>
            </a:pPr>
            <a:r>
              <a:rPr lang="en-US" altLang="zh-CN" b="1" kern="100" dirty="0">
                <a:latin typeface="Times New Roman"/>
                <a:cs typeface="Courier New"/>
              </a:rPr>
              <a:t>C</a:t>
            </a:r>
            <a:r>
              <a:rPr lang="zh-CN" altLang="zh-CN" b="1" kern="100" dirty="0">
                <a:latin typeface="Times New Roman"/>
                <a:cs typeface="Times New Roman"/>
              </a:rPr>
              <a:t>．</a:t>
            </a:r>
            <a:r>
              <a:rPr lang="en-US" altLang="zh-CN" b="1" kern="100" dirty="0">
                <a:latin typeface="Times New Roman"/>
                <a:cs typeface="Courier New"/>
              </a:rPr>
              <a:t>γ</a:t>
            </a:r>
            <a:r>
              <a:rPr lang="zh-CN" altLang="zh-CN" b="1" kern="100" dirty="0">
                <a:latin typeface="Times New Roman"/>
                <a:cs typeface="Times New Roman"/>
              </a:rPr>
              <a:t>射线</a:t>
            </a:r>
            <a:r>
              <a:rPr lang="en-US" altLang="zh-CN" b="1" kern="100" dirty="0">
                <a:latin typeface="Times New Roman"/>
                <a:cs typeface="Courier New"/>
              </a:rPr>
              <a:t> 		D</a:t>
            </a:r>
            <a:r>
              <a:rPr lang="zh-CN" altLang="zh-CN" b="1" kern="100" dirty="0">
                <a:latin typeface="Times New Roman"/>
                <a:cs typeface="Times New Roman"/>
              </a:rPr>
              <a:t>．可见光</a:t>
            </a:r>
            <a:endParaRPr lang="zh-CN" altLang="zh-CN" sz="1050" kern="100" dirty="0">
              <a:cs typeface="Courier New"/>
            </a:endParaRPr>
          </a:p>
          <a:p>
            <a:pPr indent="0" algn="just">
              <a:tabLst>
                <a:tab pos="2700655" algn="l"/>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根</a:t>
            </a:r>
            <a:r>
              <a:rPr lang="zh-CN" altLang="zh-CN" b="1" kern="100" dirty="0">
                <a:latin typeface="Times New Roman"/>
                <a:ea typeface="楷体_GB2312"/>
                <a:cs typeface="Times New Roman"/>
              </a:rPr>
              <a:t>据</a:t>
            </a:r>
            <a:r>
              <a:rPr lang="en-US" altLang="zh-CN" b="1" kern="100" dirty="0">
                <a:latin typeface="Times New Roman"/>
                <a:ea typeface="楷体_GB2312"/>
                <a:cs typeface="Courier New"/>
              </a:rPr>
              <a:t>α</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β</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γ</a:t>
            </a:r>
            <a:r>
              <a:rPr lang="zh-CN" altLang="zh-CN" b="1" kern="100" dirty="0">
                <a:latin typeface="Times New Roman"/>
                <a:ea typeface="楷体_GB2312"/>
                <a:cs typeface="Times New Roman"/>
              </a:rPr>
              <a:t>三种射线特点可知，</a:t>
            </a:r>
            <a:r>
              <a:rPr lang="en-US" altLang="zh-CN" b="1" kern="100" dirty="0">
                <a:latin typeface="Times New Roman"/>
                <a:ea typeface="楷体_GB2312"/>
                <a:cs typeface="Courier New"/>
              </a:rPr>
              <a:t>γ</a:t>
            </a:r>
            <a:r>
              <a:rPr lang="zh-CN" altLang="zh-CN" b="1" kern="100" dirty="0">
                <a:latin typeface="Times New Roman"/>
                <a:ea typeface="楷体_GB2312"/>
                <a:cs typeface="Times New Roman"/>
              </a:rPr>
              <a:t>射线穿透能力最强，电离能力最弱，</a:t>
            </a:r>
            <a:r>
              <a:rPr lang="en-US" altLang="zh-CN" b="1" kern="100" dirty="0">
                <a:latin typeface="Times New Roman"/>
                <a:ea typeface="楷体_GB2312"/>
                <a:cs typeface="Courier New"/>
              </a:rPr>
              <a:t>α</a:t>
            </a:r>
            <a:r>
              <a:rPr lang="zh-CN" altLang="zh-CN" b="1" kern="100" dirty="0">
                <a:latin typeface="Times New Roman"/>
                <a:ea typeface="楷体_GB2312"/>
                <a:cs typeface="Times New Roman"/>
              </a:rPr>
              <a:t>射线电离能力最强，穿透能力最弱，钢板厚度控制为</a:t>
            </a:r>
            <a:r>
              <a:rPr lang="en-US" altLang="zh-CN" b="1" kern="100" dirty="0">
                <a:latin typeface="Times New Roman"/>
                <a:ea typeface="楷体_GB2312"/>
                <a:cs typeface="Courier New"/>
              </a:rPr>
              <a:t>5 cm</a:t>
            </a:r>
            <a:r>
              <a:rPr lang="zh-CN" altLang="zh-CN" b="1" kern="100" dirty="0">
                <a:latin typeface="Times New Roman"/>
                <a:ea typeface="楷体_GB2312"/>
                <a:cs typeface="Times New Roman"/>
              </a:rPr>
              <a:t>，则</a:t>
            </a:r>
            <a:r>
              <a:rPr lang="en-US" altLang="zh-CN" b="1" kern="100" dirty="0">
                <a:latin typeface="Times New Roman"/>
                <a:ea typeface="楷体_GB2312"/>
                <a:cs typeface="Courier New"/>
              </a:rPr>
              <a:t>α</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β</a:t>
            </a:r>
            <a:r>
              <a:rPr lang="zh-CN" altLang="zh-CN" b="1" kern="100" dirty="0">
                <a:latin typeface="Times New Roman"/>
                <a:ea typeface="楷体_GB2312"/>
                <a:cs typeface="Times New Roman"/>
              </a:rPr>
              <a:t>射线均不能穿透，而</a:t>
            </a:r>
            <a:r>
              <a:rPr lang="en-US" altLang="zh-CN" b="1" kern="100" dirty="0">
                <a:latin typeface="Times New Roman"/>
                <a:ea typeface="楷体_GB2312"/>
                <a:cs typeface="Courier New"/>
              </a:rPr>
              <a:t>γ</a:t>
            </a:r>
            <a:r>
              <a:rPr lang="zh-CN" altLang="zh-CN" b="1" kern="100" dirty="0">
                <a:latin typeface="Times New Roman"/>
                <a:ea typeface="楷体_GB2312"/>
                <a:cs typeface="Times New Roman"/>
              </a:rPr>
              <a:t>射线可以穿透，为了能够准确测量钢板的厚度，探测射线应该用</a:t>
            </a:r>
            <a:r>
              <a:rPr lang="en-US" altLang="zh-CN" b="1" kern="100" dirty="0">
                <a:latin typeface="Times New Roman"/>
                <a:ea typeface="楷体_GB2312"/>
                <a:cs typeface="Courier New"/>
              </a:rPr>
              <a:t>γ</a:t>
            </a:r>
            <a:r>
              <a:rPr lang="zh-CN" altLang="zh-CN" b="1" kern="100" dirty="0">
                <a:latin typeface="Times New Roman"/>
                <a:ea typeface="楷体_GB2312"/>
                <a:cs typeface="Times New Roman"/>
              </a:rPr>
              <a:t>射线；随着轧出的钢板越厚，透过的射线越弱，而轧出的钢板越薄，透过的射线越强，故</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错误，</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正确</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indent="0" algn="just">
              <a:tabLst>
                <a:tab pos="2700655" algn="l"/>
                <a:tab pos="5581015" algn="l"/>
              </a:tabLst>
            </a:pPr>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　</a:t>
            </a:r>
            <a:endParaRPr lang="en-US" altLang="zh-CN" b="1" kern="100" dirty="0" smtClean="0">
              <a:latin typeface="Times New Roman"/>
              <a:ea typeface="楷体_GB2312"/>
              <a:cs typeface="Times New Roman"/>
            </a:endParaRPr>
          </a:p>
          <a:p>
            <a:pPr indent="0" algn="just">
              <a:tabLst>
                <a:tab pos="2700655" algn="l"/>
                <a:tab pos="5581015" algn="l"/>
              </a:tabLst>
            </a:pPr>
            <a:endParaRPr lang="zh-CN" altLang="zh-CN" sz="1050" kern="100" dirty="0">
              <a:cs typeface="Courier New"/>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randombar(horizontal)">
                                      <p:cBhvr>
                                        <p:cTn id="7" dur="500"/>
                                        <p:tgtEl>
                                          <p:spTgt spid="2">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randombar(horizontal)">
                                      <p:cBhvr>
                                        <p:cTn id="1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671233192"/>
              </p:ext>
            </p:extLst>
          </p:nvPr>
        </p:nvGraphicFramePr>
        <p:xfrm>
          <a:off x="768995" y="260648"/>
          <a:ext cx="10367962" cy="4149725"/>
        </p:xfrm>
        <a:graphic>
          <a:graphicData uri="http://schemas.openxmlformats.org/presentationml/2006/ole">
            <mc:AlternateContent xmlns:mc="http://schemas.openxmlformats.org/markup-compatibility/2006">
              <mc:Choice xmlns:v="urn:schemas-microsoft-com:vml" Requires="v">
                <p:oleObj spid="_x0000_s17450" name="文档" r:id="rId3" imgW="10367808" imgH="4149667" progId="Word.Document.12">
                  <p:embed/>
                </p:oleObj>
              </mc:Choice>
              <mc:Fallback>
                <p:oleObj name="文档" r:id="rId3" imgW="10367808" imgH="4149667" progId="Word.Document.12">
                  <p:embed/>
                  <p:pic>
                    <p:nvPicPr>
                      <p:cNvPr id="0" name=""/>
                      <p:cNvPicPr/>
                      <p:nvPr/>
                    </p:nvPicPr>
                    <p:blipFill>
                      <a:blip r:embed="rId4"/>
                      <a:stretch>
                        <a:fillRect/>
                      </a:stretch>
                    </p:blipFill>
                    <p:spPr>
                      <a:xfrm>
                        <a:off x="768995" y="260648"/>
                        <a:ext cx="10367962" cy="4149725"/>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1679452807"/>
              </p:ext>
            </p:extLst>
          </p:nvPr>
        </p:nvGraphicFramePr>
        <p:xfrm>
          <a:off x="1127845" y="4315098"/>
          <a:ext cx="10299700" cy="2354262"/>
        </p:xfrm>
        <a:graphic>
          <a:graphicData uri="http://schemas.openxmlformats.org/presentationml/2006/ole">
            <mc:AlternateContent xmlns:mc="http://schemas.openxmlformats.org/markup-compatibility/2006">
              <mc:Choice xmlns:v="urn:schemas-microsoft-com:vml" Requires="v">
                <p:oleObj spid="_x0000_s17451" name="文档" r:id="rId5" imgW="10367808" imgH="2371238" progId="Word.Document.12">
                  <p:embed/>
                </p:oleObj>
              </mc:Choice>
              <mc:Fallback>
                <p:oleObj name="文档" r:id="rId5" imgW="10367808" imgH="2371238" progId="Word.Document.12">
                  <p:embed/>
                  <p:pic>
                    <p:nvPicPr>
                      <p:cNvPr id="0" name=""/>
                      <p:cNvPicPr/>
                      <p:nvPr/>
                    </p:nvPicPr>
                    <p:blipFill>
                      <a:blip r:embed="rId6"/>
                      <a:stretch>
                        <a:fillRect/>
                      </a:stretch>
                    </p:blipFill>
                    <p:spPr>
                      <a:xfrm>
                        <a:off x="1127845" y="4315098"/>
                        <a:ext cx="10299700" cy="2354262"/>
                      </a:xfrm>
                      <a:prstGeom prst="rect">
                        <a:avLst/>
                      </a:prstGeom>
                    </p:spPr>
                  </p:pic>
                </p:oleObj>
              </mc:Fallback>
            </mc:AlternateContent>
          </a:graphicData>
        </a:graphic>
      </p:graphicFrame>
      <p:sp>
        <p:nvSpPr>
          <p:cNvPr id="5" name="矩形 4"/>
          <p:cNvSpPr/>
          <p:nvPr/>
        </p:nvSpPr>
        <p:spPr>
          <a:xfrm>
            <a:off x="9509588" y="6063679"/>
            <a:ext cx="1627369" cy="461665"/>
          </a:xfrm>
          <a:prstGeom prst="rect">
            <a:avLst/>
          </a:prstGeom>
        </p:spPr>
        <p:txBody>
          <a:bodyPr wrap="none">
            <a:spAutoFit/>
          </a:bodyPr>
          <a:lstStyle/>
          <a:p>
            <a:r>
              <a:rPr lang="zh-CN" altLang="zh-CN" sz="2400" b="1" kern="100" dirty="0">
                <a:solidFill>
                  <a:srgbClr val="FF0000"/>
                </a:solidFill>
                <a:latin typeface="Times New Roman"/>
                <a:ea typeface="黑体"/>
                <a:cs typeface="Times New Roman"/>
              </a:rPr>
              <a:t>答案：</a:t>
            </a:r>
            <a:r>
              <a:rPr lang="en-US" altLang="zh-CN" sz="2400" b="1" kern="100" dirty="0">
                <a:latin typeface="Times New Roman"/>
                <a:ea typeface="楷体_GB2312"/>
              </a:rPr>
              <a:t>B</a:t>
            </a:r>
            <a:r>
              <a:rPr lang="zh-CN" altLang="zh-CN" sz="2400" b="1" kern="100" dirty="0">
                <a:latin typeface="Times New Roman"/>
                <a:ea typeface="楷体_GB2312"/>
                <a:cs typeface="Times New Roman"/>
              </a:rPr>
              <a:t>　</a:t>
            </a:r>
            <a:endParaRPr lang="zh-CN" altLang="en-US" sz="2400"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24979" y="764704"/>
            <a:ext cx="10975658" cy="5256586"/>
          </a:xfrm>
        </p:spPr>
        <p:txBody>
          <a:bodyPr>
            <a:normAutofit/>
          </a:bodyPr>
          <a:lstStyle/>
          <a:p>
            <a:pPr indent="612140" algn="ctr">
              <a:tabLst>
                <a:tab pos="2700655" algn="l"/>
                <a:tab pos="5581015" algn="l"/>
              </a:tabLst>
            </a:pPr>
            <a:r>
              <a:rPr lang="zh-CN" altLang="zh-CN" b="1" kern="100" dirty="0">
                <a:solidFill>
                  <a:srgbClr val="7030A0"/>
                </a:solidFill>
                <a:latin typeface="Times New Roman"/>
                <a:cs typeface="Times New Roman"/>
              </a:rPr>
              <a:t>探究</a:t>
            </a:r>
            <a:r>
              <a:rPr lang="en-US" altLang="zh-CN" b="1" kern="100" dirty="0">
                <a:solidFill>
                  <a:srgbClr val="7030A0"/>
                </a:solidFill>
                <a:latin typeface="Symbol"/>
                <a:cs typeface="Times New Roman"/>
              </a:rPr>
              <a:t>(</a:t>
            </a:r>
            <a:r>
              <a:rPr lang="zh-CN" altLang="zh-CN" b="1" kern="100" dirty="0">
                <a:solidFill>
                  <a:srgbClr val="7030A0"/>
                </a:solidFill>
                <a:latin typeface="Times New Roman"/>
                <a:cs typeface="Times New Roman"/>
              </a:rPr>
              <a:t>二</a:t>
            </a:r>
            <a:r>
              <a:rPr lang="en-US" altLang="zh-CN" b="1" kern="100" dirty="0">
                <a:solidFill>
                  <a:srgbClr val="7030A0"/>
                </a:solidFill>
                <a:latin typeface="Symbol"/>
                <a:cs typeface="Times New Roman"/>
              </a:rPr>
              <a:t>)</a:t>
            </a:r>
            <a:r>
              <a:rPr lang="zh-CN" altLang="zh-CN" b="1" kern="100" dirty="0">
                <a:solidFill>
                  <a:srgbClr val="7030A0"/>
                </a:solidFill>
                <a:latin typeface="Times New Roman"/>
                <a:cs typeface="Times New Roman"/>
              </a:rPr>
              <a:t>　半衰期及其应用</a:t>
            </a:r>
            <a:endParaRPr lang="zh-CN" altLang="zh-CN" sz="1050" kern="100" dirty="0">
              <a:solidFill>
                <a:srgbClr val="7030A0"/>
              </a:solidFill>
              <a:cs typeface="Courier New"/>
            </a:endParaRPr>
          </a:p>
          <a:p>
            <a:pPr indent="612140">
              <a:tabLst>
                <a:tab pos="2700655" algn="l"/>
                <a:tab pos="5581015" algn="l"/>
              </a:tabLst>
            </a:pPr>
            <a:r>
              <a:rPr lang="en-US" altLang="zh-CN" b="1" kern="100" dirty="0">
                <a:solidFill>
                  <a:srgbClr val="006666"/>
                </a:solidFill>
                <a:latin typeface="Times New Roman"/>
                <a:ea typeface="黑体"/>
                <a:cs typeface="Courier New"/>
              </a:rPr>
              <a:t>[</a:t>
            </a:r>
            <a:r>
              <a:rPr lang="zh-CN" altLang="zh-CN" b="1" kern="100" dirty="0">
                <a:solidFill>
                  <a:srgbClr val="006666"/>
                </a:solidFill>
                <a:latin typeface="Times New Roman"/>
                <a:ea typeface="黑体"/>
                <a:cs typeface="Times New Roman"/>
              </a:rPr>
              <a:t>问题驱动</a:t>
            </a:r>
            <a:r>
              <a:rPr lang="en-US" altLang="zh-CN" b="1" kern="100" dirty="0">
                <a:solidFill>
                  <a:srgbClr val="006666"/>
                </a:solidFill>
                <a:latin typeface="Times New Roman"/>
                <a:ea typeface="黑体"/>
                <a:cs typeface="Courier New"/>
              </a:rPr>
              <a:t>]</a:t>
            </a:r>
            <a:endParaRPr lang="zh-CN" altLang="zh-CN" sz="1050" kern="100" dirty="0">
              <a:cs typeface="Courier New"/>
            </a:endParaRPr>
          </a:p>
          <a:p>
            <a:pPr indent="612140">
              <a:tabLst>
                <a:tab pos="2700655" algn="l"/>
                <a:tab pos="5581015" algn="l"/>
              </a:tabLst>
            </a:pPr>
            <a:r>
              <a:rPr lang="zh-CN" altLang="zh-CN" b="1" kern="100" dirty="0">
                <a:latin typeface="Times New Roman"/>
                <a:cs typeface="Times New Roman"/>
              </a:rPr>
              <a:t>如图为始祖鸟的化石，美国科学家维拉</a:t>
            </a:r>
            <a:r>
              <a:rPr lang="en-US" altLang="zh-CN" b="1" kern="100" dirty="0">
                <a:latin typeface="Times New Roman"/>
                <a:cs typeface="Courier New"/>
              </a:rPr>
              <a:t>·</a:t>
            </a:r>
            <a:r>
              <a:rPr lang="zh-CN" altLang="zh-CN" b="1" kern="100" dirty="0">
                <a:latin typeface="Times New Roman"/>
                <a:cs typeface="Times New Roman"/>
              </a:rPr>
              <a:t>黎比运用了半衰期</a:t>
            </a:r>
            <a:r>
              <a:rPr lang="zh-CN" altLang="zh-CN" b="1" kern="100" dirty="0" smtClean="0">
                <a:latin typeface="Times New Roman"/>
                <a:cs typeface="Times New Roman"/>
              </a:rPr>
              <a:t>的</a:t>
            </a:r>
            <a:endParaRPr lang="en-US" altLang="zh-CN" b="1" kern="100" dirty="0" smtClean="0">
              <a:latin typeface="Times New Roman"/>
              <a:cs typeface="Times New Roman"/>
            </a:endParaRPr>
          </a:p>
          <a:p>
            <a:pPr indent="0">
              <a:tabLst>
                <a:tab pos="2700655" algn="l"/>
                <a:tab pos="5581015" algn="l"/>
              </a:tabLst>
            </a:pPr>
            <a:r>
              <a:rPr lang="zh-CN" altLang="zh-CN" b="1" kern="100" dirty="0" smtClean="0">
                <a:latin typeface="Times New Roman"/>
                <a:cs typeface="Times New Roman"/>
              </a:rPr>
              <a:t>原理</a:t>
            </a:r>
            <a:r>
              <a:rPr lang="zh-CN" altLang="zh-CN" b="1" kern="100" dirty="0">
                <a:latin typeface="Times New Roman"/>
                <a:cs typeface="Times New Roman"/>
              </a:rPr>
              <a:t>发明</a:t>
            </a:r>
            <a:r>
              <a:rPr lang="en-US" altLang="zh-CN" b="1" kern="100" dirty="0">
                <a:cs typeface="Times New Roman"/>
              </a:rPr>
              <a:t>“</a:t>
            </a:r>
            <a:r>
              <a:rPr lang="zh-CN" altLang="zh-CN" b="1" kern="100" dirty="0">
                <a:latin typeface="Times New Roman"/>
                <a:cs typeface="Times New Roman"/>
              </a:rPr>
              <a:t>碳</a:t>
            </a:r>
            <a:r>
              <a:rPr lang="en-US" altLang="zh-CN" b="1" kern="100" dirty="0">
                <a:latin typeface="Times New Roman"/>
                <a:cs typeface="Courier New"/>
              </a:rPr>
              <a:t>-14</a:t>
            </a:r>
            <a:r>
              <a:rPr lang="zh-CN" altLang="zh-CN" b="1" kern="100" dirty="0">
                <a:latin typeface="Times New Roman"/>
                <a:cs typeface="Times New Roman"/>
              </a:rPr>
              <a:t>计年法</a:t>
            </a:r>
            <a:r>
              <a:rPr lang="en-US" altLang="zh-CN" b="1" kern="100" dirty="0">
                <a:cs typeface="Times New Roman"/>
              </a:rPr>
              <a:t>”</a:t>
            </a:r>
            <a:r>
              <a:rPr lang="zh-CN" altLang="zh-CN" b="1" kern="100" dirty="0">
                <a:latin typeface="Times New Roman"/>
                <a:cs typeface="Times New Roman"/>
              </a:rPr>
              <a:t>，并因此荣获了</a:t>
            </a:r>
            <a:r>
              <a:rPr lang="en-US" altLang="zh-CN" b="1" kern="100" dirty="0">
                <a:latin typeface="Times New Roman"/>
                <a:cs typeface="Courier New"/>
              </a:rPr>
              <a:t>1960</a:t>
            </a:r>
            <a:r>
              <a:rPr lang="zh-CN" altLang="zh-CN" b="1" kern="100" dirty="0">
                <a:latin typeface="Times New Roman"/>
                <a:cs typeface="Times New Roman"/>
              </a:rPr>
              <a:t>年的诺贝尔奖</a:t>
            </a:r>
            <a:r>
              <a:rPr lang="zh-CN" altLang="zh-CN" b="1" kern="100" dirty="0" smtClean="0">
                <a:latin typeface="Times New Roman"/>
                <a:cs typeface="Times New Roman"/>
              </a:rPr>
              <a:t>。利</a:t>
            </a:r>
            <a:endParaRPr lang="en-US" altLang="zh-CN" b="1" kern="100" dirty="0" smtClean="0">
              <a:latin typeface="Times New Roman"/>
              <a:cs typeface="Times New Roman"/>
            </a:endParaRPr>
          </a:p>
          <a:p>
            <a:pPr indent="0">
              <a:tabLst>
                <a:tab pos="2700655" algn="l"/>
                <a:tab pos="5581015" algn="l"/>
              </a:tabLst>
            </a:pPr>
            <a:r>
              <a:rPr lang="zh-CN" altLang="zh-CN" b="1" kern="100" dirty="0" smtClean="0">
                <a:latin typeface="Times New Roman"/>
                <a:cs typeface="Times New Roman"/>
              </a:rPr>
              <a:t>用</a:t>
            </a:r>
            <a:r>
              <a:rPr lang="en-US" altLang="zh-CN" b="1" kern="100" dirty="0">
                <a:cs typeface="Times New Roman"/>
              </a:rPr>
              <a:t>“</a:t>
            </a:r>
            <a:r>
              <a:rPr lang="zh-CN" altLang="zh-CN" b="1" kern="100" dirty="0">
                <a:latin typeface="Times New Roman"/>
                <a:cs typeface="Times New Roman"/>
              </a:rPr>
              <a:t>碳</a:t>
            </a:r>
            <a:r>
              <a:rPr lang="en-US" altLang="zh-CN" b="1" kern="100" dirty="0">
                <a:latin typeface="Times New Roman"/>
                <a:cs typeface="Courier New"/>
              </a:rPr>
              <a:t>-14</a:t>
            </a:r>
            <a:r>
              <a:rPr lang="zh-CN" altLang="zh-CN" b="1" kern="100" dirty="0">
                <a:latin typeface="Times New Roman"/>
                <a:cs typeface="Times New Roman"/>
              </a:rPr>
              <a:t>计年法</a:t>
            </a:r>
            <a:r>
              <a:rPr lang="en-US" altLang="zh-CN" b="1" kern="100" dirty="0">
                <a:cs typeface="Times New Roman"/>
              </a:rPr>
              <a:t>”</a:t>
            </a:r>
            <a:r>
              <a:rPr lang="zh-CN" altLang="zh-CN" b="1" kern="100" dirty="0">
                <a:latin typeface="Times New Roman"/>
                <a:cs typeface="Times New Roman"/>
              </a:rPr>
              <a:t>可以估算出始祖鸟的年龄。</a:t>
            </a:r>
            <a:endParaRPr lang="zh-CN" altLang="zh-CN" sz="1050" kern="100" dirty="0">
              <a:cs typeface="Courier New"/>
            </a:endParaRPr>
          </a:p>
          <a:p>
            <a:pPr indent="612140" algn="just">
              <a:tabLst>
                <a:tab pos="2700655" algn="l"/>
                <a:tab pos="5581015" algn="l"/>
              </a:tabLst>
            </a:pPr>
            <a:r>
              <a:rPr lang="en-US" altLang="zh-CN" b="1" kern="100" dirty="0">
                <a:latin typeface="Times New Roman"/>
                <a:cs typeface="Courier New"/>
              </a:rPr>
              <a:t>(1)</a:t>
            </a:r>
            <a:r>
              <a:rPr lang="zh-CN" altLang="zh-CN" b="1" kern="100" dirty="0">
                <a:latin typeface="Times New Roman"/>
                <a:cs typeface="Times New Roman"/>
              </a:rPr>
              <a:t>为什么能够运用半衰期来计算始祖鸟的年龄？</a:t>
            </a:r>
            <a:endParaRPr lang="zh-CN" altLang="zh-CN" sz="1050" kern="100" dirty="0">
              <a:cs typeface="Courier New"/>
            </a:endParaRPr>
          </a:p>
          <a:p>
            <a:pPr indent="612140" algn="just">
              <a:tabLst>
                <a:tab pos="2700655" algn="l"/>
                <a:tab pos="5581015" algn="l"/>
              </a:tabLst>
            </a:pPr>
            <a:r>
              <a:rPr lang="zh-CN" altLang="zh-CN" b="1" kern="100" dirty="0">
                <a:solidFill>
                  <a:srgbClr val="FF0000"/>
                </a:solidFill>
                <a:latin typeface="Times New Roman"/>
                <a:ea typeface="黑体"/>
                <a:cs typeface="Times New Roman"/>
              </a:rPr>
              <a:t>提示：</a:t>
            </a:r>
            <a:r>
              <a:rPr lang="zh-CN" altLang="zh-CN" b="1" kern="100" dirty="0">
                <a:latin typeface="Times New Roman"/>
                <a:ea typeface="楷体_GB2312"/>
                <a:cs typeface="Times New Roman"/>
              </a:rPr>
              <a:t>半衰期是放射性元素的原子核有半数发生衰变所需的时间。能够运用它来计算始祖鸟的年龄是因为半衰期与原子所处的化学状态和外部条件无关。</a:t>
            </a:r>
            <a:endParaRPr lang="zh-CN" altLang="zh-CN" sz="1050" kern="100" dirty="0">
              <a:cs typeface="Courier New"/>
            </a:endParaRPr>
          </a:p>
        </p:txBody>
      </p:sp>
      <p:pic>
        <p:nvPicPr>
          <p:cNvPr id="13314" name="Picture 2" descr="F:\粤教版物理选择性必修第三册\21XRJWL5-12.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9553971" y="2204866"/>
            <a:ext cx="2304256" cy="1387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animEffect transition="in" filter="randombar(horizontal)">
                                      <p:cBhvr>
                                        <p:cTn id="7"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988840"/>
            <a:ext cx="10975658" cy="3528392"/>
          </a:xfrm>
        </p:spPr>
        <p:txBody>
          <a:bodyPr/>
          <a:lstStyle/>
          <a:p>
            <a:pPr indent="612140" algn="just">
              <a:lnSpc>
                <a:spcPct val="200000"/>
              </a:lnSpc>
              <a:tabLst>
                <a:tab pos="2700655" algn="l"/>
                <a:tab pos="5581015" algn="l"/>
              </a:tabLst>
            </a:pPr>
            <a:r>
              <a:rPr lang="en-US" altLang="zh-CN" b="1" kern="100" dirty="0">
                <a:latin typeface="Times New Roman"/>
                <a:cs typeface="Courier New"/>
              </a:rPr>
              <a:t>(2)</a:t>
            </a:r>
            <a:r>
              <a:rPr lang="zh-CN" altLang="zh-CN" b="1" kern="100" dirty="0">
                <a:latin typeface="Times New Roman"/>
                <a:cs typeface="Times New Roman"/>
              </a:rPr>
              <a:t>若有</a:t>
            </a:r>
            <a:r>
              <a:rPr lang="en-US" altLang="zh-CN" b="1" kern="100" dirty="0">
                <a:latin typeface="Times New Roman"/>
                <a:cs typeface="Courier New"/>
              </a:rPr>
              <a:t>10</a:t>
            </a:r>
            <a:r>
              <a:rPr lang="zh-CN" altLang="zh-CN" b="1" kern="100" dirty="0">
                <a:latin typeface="Times New Roman"/>
                <a:cs typeface="Times New Roman"/>
              </a:rPr>
              <a:t>个具有放射性的原子核，经过一个半衰期，则一定有</a:t>
            </a:r>
            <a:r>
              <a:rPr lang="en-US" altLang="zh-CN" b="1" kern="100" dirty="0">
                <a:latin typeface="Times New Roman"/>
                <a:cs typeface="Courier New"/>
              </a:rPr>
              <a:t>5</a:t>
            </a:r>
            <a:r>
              <a:rPr lang="zh-CN" altLang="zh-CN" b="1" kern="100" dirty="0">
                <a:latin typeface="Times New Roman"/>
                <a:cs typeface="Times New Roman"/>
              </a:rPr>
              <a:t>个原子核发生了衰变，这种说法是否正确，为什么？</a:t>
            </a:r>
            <a:endParaRPr lang="zh-CN" altLang="zh-CN" sz="1050" kern="100" dirty="0">
              <a:cs typeface="Courier New"/>
            </a:endParaRPr>
          </a:p>
          <a:p>
            <a:pPr indent="612140" algn="just">
              <a:lnSpc>
                <a:spcPct val="200000"/>
              </a:lnSpc>
              <a:tabLst>
                <a:tab pos="2700655" algn="l"/>
                <a:tab pos="5581015" algn="l"/>
              </a:tabLst>
            </a:pPr>
            <a:r>
              <a:rPr lang="zh-CN" altLang="zh-CN" b="1" kern="100" dirty="0">
                <a:solidFill>
                  <a:srgbClr val="FF0000"/>
                </a:solidFill>
                <a:latin typeface="Times New Roman"/>
                <a:ea typeface="黑体"/>
                <a:cs typeface="Times New Roman"/>
              </a:rPr>
              <a:t>提示：</a:t>
            </a:r>
            <a:r>
              <a:rPr lang="zh-CN" altLang="zh-CN" b="1" kern="100" dirty="0">
                <a:latin typeface="Times New Roman"/>
                <a:ea typeface="楷体_GB2312"/>
                <a:cs typeface="Times New Roman"/>
              </a:rPr>
              <a:t>这种说法是错误的，因为半衰期描述的是大量放射性元素衰变的统计规律，不适用于少量原子核的衰变。</a:t>
            </a:r>
            <a:r>
              <a:rPr lang="zh-CN" altLang="zh-CN" b="1" kern="100" dirty="0">
                <a:latin typeface="Times New Roman"/>
                <a:cs typeface="Times New Roman"/>
              </a:rPr>
              <a:t>　　　　</a:t>
            </a:r>
            <a:r>
              <a:rPr lang="en-US" altLang="zh-CN" b="1" kern="100" dirty="0">
                <a:latin typeface="Times New Roman"/>
                <a:cs typeface="Courier New"/>
              </a:rPr>
              <a:t> </a:t>
            </a:r>
            <a:endParaRPr lang="zh-CN" altLang="zh-CN" sz="1050" kern="100" dirty="0">
              <a:cs typeface="Courier New"/>
            </a:endParaRPr>
          </a:p>
          <a:p>
            <a:pPr>
              <a:lnSpc>
                <a:spcPct val="200000"/>
              </a:lnSpc>
            </a:pPr>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1484782"/>
            <a:ext cx="10975658" cy="4464498"/>
          </a:xfrm>
        </p:spPr>
        <p:txBody>
          <a:bodyPr/>
          <a:lstStyle/>
          <a:p>
            <a:pPr marL="360363" indent="-360363" algn="just">
              <a:tabLst>
                <a:tab pos="2700338" algn="l"/>
                <a:tab pos="5580063" algn="l"/>
              </a:tabLst>
            </a:pPr>
            <a:r>
              <a:rPr lang="zh-CN" altLang="zh-CN" b="1" kern="100" dirty="0">
                <a:solidFill>
                  <a:schemeClr val="accent2">
                    <a:lumMod val="50000"/>
                  </a:schemeClr>
                </a:solidFill>
                <a:latin typeface="Times New Roman"/>
                <a:ea typeface="黑体"/>
                <a:cs typeface="Times New Roman"/>
              </a:rPr>
              <a:t>一、放射性的发现　原子核衰变</a:t>
            </a:r>
            <a:endParaRPr lang="zh-CN" altLang="zh-CN" sz="1050" kern="100" dirty="0">
              <a:solidFill>
                <a:schemeClr val="accent2">
                  <a:lumMod val="50000"/>
                </a:schemeClr>
              </a:solidFill>
              <a:cs typeface="Courier New"/>
            </a:endParaRPr>
          </a:p>
          <a:p>
            <a:pPr marL="360363" indent="-360363" algn="just">
              <a:tabLst>
                <a:tab pos="2700338" algn="l"/>
                <a:tab pos="5580063" algn="l"/>
              </a:tabLst>
            </a:pPr>
            <a:r>
              <a:rPr lang="en-US" altLang="zh-CN" b="1" kern="100" dirty="0">
                <a:latin typeface="Times New Roman"/>
                <a:cs typeface="Courier New"/>
              </a:rPr>
              <a:t>1</a:t>
            </a:r>
            <a:r>
              <a:rPr lang="zh-CN" altLang="zh-CN" b="1" kern="100" dirty="0">
                <a:latin typeface="Times New Roman"/>
                <a:cs typeface="Times New Roman"/>
              </a:rPr>
              <a:t>．填一填</a:t>
            </a:r>
            <a:endParaRPr lang="zh-CN" altLang="zh-CN" sz="1050" kern="100" dirty="0">
              <a:cs typeface="Courier New"/>
            </a:endParaRPr>
          </a:p>
          <a:p>
            <a:pPr marL="360363" indent="-360363" algn="just">
              <a:tabLst>
                <a:tab pos="2700338" algn="l"/>
                <a:tab pos="5580063" algn="l"/>
              </a:tabLst>
            </a:pPr>
            <a:r>
              <a:rPr lang="en-US" altLang="zh-CN" b="1" kern="100" dirty="0">
                <a:latin typeface="Times New Roman"/>
                <a:cs typeface="Courier New"/>
              </a:rPr>
              <a:t>(1)</a:t>
            </a:r>
            <a:r>
              <a:rPr lang="zh-CN" altLang="zh-CN" b="1" kern="100" dirty="0">
                <a:latin typeface="Times New Roman"/>
                <a:cs typeface="Times New Roman"/>
              </a:rPr>
              <a:t>放射性的发现</a:t>
            </a:r>
            <a:endParaRPr lang="zh-CN" altLang="zh-CN" sz="1050" kern="100" dirty="0">
              <a:cs typeface="Courier New"/>
            </a:endParaRPr>
          </a:p>
          <a:p>
            <a:pPr marL="360363" indent="0" algn="just">
              <a:tabLst>
                <a:tab pos="2700338" algn="l"/>
                <a:tab pos="5580063" algn="l"/>
              </a:tabLst>
            </a:pPr>
            <a:r>
              <a:rPr lang="zh-CN" altLang="zh-CN" b="1" kern="100" dirty="0">
                <a:cs typeface="宋体"/>
              </a:rPr>
              <a:t>①</a:t>
            </a:r>
            <a:r>
              <a:rPr lang="en-US" altLang="zh-CN" b="1" kern="100" dirty="0">
                <a:latin typeface="Times New Roman"/>
                <a:cs typeface="Courier New"/>
              </a:rPr>
              <a:t>1896</a:t>
            </a:r>
            <a:r>
              <a:rPr lang="zh-CN" altLang="zh-CN" b="1" kern="100" dirty="0">
                <a:latin typeface="Times New Roman"/>
                <a:cs typeface="Times New Roman"/>
              </a:rPr>
              <a:t>年，法国物理学</a:t>
            </a:r>
            <a:r>
              <a:rPr lang="zh-CN" altLang="zh-CN" b="1" kern="100" dirty="0" smtClean="0">
                <a:latin typeface="Times New Roman"/>
                <a:cs typeface="Times New Roman"/>
              </a:rPr>
              <a:t>家</a:t>
            </a:r>
            <a:r>
              <a:rPr lang="en-US" altLang="zh-CN" b="1" kern="100" dirty="0" smtClean="0">
                <a:latin typeface="Times New Roman"/>
                <a:cs typeface="Times New Roman"/>
              </a:rPr>
              <a:t>___________</a:t>
            </a:r>
            <a:r>
              <a:rPr lang="zh-CN" altLang="zh-CN" b="1" kern="100" dirty="0" smtClean="0">
                <a:latin typeface="Times New Roman"/>
                <a:cs typeface="Times New Roman"/>
              </a:rPr>
              <a:t>发</a:t>
            </a:r>
            <a:r>
              <a:rPr lang="zh-CN" altLang="zh-CN" b="1" kern="100" dirty="0">
                <a:latin typeface="Times New Roman"/>
                <a:cs typeface="Times New Roman"/>
              </a:rPr>
              <a:t>现铀和含铀的矿物都能发出一种看不见</a:t>
            </a:r>
            <a:r>
              <a:rPr lang="zh-CN" altLang="zh-CN" b="1" kern="100" dirty="0" smtClean="0">
                <a:latin typeface="Times New Roman"/>
                <a:cs typeface="Times New Roman"/>
              </a:rPr>
              <a:t>的</a:t>
            </a:r>
            <a:r>
              <a:rPr lang="en-US" altLang="zh-CN" b="1" kern="100" dirty="0" smtClean="0">
                <a:latin typeface="Times New Roman"/>
                <a:cs typeface="Times New Roman"/>
              </a:rPr>
              <a:t>_____</a:t>
            </a:r>
            <a:r>
              <a:rPr lang="zh-CN" altLang="zh-CN" b="1" kern="100" dirty="0" smtClean="0">
                <a:latin typeface="Times New Roman"/>
                <a:cs typeface="Times New Roman"/>
              </a:rPr>
              <a:t>，</a:t>
            </a:r>
            <a:r>
              <a:rPr lang="zh-CN" altLang="zh-CN" b="1" kern="100" dirty="0">
                <a:latin typeface="Times New Roman"/>
                <a:cs typeface="Times New Roman"/>
              </a:rPr>
              <a:t>这种射线可以使包在黑纸里的照相底片感光。</a:t>
            </a:r>
            <a:endParaRPr lang="zh-CN" altLang="zh-CN" sz="1050" kern="100" dirty="0">
              <a:cs typeface="Courier New"/>
            </a:endParaRPr>
          </a:p>
          <a:p>
            <a:pPr marL="360363" indent="0" algn="just">
              <a:tabLst>
                <a:tab pos="2700338" algn="l"/>
                <a:tab pos="5580063" algn="l"/>
              </a:tabLst>
            </a:pPr>
            <a:r>
              <a:rPr lang="zh-CN" altLang="zh-CN" b="1" kern="100" dirty="0">
                <a:cs typeface="宋体"/>
              </a:rPr>
              <a:t>②</a:t>
            </a:r>
            <a:r>
              <a:rPr lang="zh-CN" altLang="zh-CN" b="1" kern="100" dirty="0">
                <a:latin typeface="Times New Roman"/>
                <a:cs typeface="Times New Roman"/>
              </a:rPr>
              <a:t>波兰裔法国物理学家玛丽</a:t>
            </a:r>
            <a:r>
              <a:rPr lang="en-US" altLang="zh-CN" b="1" kern="100" dirty="0">
                <a:latin typeface="Times New Roman"/>
                <a:cs typeface="Courier New"/>
              </a:rPr>
              <a:t>·</a:t>
            </a:r>
            <a:r>
              <a:rPr lang="zh-CN" altLang="zh-CN" b="1" kern="100" dirty="0">
                <a:latin typeface="Times New Roman"/>
                <a:cs typeface="Times New Roman"/>
              </a:rPr>
              <a:t>居里和她的丈夫皮埃尔</a:t>
            </a:r>
            <a:r>
              <a:rPr lang="en-US" altLang="zh-CN" b="1" kern="100" dirty="0">
                <a:latin typeface="Times New Roman"/>
                <a:cs typeface="Courier New"/>
              </a:rPr>
              <a:t>·</a:t>
            </a:r>
            <a:r>
              <a:rPr lang="zh-CN" altLang="zh-CN" b="1" kern="100" dirty="0">
                <a:latin typeface="Times New Roman"/>
                <a:cs typeface="Times New Roman"/>
              </a:rPr>
              <a:t>居里发现放射性更强的新元素，分别命名为钋</a:t>
            </a:r>
            <a:r>
              <a:rPr lang="en-US" altLang="zh-CN" b="1" kern="100" dirty="0">
                <a:latin typeface="Times New Roman"/>
                <a:cs typeface="Courier New"/>
              </a:rPr>
              <a:t>(Po)</a:t>
            </a:r>
            <a:r>
              <a:rPr lang="zh-CN" altLang="zh-CN" b="1" kern="100" dirty="0" smtClean="0">
                <a:latin typeface="Times New Roman"/>
                <a:cs typeface="Times New Roman"/>
              </a:rPr>
              <a:t>、</a:t>
            </a:r>
            <a:r>
              <a:rPr lang="en-US" altLang="zh-CN" b="1" kern="100" dirty="0" smtClean="0">
                <a:latin typeface="Times New Roman"/>
                <a:cs typeface="Times New Roman"/>
              </a:rPr>
              <a:t>______</a:t>
            </a:r>
            <a:r>
              <a:rPr lang="zh-CN" altLang="zh-CN" b="1" kern="100" dirty="0" smtClean="0">
                <a:latin typeface="Times New Roman"/>
                <a:cs typeface="Times New Roman"/>
              </a:rPr>
              <a:t>。</a:t>
            </a:r>
            <a:endParaRPr lang="zh-CN" altLang="zh-CN" sz="1050" kern="100" dirty="0">
              <a:cs typeface="Courier New"/>
            </a:endParaRPr>
          </a:p>
          <a:p>
            <a:pPr marL="360363" indent="0">
              <a:tabLst>
                <a:tab pos="2700338" algn="l"/>
                <a:tab pos="5580063" algn="l"/>
              </a:tabLst>
            </a:pPr>
            <a:endParaRPr lang="zh-CN" altLang="en-US" dirty="0"/>
          </a:p>
        </p:txBody>
      </p:sp>
      <p:pic>
        <p:nvPicPr>
          <p:cNvPr id="2050" name="Picture 2" descr="新课程学案1自学新教材.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225379" y="944492"/>
            <a:ext cx="4489727" cy="543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4534768" y="3394924"/>
            <a:ext cx="1422184" cy="461665"/>
          </a:xfrm>
          <a:prstGeom prst="rect">
            <a:avLst/>
          </a:prstGeom>
        </p:spPr>
        <p:txBody>
          <a:bodyPr wrap="none">
            <a:spAutoFit/>
          </a:bodyPr>
          <a:lstStyle/>
          <a:p>
            <a:r>
              <a:rPr lang="zh-CN" altLang="zh-CN" sz="2400" b="1" kern="100" dirty="0">
                <a:solidFill>
                  <a:srgbClr val="FF0000"/>
                </a:solidFill>
                <a:latin typeface="Times New Roman"/>
                <a:cs typeface="Times New Roman"/>
              </a:rPr>
              <a:t>贝可勒尔</a:t>
            </a:r>
            <a:endParaRPr lang="zh-CN" altLang="en-US" dirty="0"/>
          </a:p>
        </p:txBody>
      </p:sp>
      <p:sp>
        <p:nvSpPr>
          <p:cNvPr id="6" name="矩形 5"/>
          <p:cNvSpPr/>
          <p:nvPr/>
        </p:nvSpPr>
        <p:spPr>
          <a:xfrm>
            <a:off x="1633091" y="4005064"/>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射线</a:t>
            </a:r>
            <a:endParaRPr lang="zh-CN" altLang="en-US" dirty="0"/>
          </a:p>
        </p:txBody>
      </p:sp>
      <p:sp>
        <p:nvSpPr>
          <p:cNvPr id="7" name="矩形 6"/>
          <p:cNvSpPr/>
          <p:nvPr/>
        </p:nvSpPr>
        <p:spPr>
          <a:xfrm>
            <a:off x="4545253" y="5157192"/>
            <a:ext cx="1075936" cy="461665"/>
          </a:xfrm>
          <a:prstGeom prst="rect">
            <a:avLst/>
          </a:prstGeom>
        </p:spPr>
        <p:txBody>
          <a:bodyPr wrap="none">
            <a:spAutoFit/>
          </a:bodyPr>
          <a:lstStyle/>
          <a:p>
            <a:r>
              <a:rPr lang="zh-CN" altLang="zh-CN" sz="2400" b="1" kern="100" dirty="0">
                <a:solidFill>
                  <a:srgbClr val="FF0000"/>
                </a:solidFill>
                <a:latin typeface="Times New Roman"/>
                <a:cs typeface="Times New Roman"/>
              </a:rPr>
              <a:t>镭</a:t>
            </a:r>
            <a:r>
              <a:rPr lang="en-US" altLang="zh-CN" sz="2400" b="1" kern="100" dirty="0">
                <a:solidFill>
                  <a:srgbClr val="FF0000"/>
                </a:solidFill>
                <a:latin typeface="Times New Roman"/>
                <a:cs typeface="Courier New"/>
              </a:rPr>
              <a:t>(Ra)</a:t>
            </a:r>
            <a:endParaRPr lang="zh-CN" altLang="en-US" dirty="0"/>
          </a:p>
        </p:txBody>
      </p:sp>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2989807254"/>
              </p:ext>
            </p:extLst>
          </p:nvPr>
        </p:nvGraphicFramePr>
        <p:xfrm>
          <a:off x="914400" y="903288"/>
          <a:ext cx="10183813" cy="4960937"/>
        </p:xfrm>
        <a:graphic>
          <a:graphicData uri="http://schemas.openxmlformats.org/presentationml/2006/ole">
            <mc:AlternateContent xmlns:mc="http://schemas.openxmlformats.org/markup-compatibility/2006">
              <mc:Choice xmlns:v="urn:schemas-microsoft-com:vml" Requires="v">
                <p:oleObj spid="_x0000_s18454" name="文档" r:id="rId3" imgW="10367808" imgH="5061017" progId="Word.Document.12">
                  <p:embed/>
                </p:oleObj>
              </mc:Choice>
              <mc:Fallback>
                <p:oleObj name="文档" r:id="rId3" imgW="10367808" imgH="5061017" progId="Word.Document.12">
                  <p:embed/>
                  <p:pic>
                    <p:nvPicPr>
                      <p:cNvPr id="0" name=""/>
                      <p:cNvPicPr/>
                      <p:nvPr/>
                    </p:nvPicPr>
                    <p:blipFill>
                      <a:blip r:embed="rId4"/>
                      <a:stretch>
                        <a:fillRect/>
                      </a:stretch>
                    </p:blipFill>
                    <p:spPr>
                      <a:xfrm>
                        <a:off x="914400" y="903288"/>
                        <a:ext cx="10183813" cy="4960937"/>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24979" y="1556792"/>
            <a:ext cx="10975658" cy="4464498"/>
          </a:xfrm>
        </p:spPr>
        <p:txBody>
          <a:bodyPr/>
          <a:lstStyle/>
          <a:p>
            <a:pPr marL="452438" indent="-452438" algn="just">
              <a:tabLst>
                <a:tab pos="2700655" algn="l"/>
                <a:tab pos="5581015" algn="l"/>
              </a:tabLst>
            </a:pPr>
            <a:r>
              <a:rPr lang="en-US" altLang="zh-CN" b="1" kern="100" dirty="0">
                <a:latin typeface="Times New Roman"/>
                <a:ea typeface="黑体"/>
                <a:cs typeface="Courier New"/>
              </a:rPr>
              <a:t>3</a:t>
            </a:r>
            <a:r>
              <a:rPr lang="zh-CN" altLang="zh-CN" b="1" kern="100" dirty="0">
                <a:latin typeface="Times New Roman"/>
                <a:cs typeface="Times New Roman"/>
              </a:rPr>
              <a:t>．</a:t>
            </a:r>
            <a:r>
              <a:rPr lang="zh-CN" altLang="zh-CN" b="1" kern="100" dirty="0">
                <a:latin typeface="Times New Roman"/>
                <a:ea typeface="黑体"/>
                <a:cs typeface="Times New Roman"/>
              </a:rPr>
              <a:t>适用条件</a:t>
            </a:r>
            <a:endParaRPr lang="zh-CN" altLang="zh-CN" sz="1050" kern="100" dirty="0">
              <a:cs typeface="Courier New"/>
            </a:endParaRPr>
          </a:p>
          <a:p>
            <a:pPr marL="452438" indent="-452438" algn="just">
              <a:tabLst>
                <a:tab pos="2700655" algn="l"/>
                <a:tab pos="5581015" algn="l"/>
              </a:tabLst>
            </a:pPr>
            <a:r>
              <a:rPr lang="en-US" altLang="zh-CN" b="1" kern="100" dirty="0" smtClean="0">
                <a:latin typeface="Times New Roman"/>
                <a:cs typeface="Times New Roman"/>
              </a:rPr>
              <a:t>	</a:t>
            </a:r>
            <a:r>
              <a:rPr lang="zh-CN" altLang="zh-CN" b="1" kern="100" dirty="0" smtClean="0">
                <a:latin typeface="Times New Roman"/>
                <a:cs typeface="Times New Roman"/>
              </a:rPr>
              <a:t>半衰</a:t>
            </a:r>
            <a:r>
              <a:rPr lang="zh-CN" altLang="zh-CN" b="1" kern="100" dirty="0">
                <a:latin typeface="Times New Roman"/>
                <a:cs typeface="Times New Roman"/>
              </a:rPr>
              <a:t>期是一个统计概念，是对大量的原子核衰变规律的总结，对于一个特定的原子核，无法确定何时发生衰变，因此，半衰期只适用于大量的原子核的衰变。</a:t>
            </a:r>
            <a:endParaRPr lang="zh-CN" altLang="zh-CN" sz="1050" kern="100" dirty="0">
              <a:cs typeface="Courier New"/>
            </a:endParaRPr>
          </a:p>
          <a:p>
            <a:pPr marL="452438" indent="-452438" algn="just">
              <a:tabLst>
                <a:tab pos="2700655" algn="l"/>
                <a:tab pos="5581015" algn="l"/>
              </a:tabLst>
            </a:pPr>
            <a:r>
              <a:rPr lang="en-US" altLang="zh-CN" b="1" kern="100" dirty="0">
                <a:latin typeface="Times New Roman"/>
                <a:ea typeface="黑体"/>
                <a:cs typeface="Courier New"/>
              </a:rPr>
              <a:t>4</a:t>
            </a:r>
            <a:r>
              <a:rPr lang="zh-CN" altLang="zh-CN" b="1" kern="100" dirty="0">
                <a:latin typeface="Times New Roman"/>
                <a:cs typeface="Times New Roman"/>
              </a:rPr>
              <a:t>．</a:t>
            </a:r>
            <a:r>
              <a:rPr lang="zh-CN" altLang="zh-CN" b="1" kern="100" dirty="0">
                <a:latin typeface="Times New Roman"/>
                <a:ea typeface="黑体"/>
                <a:cs typeface="Times New Roman"/>
              </a:rPr>
              <a:t>应用</a:t>
            </a:r>
            <a:endParaRPr lang="zh-CN" altLang="zh-CN" sz="1050" kern="100" dirty="0">
              <a:cs typeface="Courier New"/>
            </a:endParaRPr>
          </a:p>
          <a:p>
            <a:pPr marL="452438" indent="-452438" algn="just">
              <a:tabLst>
                <a:tab pos="2700655" algn="l"/>
                <a:tab pos="5581015" algn="l"/>
              </a:tabLst>
            </a:pPr>
            <a:r>
              <a:rPr lang="en-US" altLang="zh-CN" b="1" kern="100" dirty="0" smtClean="0">
                <a:latin typeface="Times New Roman"/>
                <a:cs typeface="Times New Roman"/>
              </a:rPr>
              <a:t>	</a:t>
            </a:r>
            <a:r>
              <a:rPr lang="zh-CN" altLang="zh-CN" b="1" kern="100" dirty="0" smtClean="0">
                <a:latin typeface="Times New Roman"/>
                <a:cs typeface="Times New Roman"/>
              </a:rPr>
              <a:t>利</a:t>
            </a:r>
            <a:r>
              <a:rPr lang="zh-CN" altLang="zh-CN" b="1" kern="100" dirty="0">
                <a:latin typeface="Times New Roman"/>
                <a:cs typeface="Times New Roman"/>
              </a:rPr>
              <a:t>用半衰期非常稳定的特点，可以测算其衰变过程，推算时间等。</a:t>
            </a:r>
            <a:endParaRPr lang="zh-CN" altLang="zh-CN" sz="1050" kern="100" dirty="0">
              <a:cs typeface="Courier New"/>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对象 3"/>
          <p:cNvGraphicFramePr>
            <a:graphicFrameLocks noChangeAspect="1"/>
          </p:cNvGraphicFramePr>
          <p:nvPr>
            <p:extLst>
              <p:ext uri="{D42A27DB-BD31-4B8C-83A1-F6EECF244321}">
                <p14:modId xmlns:p14="http://schemas.microsoft.com/office/powerpoint/2010/main" val="256530304"/>
              </p:ext>
            </p:extLst>
          </p:nvPr>
        </p:nvGraphicFramePr>
        <p:xfrm>
          <a:off x="480963" y="4157885"/>
          <a:ext cx="10367962" cy="1503363"/>
        </p:xfrm>
        <a:graphic>
          <a:graphicData uri="http://schemas.openxmlformats.org/presentationml/2006/ole">
            <mc:AlternateContent xmlns:mc="http://schemas.openxmlformats.org/markup-compatibility/2006">
              <mc:Choice xmlns:v="urn:schemas-microsoft-com:vml" Requires="v">
                <p:oleObj spid="_x0000_s14379" name="文档" r:id="rId3" imgW="10367808" imgH="1503800" progId="Word.Document.12">
                  <p:embed/>
                </p:oleObj>
              </mc:Choice>
              <mc:Fallback>
                <p:oleObj name="文档" r:id="rId3" imgW="10367808" imgH="1503800" progId="Word.Document.12">
                  <p:embed/>
                  <p:pic>
                    <p:nvPicPr>
                      <p:cNvPr id="0" name=""/>
                      <p:cNvPicPr/>
                      <p:nvPr/>
                    </p:nvPicPr>
                    <p:blipFill>
                      <a:blip r:embed="rId4"/>
                      <a:stretch>
                        <a:fillRect/>
                      </a:stretch>
                    </p:blipFill>
                    <p:spPr>
                      <a:xfrm>
                        <a:off x="480963" y="4157885"/>
                        <a:ext cx="10367962" cy="1503363"/>
                      </a:xfrm>
                      <a:prstGeom prst="rect">
                        <a:avLst/>
                      </a:prstGeom>
                    </p:spPr>
                  </p:pic>
                </p:oleObj>
              </mc:Fallback>
            </mc:AlternateContent>
          </a:graphicData>
        </a:graphic>
      </p:graphicFrame>
      <p:sp>
        <p:nvSpPr>
          <p:cNvPr id="5" name="矩形 4"/>
          <p:cNvSpPr/>
          <p:nvPr/>
        </p:nvSpPr>
        <p:spPr>
          <a:xfrm>
            <a:off x="1415877" y="5805264"/>
            <a:ext cx="1646605" cy="576248"/>
          </a:xfrm>
          <a:prstGeom prst="rect">
            <a:avLst/>
          </a:prstGeom>
        </p:spPr>
        <p:txBody>
          <a:bodyPr wrap="none">
            <a:spAutoFit/>
          </a:bodyPr>
          <a:lstStyle/>
          <a:p>
            <a:pPr algn="just">
              <a:lnSpc>
                <a:spcPct val="150000"/>
              </a:lnSpc>
              <a:spcAft>
                <a:spcPts val="0"/>
              </a:spcAft>
              <a:tabLst>
                <a:tab pos="2700655" algn="l"/>
                <a:tab pos="5581015" algn="l"/>
              </a:tabLst>
            </a:pPr>
            <a:r>
              <a:rPr lang="en-US" altLang="zh-CN" sz="2400" b="1" kern="100" dirty="0" smtClean="0">
                <a:solidFill>
                  <a:srgbClr val="FF0000"/>
                </a:solidFill>
                <a:latin typeface="IPAPANNEW"/>
                <a:ea typeface="黑体"/>
                <a:cs typeface="Times New Roman"/>
              </a:rPr>
              <a:t>[</a:t>
            </a:r>
            <a:r>
              <a:rPr lang="zh-CN" altLang="zh-CN" sz="2400" b="1" kern="100" dirty="0" smtClean="0">
                <a:solidFill>
                  <a:srgbClr val="FF0000"/>
                </a:solidFill>
                <a:latin typeface="IPAPANNEW"/>
                <a:ea typeface="黑体"/>
                <a:cs typeface="Times New Roman"/>
              </a:rPr>
              <a:t>答案</a:t>
            </a:r>
            <a:r>
              <a:rPr lang="en-US" altLang="zh-CN" sz="2400" b="1" kern="100" dirty="0" smtClean="0">
                <a:solidFill>
                  <a:srgbClr val="FF0000"/>
                </a:solidFill>
                <a:latin typeface="IPAPANNEW"/>
                <a:ea typeface="黑体"/>
                <a:cs typeface="Times New Roman"/>
              </a:rPr>
              <a:t>]</a:t>
            </a:r>
            <a:r>
              <a:rPr lang="zh-CN" altLang="zh-CN" sz="2400" b="1" kern="100" dirty="0" smtClean="0">
                <a:latin typeface="Times New Roman"/>
                <a:cs typeface="Times New Roman"/>
              </a:rPr>
              <a:t>　</a:t>
            </a:r>
            <a:r>
              <a:rPr lang="en-US" altLang="zh-CN" sz="2400" b="1" kern="100" dirty="0" smtClean="0">
                <a:latin typeface="Times New Roman"/>
                <a:cs typeface="Courier New"/>
              </a:rPr>
              <a:t>C</a:t>
            </a:r>
            <a:endParaRPr lang="zh-CN" altLang="zh-CN" sz="2400" kern="100" dirty="0">
              <a:effectLst/>
              <a:latin typeface="宋体"/>
              <a:cs typeface="Courier New"/>
            </a:endParaRPr>
          </a:p>
        </p:txBody>
      </p:sp>
      <p:graphicFrame>
        <p:nvGraphicFramePr>
          <p:cNvPr id="2" name="对象 1"/>
          <p:cNvGraphicFramePr>
            <a:graphicFrameLocks noChangeAspect="1"/>
          </p:cNvGraphicFramePr>
          <p:nvPr>
            <p:extLst>
              <p:ext uri="{D42A27DB-BD31-4B8C-83A1-F6EECF244321}">
                <p14:modId xmlns:p14="http://schemas.microsoft.com/office/powerpoint/2010/main" val="4210208735"/>
              </p:ext>
            </p:extLst>
          </p:nvPr>
        </p:nvGraphicFramePr>
        <p:xfrm>
          <a:off x="552971" y="476672"/>
          <a:ext cx="11380787" cy="4052888"/>
        </p:xfrm>
        <a:graphic>
          <a:graphicData uri="http://schemas.openxmlformats.org/presentationml/2006/ole">
            <mc:AlternateContent xmlns:mc="http://schemas.openxmlformats.org/markup-compatibility/2006">
              <mc:Choice xmlns:v="urn:schemas-microsoft-com:vml" Requires="v">
                <p:oleObj spid="_x0000_s14380" name="文档" r:id="rId5" imgW="11445579" imgH="4091137" progId="Word.Document.12">
                  <p:embed/>
                </p:oleObj>
              </mc:Choice>
              <mc:Fallback>
                <p:oleObj name="文档" r:id="rId5" imgW="11445579" imgH="4091137" progId="Word.Document.12">
                  <p:embed/>
                  <p:pic>
                    <p:nvPicPr>
                      <p:cNvPr id="0" name=""/>
                      <p:cNvPicPr/>
                      <p:nvPr/>
                    </p:nvPicPr>
                    <p:blipFill>
                      <a:blip r:embed="rId6"/>
                      <a:stretch>
                        <a:fillRect/>
                      </a:stretch>
                    </p:blipFill>
                    <p:spPr>
                      <a:xfrm>
                        <a:off x="552971" y="476672"/>
                        <a:ext cx="11380787" cy="4052888"/>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769715"/>
            <a:ext cx="10975658" cy="4032448"/>
          </a:xfrm>
        </p:spPr>
        <p:txBody>
          <a:bodyPr/>
          <a:lstStyle/>
          <a:p>
            <a:pPr indent="612140" algn="ctr">
              <a:tabLst>
                <a:tab pos="2700655" algn="l"/>
                <a:tab pos="5581015" algn="l"/>
              </a:tabLst>
            </a:pPr>
            <a:r>
              <a:rPr lang="zh-CN" altLang="zh-CN" b="1" kern="100" dirty="0">
                <a:latin typeface="Times New Roman"/>
                <a:ea typeface="黑体"/>
                <a:cs typeface="Times New Roman"/>
              </a:rPr>
              <a:t>关于半衰期的两个误区</a:t>
            </a:r>
            <a:endParaRPr lang="zh-CN" altLang="zh-CN" sz="1050" kern="100" dirty="0">
              <a:cs typeface="Courier New"/>
            </a:endParaRPr>
          </a:p>
          <a:p>
            <a:pPr indent="612140" algn="just">
              <a:tabLst>
                <a:tab pos="2700655" algn="l"/>
                <a:tab pos="5581015" algn="l"/>
              </a:tabLst>
            </a:pP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错误地认为半衰期就是一个放射性元素的原子核衰变到稳定核所经历的时间。其实半衰期是大量的原子核发生衰变时的统计规律。</a:t>
            </a:r>
            <a:endParaRPr lang="zh-CN" altLang="zh-CN" sz="1050" kern="100" dirty="0">
              <a:cs typeface="Courier New"/>
            </a:endParaRPr>
          </a:p>
          <a:p>
            <a:pPr indent="612140" algn="just">
              <a:tabLst>
                <a:tab pos="2700655" algn="l"/>
                <a:tab pos="5581015" algn="l"/>
              </a:tabLst>
            </a:pPr>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错误地认为放射性元素的半衰期就是元素质量减少为原来一半所需要的时间，该观点混淆了尚未发生衰变的放射性元素的质量与衰变后元素的质量的差别。其实衰变后的质量包括衰变后新元素的质量和尚未发生衰变的质量。</a:t>
            </a:r>
            <a:endParaRPr lang="zh-CN" altLang="zh-CN" sz="1050" kern="100" dirty="0">
              <a:cs typeface="Courier New"/>
            </a:endParaRPr>
          </a:p>
          <a:p>
            <a:endParaRPr lang="zh-CN" altLang="en-US" dirty="0"/>
          </a:p>
        </p:txBody>
      </p:sp>
      <p:pic>
        <p:nvPicPr>
          <p:cNvPr id="15362" name="Picture 2" descr="易错警示2.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852547" y="1196752"/>
            <a:ext cx="1705099" cy="389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50521" y="548680"/>
            <a:ext cx="10975658" cy="6120680"/>
          </a:xfrm>
        </p:spPr>
        <p:txBody>
          <a:bodyPr>
            <a:normAutofit/>
          </a:bodyPr>
          <a:lstStyle/>
          <a:p>
            <a:pPr indent="452438" algn="ctr">
              <a:tabLst>
                <a:tab pos="2700655" algn="l"/>
                <a:tab pos="5581015" algn="l"/>
              </a:tabLst>
            </a:pPr>
            <a:r>
              <a:rPr lang="en-US" altLang="zh-CN" b="1" kern="100" dirty="0">
                <a:solidFill>
                  <a:srgbClr val="006666"/>
                </a:solidFill>
                <a:latin typeface="IPAPANNEW"/>
                <a:ea typeface="黑体"/>
                <a:cs typeface="Times New Roman"/>
              </a:rPr>
              <a:t>[</a:t>
            </a:r>
            <a:r>
              <a:rPr lang="zh-CN" altLang="zh-CN" b="1" kern="100" dirty="0">
                <a:solidFill>
                  <a:srgbClr val="006666"/>
                </a:solidFill>
                <a:latin typeface="IPAPANNEW"/>
                <a:ea typeface="黑体"/>
                <a:cs typeface="Times New Roman"/>
              </a:rPr>
              <a:t>素养</a:t>
            </a:r>
            <a:r>
              <a:rPr lang="zh-CN" altLang="zh-CN" b="1" kern="100" dirty="0" smtClean="0">
                <a:solidFill>
                  <a:srgbClr val="006666"/>
                </a:solidFill>
                <a:latin typeface="IPAPANNEW"/>
                <a:ea typeface="黑体"/>
                <a:cs typeface="Times New Roman"/>
              </a:rPr>
              <a:t>训练</a:t>
            </a:r>
            <a:r>
              <a:rPr lang="en-US" altLang="zh-CN" b="1" kern="100" dirty="0" smtClean="0">
                <a:solidFill>
                  <a:srgbClr val="006666"/>
                </a:solidFill>
                <a:latin typeface="IPAPANNEW"/>
                <a:ea typeface="黑体"/>
                <a:cs typeface="Times New Roman"/>
              </a:rPr>
              <a:t>]</a:t>
            </a:r>
          </a:p>
          <a:p>
            <a:pPr indent="612140" algn="just">
              <a:tabLst>
                <a:tab pos="3150870" algn="l"/>
              </a:tabLst>
            </a:pPr>
            <a:r>
              <a:rPr lang="en-US" altLang="zh-CN" b="1" kern="100" dirty="0">
                <a:latin typeface="Times New Roman"/>
                <a:cs typeface="Courier New"/>
              </a:rPr>
              <a:t>1</a:t>
            </a:r>
            <a:r>
              <a:rPr lang="zh-CN" altLang="zh-CN" b="1" kern="100" dirty="0">
                <a:latin typeface="Times New Roman"/>
                <a:cs typeface="Times New Roman"/>
              </a:rPr>
              <a:t>．</a:t>
            </a:r>
            <a:r>
              <a:rPr lang="en-US" altLang="zh-CN" b="1" kern="100" dirty="0">
                <a:latin typeface="Times New Roman"/>
                <a:cs typeface="Courier New"/>
              </a:rPr>
              <a:t>(</a:t>
            </a:r>
            <a:r>
              <a:rPr lang="en-US" altLang="zh-CN" b="1" kern="100" dirty="0">
                <a:latin typeface="Times New Roman"/>
                <a:ea typeface="隶书"/>
                <a:cs typeface="Courier New"/>
              </a:rPr>
              <a:t>2024·</a:t>
            </a:r>
            <a:r>
              <a:rPr lang="zh-CN" altLang="zh-CN" b="1" kern="100" dirty="0">
                <a:latin typeface="Times New Roman"/>
                <a:ea typeface="隶书"/>
                <a:cs typeface="Times New Roman"/>
              </a:rPr>
              <a:t>北京高考</a:t>
            </a:r>
            <a:r>
              <a:rPr lang="en-US" altLang="zh-CN" b="1" kern="100" dirty="0" smtClean="0">
                <a:latin typeface="Times New Roman"/>
                <a:cs typeface="Courier New"/>
              </a:rPr>
              <a:t>)</a:t>
            </a:r>
            <a:r>
              <a:rPr lang="en-US" altLang="zh-CN" b="1" kern="100" dirty="0" smtClean="0">
                <a:latin typeface="Times New Roman"/>
                <a:cs typeface="Times New Roman"/>
              </a:rPr>
              <a:t> </a:t>
            </a:r>
            <a:r>
              <a:rPr lang="zh-CN" altLang="zh-CN" b="1" kern="100" dirty="0" smtClean="0">
                <a:latin typeface="Times New Roman"/>
                <a:cs typeface="Times New Roman"/>
              </a:rPr>
              <a:t>是</a:t>
            </a:r>
            <a:r>
              <a:rPr lang="en-US" altLang="zh-CN" b="1" kern="100" dirty="0">
                <a:latin typeface="Times New Roman"/>
                <a:cs typeface="Courier New"/>
              </a:rPr>
              <a:t>24</a:t>
            </a:r>
            <a:r>
              <a:rPr lang="zh-CN" altLang="zh-CN" b="1" kern="100" dirty="0">
                <a:latin typeface="Times New Roman"/>
                <a:cs typeface="Times New Roman"/>
              </a:rPr>
              <a:t>天。</a:t>
            </a:r>
            <a:r>
              <a:rPr lang="en-US" altLang="zh-CN" b="1" kern="100" dirty="0">
                <a:latin typeface="Times New Roman"/>
                <a:cs typeface="Courier New"/>
              </a:rPr>
              <a:t>1 g</a:t>
            </a:r>
            <a:r>
              <a:rPr lang="zh-CN" altLang="zh-CN" b="1" kern="100" dirty="0">
                <a:latin typeface="Times New Roman"/>
                <a:cs typeface="Times New Roman"/>
              </a:rPr>
              <a:t>钍</a:t>
            </a:r>
            <a:r>
              <a:rPr lang="en-US" altLang="zh-CN" b="1" kern="100" dirty="0">
                <a:latin typeface="Times New Roman"/>
                <a:cs typeface="Courier New"/>
              </a:rPr>
              <a:t>234</a:t>
            </a:r>
            <a:r>
              <a:rPr lang="zh-CN" altLang="zh-CN" b="1" kern="100" dirty="0">
                <a:latin typeface="Times New Roman"/>
                <a:cs typeface="Times New Roman"/>
              </a:rPr>
              <a:t>经过</a:t>
            </a:r>
            <a:r>
              <a:rPr lang="en-US" altLang="zh-CN" b="1" kern="100" dirty="0">
                <a:latin typeface="Times New Roman"/>
                <a:cs typeface="Courier New"/>
              </a:rPr>
              <a:t>48</a:t>
            </a:r>
            <a:r>
              <a:rPr lang="zh-CN" altLang="zh-CN" b="1" kern="100" dirty="0">
                <a:latin typeface="Times New Roman"/>
                <a:cs typeface="Times New Roman"/>
              </a:rPr>
              <a:t>天后，剩余钍</a:t>
            </a:r>
            <a:r>
              <a:rPr lang="en-US" altLang="zh-CN" b="1" kern="100" dirty="0">
                <a:latin typeface="Times New Roman"/>
                <a:cs typeface="Courier New"/>
              </a:rPr>
              <a:t>234</a:t>
            </a:r>
            <a:r>
              <a:rPr lang="zh-CN" altLang="zh-CN" b="1" kern="100" dirty="0">
                <a:latin typeface="Times New Roman"/>
                <a:cs typeface="Times New Roman"/>
              </a:rPr>
              <a:t>的质量为</a:t>
            </a:r>
            <a:r>
              <a:rPr lang="en-US" altLang="zh-CN" b="1" kern="100" dirty="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kern="100" dirty="0">
              <a:cs typeface="Courier New"/>
            </a:endParaRPr>
          </a:p>
          <a:p>
            <a:pPr indent="612140" algn="just">
              <a:tabLst>
                <a:tab pos="3150870" algn="l"/>
              </a:tabLst>
            </a:pPr>
            <a:r>
              <a:rPr lang="en-US" altLang="zh-CN" b="1" kern="100" dirty="0">
                <a:latin typeface="Times New Roman"/>
                <a:cs typeface="Courier New"/>
              </a:rPr>
              <a:t>A</a:t>
            </a:r>
            <a:r>
              <a:rPr lang="zh-CN" altLang="zh-CN" b="1" kern="100" dirty="0">
                <a:latin typeface="Times New Roman"/>
                <a:cs typeface="Times New Roman"/>
              </a:rPr>
              <a:t>．</a:t>
            </a:r>
            <a:r>
              <a:rPr lang="en-US" altLang="zh-CN" b="1" kern="100" dirty="0">
                <a:latin typeface="Times New Roman"/>
                <a:cs typeface="Courier New"/>
              </a:rPr>
              <a:t>0 g</a:t>
            </a:r>
            <a:r>
              <a:rPr lang="zh-CN" altLang="zh-CN" b="1" kern="100" dirty="0">
                <a:latin typeface="Times New Roman"/>
                <a:cs typeface="Times New Roman"/>
              </a:rPr>
              <a:t>　　　　　　　　　</a:t>
            </a:r>
            <a:r>
              <a:rPr lang="en-US" altLang="zh-CN" b="1" kern="100" dirty="0">
                <a:latin typeface="Times New Roman"/>
                <a:cs typeface="Courier New"/>
              </a:rPr>
              <a:t>	</a:t>
            </a:r>
            <a:r>
              <a:rPr lang="en-US" altLang="zh-CN" b="1" kern="100" dirty="0" smtClean="0">
                <a:latin typeface="Times New Roman"/>
                <a:cs typeface="Courier New"/>
              </a:rPr>
              <a:t>	B</a:t>
            </a:r>
            <a:r>
              <a:rPr lang="zh-CN" altLang="zh-CN" b="1" kern="100" dirty="0">
                <a:latin typeface="Times New Roman"/>
                <a:cs typeface="Times New Roman"/>
              </a:rPr>
              <a:t>．</a:t>
            </a:r>
            <a:r>
              <a:rPr lang="en-US" altLang="zh-CN" b="1" kern="100" dirty="0">
                <a:latin typeface="Times New Roman"/>
                <a:cs typeface="Courier New"/>
              </a:rPr>
              <a:t>0.25 g</a:t>
            </a:r>
            <a:endParaRPr lang="zh-CN" altLang="zh-CN" kern="100" dirty="0">
              <a:cs typeface="Courier New"/>
            </a:endParaRPr>
          </a:p>
          <a:p>
            <a:pPr indent="612140" algn="just">
              <a:tabLst>
                <a:tab pos="3150870" algn="l"/>
              </a:tabLst>
            </a:pPr>
            <a:r>
              <a:rPr lang="en-US" altLang="zh-CN" b="1" kern="100" dirty="0">
                <a:latin typeface="Times New Roman"/>
                <a:cs typeface="Courier New"/>
              </a:rPr>
              <a:t>C</a:t>
            </a:r>
            <a:r>
              <a:rPr lang="zh-CN" altLang="zh-CN" b="1" kern="100" dirty="0">
                <a:latin typeface="Times New Roman"/>
                <a:cs typeface="Times New Roman"/>
              </a:rPr>
              <a:t>．</a:t>
            </a:r>
            <a:r>
              <a:rPr lang="en-US" altLang="zh-CN" b="1" kern="100" dirty="0">
                <a:latin typeface="Times New Roman"/>
                <a:cs typeface="Courier New"/>
              </a:rPr>
              <a:t>0.5 g  		</a:t>
            </a:r>
            <a:r>
              <a:rPr lang="en-US" altLang="zh-CN" b="1" kern="100" dirty="0" smtClean="0">
                <a:latin typeface="Times New Roman"/>
                <a:cs typeface="Courier New"/>
              </a:rPr>
              <a:t>		D</a:t>
            </a:r>
            <a:r>
              <a:rPr lang="zh-CN" altLang="zh-CN" b="1" kern="100" dirty="0">
                <a:latin typeface="Times New Roman"/>
                <a:cs typeface="Times New Roman"/>
              </a:rPr>
              <a:t>．</a:t>
            </a:r>
            <a:r>
              <a:rPr lang="en-US" altLang="zh-CN" b="1" kern="100" dirty="0">
                <a:latin typeface="Times New Roman"/>
                <a:cs typeface="Courier New"/>
              </a:rPr>
              <a:t>0.75 g</a:t>
            </a:r>
            <a:endParaRPr lang="zh-CN" altLang="zh-CN" kern="100" dirty="0">
              <a:cs typeface="Courier New"/>
            </a:endParaRPr>
          </a:p>
          <a:p>
            <a:pPr indent="452438" algn="ctr">
              <a:tabLst>
                <a:tab pos="2700655" algn="l"/>
                <a:tab pos="5581015" algn="l"/>
              </a:tabLst>
            </a:pPr>
            <a:endParaRPr lang="zh-CN" altLang="zh-CN" kern="100" dirty="0">
              <a:cs typeface="Courier New"/>
            </a:endParaRPr>
          </a:p>
          <a:p>
            <a:pPr indent="452438"/>
            <a:endParaRPr lang="zh-CN" altLang="en-US" dirty="0"/>
          </a:p>
        </p:txBody>
      </p:sp>
      <p:graphicFrame>
        <p:nvGraphicFramePr>
          <p:cNvPr id="7" name="对象 6"/>
          <p:cNvGraphicFramePr>
            <a:graphicFrameLocks noChangeAspect="1"/>
          </p:cNvGraphicFramePr>
          <p:nvPr>
            <p:extLst>
              <p:ext uri="{D42A27DB-BD31-4B8C-83A1-F6EECF244321}">
                <p14:modId xmlns:p14="http://schemas.microsoft.com/office/powerpoint/2010/main" val="4070543353"/>
              </p:ext>
            </p:extLst>
          </p:nvPr>
        </p:nvGraphicFramePr>
        <p:xfrm>
          <a:off x="408955" y="5229200"/>
          <a:ext cx="10552112" cy="593725"/>
        </p:xfrm>
        <a:graphic>
          <a:graphicData uri="http://schemas.openxmlformats.org/presentationml/2006/ole">
            <mc:AlternateContent xmlns:mc="http://schemas.openxmlformats.org/markup-compatibility/2006">
              <mc:Choice xmlns:v="urn:schemas-microsoft-com:vml" Requires="v">
                <p:oleObj spid="_x0000_s22565" name="文档" r:id="rId3" imgW="10552112" imgH="593770" progId="Word.Document.12">
                  <p:embed/>
                </p:oleObj>
              </mc:Choice>
              <mc:Fallback>
                <p:oleObj name="文档" r:id="rId3" imgW="10552112" imgH="593770" progId="Word.Document.12">
                  <p:embed/>
                  <p:pic>
                    <p:nvPicPr>
                      <p:cNvPr id="0" name=""/>
                      <p:cNvPicPr/>
                      <p:nvPr/>
                    </p:nvPicPr>
                    <p:blipFill>
                      <a:blip r:embed="rId4"/>
                      <a:stretch>
                        <a:fillRect/>
                      </a:stretch>
                    </p:blipFill>
                    <p:spPr>
                      <a:xfrm>
                        <a:off x="408955" y="5229200"/>
                        <a:ext cx="10552112" cy="593725"/>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3938455766"/>
              </p:ext>
            </p:extLst>
          </p:nvPr>
        </p:nvGraphicFramePr>
        <p:xfrm>
          <a:off x="624979" y="3284984"/>
          <a:ext cx="10552112" cy="1554163"/>
        </p:xfrm>
        <a:graphic>
          <a:graphicData uri="http://schemas.openxmlformats.org/presentationml/2006/ole">
            <mc:AlternateContent xmlns:mc="http://schemas.openxmlformats.org/markup-compatibility/2006">
              <mc:Choice xmlns:v="urn:schemas-microsoft-com:vml" Requires="v">
                <p:oleObj spid="_x0000_s22566" name="文档" r:id="rId5" imgW="10552112" imgH="1554546" progId="Word.Document.12">
                  <p:embed/>
                </p:oleObj>
              </mc:Choice>
              <mc:Fallback>
                <p:oleObj name="文档" r:id="rId5" imgW="10552112" imgH="1554546" progId="Word.Document.12">
                  <p:embed/>
                  <p:pic>
                    <p:nvPicPr>
                      <p:cNvPr id="0" name=""/>
                      <p:cNvPicPr/>
                      <p:nvPr/>
                    </p:nvPicPr>
                    <p:blipFill>
                      <a:blip r:embed="rId6"/>
                      <a:stretch>
                        <a:fillRect/>
                      </a:stretch>
                    </p:blipFill>
                    <p:spPr>
                      <a:xfrm>
                        <a:off x="624979" y="3284984"/>
                        <a:ext cx="10552112" cy="1554163"/>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对象 6"/>
          <p:cNvGraphicFramePr>
            <a:graphicFrameLocks noChangeAspect="1"/>
          </p:cNvGraphicFramePr>
          <p:nvPr>
            <p:extLst>
              <p:ext uri="{D42A27DB-BD31-4B8C-83A1-F6EECF244321}">
                <p14:modId xmlns:p14="http://schemas.microsoft.com/office/powerpoint/2010/main" val="4071677876"/>
              </p:ext>
            </p:extLst>
          </p:nvPr>
        </p:nvGraphicFramePr>
        <p:xfrm>
          <a:off x="1057027" y="3135387"/>
          <a:ext cx="10594975" cy="4110037"/>
        </p:xfrm>
        <a:graphic>
          <a:graphicData uri="http://schemas.openxmlformats.org/presentationml/2006/ole">
            <mc:AlternateContent xmlns:mc="http://schemas.openxmlformats.org/markup-compatibility/2006">
              <mc:Choice xmlns:v="urn:schemas-microsoft-com:vml" Requires="v">
                <p:oleObj spid="_x0000_s20532" name="文档" r:id="rId3" imgW="10612040" imgH="4127328" progId="Word.Document.12">
                  <p:embed/>
                </p:oleObj>
              </mc:Choice>
              <mc:Fallback>
                <p:oleObj name="文档" r:id="rId3" imgW="10612040" imgH="4127328" progId="Word.Document.12">
                  <p:embed/>
                  <p:pic>
                    <p:nvPicPr>
                      <p:cNvPr id="0" name=""/>
                      <p:cNvPicPr/>
                      <p:nvPr/>
                    </p:nvPicPr>
                    <p:blipFill>
                      <a:blip r:embed="rId4"/>
                      <a:stretch>
                        <a:fillRect/>
                      </a:stretch>
                    </p:blipFill>
                    <p:spPr>
                      <a:xfrm>
                        <a:off x="1057027" y="3135387"/>
                        <a:ext cx="10594975" cy="4110037"/>
                      </a:xfrm>
                      <a:prstGeom prst="rect">
                        <a:avLst/>
                      </a:prstGeom>
                    </p:spPr>
                  </p:pic>
                </p:oleObj>
              </mc:Fallback>
            </mc:AlternateContent>
          </a:graphicData>
        </a:graphic>
      </p:graphicFrame>
      <p:graphicFrame>
        <p:nvGraphicFramePr>
          <p:cNvPr id="8" name="对象 7"/>
          <p:cNvGraphicFramePr>
            <a:graphicFrameLocks noChangeAspect="1"/>
          </p:cNvGraphicFramePr>
          <p:nvPr>
            <p:extLst>
              <p:ext uri="{D42A27DB-BD31-4B8C-83A1-F6EECF244321}">
                <p14:modId xmlns:p14="http://schemas.microsoft.com/office/powerpoint/2010/main" val="2876035845"/>
              </p:ext>
            </p:extLst>
          </p:nvPr>
        </p:nvGraphicFramePr>
        <p:xfrm>
          <a:off x="1116707" y="6015707"/>
          <a:ext cx="5268912" cy="396875"/>
        </p:xfrm>
        <a:graphic>
          <a:graphicData uri="http://schemas.openxmlformats.org/presentationml/2006/ole">
            <mc:AlternateContent xmlns:mc="http://schemas.openxmlformats.org/markup-compatibility/2006">
              <mc:Choice xmlns:v="urn:schemas-microsoft-com:vml" Requires="v">
                <p:oleObj spid="_x0000_s20533" name="文档" r:id="rId5" imgW="5269437" imgH="396154" progId="Word.Document.12">
                  <p:embed/>
                </p:oleObj>
              </mc:Choice>
              <mc:Fallback>
                <p:oleObj name="文档" r:id="rId5" imgW="5269437" imgH="396154" progId="Word.Document.12">
                  <p:embed/>
                  <p:pic>
                    <p:nvPicPr>
                      <p:cNvPr id="0" name=""/>
                      <p:cNvPicPr/>
                      <p:nvPr/>
                    </p:nvPicPr>
                    <p:blipFill>
                      <a:blip r:embed="rId6"/>
                      <a:stretch>
                        <a:fillRect/>
                      </a:stretch>
                    </p:blipFill>
                    <p:spPr>
                      <a:xfrm>
                        <a:off x="1116707" y="6015707"/>
                        <a:ext cx="5268912" cy="396875"/>
                      </a:xfrm>
                      <a:prstGeom prst="rect">
                        <a:avLst/>
                      </a:prstGeom>
                    </p:spPr>
                  </p:pic>
                </p:oleObj>
              </mc:Fallback>
            </mc:AlternateContent>
          </a:graphicData>
        </a:graphic>
      </p:graphicFrame>
      <p:graphicFrame>
        <p:nvGraphicFramePr>
          <p:cNvPr id="2" name="对象 1"/>
          <p:cNvGraphicFramePr>
            <a:graphicFrameLocks noChangeAspect="1"/>
          </p:cNvGraphicFramePr>
          <p:nvPr>
            <p:extLst>
              <p:ext uri="{D42A27DB-BD31-4B8C-83A1-F6EECF244321}">
                <p14:modId xmlns:p14="http://schemas.microsoft.com/office/powerpoint/2010/main" val="1417423061"/>
              </p:ext>
            </p:extLst>
          </p:nvPr>
        </p:nvGraphicFramePr>
        <p:xfrm>
          <a:off x="696987" y="293985"/>
          <a:ext cx="10552112" cy="2990850"/>
        </p:xfrm>
        <a:graphic>
          <a:graphicData uri="http://schemas.openxmlformats.org/presentationml/2006/ole">
            <mc:AlternateContent xmlns:mc="http://schemas.openxmlformats.org/markup-compatibility/2006">
              <mc:Choice xmlns:v="urn:schemas-microsoft-com:vml" Requires="v">
                <p:oleObj spid="_x0000_s20534" name="文档" r:id="rId7" imgW="10552112" imgH="2990481" progId="Word.Document.12">
                  <p:embed/>
                </p:oleObj>
              </mc:Choice>
              <mc:Fallback>
                <p:oleObj name="文档" r:id="rId7" imgW="10552112" imgH="2990481" progId="Word.Document.12">
                  <p:embed/>
                  <p:pic>
                    <p:nvPicPr>
                      <p:cNvPr id="0" name=""/>
                      <p:cNvPicPr/>
                      <p:nvPr/>
                    </p:nvPicPr>
                    <p:blipFill>
                      <a:blip r:embed="rId8"/>
                      <a:stretch>
                        <a:fillRect/>
                      </a:stretch>
                    </p:blipFill>
                    <p:spPr>
                      <a:xfrm>
                        <a:off x="696987" y="293985"/>
                        <a:ext cx="10552112" cy="2990850"/>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24979" y="677122"/>
            <a:ext cx="10975658" cy="5992237"/>
          </a:xfrm>
        </p:spPr>
        <p:txBody>
          <a:bodyPr>
            <a:normAutofit/>
          </a:bodyPr>
          <a:lstStyle/>
          <a:p>
            <a:pPr indent="0" algn="just">
              <a:tabLst>
                <a:tab pos="2700655" algn="l"/>
                <a:tab pos="5581015" algn="l"/>
              </a:tabLst>
            </a:pPr>
            <a:r>
              <a:rPr lang="zh-CN" altLang="zh-CN" b="1" kern="100" dirty="0">
                <a:solidFill>
                  <a:schemeClr val="accent2">
                    <a:lumMod val="50000"/>
                  </a:schemeClr>
                </a:solidFill>
                <a:latin typeface="Times New Roman"/>
                <a:ea typeface="黑体"/>
                <a:cs typeface="Times New Roman"/>
              </a:rPr>
              <a:t>一、培养创新意识和创新思维</a:t>
            </a:r>
            <a:endParaRPr lang="zh-CN" altLang="zh-CN" sz="1050" kern="100" dirty="0">
              <a:solidFill>
                <a:schemeClr val="accent2">
                  <a:lumMod val="50000"/>
                </a:schemeClr>
              </a:solidFill>
              <a:cs typeface="Courier New"/>
            </a:endParaRPr>
          </a:p>
          <a:p>
            <a:pPr indent="612140" algn="just">
              <a:tabLst>
                <a:tab pos="2700655" algn="l"/>
                <a:tab pos="5581015" algn="l"/>
              </a:tabLst>
            </a:pPr>
            <a:r>
              <a:rPr lang="zh-CN" altLang="zh-CN" b="1" kern="100" dirty="0" smtClean="0">
                <a:latin typeface="Times New Roman"/>
                <a:cs typeface="Times New Roman"/>
              </a:rPr>
              <a:t>根</a:t>
            </a:r>
            <a:r>
              <a:rPr lang="zh-CN" altLang="zh-CN" b="1" kern="100" dirty="0">
                <a:latin typeface="Times New Roman"/>
                <a:cs typeface="Times New Roman"/>
              </a:rPr>
              <a:t>据临床经验，部分药物在体内的代谢也有与原子核衰变相似的规律。药物的血浆半衰期是指药物在血浆中的浓度下降一半所需的时间。某种药物的血浆半衰期为</a:t>
            </a:r>
            <a:r>
              <a:rPr lang="en-US" altLang="zh-CN" b="1" kern="100" dirty="0">
                <a:latin typeface="Times New Roman"/>
                <a:cs typeface="Courier New"/>
              </a:rPr>
              <a:t>2</a:t>
            </a:r>
            <a:r>
              <a:rPr lang="zh-CN" altLang="zh-CN" b="1" kern="100" dirty="0">
                <a:latin typeface="Times New Roman"/>
                <a:cs typeface="Times New Roman"/>
              </a:rPr>
              <a:t>小时，一次合理剂量的用药后药物在血浆中的浓度为</a:t>
            </a:r>
            <a:r>
              <a:rPr lang="en-US" altLang="zh-CN" b="1" kern="100" dirty="0">
                <a:latin typeface="Times New Roman"/>
                <a:cs typeface="Courier New"/>
              </a:rPr>
              <a:t>20</a:t>
            </a:r>
            <a:r>
              <a:rPr lang="zh-CN" altLang="zh-CN" b="1" kern="100" dirty="0">
                <a:latin typeface="Times New Roman"/>
                <a:cs typeface="Times New Roman"/>
              </a:rPr>
              <a:t>毫克</a:t>
            </a:r>
            <a:r>
              <a:rPr lang="en-US" altLang="zh-CN" b="1" kern="100" dirty="0">
                <a:latin typeface="IPAPANNEW"/>
                <a:cs typeface="Times New Roman"/>
              </a:rPr>
              <a:t>/</a:t>
            </a:r>
            <a:r>
              <a:rPr lang="zh-CN" altLang="zh-CN" b="1" kern="100" dirty="0">
                <a:latin typeface="IPAPANNEW"/>
                <a:cs typeface="Times New Roman"/>
              </a:rPr>
              <a:t>升，若血浆中的药物浓度下降至</a:t>
            </a:r>
            <a:r>
              <a:rPr lang="en-US" altLang="zh-CN" b="1" kern="100" dirty="0">
                <a:latin typeface="IPAPANNEW"/>
                <a:cs typeface="Times New Roman"/>
              </a:rPr>
              <a:t>3</a:t>
            </a:r>
            <a:r>
              <a:rPr lang="zh-CN" altLang="zh-CN" b="1" kern="100" dirty="0">
                <a:latin typeface="IPAPANNEW"/>
                <a:cs typeface="Times New Roman"/>
              </a:rPr>
              <a:t>毫克</a:t>
            </a:r>
            <a:r>
              <a:rPr lang="en-US" altLang="zh-CN" b="1" kern="100" dirty="0">
                <a:latin typeface="IPAPANNEW"/>
                <a:cs typeface="Times New Roman"/>
              </a:rPr>
              <a:t>/</a:t>
            </a:r>
            <a:r>
              <a:rPr lang="zh-CN" altLang="zh-CN" b="1" kern="100" dirty="0">
                <a:latin typeface="Times New Roman"/>
                <a:cs typeface="Times New Roman"/>
              </a:rPr>
              <a:t>升以下就要补充用药，则该药物的用药时间间隔约</a:t>
            </a:r>
            <a:r>
              <a:rPr lang="zh-CN" altLang="zh-CN" b="1" kern="100" dirty="0" smtClean="0">
                <a:latin typeface="Times New Roman"/>
                <a:cs typeface="Times New Roman"/>
              </a:rPr>
              <a:t>为</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indent="612140" algn="just">
              <a:tabLst>
                <a:tab pos="2700655" algn="l"/>
                <a:tab pos="5581015" algn="l"/>
              </a:tabLst>
            </a:pPr>
            <a:r>
              <a:rPr lang="en-US" altLang="zh-CN" b="1" kern="100" dirty="0">
                <a:latin typeface="Times New Roman"/>
                <a:cs typeface="Courier New"/>
              </a:rPr>
              <a:t>A</a:t>
            </a:r>
            <a:r>
              <a:rPr lang="zh-CN" altLang="zh-CN" b="1" kern="100" dirty="0">
                <a:latin typeface="Times New Roman"/>
                <a:cs typeface="Times New Roman"/>
              </a:rPr>
              <a:t>．</a:t>
            </a:r>
            <a:r>
              <a:rPr lang="en-US" altLang="zh-CN" b="1" kern="100" dirty="0">
                <a:latin typeface="Times New Roman"/>
                <a:cs typeface="Courier New"/>
              </a:rPr>
              <a:t>2</a:t>
            </a:r>
            <a:r>
              <a:rPr lang="zh-CN" altLang="zh-CN" b="1" kern="100" dirty="0">
                <a:latin typeface="Times New Roman"/>
                <a:cs typeface="Times New Roman"/>
              </a:rPr>
              <a:t>小时　</a:t>
            </a:r>
            <a:r>
              <a:rPr lang="en-US" altLang="zh-CN" b="1" kern="100" dirty="0">
                <a:latin typeface="Times New Roman"/>
                <a:cs typeface="Courier New"/>
              </a:rPr>
              <a:t>	B</a:t>
            </a:r>
            <a:r>
              <a:rPr lang="zh-CN" altLang="zh-CN" b="1" kern="100" dirty="0">
                <a:latin typeface="Times New Roman"/>
                <a:cs typeface="Times New Roman"/>
              </a:rPr>
              <a:t>．</a:t>
            </a:r>
            <a:r>
              <a:rPr lang="en-US" altLang="zh-CN" b="1" kern="100" dirty="0">
                <a:latin typeface="Times New Roman"/>
                <a:cs typeface="Courier New"/>
              </a:rPr>
              <a:t>4</a:t>
            </a:r>
            <a:r>
              <a:rPr lang="zh-CN" altLang="zh-CN" b="1" kern="100" dirty="0">
                <a:latin typeface="Times New Roman"/>
                <a:cs typeface="Times New Roman"/>
              </a:rPr>
              <a:t>小时　　</a:t>
            </a:r>
            <a:r>
              <a:rPr lang="en-US" altLang="zh-CN" b="1" kern="100" dirty="0">
                <a:latin typeface="Times New Roman"/>
                <a:cs typeface="Courier New"/>
              </a:rPr>
              <a:t>C</a:t>
            </a:r>
            <a:r>
              <a:rPr lang="zh-CN" altLang="zh-CN" b="1" kern="100" dirty="0">
                <a:latin typeface="Times New Roman"/>
                <a:cs typeface="Times New Roman"/>
              </a:rPr>
              <a:t>．</a:t>
            </a:r>
            <a:r>
              <a:rPr lang="en-US" altLang="zh-CN" b="1" kern="100" dirty="0">
                <a:latin typeface="Times New Roman"/>
                <a:cs typeface="Courier New"/>
              </a:rPr>
              <a:t>6</a:t>
            </a:r>
            <a:r>
              <a:rPr lang="zh-CN" altLang="zh-CN" b="1" kern="100" dirty="0">
                <a:latin typeface="Times New Roman"/>
                <a:cs typeface="Times New Roman"/>
              </a:rPr>
              <a:t>小时　　</a:t>
            </a:r>
            <a:r>
              <a:rPr lang="en-US" altLang="zh-CN" b="1" kern="100" dirty="0">
                <a:latin typeface="Times New Roman"/>
                <a:cs typeface="Courier New"/>
              </a:rPr>
              <a:t>D</a:t>
            </a:r>
            <a:r>
              <a:rPr lang="zh-CN" altLang="zh-CN" b="1" kern="100" dirty="0">
                <a:latin typeface="Times New Roman"/>
                <a:cs typeface="Times New Roman"/>
              </a:rPr>
              <a:t>．</a:t>
            </a:r>
            <a:r>
              <a:rPr lang="en-US" altLang="zh-CN" b="1" kern="100" dirty="0">
                <a:latin typeface="Times New Roman"/>
                <a:cs typeface="Courier New"/>
              </a:rPr>
              <a:t>8</a:t>
            </a:r>
            <a:r>
              <a:rPr lang="zh-CN" altLang="zh-CN" b="1" kern="100" dirty="0">
                <a:latin typeface="Times New Roman"/>
                <a:cs typeface="Times New Roman"/>
              </a:rPr>
              <a:t>小</a:t>
            </a:r>
            <a:r>
              <a:rPr lang="zh-CN" altLang="zh-CN" b="1" kern="100" dirty="0" smtClean="0">
                <a:latin typeface="Times New Roman"/>
                <a:cs typeface="Times New Roman"/>
              </a:rPr>
              <a:t>时</a:t>
            </a:r>
            <a:endParaRPr lang="en-US" altLang="zh-CN" b="1" kern="100" dirty="0" smtClean="0">
              <a:latin typeface="Times New Roman"/>
              <a:cs typeface="Times New Roman"/>
            </a:endParaRPr>
          </a:p>
          <a:p>
            <a:pPr indent="0" algn="just">
              <a:tabLst>
                <a:tab pos="2700655" algn="l"/>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因</a:t>
            </a:r>
            <a:r>
              <a:rPr lang="zh-CN" altLang="zh-CN" b="1" kern="100" dirty="0">
                <a:latin typeface="Times New Roman"/>
                <a:ea typeface="楷体_GB2312"/>
                <a:cs typeface="Times New Roman"/>
              </a:rPr>
              <a:t>为药物的血浆半衰期为</a:t>
            </a:r>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小时，经过</a:t>
            </a:r>
            <a:r>
              <a:rPr lang="en-US" altLang="zh-CN" b="1" kern="100" dirty="0">
                <a:latin typeface="Times New Roman"/>
                <a:ea typeface="楷体_GB2312"/>
                <a:cs typeface="Courier New"/>
              </a:rPr>
              <a:t>6</a:t>
            </a:r>
            <a:r>
              <a:rPr lang="zh-CN" altLang="zh-CN" b="1" kern="100" dirty="0">
                <a:latin typeface="Times New Roman"/>
                <a:ea typeface="楷体_GB2312"/>
                <a:cs typeface="Times New Roman"/>
              </a:rPr>
              <a:t>小时，即</a:t>
            </a:r>
            <a:r>
              <a:rPr lang="en-US" altLang="zh-CN" b="1" kern="100" dirty="0">
                <a:latin typeface="Times New Roman"/>
                <a:ea typeface="楷体_GB2312"/>
                <a:cs typeface="Courier New"/>
              </a:rPr>
              <a:t>3</a:t>
            </a:r>
            <a:r>
              <a:rPr lang="zh-CN" altLang="zh-CN" b="1" kern="100" dirty="0">
                <a:latin typeface="Times New Roman"/>
                <a:ea typeface="楷体_GB2312"/>
                <a:cs typeface="Times New Roman"/>
              </a:rPr>
              <a:t>个半衰期，血浆中的药物浓度下降至</a:t>
            </a:r>
            <a:r>
              <a:rPr lang="en-US" altLang="zh-CN" b="1" kern="100" dirty="0">
                <a:latin typeface="Times New Roman"/>
                <a:ea typeface="楷体_GB2312"/>
                <a:cs typeface="Courier New"/>
              </a:rPr>
              <a:t>2.5</a:t>
            </a:r>
            <a:r>
              <a:rPr lang="zh-CN" altLang="zh-CN" b="1" kern="100" dirty="0">
                <a:latin typeface="Times New Roman"/>
                <a:ea typeface="楷体_GB2312"/>
                <a:cs typeface="Times New Roman"/>
              </a:rPr>
              <a:t>毫克</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升，所以该药物的用药时间间隔约为</a:t>
            </a:r>
            <a:r>
              <a:rPr lang="en-US" altLang="zh-CN" b="1" kern="100" dirty="0">
                <a:latin typeface="Times New Roman"/>
                <a:ea typeface="楷体_GB2312"/>
                <a:cs typeface="Courier New"/>
              </a:rPr>
              <a:t>6</a:t>
            </a:r>
            <a:r>
              <a:rPr lang="zh-CN" altLang="zh-CN" b="1" kern="100" dirty="0">
                <a:latin typeface="Times New Roman"/>
                <a:ea typeface="楷体_GB2312"/>
                <a:cs typeface="Times New Roman"/>
              </a:rPr>
              <a:t>小时，故</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正确。</a:t>
            </a:r>
            <a:endParaRPr lang="zh-CN" altLang="zh-CN" sz="1050" kern="100" dirty="0">
              <a:cs typeface="Courier New"/>
            </a:endParaRPr>
          </a:p>
          <a:p>
            <a:pPr indent="0" algn="just">
              <a:tabLst>
                <a:tab pos="2700655" algn="l"/>
                <a:tab pos="5581015" algn="l"/>
              </a:tabLst>
            </a:pPr>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　</a:t>
            </a:r>
            <a:endParaRPr lang="en-US" altLang="zh-CN" b="1" kern="100" dirty="0" smtClean="0">
              <a:latin typeface="Times New Roman"/>
              <a:cs typeface="Times New Roman"/>
            </a:endParaRPr>
          </a:p>
          <a:p>
            <a:pPr indent="0" algn="just">
              <a:tabLst>
                <a:tab pos="2700655" algn="l"/>
                <a:tab pos="5581015" algn="l"/>
              </a:tabLst>
            </a:pPr>
            <a:endParaRPr lang="zh-CN" altLang="zh-CN" sz="1050" kern="100" dirty="0">
              <a:cs typeface="Courier New"/>
            </a:endParaRPr>
          </a:p>
        </p:txBody>
      </p:sp>
      <p:pic>
        <p:nvPicPr>
          <p:cNvPr id="16386" name="Picture 2" descr="新课程学案3培优高素养.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771666" y="116632"/>
            <a:ext cx="4680520" cy="56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Effect transition="in" filter="randombar(horizontal)">
                                      <p:cBhvr>
                                        <p:cTn id="7" dur="500"/>
                                        <p:tgtEl>
                                          <p:spTgt spid="2">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4" end="4"/>
                                            </p:txEl>
                                          </p:spTgt>
                                        </p:tgtEl>
                                        <p:attrNameLst>
                                          <p:attrName>style.visibility</p:attrName>
                                        </p:attrNameLst>
                                      </p:cBhvr>
                                      <p:to>
                                        <p:strVal val="visible"/>
                                      </p:to>
                                    </p:set>
                                    <p:animEffect transition="in" filter="randombar(horizontal)">
                                      <p:cBhvr>
                                        <p:cTn id="12"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24979" y="548680"/>
            <a:ext cx="10975658" cy="5832648"/>
          </a:xfrm>
        </p:spPr>
        <p:txBody>
          <a:bodyPr>
            <a:normAutofit/>
          </a:bodyPr>
          <a:lstStyle/>
          <a:p>
            <a:pPr marL="452438" indent="-452438" algn="just">
              <a:tabLst>
                <a:tab pos="2700655" algn="l"/>
                <a:tab pos="5581015" algn="l"/>
              </a:tabLst>
            </a:pPr>
            <a:r>
              <a:rPr lang="zh-CN" altLang="zh-CN" b="1" kern="100" dirty="0">
                <a:solidFill>
                  <a:schemeClr val="accent2">
                    <a:lumMod val="50000"/>
                  </a:schemeClr>
                </a:solidFill>
                <a:latin typeface="Times New Roman"/>
                <a:ea typeface="黑体"/>
                <a:cs typeface="Times New Roman"/>
              </a:rPr>
              <a:t>二、注重学以致用和思维建模</a:t>
            </a:r>
            <a:endParaRPr lang="zh-CN" altLang="zh-CN" sz="1050" kern="100" dirty="0">
              <a:solidFill>
                <a:schemeClr val="accent2">
                  <a:lumMod val="50000"/>
                </a:schemeClr>
              </a:solidFill>
              <a:cs typeface="Courier New"/>
            </a:endParaRPr>
          </a:p>
          <a:p>
            <a:pPr indent="612140" algn="just">
              <a:tabLst>
                <a:tab pos="2700655" algn="l"/>
              </a:tabLst>
            </a:pPr>
            <a:r>
              <a:rPr lang="en-US" altLang="zh-CN" b="1" kern="100" dirty="0" smtClean="0">
                <a:latin typeface="Times New Roman"/>
                <a:cs typeface="Courier New"/>
              </a:rPr>
              <a:t>1.</a:t>
            </a:r>
            <a:r>
              <a:rPr lang="zh-CN" altLang="zh-CN" sz="1050" kern="100" dirty="0" smtClean="0">
                <a:cs typeface="Courier New"/>
              </a:rPr>
              <a:t> </a:t>
            </a:r>
            <a:r>
              <a:rPr lang="zh-CN" altLang="zh-CN" b="1" kern="100" dirty="0" smtClean="0">
                <a:latin typeface="Times New Roman"/>
                <a:cs typeface="Times New Roman"/>
              </a:rPr>
              <a:t>为</a:t>
            </a:r>
            <a:r>
              <a:rPr lang="zh-CN" altLang="zh-CN" b="1" kern="100" dirty="0">
                <a:latin typeface="Times New Roman"/>
                <a:cs typeface="Times New Roman"/>
              </a:rPr>
              <a:t>保证生产安全，大型钢铁部件内部不允许有砂眼</a:t>
            </a:r>
            <a:r>
              <a:rPr lang="zh-CN" altLang="zh-CN" b="1" kern="100" dirty="0" smtClean="0">
                <a:latin typeface="Times New Roman"/>
                <a:cs typeface="Times New Roman"/>
              </a:rPr>
              <a:t>、</a:t>
            </a:r>
            <a:endParaRPr lang="en-US" altLang="zh-CN" b="1" kern="100" dirty="0" smtClean="0">
              <a:latin typeface="Times New Roman"/>
              <a:cs typeface="Times New Roman"/>
            </a:endParaRPr>
          </a:p>
          <a:p>
            <a:pPr indent="0" algn="just">
              <a:tabLst>
                <a:tab pos="2700655" algn="l"/>
              </a:tabLst>
            </a:pPr>
            <a:r>
              <a:rPr lang="zh-CN" altLang="zh-CN" b="1" kern="100" dirty="0" smtClean="0">
                <a:latin typeface="Times New Roman"/>
                <a:cs typeface="Times New Roman"/>
              </a:rPr>
              <a:t>裂</a:t>
            </a:r>
            <a:r>
              <a:rPr lang="zh-CN" altLang="zh-CN" b="1" kern="100" dirty="0">
                <a:latin typeface="Times New Roman"/>
                <a:cs typeface="Times New Roman"/>
              </a:rPr>
              <a:t>纹等伤痕存在。如图所示是利用射线检测钢柱内部是</a:t>
            </a:r>
            <a:r>
              <a:rPr lang="zh-CN" altLang="zh-CN" b="1" kern="100" dirty="0" smtClean="0">
                <a:latin typeface="Times New Roman"/>
                <a:cs typeface="Times New Roman"/>
              </a:rPr>
              <a:t>否</a:t>
            </a:r>
            <a:endParaRPr lang="en-US" altLang="zh-CN" b="1" kern="100" dirty="0" smtClean="0">
              <a:latin typeface="Times New Roman"/>
              <a:cs typeface="Times New Roman"/>
            </a:endParaRPr>
          </a:p>
          <a:p>
            <a:pPr indent="0" algn="just">
              <a:tabLst>
                <a:tab pos="2700655" algn="l"/>
              </a:tabLst>
            </a:pPr>
            <a:r>
              <a:rPr lang="zh-CN" altLang="zh-CN" b="1" kern="100" dirty="0" smtClean="0">
                <a:latin typeface="Times New Roman"/>
                <a:cs typeface="Times New Roman"/>
              </a:rPr>
              <a:t>存</a:t>
            </a:r>
            <a:r>
              <a:rPr lang="zh-CN" altLang="zh-CN" b="1" kern="100" dirty="0">
                <a:latin typeface="Times New Roman"/>
                <a:cs typeface="Times New Roman"/>
              </a:rPr>
              <a:t>在砂眼或裂纹情况的示意图，若钢柱的直径为</a:t>
            </a:r>
            <a:r>
              <a:rPr lang="en-US" altLang="zh-CN" b="1" kern="100" dirty="0">
                <a:latin typeface="Times New Roman"/>
                <a:cs typeface="Courier New"/>
              </a:rPr>
              <a:t>20 cm</a:t>
            </a:r>
            <a:r>
              <a:rPr lang="zh-CN" altLang="zh-CN" b="1" kern="100" dirty="0" smtClean="0">
                <a:latin typeface="Times New Roman"/>
                <a:cs typeface="Times New Roman"/>
              </a:rPr>
              <a:t>，</a:t>
            </a:r>
            <a:endParaRPr lang="en-US" altLang="zh-CN" b="1" kern="100" dirty="0" smtClean="0">
              <a:latin typeface="Times New Roman"/>
              <a:cs typeface="Times New Roman"/>
            </a:endParaRPr>
          </a:p>
          <a:p>
            <a:pPr indent="0" algn="just">
              <a:tabLst>
                <a:tab pos="2700655" algn="l"/>
              </a:tabLst>
            </a:pPr>
            <a:r>
              <a:rPr lang="zh-CN" altLang="zh-CN" b="1" kern="100" dirty="0" smtClean="0">
                <a:latin typeface="Times New Roman"/>
                <a:cs typeface="Times New Roman"/>
              </a:rPr>
              <a:t>则</a:t>
            </a:r>
            <a:r>
              <a:rPr lang="zh-CN" altLang="zh-CN" b="1" kern="100" dirty="0">
                <a:latin typeface="Times New Roman"/>
                <a:cs typeface="Times New Roman"/>
              </a:rPr>
              <a:t>下列说法正确的是</a:t>
            </a:r>
            <a:r>
              <a:rPr lang="en-US" altLang="zh-CN" b="1" kern="100" dirty="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indent="612140" algn="just">
              <a:tabLst>
                <a:tab pos="2700655" algn="l"/>
              </a:tabLst>
            </a:pPr>
            <a:r>
              <a:rPr lang="en-US" altLang="zh-CN" b="1" kern="100" dirty="0">
                <a:latin typeface="Times New Roman"/>
                <a:cs typeface="Courier New"/>
              </a:rPr>
              <a:t>A</a:t>
            </a:r>
            <a:r>
              <a:rPr lang="zh-CN" altLang="zh-CN" b="1" kern="100" dirty="0">
                <a:latin typeface="Times New Roman"/>
                <a:cs typeface="Times New Roman"/>
              </a:rPr>
              <a:t>．射线源放出的射线应该是</a:t>
            </a:r>
            <a:r>
              <a:rPr lang="en-US" altLang="zh-CN" b="1" kern="100" dirty="0">
                <a:latin typeface="Times New Roman"/>
                <a:cs typeface="Courier New"/>
              </a:rPr>
              <a:t>β</a:t>
            </a:r>
            <a:r>
              <a:rPr lang="zh-CN" altLang="zh-CN" b="1" kern="100" dirty="0">
                <a:latin typeface="Times New Roman"/>
                <a:cs typeface="Times New Roman"/>
              </a:rPr>
              <a:t>射线</a:t>
            </a:r>
            <a:endParaRPr lang="zh-CN" altLang="zh-CN" sz="1050" kern="100" dirty="0">
              <a:cs typeface="Courier New"/>
            </a:endParaRPr>
          </a:p>
          <a:p>
            <a:pPr indent="612140" algn="just">
              <a:tabLst>
                <a:tab pos="2700655" algn="l"/>
              </a:tabLst>
            </a:pPr>
            <a:r>
              <a:rPr lang="en-US" altLang="zh-CN" b="1" kern="100" dirty="0">
                <a:latin typeface="Times New Roman"/>
                <a:cs typeface="Courier New"/>
              </a:rPr>
              <a:t>B</a:t>
            </a:r>
            <a:r>
              <a:rPr lang="zh-CN" altLang="zh-CN" b="1" kern="100" dirty="0">
                <a:latin typeface="Times New Roman"/>
                <a:cs typeface="Times New Roman"/>
              </a:rPr>
              <a:t>．射线源放出的射线应该是</a:t>
            </a:r>
            <a:r>
              <a:rPr lang="en-US" altLang="zh-CN" b="1" kern="100" dirty="0">
                <a:latin typeface="Times New Roman"/>
                <a:cs typeface="Courier New"/>
              </a:rPr>
              <a:t>α</a:t>
            </a:r>
            <a:r>
              <a:rPr lang="zh-CN" altLang="zh-CN" b="1" kern="100" dirty="0">
                <a:latin typeface="Times New Roman"/>
                <a:cs typeface="Times New Roman"/>
              </a:rPr>
              <a:t>射线</a:t>
            </a:r>
            <a:endParaRPr lang="zh-CN" altLang="zh-CN" sz="1050" kern="100" dirty="0">
              <a:cs typeface="Courier New"/>
            </a:endParaRPr>
          </a:p>
          <a:p>
            <a:pPr indent="612140" algn="just">
              <a:tabLst>
                <a:tab pos="2700655" algn="l"/>
              </a:tabLst>
            </a:pPr>
            <a:r>
              <a:rPr lang="en-US" altLang="zh-CN" b="1" kern="100" dirty="0">
                <a:latin typeface="Times New Roman"/>
                <a:cs typeface="Courier New"/>
              </a:rPr>
              <a:t>C</a:t>
            </a:r>
            <a:r>
              <a:rPr lang="zh-CN" altLang="zh-CN" b="1" kern="100" dirty="0">
                <a:latin typeface="Times New Roman"/>
                <a:cs typeface="Times New Roman"/>
              </a:rPr>
              <a:t>．射线源放出的射线应该是</a:t>
            </a:r>
            <a:r>
              <a:rPr lang="en-US" altLang="zh-CN" b="1" kern="100" dirty="0">
                <a:latin typeface="Times New Roman"/>
                <a:cs typeface="Courier New"/>
              </a:rPr>
              <a:t>γ</a:t>
            </a:r>
            <a:r>
              <a:rPr lang="zh-CN" altLang="zh-CN" b="1" kern="100" dirty="0">
                <a:latin typeface="Times New Roman"/>
                <a:cs typeface="Times New Roman"/>
              </a:rPr>
              <a:t>射线</a:t>
            </a:r>
            <a:endParaRPr lang="zh-CN" altLang="zh-CN" sz="1050" kern="100" dirty="0">
              <a:cs typeface="Courier New"/>
            </a:endParaRPr>
          </a:p>
          <a:p>
            <a:pPr indent="612140" algn="just">
              <a:tabLst>
                <a:tab pos="2700655" algn="l"/>
              </a:tabLst>
            </a:pPr>
            <a:r>
              <a:rPr lang="en-US" altLang="zh-CN" b="1" kern="100" dirty="0">
                <a:latin typeface="Times New Roman"/>
                <a:cs typeface="Courier New"/>
              </a:rPr>
              <a:t>D</a:t>
            </a:r>
            <a:r>
              <a:rPr lang="zh-CN" altLang="zh-CN" b="1" kern="100" dirty="0">
                <a:latin typeface="Times New Roman"/>
                <a:cs typeface="Times New Roman"/>
              </a:rPr>
              <a:t>．若钢柱内部有伤痕，探测器接收到的射线粒子将减少</a:t>
            </a:r>
            <a:endParaRPr lang="zh-CN" altLang="zh-CN" sz="1050" kern="100" dirty="0">
              <a:cs typeface="Courier New"/>
            </a:endParaRPr>
          </a:p>
          <a:p>
            <a:pPr marL="452438" indent="0">
              <a:tabLst>
                <a:tab pos="7715250" algn="l"/>
              </a:tabLst>
            </a:pPr>
            <a:endParaRPr lang="zh-CN" altLang="en-US" dirty="0"/>
          </a:p>
        </p:txBody>
      </p:sp>
      <p:pic>
        <p:nvPicPr>
          <p:cNvPr id="23554" name="Picture 2" descr="F:\粤教版物理选择性必修第三册\20XWL5-18.TIF"/>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8689875" y="1268760"/>
            <a:ext cx="3129451" cy="2880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p:cNvSpPr>
            <a:spLocks noGrp="1"/>
          </p:cNvSpPr>
          <p:nvPr>
            <p:ph idx="1"/>
          </p:nvPr>
        </p:nvSpPr>
        <p:spPr>
          <a:xfrm>
            <a:off x="768995" y="1700808"/>
            <a:ext cx="10975658" cy="4104456"/>
          </a:xfrm>
        </p:spPr>
        <p:txBody>
          <a:bodyPr/>
          <a:lstStyle/>
          <a:p>
            <a:pPr indent="612140" algn="just">
              <a:tabLst>
                <a:tab pos="270065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此</a:t>
            </a:r>
            <a:r>
              <a:rPr lang="zh-CN" altLang="zh-CN" b="1" kern="100" dirty="0">
                <a:latin typeface="Times New Roman"/>
                <a:ea typeface="楷体_GB2312"/>
                <a:cs typeface="Times New Roman"/>
              </a:rPr>
              <a:t>射线必须能穿透部件，探测器才能接收到射线粒子，用一张纸就能将</a:t>
            </a:r>
            <a:r>
              <a:rPr lang="en-US" altLang="zh-CN" b="1" kern="100" dirty="0">
                <a:latin typeface="Times New Roman"/>
                <a:ea typeface="楷体_GB2312"/>
                <a:cs typeface="Courier New"/>
              </a:rPr>
              <a:t>α</a:t>
            </a:r>
            <a:r>
              <a:rPr lang="zh-CN" altLang="zh-CN" b="1" kern="100" dirty="0">
                <a:latin typeface="Times New Roman"/>
                <a:ea typeface="楷体_GB2312"/>
                <a:cs typeface="Times New Roman"/>
              </a:rPr>
              <a:t>射线挡住，</a:t>
            </a:r>
            <a:r>
              <a:rPr lang="en-US" altLang="zh-CN" b="1" kern="100" dirty="0">
                <a:latin typeface="Times New Roman"/>
                <a:ea typeface="楷体_GB2312"/>
                <a:cs typeface="Courier New"/>
              </a:rPr>
              <a:t>β</a:t>
            </a:r>
            <a:r>
              <a:rPr lang="zh-CN" altLang="zh-CN" b="1" kern="100" dirty="0">
                <a:latin typeface="Times New Roman"/>
                <a:ea typeface="楷体_GB2312"/>
                <a:cs typeface="Times New Roman"/>
              </a:rPr>
              <a:t>射线只能穿透几毫米厚的铝板，</a:t>
            </a:r>
            <a:r>
              <a:rPr lang="en-US" altLang="zh-CN" b="1" kern="100" dirty="0">
                <a:latin typeface="Times New Roman"/>
                <a:ea typeface="楷体_GB2312"/>
                <a:cs typeface="Courier New"/>
              </a:rPr>
              <a:t>γ</a:t>
            </a:r>
            <a:r>
              <a:rPr lang="zh-CN" altLang="zh-CN" b="1" kern="100" dirty="0">
                <a:latin typeface="Times New Roman"/>
                <a:ea typeface="楷体_GB2312"/>
                <a:cs typeface="Times New Roman"/>
              </a:rPr>
              <a:t>射线能穿透几厘米厚的铅板和几十厘米厚的混凝土，显然应该用</a:t>
            </a:r>
            <a:r>
              <a:rPr lang="en-US" altLang="zh-CN" b="1" kern="100" dirty="0">
                <a:latin typeface="Times New Roman"/>
                <a:ea typeface="楷体_GB2312"/>
                <a:cs typeface="Courier New"/>
              </a:rPr>
              <a:t>γ</a:t>
            </a:r>
            <a:r>
              <a:rPr lang="zh-CN" altLang="zh-CN" b="1" kern="100" dirty="0">
                <a:latin typeface="Times New Roman"/>
                <a:ea typeface="楷体_GB2312"/>
                <a:cs typeface="Times New Roman"/>
              </a:rPr>
              <a:t>射线检查直径为</a:t>
            </a:r>
            <a:r>
              <a:rPr lang="en-US" altLang="zh-CN" b="1" kern="100" dirty="0">
                <a:latin typeface="Times New Roman"/>
                <a:ea typeface="楷体_GB2312"/>
                <a:cs typeface="Courier New"/>
              </a:rPr>
              <a:t>20 cm</a:t>
            </a:r>
            <a:r>
              <a:rPr lang="zh-CN" altLang="zh-CN" b="1" kern="100" dirty="0">
                <a:latin typeface="Times New Roman"/>
                <a:ea typeface="楷体_GB2312"/>
                <a:cs typeface="Times New Roman"/>
              </a:rPr>
              <a:t>的钢柱内部是否有伤痕存在，选项</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正确，</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错误；当遇到钢柱内部有砂眼或裂纹时，穿过钢柱到达探测器的</a:t>
            </a:r>
            <a:r>
              <a:rPr lang="en-US" altLang="zh-CN" b="1" kern="100" dirty="0">
                <a:latin typeface="Times New Roman"/>
                <a:ea typeface="楷体_GB2312"/>
                <a:cs typeface="Courier New"/>
              </a:rPr>
              <a:t>γ</a:t>
            </a:r>
            <a:r>
              <a:rPr lang="zh-CN" altLang="zh-CN" b="1" kern="100" dirty="0">
                <a:latin typeface="Times New Roman"/>
                <a:ea typeface="楷体_GB2312"/>
                <a:cs typeface="Times New Roman"/>
              </a:rPr>
              <a:t>射线比没有砂眼或裂纹处的要强一些，选项</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错误。</a:t>
            </a:r>
            <a:endParaRPr lang="zh-CN" altLang="zh-CN" sz="1050" kern="100" dirty="0">
              <a:cs typeface="Courier New"/>
            </a:endParaRPr>
          </a:p>
          <a:p>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　</a:t>
            </a:r>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randombar(horizontal)">
                                      <p:cBhvr>
                                        <p:cTn id="7"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3227476523"/>
              </p:ext>
            </p:extLst>
          </p:nvPr>
        </p:nvGraphicFramePr>
        <p:xfrm>
          <a:off x="630238" y="1003077"/>
          <a:ext cx="10742612" cy="4802187"/>
        </p:xfrm>
        <a:graphic>
          <a:graphicData uri="http://schemas.openxmlformats.org/presentationml/2006/ole">
            <mc:AlternateContent xmlns:mc="http://schemas.openxmlformats.org/markup-compatibility/2006">
              <mc:Choice xmlns:v="urn:schemas-microsoft-com:vml" Requires="v">
                <p:oleObj spid="_x0000_s24586" name="文档" r:id="rId3" imgW="11322516" imgH="5076067" progId="Word.Document.12">
                  <p:embed/>
                </p:oleObj>
              </mc:Choice>
              <mc:Fallback>
                <p:oleObj name="文档" r:id="rId3" imgW="11322516" imgH="5076067" progId="Word.Document.12">
                  <p:embed/>
                  <p:pic>
                    <p:nvPicPr>
                      <p:cNvPr id="0" name=""/>
                      <p:cNvPicPr/>
                      <p:nvPr/>
                    </p:nvPicPr>
                    <p:blipFill>
                      <a:blip r:embed="rId4"/>
                      <a:stretch>
                        <a:fillRect/>
                      </a:stretch>
                    </p:blipFill>
                    <p:spPr>
                      <a:xfrm>
                        <a:off x="630238" y="1003077"/>
                        <a:ext cx="10742612" cy="4802187"/>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80963" y="116632"/>
            <a:ext cx="10975658" cy="6552728"/>
          </a:xfrm>
        </p:spPr>
        <p:txBody>
          <a:bodyPr>
            <a:normAutofit lnSpcReduction="10000"/>
          </a:bodyPr>
          <a:lstStyle/>
          <a:p>
            <a:pPr marL="266700" indent="-266700" algn="just">
              <a:tabLst>
                <a:tab pos="2700338" algn="l"/>
                <a:tab pos="5580063" algn="l"/>
                <a:tab pos="9236075" algn="l"/>
              </a:tabLst>
            </a:pPr>
            <a:r>
              <a:rPr lang="en-US" altLang="zh-CN" b="1" kern="100" dirty="0">
                <a:latin typeface="Times New Roman"/>
                <a:cs typeface="Courier New"/>
              </a:rPr>
              <a:t>(2)</a:t>
            </a:r>
            <a:r>
              <a:rPr lang="zh-CN" altLang="zh-CN" b="1" kern="100" dirty="0">
                <a:latin typeface="Times New Roman"/>
                <a:cs typeface="Times New Roman"/>
              </a:rPr>
              <a:t>放射性</a:t>
            </a:r>
            <a:endParaRPr lang="zh-CN" altLang="zh-CN" sz="1050" kern="100" dirty="0">
              <a:cs typeface="Courier New"/>
            </a:endParaRPr>
          </a:p>
          <a:p>
            <a:pPr marL="266700" indent="-266700" algn="just">
              <a:tabLst>
                <a:tab pos="2700338" algn="l"/>
                <a:tab pos="5580063" algn="l"/>
                <a:tab pos="9236075" algn="l"/>
              </a:tabLst>
            </a:pPr>
            <a:r>
              <a:rPr lang="en-US" altLang="zh-CN" b="1" kern="100" dirty="0" smtClean="0">
                <a:cs typeface="宋体"/>
              </a:rPr>
              <a:t>	</a:t>
            </a:r>
            <a:r>
              <a:rPr lang="zh-CN" altLang="zh-CN" b="1" kern="100" dirty="0" smtClean="0">
                <a:cs typeface="宋体"/>
              </a:rPr>
              <a:t>①</a:t>
            </a:r>
            <a:r>
              <a:rPr lang="zh-CN" altLang="zh-CN" b="1" kern="100" dirty="0">
                <a:latin typeface="Times New Roman"/>
                <a:cs typeface="Times New Roman"/>
              </a:rPr>
              <a:t>定义：物质放射出射线的性质。</a:t>
            </a:r>
            <a:endParaRPr lang="zh-CN" altLang="zh-CN" sz="1050" kern="100" dirty="0">
              <a:cs typeface="Courier New"/>
            </a:endParaRPr>
          </a:p>
          <a:p>
            <a:pPr marL="266700" indent="-266700" algn="just">
              <a:tabLst>
                <a:tab pos="2700338" algn="l"/>
                <a:tab pos="5580063" algn="l"/>
                <a:tab pos="9236075" algn="l"/>
              </a:tabLst>
            </a:pPr>
            <a:r>
              <a:rPr lang="en-US" altLang="zh-CN" b="1" kern="100" dirty="0" smtClean="0">
                <a:cs typeface="宋体"/>
              </a:rPr>
              <a:t>	</a:t>
            </a:r>
            <a:r>
              <a:rPr lang="zh-CN" altLang="zh-CN" b="1" kern="100" dirty="0" smtClean="0">
                <a:cs typeface="宋体"/>
              </a:rPr>
              <a:t>②</a:t>
            </a:r>
            <a:r>
              <a:rPr lang="zh-CN" altLang="zh-CN" b="1" kern="100" dirty="0">
                <a:latin typeface="Times New Roman"/>
                <a:cs typeface="Times New Roman"/>
              </a:rPr>
              <a:t>放射性元素：具</a:t>
            </a:r>
            <a:r>
              <a:rPr lang="zh-CN" altLang="zh-CN" b="1" kern="100" dirty="0" smtClean="0">
                <a:latin typeface="Times New Roman"/>
                <a:cs typeface="Times New Roman"/>
              </a:rPr>
              <a:t>有</a:t>
            </a:r>
            <a:r>
              <a:rPr lang="en-US" altLang="zh-CN" b="1" kern="100" dirty="0" smtClean="0">
                <a:latin typeface="Times New Roman"/>
                <a:cs typeface="Times New Roman"/>
              </a:rPr>
              <a:t>______</a:t>
            </a:r>
            <a:r>
              <a:rPr lang="zh-CN" altLang="zh-CN" b="1" kern="100" dirty="0" smtClean="0">
                <a:latin typeface="Times New Roman"/>
                <a:cs typeface="Times New Roman"/>
              </a:rPr>
              <a:t>性</a:t>
            </a:r>
            <a:r>
              <a:rPr lang="zh-CN" altLang="zh-CN" b="1" kern="100" dirty="0">
                <a:latin typeface="Times New Roman"/>
                <a:cs typeface="Times New Roman"/>
              </a:rPr>
              <a:t>的元素。</a:t>
            </a:r>
            <a:endParaRPr lang="zh-CN" altLang="zh-CN" sz="1050" kern="100" dirty="0">
              <a:cs typeface="Courier New"/>
            </a:endParaRPr>
          </a:p>
          <a:p>
            <a:pPr marL="266700" indent="-266700" algn="just">
              <a:tabLst>
                <a:tab pos="2700338" algn="l"/>
                <a:tab pos="5580063" algn="l"/>
                <a:tab pos="9236075" algn="l"/>
              </a:tabLst>
            </a:pPr>
            <a:r>
              <a:rPr lang="en-US" altLang="zh-CN" b="1" kern="100" dirty="0" smtClean="0">
                <a:cs typeface="宋体"/>
              </a:rPr>
              <a:t>	</a:t>
            </a:r>
            <a:r>
              <a:rPr lang="zh-CN" altLang="zh-CN" b="1" kern="100" dirty="0" smtClean="0">
                <a:cs typeface="宋体"/>
              </a:rPr>
              <a:t>③</a:t>
            </a:r>
            <a:r>
              <a:rPr lang="zh-CN" altLang="zh-CN" b="1" kern="100" dirty="0">
                <a:latin typeface="Times New Roman"/>
                <a:cs typeface="Times New Roman"/>
              </a:rPr>
              <a:t>天然放射性元素：</a:t>
            </a:r>
            <a:r>
              <a:rPr lang="zh-CN" altLang="zh-CN" b="1" kern="100" dirty="0" smtClean="0">
                <a:latin typeface="Times New Roman"/>
                <a:cs typeface="Times New Roman"/>
              </a:rPr>
              <a:t>能</a:t>
            </a:r>
            <a:r>
              <a:rPr lang="en-US" altLang="zh-CN" b="1" kern="100" dirty="0" smtClean="0">
                <a:latin typeface="Times New Roman"/>
                <a:cs typeface="Times New Roman"/>
              </a:rPr>
              <a:t>________</a:t>
            </a:r>
            <a:r>
              <a:rPr lang="zh-CN" altLang="zh-CN" b="1" kern="100" dirty="0" smtClean="0">
                <a:latin typeface="Times New Roman"/>
                <a:cs typeface="Times New Roman"/>
              </a:rPr>
              <a:t>放</a:t>
            </a:r>
            <a:r>
              <a:rPr lang="zh-CN" altLang="zh-CN" b="1" kern="100" dirty="0">
                <a:latin typeface="Times New Roman"/>
                <a:cs typeface="Times New Roman"/>
              </a:rPr>
              <a:t>出射线的元素。</a:t>
            </a:r>
            <a:endParaRPr lang="zh-CN" altLang="zh-CN" sz="1050" kern="100" dirty="0">
              <a:cs typeface="Courier New"/>
            </a:endParaRPr>
          </a:p>
          <a:p>
            <a:pPr marL="266700" indent="-266700" algn="just">
              <a:tabLst>
                <a:tab pos="2700338" algn="l"/>
                <a:tab pos="5580063" algn="l"/>
                <a:tab pos="9236075" algn="l"/>
              </a:tabLst>
            </a:pPr>
            <a:r>
              <a:rPr lang="en-US" altLang="zh-CN" b="1" kern="100" dirty="0">
                <a:latin typeface="Times New Roman"/>
                <a:cs typeface="Courier New"/>
              </a:rPr>
              <a:t>(3)</a:t>
            </a:r>
            <a:r>
              <a:rPr lang="zh-CN" altLang="zh-CN" b="1" kern="100" dirty="0">
                <a:latin typeface="Times New Roman"/>
                <a:cs typeface="Times New Roman"/>
              </a:rPr>
              <a:t>原子核衰变</a:t>
            </a:r>
            <a:endParaRPr lang="zh-CN" altLang="zh-CN" sz="1050" kern="100" dirty="0">
              <a:cs typeface="Courier New"/>
            </a:endParaRPr>
          </a:p>
          <a:p>
            <a:pPr marL="266700" indent="-266700" algn="just">
              <a:tabLst>
                <a:tab pos="2700338" algn="l"/>
                <a:tab pos="5580063" algn="l"/>
                <a:tab pos="9236075" algn="l"/>
              </a:tabLst>
            </a:pPr>
            <a:r>
              <a:rPr lang="en-US" altLang="zh-CN" b="1" kern="100" dirty="0" smtClean="0">
                <a:cs typeface="宋体"/>
              </a:rPr>
              <a:t>	</a:t>
            </a:r>
            <a:r>
              <a:rPr lang="zh-CN" altLang="zh-CN" b="1" kern="100" dirty="0" smtClean="0">
                <a:cs typeface="宋体"/>
              </a:rPr>
              <a:t>①</a:t>
            </a:r>
            <a:r>
              <a:rPr lang="zh-CN" altLang="zh-CN" b="1" kern="100" dirty="0">
                <a:latin typeface="Times New Roman"/>
                <a:cs typeface="Times New Roman"/>
              </a:rPr>
              <a:t>衰变：一种元素经放射过程变</a:t>
            </a:r>
            <a:r>
              <a:rPr lang="zh-CN" altLang="zh-CN" b="1" kern="100" dirty="0" smtClean="0">
                <a:latin typeface="Times New Roman"/>
                <a:cs typeface="Times New Roman"/>
              </a:rPr>
              <a:t>成</a:t>
            </a:r>
            <a:r>
              <a:rPr lang="en-US" altLang="zh-CN" b="1" kern="100" dirty="0" smtClean="0">
                <a:latin typeface="Times New Roman"/>
                <a:cs typeface="Times New Roman"/>
              </a:rPr>
              <a:t>____________</a:t>
            </a:r>
            <a:r>
              <a:rPr lang="zh-CN" altLang="zh-CN" b="1" kern="100" dirty="0" smtClean="0">
                <a:latin typeface="Times New Roman"/>
                <a:cs typeface="Times New Roman"/>
              </a:rPr>
              <a:t>的</a:t>
            </a:r>
            <a:r>
              <a:rPr lang="zh-CN" altLang="zh-CN" b="1" kern="100" dirty="0">
                <a:latin typeface="Times New Roman"/>
                <a:cs typeface="Times New Roman"/>
              </a:rPr>
              <a:t>现象。</a:t>
            </a:r>
            <a:endParaRPr lang="zh-CN" altLang="zh-CN" sz="1050" kern="100" dirty="0">
              <a:cs typeface="Courier New"/>
            </a:endParaRPr>
          </a:p>
          <a:p>
            <a:pPr marL="266700" indent="-266700" algn="just">
              <a:tabLst>
                <a:tab pos="2700338" algn="l"/>
                <a:tab pos="5580063" algn="l"/>
                <a:tab pos="9236075" algn="l"/>
              </a:tabLst>
            </a:pPr>
            <a:r>
              <a:rPr lang="en-US" altLang="zh-CN" b="1" kern="100" dirty="0" smtClean="0">
                <a:cs typeface="宋体"/>
              </a:rPr>
              <a:t>	</a:t>
            </a:r>
            <a:r>
              <a:rPr lang="zh-CN" altLang="zh-CN" b="1" kern="100" dirty="0" smtClean="0">
                <a:cs typeface="宋体"/>
              </a:rPr>
              <a:t>②</a:t>
            </a:r>
            <a:r>
              <a:rPr lang="zh-CN" altLang="zh-CN" b="1" kern="100" dirty="0">
                <a:latin typeface="Times New Roman"/>
                <a:cs typeface="Times New Roman"/>
              </a:rPr>
              <a:t>分类：放出</a:t>
            </a:r>
            <a:r>
              <a:rPr lang="en-US" altLang="zh-CN" b="1" kern="100" dirty="0">
                <a:latin typeface="Times New Roman"/>
                <a:cs typeface="Courier New"/>
              </a:rPr>
              <a:t>α</a:t>
            </a:r>
            <a:r>
              <a:rPr lang="zh-CN" altLang="zh-CN" b="1" kern="100" dirty="0">
                <a:latin typeface="Times New Roman"/>
                <a:cs typeface="Times New Roman"/>
              </a:rPr>
              <a:t>粒子的衰变称</a:t>
            </a:r>
            <a:r>
              <a:rPr lang="zh-CN" altLang="zh-CN" b="1" kern="100" dirty="0" smtClean="0">
                <a:latin typeface="Times New Roman"/>
                <a:cs typeface="Times New Roman"/>
              </a:rPr>
              <a:t>为</a:t>
            </a:r>
            <a:r>
              <a:rPr lang="en-US" altLang="zh-CN" b="1" kern="100" dirty="0" smtClean="0">
                <a:latin typeface="Times New Roman"/>
                <a:cs typeface="Times New Roman"/>
              </a:rPr>
              <a:t>________</a:t>
            </a:r>
            <a:r>
              <a:rPr lang="zh-CN" altLang="zh-CN" b="1" kern="100" dirty="0" smtClean="0">
                <a:latin typeface="Times New Roman"/>
                <a:cs typeface="Times New Roman"/>
              </a:rPr>
              <a:t>，</a:t>
            </a:r>
            <a:r>
              <a:rPr lang="zh-CN" altLang="zh-CN" b="1" kern="100" dirty="0">
                <a:latin typeface="Times New Roman"/>
                <a:cs typeface="Times New Roman"/>
              </a:rPr>
              <a:t>放出</a:t>
            </a:r>
            <a:r>
              <a:rPr lang="en-US" altLang="zh-CN" b="1" kern="100" dirty="0">
                <a:latin typeface="Times New Roman"/>
                <a:cs typeface="Courier New"/>
              </a:rPr>
              <a:t>β</a:t>
            </a:r>
            <a:r>
              <a:rPr lang="zh-CN" altLang="zh-CN" b="1" kern="100" dirty="0">
                <a:latin typeface="Times New Roman"/>
                <a:cs typeface="Times New Roman"/>
              </a:rPr>
              <a:t>粒子的衰变称</a:t>
            </a:r>
            <a:r>
              <a:rPr lang="zh-CN" altLang="zh-CN" b="1" kern="100" dirty="0" smtClean="0">
                <a:latin typeface="Times New Roman"/>
                <a:cs typeface="Times New Roman"/>
              </a:rPr>
              <a:t>为</a:t>
            </a:r>
            <a:r>
              <a:rPr lang="en-US" altLang="zh-CN" b="1" kern="100" dirty="0" smtClean="0">
                <a:latin typeface="Times New Roman"/>
                <a:cs typeface="Times New Roman"/>
              </a:rPr>
              <a:t>________</a:t>
            </a:r>
            <a:r>
              <a:rPr lang="zh-CN" altLang="zh-CN" b="1" kern="100" dirty="0" smtClean="0">
                <a:latin typeface="Times New Roman"/>
                <a:cs typeface="Times New Roman"/>
              </a:rPr>
              <a:t>。</a:t>
            </a:r>
            <a:endParaRPr lang="zh-CN" altLang="zh-CN" sz="1050" kern="100" dirty="0">
              <a:cs typeface="Courier New"/>
            </a:endParaRPr>
          </a:p>
          <a:p>
            <a:pPr marL="266700" indent="-266700" algn="just">
              <a:tabLst>
                <a:tab pos="2700338" algn="l"/>
                <a:tab pos="5580063" algn="l"/>
                <a:tab pos="9236075" algn="l"/>
              </a:tabLst>
            </a:pPr>
            <a:r>
              <a:rPr lang="en-US" altLang="zh-CN" b="1" kern="100" dirty="0">
                <a:latin typeface="Times New Roman"/>
                <a:cs typeface="Courier New"/>
              </a:rPr>
              <a:t>2</a:t>
            </a:r>
            <a:r>
              <a:rPr lang="zh-CN" altLang="zh-CN" b="1" kern="100" dirty="0">
                <a:latin typeface="Times New Roman"/>
                <a:cs typeface="Times New Roman"/>
              </a:rPr>
              <a:t>．判一判</a:t>
            </a:r>
            <a:endParaRPr lang="zh-CN" altLang="zh-CN" sz="1050" kern="100" dirty="0">
              <a:cs typeface="Courier New"/>
            </a:endParaRPr>
          </a:p>
          <a:p>
            <a:pPr marL="266700" indent="-266700" algn="just">
              <a:tabLst>
                <a:tab pos="2700338" algn="l"/>
                <a:tab pos="5580063" algn="l"/>
                <a:tab pos="9236075" algn="l"/>
              </a:tabLst>
            </a:pPr>
            <a:r>
              <a:rPr lang="en-US" altLang="zh-CN" b="1" kern="100" dirty="0">
                <a:latin typeface="Times New Roman"/>
                <a:cs typeface="Courier New"/>
              </a:rPr>
              <a:t>(1)</a:t>
            </a:r>
            <a:r>
              <a:rPr lang="zh-CN" altLang="zh-CN" b="1" kern="100" dirty="0">
                <a:latin typeface="Times New Roman"/>
                <a:cs typeface="Times New Roman"/>
              </a:rPr>
              <a:t>原子核发生衰变，变成了一种新的原子核</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marL="266700" indent="-266700" algn="just">
              <a:tabLst>
                <a:tab pos="2700338" algn="l"/>
                <a:tab pos="5580063" algn="l"/>
                <a:tab pos="9236075" algn="l"/>
              </a:tabLst>
            </a:pPr>
            <a:r>
              <a:rPr lang="en-US" altLang="zh-CN" b="1" kern="100" dirty="0">
                <a:latin typeface="Times New Roman"/>
                <a:cs typeface="Courier New"/>
              </a:rPr>
              <a:t>(2)</a:t>
            </a:r>
            <a:r>
              <a:rPr lang="zh-CN" altLang="zh-CN" b="1" kern="100" dirty="0">
                <a:latin typeface="Times New Roman"/>
                <a:cs typeface="Times New Roman"/>
              </a:rPr>
              <a:t>原子核衰变时不会变成新元素</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marL="266700" indent="-266700" algn="just">
              <a:tabLst>
                <a:tab pos="2700338" algn="l"/>
                <a:tab pos="5580063" algn="l"/>
                <a:tab pos="9236075" algn="l"/>
              </a:tabLst>
            </a:pPr>
            <a:r>
              <a:rPr lang="en-US" altLang="zh-CN" b="1" kern="100" dirty="0">
                <a:latin typeface="Times New Roman"/>
                <a:cs typeface="Courier New"/>
              </a:rPr>
              <a:t>(3)β</a:t>
            </a:r>
            <a:r>
              <a:rPr lang="zh-CN" altLang="zh-CN" b="1" kern="100" dirty="0">
                <a:latin typeface="Times New Roman"/>
                <a:cs typeface="Times New Roman"/>
              </a:rPr>
              <a:t>衰变时放出的电子就是核外电子</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marL="266700" indent="-266700">
              <a:tabLst>
                <a:tab pos="2700338" algn="l"/>
                <a:tab pos="5580063" algn="l"/>
                <a:tab pos="9236075" algn="l"/>
              </a:tabLst>
            </a:pPr>
            <a:endParaRPr lang="zh-CN" altLang="en-US" dirty="0"/>
          </a:p>
        </p:txBody>
      </p:sp>
      <p:sp>
        <p:nvSpPr>
          <p:cNvPr id="4" name="矩形 3"/>
          <p:cNvSpPr/>
          <p:nvPr/>
        </p:nvSpPr>
        <p:spPr>
          <a:xfrm>
            <a:off x="3649315" y="1340768"/>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放射</a:t>
            </a:r>
            <a:endParaRPr lang="zh-CN" altLang="en-US" dirty="0"/>
          </a:p>
        </p:txBody>
      </p:sp>
      <p:sp>
        <p:nvSpPr>
          <p:cNvPr id="5" name="矩形 4"/>
          <p:cNvSpPr/>
          <p:nvPr/>
        </p:nvSpPr>
        <p:spPr>
          <a:xfrm>
            <a:off x="3937347" y="1916832"/>
            <a:ext cx="1112805" cy="461665"/>
          </a:xfrm>
          <a:prstGeom prst="rect">
            <a:avLst/>
          </a:prstGeom>
        </p:spPr>
        <p:txBody>
          <a:bodyPr wrap="none">
            <a:spAutoFit/>
          </a:bodyPr>
          <a:lstStyle/>
          <a:p>
            <a:r>
              <a:rPr lang="zh-CN" altLang="zh-CN" sz="2400" b="1" kern="100" dirty="0">
                <a:solidFill>
                  <a:srgbClr val="FF0000"/>
                </a:solidFill>
                <a:latin typeface="Times New Roman"/>
                <a:cs typeface="Times New Roman"/>
              </a:rPr>
              <a:t>自发地</a:t>
            </a:r>
            <a:endParaRPr lang="zh-CN" altLang="en-US" dirty="0"/>
          </a:p>
        </p:txBody>
      </p:sp>
      <p:sp>
        <p:nvSpPr>
          <p:cNvPr id="6" name="矩形 5"/>
          <p:cNvSpPr/>
          <p:nvPr/>
        </p:nvSpPr>
        <p:spPr>
          <a:xfrm>
            <a:off x="5521523" y="3068960"/>
            <a:ext cx="1731564" cy="461665"/>
          </a:xfrm>
          <a:prstGeom prst="rect">
            <a:avLst/>
          </a:prstGeom>
        </p:spPr>
        <p:txBody>
          <a:bodyPr wrap="none">
            <a:spAutoFit/>
          </a:bodyPr>
          <a:lstStyle/>
          <a:p>
            <a:r>
              <a:rPr lang="zh-CN" altLang="zh-CN" sz="2400" b="1" kern="100" dirty="0">
                <a:solidFill>
                  <a:srgbClr val="FF0000"/>
                </a:solidFill>
                <a:latin typeface="Times New Roman"/>
                <a:cs typeface="Times New Roman"/>
              </a:rPr>
              <a:t>另一种元素</a:t>
            </a:r>
            <a:endParaRPr lang="zh-CN" altLang="en-US" dirty="0"/>
          </a:p>
        </p:txBody>
      </p:sp>
      <p:sp>
        <p:nvSpPr>
          <p:cNvPr id="7" name="矩形 6"/>
          <p:cNvSpPr/>
          <p:nvPr/>
        </p:nvSpPr>
        <p:spPr>
          <a:xfrm>
            <a:off x="5194648" y="3687415"/>
            <a:ext cx="974947" cy="461665"/>
          </a:xfrm>
          <a:prstGeom prst="rect">
            <a:avLst/>
          </a:prstGeom>
        </p:spPr>
        <p:txBody>
          <a:bodyPr wrap="none">
            <a:spAutoFit/>
          </a:bodyPr>
          <a:lstStyle/>
          <a:p>
            <a:r>
              <a:rPr lang="en-US" altLang="zh-CN" sz="2400" b="1" kern="100" dirty="0">
                <a:solidFill>
                  <a:srgbClr val="FF0000"/>
                </a:solidFill>
                <a:latin typeface="Times New Roman"/>
                <a:cs typeface="Courier New"/>
              </a:rPr>
              <a:t>α</a:t>
            </a:r>
            <a:r>
              <a:rPr lang="zh-CN" altLang="zh-CN" sz="2400" b="1" kern="100" dirty="0">
                <a:solidFill>
                  <a:srgbClr val="FF0000"/>
                </a:solidFill>
                <a:latin typeface="Times New Roman"/>
                <a:cs typeface="Times New Roman"/>
              </a:rPr>
              <a:t>衰变</a:t>
            </a:r>
            <a:endParaRPr lang="zh-CN" altLang="en-US" dirty="0"/>
          </a:p>
        </p:txBody>
      </p:sp>
      <p:sp>
        <p:nvSpPr>
          <p:cNvPr id="8" name="矩形 7"/>
          <p:cNvSpPr/>
          <p:nvPr/>
        </p:nvSpPr>
        <p:spPr>
          <a:xfrm>
            <a:off x="9553971" y="3665859"/>
            <a:ext cx="965329" cy="461665"/>
          </a:xfrm>
          <a:prstGeom prst="rect">
            <a:avLst/>
          </a:prstGeom>
        </p:spPr>
        <p:txBody>
          <a:bodyPr wrap="none">
            <a:spAutoFit/>
          </a:bodyPr>
          <a:lstStyle/>
          <a:p>
            <a:r>
              <a:rPr lang="en-US" altLang="zh-CN" sz="2400" b="1" kern="100" dirty="0">
                <a:solidFill>
                  <a:srgbClr val="FF0000"/>
                </a:solidFill>
                <a:latin typeface="Times New Roman"/>
                <a:cs typeface="Courier New"/>
              </a:rPr>
              <a:t>β</a:t>
            </a:r>
            <a:r>
              <a:rPr lang="zh-CN" altLang="zh-CN" sz="2400" b="1" kern="100" dirty="0">
                <a:solidFill>
                  <a:srgbClr val="FF0000"/>
                </a:solidFill>
                <a:latin typeface="Times New Roman"/>
                <a:cs typeface="Times New Roman"/>
              </a:rPr>
              <a:t>衰变</a:t>
            </a:r>
            <a:endParaRPr lang="zh-CN" altLang="en-US" dirty="0"/>
          </a:p>
        </p:txBody>
      </p:sp>
      <p:sp>
        <p:nvSpPr>
          <p:cNvPr id="10" name="矩形 9"/>
          <p:cNvSpPr/>
          <p:nvPr/>
        </p:nvSpPr>
        <p:spPr>
          <a:xfrm>
            <a:off x="9842003" y="4911551"/>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
        <p:nvSpPr>
          <p:cNvPr id="11" name="矩形 10"/>
          <p:cNvSpPr/>
          <p:nvPr/>
        </p:nvSpPr>
        <p:spPr>
          <a:xfrm>
            <a:off x="9872630" y="5517232"/>
            <a:ext cx="494046" cy="461665"/>
          </a:xfrm>
          <a:prstGeom prst="rect">
            <a:avLst/>
          </a:prstGeom>
        </p:spPr>
        <p:txBody>
          <a:bodyPr wrap="none">
            <a:spAutoFit/>
          </a:bodyPr>
          <a:lstStyle/>
          <a:p>
            <a:r>
              <a:rPr lang="en-US" altLang="zh-CN" sz="2400" b="1" kern="100" dirty="0">
                <a:solidFill>
                  <a:srgbClr val="FF0000"/>
                </a:solidFill>
                <a:cs typeface="Times New Roman"/>
              </a:rPr>
              <a:t>×</a:t>
            </a:r>
            <a:endParaRPr lang="zh-CN" altLang="en-US" dirty="0">
              <a:solidFill>
                <a:srgbClr val="FF0000"/>
              </a:solidFill>
            </a:endParaRPr>
          </a:p>
        </p:txBody>
      </p:sp>
      <p:sp>
        <p:nvSpPr>
          <p:cNvPr id="12" name="矩形 11"/>
          <p:cNvSpPr/>
          <p:nvPr/>
        </p:nvSpPr>
        <p:spPr>
          <a:xfrm>
            <a:off x="9883346" y="6093296"/>
            <a:ext cx="494046" cy="461665"/>
          </a:xfrm>
          <a:prstGeom prst="rect">
            <a:avLst/>
          </a:prstGeom>
        </p:spPr>
        <p:txBody>
          <a:bodyPr wrap="none">
            <a:spAutoFit/>
          </a:bodyPr>
          <a:lstStyle/>
          <a:p>
            <a:r>
              <a:rPr lang="en-US" altLang="zh-CN" sz="2400" b="1" kern="100" dirty="0">
                <a:solidFill>
                  <a:srgbClr val="FF0000"/>
                </a:solidFill>
                <a:cs typeface="Times New Roman"/>
              </a:rPr>
              <a:t>×</a:t>
            </a:r>
            <a:endParaRPr lang="zh-CN" altLang="en-US" dirty="0">
              <a:solidFill>
                <a:srgbClr val="FF0000"/>
              </a:solidFill>
            </a:endParaRPr>
          </a:p>
        </p:txBody>
      </p:sp>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randombar(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randombar(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randombar(horizontal)">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randombar(horizontal)">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randombar(horizontal)">
                                      <p:cBhvr>
                                        <p:cTn id="4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10" grpId="0"/>
      <p:bldP spid="11" grpId="0"/>
      <p:bldP spid="1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698892607"/>
              </p:ext>
            </p:extLst>
          </p:nvPr>
        </p:nvGraphicFramePr>
        <p:xfrm>
          <a:off x="801737" y="1332500"/>
          <a:ext cx="10477500" cy="3152775"/>
        </p:xfrm>
        <a:graphic>
          <a:graphicData uri="http://schemas.openxmlformats.org/presentationml/2006/ole">
            <mc:AlternateContent xmlns:mc="http://schemas.openxmlformats.org/markup-compatibility/2006">
              <mc:Choice xmlns:v="urn:schemas-microsoft-com:vml" Requires="v">
                <p:oleObj spid="_x0000_s25617" name="文档" r:id="rId3" imgW="10726992" imgH="3219409" progId="Word.Document.12">
                  <p:embed/>
                </p:oleObj>
              </mc:Choice>
              <mc:Fallback>
                <p:oleObj name="文档" r:id="rId3" imgW="10726992" imgH="3219409" progId="Word.Document.12">
                  <p:embed/>
                  <p:pic>
                    <p:nvPicPr>
                      <p:cNvPr id="0" name=""/>
                      <p:cNvPicPr/>
                      <p:nvPr/>
                    </p:nvPicPr>
                    <p:blipFill>
                      <a:blip r:embed="rId4"/>
                      <a:stretch>
                        <a:fillRect/>
                      </a:stretch>
                    </p:blipFill>
                    <p:spPr>
                      <a:xfrm>
                        <a:off x="801737" y="1332500"/>
                        <a:ext cx="10477500" cy="3152775"/>
                      </a:xfrm>
                      <a:prstGeom prst="rect">
                        <a:avLst/>
                      </a:prstGeom>
                    </p:spPr>
                  </p:pic>
                </p:oleObj>
              </mc:Fallback>
            </mc:AlternateContent>
          </a:graphicData>
        </a:graphic>
      </p:graphicFrame>
      <p:sp>
        <p:nvSpPr>
          <p:cNvPr id="6" name="矩形 5"/>
          <p:cNvSpPr/>
          <p:nvPr/>
        </p:nvSpPr>
        <p:spPr>
          <a:xfrm>
            <a:off x="729357" y="4641946"/>
            <a:ext cx="1627369" cy="646331"/>
          </a:xfrm>
          <a:prstGeom prst="rect">
            <a:avLst/>
          </a:prstGeom>
        </p:spPr>
        <p:txBody>
          <a:bodyPr wrap="none">
            <a:spAutoFit/>
          </a:bodyPr>
          <a:lstStyle/>
          <a:p>
            <a:pPr lvl="0">
              <a:lnSpc>
                <a:spcPct val="150000"/>
              </a:lnSpc>
              <a:spcBef>
                <a:spcPct val="20000"/>
              </a:spcBef>
            </a:pPr>
            <a:r>
              <a:rPr lang="zh-CN" altLang="zh-CN" sz="2400" b="1" kern="100" dirty="0">
                <a:solidFill>
                  <a:srgbClr val="FF0000"/>
                </a:solidFill>
                <a:latin typeface="Times New Roman"/>
                <a:ea typeface="黑体"/>
                <a:cs typeface="Times New Roman"/>
              </a:rPr>
              <a:t>答案</a:t>
            </a:r>
            <a:r>
              <a:rPr lang="zh-CN" altLang="zh-CN" sz="2400" b="1" kern="100" dirty="0" smtClean="0">
                <a:solidFill>
                  <a:srgbClr val="FF0000"/>
                </a:solidFill>
                <a:latin typeface="Times New Roman"/>
                <a:ea typeface="黑体"/>
                <a:cs typeface="Times New Roman"/>
              </a:rPr>
              <a:t>：</a:t>
            </a:r>
            <a:r>
              <a:rPr lang="en-US" altLang="zh-CN" sz="2400" b="1" kern="100" dirty="0" smtClean="0">
                <a:solidFill>
                  <a:prstClr val="black"/>
                </a:solidFill>
                <a:latin typeface="Times New Roman"/>
                <a:ea typeface="楷体_GB2312"/>
                <a:cs typeface="Courier New"/>
              </a:rPr>
              <a:t>B</a:t>
            </a:r>
            <a:r>
              <a:rPr lang="zh-CN" altLang="zh-CN" sz="2400" b="1" kern="100" dirty="0">
                <a:solidFill>
                  <a:prstClr val="black"/>
                </a:solidFill>
                <a:latin typeface="Times New Roman"/>
                <a:ea typeface="楷体_GB2312"/>
                <a:cs typeface="Times New Roman"/>
              </a:rPr>
              <a:t>　</a:t>
            </a:r>
            <a:endParaRPr lang="zh-CN" altLang="en-US" sz="2400" dirty="0">
              <a:solidFill>
                <a:prstClr val="black"/>
              </a:solidFill>
              <a:latin typeface="宋体"/>
              <a:cs typeface="Times New Roman" panose="02020603050405020304" pitchFamily="18" charset="0"/>
            </a:endParaRPr>
          </a:p>
        </p:txBody>
      </p:sp>
    </p:spTree>
    <p:extLst>
      <p:ext uri="{BB962C8B-B14F-4D97-AF65-F5344CB8AC3E}">
        <p14:creationId xmlns:p14="http://schemas.microsoft.com/office/powerpoint/2010/main" val="2400726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8161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2007" y="1497547"/>
            <a:ext cx="944421" cy="3513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12">
            <a:hlinkClick r:id="" action="ppaction://hlinkshowjump?jump=nextslide" highlightClick="1"/>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8811" y="1502660"/>
            <a:ext cx="9578899" cy="3495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文本框 816131">
            <a:hlinkClick r:id="rId5" action="ppaction://hlinkfile"/>
          </p:cNvPr>
          <p:cNvSpPr txBox="1"/>
          <p:nvPr/>
        </p:nvSpPr>
        <p:spPr>
          <a:xfrm>
            <a:off x="913011" y="2420888"/>
            <a:ext cx="10371137" cy="1338828"/>
          </a:xfrm>
          <a:prstGeom prst="rect">
            <a:avLst/>
          </a:prstGeom>
          <a:noFill/>
          <a:ln w="9525">
            <a:noFill/>
          </a:ln>
        </p:spPr>
        <p:txBody>
          <a:bodyPr vert="horz" wrap="square" lIns="91440" tIns="45720" rIns="91440" bIns="45720" numCol="1" anchor="t" anchorCtr="0" compatLnSpc="1">
            <a:prstTxWarp prst="textNoShape">
              <a:avLst/>
            </a:prstTxWarp>
            <a:spAutoFit/>
          </a:bodyPr>
          <a:lstStyle/>
          <a:p>
            <a:pPr algn="ctr" fontAlgn="base">
              <a:lnSpc>
                <a:spcPct val="150000"/>
              </a:lnSpc>
              <a:spcBef>
                <a:spcPct val="0"/>
              </a:spcBef>
              <a:spcAft>
                <a:spcPct val="0"/>
              </a:spcAft>
            </a:pPr>
            <a:r>
              <a:rPr lang="zh-CN"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课时跟踪检测</a:t>
            </a:r>
            <a:r>
              <a:rPr lang="zh-CN"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见</a:t>
            </a:r>
            <a:r>
              <a:rPr lang="zh-CN"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课时</a:t>
            </a:r>
            <a:r>
              <a:rPr lang="zh-CN" altLang="en-US"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跟踪</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检</a:t>
            </a:r>
            <a:r>
              <a:rPr lang="zh-CN" altLang="zh-CN" sz="2800" b="1"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测（</a:t>
            </a:r>
            <a:r>
              <a:rPr lang="zh-CN" altLang="en-US" sz="2800" b="1"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十五</a:t>
            </a:r>
            <a:r>
              <a:rPr lang="zh-CN" altLang="zh-CN" sz="2800" b="1"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a:t>
            </a:r>
            <a:r>
              <a:rPr lang="en-US"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endParaRPr lang="en-US"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50000"/>
              </a:lnSpc>
              <a:spcBef>
                <a:spcPct val="0"/>
              </a:spcBef>
              <a:spcAft>
                <a:spcPct val="0"/>
              </a:spcAft>
              <a:buClrTx/>
              <a:buSzTx/>
              <a:buFontTx/>
              <a:buNone/>
              <a:tabLst/>
            </a:pPr>
            <a:r>
              <a:rPr kumimoji="0" lang="zh-CN" altLang="en-US" sz="2600" b="1"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ea typeface="宋体" pitchFamily="2" charset="-122"/>
              </a:rPr>
              <a:t> </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r>
              <a:rPr kumimoji="0" lang="zh-CN" altLang="zh-CN" sz="2600" b="1" i="0" u="none" strike="noStrike" cap="none" normalizeH="0" baseline="0" dirty="0" smtClean="0">
                <a:ln>
                  <a:noFill/>
                </a:ln>
                <a:solidFill>
                  <a:srgbClr val="FF0000"/>
                </a:solidFill>
                <a:effectLst/>
                <a:latin typeface="隶书" pitchFamily="49" charset="-122"/>
                <a:ea typeface="隶书" pitchFamily="49" charset="-122"/>
              </a:rPr>
              <a:t>单击进入电子文档</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endParaRPr kumimoji="0" lang="zh-CN" altLang="zh-CN" sz="1800" b="0" i="0" u="none" strike="noStrike" cap="none" normalizeH="0" baseline="0" dirty="0" smtClean="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3433778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75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1250"/>
                                        <p:tgtEl>
                                          <p:spTgt spid="14"/>
                                        </p:tgtEl>
                                      </p:cBhvr>
                                    </p:animEffect>
                                  </p:childTnLst>
                                </p:cTn>
                              </p:par>
                              <p:par>
                                <p:cTn id="8" presetID="22" presetClass="entr" presetSubtype="8" fill="hold" nodeType="withEffect">
                                  <p:stCondLst>
                                    <p:cond delay="25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12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 y="1590675"/>
            <a:ext cx="12155488" cy="367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879398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24979" y="188640"/>
            <a:ext cx="11176460" cy="6408712"/>
          </a:xfrm>
        </p:spPr>
        <p:txBody>
          <a:bodyPr>
            <a:normAutofit lnSpcReduction="10000"/>
          </a:bodyPr>
          <a:lstStyle/>
          <a:p>
            <a:pPr marL="266700" indent="-266700" algn="just">
              <a:tabLst>
                <a:tab pos="2700655" algn="l"/>
                <a:tab pos="5581015" algn="l"/>
              </a:tabLst>
            </a:pPr>
            <a:r>
              <a:rPr lang="en-US" altLang="zh-CN" b="1" kern="100" dirty="0">
                <a:latin typeface="Times New Roman"/>
                <a:cs typeface="Courier New"/>
              </a:rPr>
              <a:t>3</a:t>
            </a:r>
            <a:r>
              <a:rPr lang="zh-CN" altLang="zh-CN" b="1" kern="100" dirty="0">
                <a:latin typeface="Times New Roman"/>
                <a:cs typeface="Times New Roman"/>
              </a:rPr>
              <a:t>．想一想</a:t>
            </a:r>
            <a:endParaRPr lang="zh-CN" altLang="zh-CN" sz="1050" kern="100" dirty="0">
              <a:cs typeface="Courier New"/>
            </a:endParaRPr>
          </a:p>
          <a:p>
            <a:pPr marL="266700" indent="-266700" algn="just">
              <a:tabLst>
                <a:tab pos="2700655" algn="l"/>
                <a:tab pos="5581015" algn="l"/>
              </a:tabLst>
            </a:pPr>
            <a:r>
              <a:rPr lang="zh-CN" altLang="zh-CN" b="1" kern="100" dirty="0">
                <a:latin typeface="Times New Roman"/>
                <a:cs typeface="Times New Roman"/>
              </a:rPr>
              <a:t>如图为</a:t>
            </a:r>
            <a:r>
              <a:rPr lang="en-US" altLang="zh-CN" b="1" kern="100" dirty="0">
                <a:latin typeface="Times New Roman"/>
                <a:cs typeface="Courier New"/>
              </a:rPr>
              <a:t>α</a:t>
            </a:r>
            <a:r>
              <a:rPr lang="zh-CN" altLang="zh-CN" b="1" kern="100" dirty="0">
                <a:latin typeface="Times New Roman"/>
                <a:cs typeface="Times New Roman"/>
              </a:rPr>
              <a:t>衰变、</a:t>
            </a:r>
            <a:r>
              <a:rPr lang="en-US" altLang="zh-CN" b="1" kern="100" dirty="0">
                <a:latin typeface="Times New Roman"/>
                <a:cs typeface="Courier New"/>
              </a:rPr>
              <a:t>β</a:t>
            </a:r>
            <a:r>
              <a:rPr lang="zh-CN" altLang="zh-CN" b="1" kern="100" dirty="0">
                <a:latin typeface="Times New Roman"/>
                <a:cs typeface="Times New Roman"/>
              </a:rPr>
              <a:t>衰变示意图。</a:t>
            </a:r>
            <a:endParaRPr lang="zh-CN" altLang="zh-CN" sz="1050" kern="100" dirty="0">
              <a:cs typeface="Courier New"/>
            </a:endParaRPr>
          </a:p>
          <a:p>
            <a:pPr marL="266700" indent="-266700" algn="just">
              <a:tabLst>
                <a:tab pos="2700655" algn="l"/>
                <a:tab pos="5581015" algn="l"/>
              </a:tabLst>
            </a:pPr>
            <a:endParaRPr lang="en-US" altLang="zh-CN" b="1" kern="100" dirty="0" smtClean="0">
              <a:latin typeface="Times New Roman"/>
              <a:cs typeface="Courier New"/>
            </a:endParaRPr>
          </a:p>
          <a:p>
            <a:pPr marL="266700" indent="-266700" algn="just">
              <a:tabLst>
                <a:tab pos="2700655" algn="l"/>
                <a:tab pos="5581015" algn="l"/>
              </a:tabLst>
            </a:pPr>
            <a:endParaRPr lang="en-US" altLang="zh-CN" b="1" kern="100" dirty="0" smtClean="0">
              <a:latin typeface="Times New Roman"/>
              <a:cs typeface="Courier New"/>
            </a:endParaRPr>
          </a:p>
          <a:p>
            <a:pPr marL="266700" indent="-266700" algn="just">
              <a:tabLst>
                <a:tab pos="2700655" algn="l"/>
                <a:tab pos="5581015" algn="l"/>
              </a:tabLst>
            </a:pPr>
            <a:r>
              <a:rPr lang="en-US" altLang="zh-CN" b="1" kern="100" dirty="0" smtClean="0">
                <a:latin typeface="Times New Roman"/>
                <a:cs typeface="Courier New"/>
              </a:rPr>
              <a:t>(</a:t>
            </a:r>
            <a:r>
              <a:rPr lang="en-US" altLang="zh-CN" b="1" kern="100" dirty="0">
                <a:latin typeface="Times New Roman"/>
                <a:cs typeface="Courier New"/>
              </a:rPr>
              <a:t>1)</a:t>
            </a:r>
            <a:r>
              <a:rPr lang="zh-CN" altLang="zh-CN" b="1" kern="100" dirty="0">
                <a:latin typeface="Times New Roman"/>
                <a:cs typeface="Times New Roman"/>
              </a:rPr>
              <a:t>当原子核发生</a:t>
            </a:r>
            <a:r>
              <a:rPr lang="en-US" altLang="zh-CN" b="1" kern="100" dirty="0">
                <a:latin typeface="Times New Roman"/>
                <a:cs typeface="Courier New"/>
              </a:rPr>
              <a:t>α</a:t>
            </a:r>
            <a:r>
              <a:rPr lang="zh-CN" altLang="zh-CN" b="1" kern="100" dirty="0">
                <a:latin typeface="Times New Roman"/>
                <a:cs typeface="Times New Roman"/>
              </a:rPr>
              <a:t>衰变时，原子核的质子数和中子数如何变化？为什么？</a:t>
            </a:r>
            <a:endParaRPr lang="zh-CN" altLang="zh-CN" sz="1050" kern="100" dirty="0">
              <a:cs typeface="Courier New"/>
            </a:endParaRPr>
          </a:p>
          <a:p>
            <a:pPr marL="266700" indent="-266700" algn="just">
              <a:tabLst>
                <a:tab pos="2700655" algn="l"/>
                <a:tab pos="5581015" algn="l"/>
              </a:tabLst>
            </a:pPr>
            <a:r>
              <a:rPr lang="en-US" altLang="zh-CN" b="1" kern="100" dirty="0" smtClean="0">
                <a:solidFill>
                  <a:srgbClr val="FF0000"/>
                </a:solidFill>
                <a:latin typeface="Times New Roman"/>
                <a:ea typeface="黑体"/>
                <a:cs typeface="Times New Roman"/>
              </a:rPr>
              <a:t>	</a:t>
            </a:r>
            <a:r>
              <a:rPr lang="zh-CN" altLang="zh-CN" b="1" kern="100" dirty="0" smtClean="0">
                <a:solidFill>
                  <a:srgbClr val="FF0000"/>
                </a:solidFill>
                <a:latin typeface="Times New Roman"/>
                <a:ea typeface="黑体"/>
                <a:cs typeface="Times New Roman"/>
              </a:rPr>
              <a:t>提</a:t>
            </a:r>
            <a:r>
              <a:rPr lang="zh-CN" altLang="zh-CN" b="1" kern="100" dirty="0">
                <a:solidFill>
                  <a:srgbClr val="FF0000"/>
                </a:solidFill>
                <a:latin typeface="Times New Roman"/>
                <a:ea typeface="黑体"/>
                <a:cs typeface="Times New Roman"/>
              </a:rPr>
              <a:t>示：</a:t>
            </a:r>
            <a:r>
              <a:rPr lang="en-US" altLang="zh-CN" b="1" kern="100" dirty="0">
                <a:latin typeface="Times New Roman"/>
                <a:ea typeface="楷体_GB2312"/>
                <a:cs typeface="Courier New"/>
              </a:rPr>
              <a:t>α</a:t>
            </a:r>
            <a:r>
              <a:rPr lang="zh-CN" altLang="zh-CN" b="1" kern="100" dirty="0">
                <a:latin typeface="Times New Roman"/>
                <a:ea typeface="楷体_GB2312"/>
                <a:cs typeface="Times New Roman"/>
              </a:rPr>
              <a:t>衰变时，原子核内两个质子和两个中子结合成一个</a:t>
            </a:r>
            <a:r>
              <a:rPr lang="en-US" altLang="zh-CN" b="1" kern="100" dirty="0">
                <a:latin typeface="Times New Roman"/>
                <a:ea typeface="楷体_GB2312"/>
                <a:cs typeface="Courier New"/>
              </a:rPr>
              <a:t>α</a:t>
            </a:r>
            <a:r>
              <a:rPr lang="zh-CN" altLang="zh-CN" b="1" kern="100" dirty="0">
                <a:latin typeface="Times New Roman"/>
                <a:ea typeface="楷体_GB2312"/>
                <a:cs typeface="Times New Roman"/>
              </a:rPr>
              <a:t>粒子抛射出来，则核内的中子数和质子数都减少</a:t>
            </a:r>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个。</a:t>
            </a:r>
            <a:endParaRPr lang="zh-CN" altLang="zh-CN" sz="1050" kern="100" dirty="0">
              <a:cs typeface="Courier New"/>
            </a:endParaRPr>
          </a:p>
          <a:p>
            <a:pPr marL="266700" indent="-266700" algn="just">
              <a:tabLst>
                <a:tab pos="2700655" algn="l"/>
                <a:tab pos="5581015" algn="l"/>
              </a:tabLst>
            </a:pPr>
            <a:r>
              <a:rPr lang="en-US" altLang="zh-CN" b="1" kern="100" dirty="0">
                <a:latin typeface="Times New Roman"/>
                <a:cs typeface="Courier New"/>
              </a:rPr>
              <a:t>(2)</a:t>
            </a:r>
            <a:r>
              <a:rPr lang="zh-CN" altLang="zh-CN" b="1" kern="100" dirty="0">
                <a:latin typeface="Times New Roman"/>
                <a:cs typeface="Times New Roman"/>
              </a:rPr>
              <a:t>当发生</a:t>
            </a:r>
            <a:r>
              <a:rPr lang="en-US" altLang="zh-CN" b="1" kern="100" dirty="0">
                <a:latin typeface="Times New Roman"/>
                <a:cs typeface="Courier New"/>
              </a:rPr>
              <a:t>β</a:t>
            </a:r>
            <a:r>
              <a:rPr lang="zh-CN" altLang="zh-CN" b="1" kern="100" dirty="0">
                <a:latin typeface="Times New Roman"/>
                <a:cs typeface="Times New Roman"/>
              </a:rPr>
              <a:t>衰变时，新核的核电荷数相对原来的原子核变化了多少？新核在元素周期表中的位置怎样变化？</a:t>
            </a:r>
            <a:endParaRPr lang="zh-CN" altLang="zh-CN" sz="1050" kern="100" dirty="0">
              <a:cs typeface="Courier New"/>
            </a:endParaRPr>
          </a:p>
          <a:p>
            <a:pPr marL="266700" indent="-266700" algn="just">
              <a:tabLst>
                <a:tab pos="2700655" algn="l"/>
                <a:tab pos="5581015" algn="l"/>
              </a:tabLst>
            </a:pPr>
            <a:r>
              <a:rPr lang="en-US" altLang="zh-CN" b="1" kern="100" dirty="0" smtClean="0">
                <a:solidFill>
                  <a:srgbClr val="FF0000"/>
                </a:solidFill>
                <a:latin typeface="Times New Roman"/>
                <a:ea typeface="黑体"/>
                <a:cs typeface="Times New Roman"/>
              </a:rPr>
              <a:t>	</a:t>
            </a:r>
            <a:r>
              <a:rPr lang="zh-CN" altLang="zh-CN" b="1" kern="100" dirty="0" smtClean="0">
                <a:solidFill>
                  <a:srgbClr val="FF0000"/>
                </a:solidFill>
                <a:latin typeface="Times New Roman"/>
                <a:ea typeface="黑体"/>
                <a:cs typeface="Times New Roman"/>
              </a:rPr>
              <a:t>提</a:t>
            </a:r>
            <a:r>
              <a:rPr lang="zh-CN" altLang="zh-CN" b="1" kern="100" dirty="0">
                <a:solidFill>
                  <a:srgbClr val="FF0000"/>
                </a:solidFill>
                <a:latin typeface="Times New Roman"/>
                <a:ea typeface="黑体"/>
                <a:cs typeface="Times New Roman"/>
              </a:rPr>
              <a:t>示：</a:t>
            </a:r>
            <a:r>
              <a:rPr lang="en-US" altLang="zh-CN" b="1" kern="100" dirty="0">
                <a:latin typeface="Times New Roman"/>
                <a:ea typeface="楷体_GB2312"/>
                <a:cs typeface="Courier New"/>
              </a:rPr>
              <a:t>β</a:t>
            </a:r>
            <a:r>
              <a:rPr lang="zh-CN" altLang="zh-CN" b="1" kern="100" dirty="0">
                <a:latin typeface="Times New Roman"/>
                <a:ea typeface="楷体_GB2312"/>
                <a:cs typeface="Times New Roman"/>
              </a:rPr>
              <a:t>衰变时，核内的一个中子变成一个质子留在核内，同时放出一个电子。则核电荷数增加</a:t>
            </a: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，新核在元素周期表中的位置后移一位。</a:t>
            </a:r>
            <a:endParaRPr lang="zh-CN" altLang="zh-CN" sz="1050" kern="100" dirty="0">
              <a:cs typeface="Courier New"/>
            </a:endParaRPr>
          </a:p>
          <a:p>
            <a:pPr marL="266700" indent="-266700"/>
            <a:endParaRPr lang="zh-CN" altLang="en-US" dirty="0"/>
          </a:p>
        </p:txBody>
      </p:sp>
      <p:pic>
        <p:nvPicPr>
          <p:cNvPr id="22530" name="Picture 2" descr="20XWL5-17.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376503" y="1340768"/>
            <a:ext cx="4320480" cy="1203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animEffect transition="in" filter="randombar(horizontal)">
                                      <p:cBhvr>
                                        <p:cTn id="7" dur="500"/>
                                        <p:tgtEl>
                                          <p:spTgt spid="2">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6" end="6"/>
                                            </p:txEl>
                                          </p:spTgt>
                                        </p:tgtEl>
                                        <p:attrNameLst>
                                          <p:attrName>style.visibility</p:attrName>
                                        </p:attrNameLst>
                                      </p:cBhvr>
                                      <p:to>
                                        <p:strVal val="visible"/>
                                      </p:to>
                                    </p:set>
                                    <p:animEffect transition="in" filter="randombar(horizontal)">
                                      <p:cBhvr>
                                        <p:cTn id="12" dur="500"/>
                                        <p:tgtEl>
                                          <p:spTgt spid="2">
                                            <p:txEl>
                                              <p:pRg st="6" end="6"/>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
                                            <p:txEl>
                                              <p:pRg st="7" end="7"/>
                                            </p:txEl>
                                          </p:spTgt>
                                        </p:tgtEl>
                                        <p:attrNameLst>
                                          <p:attrName>style.visibility</p:attrName>
                                        </p:attrNameLst>
                                      </p:cBhvr>
                                      <p:to>
                                        <p:strVal val="visible"/>
                                      </p:to>
                                    </p:set>
                                    <p:animEffect transition="in" filter="randombar(horizontal)">
                                      <p:cBhvr>
                                        <p:cTn id="17"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404664"/>
            <a:ext cx="10975658" cy="6264696"/>
          </a:xfrm>
        </p:spPr>
        <p:txBody>
          <a:bodyPr>
            <a:normAutofit/>
          </a:bodyPr>
          <a:lstStyle/>
          <a:p>
            <a:pPr marL="266700" indent="-266700" algn="just">
              <a:tabLst>
                <a:tab pos="2700338" algn="l"/>
                <a:tab pos="5580063" algn="l"/>
                <a:tab pos="9504363" algn="l"/>
              </a:tabLst>
            </a:pPr>
            <a:r>
              <a:rPr lang="zh-CN" altLang="zh-CN" b="1" kern="100" dirty="0">
                <a:solidFill>
                  <a:schemeClr val="accent2">
                    <a:lumMod val="50000"/>
                  </a:schemeClr>
                </a:solidFill>
                <a:latin typeface="Times New Roman"/>
                <a:ea typeface="黑体"/>
                <a:cs typeface="Times New Roman"/>
              </a:rPr>
              <a:t>二、半衰期</a:t>
            </a:r>
            <a:endParaRPr lang="zh-CN" altLang="zh-CN" sz="1050" kern="100" dirty="0">
              <a:solidFill>
                <a:schemeClr val="accent2">
                  <a:lumMod val="50000"/>
                </a:schemeClr>
              </a:solidFill>
              <a:cs typeface="Courier New"/>
            </a:endParaRPr>
          </a:p>
          <a:p>
            <a:pPr marL="266700" indent="-266700" algn="just">
              <a:tabLst>
                <a:tab pos="2700338" algn="l"/>
                <a:tab pos="5580063" algn="l"/>
                <a:tab pos="9504363" algn="l"/>
              </a:tabLst>
            </a:pPr>
            <a:r>
              <a:rPr lang="en-US" altLang="zh-CN" b="1" kern="100" dirty="0">
                <a:latin typeface="Times New Roman"/>
                <a:cs typeface="Courier New"/>
              </a:rPr>
              <a:t>1</a:t>
            </a:r>
            <a:r>
              <a:rPr lang="zh-CN" altLang="zh-CN" b="1" kern="100" dirty="0">
                <a:latin typeface="Times New Roman"/>
                <a:cs typeface="Times New Roman"/>
              </a:rPr>
              <a:t>．填一填</a:t>
            </a:r>
            <a:endParaRPr lang="zh-CN" altLang="zh-CN" sz="1050" kern="100" dirty="0">
              <a:cs typeface="Courier New"/>
            </a:endParaRPr>
          </a:p>
          <a:p>
            <a:pPr marL="266700" indent="-266700" algn="just">
              <a:tabLst>
                <a:tab pos="2700338" algn="l"/>
                <a:tab pos="5580063" algn="l"/>
                <a:tab pos="9504363" algn="l"/>
              </a:tabLst>
            </a:pPr>
            <a:r>
              <a:rPr lang="en-US" altLang="zh-CN" b="1" kern="100" dirty="0">
                <a:latin typeface="Times New Roman"/>
                <a:cs typeface="Courier New"/>
              </a:rPr>
              <a:t>(1)</a:t>
            </a:r>
            <a:r>
              <a:rPr lang="zh-CN" altLang="zh-CN" b="1" kern="100" dirty="0">
                <a:latin typeface="Times New Roman"/>
                <a:cs typeface="Times New Roman"/>
              </a:rPr>
              <a:t>定义：原子核的数目因衰变减少到原来</a:t>
            </a:r>
            <a:r>
              <a:rPr lang="zh-CN" altLang="zh-CN" b="1" kern="100" dirty="0" smtClean="0">
                <a:latin typeface="Times New Roman"/>
                <a:cs typeface="Times New Roman"/>
              </a:rPr>
              <a:t>的</a:t>
            </a:r>
            <a:r>
              <a:rPr lang="en-US" altLang="zh-CN" b="1" kern="100" dirty="0" smtClean="0">
                <a:latin typeface="Times New Roman"/>
                <a:cs typeface="Times New Roman"/>
              </a:rPr>
              <a:t>_____</a:t>
            </a:r>
            <a:r>
              <a:rPr lang="zh-CN" altLang="zh-CN" b="1" kern="100" dirty="0" smtClean="0">
                <a:latin typeface="Times New Roman"/>
                <a:cs typeface="Times New Roman"/>
              </a:rPr>
              <a:t>所</a:t>
            </a:r>
            <a:r>
              <a:rPr lang="zh-CN" altLang="zh-CN" b="1" kern="100" dirty="0">
                <a:latin typeface="Times New Roman"/>
                <a:cs typeface="Times New Roman"/>
              </a:rPr>
              <a:t>经过的时间。</a:t>
            </a:r>
            <a:endParaRPr lang="zh-CN" altLang="zh-CN" sz="1050" kern="100" dirty="0">
              <a:cs typeface="Courier New"/>
            </a:endParaRPr>
          </a:p>
          <a:p>
            <a:pPr marL="266700" indent="-266700" algn="just">
              <a:tabLst>
                <a:tab pos="2700338" algn="l"/>
                <a:tab pos="5580063" algn="l"/>
                <a:tab pos="9504363" algn="l"/>
              </a:tabLst>
            </a:pPr>
            <a:r>
              <a:rPr lang="en-US" altLang="zh-CN" b="1" kern="100" dirty="0">
                <a:latin typeface="Times New Roman"/>
                <a:cs typeface="Courier New"/>
              </a:rPr>
              <a:t>(2)</a:t>
            </a:r>
            <a:r>
              <a:rPr lang="zh-CN" altLang="zh-CN" b="1" kern="100" dirty="0">
                <a:latin typeface="Times New Roman"/>
                <a:cs typeface="Times New Roman"/>
              </a:rPr>
              <a:t>决定因素</a:t>
            </a:r>
            <a:endParaRPr lang="zh-CN" altLang="zh-CN" sz="1050" kern="100" dirty="0">
              <a:cs typeface="Courier New"/>
            </a:endParaRPr>
          </a:p>
          <a:p>
            <a:pPr marL="266700" indent="-266700" algn="just">
              <a:tabLst>
                <a:tab pos="2700338" algn="l"/>
                <a:tab pos="5580063" algn="l"/>
                <a:tab pos="9504363" algn="l"/>
              </a:tabLst>
            </a:pPr>
            <a:r>
              <a:rPr lang="en-US" altLang="zh-CN" b="1" kern="100" dirty="0" smtClean="0">
                <a:latin typeface="Times New Roman"/>
                <a:cs typeface="Times New Roman"/>
              </a:rPr>
              <a:t>	</a:t>
            </a:r>
            <a:r>
              <a:rPr lang="zh-CN" altLang="zh-CN" b="1" kern="100" dirty="0" smtClean="0">
                <a:latin typeface="Times New Roman"/>
                <a:cs typeface="Times New Roman"/>
              </a:rPr>
              <a:t>不</a:t>
            </a:r>
            <a:r>
              <a:rPr lang="zh-CN" altLang="zh-CN" b="1" kern="100" dirty="0">
                <a:latin typeface="Times New Roman"/>
                <a:cs typeface="Times New Roman"/>
              </a:rPr>
              <a:t>同的放射性元素，半衰</a:t>
            </a:r>
            <a:r>
              <a:rPr lang="zh-CN" altLang="zh-CN" b="1" kern="100" dirty="0" smtClean="0">
                <a:latin typeface="Times New Roman"/>
                <a:cs typeface="Times New Roman"/>
              </a:rPr>
              <a:t>期</a:t>
            </a:r>
            <a:r>
              <a:rPr lang="en-US" altLang="zh-CN" b="1" kern="100" dirty="0" smtClean="0">
                <a:latin typeface="Times New Roman"/>
                <a:cs typeface="Times New Roman"/>
              </a:rPr>
              <a:t>_______</a:t>
            </a:r>
            <a:r>
              <a:rPr lang="zh-CN" altLang="zh-CN" b="1" kern="100" dirty="0" smtClean="0">
                <a:latin typeface="Times New Roman"/>
                <a:cs typeface="Times New Roman"/>
              </a:rPr>
              <a:t>。</a:t>
            </a:r>
            <a:r>
              <a:rPr lang="zh-CN" altLang="zh-CN" b="1" kern="100" dirty="0">
                <a:latin typeface="Times New Roman"/>
                <a:cs typeface="Times New Roman"/>
              </a:rPr>
              <a:t>放射性元素衰变的快慢是</a:t>
            </a:r>
            <a:r>
              <a:rPr lang="zh-CN" altLang="zh-CN" b="1" kern="100" dirty="0" smtClean="0">
                <a:latin typeface="Times New Roman"/>
                <a:cs typeface="Times New Roman"/>
              </a:rPr>
              <a:t>由</a:t>
            </a:r>
            <a:r>
              <a:rPr lang="en-US" altLang="zh-CN" b="1" kern="100" dirty="0" smtClean="0">
                <a:latin typeface="Times New Roman"/>
                <a:cs typeface="Times New Roman"/>
              </a:rPr>
              <a:t>_______</a:t>
            </a:r>
            <a:r>
              <a:rPr lang="zh-CN" altLang="zh-CN" b="1" kern="100" dirty="0" smtClean="0">
                <a:latin typeface="Times New Roman"/>
                <a:cs typeface="Times New Roman"/>
              </a:rPr>
              <a:t>的</a:t>
            </a:r>
            <a:r>
              <a:rPr lang="zh-CN" altLang="zh-CN" b="1" kern="100" dirty="0">
                <a:latin typeface="Times New Roman"/>
                <a:cs typeface="Times New Roman"/>
              </a:rPr>
              <a:t>因素决定，跟原子所处的化学状态和外部条</a:t>
            </a:r>
            <a:r>
              <a:rPr lang="zh-CN" altLang="zh-CN" b="1" kern="100" dirty="0" smtClean="0">
                <a:latin typeface="Times New Roman"/>
                <a:cs typeface="Times New Roman"/>
              </a:rPr>
              <a:t>件</a:t>
            </a:r>
            <a:r>
              <a:rPr lang="en-US" altLang="zh-CN" b="1" kern="100" dirty="0" smtClean="0">
                <a:latin typeface="Times New Roman"/>
                <a:cs typeface="Times New Roman"/>
              </a:rPr>
              <a:t>______</a:t>
            </a:r>
            <a:r>
              <a:rPr lang="zh-CN" altLang="zh-CN" b="1" kern="100" dirty="0" smtClean="0">
                <a:latin typeface="Times New Roman"/>
                <a:cs typeface="Times New Roman"/>
              </a:rPr>
              <a:t>关</a:t>
            </a:r>
            <a:r>
              <a:rPr lang="zh-CN" altLang="zh-CN" b="1" kern="100" dirty="0">
                <a:latin typeface="Times New Roman"/>
                <a:cs typeface="Times New Roman"/>
              </a:rPr>
              <a:t>系。</a:t>
            </a:r>
            <a:endParaRPr lang="zh-CN" altLang="zh-CN" sz="1050" kern="100" dirty="0">
              <a:cs typeface="Courier New"/>
            </a:endParaRPr>
          </a:p>
          <a:p>
            <a:pPr marL="266700" indent="-266700" algn="just">
              <a:tabLst>
                <a:tab pos="2700338" algn="l"/>
                <a:tab pos="5580063" algn="l"/>
                <a:tab pos="9504363" algn="l"/>
              </a:tabLst>
            </a:pPr>
            <a:r>
              <a:rPr lang="en-US" altLang="zh-CN" b="1" kern="100" dirty="0">
                <a:latin typeface="Times New Roman"/>
                <a:cs typeface="Courier New"/>
              </a:rPr>
              <a:t>2</a:t>
            </a:r>
            <a:r>
              <a:rPr lang="zh-CN" altLang="zh-CN" b="1" kern="100" dirty="0">
                <a:latin typeface="Times New Roman"/>
                <a:cs typeface="Times New Roman"/>
              </a:rPr>
              <a:t>．判一判</a:t>
            </a:r>
            <a:endParaRPr lang="zh-CN" altLang="zh-CN" sz="1050" kern="100" dirty="0">
              <a:cs typeface="Courier New"/>
            </a:endParaRPr>
          </a:p>
          <a:p>
            <a:pPr marL="266700" indent="-266700" algn="just">
              <a:tabLst>
                <a:tab pos="2700338" algn="l"/>
                <a:tab pos="5580063" algn="l"/>
                <a:tab pos="9504363" algn="l"/>
              </a:tabLst>
            </a:pPr>
            <a:r>
              <a:rPr lang="en-US" altLang="zh-CN" b="1" kern="100" dirty="0">
                <a:latin typeface="Times New Roman"/>
                <a:cs typeface="Courier New"/>
              </a:rPr>
              <a:t>(1)</a:t>
            </a:r>
            <a:r>
              <a:rPr lang="zh-CN" altLang="zh-CN" b="1" kern="100" dirty="0">
                <a:latin typeface="Times New Roman"/>
                <a:cs typeface="Times New Roman"/>
              </a:rPr>
              <a:t>半衰期就是放射性元素全部衰变所用时间的一半</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marL="266700" indent="-266700" algn="just">
              <a:tabLst>
                <a:tab pos="2700338" algn="l"/>
                <a:tab pos="5580063" algn="l"/>
                <a:tab pos="9504363" algn="l"/>
              </a:tabLst>
            </a:pPr>
            <a:r>
              <a:rPr lang="en-US" altLang="zh-CN" b="1" kern="100" dirty="0">
                <a:latin typeface="Times New Roman"/>
                <a:cs typeface="Courier New"/>
              </a:rPr>
              <a:t>(2)</a:t>
            </a:r>
            <a:r>
              <a:rPr lang="zh-CN" altLang="zh-CN" b="1" kern="100" dirty="0">
                <a:latin typeface="Times New Roman"/>
                <a:cs typeface="Times New Roman"/>
              </a:rPr>
              <a:t>半衰期是放射性元素的大量原子核衰变的统计规律</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marL="266700" indent="-266700" algn="just">
              <a:tabLst>
                <a:tab pos="2700338" algn="l"/>
                <a:tab pos="5580063" algn="l"/>
                <a:tab pos="9504363" algn="l"/>
              </a:tabLst>
            </a:pPr>
            <a:r>
              <a:rPr lang="en-US" altLang="zh-CN" b="1" kern="100" dirty="0">
                <a:latin typeface="Times New Roman"/>
                <a:cs typeface="Courier New"/>
              </a:rPr>
              <a:t>(3)</a:t>
            </a:r>
            <a:r>
              <a:rPr lang="zh-CN" altLang="zh-CN" b="1" kern="100" dirty="0">
                <a:latin typeface="Times New Roman"/>
                <a:cs typeface="Times New Roman"/>
              </a:rPr>
              <a:t>对放射性元素加热时，其半衰期缩短</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a:t>
            </a:r>
            <a:r>
              <a:rPr lang="en-US" altLang="zh-CN" b="1" kern="100" dirty="0" smtClean="0">
                <a:cs typeface="Times New Roman"/>
              </a:rPr>
              <a:t>   </a:t>
            </a:r>
            <a:r>
              <a:rPr lang="en-US" altLang="zh-CN" b="1" kern="100" dirty="0" smtClean="0">
                <a:latin typeface="Times New Roman"/>
                <a:cs typeface="Courier New"/>
              </a:rPr>
              <a:t>)</a:t>
            </a:r>
            <a:endParaRPr lang="zh-CN" altLang="zh-CN" sz="1050" kern="100" dirty="0">
              <a:cs typeface="Courier New"/>
            </a:endParaRPr>
          </a:p>
          <a:p>
            <a:pPr marL="266700" indent="-266700">
              <a:tabLst>
                <a:tab pos="2700338" algn="l"/>
                <a:tab pos="5580063" algn="l"/>
                <a:tab pos="9504363" algn="l"/>
              </a:tabLst>
            </a:pPr>
            <a:endParaRPr lang="zh-CN" altLang="en-US" dirty="0"/>
          </a:p>
        </p:txBody>
      </p:sp>
      <p:sp>
        <p:nvSpPr>
          <p:cNvPr id="5" name="矩形 4"/>
          <p:cNvSpPr/>
          <p:nvPr/>
        </p:nvSpPr>
        <p:spPr>
          <a:xfrm>
            <a:off x="6529635" y="1700808"/>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一半</a:t>
            </a:r>
            <a:endParaRPr lang="zh-CN" altLang="en-US" dirty="0"/>
          </a:p>
        </p:txBody>
      </p:sp>
      <p:sp>
        <p:nvSpPr>
          <p:cNvPr id="7" name="矩形 6"/>
          <p:cNvSpPr/>
          <p:nvPr/>
        </p:nvSpPr>
        <p:spPr>
          <a:xfrm>
            <a:off x="4801443" y="2996952"/>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不同</a:t>
            </a:r>
            <a:endParaRPr lang="zh-CN" altLang="en-US" dirty="0"/>
          </a:p>
        </p:txBody>
      </p:sp>
      <p:sp>
        <p:nvSpPr>
          <p:cNvPr id="8" name="矩形 7"/>
          <p:cNvSpPr/>
          <p:nvPr/>
        </p:nvSpPr>
        <p:spPr>
          <a:xfrm>
            <a:off x="9769995" y="2993583"/>
            <a:ext cx="1112805" cy="461665"/>
          </a:xfrm>
          <a:prstGeom prst="rect">
            <a:avLst/>
          </a:prstGeom>
        </p:spPr>
        <p:txBody>
          <a:bodyPr wrap="none">
            <a:spAutoFit/>
          </a:bodyPr>
          <a:lstStyle/>
          <a:p>
            <a:r>
              <a:rPr lang="zh-CN" altLang="zh-CN" sz="2400" b="1" kern="100" dirty="0">
                <a:solidFill>
                  <a:srgbClr val="FF0000"/>
                </a:solidFill>
                <a:latin typeface="Times New Roman"/>
                <a:cs typeface="Times New Roman"/>
              </a:rPr>
              <a:t>核本身</a:t>
            </a:r>
            <a:endParaRPr lang="zh-CN" altLang="en-US" dirty="0"/>
          </a:p>
        </p:txBody>
      </p:sp>
      <p:sp>
        <p:nvSpPr>
          <p:cNvPr id="9" name="矩形 8"/>
          <p:cNvSpPr/>
          <p:nvPr/>
        </p:nvSpPr>
        <p:spPr>
          <a:xfrm>
            <a:off x="6806330" y="3543399"/>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没有</a:t>
            </a:r>
            <a:endParaRPr lang="zh-CN" altLang="en-US" dirty="0"/>
          </a:p>
        </p:txBody>
      </p:sp>
      <p:sp>
        <p:nvSpPr>
          <p:cNvPr id="10" name="矩形 9"/>
          <p:cNvSpPr/>
          <p:nvPr/>
        </p:nvSpPr>
        <p:spPr>
          <a:xfrm>
            <a:off x="10284061" y="4839543"/>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
        <p:nvSpPr>
          <p:cNvPr id="12" name="矩形 11"/>
          <p:cNvSpPr/>
          <p:nvPr/>
        </p:nvSpPr>
        <p:spPr>
          <a:xfrm>
            <a:off x="10233204" y="6063679"/>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
        <p:nvSpPr>
          <p:cNvPr id="13" name="矩形 12"/>
          <p:cNvSpPr/>
          <p:nvPr/>
        </p:nvSpPr>
        <p:spPr>
          <a:xfrm>
            <a:off x="10233542" y="5445224"/>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randombar(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randombar(horizontal)">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randombar(horizontal)">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randombar(horizontal)">
                                      <p:cBhvr>
                                        <p:cTn id="3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9" grpId="0"/>
      <p:bldP spid="10" grpId="0"/>
      <p:bldP spid="12"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96987" y="1844824"/>
            <a:ext cx="10975658" cy="3528392"/>
          </a:xfrm>
        </p:spPr>
        <p:txBody>
          <a:bodyPr/>
          <a:lstStyle/>
          <a:p>
            <a:pPr marL="452438" indent="-452438" algn="just">
              <a:lnSpc>
                <a:spcPct val="200000"/>
              </a:lnSpc>
              <a:tabLst>
                <a:tab pos="2700655" algn="l"/>
                <a:tab pos="5581015" algn="l"/>
              </a:tabLst>
            </a:pPr>
            <a:r>
              <a:rPr lang="en-US" altLang="zh-CN" b="1" kern="100" dirty="0">
                <a:latin typeface="Times New Roman"/>
                <a:cs typeface="Courier New"/>
              </a:rPr>
              <a:t>3</a:t>
            </a:r>
            <a:r>
              <a:rPr lang="zh-CN" altLang="zh-CN" b="1" kern="100" dirty="0">
                <a:latin typeface="Times New Roman"/>
                <a:cs typeface="Times New Roman"/>
              </a:rPr>
              <a:t>．想一想</a:t>
            </a:r>
            <a:endParaRPr lang="zh-CN" altLang="zh-CN" sz="1050" kern="100" dirty="0">
              <a:cs typeface="Courier New"/>
            </a:endParaRPr>
          </a:p>
          <a:p>
            <a:pPr marL="452438" indent="0" algn="just">
              <a:lnSpc>
                <a:spcPct val="200000"/>
              </a:lnSpc>
              <a:tabLst>
                <a:tab pos="2700655" algn="l"/>
                <a:tab pos="5581015" algn="l"/>
              </a:tabLst>
            </a:pPr>
            <a:r>
              <a:rPr lang="zh-CN" altLang="zh-CN" b="1" kern="100" dirty="0">
                <a:latin typeface="Times New Roman"/>
                <a:cs typeface="Times New Roman"/>
              </a:rPr>
              <a:t>有</a:t>
            </a:r>
            <a:r>
              <a:rPr lang="en-US" altLang="zh-CN" b="1" kern="100" dirty="0">
                <a:latin typeface="Times New Roman"/>
                <a:cs typeface="Courier New"/>
              </a:rPr>
              <a:t>10</a:t>
            </a:r>
            <a:r>
              <a:rPr lang="zh-CN" altLang="zh-CN" b="1" kern="100" dirty="0">
                <a:latin typeface="Times New Roman"/>
                <a:cs typeface="Times New Roman"/>
              </a:rPr>
              <a:t>个镭</a:t>
            </a:r>
            <a:r>
              <a:rPr lang="en-US" altLang="zh-CN" b="1" kern="100" dirty="0">
                <a:latin typeface="Times New Roman"/>
                <a:cs typeface="Courier New"/>
              </a:rPr>
              <a:t>226</a:t>
            </a:r>
            <a:r>
              <a:rPr lang="zh-CN" altLang="zh-CN" b="1" kern="100" dirty="0">
                <a:latin typeface="Times New Roman"/>
                <a:cs typeface="Times New Roman"/>
              </a:rPr>
              <a:t>原子核，经过一个半衰期有</a:t>
            </a:r>
            <a:r>
              <a:rPr lang="en-US" altLang="zh-CN" b="1" kern="100" dirty="0">
                <a:latin typeface="Times New Roman"/>
                <a:cs typeface="Courier New"/>
              </a:rPr>
              <a:t>5</a:t>
            </a:r>
            <a:r>
              <a:rPr lang="zh-CN" altLang="zh-CN" b="1" kern="100" dirty="0">
                <a:latin typeface="Times New Roman"/>
                <a:cs typeface="Times New Roman"/>
              </a:rPr>
              <a:t>个发生衰变，这样理解对吗？</a:t>
            </a:r>
            <a:endParaRPr lang="zh-CN" altLang="zh-CN" sz="1050" kern="100" dirty="0">
              <a:cs typeface="Courier New"/>
            </a:endParaRPr>
          </a:p>
          <a:p>
            <a:pPr marL="452438" indent="0" algn="just">
              <a:lnSpc>
                <a:spcPct val="200000"/>
              </a:lnSpc>
              <a:tabLst>
                <a:tab pos="2700655" algn="l"/>
                <a:tab pos="5581015" algn="l"/>
              </a:tabLst>
            </a:pPr>
            <a:r>
              <a:rPr lang="zh-CN" altLang="zh-CN" b="1" kern="100" dirty="0">
                <a:solidFill>
                  <a:srgbClr val="FF0000"/>
                </a:solidFill>
                <a:latin typeface="Times New Roman"/>
                <a:ea typeface="黑体"/>
                <a:cs typeface="Times New Roman"/>
              </a:rPr>
              <a:t>提示：</a:t>
            </a:r>
            <a:r>
              <a:rPr lang="zh-CN" altLang="zh-CN" b="1" kern="100" dirty="0">
                <a:latin typeface="Times New Roman"/>
                <a:ea typeface="楷体_GB2312"/>
                <a:cs typeface="Times New Roman"/>
              </a:rPr>
              <a:t>不对。</a:t>
            </a:r>
            <a:r>
              <a:rPr lang="en-US" altLang="zh-CN" b="1" kern="100" dirty="0">
                <a:latin typeface="Times New Roman"/>
                <a:ea typeface="楷体_GB2312"/>
                <a:cs typeface="Courier New"/>
              </a:rPr>
              <a:t>10</a:t>
            </a:r>
            <a:r>
              <a:rPr lang="zh-CN" altLang="zh-CN" b="1" kern="100" dirty="0">
                <a:latin typeface="Times New Roman"/>
                <a:ea typeface="楷体_GB2312"/>
                <a:cs typeface="Times New Roman"/>
              </a:rPr>
              <a:t>个原子核数目太少，它们何时衰变是不可预测的，因为衰变规律是大量原子核的统计规律。</a:t>
            </a:r>
            <a:endParaRPr lang="zh-CN" altLang="zh-CN" sz="1050" kern="100" dirty="0">
              <a:cs typeface="Courier New"/>
            </a:endParaRPr>
          </a:p>
          <a:p>
            <a:pPr marL="452438" indent="0">
              <a:lnSpc>
                <a:spcPct val="200000"/>
              </a:lnSpc>
            </a:pPr>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randombar(horizontal)">
                                      <p:cBhvr>
                                        <p:cTn id="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96987" y="902055"/>
            <a:ext cx="10975658" cy="5119233"/>
          </a:xfrm>
        </p:spPr>
        <p:txBody>
          <a:bodyPr>
            <a:normAutofit/>
          </a:bodyPr>
          <a:lstStyle/>
          <a:p>
            <a:pPr indent="612140" algn="ctr">
              <a:tabLst>
                <a:tab pos="2700655" algn="l"/>
                <a:tab pos="5581015" algn="l"/>
              </a:tabLst>
            </a:pPr>
            <a:r>
              <a:rPr lang="zh-CN" altLang="zh-CN" b="1" kern="100" dirty="0">
                <a:solidFill>
                  <a:schemeClr val="accent2">
                    <a:lumMod val="50000"/>
                  </a:schemeClr>
                </a:solidFill>
                <a:latin typeface="Times New Roman"/>
                <a:cs typeface="Times New Roman"/>
              </a:rPr>
              <a:t>探究</a:t>
            </a:r>
            <a:r>
              <a:rPr lang="en-US" altLang="zh-CN" b="1" kern="100" dirty="0">
                <a:solidFill>
                  <a:schemeClr val="accent2">
                    <a:lumMod val="50000"/>
                  </a:schemeClr>
                </a:solidFill>
                <a:latin typeface="Symbol"/>
                <a:cs typeface="Times New Roman"/>
              </a:rPr>
              <a:t>(</a:t>
            </a:r>
            <a:r>
              <a:rPr lang="zh-CN" altLang="zh-CN" b="1" kern="100" dirty="0">
                <a:solidFill>
                  <a:schemeClr val="accent2">
                    <a:lumMod val="50000"/>
                  </a:schemeClr>
                </a:solidFill>
                <a:latin typeface="Times New Roman"/>
                <a:cs typeface="Times New Roman"/>
              </a:rPr>
              <a:t>一</a:t>
            </a:r>
            <a:r>
              <a:rPr lang="en-US" altLang="zh-CN" b="1" kern="100" dirty="0">
                <a:solidFill>
                  <a:schemeClr val="accent2">
                    <a:lumMod val="50000"/>
                  </a:schemeClr>
                </a:solidFill>
                <a:latin typeface="Symbol"/>
                <a:cs typeface="Times New Roman"/>
              </a:rPr>
              <a:t>)</a:t>
            </a:r>
            <a:r>
              <a:rPr lang="zh-CN" altLang="zh-CN" b="1" kern="100" dirty="0">
                <a:solidFill>
                  <a:schemeClr val="accent2">
                    <a:lumMod val="50000"/>
                  </a:schemeClr>
                </a:solidFill>
                <a:latin typeface="Times New Roman"/>
                <a:cs typeface="Times New Roman"/>
              </a:rPr>
              <a:t>　对三种射线的理解</a:t>
            </a:r>
            <a:endParaRPr lang="zh-CN" altLang="zh-CN" sz="1050" kern="100" dirty="0">
              <a:solidFill>
                <a:schemeClr val="accent2">
                  <a:lumMod val="50000"/>
                </a:schemeClr>
              </a:solidFill>
              <a:cs typeface="Courier New"/>
            </a:endParaRPr>
          </a:p>
          <a:p>
            <a:pPr indent="612140">
              <a:tabLst>
                <a:tab pos="2700655" algn="l"/>
                <a:tab pos="5581015" algn="l"/>
              </a:tabLst>
            </a:pPr>
            <a:r>
              <a:rPr lang="en-US" altLang="zh-CN" b="1" kern="100" dirty="0">
                <a:solidFill>
                  <a:srgbClr val="006666"/>
                </a:solidFill>
                <a:latin typeface="Times New Roman"/>
                <a:ea typeface="黑体"/>
                <a:cs typeface="Courier New"/>
              </a:rPr>
              <a:t>[</a:t>
            </a:r>
            <a:r>
              <a:rPr lang="zh-CN" altLang="zh-CN" b="1" kern="100" dirty="0">
                <a:solidFill>
                  <a:srgbClr val="006666"/>
                </a:solidFill>
                <a:latin typeface="Times New Roman"/>
                <a:ea typeface="黑体"/>
                <a:cs typeface="Times New Roman"/>
              </a:rPr>
              <a:t>问题驱动</a:t>
            </a:r>
            <a:r>
              <a:rPr lang="en-US" altLang="zh-CN" b="1" kern="100" dirty="0">
                <a:solidFill>
                  <a:srgbClr val="006666"/>
                </a:solidFill>
                <a:latin typeface="Times New Roman"/>
                <a:ea typeface="黑体"/>
                <a:cs typeface="Courier New"/>
              </a:rPr>
              <a:t>]</a:t>
            </a:r>
            <a:endParaRPr lang="zh-CN" altLang="zh-CN" sz="1050" kern="100" dirty="0">
              <a:cs typeface="Courier New"/>
            </a:endParaRPr>
          </a:p>
          <a:p>
            <a:pPr indent="612140">
              <a:tabLst>
                <a:tab pos="2700655" algn="l"/>
                <a:tab pos="5581015" algn="l"/>
              </a:tabLst>
            </a:pPr>
            <a:r>
              <a:rPr lang="zh-CN" altLang="zh-CN" b="1" kern="100" dirty="0">
                <a:latin typeface="Times New Roman"/>
                <a:cs typeface="Times New Roman"/>
              </a:rPr>
              <a:t>如图为三种射线在磁场中的运动轨迹示意图。</a:t>
            </a:r>
            <a:endParaRPr lang="zh-CN" altLang="zh-CN" sz="1050" kern="100" dirty="0">
              <a:cs typeface="Courier New"/>
            </a:endParaRPr>
          </a:p>
          <a:p>
            <a:pPr indent="612140">
              <a:tabLst>
                <a:tab pos="2700655" algn="l"/>
                <a:tab pos="5581015" algn="l"/>
              </a:tabLst>
            </a:pPr>
            <a:r>
              <a:rPr lang="en-US" altLang="zh-CN" b="1" kern="100" dirty="0">
                <a:latin typeface="Times New Roman"/>
                <a:cs typeface="Courier New"/>
              </a:rPr>
              <a:t>(1)α</a:t>
            </a:r>
            <a:r>
              <a:rPr lang="zh-CN" altLang="zh-CN" b="1" kern="100" dirty="0">
                <a:latin typeface="Times New Roman"/>
                <a:cs typeface="Times New Roman"/>
              </a:rPr>
              <a:t>射线向左偏转，</a:t>
            </a:r>
            <a:r>
              <a:rPr lang="en-US" altLang="zh-CN" b="1" kern="100" dirty="0">
                <a:latin typeface="Times New Roman"/>
                <a:cs typeface="Courier New"/>
              </a:rPr>
              <a:t>β</a:t>
            </a:r>
            <a:r>
              <a:rPr lang="zh-CN" altLang="zh-CN" b="1" kern="100" dirty="0">
                <a:latin typeface="Times New Roman"/>
                <a:cs typeface="Times New Roman"/>
              </a:rPr>
              <a:t>射线向右偏转，</a:t>
            </a:r>
            <a:r>
              <a:rPr lang="en-US" altLang="zh-CN" b="1" kern="100" dirty="0">
                <a:latin typeface="Times New Roman"/>
                <a:cs typeface="Courier New"/>
              </a:rPr>
              <a:t>γ</a:t>
            </a:r>
            <a:r>
              <a:rPr lang="zh-CN" altLang="zh-CN" b="1" kern="100" dirty="0">
                <a:latin typeface="Times New Roman"/>
                <a:cs typeface="Times New Roman"/>
              </a:rPr>
              <a:t>射线不偏转说明了什么？</a:t>
            </a:r>
            <a:endParaRPr lang="zh-CN" altLang="zh-CN" sz="1050" kern="100" dirty="0">
              <a:cs typeface="Courier New"/>
            </a:endParaRPr>
          </a:p>
          <a:p>
            <a:pPr indent="612140">
              <a:tabLst>
                <a:tab pos="2700655" algn="l"/>
                <a:tab pos="5581015" algn="l"/>
              </a:tabLst>
            </a:pPr>
            <a:r>
              <a:rPr lang="zh-CN" altLang="zh-CN" b="1" kern="100" dirty="0">
                <a:solidFill>
                  <a:srgbClr val="FF0000"/>
                </a:solidFill>
                <a:latin typeface="Times New Roman"/>
                <a:ea typeface="黑体"/>
                <a:cs typeface="Times New Roman"/>
              </a:rPr>
              <a:t>提示：</a:t>
            </a:r>
            <a:r>
              <a:rPr lang="zh-CN" altLang="zh-CN" b="1" kern="100" dirty="0">
                <a:latin typeface="Times New Roman"/>
                <a:ea typeface="楷体_GB2312"/>
                <a:cs typeface="Times New Roman"/>
              </a:rPr>
              <a:t>说明</a:t>
            </a:r>
            <a:r>
              <a:rPr lang="en-US" altLang="zh-CN" b="1" kern="100" dirty="0">
                <a:latin typeface="Times New Roman"/>
                <a:ea typeface="楷体_GB2312"/>
                <a:cs typeface="Courier New"/>
              </a:rPr>
              <a:t>α</a:t>
            </a:r>
            <a:r>
              <a:rPr lang="zh-CN" altLang="zh-CN" b="1" kern="100" dirty="0">
                <a:latin typeface="Times New Roman"/>
                <a:ea typeface="楷体_GB2312"/>
                <a:cs typeface="Times New Roman"/>
              </a:rPr>
              <a:t>射线带正电，</a:t>
            </a:r>
            <a:r>
              <a:rPr lang="en-US" altLang="zh-CN" b="1" kern="100" dirty="0">
                <a:latin typeface="Times New Roman"/>
                <a:ea typeface="楷体_GB2312"/>
                <a:cs typeface="Courier New"/>
              </a:rPr>
              <a:t>β</a:t>
            </a:r>
            <a:r>
              <a:rPr lang="zh-CN" altLang="zh-CN" b="1" kern="100" dirty="0">
                <a:latin typeface="Times New Roman"/>
                <a:ea typeface="楷体_GB2312"/>
                <a:cs typeface="Times New Roman"/>
              </a:rPr>
              <a:t>射线带负电，</a:t>
            </a:r>
            <a:r>
              <a:rPr lang="en-US" altLang="zh-CN" b="1" kern="100" dirty="0">
                <a:latin typeface="Times New Roman"/>
                <a:ea typeface="楷体_GB2312"/>
                <a:cs typeface="Courier New"/>
              </a:rPr>
              <a:t>γ</a:t>
            </a:r>
            <a:r>
              <a:rPr lang="zh-CN" altLang="zh-CN" b="1" kern="100" dirty="0">
                <a:latin typeface="Times New Roman"/>
                <a:ea typeface="楷体_GB2312"/>
                <a:cs typeface="Times New Roman"/>
              </a:rPr>
              <a:t>射线不带电。</a:t>
            </a:r>
            <a:endParaRPr lang="zh-CN" altLang="zh-CN" sz="1050" kern="100" dirty="0">
              <a:cs typeface="Courier New"/>
            </a:endParaRPr>
          </a:p>
          <a:p>
            <a:pPr indent="612140">
              <a:tabLst>
                <a:tab pos="2700655" algn="l"/>
                <a:tab pos="5581015" algn="l"/>
              </a:tabLst>
            </a:pPr>
            <a:r>
              <a:rPr lang="en-US" altLang="zh-CN" b="1" kern="100" dirty="0">
                <a:latin typeface="Times New Roman"/>
                <a:cs typeface="Courier New"/>
              </a:rPr>
              <a:t>(2)α</a:t>
            </a:r>
            <a:r>
              <a:rPr lang="zh-CN" altLang="zh-CN" b="1" kern="100" dirty="0">
                <a:latin typeface="Times New Roman"/>
                <a:cs typeface="Times New Roman"/>
              </a:rPr>
              <a:t>粒子的速度约为</a:t>
            </a:r>
            <a:r>
              <a:rPr lang="en-US" altLang="zh-CN" b="1" kern="100" dirty="0">
                <a:latin typeface="Times New Roman"/>
                <a:cs typeface="Courier New"/>
              </a:rPr>
              <a:t>β</a:t>
            </a:r>
            <a:r>
              <a:rPr lang="zh-CN" altLang="zh-CN" b="1" kern="100" dirty="0">
                <a:latin typeface="Times New Roman"/>
                <a:cs typeface="Times New Roman"/>
              </a:rPr>
              <a:t>粒子速度的十分之一，但</a:t>
            </a:r>
            <a:r>
              <a:rPr lang="en-US" altLang="zh-CN" b="1" kern="100" dirty="0">
                <a:latin typeface="Times New Roman"/>
                <a:cs typeface="Courier New"/>
              </a:rPr>
              <a:t>α</a:t>
            </a:r>
            <a:r>
              <a:rPr lang="zh-CN" altLang="zh-CN" b="1" kern="100" dirty="0">
                <a:latin typeface="Times New Roman"/>
                <a:cs typeface="Times New Roman"/>
              </a:rPr>
              <a:t>射线的偏转半径大于</a:t>
            </a:r>
            <a:r>
              <a:rPr lang="en-US" altLang="zh-CN" b="1" kern="100" dirty="0">
                <a:latin typeface="Times New Roman"/>
                <a:cs typeface="Courier New"/>
              </a:rPr>
              <a:t>β</a:t>
            </a:r>
            <a:r>
              <a:rPr lang="zh-CN" altLang="zh-CN" b="1" kern="100" dirty="0">
                <a:latin typeface="Times New Roman"/>
                <a:cs typeface="Times New Roman"/>
              </a:rPr>
              <a:t>射线的偏转半径说明什么问题？</a:t>
            </a:r>
            <a:endParaRPr lang="zh-CN" altLang="zh-CN" sz="1050" kern="100" dirty="0">
              <a:cs typeface="Courier New"/>
            </a:endParaRPr>
          </a:p>
          <a:p>
            <a:pPr indent="612140" algn="just">
              <a:tabLst>
                <a:tab pos="2700655" algn="l"/>
                <a:tab pos="5581015" algn="l"/>
              </a:tabLst>
            </a:pPr>
            <a:r>
              <a:rPr lang="zh-CN" altLang="zh-CN" b="1" kern="100" dirty="0">
                <a:solidFill>
                  <a:srgbClr val="FF0000"/>
                </a:solidFill>
                <a:latin typeface="Times New Roman"/>
                <a:ea typeface="黑体"/>
                <a:cs typeface="Times New Roman"/>
              </a:rPr>
              <a:t>提示：</a:t>
            </a:r>
            <a:r>
              <a:rPr lang="zh-CN" altLang="zh-CN" b="1" kern="100" dirty="0">
                <a:latin typeface="Times New Roman"/>
                <a:ea typeface="楷体_GB2312"/>
                <a:cs typeface="Times New Roman"/>
              </a:rPr>
              <a:t>说明</a:t>
            </a:r>
            <a:r>
              <a:rPr lang="en-US" altLang="zh-CN" b="1" kern="100" dirty="0">
                <a:latin typeface="Times New Roman"/>
                <a:ea typeface="楷体_GB2312"/>
                <a:cs typeface="Courier New"/>
              </a:rPr>
              <a:t>α</a:t>
            </a:r>
            <a:r>
              <a:rPr lang="zh-CN" altLang="zh-CN" b="1" kern="100" dirty="0">
                <a:latin typeface="Times New Roman"/>
                <a:ea typeface="楷体_GB2312"/>
                <a:cs typeface="Times New Roman"/>
              </a:rPr>
              <a:t>射线比荷小于</a:t>
            </a:r>
            <a:r>
              <a:rPr lang="en-US" altLang="zh-CN" b="1" kern="100" dirty="0">
                <a:latin typeface="Times New Roman"/>
                <a:ea typeface="楷体_GB2312"/>
                <a:cs typeface="Courier New"/>
              </a:rPr>
              <a:t>β</a:t>
            </a:r>
            <a:r>
              <a:rPr lang="zh-CN" altLang="zh-CN" b="1" kern="100" dirty="0">
                <a:latin typeface="Times New Roman"/>
                <a:ea typeface="楷体_GB2312"/>
                <a:cs typeface="Times New Roman"/>
              </a:rPr>
              <a:t>射线的比荷。</a:t>
            </a:r>
            <a:r>
              <a:rPr lang="zh-CN" altLang="zh-CN" b="1" kern="100" dirty="0">
                <a:latin typeface="Times New Roman"/>
                <a:cs typeface="Times New Roman"/>
              </a:rPr>
              <a:t>　　　　</a:t>
            </a:r>
            <a:r>
              <a:rPr lang="en-US" altLang="zh-CN" b="1" kern="100" dirty="0">
                <a:latin typeface="Times New Roman"/>
                <a:cs typeface="Courier New"/>
              </a:rPr>
              <a:t> </a:t>
            </a:r>
            <a:endParaRPr lang="zh-CN" altLang="zh-CN" sz="1050" kern="100" dirty="0">
              <a:cs typeface="Courier New"/>
            </a:endParaRPr>
          </a:p>
        </p:txBody>
      </p:sp>
      <p:pic>
        <p:nvPicPr>
          <p:cNvPr id="4098" name="Picture 2" descr="新课程学案2探究新知能.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009355" y="332656"/>
            <a:ext cx="4680520" cy="569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3" descr="F:\粤教版物理选择性必修第三册\21XRJWL5-1.TIF"/>
          <p:cNvPicPr>
            <a:picLocks noChangeAspect="1" noChangeArrowheads="1"/>
          </p:cNvPicPr>
          <p:nvPr/>
        </p:nvPicPr>
        <p:blipFill>
          <a:blip r:embed="rId4" r:link="rId5" cstate="print">
            <a:extLst>
              <a:ext uri="{28A0092B-C50C-407E-A947-70E740481C1C}">
                <a14:useLocalDpi xmlns:a14="http://schemas.microsoft.com/office/drawing/2010/main" val="0"/>
              </a:ext>
            </a:extLst>
          </a:blip>
          <a:srcRect/>
          <a:stretch>
            <a:fillRect/>
          </a:stretch>
        </p:blipFill>
        <p:spPr bwMode="auto">
          <a:xfrm>
            <a:off x="9914011" y="1988840"/>
            <a:ext cx="1512168" cy="1433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Effect transition="in" filter="randombar(horizontal)">
                                      <p:cBhvr>
                                        <p:cTn id="7" dur="500"/>
                                        <p:tgtEl>
                                          <p:spTgt spid="2">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5" end="5"/>
                                            </p:txEl>
                                          </p:spTgt>
                                        </p:tgtEl>
                                        <p:attrNameLst>
                                          <p:attrName>style.visibility</p:attrName>
                                        </p:attrNameLst>
                                      </p:cBhvr>
                                      <p:to>
                                        <p:strVal val="visible"/>
                                      </p:to>
                                    </p:set>
                                    <p:animEffect transition="in" filter="randombar(horizontal)">
                                      <p:cBhvr>
                                        <p:cTn id="12" dur="500"/>
                                        <p:tgtEl>
                                          <p:spTgt spid="2">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animEffect transition="in" filter="randombar(horizontal)">
                                      <p:cBhvr>
                                        <p:cTn id="17"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548680"/>
            <a:ext cx="10975658" cy="4464498"/>
          </a:xfrm>
        </p:spPr>
        <p:txBody>
          <a:bodyPr/>
          <a:lstStyle/>
          <a:p>
            <a:pPr indent="0" algn="ctr">
              <a:tabLst>
                <a:tab pos="2700655" algn="l"/>
                <a:tab pos="5581015" algn="l"/>
              </a:tabLst>
            </a:pPr>
            <a:r>
              <a:rPr lang="en-US" altLang="zh-CN" b="1" kern="100" dirty="0">
                <a:solidFill>
                  <a:srgbClr val="006666"/>
                </a:solidFill>
                <a:latin typeface="IPAPANNEW"/>
                <a:ea typeface="黑体"/>
                <a:cs typeface="Times New Roman"/>
              </a:rPr>
              <a:t>[</a:t>
            </a:r>
            <a:r>
              <a:rPr lang="zh-CN" altLang="zh-CN" b="1" kern="100" dirty="0">
                <a:solidFill>
                  <a:srgbClr val="006666"/>
                </a:solidFill>
                <a:latin typeface="IPAPANNEW"/>
                <a:ea typeface="黑体"/>
                <a:cs typeface="Times New Roman"/>
              </a:rPr>
              <a:t>重难释解</a:t>
            </a:r>
            <a:r>
              <a:rPr lang="en-US" altLang="zh-CN" b="1" kern="100" dirty="0">
                <a:solidFill>
                  <a:srgbClr val="006666"/>
                </a:solidFill>
                <a:latin typeface="IPAPANNEW"/>
                <a:ea typeface="黑体"/>
                <a:cs typeface="Times New Roman"/>
              </a:rPr>
              <a:t>]</a:t>
            </a:r>
            <a:endParaRPr lang="zh-CN" altLang="zh-CN" sz="1050" kern="100" dirty="0">
              <a:cs typeface="Courier New"/>
            </a:endParaRPr>
          </a:p>
          <a:p>
            <a:pPr indent="0" algn="just">
              <a:tabLst>
                <a:tab pos="2700655" algn="l"/>
                <a:tab pos="5581015" algn="l"/>
              </a:tabLst>
            </a:pPr>
            <a:r>
              <a:rPr lang="en-US" altLang="zh-CN" b="1" kern="100" dirty="0">
                <a:latin typeface="Times New Roman"/>
                <a:ea typeface="黑体"/>
                <a:cs typeface="Courier New"/>
              </a:rPr>
              <a:t>1</a:t>
            </a:r>
            <a:r>
              <a:rPr lang="zh-CN" altLang="zh-CN" b="1" kern="100" dirty="0">
                <a:latin typeface="Times New Roman"/>
                <a:cs typeface="Times New Roman"/>
              </a:rPr>
              <a:t>．</a:t>
            </a:r>
            <a:r>
              <a:rPr lang="en-US" altLang="zh-CN" b="1" kern="100" dirty="0">
                <a:latin typeface="Times New Roman"/>
                <a:ea typeface="黑体"/>
                <a:cs typeface="Courier New"/>
              </a:rPr>
              <a:t>α</a:t>
            </a:r>
            <a:r>
              <a:rPr lang="zh-CN" altLang="zh-CN" b="1" kern="100" dirty="0">
                <a:latin typeface="Times New Roman"/>
                <a:ea typeface="黑体"/>
                <a:cs typeface="Times New Roman"/>
              </a:rPr>
              <a:t>、</a:t>
            </a:r>
            <a:r>
              <a:rPr lang="en-US" altLang="zh-CN" b="1" kern="100" dirty="0">
                <a:latin typeface="Times New Roman"/>
                <a:ea typeface="黑体"/>
                <a:cs typeface="Courier New"/>
              </a:rPr>
              <a:t>β</a:t>
            </a:r>
            <a:r>
              <a:rPr lang="zh-CN" altLang="zh-CN" b="1" kern="100" dirty="0">
                <a:latin typeface="Times New Roman"/>
                <a:ea typeface="黑体"/>
                <a:cs typeface="Times New Roman"/>
              </a:rPr>
              <a:t>、</a:t>
            </a:r>
            <a:r>
              <a:rPr lang="en-US" altLang="zh-CN" b="1" kern="100" dirty="0">
                <a:latin typeface="Times New Roman"/>
                <a:ea typeface="黑体"/>
                <a:cs typeface="Courier New"/>
              </a:rPr>
              <a:t>γ</a:t>
            </a:r>
            <a:r>
              <a:rPr lang="zh-CN" altLang="zh-CN" b="1" kern="100" dirty="0">
                <a:latin typeface="Times New Roman"/>
                <a:ea typeface="黑体"/>
                <a:cs typeface="Times New Roman"/>
              </a:rPr>
              <a:t>射线的比较</a:t>
            </a:r>
            <a:endParaRPr lang="zh-CN" altLang="zh-CN" sz="1050" kern="100" dirty="0">
              <a:cs typeface="Courier New"/>
            </a:endParaRPr>
          </a:p>
        </p:txBody>
      </p:sp>
      <p:graphicFrame>
        <p:nvGraphicFramePr>
          <p:cNvPr id="3" name="对象 2"/>
          <p:cNvGraphicFramePr>
            <a:graphicFrameLocks noChangeAspect="1"/>
          </p:cNvGraphicFramePr>
          <p:nvPr>
            <p:extLst>
              <p:ext uri="{D42A27DB-BD31-4B8C-83A1-F6EECF244321}">
                <p14:modId xmlns:p14="http://schemas.microsoft.com/office/powerpoint/2010/main" val="1651170835"/>
              </p:ext>
            </p:extLst>
          </p:nvPr>
        </p:nvGraphicFramePr>
        <p:xfrm>
          <a:off x="588887" y="2041103"/>
          <a:ext cx="10909300" cy="4340225"/>
        </p:xfrm>
        <a:graphic>
          <a:graphicData uri="http://schemas.openxmlformats.org/presentationml/2006/ole">
            <mc:AlternateContent xmlns:mc="http://schemas.openxmlformats.org/markup-compatibility/2006">
              <mc:Choice xmlns:v="urn:schemas-microsoft-com:vml" Requires="v">
                <p:oleObj spid="_x0000_s6166" name="文档" r:id="rId3" imgW="11031443" imgH="4379664" progId="Word.Document.12">
                  <p:embed/>
                </p:oleObj>
              </mc:Choice>
              <mc:Fallback>
                <p:oleObj name="文档" r:id="rId3" imgW="11031443" imgH="4379664" progId="Word.Document.12">
                  <p:embed/>
                  <p:pic>
                    <p:nvPicPr>
                      <p:cNvPr id="0" name=""/>
                      <p:cNvPicPr/>
                      <p:nvPr/>
                    </p:nvPicPr>
                    <p:blipFill>
                      <a:blip r:embed="rId4"/>
                      <a:stretch>
                        <a:fillRect/>
                      </a:stretch>
                    </p:blipFill>
                    <p:spPr>
                      <a:xfrm>
                        <a:off x="588887" y="2041103"/>
                        <a:ext cx="10909300" cy="4340225"/>
                      </a:xfrm>
                      <a:prstGeom prst="rect">
                        <a:avLst/>
                      </a:prstGeom>
                    </p:spPr>
                  </p:pic>
                </p:oleObj>
              </mc:Fallback>
            </mc:AlternateContent>
          </a:graphicData>
        </a:graphic>
      </p:graphicFrame>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484469401"/>
              </p:ext>
            </p:extLst>
          </p:nvPr>
        </p:nvGraphicFramePr>
        <p:xfrm>
          <a:off x="841003" y="692696"/>
          <a:ext cx="10301287" cy="5507037"/>
        </p:xfrm>
        <a:graphic>
          <a:graphicData uri="http://schemas.openxmlformats.org/presentationml/2006/ole">
            <mc:AlternateContent xmlns:mc="http://schemas.openxmlformats.org/markup-compatibility/2006">
              <mc:Choice xmlns:v="urn:schemas-microsoft-com:vml" Requires="v">
                <p:oleObj spid="_x0000_s7190" name="文档" r:id="rId3" imgW="10485788" imgH="5547286" progId="Word.Document.12">
                  <p:embed/>
                </p:oleObj>
              </mc:Choice>
              <mc:Fallback>
                <p:oleObj name="文档" r:id="rId3" imgW="10485788" imgH="5547286" progId="Word.Document.12">
                  <p:embed/>
                  <p:pic>
                    <p:nvPicPr>
                      <p:cNvPr id="0" name=""/>
                      <p:cNvPicPr/>
                      <p:nvPr/>
                    </p:nvPicPr>
                    <p:blipFill>
                      <a:blip r:embed="rId4"/>
                      <a:stretch>
                        <a:fillRect/>
                      </a:stretch>
                    </p:blipFill>
                    <p:spPr>
                      <a:xfrm>
                        <a:off x="841003" y="692696"/>
                        <a:ext cx="10301287" cy="5507037"/>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334</TotalTime>
  <Words>1586</Words>
  <Application>Microsoft Office PowerPoint</Application>
  <PresentationFormat>自定义</PresentationFormat>
  <Paragraphs>141</Paragraphs>
  <Slides>32</Slides>
  <Notes>1</Notes>
  <HiddenSlides>0</HiddenSlides>
  <MMClips>0</MMClips>
  <ScaleCrop>false</ScaleCrop>
  <HeadingPairs>
    <vt:vector size="6" baseType="variant">
      <vt:variant>
        <vt:lpstr>主题</vt:lpstr>
      </vt:variant>
      <vt:variant>
        <vt:i4>1</vt:i4>
      </vt:variant>
      <vt:variant>
        <vt:lpstr>嵌入 OLE 服务器</vt:lpstr>
      </vt:variant>
      <vt:variant>
        <vt:i4>2</vt:i4>
      </vt:variant>
      <vt:variant>
        <vt:lpstr>幻灯片标题</vt:lpstr>
      </vt:variant>
      <vt:variant>
        <vt:i4>32</vt:i4>
      </vt:variant>
    </vt:vector>
  </HeadingPairs>
  <TitlesOfParts>
    <vt:vector size="35" baseType="lpstr">
      <vt:lpstr>Office 主题​​</vt:lpstr>
      <vt:lpstr>文档</vt:lpstr>
      <vt:lpstr>Microsoft Word Document</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xb21cn</dc:creator>
  <cp:lastModifiedBy>xb21cn</cp:lastModifiedBy>
  <cp:revision>60</cp:revision>
  <dcterms:created xsi:type="dcterms:W3CDTF">2021-04-02T06:41:31Z</dcterms:created>
  <dcterms:modified xsi:type="dcterms:W3CDTF">2025-11-05T02:43:26Z</dcterms:modified>
</cp:coreProperties>
</file>