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60" r:id="rId2"/>
    <p:sldId id="266" r:id="rId3"/>
    <p:sldId id="267" r:id="rId4"/>
    <p:sldId id="289" r:id="rId5"/>
    <p:sldId id="290" r:id="rId6"/>
    <p:sldId id="291" r:id="rId7"/>
    <p:sldId id="292" r:id="rId8"/>
    <p:sldId id="293" r:id="rId9"/>
    <p:sldId id="294" r:id="rId10"/>
    <p:sldId id="295" r:id="rId11"/>
    <p:sldId id="296" r:id="rId12"/>
    <p:sldId id="297" r:id="rId13"/>
    <p:sldId id="298" r:id="rId14"/>
    <p:sldId id="299" r:id="rId15"/>
    <p:sldId id="300" r:id="rId16"/>
    <p:sldId id="301" r:id="rId17"/>
    <p:sldId id="302" r:id="rId18"/>
    <p:sldId id="303" r:id="rId19"/>
    <p:sldId id="304" r:id="rId20"/>
    <p:sldId id="305" r:id="rId21"/>
    <p:sldId id="306" r:id="rId22"/>
    <p:sldId id="307" r:id="rId23"/>
    <p:sldId id="308" r:id="rId24"/>
    <p:sldId id="309" r:id="rId25"/>
    <p:sldId id="310" r:id="rId26"/>
    <p:sldId id="311" r:id="rId27"/>
    <p:sldId id="312" r:id="rId28"/>
    <p:sldId id="313" r:id="rId29"/>
    <p:sldId id="334" r:id="rId30"/>
    <p:sldId id="314" r:id="rId31"/>
    <p:sldId id="315" r:id="rId32"/>
    <p:sldId id="316" r:id="rId33"/>
    <p:sldId id="317" r:id="rId34"/>
    <p:sldId id="318" r:id="rId35"/>
    <p:sldId id="319" r:id="rId36"/>
    <p:sldId id="320" r:id="rId37"/>
    <p:sldId id="321" r:id="rId38"/>
    <p:sldId id="322" r:id="rId39"/>
    <p:sldId id="323" r:id="rId40"/>
    <p:sldId id="324" r:id="rId41"/>
    <p:sldId id="325" r:id="rId42"/>
    <p:sldId id="326" r:id="rId43"/>
    <p:sldId id="327" r:id="rId44"/>
    <p:sldId id="328" r:id="rId45"/>
    <p:sldId id="329" r:id="rId46"/>
    <p:sldId id="330" r:id="rId47"/>
    <p:sldId id="331" r:id="rId48"/>
    <p:sldId id="332" r:id="rId49"/>
    <p:sldId id="333" r:id="rId50"/>
    <p:sldId id="288" r:id="rId51"/>
    <p:sldId id="287" r:id="rId52"/>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2" autoAdjust="0"/>
    <p:restoredTop sz="94607" autoAdjust="0"/>
  </p:normalViewPr>
  <p:slideViewPr>
    <p:cSldViewPr>
      <p:cViewPr varScale="1">
        <p:scale>
          <a:sx n="105" d="100"/>
          <a:sy n="105" d="100"/>
        </p:scale>
        <p:origin x="-666" y="-84"/>
      </p:cViewPr>
      <p:guideLst>
        <p:guide orient="horz" pos="2160"/>
        <p:guide pos="3841"/>
      </p:guideLst>
    </p:cSldViewPr>
  </p:slideViewPr>
  <p:outlineViewPr>
    <p:cViewPr>
      <p:scale>
        <a:sx n="33" d="100"/>
        <a:sy n="33" d="100"/>
      </p:scale>
      <p:origin x="96" y="869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image" Target="../media/image19.e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image" Target="../media/image2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image" Target="../media/image30.e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image" Target="../media/image32.e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image" Target="../media/image34.e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image" Target="../media/image37.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40.emf"/></Relationships>
</file>

<file path=ppt/drawings/_rels/vmlDrawing19.v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image" Target="../media/image4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43.emf"/></Relationships>
</file>

<file path=ppt/drawings/_rels/vmlDrawing21.v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image" Target="../media/image45.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47.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48.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49.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50.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9.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image" Target="../media/image15.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307C53-A15A-4DEC-9E72-8BEB40FDE1C2}" type="datetimeFigureOut">
              <a:rPr lang="zh-CN" altLang="en-US" smtClean="0"/>
              <a:t>2026-1-28</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C1EF30-7B0C-4F2D-A5CA-1454F4965A54}" type="slidenum">
              <a:rPr lang="zh-CN" altLang="en-US" smtClean="0"/>
              <a:t>‹#›</a:t>
            </a:fld>
            <a:endParaRPr lang="zh-CN" altLang="en-US"/>
          </a:p>
        </p:txBody>
      </p:sp>
    </p:spTree>
    <p:extLst>
      <p:ext uri="{BB962C8B-B14F-4D97-AF65-F5344CB8AC3E}">
        <p14:creationId xmlns:p14="http://schemas.microsoft.com/office/powerpoint/2010/main" val="2572868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50</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96752"/>
            <a:ext cx="10975658" cy="4464498"/>
          </a:xfrm>
        </p:spPr>
        <p:txBody>
          <a:bodyPr>
            <a:normAutofit/>
          </a:bodyPr>
          <a:lstStyle>
            <a:lvl1pPr marL="0" indent="719138">
              <a:lnSpc>
                <a:spcPct val="150000"/>
              </a:lnSpc>
              <a:buFontTx/>
              <a:buNone/>
              <a:defRPr sz="2400">
                <a:latin typeface="+mj-ea"/>
                <a:ea typeface="+mj-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dirty="0"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dirty="0" smtClean="0"/>
              <a:t>单击此处编辑母版标题样式</a:t>
            </a:r>
            <a:endParaRPr lang="zh-CN" altLang="en-US" dirty="0"/>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2026-1-28</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package" Target="../embeddings/Microsoft_Word_Document10101010101010.docx"/><Relationship Id="rId3" Type="http://schemas.openxmlformats.org/officeDocument/2006/relationships/image" Target="../media/image12.png"/><Relationship Id="rId7" Type="http://schemas.openxmlformats.org/officeDocument/2006/relationships/oleObject" Target="../embeddings/oleObject10.bin"/><Relationship Id="rId2" Type="http://schemas.openxmlformats.org/officeDocument/2006/relationships/slideLayout" Target="../slideLayouts/slideLayout1.xml"/><Relationship Id="rId1" Type="http://schemas.openxmlformats.org/officeDocument/2006/relationships/vmlDrawing" Target="../drawings/vmlDrawing6.vml"/><Relationship Id="rId6" Type="http://schemas.openxmlformats.org/officeDocument/2006/relationships/image" Target="21XRJWL5-20.TIF" TargetMode="External"/><Relationship Id="rId5" Type="http://schemas.openxmlformats.org/officeDocument/2006/relationships/image" Target="../media/image13.png"/><Relationship Id="rId4" Type="http://schemas.openxmlformats.org/officeDocument/2006/relationships/image" Target="&#26032;&#35838;&#31243;&#23398;&#26696;2&#25506;&#31350;&#26032;&#30693;&#33021;.TIF" TargetMode="External"/><Relationship Id="rId9" Type="http://schemas.openxmlformats.org/officeDocument/2006/relationships/image" Target="../media/image11.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1.xml"/><Relationship Id="rId1" Type="http://schemas.openxmlformats.org/officeDocument/2006/relationships/vmlDrawing" Target="../drawings/vmlDrawing7.vml"/><Relationship Id="rId5" Type="http://schemas.openxmlformats.org/officeDocument/2006/relationships/image" Target="../media/image14.emf"/><Relationship Id="rId4" Type="http://schemas.openxmlformats.org/officeDocument/2006/relationships/package" Target="../embeddings/Microsoft_Word_Document11111111111111.docx"/></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oleObject" Target="../embeddings/oleObject12.bin"/><Relationship Id="rId7" Type="http://schemas.openxmlformats.org/officeDocument/2006/relationships/package" Target="../embeddings/Microsoft_Word_Document13131313131313.docx"/><Relationship Id="rId2" Type="http://schemas.openxmlformats.org/officeDocument/2006/relationships/slideLayout" Target="../slideLayouts/slideLayout1.xml"/><Relationship Id="rId1" Type="http://schemas.openxmlformats.org/officeDocument/2006/relationships/vmlDrawing" Target="../drawings/vmlDrawing8.vml"/><Relationship Id="rId6" Type="http://schemas.openxmlformats.org/officeDocument/2006/relationships/oleObject" Target="../embeddings/oleObject13.bin"/><Relationship Id="rId5" Type="http://schemas.openxmlformats.org/officeDocument/2006/relationships/image" Target="../media/image15.emf"/><Relationship Id="rId4" Type="http://schemas.openxmlformats.org/officeDocument/2006/relationships/package" Target="../embeddings/Microsoft_Word_Document12121212121212.docx"/></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1.xml"/><Relationship Id="rId1" Type="http://schemas.openxmlformats.org/officeDocument/2006/relationships/vmlDrawing" Target="../drawings/vmlDrawing9.vml"/><Relationship Id="rId5" Type="http://schemas.openxmlformats.org/officeDocument/2006/relationships/image" Target="../media/image17.emf"/><Relationship Id="rId4" Type="http://schemas.openxmlformats.org/officeDocument/2006/relationships/package" Target="../embeddings/Microsoft_Word_Document14141414141414.docx"/></Relationships>
</file>

<file path=ppt/slides/_rels/slide16.xml.rels><?xml version="1.0" encoding="UTF-8" standalone="yes"?>
<Relationships xmlns="http://schemas.openxmlformats.org/package/2006/relationships"><Relationship Id="rId3" Type="http://schemas.openxmlformats.org/officeDocument/2006/relationships/image" Target="&#35299;&#39064;&#38182;&#22218;2.tif" TargetMode="External"/><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20.emf"/><Relationship Id="rId3" Type="http://schemas.openxmlformats.org/officeDocument/2006/relationships/oleObject" Target="../embeddings/oleObject15.bin"/><Relationship Id="rId7" Type="http://schemas.openxmlformats.org/officeDocument/2006/relationships/package" Target="../embeddings/Microsoft_Word_Document16161616161616.docx"/><Relationship Id="rId2" Type="http://schemas.openxmlformats.org/officeDocument/2006/relationships/slideLayout" Target="../slideLayouts/slideLayout1.xml"/><Relationship Id="rId1" Type="http://schemas.openxmlformats.org/officeDocument/2006/relationships/vmlDrawing" Target="../drawings/vmlDrawing10.vml"/><Relationship Id="rId6" Type="http://schemas.openxmlformats.org/officeDocument/2006/relationships/oleObject" Target="../embeddings/oleObject16.bin"/><Relationship Id="rId5" Type="http://schemas.openxmlformats.org/officeDocument/2006/relationships/image" Target="../media/image19.emf"/><Relationship Id="rId4" Type="http://schemas.openxmlformats.org/officeDocument/2006/relationships/package" Target="../embeddings/Microsoft_Word_Document15151515151515.docx"/></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oleObject" Target="../embeddings/oleObject17.bin"/><Relationship Id="rId7" Type="http://schemas.openxmlformats.org/officeDocument/2006/relationships/package" Target="../embeddings/Microsoft_Word_Document18181818181818.docx"/><Relationship Id="rId2" Type="http://schemas.openxmlformats.org/officeDocument/2006/relationships/slideLayout" Target="../slideLayouts/slideLayout1.xml"/><Relationship Id="rId1" Type="http://schemas.openxmlformats.org/officeDocument/2006/relationships/vmlDrawing" Target="../drawings/vmlDrawing11.vml"/><Relationship Id="rId6" Type="http://schemas.openxmlformats.org/officeDocument/2006/relationships/oleObject" Target="../embeddings/oleObject18.bin"/><Relationship Id="rId5" Type="http://schemas.openxmlformats.org/officeDocument/2006/relationships/image" Target="../media/image21.emf"/><Relationship Id="rId4" Type="http://schemas.openxmlformats.org/officeDocument/2006/relationships/package" Target="../embeddings/Microsoft_Word_Document17171717171717.docx"/></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2.bin"/><Relationship Id="rId13" Type="http://schemas.openxmlformats.org/officeDocument/2006/relationships/image" Target="../media/image3.emf"/><Relationship Id="rId3" Type="http://schemas.openxmlformats.org/officeDocument/2006/relationships/image" Target="../media/image4.png"/><Relationship Id="rId7" Type="http://schemas.openxmlformats.org/officeDocument/2006/relationships/image" Target="../media/image1.emf"/><Relationship Id="rId12" Type="http://schemas.openxmlformats.org/officeDocument/2006/relationships/package" Target="../embeddings/Microsoft_Word_Document3333333.docx"/><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package" Target="../embeddings/Microsoft_Word_Document1111111.docx"/><Relationship Id="rId11" Type="http://schemas.openxmlformats.org/officeDocument/2006/relationships/oleObject" Target="../embeddings/oleObject3.bin"/><Relationship Id="rId5" Type="http://schemas.openxmlformats.org/officeDocument/2006/relationships/oleObject" Target="../embeddings/oleObject1.bin"/><Relationship Id="rId10" Type="http://schemas.openxmlformats.org/officeDocument/2006/relationships/image" Target="../media/image2.emf"/><Relationship Id="rId4" Type="http://schemas.openxmlformats.org/officeDocument/2006/relationships/image" Target="&#26032;&#35838;&#31243;&#23398;&#26696;1&#33258;&#23398;&#26032;&#25945;&#26448;.TIF" TargetMode="External"/><Relationship Id="rId9" Type="http://schemas.openxmlformats.org/officeDocument/2006/relationships/package" Target="../embeddings/Microsoft_Word_Document2222222.docx"/></Relationships>
</file>

<file path=ppt/slides/_rels/slide20.xml.rels><?xml version="1.0" encoding="UTF-8" standalone="yes"?>
<Relationships xmlns="http://schemas.openxmlformats.org/package/2006/relationships"><Relationship Id="rId3" Type="http://schemas.openxmlformats.org/officeDocument/2006/relationships/image" Target="21XRJWL5-21.TIF" TargetMode="External"/><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0XWL5-27.tif" TargetMode="External"/><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1.xml"/><Relationship Id="rId1" Type="http://schemas.openxmlformats.org/officeDocument/2006/relationships/vmlDrawing" Target="../drawings/vmlDrawing12.vml"/><Relationship Id="rId5" Type="http://schemas.openxmlformats.org/officeDocument/2006/relationships/image" Target="../media/image25.emf"/><Relationship Id="rId4" Type="http://schemas.openxmlformats.org/officeDocument/2006/relationships/package" Target="../embeddings/Microsoft_Word_Document19191919191919.docx"/></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file:///\\Rm-013\&#26412;&#22320;&#30913;&#30424;%20(F)\&#19977;&#32500;&#35774;&#35745;%20&#29289;&#29702;%20&#36873;&#25321;&#24615;&#24517;&#20462;&#31532;&#19977;&#20876;%20&#31908;&#25945;&#29256;\22WLRJXS5-21.TIF" TargetMode="External"/><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vmlDrawing" Target="../drawings/vmlDrawing2.vml"/><Relationship Id="rId5" Type="http://schemas.openxmlformats.org/officeDocument/2006/relationships/image" Target="../media/image5.emf"/><Relationship Id="rId4" Type="http://schemas.openxmlformats.org/officeDocument/2006/relationships/package" Target="../embeddings/Microsoft_Word_Document4444444.docx"/></Relationships>
</file>

<file path=ppt/slides/_rels/slide3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oleObject" Target="../embeddings/oleObject20.bin"/><Relationship Id="rId7" Type="http://schemas.openxmlformats.org/officeDocument/2006/relationships/image" Target="21XRJWL5-22.TIF" TargetMode="External"/><Relationship Id="rId2" Type="http://schemas.openxmlformats.org/officeDocument/2006/relationships/slideLayout" Target="../slideLayouts/slideLayout1.xml"/><Relationship Id="rId1" Type="http://schemas.openxmlformats.org/officeDocument/2006/relationships/vmlDrawing" Target="../drawings/vmlDrawing13.vml"/><Relationship Id="rId6" Type="http://schemas.openxmlformats.org/officeDocument/2006/relationships/image" Target="../media/image28.png"/><Relationship Id="rId5" Type="http://schemas.openxmlformats.org/officeDocument/2006/relationships/image" Target="../media/image27.emf"/><Relationship Id="rId4" Type="http://schemas.openxmlformats.org/officeDocument/2006/relationships/package" Target="../embeddings/Microsoft_Word_Document20202020202020.docx"/><Relationship Id="rId9" Type="http://schemas.openxmlformats.org/officeDocument/2006/relationships/image" Target="21XRJWL5-23.TIF"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oleObject" Target="../embeddings/oleObject21.bin"/><Relationship Id="rId7" Type="http://schemas.openxmlformats.org/officeDocument/2006/relationships/package" Target="../embeddings/Microsoft_Word_Document22222222222222.docx"/><Relationship Id="rId2" Type="http://schemas.openxmlformats.org/officeDocument/2006/relationships/slideLayout" Target="../slideLayouts/slideLayout1.xml"/><Relationship Id="rId1" Type="http://schemas.openxmlformats.org/officeDocument/2006/relationships/vmlDrawing" Target="../drawings/vmlDrawing14.vml"/><Relationship Id="rId6" Type="http://schemas.openxmlformats.org/officeDocument/2006/relationships/oleObject" Target="../embeddings/oleObject22.bin"/><Relationship Id="rId5" Type="http://schemas.openxmlformats.org/officeDocument/2006/relationships/image" Target="../media/image30.emf"/><Relationship Id="rId4" Type="http://schemas.openxmlformats.org/officeDocument/2006/relationships/package" Target="../embeddings/Microsoft_Word_Document21212121212121.docx"/></Relationships>
</file>

<file path=ppt/slides/_rels/slide36.xml.rels><?xml version="1.0" encoding="UTF-8" standalone="yes"?>
<Relationships xmlns="http://schemas.openxmlformats.org/package/2006/relationships"><Relationship Id="rId8" Type="http://schemas.openxmlformats.org/officeDocument/2006/relationships/image" Target="../media/image33.emf"/><Relationship Id="rId3" Type="http://schemas.openxmlformats.org/officeDocument/2006/relationships/oleObject" Target="../embeddings/oleObject23.bin"/><Relationship Id="rId7" Type="http://schemas.openxmlformats.org/officeDocument/2006/relationships/package" Target="../embeddings/Microsoft_Word_Document24242424242424.docx"/><Relationship Id="rId2" Type="http://schemas.openxmlformats.org/officeDocument/2006/relationships/slideLayout" Target="../slideLayouts/slideLayout1.xml"/><Relationship Id="rId1" Type="http://schemas.openxmlformats.org/officeDocument/2006/relationships/vmlDrawing" Target="../drawings/vmlDrawing15.vml"/><Relationship Id="rId6" Type="http://schemas.openxmlformats.org/officeDocument/2006/relationships/oleObject" Target="../embeddings/oleObject24.bin"/><Relationship Id="rId5" Type="http://schemas.openxmlformats.org/officeDocument/2006/relationships/image" Target="../media/image32.emf"/><Relationship Id="rId4" Type="http://schemas.openxmlformats.org/officeDocument/2006/relationships/package" Target="../embeddings/Microsoft_Word_Document23232323232323.docx"/></Relationships>
</file>

<file path=ppt/slides/_rels/slide37.xml.rels><?xml version="1.0" encoding="UTF-8" standalone="yes"?>
<Relationships xmlns="http://schemas.openxmlformats.org/package/2006/relationships"><Relationship Id="rId3" Type="http://schemas.openxmlformats.org/officeDocument/2006/relationships/image" Target="&#35299;&#39064;&#38182;&#22218;2.tif" TargetMode="External"/><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oleObject" Target="../embeddings/oleObject25.bin"/><Relationship Id="rId7" Type="http://schemas.openxmlformats.org/officeDocument/2006/relationships/package" Target="../embeddings/Microsoft_Word_Document26262626.docx"/><Relationship Id="rId2" Type="http://schemas.openxmlformats.org/officeDocument/2006/relationships/slideLayout" Target="../slideLayouts/slideLayout1.xml"/><Relationship Id="rId1" Type="http://schemas.openxmlformats.org/officeDocument/2006/relationships/vmlDrawing" Target="../drawings/vmlDrawing16.vml"/><Relationship Id="rId6" Type="http://schemas.openxmlformats.org/officeDocument/2006/relationships/oleObject" Target="../embeddings/oleObject26.bin"/><Relationship Id="rId11" Type="http://schemas.openxmlformats.org/officeDocument/2006/relationships/image" Target="../media/image36.emf"/><Relationship Id="rId5" Type="http://schemas.openxmlformats.org/officeDocument/2006/relationships/image" Target="../media/image34.emf"/><Relationship Id="rId10" Type="http://schemas.openxmlformats.org/officeDocument/2006/relationships/package" Target="../embeddings/Microsoft_Word_Document27272727.docx"/><Relationship Id="rId4" Type="http://schemas.openxmlformats.org/officeDocument/2006/relationships/package" Target="../embeddings/Microsoft_Word_Document25252525.docx"/><Relationship Id="rId9" Type="http://schemas.openxmlformats.org/officeDocument/2006/relationships/oleObject" Target="../embeddings/oleObject27.bin"/></Relationships>
</file>

<file path=ppt/slides/_rels/slide39.xml.rels><?xml version="1.0" encoding="UTF-8" standalone="yes"?>
<Relationships xmlns="http://schemas.openxmlformats.org/package/2006/relationships"><Relationship Id="rId8" Type="http://schemas.openxmlformats.org/officeDocument/2006/relationships/image" Target="../media/image38.emf"/><Relationship Id="rId3" Type="http://schemas.openxmlformats.org/officeDocument/2006/relationships/oleObject" Target="../embeddings/oleObject28.bin"/><Relationship Id="rId7" Type="http://schemas.openxmlformats.org/officeDocument/2006/relationships/package" Target="../embeddings/Microsoft_Word_Document29292929.docx"/><Relationship Id="rId2" Type="http://schemas.openxmlformats.org/officeDocument/2006/relationships/slideLayout" Target="../slideLayouts/slideLayout1.xml"/><Relationship Id="rId1" Type="http://schemas.openxmlformats.org/officeDocument/2006/relationships/vmlDrawing" Target="../drawings/vmlDrawing17.vml"/><Relationship Id="rId6" Type="http://schemas.openxmlformats.org/officeDocument/2006/relationships/oleObject" Target="../embeddings/oleObject29.bin"/><Relationship Id="rId11" Type="http://schemas.openxmlformats.org/officeDocument/2006/relationships/image" Target="../media/image39.emf"/><Relationship Id="rId5" Type="http://schemas.openxmlformats.org/officeDocument/2006/relationships/image" Target="../media/image37.emf"/><Relationship Id="rId10" Type="http://schemas.openxmlformats.org/officeDocument/2006/relationships/package" Target="../embeddings/Microsoft_Word_Document30303030.docx"/><Relationship Id="rId4" Type="http://schemas.openxmlformats.org/officeDocument/2006/relationships/package" Target="../embeddings/Microsoft_Word_Document28282828.docx"/><Relationship Id="rId9" Type="http://schemas.openxmlformats.org/officeDocument/2006/relationships/oleObject" Target="../embeddings/oleObject30.bin"/></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1.xml"/><Relationship Id="rId1" Type="http://schemas.openxmlformats.org/officeDocument/2006/relationships/vmlDrawing" Target="../drawings/vmlDrawing18.vml"/><Relationship Id="rId5" Type="http://schemas.openxmlformats.org/officeDocument/2006/relationships/image" Target="../media/image40.emf"/><Relationship Id="rId4" Type="http://schemas.openxmlformats.org/officeDocument/2006/relationships/package" Target="../embeddings/Microsoft_Word_Document3131.docx"/></Relationships>
</file>

<file path=ppt/slides/_rels/slide41.xml.rels><?xml version="1.0" encoding="UTF-8" standalone="yes"?>
<Relationships xmlns="http://schemas.openxmlformats.org/package/2006/relationships"><Relationship Id="rId8" Type="http://schemas.openxmlformats.org/officeDocument/2006/relationships/image" Target="../media/image42.emf"/><Relationship Id="rId3" Type="http://schemas.openxmlformats.org/officeDocument/2006/relationships/oleObject" Target="../embeddings/oleObject32.bin"/><Relationship Id="rId7" Type="http://schemas.openxmlformats.org/officeDocument/2006/relationships/package" Target="../embeddings/Microsoft_Word_Document33333433.docx"/><Relationship Id="rId2" Type="http://schemas.openxmlformats.org/officeDocument/2006/relationships/slideLayout" Target="../slideLayouts/slideLayout1.xml"/><Relationship Id="rId1" Type="http://schemas.openxmlformats.org/officeDocument/2006/relationships/vmlDrawing" Target="../drawings/vmlDrawing19.vml"/><Relationship Id="rId6" Type="http://schemas.openxmlformats.org/officeDocument/2006/relationships/oleObject" Target="../embeddings/oleObject33.bin"/><Relationship Id="rId5" Type="http://schemas.openxmlformats.org/officeDocument/2006/relationships/image" Target="../media/image41.emf"/><Relationship Id="rId4" Type="http://schemas.openxmlformats.org/officeDocument/2006/relationships/package" Target="../embeddings/Microsoft_Word_Document32323232.docx"/></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3.emf"/><Relationship Id="rId2" Type="http://schemas.openxmlformats.org/officeDocument/2006/relationships/slideLayout" Target="../slideLayouts/slideLayout1.xml"/><Relationship Id="rId1" Type="http://schemas.openxmlformats.org/officeDocument/2006/relationships/vmlDrawing" Target="../drawings/vmlDrawing20.vml"/><Relationship Id="rId6" Type="http://schemas.openxmlformats.org/officeDocument/2006/relationships/package" Target="../embeddings/Microsoft_Word_Document34343534.docx"/><Relationship Id="rId5" Type="http://schemas.openxmlformats.org/officeDocument/2006/relationships/oleObject" Target="../embeddings/oleObject34.bin"/><Relationship Id="rId4" Type="http://schemas.openxmlformats.org/officeDocument/2006/relationships/image" Target="&#26032;&#35838;&#31243;&#23398;&#26696;3&#22521;&#20248;&#39640;&#32032;&#20859;.TIF" TargetMode="External"/></Relationships>
</file>

<file path=ppt/slides/_rels/slide43.xml.rels><?xml version="1.0" encoding="UTF-8" standalone="yes"?>
<Relationships xmlns="http://schemas.openxmlformats.org/package/2006/relationships"><Relationship Id="rId8" Type="http://schemas.openxmlformats.org/officeDocument/2006/relationships/image" Target="../media/image46.emf"/><Relationship Id="rId3" Type="http://schemas.openxmlformats.org/officeDocument/2006/relationships/oleObject" Target="../embeddings/oleObject35.bin"/><Relationship Id="rId7" Type="http://schemas.openxmlformats.org/officeDocument/2006/relationships/package" Target="../embeddings/Microsoft_Word_Document33333336363736.docx"/><Relationship Id="rId2" Type="http://schemas.openxmlformats.org/officeDocument/2006/relationships/slideLayout" Target="../slideLayouts/slideLayout1.xml"/><Relationship Id="rId1" Type="http://schemas.openxmlformats.org/officeDocument/2006/relationships/vmlDrawing" Target="../drawings/vmlDrawing21.vml"/><Relationship Id="rId6" Type="http://schemas.openxmlformats.org/officeDocument/2006/relationships/oleObject" Target="../embeddings/oleObject36.bin"/><Relationship Id="rId5" Type="http://schemas.openxmlformats.org/officeDocument/2006/relationships/image" Target="../media/image45.emf"/><Relationship Id="rId4" Type="http://schemas.openxmlformats.org/officeDocument/2006/relationships/package" Target="../embeddings/Microsoft_Word_Document32323235353635.docx"/></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Layout" Target="../slideLayouts/slideLayout1.xml"/><Relationship Id="rId1" Type="http://schemas.openxmlformats.org/officeDocument/2006/relationships/vmlDrawing" Target="../drawings/vmlDrawing22.vml"/><Relationship Id="rId5" Type="http://schemas.openxmlformats.org/officeDocument/2006/relationships/image" Target="../media/image47.emf"/><Relationship Id="rId4" Type="http://schemas.openxmlformats.org/officeDocument/2006/relationships/package" Target="../embeddings/Microsoft_Word_Document37373837.docx"/></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Layout" Target="../slideLayouts/slideLayout1.xml"/><Relationship Id="rId1" Type="http://schemas.openxmlformats.org/officeDocument/2006/relationships/vmlDrawing" Target="../drawings/vmlDrawing23.vml"/><Relationship Id="rId5" Type="http://schemas.openxmlformats.org/officeDocument/2006/relationships/image" Target="../media/image48.emf"/><Relationship Id="rId4" Type="http://schemas.openxmlformats.org/officeDocument/2006/relationships/package" Target="../embeddings/Microsoft_Word_Document34343438383938.docx"/></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Layout" Target="../slideLayouts/slideLayout1.xml"/><Relationship Id="rId1" Type="http://schemas.openxmlformats.org/officeDocument/2006/relationships/vmlDrawing" Target="../drawings/vmlDrawing24.vml"/><Relationship Id="rId5" Type="http://schemas.openxmlformats.org/officeDocument/2006/relationships/image" Target="../media/image49.emf"/><Relationship Id="rId4" Type="http://schemas.openxmlformats.org/officeDocument/2006/relationships/package" Target="../embeddings/Microsoft_Word_Document35353539394039.docx"/></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Layout" Target="../slideLayouts/slideLayout1.xml"/><Relationship Id="rId1" Type="http://schemas.openxmlformats.org/officeDocument/2006/relationships/vmlDrawing" Target="../drawings/vmlDrawing25.vml"/><Relationship Id="rId5" Type="http://schemas.openxmlformats.org/officeDocument/2006/relationships/image" Target="../media/image50.emf"/><Relationship Id="rId4" Type="http://schemas.openxmlformats.org/officeDocument/2006/relationships/package" Target="../embeddings/Microsoft_Word_Document36363640404140.docx"/></Relationships>
</file>

<file path=ppt/slides/_rels/slide5.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oleObject" Target="../embeddings/oleObject5.bin"/><Relationship Id="rId7" Type="http://schemas.openxmlformats.org/officeDocument/2006/relationships/package" Target="../embeddings/Microsoft_Word_Document6666666.docx"/><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oleObject" Target="../embeddings/oleObject6.bin"/><Relationship Id="rId5" Type="http://schemas.openxmlformats.org/officeDocument/2006/relationships/image" Target="../media/image6.emf"/><Relationship Id="rId4" Type="http://schemas.openxmlformats.org/officeDocument/2006/relationships/package" Target="../embeddings/Microsoft_Word_Document5555555.docx"/></Relationships>
</file>

<file path=ppt/slides/_rels/slide5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35838;&#26102;&#36319;&#36394;&#26816;&#27979;word&#25991;&#20214;/&#35838;&#26102;&#36319;&#36394;&#26816;&#27979;&#65288;&#21313;&#20843;&#65289;%20%20&#35010;&#21464;&#21644;&#32858;&#21464;.DOC" TargetMode="External"/><Relationship Id="rId4" Type="http://schemas.openxmlformats.org/officeDocument/2006/relationships/image" Target="../media/image52.png"/></Relationships>
</file>

<file path=ppt/slides/_rels/slide5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xml"/><Relationship Id="rId1" Type="http://schemas.openxmlformats.org/officeDocument/2006/relationships/vmlDrawing" Target="../drawings/vmlDrawing4.vml"/><Relationship Id="rId5" Type="http://schemas.openxmlformats.org/officeDocument/2006/relationships/image" Target="../media/image8.emf"/><Relationship Id="rId4" Type="http://schemas.openxmlformats.org/officeDocument/2006/relationships/package" Target="../embeddings/Microsoft_Word_Document7777777.docx"/></Relationships>
</file>

<file path=ppt/slides/_rels/slide8.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oleObject" Target="../embeddings/oleObject8.bin"/><Relationship Id="rId7" Type="http://schemas.openxmlformats.org/officeDocument/2006/relationships/package" Target="../embeddings/Microsoft_Word_Document9999999.docx"/><Relationship Id="rId2" Type="http://schemas.openxmlformats.org/officeDocument/2006/relationships/slideLayout" Target="../slideLayouts/slideLayout1.xml"/><Relationship Id="rId1" Type="http://schemas.openxmlformats.org/officeDocument/2006/relationships/vmlDrawing" Target="../drawings/vmlDrawing5.vml"/><Relationship Id="rId6" Type="http://schemas.openxmlformats.org/officeDocument/2006/relationships/oleObject" Target="../embeddings/oleObject9.bin"/><Relationship Id="rId5" Type="http://schemas.openxmlformats.org/officeDocument/2006/relationships/image" Target="../media/image9.emf"/><Relationship Id="rId4" Type="http://schemas.openxmlformats.org/officeDocument/2006/relationships/package" Target="../embeddings/Microsoft_Word_Document8888888.docx"/></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188640"/>
            <a:ext cx="10975658" cy="4464498"/>
          </a:xfrm>
        </p:spPr>
        <p:txBody>
          <a:bodyPr/>
          <a:lstStyle/>
          <a:p>
            <a:pPr indent="0" algn="ctr">
              <a:tabLst>
                <a:tab pos="2700655" algn="l"/>
                <a:tab pos="5581015" algn="l"/>
              </a:tabLst>
            </a:pPr>
            <a:r>
              <a:rPr lang="zh-CN" altLang="zh-CN" sz="2800" b="1" kern="100" dirty="0">
                <a:solidFill>
                  <a:srgbClr val="0000FF"/>
                </a:solidFill>
                <a:latin typeface="Times New Roman"/>
                <a:cs typeface="Times New Roman"/>
              </a:rPr>
              <a:t>第五节　裂变和聚变</a:t>
            </a:r>
            <a:endParaRPr lang="zh-CN" altLang="zh-CN" sz="2800" kern="100" dirty="0">
              <a:solidFill>
                <a:srgbClr val="0000FF"/>
              </a:solidFill>
              <a:cs typeface="Courier New"/>
            </a:endParaRPr>
          </a:p>
          <a:p>
            <a:pPr indent="0" algn="just">
              <a:tabLst>
                <a:tab pos="2700655" algn="l"/>
                <a:tab pos="5581015" algn="l"/>
              </a:tabLst>
            </a:pPr>
            <a:r>
              <a:rPr lang="zh-CN" altLang="zh-CN" b="1" kern="100" dirty="0">
                <a:latin typeface="Times New Roman"/>
                <a:ea typeface="黑体"/>
                <a:cs typeface="Times New Roman"/>
              </a:rPr>
              <a:t>核心素养点击</a:t>
            </a:r>
            <a:r>
              <a:rPr lang="en-US" altLang="zh-CN" b="1" kern="100" dirty="0">
                <a:latin typeface="Times New Roman"/>
                <a:cs typeface="Courier New"/>
              </a:rPr>
              <a:t> </a:t>
            </a:r>
            <a:endParaRPr lang="zh-CN" altLang="zh-CN" sz="1050" kern="100" dirty="0">
              <a:cs typeface="Courier New"/>
            </a:endParaRPr>
          </a:p>
        </p:txBody>
      </p:sp>
      <p:graphicFrame>
        <p:nvGraphicFramePr>
          <p:cNvPr id="4" name="表格 3"/>
          <p:cNvGraphicFramePr>
            <a:graphicFrameLocks noGrp="1"/>
          </p:cNvGraphicFramePr>
          <p:nvPr>
            <p:extLst>
              <p:ext uri="{D42A27DB-BD31-4B8C-83A1-F6EECF244321}">
                <p14:modId xmlns:p14="http://schemas.microsoft.com/office/powerpoint/2010/main" val="1757229285"/>
              </p:ext>
            </p:extLst>
          </p:nvPr>
        </p:nvGraphicFramePr>
        <p:xfrm>
          <a:off x="768995" y="1639024"/>
          <a:ext cx="10657184" cy="4937760"/>
        </p:xfrm>
        <a:graphic>
          <a:graphicData uri="http://schemas.openxmlformats.org/drawingml/2006/table">
            <a:tbl>
              <a:tblPr/>
              <a:tblGrid>
                <a:gridCol w="1636704"/>
                <a:gridCol w="9020480"/>
              </a:tblGrid>
              <a:tr h="1508654">
                <a:tc>
                  <a:txBody>
                    <a:bodyPr/>
                    <a:lstStyle/>
                    <a:p>
                      <a:pPr algn="ctr">
                        <a:lnSpc>
                          <a:spcPct val="150000"/>
                        </a:lnSpc>
                        <a:spcAft>
                          <a:spcPts val="0"/>
                        </a:spcAft>
                        <a:tabLst>
                          <a:tab pos="2700655" algn="l"/>
                          <a:tab pos="5581015" algn="l"/>
                        </a:tabLst>
                      </a:pPr>
                      <a:r>
                        <a:rPr lang="zh-CN" sz="2400" b="1" kern="100" dirty="0">
                          <a:effectLst/>
                          <a:latin typeface="Times New Roman"/>
                          <a:cs typeface="Times New Roman"/>
                        </a:rPr>
                        <a:t>物理观念</a:t>
                      </a:r>
                      <a:endParaRPr lang="zh-CN" sz="2400" kern="100" dirty="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2700655" algn="l"/>
                          <a:tab pos="5581015" algn="l"/>
                        </a:tabLst>
                      </a:pPr>
                      <a:r>
                        <a:rPr lang="en-US" sz="2400" b="1" kern="100" dirty="0">
                          <a:effectLst/>
                          <a:latin typeface="Times New Roman"/>
                          <a:cs typeface="Courier New"/>
                        </a:rPr>
                        <a:t>1.</a:t>
                      </a:r>
                      <a:r>
                        <a:rPr lang="zh-CN" sz="2400" b="1" kern="100" dirty="0">
                          <a:effectLst/>
                          <a:latin typeface="Times New Roman"/>
                          <a:cs typeface="Times New Roman"/>
                        </a:rPr>
                        <a:t>了解核裂变反应及链式反应的条件。</a:t>
                      </a:r>
                      <a:endParaRPr lang="zh-CN" sz="2400" kern="100" dirty="0">
                        <a:effectLst/>
                        <a:latin typeface="宋体"/>
                        <a:cs typeface="Courier New"/>
                      </a:endParaRPr>
                    </a:p>
                    <a:p>
                      <a:pPr algn="l">
                        <a:lnSpc>
                          <a:spcPct val="150000"/>
                        </a:lnSpc>
                        <a:spcAft>
                          <a:spcPts val="0"/>
                        </a:spcAft>
                        <a:tabLst>
                          <a:tab pos="2700655" algn="l"/>
                          <a:tab pos="5581015" algn="l"/>
                        </a:tabLst>
                      </a:pPr>
                      <a:r>
                        <a:rPr lang="en-US" sz="2400" b="1" kern="100" dirty="0">
                          <a:effectLst/>
                          <a:latin typeface="Times New Roman"/>
                          <a:cs typeface="Courier New"/>
                        </a:rPr>
                        <a:t>2.</a:t>
                      </a:r>
                      <a:r>
                        <a:rPr lang="zh-CN" sz="2400" b="1" kern="100" dirty="0">
                          <a:effectLst/>
                          <a:latin typeface="Times New Roman"/>
                          <a:cs typeface="Times New Roman"/>
                        </a:rPr>
                        <a:t>了解核聚变反应的条件。</a:t>
                      </a:r>
                      <a:endParaRPr lang="zh-CN" sz="2400" kern="100" dirty="0">
                        <a:effectLst/>
                        <a:latin typeface="宋体"/>
                        <a:cs typeface="Courier New"/>
                      </a:endParaRPr>
                    </a:p>
                    <a:p>
                      <a:pPr algn="l">
                        <a:lnSpc>
                          <a:spcPct val="150000"/>
                        </a:lnSpc>
                        <a:spcAft>
                          <a:spcPts val="0"/>
                        </a:spcAft>
                        <a:tabLst>
                          <a:tab pos="2700655" algn="l"/>
                          <a:tab pos="5581015" algn="l"/>
                        </a:tabLst>
                      </a:pPr>
                      <a:r>
                        <a:rPr lang="en-US" sz="2400" b="1" kern="100" dirty="0">
                          <a:effectLst/>
                          <a:latin typeface="Times New Roman"/>
                          <a:cs typeface="Courier New"/>
                        </a:rPr>
                        <a:t>3.</a:t>
                      </a:r>
                      <a:r>
                        <a:rPr lang="zh-CN" sz="2400" b="1" kern="100" dirty="0">
                          <a:effectLst/>
                          <a:latin typeface="Times New Roman"/>
                          <a:cs typeface="Times New Roman"/>
                        </a:rPr>
                        <a:t>知道核电站的工作模式。</a:t>
                      </a:r>
                      <a:endParaRPr lang="zh-CN" sz="2400" kern="100" dirty="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502885">
                <a:tc>
                  <a:txBody>
                    <a:bodyPr/>
                    <a:lstStyle/>
                    <a:p>
                      <a:pPr algn="ctr">
                        <a:lnSpc>
                          <a:spcPct val="150000"/>
                        </a:lnSpc>
                        <a:spcAft>
                          <a:spcPts val="0"/>
                        </a:spcAft>
                        <a:tabLst>
                          <a:tab pos="2700655" algn="l"/>
                          <a:tab pos="5581015" algn="l"/>
                        </a:tabLst>
                      </a:pPr>
                      <a:r>
                        <a:rPr lang="zh-CN" sz="2400" b="1" kern="100" dirty="0">
                          <a:effectLst/>
                          <a:latin typeface="Times New Roman"/>
                          <a:cs typeface="Times New Roman"/>
                        </a:rPr>
                        <a:t>科学思维</a:t>
                      </a:r>
                      <a:endParaRPr lang="zh-CN" sz="2400" kern="100" dirty="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2700655" algn="l"/>
                          <a:tab pos="5581015" algn="l"/>
                        </a:tabLst>
                      </a:pPr>
                      <a:r>
                        <a:rPr lang="zh-CN" sz="2400" b="1" kern="100" dirty="0">
                          <a:effectLst/>
                          <a:latin typeface="Times New Roman"/>
                          <a:cs typeface="Times New Roman"/>
                        </a:rPr>
                        <a:t>通过热核反应的条件，认识热核反应可能的控制方法。</a:t>
                      </a:r>
                      <a:endParaRPr lang="zh-CN" sz="2400" kern="100" dirty="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502885">
                <a:tc>
                  <a:txBody>
                    <a:bodyPr/>
                    <a:lstStyle/>
                    <a:p>
                      <a:pPr algn="ctr">
                        <a:lnSpc>
                          <a:spcPct val="150000"/>
                        </a:lnSpc>
                        <a:spcAft>
                          <a:spcPts val="0"/>
                        </a:spcAft>
                        <a:tabLst>
                          <a:tab pos="2700655" algn="l"/>
                          <a:tab pos="5581015" algn="l"/>
                        </a:tabLst>
                      </a:pPr>
                      <a:r>
                        <a:rPr lang="zh-CN" sz="2400" b="1" kern="100">
                          <a:effectLst/>
                          <a:latin typeface="Times New Roman"/>
                          <a:cs typeface="Times New Roman"/>
                        </a:rPr>
                        <a:t>科学探究</a:t>
                      </a:r>
                      <a:endParaRPr lang="zh-CN" sz="2400" kern="10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2700655" algn="l"/>
                          <a:tab pos="5581015" algn="l"/>
                        </a:tabLst>
                      </a:pPr>
                      <a:r>
                        <a:rPr lang="zh-CN" sz="2400" b="1" kern="100">
                          <a:effectLst/>
                          <a:latin typeface="Times New Roman"/>
                          <a:cs typeface="Times New Roman"/>
                        </a:rPr>
                        <a:t>探究核电站的组成，知道其工作原理。</a:t>
                      </a:r>
                      <a:endParaRPr lang="zh-CN" sz="2400" kern="10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2011539">
                <a:tc>
                  <a:txBody>
                    <a:bodyPr/>
                    <a:lstStyle/>
                    <a:p>
                      <a:pPr algn="ctr">
                        <a:lnSpc>
                          <a:spcPct val="150000"/>
                        </a:lnSpc>
                        <a:spcAft>
                          <a:spcPts val="0"/>
                        </a:spcAft>
                        <a:tabLst>
                          <a:tab pos="2700655" algn="l"/>
                          <a:tab pos="5581015" algn="l"/>
                        </a:tabLst>
                      </a:pPr>
                      <a:r>
                        <a:rPr lang="zh-CN" sz="2400" b="1" kern="100">
                          <a:effectLst/>
                          <a:latin typeface="Times New Roman"/>
                          <a:cs typeface="Times New Roman"/>
                        </a:rPr>
                        <a:t>科学态度与责任</a:t>
                      </a:r>
                      <a:endParaRPr lang="zh-CN" sz="2400" kern="10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269875" indent="-269875" algn="l">
                        <a:lnSpc>
                          <a:spcPct val="150000"/>
                        </a:lnSpc>
                        <a:spcAft>
                          <a:spcPts val="0"/>
                        </a:spcAft>
                        <a:tabLst>
                          <a:tab pos="2700655" algn="l"/>
                          <a:tab pos="5581015" algn="l"/>
                        </a:tabLst>
                      </a:pPr>
                      <a:r>
                        <a:rPr lang="en-US" sz="2400" b="1" kern="100" dirty="0">
                          <a:effectLst/>
                          <a:latin typeface="Times New Roman"/>
                          <a:cs typeface="Courier New"/>
                        </a:rPr>
                        <a:t>1.</a:t>
                      </a:r>
                      <a:r>
                        <a:rPr lang="zh-CN" sz="2400" b="1" kern="100" dirty="0">
                          <a:effectLst/>
                          <a:latin typeface="Times New Roman"/>
                          <a:cs typeface="Times New Roman"/>
                        </a:rPr>
                        <a:t>了解两类核能应用的利弊，关注技术应用对人类生活和社会发展的影响。</a:t>
                      </a:r>
                      <a:endParaRPr lang="zh-CN" sz="2400" kern="100" dirty="0">
                        <a:effectLst/>
                        <a:latin typeface="宋体"/>
                        <a:cs typeface="Courier New"/>
                      </a:endParaRPr>
                    </a:p>
                    <a:p>
                      <a:pPr marL="269875" indent="-269875" algn="l">
                        <a:lnSpc>
                          <a:spcPct val="150000"/>
                        </a:lnSpc>
                        <a:spcAft>
                          <a:spcPts val="0"/>
                        </a:spcAft>
                        <a:tabLst>
                          <a:tab pos="2700655" algn="l"/>
                          <a:tab pos="5581015" algn="l"/>
                        </a:tabLst>
                      </a:pPr>
                      <a:r>
                        <a:rPr lang="en-US" sz="2400" b="1" kern="100" dirty="0">
                          <a:effectLst/>
                          <a:latin typeface="Times New Roman"/>
                          <a:cs typeface="Courier New"/>
                        </a:rPr>
                        <a:t>2.</a:t>
                      </a:r>
                      <a:r>
                        <a:rPr lang="zh-CN" sz="2400" b="1" kern="100" dirty="0">
                          <a:effectLst/>
                          <a:latin typeface="Times New Roman"/>
                          <a:cs typeface="Times New Roman"/>
                        </a:rPr>
                        <a:t>感悟人类对物质结构的认识是不断深入的，形成相对完整、科学的物质观念。</a:t>
                      </a:r>
                      <a:endParaRPr lang="zh-CN" sz="2400" kern="100" dirty="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738553" y="620686"/>
            <a:ext cx="10975658" cy="4464498"/>
          </a:xfrm>
        </p:spPr>
        <p:txBody>
          <a:bodyPr/>
          <a:lstStyle/>
          <a:p>
            <a:pPr indent="0" algn="ctr">
              <a:tabLst>
                <a:tab pos="2700655" algn="l"/>
                <a:tab pos="5581015" algn="l"/>
              </a:tabLst>
            </a:pPr>
            <a:r>
              <a:rPr lang="zh-CN" altLang="zh-CN" b="1" kern="100" dirty="0" smtClean="0">
                <a:solidFill>
                  <a:srgbClr val="7030A0"/>
                </a:solidFill>
                <a:latin typeface="Times New Roman"/>
                <a:cs typeface="Times New Roman"/>
              </a:rPr>
              <a:t>探究</a:t>
            </a:r>
            <a:r>
              <a:rPr lang="en-US" altLang="zh-CN" b="1" kern="100" dirty="0" smtClean="0">
                <a:solidFill>
                  <a:srgbClr val="7030A0"/>
                </a:solidFill>
                <a:latin typeface="Symbol"/>
                <a:cs typeface="Times New Roman"/>
              </a:rPr>
              <a:t>(</a:t>
            </a:r>
            <a:r>
              <a:rPr lang="zh-CN" altLang="zh-CN" b="1" kern="100" dirty="0" smtClean="0">
                <a:solidFill>
                  <a:srgbClr val="7030A0"/>
                </a:solidFill>
                <a:latin typeface="Times New Roman"/>
                <a:cs typeface="Times New Roman"/>
              </a:rPr>
              <a:t>一</a:t>
            </a:r>
            <a:r>
              <a:rPr lang="en-US" altLang="zh-CN" b="1" kern="100" dirty="0" smtClean="0">
                <a:solidFill>
                  <a:srgbClr val="7030A0"/>
                </a:solidFill>
                <a:latin typeface="Symbol"/>
                <a:cs typeface="Times New Roman"/>
              </a:rPr>
              <a:t>)</a:t>
            </a:r>
            <a:r>
              <a:rPr lang="zh-CN" altLang="zh-CN" b="1" kern="100" dirty="0" smtClean="0">
                <a:solidFill>
                  <a:srgbClr val="7030A0"/>
                </a:solidFill>
                <a:latin typeface="Times New Roman"/>
                <a:cs typeface="Times New Roman"/>
              </a:rPr>
              <a:t>　　重核裂变与核能计算</a:t>
            </a:r>
            <a:endParaRPr lang="zh-CN" altLang="zh-CN" sz="1050" kern="100" dirty="0" smtClean="0">
              <a:solidFill>
                <a:srgbClr val="7030A0"/>
              </a:solidFill>
              <a:cs typeface="Courier New"/>
            </a:endParaRPr>
          </a:p>
          <a:p>
            <a:pPr indent="0" algn="just">
              <a:tabLst>
                <a:tab pos="2700655" algn="l"/>
                <a:tab pos="5581015" algn="l"/>
              </a:tabLst>
            </a:pPr>
            <a:r>
              <a:rPr lang="en-US" altLang="zh-CN" b="1" kern="100" dirty="0" smtClean="0">
                <a:solidFill>
                  <a:srgbClr val="006666"/>
                </a:solidFill>
                <a:latin typeface="Times New Roman"/>
                <a:ea typeface="黑体"/>
                <a:cs typeface="Courier New"/>
              </a:rPr>
              <a:t>[</a:t>
            </a:r>
            <a:r>
              <a:rPr lang="zh-CN" altLang="zh-CN" b="1" kern="100" dirty="0" smtClean="0">
                <a:solidFill>
                  <a:srgbClr val="006666"/>
                </a:solidFill>
                <a:latin typeface="Times New Roman"/>
                <a:ea typeface="黑体"/>
                <a:cs typeface="Times New Roman"/>
              </a:rPr>
              <a:t>问题驱动</a:t>
            </a:r>
            <a:r>
              <a:rPr lang="en-US" altLang="zh-CN" b="1" kern="100" dirty="0" smtClean="0">
                <a:solidFill>
                  <a:srgbClr val="006666"/>
                </a:solidFill>
                <a:latin typeface="Times New Roman"/>
                <a:ea typeface="黑体"/>
                <a:cs typeface="Courier New"/>
              </a:rPr>
              <a:t>]</a:t>
            </a:r>
            <a:endParaRPr lang="zh-CN" altLang="zh-CN" sz="1050" kern="100" dirty="0" smtClean="0">
              <a:cs typeface="Courier New"/>
            </a:endParaRPr>
          </a:p>
          <a:p>
            <a:pPr indent="0" algn="just">
              <a:tabLst>
                <a:tab pos="2700655" algn="l"/>
                <a:tab pos="5581015" algn="l"/>
              </a:tabLst>
            </a:pPr>
            <a:r>
              <a:rPr lang="zh-CN" altLang="zh-CN" b="1" kern="100" dirty="0" smtClean="0">
                <a:latin typeface="Times New Roman"/>
                <a:cs typeface="Times New Roman"/>
              </a:rPr>
              <a:t>如</a:t>
            </a:r>
            <a:r>
              <a:rPr lang="zh-CN" altLang="zh-CN" b="1" kern="100" dirty="0">
                <a:latin typeface="Times New Roman"/>
                <a:cs typeface="Times New Roman"/>
              </a:rPr>
              <a:t>图为核裂变示意图。</a:t>
            </a:r>
            <a:endParaRPr lang="zh-CN" altLang="zh-CN" sz="1050" kern="100" dirty="0">
              <a:cs typeface="Courier New"/>
            </a:endParaRPr>
          </a:p>
          <a:p>
            <a:pPr indent="0"/>
            <a:endParaRPr lang="zh-CN" altLang="en-US" dirty="0"/>
          </a:p>
        </p:txBody>
      </p:sp>
      <p:pic>
        <p:nvPicPr>
          <p:cNvPr id="5122" name="Picture 2" descr="新课程学案2探究新知能.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906905" y="170280"/>
            <a:ext cx="4536504" cy="549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3" descr="21XRJWL5-20.TIF"/>
          <p:cNvPicPr>
            <a:picLocks noChangeAspect="1" noChangeArrowheads="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3289275" y="2348880"/>
            <a:ext cx="5544616" cy="171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内容占位符 1"/>
          <p:cNvSpPr txBox="1">
            <a:spLocks/>
          </p:cNvSpPr>
          <p:nvPr/>
        </p:nvSpPr>
        <p:spPr>
          <a:xfrm>
            <a:off x="450521" y="4077072"/>
            <a:ext cx="10975658" cy="2520280"/>
          </a:xfrm>
          <a:prstGeom prst="rect">
            <a:avLst/>
          </a:prstGeom>
        </p:spPr>
        <p:txBody>
          <a:bodyPr vert="horz" lIns="91440" tIns="45720" rIns="91440" bIns="45720" rtlCol="0">
            <a:normAutofit/>
          </a:bodyPr>
          <a:lstStyle>
            <a:lvl1pPr marL="0" indent="719138" algn="l" defTabSz="914400" rtl="0" eaLnBrk="1" latinLnBrk="0" hangingPunct="1">
              <a:lnSpc>
                <a:spcPct val="150000"/>
              </a:lnSpc>
              <a:spcBef>
                <a:spcPct val="20000"/>
              </a:spcBef>
              <a:buFontTx/>
              <a:buNone/>
              <a:defRPr sz="2400" kern="1200">
                <a:solidFill>
                  <a:schemeClr val="tx1"/>
                </a:solidFill>
                <a:latin typeface="+mj-ea"/>
                <a:ea typeface="+mj-ea"/>
                <a:cs typeface="Times New Roman" panose="02020603050405020304" pitchFamily="18" charset="0"/>
              </a:defRPr>
            </a:lvl1pPr>
            <a:lvl2pPr marL="457200" indent="0" algn="l" defTabSz="914400" rtl="0" eaLnBrk="1" latinLnBrk="0" hangingPunct="1">
              <a:lnSpc>
                <a:spcPct val="150000"/>
              </a:lnSpc>
              <a:spcBef>
                <a:spcPct val="20000"/>
              </a:spcBef>
              <a:buFontTx/>
              <a:buNone/>
              <a:defRPr sz="2400" kern="1200">
                <a:solidFill>
                  <a:schemeClr val="tx1"/>
                </a:solidFill>
                <a:latin typeface="Times New Roman" panose="02020603050405020304" pitchFamily="18" charset="0"/>
                <a:ea typeface="+mn-ea"/>
                <a:cs typeface="Times New Roman" panose="02020603050405020304" pitchFamily="18" charset="0"/>
              </a:defRPr>
            </a:lvl2pPr>
            <a:lvl3pPr marL="914400" indent="0" algn="l" defTabSz="914400" rtl="0" eaLnBrk="1" latinLnBrk="0" hangingPunct="1">
              <a:lnSpc>
                <a:spcPct val="150000"/>
              </a:lnSpc>
              <a:spcBef>
                <a:spcPct val="20000"/>
              </a:spcBef>
              <a:buFontTx/>
              <a:buNone/>
              <a:defRPr sz="2400" kern="1200">
                <a:solidFill>
                  <a:schemeClr val="tx1"/>
                </a:solidFill>
                <a:latin typeface="Times New Roman" panose="02020603050405020304" pitchFamily="18" charset="0"/>
                <a:ea typeface="+mn-ea"/>
                <a:cs typeface="Times New Roman" panose="02020603050405020304" pitchFamily="18" charset="0"/>
              </a:defRPr>
            </a:lvl3pPr>
            <a:lvl4pPr marL="1371600" indent="0" algn="l" defTabSz="914400" rtl="0" eaLnBrk="1" latinLnBrk="0" hangingPunct="1">
              <a:lnSpc>
                <a:spcPct val="150000"/>
              </a:lnSpc>
              <a:spcBef>
                <a:spcPct val="20000"/>
              </a:spcBef>
              <a:buFontTx/>
              <a:buNone/>
              <a:defRPr sz="2400" kern="1200">
                <a:solidFill>
                  <a:schemeClr val="tx1"/>
                </a:solidFill>
                <a:latin typeface="Times New Roman" panose="02020603050405020304" pitchFamily="18" charset="0"/>
                <a:ea typeface="+mn-ea"/>
                <a:cs typeface="Times New Roman" panose="02020603050405020304" pitchFamily="18" charset="0"/>
              </a:defRPr>
            </a:lvl4pPr>
            <a:lvl5pPr marL="1828800" indent="0" algn="l" defTabSz="914400" rtl="0" eaLnBrk="1" latinLnBrk="0" hangingPunct="1">
              <a:lnSpc>
                <a:spcPct val="150000"/>
              </a:lnSpc>
              <a:spcBef>
                <a:spcPct val="20000"/>
              </a:spcBef>
              <a:buFontTx/>
              <a:buNone/>
              <a:defRPr sz="24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0" algn="just">
              <a:tabLst>
                <a:tab pos="2700655" algn="l"/>
                <a:tab pos="5581015" algn="l"/>
              </a:tabLst>
            </a:pPr>
            <a:r>
              <a:rPr lang="en-US" altLang="zh-CN" b="1" kern="100" dirty="0" smtClean="0">
                <a:latin typeface="Times New Roman"/>
                <a:cs typeface="Courier New"/>
              </a:rPr>
              <a:t>(1)</a:t>
            </a:r>
            <a:r>
              <a:rPr lang="zh-CN" altLang="zh-CN" b="1" kern="100" dirty="0" smtClean="0">
                <a:latin typeface="Times New Roman"/>
                <a:cs typeface="Times New Roman"/>
              </a:rPr>
              <a:t>试写出一种铀核裂变的核反应方程。</a:t>
            </a:r>
            <a:endParaRPr lang="en-US" altLang="zh-CN" b="1" kern="100" dirty="0" smtClean="0">
              <a:latin typeface="Times New Roman"/>
              <a:cs typeface="Times New Roman"/>
            </a:endParaRPr>
          </a:p>
          <a:p>
            <a:pPr indent="0" algn="just">
              <a:tabLst>
                <a:tab pos="2700655" algn="l"/>
                <a:tab pos="5581015" algn="l"/>
              </a:tabLst>
            </a:pPr>
            <a:endParaRPr lang="en-US" altLang="zh-CN" b="1" kern="100" dirty="0" smtClean="0">
              <a:latin typeface="Times New Roman"/>
              <a:cs typeface="Courier New"/>
            </a:endParaRPr>
          </a:p>
          <a:p>
            <a:pPr indent="0" algn="just">
              <a:tabLst>
                <a:tab pos="2700655" algn="l"/>
                <a:tab pos="5581015" algn="l"/>
              </a:tabLst>
            </a:pPr>
            <a:r>
              <a:rPr lang="en-US" altLang="zh-CN" b="1" kern="100" dirty="0" smtClean="0">
                <a:latin typeface="Times New Roman"/>
                <a:cs typeface="Courier New"/>
              </a:rPr>
              <a:t>(2)</a:t>
            </a:r>
            <a:r>
              <a:rPr lang="zh-CN" altLang="zh-CN" b="1" kern="100" dirty="0" smtClean="0">
                <a:latin typeface="Times New Roman"/>
                <a:cs typeface="Times New Roman"/>
              </a:rPr>
              <a:t>只要有中子轰击铀块就可以产生链式反应吗？</a:t>
            </a:r>
            <a:endParaRPr lang="zh-CN" altLang="zh-CN" sz="1050" kern="100" dirty="0" smtClean="0">
              <a:cs typeface="Courier New"/>
            </a:endParaRPr>
          </a:p>
          <a:p>
            <a:pPr indent="0" algn="just">
              <a:tabLst>
                <a:tab pos="2700655" algn="l"/>
                <a:tab pos="5581015" algn="l"/>
              </a:tabLst>
            </a:pPr>
            <a:r>
              <a:rPr lang="zh-CN" altLang="zh-CN" b="1" kern="100" dirty="0" smtClean="0">
                <a:solidFill>
                  <a:srgbClr val="FF0000"/>
                </a:solidFill>
                <a:latin typeface="Times New Roman"/>
                <a:ea typeface="黑体"/>
                <a:cs typeface="Times New Roman"/>
              </a:rPr>
              <a:t>提示：</a:t>
            </a:r>
            <a:r>
              <a:rPr lang="zh-CN" altLang="zh-CN" b="1" kern="100" dirty="0" smtClean="0">
                <a:latin typeface="Times New Roman"/>
                <a:ea typeface="楷体_GB2312"/>
                <a:cs typeface="Times New Roman"/>
              </a:rPr>
              <a:t>有慢中子轰击铀块，铀块的体积大于临界体积，这样就可以产生链式反应。</a:t>
            </a:r>
            <a:endParaRPr lang="zh-CN" altLang="zh-CN" sz="1050" kern="100" dirty="0">
              <a:cs typeface="Courier New"/>
            </a:endParaRPr>
          </a:p>
        </p:txBody>
      </p:sp>
      <p:graphicFrame>
        <p:nvGraphicFramePr>
          <p:cNvPr id="6" name="对象 5"/>
          <p:cNvGraphicFramePr>
            <a:graphicFrameLocks noChangeAspect="1"/>
          </p:cNvGraphicFramePr>
          <p:nvPr>
            <p:extLst>
              <p:ext uri="{D42A27DB-BD31-4B8C-83A1-F6EECF244321}">
                <p14:modId xmlns:p14="http://schemas.microsoft.com/office/powerpoint/2010/main" val="2560395670"/>
              </p:ext>
            </p:extLst>
          </p:nvPr>
        </p:nvGraphicFramePr>
        <p:xfrm>
          <a:off x="476820" y="4845149"/>
          <a:ext cx="10301287" cy="600075"/>
        </p:xfrm>
        <a:graphic>
          <a:graphicData uri="http://schemas.openxmlformats.org/presentationml/2006/ole">
            <mc:AlternateContent xmlns:mc="http://schemas.openxmlformats.org/markup-compatibility/2006">
              <mc:Choice xmlns:v="urn:schemas-microsoft-com:vml" Requires="v">
                <p:oleObj spid="_x0000_s5150" name="文档" r:id="rId8" imgW="10367808" imgH="611886" progId="Word.Document.12">
                  <p:embed/>
                </p:oleObj>
              </mc:Choice>
              <mc:Fallback>
                <p:oleObj name="文档" r:id="rId8" imgW="10367808" imgH="611886" progId="Word.Document.12">
                  <p:embed/>
                  <p:pic>
                    <p:nvPicPr>
                      <p:cNvPr id="0" name=""/>
                      <p:cNvPicPr/>
                      <p:nvPr/>
                    </p:nvPicPr>
                    <p:blipFill>
                      <a:blip r:embed="rId9"/>
                      <a:stretch>
                        <a:fillRect/>
                      </a:stretch>
                    </p:blipFill>
                    <p:spPr>
                      <a:xfrm>
                        <a:off x="476820" y="4845149"/>
                        <a:ext cx="10301287" cy="600075"/>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randombar(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randombar(horizontal)">
                                      <p:cBhvr>
                                        <p:cTn id="1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对象 4"/>
          <p:cNvGraphicFramePr>
            <a:graphicFrameLocks noChangeAspect="1"/>
          </p:cNvGraphicFramePr>
          <p:nvPr>
            <p:extLst>
              <p:ext uri="{D42A27DB-BD31-4B8C-83A1-F6EECF244321}">
                <p14:modId xmlns:p14="http://schemas.microsoft.com/office/powerpoint/2010/main" val="1592063727"/>
              </p:ext>
            </p:extLst>
          </p:nvPr>
        </p:nvGraphicFramePr>
        <p:xfrm>
          <a:off x="841003" y="494878"/>
          <a:ext cx="10299700" cy="5886450"/>
        </p:xfrm>
        <a:graphic>
          <a:graphicData uri="http://schemas.openxmlformats.org/presentationml/2006/ole">
            <mc:AlternateContent xmlns:mc="http://schemas.openxmlformats.org/markup-compatibility/2006">
              <mc:Choice xmlns:v="urn:schemas-microsoft-com:vml" Requires="v">
                <p:oleObj spid="_x0000_s8221" name="文档" r:id="rId4" imgW="10367808" imgH="5928096" progId="Word.Document.12">
                  <p:embed/>
                </p:oleObj>
              </mc:Choice>
              <mc:Fallback>
                <p:oleObj name="文档" r:id="rId4" imgW="10367808" imgH="5928096" progId="Word.Document.12">
                  <p:embed/>
                  <p:pic>
                    <p:nvPicPr>
                      <p:cNvPr id="0" name=""/>
                      <p:cNvPicPr/>
                      <p:nvPr/>
                    </p:nvPicPr>
                    <p:blipFill>
                      <a:blip r:embed="rId5"/>
                      <a:stretch>
                        <a:fillRect/>
                      </a:stretch>
                    </p:blipFill>
                    <p:spPr>
                      <a:xfrm>
                        <a:off x="841003" y="494878"/>
                        <a:ext cx="10299700" cy="5886450"/>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433569"/>
            <a:ext cx="11191682" cy="6091775"/>
          </a:xfrm>
        </p:spPr>
        <p:txBody>
          <a:bodyPr>
            <a:normAutofit/>
          </a:bodyPr>
          <a:lstStyle/>
          <a:p>
            <a:pPr marL="360363" indent="-360363" algn="just">
              <a:tabLst>
                <a:tab pos="2700655" algn="l"/>
                <a:tab pos="5581015" algn="l"/>
              </a:tabLst>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链式反应的条件</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有慢中子轰击。</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铀块的体积大于临界体积，或铀块的质量大于临界质量。</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ea typeface="黑体"/>
                <a:cs typeface="Courier New"/>
              </a:rPr>
              <a:t>3</a:t>
            </a:r>
            <a:r>
              <a:rPr lang="zh-CN" altLang="zh-CN" b="1" kern="100" dirty="0">
                <a:latin typeface="Times New Roman"/>
                <a:cs typeface="Times New Roman"/>
              </a:rPr>
              <a:t>．</a:t>
            </a:r>
            <a:r>
              <a:rPr lang="zh-CN" altLang="zh-CN" b="1" kern="100" dirty="0">
                <a:latin typeface="Times New Roman"/>
                <a:ea typeface="黑体"/>
                <a:cs typeface="Times New Roman"/>
              </a:rPr>
              <a:t>裂变反应的能量</a:t>
            </a:r>
            <a:endParaRPr lang="zh-CN" altLang="zh-CN" sz="1050" kern="100" dirty="0">
              <a:cs typeface="Courier New"/>
            </a:endParaRPr>
          </a:p>
          <a:p>
            <a:pPr marL="360363" indent="-360363" algn="just">
              <a:tabLst>
                <a:tab pos="2700655" algn="l"/>
                <a:tab pos="5581015" algn="l"/>
              </a:tabLst>
            </a:pPr>
            <a:r>
              <a:rPr lang="en-US" altLang="zh-CN" b="1" kern="100" dirty="0" smtClean="0">
                <a:latin typeface="Times New Roman"/>
                <a:cs typeface="Times New Roman"/>
              </a:rPr>
              <a:t>	</a:t>
            </a:r>
            <a:r>
              <a:rPr lang="zh-CN" altLang="zh-CN" b="1" kern="100" dirty="0" smtClean="0">
                <a:latin typeface="Times New Roman"/>
                <a:cs typeface="Times New Roman"/>
              </a:rPr>
              <a:t>铀</a:t>
            </a:r>
            <a:r>
              <a:rPr lang="zh-CN" altLang="zh-CN" b="1" kern="100" dirty="0">
                <a:latin typeface="Times New Roman"/>
                <a:cs typeface="Times New Roman"/>
              </a:rPr>
              <a:t>核裂变为中等质量的原子核，发生质量亏损，所以放出能量。一个铀</a:t>
            </a:r>
            <a:r>
              <a:rPr lang="en-US" altLang="zh-CN" b="1" kern="100" dirty="0">
                <a:latin typeface="Times New Roman"/>
                <a:cs typeface="Courier New"/>
              </a:rPr>
              <a:t>235</a:t>
            </a:r>
            <a:r>
              <a:rPr lang="zh-CN" altLang="zh-CN" b="1" kern="100" dirty="0">
                <a:latin typeface="Times New Roman"/>
                <a:cs typeface="Times New Roman"/>
              </a:rPr>
              <a:t>核裂变时释放的能量如果按</a:t>
            </a:r>
            <a:r>
              <a:rPr lang="en-US" altLang="zh-CN" b="1" kern="100" dirty="0">
                <a:latin typeface="Times New Roman"/>
                <a:cs typeface="Courier New"/>
              </a:rPr>
              <a:t>200 MeV</a:t>
            </a:r>
            <a:r>
              <a:rPr lang="zh-CN" altLang="zh-CN" b="1" kern="100" dirty="0">
                <a:latin typeface="Times New Roman"/>
                <a:cs typeface="Times New Roman"/>
              </a:rPr>
              <a:t>估算，</a:t>
            </a:r>
            <a:r>
              <a:rPr lang="en-US" altLang="zh-CN" b="1" kern="100" dirty="0">
                <a:latin typeface="Times New Roman"/>
                <a:cs typeface="Courier New"/>
              </a:rPr>
              <a:t>1 kg</a:t>
            </a:r>
            <a:r>
              <a:rPr lang="zh-CN" altLang="zh-CN" b="1" kern="100" dirty="0">
                <a:latin typeface="Times New Roman"/>
                <a:cs typeface="Times New Roman"/>
              </a:rPr>
              <a:t>铀</a:t>
            </a:r>
            <a:r>
              <a:rPr lang="en-US" altLang="zh-CN" b="1" kern="100" dirty="0">
                <a:latin typeface="Times New Roman"/>
                <a:cs typeface="Courier New"/>
              </a:rPr>
              <a:t>235</a:t>
            </a:r>
            <a:r>
              <a:rPr lang="zh-CN" altLang="zh-CN" b="1" kern="100" dirty="0">
                <a:latin typeface="Times New Roman"/>
                <a:cs typeface="Times New Roman"/>
              </a:rPr>
              <a:t>全部裂变时放出的能量相当于</a:t>
            </a:r>
            <a:r>
              <a:rPr lang="en-US" altLang="zh-CN" b="1" kern="100" dirty="0">
                <a:latin typeface="Times New Roman"/>
                <a:cs typeface="Courier New"/>
              </a:rPr>
              <a:t>2 800 t</a:t>
            </a:r>
            <a:r>
              <a:rPr lang="zh-CN" altLang="zh-CN" b="1" kern="100" dirty="0">
                <a:latin typeface="Times New Roman"/>
                <a:cs typeface="Times New Roman"/>
              </a:rPr>
              <a:t>标准煤完全燃烧时释放的化学能，裂变时能产生几百万摄氏度的高温。</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ea typeface="黑体"/>
                <a:cs typeface="Courier New"/>
              </a:rPr>
              <a:t>4</a:t>
            </a:r>
            <a:r>
              <a:rPr lang="zh-CN" altLang="zh-CN" b="1" kern="100" dirty="0">
                <a:latin typeface="Times New Roman"/>
                <a:cs typeface="Times New Roman"/>
              </a:rPr>
              <a:t>．</a:t>
            </a:r>
            <a:r>
              <a:rPr lang="zh-CN" altLang="zh-CN" b="1" kern="100" dirty="0">
                <a:latin typeface="Times New Roman"/>
                <a:ea typeface="黑体"/>
                <a:cs typeface="Times New Roman"/>
              </a:rPr>
              <a:t>铀</a:t>
            </a:r>
            <a:r>
              <a:rPr lang="en-US" altLang="zh-CN" b="1" kern="100" dirty="0">
                <a:latin typeface="Times New Roman"/>
                <a:ea typeface="黑体"/>
                <a:cs typeface="Courier New"/>
              </a:rPr>
              <a:t>235</a:t>
            </a:r>
            <a:r>
              <a:rPr lang="zh-CN" altLang="zh-CN" b="1" kern="100" dirty="0">
                <a:latin typeface="Times New Roman"/>
                <a:ea typeface="黑体"/>
                <a:cs typeface="Times New Roman"/>
              </a:rPr>
              <a:t>比铀</a:t>
            </a:r>
            <a:r>
              <a:rPr lang="en-US" altLang="zh-CN" b="1" kern="100" dirty="0">
                <a:latin typeface="Times New Roman"/>
                <a:ea typeface="黑体"/>
                <a:cs typeface="Courier New"/>
              </a:rPr>
              <a:t>238</a:t>
            </a:r>
            <a:r>
              <a:rPr lang="zh-CN" altLang="zh-CN" b="1" kern="100" dirty="0">
                <a:latin typeface="Times New Roman"/>
                <a:ea typeface="黑体"/>
                <a:cs typeface="Times New Roman"/>
              </a:rPr>
              <a:t>更易发生链式反应</a:t>
            </a:r>
            <a:endParaRPr lang="zh-CN" altLang="zh-CN" sz="1050" kern="100" dirty="0">
              <a:cs typeface="Courier New"/>
            </a:endParaRPr>
          </a:p>
          <a:p>
            <a:pPr marL="360363" indent="-360363" algn="just">
              <a:tabLst>
                <a:tab pos="2700655" algn="l"/>
                <a:tab pos="5581015" algn="l"/>
              </a:tabLst>
            </a:pPr>
            <a:r>
              <a:rPr lang="en-US" altLang="zh-CN" b="1" kern="100" dirty="0" smtClean="0">
                <a:latin typeface="Times New Roman"/>
                <a:cs typeface="Times New Roman"/>
              </a:rPr>
              <a:t>	</a:t>
            </a:r>
            <a:r>
              <a:rPr lang="zh-CN" altLang="zh-CN" b="1" kern="100" dirty="0" smtClean="0">
                <a:latin typeface="Times New Roman"/>
                <a:cs typeface="Times New Roman"/>
              </a:rPr>
              <a:t>在</a:t>
            </a:r>
            <a:r>
              <a:rPr lang="zh-CN" altLang="zh-CN" b="1" kern="100" dirty="0">
                <a:latin typeface="Times New Roman"/>
                <a:cs typeface="Times New Roman"/>
              </a:rPr>
              <a:t>天然铀中，主要有两种同位素，</a:t>
            </a:r>
            <a:r>
              <a:rPr lang="en-US" altLang="zh-CN" b="1" kern="100" dirty="0">
                <a:latin typeface="Times New Roman"/>
                <a:cs typeface="Courier New"/>
              </a:rPr>
              <a:t>99.3%</a:t>
            </a:r>
            <a:r>
              <a:rPr lang="zh-CN" altLang="zh-CN" b="1" kern="100" dirty="0">
                <a:latin typeface="Times New Roman"/>
                <a:cs typeface="Times New Roman"/>
              </a:rPr>
              <a:t>的是铀</a:t>
            </a:r>
            <a:r>
              <a:rPr lang="en-US" altLang="zh-CN" b="1" kern="100" dirty="0">
                <a:latin typeface="Times New Roman"/>
                <a:cs typeface="Courier New"/>
              </a:rPr>
              <a:t>238</a:t>
            </a:r>
            <a:r>
              <a:rPr lang="zh-CN" altLang="zh-CN" b="1" kern="100" dirty="0">
                <a:latin typeface="Times New Roman"/>
                <a:cs typeface="Times New Roman"/>
              </a:rPr>
              <a:t>，</a:t>
            </a:r>
            <a:r>
              <a:rPr lang="en-US" altLang="zh-CN" b="1" kern="100" dirty="0">
                <a:latin typeface="Times New Roman"/>
                <a:cs typeface="Courier New"/>
              </a:rPr>
              <a:t>0.7%</a:t>
            </a:r>
            <a:r>
              <a:rPr lang="zh-CN" altLang="zh-CN" b="1" kern="100" dirty="0">
                <a:latin typeface="Times New Roman"/>
                <a:cs typeface="Times New Roman"/>
              </a:rPr>
              <a:t>的是铀</a:t>
            </a:r>
            <a:r>
              <a:rPr lang="en-US" altLang="zh-CN" b="1" kern="100" dirty="0">
                <a:latin typeface="Times New Roman"/>
                <a:cs typeface="Courier New"/>
              </a:rPr>
              <a:t>235</a:t>
            </a:r>
            <a:r>
              <a:rPr lang="zh-CN" altLang="zh-CN" b="1" kern="100" dirty="0">
                <a:latin typeface="Times New Roman"/>
                <a:cs typeface="Times New Roman"/>
              </a:rPr>
              <a:t>，中子能引起这两种铀核发生裂变，但它们和中子发生作用的情况不同。</a:t>
            </a:r>
            <a:endParaRPr lang="zh-CN" altLang="zh-CN" sz="1050" kern="100" dirty="0">
              <a:cs typeface="Courier New"/>
            </a:endParaRPr>
          </a:p>
          <a:p>
            <a:pPr marL="360363" indent="-360363"/>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844824"/>
            <a:ext cx="10975658" cy="3384376"/>
          </a:xfrm>
        </p:spPr>
        <p:txBody>
          <a:bodyPr/>
          <a:lstStyle/>
          <a:p>
            <a:pPr marL="360363" indent="-360363"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铀</a:t>
            </a:r>
            <a:r>
              <a:rPr lang="en-US" altLang="zh-CN" b="1" kern="100" dirty="0">
                <a:latin typeface="Times New Roman"/>
                <a:cs typeface="Courier New"/>
              </a:rPr>
              <a:t>235</a:t>
            </a:r>
            <a:r>
              <a:rPr lang="zh-CN" altLang="zh-CN" b="1" kern="100" dirty="0">
                <a:latin typeface="Times New Roman"/>
                <a:cs typeface="Times New Roman"/>
              </a:rPr>
              <a:t>：俘获各种能量的中子都会发生裂变，且俘获低能量的中子发生裂变的概率大。</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铀</a:t>
            </a:r>
            <a:r>
              <a:rPr lang="en-US" altLang="zh-CN" b="1" kern="100" dirty="0">
                <a:latin typeface="Times New Roman"/>
                <a:cs typeface="Courier New"/>
              </a:rPr>
              <a:t>238</a:t>
            </a:r>
            <a:r>
              <a:rPr lang="zh-CN" altLang="zh-CN" b="1" kern="100" dirty="0">
                <a:latin typeface="Times New Roman"/>
                <a:cs typeface="Times New Roman"/>
              </a:rPr>
              <a:t>：只有俘获能量大于</a:t>
            </a:r>
            <a:r>
              <a:rPr lang="en-US" altLang="zh-CN" b="1" kern="100" dirty="0">
                <a:latin typeface="Times New Roman"/>
                <a:cs typeface="Courier New"/>
              </a:rPr>
              <a:t>1 MeV</a:t>
            </a:r>
            <a:r>
              <a:rPr lang="zh-CN" altLang="zh-CN" b="1" kern="100" dirty="0">
                <a:latin typeface="Times New Roman"/>
                <a:cs typeface="Times New Roman"/>
              </a:rPr>
              <a:t>的中子才能发生裂变，且裂变的概率小。能量低于</a:t>
            </a:r>
            <a:r>
              <a:rPr lang="en-US" altLang="zh-CN" b="1" kern="100" dirty="0">
                <a:latin typeface="Times New Roman"/>
                <a:cs typeface="Courier New"/>
              </a:rPr>
              <a:t>1 MeV</a:t>
            </a:r>
            <a:r>
              <a:rPr lang="zh-CN" altLang="zh-CN" b="1" kern="100" dirty="0">
                <a:latin typeface="Times New Roman"/>
                <a:cs typeface="Times New Roman"/>
              </a:rPr>
              <a:t>的中子只与铀核发生弹性碰撞，不引起裂变。因此，为了使链式反应容易发生，最好利用纯铀</a:t>
            </a:r>
            <a:r>
              <a:rPr lang="en-US" altLang="zh-CN" b="1" kern="100" dirty="0">
                <a:latin typeface="Times New Roman"/>
                <a:cs typeface="Courier New"/>
              </a:rPr>
              <a:t>235</a:t>
            </a:r>
            <a:r>
              <a:rPr lang="zh-CN" altLang="zh-CN" b="1" kern="100" dirty="0">
                <a:latin typeface="Times New Roman"/>
                <a:cs typeface="Times New Roman"/>
              </a:rPr>
              <a:t>。</a:t>
            </a:r>
            <a:endParaRPr lang="zh-CN" altLang="zh-CN" sz="1050" kern="100" dirty="0">
              <a:cs typeface="Courier New"/>
            </a:endParaRPr>
          </a:p>
          <a:p>
            <a:pPr marL="360363" indent="-360363"/>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899461492"/>
              </p:ext>
            </p:extLst>
          </p:nvPr>
        </p:nvGraphicFramePr>
        <p:xfrm>
          <a:off x="696987" y="506561"/>
          <a:ext cx="10367962" cy="4168775"/>
        </p:xfrm>
        <a:graphic>
          <a:graphicData uri="http://schemas.openxmlformats.org/presentationml/2006/ole">
            <mc:AlternateContent xmlns:mc="http://schemas.openxmlformats.org/markup-compatibility/2006">
              <mc:Choice xmlns:v="urn:schemas-microsoft-com:vml" Requires="v">
                <p:oleObj spid="_x0000_s9271" name="文档" r:id="rId4" imgW="10367808" imgH="4168743" progId="Word.Document.12">
                  <p:embed/>
                </p:oleObj>
              </mc:Choice>
              <mc:Fallback>
                <p:oleObj name="文档" r:id="rId4" imgW="10367808" imgH="4168743" progId="Word.Document.12">
                  <p:embed/>
                  <p:pic>
                    <p:nvPicPr>
                      <p:cNvPr id="0" name=""/>
                      <p:cNvPicPr/>
                      <p:nvPr/>
                    </p:nvPicPr>
                    <p:blipFill>
                      <a:blip r:embed="rId5"/>
                      <a:stretch>
                        <a:fillRect/>
                      </a:stretch>
                    </p:blipFill>
                    <p:spPr>
                      <a:xfrm>
                        <a:off x="696987" y="506561"/>
                        <a:ext cx="10367962" cy="4168775"/>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795864485"/>
              </p:ext>
            </p:extLst>
          </p:nvPr>
        </p:nvGraphicFramePr>
        <p:xfrm>
          <a:off x="698177" y="4747344"/>
          <a:ext cx="10367962" cy="1778000"/>
        </p:xfrm>
        <a:graphic>
          <a:graphicData uri="http://schemas.openxmlformats.org/presentationml/2006/ole">
            <mc:AlternateContent xmlns:mc="http://schemas.openxmlformats.org/markup-compatibility/2006">
              <mc:Choice xmlns:v="urn:schemas-microsoft-com:vml" Requires="v">
                <p:oleObj spid="_x0000_s9272" name="文档" r:id="rId7" imgW="10367808" imgH="1778429" progId="Word.Document.12">
                  <p:embed/>
                </p:oleObj>
              </mc:Choice>
              <mc:Fallback>
                <p:oleObj name="文档" r:id="rId7" imgW="10367808" imgH="1778429" progId="Word.Document.12">
                  <p:embed/>
                  <p:pic>
                    <p:nvPicPr>
                      <p:cNvPr id="0" name=""/>
                      <p:cNvPicPr/>
                      <p:nvPr/>
                    </p:nvPicPr>
                    <p:blipFill>
                      <a:blip r:embed="rId8"/>
                      <a:stretch>
                        <a:fillRect/>
                      </a:stretch>
                    </p:blipFill>
                    <p:spPr>
                      <a:xfrm>
                        <a:off x="698177" y="4747344"/>
                        <a:ext cx="10367962" cy="1778000"/>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4257065430"/>
              </p:ext>
            </p:extLst>
          </p:nvPr>
        </p:nvGraphicFramePr>
        <p:xfrm>
          <a:off x="696987" y="548680"/>
          <a:ext cx="10367962" cy="5060950"/>
        </p:xfrm>
        <a:graphic>
          <a:graphicData uri="http://schemas.openxmlformats.org/presentationml/2006/ole">
            <mc:AlternateContent xmlns:mc="http://schemas.openxmlformats.org/markup-compatibility/2006">
              <mc:Choice xmlns:v="urn:schemas-microsoft-com:vml" Requires="v">
                <p:oleObj spid="_x0000_s15387" name="文档" r:id="rId4" imgW="10367808" imgH="5061017" progId="Word.Document.12">
                  <p:embed/>
                </p:oleObj>
              </mc:Choice>
              <mc:Fallback>
                <p:oleObj name="文档" r:id="rId4" imgW="10367808" imgH="5061017" progId="Word.Document.12">
                  <p:embed/>
                  <p:pic>
                    <p:nvPicPr>
                      <p:cNvPr id="0" name=""/>
                      <p:cNvPicPr/>
                      <p:nvPr/>
                    </p:nvPicPr>
                    <p:blipFill>
                      <a:blip r:embed="rId5"/>
                      <a:stretch>
                        <a:fillRect/>
                      </a:stretch>
                    </p:blipFill>
                    <p:spPr>
                      <a:xfrm>
                        <a:off x="696987" y="548680"/>
                        <a:ext cx="10367962" cy="5060950"/>
                      </a:xfrm>
                      <a:prstGeom prst="rect">
                        <a:avLst/>
                      </a:prstGeom>
                    </p:spPr>
                  </p:pic>
                </p:oleObj>
              </mc:Fallback>
            </mc:AlternateContent>
          </a:graphicData>
        </a:graphic>
      </p:graphicFrame>
      <p:sp>
        <p:nvSpPr>
          <p:cNvPr id="6" name="矩形 5"/>
          <p:cNvSpPr/>
          <p:nvPr/>
        </p:nvSpPr>
        <p:spPr>
          <a:xfrm>
            <a:off x="1273051" y="5517232"/>
            <a:ext cx="4968027" cy="576248"/>
          </a:xfrm>
          <a:prstGeom prst="rect">
            <a:avLst/>
          </a:prstGeom>
        </p:spPr>
        <p:txBody>
          <a:bodyPr wrap="none">
            <a:spAutoFit/>
          </a:bodyPr>
          <a:lstStyle/>
          <a:p>
            <a:pPr algn="just">
              <a:lnSpc>
                <a:spcPct val="150000"/>
              </a:lnSpc>
              <a:spcAft>
                <a:spcPts val="0"/>
              </a:spcAft>
              <a:tabLst>
                <a:tab pos="2700655" algn="l"/>
                <a:tab pos="5581015" algn="l"/>
              </a:tabLst>
            </a:pPr>
            <a:r>
              <a:rPr lang="en-US" altLang="zh-CN" sz="2400" b="1" kern="100" dirty="0">
                <a:solidFill>
                  <a:srgbClr val="FF0000"/>
                </a:solidFill>
                <a:latin typeface="IPAPANNEW"/>
                <a:ea typeface="黑体"/>
                <a:cs typeface="Times New Roman"/>
              </a:rPr>
              <a:t>[</a:t>
            </a:r>
            <a:r>
              <a:rPr lang="zh-CN" altLang="zh-CN" sz="2400" b="1" kern="100" dirty="0">
                <a:solidFill>
                  <a:srgbClr val="FF0000"/>
                </a:solidFill>
                <a:latin typeface="IPAPANNEW"/>
                <a:ea typeface="黑体"/>
                <a:cs typeface="Times New Roman"/>
              </a:rPr>
              <a:t>答案</a:t>
            </a:r>
            <a:r>
              <a:rPr lang="en-US" altLang="zh-CN" sz="2400" b="1" kern="100" dirty="0">
                <a:solidFill>
                  <a:srgbClr val="FF0000"/>
                </a:solidFill>
                <a:latin typeface="IPAPANNEW"/>
                <a:ea typeface="黑体"/>
                <a:cs typeface="Times New Roman"/>
              </a:rPr>
              <a:t>]</a:t>
            </a:r>
            <a:r>
              <a:rPr lang="zh-CN" altLang="zh-CN" sz="2400" b="1" kern="100" dirty="0">
                <a:latin typeface="Times New Roman"/>
                <a:ea typeface="黑体"/>
                <a:cs typeface="Times New Roman"/>
              </a:rPr>
              <a:t>　</a:t>
            </a:r>
            <a:r>
              <a:rPr lang="en-US" altLang="zh-CN" sz="2400" b="1" kern="100" dirty="0">
                <a:latin typeface="Times New Roman"/>
                <a:cs typeface="Courier New"/>
              </a:rPr>
              <a:t>(1)40</a:t>
            </a:r>
            <a:r>
              <a:rPr lang="zh-CN" altLang="zh-CN" sz="2400" b="1" kern="100" dirty="0">
                <a:latin typeface="Times New Roman"/>
                <a:cs typeface="Times New Roman"/>
              </a:rPr>
              <a:t>　</a:t>
            </a:r>
            <a:r>
              <a:rPr lang="en-US" altLang="zh-CN" sz="2400" b="1" kern="100" dirty="0">
                <a:latin typeface="Times New Roman"/>
                <a:cs typeface="Courier New"/>
              </a:rPr>
              <a:t>90</a:t>
            </a:r>
            <a:r>
              <a:rPr lang="zh-CN" altLang="zh-CN" sz="2400" b="1" kern="100" dirty="0">
                <a:latin typeface="Times New Roman"/>
                <a:cs typeface="Times New Roman"/>
              </a:rPr>
              <a:t>　</a:t>
            </a:r>
            <a:r>
              <a:rPr lang="en-US" altLang="zh-CN" sz="2400" b="1" kern="100" dirty="0">
                <a:latin typeface="Times New Roman"/>
                <a:cs typeface="Courier New"/>
              </a:rPr>
              <a:t>(2)8.32</a:t>
            </a:r>
            <a:r>
              <a:rPr lang="en-US" altLang="zh-CN" sz="2400" b="1" kern="100" dirty="0">
                <a:latin typeface="宋体"/>
                <a:cs typeface="Times New Roman"/>
              </a:rPr>
              <a:t>×</a:t>
            </a:r>
            <a:r>
              <a:rPr lang="en-US" altLang="zh-CN" sz="2400" b="1" kern="100" dirty="0">
                <a:latin typeface="Times New Roman"/>
                <a:cs typeface="Courier New"/>
              </a:rPr>
              <a:t>10</a:t>
            </a:r>
            <a:r>
              <a:rPr lang="en-US" altLang="zh-CN" sz="2400" b="1" kern="100" baseline="30000" dirty="0">
                <a:latin typeface="Times New Roman"/>
                <a:cs typeface="Courier New"/>
              </a:rPr>
              <a:t>13</a:t>
            </a:r>
            <a:r>
              <a:rPr lang="en-US" altLang="zh-CN" sz="2400" b="1" kern="100" dirty="0">
                <a:latin typeface="Times New Roman"/>
                <a:cs typeface="Courier New"/>
              </a:rPr>
              <a:t> J</a:t>
            </a:r>
            <a:endParaRPr lang="zh-CN" altLang="zh-CN" sz="2400" kern="100" dirty="0">
              <a:effectLst/>
              <a:latin typeface="宋体"/>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1700808"/>
            <a:ext cx="10975658" cy="3888432"/>
          </a:xfrm>
        </p:spPr>
        <p:txBody>
          <a:bodyPr/>
          <a:lstStyle/>
          <a:p>
            <a:pPr indent="612140" algn="ctr">
              <a:tabLst>
                <a:tab pos="2700655" algn="l"/>
                <a:tab pos="5581015" algn="l"/>
              </a:tabLst>
            </a:pPr>
            <a:r>
              <a:rPr lang="zh-CN" altLang="zh-CN" b="1" kern="100" dirty="0">
                <a:latin typeface="Times New Roman"/>
                <a:ea typeface="黑体"/>
                <a:cs typeface="Times New Roman"/>
              </a:rPr>
              <a:t>重核裂变释放的核能的计算方法</a:t>
            </a:r>
            <a:endParaRPr lang="zh-CN" altLang="zh-CN" sz="1050" kern="100" dirty="0">
              <a:cs typeface="Courier New"/>
            </a:endParaRPr>
          </a:p>
          <a:p>
            <a:pPr indent="612140" algn="just">
              <a:tabLst>
                <a:tab pos="2700655" algn="l"/>
                <a:tab pos="5581015" algn="l"/>
              </a:tabLst>
            </a:pP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根据爱因斯坦质能方程，用裂变反应中质量亏损</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m</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的千克数乘以真空中的光速</a:t>
            </a:r>
            <a:r>
              <a:rPr lang="en-US" altLang="zh-CN" b="1" kern="100" dirty="0">
                <a:latin typeface="Times New Roman"/>
                <a:ea typeface="楷体_GB2312"/>
                <a:cs typeface="Courier New"/>
              </a:rPr>
              <a:t>(</a:t>
            </a:r>
            <a:r>
              <a:rPr lang="en-US" altLang="zh-CN" b="1" i="1" kern="100" dirty="0">
                <a:latin typeface="Times New Roman"/>
                <a:ea typeface="楷体_GB2312"/>
                <a:cs typeface="Courier New"/>
              </a:rPr>
              <a:t>c</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3</a:t>
            </a:r>
            <a:r>
              <a:rPr lang="en-US" altLang="zh-CN" b="1" kern="100" dirty="0">
                <a:cs typeface="Times New Roman"/>
              </a:rPr>
              <a:t>×</a:t>
            </a:r>
            <a:r>
              <a:rPr lang="en-US" altLang="zh-CN" b="1" kern="100" dirty="0">
                <a:latin typeface="Times New Roman"/>
                <a:ea typeface="楷体_GB2312"/>
                <a:cs typeface="Courier New"/>
              </a:rPr>
              <a:t>10</a:t>
            </a:r>
            <a:r>
              <a:rPr lang="en-US" altLang="zh-CN" b="1" kern="100" baseline="30000" dirty="0">
                <a:latin typeface="Times New Roman"/>
                <a:ea typeface="楷体_GB2312"/>
                <a:cs typeface="Courier New"/>
              </a:rPr>
              <a:t>8</a:t>
            </a:r>
            <a:r>
              <a:rPr lang="en-US" altLang="zh-CN" b="1" kern="100" dirty="0">
                <a:latin typeface="Times New Roman"/>
                <a:ea typeface="楷体_GB2312"/>
                <a:cs typeface="Courier New"/>
              </a:rPr>
              <a:t> m/s)</a:t>
            </a:r>
            <a:r>
              <a:rPr lang="zh-CN" altLang="zh-CN" b="1" kern="100" dirty="0">
                <a:latin typeface="Times New Roman"/>
                <a:ea typeface="楷体_GB2312"/>
                <a:cs typeface="Times New Roman"/>
              </a:rPr>
              <a:t>的平方，即</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E</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mc</a:t>
            </a:r>
            <a:r>
              <a:rPr lang="en-US" altLang="zh-CN" b="1" kern="100" baseline="30000" dirty="0">
                <a:latin typeface="Times New Roman"/>
                <a:ea typeface="楷体_GB2312"/>
                <a:cs typeface="Courier New"/>
              </a:rPr>
              <a:t>2</a:t>
            </a:r>
            <a:r>
              <a:rPr lang="zh-CN" altLang="zh-CN" b="1" kern="100" dirty="0">
                <a:latin typeface="Times New Roman"/>
                <a:ea typeface="楷体_GB2312"/>
                <a:cs typeface="Times New Roman"/>
              </a:rPr>
              <a:t>。</a:t>
            </a:r>
            <a:endParaRPr lang="zh-CN" altLang="zh-CN" sz="1050" kern="100" dirty="0">
              <a:cs typeface="Courier New"/>
            </a:endParaRPr>
          </a:p>
          <a:p>
            <a:pPr indent="612140" algn="just">
              <a:tabLst>
                <a:tab pos="2700655" algn="l"/>
                <a:tab pos="5581015" algn="l"/>
              </a:tabLst>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根据</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个原子质量单位</a:t>
            </a:r>
            <a:r>
              <a:rPr lang="en-US" altLang="zh-CN" b="1" kern="100" dirty="0">
                <a:latin typeface="Times New Roman"/>
                <a:ea typeface="楷体_GB2312"/>
                <a:cs typeface="Courier New"/>
              </a:rPr>
              <a:t>(u)</a:t>
            </a:r>
            <a:r>
              <a:rPr lang="zh-CN" altLang="zh-CN" b="1" kern="100" dirty="0">
                <a:latin typeface="Times New Roman"/>
                <a:ea typeface="楷体_GB2312"/>
                <a:cs typeface="Times New Roman"/>
              </a:rPr>
              <a:t>相当于</a:t>
            </a:r>
            <a:r>
              <a:rPr lang="en-US" altLang="zh-CN" b="1" kern="100" dirty="0">
                <a:latin typeface="Times New Roman"/>
                <a:ea typeface="楷体_GB2312"/>
                <a:cs typeface="Courier New"/>
              </a:rPr>
              <a:t>931.5</a:t>
            </a:r>
            <a:r>
              <a:rPr lang="zh-CN" altLang="zh-CN" b="1" kern="100" dirty="0">
                <a:latin typeface="Times New Roman"/>
                <a:ea typeface="楷体_GB2312"/>
                <a:cs typeface="Times New Roman"/>
              </a:rPr>
              <a:t>兆电子伏</a:t>
            </a:r>
            <a:r>
              <a:rPr lang="en-US" altLang="zh-CN" b="1" kern="100" dirty="0">
                <a:latin typeface="Times New Roman"/>
                <a:ea typeface="楷体_GB2312"/>
                <a:cs typeface="Courier New"/>
              </a:rPr>
              <a:t>(MeV)</a:t>
            </a:r>
            <a:r>
              <a:rPr lang="zh-CN" altLang="zh-CN" b="1" kern="100" dirty="0">
                <a:latin typeface="Times New Roman"/>
                <a:ea typeface="楷体_GB2312"/>
                <a:cs typeface="Times New Roman"/>
              </a:rPr>
              <a:t>能量计算，用裂变反应中质量亏损的原子质量单位数乘以</a:t>
            </a:r>
            <a:r>
              <a:rPr lang="en-US" altLang="zh-CN" b="1" kern="100" dirty="0">
                <a:latin typeface="Times New Roman"/>
                <a:ea typeface="楷体_GB2312"/>
                <a:cs typeface="Courier New"/>
              </a:rPr>
              <a:t>931.5 MeV</a:t>
            </a:r>
            <a:r>
              <a:rPr lang="zh-CN" altLang="zh-CN" b="1" kern="100" dirty="0">
                <a:latin typeface="Times New Roman"/>
                <a:ea typeface="楷体_GB2312"/>
                <a:cs typeface="Times New Roman"/>
              </a:rPr>
              <a:t>，即</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E</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m</a:t>
            </a:r>
            <a:r>
              <a:rPr lang="en-US" altLang="zh-CN" b="1" kern="100" dirty="0">
                <a:latin typeface="Times New Roman"/>
                <a:ea typeface="楷体_GB2312"/>
                <a:cs typeface="Courier New"/>
              </a:rPr>
              <a:t>(u)</a:t>
            </a:r>
            <a:r>
              <a:rPr lang="en-US" altLang="zh-CN" b="1" kern="100" dirty="0">
                <a:cs typeface="Times New Roman"/>
              </a:rPr>
              <a:t>×</a:t>
            </a:r>
            <a:r>
              <a:rPr lang="en-US" altLang="zh-CN" b="1" kern="100" dirty="0">
                <a:latin typeface="Times New Roman"/>
                <a:ea typeface="楷体_GB2312"/>
                <a:cs typeface="Courier New"/>
              </a:rPr>
              <a:t>931.5 MeV</a:t>
            </a:r>
            <a:r>
              <a:rPr lang="zh-CN" altLang="zh-CN" b="1" kern="100" dirty="0">
                <a:latin typeface="Times New Roman"/>
                <a:ea typeface="楷体_GB2312"/>
                <a:cs typeface="Times New Roman"/>
              </a:rPr>
              <a:t>。</a:t>
            </a:r>
            <a:endParaRPr lang="zh-CN" altLang="zh-CN" sz="1050" kern="100" dirty="0">
              <a:cs typeface="Courier New"/>
            </a:endParaRPr>
          </a:p>
          <a:p>
            <a:pPr indent="612140" algn="just">
              <a:tabLst>
                <a:tab pos="2700655" algn="l"/>
                <a:tab pos="5581015" algn="l"/>
              </a:tabLst>
            </a:pPr>
            <a:r>
              <a:rPr lang="en-US" altLang="zh-CN" b="1" kern="100" dirty="0">
                <a:latin typeface="Times New Roman"/>
                <a:ea typeface="楷体_GB2312"/>
                <a:cs typeface="Courier New"/>
              </a:rPr>
              <a:t>(3)</a:t>
            </a:r>
            <a:r>
              <a:rPr lang="zh-CN" altLang="zh-CN" b="1" kern="100" dirty="0">
                <a:latin typeface="Times New Roman"/>
                <a:ea typeface="楷体_GB2312"/>
                <a:cs typeface="Times New Roman"/>
              </a:rPr>
              <a:t>由核能的转化量计算。</a:t>
            </a:r>
            <a:endParaRPr lang="zh-CN" altLang="zh-CN" sz="1050" kern="100" dirty="0">
              <a:cs typeface="Courier New"/>
            </a:endParaRPr>
          </a:p>
        </p:txBody>
      </p:sp>
      <p:pic>
        <p:nvPicPr>
          <p:cNvPr id="10242" name="Picture 2" descr="解题锦囊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879316" y="1412776"/>
            <a:ext cx="1561083" cy="356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451249633"/>
              </p:ext>
            </p:extLst>
          </p:nvPr>
        </p:nvGraphicFramePr>
        <p:xfrm>
          <a:off x="696987" y="836712"/>
          <a:ext cx="10299700" cy="3605213"/>
        </p:xfrm>
        <a:graphic>
          <a:graphicData uri="http://schemas.openxmlformats.org/presentationml/2006/ole">
            <mc:AlternateContent xmlns:mc="http://schemas.openxmlformats.org/markup-compatibility/2006">
              <mc:Choice xmlns:v="urn:schemas-microsoft-com:vml" Requires="v">
                <p:oleObj spid="_x0000_s14389" name="文档" r:id="rId4" imgW="10367808" imgH="3633163" progId="Word.Document.12">
                  <p:embed/>
                </p:oleObj>
              </mc:Choice>
              <mc:Fallback>
                <p:oleObj name="文档" r:id="rId4" imgW="10367808" imgH="3633163" progId="Word.Document.12">
                  <p:embed/>
                  <p:pic>
                    <p:nvPicPr>
                      <p:cNvPr id="0" name=""/>
                      <p:cNvPicPr/>
                      <p:nvPr/>
                    </p:nvPicPr>
                    <p:blipFill>
                      <a:blip r:embed="rId5"/>
                      <a:stretch>
                        <a:fillRect/>
                      </a:stretch>
                    </p:blipFill>
                    <p:spPr>
                      <a:xfrm>
                        <a:off x="696987" y="836712"/>
                        <a:ext cx="10299700" cy="3605213"/>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1586801869"/>
              </p:ext>
            </p:extLst>
          </p:nvPr>
        </p:nvGraphicFramePr>
        <p:xfrm>
          <a:off x="1071239" y="4528394"/>
          <a:ext cx="9994900" cy="1209675"/>
        </p:xfrm>
        <a:graphic>
          <a:graphicData uri="http://schemas.openxmlformats.org/presentationml/2006/ole">
            <mc:AlternateContent xmlns:mc="http://schemas.openxmlformats.org/markup-compatibility/2006">
              <mc:Choice xmlns:v="urn:schemas-microsoft-com:vml" Requires="v">
                <p:oleObj spid="_x0000_s14390" name="文档" r:id="rId7" imgW="10107030" imgH="1216573" progId="Word.Document.12">
                  <p:embed/>
                </p:oleObj>
              </mc:Choice>
              <mc:Fallback>
                <p:oleObj name="文档" r:id="rId7" imgW="10107030" imgH="1216573" progId="Word.Document.12">
                  <p:embed/>
                  <p:pic>
                    <p:nvPicPr>
                      <p:cNvPr id="0" name=""/>
                      <p:cNvPicPr/>
                      <p:nvPr/>
                    </p:nvPicPr>
                    <p:blipFill>
                      <a:blip r:embed="rId8"/>
                      <a:stretch>
                        <a:fillRect/>
                      </a:stretch>
                    </p:blipFill>
                    <p:spPr>
                      <a:xfrm>
                        <a:off x="1071239" y="4528394"/>
                        <a:ext cx="9994900" cy="1209675"/>
                      </a:xfrm>
                      <a:prstGeom prst="rect">
                        <a:avLst/>
                      </a:prstGeom>
                    </p:spPr>
                  </p:pic>
                </p:oleObj>
              </mc:Fallback>
            </mc:AlternateContent>
          </a:graphicData>
        </a:graphic>
      </p:graphicFrame>
      <p:sp>
        <p:nvSpPr>
          <p:cNvPr id="6" name="矩形 5"/>
          <p:cNvSpPr/>
          <p:nvPr/>
        </p:nvSpPr>
        <p:spPr>
          <a:xfrm>
            <a:off x="985019" y="5810077"/>
            <a:ext cx="1335622"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latin typeface="Times New Roman"/>
                <a:ea typeface="楷体_GB2312"/>
              </a:rPr>
              <a:t>C</a:t>
            </a:r>
            <a:endParaRPr lang="zh-CN" altLang="en-US" sz="2400"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20923" y="116632"/>
            <a:ext cx="11665296" cy="6552728"/>
          </a:xfrm>
        </p:spPr>
        <p:txBody>
          <a:bodyPr>
            <a:normAutofit/>
          </a:bodyPr>
          <a:lstStyle/>
          <a:p>
            <a:pPr marL="722313" indent="-722313" algn="just">
              <a:tabLst>
                <a:tab pos="2700655" algn="l"/>
                <a:tab pos="5581015" algn="l"/>
              </a:tabLst>
            </a:pPr>
            <a:r>
              <a:rPr lang="en-US" altLang="zh-CN" b="1" dirty="0" smtClean="0">
                <a:latin typeface="Times New Roman" panose="02020603050405020304" pitchFamily="18" charset="0"/>
              </a:rPr>
              <a:t>2.	</a:t>
            </a:r>
            <a:r>
              <a:rPr lang="zh-CN" altLang="en-US" b="1" dirty="0" smtClean="0">
                <a:latin typeface="Times New Roman" panose="02020603050405020304" pitchFamily="18" charset="0"/>
              </a:rPr>
              <a:t>关</a:t>
            </a:r>
            <a:r>
              <a:rPr lang="zh-CN" altLang="en-US" b="1" dirty="0">
                <a:latin typeface="Times New Roman" panose="02020603050405020304" pitchFamily="18" charset="0"/>
              </a:rPr>
              <a:t>于铀核的裂变，下列叙述正确的</a:t>
            </a:r>
            <a:r>
              <a:rPr lang="zh-CN" altLang="en-US" b="1" dirty="0" smtClean="0">
                <a:latin typeface="Times New Roman" panose="02020603050405020304" pitchFamily="18" charset="0"/>
              </a:rPr>
              <a:t>是</a:t>
            </a:r>
            <a:r>
              <a:rPr lang="en-US" altLang="zh-CN" b="1" dirty="0" smtClean="0">
                <a:latin typeface="Times New Roman" panose="02020603050405020304" pitchFamily="18" charset="0"/>
              </a:rPr>
              <a:t>					       </a:t>
            </a:r>
            <a:r>
              <a:rPr lang="zh-CN" altLang="en-US" b="1" dirty="0" smtClean="0">
                <a:latin typeface="Times New Roman" panose="02020603050405020304" pitchFamily="18" charset="0"/>
              </a:rPr>
              <a:t>（   ）</a:t>
            </a:r>
            <a:endParaRPr lang="en-US" altLang="zh-CN" b="1" dirty="0" smtClean="0">
              <a:latin typeface="Times New Roman" panose="02020603050405020304" pitchFamily="18" charset="0"/>
            </a:endParaRPr>
          </a:p>
          <a:p>
            <a:pPr marL="1347788" indent="-625475" algn="just">
              <a:tabLst>
                <a:tab pos="2700655" algn="l"/>
                <a:tab pos="5581015" algn="l"/>
              </a:tabLst>
            </a:pPr>
            <a:r>
              <a:rPr lang="en-US" altLang="zh-CN" b="1" dirty="0" smtClean="0">
                <a:latin typeface="Times New Roman" panose="02020603050405020304" pitchFamily="18" charset="0"/>
              </a:rPr>
              <a:t>A.</a:t>
            </a:r>
            <a:r>
              <a:rPr lang="zh-CN" altLang="en-US" b="1" dirty="0" smtClean="0">
                <a:latin typeface="Times New Roman" panose="02020603050405020304" pitchFamily="18" charset="0"/>
              </a:rPr>
              <a:t>核</a:t>
            </a:r>
            <a:r>
              <a:rPr lang="zh-CN" altLang="en-US" b="1" dirty="0">
                <a:latin typeface="Times New Roman" panose="02020603050405020304" pitchFamily="18" charset="0"/>
              </a:rPr>
              <a:t>反应堆中铀核俘获一个中子后分裂为两个或几个中等质量的原子核，并吸收大量能量 </a:t>
            </a:r>
            <a:r>
              <a:rPr lang="zh-CN" altLang="en-US" b="1" dirty="0" smtClean="0">
                <a:latin typeface="Times New Roman" panose="02020603050405020304" pitchFamily="18" charset="0"/>
              </a:rPr>
              <a:t></a:t>
            </a:r>
            <a:endParaRPr lang="en-US" altLang="zh-CN" b="1" dirty="0" smtClean="0">
              <a:latin typeface="Times New Roman" panose="02020603050405020304" pitchFamily="18" charset="0"/>
            </a:endParaRPr>
          </a:p>
          <a:p>
            <a:pPr marL="1347788" indent="-625475" algn="just">
              <a:tabLst>
                <a:tab pos="2700655" algn="l"/>
                <a:tab pos="5581015" algn="l"/>
              </a:tabLst>
            </a:pPr>
            <a:r>
              <a:rPr lang="en-US" altLang="zh-CN" b="1" dirty="0" smtClean="0">
                <a:latin typeface="Times New Roman" panose="02020603050405020304" pitchFamily="18" charset="0"/>
              </a:rPr>
              <a:t>B</a:t>
            </a:r>
            <a:r>
              <a:rPr lang="en-US" altLang="zh-CN" b="1" dirty="0">
                <a:latin typeface="Times New Roman" panose="02020603050405020304" pitchFamily="18" charset="0"/>
              </a:rPr>
              <a:t>.</a:t>
            </a:r>
            <a:r>
              <a:rPr lang="zh-CN" altLang="en-US" b="1" dirty="0">
                <a:latin typeface="Times New Roman" panose="02020603050405020304" pitchFamily="18" charset="0"/>
              </a:rPr>
              <a:t>核反应堆中铀核自发分裂为两个或几个中等质量的原子核，同时释放大量的核能</a:t>
            </a:r>
          </a:p>
          <a:p>
            <a:pPr marL="1347788" indent="-625475" algn="just">
              <a:tabLst>
                <a:tab pos="2700655" algn="l"/>
                <a:tab pos="5581015" algn="l"/>
              </a:tabLst>
            </a:pPr>
            <a:r>
              <a:rPr lang="en-US" altLang="zh-CN" b="1" dirty="0" smtClean="0">
                <a:latin typeface="Times New Roman" panose="02020603050405020304" pitchFamily="18" charset="0"/>
              </a:rPr>
              <a:t>C</a:t>
            </a:r>
            <a:r>
              <a:rPr lang="en-US" altLang="zh-CN" b="1" dirty="0">
                <a:latin typeface="Times New Roman" panose="02020603050405020304" pitchFamily="18" charset="0"/>
              </a:rPr>
              <a:t>.</a:t>
            </a:r>
            <a:r>
              <a:rPr lang="zh-CN" altLang="en-US" b="1" dirty="0">
                <a:latin typeface="Times New Roman" panose="02020603050405020304" pitchFamily="18" charset="0"/>
              </a:rPr>
              <a:t>要使核反应堆中铀核发生链式反应，必须要有慢中子的轰击</a:t>
            </a:r>
          </a:p>
          <a:p>
            <a:pPr marL="722313" indent="0" algn="just">
              <a:tabLst>
                <a:tab pos="2700655" algn="l"/>
                <a:tab pos="5581015" algn="l"/>
              </a:tabLst>
            </a:pPr>
            <a:r>
              <a:rPr lang="en-US" altLang="zh-CN" b="1" dirty="0" smtClean="0">
                <a:latin typeface="Times New Roman" panose="02020603050405020304" pitchFamily="18" charset="0"/>
              </a:rPr>
              <a:t>D</a:t>
            </a:r>
            <a:r>
              <a:rPr lang="en-US" altLang="zh-CN" b="1" dirty="0">
                <a:latin typeface="Times New Roman" panose="02020603050405020304" pitchFamily="18" charset="0"/>
              </a:rPr>
              <a:t>.</a:t>
            </a:r>
            <a:r>
              <a:rPr lang="zh-CN" altLang="en-US" b="1" dirty="0">
                <a:latin typeface="Times New Roman" panose="02020603050405020304" pitchFamily="18" charset="0"/>
              </a:rPr>
              <a:t>要使核反应堆中铀核发生链式反应，必须要有快中子的轰</a:t>
            </a:r>
            <a:r>
              <a:rPr lang="zh-CN" altLang="en-US" b="1" dirty="0" smtClean="0">
                <a:latin typeface="Times New Roman" panose="02020603050405020304" pitchFamily="18" charset="0"/>
              </a:rPr>
              <a:t>击</a:t>
            </a:r>
            <a:endParaRPr lang="en-US" altLang="zh-CN" b="1" dirty="0" smtClean="0">
              <a:latin typeface="Times New Roman" panose="02020603050405020304" pitchFamily="18" charset="0"/>
            </a:endParaRPr>
          </a:p>
          <a:p>
            <a:pPr marL="722313" indent="0" algn="just">
              <a:tabLst>
                <a:tab pos="2700655" algn="l"/>
                <a:tab pos="5581015" algn="l"/>
              </a:tabLst>
            </a:pPr>
            <a:r>
              <a:rPr lang="zh-CN" altLang="en-US" b="1" dirty="0" smtClean="0">
                <a:solidFill>
                  <a:srgbClr val="FF0000"/>
                </a:solidFill>
                <a:latin typeface="黑体" panose="02010600030101010101" pitchFamily="2" charset="-122"/>
                <a:ea typeface="黑体" panose="02010600030101010101" pitchFamily="2" charset="-122"/>
              </a:rPr>
              <a:t>解</a:t>
            </a:r>
            <a:r>
              <a:rPr lang="zh-CN" altLang="en-US" b="1" dirty="0">
                <a:solidFill>
                  <a:srgbClr val="FF0000"/>
                </a:solidFill>
                <a:latin typeface="黑体" panose="02010600030101010101" pitchFamily="2" charset="-122"/>
                <a:ea typeface="黑体" panose="02010600030101010101" pitchFamily="2" charset="-122"/>
              </a:rPr>
              <a:t>析</a:t>
            </a:r>
            <a:r>
              <a:rPr lang="zh-CN" altLang="en-US" b="1" dirty="0" smtClean="0">
                <a:solidFill>
                  <a:srgbClr val="FF0000"/>
                </a:solidFill>
                <a:latin typeface="Times New Roman" panose="02020603050405020304" pitchFamily="18" charset="0"/>
              </a:rPr>
              <a:t>：</a:t>
            </a:r>
            <a:r>
              <a:rPr lang="zh-CN" altLang="en-US" b="1" dirty="0" smtClean="0">
                <a:latin typeface="Times New Roman" panose="02020603050405020304" pitchFamily="18" charset="0"/>
                <a:ea typeface="楷体_GB2312" panose="02010609030101010101" pitchFamily="49" charset="-122"/>
              </a:rPr>
              <a:t>核</a:t>
            </a:r>
            <a:r>
              <a:rPr lang="zh-CN" altLang="en-US" b="1" dirty="0">
                <a:latin typeface="Times New Roman" panose="02020603050405020304" pitchFamily="18" charset="0"/>
                <a:ea typeface="楷体_GB2312" panose="02010609030101010101" pitchFamily="49" charset="-122"/>
              </a:rPr>
              <a:t>反应堆中铀核俘获一个中子后分裂为两个或几个中等质量的原子核，同时释放大量的核能，故</a:t>
            </a:r>
            <a:r>
              <a:rPr lang="en-US" altLang="zh-CN" b="1" dirty="0">
                <a:latin typeface="Times New Roman" panose="02020603050405020304" pitchFamily="18" charset="0"/>
                <a:ea typeface="楷体_GB2312" panose="02010609030101010101" pitchFamily="49" charset="-122"/>
              </a:rPr>
              <a:t>A</a:t>
            </a:r>
            <a:r>
              <a:rPr lang="zh-CN" altLang="en-US" b="1" dirty="0">
                <a:latin typeface="Times New Roman" panose="02020603050405020304" pitchFamily="18" charset="0"/>
                <a:ea typeface="楷体_GB2312" panose="02010609030101010101" pitchFamily="49" charset="-122"/>
              </a:rPr>
              <a:t>、</a:t>
            </a:r>
            <a:r>
              <a:rPr lang="en-US" altLang="zh-CN" b="1" dirty="0" smtClean="0">
                <a:latin typeface="Times New Roman" panose="02020603050405020304" pitchFamily="18" charset="0"/>
                <a:ea typeface="楷体_GB2312" panose="02010609030101010101" pitchFamily="49" charset="-122"/>
              </a:rPr>
              <a:t>B</a:t>
            </a:r>
            <a:r>
              <a:rPr lang="zh-CN" altLang="en-US" b="1" dirty="0" smtClean="0">
                <a:latin typeface="Times New Roman" panose="02020603050405020304" pitchFamily="18" charset="0"/>
                <a:ea typeface="楷体_GB2312" panose="02010609030101010101" pitchFamily="49" charset="-122"/>
              </a:rPr>
              <a:t>错</a:t>
            </a:r>
            <a:r>
              <a:rPr lang="zh-CN" altLang="en-US" b="1" dirty="0">
                <a:latin typeface="Times New Roman" panose="02020603050405020304" pitchFamily="18" charset="0"/>
                <a:ea typeface="楷体_GB2312" panose="02010609030101010101" pitchFamily="49" charset="-122"/>
              </a:rPr>
              <a:t>误；要使核反应堆中铀核发生链式反应，必须要有慢中子的轰击，快中子不易捕获，</a:t>
            </a:r>
            <a:r>
              <a:rPr lang="zh-CN" altLang="en-US" b="1" dirty="0" smtClean="0">
                <a:latin typeface="Times New Roman" panose="02020603050405020304" pitchFamily="18" charset="0"/>
                <a:ea typeface="楷体_GB2312" panose="02010609030101010101" pitchFamily="49" charset="-122"/>
              </a:rPr>
              <a:t>故</a:t>
            </a:r>
            <a:r>
              <a:rPr lang="en-US" altLang="zh-CN" b="1" dirty="0" smtClean="0">
                <a:latin typeface="Times New Roman" panose="02020603050405020304" pitchFamily="18" charset="0"/>
                <a:ea typeface="楷体_GB2312" panose="02010609030101010101" pitchFamily="49" charset="-122"/>
              </a:rPr>
              <a:t>C</a:t>
            </a:r>
            <a:r>
              <a:rPr lang="zh-CN" altLang="en-US" b="1" dirty="0" smtClean="0">
                <a:latin typeface="Times New Roman" panose="02020603050405020304" pitchFamily="18" charset="0"/>
                <a:ea typeface="楷体_GB2312" panose="02010609030101010101" pitchFamily="49" charset="-122"/>
              </a:rPr>
              <a:t>正</a:t>
            </a:r>
            <a:r>
              <a:rPr lang="zh-CN" altLang="en-US" b="1" dirty="0">
                <a:latin typeface="Times New Roman" panose="02020603050405020304" pitchFamily="18" charset="0"/>
                <a:ea typeface="楷体_GB2312" panose="02010609030101010101" pitchFamily="49" charset="-122"/>
              </a:rPr>
              <a:t>确</a:t>
            </a:r>
            <a:r>
              <a:rPr lang="zh-CN" altLang="en-US" b="1" dirty="0" smtClean="0">
                <a:latin typeface="Times New Roman" panose="02020603050405020304" pitchFamily="18" charset="0"/>
                <a:ea typeface="楷体_GB2312" panose="02010609030101010101" pitchFamily="49" charset="-122"/>
              </a:rPr>
              <a:t>，</a:t>
            </a:r>
            <a:r>
              <a:rPr lang="en-US" altLang="zh-CN" b="1" dirty="0" smtClean="0">
                <a:latin typeface="Times New Roman" panose="02020603050405020304" pitchFamily="18" charset="0"/>
                <a:ea typeface="楷体_GB2312" panose="02010609030101010101" pitchFamily="49" charset="-122"/>
              </a:rPr>
              <a:t>D</a:t>
            </a:r>
            <a:r>
              <a:rPr lang="zh-CN" altLang="en-US" b="1" dirty="0" smtClean="0">
                <a:latin typeface="Times New Roman" panose="02020603050405020304" pitchFamily="18" charset="0"/>
                <a:ea typeface="楷体_GB2312" panose="02010609030101010101" pitchFamily="49" charset="-122"/>
              </a:rPr>
              <a:t>错</a:t>
            </a:r>
            <a:r>
              <a:rPr lang="zh-CN" altLang="en-US" b="1" dirty="0">
                <a:latin typeface="Times New Roman" panose="02020603050405020304" pitchFamily="18" charset="0"/>
                <a:ea typeface="楷体_GB2312" panose="02010609030101010101" pitchFamily="49" charset="-122"/>
              </a:rPr>
              <a:t>误</a:t>
            </a:r>
            <a:r>
              <a:rPr lang="zh-CN" altLang="en-US" b="1" dirty="0" smtClean="0">
                <a:latin typeface="Times New Roman" panose="02020603050405020304" pitchFamily="18" charset="0"/>
              </a:rPr>
              <a:t>。</a:t>
            </a:r>
            <a:r>
              <a:rPr lang="en-US" altLang="zh-CN" b="1" dirty="0" smtClean="0">
                <a:latin typeface="Times New Roman" panose="02020603050405020304" pitchFamily="18" charset="0"/>
              </a:rPr>
              <a:t></a:t>
            </a:r>
            <a:endParaRPr lang="en-US" altLang="zh-CN" b="1" dirty="0">
              <a:latin typeface="Times New Roman" panose="02020603050405020304" pitchFamily="18" charset="0"/>
            </a:endParaRPr>
          </a:p>
        </p:txBody>
      </p:sp>
      <p:sp>
        <p:nvSpPr>
          <p:cNvPr id="4" name="矩形 3"/>
          <p:cNvSpPr/>
          <p:nvPr/>
        </p:nvSpPr>
        <p:spPr>
          <a:xfrm>
            <a:off x="913011" y="6064577"/>
            <a:ext cx="1645002"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solidFill>
                  <a:prstClr val="black"/>
                </a:solidFill>
                <a:latin typeface="Times New Roman"/>
                <a:ea typeface="楷体_GB2312"/>
                <a:cs typeface="Courier New"/>
              </a:rPr>
              <a:t>C</a:t>
            </a:r>
            <a:r>
              <a:rPr lang="zh-CN" altLang="zh-CN" sz="2400" b="1" kern="100" dirty="0">
                <a:solidFill>
                  <a:prstClr val="black"/>
                </a:solidFill>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813099136"/>
              </p:ext>
            </p:extLst>
          </p:nvPr>
        </p:nvGraphicFramePr>
        <p:xfrm>
          <a:off x="336947" y="188640"/>
          <a:ext cx="11256963" cy="4130675"/>
        </p:xfrm>
        <a:graphic>
          <a:graphicData uri="http://schemas.openxmlformats.org/presentationml/2006/ole">
            <mc:AlternateContent xmlns:mc="http://schemas.openxmlformats.org/markup-compatibility/2006">
              <mc:Choice xmlns:v="urn:schemas-microsoft-com:vml" Requires="v">
                <p:oleObj spid="_x0000_s13365" name="文档" r:id="rId4" imgW="11587889" imgH="4258367" progId="Word.Document.12">
                  <p:embed/>
                </p:oleObj>
              </mc:Choice>
              <mc:Fallback>
                <p:oleObj name="文档" r:id="rId4" imgW="11587889" imgH="4258367" progId="Word.Document.12">
                  <p:embed/>
                  <p:pic>
                    <p:nvPicPr>
                      <p:cNvPr id="0" name=""/>
                      <p:cNvPicPr/>
                      <p:nvPr/>
                    </p:nvPicPr>
                    <p:blipFill>
                      <a:blip r:embed="rId5"/>
                      <a:stretch>
                        <a:fillRect/>
                      </a:stretch>
                    </p:blipFill>
                    <p:spPr>
                      <a:xfrm>
                        <a:off x="336947" y="188640"/>
                        <a:ext cx="11256963" cy="4130675"/>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4037049024"/>
              </p:ext>
            </p:extLst>
          </p:nvPr>
        </p:nvGraphicFramePr>
        <p:xfrm>
          <a:off x="840383" y="3718496"/>
          <a:ext cx="10774362" cy="2943225"/>
        </p:xfrm>
        <a:graphic>
          <a:graphicData uri="http://schemas.openxmlformats.org/presentationml/2006/ole">
            <mc:AlternateContent xmlns:mc="http://schemas.openxmlformats.org/markup-compatibility/2006">
              <mc:Choice xmlns:v="urn:schemas-microsoft-com:vml" Requires="v">
                <p:oleObj spid="_x0000_s13366" name="文档" r:id="rId7" imgW="11021371" imgH="2995722" progId="Word.Document.12">
                  <p:embed/>
                </p:oleObj>
              </mc:Choice>
              <mc:Fallback>
                <p:oleObj name="文档" r:id="rId7" imgW="11021371" imgH="2995722" progId="Word.Document.12">
                  <p:embed/>
                  <p:pic>
                    <p:nvPicPr>
                      <p:cNvPr id="0" name=""/>
                      <p:cNvPicPr/>
                      <p:nvPr/>
                    </p:nvPicPr>
                    <p:blipFill>
                      <a:blip r:embed="rId8"/>
                      <a:stretch>
                        <a:fillRect/>
                      </a:stretch>
                    </p:blipFill>
                    <p:spPr>
                      <a:xfrm>
                        <a:off x="840383" y="3718496"/>
                        <a:ext cx="10774362" cy="2943225"/>
                      </a:xfrm>
                      <a:prstGeom prst="rect">
                        <a:avLst/>
                      </a:prstGeom>
                    </p:spPr>
                  </p:pic>
                </p:oleObj>
              </mc:Fallback>
            </mc:AlternateContent>
          </a:graphicData>
        </a:graphic>
      </p:graphicFrame>
      <p:sp>
        <p:nvSpPr>
          <p:cNvPr id="6" name="矩形 5"/>
          <p:cNvSpPr/>
          <p:nvPr/>
        </p:nvSpPr>
        <p:spPr>
          <a:xfrm>
            <a:off x="4268129" y="6021288"/>
            <a:ext cx="1540806"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latin typeface="Times New Roman"/>
                <a:ea typeface="楷体_GB2312"/>
              </a:rPr>
              <a:t>BC</a:t>
            </a:r>
            <a:endParaRPr lang="zh-CN" altLang="en-US" sz="2400"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768995" y="866605"/>
            <a:ext cx="10975658" cy="4464498"/>
          </a:xfrm>
        </p:spPr>
        <p:txBody>
          <a:bodyPr/>
          <a:lstStyle/>
          <a:p>
            <a:pPr indent="0" algn="just">
              <a:tabLst>
                <a:tab pos="2700655" algn="l"/>
                <a:tab pos="5581015" algn="l"/>
              </a:tabLst>
            </a:pPr>
            <a:r>
              <a:rPr lang="zh-CN" altLang="zh-CN" b="1" kern="100" dirty="0">
                <a:solidFill>
                  <a:schemeClr val="accent2">
                    <a:lumMod val="50000"/>
                  </a:schemeClr>
                </a:solidFill>
                <a:latin typeface="Times New Roman"/>
                <a:ea typeface="黑体"/>
                <a:cs typeface="Times New Roman"/>
              </a:rPr>
              <a:t>一、核裂变与链式反应</a:t>
            </a:r>
            <a:endParaRPr lang="zh-CN" altLang="zh-CN" sz="1050" kern="100" dirty="0">
              <a:solidFill>
                <a:schemeClr val="accent2">
                  <a:lumMod val="50000"/>
                </a:schemeClr>
              </a:solidFill>
              <a:cs typeface="Courier New"/>
            </a:endParaRPr>
          </a:p>
          <a:p>
            <a:pPr indent="0"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cs typeface="Courier New"/>
            </a:endParaRPr>
          </a:p>
          <a:p>
            <a:pPr indent="0"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重核裂变</a:t>
            </a:r>
            <a:endParaRPr lang="zh-CN" altLang="zh-CN" sz="1050" kern="100" dirty="0">
              <a:cs typeface="Courier New"/>
            </a:endParaRPr>
          </a:p>
          <a:p>
            <a:pPr indent="0"/>
            <a:endParaRPr lang="zh-CN" altLang="en-US" dirty="0"/>
          </a:p>
        </p:txBody>
      </p:sp>
      <p:pic>
        <p:nvPicPr>
          <p:cNvPr id="2050" name="Picture 2" descr="新课程学案1自学新教材.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4255821" y="453231"/>
            <a:ext cx="4356921" cy="527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对象 2"/>
          <p:cNvGraphicFramePr>
            <a:graphicFrameLocks noChangeAspect="1"/>
          </p:cNvGraphicFramePr>
          <p:nvPr>
            <p:extLst>
              <p:ext uri="{D42A27DB-BD31-4B8C-83A1-F6EECF244321}">
                <p14:modId xmlns:p14="http://schemas.microsoft.com/office/powerpoint/2010/main" val="2271162906"/>
              </p:ext>
            </p:extLst>
          </p:nvPr>
        </p:nvGraphicFramePr>
        <p:xfrm>
          <a:off x="869213" y="2897906"/>
          <a:ext cx="10142537" cy="3627438"/>
        </p:xfrm>
        <a:graphic>
          <a:graphicData uri="http://schemas.openxmlformats.org/presentationml/2006/ole">
            <mc:AlternateContent xmlns:mc="http://schemas.openxmlformats.org/markup-compatibility/2006">
              <mc:Choice xmlns:v="urn:schemas-microsoft-com:vml" Requires="v">
                <p:oleObj spid="_x0000_s2129" name="文档" r:id="rId6" imgW="10682540" imgH="3830406" progId="Word.Document.12">
                  <p:embed/>
                </p:oleObj>
              </mc:Choice>
              <mc:Fallback>
                <p:oleObj name="文档" r:id="rId6" imgW="10682540" imgH="3830406" progId="Word.Document.12">
                  <p:embed/>
                  <p:pic>
                    <p:nvPicPr>
                      <p:cNvPr id="0" name=""/>
                      <p:cNvPicPr/>
                      <p:nvPr/>
                    </p:nvPicPr>
                    <p:blipFill>
                      <a:blip r:embed="rId7"/>
                      <a:stretch>
                        <a:fillRect/>
                      </a:stretch>
                    </p:blipFill>
                    <p:spPr>
                      <a:xfrm>
                        <a:off x="869213" y="2897906"/>
                        <a:ext cx="10142537" cy="3627438"/>
                      </a:xfrm>
                      <a:prstGeom prst="rect">
                        <a:avLst/>
                      </a:prstGeom>
                    </p:spPr>
                  </p:pic>
                </p:oleObj>
              </mc:Fallback>
            </mc:AlternateContent>
          </a:graphicData>
        </a:graphic>
      </p:graphicFrame>
      <p:sp>
        <p:nvSpPr>
          <p:cNvPr id="6" name="矩形 5"/>
          <p:cNvSpPr/>
          <p:nvPr/>
        </p:nvSpPr>
        <p:spPr>
          <a:xfrm>
            <a:off x="3103693" y="2936750"/>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中子</a:t>
            </a:r>
            <a:endParaRPr lang="zh-CN" altLang="en-US" sz="2400" dirty="0"/>
          </a:p>
        </p:txBody>
      </p:sp>
      <p:sp>
        <p:nvSpPr>
          <p:cNvPr id="8" name="矩形 7"/>
          <p:cNvSpPr/>
          <p:nvPr/>
        </p:nvSpPr>
        <p:spPr>
          <a:xfrm>
            <a:off x="7424173" y="2894359"/>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质量相近</a:t>
            </a:r>
            <a:endParaRPr lang="zh-CN" altLang="en-US" sz="2400" dirty="0"/>
          </a:p>
        </p:txBody>
      </p:sp>
      <p:sp>
        <p:nvSpPr>
          <p:cNvPr id="9" name="矩形 8"/>
          <p:cNvSpPr/>
          <p:nvPr/>
        </p:nvSpPr>
        <p:spPr>
          <a:xfrm>
            <a:off x="3751765" y="4190503"/>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释放</a:t>
            </a:r>
            <a:endParaRPr lang="zh-CN" altLang="en-US" sz="2400" dirty="0"/>
          </a:p>
        </p:txBody>
      </p:sp>
      <p:graphicFrame>
        <p:nvGraphicFramePr>
          <p:cNvPr id="7" name="对象 6"/>
          <p:cNvGraphicFramePr>
            <a:graphicFrameLocks noChangeAspect="1"/>
          </p:cNvGraphicFramePr>
          <p:nvPr>
            <p:extLst>
              <p:ext uri="{D42A27DB-BD31-4B8C-83A1-F6EECF244321}">
                <p14:modId xmlns:p14="http://schemas.microsoft.com/office/powerpoint/2010/main" val="1194675460"/>
              </p:ext>
            </p:extLst>
          </p:nvPr>
        </p:nvGraphicFramePr>
        <p:xfrm>
          <a:off x="5453912" y="4982591"/>
          <a:ext cx="746125" cy="388938"/>
        </p:xfrm>
        <a:graphic>
          <a:graphicData uri="http://schemas.openxmlformats.org/presentationml/2006/ole">
            <mc:AlternateContent xmlns:mc="http://schemas.openxmlformats.org/markup-compatibility/2006">
              <mc:Choice xmlns:v="urn:schemas-microsoft-com:vml" Requires="v">
                <p:oleObj spid="_x0000_s2130" name="文档" r:id="rId9" imgW="758828" imgH="396388" progId="Word.Document.12">
                  <p:embed/>
                </p:oleObj>
              </mc:Choice>
              <mc:Fallback>
                <p:oleObj name="文档" r:id="rId9" imgW="758828" imgH="396388" progId="Word.Document.12">
                  <p:embed/>
                  <p:pic>
                    <p:nvPicPr>
                      <p:cNvPr id="0" name=""/>
                      <p:cNvPicPr/>
                      <p:nvPr/>
                    </p:nvPicPr>
                    <p:blipFill>
                      <a:blip r:embed="rId10"/>
                      <a:stretch>
                        <a:fillRect/>
                      </a:stretch>
                    </p:blipFill>
                    <p:spPr>
                      <a:xfrm>
                        <a:off x="5453912" y="4982591"/>
                        <a:ext cx="746125" cy="388938"/>
                      </a:xfrm>
                      <a:prstGeom prst="rect">
                        <a:avLst/>
                      </a:prstGeom>
                    </p:spPr>
                  </p:pic>
                </p:oleObj>
              </mc:Fallback>
            </mc:AlternateContent>
          </a:graphicData>
        </a:graphic>
      </p:graphicFrame>
      <p:graphicFrame>
        <p:nvGraphicFramePr>
          <p:cNvPr id="10" name="对象 9"/>
          <p:cNvGraphicFramePr>
            <a:graphicFrameLocks noChangeAspect="1"/>
          </p:cNvGraphicFramePr>
          <p:nvPr>
            <p:extLst>
              <p:ext uri="{D42A27DB-BD31-4B8C-83A1-F6EECF244321}">
                <p14:modId xmlns:p14="http://schemas.microsoft.com/office/powerpoint/2010/main" val="4241002053"/>
              </p:ext>
            </p:extLst>
          </p:nvPr>
        </p:nvGraphicFramePr>
        <p:xfrm>
          <a:off x="6279784" y="5529758"/>
          <a:ext cx="568325" cy="388937"/>
        </p:xfrm>
        <a:graphic>
          <a:graphicData uri="http://schemas.openxmlformats.org/presentationml/2006/ole">
            <mc:AlternateContent xmlns:mc="http://schemas.openxmlformats.org/markup-compatibility/2006">
              <mc:Choice xmlns:v="urn:schemas-microsoft-com:vml" Requires="v">
                <p:oleObj spid="_x0000_s2131" name="文档" r:id="rId12" imgW="577687" imgH="396388" progId="Word.Document.12">
                  <p:embed/>
                </p:oleObj>
              </mc:Choice>
              <mc:Fallback>
                <p:oleObj name="文档" r:id="rId12" imgW="577687" imgH="396388" progId="Word.Document.12">
                  <p:embed/>
                  <p:pic>
                    <p:nvPicPr>
                      <p:cNvPr id="0" name=""/>
                      <p:cNvPicPr/>
                      <p:nvPr/>
                    </p:nvPicPr>
                    <p:blipFill>
                      <a:blip r:embed="rId13"/>
                      <a:stretch>
                        <a:fillRect/>
                      </a:stretch>
                    </p:blipFill>
                    <p:spPr>
                      <a:xfrm>
                        <a:off x="6279784" y="5529758"/>
                        <a:ext cx="568325" cy="388937"/>
                      </a:xfrm>
                      <a:prstGeom prst="rect">
                        <a:avLst/>
                      </a:prstGeom>
                    </p:spPr>
                  </p:pic>
                </p:oleObj>
              </mc:Fallback>
            </mc:AlternateContent>
          </a:graphicData>
        </a:graphic>
      </p:graphicFrame>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randombar(horizont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476672"/>
            <a:ext cx="10975658" cy="6120680"/>
          </a:xfrm>
        </p:spPr>
        <p:txBody>
          <a:bodyPr>
            <a:normAutofit lnSpcReduction="10000"/>
          </a:bodyPr>
          <a:lstStyle/>
          <a:p>
            <a:pPr indent="612140" algn="ctr">
              <a:tabLst>
                <a:tab pos="2700655" algn="l"/>
                <a:tab pos="5581015" algn="l"/>
              </a:tabLst>
            </a:pPr>
            <a:r>
              <a:rPr lang="zh-CN" altLang="zh-CN" b="1" kern="100" dirty="0">
                <a:solidFill>
                  <a:srgbClr val="7030A0"/>
                </a:solidFill>
                <a:latin typeface="Times New Roman"/>
                <a:cs typeface="Times New Roman"/>
              </a:rPr>
              <a:t>探究</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二</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　　核电站的主要组成及工作原理</a:t>
            </a:r>
            <a:endParaRPr lang="zh-CN" altLang="zh-CN" sz="1050" kern="100" dirty="0">
              <a:solidFill>
                <a:srgbClr val="7030A0"/>
              </a:solidFill>
              <a:cs typeface="Courier New"/>
            </a:endParaRPr>
          </a:p>
          <a:p>
            <a:pPr indent="612140" algn="just">
              <a:tabLst>
                <a:tab pos="2700655" algn="l"/>
                <a:tab pos="5581015" algn="l"/>
              </a:tabLst>
            </a:pPr>
            <a:r>
              <a:rPr lang="en-US" altLang="zh-CN" b="1" kern="100" dirty="0">
                <a:solidFill>
                  <a:srgbClr val="006666"/>
                </a:solidFill>
                <a:latin typeface="Times New Roman"/>
                <a:ea typeface="黑体"/>
                <a:cs typeface="Courier New"/>
              </a:rPr>
              <a:t>[</a:t>
            </a:r>
            <a:r>
              <a:rPr lang="zh-CN" altLang="zh-CN" b="1" kern="100" dirty="0">
                <a:solidFill>
                  <a:srgbClr val="006666"/>
                </a:solidFill>
                <a:latin typeface="Times New Roman"/>
                <a:ea typeface="黑体"/>
                <a:cs typeface="Times New Roman"/>
              </a:rPr>
              <a:t>问题驱动</a:t>
            </a:r>
            <a:r>
              <a:rPr lang="en-US" altLang="zh-CN" b="1" kern="100" dirty="0">
                <a:solidFill>
                  <a:srgbClr val="006666"/>
                </a:solidFill>
                <a:latin typeface="Times New Roman"/>
                <a:ea typeface="黑体"/>
                <a:cs typeface="Courier New"/>
              </a:rPr>
              <a:t>]</a:t>
            </a:r>
            <a:endParaRPr lang="zh-CN" altLang="zh-CN" sz="1050" kern="100" dirty="0">
              <a:cs typeface="Courier New"/>
            </a:endParaRPr>
          </a:p>
          <a:p>
            <a:pPr indent="612140" algn="just">
              <a:tabLst>
                <a:tab pos="2700655" algn="l"/>
                <a:tab pos="5581015" algn="l"/>
              </a:tabLst>
            </a:pPr>
            <a:r>
              <a:rPr lang="zh-CN" altLang="zh-CN" b="1" kern="100" dirty="0">
                <a:latin typeface="Times New Roman"/>
                <a:cs typeface="Times New Roman"/>
              </a:rPr>
              <a:t>如图所示为核电站工作流程示意图：</a:t>
            </a:r>
            <a:endParaRPr lang="zh-CN" altLang="zh-CN" sz="1050" kern="100" dirty="0">
              <a:cs typeface="Courier New"/>
            </a:endParaRPr>
          </a:p>
          <a:p>
            <a:pPr indent="612140" algn="just">
              <a:tabLst>
                <a:tab pos="2700655" algn="l"/>
                <a:tab pos="5581015" algn="l"/>
              </a:tabLst>
            </a:pPr>
            <a:endParaRPr lang="en-US" altLang="zh-CN" b="1" kern="100" dirty="0" smtClean="0">
              <a:latin typeface="Times New Roman"/>
              <a:cs typeface="Times New Roman"/>
            </a:endParaRPr>
          </a:p>
          <a:p>
            <a:pPr indent="612140" algn="just">
              <a:tabLst>
                <a:tab pos="2700655" algn="l"/>
                <a:tab pos="5581015" algn="l"/>
              </a:tabLst>
            </a:pPr>
            <a:endParaRPr lang="en-US" altLang="zh-CN" b="1" kern="100" dirty="0">
              <a:latin typeface="Times New Roman"/>
              <a:cs typeface="Times New Roman"/>
            </a:endParaRPr>
          </a:p>
          <a:p>
            <a:pPr indent="612140" algn="just">
              <a:tabLst>
                <a:tab pos="2700655" algn="l"/>
                <a:tab pos="5581015" algn="l"/>
              </a:tabLst>
            </a:pPr>
            <a:endParaRPr lang="en-US" altLang="zh-CN" b="1" kern="100" dirty="0" smtClean="0">
              <a:latin typeface="Times New Roman"/>
              <a:cs typeface="Times New Roman"/>
            </a:endParaRPr>
          </a:p>
          <a:p>
            <a:pPr indent="612140" algn="just">
              <a:tabLst>
                <a:tab pos="2700655" algn="l"/>
                <a:tab pos="5581015" algn="l"/>
              </a:tabLst>
            </a:pPr>
            <a:endParaRPr lang="en-US" altLang="zh-CN" b="1" kern="100" dirty="0" smtClean="0">
              <a:latin typeface="Times New Roman"/>
              <a:cs typeface="Times New Roman"/>
            </a:endParaRPr>
          </a:p>
          <a:p>
            <a:pPr indent="612140" algn="just">
              <a:tabLst>
                <a:tab pos="2700655" algn="l"/>
                <a:tab pos="5581015" algn="l"/>
              </a:tabLst>
            </a:pPr>
            <a:endParaRPr lang="en-US" altLang="zh-CN" b="1" kern="100" dirty="0">
              <a:latin typeface="Times New Roman"/>
              <a:cs typeface="Times New Roman"/>
            </a:endParaRPr>
          </a:p>
          <a:p>
            <a:pPr indent="612140" algn="just">
              <a:tabLst>
                <a:tab pos="2700655" algn="l"/>
                <a:tab pos="5581015" algn="l"/>
              </a:tabLst>
            </a:pPr>
            <a:r>
              <a:rPr lang="zh-CN" altLang="zh-CN" b="1" kern="100" dirty="0" smtClean="0">
                <a:latin typeface="Times New Roman"/>
                <a:cs typeface="Times New Roman"/>
              </a:rPr>
              <a:t>核</a:t>
            </a:r>
            <a:r>
              <a:rPr lang="zh-CN" altLang="zh-CN" b="1" kern="100" dirty="0">
                <a:latin typeface="Times New Roman"/>
                <a:cs typeface="Times New Roman"/>
              </a:rPr>
              <a:t>电站的核心设施是什么？</a:t>
            </a:r>
            <a:endParaRPr lang="zh-CN" altLang="zh-CN" sz="1050" kern="100" dirty="0">
              <a:cs typeface="Courier New"/>
            </a:endParaRPr>
          </a:p>
          <a:p>
            <a:pPr indent="612140" algn="just">
              <a:tabLst>
                <a:tab pos="2700655" algn="l"/>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核反应堆。</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cs typeface="Courier New"/>
            </a:endParaRPr>
          </a:p>
          <a:p>
            <a:endParaRPr lang="zh-CN" altLang="en-US" dirty="0"/>
          </a:p>
        </p:txBody>
      </p:sp>
      <p:pic>
        <p:nvPicPr>
          <p:cNvPr id="11266" name="Picture 2" descr="21XRJWL5-21.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144177" y="2291143"/>
            <a:ext cx="4473690" cy="2866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9" end="9"/>
                                            </p:txEl>
                                          </p:spTgt>
                                        </p:tgtEl>
                                        <p:attrNameLst>
                                          <p:attrName>style.visibility</p:attrName>
                                        </p:attrNameLst>
                                      </p:cBhvr>
                                      <p:to>
                                        <p:strVal val="visible"/>
                                      </p:to>
                                    </p:set>
                                    <p:animEffect transition="in" filter="randombar(horizontal)">
                                      <p:cBhvr>
                                        <p:cTn id="7"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66545" y="404664"/>
            <a:ext cx="10975658" cy="4464498"/>
          </a:xfrm>
        </p:spPr>
        <p:txBody>
          <a:bodyPr/>
          <a:lstStyle/>
          <a:p>
            <a:pPr marL="452438" indent="-452438" algn="ctr">
              <a:tabLst>
                <a:tab pos="2700655" algn="l"/>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重难释解</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452438" indent="-452438" algn="just">
              <a:tabLst>
                <a:tab pos="2700655" algn="l"/>
                <a:tab pos="5581015" algn="l"/>
              </a:tabLst>
            </a:pPr>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核电站的主要组成</a:t>
            </a:r>
            <a:endParaRPr lang="zh-CN" altLang="zh-CN" sz="1050" kern="100" dirty="0">
              <a:cs typeface="Courier New"/>
            </a:endParaRPr>
          </a:p>
          <a:p>
            <a:pPr marL="452438" indent="-452438" algn="just">
              <a:tabLst>
                <a:tab pos="2700655" algn="l"/>
                <a:tab pos="5581015" algn="l"/>
              </a:tabLst>
            </a:pPr>
            <a:r>
              <a:rPr lang="en-US" altLang="zh-CN" b="1" kern="100" dirty="0" smtClean="0">
                <a:latin typeface="Times New Roman"/>
                <a:cs typeface="Times New Roman"/>
              </a:rPr>
              <a:t>	</a:t>
            </a:r>
            <a:r>
              <a:rPr lang="zh-CN" altLang="zh-CN" b="1" kern="100" dirty="0" smtClean="0">
                <a:latin typeface="Times New Roman"/>
                <a:cs typeface="Times New Roman"/>
              </a:rPr>
              <a:t>核</a:t>
            </a:r>
            <a:r>
              <a:rPr lang="zh-CN" altLang="zh-CN" b="1" kern="100" dirty="0">
                <a:latin typeface="Times New Roman"/>
                <a:cs typeface="Times New Roman"/>
              </a:rPr>
              <a:t>电站的核心设施是核反应堆，反应堆用的核燃料是铀</a:t>
            </a:r>
            <a:r>
              <a:rPr lang="en-US" altLang="zh-CN" b="1" kern="100" dirty="0">
                <a:latin typeface="Times New Roman"/>
                <a:cs typeface="Courier New"/>
              </a:rPr>
              <a:t>235</a:t>
            </a:r>
            <a:r>
              <a:rPr lang="zh-CN" altLang="zh-CN" b="1" kern="100" dirty="0">
                <a:latin typeface="Times New Roman"/>
                <a:cs typeface="Times New Roman"/>
              </a:rPr>
              <a:t>，它的主要组成如表格：</a:t>
            </a:r>
            <a:endParaRPr lang="zh-CN" altLang="zh-CN" sz="1050" kern="100" dirty="0">
              <a:cs typeface="Courier New"/>
            </a:endParaRPr>
          </a:p>
          <a:p>
            <a:pPr marL="452438" indent="-452438"/>
            <a:endParaRPr lang="zh-CN" altLang="en-US" dirty="0"/>
          </a:p>
        </p:txBody>
      </p:sp>
      <p:graphicFrame>
        <p:nvGraphicFramePr>
          <p:cNvPr id="4" name="表格 3"/>
          <p:cNvGraphicFramePr>
            <a:graphicFrameLocks noGrp="1"/>
          </p:cNvGraphicFramePr>
          <p:nvPr>
            <p:extLst>
              <p:ext uri="{D42A27DB-BD31-4B8C-83A1-F6EECF244321}">
                <p14:modId xmlns:p14="http://schemas.microsoft.com/office/powerpoint/2010/main" val="2899295430"/>
              </p:ext>
            </p:extLst>
          </p:nvPr>
        </p:nvGraphicFramePr>
        <p:xfrm>
          <a:off x="1424686" y="2924944"/>
          <a:ext cx="9209405" cy="3291840"/>
        </p:xfrm>
        <a:graphic>
          <a:graphicData uri="http://schemas.openxmlformats.org/drawingml/2006/table">
            <a:tbl>
              <a:tblPr/>
              <a:tblGrid>
                <a:gridCol w="1200150"/>
                <a:gridCol w="2430145"/>
                <a:gridCol w="1531620"/>
                <a:gridCol w="2066925"/>
                <a:gridCol w="1980565"/>
              </a:tblGrid>
              <a:tr h="0">
                <a:tc>
                  <a:txBody>
                    <a:bodyPr/>
                    <a:lstStyle/>
                    <a:p>
                      <a:pPr algn="ctr">
                        <a:lnSpc>
                          <a:spcPct val="150000"/>
                        </a:lnSpc>
                        <a:spcAft>
                          <a:spcPts val="0"/>
                        </a:spcAft>
                        <a:tabLst>
                          <a:tab pos="2700655" algn="l"/>
                          <a:tab pos="5581015" algn="l"/>
                        </a:tabLst>
                      </a:pPr>
                      <a:r>
                        <a:rPr lang="en-US" sz="2400" b="1" i="1" kern="100" dirty="0">
                          <a:effectLst/>
                          <a:latin typeface="Times New Roman"/>
                          <a:cs typeface="Courier New"/>
                        </a:rPr>
                        <a:t> </a:t>
                      </a:r>
                      <a:r>
                        <a:rPr lang="zh-CN" altLang="en-US" sz="2400" b="1" i="0" kern="100" dirty="0" smtClean="0">
                          <a:effectLst/>
                          <a:latin typeface="Times New Roman"/>
                          <a:cs typeface="Courier New"/>
                        </a:rPr>
                        <a:t>部份</a:t>
                      </a:r>
                      <a:endParaRPr lang="zh-CN" sz="1050" i="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2700655" algn="l"/>
                          <a:tab pos="5581015" algn="l"/>
                        </a:tabLst>
                      </a:pPr>
                      <a:r>
                        <a:rPr lang="zh-CN" sz="2400" b="1" kern="100">
                          <a:effectLst/>
                          <a:latin typeface="Times New Roman"/>
                          <a:cs typeface="Times New Roman"/>
                        </a:rPr>
                        <a:t>慢化剂</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2700655" algn="l"/>
                          <a:tab pos="5581015" algn="l"/>
                        </a:tabLst>
                      </a:pPr>
                      <a:r>
                        <a:rPr lang="zh-CN" sz="2400" b="1" kern="100">
                          <a:effectLst/>
                          <a:latin typeface="Times New Roman"/>
                          <a:cs typeface="Times New Roman"/>
                        </a:rPr>
                        <a:t>控制棒</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2700655" algn="l"/>
                          <a:tab pos="5581015" algn="l"/>
                        </a:tabLst>
                      </a:pPr>
                      <a:r>
                        <a:rPr lang="zh-CN" sz="2400" b="1" kern="100">
                          <a:effectLst/>
                          <a:latin typeface="Times New Roman"/>
                          <a:cs typeface="Times New Roman"/>
                        </a:rPr>
                        <a:t>热循环介质</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2700655" algn="l"/>
                          <a:tab pos="5581015" algn="l"/>
                        </a:tabLst>
                      </a:pPr>
                      <a:r>
                        <a:rPr lang="zh-CN" sz="2400" b="1" kern="100">
                          <a:effectLst/>
                          <a:latin typeface="Times New Roman"/>
                          <a:cs typeface="Times New Roman"/>
                        </a:rPr>
                        <a:t>保护层</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0">
                <a:tc>
                  <a:txBody>
                    <a:bodyPr/>
                    <a:lstStyle/>
                    <a:p>
                      <a:pPr algn="ctr">
                        <a:lnSpc>
                          <a:spcPct val="150000"/>
                        </a:lnSpc>
                        <a:spcAft>
                          <a:spcPts val="0"/>
                        </a:spcAft>
                        <a:tabLst>
                          <a:tab pos="2700655" algn="l"/>
                          <a:tab pos="5581015" algn="l"/>
                        </a:tabLst>
                      </a:pPr>
                      <a:r>
                        <a:rPr lang="zh-CN" sz="2400" b="1" kern="100">
                          <a:effectLst/>
                          <a:latin typeface="Times New Roman"/>
                          <a:cs typeface="Times New Roman"/>
                        </a:rPr>
                        <a:t>采用的</a:t>
                      </a:r>
                      <a:endParaRPr lang="zh-CN" sz="1050" kern="100">
                        <a:effectLst/>
                        <a:latin typeface="宋体"/>
                        <a:cs typeface="Courier New"/>
                      </a:endParaRPr>
                    </a:p>
                    <a:p>
                      <a:pPr algn="ctr">
                        <a:lnSpc>
                          <a:spcPct val="150000"/>
                        </a:lnSpc>
                        <a:spcAft>
                          <a:spcPts val="0"/>
                        </a:spcAft>
                        <a:tabLst>
                          <a:tab pos="2700655" algn="l"/>
                          <a:tab pos="5581015" algn="l"/>
                        </a:tabLst>
                      </a:pPr>
                      <a:r>
                        <a:rPr lang="zh-CN" sz="2400" b="1" kern="100">
                          <a:effectLst/>
                          <a:latin typeface="Times New Roman"/>
                          <a:cs typeface="Times New Roman"/>
                        </a:rPr>
                        <a:t>材料</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2700655" algn="l"/>
                          <a:tab pos="5581015" algn="l"/>
                        </a:tabLst>
                      </a:pPr>
                      <a:r>
                        <a:rPr lang="zh-CN" sz="2400" b="1" kern="100" dirty="0">
                          <a:effectLst/>
                          <a:latin typeface="Times New Roman"/>
                          <a:cs typeface="Times New Roman"/>
                        </a:rPr>
                        <a:t>石墨、重水或普通水</a:t>
                      </a:r>
                      <a:r>
                        <a:rPr lang="en-US" sz="2400" b="1" kern="100" dirty="0">
                          <a:effectLst/>
                          <a:latin typeface="Times New Roman"/>
                          <a:ea typeface="楷体_GB2312"/>
                          <a:cs typeface="Courier New"/>
                        </a:rPr>
                        <a:t>(</a:t>
                      </a:r>
                      <a:r>
                        <a:rPr lang="zh-CN" sz="2400" b="1" kern="100" dirty="0">
                          <a:effectLst/>
                          <a:latin typeface="Times New Roman"/>
                          <a:ea typeface="楷体_GB2312"/>
                          <a:cs typeface="Times New Roman"/>
                        </a:rPr>
                        <a:t>也叫轻水</a:t>
                      </a:r>
                      <a:r>
                        <a:rPr lang="en-US" sz="2400" b="1" kern="100" dirty="0">
                          <a:effectLst/>
                          <a:latin typeface="Times New Roman"/>
                          <a:ea typeface="楷体_GB2312"/>
                          <a:cs typeface="Courier New"/>
                        </a:rPr>
                        <a:t>)</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2700655" algn="l"/>
                          <a:tab pos="5581015" algn="l"/>
                        </a:tabLst>
                      </a:pPr>
                      <a:r>
                        <a:rPr lang="zh-CN" sz="2400" b="1" kern="100">
                          <a:effectLst/>
                          <a:latin typeface="Times New Roman"/>
                          <a:cs typeface="Times New Roman"/>
                        </a:rPr>
                        <a:t>镉</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2700655" algn="l"/>
                          <a:tab pos="5581015" algn="l"/>
                        </a:tabLst>
                      </a:pPr>
                      <a:r>
                        <a:rPr lang="zh-CN" sz="2400" b="1" kern="100">
                          <a:effectLst/>
                          <a:latin typeface="Times New Roman"/>
                          <a:cs typeface="Times New Roman"/>
                        </a:rPr>
                        <a:t>水或液态的金属钠</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2700655" algn="l"/>
                          <a:tab pos="5581015" algn="l"/>
                        </a:tabLst>
                      </a:pPr>
                      <a:r>
                        <a:rPr lang="zh-CN" sz="2400" b="1" kern="100">
                          <a:effectLst/>
                          <a:latin typeface="Times New Roman"/>
                          <a:cs typeface="Times New Roman"/>
                        </a:rPr>
                        <a:t>很厚的水泥防护层</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0">
                <a:tc>
                  <a:txBody>
                    <a:bodyPr/>
                    <a:lstStyle/>
                    <a:p>
                      <a:pPr algn="ctr">
                        <a:lnSpc>
                          <a:spcPct val="150000"/>
                        </a:lnSpc>
                        <a:spcAft>
                          <a:spcPts val="0"/>
                        </a:spcAft>
                        <a:tabLst>
                          <a:tab pos="2700655" algn="l"/>
                          <a:tab pos="5581015" algn="l"/>
                        </a:tabLst>
                      </a:pPr>
                      <a:r>
                        <a:rPr lang="zh-CN" sz="2400" b="1" kern="100">
                          <a:effectLst/>
                          <a:latin typeface="Times New Roman"/>
                          <a:cs typeface="Times New Roman"/>
                        </a:rPr>
                        <a:t>作用</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2700655" algn="l"/>
                          <a:tab pos="5581015" algn="l"/>
                        </a:tabLst>
                      </a:pPr>
                      <a:r>
                        <a:rPr lang="zh-CN" sz="2400" b="1" kern="100">
                          <a:effectLst/>
                          <a:latin typeface="Times New Roman"/>
                          <a:cs typeface="Times New Roman"/>
                        </a:rPr>
                        <a:t>降低中子速度，便于铀</a:t>
                      </a:r>
                      <a:r>
                        <a:rPr lang="en-US" sz="2400" b="1" kern="100">
                          <a:effectLst/>
                          <a:latin typeface="Times New Roman"/>
                          <a:cs typeface="Courier New"/>
                        </a:rPr>
                        <a:t>235</a:t>
                      </a:r>
                      <a:r>
                        <a:rPr lang="zh-CN" sz="2400" b="1" kern="100">
                          <a:effectLst/>
                          <a:latin typeface="Times New Roman"/>
                          <a:cs typeface="Times New Roman"/>
                        </a:rPr>
                        <a:t>吸收</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2700655" algn="l"/>
                          <a:tab pos="5581015" algn="l"/>
                        </a:tabLst>
                      </a:pPr>
                      <a:r>
                        <a:rPr lang="zh-CN" sz="2400" b="1" kern="100">
                          <a:effectLst/>
                          <a:latin typeface="Times New Roman"/>
                          <a:cs typeface="Times New Roman"/>
                        </a:rPr>
                        <a:t>吸收中子，控制反应速度</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2700655" algn="l"/>
                          <a:tab pos="5581015" algn="l"/>
                        </a:tabLst>
                      </a:pPr>
                      <a:r>
                        <a:rPr lang="zh-CN" sz="2400" b="1" kern="100">
                          <a:effectLst/>
                          <a:latin typeface="Times New Roman"/>
                          <a:cs typeface="Times New Roman"/>
                        </a:rPr>
                        <a:t>把反应堆内的热量传输出去</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2700655" algn="l"/>
                          <a:tab pos="5581015" algn="l"/>
                        </a:tabLst>
                      </a:pPr>
                      <a:r>
                        <a:rPr lang="zh-CN" sz="2400" b="1" kern="100" dirty="0">
                          <a:effectLst/>
                          <a:latin typeface="Times New Roman"/>
                          <a:cs typeface="Times New Roman"/>
                        </a:rPr>
                        <a:t>屏蔽射线，防止放射性污染</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620688"/>
            <a:ext cx="11407706" cy="5688632"/>
          </a:xfrm>
        </p:spPr>
        <p:txBody>
          <a:bodyPr>
            <a:normAutofit/>
          </a:bodyPr>
          <a:lstStyle/>
          <a:p>
            <a:pPr marL="452438" indent="-452438" algn="just">
              <a:tabLst>
                <a:tab pos="2700655" algn="l"/>
                <a:tab pos="5581015" algn="l"/>
              </a:tabLst>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反应堆工作原理</a:t>
            </a:r>
            <a:endParaRPr lang="zh-CN" altLang="zh-CN" sz="1050" kern="100" dirty="0">
              <a:cs typeface="Courier New"/>
            </a:endParaRPr>
          </a:p>
          <a:p>
            <a:pPr marL="452438" indent="-452438" algn="just">
              <a:tabLst>
                <a:tab pos="2700655" algn="l"/>
                <a:tab pos="5581015" algn="l"/>
              </a:tabLst>
            </a:pPr>
            <a:r>
              <a:rPr lang="en-US" altLang="zh-CN" b="1" kern="100" dirty="0" smtClean="0">
                <a:latin typeface="Times New Roman"/>
                <a:cs typeface="Courier New"/>
              </a:rPr>
              <a:t>(1)</a:t>
            </a:r>
            <a:r>
              <a:rPr lang="zh-CN" altLang="zh-CN" sz="1050" kern="100" dirty="0" smtClean="0">
                <a:cs typeface="Courier New"/>
              </a:rPr>
              <a:t> </a:t>
            </a:r>
            <a:r>
              <a:rPr lang="zh-CN" altLang="zh-CN" b="1" kern="100" dirty="0" smtClean="0">
                <a:latin typeface="Times New Roman"/>
                <a:cs typeface="Times New Roman"/>
              </a:rPr>
              <a:t>热</a:t>
            </a:r>
            <a:r>
              <a:rPr lang="zh-CN" altLang="zh-CN" b="1" kern="100" dirty="0">
                <a:latin typeface="Times New Roman"/>
                <a:cs typeface="Times New Roman"/>
              </a:rPr>
              <a:t>源：在核电站中，核反应堆是热源，如图为简化的核反</a:t>
            </a:r>
            <a:r>
              <a:rPr lang="zh-CN" altLang="zh-CN" b="1" kern="100" dirty="0" smtClean="0">
                <a:latin typeface="Times New Roman"/>
                <a:cs typeface="Times New Roman"/>
              </a:rPr>
              <a:t>应</a:t>
            </a:r>
            <a:endParaRPr lang="en-US" altLang="zh-CN" b="1" kern="100" dirty="0" smtClean="0">
              <a:latin typeface="Times New Roman"/>
              <a:cs typeface="Times New Roman"/>
            </a:endParaRPr>
          </a:p>
          <a:p>
            <a:pPr marL="452438" indent="-452438" algn="just">
              <a:tabLst>
                <a:tab pos="2700655" algn="l"/>
                <a:tab pos="5581015" algn="l"/>
              </a:tabLst>
            </a:pPr>
            <a:r>
              <a:rPr lang="en-US" altLang="zh-CN" b="1" kern="100" dirty="0" smtClean="0">
                <a:latin typeface="Times New Roman"/>
                <a:cs typeface="Times New Roman"/>
              </a:rPr>
              <a:t>	</a:t>
            </a:r>
            <a:r>
              <a:rPr lang="zh-CN" altLang="zh-CN" b="1" kern="100" dirty="0" smtClean="0">
                <a:latin typeface="Times New Roman"/>
                <a:cs typeface="Times New Roman"/>
              </a:rPr>
              <a:t>堆</a:t>
            </a:r>
            <a:r>
              <a:rPr lang="zh-CN" altLang="zh-CN" b="1" kern="100" dirty="0">
                <a:latin typeface="Times New Roman"/>
                <a:cs typeface="Times New Roman"/>
              </a:rPr>
              <a:t>示意图。铀棒是燃料，由天然铀或者浓缩铀</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铀</a:t>
            </a:r>
            <a:r>
              <a:rPr lang="en-US" altLang="zh-CN" b="1" kern="100" dirty="0">
                <a:latin typeface="Times New Roman"/>
                <a:ea typeface="楷体_GB2312"/>
                <a:cs typeface="Courier New"/>
              </a:rPr>
              <a:t>235</a:t>
            </a:r>
            <a:r>
              <a:rPr lang="zh-CN" altLang="zh-CN" b="1" kern="100" dirty="0">
                <a:latin typeface="Times New Roman"/>
                <a:ea typeface="楷体_GB2312"/>
                <a:cs typeface="Times New Roman"/>
              </a:rPr>
              <a:t>的含</a:t>
            </a:r>
            <a:r>
              <a:rPr lang="zh-CN" altLang="zh-CN" b="1" kern="100" dirty="0" smtClean="0">
                <a:latin typeface="Times New Roman"/>
                <a:ea typeface="楷体_GB2312"/>
                <a:cs typeface="Times New Roman"/>
              </a:rPr>
              <a:t>量</a:t>
            </a:r>
            <a:endParaRPr lang="en-US" altLang="zh-CN" b="1" kern="100" dirty="0" smtClean="0">
              <a:latin typeface="Times New Roman"/>
              <a:ea typeface="楷体_GB2312"/>
              <a:cs typeface="Times New Roman"/>
            </a:endParaRPr>
          </a:p>
          <a:p>
            <a:pPr marL="452438" indent="-452438" algn="just">
              <a:tabLst>
                <a:tab pos="2700655" algn="l"/>
                <a:tab pos="5581015" algn="l"/>
              </a:tabLst>
            </a:pPr>
            <a:r>
              <a:rPr lang="en-US" altLang="zh-CN" b="1" kern="100" dirty="0">
                <a:latin typeface="Times New Roman"/>
                <a:ea typeface="楷体_GB2312"/>
                <a:cs typeface="Times New Roman"/>
              </a:rPr>
              <a:t>	</a:t>
            </a:r>
            <a:r>
              <a:rPr lang="zh-CN" altLang="zh-CN" b="1" kern="100" dirty="0" smtClean="0">
                <a:latin typeface="Times New Roman"/>
                <a:ea typeface="楷体_GB2312"/>
                <a:cs typeface="Times New Roman"/>
              </a:rPr>
              <a:t>占</a:t>
            </a:r>
            <a:r>
              <a:rPr lang="en-US" altLang="zh-CN" b="1" kern="100" dirty="0" smtClean="0">
                <a:latin typeface="Times New Roman"/>
                <a:ea typeface="楷体_GB2312"/>
                <a:cs typeface="Courier New"/>
              </a:rPr>
              <a:t>2</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4%)</a:t>
            </a:r>
            <a:r>
              <a:rPr lang="zh-CN" altLang="zh-CN" b="1" kern="100" dirty="0">
                <a:latin typeface="Times New Roman"/>
                <a:cs typeface="Times New Roman"/>
              </a:rPr>
              <a:t>制成，常用石墨、重水和普通水</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也叫轻水</a:t>
            </a:r>
            <a:r>
              <a:rPr lang="en-US" altLang="zh-CN" b="1" kern="100" dirty="0">
                <a:latin typeface="Times New Roman"/>
                <a:ea typeface="楷体_GB2312"/>
                <a:cs typeface="Courier New"/>
              </a:rPr>
              <a:t>)</a:t>
            </a:r>
            <a:r>
              <a:rPr lang="zh-CN" altLang="zh-CN" b="1" kern="100" dirty="0">
                <a:latin typeface="Times New Roman"/>
                <a:cs typeface="Times New Roman"/>
              </a:rPr>
              <a:t>为</a:t>
            </a:r>
            <a:r>
              <a:rPr lang="zh-CN" altLang="zh-CN" b="1" kern="100" dirty="0" smtClean="0">
                <a:latin typeface="Times New Roman"/>
                <a:cs typeface="Times New Roman"/>
              </a:rPr>
              <a:t>慢</a:t>
            </a:r>
            <a:endParaRPr lang="en-US" altLang="zh-CN" b="1" kern="100" dirty="0" smtClean="0">
              <a:latin typeface="Times New Roman"/>
              <a:cs typeface="Times New Roman"/>
            </a:endParaRPr>
          </a:p>
          <a:p>
            <a:pPr marL="452438" indent="-452438" algn="just">
              <a:tabLst>
                <a:tab pos="2700655" algn="l"/>
                <a:tab pos="5581015" algn="l"/>
              </a:tabLst>
            </a:pPr>
            <a:r>
              <a:rPr lang="en-US" altLang="zh-CN" b="1" kern="100" dirty="0">
                <a:latin typeface="Times New Roman"/>
                <a:cs typeface="Times New Roman"/>
              </a:rPr>
              <a:t>	</a:t>
            </a:r>
            <a:r>
              <a:rPr lang="zh-CN" altLang="zh-CN" b="1" kern="100" dirty="0" smtClean="0">
                <a:latin typeface="Times New Roman"/>
                <a:cs typeface="Times New Roman"/>
              </a:rPr>
              <a:t>化</a:t>
            </a:r>
            <a:r>
              <a:rPr lang="zh-CN" altLang="zh-CN" b="1" kern="100" dirty="0">
                <a:latin typeface="Times New Roman"/>
                <a:cs typeface="Times New Roman"/>
              </a:rPr>
              <a:t>剂，使反应生成的快中子变为慢中子，便于铀</a:t>
            </a:r>
            <a:r>
              <a:rPr lang="en-US" altLang="zh-CN" b="1" kern="100" dirty="0">
                <a:latin typeface="Times New Roman"/>
                <a:cs typeface="Courier New"/>
              </a:rPr>
              <a:t>235</a:t>
            </a:r>
            <a:r>
              <a:rPr lang="zh-CN" altLang="zh-CN" b="1" kern="100" dirty="0">
                <a:latin typeface="Times New Roman"/>
                <a:cs typeface="Times New Roman"/>
              </a:rPr>
              <a:t>的吸收</a:t>
            </a:r>
            <a:r>
              <a:rPr lang="zh-CN" altLang="zh-CN" b="1" kern="100" dirty="0" smtClean="0">
                <a:latin typeface="Times New Roman"/>
                <a:cs typeface="Times New Roman"/>
              </a:rPr>
              <a:t>，</a:t>
            </a:r>
            <a:endParaRPr lang="en-US" altLang="zh-CN" b="1" kern="100" dirty="0" smtClean="0">
              <a:latin typeface="Times New Roman"/>
              <a:cs typeface="Times New Roman"/>
            </a:endParaRPr>
          </a:p>
          <a:p>
            <a:pPr marL="452438" indent="-452438" algn="just">
              <a:tabLst>
                <a:tab pos="2700655" algn="l"/>
                <a:tab pos="5581015" algn="l"/>
              </a:tabLst>
            </a:pPr>
            <a:r>
              <a:rPr lang="en-US" altLang="zh-CN" b="1" kern="100" dirty="0">
                <a:latin typeface="Times New Roman"/>
                <a:cs typeface="Times New Roman"/>
              </a:rPr>
              <a:t>	</a:t>
            </a:r>
            <a:r>
              <a:rPr lang="zh-CN" altLang="zh-CN" b="1" kern="100" dirty="0" smtClean="0">
                <a:latin typeface="Times New Roman"/>
                <a:cs typeface="Times New Roman"/>
              </a:rPr>
              <a:t>发</a:t>
            </a:r>
            <a:r>
              <a:rPr lang="zh-CN" altLang="zh-CN" b="1" kern="100" dirty="0">
                <a:latin typeface="Times New Roman"/>
                <a:cs typeface="Times New Roman"/>
              </a:rPr>
              <a:t>生裂变，慢化剂附在铀棒周围。</a:t>
            </a:r>
            <a:endParaRPr lang="zh-CN" altLang="zh-CN" sz="1050" kern="100" dirty="0">
              <a:cs typeface="Courier New"/>
            </a:endParaRPr>
          </a:p>
          <a:p>
            <a:pPr marL="452438" indent="-452438"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控制棒：镉棒的作用是吸收中子，控制反应速度，所以也叫控制棒。控制棒插入深一些，吸收中子多，反应速度变慢，插入浅一些，吸收中子少，反应速度加快，采用电子仪器自动调节控制棒插入深度，就能控制核反应的剧烈程度。</a:t>
            </a:r>
            <a:endParaRPr lang="zh-CN" altLang="zh-CN" sz="1050" kern="100" dirty="0">
              <a:cs typeface="Courier New"/>
            </a:endParaRPr>
          </a:p>
          <a:p>
            <a:pPr marL="452438" indent="-452438"/>
            <a:endParaRPr lang="zh-CN" altLang="en-US" dirty="0"/>
          </a:p>
        </p:txBody>
      </p:sp>
      <p:pic>
        <p:nvPicPr>
          <p:cNvPr id="16386" name="Picture 2" descr="F:\粤教版物理选择性必修第三册\20XWL5-27.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121923" y="1268762"/>
            <a:ext cx="2376264" cy="2458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836710"/>
            <a:ext cx="10975658" cy="4896546"/>
          </a:xfrm>
        </p:spPr>
        <p:txBody>
          <a:bodyPr>
            <a:normAutofit/>
          </a:bodyPr>
          <a:lstStyle/>
          <a:p>
            <a:pPr marL="266700" indent="-266700" algn="just">
              <a:tabLst>
                <a:tab pos="2700655" algn="l"/>
                <a:tab pos="5581015" algn="l"/>
              </a:tabLst>
            </a:pPr>
            <a:r>
              <a:rPr lang="en-US" altLang="zh-CN" b="1" kern="100" dirty="0">
                <a:latin typeface="Times New Roman"/>
                <a:cs typeface="Courier New"/>
              </a:rPr>
              <a:t>(3)</a:t>
            </a:r>
            <a:r>
              <a:rPr lang="zh-CN" altLang="zh-CN" b="1" kern="100" dirty="0">
                <a:latin typeface="Times New Roman"/>
                <a:cs typeface="Times New Roman"/>
              </a:rPr>
              <a:t>冷却剂：核反应释放的能量大部分转化为内能，这时通过水、液态的金属钠等作冷却剂，在反应堆内外循环流动，把内能传输出去</a:t>
            </a:r>
            <a:r>
              <a:rPr lang="zh-CN" altLang="zh-CN" b="1" kern="100" dirty="0">
                <a:ea typeface="Times New Roman"/>
                <a:cs typeface="Courier New"/>
              </a:rPr>
              <a:t> </a:t>
            </a:r>
            <a:r>
              <a:rPr lang="zh-CN" altLang="zh-CN" b="1" kern="100" dirty="0">
                <a:latin typeface="Times New Roman"/>
                <a:cs typeface="Times New Roman"/>
              </a:rPr>
              <a:t>，用于推动汽轮发电机发电。发生裂变反应时，会产生一些有危险的放射性物质，很厚的水泥防护层可以防止射线辐射到外面。</a:t>
            </a:r>
            <a:endParaRPr lang="zh-CN" altLang="zh-CN" sz="1050" kern="100" dirty="0">
              <a:cs typeface="Courier New"/>
            </a:endParaRPr>
          </a:p>
          <a:p>
            <a:pPr marL="266700" indent="-266700" algn="just">
              <a:tabLst>
                <a:tab pos="2700655" algn="l"/>
                <a:tab pos="5581015" algn="l"/>
              </a:tabLst>
            </a:pPr>
            <a:r>
              <a:rPr lang="en-US" altLang="zh-CN" b="1" kern="100" dirty="0">
                <a:latin typeface="Times New Roman"/>
                <a:ea typeface="黑体"/>
                <a:cs typeface="Courier New"/>
              </a:rPr>
              <a:t>3</a:t>
            </a:r>
            <a:r>
              <a:rPr lang="zh-CN" altLang="zh-CN" b="1" kern="100" dirty="0">
                <a:latin typeface="Times New Roman"/>
                <a:cs typeface="Times New Roman"/>
              </a:rPr>
              <a:t>．</a:t>
            </a:r>
            <a:r>
              <a:rPr lang="zh-CN" altLang="zh-CN" b="1" kern="100" dirty="0">
                <a:latin typeface="Times New Roman"/>
                <a:ea typeface="黑体"/>
                <a:cs typeface="Times New Roman"/>
              </a:rPr>
              <a:t>核电站发电的优点</a:t>
            </a:r>
            <a:endParaRPr lang="zh-CN" altLang="zh-CN" sz="1050" kern="100" dirty="0">
              <a:cs typeface="Courier New"/>
            </a:endParaRPr>
          </a:p>
          <a:p>
            <a:pPr marL="266700" indent="-266700"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消耗的核燃料少。</a:t>
            </a:r>
            <a:endParaRPr lang="zh-CN" altLang="zh-CN" sz="1050" kern="100" dirty="0">
              <a:cs typeface="Courier New"/>
            </a:endParaRPr>
          </a:p>
          <a:p>
            <a:pPr marL="266700" indent="-266700"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作为核燃料的铀、钍等在地球上可采储量大，所能提供的能量大。</a:t>
            </a:r>
            <a:endParaRPr lang="zh-CN" altLang="zh-CN" sz="1050" kern="100" dirty="0">
              <a:cs typeface="Courier New"/>
            </a:endParaRPr>
          </a:p>
          <a:p>
            <a:pPr marL="266700" indent="-266700" algn="just">
              <a:tabLst>
                <a:tab pos="2700655" algn="l"/>
                <a:tab pos="5581015" algn="l"/>
              </a:tabLst>
            </a:pPr>
            <a:r>
              <a:rPr lang="en-US" altLang="zh-CN" b="1" kern="100" dirty="0">
                <a:latin typeface="Times New Roman"/>
                <a:cs typeface="Courier New"/>
              </a:rPr>
              <a:t>(3)</a:t>
            </a:r>
            <a:r>
              <a:rPr lang="zh-CN" altLang="zh-CN" b="1" kern="100" dirty="0">
                <a:latin typeface="Times New Roman"/>
                <a:cs typeface="Times New Roman"/>
              </a:rPr>
              <a:t>对环境的污染要比火力发电小。</a:t>
            </a: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098408062"/>
              </p:ext>
            </p:extLst>
          </p:nvPr>
        </p:nvGraphicFramePr>
        <p:xfrm>
          <a:off x="624979" y="867817"/>
          <a:ext cx="10299700" cy="5297487"/>
        </p:xfrm>
        <a:graphic>
          <a:graphicData uri="http://schemas.openxmlformats.org/presentationml/2006/ole">
            <mc:AlternateContent xmlns:mc="http://schemas.openxmlformats.org/markup-compatibility/2006">
              <mc:Choice xmlns:v="urn:schemas-microsoft-com:vml" Requires="v">
                <p:oleObj spid="_x0000_s17436" name="文档" r:id="rId4" imgW="10367808" imgH="5335286" progId="Word.Document.12">
                  <p:embed/>
                </p:oleObj>
              </mc:Choice>
              <mc:Fallback>
                <p:oleObj name="文档" r:id="rId4" imgW="10367808" imgH="5335286" progId="Word.Document.12">
                  <p:embed/>
                  <p:pic>
                    <p:nvPicPr>
                      <p:cNvPr id="0" name=""/>
                      <p:cNvPicPr/>
                      <p:nvPr/>
                    </p:nvPicPr>
                    <p:blipFill>
                      <a:blip r:embed="rId5"/>
                      <a:stretch>
                        <a:fillRect/>
                      </a:stretch>
                    </p:blipFill>
                    <p:spPr>
                      <a:xfrm>
                        <a:off x="624979" y="867817"/>
                        <a:ext cx="10299700" cy="5297487"/>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753775" y="1412776"/>
            <a:ext cx="10744412" cy="3672408"/>
          </a:xfrm>
        </p:spPr>
        <p:txBody>
          <a:bodyPr/>
          <a:lstStyle/>
          <a:p>
            <a:pPr indent="612140" algn="just">
              <a:tabLst>
                <a:tab pos="2700655" algn="l"/>
                <a:tab pos="5581015" algn="l"/>
              </a:tabLst>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zh-CN" altLang="zh-CN" b="1" kern="100" dirty="0">
                <a:latin typeface="Times New Roman"/>
                <a:ea typeface="楷体_GB2312"/>
                <a:cs typeface="Times New Roman"/>
              </a:rPr>
              <a:t>快中子容易与铀</a:t>
            </a:r>
            <a:r>
              <a:rPr lang="en-US" altLang="zh-CN" b="1" kern="100" dirty="0">
                <a:latin typeface="Times New Roman"/>
                <a:ea typeface="楷体_GB2312"/>
                <a:cs typeface="Courier New"/>
              </a:rPr>
              <a:t>235</a:t>
            </a:r>
            <a:r>
              <a:rPr lang="zh-CN" altLang="zh-CN" b="1" kern="100" dirty="0">
                <a:latin typeface="Times New Roman"/>
                <a:ea typeface="楷体_GB2312"/>
                <a:cs typeface="Times New Roman"/>
              </a:rPr>
              <a:t>擦肩而过，快中子跟慢化剂的原子核碰撞后能量减少，变成慢中子，慢中子容易被铀</a:t>
            </a:r>
            <a:r>
              <a:rPr lang="en-US" altLang="zh-CN" b="1" kern="100" dirty="0">
                <a:latin typeface="Times New Roman"/>
                <a:ea typeface="楷体_GB2312"/>
                <a:cs typeface="Courier New"/>
              </a:rPr>
              <a:t>235</a:t>
            </a:r>
            <a:r>
              <a:rPr lang="zh-CN" altLang="zh-CN" b="1" kern="100" dirty="0">
                <a:latin typeface="Times New Roman"/>
                <a:ea typeface="楷体_GB2312"/>
                <a:cs typeface="Times New Roman"/>
              </a:rPr>
              <a:t>俘获而引起裂变反应，选项</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错误；控制棒由镉做成，镉吸收中子的能力很强，当反应过于激烈时，使控制棒插入深一些，让它多吸收一些中子，链式反应的速度就会慢一些，选项</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cs typeface="Courier New"/>
            </a:endParaRPr>
          </a:p>
          <a:p>
            <a:pPr indent="612140" algn="just">
              <a:tabLst>
                <a:tab pos="2700655" algn="l"/>
                <a:tab pos="5581015" algn="l"/>
              </a:tabLst>
            </a:pPr>
            <a:r>
              <a:rPr lang="en-US" altLang="zh-CN" b="1" kern="100" dirty="0">
                <a:solidFill>
                  <a:srgbClr val="FF0000"/>
                </a:solidFill>
                <a:latin typeface="IPAPANNEW"/>
                <a:cs typeface="Times New Roman"/>
              </a:rPr>
              <a:t>[</a:t>
            </a:r>
            <a:r>
              <a:rPr lang="zh-CN" altLang="zh-CN" b="1" kern="100" dirty="0">
                <a:solidFill>
                  <a:srgbClr val="FF0000"/>
                </a:solidFill>
                <a:latin typeface="IPAPANNEW"/>
                <a:cs typeface="Times New Roman"/>
              </a:rPr>
              <a:t>答案</a:t>
            </a:r>
            <a:r>
              <a:rPr lang="en-US" altLang="zh-CN" b="1" kern="100" dirty="0">
                <a:solidFill>
                  <a:srgbClr val="FF0000"/>
                </a:solidFill>
                <a:latin typeface="IPAPANNEW"/>
                <a:cs typeface="Times New Roman"/>
              </a:rPr>
              <a:t>]</a:t>
            </a:r>
            <a:r>
              <a:rPr lang="zh-CN" altLang="zh-CN" b="1" kern="100" dirty="0">
                <a:latin typeface="Times New Roman"/>
                <a:cs typeface="Times New Roman"/>
              </a:rPr>
              <a:t>　</a:t>
            </a:r>
            <a:r>
              <a:rPr lang="en-US" altLang="zh-CN" b="1" kern="100" dirty="0">
                <a:latin typeface="Times New Roman"/>
                <a:cs typeface="Courier New"/>
              </a:rPr>
              <a:t>B</a:t>
            </a: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96987" y="1196750"/>
            <a:ext cx="10744412" cy="4464498"/>
          </a:xfrm>
        </p:spPr>
        <p:txBody>
          <a:bodyPr>
            <a:normAutofit/>
          </a:bodyPr>
          <a:lstStyle/>
          <a:p>
            <a:pPr marL="452438" indent="-452438" algn="ctr">
              <a:tabLst>
                <a:tab pos="2700655" algn="l"/>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素养训练</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452438" indent="-452438"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．核反应堆是实现可控制的重核裂变链式反应的一种装置，它主要由四部分组</a:t>
            </a:r>
            <a:r>
              <a:rPr lang="zh-CN" altLang="zh-CN" b="1" kern="100" dirty="0" smtClean="0">
                <a:latin typeface="Times New Roman"/>
                <a:cs typeface="Times New Roman"/>
              </a:rPr>
              <a:t>成</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82550" algn="just">
              <a:tabLst>
                <a:tab pos="2700655" algn="l"/>
                <a:tab pos="5581015" algn="l"/>
              </a:tabLst>
            </a:pPr>
            <a:r>
              <a:rPr lang="en-US" altLang="zh-CN" b="1" kern="100" dirty="0">
                <a:latin typeface="Times New Roman"/>
                <a:cs typeface="Courier New"/>
              </a:rPr>
              <a:t>A</a:t>
            </a:r>
            <a:r>
              <a:rPr lang="zh-CN" altLang="zh-CN" b="1" kern="100" dirty="0">
                <a:latin typeface="Times New Roman"/>
                <a:cs typeface="Times New Roman"/>
              </a:rPr>
              <a:t>．原子燃料、慢化剂、冷却系统和控制调节系统</a:t>
            </a:r>
            <a:endParaRPr lang="zh-CN" altLang="zh-CN" sz="1050" kern="100" dirty="0">
              <a:cs typeface="Courier New"/>
            </a:endParaRPr>
          </a:p>
          <a:p>
            <a:pPr marL="452438" indent="82550" algn="just">
              <a:tabLst>
                <a:tab pos="2700655" algn="l"/>
                <a:tab pos="5581015" algn="l"/>
              </a:tabLst>
            </a:pPr>
            <a:r>
              <a:rPr lang="en-US" altLang="zh-CN" b="1" kern="100" dirty="0">
                <a:latin typeface="Times New Roman"/>
                <a:cs typeface="Courier New"/>
              </a:rPr>
              <a:t>B</a:t>
            </a:r>
            <a:r>
              <a:rPr lang="zh-CN" altLang="zh-CN" b="1" kern="100" dirty="0">
                <a:latin typeface="Times New Roman"/>
                <a:cs typeface="Times New Roman"/>
              </a:rPr>
              <a:t>．原子燃料、慢化剂、发热系统和热传递系统</a:t>
            </a:r>
            <a:endParaRPr lang="zh-CN" altLang="zh-CN" sz="1050" kern="100" dirty="0">
              <a:cs typeface="Courier New"/>
            </a:endParaRPr>
          </a:p>
          <a:p>
            <a:pPr marL="452438" indent="82550" algn="just">
              <a:tabLst>
                <a:tab pos="2700655" algn="l"/>
                <a:tab pos="5581015" algn="l"/>
              </a:tabLst>
            </a:pPr>
            <a:r>
              <a:rPr lang="en-US" altLang="zh-CN" b="1" kern="100" dirty="0">
                <a:latin typeface="Times New Roman"/>
                <a:cs typeface="Courier New"/>
              </a:rPr>
              <a:t>C</a:t>
            </a:r>
            <a:r>
              <a:rPr lang="zh-CN" altLang="zh-CN" b="1" kern="100" dirty="0">
                <a:latin typeface="Times New Roman"/>
                <a:cs typeface="Times New Roman"/>
              </a:rPr>
              <a:t>．原子燃料、慢化剂、碰撞系统和热传递系统</a:t>
            </a:r>
            <a:endParaRPr lang="zh-CN" altLang="zh-CN" sz="1050" kern="100" dirty="0">
              <a:cs typeface="Courier New"/>
            </a:endParaRPr>
          </a:p>
          <a:p>
            <a:pPr marL="452438" indent="82550" algn="just">
              <a:tabLst>
                <a:tab pos="2700655" algn="l"/>
                <a:tab pos="5581015" algn="l"/>
              </a:tabLst>
            </a:pPr>
            <a:r>
              <a:rPr lang="en-US" altLang="zh-CN" b="1" kern="100" dirty="0">
                <a:latin typeface="Times New Roman"/>
                <a:cs typeface="Courier New"/>
              </a:rPr>
              <a:t>D</a:t>
            </a:r>
            <a:r>
              <a:rPr lang="zh-CN" altLang="zh-CN" b="1" kern="100" dirty="0">
                <a:latin typeface="Times New Roman"/>
                <a:cs typeface="Times New Roman"/>
              </a:rPr>
              <a:t>．原子燃料、中子源、原子能储存系统和输送系统</a:t>
            </a:r>
            <a:endParaRPr lang="zh-CN" altLang="zh-CN" sz="1050" kern="100" dirty="0">
              <a:cs typeface="Courier New"/>
            </a:endParaRPr>
          </a:p>
          <a:p>
            <a:pPr marL="452438" indent="-452438"/>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340768"/>
            <a:ext cx="10975658" cy="4320480"/>
          </a:xfrm>
        </p:spPr>
        <p:txBody>
          <a:bodyPr/>
          <a:lstStyle/>
          <a:p>
            <a:pPr indent="0" algn="just">
              <a:tabLst>
                <a:tab pos="2700655" algn="l"/>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核</a:t>
            </a:r>
            <a:r>
              <a:rPr lang="zh-CN" altLang="zh-CN" b="1" kern="100" dirty="0">
                <a:latin typeface="Times New Roman"/>
                <a:ea typeface="楷体_GB2312"/>
                <a:cs typeface="Times New Roman"/>
              </a:rPr>
              <a:t>反应堆里用的核燃料是用浓缩铀</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铀</a:t>
            </a:r>
            <a:r>
              <a:rPr lang="en-US" altLang="zh-CN" b="1" kern="100" dirty="0">
                <a:latin typeface="Times New Roman"/>
                <a:ea typeface="楷体_GB2312"/>
                <a:cs typeface="Courier New"/>
              </a:rPr>
              <a:t>235</a:t>
            </a:r>
            <a:r>
              <a:rPr lang="zh-CN" altLang="zh-CN" b="1" kern="100" dirty="0">
                <a:latin typeface="Times New Roman"/>
                <a:ea typeface="楷体_GB2312"/>
                <a:cs typeface="Times New Roman"/>
              </a:rPr>
              <a:t>占</a:t>
            </a: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4%)</a:t>
            </a:r>
            <a:r>
              <a:rPr lang="zh-CN" altLang="zh-CN" b="1" kern="100" dirty="0">
                <a:latin typeface="Times New Roman"/>
                <a:ea typeface="楷体_GB2312"/>
                <a:cs typeface="Times New Roman"/>
              </a:rPr>
              <a:t>制成的铀棒；铀</a:t>
            </a:r>
            <a:r>
              <a:rPr lang="en-US" altLang="zh-CN" b="1" kern="100" dirty="0">
                <a:latin typeface="Times New Roman"/>
                <a:ea typeface="楷体_GB2312"/>
                <a:cs typeface="Courier New"/>
              </a:rPr>
              <a:t>235</a:t>
            </a:r>
            <a:r>
              <a:rPr lang="zh-CN" altLang="zh-CN" b="1" kern="100" dirty="0">
                <a:latin typeface="Times New Roman"/>
                <a:ea typeface="楷体_GB2312"/>
                <a:cs typeface="Times New Roman"/>
              </a:rPr>
              <a:t>易俘获慢中子，不易俘获快中子，必须使用慢化剂</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如石墨、重水、普通水</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让快中子跟慢化剂的原子核碰撞后能量减少，变成慢中子；控制调节系统是用于调节中子的数目以控制反应速度，它是由镉做成的置放在铀棒之间的一些控制棒及计算机调节系统组成；冷却系统靠水或液态金属钠等流体在反应堆内外循环流动，把反应堆内的热量传输出去，用于发电，同时使反应堆冷却，保证安全</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indent="0" algn="just">
              <a:tabLst>
                <a:tab pos="2700655" algn="l"/>
                <a:tab pos="5581015"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　</a:t>
            </a:r>
            <a:endParaRPr lang="en-US" altLang="zh-CN" b="1" kern="100" dirty="0" smtClean="0">
              <a:latin typeface="Times New Roman"/>
              <a:ea typeface="楷体_GB2312"/>
              <a:cs typeface="Times New Roman"/>
            </a:endParaRPr>
          </a:p>
          <a:p>
            <a:pPr indent="0" algn="just">
              <a:tabLst>
                <a:tab pos="2700655" algn="l"/>
                <a:tab pos="5581015" algn="l"/>
              </a:tabLst>
            </a:pP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1196752"/>
            <a:ext cx="10975658" cy="4464498"/>
          </a:xfrm>
        </p:spPr>
        <p:txBody>
          <a:bodyPr/>
          <a:lstStyle/>
          <a:p>
            <a:pPr indent="612140" algn="just">
              <a:tabLst>
                <a:tab pos="3150870" algn="l"/>
              </a:tabLst>
            </a:pPr>
            <a:r>
              <a:rPr lang="en-US" altLang="zh-CN" b="1" kern="100" dirty="0">
                <a:latin typeface="Times New Roman"/>
                <a:cs typeface="Courier New"/>
              </a:rPr>
              <a:t>2</a:t>
            </a:r>
            <a:r>
              <a:rPr lang="zh-CN" altLang="zh-CN" b="1" kern="100" dirty="0">
                <a:latin typeface="Times New Roman"/>
                <a:cs typeface="Times New Roman"/>
              </a:rPr>
              <a:t>．</a:t>
            </a:r>
            <a:r>
              <a:rPr lang="en-US" altLang="zh-CN" b="1" kern="100" dirty="0">
                <a:latin typeface="Times New Roman"/>
                <a:ea typeface="隶书"/>
                <a:cs typeface="Courier New"/>
              </a:rPr>
              <a:t>(2024·</a:t>
            </a:r>
            <a:r>
              <a:rPr lang="zh-CN" altLang="zh-CN" b="1" kern="100" dirty="0">
                <a:latin typeface="Times New Roman"/>
                <a:ea typeface="隶书"/>
                <a:cs typeface="Times New Roman"/>
              </a:rPr>
              <a:t>云浮高二月考</a:t>
            </a:r>
            <a:r>
              <a:rPr lang="en-US" altLang="zh-CN" b="1" kern="100" dirty="0">
                <a:latin typeface="Times New Roman"/>
                <a:ea typeface="隶书"/>
                <a:cs typeface="Courier New"/>
              </a:rPr>
              <a:t>)</a:t>
            </a:r>
            <a:r>
              <a:rPr lang="zh-CN" altLang="zh-CN" b="1" kern="100" dirty="0">
                <a:latin typeface="Times New Roman"/>
                <a:cs typeface="Times New Roman"/>
              </a:rPr>
              <a:t>如图所示是当前核电站普遍使用的核反应堆的示意图，关于该反应堆中进行的核反应，下列说法中正确的是</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lgn="just">
              <a:tabLst>
                <a:tab pos="3150870" algn="l"/>
              </a:tabLst>
            </a:pPr>
            <a:r>
              <a:rPr lang="en-US" altLang="zh-CN" b="1" kern="100" dirty="0">
                <a:latin typeface="Times New Roman"/>
                <a:cs typeface="Courier New"/>
              </a:rPr>
              <a:t>A</a:t>
            </a:r>
            <a:r>
              <a:rPr lang="zh-CN" altLang="zh-CN" b="1" kern="100" dirty="0">
                <a:latin typeface="Times New Roman"/>
                <a:cs typeface="Times New Roman"/>
              </a:rPr>
              <a:t>．图示装置中进行的核反应类型是核聚变</a:t>
            </a:r>
            <a:endParaRPr lang="zh-CN" altLang="zh-CN" sz="1050" kern="100" dirty="0">
              <a:cs typeface="Courier New"/>
            </a:endParaRPr>
          </a:p>
          <a:p>
            <a:pPr indent="612140" algn="just">
              <a:tabLst>
                <a:tab pos="3150870" algn="l"/>
              </a:tabLst>
            </a:pPr>
            <a:r>
              <a:rPr lang="en-US" altLang="zh-CN" b="1" kern="100" dirty="0">
                <a:latin typeface="Times New Roman"/>
                <a:cs typeface="Courier New"/>
              </a:rPr>
              <a:t>B</a:t>
            </a:r>
            <a:r>
              <a:rPr lang="zh-CN" altLang="zh-CN" b="1" kern="100" dirty="0">
                <a:latin typeface="Times New Roman"/>
                <a:cs typeface="Times New Roman"/>
              </a:rPr>
              <a:t>．要使核反应速度减慢，可以将铀棒插入得更深</a:t>
            </a:r>
            <a:endParaRPr lang="zh-CN" altLang="zh-CN" sz="1050" kern="100" dirty="0">
              <a:cs typeface="Courier New"/>
            </a:endParaRPr>
          </a:p>
          <a:p>
            <a:pPr indent="612140" algn="just">
              <a:tabLst>
                <a:tab pos="3150870" algn="l"/>
              </a:tabLst>
            </a:pPr>
            <a:r>
              <a:rPr lang="en-US" altLang="zh-CN" b="1" kern="100" dirty="0">
                <a:latin typeface="Times New Roman"/>
                <a:cs typeface="Courier New"/>
              </a:rPr>
              <a:t>C</a:t>
            </a:r>
            <a:r>
              <a:rPr lang="zh-CN" altLang="zh-CN" b="1" kern="100" dirty="0">
                <a:latin typeface="Times New Roman"/>
                <a:cs typeface="Times New Roman"/>
              </a:rPr>
              <a:t>．裂变反应的燃料是铀，反应过程质量不守恒</a:t>
            </a:r>
            <a:endParaRPr lang="zh-CN" altLang="zh-CN" sz="1050" kern="100" dirty="0">
              <a:cs typeface="Courier New"/>
            </a:endParaRPr>
          </a:p>
          <a:p>
            <a:pPr indent="612140" algn="just">
              <a:tabLst>
                <a:tab pos="3150870" algn="l"/>
              </a:tabLst>
            </a:pPr>
            <a:r>
              <a:rPr lang="en-US" altLang="zh-CN" b="1" kern="100" dirty="0">
                <a:latin typeface="Times New Roman"/>
                <a:cs typeface="Courier New"/>
              </a:rPr>
              <a:t>D</a:t>
            </a:r>
            <a:r>
              <a:rPr lang="zh-CN" altLang="zh-CN" b="1" kern="100" dirty="0">
                <a:latin typeface="Times New Roman"/>
                <a:cs typeface="Times New Roman"/>
              </a:rPr>
              <a:t>．石墨起到降低反应温度的作用</a:t>
            </a:r>
            <a:endParaRPr lang="zh-CN" altLang="zh-CN" sz="1050" kern="100" dirty="0">
              <a:cs typeface="Courier New"/>
            </a:endParaRPr>
          </a:p>
          <a:p>
            <a:pPr>
              <a:tabLst>
                <a:tab pos="5018088" algn="l"/>
              </a:tabLst>
            </a:pPr>
            <a:endParaRPr lang="zh-CN" altLang="en-US" dirty="0"/>
          </a:p>
        </p:txBody>
      </p:sp>
      <p:pic>
        <p:nvPicPr>
          <p:cNvPr id="4" name="Picture 2" descr="\\Rm-013\本地磁盘 (F)\三维设计 物理 选择性必修第三册 粤教版\22WLRJXS5-21.TIF"/>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8777103" y="2421705"/>
            <a:ext cx="2657385" cy="288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24979" y="764704"/>
            <a:ext cx="10975658" cy="4464498"/>
          </a:xfrm>
        </p:spPr>
        <p:txBody>
          <a:bodyPr>
            <a:noAutofit/>
          </a:bodyPr>
          <a:lstStyle/>
          <a:p>
            <a:pPr indent="612140" algn="just">
              <a:tabLst>
                <a:tab pos="3150870" algn="l"/>
              </a:tabLst>
            </a:pPr>
            <a:r>
              <a:rPr lang="en-US" altLang="zh-CN" b="1" kern="100" dirty="0">
                <a:latin typeface="Times New Roman"/>
                <a:cs typeface="Courier New"/>
              </a:rPr>
              <a:t>A</a:t>
            </a:r>
            <a:r>
              <a:rPr lang="zh-CN" altLang="zh-CN" b="1" kern="100" dirty="0">
                <a:latin typeface="Times New Roman"/>
                <a:cs typeface="Times New Roman"/>
              </a:rPr>
              <a:t>．图示装置中进行的核反应类型是核聚变</a:t>
            </a:r>
            <a:endParaRPr lang="zh-CN" altLang="zh-CN" kern="100" dirty="0">
              <a:cs typeface="Courier New"/>
            </a:endParaRPr>
          </a:p>
          <a:p>
            <a:pPr indent="612140" algn="just">
              <a:tabLst>
                <a:tab pos="3150870" algn="l"/>
              </a:tabLst>
            </a:pPr>
            <a:r>
              <a:rPr lang="en-US" altLang="zh-CN" b="1" kern="100" dirty="0">
                <a:latin typeface="Times New Roman"/>
                <a:cs typeface="Courier New"/>
              </a:rPr>
              <a:t>B</a:t>
            </a:r>
            <a:r>
              <a:rPr lang="zh-CN" altLang="zh-CN" b="1" kern="100" dirty="0">
                <a:latin typeface="Times New Roman"/>
                <a:cs typeface="Times New Roman"/>
              </a:rPr>
              <a:t>．要使核反应速度减慢，可以将铀棒插入得更深</a:t>
            </a:r>
            <a:endParaRPr lang="zh-CN" altLang="zh-CN" kern="100" dirty="0">
              <a:cs typeface="Courier New"/>
            </a:endParaRPr>
          </a:p>
          <a:p>
            <a:pPr indent="612140" algn="just">
              <a:tabLst>
                <a:tab pos="3150870" algn="l"/>
              </a:tabLst>
            </a:pPr>
            <a:r>
              <a:rPr lang="en-US" altLang="zh-CN" b="1" kern="100" dirty="0">
                <a:latin typeface="Times New Roman"/>
                <a:cs typeface="Courier New"/>
              </a:rPr>
              <a:t>C</a:t>
            </a:r>
            <a:r>
              <a:rPr lang="zh-CN" altLang="zh-CN" b="1" kern="100" dirty="0">
                <a:latin typeface="Times New Roman"/>
                <a:cs typeface="Times New Roman"/>
              </a:rPr>
              <a:t>．裂变反应的燃料是铀，反应过程质量不守恒</a:t>
            </a:r>
            <a:endParaRPr lang="zh-CN" altLang="zh-CN" kern="100" dirty="0">
              <a:cs typeface="Courier New"/>
            </a:endParaRPr>
          </a:p>
          <a:p>
            <a:pPr indent="612140" algn="just">
              <a:tabLst>
                <a:tab pos="3150870" algn="l"/>
              </a:tabLst>
            </a:pPr>
            <a:r>
              <a:rPr lang="en-US" altLang="zh-CN" b="1" kern="100" dirty="0">
                <a:latin typeface="Times New Roman"/>
                <a:cs typeface="Courier New"/>
              </a:rPr>
              <a:t>D</a:t>
            </a:r>
            <a:r>
              <a:rPr lang="zh-CN" altLang="zh-CN" b="1" kern="100" dirty="0">
                <a:latin typeface="Times New Roman"/>
                <a:cs typeface="Times New Roman"/>
              </a:rPr>
              <a:t>．石墨起到降低反应温度的作用</a:t>
            </a:r>
            <a:endParaRPr lang="zh-CN" altLang="zh-CN" kern="100" dirty="0">
              <a:cs typeface="Courier New"/>
            </a:endParaRPr>
          </a:p>
          <a:p>
            <a:pPr indent="612140" algn="just">
              <a:tabLst>
                <a:tab pos="3150870"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题</a:t>
            </a:r>
            <a:r>
              <a:rPr lang="zh-CN" altLang="zh-CN" b="1" kern="100" dirty="0">
                <a:latin typeface="Times New Roman"/>
                <a:ea typeface="楷体_GB2312"/>
                <a:cs typeface="Times New Roman"/>
              </a:rPr>
              <a:t>图示装置中进行的核反应类型是核裂变，故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错误；将铀棒插入得更深，中子接触的铀原子核更多，反应加剧，故</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错误；裂变反应的燃料是铀，反应过程发生质量亏损，质量不守恒，故</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正确；石墨主要是将快中子变为慢中子，故</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kern="100" dirty="0">
              <a:cs typeface="Courier New"/>
            </a:endParaRPr>
          </a:p>
          <a:p>
            <a:r>
              <a:rPr lang="zh-CN" altLang="zh-CN" b="1" kern="100" dirty="0">
                <a:solidFill>
                  <a:srgbClr val="FF0000"/>
                </a:solidFill>
                <a:latin typeface="Times New Roman"/>
                <a:ea typeface="黑体"/>
                <a:cs typeface="Times New Roman"/>
              </a:rPr>
              <a:t>答案：</a:t>
            </a:r>
            <a:r>
              <a:rPr lang="en-US" altLang="zh-CN" b="1" kern="100" dirty="0">
                <a:solidFill>
                  <a:prstClr val="black"/>
                </a:solidFill>
                <a:latin typeface="Times New Roman"/>
                <a:ea typeface="楷体_GB2312"/>
                <a:cs typeface="Courier New"/>
              </a:rPr>
              <a:t>C</a:t>
            </a:r>
            <a:r>
              <a:rPr lang="zh-CN" altLang="zh-CN" b="1" kern="100" dirty="0">
                <a:solidFill>
                  <a:prstClr val="black"/>
                </a:solidFill>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4214272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1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806528132"/>
              </p:ext>
            </p:extLst>
          </p:nvPr>
        </p:nvGraphicFramePr>
        <p:xfrm>
          <a:off x="815974" y="908720"/>
          <a:ext cx="9890125" cy="3384550"/>
        </p:xfrm>
        <a:graphic>
          <a:graphicData uri="http://schemas.openxmlformats.org/presentationml/2006/ole">
            <mc:AlternateContent xmlns:mc="http://schemas.openxmlformats.org/markup-compatibility/2006">
              <mc:Choice xmlns:v="urn:schemas-microsoft-com:vml" Requires="v">
                <p:oleObj spid="_x0000_s3100" name="文档" r:id="rId4" imgW="10537224" imgH="3616246" progId="Word.Document.12">
                  <p:embed/>
                </p:oleObj>
              </mc:Choice>
              <mc:Fallback>
                <p:oleObj name="文档" r:id="rId4" imgW="10537224" imgH="3616246" progId="Word.Document.12">
                  <p:embed/>
                  <p:pic>
                    <p:nvPicPr>
                      <p:cNvPr id="0" name=""/>
                      <p:cNvPicPr/>
                      <p:nvPr/>
                    </p:nvPicPr>
                    <p:blipFill>
                      <a:blip r:embed="rId5"/>
                      <a:stretch>
                        <a:fillRect/>
                      </a:stretch>
                    </p:blipFill>
                    <p:spPr>
                      <a:xfrm>
                        <a:off x="815974" y="908720"/>
                        <a:ext cx="9890125" cy="3384550"/>
                      </a:xfrm>
                      <a:prstGeom prst="rect">
                        <a:avLst/>
                      </a:prstGeom>
                    </p:spPr>
                  </p:pic>
                </p:oleObj>
              </mc:Fallback>
            </mc:AlternateContent>
          </a:graphicData>
        </a:graphic>
      </p:graphicFrame>
      <p:sp>
        <p:nvSpPr>
          <p:cNvPr id="5" name="矩形 4"/>
          <p:cNvSpPr/>
          <p:nvPr/>
        </p:nvSpPr>
        <p:spPr>
          <a:xfrm>
            <a:off x="2758801" y="1423144"/>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中子</a:t>
            </a:r>
            <a:endParaRPr lang="zh-CN" altLang="en-US" sz="2400" dirty="0"/>
          </a:p>
        </p:txBody>
      </p:sp>
      <p:sp>
        <p:nvSpPr>
          <p:cNvPr id="7" name="矩形 6"/>
          <p:cNvSpPr/>
          <p:nvPr/>
        </p:nvSpPr>
        <p:spPr>
          <a:xfrm>
            <a:off x="1307304" y="1927200"/>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中子</a:t>
            </a:r>
            <a:endParaRPr lang="zh-CN" altLang="en-US" sz="2400" dirty="0"/>
          </a:p>
        </p:txBody>
      </p:sp>
      <p:sp>
        <p:nvSpPr>
          <p:cNvPr id="8" name="矩形 7"/>
          <p:cNvSpPr/>
          <p:nvPr/>
        </p:nvSpPr>
        <p:spPr>
          <a:xfrm>
            <a:off x="8689875" y="1927199"/>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中子</a:t>
            </a:r>
            <a:endParaRPr lang="zh-CN" altLang="en-US" sz="2400" dirty="0"/>
          </a:p>
        </p:txBody>
      </p:sp>
      <p:sp>
        <p:nvSpPr>
          <p:cNvPr id="9" name="矩形 8"/>
          <p:cNvSpPr/>
          <p:nvPr/>
        </p:nvSpPr>
        <p:spPr>
          <a:xfrm>
            <a:off x="1822697" y="2503264"/>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裂变反应</a:t>
            </a:r>
            <a:endParaRPr lang="zh-CN" altLang="en-US" sz="2400" dirty="0"/>
          </a:p>
        </p:txBody>
      </p:sp>
      <p:sp>
        <p:nvSpPr>
          <p:cNvPr id="10" name="矩形 9"/>
          <p:cNvSpPr/>
          <p:nvPr/>
        </p:nvSpPr>
        <p:spPr>
          <a:xfrm>
            <a:off x="6419872" y="3049711"/>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最小</a:t>
            </a:r>
            <a:endParaRPr lang="zh-CN" altLang="en-US" sz="2400" dirty="0"/>
          </a:p>
        </p:txBody>
      </p:sp>
      <p:sp>
        <p:nvSpPr>
          <p:cNvPr id="12" name="矩形 11"/>
          <p:cNvSpPr/>
          <p:nvPr/>
        </p:nvSpPr>
        <p:spPr>
          <a:xfrm>
            <a:off x="768995" y="3573016"/>
            <a:ext cx="10632504" cy="2308324"/>
          </a:xfrm>
          <a:prstGeom prst="rect">
            <a:avLst/>
          </a:prstGeom>
        </p:spPr>
        <p:txBody>
          <a:bodyPr wrap="square">
            <a:spAutoFit/>
          </a:bodyPr>
          <a:lstStyle/>
          <a:p>
            <a:pPr algn="just">
              <a:lnSpc>
                <a:spcPct val="150000"/>
              </a:lnSpc>
              <a:spcAft>
                <a:spcPts val="0"/>
              </a:spcAft>
              <a:tabLst>
                <a:tab pos="2700338" algn="l"/>
                <a:tab pos="5580063" algn="l"/>
                <a:tab pos="9688513" algn="l"/>
              </a:tabLst>
            </a:pPr>
            <a:r>
              <a:rPr lang="en-US" altLang="zh-CN" sz="2400" b="1" kern="100" dirty="0">
                <a:latin typeface="Times New Roman"/>
                <a:cs typeface="Courier New"/>
              </a:rPr>
              <a:t>2</a:t>
            </a:r>
            <a:r>
              <a:rPr lang="zh-CN" altLang="zh-CN" sz="2400" b="1" kern="100" dirty="0">
                <a:latin typeface="Times New Roman"/>
                <a:cs typeface="Times New Roman"/>
              </a:rPr>
              <a:t>．判一判</a:t>
            </a:r>
            <a:endParaRPr lang="zh-CN" altLang="zh-CN" sz="2400" kern="100" dirty="0">
              <a:latin typeface="宋体"/>
              <a:cs typeface="Courier New"/>
            </a:endParaRPr>
          </a:p>
          <a:p>
            <a:pPr algn="just">
              <a:lnSpc>
                <a:spcPct val="150000"/>
              </a:lnSpc>
              <a:spcAft>
                <a:spcPts val="0"/>
              </a:spcAft>
              <a:tabLst>
                <a:tab pos="2700338" algn="l"/>
                <a:tab pos="5580063" algn="l"/>
                <a:tab pos="9688513" algn="l"/>
              </a:tabLst>
            </a:pPr>
            <a:r>
              <a:rPr lang="en-US" altLang="zh-CN" sz="2400" b="1" kern="100" dirty="0">
                <a:latin typeface="Times New Roman"/>
                <a:cs typeface="Courier New"/>
              </a:rPr>
              <a:t>(1)</a:t>
            </a:r>
            <a:r>
              <a:rPr lang="zh-CN" altLang="zh-CN" sz="2400" b="1" kern="100" dirty="0">
                <a:latin typeface="Times New Roman"/>
                <a:cs typeface="Times New Roman"/>
              </a:rPr>
              <a:t>铀核裂变的产物是固定的，就是生成钡和氪，同时放出</a:t>
            </a:r>
            <a:r>
              <a:rPr lang="en-US" altLang="zh-CN" sz="2400" b="1" kern="100" dirty="0">
                <a:latin typeface="Times New Roman"/>
                <a:cs typeface="Courier New"/>
              </a:rPr>
              <a:t>3</a:t>
            </a:r>
            <a:r>
              <a:rPr lang="zh-CN" altLang="zh-CN" sz="2400" b="1" kern="100" dirty="0">
                <a:latin typeface="Times New Roman"/>
                <a:cs typeface="Times New Roman"/>
              </a:rPr>
              <a:t>个中子</a:t>
            </a:r>
            <a:r>
              <a:rPr lang="zh-CN" altLang="zh-CN" sz="2400" b="1" kern="100" dirty="0" smtClean="0">
                <a:latin typeface="Times New Roman"/>
                <a:cs typeface="Times New Roman"/>
              </a:rPr>
              <a:t>。</a:t>
            </a:r>
            <a:r>
              <a:rPr lang="en-US" altLang="zh-CN" sz="2400" b="1" kern="100" dirty="0" smtClean="0">
                <a:latin typeface="Times New Roman"/>
                <a:cs typeface="Times New Roman"/>
              </a:rPr>
              <a:t>	</a:t>
            </a:r>
            <a:r>
              <a:rPr lang="en-US" altLang="zh-CN" sz="2400" b="1" kern="100" dirty="0" smtClean="0">
                <a:latin typeface="Times New Roman"/>
                <a:cs typeface="Courier New"/>
              </a:rPr>
              <a:t>(      )</a:t>
            </a:r>
            <a:endParaRPr lang="zh-CN" altLang="zh-CN" sz="2400" kern="100" dirty="0">
              <a:latin typeface="宋体"/>
              <a:cs typeface="Courier New"/>
            </a:endParaRPr>
          </a:p>
          <a:p>
            <a:pPr algn="just">
              <a:lnSpc>
                <a:spcPct val="150000"/>
              </a:lnSpc>
              <a:spcAft>
                <a:spcPts val="0"/>
              </a:spcAft>
              <a:tabLst>
                <a:tab pos="2700338" algn="l"/>
                <a:tab pos="5580063" algn="l"/>
                <a:tab pos="9688513" algn="l"/>
              </a:tabLst>
            </a:pPr>
            <a:r>
              <a:rPr lang="en-US" altLang="zh-CN" sz="2400" b="1" kern="100" dirty="0">
                <a:latin typeface="Times New Roman"/>
                <a:cs typeface="Courier New"/>
              </a:rPr>
              <a:t>(2)</a:t>
            </a:r>
            <a:r>
              <a:rPr lang="zh-CN" altLang="zh-CN" sz="2400" b="1" kern="100" dirty="0">
                <a:latin typeface="Times New Roman"/>
                <a:cs typeface="Times New Roman"/>
              </a:rPr>
              <a:t>裂变中放出的中子数目是固定的</a:t>
            </a:r>
            <a:r>
              <a:rPr lang="en-US" altLang="zh-CN" sz="2400" b="1" kern="100" dirty="0">
                <a:latin typeface="Times New Roman"/>
                <a:cs typeface="Courier New"/>
              </a:rPr>
              <a:t>3</a:t>
            </a:r>
            <a:r>
              <a:rPr lang="zh-CN" altLang="zh-CN" sz="2400" b="1" kern="100" dirty="0">
                <a:latin typeface="Times New Roman"/>
                <a:cs typeface="Times New Roman"/>
              </a:rPr>
              <a:t>个中子</a:t>
            </a:r>
            <a:r>
              <a:rPr lang="zh-CN" altLang="zh-CN" sz="2400" b="1" kern="100" dirty="0" smtClean="0">
                <a:latin typeface="Times New Roman"/>
                <a:cs typeface="Times New Roman"/>
              </a:rPr>
              <a:t>。</a:t>
            </a:r>
            <a:r>
              <a:rPr lang="en-US" altLang="zh-CN" sz="2400" b="1" kern="100" dirty="0" smtClean="0">
                <a:latin typeface="Times New Roman"/>
                <a:cs typeface="Times New Roman"/>
              </a:rPr>
              <a:t>	</a:t>
            </a:r>
            <a:r>
              <a:rPr lang="en-US" altLang="zh-CN" sz="2400" b="1" kern="100" dirty="0" smtClean="0">
                <a:latin typeface="Times New Roman"/>
                <a:cs typeface="Courier New"/>
              </a:rPr>
              <a:t>(</a:t>
            </a:r>
            <a:r>
              <a:rPr lang="en-US" altLang="zh-CN" sz="2400" b="1" kern="100" dirty="0" smtClean="0">
                <a:latin typeface="宋体"/>
                <a:cs typeface="Times New Roman"/>
              </a:rPr>
              <a:t>   </a:t>
            </a:r>
            <a:r>
              <a:rPr lang="en-US" altLang="zh-CN" sz="2400" b="1" kern="100" dirty="0" smtClean="0">
                <a:latin typeface="Times New Roman"/>
                <a:cs typeface="Courier New"/>
              </a:rPr>
              <a:t>)</a:t>
            </a:r>
            <a:endParaRPr lang="zh-CN" altLang="zh-CN" sz="2400" kern="100" dirty="0">
              <a:latin typeface="宋体"/>
              <a:cs typeface="Courier New"/>
            </a:endParaRPr>
          </a:p>
          <a:p>
            <a:pPr algn="just">
              <a:lnSpc>
                <a:spcPct val="150000"/>
              </a:lnSpc>
              <a:spcAft>
                <a:spcPts val="0"/>
              </a:spcAft>
              <a:tabLst>
                <a:tab pos="2700338" algn="l"/>
                <a:tab pos="5580063" algn="l"/>
                <a:tab pos="9688513" algn="l"/>
              </a:tabLst>
            </a:pPr>
            <a:r>
              <a:rPr lang="en-US" altLang="zh-CN" sz="2400" b="1" kern="100" dirty="0">
                <a:latin typeface="Times New Roman"/>
                <a:cs typeface="Courier New"/>
              </a:rPr>
              <a:t>(3)</a:t>
            </a:r>
            <a:r>
              <a:rPr lang="zh-CN" altLang="zh-CN" sz="2400" b="1" kern="100" dirty="0">
                <a:latin typeface="Times New Roman"/>
                <a:cs typeface="Times New Roman"/>
              </a:rPr>
              <a:t>只有铀块的体积大于临界体积时，才能够发生链式反应</a:t>
            </a:r>
            <a:r>
              <a:rPr lang="zh-CN" altLang="zh-CN" sz="2400" b="1" kern="100" dirty="0" smtClean="0">
                <a:latin typeface="Times New Roman"/>
                <a:cs typeface="Times New Roman"/>
              </a:rPr>
              <a:t>。</a:t>
            </a:r>
            <a:r>
              <a:rPr lang="en-US" altLang="zh-CN" sz="2400" b="1" kern="100" dirty="0" smtClean="0">
                <a:latin typeface="Times New Roman"/>
                <a:cs typeface="Times New Roman"/>
              </a:rPr>
              <a:t>	</a:t>
            </a:r>
            <a:r>
              <a:rPr lang="en-US" altLang="zh-CN" sz="2400" b="1" kern="100" dirty="0" smtClean="0">
                <a:latin typeface="Times New Roman"/>
                <a:cs typeface="Courier New"/>
              </a:rPr>
              <a:t>(      )</a:t>
            </a:r>
            <a:endParaRPr lang="zh-CN" altLang="zh-CN" sz="2400" kern="100" dirty="0">
              <a:effectLst/>
              <a:latin typeface="宋体"/>
              <a:cs typeface="Courier New"/>
            </a:endParaRPr>
          </a:p>
        </p:txBody>
      </p:sp>
      <p:sp>
        <p:nvSpPr>
          <p:cNvPr id="14" name="矩形 13"/>
          <p:cNvSpPr/>
          <p:nvPr/>
        </p:nvSpPr>
        <p:spPr>
          <a:xfrm>
            <a:off x="10634091" y="4265513"/>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15" name="矩形 14"/>
          <p:cNvSpPr/>
          <p:nvPr/>
        </p:nvSpPr>
        <p:spPr>
          <a:xfrm>
            <a:off x="10634091" y="4797152"/>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16" name="矩形 15"/>
          <p:cNvSpPr/>
          <p:nvPr/>
        </p:nvSpPr>
        <p:spPr>
          <a:xfrm>
            <a:off x="10634091" y="5373216"/>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randombar(horizont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randombar(horizontal)">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randombar(horizontal)">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randombar(horizontal)">
                                      <p:cBhvr>
                                        <p:cTn id="4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p:bldP spid="14" grpId="0"/>
      <p:bldP spid="15" grpId="0"/>
      <p:bldP spid="1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433781620"/>
              </p:ext>
            </p:extLst>
          </p:nvPr>
        </p:nvGraphicFramePr>
        <p:xfrm>
          <a:off x="841003" y="332656"/>
          <a:ext cx="10367962" cy="2371725"/>
        </p:xfrm>
        <a:graphic>
          <a:graphicData uri="http://schemas.openxmlformats.org/presentationml/2006/ole">
            <mc:AlternateContent xmlns:mc="http://schemas.openxmlformats.org/markup-compatibility/2006">
              <mc:Choice xmlns:v="urn:schemas-microsoft-com:vml" Requires="v">
                <p:oleObj spid="_x0000_s18462" name="文档" r:id="rId4" imgW="10367808" imgH="2371238" progId="Word.Document.12">
                  <p:embed/>
                </p:oleObj>
              </mc:Choice>
              <mc:Fallback>
                <p:oleObj name="文档" r:id="rId4" imgW="10367808" imgH="2371238" progId="Word.Document.12">
                  <p:embed/>
                  <p:pic>
                    <p:nvPicPr>
                      <p:cNvPr id="0" name=""/>
                      <p:cNvPicPr/>
                      <p:nvPr/>
                    </p:nvPicPr>
                    <p:blipFill>
                      <a:blip r:embed="rId5"/>
                      <a:stretch>
                        <a:fillRect/>
                      </a:stretch>
                    </p:blipFill>
                    <p:spPr>
                      <a:xfrm>
                        <a:off x="841003" y="332656"/>
                        <a:ext cx="10367962" cy="2371725"/>
                      </a:xfrm>
                      <a:prstGeom prst="rect">
                        <a:avLst/>
                      </a:prstGeom>
                    </p:spPr>
                  </p:pic>
                </p:oleObj>
              </mc:Fallback>
            </mc:AlternateContent>
          </a:graphicData>
        </a:graphic>
      </p:graphicFrame>
      <p:pic>
        <p:nvPicPr>
          <p:cNvPr id="18434" name="Picture 2" descr="21XRJWL5-22.TIF"/>
          <p:cNvPicPr>
            <a:picLocks noChangeAspect="1" noChangeArrowheads="1"/>
          </p:cNvPicPr>
          <p:nvPr/>
        </p:nvPicPr>
        <p:blipFill>
          <a:blip r:embed="rId6" r:link="rId7" cstate="print">
            <a:extLst>
              <a:ext uri="{28A0092B-C50C-407E-A947-70E740481C1C}">
                <a14:useLocalDpi xmlns:a14="http://schemas.microsoft.com/office/drawing/2010/main" val="0"/>
              </a:ext>
            </a:extLst>
          </a:blip>
          <a:srcRect/>
          <a:stretch>
            <a:fillRect/>
          </a:stretch>
        </p:blipFill>
        <p:spPr bwMode="auto">
          <a:xfrm>
            <a:off x="4656237" y="2709137"/>
            <a:ext cx="1971203" cy="2088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5" name="Picture 3" descr="21XRJWL5-23.TIF"/>
          <p:cNvPicPr>
            <a:picLocks noChangeAspect="1" noChangeArrowheads="1"/>
          </p:cNvPicPr>
          <p:nvPr/>
        </p:nvPicPr>
        <p:blipFill>
          <a:blip r:embed="rId8" r:link="rId9" cstate="print">
            <a:extLst>
              <a:ext uri="{28A0092B-C50C-407E-A947-70E740481C1C}">
                <a14:useLocalDpi xmlns:a14="http://schemas.microsoft.com/office/drawing/2010/main" val="0"/>
              </a:ext>
            </a:extLst>
          </a:blip>
          <a:srcRect/>
          <a:stretch>
            <a:fillRect/>
          </a:stretch>
        </p:blipFill>
        <p:spPr bwMode="auto">
          <a:xfrm>
            <a:off x="3527202" y="4941168"/>
            <a:ext cx="5377507" cy="1304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844824"/>
            <a:ext cx="10975658" cy="3960440"/>
          </a:xfrm>
        </p:spPr>
        <p:txBody>
          <a:bodyPr/>
          <a:lstStyle/>
          <a:p>
            <a:pPr indent="612140" algn="just">
              <a:lnSpc>
                <a:spcPct val="200000"/>
              </a:lnSpc>
              <a:tabLst>
                <a:tab pos="2700655" algn="l"/>
                <a:tab pos="5581015" algn="l"/>
              </a:tabLst>
            </a:pPr>
            <a:r>
              <a:rPr lang="zh-CN" altLang="zh-CN" b="1" kern="100" dirty="0">
                <a:latin typeface="Times New Roman"/>
                <a:cs typeface="Times New Roman"/>
              </a:rPr>
              <a:t>为什么实现核聚变要使聚变的燃料加热到几百万开尔文的高温？</a:t>
            </a:r>
            <a:endParaRPr lang="zh-CN" altLang="zh-CN" sz="1050" kern="100" dirty="0">
              <a:cs typeface="Courier New"/>
            </a:endParaRPr>
          </a:p>
          <a:p>
            <a:pPr indent="612140" algn="just">
              <a:lnSpc>
                <a:spcPct val="200000"/>
              </a:lnSpc>
              <a:tabLst>
                <a:tab pos="2700655" algn="l"/>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参与反应的原子核必须接近到核力的作用范围内，约为</a:t>
            </a:r>
            <a:r>
              <a:rPr lang="en-US" altLang="zh-CN" b="1" kern="100" dirty="0">
                <a:latin typeface="Times New Roman"/>
                <a:ea typeface="楷体_GB2312"/>
                <a:cs typeface="Courier New"/>
              </a:rPr>
              <a:t>10</a:t>
            </a:r>
            <a:r>
              <a:rPr lang="zh-CN" altLang="zh-CN" b="1" kern="100" baseline="30000" dirty="0">
                <a:latin typeface="Times New Roman"/>
                <a:ea typeface="楷体_GB2312"/>
                <a:cs typeface="Times New Roman"/>
              </a:rPr>
              <a:t>－</a:t>
            </a:r>
            <a:r>
              <a:rPr lang="en-US" altLang="zh-CN" b="1" kern="100" baseline="30000" dirty="0">
                <a:latin typeface="Times New Roman"/>
                <a:ea typeface="楷体_GB2312"/>
                <a:cs typeface="Courier New"/>
              </a:rPr>
              <a:t>15</a:t>
            </a:r>
            <a:r>
              <a:rPr lang="en-US" altLang="zh-CN" b="1" kern="100" dirty="0">
                <a:latin typeface="Times New Roman"/>
                <a:ea typeface="楷体_GB2312"/>
                <a:cs typeface="Courier New"/>
              </a:rPr>
              <a:t> m</a:t>
            </a:r>
            <a:r>
              <a:rPr lang="zh-CN" altLang="zh-CN" b="1" kern="100" dirty="0">
                <a:latin typeface="Times New Roman"/>
                <a:ea typeface="楷体_GB2312"/>
                <a:cs typeface="Times New Roman"/>
              </a:rPr>
              <a:t>这种程度，因而必须使它们具有很大的动能以克服原子核之间巨大的库仑斥力做功，使原子核的动能转化为原子核的电势能，使核子之间的核力发生作用，轻核才能聚变成质量较大的核。</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cs typeface="Courier New"/>
            </a:endParaRPr>
          </a:p>
          <a:p>
            <a:pPr>
              <a:lnSpc>
                <a:spcPct val="200000"/>
              </a:lnSpc>
            </a:pP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980728"/>
            <a:ext cx="10975658" cy="4896544"/>
          </a:xfrm>
        </p:spPr>
        <p:txBody>
          <a:bodyPr>
            <a:normAutofit/>
          </a:bodyPr>
          <a:lstStyle/>
          <a:p>
            <a:pPr marL="452438" indent="-452438" algn="ctr">
              <a:tabLst>
                <a:tab pos="2700655" algn="l"/>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重难释解</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452438" indent="-452438" algn="just">
              <a:tabLst>
                <a:tab pos="2700655" algn="l"/>
                <a:tab pos="5581015" algn="l"/>
              </a:tabLst>
            </a:pPr>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核聚变发生的条件</a:t>
            </a:r>
            <a:endParaRPr lang="zh-CN" altLang="zh-CN" sz="1050" kern="100" dirty="0">
              <a:cs typeface="Courier New"/>
            </a:endParaRPr>
          </a:p>
          <a:p>
            <a:pPr marL="452438" indent="-452438" algn="just">
              <a:tabLst>
                <a:tab pos="2700655" algn="l"/>
                <a:tab pos="5581015" algn="l"/>
              </a:tabLst>
            </a:pPr>
            <a:r>
              <a:rPr lang="en-US" altLang="zh-CN" b="1" kern="100" dirty="0" smtClean="0">
                <a:latin typeface="Times New Roman"/>
                <a:cs typeface="Times New Roman"/>
              </a:rPr>
              <a:t>	</a:t>
            </a:r>
            <a:r>
              <a:rPr lang="zh-CN" altLang="zh-CN" b="1" kern="100" dirty="0" smtClean="0">
                <a:latin typeface="Times New Roman"/>
                <a:cs typeface="Times New Roman"/>
              </a:rPr>
              <a:t>要使轻核聚变，必须使轻核间距达到核力发生作用的距离</a:t>
            </a:r>
            <a:r>
              <a:rPr lang="en-US" altLang="zh-CN" b="1" kern="100" dirty="0" smtClean="0">
                <a:latin typeface="Times New Roman"/>
                <a:cs typeface="Courier New"/>
              </a:rPr>
              <a:t>10</a:t>
            </a:r>
            <a:r>
              <a:rPr lang="zh-CN" altLang="zh-CN" b="1" kern="100" baseline="30000" dirty="0" smtClean="0">
                <a:latin typeface="Times New Roman"/>
                <a:cs typeface="Times New Roman"/>
              </a:rPr>
              <a:t>－</a:t>
            </a:r>
            <a:r>
              <a:rPr lang="en-US" altLang="zh-CN" b="1" kern="100" baseline="30000" dirty="0" smtClean="0">
                <a:latin typeface="Times New Roman"/>
                <a:cs typeface="Courier New"/>
              </a:rPr>
              <a:t>15</a:t>
            </a:r>
            <a:r>
              <a:rPr lang="en-US" altLang="zh-CN" b="1" kern="100" dirty="0" smtClean="0">
                <a:latin typeface="Times New Roman"/>
                <a:cs typeface="Courier New"/>
              </a:rPr>
              <a:t> m</a:t>
            </a:r>
            <a:r>
              <a:rPr lang="zh-CN" altLang="zh-CN" b="1" kern="100" dirty="0" smtClean="0">
                <a:latin typeface="Times New Roman"/>
                <a:cs typeface="Times New Roman"/>
              </a:rPr>
              <a:t>以内，这要克服电荷间强大的斥力作用，要求使轻核具有足够大的动能。要使原子核具有足够大的动能，就要给它们加热，使物质达到几百万开尔文的高温。</a:t>
            </a:r>
            <a:endParaRPr lang="zh-CN" altLang="zh-CN" sz="1050" kern="100" dirty="0" smtClean="0">
              <a:cs typeface="Courier New"/>
            </a:endParaRPr>
          </a:p>
          <a:p>
            <a:pPr marL="452438" indent="-452438" algn="just">
              <a:tabLst>
                <a:tab pos="2700655" algn="l"/>
                <a:tab pos="5581015" algn="l"/>
              </a:tabLst>
            </a:pPr>
            <a:r>
              <a:rPr lang="en-US" altLang="zh-CN" b="1" kern="100" dirty="0" smtClean="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轻核聚变是放能反应</a:t>
            </a:r>
            <a:endParaRPr lang="zh-CN" altLang="zh-CN" sz="1050" kern="100" dirty="0">
              <a:cs typeface="Courier New"/>
            </a:endParaRPr>
          </a:p>
          <a:p>
            <a:pPr marL="452438" indent="-452438" algn="just">
              <a:tabLst>
                <a:tab pos="2700655" algn="l"/>
                <a:tab pos="5581015" algn="l"/>
              </a:tabLst>
            </a:pPr>
            <a:r>
              <a:rPr lang="en-US" altLang="zh-CN" b="1" kern="100" dirty="0" smtClean="0">
                <a:latin typeface="Times New Roman"/>
                <a:cs typeface="Times New Roman"/>
              </a:rPr>
              <a:t>	</a:t>
            </a:r>
            <a:r>
              <a:rPr lang="zh-CN" altLang="zh-CN" b="1" kern="100" dirty="0" smtClean="0">
                <a:latin typeface="Times New Roman"/>
                <a:cs typeface="Times New Roman"/>
              </a:rPr>
              <a:t>从</a:t>
            </a:r>
            <a:r>
              <a:rPr lang="zh-CN" altLang="zh-CN" b="1" kern="100" dirty="0">
                <a:latin typeface="Times New Roman"/>
                <a:cs typeface="Times New Roman"/>
              </a:rPr>
              <a:t>比结合能的图线看，轻核聚变后比结合能增加，因此聚变反应是一个放能反应。</a:t>
            </a:r>
            <a:endParaRPr lang="zh-CN" altLang="zh-CN" sz="1050" kern="100" dirty="0">
              <a:cs typeface="Courier New"/>
            </a:endParaRPr>
          </a:p>
          <a:p>
            <a:pPr marL="452438" indent="-452438"/>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692696"/>
            <a:ext cx="11521280" cy="5661250"/>
          </a:xfrm>
        </p:spPr>
        <p:txBody>
          <a:bodyPr>
            <a:normAutofit/>
          </a:bodyPr>
          <a:lstStyle/>
          <a:p>
            <a:pPr marL="360363" indent="-360363" algn="just">
              <a:tabLst>
                <a:tab pos="2700655" algn="l"/>
                <a:tab pos="5581015" algn="l"/>
              </a:tabLst>
            </a:pPr>
            <a:r>
              <a:rPr lang="en-US" altLang="zh-CN" b="1" kern="100" dirty="0">
                <a:latin typeface="Times New Roman"/>
                <a:ea typeface="黑体"/>
                <a:cs typeface="Courier New"/>
              </a:rPr>
              <a:t>3</a:t>
            </a:r>
            <a:r>
              <a:rPr lang="zh-CN" altLang="zh-CN" b="1" kern="100" dirty="0">
                <a:latin typeface="Times New Roman"/>
                <a:cs typeface="Times New Roman"/>
              </a:rPr>
              <a:t>．</a:t>
            </a:r>
            <a:r>
              <a:rPr lang="zh-CN" altLang="zh-CN" b="1" kern="100" dirty="0">
                <a:latin typeface="Times New Roman"/>
                <a:ea typeface="黑体"/>
                <a:cs typeface="Times New Roman"/>
              </a:rPr>
              <a:t>核聚变的特点</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在消耗相同质量的核燃料时，轻核聚变比重核裂变释放更多的能量。</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热核反应一旦发生，就不再需要外界给它能量，靠自身产生的热就可以使反应进行下去。</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(3)</a:t>
            </a:r>
            <a:r>
              <a:rPr lang="zh-CN" altLang="zh-CN" b="1" kern="100" dirty="0">
                <a:latin typeface="Times New Roman"/>
                <a:cs typeface="Times New Roman"/>
              </a:rPr>
              <a:t>普遍性：热核反应在宇宙中时时刻刻地进行着，太阳就是一个巨大的热核反应堆。</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ea typeface="黑体"/>
                <a:cs typeface="Courier New"/>
              </a:rPr>
              <a:t>4</a:t>
            </a:r>
            <a:r>
              <a:rPr lang="zh-CN" altLang="zh-CN" b="1" kern="100" dirty="0">
                <a:latin typeface="Times New Roman"/>
                <a:cs typeface="Times New Roman"/>
              </a:rPr>
              <a:t>．</a:t>
            </a:r>
            <a:r>
              <a:rPr lang="zh-CN" altLang="zh-CN" b="1" kern="100" dirty="0">
                <a:latin typeface="Times New Roman"/>
                <a:ea typeface="黑体"/>
                <a:cs typeface="Times New Roman"/>
              </a:rPr>
              <a:t>核聚变的作用</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核武器</a:t>
            </a:r>
            <a:r>
              <a:rPr lang="en-US" altLang="zh-CN" b="1" kern="100" dirty="0">
                <a:latin typeface="Times New Roman"/>
                <a:cs typeface="Courier New"/>
              </a:rPr>
              <a:t>——</a:t>
            </a:r>
            <a:r>
              <a:rPr lang="zh-CN" altLang="zh-CN" b="1" kern="100" dirty="0">
                <a:latin typeface="Times New Roman"/>
                <a:cs typeface="Times New Roman"/>
              </a:rPr>
              <a:t>氢弹：一种不需要人工控制的轻核聚变反应装置。它利用弹体内的原子弹爆炸产生的高温高压引发热核聚变爆炸。</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可控热核反应：目前处于探索阶段。</a:t>
            </a:r>
            <a:endParaRPr lang="zh-CN" altLang="zh-CN" sz="1050" kern="100" dirty="0">
              <a:cs typeface="Courier New"/>
            </a:endParaRPr>
          </a:p>
          <a:p>
            <a:pPr marL="360363" indent="-360363"/>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64939" y="188640"/>
            <a:ext cx="10975658" cy="4464498"/>
          </a:xfrm>
        </p:spPr>
        <p:txBody>
          <a:bodyPr/>
          <a:lstStyle/>
          <a:p>
            <a:pPr indent="0" algn="just">
              <a:tabLst>
                <a:tab pos="2700655" algn="l"/>
                <a:tab pos="5581015" algn="l"/>
              </a:tabLst>
            </a:pPr>
            <a:r>
              <a:rPr lang="en-US" altLang="zh-CN" b="1" kern="100" dirty="0">
                <a:latin typeface="Times New Roman"/>
                <a:ea typeface="黑体"/>
                <a:cs typeface="Courier New"/>
              </a:rPr>
              <a:t>5</a:t>
            </a:r>
            <a:r>
              <a:rPr lang="zh-CN" altLang="zh-CN" b="1" kern="100" dirty="0">
                <a:latin typeface="Times New Roman"/>
                <a:cs typeface="Times New Roman"/>
              </a:rPr>
              <a:t>．</a:t>
            </a:r>
            <a:r>
              <a:rPr lang="zh-CN" altLang="zh-CN" b="1" kern="100" dirty="0">
                <a:latin typeface="Times New Roman"/>
                <a:ea typeface="黑体"/>
                <a:cs typeface="Times New Roman"/>
              </a:rPr>
              <a:t>重核裂变与轻核聚变的区别</a:t>
            </a:r>
            <a:endParaRPr lang="zh-CN" altLang="zh-CN" sz="1050" kern="100" dirty="0">
              <a:cs typeface="Courier New"/>
            </a:endParaRPr>
          </a:p>
          <a:p>
            <a:endParaRPr lang="zh-CN" altLang="en-US" dirty="0"/>
          </a:p>
        </p:txBody>
      </p:sp>
      <p:graphicFrame>
        <p:nvGraphicFramePr>
          <p:cNvPr id="4" name="表格 3"/>
          <p:cNvGraphicFramePr>
            <a:graphicFrameLocks noGrp="1"/>
          </p:cNvGraphicFramePr>
          <p:nvPr>
            <p:extLst>
              <p:ext uri="{D42A27DB-BD31-4B8C-83A1-F6EECF244321}">
                <p14:modId xmlns:p14="http://schemas.microsoft.com/office/powerpoint/2010/main" val="51030006"/>
              </p:ext>
            </p:extLst>
          </p:nvPr>
        </p:nvGraphicFramePr>
        <p:xfrm>
          <a:off x="336947" y="886925"/>
          <a:ext cx="11593288" cy="5705856"/>
        </p:xfrm>
        <a:graphic>
          <a:graphicData uri="http://schemas.openxmlformats.org/drawingml/2006/table">
            <a:tbl>
              <a:tblPr/>
              <a:tblGrid>
                <a:gridCol w="1449956"/>
                <a:gridCol w="5318796"/>
                <a:gridCol w="4824536"/>
              </a:tblGrid>
              <a:tr h="449700">
                <a:tc>
                  <a:txBody>
                    <a:bodyPr/>
                    <a:lstStyle/>
                    <a:p>
                      <a:pPr algn="ctr">
                        <a:lnSpc>
                          <a:spcPct val="130000"/>
                        </a:lnSpc>
                        <a:spcAft>
                          <a:spcPts val="0"/>
                        </a:spcAft>
                        <a:tabLst>
                          <a:tab pos="2700655" algn="l"/>
                          <a:tab pos="5581015" algn="l"/>
                        </a:tabLst>
                      </a:pPr>
                      <a:r>
                        <a:rPr lang="zh-CN" altLang="en-US" sz="2400" b="1" i="0" kern="100" dirty="0" smtClean="0">
                          <a:effectLst/>
                          <a:latin typeface="Times New Roman"/>
                          <a:cs typeface="Courier New"/>
                        </a:rPr>
                        <a:t>反应类型</a:t>
                      </a:r>
                      <a:r>
                        <a:rPr lang="en-US" sz="2400" b="1" i="1" kern="100" dirty="0">
                          <a:effectLst/>
                          <a:latin typeface="Times New Roman"/>
                          <a:cs typeface="Courier New"/>
                        </a:rPr>
                        <a:t> </a:t>
                      </a:r>
                      <a:endParaRPr lang="zh-CN" sz="2400" kern="100" dirty="0">
                        <a:effectLst/>
                        <a:latin typeface="宋体"/>
                        <a:cs typeface="Courier New"/>
                      </a:endParaRPr>
                    </a:p>
                  </a:txBody>
                  <a:tcPr marL="64861" marR="64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30000"/>
                        </a:lnSpc>
                        <a:spcAft>
                          <a:spcPts val="0"/>
                        </a:spcAft>
                        <a:tabLst>
                          <a:tab pos="2700655" algn="l"/>
                          <a:tab pos="5581015" algn="l"/>
                        </a:tabLst>
                      </a:pPr>
                      <a:r>
                        <a:rPr lang="zh-CN" sz="2400" b="1" kern="100">
                          <a:effectLst/>
                          <a:latin typeface="Times New Roman"/>
                          <a:cs typeface="Times New Roman"/>
                        </a:rPr>
                        <a:t>重核裂变</a:t>
                      </a:r>
                      <a:endParaRPr lang="zh-CN" sz="2400" kern="100">
                        <a:effectLst/>
                        <a:latin typeface="宋体"/>
                        <a:cs typeface="Courier New"/>
                      </a:endParaRPr>
                    </a:p>
                  </a:txBody>
                  <a:tcPr marL="64861" marR="64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30000"/>
                        </a:lnSpc>
                        <a:spcAft>
                          <a:spcPts val="0"/>
                        </a:spcAft>
                        <a:tabLst>
                          <a:tab pos="2700655" algn="l"/>
                          <a:tab pos="5581015" algn="l"/>
                        </a:tabLst>
                      </a:pPr>
                      <a:r>
                        <a:rPr lang="zh-CN" sz="2400" b="1" kern="100">
                          <a:effectLst/>
                          <a:latin typeface="Times New Roman"/>
                          <a:cs typeface="Times New Roman"/>
                        </a:rPr>
                        <a:t>轻核聚变</a:t>
                      </a:r>
                      <a:endParaRPr lang="zh-CN" sz="2400" kern="100">
                        <a:effectLst/>
                        <a:latin typeface="宋体"/>
                        <a:cs typeface="Courier New"/>
                      </a:endParaRPr>
                    </a:p>
                  </a:txBody>
                  <a:tcPr marL="64861" marR="64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899399">
                <a:tc>
                  <a:txBody>
                    <a:bodyPr/>
                    <a:lstStyle/>
                    <a:p>
                      <a:pPr algn="ctr">
                        <a:lnSpc>
                          <a:spcPct val="130000"/>
                        </a:lnSpc>
                        <a:spcAft>
                          <a:spcPts val="0"/>
                        </a:spcAft>
                        <a:tabLst>
                          <a:tab pos="2700655" algn="l"/>
                          <a:tab pos="5581015" algn="l"/>
                        </a:tabLst>
                      </a:pPr>
                      <a:r>
                        <a:rPr lang="zh-CN" sz="2400" b="1" kern="100">
                          <a:effectLst/>
                          <a:latin typeface="Times New Roman"/>
                          <a:cs typeface="Times New Roman"/>
                        </a:rPr>
                        <a:t>放能原理</a:t>
                      </a:r>
                      <a:endParaRPr lang="zh-CN" sz="2400" kern="100">
                        <a:effectLst/>
                        <a:latin typeface="宋体"/>
                        <a:cs typeface="Courier New"/>
                      </a:endParaRPr>
                    </a:p>
                  </a:txBody>
                  <a:tcPr marL="64861" marR="64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just">
                        <a:lnSpc>
                          <a:spcPct val="130000"/>
                        </a:lnSpc>
                        <a:spcAft>
                          <a:spcPts val="0"/>
                        </a:spcAft>
                        <a:tabLst>
                          <a:tab pos="2700655" algn="l"/>
                          <a:tab pos="5581015" algn="l"/>
                        </a:tabLst>
                      </a:pPr>
                      <a:r>
                        <a:rPr lang="zh-CN" sz="2400" b="1" kern="100" dirty="0">
                          <a:effectLst/>
                          <a:latin typeface="Times New Roman"/>
                          <a:cs typeface="Times New Roman"/>
                        </a:rPr>
                        <a:t>重核分裂成两个或多个中等质量的原子核，放出核能</a:t>
                      </a:r>
                      <a:endParaRPr lang="zh-CN" sz="2400" kern="100" dirty="0">
                        <a:effectLst/>
                        <a:latin typeface="宋体"/>
                        <a:cs typeface="Courier New"/>
                      </a:endParaRPr>
                    </a:p>
                  </a:txBody>
                  <a:tcPr marL="64861" marR="64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just">
                        <a:lnSpc>
                          <a:spcPct val="130000"/>
                        </a:lnSpc>
                        <a:spcAft>
                          <a:spcPts val="0"/>
                        </a:spcAft>
                        <a:tabLst>
                          <a:tab pos="2700655" algn="l"/>
                          <a:tab pos="5581015" algn="l"/>
                        </a:tabLst>
                      </a:pPr>
                      <a:r>
                        <a:rPr lang="zh-CN" sz="2400" b="1" kern="100">
                          <a:effectLst/>
                          <a:latin typeface="Times New Roman"/>
                          <a:cs typeface="Times New Roman"/>
                        </a:rPr>
                        <a:t>两个轻核结合成质量较大的原子核，放出核能</a:t>
                      </a:r>
                      <a:endParaRPr lang="zh-CN" sz="2400" kern="100">
                        <a:effectLst/>
                        <a:latin typeface="宋体"/>
                        <a:cs typeface="Courier New"/>
                      </a:endParaRPr>
                    </a:p>
                  </a:txBody>
                  <a:tcPr marL="64861" marR="64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449700">
                <a:tc>
                  <a:txBody>
                    <a:bodyPr/>
                    <a:lstStyle/>
                    <a:p>
                      <a:pPr algn="ctr">
                        <a:lnSpc>
                          <a:spcPct val="130000"/>
                        </a:lnSpc>
                        <a:spcAft>
                          <a:spcPts val="0"/>
                        </a:spcAft>
                        <a:tabLst>
                          <a:tab pos="2700655" algn="l"/>
                          <a:tab pos="5581015" algn="l"/>
                        </a:tabLst>
                      </a:pPr>
                      <a:r>
                        <a:rPr lang="zh-CN" sz="2400" b="1" kern="100">
                          <a:effectLst/>
                          <a:latin typeface="Times New Roman"/>
                          <a:cs typeface="Times New Roman"/>
                        </a:rPr>
                        <a:t>放能多少</a:t>
                      </a:r>
                      <a:endParaRPr lang="zh-CN" sz="2400" kern="100">
                        <a:effectLst/>
                        <a:latin typeface="宋体"/>
                        <a:cs typeface="Courier New"/>
                      </a:endParaRPr>
                    </a:p>
                  </a:txBody>
                  <a:tcPr marL="64861" marR="64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gridSpan="2">
                  <a:txBody>
                    <a:bodyPr/>
                    <a:lstStyle/>
                    <a:p>
                      <a:pPr algn="ctr">
                        <a:lnSpc>
                          <a:spcPct val="130000"/>
                        </a:lnSpc>
                        <a:spcAft>
                          <a:spcPts val="0"/>
                        </a:spcAft>
                        <a:tabLst>
                          <a:tab pos="2700655" algn="l"/>
                          <a:tab pos="5581015" algn="l"/>
                        </a:tabLst>
                      </a:pPr>
                      <a:r>
                        <a:rPr lang="zh-CN" sz="2400" b="1" kern="100" dirty="0">
                          <a:effectLst/>
                          <a:latin typeface="Times New Roman"/>
                          <a:cs typeface="Times New Roman"/>
                        </a:rPr>
                        <a:t>聚变反应比裂变反应平均每个核子放出的能量要大</a:t>
                      </a:r>
                      <a:r>
                        <a:rPr lang="en-US" sz="2400" b="1" kern="100" dirty="0">
                          <a:effectLst/>
                          <a:latin typeface="Times New Roman"/>
                          <a:cs typeface="Courier New"/>
                        </a:rPr>
                        <a:t>3</a:t>
                      </a:r>
                      <a:r>
                        <a:rPr lang="zh-CN" sz="2400" b="1" kern="100" dirty="0">
                          <a:effectLst/>
                          <a:latin typeface="Times New Roman"/>
                          <a:cs typeface="Times New Roman"/>
                        </a:rPr>
                        <a:t>～</a:t>
                      </a:r>
                      <a:r>
                        <a:rPr lang="en-US" sz="2400" b="1" kern="100" dirty="0">
                          <a:effectLst/>
                          <a:latin typeface="Times New Roman"/>
                          <a:cs typeface="Courier New"/>
                        </a:rPr>
                        <a:t>4</a:t>
                      </a:r>
                      <a:r>
                        <a:rPr lang="zh-CN" sz="2400" b="1" kern="100" dirty="0">
                          <a:effectLst/>
                          <a:latin typeface="Times New Roman"/>
                          <a:cs typeface="Times New Roman"/>
                        </a:rPr>
                        <a:t>倍</a:t>
                      </a:r>
                      <a:endParaRPr lang="zh-CN" sz="2400" kern="100" dirty="0">
                        <a:effectLst/>
                        <a:latin typeface="宋体"/>
                        <a:cs typeface="Courier New"/>
                      </a:endParaRPr>
                    </a:p>
                  </a:txBody>
                  <a:tcPr marL="64861" marR="64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hMerge="1">
                  <a:txBody>
                    <a:bodyPr/>
                    <a:lstStyle/>
                    <a:p>
                      <a:endParaRPr lang="zh-CN" altLang="en-US"/>
                    </a:p>
                  </a:txBody>
                  <a:tcPr/>
                </a:tc>
              </a:tr>
              <a:tr h="781476">
                <a:tc>
                  <a:txBody>
                    <a:bodyPr/>
                    <a:lstStyle/>
                    <a:p>
                      <a:pPr algn="ctr">
                        <a:lnSpc>
                          <a:spcPct val="130000"/>
                        </a:lnSpc>
                        <a:spcAft>
                          <a:spcPts val="0"/>
                        </a:spcAft>
                        <a:tabLst>
                          <a:tab pos="2700655" algn="l"/>
                          <a:tab pos="5581015" algn="l"/>
                        </a:tabLst>
                      </a:pPr>
                      <a:r>
                        <a:rPr lang="zh-CN" sz="2400" b="1" kern="100">
                          <a:effectLst/>
                          <a:latin typeface="Times New Roman"/>
                          <a:cs typeface="Times New Roman"/>
                        </a:rPr>
                        <a:t>核废料处理难度</a:t>
                      </a:r>
                      <a:endParaRPr lang="zh-CN" sz="2400" kern="100">
                        <a:effectLst/>
                        <a:latin typeface="宋体"/>
                        <a:cs typeface="Courier New"/>
                      </a:endParaRPr>
                    </a:p>
                  </a:txBody>
                  <a:tcPr marL="64861" marR="64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gridSpan="2">
                  <a:txBody>
                    <a:bodyPr/>
                    <a:lstStyle/>
                    <a:p>
                      <a:pPr algn="ctr">
                        <a:lnSpc>
                          <a:spcPct val="130000"/>
                        </a:lnSpc>
                        <a:spcAft>
                          <a:spcPts val="0"/>
                        </a:spcAft>
                        <a:tabLst>
                          <a:tab pos="2700655" algn="l"/>
                          <a:tab pos="5581015" algn="l"/>
                        </a:tabLst>
                      </a:pPr>
                      <a:r>
                        <a:rPr lang="zh-CN" sz="2400" b="1" kern="100" dirty="0">
                          <a:effectLst/>
                          <a:latin typeface="Times New Roman"/>
                          <a:cs typeface="Times New Roman"/>
                        </a:rPr>
                        <a:t>聚变反应的核废料处理要比裂变反应简单得多</a:t>
                      </a:r>
                      <a:endParaRPr lang="zh-CN" sz="2400" kern="100" dirty="0">
                        <a:effectLst/>
                        <a:latin typeface="宋体"/>
                        <a:cs typeface="Courier New"/>
                      </a:endParaRPr>
                    </a:p>
                  </a:txBody>
                  <a:tcPr marL="64861" marR="64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hMerge="1">
                  <a:txBody>
                    <a:bodyPr/>
                    <a:lstStyle/>
                    <a:p>
                      <a:endParaRPr lang="zh-CN" altLang="en-US"/>
                    </a:p>
                  </a:txBody>
                  <a:tcPr/>
                </a:tc>
              </a:tr>
              <a:tr h="1798799">
                <a:tc>
                  <a:txBody>
                    <a:bodyPr/>
                    <a:lstStyle/>
                    <a:p>
                      <a:pPr algn="ctr">
                        <a:lnSpc>
                          <a:spcPct val="130000"/>
                        </a:lnSpc>
                        <a:spcAft>
                          <a:spcPts val="0"/>
                        </a:spcAft>
                        <a:tabLst>
                          <a:tab pos="2700655" algn="l"/>
                          <a:tab pos="5581015" algn="l"/>
                        </a:tabLst>
                      </a:pPr>
                      <a:r>
                        <a:rPr lang="zh-CN" sz="2400" b="1" kern="100">
                          <a:effectLst/>
                          <a:latin typeface="Times New Roman"/>
                          <a:cs typeface="Times New Roman"/>
                        </a:rPr>
                        <a:t>原料的蕴藏量</a:t>
                      </a:r>
                      <a:endParaRPr lang="zh-CN" sz="2400" kern="100">
                        <a:effectLst/>
                        <a:latin typeface="宋体"/>
                        <a:cs typeface="Courier New"/>
                      </a:endParaRPr>
                    </a:p>
                  </a:txBody>
                  <a:tcPr marL="64861" marR="64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30000"/>
                        </a:lnSpc>
                        <a:spcAft>
                          <a:spcPts val="0"/>
                        </a:spcAft>
                        <a:tabLst>
                          <a:tab pos="2700655" algn="l"/>
                          <a:tab pos="5581015" algn="l"/>
                        </a:tabLst>
                      </a:pPr>
                      <a:r>
                        <a:rPr lang="zh-CN" sz="2400" b="1" kern="100" dirty="0">
                          <a:effectLst/>
                          <a:latin typeface="Times New Roman"/>
                          <a:cs typeface="Times New Roman"/>
                        </a:rPr>
                        <a:t>核裂变燃料铀在地球上储量有限，尤其用于核裂变的铀</a:t>
                      </a:r>
                      <a:r>
                        <a:rPr lang="en-US" sz="2400" b="1" kern="100" dirty="0">
                          <a:effectLst/>
                          <a:latin typeface="Times New Roman"/>
                          <a:cs typeface="Courier New"/>
                        </a:rPr>
                        <a:t>235</a:t>
                      </a:r>
                      <a:r>
                        <a:rPr lang="zh-CN" sz="2400" b="1" kern="100" dirty="0">
                          <a:effectLst/>
                          <a:latin typeface="Times New Roman"/>
                          <a:cs typeface="Times New Roman"/>
                        </a:rPr>
                        <a:t>在铀矿石中只占</a:t>
                      </a:r>
                      <a:r>
                        <a:rPr lang="en-US" sz="2400" b="1" kern="100" dirty="0">
                          <a:effectLst/>
                          <a:latin typeface="Times New Roman"/>
                          <a:cs typeface="Courier New"/>
                        </a:rPr>
                        <a:t>0.7%</a:t>
                      </a:r>
                      <a:endParaRPr lang="zh-CN" sz="2400" kern="100" dirty="0">
                        <a:effectLst/>
                        <a:latin typeface="宋体"/>
                        <a:cs typeface="Courier New"/>
                      </a:endParaRPr>
                    </a:p>
                  </a:txBody>
                  <a:tcPr marL="64861" marR="64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30000"/>
                        </a:lnSpc>
                        <a:spcAft>
                          <a:spcPts val="0"/>
                        </a:spcAft>
                        <a:tabLst>
                          <a:tab pos="2700655" algn="l"/>
                          <a:tab pos="5581015" algn="l"/>
                        </a:tabLst>
                      </a:pPr>
                      <a:r>
                        <a:rPr lang="zh-CN" sz="2400" b="1" kern="100" dirty="0">
                          <a:effectLst/>
                          <a:latin typeface="Times New Roman"/>
                          <a:cs typeface="Times New Roman"/>
                        </a:rPr>
                        <a:t>主要原料是氘，氘在地球上的储量非常丰富，</a:t>
                      </a:r>
                      <a:r>
                        <a:rPr lang="en-US" sz="2400" b="1" kern="100" dirty="0">
                          <a:effectLst/>
                          <a:latin typeface="Times New Roman"/>
                          <a:cs typeface="Courier New"/>
                        </a:rPr>
                        <a:t>1 L</a:t>
                      </a:r>
                      <a:r>
                        <a:rPr lang="zh-CN" sz="2400" b="1" kern="100" dirty="0">
                          <a:effectLst/>
                          <a:latin typeface="Times New Roman"/>
                          <a:cs typeface="Times New Roman"/>
                        </a:rPr>
                        <a:t>海水中大约有</a:t>
                      </a:r>
                      <a:r>
                        <a:rPr lang="en-US" sz="2400" b="1" kern="100" dirty="0">
                          <a:effectLst/>
                          <a:latin typeface="Times New Roman"/>
                          <a:cs typeface="Courier New"/>
                        </a:rPr>
                        <a:t>0.03 g</a:t>
                      </a:r>
                      <a:r>
                        <a:rPr lang="zh-CN" sz="2400" b="1" kern="100" dirty="0">
                          <a:effectLst/>
                          <a:latin typeface="Times New Roman"/>
                          <a:cs typeface="Times New Roman"/>
                        </a:rPr>
                        <a:t>氘，如果用来进行热核反应，放出的能量约与燃烧</a:t>
                      </a:r>
                      <a:r>
                        <a:rPr lang="en-US" sz="2400" b="1" kern="100" dirty="0">
                          <a:effectLst/>
                          <a:latin typeface="Times New Roman"/>
                          <a:cs typeface="Courier New"/>
                        </a:rPr>
                        <a:t>300 L</a:t>
                      </a:r>
                      <a:r>
                        <a:rPr lang="zh-CN" sz="2400" b="1" kern="100" dirty="0">
                          <a:effectLst/>
                          <a:latin typeface="Times New Roman"/>
                          <a:cs typeface="Times New Roman"/>
                        </a:rPr>
                        <a:t>汽油相当</a:t>
                      </a:r>
                      <a:endParaRPr lang="zh-CN" sz="2400" kern="100" dirty="0">
                        <a:effectLst/>
                        <a:latin typeface="宋体"/>
                        <a:cs typeface="Courier New"/>
                      </a:endParaRPr>
                    </a:p>
                  </a:txBody>
                  <a:tcPr marL="64861" marR="64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899399">
                <a:tc>
                  <a:txBody>
                    <a:bodyPr/>
                    <a:lstStyle/>
                    <a:p>
                      <a:pPr algn="ctr">
                        <a:lnSpc>
                          <a:spcPct val="130000"/>
                        </a:lnSpc>
                        <a:spcAft>
                          <a:spcPts val="0"/>
                        </a:spcAft>
                        <a:tabLst>
                          <a:tab pos="2700655" algn="l"/>
                          <a:tab pos="5581015" algn="l"/>
                        </a:tabLst>
                      </a:pPr>
                      <a:r>
                        <a:rPr lang="zh-CN" sz="2400" b="1" kern="100">
                          <a:effectLst/>
                          <a:latin typeface="Times New Roman"/>
                          <a:cs typeface="Times New Roman"/>
                        </a:rPr>
                        <a:t>可控性</a:t>
                      </a:r>
                      <a:endParaRPr lang="zh-CN" sz="2400" kern="100">
                        <a:effectLst/>
                        <a:latin typeface="宋体"/>
                        <a:cs typeface="Courier New"/>
                      </a:endParaRPr>
                    </a:p>
                  </a:txBody>
                  <a:tcPr marL="64861" marR="64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30000"/>
                        </a:lnSpc>
                        <a:spcAft>
                          <a:spcPts val="0"/>
                        </a:spcAft>
                        <a:tabLst>
                          <a:tab pos="2700655" algn="l"/>
                          <a:tab pos="5581015" algn="l"/>
                        </a:tabLst>
                      </a:pPr>
                      <a:r>
                        <a:rPr lang="zh-CN" sz="2400" b="1" kern="100">
                          <a:effectLst/>
                          <a:latin typeface="Times New Roman"/>
                          <a:cs typeface="Times New Roman"/>
                        </a:rPr>
                        <a:t>速度比较容易进行人工控制，现在的核电站都是用核裂变反应释放核能</a:t>
                      </a:r>
                      <a:endParaRPr lang="zh-CN" sz="2400" kern="100">
                        <a:effectLst/>
                        <a:latin typeface="宋体"/>
                        <a:cs typeface="Courier New"/>
                      </a:endParaRPr>
                    </a:p>
                  </a:txBody>
                  <a:tcPr marL="64861" marR="64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30000"/>
                        </a:lnSpc>
                        <a:spcAft>
                          <a:spcPts val="0"/>
                        </a:spcAft>
                        <a:tabLst>
                          <a:tab pos="2700655" algn="l"/>
                          <a:tab pos="5581015" algn="l"/>
                        </a:tabLst>
                      </a:pPr>
                      <a:r>
                        <a:rPr lang="zh-CN" sz="2400" b="1" kern="100" dirty="0">
                          <a:effectLst/>
                          <a:latin typeface="Times New Roman"/>
                          <a:cs typeface="Times New Roman"/>
                        </a:rPr>
                        <a:t>目前，除氢弹以外，人们还不能控制它</a:t>
                      </a:r>
                      <a:endParaRPr lang="zh-CN" sz="2400" kern="100" dirty="0">
                        <a:effectLst/>
                        <a:latin typeface="宋体"/>
                        <a:cs typeface="Courier New"/>
                      </a:endParaRPr>
                    </a:p>
                  </a:txBody>
                  <a:tcPr marL="64861" marR="64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020421089"/>
              </p:ext>
            </p:extLst>
          </p:nvPr>
        </p:nvGraphicFramePr>
        <p:xfrm>
          <a:off x="696987" y="548680"/>
          <a:ext cx="10367962" cy="3557587"/>
        </p:xfrm>
        <a:graphic>
          <a:graphicData uri="http://schemas.openxmlformats.org/presentationml/2006/ole">
            <mc:AlternateContent xmlns:mc="http://schemas.openxmlformats.org/markup-compatibility/2006">
              <mc:Choice xmlns:v="urn:schemas-microsoft-com:vml" Requires="v">
                <p:oleObj spid="_x0000_s22582" name="文档" r:id="rId4" imgW="10367808" imgH="3556857" progId="Word.Document.12">
                  <p:embed/>
                </p:oleObj>
              </mc:Choice>
              <mc:Fallback>
                <p:oleObj name="文档" r:id="rId4" imgW="10367808" imgH="3556857" progId="Word.Document.12">
                  <p:embed/>
                  <p:pic>
                    <p:nvPicPr>
                      <p:cNvPr id="0" name=""/>
                      <p:cNvPicPr/>
                      <p:nvPr/>
                    </p:nvPicPr>
                    <p:blipFill>
                      <a:blip r:embed="rId5"/>
                      <a:stretch>
                        <a:fillRect/>
                      </a:stretch>
                    </p:blipFill>
                    <p:spPr>
                      <a:xfrm>
                        <a:off x="696987" y="548680"/>
                        <a:ext cx="10367962" cy="3557587"/>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1170507961"/>
              </p:ext>
            </p:extLst>
          </p:nvPr>
        </p:nvGraphicFramePr>
        <p:xfrm>
          <a:off x="696987" y="4178275"/>
          <a:ext cx="10367962" cy="2390775"/>
        </p:xfrm>
        <a:graphic>
          <a:graphicData uri="http://schemas.openxmlformats.org/presentationml/2006/ole">
            <mc:AlternateContent xmlns:mc="http://schemas.openxmlformats.org/markup-compatibility/2006">
              <mc:Choice xmlns:v="urn:schemas-microsoft-com:vml" Requires="v">
                <p:oleObj spid="_x0000_s22583" name="文档" r:id="rId7" imgW="10367808" imgH="2390315" progId="Word.Document.12">
                  <p:embed/>
                </p:oleObj>
              </mc:Choice>
              <mc:Fallback>
                <p:oleObj name="文档" r:id="rId7" imgW="10367808" imgH="2390315" progId="Word.Document.12">
                  <p:embed/>
                  <p:pic>
                    <p:nvPicPr>
                      <p:cNvPr id="0" name=""/>
                      <p:cNvPicPr/>
                      <p:nvPr/>
                    </p:nvPicPr>
                    <p:blipFill>
                      <a:blip r:embed="rId8"/>
                      <a:stretch>
                        <a:fillRect/>
                      </a:stretch>
                    </p:blipFill>
                    <p:spPr>
                      <a:xfrm>
                        <a:off x="696987" y="4178275"/>
                        <a:ext cx="10367962" cy="2390775"/>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689007815"/>
              </p:ext>
            </p:extLst>
          </p:nvPr>
        </p:nvGraphicFramePr>
        <p:xfrm>
          <a:off x="696987" y="1803599"/>
          <a:ext cx="10367962" cy="2097087"/>
        </p:xfrm>
        <a:graphic>
          <a:graphicData uri="http://schemas.openxmlformats.org/presentationml/2006/ole">
            <mc:AlternateContent xmlns:mc="http://schemas.openxmlformats.org/markup-compatibility/2006">
              <mc:Choice xmlns:v="urn:schemas-microsoft-com:vml" Requires="v">
                <p:oleObj spid="_x0000_s23606" name="文档" r:id="rId4" imgW="10367808" imgH="2096969" progId="Word.Document.12">
                  <p:embed/>
                </p:oleObj>
              </mc:Choice>
              <mc:Fallback>
                <p:oleObj name="文档" r:id="rId4" imgW="10367808" imgH="2096969" progId="Word.Document.12">
                  <p:embed/>
                  <p:pic>
                    <p:nvPicPr>
                      <p:cNvPr id="0" name=""/>
                      <p:cNvPicPr/>
                      <p:nvPr/>
                    </p:nvPicPr>
                    <p:blipFill>
                      <a:blip r:embed="rId5"/>
                      <a:stretch>
                        <a:fillRect/>
                      </a:stretch>
                    </p:blipFill>
                    <p:spPr>
                      <a:xfrm>
                        <a:off x="696987" y="1803599"/>
                        <a:ext cx="10367962" cy="2097087"/>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2885909750"/>
              </p:ext>
            </p:extLst>
          </p:nvPr>
        </p:nvGraphicFramePr>
        <p:xfrm>
          <a:off x="770185" y="3876526"/>
          <a:ext cx="10367962" cy="1136650"/>
        </p:xfrm>
        <a:graphic>
          <a:graphicData uri="http://schemas.openxmlformats.org/presentationml/2006/ole">
            <mc:AlternateContent xmlns:mc="http://schemas.openxmlformats.org/markup-compatibility/2006">
              <mc:Choice xmlns:v="urn:schemas-microsoft-com:vml" Requires="v">
                <p:oleObj spid="_x0000_s23607" name="文档" r:id="rId7" imgW="10367808" imgH="1137388" progId="Word.Document.12">
                  <p:embed/>
                </p:oleObj>
              </mc:Choice>
              <mc:Fallback>
                <p:oleObj name="文档" r:id="rId7" imgW="10367808" imgH="1137388" progId="Word.Document.12">
                  <p:embed/>
                  <p:pic>
                    <p:nvPicPr>
                      <p:cNvPr id="0" name=""/>
                      <p:cNvPicPr/>
                      <p:nvPr/>
                    </p:nvPicPr>
                    <p:blipFill>
                      <a:blip r:embed="rId8"/>
                      <a:stretch>
                        <a:fillRect/>
                      </a:stretch>
                    </p:blipFill>
                    <p:spPr>
                      <a:xfrm>
                        <a:off x="770185" y="3876526"/>
                        <a:ext cx="10367962" cy="1136650"/>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2290013"/>
            <a:ext cx="10975658" cy="3312368"/>
          </a:xfrm>
        </p:spPr>
        <p:txBody>
          <a:bodyPr/>
          <a:lstStyle/>
          <a:p>
            <a:pPr indent="612140" algn="just">
              <a:lnSpc>
                <a:spcPct val="200000"/>
              </a:lnSpc>
              <a:tabLst>
                <a:tab pos="2700655" algn="l"/>
                <a:tab pos="5581015" algn="l"/>
              </a:tabLst>
            </a:pP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核聚变反应和一般的核反应一样，也遵循电荷数和质量数守恒，这是书写核反应方程式的重要依据。</a:t>
            </a:r>
            <a:endParaRPr lang="zh-CN" altLang="zh-CN" sz="1050" kern="100" dirty="0">
              <a:cs typeface="Courier New"/>
            </a:endParaRPr>
          </a:p>
          <a:p>
            <a:pPr indent="612140" algn="just">
              <a:lnSpc>
                <a:spcPct val="200000"/>
              </a:lnSpc>
              <a:tabLst>
                <a:tab pos="2700655" algn="l"/>
                <a:tab pos="5581015" algn="l"/>
              </a:tabLst>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核能的计算关键是要求出核反应过程中的质量亏损，然后代入</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E</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mc</a:t>
            </a:r>
            <a:r>
              <a:rPr lang="en-US" altLang="zh-CN" b="1" kern="100" baseline="30000" dirty="0">
                <a:latin typeface="Times New Roman"/>
                <a:ea typeface="楷体_GB2312"/>
                <a:cs typeface="Courier New"/>
              </a:rPr>
              <a:t>2</a:t>
            </a:r>
            <a:r>
              <a:rPr lang="zh-CN" altLang="zh-CN" b="1" kern="100" dirty="0">
                <a:latin typeface="Times New Roman"/>
                <a:ea typeface="楷体_GB2312"/>
                <a:cs typeface="Times New Roman"/>
              </a:rPr>
              <a:t>进行计算。</a:t>
            </a:r>
            <a:endParaRPr lang="zh-CN" altLang="zh-CN" sz="1050" kern="100" dirty="0">
              <a:cs typeface="Courier New"/>
            </a:endParaRPr>
          </a:p>
        </p:txBody>
      </p:sp>
      <p:pic>
        <p:nvPicPr>
          <p:cNvPr id="20482" name="Picture 2" descr="解题锦囊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841003" y="1844824"/>
            <a:ext cx="1633091" cy="373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对象 4"/>
          <p:cNvGraphicFramePr>
            <a:graphicFrameLocks noChangeAspect="1"/>
          </p:cNvGraphicFramePr>
          <p:nvPr>
            <p:extLst>
              <p:ext uri="{D42A27DB-BD31-4B8C-83A1-F6EECF244321}">
                <p14:modId xmlns:p14="http://schemas.microsoft.com/office/powerpoint/2010/main" val="905096639"/>
              </p:ext>
            </p:extLst>
          </p:nvPr>
        </p:nvGraphicFramePr>
        <p:xfrm>
          <a:off x="768995" y="476672"/>
          <a:ext cx="10552112" cy="4156075"/>
        </p:xfrm>
        <a:graphic>
          <a:graphicData uri="http://schemas.openxmlformats.org/presentationml/2006/ole">
            <mc:AlternateContent xmlns:mc="http://schemas.openxmlformats.org/markup-compatibility/2006">
              <mc:Choice xmlns:v="urn:schemas-microsoft-com:vml" Requires="v">
                <p:oleObj spid="_x0000_s24622" name="文档" r:id="rId4" imgW="10552112" imgH="4156390" progId="Word.Document.12">
                  <p:embed/>
                </p:oleObj>
              </mc:Choice>
              <mc:Fallback>
                <p:oleObj name="文档" r:id="rId4" imgW="10552112" imgH="4156390" progId="Word.Document.12">
                  <p:embed/>
                  <p:pic>
                    <p:nvPicPr>
                      <p:cNvPr id="0" name=""/>
                      <p:cNvPicPr/>
                      <p:nvPr/>
                    </p:nvPicPr>
                    <p:blipFill>
                      <a:blip r:embed="rId5"/>
                      <a:stretch>
                        <a:fillRect/>
                      </a:stretch>
                    </p:blipFill>
                    <p:spPr>
                      <a:xfrm>
                        <a:off x="768995" y="476672"/>
                        <a:ext cx="10552112" cy="4156075"/>
                      </a:xfrm>
                      <a:prstGeom prst="rect">
                        <a:avLst/>
                      </a:prstGeom>
                    </p:spPr>
                  </p:pic>
                </p:oleObj>
              </mc:Fallback>
            </mc:AlternateContent>
          </a:graphicData>
        </a:graphic>
      </p:graphicFrame>
      <p:graphicFrame>
        <p:nvGraphicFramePr>
          <p:cNvPr id="6" name="对象 5"/>
          <p:cNvGraphicFramePr>
            <a:graphicFrameLocks noChangeAspect="1"/>
          </p:cNvGraphicFramePr>
          <p:nvPr>
            <p:extLst>
              <p:ext uri="{D42A27DB-BD31-4B8C-83A1-F6EECF244321}">
                <p14:modId xmlns:p14="http://schemas.microsoft.com/office/powerpoint/2010/main" val="3178845331"/>
              </p:ext>
            </p:extLst>
          </p:nvPr>
        </p:nvGraphicFramePr>
        <p:xfrm>
          <a:off x="696987" y="4581128"/>
          <a:ext cx="10552112" cy="1187450"/>
        </p:xfrm>
        <a:graphic>
          <a:graphicData uri="http://schemas.openxmlformats.org/presentationml/2006/ole">
            <mc:AlternateContent xmlns:mc="http://schemas.openxmlformats.org/markup-compatibility/2006">
              <mc:Choice xmlns:v="urn:schemas-microsoft-com:vml" Requires="v">
                <p:oleObj spid="_x0000_s24623" name="文档" r:id="rId7" imgW="10552112" imgH="1187540" progId="Word.Document.12">
                  <p:embed/>
                </p:oleObj>
              </mc:Choice>
              <mc:Fallback>
                <p:oleObj name="文档" r:id="rId7" imgW="10552112" imgH="1187540" progId="Word.Document.12">
                  <p:embed/>
                  <p:pic>
                    <p:nvPicPr>
                      <p:cNvPr id="0" name=""/>
                      <p:cNvPicPr/>
                      <p:nvPr/>
                    </p:nvPicPr>
                    <p:blipFill>
                      <a:blip r:embed="rId8"/>
                      <a:stretch>
                        <a:fillRect/>
                      </a:stretch>
                    </p:blipFill>
                    <p:spPr>
                      <a:xfrm>
                        <a:off x="696987" y="4581128"/>
                        <a:ext cx="10552112" cy="1187450"/>
                      </a:xfrm>
                      <a:prstGeom prst="rect">
                        <a:avLst/>
                      </a:prstGeom>
                    </p:spPr>
                  </p:pic>
                </p:oleObj>
              </mc:Fallback>
            </mc:AlternateContent>
          </a:graphicData>
        </a:graphic>
      </p:graphicFrame>
      <p:graphicFrame>
        <p:nvGraphicFramePr>
          <p:cNvPr id="7" name="对象 6"/>
          <p:cNvGraphicFramePr>
            <a:graphicFrameLocks noChangeAspect="1"/>
          </p:cNvGraphicFramePr>
          <p:nvPr>
            <p:extLst>
              <p:ext uri="{D42A27DB-BD31-4B8C-83A1-F6EECF244321}">
                <p14:modId xmlns:p14="http://schemas.microsoft.com/office/powerpoint/2010/main" val="4104333182"/>
              </p:ext>
            </p:extLst>
          </p:nvPr>
        </p:nvGraphicFramePr>
        <p:xfrm>
          <a:off x="658043" y="5787603"/>
          <a:ext cx="10552112" cy="593725"/>
        </p:xfrm>
        <a:graphic>
          <a:graphicData uri="http://schemas.openxmlformats.org/presentationml/2006/ole">
            <mc:AlternateContent xmlns:mc="http://schemas.openxmlformats.org/markup-compatibility/2006">
              <mc:Choice xmlns:v="urn:schemas-microsoft-com:vml" Requires="v">
                <p:oleObj spid="_x0000_s24624" name="文档" r:id="rId10" imgW="10552112" imgH="593770" progId="Word.Document.12">
                  <p:embed/>
                </p:oleObj>
              </mc:Choice>
              <mc:Fallback>
                <p:oleObj name="文档" r:id="rId10" imgW="10552112" imgH="593770" progId="Word.Document.12">
                  <p:embed/>
                  <p:pic>
                    <p:nvPicPr>
                      <p:cNvPr id="0" name=""/>
                      <p:cNvPicPr/>
                      <p:nvPr/>
                    </p:nvPicPr>
                    <p:blipFill>
                      <a:blip r:embed="rId11"/>
                      <a:stretch>
                        <a:fillRect/>
                      </a:stretch>
                    </p:blipFill>
                    <p:spPr>
                      <a:xfrm>
                        <a:off x="658043" y="5787603"/>
                        <a:ext cx="10552112" cy="593725"/>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4273261025"/>
              </p:ext>
            </p:extLst>
          </p:nvPr>
        </p:nvGraphicFramePr>
        <p:xfrm>
          <a:off x="841003" y="908720"/>
          <a:ext cx="10552112" cy="2968625"/>
        </p:xfrm>
        <a:graphic>
          <a:graphicData uri="http://schemas.openxmlformats.org/presentationml/2006/ole">
            <mc:AlternateContent xmlns:mc="http://schemas.openxmlformats.org/markup-compatibility/2006">
              <mc:Choice xmlns:v="urn:schemas-microsoft-com:vml" Requires="v">
                <p:oleObj spid="_x0000_s25646" name="文档" r:id="rId4" imgW="10552112" imgH="2972816" progId="Word.Document.12">
                  <p:embed/>
                </p:oleObj>
              </mc:Choice>
              <mc:Fallback>
                <p:oleObj name="文档" r:id="rId4" imgW="10552112" imgH="2972816" progId="Word.Document.12">
                  <p:embed/>
                  <p:pic>
                    <p:nvPicPr>
                      <p:cNvPr id="0" name=""/>
                      <p:cNvPicPr/>
                      <p:nvPr/>
                    </p:nvPicPr>
                    <p:blipFill>
                      <a:blip r:embed="rId5"/>
                      <a:stretch>
                        <a:fillRect/>
                      </a:stretch>
                    </p:blipFill>
                    <p:spPr>
                      <a:xfrm>
                        <a:off x="841003" y="908720"/>
                        <a:ext cx="10552112" cy="2968625"/>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3162358897"/>
              </p:ext>
            </p:extLst>
          </p:nvPr>
        </p:nvGraphicFramePr>
        <p:xfrm>
          <a:off x="696987" y="3861048"/>
          <a:ext cx="10552112" cy="1781175"/>
        </p:xfrm>
        <a:graphic>
          <a:graphicData uri="http://schemas.openxmlformats.org/presentationml/2006/ole">
            <mc:AlternateContent xmlns:mc="http://schemas.openxmlformats.org/markup-compatibility/2006">
              <mc:Choice xmlns:v="urn:schemas-microsoft-com:vml" Requires="v">
                <p:oleObj spid="_x0000_s25647" name="文档" r:id="rId7" imgW="10552112" imgH="1781310" progId="Word.Document.12">
                  <p:embed/>
                </p:oleObj>
              </mc:Choice>
              <mc:Fallback>
                <p:oleObj name="文档" r:id="rId7" imgW="10552112" imgH="1781310" progId="Word.Document.12">
                  <p:embed/>
                  <p:pic>
                    <p:nvPicPr>
                      <p:cNvPr id="0" name=""/>
                      <p:cNvPicPr/>
                      <p:nvPr/>
                    </p:nvPicPr>
                    <p:blipFill>
                      <a:blip r:embed="rId8"/>
                      <a:stretch>
                        <a:fillRect/>
                      </a:stretch>
                    </p:blipFill>
                    <p:spPr>
                      <a:xfrm>
                        <a:off x="696987" y="3861048"/>
                        <a:ext cx="10552112" cy="1781175"/>
                      </a:xfrm>
                      <a:prstGeom prst="rect">
                        <a:avLst/>
                      </a:prstGeom>
                    </p:spPr>
                  </p:pic>
                </p:oleObj>
              </mc:Fallback>
            </mc:AlternateContent>
          </a:graphicData>
        </a:graphic>
      </p:graphicFrame>
      <p:graphicFrame>
        <p:nvGraphicFramePr>
          <p:cNvPr id="6" name="对象 5"/>
          <p:cNvGraphicFramePr>
            <a:graphicFrameLocks noChangeAspect="1"/>
          </p:cNvGraphicFramePr>
          <p:nvPr>
            <p:extLst>
              <p:ext uri="{D42A27DB-BD31-4B8C-83A1-F6EECF244321}">
                <p14:modId xmlns:p14="http://schemas.microsoft.com/office/powerpoint/2010/main" val="1545334006"/>
              </p:ext>
            </p:extLst>
          </p:nvPr>
        </p:nvGraphicFramePr>
        <p:xfrm>
          <a:off x="696987" y="5661248"/>
          <a:ext cx="10552112" cy="593725"/>
        </p:xfrm>
        <a:graphic>
          <a:graphicData uri="http://schemas.openxmlformats.org/presentationml/2006/ole">
            <mc:AlternateContent xmlns:mc="http://schemas.openxmlformats.org/markup-compatibility/2006">
              <mc:Choice xmlns:v="urn:schemas-microsoft-com:vml" Requires="v">
                <p:oleObj spid="_x0000_s25648" name="文档" r:id="rId10" imgW="10552112" imgH="593770" progId="Word.Document.12">
                  <p:embed/>
                </p:oleObj>
              </mc:Choice>
              <mc:Fallback>
                <p:oleObj name="文档" r:id="rId10" imgW="10552112" imgH="593770" progId="Word.Document.12">
                  <p:embed/>
                  <p:pic>
                    <p:nvPicPr>
                      <p:cNvPr id="0" name=""/>
                      <p:cNvPicPr/>
                      <p:nvPr/>
                    </p:nvPicPr>
                    <p:blipFill>
                      <a:blip r:embed="rId11"/>
                      <a:stretch>
                        <a:fillRect/>
                      </a:stretch>
                    </p:blipFill>
                    <p:spPr>
                      <a:xfrm>
                        <a:off x="696987" y="5661248"/>
                        <a:ext cx="10552112" cy="593725"/>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768995" y="908720"/>
            <a:ext cx="10672404" cy="5349131"/>
          </a:xfrm>
        </p:spPr>
        <p:txBody>
          <a:bodyPr>
            <a:normAutofit/>
          </a:bodyPr>
          <a:lstStyle/>
          <a:p>
            <a:pPr marL="360363" indent="-360363" algn="just">
              <a:lnSpc>
                <a:spcPct val="200000"/>
              </a:lnSpc>
              <a:tabLst>
                <a:tab pos="2700655" algn="l"/>
                <a:tab pos="5581015" algn="l"/>
              </a:tabLst>
            </a:pPr>
            <a:r>
              <a:rPr lang="en-US" altLang="zh-CN" b="1" kern="100" dirty="0">
                <a:latin typeface="Times New Roman"/>
                <a:cs typeface="Courier New"/>
              </a:rPr>
              <a:t>3</a:t>
            </a:r>
            <a:r>
              <a:rPr lang="zh-CN" altLang="zh-CN" b="1" kern="100" dirty="0">
                <a:latin typeface="Times New Roman"/>
                <a:cs typeface="Times New Roman"/>
              </a:rPr>
              <a:t>．想一想</a:t>
            </a:r>
            <a:endParaRPr lang="zh-CN" altLang="zh-CN" sz="1050" kern="100" dirty="0">
              <a:cs typeface="Courier New"/>
            </a:endParaRPr>
          </a:p>
          <a:p>
            <a:pPr marL="360363" indent="-360363" algn="just">
              <a:lnSpc>
                <a:spcPct val="200000"/>
              </a:lnSpc>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重核裂变是一种天然现象吗？</a:t>
            </a:r>
            <a:endParaRPr lang="zh-CN" altLang="zh-CN" sz="1050" kern="100" dirty="0">
              <a:cs typeface="Courier New"/>
            </a:endParaRPr>
          </a:p>
          <a:p>
            <a:pPr marL="360363" indent="-360363" algn="just">
              <a:lnSpc>
                <a:spcPct val="200000"/>
              </a:lnSpc>
              <a:tabLst>
                <a:tab pos="2700655" algn="l"/>
                <a:tab pos="5581015" algn="l"/>
              </a:tabLst>
            </a:pPr>
            <a:r>
              <a:rPr lang="en-US" altLang="zh-CN" b="1" kern="100" dirty="0" smtClean="0">
                <a:solidFill>
                  <a:srgbClr val="FF0000"/>
                </a:solidFill>
                <a:latin typeface="Times New Roman"/>
                <a:ea typeface="黑体"/>
                <a:cs typeface="Times New Roman"/>
              </a:rPr>
              <a:t>	</a:t>
            </a:r>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zh-CN" altLang="zh-CN" b="1" kern="100" dirty="0">
                <a:latin typeface="Times New Roman"/>
                <a:ea typeface="楷体_GB2312"/>
                <a:cs typeface="Times New Roman"/>
              </a:rPr>
              <a:t>重核裂变不是天然现象，是中子轰击才能发生的核反应。</a:t>
            </a:r>
            <a:endParaRPr lang="zh-CN" altLang="zh-CN" sz="1050" kern="100" dirty="0">
              <a:cs typeface="Courier New"/>
            </a:endParaRPr>
          </a:p>
          <a:p>
            <a:pPr marL="360363" indent="-360363" algn="just">
              <a:lnSpc>
                <a:spcPct val="200000"/>
              </a:lnSpc>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只要有中子轰击铀块就可以产生链式反应？</a:t>
            </a:r>
            <a:endParaRPr lang="zh-CN" altLang="zh-CN" sz="1050" kern="100" dirty="0">
              <a:cs typeface="Courier New"/>
            </a:endParaRPr>
          </a:p>
          <a:p>
            <a:pPr marL="360363" indent="-360363" algn="just">
              <a:lnSpc>
                <a:spcPct val="200000"/>
              </a:lnSpc>
              <a:tabLst>
                <a:tab pos="2700655" algn="l"/>
                <a:tab pos="5581015" algn="l"/>
              </a:tabLst>
            </a:pPr>
            <a:r>
              <a:rPr lang="en-US" altLang="zh-CN" b="1" kern="100" dirty="0" smtClean="0">
                <a:solidFill>
                  <a:srgbClr val="FF0000"/>
                </a:solidFill>
                <a:latin typeface="Times New Roman"/>
                <a:ea typeface="黑体"/>
                <a:cs typeface="Times New Roman"/>
              </a:rPr>
              <a:t>	</a:t>
            </a:r>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zh-CN" altLang="zh-CN" b="1" kern="100" dirty="0">
                <a:latin typeface="Times New Roman"/>
                <a:ea typeface="楷体_GB2312"/>
                <a:cs typeface="Times New Roman"/>
              </a:rPr>
              <a:t>有中子轰击铀块，且铀块的体积大于临界体积，这样就可以产生链式反应</a:t>
            </a:r>
            <a:r>
              <a:rPr lang="zh-CN" altLang="zh-CN" b="1" kern="100" dirty="0" smtClean="0">
                <a:latin typeface="Times New Roman"/>
                <a:ea typeface="楷体_GB2312"/>
                <a:cs typeface="Times New Roman"/>
              </a:rPr>
              <a:t>。</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randombar(horizontal)">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randombar(horizontal)">
                                      <p:cBhvr>
                                        <p:cTn id="12" dur="500"/>
                                        <p:tgtEl>
                                          <p:spTgt spid="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randombar(horizontal)">
                                      <p:cBhvr>
                                        <p:cTn id="1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134551183"/>
              </p:ext>
            </p:extLst>
          </p:nvPr>
        </p:nvGraphicFramePr>
        <p:xfrm>
          <a:off x="609600" y="728116"/>
          <a:ext cx="11071225" cy="5437188"/>
        </p:xfrm>
        <a:graphic>
          <a:graphicData uri="http://schemas.openxmlformats.org/presentationml/2006/ole">
            <mc:AlternateContent xmlns:mc="http://schemas.openxmlformats.org/markup-compatibility/2006">
              <mc:Choice xmlns:v="urn:schemas-microsoft-com:vml" Requires="v">
                <p:oleObj spid="_x0000_s26668" name="文档" r:id="rId4" imgW="11285813" imgH="5561682" progId="Word.Document.12">
                  <p:embed/>
                </p:oleObj>
              </mc:Choice>
              <mc:Fallback>
                <p:oleObj name="文档" r:id="rId4" imgW="11285813" imgH="5561682" progId="Word.Document.12">
                  <p:embed/>
                  <p:pic>
                    <p:nvPicPr>
                      <p:cNvPr id="0" name=""/>
                      <p:cNvPicPr/>
                      <p:nvPr/>
                    </p:nvPicPr>
                    <p:blipFill>
                      <a:blip r:embed="rId5"/>
                      <a:stretch>
                        <a:fillRect/>
                      </a:stretch>
                    </p:blipFill>
                    <p:spPr>
                      <a:xfrm>
                        <a:off x="609600" y="728116"/>
                        <a:ext cx="11071225" cy="5437188"/>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1468796999"/>
              </p:ext>
            </p:extLst>
          </p:nvPr>
        </p:nvGraphicFramePr>
        <p:xfrm>
          <a:off x="408955" y="1052736"/>
          <a:ext cx="11404600" cy="3886200"/>
        </p:xfrm>
        <a:graphic>
          <a:graphicData uri="http://schemas.openxmlformats.org/presentationml/2006/ole">
            <mc:AlternateContent xmlns:mc="http://schemas.openxmlformats.org/markup-compatibility/2006">
              <mc:Choice xmlns:v="urn:schemas-microsoft-com:vml" Requires="v">
                <p:oleObj spid="_x0000_s27700" name="文档" r:id="rId4" imgW="11407076" imgH="3899703" progId="Word.Document.12">
                  <p:embed/>
                </p:oleObj>
              </mc:Choice>
              <mc:Fallback>
                <p:oleObj name="文档" r:id="rId4" imgW="11407076" imgH="3899703" progId="Word.Document.12">
                  <p:embed/>
                  <p:pic>
                    <p:nvPicPr>
                      <p:cNvPr id="0" name=""/>
                      <p:cNvPicPr/>
                      <p:nvPr/>
                    </p:nvPicPr>
                    <p:blipFill>
                      <a:blip r:embed="rId5"/>
                      <a:stretch>
                        <a:fillRect/>
                      </a:stretch>
                    </p:blipFill>
                    <p:spPr>
                      <a:xfrm>
                        <a:off x="408955" y="1052736"/>
                        <a:ext cx="11404600" cy="3886200"/>
                      </a:xfrm>
                      <a:prstGeom prst="rect">
                        <a:avLst/>
                      </a:prstGeom>
                    </p:spPr>
                  </p:pic>
                </p:oleObj>
              </mc:Fallback>
            </mc:AlternateContent>
          </a:graphicData>
        </a:graphic>
      </p:graphicFrame>
      <p:graphicFrame>
        <p:nvGraphicFramePr>
          <p:cNvPr id="7" name="对象 6"/>
          <p:cNvGraphicFramePr>
            <a:graphicFrameLocks noChangeAspect="1"/>
          </p:cNvGraphicFramePr>
          <p:nvPr>
            <p:extLst>
              <p:ext uri="{D42A27DB-BD31-4B8C-83A1-F6EECF244321}">
                <p14:modId xmlns:p14="http://schemas.microsoft.com/office/powerpoint/2010/main" val="4281550957"/>
              </p:ext>
            </p:extLst>
          </p:nvPr>
        </p:nvGraphicFramePr>
        <p:xfrm>
          <a:off x="192931" y="5013176"/>
          <a:ext cx="10552112" cy="593725"/>
        </p:xfrm>
        <a:graphic>
          <a:graphicData uri="http://schemas.openxmlformats.org/presentationml/2006/ole">
            <mc:AlternateContent xmlns:mc="http://schemas.openxmlformats.org/markup-compatibility/2006">
              <mc:Choice xmlns:v="urn:schemas-microsoft-com:vml" Requires="v">
                <p:oleObj spid="_x0000_s27701" name="文档" r:id="rId7" imgW="10552112" imgH="593770" progId="Word.Document.12">
                  <p:embed/>
                </p:oleObj>
              </mc:Choice>
              <mc:Fallback>
                <p:oleObj name="文档" r:id="rId7" imgW="10552112" imgH="593770" progId="Word.Document.12">
                  <p:embed/>
                  <p:pic>
                    <p:nvPicPr>
                      <p:cNvPr id="0" name=""/>
                      <p:cNvPicPr/>
                      <p:nvPr/>
                    </p:nvPicPr>
                    <p:blipFill>
                      <a:blip r:embed="rId8"/>
                      <a:stretch>
                        <a:fillRect/>
                      </a:stretch>
                    </p:blipFill>
                    <p:spPr>
                      <a:xfrm>
                        <a:off x="192931" y="5013176"/>
                        <a:ext cx="10552112" cy="593725"/>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新课程学案3培优高素养.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288085" y="332656"/>
            <a:ext cx="4680520" cy="5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对象 1"/>
          <p:cNvGraphicFramePr>
            <a:graphicFrameLocks noChangeAspect="1"/>
          </p:cNvGraphicFramePr>
          <p:nvPr>
            <p:extLst>
              <p:ext uri="{D42A27DB-BD31-4B8C-83A1-F6EECF244321}">
                <p14:modId xmlns:p14="http://schemas.microsoft.com/office/powerpoint/2010/main" val="3241392229"/>
              </p:ext>
            </p:extLst>
          </p:nvPr>
        </p:nvGraphicFramePr>
        <p:xfrm>
          <a:off x="661988" y="1046163"/>
          <a:ext cx="10263187" cy="5186362"/>
        </p:xfrm>
        <a:graphic>
          <a:graphicData uri="http://schemas.openxmlformats.org/presentationml/2006/ole">
            <mc:AlternateContent xmlns:mc="http://schemas.openxmlformats.org/markup-compatibility/2006">
              <mc:Choice xmlns:v="urn:schemas-microsoft-com:vml" Requires="v">
                <p:oleObj spid="_x0000_s21534" name="文档" r:id="rId6" imgW="10552112" imgH="5351141" progId="Word.Document.12">
                  <p:embed/>
                </p:oleObj>
              </mc:Choice>
              <mc:Fallback>
                <p:oleObj name="文档" r:id="rId6" imgW="10552112" imgH="5351141" progId="Word.Document.12">
                  <p:embed/>
                  <p:pic>
                    <p:nvPicPr>
                      <p:cNvPr id="0" name=""/>
                      <p:cNvPicPr/>
                      <p:nvPr/>
                    </p:nvPicPr>
                    <p:blipFill>
                      <a:blip r:embed="rId7"/>
                      <a:stretch>
                        <a:fillRect/>
                      </a:stretch>
                    </p:blipFill>
                    <p:spPr>
                      <a:xfrm>
                        <a:off x="661988" y="1046163"/>
                        <a:ext cx="10263187" cy="5186362"/>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960812050"/>
              </p:ext>
            </p:extLst>
          </p:nvPr>
        </p:nvGraphicFramePr>
        <p:xfrm>
          <a:off x="623789" y="811808"/>
          <a:ext cx="11288712" cy="4886325"/>
        </p:xfrm>
        <a:graphic>
          <a:graphicData uri="http://schemas.openxmlformats.org/presentationml/2006/ole">
            <mc:AlternateContent xmlns:mc="http://schemas.openxmlformats.org/markup-compatibility/2006">
              <mc:Choice xmlns:v="urn:schemas-microsoft-com:vml" Requires="v">
                <p:oleObj spid="_x0000_s29748" name="文档" r:id="rId4" imgW="11755146" imgH="5100610" progId="Word.Document.12">
                  <p:embed/>
                </p:oleObj>
              </mc:Choice>
              <mc:Fallback>
                <p:oleObj name="文档" r:id="rId4" imgW="11755146" imgH="5100610" progId="Word.Document.12">
                  <p:embed/>
                  <p:pic>
                    <p:nvPicPr>
                      <p:cNvPr id="0" name=""/>
                      <p:cNvPicPr/>
                      <p:nvPr/>
                    </p:nvPicPr>
                    <p:blipFill>
                      <a:blip r:embed="rId5"/>
                      <a:stretch>
                        <a:fillRect/>
                      </a:stretch>
                    </p:blipFill>
                    <p:spPr>
                      <a:xfrm>
                        <a:off x="623789" y="811808"/>
                        <a:ext cx="11288712" cy="4886325"/>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202487978"/>
              </p:ext>
            </p:extLst>
          </p:nvPr>
        </p:nvGraphicFramePr>
        <p:xfrm>
          <a:off x="336947" y="5626125"/>
          <a:ext cx="10367962" cy="611187"/>
        </p:xfrm>
        <a:graphic>
          <a:graphicData uri="http://schemas.openxmlformats.org/presentationml/2006/ole">
            <mc:AlternateContent xmlns:mc="http://schemas.openxmlformats.org/markup-compatibility/2006">
              <mc:Choice xmlns:v="urn:schemas-microsoft-com:vml" Requires="v">
                <p:oleObj spid="_x0000_s29749" name="文档" r:id="rId7" imgW="10367808" imgH="611886" progId="Word.Document.12">
                  <p:embed/>
                </p:oleObj>
              </mc:Choice>
              <mc:Fallback>
                <p:oleObj name="文档" r:id="rId7" imgW="10367808" imgH="611886" progId="Word.Document.12">
                  <p:embed/>
                  <p:pic>
                    <p:nvPicPr>
                      <p:cNvPr id="0" name=""/>
                      <p:cNvPicPr/>
                      <p:nvPr/>
                    </p:nvPicPr>
                    <p:blipFill>
                      <a:blip r:embed="rId8"/>
                      <a:stretch>
                        <a:fillRect/>
                      </a:stretch>
                    </p:blipFill>
                    <p:spPr>
                      <a:xfrm>
                        <a:off x="336947" y="5626125"/>
                        <a:ext cx="10367962" cy="611187"/>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692696"/>
            <a:ext cx="10975658" cy="5256584"/>
          </a:xfrm>
        </p:spPr>
        <p:txBody>
          <a:bodyPr>
            <a:normAutofit/>
          </a:bodyPr>
          <a:lstStyle/>
          <a:p>
            <a:pPr marL="452438" indent="-452438" algn="just">
              <a:tabLst>
                <a:tab pos="2700655" algn="l"/>
                <a:tab pos="5581015" algn="l"/>
              </a:tabLst>
            </a:pPr>
            <a:r>
              <a:rPr lang="zh-CN" altLang="zh-CN" b="1" kern="100" dirty="0">
                <a:solidFill>
                  <a:schemeClr val="accent2">
                    <a:lumMod val="50000"/>
                  </a:schemeClr>
                </a:solidFill>
                <a:latin typeface="Times New Roman"/>
                <a:ea typeface="黑体"/>
                <a:cs typeface="Times New Roman"/>
              </a:rPr>
              <a:t>二、注重学以致用和思维建模</a:t>
            </a:r>
            <a:endParaRPr lang="zh-CN" altLang="zh-CN" sz="1050" kern="100" dirty="0">
              <a:solidFill>
                <a:schemeClr val="accent2">
                  <a:lumMod val="50000"/>
                </a:schemeClr>
              </a:solidFill>
              <a:cs typeface="Courier New"/>
            </a:endParaRPr>
          </a:p>
          <a:p>
            <a:pPr indent="612140" algn="just">
              <a:tabLst>
                <a:tab pos="3150870" algn="l"/>
              </a:tabLst>
            </a:pPr>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ea typeface="隶书"/>
                <a:cs typeface="Courier New"/>
              </a:rPr>
              <a:t>(2024·</a:t>
            </a:r>
            <a:r>
              <a:rPr lang="zh-CN" altLang="zh-CN" b="1" kern="100" dirty="0">
                <a:latin typeface="Times New Roman"/>
                <a:ea typeface="隶书"/>
                <a:cs typeface="Times New Roman"/>
              </a:rPr>
              <a:t>湖南高二联考</a:t>
            </a:r>
            <a:r>
              <a:rPr lang="en-US" altLang="zh-CN" b="1" kern="100" dirty="0">
                <a:latin typeface="Times New Roman"/>
                <a:ea typeface="隶书"/>
                <a:cs typeface="Courier New"/>
              </a:rPr>
              <a:t>)</a:t>
            </a:r>
            <a:r>
              <a:rPr lang="zh-CN" altLang="zh-CN" b="1" kern="100" dirty="0">
                <a:latin typeface="Times New Roman"/>
                <a:cs typeface="Times New Roman"/>
              </a:rPr>
              <a:t>新能源是指刚开始开发利</a:t>
            </a:r>
            <a:r>
              <a:rPr lang="zh-CN" altLang="zh-CN" b="1" kern="100" dirty="0" smtClean="0">
                <a:latin typeface="Times New Roman"/>
                <a:cs typeface="Times New Roman"/>
              </a:rPr>
              <a:t>用或</a:t>
            </a:r>
            <a:r>
              <a:rPr lang="zh-CN" altLang="zh-CN" b="1" kern="100" dirty="0">
                <a:latin typeface="Times New Roman"/>
                <a:cs typeface="Times New Roman"/>
              </a:rPr>
              <a:t>正在积极研究、有待推广的能源，如太阳能、风能</a:t>
            </a:r>
            <a:r>
              <a:rPr lang="zh-CN" altLang="zh-CN" b="1" kern="100" dirty="0" smtClean="0">
                <a:latin typeface="Times New Roman"/>
                <a:cs typeface="Times New Roman"/>
              </a:rPr>
              <a:t>和核</a:t>
            </a:r>
            <a:r>
              <a:rPr lang="zh-CN" altLang="zh-CN" b="1" kern="100" dirty="0">
                <a:latin typeface="Times New Roman"/>
                <a:cs typeface="Times New Roman"/>
              </a:rPr>
              <a:t>聚变能等。下列关于太阳能、核聚变的说法正确的</a:t>
            </a:r>
            <a:r>
              <a:rPr lang="zh-CN" altLang="zh-CN" b="1" kern="100" dirty="0" smtClean="0">
                <a:latin typeface="Times New Roman"/>
                <a:cs typeface="Times New Roman"/>
              </a:rPr>
              <a:t>是</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endParaRPr lang="zh-CN" altLang="en-US" dirty="0"/>
          </a:p>
        </p:txBody>
      </p:sp>
      <p:graphicFrame>
        <p:nvGraphicFramePr>
          <p:cNvPr id="3" name="对象 2"/>
          <p:cNvGraphicFramePr>
            <a:graphicFrameLocks noChangeAspect="1"/>
          </p:cNvGraphicFramePr>
          <p:nvPr>
            <p:extLst>
              <p:ext uri="{D42A27DB-BD31-4B8C-83A1-F6EECF244321}">
                <p14:modId xmlns:p14="http://schemas.microsoft.com/office/powerpoint/2010/main" val="2886095446"/>
              </p:ext>
            </p:extLst>
          </p:nvPr>
        </p:nvGraphicFramePr>
        <p:xfrm>
          <a:off x="480963" y="3356992"/>
          <a:ext cx="10552112" cy="2374900"/>
        </p:xfrm>
        <a:graphic>
          <a:graphicData uri="http://schemas.openxmlformats.org/presentationml/2006/ole">
            <mc:AlternateContent xmlns:mc="http://schemas.openxmlformats.org/markup-compatibility/2006">
              <mc:Choice xmlns:v="urn:schemas-microsoft-com:vml" Requires="v">
                <p:oleObj spid="_x0000_s34825" name="文档" r:id="rId4" imgW="10552112" imgH="2375080" progId="Word.Document.12">
                  <p:embed/>
                </p:oleObj>
              </mc:Choice>
              <mc:Fallback>
                <p:oleObj name="文档" r:id="rId4" imgW="10552112" imgH="2375080" progId="Word.Document.12">
                  <p:embed/>
                  <p:pic>
                    <p:nvPicPr>
                      <p:cNvPr id="0" name=""/>
                      <p:cNvPicPr/>
                      <p:nvPr/>
                    </p:nvPicPr>
                    <p:blipFill>
                      <a:blip r:embed="rId5"/>
                      <a:stretch>
                        <a:fillRect/>
                      </a:stretch>
                    </p:blipFill>
                    <p:spPr>
                      <a:xfrm>
                        <a:off x="480963" y="3356992"/>
                        <a:ext cx="10552112" cy="2374900"/>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916832"/>
            <a:ext cx="10975658" cy="3312368"/>
          </a:xfrm>
        </p:spPr>
        <p:txBody>
          <a:bodyPr>
            <a:normAutofit/>
          </a:bodyPr>
          <a:lstStyle/>
          <a:p>
            <a:pPr indent="612140" algn="just">
              <a:tabLst>
                <a:tab pos="3150870"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在</a:t>
            </a:r>
            <a:r>
              <a:rPr lang="zh-CN" altLang="zh-CN" b="1" kern="100" dirty="0">
                <a:latin typeface="Times New Roman"/>
                <a:ea typeface="楷体_GB2312"/>
                <a:cs typeface="Times New Roman"/>
              </a:rPr>
              <a:t>太阳内部，氢原子核在超高温下发生聚变，释放出巨大的核能，因此太阳内部进行着的核反应是核聚变，</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错误；轻核聚变释放出巨大能量，伴随着质量亏损，</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错误；根据质量数与电荷数守恒可知，</a:t>
            </a:r>
            <a:r>
              <a:rPr lang="en-US" altLang="zh-CN" b="1" kern="100" dirty="0">
                <a:latin typeface="Times New Roman"/>
                <a:ea typeface="楷体_GB2312"/>
                <a:cs typeface="Courier New"/>
              </a:rPr>
              <a:t>X</a:t>
            </a:r>
            <a:r>
              <a:rPr lang="zh-CN" altLang="zh-CN" b="1" kern="100" dirty="0">
                <a:latin typeface="Times New Roman"/>
                <a:ea typeface="楷体_GB2312"/>
                <a:cs typeface="Times New Roman"/>
              </a:rPr>
              <a:t>为中子，</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正确；核电站是利用原子核裂变的链式反应产生的能量来发电的，</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kern="100" dirty="0">
              <a:cs typeface="Courier New"/>
            </a:endParaRPr>
          </a:p>
          <a:p>
            <a:pPr indent="0" algn="just">
              <a:lnSpc>
                <a:spcPct val="200000"/>
              </a:lnSpc>
              <a:tabLst>
                <a:tab pos="2700655" algn="l"/>
                <a:tab pos="5581015" algn="l"/>
              </a:tabLst>
            </a:pPr>
            <a:r>
              <a:rPr lang="en-US" altLang="zh-CN" b="1" kern="100" dirty="0" smtClean="0">
                <a:solidFill>
                  <a:srgbClr val="FF0000"/>
                </a:solidFill>
                <a:latin typeface="Times New Roman"/>
                <a:ea typeface="黑体"/>
                <a:cs typeface="Times New Roman"/>
              </a:rPr>
              <a:t>      </a:t>
            </a:r>
            <a:r>
              <a:rPr lang="zh-CN" altLang="zh-CN" b="1" kern="100" dirty="0" smtClean="0">
                <a:solidFill>
                  <a:srgbClr val="FF0000"/>
                </a:solidFill>
                <a:latin typeface="Times New Roman"/>
                <a:ea typeface="黑体"/>
                <a:cs typeface="Times New Roman"/>
              </a:rPr>
              <a:t>答</a:t>
            </a:r>
            <a:r>
              <a:rPr lang="zh-CN" altLang="zh-CN" b="1" kern="100" dirty="0">
                <a:solidFill>
                  <a:srgbClr val="FF0000"/>
                </a:solidFill>
                <a:latin typeface="Times New Roman"/>
                <a:ea typeface="黑体"/>
                <a:cs typeface="Times New Roman"/>
              </a:rPr>
              <a:t>案：</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　</a:t>
            </a:r>
            <a:endParaRPr lang="zh-CN" altLang="zh-CN" kern="100" dirty="0">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525222134"/>
              </p:ext>
            </p:extLst>
          </p:nvPr>
        </p:nvGraphicFramePr>
        <p:xfrm>
          <a:off x="696987" y="1157635"/>
          <a:ext cx="10299700" cy="4719637"/>
        </p:xfrm>
        <a:graphic>
          <a:graphicData uri="http://schemas.openxmlformats.org/presentationml/2006/ole">
            <mc:AlternateContent xmlns:mc="http://schemas.openxmlformats.org/markup-compatibility/2006">
              <mc:Choice xmlns:v="urn:schemas-microsoft-com:vml" Requires="v">
                <p:oleObj spid="_x0000_s30747" name="文档" r:id="rId4" imgW="10367808" imgH="4761553" progId="Word.Document.12">
                  <p:embed/>
                </p:oleObj>
              </mc:Choice>
              <mc:Fallback>
                <p:oleObj name="文档" r:id="rId4" imgW="10367808" imgH="4761553" progId="Word.Document.12">
                  <p:embed/>
                  <p:pic>
                    <p:nvPicPr>
                      <p:cNvPr id="0" name=""/>
                      <p:cNvPicPr/>
                      <p:nvPr/>
                    </p:nvPicPr>
                    <p:blipFill>
                      <a:blip r:embed="rId5"/>
                      <a:stretch>
                        <a:fillRect/>
                      </a:stretch>
                    </p:blipFill>
                    <p:spPr>
                      <a:xfrm>
                        <a:off x="696987" y="1157635"/>
                        <a:ext cx="10299700" cy="4719637"/>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412776"/>
            <a:ext cx="10975658" cy="3888432"/>
          </a:xfrm>
        </p:spPr>
        <p:txBody>
          <a:bodyPr/>
          <a:lstStyle/>
          <a:p>
            <a:pPr indent="0" algn="just">
              <a:lnSpc>
                <a:spcPct val="200000"/>
              </a:lnSpc>
              <a:tabLst>
                <a:tab pos="2700655" algn="l"/>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质</a:t>
            </a:r>
            <a:r>
              <a:rPr lang="zh-CN" altLang="zh-CN" b="1" kern="100" dirty="0">
                <a:latin typeface="Times New Roman"/>
                <a:ea typeface="楷体_GB2312"/>
                <a:cs typeface="Times New Roman"/>
              </a:rPr>
              <a:t>量亏损</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m</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m</a:t>
            </a:r>
            <a:r>
              <a:rPr lang="en-US" altLang="zh-CN" b="1" kern="100" baseline="-25000" dirty="0">
                <a:latin typeface="Times New Roman"/>
                <a:ea typeface="楷体_GB2312"/>
                <a:cs typeface="Courier New"/>
              </a:rPr>
              <a:t>1</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m</a:t>
            </a:r>
            <a:r>
              <a:rPr lang="en-US" altLang="zh-CN" b="1" kern="100" baseline="-25000" dirty="0">
                <a:latin typeface="Times New Roman"/>
                <a:ea typeface="楷体_GB2312"/>
                <a:cs typeface="Courier New"/>
              </a:rPr>
              <a:t>2</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m</a:t>
            </a:r>
            <a:r>
              <a:rPr lang="en-US" altLang="zh-CN" b="1" kern="100" baseline="-25000" dirty="0">
                <a:latin typeface="Times New Roman"/>
                <a:ea typeface="楷体_GB2312"/>
                <a:cs typeface="Courier New"/>
              </a:rPr>
              <a:t>3</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m</a:t>
            </a:r>
            <a:r>
              <a:rPr lang="en-US" altLang="zh-CN" b="1" kern="100" baseline="-25000" dirty="0">
                <a:latin typeface="Times New Roman"/>
                <a:ea typeface="楷体_GB2312"/>
                <a:cs typeface="Courier New"/>
              </a:rPr>
              <a:t>4</a:t>
            </a:r>
            <a:r>
              <a:rPr lang="zh-CN" altLang="zh-CN" b="1" kern="100" dirty="0">
                <a:latin typeface="Times New Roman"/>
                <a:ea typeface="楷体_GB2312"/>
                <a:cs typeface="Times New Roman"/>
              </a:rPr>
              <a:t>，所以释放的能量</a:t>
            </a:r>
            <a:r>
              <a:rPr lang="en-US" altLang="zh-CN" b="1" i="1" kern="100" dirty="0">
                <a:latin typeface="Times New Roman"/>
                <a:ea typeface="楷体_GB2312"/>
                <a:cs typeface="Courier New"/>
              </a:rPr>
              <a:t>E</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a:t>
            </a:r>
            <a:r>
              <a:rPr lang="en-US" altLang="zh-CN" b="1" i="1" kern="100" dirty="0">
                <a:latin typeface="Times New Roman"/>
                <a:ea typeface="楷体_GB2312"/>
                <a:cs typeface="Courier New"/>
              </a:rPr>
              <a:t>m</a:t>
            </a:r>
            <a:r>
              <a:rPr lang="en-US" altLang="zh-CN" b="1" kern="100" baseline="-25000" dirty="0">
                <a:latin typeface="Times New Roman"/>
                <a:ea typeface="楷体_GB2312"/>
                <a:cs typeface="Courier New"/>
              </a:rPr>
              <a:t>1</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m</a:t>
            </a:r>
            <a:r>
              <a:rPr lang="en-US" altLang="zh-CN" b="1" kern="100" baseline="-25000" dirty="0">
                <a:latin typeface="Times New Roman"/>
                <a:ea typeface="楷体_GB2312"/>
                <a:cs typeface="Courier New"/>
              </a:rPr>
              <a:t>2</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m</a:t>
            </a:r>
            <a:r>
              <a:rPr lang="en-US" altLang="zh-CN" b="1" kern="100" baseline="-25000" dirty="0">
                <a:latin typeface="Times New Roman"/>
                <a:ea typeface="楷体_GB2312"/>
                <a:cs typeface="Courier New"/>
              </a:rPr>
              <a:t>3</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m</a:t>
            </a:r>
            <a:r>
              <a:rPr lang="en-US" altLang="zh-CN" b="1" kern="100" baseline="-25000" dirty="0">
                <a:latin typeface="Times New Roman"/>
                <a:ea typeface="楷体_GB2312"/>
                <a:cs typeface="Courier New"/>
              </a:rPr>
              <a:t>4</a:t>
            </a:r>
            <a:r>
              <a:rPr lang="en-US" altLang="zh-CN" b="1" kern="100" dirty="0">
                <a:latin typeface="Times New Roman"/>
                <a:ea typeface="楷体_GB2312"/>
                <a:cs typeface="Courier New"/>
              </a:rPr>
              <a:t>)</a:t>
            </a:r>
            <a:r>
              <a:rPr lang="en-US" altLang="zh-CN" b="1" i="1" kern="100" dirty="0">
                <a:latin typeface="Times New Roman"/>
                <a:ea typeface="楷体_GB2312"/>
                <a:cs typeface="Courier New"/>
              </a:rPr>
              <a:t>c</a:t>
            </a:r>
            <a:r>
              <a:rPr lang="en-US" altLang="zh-CN" b="1" kern="100" baseline="30000" dirty="0">
                <a:latin typeface="Times New Roman"/>
                <a:ea typeface="楷体_GB2312"/>
                <a:cs typeface="Courier New"/>
              </a:rPr>
              <a:t>2</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γ</a:t>
            </a:r>
            <a:r>
              <a:rPr lang="zh-CN" altLang="zh-CN" b="1" kern="100" dirty="0">
                <a:latin typeface="Times New Roman"/>
                <a:ea typeface="楷体_GB2312"/>
                <a:cs typeface="Times New Roman"/>
              </a:rPr>
              <a:t>光子来源于原子核受激产生的能量，</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错误；由于核聚变释放能量，则反应前的总结合能小于反应后的总结合能，</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正确；根据质量数和电荷数守恒可知</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4</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cs typeface="Courier New"/>
            </a:endParaRPr>
          </a:p>
          <a:p>
            <a:pPr indent="0">
              <a:lnSpc>
                <a:spcPct val="200000"/>
              </a:lnSpc>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AC</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348871799"/>
              </p:ext>
            </p:extLst>
          </p:nvPr>
        </p:nvGraphicFramePr>
        <p:xfrm>
          <a:off x="624979" y="1268760"/>
          <a:ext cx="10647362" cy="4667250"/>
        </p:xfrm>
        <a:graphic>
          <a:graphicData uri="http://schemas.openxmlformats.org/presentationml/2006/ole">
            <mc:AlternateContent xmlns:mc="http://schemas.openxmlformats.org/markup-compatibility/2006">
              <mc:Choice xmlns:v="urn:schemas-microsoft-com:vml" Requires="v">
                <p:oleObj spid="_x0000_s31771" name="文档" r:id="rId4" imgW="10839726" imgH="4761553" progId="Word.Document.12">
                  <p:embed/>
                </p:oleObj>
              </mc:Choice>
              <mc:Fallback>
                <p:oleObj name="文档" r:id="rId4" imgW="10839726" imgH="4761553" progId="Word.Document.12">
                  <p:embed/>
                  <p:pic>
                    <p:nvPicPr>
                      <p:cNvPr id="0" name=""/>
                      <p:cNvPicPr/>
                      <p:nvPr/>
                    </p:nvPicPr>
                    <p:blipFill>
                      <a:blip r:embed="rId5"/>
                      <a:stretch>
                        <a:fillRect/>
                      </a:stretch>
                    </p:blipFill>
                    <p:spPr>
                      <a:xfrm>
                        <a:off x="624979" y="1268760"/>
                        <a:ext cx="10647362" cy="4667250"/>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348967607"/>
              </p:ext>
            </p:extLst>
          </p:nvPr>
        </p:nvGraphicFramePr>
        <p:xfrm>
          <a:off x="985019" y="1844824"/>
          <a:ext cx="10367962" cy="2963863"/>
        </p:xfrm>
        <a:graphic>
          <a:graphicData uri="http://schemas.openxmlformats.org/presentationml/2006/ole">
            <mc:AlternateContent xmlns:mc="http://schemas.openxmlformats.org/markup-compatibility/2006">
              <mc:Choice xmlns:v="urn:schemas-microsoft-com:vml" Requires="v">
                <p:oleObj spid="_x0000_s32795" name="文档" r:id="rId4" imgW="10367808" imgH="2964048" progId="Word.Document.12">
                  <p:embed/>
                </p:oleObj>
              </mc:Choice>
              <mc:Fallback>
                <p:oleObj name="文档" r:id="rId4" imgW="10367808" imgH="2964048" progId="Word.Document.12">
                  <p:embed/>
                  <p:pic>
                    <p:nvPicPr>
                      <p:cNvPr id="0" name=""/>
                      <p:cNvPicPr/>
                      <p:nvPr/>
                    </p:nvPicPr>
                    <p:blipFill>
                      <a:blip r:embed="rId5"/>
                      <a:stretch>
                        <a:fillRect/>
                      </a:stretch>
                    </p:blipFill>
                    <p:spPr>
                      <a:xfrm>
                        <a:off x="985019" y="1844824"/>
                        <a:ext cx="10367962" cy="2963863"/>
                      </a:xfrm>
                      <a:prstGeom prst="rect">
                        <a:avLst/>
                      </a:prstGeom>
                    </p:spPr>
                  </p:pic>
                </p:oleObj>
              </mc:Fallback>
            </mc:AlternateContent>
          </a:graphicData>
        </a:graphic>
      </p:graphicFrame>
      <p:sp>
        <p:nvSpPr>
          <p:cNvPr id="4" name="矩形 3"/>
          <p:cNvSpPr/>
          <p:nvPr/>
        </p:nvSpPr>
        <p:spPr>
          <a:xfrm>
            <a:off x="1017549" y="4879574"/>
            <a:ext cx="1335622"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latin typeface="Times New Roman"/>
                <a:ea typeface="楷体_GB2312"/>
              </a:rPr>
              <a:t>A</a:t>
            </a:r>
            <a:endParaRPr lang="zh-CN" altLang="en-US" sz="2400"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p:cNvGraphicFramePr>
            <a:graphicFrameLocks noChangeAspect="1"/>
          </p:cNvGraphicFramePr>
          <p:nvPr>
            <p:extLst>
              <p:ext uri="{D42A27DB-BD31-4B8C-83A1-F6EECF244321}">
                <p14:modId xmlns:p14="http://schemas.microsoft.com/office/powerpoint/2010/main" val="1530296334"/>
              </p:ext>
            </p:extLst>
          </p:nvPr>
        </p:nvGraphicFramePr>
        <p:xfrm>
          <a:off x="913011" y="1123950"/>
          <a:ext cx="10645775" cy="5192713"/>
        </p:xfrm>
        <a:graphic>
          <a:graphicData uri="http://schemas.openxmlformats.org/presentationml/2006/ole">
            <mc:AlternateContent xmlns:mc="http://schemas.openxmlformats.org/markup-compatibility/2006">
              <mc:Choice xmlns:v="urn:schemas-microsoft-com:vml" Requires="v">
                <p:oleObj spid="_x0000_s4150" name="文档" r:id="rId4" imgW="10956627" imgH="5353643" progId="Word.Document.12">
                  <p:embed/>
                </p:oleObj>
              </mc:Choice>
              <mc:Fallback>
                <p:oleObj name="文档" r:id="rId4" imgW="10956627" imgH="5353643" progId="Word.Document.12">
                  <p:embed/>
                  <p:pic>
                    <p:nvPicPr>
                      <p:cNvPr id="0" name=""/>
                      <p:cNvPicPr/>
                      <p:nvPr/>
                    </p:nvPicPr>
                    <p:blipFill>
                      <a:blip r:embed="rId5"/>
                      <a:stretch>
                        <a:fillRect/>
                      </a:stretch>
                    </p:blipFill>
                    <p:spPr>
                      <a:xfrm>
                        <a:off x="913011" y="1123950"/>
                        <a:ext cx="10645775" cy="5192713"/>
                      </a:xfrm>
                      <a:prstGeom prst="rect">
                        <a:avLst/>
                      </a:prstGeom>
                    </p:spPr>
                  </p:pic>
                </p:oleObj>
              </mc:Fallback>
            </mc:AlternateContent>
          </a:graphicData>
        </a:graphic>
      </p:graphicFrame>
      <p:sp>
        <p:nvSpPr>
          <p:cNvPr id="6" name="矩形 5"/>
          <p:cNvSpPr/>
          <p:nvPr/>
        </p:nvSpPr>
        <p:spPr>
          <a:xfrm>
            <a:off x="4225007" y="2175247"/>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质量较大</a:t>
            </a:r>
            <a:endParaRPr lang="zh-CN" altLang="en-US" sz="2400" dirty="0"/>
          </a:p>
        </p:txBody>
      </p:sp>
      <p:sp>
        <p:nvSpPr>
          <p:cNvPr id="7" name="矩形 6"/>
          <p:cNvSpPr/>
          <p:nvPr/>
        </p:nvSpPr>
        <p:spPr>
          <a:xfrm>
            <a:off x="7814070" y="2175247"/>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能量</a:t>
            </a:r>
            <a:endParaRPr lang="zh-CN" altLang="en-US" sz="2400" dirty="0"/>
          </a:p>
        </p:txBody>
      </p:sp>
      <p:graphicFrame>
        <p:nvGraphicFramePr>
          <p:cNvPr id="8" name="对象 7"/>
          <p:cNvGraphicFramePr>
            <a:graphicFrameLocks noChangeAspect="1"/>
          </p:cNvGraphicFramePr>
          <p:nvPr>
            <p:extLst>
              <p:ext uri="{D42A27DB-BD31-4B8C-83A1-F6EECF244321}">
                <p14:modId xmlns:p14="http://schemas.microsoft.com/office/powerpoint/2010/main" val="1520831812"/>
              </p:ext>
            </p:extLst>
          </p:nvPr>
        </p:nvGraphicFramePr>
        <p:xfrm>
          <a:off x="4936099" y="2780928"/>
          <a:ext cx="620713" cy="388938"/>
        </p:xfrm>
        <a:graphic>
          <a:graphicData uri="http://schemas.openxmlformats.org/presentationml/2006/ole">
            <mc:AlternateContent xmlns:mc="http://schemas.openxmlformats.org/markup-compatibility/2006">
              <mc:Choice xmlns:v="urn:schemas-microsoft-com:vml" Requires="v">
                <p:oleObj spid="_x0000_s4151" name="文档" r:id="rId7" imgW="633915" imgH="396388" progId="Word.Document.12">
                  <p:embed/>
                </p:oleObj>
              </mc:Choice>
              <mc:Fallback>
                <p:oleObj name="文档" r:id="rId7" imgW="633915" imgH="396388" progId="Word.Document.12">
                  <p:embed/>
                  <p:pic>
                    <p:nvPicPr>
                      <p:cNvPr id="0" name=""/>
                      <p:cNvPicPr/>
                      <p:nvPr/>
                    </p:nvPicPr>
                    <p:blipFill>
                      <a:blip r:embed="rId8"/>
                      <a:stretch>
                        <a:fillRect/>
                      </a:stretch>
                    </p:blipFill>
                    <p:spPr>
                      <a:xfrm>
                        <a:off x="4936099" y="2780928"/>
                        <a:ext cx="620713" cy="388938"/>
                      </a:xfrm>
                      <a:prstGeom prst="rect">
                        <a:avLst/>
                      </a:prstGeom>
                    </p:spPr>
                  </p:pic>
                </p:oleObj>
              </mc:Fallback>
            </mc:AlternateContent>
          </a:graphicData>
        </a:graphic>
      </p:graphicFrame>
      <p:sp>
        <p:nvSpPr>
          <p:cNvPr id="9" name="矩形 8"/>
          <p:cNvSpPr/>
          <p:nvPr/>
        </p:nvSpPr>
        <p:spPr>
          <a:xfrm>
            <a:off x="9409583" y="3356992"/>
            <a:ext cx="910827" cy="461665"/>
          </a:xfrm>
          <a:prstGeom prst="rect">
            <a:avLst/>
          </a:prstGeom>
        </p:spPr>
        <p:txBody>
          <a:bodyPr wrap="none">
            <a:spAutoFit/>
          </a:bodyPr>
          <a:lstStyle/>
          <a:p>
            <a:r>
              <a:rPr lang="en-US" altLang="zh-CN" sz="2400" b="1" kern="100" dirty="0">
                <a:solidFill>
                  <a:srgbClr val="FF0000"/>
                </a:solidFill>
                <a:latin typeface="Times New Roman"/>
              </a:rPr>
              <a:t>10</a:t>
            </a:r>
            <a:r>
              <a:rPr lang="zh-CN" altLang="zh-CN" sz="2400" b="1" kern="100" baseline="30000" dirty="0">
                <a:solidFill>
                  <a:srgbClr val="FF0000"/>
                </a:solidFill>
                <a:latin typeface="Times New Roman"/>
                <a:cs typeface="Times New Roman"/>
              </a:rPr>
              <a:t>－</a:t>
            </a:r>
            <a:r>
              <a:rPr lang="en-US" altLang="zh-CN" sz="2400" b="1" kern="100" baseline="30000" dirty="0">
                <a:solidFill>
                  <a:srgbClr val="FF0000"/>
                </a:solidFill>
                <a:latin typeface="Times New Roman"/>
              </a:rPr>
              <a:t>15</a:t>
            </a:r>
            <a:endParaRPr lang="zh-CN" altLang="en-US" sz="2400" dirty="0"/>
          </a:p>
        </p:txBody>
      </p:sp>
      <p:sp>
        <p:nvSpPr>
          <p:cNvPr id="11" name="矩形 10"/>
          <p:cNvSpPr/>
          <p:nvPr/>
        </p:nvSpPr>
        <p:spPr>
          <a:xfrm>
            <a:off x="1848743" y="4509120"/>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静电斥力</a:t>
            </a:r>
            <a:endParaRPr lang="zh-CN" altLang="en-US" sz="2400" dirty="0"/>
          </a:p>
        </p:txBody>
      </p:sp>
      <p:sp>
        <p:nvSpPr>
          <p:cNvPr id="12" name="矩形 11"/>
          <p:cNvSpPr/>
          <p:nvPr/>
        </p:nvSpPr>
        <p:spPr>
          <a:xfrm>
            <a:off x="8698491" y="5013176"/>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热核反应</a:t>
            </a:r>
            <a:endParaRPr lang="zh-CN" altLang="en-US" sz="2400"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randombar(horizont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randombar(horizontal)">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1" grpId="0"/>
      <p:bldP spid="1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007" y="1497547"/>
            <a:ext cx="944421"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811" y="1502660"/>
            <a:ext cx="9578899"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913011" y="2420888"/>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课时跟踪检测</a:t>
            </a: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课时</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跟踪</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检测（</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十八</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343377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79398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484782"/>
            <a:ext cx="10975658" cy="4464498"/>
          </a:xfrm>
        </p:spPr>
        <p:txBody>
          <a:bodyPr/>
          <a:lstStyle/>
          <a:p>
            <a:pPr indent="0" algn="just">
              <a:lnSpc>
                <a:spcPct val="200000"/>
              </a:lnSpc>
              <a:tabLst>
                <a:tab pos="2700338" algn="l"/>
                <a:tab pos="5580063" algn="l"/>
                <a:tab pos="9421813" algn="l"/>
              </a:tabLst>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indent="452438" algn="just">
              <a:lnSpc>
                <a:spcPct val="200000"/>
              </a:lnSpc>
              <a:tabLst>
                <a:tab pos="2700338" algn="l"/>
                <a:tab pos="5580063" algn="l"/>
                <a:tab pos="9421813" algn="l"/>
              </a:tabLst>
            </a:pPr>
            <a:r>
              <a:rPr lang="en-US" altLang="zh-CN" b="1" kern="100" dirty="0">
                <a:latin typeface="Times New Roman"/>
                <a:cs typeface="Courier New"/>
              </a:rPr>
              <a:t>(1)</a:t>
            </a:r>
            <a:r>
              <a:rPr lang="zh-CN" altLang="zh-CN" b="1" kern="100" dirty="0">
                <a:latin typeface="Times New Roman"/>
                <a:cs typeface="Times New Roman"/>
              </a:rPr>
              <a:t>太阳中发生的是可控热核聚变反应</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indent="452438" algn="just">
              <a:lnSpc>
                <a:spcPct val="200000"/>
              </a:lnSpc>
              <a:tabLst>
                <a:tab pos="2700338" algn="l"/>
                <a:tab pos="5580063" algn="l"/>
                <a:tab pos="9421813" algn="l"/>
              </a:tabLst>
            </a:pPr>
            <a:r>
              <a:rPr lang="en-US" altLang="zh-CN" b="1" kern="100" dirty="0">
                <a:latin typeface="Times New Roman"/>
                <a:cs typeface="Courier New"/>
              </a:rPr>
              <a:t>(2)</a:t>
            </a:r>
            <a:r>
              <a:rPr lang="zh-CN" altLang="zh-CN" b="1" kern="100" dirty="0">
                <a:latin typeface="Times New Roman"/>
                <a:cs typeface="Times New Roman"/>
              </a:rPr>
              <a:t>轻核发生聚变反应不需要条件</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a:t>
            </a:r>
            <a:r>
              <a:rPr lang="en-US" altLang="zh-CN" b="1" kern="100" dirty="0" smtClean="0">
                <a:cs typeface="Times New Roman"/>
              </a:rPr>
              <a:t>   </a:t>
            </a:r>
            <a:r>
              <a:rPr lang="en-US" altLang="zh-CN" b="1" kern="100" dirty="0" smtClean="0">
                <a:latin typeface="Times New Roman"/>
                <a:cs typeface="Courier New"/>
              </a:rPr>
              <a:t>)</a:t>
            </a:r>
            <a:endParaRPr lang="zh-CN" altLang="zh-CN" sz="1050" kern="100" dirty="0">
              <a:cs typeface="Courier New"/>
            </a:endParaRPr>
          </a:p>
          <a:p>
            <a:pPr indent="452438" algn="just">
              <a:lnSpc>
                <a:spcPct val="200000"/>
              </a:lnSpc>
              <a:tabLst>
                <a:tab pos="2700338" algn="l"/>
                <a:tab pos="5580063" algn="l"/>
                <a:tab pos="9421813" algn="l"/>
              </a:tabLst>
            </a:pPr>
            <a:r>
              <a:rPr lang="en-US" altLang="zh-CN" b="1" kern="100" dirty="0">
                <a:latin typeface="Times New Roman"/>
                <a:cs typeface="Courier New"/>
              </a:rPr>
              <a:t>(3)</a:t>
            </a:r>
            <a:r>
              <a:rPr lang="zh-CN" altLang="zh-CN" b="1" kern="100" dirty="0">
                <a:latin typeface="Times New Roman"/>
                <a:cs typeface="Times New Roman"/>
              </a:rPr>
              <a:t>轻核发生聚变反应核子必须达到核力发生作用的范</a:t>
            </a:r>
            <a:r>
              <a:rPr lang="zh-CN" altLang="zh-CN" b="1" kern="100" dirty="0" smtClean="0">
                <a:latin typeface="Times New Roman"/>
                <a:cs typeface="Times New Roman"/>
              </a:rPr>
              <a:t>围。</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p:txBody>
      </p:sp>
      <p:sp>
        <p:nvSpPr>
          <p:cNvPr id="4" name="矩形 3"/>
          <p:cNvSpPr/>
          <p:nvPr/>
        </p:nvSpPr>
        <p:spPr>
          <a:xfrm>
            <a:off x="10202043" y="2564902"/>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5" name="矩形 4"/>
          <p:cNvSpPr/>
          <p:nvPr/>
        </p:nvSpPr>
        <p:spPr>
          <a:xfrm>
            <a:off x="10202043" y="3356990"/>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6" name="矩形 5"/>
          <p:cNvSpPr/>
          <p:nvPr/>
        </p:nvSpPr>
        <p:spPr>
          <a:xfrm>
            <a:off x="10212053" y="4149078"/>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973703372"/>
              </p:ext>
            </p:extLst>
          </p:nvPr>
        </p:nvGraphicFramePr>
        <p:xfrm>
          <a:off x="624979" y="1700808"/>
          <a:ext cx="10301287" cy="2363788"/>
        </p:xfrm>
        <a:graphic>
          <a:graphicData uri="http://schemas.openxmlformats.org/presentationml/2006/ole">
            <mc:AlternateContent xmlns:mc="http://schemas.openxmlformats.org/markup-compatibility/2006">
              <mc:Choice xmlns:v="urn:schemas-microsoft-com:vml" Requires="v">
                <p:oleObj spid="_x0000_s6172" name="文档" r:id="rId4" imgW="10367808" imgH="2390315" progId="Word.Document.12">
                  <p:embed/>
                </p:oleObj>
              </mc:Choice>
              <mc:Fallback>
                <p:oleObj name="文档" r:id="rId4" imgW="10367808" imgH="2390315" progId="Word.Document.12">
                  <p:embed/>
                  <p:pic>
                    <p:nvPicPr>
                      <p:cNvPr id="0" name=""/>
                      <p:cNvPicPr/>
                      <p:nvPr/>
                    </p:nvPicPr>
                    <p:blipFill>
                      <a:blip r:embed="rId5"/>
                      <a:stretch>
                        <a:fillRect/>
                      </a:stretch>
                    </p:blipFill>
                    <p:spPr>
                      <a:xfrm>
                        <a:off x="624979" y="1700808"/>
                        <a:ext cx="10301287" cy="2363788"/>
                      </a:xfrm>
                      <a:prstGeom prst="rect">
                        <a:avLst/>
                      </a:prstGeom>
                    </p:spPr>
                  </p:pic>
                </p:oleObj>
              </mc:Fallback>
            </mc:AlternateContent>
          </a:graphicData>
        </a:graphic>
      </p:graphicFrame>
      <p:sp>
        <p:nvSpPr>
          <p:cNvPr id="5" name="矩形 4"/>
          <p:cNvSpPr/>
          <p:nvPr/>
        </p:nvSpPr>
        <p:spPr>
          <a:xfrm>
            <a:off x="1057027" y="4028871"/>
            <a:ext cx="10128448" cy="1200329"/>
          </a:xfrm>
          <a:prstGeom prst="rect">
            <a:avLst/>
          </a:prstGeom>
        </p:spPr>
        <p:txBody>
          <a:bodyPr wrap="square">
            <a:spAutoFit/>
          </a:bodyPr>
          <a:lstStyle/>
          <a:p>
            <a:pPr algn="just">
              <a:lnSpc>
                <a:spcPct val="150000"/>
              </a:lnSpc>
              <a:spcAft>
                <a:spcPts val="0"/>
              </a:spcAft>
              <a:tabLst>
                <a:tab pos="2700655" algn="l"/>
                <a:tab pos="5581015" algn="l"/>
              </a:tabLst>
            </a:pPr>
            <a:r>
              <a:rPr lang="zh-CN" altLang="zh-CN" sz="2400" b="1" kern="100" dirty="0">
                <a:solidFill>
                  <a:srgbClr val="FF0000"/>
                </a:solidFill>
                <a:latin typeface="Times New Roman"/>
                <a:ea typeface="黑体"/>
                <a:cs typeface="Times New Roman"/>
              </a:rPr>
              <a:t>解析</a:t>
            </a:r>
            <a:r>
              <a:rPr lang="zh-CN" altLang="zh-CN" sz="2400" b="1" kern="100" dirty="0" smtClean="0">
                <a:solidFill>
                  <a:srgbClr val="FF0000"/>
                </a:solidFill>
                <a:latin typeface="Times New Roman"/>
                <a:ea typeface="黑体"/>
                <a:cs typeface="Times New Roman"/>
              </a:rPr>
              <a:t>：</a:t>
            </a:r>
            <a:r>
              <a:rPr lang="zh-CN" altLang="zh-CN" sz="2400" b="1" kern="100" dirty="0" smtClean="0">
                <a:latin typeface="Times New Roman"/>
                <a:ea typeface="楷体_GB2312"/>
                <a:cs typeface="Times New Roman"/>
              </a:rPr>
              <a:t>该</a:t>
            </a:r>
            <a:r>
              <a:rPr lang="zh-CN" altLang="zh-CN" sz="2400" b="1" kern="100" dirty="0">
                <a:latin typeface="Times New Roman"/>
                <a:ea typeface="楷体_GB2312"/>
                <a:cs typeface="Times New Roman"/>
              </a:rPr>
              <a:t>核反应是聚变反应，放出能量，质量亏损</a:t>
            </a:r>
            <a:r>
              <a:rPr lang="zh-CN" altLang="zh-CN" sz="2400" b="1" kern="100" dirty="0" smtClean="0">
                <a:latin typeface="Times New Roman"/>
                <a:ea typeface="楷体_GB2312"/>
                <a:cs typeface="Times New Roman"/>
              </a:rPr>
              <a:t>。</a:t>
            </a:r>
            <a:endParaRPr lang="en-US" altLang="zh-CN" sz="2400" b="1" kern="100" dirty="0" smtClean="0">
              <a:latin typeface="Times New Roman"/>
              <a:ea typeface="楷体_GB2312"/>
              <a:cs typeface="Times New Roman"/>
            </a:endParaRPr>
          </a:p>
          <a:p>
            <a:pPr algn="just">
              <a:lnSpc>
                <a:spcPct val="150000"/>
              </a:lnSpc>
              <a:spcAft>
                <a:spcPts val="0"/>
              </a:spcAft>
              <a:tabLst>
                <a:tab pos="2700655" algn="l"/>
                <a:tab pos="5581015" algn="l"/>
              </a:tabLst>
            </a:pPr>
            <a:r>
              <a:rPr lang="zh-CN" altLang="zh-CN" sz="2400" b="1" kern="100" dirty="0">
                <a:solidFill>
                  <a:srgbClr val="FF0000"/>
                </a:solidFill>
                <a:latin typeface="Times New Roman"/>
                <a:ea typeface="黑体"/>
                <a:cs typeface="Times New Roman"/>
              </a:rPr>
              <a:t>答案：</a:t>
            </a:r>
            <a:r>
              <a:rPr lang="en-US" altLang="zh-CN" sz="2400" b="1" kern="100" dirty="0">
                <a:latin typeface="Times New Roman"/>
                <a:ea typeface="楷体_GB2312"/>
                <a:cs typeface="Courier New"/>
              </a:rPr>
              <a:t>C</a:t>
            </a:r>
            <a:r>
              <a:rPr lang="zh-CN" altLang="zh-CN" sz="2400" b="1" kern="100" dirty="0">
                <a:latin typeface="Times New Roman"/>
                <a:ea typeface="楷体_GB2312"/>
                <a:cs typeface="Times New Roman"/>
              </a:rPr>
              <a:t>　</a:t>
            </a:r>
            <a:endParaRPr lang="zh-CN" altLang="zh-CN" sz="2400" kern="100" dirty="0">
              <a:effectLst/>
              <a:latin typeface="宋体"/>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027439171"/>
              </p:ext>
            </p:extLst>
          </p:nvPr>
        </p:nvGraphicFramePr>
        <p:xfrm>
          <a:off x="630238" y="975196"/>
          <a:ext cx="9953625" cy="5118100"/>
        </p:xfrm>
        <a:graphic>
          <a:graphicData uri="http://schemas.openxmlformats.org/presentationml/2006/ole">
            <mc:AlternateContent xmlns:mc="http://schemas.openxmlformats.org/markup-compatibility/2006">
              <mc:Choice xmlns:v="urn:schemas-microsoft-com:vml" Requires="v">
                <p:oleObj spid="_x0000_s7222" name="文档" r:id="rId4" imgW="10367808" imgH="5335286" progId="Word.Document.12">
                  <p:embed/>
                </p:oleObj>
              </mc:Choice>
              <mc:Fallback>
                <p:oleObj name="文档" r:id="rId4" imgW="10367808" imgH="5335286" progId="Word.Document.12">
                  <p:embed/>
                  <p:pic>
                    <p:nvPicPr>
                      <p:cNvPr id="0" name=""/>
                      <p:cNvPicPr/>
                      <p:nvPr/>
                    </p:nvPicPr>
                    <p:blipFill>
                      <a:blip r:embed="rId5"/>
                      <a:stretch>
                        <a:fillRect/>
                      </a:stretch>
                    </p:blipFill>
                    <p:spPr>
                      <a:xfrm>
                        <a:off x="630238" y="975196"/>
                        <a:ext cx="9953625" cy="5118100"/>
                      </a:xfrm>
                      <a:prstGeom prst="rect">
                        <a:avLst/>
                      </a:prstGeom>
                    </p:spPr>
                  </p:pic>
                </p:oleObj>
              </mc:Fallback>
            </mc:AlternateContent>
          </a:graphicData>
        </a:graphic>
      </p:graphicFrame>
      <p:sp>
        <p:nvSpPr>
          <p:cNvPr id="5" name="矩形 4"/>
          <p:cNvSpPr/>
          <p:nvPr/>
        </p:nvSpPr>
        <p:spPr>
          <a:xfrm>
            <a:off x="2641203" y="2031231"/>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反应堆</a:t>
            </a:r>
            <a:endParaRPr lang="zh-CN" altLang="en-US" sz="2400" dirty="0"/>
          </a:p>
        </p:txBody>
      </p:sp>
      <p:graphicFrame>
        <p:nvGraphicFramePr>
          <p:cNvPr id="7" name="对象 6"/>
          <p:cNvGraphicFramePr>
            <a:graphicFrameLocks noChangeAspect="1"/>
          </p:cNvGraphicFramePr>
          <p:nvPr>
            <p:extLst>
              <p:ext uri="{D42A27DB-BD31-4B8C-83A1-F6EECF244321}">
                <p14:modId xmlns:p14="http://schemas.microsoft.com/office/powerpoint/2010/main" val="472942808"/>
              </p:ext>
            </p:extLst>
          </p:nvPr>
        </p:nvGraphicFramePr>
        <p:xfrm>
          <a:off x="3361283" y="3688134"/>
          <a:ext cx="693738" cy="388938"/>
        </p:xfrm>
        <a:graphic>
          <a:graphicData uri="http://schemas.openxmlformats.org/presentationml/2006/ole">
            <mc:AlternateContent xmlns:mc="http://schemas.openxmlformats.org/markup-compatibility/2006">
              <mc:Choice xmlns:v="urn:schemas-microsoft-com:vml" Requires="v">
                <p:oleObj spid="_x0000_s7223" name="文档" r:id="rId7" imgW="710316" imgH="396388" progId="Word.Document.12">
                  <p:embed/>
                </p:oleObj>
              </mc:Choice>
              <mc:Fallback>
                <p:oleObj name="文档" r:id="rId7" imgW="710316" imgH="396388" progId="Word.Document.12">
                  <p:embed/>
                  <p:pic>
                    <p:nvPicPr>
                      <p:cNvPr id="0" name=""/>
                      <p:cNvPicPr/>
                      <p:nvPr/>
                    </p:nvPicPr>
                    <p:blipFill>
                      <a:blip r:embed="rId8"/>
                      <a:stretch>
                        <a:fillRect/>
                      </a:stretch>
                    </p:blipFill>
                    <p:spPr>
                      <a:xfrm>
                        <a:off x="3361283" y="3688134"/>
                        <a:ext cx="693738" cy="388938"/>
                      </a:xfrm>
                      <a:prstGeom prst="rect">
                        <a:avLst/>
                      </a:prstGeom>
                    </p:spPr>
                  </p:pic>
                </p:oleObj>
              </mc:Fallback>
            </mc:AlternateContent>
          </a:graphicData>
        </a:graphic>
      </p:graphicFrame>
      <p:sp>
        <p:nvSpPr>
          <p:cNvPr id="8" name="矩形 7"/>
          <p:cNvSpPr/>
          <p:nvPr/>
        </p:nvSpPr>
        <p:spPr>
          <a:xfrm>
            <a:off x="4801443" y="4911551"/>
            <a:ext cx="494046" cy="461665"/>
          </a:xfrm>
          <a:prstGeom prst="rect">
            <a:avLst/>
          </a:prstGeom>
        </p:spPr>
        <p:txBody>
          <a:bodyPr wrap="none">
            <a:spAutoFit/>
          </a:bodyPr>
          <a:lstStyle/>
          <a:p>
            <a:r>
              <a:rPr lang="zh-CN" altLang="zh-CN" sz="2400" b="1" kern="100" dirty="0">
                <a:solidFill>
                  <a:srgbClr val="FF0000"/>
                </a:solidFill>
                <a:latin typeface="Times New Roman"/>
                <a:cs typeface="Times New Roman"/>
              </a:rPr>
              <a:t>低</a:t>
            </a:r>
            <a:endParaRPr lang="zh-CN" altLang="en-US" sz="2400" dirty="0"/>
          </a:p>
        </p:txBody>
      </p:sp>
      <p:sp>
        <p:nvSpPr>
          <p:cNvPr id="9" name="矩形 8"/>
          <p:cNvSpPr/>
          <p:nvPr/>
        </p:nvSpPr>
        <p:spPr>
          <a:xfrm>
            <a:off x="6313611" y="5373216"/>
            <a:ext cx="494046" cy="461665"/>
          </a:xfrm>
          <a:prstGeom prst="rect">
            <a:avLst/>
          </a:prstGeom>
        </p:spPr>
        <p:txBody>
          <a:bodyPr wrap="none">
            <a:spAutoFit/>
          </a:bodyPr>
          <a:lstStyle/>
          <a:p>
            <a:r>
              <a:rPr lang="zh-CN" altLang="zh-CN" sz="2400" b="1" kern="100" dirty="0">
                <a:solidFill>
                  <a:srgbClr val="FF0000"/>
                </a:solidFill>
                <a:latin typeface="Times New Roman"/>
                <a:cs typeface="Times New Roman"/>
              </a:rPr>
              <a:t>小</a:t>
            </a:r>
            <a:endParaRPr lang="zh-CN" altLang="en-US" sz="2400"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116632"/>
            <a:ext cx="11521280" cy="6624736"/>
          </a:xfrm>
        </p:spPr>
        <p:txBody>
          <a:bodyPr>
            <a:normAutofit lnSpcReduction="10000"/>
          </a:bodyPr>
          <a:lstStyle/>
          <a:p>
            <a:pPr marL="452438" indent="-452438" algn="just">
              <a:lnSpc>
                <a:spcPct val="140000"/>
              </a:lnSpc>
              <a:tabLst>
                <a:tab pos="2700338" algn="l"/>
                <a:tab pos="5580063" algn="l"/>
                <a:tab pos="9863138" algn="l"/>
              </a:tabLst>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marL="452438" indent="-452438" algn="just">
              <a:lnSpc>
                <a:spcPct val="140000"/>
              </a:lnSpc>
              <a:tabLst>
                <a:tab pos="2700338" algn="l"/>
                <a:tab pos="5580063" algn="l"/>
                <a:tab pos="10223500" algn="l"/>
              </a:tabLst>
            </a:pPr>
            <a:r>
              <a:rPr lang="en-US" altLang="zh-CN" b="1" kern="100" dirty="0">
                <a:latin typeface="Times New Roman"/>
                <a:cs typeface="Courier New"/>
              </a:rPr>
              <a:t>(1)</a:t>
            </a:r>
            <a:r>
              <a:rPr lang="zh-CN" altLang="zh-CN" b="1" kern="100" dirty="0">
                <a:latin typeface="Times New Roman"/>
                <a:cs typeface="Times New Roman"/>
              </a:rPr>
              <a:t>核电站将核反应堆释放的核能转化为电能</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a:t>
            </a:r>
            <a:r>
              <a:rPr lang="en-US" altLang="zh-CN" b="1" kern="100" dirty="0" smtClean="0">
                <a:cs typeface="Times New Roman"/>
              </a:rPr>
              <a:t>   </a:t>
            </a:r>
            <a:r>
              <a:rPr lang="en-US" altLang="zh-CN" b="1" kern="100" dirty="0" smtClean="0">
                <a:latin typeface="Times New Roman"/>
                <a:cs typeface="Courier New"/>
              </a:rPr>
              <a:t>)</a:t>
            </a:r>
            <a:endParaRPr lang="zh-CN" altLang="zh-CN" sz="1050" kern="100" dirty="0">
              <a:cs typeface="Courier New"/>
            </a:endParaRPr>
          </a:p>
          <a:p>
            <a:pPr marL="452438" indent="-452438" algn="just">
              <a:lnSpc>
                <a:spcPct val="140000"/>
              </a:lnSpc>
              <a:tabLst>
                <a:tab pos="2700338" algn="l"/>
                <a:tab pos="5580063" algn="l"/>
                <a:tab pos="10223500" algn="l"/>
              </a:tabLst>
            </a:pPr>
            <a:r>
              <a:rPr lang="en-US" altLang="zh-CN" b="1" kern="100" dirty="0">
                <a:latin typeface="Times New Roman"/>
                <a:cs typeface="Courier New"/>
              </a:rPr>
              <a:t>(2)</a:t>
            </a:r>
            <a:r>
              <a:rPr lang="zh-CN" altLang="zh-CN" b="1" kern="100" dirty="0">
                <a:latin typeface="Times New Roman"/>
                <a:cs typeface="Times New Roman"/>
              </a:rPr>
              <a:t>目前，可控热核聚变已经被广泛应用于核电站发电</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452438" indent="-452438" algn="just">
              <a:lnSpc>
                <a:spcPct val="140000"/>
              </a:lnSpc>
              <a:tabLst>
                <a:tab pos="2700338" algn="l"/>
                <a:tab pos="5580063" algn="l"/>
                <a:tab pos="10223500" algn="l"/>
              </a:tabLst>
            </a:pPr>
            <a:r>
              <a:rPr lang="en-US" altLang="zh-CN" b="1" kern="100" dirty="0">
                <a:latin typeface="Times New Roman"/>
                <a:cs typeface="Courier New"/>
              </a:rPr>
              <a:t>(3)</a:t>
            </a:r>
            <a:r>
              <a:rPr lang="zh-CN" altLang="zh-CN" b="1" kern="100" dirty="0">
                <a:latin typeface="Times New Roman"/>
                <a:cs typeface="Times New Roman"/>
              </a:rPr>
              <a:t>核能是一种新能源，不会造成环境污染</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a:t>
            </a:r>
            <a:r>
              <a:rPr lang="en-US" altLang="zh-CN" b="1" kern="100" dirty="0" smtClean="0">
                <a:cs typeface="Times New Roman"/>
              </a:rPr>
              <a:t>   </a:t>
            </a:r>
            <a:r>
              <a:rPr lang="en-US" altLang="zh-CN" b="1" kern="100" dirty="0" smtClean="0">
                <a:latin typeface="Times New Roman"/>
                <a:cs typeface="Courier New"/>
              </a:rPr>
              <a:t>)</a:t>
            </a:r>
            <a:endParaRPr lang="zh-CN" altLang="zh-CN" sz="1050" kern="100" dirty="0">
              <a:cs typeface="Courier New"/>
            </a:endParaRPr>
          </a:p>
          <a:p>
            <a:pPr marL="452438" indent="-452438" algn="just">
              <a:lnSpc>
                <a:spcPct val="140000"/>
              </a:lnSpc>
              <a:tabLst>
                <a:tab pos="2700338" algn="l"/>
                <a:tab pos="5580063" algn="l"/>
                <a:tab pos="9863138" algn="l"/>
              </a:tabLst>
            </a:pPr>
            <a:r>
              <a:rPr lang="en-US" altLang="zh-CN" b="1" kern="100" dirty="0">
                <a:latin typeface="Times New Roman"/>
                <a:cs typeface="Courier New"/>
              </a:rPr>
              <a:t>3</a:t>
            </a:r>
            <a:r>
              <a:rPr lang="zh-CN" altLang="zh-CN" b="1" kern="100" dirty="0">
                <a:latin typeface="Times New Roman"/>
                <a:cs typeface="Times New Roman"/>
              </a:rPr>
              <a:t>．选一选</a:t>
            </a:r>
            <a:endParaRPr lang="zh-CN" altLang="zh-CN" sz="1050" kern="100" dirty="0">
              <a:cs typeface="Courier New"/>
            </a:endParaRPr>
          </a:p>
          <a:p>
            <a:pPr marL="452438" indent="0" algn="just">
              <a:lnSpc>
                <a:spcPct val="140000"/>
              </a:lnSpc>
              <a:tabLst>
                <a:tab pos="2700338" algn="l"/>
                <a:tab pos="5580063" algn="l"/>
                <a:tab pos="9863138" algn="l"/>
              </a:tabLst>
            </a:pPr>
            <a:r>
              <a:rPr lang="zh-CN" altLang="zh-CN" b="1" kern="100" dirty="0">
                <a:latin typeface="Times New Roman"/>
                <a:cs typeface="Times New Roman"/>
              </a:rPr>
              <a:t>现已建成的核电站发电的能量来自</a:t>
            </a:r>
            <a:r>
              <a:rPr lang="zh-CN" altLang="zh-CN" b="1" kern="100" dirty="0" smtClean="0">
                <a:latin typeface="Times New Roman"/>
                <a:cs typeface="Times New Roman"/>
              </a:rPr>
              <a:t>于</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lnSpc>
                <a:spcPct val="140000"/>
              </a:lnSpc>
              <a:tabLst>
                <a:tab pos="2700338" algn="l"/>
                <a:tab pos="5580063" algn="l"/>
                <a:tab pos="9863138" algn="l"/>
              </a:tabLst>
            </a:pPr>
            <a:r>
              <a:rPr lang="en-US" altLang="zh-CN" b="1" kern="100" dirty="0">
                <a:latin typeface="Times New Roman"/>
                <a:cs typeface="Courier New"/>
              </a:rPr>
              <a:t>A</a:t>
            </a:r>
            <a:r>
              <a:rPr lang="zh-CN" altLang="zh-CN" b="1" kern="100" dirty="0">
                <a:latin typeface="Times New Roman"/>
                <a:cs typeface="Times New Roman"/>
              </a:rPr>
              <a:t>．天然放射性元素衰变放出的能量</a:t>
            </a:r>
            <a:endParaRPr lang="zh-CN" altLang="zh-CN" sz="1050" kern="100" dirty="0">
              <a:cs typeface="Courier New"/>
            </a:endParaRPr>
          </a:p>
          <a:p>
            <a:pPr marL="452438" indent="0" algn="just">
              <a:lnSpc>
                <a:spcPct val="140000"/>
              </a:lnSpc>
              <a:tabLst>
                <a:tab pos="2700338" algn="l"/>
                <a:tab pos="5580063" algn="l"/>
                <a:tab pos="9863138" algn="l"/>
              </a:tabLst>
            </a:pPr>
            <a:r>
              <a:rPr lang="en-US" altLang="zh-CN" b="1" kern="100" dirty="0">
                <a:latin typeface="Times New Roman"/>
                <a:cs typeface="Courier New"/>
              </a:rPr>
              <a:t>B</a:t>
            </a:r>
            <a:r>
              <a:rPr lang="zh-CN" altLang="zh-CN" b="1" kern="100" dirty="0">
                <a:latin typeface="Times New Roman"/>
                <a:cs typeface="Times New Roman"/>
              </a:rPr>
              <a:t>．人工放射性同位素放出的能量</a:t>
            </a:r>
            <a:endParaRPr lang="zh-CN" altLang="zh-CN" sz="1050" kern="100" dirty="0">
              <a:cs typeface="Courier New"/>
            </a:endParaRPr>
          </a:p>
          <a:p>
            <a:pPr marL="452438" indent="0" algn="just">
              <a:lnSpc>
                <a:spcPct val="140000"/>
              </a:lnSpc>
              <a:tabLst>
                <a:tab pos="2700338" algn="l"/>
                <a:tab pos="5580063" algn="l"/>
                <a:tab pos="9863138" algn="l"/>
              </a:tabLst>
            </a:pPr>
            <a:r>
              <a:rPr lang="en-US" altLang="zh-CN" b="1" kern="100" dirty="0">
                <a:latin typeface="Times New Roman"/>
                <a:cs typeface="Courier New"/>
              </a:rPr>
              <a:t>C</a:t>
            </a:r>
            <a:r>
              <a:rPr lang="zh-CN" altLang="zh-CN" b="1" kern="100" dirty="0">
                <a:latin typeface="Times New Roman"/>
                <a:cs typeface="Times New Roman"/>
              </a:rPr>
              <a:t>．重核裂变放出的能量</a:t>
            </a:r>
            <a:endParaRPr lang="zh-CN" altLang="zh-CN" sz="1050" kern="100" dirty="0">
              <a:cs typeface="Courier New"/>
            </a:endParaRPr>
          </a:p>
          <a:p>
            <a:pPr marL="452438" indent="0" algn="just">
              <a:lnSpc>
                <a:spcPct val="140000"/>
              </a:lnSpc>
              <a:tabLst>
                <a:tab pos="2700338" algn="l"/>
                <a:tab pos="5580063" algn="l"/>
                <a:tab pos="9863138" algn="l"/>
              </a:tabLst>
            </a:pPr>
            <a:r>
              <a:rPr lang="en-US" altLang="zh-CN" b="1" kern="100" dirty="0">
                <a:latin typeface="Times New Roman"/>
                <a:cs typeface="Courier New"/>
              </a:rPr>
              <a:t>D</a:t>
            </a:r>
            <a:r>
              <a:rPr lang="zh-CN" altLang="zh-CN" b="1" kern="100" dirty="0">
                <a:latin typeface="Times New Roman"/>
                <a:cs typeface="Times New Roman"/>
              </a:rPr>
              <a:t>．化学反应放出的能量</a:t>
            </a:r>
            <a:endParaRPr lang="zh-CN" altLang="zh-CN" sz="1050" kern="100" dirty="0">
              <a:cs typeface="Courier New"/>
            </a:endParaRPr>
          </a:p>
          <a:p>
            <a:pPr marL="452438" indent="0" algn="just">
              <a:lnSpc>
                <a:spcPct val="140000"/>
              </a:lnSpc>
              <a:tabLst>
                <a:tab pos="2700338" algn="l"/>
                <a:tab pos="5580063" algn="l"/>
                <a:tab pos="9863138"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现</a:t>
            </a:r>
            <a:r>
              <a:rPr lang="zh-CN" altLang="zh-CN" b="1" kern="100" dirty="0">
                <a:latin typeface="Times New Roman"/>
                <a:ea typeface="楷体_GB2312"/>
                <a:cs typeface="Times New Roman"/>
              </a:rPr>
              <a:t>在核电站所用原料主要是铀，利用铀裂变放出的核能发电，故</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项正确</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52438" indent="0" algn="just">
              <a:lnSpc>
                <a:spcPct val="140000"/>
              </a:lnSpc>
              <a:tabLst>
                <a:tab pos="2700338" algn="l"/>
                <a:tab pos="5580063" algn="l"/>
                <a:tab pos="9863138" algn="l"/>
              </a:tabLst>
            </a:pPr>
            <a:r>
              <a:rPr lang="zh-CN" altLang="zh-CN" b="1" kern="100" dirty="0">
                <a:solidFill>
                  <a:srgbClr val="FF0000"/>
                </a:solidFill>
                <a:latin typeface="Times New Roman"/>
                <a:ea typeface="黑体"/>
                <a:cs typeface="Times New Roman"/>
              </a:rPr>
              <a:t>答案：</a:t>
            </a:r>
            <a:r>
              <a:rPr lang="en-US" altLang="zh-CN" sz="2200" b="1" kern="100" dirty="0">
                <a:solidFill>
                  <a:prstClr val="black"/>
                </a:solidFill>
                <a:latin typeface="Times New Roman"/>
                <a:ea typeface="楷体_GB2312"/>
                <a:cs typeface="Courier New"/>
              </a:rPr>
              <a:t>C</a:t>
            </a:r>
            <a:endParaRPr lang="en-US" altLang="zh-CN" b="1" kern="100" dirty="0" smtClean="0">
              <a:latin typeface="Times New Roman"/>
              <a:ea typeface="楷体_GB2312"/>
              <a:cs typeface="Times New Roman"/>
            </a:endParaRPr>
          </a:p>
          <a:p>
            <a:pPr marL="452438" indent="0" algn="just">
              <a:lnSpc>
                <a:spcPct val="140000"/>
              </a:lnSpc>
              <a:tabLst>
                <a:tab pos="2700338" algn="l"/>
                <a:tab pos="5580063" algn="l"/>
                <a:tab pos="9863138" algn="l"/>
              </a:tabLst>
            </a:pPr>
            <a:endParaRPr lang="zh-CN" altLang="zh-CN" sz="1050" kern="100" dirty="0">
              <a:cs typeface="Courier New"/>
            </a:endParaRPr>
          </a:p>
          <a:p>
            <a:pPr marL="452438" indent="0">
              <a:lnSpc>
                <a:spcPct val="140000"/>
              </a:lnSpc>
              <a:tabLst>
                <a:tab pos="2700338" algn="l"/>
                <a:tab pos="5580063" algn="l"/>
                <a:tab pos="9863138" algn="l"/>
              </a:tabLst>
            </a:pPr>
            <a:endParaRPr lang="zh-CN" altLang="en-US" dirty="0"/>
          </a:p>
        </p:txBody>
      </p:sp>
      <p:sp>
        <p:nvSpPr>
          <p:cNvPr id="4" name="矩形 3"/>
          <p:cNvSpPr/>
          <p:nvPr/>
        </p:nvSpPr>
        <p:spPr>
          <a:xfrm>
            <a:off x="10706099" y="735087"/>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5" name="矩形 4"/>
          <p:cNvSpPr/>
          <p:nvPr/>
        </p:nvSpPr>
        <p:spPr>
          <a:xfrm>
            <a:off x="10778107" y="1311151"/>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6" name="矩形 5"/>
          <p:cNvSpPr/>
          <p:nvPr/>
        </p:nvSpPr>
        <p:spPr>
          <a:xfrm>
            <a:off x="10737793" y="1887215"/>
            <a:ext cx="494046" cy="461665"/>
          </a:xfrm>
          <a:prstGeom prst="rect">
            <a:avLst/>
          </a:prstGeom>
        </p:spPr>
        <p:txBody>
          <a:bodyPr wrap="none">
            <a:spAutoFit/>
          </a:bodyPr>
          <a:lstStyle/>
          <a:p>
            <a:r>
              <a:rPr lang="en-US" altLang="zh-CN" sz="2400" b="1" kern="100" dirty="0">
                <a:solidFill>
                  <a:srgbClr val="FF0000"/>
                </a:solidFill>
                <a:cs typeface="Times New Roman"/>
              </a:rPr>
              <a:t>×</a:t>
            </a:r>
            <a:endParaRPr lang="zh-CN" altLang="en-US" dirty="0">
              <a:solidFill>
                <a:srgbClr val="FF0000"/>
              </a:solidFill>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10" end="10"/>
                                            </p:txEl>
                                          </p:spTgt>
                                        </p:tgtEl>
                                        <p:attrNameLst>
                                          <p:attrName>style.visibility</p:attrName>
                                        </p:attrNameLst>
                                      </p:cBhvr>
                                      <p:to>
                                        <p:strVal val="visible"/>
                                      </p:to>
                                    </p:set>
                                    <p:animEffect transition="in" filter="randombar(horizontal)">
                                      <p:cBhvr>
                                        <p:cTn id="22" dur="500"/>
                                        <p:tgtEl>
                                          <p:spTgt spid="2">
                                            <p:txEl>
                                              <p:pRg st="10" end="1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
                                            <p:txEl>
                                              <p:pRg st="11" end="11"/>
                                            </p:txEl>
                                          </p:spTgt>
                                        </p:tgtEl>
                                        <p:attrNameLst>
                                          <p:attrName>style.visibility</p:attrName>
                                        </p:attrNameLst>
                                      </p:cBhvr>
                                      <p:to>
                                        <p:strVal val="visible"/>
                                      </p:to>
                                    </p:set>
                                    <p:animEffect transition="in" filter="randombar(horizontal)">
                                      <p:cBhvr>
                                        <p:cTn id="27"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364</TotalTime>
  <Words>2771</Words>
  <Application>Microsoft Office PowerPoint</Application>
  <PresentationFormat>自定义</PresentationFormat>
  <Paragraphs>203</Paragraphs>
  <Slides>51</Slides>
  <Notes>1</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51</vt:i4>
      </vt:variant>
    </vt:vector>
  </HeadingPairs>
  <TitlesOfParts>
    <vt:vector size="53" baseType="lpstr">
      <vt:lpstr>Office 主题​​</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59</cp:revision>
  <dcterms:created xsi:type="dcterms:W3CDTF">2021-04-02T06:41:31Z</dcterms:created>
  <dcterms:modified xsi:type="dcterms:W3CDTF">2026-01-28T01:33:59Z</dcterms:modified>
</cp:coreProperties>
</file>