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0" r:id="rId2"/>
    <p:sldId id="266" r:id="rId3"/>
    <p:sldId id="267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16" r:id="rId18"/>
    <p:sldId id="317" r:id="rId19"/>
    <p:sldId id="315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288" r:id="rId33"/>
    <p:sldId id="287" r:id="rId34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07" autoAdjust="0"/>
  </p:normalViewPr>
  <p:slideViewPr>
    <p:cSldViewPr>
      <p:cViewPr varScale="1">
        <p:scale>
          <a:sx n="81" d="100"/>
          <a:sy n="81" d="100"/>
        </p:scale>
        <p:origin x="-378" y="-96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96" y="86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07C53-A15A-4DEC-9E72-8BEB40FDE1C2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1EF30-7B0C-4F2D-A5CA-1454F4965A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86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96752"/>
            <a:ext cx="10975658" cy="4464498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+mj-ea"/>
                <a:ea typeface="+mj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2024-10-17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0.emf"/><Relationship Id="rId4" Type="http://schemas.openxmlformats.org/officeDocument/2006/relationships/package" Target="../embeddings/Microsoft_Word_Document888888.doc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emf"/><Relationship Id="rId4" Type="http://schemas.openxmlformats.org/officeDocument/2006/relationships/package" Target="../embeddings/Microsoft_Word_Document999999.doc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&#26131;&#38169;&#35686;&#31034;2.ti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3.emf"/><Relationship Id="rId4" Type="http://schemas.openxmlformats.org/officeDocument/2006/relationships/package" Target="../embeddings/Microsoft_Word_Document101010101010.doc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6.emf"/><Relationship Id="rId4" Type="http://schemas.openxmlformats.org/officeDocument/2006/relationships/package" Target="../embeddings/Microsoft_Word_Document111111111111.docx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oleObject" Target="../embeddings/oleObject12.bin"/><Relationship Id="rId7" Type="http://schemas.openxmlformats.org/officeDocument/2006/relationships/package" Target="../embeddings/Microsoft_Word_Document131313131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7.emf"/><Relationship Id="rId4" Type="http://schemas.openxmlformats.org/officeDocument/2006/relationships/package" Target="../embeddings/Microsoft_Word_Document131212121212.docx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9.emf"/><Relationship Id="rId4" Type="http://schemas.openxmlformats.org/officeDocument/2006/relationships/package" Target="../embeddings/Microsoft_Word_Document141414141414.docx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3.emf"/><Relationship Id="rId3" Type="http://schemas.openxmlformats.org/officeDocument/2006/relationships/image" Target="../media/image4.png"/><Relationship Id="rId7" Type="http://schemas.openxmlformats.org/officeDocument/2006/relationships/image" Target="../media/image1.emf"/><Relationship Id="rId12" Type="http://schemas.openxmlformats.org/officeDocument/2006/relationships/package" Target="../embeddings/Microsoft_Word_Document33333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111111.docx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.emf"/><Relationship Id="rId4" Type="http://schemas.openxmlformats.org/officeDocument/2006/relationships/image" Target="&#26032;&#35838;&#31243;&#23398;&#26696;1&#33258;&#23398;&#26032;&#25945;&#26448;.TIF" TargetMode="External"/><Relationship Id="rId9" Type="http://schemas.openxmlformats.org/officeDocument/2006/relationships/package" Target="../embeddings/Microsoft_Word_Document222222.docx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0.emf"/><Relationship Id="rId4" Type="http://schemas.openxmlformats.org/officeDocument/2006/relationships/package" Target="../embeddings/Microsoft_Word_Document151515151515.docx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1.emf"/><Relationship Id="rId4" Type="http://schemas.openxmlformats.org/officeDocument/2006/relationships/package" Target="../embeddings/Microsoft_Word_Document161616161616.docx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&#35299;&#39064;&#38182;&#22218;2.tif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image" Target="../media/image25.png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package" Target="../embeddings/Microsoft_Word_Document181818181717.docx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4.emf"/><Relationship Id="rId4" Type="http://schemas.openxmlformats.org/officeDocument/2006/relationships/image" Target="&#26032;&#35838;&#31243;&#23398;&#26696;3&#22521;&#20248;&#39640;&#32032;&#20859;.TIF" TargetMode="External"/><Relationship Id="rId9" Type="http://schemas.openxmlformats.org/officeDocument/2006/relationships/package" Target="../embeddings/Microsoft_Word_Document1818.doc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444444.docx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77;&#20876;\20XWL5-19.TIF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7.emf"/><Relationship Id="rId4" Type="http://schemas.openxmlformats.org/officeDocument/2006/relationships/package" Target="../embeddings/Microsoft_Word_Document191919191919.docx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1313;&#19971;&#65289;%20%20&#25918;&#23556;&#24615;&#21516;&#20301;&#32032;.DOC" TargetMode="Externa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Word_Document555555.docx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package" Target="../embeddings/Microsoft_Word_Document666666.docx"/><Relationship Id="rId5" Type="http://schemas.openxmlformats.org/officeDocument/2006/relationships/oleObject" Target="../embeddings/oleObject6.bin"/><Relationship Id="rId4" Type="http://schemas.openxmlformats.org/officeDocument/2006/relationships/image" Target="&#26032;&#35838;&#31243;&#23398;&#26696;2&#25506;&#31350;&#26032;&#30693;&#33021;.TI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Word_Document777777.docx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812656"/>
            <a:ext cx="10975658" cy="4464498"/>
          </a:xfrm>
        </p:spPr>
        <p:txBody>
          <a:bodyPr/>
          <a:lstStyle/>
          <a:p>
            <a:pPr indent="0" algn="ctr">
              <a:tabLst>
                <a:tab pos="2700655" algn="l"/>
                <a:tab pos="5581015" algn="l"/>
              </a:tabLst>
            </a:pPr>
            <a:r>
              <a:rPr lang="zh-CN" altLang="zh-CN" sz="2800" b="1" kern="100" dirty="0">
                <a:solidFill>
                  <a:srgbClr val="0000FF"/>
                </a:solidFill>
                <a:latin typeface="Times New Roman"/>
                <a:cs typeface="Times New Roman"/>
              </a:rPr>
              <a:t>第四节　放射性同位素</a:t>
            </a:r>
            <a:endParaRPr lang="zh-CN" altLang="zh-CN" sz="2800" kern="100" dirty="0">
              <a:solidFill>
                <a:srgbClr val="0000FF"/>
              </a:solidFill>
              <a:cs typeface="Courier New"/>
            </a:endParaRPr>
          </a:p>
          <a:p>
            <a:pPr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 smtClean="0">
                <a:latin typeface="Times New Roman"/>
                <a:ea typeface="黑体"/>
                <a:cs typeface="Times New Roman"/>
              </a:rPr>
              <a:t>    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核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心素养点击</a:t>
            </a:r>
            <a:r>
              <a:rPr lang="en-US" altLang="zh-CN" b="1" kern="100" dirty="0">
                <a:latin typeface="Times New Roman"/>
                <a:cs typeface="Courier New"/>
              </a:rPr>
              <a:t> </a:t>
            </a:r>
            <a:endParaRPr lang="zh-CN" altLang="zh-CN" sz="1050" kern="100" dirty="0">
              <a:cs typeface="Courier New"/>
            </a:endParaRPr>
          </a:p>
          <a:p>
            <a:pPr indent="0"/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309291"/>
              </p:ext>
            </p:extLst>
          </p:nvPr>
        </p:nvGraphicFramePr>
        <p:xfrm>
          <a:off x="1159477" y="2180808"/>
          <a:ext cx="9577064" cy="3840480"/>
        </p:xfrm>
        <a:graphic>
          <a:graphicData uri="http://schemas.openxmlformats.org/drawingml/2006/table">
            <a:tbl>
              <a:tblPr/>
              <a:tblGrid>
                <a:gridCol w="1558925"/>
                <a:gridCol w="8018139"/>
              </a:tblGrid>
              <a:tr h="7785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物理观念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(1)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了解放射性同位素的发现过程。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(2)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知道放射性同位素的应用。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(3)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知道射线的危害及防护。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科学思维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分析放射性元素的实际应用问题。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科学探究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探究三种射线的穿透能力。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科学态度与责任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正确认识、放射性同位素的应用给人类带来的成就和危害。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00913"/>
              </p:ext>
            </p:extLst>
          </p:nvPr>
        </p:nvGraphicFramePr>
        <p:xfrm>
          <a:off x="841003" y="980728"/>
          <a:ext cx="10367962" cy="474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文档" r:id="rId4" imgW="10367808" imgH="4742476" progId="Word.Document.12">
                  <p:embed/>
                </p:oleObj>
              </mc:Choice>
              <mc:Fallback>
                <p:oleObj name="文档" r:id="rId4" imgW="10367808" imgH="474247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1003" y="980728"/>
                        <a:ext cx="10367962" cy="4741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2284431"/>
              </p:ext>
            </p:extLst>
          </p:nvPr>
        </p:nvGraphicFramePr>
        <p:xfrm>
          <a:off x="626169" y="1573087"/>
          <a:ext cx="10367962" cy="363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文档" r:id="rId4" imgW="10367808" imgH="3633163" progId="Word.Document.12">
                  <p:embed/>
                </p:oleObj>
              </mc:Choice>
              <mc:Fallback>
                <p:oleObj name="文档" r:id="rId4" imgW="10367808" imgH="363316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6169" y="1573087"/>
                        <a:ext cx="10367962" cy="3633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129035" y="5085184"/>
            <a:ext cx="2351926" cy="559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  <a:tab pos="5581015" algn="l"/>
              </a:tabLst>
            </a:pPr>
            <a:r>
              <a:rPr lang="en-US" altLang="zh-CN" sz="2400" b="1" kern="100" dirty="0">
                <a:solidFill>
                  <a:srgbClr val="FF0000"/>
                </a:solidFill>
                <a:latin typeface="IPAPANNEW"/>
                <a:cs typeface="Times New Roman"/>
              </a:rPr>
              <a:t>[</a:t>
            </a:r>
            <a:r>
              <a:rPr lang="zh-CN" altLang="zh-CN" sz="2400" b="1" kern="100" dirty="0">
                <a:solidFill>
                  <a:srgbClr val="FF0000"/>
                </a:solidFill>
                <a:latin typeface="IPAPANNEW"/>
                <a:cs typeface="Times New Roman"/>
              </a:rPr>
              <a:t>答案</a:t>
            </a:r>
            <a:r>
              <a:rPr lang="en-US" altLang="zh-CN" sz="2400" b="1" kern="100" dirty="0">
                <a:solidFill>
                  <a:srgbClr val="FF0000"/>
                </a:solidFill>
                <a:latin typeface="IPAPANNEW"/>
                <a:cs typeface="Times New Roman"/>
              </a:rPr>
              <a:t>]</a:t>
            </a:r>
            <a:r>
              <a:rPr lang="zh-CN" altLang="zh-CN" sz="2400" b="1" kern="100" dirty="0">
                <a:latin typeface="Times New Roman"/>
                <a:cs typeface="Times New Roman"/>
              </a:rPr>
              <a:t>　见解析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844824"/>
            <a:ext cx="10975658" cy="3744416"/>
          </a:xfrm>
        </p:spPr>
        <p:txBody>
          <a:bodyPr/>
          <a:lstStyle/>
          <a:p>
            <a:pPr indent="612140" algn="ctr"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写核反应方程时应注意以下三点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核反应过程一般都是不可逆的，核反应方程不能用等号连接，只能用单箭头表示反应方向。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核反应方程应以实验事实为基础，不能凭空杜撰。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核反应过程和衰变现象都遵循电荷数和质量数守恒。质量数守恒不是质量守恒，核反应过程中一般会发生质量的变化。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8194" name="Picture 2" descr="易错警示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95" y="1412776"/>
            <a:ext cx="1800200" cy="4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764704"/>
            <a:ext cx="10975658" cy="4464498"/>
          </a:xfrm>
        </p:spPr>
        <p:txBody>
          <a:bodyPr/>
          <a:lstStyle/>
          <a:p>
            <a:pPr marL="452438" indent="-452438" algn="ctr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．用中子轰击铝</a:t>
            </a:r>
            <a:r>
              <a:rPr lang="en-US" altLang="zh-CN" b="1" kern="100" dirty="0">
                <a:latin typeface="Times New Roman"/>
                <a:cs typeface="Courier New"/>
              </a:rPr>
              <a:t>27</a:t>
            </a:r>
            <a:r>
              <a:rPr lang="zh-CN" altLang="zh-CN" b="1" kern="100" dirty="0">
                <a:latin typeface="Times New Roman"/>
                <a:cs typeface="Times New Roman"/>
              </a:rPr>
              <a:t>，产生钠</a:t>
            </a:r>
            <a:r>
              <a:rPr lang="en-US" altLang="zh-CN" b="1" kern="100" dirty="0">
                <a:latin typeface="Times New Roman"/>
                <a:cs typeface="Courier New"/>
              </a:rPr>
              <a:t>24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粒子，钠</a:t>
            </a:r>
            <a:r>
              <a:rPr lang="en-US" altLang="zh-CN" b="1" kern="100" dirty="0">
                <a:latin typeface="Times New Roman"/>
                <a:cs typeface="Courier New"/>
              </a:rPr>
              <a:t>24</a:t>
            </a:r>
            <a:r>
              <a:rPr lang="zh-CN" altLang="zh-CN" b="1" kern="100" dirty="0">
                <a:latin typeface="Times New Roman"/>
                <a:cs typeface="Times New Roman"/>
              </a:rPr>
              <a:t>具有放射性，它衰变后变成镁</a:t>
            </a:r>
            <a:r>
              <a:rPr lang="en-US" altLang="zh-CN" b="1" kern="100" dirty="0">
                <a:latin typeface="Times New Roman"/>
                <a:cs typeface="Courier New"/>
              </a:rPr>
              <a:t>24</a:t>
            </a:r>
            <a:r>
              <a:rPr lang="zh-CN" altLang="zh-CN" b="1" kern="100" dirty="0">
                <a:latin typeface="Times New Roman"/>
                <a:cs typeface="Times New Roman"/>
              </a:rPr>
              <a:t>，则</a:t>
            </a:r>
            <a:r>
              <a:rPr lang="en-US" altLang="zh-CN" b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粒子和钠的衰变过程分别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2700655" algn="l"/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	A</a:t>
            </a:r>
            <a:r>
              <a:rPr lang="zh-CN" altLang="zh-CN" b="1" kern="100" dirty="0">
                <a:latin typeface="Times New Roman"/>
                <a:cs typeface="Times New Roman"/>
              </a:rPr>
              <a:t>．质子、</a:t>
            </a:r>
            <a:r>
              <a:rPr lang="en-US" altLang="zh-CN" b="1" kern="100" dirty="0">
                <a:latin typeface="Times New Roman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cs typeface="Times New Roman"/>
              </a:rPr>
              <a:t>衰变　　　　　</a:t>
            </a:r>
            <a:r>
              <a:rPr lang="en-US" altLang="zh-CN" b="1" kern="100" dirty="0">
                <a:latin typeface="Times New Roman"/>
                <a:cs typeface="Courier New"/>
              </a:rPr>
              <a:t>	B</a:t>
            </a:r>
            <a:r>
              <a:rPr lang="zh-CN" altLang="zh-CN" b="1" kern="100" dirty="0">
                <a:latin typeface="Times New Roman"/>
                <a:cs typeface="Times New Roman"/>
              </a:rPr>
              <a:t>．电子、</a:t>
            </a:r>
            <a:r>
              <a:rPr lang="en-US" altLang="zh-CN" b="1" kern="100" dirty="0">
                <a:latin typeface="Times New Roman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cs typeface="Times New Roman"/>
              </a:rPr>
              <a:t>衰变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tabLst>
                <a:tab pos="2700655" algn="l"/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	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cs typeface="Times New Roman"/>
              </a:rPr>
              <a:t>粒子、</a:t>
            </a:r>
            <a:r>
              <a:rPr lang="en-US" altLang="zh-CN" b="1" kern="100" dirty="0" smtClean="0">
                <a:latin typeface="Times New Roman"/>
                <a:cs typeface="Courier New"/>
              </a:rPr>
              <a:t>β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衰</a:t>
            </a:r>
            <a:r>
              <a:rPr lang="zh-CN" altLang="zh-CN" b="1" kern="100" dirty="0">
                <a:latin typeface="Times New Roman"/>
                <a:cs typeface="Times New Roman"/>
              </a:rPr>
              <a:t>变</a:t>
            </a:r>
            <a:r>
              <a:rPr lang="en-US" altLang="zh-CN" b="1" kern="100" dirty="0">
                <a:latin typeface="Times New Roman"/>
                <a:cs typeface="Courier New"/>
              </a:rPr>
              <a:t> 	D</a:t>
            </a:r>
            <a:r>
              <a:rPr lang="zh-CN" altLang="zh-CN" b="1" kern="100" dirty="0">
                <a:latin typeface="Times New Roman"/>
                <a:cs typeface="Times New Roman"/>
              </a:rPr>
              <a:t>．正电子、</a:t>
            </a:r>
            <a:r>
              <a:rPr lang="en-US" altLang="zh-CN" b="1" kern="100" dirty="0">
                <a:latin typeface="Times New Roman"/>
                <a:cs typeface="Courier New"/>
              </a:rPr>
              <a:t>β</a:t>
            </a:r>
            <a:r>
              <a:rPr lang="zh-CN" altLang="zh-CN" b="1" kern="100" dirty="0">
                <a:latin typeface="Times New Roman"/>
                <a:cs typeface="Times New Roman"/>
              </a:rPr>
              <a:t>衰变</a:t>
            </a:r>
            <a:endParaRPr lang="zh-CN" altLang="zh-CN" sz="1050" kern="100" dirty="0">
              <a:cs typeface="Courier New"/>
            </a:endParaRPr>
          </a:p>
          <a:p>
            <a:pPr marL="452438" indent="-452438"/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609133"/>
              </p:ext>
            </p:extLst>
          </p:nvPr>
        </p:nvGraphicFramePr>
        <p:xfrm>
          <a:off x="942205" y="3939977"/>
          <a:ext cx="10267950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文档" r:id="rId4" imgW="10687576" imgH="1871651" progId="Word.Document.12">
                  <p:embed/>
                </p:oleObj>
              </mc:Choice>
              <mc:Fallback>
                <p:oleObj name="文档" r:id="rId4" imgW="10687576" imgH="18716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2205" y="3939977"/>
                        <a:ext cx="10267950" cy="1785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913011" y="5733256"/>
            <a:ext cx="16450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ea typeface="楷体_GB2312"/>
              </a:rPr>
              <a:t>C</a:t>
            </a:r>
            <a:r>
              <a:rPr lang="zh-CN" altLang="zh-CN" sz="2400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754" y="3364628"/>
            <a:ext cx="9415353" cy="2697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489075" y="6176888"/>
            <a:ext cx="1540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</a:t>
            </a:r>
            <a:r>
              <a:rPr lang="zh-CN" altLang="zh-CN" sz="2400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en-US" altLang="zh-CN" sz="2400" b="1" kern="100" dirty="0" smtClean="0">
                <a:latin typeface="Times New Roman"/>
                <a:ea typeface="楷体_GB2312"/>
              </a:rPr>
              <a:t>BD</a:t>
            </a:r>
            <a:endParaRPr lang="zh-CN" altLang="en-US" sz="24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43" y="404664"/>
            <a:ext cx="7155923" cy="2921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428678"/>
              </p:ext>
            </p:extLst>
          </p:nvPr>
        </p:nvGraphicFramePr>
        <p:xfrm>
          <a:off x="1126479" y="1700808"/>
          <a:ext cx="10299700" cy="349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1" name="文档" r:id="rId4" imgW="10367808" imgH="3527703" progId="Word.Document.12">
                  <p:embed/>
                </p:oleObj>
              </mc:Choice>
              <mc:Fallback>
                <p:oleObj name="文档" r:id="rId4" imgW="10367808" imgH="352770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26479" y="1700808"/>
                        <a:ext cx="10299700" cy="3498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129035" y="4725144"/>
            <a:ext cx="18678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ea typeface="楷体_GB2312"/>
              </a:rPr>
              <a:t>AC</a:t>
            </a:r>
            <a:r>
              <a:rPr lang="zh-CN" altLang="zh-CN" sz="2400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679719"/>
              </p:ext>
            </p:extLst>
          </p:nvPr>
        </p:nvGraphicFramePr>
        <p:xfrm>
          <a:off x="1052883" y="3183359"/>
          <a:ext cx="10301288" cy="294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" name="文档" r:id="rId4" imgW="10367808" imgH="2964048" progId="Word.Document.12">
                  <p:embed/>
                </p:oleObj>
              </mc:Choice>
              <mc:Fallback>
                <p:oleObj name="文档" r:id="rId4" imgW="10367808" imgH="296404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52883" y="3183359"/>
                        <a:ext cx="10301288" cy="2943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1007041" y="6135687"/>
            <a:ext cx="1850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ea typeface="楷体_GB2312"/>
              </a:rPr>
              <a:t>BD</a:t>
            </a:r>
            <a:r>
              <a:rPr lang="zh-CN" altLang="zh-CN" sz="2400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en-US" sz="2400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931388"/>
              </p:ext>
            </p:extLst>
          </p:nvPr>
        </p:nvGraphicFramePr>
        <p:xfrm>
          <a:off x="552971" y="332656"/>
          <a:ext cx="10790237" cy="380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6" name="文档" r:id="rId7" imgW="10782535" imgH="3810145" progId="Word.Document.12">
                  <p:embed/>
                </p:oleObj>
              </mc:Choice>
              <mc:Fallback>
                <p:oleObj name="文档" r:id="rId7" imgW="10782535" imgH="381014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52971" y="332656"/>
                        <a:ext cx="10790237" cy="3803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620688"/>
            <a:ext cx="10975658" cy="6120682"/>
          </a:xfrm>
        </p:spPr>
        <p:txBody>
          <a:bodyPr>
            <a:normAutofit/>
          </a:bodyPr>
          <a:lstStyle/>
          <a:p>
            <a:pPr marL="450850" indent="-450850" algn="just"/>
            <a:r>
              <a:rPr lang="en-US" altLang="zh-CN" b="1" kern="100" dirty="0">
                <a:latin typeface="Times New Roman"/>
                <a:cs typeface="Courier New"/>
              </a:rPr>
              <a:t>4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．上</a:t>
            </a:r>
            <a:r>
              <a:rPr lang="zh-CN" altLang="zh-CN" b="1" kern="100" dirty="0">
                <a:latin typeface="Times New Roman"/>
                <a:cs typeface="Times New Roman"/>
              </a:rPr>
              <a:t>世纪四十年代初，我国科学家王淦昌先生首先提出证明中微子存在的实验方案：如果静止原子核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4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7</a:t>
            </a:r>
            <a:r>
              <a:rPr lang="en-US" altLang="zh-CN" b="1" kern="100" dirty="0">
                <a:latin typeface="Times New Roman"/>
                <a:cs typeface="Courier New"/>
              </a:rPr>
              <a:t>Be</a:t>
            </a:r>
            <a:r>
              <a:rPr lang="zh-CN" altLang="zh-CN" b="1" kern="100" dirty="0">
                <a:latin typeface="Times New Roman"/>
                <a:cs typeface="Times New Roman"/>
              </a:rPr>
              <a:t>俘获核外</a:t>
            </a:r>
            <a:r>
              <a:rPr lang="en-US" altLang="zh-CN" b="1" kern="100" dirty="0">
                <a:latin typeface="Times New Roman"/>
                <a:cs typeface="Courier New"/>
              </a:rPr>
              <a:t>K</a:t>
            </a:r>
            <a:r>
              <a:rPr lang="zh-CN" altLang="zh-CN" b="1" kern="100" dirty="0">
                <a:latin typeface="Times New Roman"/>
                <a:cs typeface="Times New Roman"/>
              </a:rPr>
              <a:t>层电子</a:t>
            </a:r>
            <a:r>
              <a:rPr lang="en-US" altLang="zh-CN" b="1" kern="100" dirty="0">
                <a:latin typeface="Times New Roman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cs typeface="Times New Roman"/>
              </a:rPr>
              <a:t>，可生成一个新原子核</a:t>
            </a:r>
            <a:r>
              <a:rPr lang="en-US" altLang="zh-CN" b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，并放出中微子</a:t>
            </a:r>
            <a:r>
              <a:rPr lang="en-US" altLang="zh-CN" b="1" kern="100" dirty="0">
                <a:latin typeface="Times New Roman"/>
                <a:cs typeface="Courier New"/>
              </a:rPr>
              <a:t>ν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cs typeface="Times New Roman"/>
              </a:rPr>
              <a:t>，即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4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7</a:t>
            </a:r>
            <a:r>
              <a:rPr lang="en-US" altLang="zh-CN" b="1" kern="100" dirty="0">
                <a:latin typeface="Times New Roman"/>
                <a:cs typeface="Courier New"/>
              </a:rPr>
              <a:t>Be</a:t>
            </a:r>
            <a:r>
              <a:rPr lang="zh-CN" altLang="zh-CN" b="1" kern="100" dirty="0">
                <a:latin typeface="Times New Roman"/>
                <a:cs typeface="Times New Roman"/>
              </a:rPr>
              <a:t>＋</a:t>
            </a:r>
            <a:r>
              <a:rPr lang="zh-CN" altLang="zh-CN" b="1" kern="100" baseline="30000" dirty="0">
                <a:latin typeface="Times New Roman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baseline="-25000" dirty="0">
                <a:latin typeface="Times New Roman"/>
                <a:cs typeface="Times New Roman"/>
              </a:rPr>
              <a:t>－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en-US" altLang="zh-CN" b="1" kern="100" dirty="0">
                <a:latin typeface="Times New Roman"/>
                <a:cs typeface="Courier New"/>
              </a:rPr>
              <a:t>e</a:t>
            </a:r>
            <a:r>
              <a:rPr lang="en-US" altLang="zh-CN" b="1" kern="100" dirty="0">
                <a:cs typeface="Times New Roman"/>
              </a:rPr>
              <a:t>→</a:t>
            </a:r>
            <a:r>
              <a:rPr lang="en-US" altLang="zh-CN" b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＋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0</a:t>
            </a:r>
            <a:r>
              <a:rPr lang="en-US" altLang="zh-CN" b="1" kern="100" dirty="0">
                <a:latin typeface="Times New Roman"/>
                <a:cs typeface="Courier New"/>
              </a:rPr>
              <a:t>ν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cs typeface="Times New Roman"/>
              </a:rPr>
              <a:t>。根据核反应后原子核</a:t>
            </a:r>
            <a:r>
              <a:rPr lang="en-US" altLang="zh-CN" b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的动能和动量，可以间接测量中微子的能量和动量，进而确定中微子的存在。下列说法正确的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kern="100" dirty="0">
              <a:cs typeface="Courier New"/>
            </a:endParaRPr>
          </a:p>
          <a:p>
            <a:pPr marL="450850" indent="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．原子核</a:t>
            </a:r>
            <a:r>
              <a:rPr lang="en-US" altLang="zh-CN" b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是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3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7</a:t>
            </a:r>
            <a:r>
              <a:rPr lang="en-US" altLang="zh-CN" b="1" kern="100" dirty="0">
                <a:latin typeface="Times New Roman"/>
                <a:cs typeface="Courier New"/>
              </a:rPr>
              <a:t>Li</a:t>
            </a:r>
            <a:endParaRPr lang="zh-CN" altLang="zh-CN" kern="100" dirty="0">
              <a:cs typeface="Courier New"/>
            </a:endParaRPr>
          </a:p>
          <a:p>
            <a:pPr marL="450850" indent="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．核反应前后总质子数不变</a:t>
            </a:r>
            <a:endParaRPr lang="zh-CN" altLang="zh-CN" kern="100" dirty="0">
              <a:cs typeface="Courier New"/>
            </a:endParaRPr>
          </a:p>
          <a:p>
            <a:pPr marL="450850" indent="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．核反应前后总质量数不同</a:t>
            </a:r>
            <a:endParaRPr lang="zh-CN" altLang="zh-CN" kern="100" dirty="0">
              <a:cs typeface="Courier New"/>
            </a:endParaRPr>
          </a:p>
          <a:p>
            <a:pPr marL="450850" indent="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．中微子</a:t>
            </a:r>
            <a:r>
              <a:rPr lang="en-US" altLang="zh-CN" b="1" kern="100" dirty="0">
                <a:latin typeface="Times New Roman"/>
                <a:cs typeface="Courier New"/>
              </a:rPr>
              <a:t>ν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cs typeface="Times New Roman"/>
              </a:rPr>
              <a:t>的电荷量与电子的相同</a:t>
            </a:r>
            <a:endParaRPr lang="zh-CN" altLang="zh-CN" kern="100" dirty="0">
              <a:cs typeface="Courier New"/>
            </a:endParaRPr>
          </a:p>
          <a:p>
            <a:pPr marL="450850" indent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2319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2529" y="1988840"/>
            <a:ext cx="10975658" cy="3456384"/>
          </a:xfrm>
        </p:spPr>
        <p:txBody>
          <a:bodyPr/>
          <a:lstStyle/>
          <a:p>
            <a:pPr indent="0" algn="just">
              <a:tabLst>
                <a:tab pos="270065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根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据质量数守恒和电荷数守恒，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的质量数为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7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，电荷数为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，可知原子核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是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3</a:t>
            </a:r>
            <a:r>
              <a:rPr lang="en-US" altLang="zh-CN" b="1" kern="100" baseline="30000" dirty="0">
                <a:latin typeface="Times New Roman"/>
                <a:ea typeface="楷体_GB2312"/>
                <a:cs typeface="Courier New"/>
              </a:rPr>
              <a:t>7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Li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错误；核反应方程为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4</a:t>
            </a:r>
            <a:r>
              <a:rPr lang="en-US" altLang="zh-CN" b="1" kern="100" baseline="30000" dirty="0">
                <a:latin typeface="Times New Roman"/>
                <a:ea typeface="楷体_GB2312"/>
                <a:cs typeface="Courier New"/>
              </a:rPr>
              <a:t>7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Be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＋</a:t>
            </a:r>
            <a:r>
              <a:rPr lang="zh-CN" altLang="zh-CN" b="1" kern="100" baseline="30000" dirty="0">
                <a:latin typeface="Times New Roman"/>
                <a:ea typeface="楷体_GB2312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baseline="-25000" dirty="0">
                <a:latin typeface="Times New Roman"/>
                <a:ea typeface="楷体_GB2312"/>
                <a:cs typeface="Times New Roman"/>
              </a:rPr>
              <a:t>－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e</a:t>
            </a:r>
            <a:r>
              <a:rPr lang="en-US" altLang="zh-CN" b="1" kern="100" dirty="0">
                <a:cs typeface="Times New Roman"/>
              </a:rPr>
              <a:t>→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3</a:t>
            </a:r>
            <a:r>
              <a:rPr lang="en-US" altLang="zh-CN" b="1" kern="100" baseline="30000" dirty="0">
                <a:latin typeface="Times New Roman"/>
                <a:ea typeface="楷体_GB2312"/>
                <a:cs typeface="Courier New"/>
              </a:rPr>
              <a:t>7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Li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＋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en-US" altLang="zh-CN" b="1" kern="100" baseline="30000" dirty="0">
                <a:latin typeface="Times New Roman"/>
                <a:ea typeface="楷体_GB2312"/>
                <a:cs typeface="Courier New"/>
              </a:rPr>
              <a:t>0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ν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，则反应前的总质子数为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4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，反应后的总质子数为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错误；中微子不带电，则中微子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ν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的电荷量与电子的不相同，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kern="100" dirty="0">
              <a:cs typeface="Courier New"/>
            </a:endParaRPr>
          </a:p>
          <a:p>
            <a:pPr indent="0"/>
            <a:r>
              <a:rPr lang="zh-CN" altLang="en-US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6878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686091"/>
              </p:ext>
            </p:extLst>
          </p:nvPr>
        </p:nvGraphicFramePr>
        <p:xfrm>
          <a:off x="768995" y="1052736"/>
          <a:ext cx="10301287" cy="385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3" name="文档" r:id="rId4" imgW="10367808" imgH="3887996" progId="Word.Document.12">
                  <p:embed/>
                </p:oleObj>
              </mc:Choice>
              <mc:Fallback>
                <p:oleObj name="文档" r:id="rId4" imgW="10367808" imgH="388799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8995" y="1052736"/>
                        <a:ext cx="10301287" cy="3856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359911" y="4941168"/>
            <a:ext cx="6825908" cy="5762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  <a:tab pos="5581015" algn="l"/>
              </a:tabLs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zh-CN" altLang="zh-CN" sz="2400" b="1" kern="100" dirty="0">
                <a:latin typeface="Times New Roman"/>
                <a:ea typeface="楷体_GB2312"/>
                <a:cs typeface="Times New Roman"/>
              </a:rPr>
              <a:t>利用放射性元素放出的</a:t>
            </a:r>
            <a:r>
              <a:rPr lang="en-US" altLang="zh-CN" sz="2400" b="1" kern="100" dirty="0">
                <a:latin typeface="Times New Roman"/>
                <a:ea typeface="楷体_GB2312"/>
                <a:cs typeface="Courier New"/>
              </a:rPr>
              <a:t>γ</a:t>
            </a:r>
            <a:r>
              <a:rPr lang="zh-CN" altLang="zh-CN" sz="2400" b="1" kern="100" dirty="0">
                <a:latin typeface="Times New Roman"/>
                <a:ea typeface="楷体_GB2312"/>
                <a:cs typeface="Times New Roman"/>
              </a:rPr>
              <a:t>射线杀死癌细胞。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411088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新课程学案1自学新教材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07" y="548680"/>
            <a:ext cx="5040560" cy="61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7918433"/>
              </p:ext>
            </p:extLst>
          </p:nvPr>
        </p:nvGraphicFramePr>
        <p:xfrm>
          <a:off x="630238" y="1412776"/>
          <a:ext cx="10499725" cy="403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文档" r:id="rId6" imgW="10934326" imgH="4205097" progId="Word.Document.12">
                  <p:embed/>
                </p:oleObj>
              </mc:Choice>
              <mc:Fallback>
                <p:oleObj name="文档" r:id="rId6" imgW="10934326" imgH="420509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0238" y="1412776"/>
                        <a:ext cx="10499725" cy="4035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2968558" y="246327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质子数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5161483" y="2420888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中子数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985019" y="3039343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同一位置</a:t>
            </a:r>
            <a:endParaRPr lang="zh-CN" altLang="en-US" sz="2400" dirty="0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1892605"/>
              </p:ext>
            </p:extLst>
          </p:nvPr>
        </p:nvGraphicFramePr>
        <p:xfrm>
          <a:off x="4513411" y="4149080"/>
          <a:ext cx="12192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文档" r:id="rId9" imgW="1238565" imgH="396388" progId="Word.Document.12">
                  <p:embed/>
                </p:oleObj>
              </mc:Choice>
              <mc:Fallback>
                <p:oleObj name="文档" r:id="rId9" imgW="1238565" imgH="39638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13411" y="4149080"/>
                        <a:ext cx="1219200" cy="388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024339"/>
              </p:ext>
            </p:extLst>
          </p:nvPr>
        </p:nvGraphicFramePr>
        <p:xfrm>
          <a:off x="7215410" y="4149080"/>
          <a:ext cx="1114425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文档" r:id="rId12" imgW="1132942" imgH="396388" progId="Word.Document.12">
                  <p:embed/>
                </p:oleObj>
              </mc:Choice>
              <mc:Fallback>
                <p:oleObj name="文档" r:id="rId12" imgW="1132942" imgH="39638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215410" y="4149080"/>
                        <a:ext cx="1114425" cy="388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/>
          <p:cNvSpPr/>
          <p:nvPr/>
        </p:nvSpPr>
        <p:spPr>
          <a:xfrm>
            <a:off x="3616630" y="472514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放射性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6947" y="620688"/>
            <a:ext cx="11377264" cy="5616624"/>
          </a:xfrm>
        </p:spPr>
        <p:txBody>
          <a:bodyPr>
            <a:normAutofit/>
          </a:bodyPr>
          <a:lstStyle/>
          <a:p>
            <a:pPr marL="360363" indent="-360363" algn="ctr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分类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可</a:t>
            </a:r>
            <a:r>
              <a:rPr lang="zh-CN" altLang="zh-CN" b="1" kern="100" dirty="0">
                <a:latin typeface="Times New Roman"/>
                <a:cs typeface="Times New Roman"/>
              </a:rPr>
              <a:t>分为天然放射性同位素和人工放射性同位素两种，天然放射性同位素不过</a:t>
            </a:r>
            <a:r>
              <a:rPr lang="en-US" altLang="zh-CN" b="1" kern="100" dirty="0">
                <a:latin typeface="Times New Roman"/>
                <a:cs typeface="Courier New"/>
              </a:rPr>
              <a:t>40</a:t>
            </a:r>
            <a:r>
              <a:rPr lang="zh-CN" altLang="zh-CN" b="1" kern="100" dirty="0">
                <a:latin typeface="Times New Roman"/>
                <a:cs typeface="Times New Roman"/>
              </a:rPr>
              <a:t>多种，而人工放射性同位素已达</a:t>
            </a:r>
            <a:r>
              <a:rPr lang="en-US" altLang="zh-CN" b="1" kern="100" dirty="0">
                <a:latin typeface="Times New Roman"/>
                <a:cs typeface="Courier New"/>
              </a:rPr>
              <a:t>1 000</a:t>
            </a:r>
            <a:r>
              <a:rPr lang="zh-CN" altLang="zh-CN" b="1" kern="100" dirty="0">
                <a:latin typeface="Times New Roman"/>
                <a:cs typeface="Times New Roman"/>
              </a:rPr>
              <a:t>多种，每种元素都有自己的放射性同位素。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人工放射性同位素的优点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放射强度容易控制。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可以制成各种所需的形状。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半衰期比天然放射性物质短得多，放射性废料容易处理。因此，凡是用到射线时，用的都是人工放射性同位素。</a:t>
            </a:r>
            <a:endParaRPr lang="zh-CN" altLang="zh-CN" sz="1050" kern="100" dirty="0">
              <a:cs typeface="Courier New"/>
            </a:endParaRPr>
          </a:p>
          <a:p>
            <a:pPr marL="360363" indent="-360363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052736"/>
            <a:ext cx="10975658" cy="4968552"/>
          </a:xfrm>
        </p:spPr>
        <p:txBody>
          <a:bodyPr>
            <a:normAutofit/>
          </a:bodyPr>
          <a:lstStyle/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放射性同位素的主要应用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利用它的射线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工业部门使用射线测厚度</a:t>
            </a:r>
            <a:r>
              <a:rPr lang="en-US" altLang="zh-CN" b="1" kern="100" dirty="0">
                <a:latin typeface="Times New Roman"/>
                <a:cs typeface="Courier New"/>
              </a:rPr>
              <a:t>——</a:t>
            </a:r>
            <a:r>
              <a:rPr lang="zh-CN" altLang="zh-CN" b="1" kern="100" dirty="0">
                <a:latin typeface="Times New Roman"/>
                <a:cs typeface="Times New Roman"/>
              </a:rPr>
              <a:t>利用</a:t>
            </a:r>
            <a:r>
              <a:rPr lang="en-US" altLang="zh-CN" b="1" kern="100" dirty="0">
                <a:latin typeface="Times New Roman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cs typeface="Times New Roman"/>
              </a:rPr>
              <a:t>射线的穿透特性；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农业应用</a:t>
            </a:r>
            <a:r>
              <a:rPr lang="en-US" altLang="zh-CN" b="1" kern="100" dirty="0">
                <a:latin typeface="Times New Roman"/>
                <a:cs typeface="Courier New"/>
              </a:rPr>
              <a:t>——γ</a:t>
            </a:r>
            <a:r>
              <a:rPr lang="zh-CN" altLang="zh-CN" b="1" kern="100" dirty="0">
                <a:latin typeface="Times New Roman"/>
                <a:cs typeface="Times New Roman"/>
              </a:rPr>
              <a:t>射线使种子的遗传基因发生变异，杀死使食物腐败的细菌，抑制蔬菜发芽，延长保存期等；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③</a:t>
            </a:r>
            <a:r>
              <a:rPr lang="zh-CN" altLang="zh-CN" b="1" kern="100" dirty="0">
                <a:latin typeface="Times New Roman"/>
                <a:cs typeface="Times New Roman"/>
              </a:rPr>
              <a:t>医疗上</a:t>
            </a:r>
            <a:r>
              <a:rPr lang="en-US" altLang="zh-CN" b="1" kern="100" dirty="0">
                <a:latin typeface="Times New Roman"/>
                <a:cs typeface="Courier New"/>
              </a:rPr>
              <a:t>——</a:t>
            </a:r>
            <a:r>
              <a:rPr lang="zh-CN" altLang="zh-CN" b="1" kern="100" dirty="0">
                <a:latin typeface="Times New Roman"/>
                <a:cs typeface="Times New Roman"/>
              </a:rPr>
              <a:t>利用</a:t>
            </a:r>
            <a:r>
              <a:rPr lang="en-US" altLang="zh-CN" b="1" kern="100" dirty="0">
                <a:latin typeface="Times New Roman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cs typeface="Times New Roman"/>
              </a:rPr>
              <a:t>射线的高能量治疗癌症。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作为示踪原子：放射性同位素与非放射性同位素有相同的化学性质，通过探测放射性同位素的射线确定其位置。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128611"/>
              </p:ext>
            </p:extLst>
          </p:nvPr>
        </p:nvGraphicFramePr>
        <p:xfrm>
          <a:off x="612377" y="473223"/>
          <a:ext cx="11245850" cy="598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文档" r:id="rId4" imgW="11370634" imgH="6020238" progId="Word.Document.12">
                  <p:embed/>
                </p:oleObj>
              </mc:Choice>
              <mc:Fallback>
                <p:oleObj name="文档" r:id="rId4" imgW="11370634" imgH="60202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2377" y="473223"/>
                        <a:ext cx="11245850" cy="5980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836712"/>
            <a:ext cx="10975658" cy="4464498"/>
          </a:xfrm>
        </p:spPr>
        <p:txBody>
          <a:bodyPr/>
          <a:lstStyle/>
          <a:p>
            <a:pPr indent="61214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根据质量数守恒、电荷数守恒写出</a:t>
            </a:r>
            <a:r>
              <a:rPr lang="en-US" altLang="zh-CN" b="1" kern="100" baseline="30000" dirty="0">
                <a:latin typeface="Times New Roman"/>
                <a:ea typeface="楷体_GB2312"/>
                <a:cs typeface="Courier New"/>
              </a:rPr>
              <a:t>15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的衰变和正负电子湮灭的方程式。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将放射性同位素</a:t>
            </a:r>
            <a:r>
              <a:rPr lang="en-US" altLang="zh-CN" b="1" kern="100" baseline="30000" dirty="0">
                <a:latin typeface="Times New Roman"/>
                <a:ea typeface="楷体_GB2312"/>
                <a:cs typeface="Courier New"/>
              </a:rPr>
              <a:t>15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注入人体后，由于它能放出正电子，并能与人体内的负电子产生一对光子，从而被探测器探测到，所以它的用途是作为示踪原子，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根据同位素的用途，为了减小对人体的伤害，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PET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中所选的放射性同位素的半衰期应短。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3773029"/>
              </p:ext>
            </p:extLst>
          </p:nvPr>
        </p:nvGraphicFramePr>
        <p:xfrm>
          <a:off x="696987" y="5085184"/>
          <a:ext cx="10367962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文档" r:id="rId4" imgW="10367808" imgH="1204696" progId="Word.Document.12">
                  <p:embed/>
                </p:oleObj>
              </mc:Choice>
              <mc:Fallback>
                <p:oleObj name="文档" r:id="rId4" imgW="10367808" imgH="120469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6987" y="5085184"/>
                        <a:ext cx="10367962" cy="1204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22529" y="2060848"/>
            <a:ext cx="10975658" cy="3456384"/>
          </a:xfrm>
        </p:spPr>
        <p:txBody>
          <a:bodyPr/>
          <a:lstStyle/>
          <a:p>
            <a:pPr indent="612140" algn="ctr"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放射性同位素的应用技巧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用射线来测量厚度，一般不选取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射线是因为其穿透能力太差，更多的是选取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射线，也有部分选取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β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射线的。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给病人治疗癌症、培育优良品种、延长食物保质期，一般选取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使用放射线时安全是第一位的。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12290" name="Picture 2" descr="解题锦囊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74" y="1628800"/>
            <a:ext cx="1849115" cy="42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72811" y="188640"/>
            <a:ext cx="11585416" cy="6336704"/>
          </a:xfrm>
        </p:spPr>
        <p:txBody>
          <a:bodyPr>
            <a:normAutofit/>
          </a:bodyPr>
          <a:lstStyle/>
          <a:p>
            <a:pPr marL="452438" indent="0" algn="ctr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006666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52438" indent="-452438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下列关于放射性同位素的应用说法中正确的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．利用放射性消除静电是利用射线的穿透作用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．利用射线探测机器部件内部的砂眼或裂纹是利用射线的穿透作用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．利用射线改良品种是因为射线可使</a:t>
            </a:r>
            <a:r>
              <a:rPr lang="en-US" altLang="zh-CN" b="1" kern="100" dirty="0">
                <a:latin typeface="Times New Roman"/>
                <a:cs typeface="Courier New"/>
              </a:rPr>
              <a:t>DNA</a:t>
            </a:r>
            <a:r>
              <a:rPr lang="zh-CN" altLang="zh-CN" b="1" kern="100" dirty="0">
                <a:latin typeface="Times New Roman"/>
                <a:cs typeface="Times New Roman"/>
              </a:rPr>
              <a:t>发生变异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．在研究农作物合理施肥中是以放射性同位素作为示踪原子的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利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用放射性消除静电是利用射线的电离作用，故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不正确；人们利用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射线穿透能力强的特点，可以探查较厚的金属部件内部是否有裂痕，故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正确；人们利用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射线照射种子，可以使种子内的遗传物质发生变异，经过筛选，培育出新的优良品种，故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正确；在研究农作物合理施肥中是以放射性同位素作为示踪原子的，故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BCD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endParaRPr lang="zh-CN" altLang="zh-CN" sz="1050" kern="100" dirty="0">
              <a:cs typeface="Courier New"/>
            </a:endParaRPr>
          </a:p>
          <a:p>
            <a:pPr marL="452438" indent="0">
              <a:lnSpc>
                <a:spcPct val="13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360038"/>
            <a:ext cx="10975658" cy="6237314"/>
          </a:xfrm>
        </p:spPr>
        <p:txBody>
          <a:bodyPr>
            <a:normAutofit lnSpcReduction="10000"/>
          </a:bodyPr>
          <a:lstStyle/>
          <a:p>
            <a:pPr marL="452438" indent="-452438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．下列说法中正确的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cs typeface="Times New Roman"/>
              </a:rPr>
              <a:t>射线是原子受激发后向低能级跃迁时放出的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．在稳定的重原子核中，质子数比中子数多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．半衰期越长，原子核衰变越快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．诊断甲状腺疾病时，注入的放射性同位素碘</a:t>
            </a:r>
            <a:r>
              <a:rPr lang="en-US" altLang="zh-CN" b="1" kern="100" dirty="0">
                <a:latin typeface="Times New Roman"/>
                <a:cs typeface="Courier New"/>
              </a:rPr>
              <a:t>131</a:t>
            </a:r>
            <a:r>
              <a:rPr lang="zh-CN" altLang="zh-CN" b="1" kern="100" dirty="0">
                <a:latin typeface="Times New Roman"/>
                <a:cs typeface="Times New Roman"/>
              </a:rPr>
              <a:t>作为示踪原子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射线一般是伴随着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或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β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射线产生的电磁波，具有一定的能量，是原子核受激发后向低能级跃迁时放出的，故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错误；在稳定的重原子核中，质子数比中子数少，故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错误；半衰期越长，原子核衰变越慢，故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错误；给疑似患有甲状腺的病人注射碘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131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，诊断甲状腺的器质性和功能性疾病，是将碘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131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作为示踪原子，故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6545" y="1052734"/>
            <a:ext cx="10975658" cy="4464498"/>
          </a:xfrm>
        </p:spPr>
        <p:txBody>
          <a:bodyPr/>
          <a:lstStyle/>
          <a:p>
            <a:pPr marL="452438" indent="-452438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．放射性在技术上有很多应用，不同的放射源可用于不同目的。表中列出了一些放射性元素的半衰期和可供利用的射线。</a:t>
            </a:r>
            <a:endParaRPr lang="zh-CN" altLang="zh-CN" sz="1050" kern="100" dirty="0">
              <a:cs typeface="Courier New"/>
            </a:endParaRPr>
          </a:p>
          <a:p>
            <a:pPr marL="452438" indent="-452438"/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200836"/>
              </p:ext>
            </p:extLst>
          </p:nvPr>
        </p:nvGraphicFramePr>
        <p:xfrm>
          <a:off x="3649315" y="2486000"/>
          <a:ext cx="4623435" cy="2743200"/>
        </p:xfrm>
        <a:graphic>
          <a:graphicData uri="http://schemas.openxmlformats.org/drawingml/2006/table">
            <a:tbl>
              <a:tblPr/>
              <a:tblGrid>
                <a:gridCol w="1203325"/>
                <a:gridCol w="1350010"/>
                <a:gridCol w="20701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元素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射线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半衰期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钋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210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α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138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天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氡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222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β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3.8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天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锶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90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β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28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年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铀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238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α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、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β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、</a:t>
                      </a: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γ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4.5</a:t>
                      </a:r>
                      <a:r>
                        <a:rPr lang="en-US" sz="2400" b="1" kern="100" dirty="0">
                          <a:effectLst/>
                          <a:latin typeface="宋体"/>
                          <a:cs typeface="Times New Roman"/>
                        </a:rPr>
                        <a:t>×</a:t>
                      </a: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10</a:t>
                      </a:r>
                      <a:r>
                        <a:rPr lang="en-US" sz="2400" b="1" kern="100" baseline="30000" dirty="0">
                          <a:effectLst/>
                          <a:latin typeface="Times New Roman"/>
                          <a:cs typeface="Courier New"/>
                        </a:rPr>
                        <a:t>9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年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4979" y="836712"/>
            <a:ext cx="11176460" cy="5328592"/>
          </a:xfrm>
        </p:spPr>
        <p:txBody>
          <a:bodyPr/>
          <a:lstStyle/>
          <a:p>
            <a:pPr indent="0" algn="just"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latin typeface="Times New Roman"/>
                <a:cs typeface="Times New Roman"/>
              </a:rPr>
              <a:t>某塑料公司生产聚乙烯薄膜，方法是让厚的聚乙烯膜通过轧辊把聚乙烯膜轧薄，利用适当的放射线来测定通过轧辊后的薄膜厚度是否均匀。可利用的元素是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．钋</a:t>
            </a:r>
            <a:r>
              <a:rPr lang="en-US" altLang="zh-CN" b="1" kern="100" dirty="0">
                <a:latin typeface="Times New Roman"/>
                <a:cs typeface="Courier New"/>
              </a:rPr>
              <a:t>210</a:t>
            </a:r>
            <a:r>
              <a:rPr lang="zh-CN" altLang="zh-CN" b="1" kern="100" dirty="0">
                <a:latin typeface="Times New Roman"/>
                <a:cs typeface="Times New Roman"/>
              </a:rPr>
              <a:t>　　　　　　　　　</a:t>
            </a:r>
            <a:r>
              <a:rPr lang="en-US" altLang="zh-CN" b="1" kern="100" dirty="0">
                <a:latin typeface="Times New Roman"/>
                <a:cs typeface="Courier New"/>
              </a:rPr>
              <a:t>	B</a:t>
            </a:r>
            <a:r>
              <a:rPr lang="zh-CN" altLang="zh-CN" b="1" kern="100" dirty="0">
                <a:latin typeface="Times New Roman"/>
                <a:cs typeface="Times New Roman"/>
              </a:rPr>
              <a:t>．氡</a:t>
            </a:r>
            <a:r>
              <a:rPr lang="en-US" altLang="zh-CN" b="1" kern="100" dirty="0">
                <a:latin typeface="Times New Roman"/>
                <a:cs typeface="Courier New"/>
              </a:rPr>
              <a:t>222</a:t>
            </a:r>
            <a:endParaRPr lang="zh-CN" altLang="zh-CN" sz="1050" kern="100" dirty="0">
              <a:cs typeface="Courier New"/>
            </a:endParaRPr>
          </a:p>
          <a:p>
            <a:pPr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．锶</a:t>
            </a:r>
            <a:r>
              <a:rPr lang="en-US" altLang="zh-CN" b="1" kern="100" dirty="0">
                <a:latin typeface="Times New Roman"/>
                <a:cs typeface="Courier New"/>
              </a:rPr>
              <a:t>90		D</a:t>
            </a:r>
            <a:r>
              <a:rPr lang="zh-CN" altLang="zh-CN" b="1" kern="100" dirty="0">
                <a:latin typeface="Times New Roman"/>
                <a:cs typeface="Times New Roman"/>
              </a:rPr>
              <a:t>．铀</a:t>
            </a:r>
            <a:r>
              <a:rPr lang="en-US" altLang="zh-CN" b="1" kern="100" dirty="0">
                <a:latin typeface="Times New Roman"/>
                <a:cs typeface="Courier New"/>
              </a:rPr>
              <a:t>238</a:t>
            </a:r>
            <a:endParaRPr lang="zh-CN" altLang="zh-CN" sz="1050" kern="100" dirty="0">
              <a:cs typeface="Courier New"/>
            </a:endParaRPr>
          </a:p>
          <a:p>
            <a:pPr indent="0" algn="just"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要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测定聚乙烯薄膜的厚度，则要求射线可以穿透薄膜，因此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射线不合适；另外，射线穿透作用还要受薄膜厚度影响，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射线穿透作用最强，薄膜厚度不会影响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射线穿透，所以只能选用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β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射线，而氡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222 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半衰期太短，所以只有锶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90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较合适，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新课程学案3培优高素养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316" y="336805"/>
            <a:ext cx="4729435" cy="57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124189"/>
              </p:ext>
            </p:extLst>
          </p:nvPr>
        </p:nvGraphicFramePr>
        <p:xfrm>
          <a:off x="841003" y="4168477"/>
          <a:ext cx="10367962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9" name="文档" r:id="rId6" imgW="10367808" imgH="2428468" progId="Word.Document.12">
                  <p:embed/>
                </p:oleObj>
              </mc:Choice>
              <mc:Fallback>
                <p:oleObj name="文档" r:id="rId6" imgW="10367808" imgH="242846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1003" y="4168477"/>
                        <a:ext cx="10367962" cy="242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5258563" y="5805264"/>
            <a:ext cx="2040943" cy="559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  <a:tab pos="5581015" algn="l"/>
              </a:tabLst>
            </a:pP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zh-CN" altLang="zh-CN" sz="2400" b="1" kern="100" dirty="0">
                <a:latin typeface="Times New Roman"/>
                <a:cs typeface="Times New Roman"/>
              </a:rPr>
              <a:t>见解析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67647"/>
              </p:ext>
            </p:extLst>
          </p:nvPr>
        </p:nvGraphicFramePr>
        <p:xfrm>
          <a:off x="696987" y="1196752"/>
          <a:ext cx="1084580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0" name="文档" r:id="rId9" imgW="10843937" imgH="3281057" progId="Word.Document.12">
                  <p:embed/>
                </p:oleObj>
              </mc:Choice>
              <mc:Fallback>
                <p:oleObj name="文档" r:id="rId9" imgW="10843937" imgH="32810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96987" y="1196752"/>
                        <a:ext cx="10845800" cy="327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332656"/>
            <a:ext cx="10975658" cy="3960442"/>
          </a:xfrm>
        </p:spPr>
        <p:txBody>
          <a:bodyPr/>
          <a:lstStyle/>
          <a:p>
            <a:pPr indent="0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应用：</a:t>
            </a:r>
            <a:endParaRPr lang="zh-CN" altLang="zh-CN" sz="1050" kern="100" dirty="0">
              <a:cs typeface="Courier New"/>
            </a:endParaRPr>
          </a:p>
          <a:p>
            <a:pPr indent="360363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用</a:t>
            </a:r>
            <a:r>
              <a:rPr lang="en-US" altLang="zh-CN" b="1" kern="100" dirty="0">
                <a:latin typeface="Times New Roman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cs typeface="Times New Roman"/>
              </a:rPr>
              <a:t>射线探伤。</a:t>
            </a:r>
            <a:endParaRPr lang="zh-CN" altLang="zh-CN" sz="1050" kern="100" dirty="0">
              <a:cs typeface="Courier New"/>
            </a:endParaRPr>
          </a:p>
          <a:p>
            <a:pPr indent="360363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用</a:t>
            </a:r>
            <a:r>
              <a:rPr lang="en-US" altLang="zh-CN" b="1" kern="100" dirty="0">
                <a:latin typeface="Times New Roman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cs typeface="Times New Roman"/>
              </a:rPr>
              <a:t>射线、</a:t>
            </a:r>
            <a:r>
              <a:rPr lang="en-US" altLang="zh-CN" b="1" kern="100" dirty="0">
                <a:latin typeface="Times New Roman"/>
                <a:cs typeface="Courier New"/>
              </a:rPr>
              <a:t>β</a:t>
            </a:r>
            <a:r>
              <a:rPr lang="zh-CN" altLang="zh-CN" b="1" kern="100" dirty="0">
                <a:latin typeface="Times New Roman"/>
                <a:cs typeface="Times New Roman"/>
              </a:rPr>
              <a:t>射线消除静电。</a:t>
            </a:r>
            <a:endParaRPr lang="zh-CN" altLang="zh-CN" sz="1050" kern="100" dirty="0">
              <a:cs typeface="Courier New"/>
            </a:endParaRPr>
          </a:p>
          <a:p>
            <a:pPr indent="360363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cs typeface="宋体"/>
              </a:rPr>
              <a:t>③</a:t>
            </a:r>
            <a:r>
              <a:rPr lang="zh-CN" altLang="zh-CN" b="1" kern="100" dirty="0">
                <a:latin typeface="Times New Roman"/>
                <a:cs typeface="Times New Roman"/>
              </a:rPr>
              <a:t>用射线防治害虫和培育良种。</a:t>
            </a:r>
            <a:endParaRPr lang="zh-CN" altLang="zh-CN" sz="1050" kern="100" dirty="0">
              <a:cs typeface="Courier New"/>
            </a:endParaRPr>
          </a:p>
          <a:p>
            <a:pPr indent="360363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cs typeface="宋体"/>
              </a:rPr>
              <a:t>④</a:t>
            </a:r>
            <a:r>
              <a:rPr lang="zh-CN" altLang="zh-CN" b="1" kern="100" dirty="0">
                <a:latin typeface="Times New Roman"/>
                <a:cs typeface="Times New Roman"/>
              </a:rPr>
              <a:t>在医疗上用射线治病、杀菌。</a:t>
            </a:r>
            <a:endParaRPr lang="zh-CN" altLang="zh-CN" sz="1050" kern="100" dirty="0">
              <a:cs typeface="Courier New"/>
            </a:endParaRPr>
          </a:p>
          <a:p>
            <a:pPr indent="360363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cs typeface="宋体"/>
              </a:rPr>
              <a:t>⑤</a:t>
            </a:r>
            <a:r>
              <a:rPr lang="zh-CN" altLang="zh-CN" b="1" kern="100" dirty="0">
                <a:latin typeface="Times New Roman"/>
                <a:cs typeface="Times New Roman"/>
              </a:rPr>
              <a:t>利用放射性同位素作为示踪原子。</a:t>
            </a:r>
            <a:endParaRPr lang="zh-CN" altLang="zh-CN" sz="1050" kern="100" dirty="0">
              <a:cs typeface="Courier New"/>
            </a:endParaRPr>
          </a:p>
          <a:p>
            <a:pPr indent="360363" algn="just">
              <a:lnSpc>
                <a:spcPct val="130000"/>
              </a:lnSpc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cs typeface="宋体"/>
              </a:rPr>
              <a:t>⑥</a:t>
            </a:r>
            <a:r>
              <a:rPr lang="zh-CN" altLang="zh-CN" b="1" kern="100" dirty="0">
                <a:latin typeface="Times New Roman"/>
                <a:cs typeface="Times New Roman"/>
              </a:rPr>
              <a:t>利用放射性衰变的半衰期推断年代。</a:t>
            </a:r>
            <a:endParaRPr lang="zh-CN" altLang="zh-CN" sz="1050" kern="100" dirty="0">
              <a:cs typeface="Courier New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410265"/>
              </p:ext>
            </p:extLst>
          </p:nvPr>
        </p:nvGraphicFramePr>
        <p:xfrm>
          <a:off x="641275" y="4219701"/>
          <a:ext cx="10856912" cy="232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文档" r:id="rId4" imgW="11301573" imgH="2429547" progId="Word.Document.12">
                  <p:embed/>
                </p:oleObj>
              </mc:Choice>
              <mc:Fallback>
                <p:oleObj name="文档" r:id="rId4" imgW="11301573" imgH="242954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1275" y="4219701"/>
                        <a:ext cx="10856912" cy="2324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0490075" y="4767537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490075" y="5343601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552767" y="587727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260648"/>
            <a:ext cx="11248468" cy="6336704"/>
          </a:xfrm>
        </p:spPr>
        <p:txBody>
          <a:bodyPr>
            <a:normAutofit/>
          </a:bodyPr>
          <a:lstStyle/>
          <a:p>
            <a:pPr marL="452438" indent="-452438" algn="just">
              <a:tabLst>
                <a:tab pos="360363" algn="l"/>
                <a:tab pos="2700338" algn="l"/>
                <a:tab pos="5580063" algn="l"/>
              </a:tabLst>
            </a:pPr>
            <a:r>
              <a:rPr lang="zh-CN" altLang="zh-CN" b="1" kern="100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黑体"/>
                <a:cs typeface="Times New Roman"/>
              </a:rPr>
              <a:t>二、注重学以致用和思维建模</a:t>
            </a:r>
            <a:endParaRPr lang="zh-CN" altLang="zh-CN" sz="1050" kern="100" dirty="0">
              <a:solidFill>
                <a:schemeClr val="accent2">
                  <a:lumMod val="50000"/>
                </a:schemeClr>
              </a:solidFill>
              <a:cs typeface="Courier New"/>
            </a:endParaRPr>
          </a:p>
          <a:p>
            <a:pPr marL="452438" indent="-452438" algn="just">
              <a:tabLst>
                <a:tab pos="360363" algn="l"/>
                <a:tab pos="2700338" algn="l"/>
                <a:tab pos="5580063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1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．如</a:t>
            </a:r>
            <a:r>
              <a:rPr lang="zh-CN" altLang="zh-CN" b="1" kern="100" dirty="0">
                <a:latin typeface="Times New Roman"/>
                <a:cs typeface="Times New Roman"/>
              </a:rPr>
              <a:t>图所示是原子核人工转变实验装置示意图，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是</a:t>
            </a:r>
            <a:r>
              <a:rPr lang="en-US" altLang="zh-CN" b="1" kern="100" dirty="0">
                <a:latin typeface="Times New Roman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cs typeface="Times New Roman"/>
              </a:rPr>
              <a:t>粒子源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52438" indent="-452438" algn="just">
              <a:tabLst>
                <a:tab pos="360363" algn="l"/>
                <a:tab pos="2700338" algn="l"/>
                <a:tab pos="5580063" algn="l"/>
              </a:tabLst>
            </a:pPr>
            <a:r>
              <a:rPr lang="en-US" altLang="zh-CN" b="1" i="1" kern="100" dirty="0">
                <a:latin typeface="Times New Roman"/>
                <a:cs typeface="Times New Roman"/>
              </a:rPr>
              <a:t>	</a:t>
            </a:r>
            <a:r>
              <a:rPr lang="en-US" altLang="zh-CN" b="1" i="1" kern="100" dirty="0" smtClean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是铝箔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 smtClean="0">
                <a:latin typeface="Times New Roman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cs typeface="Times New Roman"/>
              </a:rPr>
              <a:t>是荧光屏，在容器中充入氮气后，屏</a:t>
            </a:r>
            <a:r>
              <a:rPr lang="en-US" altLang="zh-CN" b="1" i="1" kern="100" dirty="0">
                <a:latin typeface="Times New Roman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cs typeface="Times New Roman"/>
              </a:rPr>
              <a:t>上出现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闪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452438" indent="-452438" algn="just">
              <a:tabLst>
                <a:tab pos="360363" algn="l"/>
                <a:tab pos="2700338" algn="l"/>
                <a:tab pos="5580063" algn="l"/>
              </a:tabLst>
            </a:pPr>
            <a:r>
              <a:rPr lang="en-US" altLang="zh-CN" b="1" kern="100" dirty="0">
                <a:latin typeface="Times New Roman"/>
                <a:cs typeface="Times New Roman"/>
              </a:rPr>
              <a:t>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光</a:t>
            </a:r>
            <a:r>
              <a:rPr lang="zh-CN" altLang="zh-CN" b="1" kern="100" dirty="0">
                <a:latin typeface="Times New Roman"/>
                <a:cs typeface="Times New Roman"/>
              </a:rPr>
              <a:t>，该闪光产生的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原因是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360363" algn="l"/>
                <a:tab pos="2700338" algn="l"/>
                <a:tab pos="5580063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</a:t>
            </a:r>
            <a:r>
              <a:rPr lang="en-US" altLang="zh-CN" b="1" kern="100" dirty="0" smtClean="0">
                <a:latin typeface="Times New Roman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cs typeface="Times New Roman"/>
              </a:rPr>
              <a:t>粒子射到屏</a:t>
            </a:r>
            <a:r>
              <a:rPr lang="en-US" altLang="zh-CN" b="1" i="1" kern="100" dirty="0">
                <a:latin typeface="Times New Roman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cs typeface="Times New Roman"/>
              </a:rPr>
              <a:t>上产生的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360363" algn="l"/>
                <a:tab pos="2700338" algn="l"/>
                <a:tab pos="558006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．粒子源中放出的</a:t>
            </a:r>
            <a:r>
              <a:rPr lang="en-US" altLang="zh-CN" b="1" kern="100" dirty="0">
                <a:latin typeface="Times New Roman"/>
                <a:cs typeface="Courier New"/>
              </a:rPr>
              <a:t>γ</a:t>
            </a:r>
            <a:r>
              <a:rPr lang="zh-CN" altLang="zh-CN" b="1" kern="100" dirty="0">
                <a:latin typeface="Times New Roman"/>
                <a:cs typeface="Times New Roman"/>
              </a:rPr>
              <a:t>射线射到屏上产生的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360363" algn="l"/>
                <a:tab pos="2700338" algn="l"/>
                <a:tab pos="558006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cs typeface="Times New Roman"/>
              </a:rPr>
              <a:t>粒子轰击铝箔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上打出的某种粒子射到屏上产生的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360363" algn="l"/>
                <a:tab pos="2700338" algn="l"/>
                <a:tab pos="558006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cs typeface="Times New Roman"/>
              </a:rPr>
              <a:t>粒子轰击氮核后产生的某种粒子射到屏上产生的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360363" algn="l"/>
                <a:tab pos="2700338" algn="l"/>
                <a:tab pos="5580063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充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入氮气后，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粒子轰击氮核产生质子，质子穿过铝箔后射到荧光屏上，使荧光屏上出现闪光，故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21506" name="Picture 2" descr="F:\粤教版物理选择性必修第三册\20XWL5-1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915" y="980728"/>
            <a:ext cx="2448272" cy="1119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5986101" y="5847655"/>
            <a:ext cx="1335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64939" y="116632"/>
            <a:ext cx="11809312" cy="4464498"/>
          </a:xfrm>
        </p:spPr>
        <p:txBody>
          <a:bodyPr/>
          <a:lstStyle/>
          <a:p>
            <a:pPr marL="452438" indent="-452438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．核</a:t>
            </a:r>
            <a:r>
              <a:rPr lang="zh-CN" altLang="zh-CN" b="1" kern="100" dirty="0">
                <a:latin typeface="Times New Roman"/>
                <a:cs typeface="Times New Roman"/>
              </a:rPr>
              <a:t>废料具有很强的放射性，需要妥善处理。下列说法正确的是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．放射性元素经过两个完整的半衰期后，将完全衰变殆尽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．原子核衰变时电荷数守恒，质量数不守恒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．改变压力、温度或浓度，将改变放射性元素的半衰期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．过量放射性辐射对人体组织有破坏作用，但辐射强度在安全剂量内则没有伤害</a:t>
            </a:r>
            <a:endParaRPr lang="zh-CN" altLang="zh-CN" sz="1050" kern="100" dirty="0">
              <a:cs typeface="Courier New"/>
            </a:endParaRPr>
          </a:p>
          <a:p>
            <a:pPr marL="452438" indent="0"/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4591724"/>
              </p:ext>
            </p:extLst>
          </p:nvPr>
        </p:nvGraphicFramePr>
        <p:xfrm>
          <a:off x="913011" y="3356992"/>
          <a:ext cx="10898188" cy="316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name="文档" r:id="rId4" imgW="11282509" imgH="3294106" progId="Word.Document.12">
                  <p:embed/>
                </p:oleObj>
              </mc:Choice>
              <mc:Fallback>
                <p:oleObj name="文档" r:id="rId4" imgW="11282509" imgH="329410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3011" y="3356992"/>
                        <a:ext cx="10898188" cy="3163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6706181" y="5877272"/>
            <a:ext cx="1335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sz="2400" b="1" kern="100" dirty="0">
                <a:latin typeface="Times New Roman"/>
                <a:ea typeface="楷体_GB2312"/>
              </a:rPr>
              <a:t>D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十</a:t>
            </a:r>
            <a:r>
              <a:rPr lang="zh-CN" altLang="en-US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七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377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9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80963" y="1052736"/>
            <a:ext cx="10975658" cy="5184578"/>
          </a:xfrm>
        </p:spPr>
        <p:txBody>
          <a:bodyPr/>
          <a:lstStyle/>
          <a:p>
            <a:pPr marL="452438" indent="-452438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．选一选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zh-CN" altLang="zh-CN" b="1" kern="100" dirty="0">
                <a:latin typeface="Times New Roman"/>
                <a:cs typeface="Times New Roman"/>
              </a:rPr>
              <a:t>新发现的一种放射性元素</a:t>
            </a:r>
            <a:r>
              <a:rPr lang="en-US" altLang="zh-CN" b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，它的氧化物</a:t>
            </a:r>
            <a:r>
              <a:rPr lang="en-US" altLang="zh-CN" b="1" kern="100" dirty="0">
                <a:latin typeface="Times New Roman"/>
                <a:cs typeface="Courier New"/>
              </a:rPr>
              <a:t>X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en-US" altLang="zh-CN" b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半衰期为</a:t>
            </a:r>
            <a:r>
              <a:rPr lang="en-US" altLang="zh-CN" b="1" kern="100" dirty="0">
                <a:latin typeface="Times New Roman"/>
                <a:cs typeface="Courier New"/>
              </a:rPr>
              <a:t>8</a:t>
            </a:r>
            <a:r>
              <a:rPr lang="zh-CN" altLang="zh-CN" b="1" kern="100" dirty="0">
                <a:latin typeface="Times New Roman"/>
                <a:cs typeface="Times New Roman"/>
              </a:rPr>
              <a:t>天，</a:t>
            </a:r>
            <a:r>
              <a:rPr lang="en-US" altLang="zh-CN" b="1" kern="100" dirty="0">
                <a:latin typeface="Times New Roman"/>
                <a:cs typeface="Courier New"/>
              </a:rPr>
              <a:t>X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en-US" altLang="zh-CN" b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与</a:t>
            </a:r>
            <a:r>
              <a:rPr lang="en-US" altLang="zh-CN" b="1" kern="100" dirty="0">
                <a:latin typeface="Times New Roman"/>
                <a:cs typeface="Courier New"/>
              </a:rPr>
              <a:t>F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能发生如下反应：</a:t>
            </a:r>
            <a:r>
              <a:rPr lang="en-US" altLang="zh-CN" b="1" kern="100" dirty="0">
                <a:latin typeface="Times New Roman"/>
                <a:cs typeface="Courier New"/>
              </a:rPr>
              <a:t>2X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en-US" altLang="zh-CN" b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＋</a:t>
            </a:r>
            <a:r>
              <a:rPr lang="en-US" altLang="zh-CN" b="1" kern="100" dirty="0">
                <a:latin typeface="Times New Roman"/>
                <a:cs typeface="Courier New"/>
              </a:rPr>
              <a:t>2F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en-US" altLang="zh-CN" b="1" kern="100" spc="-125" dirty="0">
                <a:latin typeface="MingLiU"/>
                <a:cs typeface="Times New Roman"/>
              </a:rPr>
              <a:t>―</a:t>
            </a:r>
            <a:r>
              <a:rPr lang="en-US" altLang="zh-CN" b="1" kern="100" dirty="0">
                <a:latin typeface="MingLiU"/>
                <a:cs typeface="Times New Roman"/>
              </a:rPr>
              <a:t>→</a:t>
            </a:r>
            <a:r>
              <a:rPr lang="en-US" altLang="zh-CN" b="1" kern="100" dirty="0">
                <a:latin typeface="Times New Roman"/>
                <a:cs typeface="Courier New"/>
              </a:rPr>
              <a:t>4XF</a:t>
            </a:r>
            <a:r>
              <a:rPr lang="zh-CN" altLang="zh-CN" b="1" kern="100" dirty="0">
                <a:latin typeface="Times New Roman"/>
                <a:cs typeface="Times New Roman"/>
              </a:rPr>
              <a:t>＋</a:t>
            </a:r>
            <a:r>
              <a:rPr lang="en-US" altLang="zh-CN" b="1" kern="100" dirty="0">
                <a:latin typeface="Times New Roman"/>
                <a:cs typeface="Courier New"/>
              </a:rPr>
              <a:t>O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kern="100" dirty="0">
                <a:latin typeface="Times New Roman"/>
                <a:cs typeface="Courier New"/>
              </a:rPr>
              <a:t>XF</a:t>
            </a:r>
            <a:r>
              <a:rPr lang="zh-CN" altLang="zh-CN" b="1" kern="100" dirty="0">
                <a:latin typeface="Times New Roman"/>
                <a:cs typeface="Times New Roman"/>
              </a:rPr>
              <a:t>的半衰期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为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                     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天　　　　　　　　</a:t>
            </a:r>
            <a:r>
              <a:rPr lang="en-US" altLang="zh-CN" b="1" kern="100" dirty="0">
                <a:latin typeface="Times New Roman"/>
                <a:cs typeface="Courier New"/>
              </a:rPr>
              <a:t>	B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4</a:t>
            </a:r>
            <a:r>
              <a:rPr lang="zh-CN" altLang="zh-CN" b="1" kern="100" dirty="0">
                <a:latin typeface="Times New Roman"/>
                <a:cs typeface="Times New Roman"/>
              </a:rPr>
              <a:t>天</a:t>
            </a:r>
            <a:endParaRPr lang="zh-CN" altLang="zh-CN" sz="1050" kern="100" dirty="0">
              <a:cs typeface="Courier New"/>
            </a:endParaRPr>
          </a:p>
          <a:p>
            <a:pPr marL="452438" indent="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8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天</a:t>
            </a:r>
            <a:r>
              <a:rPr lang="en-US" altLang="zh-CN" b="1" kern="100" dirty="0" smtClean="0">
                <a:latin typeface="Times New Roman"/>
                <a:cs typeface="Courier New"/>
              </a:rPr>
              <a:t>		D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</a:t>
            </a:r>
            <a:r>
              <a:rPr lang="en-US" altLang="zh-CN" b="1" kern="100" dirty="0" smtClean="0">
                <a:latin typeface="Times New Roman"/>
                <a:cs typeface="Courier New"/>
              </a:rPr>
              <a:t>16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天</a:t>
            </a:r>
            <a:endParaRPr lang="zh-CN" altLang="zh-CN" sz="1050" kern="100" dirty="0" smtClean="0">
              <a:cs typeface="Courier New"/>
            </a:endParaRPr>
          </a:p>
          <a:p>
            <a:pPr marL="360363" indent="0" algn="just">
              <a:tabLst>
                <a:tab pos="2700655" algn="l"/>
                <a:tab pos="5581015" algn="l"/>
              </a:tabLst>
            </a:pP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半衰期由原子核内部因素决定，而跟其所处的化学状态和外部条件无关，所以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X</a:t>
            </a:r>
            <a:r>
              <a:rPr lang="en-US" altLang="zh-CN" b="1" kern="100" baseline="-25000" dirty="0" smtClean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O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XF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X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的半衰期相同，均为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8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天，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 smtClean="0">
              <a:cs typeface="Courier New"/>
            </a:endParaRPr>
          </a:p>
          <a:p>
            <a:pPr marL="360363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373146"/>
              </p:ext>
            </p:extLst>
          </p:nvPr>
        </p:nvGraphicFramePr>
        <p:xfrm>
          <a:off x="885179" y="764704"/>
          <a:ext cx="10541000" cy="534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文档" r:id="rId4" imgW="11500843" imgH="5851070" progId="Word.Document.12">
                  <p:embed/>
                </p:oleObj>
              </mc:Choice>
              <mc:Fallback>
                <p:oleObj name="文档" r:id="rId4" imgW="11500843" imgH="58510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85179" y="764704"/>
                        <a:ext cx="10541000" cy="5349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5170471" y="2269703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氦原子核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10046690" y="226970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电离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425179" y="287538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弱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3649315" y="287538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铝箔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5305499" y="287538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薄纸</a:t>
            </a:r>
            <a:endParaRPr lang="zh-CN" altLang="en-US" sz="2400" dirty="0"/>
          </a:p>
        </p:txBody>
      </p:sp>
      <p:sp>
        <p:nvSpPr>
          <p:cNvPr id="11" name="矩形 10"/>
          <p:cNvSpPr/>
          <p:nvPr/>
        </p:nvSpPr>
        <p:spPr>
          <a:xfrm>
            <a:off x="5078138" y="337944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电子</a:t>
            </a:r>
            <a:endParaRPr lang="zh-CN" altLang="en-US" sz="2400" dirty="0"/>
          </a:p>
        </p:txBody>
      </p:sp>
      <p:sp>
        <p:nvSpPr>
          <p:cNvPr id="12" name="矩形 11"/>
          <p:cNvSpPr/>
          <p:nvPr/>
        </p:nvSpPr>
        <p:spPr>
          <a:xfrm>
            <a:off x="8483861" y="3421831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弱</a:t>
            </a:r>
            <a:endParaRPr lang="zh-CN" altLang="en-US" sz="2400" dirty="0"/>
          </a:p>
        </p:txBody>
      </p:sp>
      <p:sp>
        <p:nvSpPr>
          <p:cNvPr id="13" name="矩形 12"/>
          <p:cNvSpPr/>
          <p:nvPr/>
        </p:nvSpPr>
        <p:spPr>
          <a:xfrm>
            <a:off x="10778107" y="337944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强</a:t>
            </a:r>
            <a:endParaRPr lang="zh-CN" altLang="en-US" sz="2400" dirty="0"/>
          </a:p>
        </p:txBody>
      </p:sp>
      <p:sp>
        <p:nvSpPr>
          <p:cNvPr id="15" name="矩形 14"/>
          <p:cNvSpPr/>
          <p:nvPr/>
        </p:nvSpPr>
        <p:spPr>
          <a:xfrm>
            <a:off x="2176470" y="3925887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几毫米</a:t>
            </a:r>
            <a:endParaRPr lang="zh-CN" altLang="en-US" sz="2400" dirty="0"/>
          </a:p>
        </p:txBody>
      </p:sp>
      <p:sp>
        <p:nvSpPr>
          <p:cNvPr id="17" name="矩形 16"/>
          <p:cNvSpPr/>
          <p:nvPr/>
        </p:nvSpPr>
        <p:spPr>
          <a:xfrm>
            <a:off x="5056790" y="4429943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电磁波</a:t>
            </a:r>
            <a:endParaRPr lang="zh-CN" altLang="en-US" sz="2400" dirty="0"/>
          </a:p>
        </p:txBody>
      </p:sp>
      <p:sp>
        <p:nvSpPr>
          <p:cNvPr id="19" name="矩形 18"/>
          <p:cNvSpPr/>
          <p:nvPr/>
        </p:nvSpPr>
        <p:spPr>
          <a:xfrm>
            <a:off x="7753771" y="445956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弱</a:t>
            </a:r>
            <a:endParaRPr lang="zh-CN" altLang="en-US" sz="2400" dirty="0"/>
          </a:p>
        </p:txBody>
      </p:sp>
      <p:sp>
        <p:nvSpPr>
          <p:cNvPr id="20" name="矩形 19"/>
          <p:cNvSpPr/>
          <p:nvPr/>
        </p:nvSpPr>
        <p:spPr>
          <a:xfrm>
            <a:off x="10064465" y="445956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强</a:t>
            </a:r>
            <a:endParaRPr lang="zh-CN" altLang="en-US" sz="2400" dirty="0"/>
          </a:p>
        </p:txBody>
      </p:sp>
      <p:sp>
        <p:nvSpPr>
          <p:cNvPr id="21" name="矩形 20"/>
          <p:cNvSpPr/>
          <p:nvPr/>
        </p:nvSpPr>
        <p:spPr>
          <a:xfrm>
            <a:off x="1502319" y="4961436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几厘米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5" grpId="0"/>
      <p:bldP spid="17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268760"/>
            <a:ext cx="11104452" cy="4464498"/>
          </a:xfrm>
        </p:spPr>
        <p:txBody>
          <a:bodyPr>
            <a:normAutofit/>
          </a:bodyPr>
          <a:lstStyle/>
          <a:p>
            <a:pPr marL="360363" indent="-360363" algn="just">
              <a:tabLst>
                <a:tab pos="2700338" algn="l"/>
                <a:tab pos="5580063" algn="l"/>
                <a:tab pos="10129838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危害和防护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338" algn="l"/>
                <a:tab pos="5580063" algn="l"/>
                <a:tab pos="10129838" algn="l"/>
              </a:tabLst>
            </a:pPr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放射性同位素及射线对人体组织会造成危害。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338" algn="l"/>
                <a:tab pos="5580063" algn="l"/>
                <a:tab pos="10129838" algn="l"/>
              </a:tabLst>
            </a:pPr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防护方法：缩短受照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射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r>
              <a:rPr lang="zh-CN" altLang="zh-CN" b="1" kern="100" dirty="0">
                <a:latin typeface="Times New Roman"/>
                <a:cs typeface="Times New Roman"/>
              </a:rPr>
              <a:t>增大与辐射源间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、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射</a:t>
            </a:r>
            <a:r>
              <a:rPr lang="zh-CN" altLang="zh-CN" b="1" kern="100" dirty="0">
                <a:latin typeface="Times New Roman"/>
                <a:cs typeface="Times New Roman"/>
              </a:rPr>
              <a:t>线。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338" algn="l"/>
                <a:tab pos="5580063" algn="l"/>
                <a:tab pos="10129838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338" algn="l"/>
                <a:tab pos="5580063" algn="l"/>
                <a:tab pos="10129838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(1)α</a:t>
            </a:r>
            <a:r>
              <a:rPr lang="zh-CN" altLang="zh-CN" b="1" kern="100" dirty="0">
                <a:latin typeface="Times New Roman"/>
                <a:cs typeface="Times New Roman"/>
              </a:rPr>
              <a:t>射线实际上就是氦原子核，</a:t>
            </a:r>
            <a:r>
              <a:rPr lang="en-US" altLang="zh-CN" b="1" kern="100" dirty="0">
                <a:latin typeface="Times New Roman"/>
                <a:cs typeface="Courier New"/>
              </a:rPr>
              <a:t>α</a:t>
            </a:r>
            <a:r>
              <a:rPr lang="zh-CN" altLang="zh-CN" b="1" kern="100" dirty="0">
                <a:latin typeface="Times New Roman"/>
                <a:cs typeface="Times New Roman"/>
              </a:rPr>
              <a:t>射线具有较强的穿透能力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  )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338" algn="l"/>
                <a:tab pos="5580063" algn="l"/>
                <a:tab pos="10129838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(2)β</a:t>
            </a:r>
            <a:r>
              <a:rPr lang="zh-CN" altLang="zh-CN" b="1" kern="100" dirty="0">
                <a:latin typeface="Times New Roman"/>
                <a:cs typeface="Times New Roman"/>
              </a:rPr>
              <a:t>射线是高速电子流，很容易穿透黑纸，也能穿透几毫米厚的铝板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  )</a:t>
            </a:r>
            <a:endParaRPr lang="zh-CN" altLang="zh-CN" sz="1050" kern="100" dirty="0">
              <a:cs typeface="Courier New"/>
            </a:endParaRPr>
          </a:p>
          <a:p>
            <a:pPr marL="360363" indent="-360363" algn="just">
              <a:tabLst>
                <a:tab pos="2700338" algn="l"/>
                <a:tab pos="5580063" algn="l"/>
                <a:tab pos="10129838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(3)γ</a:t>
            </a:r>
            <a:r>
              <a:rPr lang="zh-CN" altLang="zh-CN" b="1" kern="100" dirty="0">
                <a:latin typeface="Times New Roman"/>
                <a:cs typeface="Times New Roman"/>
              </a:rPr>
              <a:t>射线是能量很高的电磁波，电离作用很强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 smtClean="0">
                <a:cs typeface="Times New Roman"/>
              </a:rPr>
              <a:t>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360363" indent="-360363">
              <a:tabLst>
                <a:tab pos="2700338" algn="l"/>
                <a:tab pos="5580063" algn="l"/>
                <a:tab pos="10129838" algn="l"/>
              </a:tabLst>
            </a:pP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922123" y="3903439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922123" y="515719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923261" y="450912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13411" y="263691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时间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8329835" y="260729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距离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9553971" y="259459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屏蔽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新课程学案2探究新知能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125" y="116632"/>
            <a:ext cx="5040560" cy="61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102678"/>
              </p:ext>
            </p:extLst>
          </p:nvPr>
        </p:nvGraphicFramePr>
        <p:xfrm>
          <a:off x="913011" y="722585"/>
          <a:ext cx="10367962" cy="594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文档" r:id="rId6" imgW="10367808" imgH="5947172" progId="Word.Document.12">
                  <p:embed/>
                </p:oleObj>
              </mc:Choice>
              <mc:Fallback>
                <p:oleObj name="文档" r:id="rId6" imgW="10367808" imgH="594717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13011" y="722585"/>
                        <a:ext cx="10367962" cy="5946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352138"/>
              </p:ext>
            </p:extLst>
          </p:nvPr>
        </p:nvGraphicFramePr>
        <p:xfrm>
          <a:off x="913011" y="2123107"/>
          <a:ext cx="10299700" cy="238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文档" r:id="rId4" imgW="10367808" imgH="2409391" progId="Word.Document.12">
                  <p:embed/>
                </p:oleObj>
              </mc:Choice>
              <mc:Fallback>
                <p:oleObj name="文档" r:id="rId4" imgW="10367808" imgH="240939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3011" y="2123107"/>
                        <a:ext cx="10299700" cy="2386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36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6947" y="1412776"/>
            <a:ext cx="10975658" cy="4464498"/>
          </a:xfrm>
        </p:spPr>
        <p:txBody>
          <a:bodyPr/>
          <a:lstStyle/>
          <a:p>
            <a:pPr indent="612140" algn="just">
              <a:tabLst>
                <a:tab pos="2700655" algn="l"/>
                <a:tab pos="5581015" algn="l"/>
              </a:tabLst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4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人工转变核反应与衰变的比较</a:t>
            </a:r>
            <a:endParaRPr lang="zh-CN" altLang="zh-CN" sz="1050" kern="100" dirty="0">
              <a:cs typeface="Courier New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031600"/>
              </p:ext>
            </p:extLst>
          </p:nvPr>
        </p:nvGraphicFramePr>
        <p:xfrm>
          <a:off x="1076557" y="2420888"/>
          <a:ext cx="9716770" cy="2743200"/>
        </p:xfrm>
        <a:graphic>
          <a:graphicData uri="http://schemas.openxmlformats.org/drawingml/2006/table">
            <a:tbl>
              <a:tblPr/>
              <a:tblGrid>
                <a:gridCol w="1242060"/>
                <a:gridCol w="847471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不同点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原子核的人工转变是一种核反应，是其他粒子与原子核相碰撞的结果，需要一定的装置和条件才能发生，而衰变是原子核的自发变化，它不受物理和化学条件的影响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相同点</a:t>
                      </a:r>
                      <a:endParaRPr lang="zh-CN" sz="105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700655" algn="l"/>
                          <a:tab pos="5581015" algn="l"/>
                        </a:tabLs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人工转变与衰变过程一样，在发生过程中质量数与电荷数都守恒，反应前后粒子总动量守恒</a:t>
                      </a:r>
                      <a:endParaRPr lang="zh-CN" sz="105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14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1295</Words>
  <Application>Microsoft Office PowerPoint</Application>
  <PresentationFormat>自定义</PresentationFormat>
  <Paragraphs>160</Paragraphs>
  <Slides>33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5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55</cp:revision>
  <dcterms:created xsi:type="dcterms:W3CDTF">2021-04-02T06:41:31Z</dcterms:created>
  <dcterms:modified xsi:type="dcterms:W3CDTF">2024-10-17T08:40:44Z</dcterms:modified>
</cp:coreProperties>
</file>