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306" r:id="rId22"/>
    <p:sldId id="307" r:id="rId23"/>
    <p:sldId id="308" r:id="rId24"/>
    <p:sldId id="309" r:id="rId25"/>
    <p:sldId id="310" r:id="rId26"/>
    <p:sldId id="314" r:id="rId27"/>
    <p:sldId id="315" r:id="rId28"/>
    <p:sldId id="311" r:id="rId29"/>
    <p:sldId id="312" r:id="rId30"/>
    <p:sldId id="313" r:id="rId31"/>
    <p:sldId id="288" r:id="rId32"/>
    <p:sldId id="287" r:id="rId33"/>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81" d="100"/>
          <a:sy n="81" d="100"/>
        </p:scale>
        <p:origin x="-378"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2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2024-10-17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31</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2024-10-17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2024-10-17</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31456;&#26411;&#23567;&#32467;&#19982;&#32032;&#20859;&#35780;&#20215;.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WLXKCXALKXS6-10.TIF"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WLXKCXALKXS6-13.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333.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9.emf"/><Relationship Id="rId5" Type="http://schemas.openxmlformats.org/officeDocument/2006/relationships/package" Target="../embeddings/Microsoft_Word_Document444.docx"/><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555.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666.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1.emf"/></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777.docx"/><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888.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3.emf"/></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999.docx"/><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WLXKCXALKXS6-14.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101010.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17.emf"/><Relationship Id="rId5" Type="http://schemas.openxmlformats.org/officeDocument/2006/relationships/package" Target="../embeddings/Microsoft_Word_Document111111.docx"/><Relationship Id="rId4" Type="http://schemas.openxmlformats.org/officeDocument/2006/relationships/image" Target="../media/image16.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18.emf"/><Relationship Id="rId5" Type="http://schemas.openxmlformats.org/officeDocument/2006/relationships/package" Target="../embeddings/Microsoft_Word_Document1212.docx"/><Relationship Id="rId4" Type="http://schemas.openxmlformats.org/officeDocument/2006/relationships/image" Target="file:///\\Rm-013\&#26412;&#22320;&#30913;&#30424;%20(F)\&#19977;&#32500;&#35774;&#35745;%20&#29289;&#29702;%20&#36873;&#25321;&#24615;&#24517;&#20462;&#31532;&#19977;&#20876;%20&#31908;&#25945;&#29256;\24YYWLXK-9.TIF" TargetMode="Externa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313.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21.emf"/><Relationship Id="rId5" Type="http://schemas.openxmlformats.org/officeDocument/2006/relationships/package" Target="../embeddings/Microsoft_Word_Document1414.docx"/><Relationship Id="rId4" Type="http://schemas.openxmlformats.org/officeDocument/2006/relationships/image" Target="../media/image20.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15.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23.emf"/><Relationship Id="rId5" Type="http://schemas.openxmlformats.org/officeDocument/2006/relationships/package" Target="../embeddings/Microsoft_Word_Document16.docx"/><Relationship Id="rId4" Type="http://schemas.openxmlformats.org/officeDocument/2006/relationships/image" Target="../media/image22.emf"/></Relationships>
</file>

<file path=ppt/slides/_rels/slide28.xml.rels><?xml version="1.0" encoding="UTF-8" standalone="yes"?>
<Relationships xmlns="http://schemas.openxmlformats.org/package/2006/relationships"><Relationship Id="rId3" Type="http://schemas.openxmlformats.org/officeDocument/2006/relationships/image" Target="WLXKCXALKXS6-16.TIF" TargetMode="External"/><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131517.docx"/><Relationship Id="rId2" Type="http://schemas.openxmlformats.org/officeDocument/2006/relationships/slideLayout" Target="../slideLayouts/slideLayout1.xml"/><Relationship Id="rId1" Type="http://schemas.openxmlformats.org/officeDocument/2006/relationships/vmlDrawing" Target="../drawings/vmlDrawing13.vml"/><Relationship Id="rId4" Type="http://schemas.openxmlformats.org/officeDocument/2006/relationships/image" Target="../media/image25.emf"/></Relationships>
</file>

<file path=ppt/slides/_rels/slide3.xml.rels><?xml version="1.0" encoding="UTF-8" standalone="yes"?>
<Relationships xmlns="http://schemas.openxmlformats.org/package/2006/relationships"><Relationship Id="rId3" Type="http://schemas.openxmlformats.org/officeDocument/2006/relationships/image" Target="WLXKCXALKXS6-11.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WLXKCXALKXS6-17.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1532;&#22235;&#31456;%20%20&#38454;&#27573;&#35780;&#20215;&#26597;&#32570;&#28431;.DOC" TargetMode="Externa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1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222.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WLXKCXALKXS6-12.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010142"/>
            <a:ext cx="10975658" cy="4464498"/>
          </a:xfrm>
        </p:spPr>
        <p:txBody>
          <a:bodyPr/>
          <a:lstStyle/>
          <a:p>
            <a:pPr indent="612140" algn="ctr">
              <a:tabLst>
                <a:tab pos="2700655" algn="l"/>
                <a:tab pos="5581015" algn="l"/>
              </a:tabLst>
            </a:pPr>
            <a:r>
              <a:rPr lang="zh-CN" altLang="zh-CN" b="1" kern="100" dirty="0">
                <a:solidFill>
                  <a:schemeClr val="accent2">
                    <a:lumMod val="50000"/>
                  </a:schemeClr>
                </a:solidFill>
                <a:latin typeface="Times New Roman"/>
                <a:cs typeface="Times New Roman"/>
              </a:rPr>
              <a:t>一、主干知识成体系</a:t>
            </a:r>
            <a:endParaRPr lang="zh-CN" altLang="zh-CN" sz="1050" kern="100" dirty="0">
              <a:solidFill>
                <a:schemeClr val="accent2">
                  <a:lumMod val="50000"/>
                </a:schemeClr>
              </a:solidFill>
              <a:cs typeface="Courier New"/>
            </a:endParaRPr>
          </a:p>
          <a:p>
            <a:endParaRPr lang="zh-CN" altLang="en-US" dirty="0"/>
          </a:p>
        </p:txBody>
      </p:sp>
      <p:pic>
        <p:nvPicPr>
          <p:cNvPr id="1026" name="Picture 2" descr="章末小结与素养评价.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96183" y="188640"/>
            <a:ext cx="10945216" cy="515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6408715" y="290062"/>
            <a:ext cx="3520516" cy="523220"/>
          </a:xfrm>
          <a:prstGeom prst="rect">
            <a:avLst/>
          </a:prstGeom>
        </p:spPr>
        <p:txBody>
          <a:bodyPr wrap="none">
            <a:spAutoFit/>
          </a:bodyPr>
          <a:lstStyle/>
          <a:p>
            <a:r>
              <a:rPr lang="en-US" altLang="zh-CN" sz="2800" b="1" kern="100" dirty="0">
                <a:solidFill>
                  <a:schemeClr val="accent6">
                    <a:lumMod val="75000"/>
                  </a:schemeClr>
                </a:solidFill>
                <a:latin typeface="Times New Roman"/>
                <a:cs typeface="Courier New"/>
              </a:rPr>
              <a:t> </a:t>
            </a:r>
            <a:r>
              <a:rPr lang="zh-CN" altLang="zh-CN" sz="2800" b="1" kern="100" dirty="0">
                <a:solidFill>
                  <a:schemeClr val="accent6">
                    <a:lumMod val="75000"/>
                  </a:schemeClr>
                </a:solidFill>
                <a:latin typeface="Times New Roman"/>
                <a:cs typeface="Times New Roman"/>
              </a:rPr>
              <a:t>第四章　波粒二象性</a:t>
            </a:r>
            <a:endParaRPr lang="zh-CN" altLang="en-US" sz="2800" dirty="0">
              <a:solidFill>
                <a:schemeClr val="accent6">
                  <a:lumMod val="75000"/>
                </a:schemeClr>
              </a:solidFill>
            </a:endParaRPr>
          </a:p>
        </p:txBody>
      </p:sp>
      <p:pic>
        <p:nvPicPr>
          <p:cNvPr id="1027" name="Picture 3" descr="WLXKCXALKXS6-10.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1620183" y="1585593"/>
            <a:ext cx="9577064" cy="495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1320476" cy="6264696"/>
          </a:xfrm>
        </p:spPr>
        <p:txBody>
          <a:bodyPr>
            <a:normAutofit/>
          </a:bodyPr>
          <a:lstStyle/>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由题图甲可知，若电源左端是正极，在光电管两极间产生的电场促使光电子射向左端，无法达到遏止效果，则应选择电源右端为正极，故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当电源左端为正极时，将滑动变阻器的滑片从题图示位置向右滑动的过程中，电压增大，若光电流未饱和，则光电流增大，若电流已达到饱和值，则不再增大，由此可知，电流表示数可能持续增大，也可能先增大后不变，故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错误；光电子的最大初动能与入射光的频率和金属的逸出功有关，与入射光的强度无关，故选项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错误；根据题图像可知，铷的极限频率</a:t>
            </a:r>
            <a:r>
              <a:rPr lang="en-US" altLang="zh-CN" b="1" i="1" kern="100" dirty="0">
                <a:latin typeface="Times New Roman"/>
                <a:ea typeface="楷体_GB2312"/>
                <a:cs typeface="Courier New"/>
              </a:rPr>
              <a:t>ν</a:t>
            </a:r>
            <a:r>
              <a:rPr lang="en-US" altLang="zh-CN" b="1" kern="100" baseline="-250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5.15</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14</a:t>
            </a:r>
            <a:r>
              <a:rPr lang="en-US" altLang="zh-CN" b="1" kern="100" dirty="0">
                <a:latin typeface="Times New Roman"/>
                <a:ea typeface="楷体_GB2312"/>
                <a:cs typeface="Courier New"/>
              </a:rPr>
              <a:t> Hz</a:t>
            </a:r>
            <a:r>
              <a:rPr lang="zh-CN" altLang="zh-CN" b="1" kern="100" dirty="0">
                <a:latin typeface="Times New Roman"/>
                <a:ea typeface="楷体_GB2312"/>
                <a:cs typeface="Times New Roman"/>
              </a:rPr>
              <a:t>，根据</a:t>
            </a:r>
            <a:r>
              <a:rPr lang="en-US" altLang="zh-CN" b="1" i="1" kern="100" dirty="0">
                <a:latin typeface="Times New Roman"/>
                <a:ea typeface="楷体_GB2312"/>
                <a:cs typeface="Courier New"/>
              </a:rPr>
              <a:t>hν</a:t>
            </a:r>
            <a:r>
              <a:rPr lang="en-US" altLang="zh-CN" b="1" kern="100" baseline="-250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，则可求出铷的逸出功大小</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6.63</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34</a:t>
            </a:r>
            <a:r>
              <a:rPr lang="en-US" altLang="zh-CN" b="1" kern="100" dirty="0">
                <a:cs typeface="Times New Roman"/>
              </a:rPr>
              <a:t>×</a:t>
            </a:r>
            <a:r>
              <a:rPr lang="en-US" altLang="zh-CN" b="1" kern="100" dirty="0">
                <a:latin typeface="Times New Roman"/>
                <a:ea typeface="楷体_GB2312"/>
                <a:cs typeface="Courier New"/>
              </a:rPr>
              <a:t>5.15</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14</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3.41</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19</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，根据公式</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W</a:t>
            </a:r>
            <a:r>
              <a:rPr lang="zh-CN" altLang="zh-CN" b="1" kern="100" dirty="0">
                <a:latin typeface="Times New Roman"/>
                <a:ea typeface="楷体_GB2312"/>
                <a:cs typeface="Times New Roman"/>
              </a:rPr>
              <a:t>，当入射光的频率为</a:t>
            </a:r>
            <a:r>
              <a:rPr lang="en-US" altLang="zh-CN" b="1" i="1" kern="100" dirty="0">
                <a:latin typeface="Times New Roman"/>
                <a:ea typeface="楷体_GB2312"/>
                <a:cs typeface="Courier New"/>
              </a:rPr>
              <a:t>ν</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7.00</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14</a:t>
            </a:r>
            <a:r>
              <a:rPr lang="en-US" altLang="zh-CN" b="1" kern="100" dirty="0">
                <a:latin typeface="Times New Roman"/>
                <a:ea typeface="楷体_GB2312"/>
                <a:cs typeface="Courier New"/>
              </a:rPr>
              <a:t> Hz</a:t>
            </a:r>
            <a:r>
              <a:rPr lang="zh-CN" altLang="zh-CN" b="1" kern="100" dirty="0">
                <a:latin typeface="Times New Roman"/>
                <a:ea typeface="楷体_GB2312"/>
                <a:cs typeface="Times New Roman"/>
              </a:rPr>
              <a:t>时，最大初动能为</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6.63</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34</a:t>
            </a:r>
            <a:r>
              <a:rPr lang="en-US" altLang="zh-CN" b="1" kern="100" dirty="0">
                <a:cs typeface="Times New Roman"/>
              </a:rPr>
              <a:t>×</a:t>
            </a:r>
            <a:r>
              <a:rPr lang="en-US" altLang="zh-CN" b="1" kern="100" dirty="0">
                <a:latin typeface="Times New Roman"/>
                <a:ea typeface="楷体_GB2312"/>
                <a:cs typeface="Courier New"/>
              </a:rPr>
              <a:t>7.00</a:t>
            </a:r>
            <a:r>
              <a:rPr lang="en-US" altLang="zh-CN" b="1" kern="100" dirty="0">
                <a:cs typeface="Times New Roman"/>
              </a:rPr>
              <a:t>×</a:t>
            </a:r>
            <a:r>
              <a:rPr lang="en-US" altLang="zh-CN" b="1" kern="100" dirty="0">
                <a:latin typeface="Times New Roman"/>
                <a:ea typeface="楷体_GB2312"/>
                <a:cs typeface="Courier New"/>
              </a:rPr>
              <a:t>10</a:t>
            </a:r>
            <a:r>
              <a:rPr lang="en-US" altLang="zh-CN" b="1" kern="100" baseline="30000" dirty="0">
                <a:latin typeface="Times New Roman"/>
                <a:ea typeface="楷体_GB2312"/>
                <a:cs typeface="Courier New"/>
              </a:rPr>
              <a:t>14</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3.41</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19</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1.23</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19</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，故选项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612140" algn="just">
              <a:tabLst>
                <a:tab pos="2700655" algn="l"/>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D</a:t>
            </a:r>
            <a:endParaRPr lang="zh-CN" altLang="zh-CN" sz="1050" kern="100" dirty="0">
              <a:cs typeface="Courier New"/>
            </a:endParaRPr>
          </a:p>
          <a:p>
            <a:pPr indent="612140" algn="just">
              <a:tabLst>
                <a:tab pos="2700655" algn="l"/>
                <a:tab pos="5581015" algn="l"/>
              </a:tabLst>
            </a:pPr>
            <a:endParaRPr lang="en-US" altLang="zh-CN" b="1" kern="100" dirty="0" smtClean="0">
              <a:latin typeface="Times New Roman"/>
              <a:ea typeface="楷体_GB2312"/>
              <a:cs typeface="Times New Roman"/>
            </a:endParaRPr>
          </a:p>
          <a:p>
            <a:pPr indent="612140" algn="just">
              <a:tabLst>
                <a:tab pos="2700655" algn="l"/>
                <a:tab pos="5581015" algn="l"/>
              </a:tabLst>
            </a:pP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692696"/>
            <a:ext cx="10975658" cy="5616624"/>
          </a:xfrm>
        </p:spPr>
        <p:txBody>
          <a:bodyPr>
            <a:normAutofit/>
          </a:bodyPr>
          <a:lstStyle/>
          <a:p>
            <a:pPr marL="452438" indent="0" algn="just">
              <a:tabLst>
                <a:tab pos="2700655" algn="l"/>
                <a:tab pos="5581015" algn="l"/>
              </a:tabLst>
            </a:pPr>
            <a:r>
              <a:rPr lang="en-US" altLang="zh-CN" b="1" kern="100" dirty="0">
                <a:solidFill>
                  <a:srgbClr val="006666"/>
                </a:solidFill>
                <a:latin typeface="IPAPANNEW"/>
                <a:cs typeface="Times New Roman"/>
              </a:rPr>
              <a:t>[</a:t>
            </a:r>
            <a:r>
              <a:rPr lang="zh-CN" altLang="zh-CN" b="1" kern="100" dirty="0">
                <a:solidFill>
                  <a:srgbClr val="006666"/>
                </a:solidFill>
                <a:latin typeface="IPAPANNEW"/>
                <a:cs typeface="Times New Roman"/>
              </a:rPr>
              <a:t>针对训练</a:t>
            </a:r>
            <a:r>
              <a:rPr lang="en-US" altLang="zh-CN" b="1" kern="100" dirty="0">
                <a:solidFill>
                  <a:srgbClr val="006666"/>
                </a:solidFill>
                <a:latin typeface="IPAPANNEW"/>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．关于光电效应现象的规律，下列说法错误的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．入射光的频率必须大于被照金属的极限频率时才产生光电效应</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．光电子的最大初动能与入射光的强度无关，只随入射光频率的增大而增大</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．发生光电效应时，从金属表面逸出的光电子速度大小为光速</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．当入射光频率大于极限频率时，光电子数目与入射光的强度成正比</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发</a:t>
            </a:r>
            <a:r>
              <a:rPr lang="zh-CN" altLang="zh-CN" b="1" kern="100" dirty="0">
                <a:latin typeface="Times New Roman"/>
                <a:ea typeface="楷体_GB2312"/>
                <a:cs typeface="Times New Roman"/>
              </a:rPr>
              <a:t>生光电效应时，从金属表面逸出的光电子速度大小一定小于光速，故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错误；根据光电效应的实验规律，易知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452438" indent="0" algn="just">
              <a:tabLst>
                <a:tab pos="2700655" algn="l"/>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992964"/>
            <a:ext cx="10975658" cy="4464498"/>
          </a:xfrm>
        </p:spPr>
        <p:txBody>
          <a:bodyPr/>
          <a:lstStyle/>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用如图甲所示的装置研究光电效应现象，闭合开关</a:t>
            </a:r>
            <a:r>
              <a:rPr lang="en-US" altLang="zh-CN" b="1" kern="100" dirty="0">
                <a:latin typeface="Times New Roman"/>
                <a:cs typeface="Courier New"/>
              </a:rPr>
              <a:t>S</a:t>
            </a:r>
            <a:r>
              <a:rPr lang="zh-CN" altLang="zh-CN" b="1" kern="100" dirty="0">
                <a:latin typeface="Times New Roman"/>
                <a:cs typeface="Times New Roman"/>
              </a:rPr>
              <a:t>，用频率为</a:t>
            </a:r>
            <a:r>
              <a:rPr lang="en-US" altLang="zh-CN" b="1" i="1" kern="100" dirty="0">
                <a:latin typeface="Times New Roman"/>
                <a:cs typeface="Courier New"/>
              </a:rPr>
              <a:t>ν</a:t>
            </a:r>
            <a:r>
              <a:rPr lang="zh-CN" altLang="zh-CN" b="1" kern="100" dirty="0">
                <a:latin typeface="Times New Roman"/>
                <a:cs typeface="Times New Roman"/>
              </a:rPr>
              <a:t>的光照射光电管时发生了光电效应，图乙是该光电管发生光电效应时光电子的最大初动能</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与入射光频率</a:t>
            </a:r>
            <a:r>
              <a:rPr lang="en-US" altLang="zh-CN" b="1" i="1" kern="100" dirty="0">
                <a:latin typeface="Times New Roman"/>
                <a:cs typeface="Courier New"/>
              </a:rPr>
              <a:t>ν</a:t>
            </a:r>
            <a:r>
              <a:rPr lang="zh-CN" altLang="zh-CN" b="1" kern="100" dirty="0">
                <a:latin typeface="Times New Roman"/>
                <a:cs typeface="Times New Roman"/>
              </a:rPr>
              <a:t>的关系图像，图线与横轴交点的坐标为</a:t>
            </a:r>
            <a:r>
              <a:rPr lang="en-US" altLang="zh-CN" b="1" kern="100" dirty="0">
                <a:latin typeface="Times New Roman"/>
                <a:cs typeface="Courier New"/>
              </a:rPr>
              <a:t>(</a:t>
            </a:r>
            <a:r>
              <a:rPr lang="en-US" altLang="zh-CN" b="1" i="1" kern="100" dirty="0">
                <a:latin typeface="Times New Roman"/>
                <a:cs typeface="Courier New"/>
              </a:rPr>
              <a:t>a,</a:t>
            </a:r>
            <a:r>
              <a:rPr lang="en-US" altLang="zh-CN" b="1" kern="100" dirty="0">
                <a:latin typeface="Times New Roman"/>
                <a:cs typeface="Courier New"/>
              </a:rPr>
              <a:t>0)</a:t>
            </a:r>
            <a:r>
              <a:rPr lang="zh-CN" altLang="zh-CN" b="1" kern="100" dirty="0">
                <a:latin typeface="Times New Roman"/>
                <a:cs typeface="Times New Roman"/>
              </a:rPr>
              <a:t>，与纵轴交点的坐标为</a:t>
            </a:r>
            <a:r>
              <a:rPr lang="en-US" altLang="zh-CN" b="1" kern="100" dirty="0">
                <a:latin typeface="Times New Roman"/>
                <a:cs typeface="Courier New"/>
              </a:rPr>
              <a:t>(0</a:t>
            </a:r>
            <a:r>
              <a:rPr lang="zh-CN" altLang="zh-CN" b="1" kern="100" dirty="0">
                <a:latin typeface="Times New Roman"/>
                <a:cs typeface="Times New Roman"/>
              </a:rPr>
              <a:t>，－</a:t>
            </a:r>
            <a:r>
              <a:rPr lang="en-US" altLang="zh-CN" b="1" i="1" kern="100" dirty="0">
                <a:latin typeface="Times New Roman"/>
                <a:cs typeface="Courier New"/>
              </a:rPr>
              <a:t>b</a:t>
            </a:r>
            <a:r>
              <a:rPr lang="en-US" altLang="zh-CN" b="1" kern="100" dirty="0">
                <a:latin typeface="Times New Roman"/>
                <a:cs typeface="Courier New"/>
              </a:rPr>
              <a:t>)</a:t>
            </a:r>
            <a:r>
              <a:rPr lang="zh-CN" altLang="zh-CN" b="1" kern="100" dirty="0">
                <a:latin typeface="Times New Roman"/>
                <a:cs typeface="Times New Roman"/>
              </a:rPr>
              <a:t>，下列说法正确的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p:txBody>
      </p:sp>
      <p:pic>
        <p:nvPicPr>
          <p:cNvPr id="4098" name="Picture 2" descr="WLXKCXALKXS6-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81363" y="3369228"/>
            <a:ext cx="4896544" cy="272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WLXKCXALKXS6-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75745" y="3369228"/>
            <a:ext cx="4896544" cy="2724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42971602"/>
              </p:ext>
            </p:extLst>
          </p:nvPr>
        </p:nvGraphicFramePr>
        <p:xfrm>
          <a:off x="1058217" y="188640"/>
          <a:ext cx="10367962" cy="2689225"/>
        </p:xfrm>
        <a:graphic>
          <a:graphicData uri="http://schemas.openxmlformats.org/presentationml/2006/ole">
            <mc:AlternateContent xmlns:mc="http://schemas.openxmlformats.org/markup-compatibility/2006">
              <mc:Choice xmlns:v="urn:schemas-microsoft-com:vml" Requires="v">
                <p:oleObj spid="_x0000_s7196" name="文档" r:id="rId3" imgW="10367808" imgH="2689779" progId="Word.Document.12">
                  <p:embed/>
                </p:oleObj>
              </mc:Choice>
              <mc:Fallback>
                <p:oleObj name="文档" r:id="rId3" imgW="10367808" imgH="2689779" progId="Word.Document.12">
                  <p:embed/>
                  <p:pic>
                    <p:nvPicPr>
                      <p:cNvPr id="0" name=""/>
                      <p:cNvPicPr/>
                      <p:nvPr/>
                    </p:nvPicPr>
                    <p:blipFill>
                      <a:blip r:embed="rId4"/>
                      <a:stretch>
                        <a:fillRect/>
                      </a:stretch>
                    </p:blipFill>
                    <p:spPr>
                      <a:xfrm>
                        <a:off x="1058217" y="188640"/>
                        <a:ext cx="10367962" cy="26892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525781779"/>
              </p:ext>
            </p:extLst>
          </p:nvPr>
        </p:nvGraphicFramePr>
        <p:xfrm>
          <a:off x="1009650" y="2784475"/>
          <a:ext cx="10288588" cy="3816350"/>
        </p:xfrm>
        <a:graphic>
          <a:graphicData uri="http://schemas.openxmlformats.org/presentationml/2006/ole">
            <mc:AlternateContent xmlns:mc="http://schemas.openxmlformats.org/markup-compatibility/2006">
              <mc:Choice xmlns:v="urn:schemas-microsoft-com:vml" Requires="v">
                <p:oleObj spid="_x0000_s7197" name="文档" r:id="rId5" imgW="10478594" imgH="3893395" progId="Word.Document.12">
                  <p:embed/>
                </p:oleObj>
              </mc:Choice>
              <mc:Fallback>
                <p:oleObj name="文档" r:id="rId5" imgW="10478594" imgH="3893395" progId="Word.Document.12">
                  <p:embed/>
                  <p:pic>
                    <p:nvPicPr>
                      <p:cNvPr id="0" name=""/>
                      <p:cNvPicPr/>
                      <p:nvPr/>
                    </p:nvPicPr>
                    <p:blipFill>
                      <a:blip r:embed="rId6"/>
                      <a:stretch>
                        <a:fillRect/>
                      </a:stretch>
                    </p:blipFill>
                    <p:spPr>
                      <a:xfrm>
                        <a:off x="1009650" y="2784475"/>
                        <a:ext cx="10288588" cy="3816350"/>
                      </a:xfrm>
                      <a:prstGeom prst="rect">
                        <a:avLst/>
                      </a:prstGeom>
                    </p:spPr>
                  </p:pic>
                </p:oleObj>
              </mc:Fallback>
            </mc:AlternateContent>
          </a:graphicData>
        </a:graphic>
      </p:graphicFrame>
      <p:sp>
        <p:nvSpPr>
          <p:cNvPr id="6" name="矩形 5"/>
          <p:cNvSpPr/>
          <p:nvPr/>
        </p:nvSpPr>
        <p:spPr>
          <a:xfrm>
            <a:off x="3239289" y="5877272"/>
            <a:ext cx="185018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AB</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332656"/>
            <a:ext cx="11521280" cy="6336704"/>
          </a:xfrm>
        </p:spPr>
        <p:txBody>
          <a:bodyPr>
            <a:normAutofit/>
          </a:bodyPr>
          <a:lstStyle/>
          <a:p>
            <a:pPr marL="360363" indent="-360363" algn="ctr">
              <a:tabLst>
                <a:tab pos="2700655" algn="l"/>
                <a:tab pos="5581015"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二</a:t>
            </a: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光的波粒二象性与物质波</a:t>
            </a:r>
            <a:endParaRPr lang="zh-CN" altLang="zh-CN" sz="1050" kern="100" dirty="0">
              <a:solidFill>
                <a:schemeClr val="accent3">
                  <a:lumMod val="75000"/>
                </a:schemeClr>
              </a:solidFill>
              <a:cs typeface="Courier New"/>
            </a:endParaRPr>
          </a:p>
          <a:p>
            <a:pPr marL="360363" indent="-360363"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．光的波粒二象性</a:t>
            </a:r>
            <a:endParaRPr lang="zh-CN" altLang="zh-CN" sz="1050" kern="100" dirty="0">
              <a:cs typeface="Courier New"/>
            </a:endParaRPr>
          </a:p>
          <a:p>
            <a:pPr marL="360363" indent="-360363"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光</a:t>
            </a:r>
            <a:r>
              <a:rPr lang="zh-CN" altLang="zh-CN" b="1" kern="100" dirty="0">
                <a:latin typeface="Times New Roman"/>
                <a:cs typeface="Times New Roman"/>
              </a:rPr>
              <a:t>的干涉和衍射现象表明光具有波动性，光电效应和康普顿效应表明，光具有粒子性，理论和实验表明，光既具有波动性，又具有粒子性，即光具有波粒二象性。</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光的波粒二象性的理解</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光的波动性和粒子性是光在不同条件下的不同表现。</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大量的光子产生的效果波动性比较明显；个别光子产生的效果粒子性比较明显。</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波长短的光粒子性显著，波长长的光波动性显著。</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当光和其他物质发生相互作用时表现为粒子性。当光在传播时表现为波动性。</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(5)</a:t>
            </a:r>
            <a:r>
              <a:rPr lang="zh-CN" altLang="zh-CN" b="1" kern="100" dirty="0">
                <a:latin typeface="Times New Roman"/>
                <a:cs typeface="Times New Roman"/>
              </a:rPr>
              <a:t>光波不同于宏观观念中那种连续的波，它是表示大量光子运动规律的一种概率波。</a:t>
            </a:r>
            <a:endParaRPr lang="zh-CN" altLang="zh-CN" sz="1050" kern="100" dirty="0">
              <a:cs typeface="Courier New"/>
            </a:endParaRPr>
          </a:p>
          <a:p>
            <a:pPr marL="360363" indent="-360363"/>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609620910"/>
              </p:ext>
            </p:extLst>
          </p:nvPr>
        </p:nvGraphicFramePr>
        <p:xfrm>
          <a:off x="1057027" y="687412"/>
          <a:ext cx="10183813" cy="5549900"/>
        </p:xfrm>
        <a:graphic>
          <a:graphicData uri="http://schemas.openxmlformats.org/presentationml/2006/ole">
            <mc:AlternateContent xmlns:mc="http://schemas.openxmlformats.org/markup-compatibility/2006">
              <mc:Choice xmlns:v="urn:schemas-microsoft-com:vml" Requires="v">
                <p:oleObj spid="_x0000_s10254" name="文档" r:id="rId3" imgW="10367808" imgH="5653827" progId="Word.Document.12">
                  <p:embed/>
                </p:oleObj>
              </mc:Choice>
              <mc:Fallback>
                <p:oleObj name="文档" r:id="rId3" imgW="10367808" imgH="5653827" progId="Word.Document.12">
                  <p:embed/>
                  <p:pic>
                    <p:nvPicPr>
                      <p:cNvPr id="0" name=""/>
                      <p:cNvPicPr/>
                      <p:nvPr/>
                    </p:nvPicPr>
                    <p:blipFill>
                      <a:blip r:embed="rId4"/>
                      <a:stretch>
                        <a:fillRect/>
                      </a:stretch>
                    </p:blipFill>
                    <p:spPr>
                      <a:xfrm>
                        <a:off x="1057027" y="687412"/>
                        <a:ext cx="10183813" cy="55499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73108939"/>
              </p:ext>
            </p:extLst>
          </p:nvPr>
        </p:nvGraphicFramePr>
        <p:xfrm>
          <a:off x="1006970" y="1700808"/>
          <a:ext cx="10563225" cy="3846512"/>
        </p:xfrm>
        <a:graphic>
          <a:graphicData uri="http://schemas.openxmlformats.org/presentationml/2006/ole">
            <mc:AlternateContent xmlns:mc="http://schemas.openxmlformats.org/markup-compatibility/2006">
              <mc:Choice xmlns:v="urn:schemas-microsoft-com:vml" Requires="v">
                <p:oleObj spid="_x0000_s11278" name="文档" r:id="rId3" imgW="10680382" imgH="3872159" progId="Word.Document.12">
                  <p:embed/>
                </p:oleObj>
              </mc:Choice>
              <mc:Fallback>
                <p:oleObj name="文档" r:id="rId3" imgW="10680382" imgH="3872159" progId="Word.Document.12">
                  <p:embed/>
                  <p:pic>
                    <p:nvPicPr>
                      <p:cNvPr id="0" name=""/>
                      <p:cNvPicPr/>
                      <p:nvPr/>
                    </p:nvPicPr>
                    <p:blipFill>
                      <a:blip r:embed="rId4"/>
                      <a:stretch>
                        <a:fillRect/>
                      </a:stretch>
                    </p:blipFill>
                    <p:spPr>
                      <a:xfrm>
                        <a:off x="1006970" y="1700808"/>
                        <a:ext cx="10563225" cy="3846512"/>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597588600"/>
              </p:ext>
            </p:extLst>
          </p:nvPr>
        </p:nvGraphicFramePr>
        <p:xfrm>
          <a:off x="480963" y="1124744"/>
          <a:ext cx="11225212" cy="5192712"/>
        </p:xfrm>
        <a:graphic>
          <a:graphicData uri="http://schemas.openxmlformats.org/presentationml/2006/ole">
            <mc:AlternateContent xmlns:mc="http://schemas.openxmlformats.org/markup-compatibility/2006">
              <mc:Choice xmlns:v="urn:schemas-microsoft-com:vml" Requires="v">
                <p:oleObj spid="_x0000_s12302" name="文档" r:id="rId3" imgW="11625297" imgH="5345724" progId="Word.Document.12">
                  <p:embed/>
                </p:oleObj>
              </mc:Choice>
              <mc:Fallback>
                <p:oleObj name="文档" r:id="rId3" imgW="11625297" imgH="5345724" progId="Word.Document.12">
                  <p:embed/>
                  <p:pic>
                    <p:nvPicPr>
                      <p:cNvPr id="0" name=""/>
                      <p:cNvPicPr/>
                      <p:nvPr/>
                    </p:nvPicPr>
                    <p:blipFill>
                      <a:blip r:embed="rId4"/>
                      <a:stretch>
                        <a:fillRect/>
                      </a:stretch>
                    </p:blipFill>
                    <p:spPr>
                      <a:xfrm>
                        <a:off x="480963" y="1124744"/>
                        <a:ext cx="11225212" cy="5192712"/>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232785703"/>
              </p:ext>
            </p:extLst>
          </p:nvPr>
        </p:nvGraphicFramePr>
        <p:xfrm>
          <a:off x="554161" y="207292"/>
          <a:ext cx="10367962" cy="5741988"/>
        </p:xfrm>
        <a:graphic>
          <a:graphicData uri="http://schemas.openxmlformats.org/presentationml/2006/ole">
            <mc:AlternateContent xmlns:mc="http://schemas.openxmlformats.org/markup-compatibility/2006">
              <mc:Choice xmlns:v="urn:schemas-microsoft-com:vml" Requires="v">
                <p:oleObj spid="_x0000_s13326" name="文档" r:id="rId3" imgW="10367808" imgH="5742370" progId="Word.Document.12">
                  <p:embed/>
                </p:oleObj>
              </mc:Choice>
              <mc:Fallback>
                <p:oleObj name="文档" r:id="rId3" imgW="10367808" imgH="5742370" progId="Word.Document.12">
                  <p:embed/>
                  <p:pic>
                    <p:nvPicPr>
                      <p:cNvPr id="0" name=""/>
                      <p:cNvPicPr/>
                      <p:nvPr/>
                    </p:nvPicPr>
                    <p:blipFill>
                      <a:blip r:embed="rId4"/>
                      <a:stretch>
                        <a:fillRect/>
                      </a:stretch>
                    </p:blipFill>
                    <p:spPr>
                      <a:xfrm>
                        <a:off x="554161" y="207292"/>
                        <a:ext cx="10367962" cy="5741988"/>
                      </a:xfrm>
                      <a:prstGeom prst="rect">
                        <a:avLst/>
                      </a:prstGeom>
                    </p:spPr>
                  </p:pic>
                </p:oleObj>
              </mc:Fallback>
            </mc:AlternateContent>
          </a:graphicData>
        </a:graphic>
      </p:graphicFrame>
      <p:sp>
        <p:nvSpPr>
          <p:cNvPr id="5" name="矩形 4"/>
          <p:cNvSpPr/>
          <p:nvPr/>
        </p:nvSpPr>
        <p:spPr>
          <a:xfrm>
            <a:off x="1057027" y="5805264"/>
            <a:ext cx="6755375"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(1)1.8 N·s</a:t>
            </a:r>
            <a:r>
              <a:rPr lang="zh-CN" altLang="zh-CN" sz="2400" b="1" kern="100" dirty="0">
                <a:latin typeface="Times New Roman"/>
                <a:cs typeface="Times New Roman"/>
              </a:rPr>
              <a:t>　</a:t>
            </a:r>
            <a:r>
              <a:rPr lang="en-US" altLang="zh-CN" sz="2400" b="1" kern="100" dirty="0">
                <a:latin typeface="Times New Roman"/>
                <a:cs typeface="Courier New"/>
              </a:rPr>
              <a:t>(2)1.8</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3</a:t>
            </a:r>
            <a:r>
              <a:rPr lang="en-US" altLang="zh-CN" sz="2400" b="1" kern="100" dirty="0">
                <a:latin typeface="Times New Roman"/>
                <a:cs typeface="Courier New"/>
              </a:rPr>
              <a:t> m</a:t>
            </a:r>
            <a:r>
              <a:rPr lang="en-US" altLang="zh-CN" sz="2400" b="1" kern="100" dirty="0">
                <a:latin typeface="IPAPANNEW"/>
                <a:cs typeface="Times New Roman"/>
              </a:rPr>
              <a:t>/s</a:t>
            </a:r>
            <a:r>
              <a:rPr lang="en-US" altLang="zh-CN" sz="2400" b="1" kern="100" baseline="30000" dirty="0">
                <a:latin typeface="IPAPANNEW"/>
                <a:cs typeface="Times New Roman"/>
              </a:rPr>
              <a:t>2</a:t>
            </a:r>
            <a:r>
              <a:rPr lang="zh-CN" altLang="zh-CN" sz="2400" b="1" kern="100" dirty="0">
                <a:latin typeface="IPAPANNEW"/>
                <a:cs typeface="Times New Roman"/>
              </a:rPr>
              <a:t>　</a:t>
            </a:r>
            <a:r>
              <a:rPr lang="en-US" altLang="zh-CN" sz="2400" b="1" kern="100" dirty="0">
                <a:latin typeface="IPAPANNEW"/>
                <a:cs typeface="Times New Roman"/>
              </a:rPr>
              <a:t>6.5 m/</a:t>
            </a:r>
            <a:r>
              <a:rPr lang="en-US" altLang="zh-CN" sz="2400" b="1" kern="100" dirty="0">
                <a:latin typeface="Times New Roman"/>
                <a:cs typeface="Courier New"/>
              </a:rPr>
              <a:t>s</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3620005634"/>
              </p:ext>
            </p:extLst>
          </p:nvPr>
        </p:nvGraphicFramePr>
        <p:xfrm>
          <a:off x="552971" y="836712"/>
          <a:ext cx="11190288" cy="5653088"/>
        </p:xfrm>
        <a:graphic>
          <a:graphicData uri="http://schemas.openxmlformats.org/presentationml/2006/ole">
            <mc:AlternateContent xmlns:mc="http://schemas.openxmlformats.org/markup-compatibility/2006">
              <mc:Choice xmlns:v="urn:schemas-microsoft-com:vml" Requires="v">
                <p:oleObj spid="_x0000_s14350" name="文档" r:id="rId3" imgW="11190427" imgH="5653827" progId="Word.Document.12">
                  <p:embed/>
                </p:oleObj>
              </mc:Choice>
              <mc:Fallback>
                <p:oleObj name="文档" r:id="rId3" imgW="11190427" imgH="5653827" progId="Word.Document.12">
                  <p:embed/>
                  <p:pic>
                    <p:nvPicPr>
                      <p:cNvPr id="0" name=""/>
                      <p:cNvPicPr/>
                      <p:nvPr/>
                    </p:nvPicPr>
                    <p:blipFill>
                      <a:blip r:embed="rId4"/>
                      <a:stretch>
                        <a:fillRect/>
                      </a:stretch>
                    </p:blipFill>
                    <p:spPr>
                      <a:xfrm>
                        <a:off x="552971" y="836712"/>
                        <a:ext cx="11190288" cy="5653088"/>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1305256" cy="5904656"/>
          </a:xfrm>
        </p:spPr>
        <p:txBody>
          <a:bodyPr>
            <a:normAutofit/>
          </a:bodyPr>
          <a:lstStyle/>
          <a:p>
            <a:pPr indent="612140" algn="ctr">
              <a:tabLst>
                <a:tab pos="2700655" algn="l"/>
                <a:tab pos="5581015" algn="l"/>
              </a:tabLst>
            </a:pPr>
            <a:r>
              <a:rPr lang="zh-CN" altLang="zh-CN" b="1" kern="100" dirty="0">
                <a:solidFill>
                  <a:schemeClr val="accent2">
                    <a:lumMod val="50000"/>
                  </a:schemeClr>
                </a:solidFill>
                <a:latin typeface="Times New Roman"/>
                <a:cs typeface="Times New Roman"/>
              </a:rPr>
              <a:t>二、迁移交汇辨析清</a:t>
            </a:r>
            <a:endParaRPr lang="zh-CN" altLang="zh-CN" sz="1050" kern="100" dirty="0">
              <a:solidFill>
                <a:schemeClr val="accent2">
                  <a:lumMod val="50000"/>
                </a:schemeClr>
              </a:solidFill>
              <a:cs typeface="Courier New"/>
            </a:endParaRPr>
          </a:p>
          <a:p>
            <a:pPr indent="612140" algn="ctr">
              <a:tabLst>
                <a:tab pos="2700655" algn="l"/>
                <a:tab pos="5581015"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一</a:t>
            </a: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光电效应实验规律及其应用</a:t>
            </a:r>
            <a:endParaRPr lang="zh-CN" altLang="zh-CN" sz="1050" kern="100" dirty="0">
              <a:solidFill>
                <a:schemeClr val="accent3">
                  <a:lumMod val="75000"/>
                </a:schemeClr>
              </a:solidFill>
              <a:cs typeface="Courier New"/>
            </a:endParaRPr>
          </a:p>
          <a:p>
            <a:pPr indent="0"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．光电流的理解</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只有当光电子从阴极流到阳极时才会形成电流，而到达阳极的光电子数除了与阴极发射的电子数目的多少</a:t>
            </a:r>
            <a:r>
              <a:rPr lang="en-US" altLang="zh-CN" b="1" kern="100" dirty="0">
                <a:latin typeface="Times New Roman"/>
                <a:cs typeface="Courier New"/>
              </a:rPr>
              <a:t>(</a:t>
            </a:r>
            <a:r>
              <a:rPr lang="zh-CN" altLang="zh-CN" b="1" kern="100" dirty="0">
                <a:latin typeface="Times New Roman"/>
                <a:cs typeface="Times New Roman"/>
              </a:rPr>
              <a:t>即入射光的强度</a:t>
            </a:r>
            <a:r>
              <a:rPr lang="en-US" altLang="zh-CN" b="1" kern="100" dirty="0">
                <a:latin typeface="Times New Roman"/>
                <a:cs typeface="Courier New"/>
              </a:rPr>
              <a:t>)</a:t>
            </a:r>
            <a:r>
              <a:rPr lang="zh-CN" altLang="zh-CN" b="1" kern="100" dirty="0">
                <a:latin typeface="Times New Roman"/>
                <a:cs typeface="Times New Roman"/>
              </a:rPr>
              <a:t>有关外，还与光电管阴极与阳极间的电压有关。若两极间电压达到一定程度，阳极把所有光电子都吸收过来时，光电流达到最大，我们称之为饱和光电流。饱和光电流的大</a:t>
            </a:r>
            <a:r>
              <a:rPr lang="zh-CN" altLang="zh-CN" b="1" kern="100" dirty="0" smtClean="0">
                <a:latin typeface="Times New Roman"/>
                <a:cs typeface="Times New Roman"/>
              </a:rPr>
              <a:t>小</a:t>
            </a:r>
            <a:r>
              <a:rPr lang="zh-CN" altLang="en-US" b="1" kern="100" dirty="0" smtClean="0">
                <a:latin typeface="Times New Roman"/>
                <a:cs typeface="Times New Roman"/>
              </a:rPr>
              <a:t>取</a:t>
            </a:r>
            <a:r>
              <a:rPr lang="zh-CN" altLang="zh-CN" b="1" kern="100" dirty="0" smtClean="0">
                <a:latin typeface="Times New Roman"/>
                <a:cs typeface="Times New Roman"/>
              </a:rPr>
              <a:t>决于</a:t>
            </a:r>
            <a:r>
              <a:rPr lang="zh-CN" altLang="zh-CN" b="1" kern="100" dirty="0">
                <a:latin typeface="Times New Roman"/>
                <a:cs typeface="Times New Roman"/>
              </a:rPr>
              <a:t>光电子的数目，而光电子的数目又取决于入射光子的数目，在光的频率一定的前提下，光子的数目又由入射光的强度决定。因此在入射光的频率一定时，饱和光电流的大小随入射光的强度增大而增大。</a:t>
            </a:r>
            <a:endParaRPr lang="zh-CN" altLang="zh-CN" sz="1050" kern="100" dirty="0">
              <a:cs typeface="Courier New"/>
            </a:endParaRPr>
          </a:p>
          <a:p>
            <a:pPr marL="452438" indent="0"/>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772816"/>
            <a:ext cx="10975658" cy="3312368"/>
          </a:xfrm>
        </p:spPr>
        <p:txBody>
          <a:bodyPr/>
          <a:lstStyle/>
          <a:p>
            <a:pPr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光</a:t>
            </a:r>
            <a:r>
              <a:rPr lang="zh-CN" altLang="zh-CN" b="1" kern="100" dirty="0">
                <a:latin typeface="Times New Roman"/>
                <a:ea typeface="楷体_GB2312"/>
                <a:cs typeface="Times New Roman"/>
              </a:rPr>
              <a:t>电效应、康普顿效应都揭示了光的粒子性，</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正确；德布罗意提出实物粒子也具有波动性，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正确；光的波长越短，则频率越大，光子的能量越大，光的粒子性越明显，</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正确；如果一个电子的德布罗意波长和一个中子的德布罗意波长相等，则它们的动量也相等，但动能不相等，</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96752"/>
            <a:ext cx="10975658" cy="5112568"/>
          </a:xfrm>
        </p:spPr>
        <p:txBody>
          <a:bodyPr>
            <a:normAutofit/>
          </a:bodyPr>
          <a:lstStyle/>
          <a:p>
            <a:pPr marL="452438" indent="-452438"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．用能量为</a:t>
            </a:r>
            <a:r>
              <a:rPr lang="en-US" altLang="zh-CN" b="1" kern="100" dirty="0">
                <a:latin typeface="Times New Roman"/>
                <a:cs typeface="Courier New"/>
              </a:rPr>
              <a:t>50 eV</a:t>
            </a:r>
            <a:r>
              <a:rPr lang="zh-CN" altLang="zh-CN" b="1" kern="100" dirty="0">
                <a:latin typeface="Times New Roman"/>
                <a:cs typeface="Times New Roman"/>
              </a:rPr>
              <a:t>的光子照射到光电管阴极后，测得光电流与电压的关系如图所示。已知电子的质量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9.0</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31</a:t>
            </a:r>
            <a:r>
              <a:rPr lang="en-US" altLang="zh-CN" b="1" kern="100" dirty="0">
                <a:latin typeface="Times New Roman"/>
                <a:cs typeface="Courier New"/>
              </a:rPr>
              <a:t> kg</a:t>
            </a:r>
            <a:r>
              <a:rPr lang="zh-CN" altLang="zh-CN" b="1" kern="100" dirty="0">
                <a:latin typeface="Times New Roman"/>
                <a:cs typeface="Times New Roman"/>
              </a:rPr>
              <a:t>、元电荷</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1.6</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19</a:t>
            </a:r>
            <a:r>
              <a:rPr lang="en-US" altLang="zh-CN" b="1" kern="100" dirty="0">
                <a:latin typeface="Times New Roman"/>
                <a:cs typeface="Courier New"/>
              </a:rPr>
              <a:t> C</a:t>
            </a:r>
            <a:r>
              <a:rPr lang="zh-CN" altLang="zh-CN" b="1" kern="100" dirty="0">
                <a:latin typeface="Times New Roman"/>
                <a:cs typeface="Times New Roman"/>
              </a:rPr>
              <a:t>，普朗克常量</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6.63</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r>
              <a:rPr lang="zh-CN" altLang="zh-CN" b="1" kern="100" dirty="0">
                <a:latin typeface="Times New Roman"/>
                <a:cs typeface="Times New Roman"/>
              </a:rPr>
              <a:t>。试求</a:t>
            </a:r>
            <a:r>
              <a:rPr lang="zh-CN" altLang="zh-CN" b="1" kern="100" dirty="0" smtClean="0">
                <a:latin typeface="Times New Roman"/>
                <a:cs typeface="Times New Roman"/>
              </a:rPr>
              <a:t>：</a:t>
            </a:r>
            <a:endParaRPr lang="en-US" altLang="zh-CN" b="1" kern="100" dirty="0" smtClean="0">
              <a:latin typeface="Times New Roman"/>
              <a:cs typeface="Courier New"/>
            </a:endParaRPr>
          </a:p>
          <a:p>
            <a:pPr marL="452438" indent="0" algn="just">
              <a:tabLst>
                <a:tab pos="2700655" algn="l"/>
                <a:tab pos="5581015" algn="l"/>
              </a:tabLst>
            </a:pPr>
            <a:endParaRPr lang="en-US" altLang="zh-CN" b="1" kern="100" dirty="0">
              <a:latin typeface="Times New Roman"/>
              <a:cs typeface="Courier New"/>
            </a:endParaRPr>
          </a:p>
          <a:p>
            <a:pPr marL="452438" indent="0" algn="just">
              <a:tabLst>
                <a:tab pos="2700655" algn="l"/>
                <a:tab pos="5581015" algn="l"/>
              </a:tabLst>
            </a:pPr>
            <a:endParaRPr lang="en-US" altLang="zh-CN" b="1" kern="100" dirty="0" smtClean="0">
              <a:latin typeface="Times New Roman"/>
              <a:cs typeface="Courier New"/>
            </a:endParaRPr>
          </a:p>
          <a:p>
            <a:pPr marL="452438" indent="0" algn="just">
              <a:tabLst>
                <a:tab pos="2700655" algn="l"/>
                <a:tab pos="5581015" algn="l"/>
              </a:tabLst>
            </a:pPr>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光电管阴极金属的逸出功</a:t>
            </a:r>
            <a:r>
              <a:rPr lang="en-US" altLang="zh-CN" b="1" i="1" kern="100" dirty="0">
                <a:latin typeface="Times New Roman"/>
                <a:cs typeface="Courier New"/>
              </a:rPr>
              <a:t>W</a:t>
            </a:r>
            <a:r>
              <a:rPr lang="zh-CN" altLang="zh-CN" b="1" kern="100" dirty="0">
                <a:latin typeface="Times New Roman"/>
                <a:cs typeface="Times New Roman"/>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光电子的最大动量和对应物质波的波长</a:t>
            </a:r>
            <a:r>
              <a:rPr lang="en-US" altLang="zh-CN" b="1" i="1" kern="100" dirty="0">
                <a:latin typeface="Times New Roman"/>
                <a:cs typeface="Courier New"/>
              </a:rPr>
              <a:t>λ</a:t>
            </a:r>
            <a:r>
              <a:rPr lang="zh-CN" altLang="zh-CN" b="1" kern="100" dirty="0">
                <a:latin typeface="Times New Roman"/>
                <a:cs typeface="Times New Roman"/>
              </a:rPr>
              <a:t>。</a:t>
            </a:r>
            <a:r>
              <a:rPr lang="en-US" altLang="zh-CN" b="1" kern="100" dirty="0">
                <a:latin typeface="Times New Roman"/>
                <a:cs typeface="Courier New"/>
              </a:rPr>
              <a:t>(</a:t>
            </a:r>
            <a:r>
              <a:rPr lang="zh-CN" altLang="zh-CN" b="1" kern="100" dirty="0">
                <a:latin typeface="Times New Roman"/>
                <a:cs typeface="Times New Roman"/>
              </a:rPr>
              <a:t>保留</a:t>
            </a:r>
            <a:r>
              <a:rPr lang="en-US" altLang="zh-CN" b="1" kern="100" dirty="0">
                <a:latin typeface="Times New Roman"/>
                <a:cs typeface="Courier New"/>
              </a:rPr>
              <a:t>2</a:t>
            </a:r>
            <a:r>
              <a:rPr lang="zh-CN" altLang="zh-CN" b="1" kern="100" dirty="0">
                <a:latin typeface="Times New Roman"/>
                <a:cs typeface="Times New Roman"/>
              </a:rPr>
              <a:t>位有效数字</a:t>
            </a:r>
            <a:r>
              <a:rPr lang="en-US" altLang="zh-CN" b="1" kern="100" dirty="0">
                <a:latin typeface="Times New Roman"/>
                <a:cs typeface="Courier New"/>
              </a:rPr>
              <a:t>)</a:t>
            </a:r>
            <a:endParaRPr lang="zh-CN" altLang="zh-CN" sz="1050" kern="100" dirty="0">
              <a:cs typeface="Courier New"/>
            </a:endParaRPr>
          </a:p>
          <a:p>
            <a:pPr marL="452438" indent="0"/>
            <a:endParaRPr lang="zh-CN" altLang="en-US" dirty="0"/>
          </a:p>
        </p:txBody>
      </p:sp>
      <p:pic>
        <p:nvPicPr>
          <p:cNvPr id="8194" name="Picture 2" descr="WLXKCXALKXS6-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161062" y="2747270"/>
            <a:ext cx="2088232" cy="1321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111684678"/>
              </p:ext>
            </p:extLst>
          </p:nvPr>
        </p:nvGraphicFramePr>
        <p:xfrm>
          <a:off x="552971" y="972096"/>
          <a:ext cx="10972800" cy="4329112"/>
        </p:xfrm>
        <a:graphic>
          <a:graphicData uri="http://schemas.openxmlformats.org/presentationml/2006/ole">
            <mc:AlternateContent xmlns:mc="http://schemas.openxmlformats.org/markup-compatibility/2006">
              <mc:Choice xmlns:v="urn:schemas-microsoft-com:vml" Requires="v">
                <p:oleObj spid="_x0000_s15386" name="文档" r:id="rId3" imgW="11094749" imgH="4359148" progId="Word.Document.12">
                  <p:embed/>
                </p:oleObj>
              </mc:Choice>
              <mc:Fallback>
                <p:oleObj name="文档" r:id="rId3" imgW="11094749" imgH="4359148" progId="Word.Document.12">
                  <p:embed/>
                  <p:pic>
                    <p:nvPicPr>
                      <p:cNvPr id="0" name=""/>
                      <p:cNvPicPr/>
                      <p:nvPr/>
                    </p:nvPicPr>
                    <p:blipFill>
                      <a:blip r:embed="rId4"/>
                      <a:stretch>
                        <a:fillRect/>
                      </a:stretch>
                    </p:blipFill>
                    <p:spPr>
                      <a:xfrm>
                        <a:off x="552971" y="972096"/>
                        <a:ext cx="10972800" cy="4329112"/>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30522263"/>
              </p:ext>
            </p:extLst>
          </p:nvPr>
        </p:nvGraphicFramePr>
        <p:xfrm>
          <a:off x="554161" y="4763417"/>
          <a:ext cx="10367962" cy="1185863"/>
        </p:xfrm>
        <a:graphic>
          <a:graphicData uri="http://schemas.openxmlformats.org/presentationml/2006/ole">
            <mc:AlternateContent xmlns:mc="http://schemas.openxmlformats.org/markup-compatibility/2006">
              <mc:Choice xmlns:v="urn:schemas-microsoft-com:vml" Requires="v">
                <p:oleObj spid="_x0000_s15387" name="文档" r:id="rId5" imgW="10367808" imgH="1185619" progId="Word.Document.12">
                  <p:embed/>
                </p:oleObj>
              </mc:Choice>
              <mc:Fallback>
                <p:oleObj name="文档" r:id="rId5" imgW="10367808" imgH="1185619" progId="Word.Document.12">
                  <p:embed/>
                  <p:pic>
                    <p:nvPicPr>
                      <p:cNvPr id="0" name=""/>
                      <p:cNvPicPr/>
                      <p:nvPr/>
                    </p:nvPicPr>
                    <p:blipFill>
                      <a:blip r:embed="rId6"/>
                      <a:stretch>
                        <a:fillRect/>
                      </a:stretch>
                    </p:blipFill>
                    <p:spPr>
                      <a:xfrm>
                        <a:off x="554161" y="4763417"/>
                        <a:ext cx="10367962" cy="1185863"/>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332656"/>
            <a:ext cx="11881320" cy="6480720"/>
          </a:xfrm>
        </p:spPr>
        <p:txBody>
          <a:bodyPr>
            <a:normAutofit lnSpcReduction="10000"/>
          </a:bodyPr>
          <a:lstStyle/>
          <a:p>
            <a:pPr marL="360363" indent="0" algn="ctr">
              <a:tabLst>
                <a:tab pos="5581015" algn="l"/>
              </a:tabLst>
            </a:pPr>
            <a:r>
              <a:rPr lang="zh-CN" altLang="zh-CN" b="1" kern="100" dirty="0">
                <a:solidFill>
                  <a:schemeClr val="accent2">
                    <a:lumMod val="50000"/>
                  </a:schemeClr>
                </a:solidFill>
                <a:latin typeface="Times New Roman"/>
                <a:cs typeface="Times New Roman"/>
              </a:rPr>
              <a:t>三、创新应用提素养</a:t>
            </a:r>
            <a:endParaRPr lang="zh-CN" altLang="zh-CN" sz="1050" kern="100" dirty="0">
              <a:solidFill>
                <a:schemeClr val="accent2">
                  <a:lumMod val="50000"/>
                </a:schemeClr>
              </a:solidFill>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．我国研制的</a:t>
            </a:r>
            <a:r>
              <a:rPr lang="en-US" altLang="zh-CN" b="1" kern="100" dirty="0">
                <a:cs typeface="Times New Roman"/>
              </a:rPr>
              <a:t>“</a:t>
            </a:r>
            <a:r>
              <a:rPr lang="zh-CN" altLang="zh-CN" b="1" kern="100" dirty="0">
                <a:latin typeface="Times New Roman"/>
                <a:cs typeface="Times New Roman"/>
              </a:rPr>
              <a:t>大连光源</a:t>
            </a:r>
            <a:r>
              <a:rPr lang="en-US" altLang="zh-CN" b="1" kern="100" dirty="0">
                <a:cs typeface="Times New Roman"/>
              </a:rPr>
              <a:t>”</a:t>
            </a:r>
            <a:r>
              <a:rPr lang="en-US" altLang="zh-CN" b="1" kern="100" dirty="0">
                <a:latin typeface="Times New Roman"/>
                <a:cs typeface="Courier New"/>
              </a:rPr>
              <a:t>——</a:t>
            </a:r>
            <a:r>
              <a:rPr lang="zh-CN" altLang="zh-CN" b="1" kern="100" dirty="0">
                <a:latin typeface="Times New Roman"/>
                <a:cs typeface="Times New Roman"/>
              </a:rPr>
              <a:t>极紫外自由电子激光装置，发出了波长在</a:t>
            </a:r>
            <a:r>
              <a:rPr lang="en-US" altLang="zh-CN" b="1" kern="100" dirty="0">
                <a:latin typeface="Times New Roman"/>
                <a:cs typeface="Courier New"/>
              </a:rPr>
              <a:t>100 nm(1 nm</a:t>
            </a:r>
            <a:r>
              <a:rPr lang="zh-CN" altLang="zh-CN" b="1" kern="100" dirty="0">
                <a:latin typeface="Times New Roman"/>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9</a:t>
            </a:r>
            <a:r>
              <a:rPr lang="en-US" altLang="zh-CN" b="1" kern="100" dirty="0">
                <a:latin typeface="Times New Roman"/>
                <a:cs typeface="Courier New"/>
              </a:rPr>
              <a:t> m)</a:t>
            </a:r>
            <a:r>
              <a:rPr lang="zh-CN" altLang="zh-CN" b="1" kern="100" dirty="0">
                <a:latin typeface="Times New Roman"/>
                <a:cs typeface="Times New Roman"/>
              </a:rPr>
              <a:t>附近连续可调的世界上最强的极紫外激光脉冲。大连光源因其光子的能量大、密度高，可在能源利用、光刻技术、雾霾治理等领域的研究中发挥重要作用。一个处于极紫外波段的光子所具有的能量可以电离一个分子，但又不会把分子打碎。据此判断，能够电离一个分子的能量约为</a:t>
            </a:r>
            <a:r>
              <a:rPr lang="en-US" altLang="zh-CN" b="1" kern="100" dirty="0">
                <a:latin typeface="Times New Roman"/>
                <a:cs typeface="Courier New"/>
              </a:rPr>
              <a:t>(</a:t>
            </a:r>
            <a:r>
              <a:rPr lang="zh-CN" altLang="zh-CN" b="1" kern="100" dirty="0">
                <a:latin typeface="Times New Roman"/>
                <a:cs typeface="Times New Roman"/>
              </a:rPr>
              <a:t>取普朗克常量</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6.6</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r>
              <a:rPr lang="zh-CN" altLang="zh-CN" b="1" kern="100" dirty="0">
                <a:latin typeface="Times New Roman"/>
                <a:cs typeface="Times New Roman"/>
              </a:rPr>
              <a:t>，真空光速</a:t>
            </a:r>
            <a:r>
              <a:rPr lang="en-US" altLang="zh-CN" b="1" i="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3</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8</a:t>
            </a:r>
            <a:r>
              <a:rPr lang="en-US" altLang="zh-CN" b="1" kern="100" dirty="0">
                <a:latin typeface="Times New Roman"/>
                <a:cs typeface="Courier New"/>
              </a:rPr>
              <a:t> m/s</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21</a:t>
            </a:r>
            <a:r>
              <a:rPr lang="en-US" altLang="zh-CN" b="1" kern="100" dirty="0">
                <a:latin typeface="Times New Roman"/>
                <a:cs typeface="Courier New"/>
              </a:rPr>
              <a:t> J</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18</a:t>
            </a:r>
            <a:r>
              <a:rPr lang="en-US" altLang="zh-CN" b="1" kern="100" dirty="0">
                <a:latin typeface="Times New Roman"/>
                <a:cs typeface="Courier New"/>
              </a:rPr>
              <a:t> J</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15</a:t>
            </a:r>
            <a:r>
              <a:rPr lang="en-US" altLang="zh-CN" b="1" kern="100" dirty="0">
                <a:latin typeface="Times New Roman"/>
                <a:cs typeface="Courier New"/>
              </a:rPr>
              <a:t> J  	D</a:t>
            </a:r>
            <a:r>
              <a:rPr lang="zh-CN" altLang="zh-CN" b="1" kern="100" dirty="0">
                <a:latin typeface="Times New Roman"/>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12</a:t>
            </a:r>
            <a:r>
              <a:rPr lang="en-US" altLang="zh-CN" b="1" kern="100" dirty="0">
                <a:latin typeface="Times New Roman"/>
                <a:cs typeface="Courier New"/>
              </a:rPr>
              <a:t> J</a:t>
            </a:r>
            <a:endParaRPr lang="zh-CN" altLang="zh-CN" sz="1050" kern="100" dirty="0">
              <a:cs typeface="Courier New"/>
            </a:endParaRPr>
          </a:p>
          <a:p>
            <a:pPr marL="360363"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光</a:t>
            </a:r>
            <a:r>
              <a:rPr lang="zh-CN" altLang="zh-CN" b="1" kern="100" dirty="0">
                <a:latin typeface="Times New Roman"/>
                <a:ea typeface="楷体_GB2312"/>
                <a:cs typeface="Times New Roman"/>
              </a:rPr>
              <a:t>子的能量</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λν</a:t>
            </a:r>
            <a:r>
              <a:rPr lang="zh-CN" altLang="zh-CN" b="1" kern="100" dirty="0">
                <a:latin typeface="Times New Roman"/>
                <a:ea typeface="楷体_GB2312"/>
                <a:cs typeface="Times New Roman"/>
              </a:rPr>
              <a:t>，联立解得</a:t>
            </a:r>
            <a:r>
              <a:rPr lang="en-US" altLang="zh-CN" b="1" i="1" kern="100" dirty="0">
                <a:latin typeface="Times New Roman"/>
                <a:ea typeface="楷体_GB2312"/>
                <a:cs typeface="Courier New"/>
              </a:rPr>
              <a:t>E</a:t>
            </a:r>
            <a:r>
              <a:rPr lang="en-US" altLang="zh-CN" b="1" kern="100" dirty="0">
                <a:ea typeface="楷体_GB2312"/>
                <a:cs typeface="Times New Roman"/>
              </a:rPr>
              <a:t>≈</a:t>
            </a:r>
            <a:r>
              <a:rPr lang="en-US" altLang="zh-CN" b="1" kern="100" dirty="0">
                <a:latin typeface="Times New Roman"/>
                <a:ea typeface="楷体_GB2312"/>
                <a:cs typeface="Courier New"/>
              </a:rPr>
              <a:t>2</a:t>
            </a:r>
            <a:r>
              <a:rPr lang="en-US" altLang="zh-CN" b="1" kern="100" dirty="0">
                <a:cs typeface="Times New Roman"/>
              </a:rPr>
              <a:t>×</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18</a:t>
            </a:r>
            <a:r>
              <a:rPr lang="en-US" altLang="zh-CN" b="1" kern="100" dirty="0">
                <a:latin typeface="Times New Roman"/>
                <a:ea typeface="楷体_GB2312"/>
                <a:cs typeface="Courier New"/>
              </a:rPr>
              <a:t> J</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项正确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360363"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a:t>
            </a:r>
            <a:endParaRPr lang="en-US" altLang="zh-CN" b="1" kern="100" dirty="0" smtClean="0">
              <a:latin typeface="Times New Roman"/>
              <a:ea typeface="楷体_GB2312"/>
              <a:cs typeface="Times New Roman"/>
            </a:endParaRPr>
          </a:p>
          <a:p>
            <a:pPr marL="360363" indent="0" algn="just">
              <a:tabLst>
                <a:tab pos="2700655" algn="l"/>
                <a:tab pos="5581015" algn="l"/>
              </a:tabLst>
            </a:pPr>
            <a:endParaRPr lang="en-US" altLang="zh-CN" b="1" kern="100" dirty="0" smtClean="0">
              <a:latin typeface="Times New Roman"/>
              <a:ea typeface="楷体_GB2312"/>
              <a:cs typeface="Times New Roman"/>
            </a:endParaRPr>
          </a:p>
          <a:p>
            <a:pPr marL="360363" indent="0" algn="just">
              <a:tabLst>
                <a:tab pos="2700655" algn="l"/>
                <a:tab pos="5581015" algn="l"/>
              </a:tabLst>
            </a:pPr>
            <a:endParaRPr lang="en-US" altLang="zh-CN" sz="1050" kern="100" dirty="0" smtClean="0">
              <a:cs typeface="Courier New"/>
            </a:endParaRPr>
          </a:p>
          <a:p>
            <a:pPr marL="360363" indent="0" algn="just">
              <a:tabLst>
                <a:tab pos="2700655" algn="l"/>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03883" y="764702"/>
            <a:ext cx="11320476" cy="5472610"/>
          </a:xfrm>
        </p:spPr>
        <p:txBody>
          <a:bodyPr>
            <a:normAutofit/>
          </a:bodyPr>
          <a:lstStyle/>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浙江</a:t>
            </a:r>
            <a:r>
              <a:rPr lang="en-US" altLang="zh-CN" b="1" kern="100" dirty="0">
                <a:latin typeface="Times New Roman"/>
                <a:ea typeface="隶书"/>
                <a:cs typeface="Courier New"/>
              </a:rPr>
              <a:t>1</a:t>
            </a:r>
            <a:r>
              <a:rPr lang="zh-CN" altLang="zh-CN" b="1" kern="100" dirty="0">
                <a:latin typeface="Times New Roman"/>
                <a:ea typeface="隶书"/>
                <a:cs typeface="Times New Roman"/>
              </a:rPr>
              <a:t>月选考</a:t>
            </a:r>
            <a:r>
              <a:rPr lang="en-US" altLang="zh-CN" b="1" kern="100" dirty="0">
                <a:latin typeface="Times New Roman"/>
                <a:ea typeface="隶书"/>
                <a:cs typeface="Courier New"/>
              </a:rPr>
              <a:t>)</a:t>
            </a:r>
            <a:r>
              <a:rPr lang="zh-CN" altLang="zh-CN" b="1" kern="100" dirty="0">
                <a:latin typeface="Times New Roman"/>
                <a:cs typeface="Times New Roman"/>
              </a:rPr>
              <a:t>如图所</a:t>
            </a:r>
            <a:r>
              <a:rPr lang="zh-CN" altLang="zh-CN" b="1" kern="100" dirty="0" smtClean="0">
                <a:latin typeface="Times New Roman"/>
                <a:cs typeface="Times New Roman"/>
              </a:rPr>
              <a:t>示，金</a:t>
            </a:r>
            <a:r>
              <a:rPr lang="zh-CN" altLang="zh-CN" b="1" kern="100" dirty="0">
                <a:latin typeface="Times New Roman"/>
                <a:cs typeface="Times New Roman"/>
              </a:rPr>
              <a:t>属极</a:t>
            </a:r>
            <a:r>
              <a:rPr lang="zh-CN" altLang="zh-CN" b="1" kern="100" dirty="0" smtClean="0">
                <a:latin typeface="Times New Roman"/>
                <a:cs typeface="Times New Roman"/>
              </a:rPr>
              <a:t>板</a:t>
            </a:r>
            <a:r>
              <a:rPr lang="en-US" altLang="zh-CN" b="1" i="1" kern="100" dirty="0" smtClean="0">
                <a:latin typeface="Times New Roman"/>
                <a:cs typeface="Courier New"/>
              </a:rPr>
              <a:t>M</a:t>
            </a:r>
            <a:r>
              <a:rPr lang="zh-CN" altLang="zh-CN" b="1" kern="100" dirty="0">
                <a:latin typeface="Times New Roman"/>
                <a:cs typeface="Times New Roman"/>
              </a:rPr>
              <a:t>受到紫外线照射会逸出光电子，最大速率为</a:t>
            </a:r>
            <a:r>
              <a:rPr lang="en-US" altLang="zh-CN" b="1" i="1" kern="100" dirty="0">
                <a:latin typeface="Book Antiqua"/>
                <a:cs typeface="Times New Roman"/>
              </a:rPr>
              <a:t>v</a:t>
            </a:r>
            <a:r>
              <a:rPr lang="en-US" altLang="zh-CN" b="1" kern="100" baseline="-25000" dirty="0">
                <a:latin typeface="Times New Roman"/>
                <a:cs typeface="Courier New"/>
              </a:rPr>
              <a:t>m</a:t>
            </a:r>
            <a:r>
              <a:rPr lang="zh-CN" altLang="zh-CN" b="1" kern="100" dirty="0">
                <a:latin typeface="Times New Roman"/>
                <a:cs typeface="Times New Roman"/>
              </a:rPr>
              <a:t>。正对</a:t>
            </a:r>
            <a:r>
              <a:rPr lang="en-US" altLang="zh-CN" b="1" i="1" kern="100" dirty="0">
                <a:latin typeface="Times New Roman"/>
                <a:cs typeface="Courier New"/>
              </a:rPr>
              <a:t>M</a:t>
            </a:r>
            <a:r>
              <a:rPr lang="zh-CN" altLang="zh-CN" b="1" kern="100" dirty="0">
                <a:latin typeface="Times New Roman"/>
                <a:cs typeface="Times New Roman"/>
              </a:rPr>
              <a:t>放置一金属网</a:t>
            </a:r>
            <a:r>
              <a:rPr lang="en-US" altLang="zh-CN" b="1" i="1" kern="100" dirty="0">
                <a:latin typeface="Times New Roman"/>
                <a:cs typeface="Courier New"/>
              </a:rPr>
              <a:t>N</a:t>
            </a:r>
            <a:r>
              <a:rPr lang="zh-CN" altLang="zh-CN" b="1" kern="100" dirty="0">
                <a:latin typeface="Times New Roman"/>
                <a:cs typeface="Times New Roman"/>
              </a:rPr>
              <a:t>，在</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之间加恒定电压</a:t>
            </a:r>
            <a:r>
              <a:rPr lang="en-US" altLang="zh-CN" b="1" i="1" kern="100" dirty="0">
                <a:latin typeface="Times New Roman"/>
                <a:cs typeface="Courier New"/>
              </a:rPr>
              <a:t>U</a:t>
            </a:r>
            <a:r>
              <a:rPr lang="zh-CN" altLang="zh-CN" b="1" kern="100" dirty="0">
                <a:latin typeface="Times New Roman"/>
                <a:cs typeface="Times New Roman"/>
              </a:rPr>
              <a:t>。已知</a:t>
            </a:r>
            <a:r>
              <a:rPr lang="en-US" altLang="zh-CN" b="1" i="1" kern="100" dirty="0">
                <a:latin typeface="Times New Roman"/>
                <a:cs typeface="Courier New"/>
              </a:rPr>
              <a:t>M</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间距为</a:t>
            </a:r>
            <a:r>
              <a:rPr lang="en-US" altLang="zh-CN" b="1" i="1" kern="100" dirty="0">
                <a:latin typeface="Times New Roman"/>
                <a:cs typeface="Courier New"/>
              </a:rPr>
              <a:t>d</a:t>
            </a:r>
            <a:r>
              <a:rPr lang="en-US" altLang="zh-CN" b="1" kern="100" dirty="0">
                <a:latin typeface="Times New Roman"/>
                <a:cs typeface="Courier New"/>
              </a:rPr>
              <a:t>(</a:t>
            </a:r>
            <a:r>
              <a:rPr lang="zh-CN" altLang="zh-CN" b="1" kern="100" dirty="0">
                <a:latin typeface="Times New Roman"/>
                <a:cs typeface="Times New Roman"/>
              </a:rPr>
              <a:t>远小于板长</a:t>
            </a:r>
            <a:r>
              <a:rPr lang="en-US" altLang="zh-CN" b="1" kern="100" dirty="0">
                <a:latin typeface="Times New Roman"/>
                <a:cs typeface="Courier New"/>
              </a:rPr>
              <a:t>)</a:t>
            </a:r>
            <a:r>
              <a:rPr lang="zh-CN" altLang="zh-CN" b="1" kern="100" dirty="0">
                <a:latin typeface="Times New Roman"/>
                <a:cs typeface="Times New Roman"/>
              </a:rPr>
              <a:t>，电子的质量为</a:t>
            </a:r>
            <a:r>
              <a:rPr lang="en-US" altLang="zh-CN" b="1" i="1" kern="100" dirty="0">
                <a:latin typeface="Times New Roman"/>
                <a:cs typeface="Courier New"/>
              </a:rPr>
              <a:t>m</a:t>
            </a:r>
            <a:r>
              <a:rPr lang="zh-CN" altLang="zh-CN" b="1" kern="100" dirty="0">
                <a:latin typeface="Times New Roman"/>
                <a:cs typeface="Times New Roman"/>
              </a:rPr>
              <a:t>，电荷量为</a:t>
            </a:r>
            <a:r>
              <a:rPr lang="en-US" altLang="zh-CN" b="1" i="1" kern="100" dirty="0">
                <a:latin typeface="Times New Roman"/>
                <a:cs typeface="Courier New"/>
              </a:rPr>
              <a:t>e</a:t>
            </a:r>
            <a:r>
              <a:rPr lang="zh-CN" altLang="zh-CN" b="1" kern="100" dirty="0">
                <a:latin typeface="Times New Roman"/>
                <a:cs typeface="Times New Roman"/>
              </a:rPr>
              <a:t>，则</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452438" algn="just">
              <a:tabLst>
                <a:tab pos="2700338" algn="l"/>
                <a:tab pos="5580063" algn="l"/>
              </a:tabLst>
            </a:pPr>
            <a:endParaRPr lang="zh-CN" altLang="en-US" dirty="0"/>
          </a:p>
        </p:txBody>
      </p:sp>
      <p:pic>
        <p:nvPicPr>
          <p:cNvPr id="20482" name="Picture 2" descr="\\Rm-013\本地磁盘 (F)\三维设计 物理 选择性必修第三册 粤教版\24YYWLXK-9.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880947" y="2492894"/>
            <a:ext cx="1941985"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2896294138"/>
              </p:ext>
            </p:extLst>
          </p:nvPr>
        </p:nvGraphicFramePr>
        <p:xfrm>
          <a:off x="264939" y="2564902"/>
          <a:ext cx="10552112" cy="3375025"/>
        </p:xfrm>
        <a:graphic>
          <a:graphicData uri="http://schemas.openxmlformats.org/presentationml/2006/ole">
            <mc:AlternateContent xmlns:mc="http://schemas.openxmlformats.org/markup-compatibility/2006">
              <mc:Choice xmlns:v="urn:schemas-microsoft-com:vml" Requires="v">
                <p:oleObj spid="_x0000_s20487" name="文档" r:id="rId5" imgW="10552112" imgH="3374431" progId="Word.Document.12">
                  <p:embed/>
                </p:oleObj>
              </mc:Choice>
              <mc:Fallback>
                <p:oleObj name="文档" r:id="rId5" imgW="10552112" imgH="3374431" progId="Word.Document.12">
                  <p:embed/>
                  <p:pic>
                    <p:nvPicPr>
                      <p:cNvPr id="0" name=""/>
                      <p:cNvPicPr/>
                      <p:nvPr/>
                    </p:nvPicPr>
                    <p:blipFill>
                      <a:blip r:embed="rId6"/>
                      <a:stretch>
                        <a:fillRect/>
                      </a:stretch>
                    </p:blipFill>
                    <p:spPr>
                      <a:xfrm>
                        <a:off x="264939" y="2564902"/>
                        <a:ext cx="10552112" cy="3375025"/>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p:cNvGraphicFramePr>
            <a:graphicFrameLocks noChangeAspect="1"/>
          </p:cNvGraphicFramePr>
          <p:nvPr>
            <p:extLst>
              <p:ext uri="{D42A27DB-BD31-4B8C-83A1-F6EECF244321}">
                <p14:modId xmlns:p14="http://schemas.microsoft.com/office/powerpoint/2010/main" val="1617031513"/>
              </p:ext>
            </p:extLst>
          </p:nvPr>
        </p:nvGraphicFramePr>
        <p:xfrm>
          <a:off x="841003" y="836712"/>
          <a:ext cx="10552112" cy="4562475"/>
        </p:xfrm>
        <a:graphic>
          <a:graphicData uri="http://schemas.openxmlformats.org/presentationml/2006/ole">
            <mc:AlternateContent xmlns:mc="http://schemas.openxmlformats.org/markup-compatibility/2006">
              <mc:Choice xmlns:v="urn:schemas-microsoft-com:vml" Requires="v">
                <p:oleObj spid="_x0000_s16400" name="文档" r:id="rId3" imgW="10552112" imgH="4561971" progId="Word.Document.12">
                  <p:embed/>
                </p:oleObj>
              </mc:Choice>
              <mc:Fallback>
                <p:oleObj name="文档" r:id="rId3" imgW="10552112" imgH="4561971" progId="Word.Document.12">
                  <p:embed/>
                  <p:pic>
                    <p:nvPicPr>
                      <p:cNvPr id="0" name=""/>
                      <p:cNvPicPr/>
                      <p:nvPr/>
                    </p:nvPicPr>
                    <p:blipFill>
                      <a:blip r:embed="rId4"/>
                      <a:stretch>
                        <a:fillRect/>
                      </a:stretch>
                    </p:blipFill>
                    <p:spPr>
                      <a:xfrm>
                        <a:off x="841003" y="836712"/>
                        <a:ext cx="10552112" cy="4562475"/>
                      </a:xfrm>
                      <a:prstGeom prst="rect">
                        <a:avLst/>
                      </a:prstGeom>
                    </p:spPr>
                  </p:pic>
                </p:oleObj>
              </mc:Fallback>
            </mc:AlternateContent>
          </a:graphicData>
        </a:graphic>
      </p:graphicFrame>
      <p:graphicFrame>
        <p:nvGraphicFramePr>
          <p:cNvPr id="7" name="对象 6"/>
          <p:cNvGraphicFramePr>
            <a:graphicFrameLocks noChangeAspect="1"/>
          </p:cNvGraphicFramePr>
          <p:nvPr>
            <p:extLst>
              <p:ext uri="{D42A27DB-BD31-4B8C-83A1-F6EECF244321}">
                <p14:modId xmlns:p14="http://schemas.microsoft.com/office/powerpoint/2010/main" val="1578774295"/>
              </p:ext>
            </p:extLst>
          </p:nvPr>
        </p:nvGraphicFramePr>
        <p:xfrm>
          <a:off x="552971" y="5301208"/>
          <a:ext cx="10552112" cy="593725"/>
        </p:xfrm>
        <a:graphic>
          <a:graphicData uri="http://schemas.openxmlformats.org/presentationml/2006/ole">
            <mc:AlternateContent xmlns:mc="http://schemas.openxmlformats.org/markup-compatibility/2006">
              <mc:Choice xmlns:v="urn:schemas-microsoft-com:vml" Requires="v">
                <p:oleObj spid="_x0000_s16401" name="文档" r:id="rId5" imgW="10552112" imgH="593770" progId="Word.Document.12">
                  <p:embed/>
                </p:oleObj>
              </mc:Choice>
              <mc:Fallback>
                <p:oleObj name="文档" r:id="rId5" imgW="10552112" imgH="593770" progId="Word.Document.12">
                  <p:embed/>
                  <p:pic>
                    <p:nvPicPr>
                      <p:cNvPr id="0" name=""/>
                      <p:cNvPicPr/>
                      <p:nvPr/>
                    </p:nvPicPr>
                    <p:blipFill>
                      <a:blip r:embed="rId6"/>
                      <a:stretch>
                        <a:fillRect/>
                      </a:stretch>
                    </p:blipFill>
                    <p:spPr>
                      <a:xfrm>
                        <a:off x="552971" y="5301208"/>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p:txBody>
          <a:bodyPr/>
          <a:lstStyle/>
          <a:p>
            <a:pPr indent="612140" algn="just">
              <a:tabLst>
                <a:tab pos="3150870" algn="l"/>
              </a:tabLst>
            </a:pPr>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贵州高考</a:t>
            </a:r>
            <a:r>
              <a:rPr lang="en-US" altLang="zh-CN" b="1" kern="100" dirty="0">
                <a:latin typeface="Times New Roman"/>
                <a:ea typeface="隶书"/>
                <a:cs typeface="Courier New"/>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我国在贵州平塘建成了世界最大单口径球面射电望远镜</a:t>
            </a:r>
            <a:r>
              <a:rPr lang="en-US" altLang="zh-CN" b="1" kern="100" dirty="0">
                <a:latin typeface="Times New Roman"/>
                <a:cs typeface="Courier New"/>
              </a:rPr>
              <a:t>FAST</a:t>
            </a:r>
            <a:r>
              <a:rPr lang="zh-CN" altLang="zh-CN" b="1" kern="100" dirty="0">
                <a:latin typeface="Times New Roman"/>
                <a:cs typeface="Times New Roman"/>
              </a:rPr>
              <a:t>，其科学目标之一是搜索地外文明。在宇宙中，波长位于搜索地外文明的射电波段的辐射中存在两处较强的辐射，一处是波长为</a:t>
            </a:r>
            <a:r>
              <a:rPr lang="en-US" altLang="zh-CN" b="1" kern="100" dirty="0">
                <a:latin typeface="Times New Roman"/>
                <a:cs typeface="Courier New"/>
              </a:rPr>
              <a:t>21 cm</a:t>
            </a:r>
            <a:r>
              <a:rPr lang="zh-CN" altLang="zh-CN" b="1" kern="100" dirty="0">
                <a:latin typeface="Times New Roman"/>
                <a:cs typeface="Times New Roman"/>
              </a:rPr>
              <a:t>的中性氢辐射，另一处是波长为</a:t>
            </a:r>
            <a:r>
              <a:rPr lang="en-US" altLang="zh-CN" b="1" kern="100" dirty="0">
                <a:latin typeface="Times New Roman"/>
                <a:cs typeface="Courier New"/>
              </a:rPr>
              <a:t>18 cm</a:t>
            </a:r>
            <a:r>
              <a:rPr lang="zh-CN" altLang="zh-CN" b="1" kern="100" dirty="0">
                <a:latin typeface="Times New Roman"/>
                <a:cs typeface="Times New Roman"/>
              </a:rPr>
              <a:t>的羟基辐射。在真空中，这两种波长的辐射相比，中性氢辐射的光子</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．频率更大　　　　　　</a:t>
            </a:r>
            <a:r>
              <a:rPr lang="en-US" altLang="zh-CN" b="1" kern="100" dirty="0">
                <a:latin typeface="Times New Roman"/>
                <a:cs typeface="Courier New"/>
              </a:rPr>
              <a:t>	</a:t>
            </a:r>
            <a:r>
              <a:rPr lang="en-US" altLang="zh-CN" b="1" kern="100" dirty="0" smtClean="0">
                <a:latin typeface="Times New Roman"/>
                <a:cs typeface="Courier New"/>
              </a:rPr>
              <a:t>	B</a:t>
            </a:r>
            <a:r>
              <a:rPr lang="zh-CN" altLang="zh-CN" b="1" kern="100" dirty="0">
                <a:latin typeface="Times New Roman"/>
                <a:cs typeface="Times New Roman"/>
              </a:rPr>
              <a:t>．能量更小</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．动量更小</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．传播速度更大</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16531954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308555747"/>
              </p:ext>
            </p:extLst>
          </p:nvPr>
        </p:nvGraphicFramePr>
        <p:xfrm>
          <a:off x="768995" y="1772816"/>
          <a:ext cx="10552112" cy="2100263"/>
        </p:xfrm>
        <a:graphic>
          <a:graphicData uri="http://schemas.openxmlformats.org/presentationml/2006/ole">
            <mc:AlternateContent xmlns:mc="http://schemas.openxmlformats.org/markup-compatibility/2006">
              <mc:Choice xmlns:v="urn:schemas-microsoft-com:vml" Requires="v">
                <p:oleObj spid="_x0000_s21508" name="文档" r:id="rId3" imgW="10552112" imgH="2100367" progId="Word.Document.12">
                  <p:embed/>
                </p:oleObj>
              </mc:Choice>
              <mc:Fallback>
                <p:oleObj name="文档" r:id="rId3" imgW="10552112" imgH="2100367" progId="Word.Document.12">
                  <p:embed/>
                  <p:pic>
                    <p:nvPicPr>
                      <p:cNvPr id="0" name=""/>
                      <p:cNvPicPr/>
                      <p:nvPr/>
                    </p:nvPicPr>
                    <p:blipFill>
                      <a:blip r:embed="rId4"/>
                      <a:stretch>
                        <a:fillRect/>
                      </a:stretch>
                    </p:blipFill>
                    <p:spPr>
                      <a:xfrm>
                        <a:off x="768995" y="1772816"/>
                        <a:ext cx="10552112" cy="2100263"/>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4077377990"/>
              </p:ext>
            </p:extLst>
          </p:nvPr>
        </p:nvGraphicFramePr>
        <p:xfrm>
          <a:off x="1273051" y="4005064"/>
          <a:ext cx="10552112" cy="396875"/>
        </p:xfrm>
        <a:graphic>
          <a:graphicData uri="http://schemas.openxmlformats.org/presentationml/2006/ole">
            <mc:AlternateContent xmlns:mc="http://schemas.openxmlformats.org/markup-compatibility/2006">
              <mc:Choice xmlns:v="urn:schemas-microsoft-com:vml" Requires="v">
                <p:oleObj spid="_x0000_s21509" name="文档" r:id="rId5" imgW="10552112" imgH="396928" progId="Word.Document.12">
                  <p:embed/>
                </p:oleObj>
              </mc:Choice>
              <mc:Fallback>
                <p:oleObj name="文档" r:id="rId5" imgW="10552112" imgH="396928" progId="Word.Document.12">
                  <p:embed/>
                  <p:pic>
                    <p:nvPicPr>
                      <p:cNvPr id="0" name=""/>
                      <p:cNvPicPr/>
                      <p:nvPr/>
                    </p:nvPicPr>
                    <p:blipFill>
                      <a:blip r:embed="rId6"/>
                      <a:stretch>
                        <a:fillRect/>
                      </a:stretch>
                    </p:blipFill>
                    <p:spPr>
                      <a:xfrm>
                        <a:off x="1273051" y="4005064"/>
                        <a:ext cx="10552112" cy="396875"/>
                      </a:xfrm>
                      <a:prstGeom prst="rect">
                        <a:avLst/>
                      </a:prstGeom>
                    </p:spPr>
                  </p:pic>
                </p:oleObj>
              </mc:Fallback>
            </mc:AlternateContent>
          </a:graphicData>
        </a:graphic>
      </p:graphicFrame>
    </p:spTree>
    <p:extLst>
      <p:ext uri="{BB962C8B-B14F-4D97-AF65-F5344CB8AC3E}">
        <p14:creationId xmlns:p14="http://schemas.microsoft.com/office/powerpoint/2010/main" val="271627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88640"/>
            <a:ext cx="11248468" cy="4464498"/>
          </a:xfrm>
        </p:spPr>
        <p:txBody>
          <a:bodyPr/>
          <a:lstStyle/>
          <a:p>
            <a:pPr marL="452438" indent="-452438" algn="just">
              <a:tabLst>
                <a:tab pos="92075" algn="l"/>
                <a:tab pos="2700338" algn="l"/>
                <a:tab pos="5580063" algn="l"/>
              </a:tabLst>
            </a:pPr>
            <a:r>
              <a:rPr lang="en-US" altLang="zh-CN" b="1" kern="100" dirty="0">
                <a:latin typeface="Times New Roman"/>
                <a:cs typeface="Courier New"/>
              </a:rPr>
              <a:t>4</a:t>
            </a:r>
            <a:r>
              <a:rPr lang="zh-CN" altLang="zh-CN" b="1" kern="100" dirty="0">
                <a:latin typeface="Times New Roman"/>
                <a:cs typeface="Times New Roman"/>
              </a:rPr>
              <a:t>．下表是按照密立根的方法研究光电效应实验时得到的某金属的遏止电压</a:t>
            </a:r>
            <a:r>
              <a:rPr lang="en-US" altLang="zh-CN" b="1" i="1" kern="100" dirty="0">
                <a:latin typeface="Times New Roman"/>
                <a:cs typeface="Courier New"/>
              </a:rPr>
              <a:t>U</a:t>
            </a:r>
            <a:r>
              <a:rPr lang="en-US" altLang="zh-CN" b="1" kern="100" baseline="-25000" dirty="0">
                <a:latin typeface="Times New Roman"/>
                <a:cs typeface="Courier New"/>
              </a:rPr>
              <a:t>c</a:t>
            </a:r>
            <a:r>
              <a:rPr lang="zh-CN" altLang="zh-CN" b="1" kern="100" dirty="0">
                <a:latin typeface="Times New Roman"/>
                <a:cs typeface="Times New Roman"/>
              </a:rPr>
              <a:t>与照射光频率</a:t>
            </a:r>
            <a:r>
              <a:rPr lang="en-US" altLang="zh-CN" b="1" i="1" kern="100" dirty="0">
                <a:latin typeface="Times New Roman"/>
                <a:cs typeface="Courier New"/>
              </a:rPr>
              <a:t>ν</a:t>
            </a:r>
            <a:r>
              <a:rPr lang="zh-CN" altLang="zh-CN" b="1" kern="100" dirty="0">
                <a:latin typeface="Times New Roman"/>
                <a:cs typeface="Times New Roman"/>
              </a:rPr>
              <a:t>的几组数据，并由此绘制</a:t>
            </a:r>
            <a:r>
              <a:rPr lang="en-US" altLang="zh-CN" b="1" i="1" kern="100" dirty="0">
                <a:latin typeface="Times New Roman"/>
                <a:cs typeface="Courier New"/>
              </a:rPr>
              <a:t>U</a:t>
            </a:r>
            <a:r>
              <a:rPr lang="en-US" altLang="zh-CN" b="1" kern="100" baseline="-25000" dirty="0">
                <a:latin typeface="Times New Roman"/>
                <a:cs typeface="Courier New"/>
              </a:rPr>
              <a:t>c</a:t>
            </a:r>
            <a:r>
              <a:rPr lang="en-US" altLang="zh-CN" b="1" kern="100" dirty="0">
                <a:latin typeface="Times New Roman"/>
                <a:cs typeface="Courier New"/>
              </a:rPr>
              <a:t>-</a:t>
            </a:r>
            <a:r>
              <a:rPr lang="en-US" altLang="zh-CN" b="1" i="1" kern="100" dirty="0">
                <a:latin typeface="Times New Roman"/>
                <a:cs typeface="Courier New"/>
              </a:rPr>
              <a:t>ν</a:t>
            </a:r>
            <a:r>
              <a:rPr lang="zh-CN" altLang="zh-CN" b="1" kern="100" dirty="0">
                <a:latin typeface="Times New Roman"/>
                <a:cs typeface="Times New Roman"/>
              </a:rPr>
              <a:t>图像如图甲所示</a:t>
            </a:r>
            <a:r>
              <a:rPr lang="en-US" altLang="zh-CN" b="1" kern="100" dirty="0">
                <a:latin typeface="Times New Roman"/>
                <a:cs typeface="Courier New"/>
              </a:rPr>
              <a:t>(</a:t>
            </a:r>
            <a:r>
              <a:rPr lang="zh-CN" altLang="zh-CN" b="1" kern="100" dirty="0">
                <a:latin typeface="Times New Roman"/>
                <a:cs typeface="Times New Roman"/>
              </a:rPr>
              <a:t>已知</a:t>
            </a:r>
            <a:r>
              <a:rPr lang="en-US" altLang="zh-CN" b="1" i="1" kern="100" dirty="0">
                <a:latin typeface="Times New Roman"/>
                <a:cs typeface="Courier New"/>
              </a:rPr>
              <a:t>e</a:t>
            </a:r>
            <a:r>
              <a:rPr lang="zh-CN" altLang="zh-CN" b="1" kern="100" dirty="0">
                <a:latin typeface="Times New Roman"/>
                <a:cs typeface="Times New Roman"/>
              </a:rPr>
              <a:t>＝</a:t>
            </a:r>
            <a:r>
              <a:rPr lang="en-US" altLang="zh-CN" b="1" kern="100" dirty="0">
                <a:latin typeface="Times New Roman"/>
                <a:cs typeface="Courier New"/>
              </a:rPr>
              <a:t>1.6</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19</a:t>
            </a:r>
            <a:r>
              <a:rPr lang="en-US" altLang="zh-CN" b="1" kern="100" dirty="0">
                <a:latin typeface="Times New Roman"/>
                <a:cs typeface="Courier New"/>
              </a:rPr>
              <a:t> C)</a:t>
            </a:r>
            <a:r>
              <a:rPr lang="zh-CN" altLang="zh-CN" b="1" kern="100" dirty="0">
                <a:latin typeface="Times New Roman"/>
                <a:cs typeface="Times New Roman"/>
              </a:rPr>
              <a:t>。</a:t>
            </a:r>
            <a:endParaRPr lang="zh-CN" altLang="zh-CN" sz="1050" kern="100" dirty="0">
              <a:cs typeface="Courier New"/>
            </a:endParaRPr>
          </a:p>
          <a:p>
            <a:pPr marL="452438" indent="-452438">
              <a:tabLst>
                <a:tab pos="92075" algn="l"/>
                <a:tab pos="2700338" algn="l"/>
                <a:tab pos="5580063" algn="l"/>
              </a:tabLst>
            </a:pPr>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2974815768"/>
              </p:ext>
            </p:extLst>
          </p:nvPr>
        </p:nvGraphicFramePr>
        <p:xfrm>
          <a:off x="1993131" y="1556792"/>
          <a:ext cx="8372476" cy="1097280"/>
        </p:xfrm>
        <a:graphic>
          <a:graphicData uri="http://schemas.openxmlformats.org/drawingml/2006/table">
            <a:tbl>
              <a:tblPr/>
              <a:tblGrid>
                <a:gridCol w="2103442"/>
                <a:gridCol w="1036792"/>
                <a:gridCol w="1170838"/>
                <a:gridCol w="1271849"/>
                <a:gridCol w="1438930"/>
                <a:gridCol w="1350625"/>
              </a:tblGrid>
              <a:tr h="0">
                <a:tc>
                  <a:txBody>
                    <a:bodyPr/>
                    <a:lstStyle/>
                    <a:p>
                      <a:pPr algn="ctr">
                        <a:lnSpc>
                          <a:spcPct val="150000"/>
                        </a:lnSpc>
                        <a:spcAft>
                          <a:spcPts val="0"/>
                        </a:spcAft>
                        <a:tabLst>
                          <a:tab pos="2700655" algn="l"/>
                          <a:tab pos="5581015" algn="l"/>
                        </a:tabLst>
                      </a:pPr>
                      <a:r>
                        <a:rPr lang="en-US" sz="2400" b="1" i="1" kern="100" dirty="0">
                          <a:effectLst/>
                          <a:latin typeface="Times New Roman"/>
                          <a:cs typeface="Courier New"/>
                        </a:rPr>
                        <a:t>U</a:t>
                      </a:r>
                      <a:r>
                        <a:rPr lang="en-US" sz="2400" b="1" kern="100" baseline="-25000" dirty="0">
                          <a:effectLst/>
                          <a:latin typeface="Times New Roman"/>
                          <a:cs typeface="Courier New"/>
                        </a:rPr>
                        <a:t>c</a:t>
                      </a:r>
                      <a:r>
                        <a:rPr lang="en-US" sz="2400" b="1" kern="100" dirty="0">
                          <a:effectLst/>
                          <a:latin typeface="Times New Roman"/>
                          <a:cs typeface="Courier New"/>
                        </a:rPr>
                        <a:t>/V</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0.541</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0.637</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0.714</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0.809</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0.878</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0">
                <a:tc>
                  <a:txBody>
                    <a:bodyPr/>
                    <a:lstStyle/>
                    <a:p>
                      <a:pPr algn="ctr">
                        <a:lnSpc>
                          <a:spcPct val="150000"/>
                        </a:lnSpc>
                        <a:spcAft>
                          <a:spcPts val="0"/>
                        </a:spcAft>
                        <a:tabLst>
                          <a:tab pos="2700655" algn="l"/>
                          <a:tab pos="5581015" algn="l"/>
                        </a:tabLst>
                      </a:pPr>
                      <a:r>
                        <a:rPr lang="en-US" sz="2400" b="1" i="1" kern="100">
                          <a:effectLst/>
                          <a:latin typeface="Times New Roman"/>
                          <a:cs typeface="Courier New"/>
                        </a:rPr>
                        <a:t>ν</a:t>
                      </a:r>
                      <a:r>
                        <a:rPr lang="en-US" sz="2400" b="1" kern="100">
                          <a:effectLst/>
                          <a:latin typeface="Times New Roman"/>
                          <a:cs typeface="Courier New"/>
                        </a:rPr>
                        <a:t>/(</a:t>
                      </a:r>
                      <a:r>
                        <a:rPr lang="en-US" sz="2400" b="1" kern="100">
                          <a:effectLst/>
                          <a:latin typeface="宋体"/>
                          <a:cs typeface="Times New Roman"/>
                        </a:rPr>
                        <a:t>×</a:t>
                      </a:r>
                      <a:r>
                        <a:rPr lang="en-US" sz="2400" b="1" kern="100">
                          <a:effectLst/>
                          <a:latin typeface="Times New Roman"/>
                          <a:cs typeface="Courier New"/>
                        </a:rPr>
                        <a:t>10</a:t>
                      </a:r>
                      <a:r>
                        <a:rPr lang="en-US" sz="2400" b="1" kern="100" baseline="30000">
                          <a:effectLst/>
                          <a:latin typeface="Times New Roman"/>
                          <a:cs typeface="Courier New"/>
                        </a:rPr>
                        <a:t>14</a:t>
                      </a:r>
                      <a:r>
                        <a:rPr lang="en-US" sz="2400" b="1" kern="100">
                          <a:effectLst/>
                          <a:latin typeface="Times New Roman"/>
                          <a:cs typeface="Courier New"/>
                        </a:rPr>
                        <a:t> Hz)</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5.644</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5.888</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dirty="0">
                          <a:effectLst/>
                          <a:latin typeface="Times New Roman"/>
                          <a:cs typeface="Courier New"/>
                        </a:rPr>
                        <a:t>6.098</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a:effectLst/>
                          <a:latin typeface="Times New Roman"/>
                          <a:cs typeface="Courier New"/>
                        </a:rPr>
                        <a:t>6.303</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2700655" algn="l"/>
                          <a:tab pos="5581015" algn="l"/>
                        </a:tabLst>
                      </a:pPr>
                      <a:r>
                        <a:rPr lang="en-US" sz="2400" b="1" kern="100" dirty="0">
                          <a:effectLst/>
                          <a:latin typeface="Times New Roman"/>
                          <a:cs typeface="Courier New"/>
                        </a:rPr>
                        <a:t>6.501</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pic>
        <p:nvPicPr>
          <p:cNvPr id="17409" name="Picture 1" descr="WLXKCXALKXS6-1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09355" y="2852936"/>
            <a:ext cx="4279285"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764704"/>
            <a:ext cx="10975658" cy="4464498"/>
          </a:xfrm>
        </p:spPr>
        <p:txBody>
          <a:bodyPr/>
          <a:lstStyle/>
          <a:p>
            <a:pPr indent="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求这种金属的极限频率；</a:t>
            </a:r>
            <a:endParaRPr lang="zh-CN" altLang="zh-CN" sz="1050" kern="100" dirty="0">
              <a:cs typeface="Courier New"/>
            </a:endParaRPr>
          </a:p>
          <a:p>
            <a:pPr indent="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求普朗克常量；</a:t>
            </a:r>
            <a:endParaRPr lang="zh-CN" altLang="zh-CN" sz="1050" kern="100" dirty="0">
              <a:cs typeface="Courier New"/>
            </a:endParaRPr>
          </a:p>
          <a:p>
            <a:pPr indent="0"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如图乙，在给定的坐标系中完成光电子最大初动能</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与照射光频率</a:t>
            </a:r>
            <a:r>
              <a:rPr lang="en-US" altLang="zh-CN" b="1" i="1" kern="100" dirty="0">
                <a:latin typeface="Times New Roman"/>
                <a:cs typeface="Courier New"/>
              </a:rPr>
              <a:t>ν</a:t>
            </a:r>
            <a:r>
              <a:rPr lang="zh-CN" altLang="zh-CN" b="1" kern="100" dirty="0">
                <a:latin typeface="Times New Roman"/>
                <a:cs typeface="Times New Roman"/>
              </a:rPr>
              <a:t>之间的关系图像。</a:t>
            </a:r>
            <a:endParaRPr lang="zh-CN" altLang="zh-CN" sz="1050" kern="100" dirty="0">
              <a:cs typeface="Courier New"/>
            </a:endParaRPr>
          </a:p>
          <a:p>
            <a:pPr indent="0"/>
            <a:endParaRPr lang="zh-CN" altLang="en-US" dirty="0"/>
          </a:p>
        </p:txBody>
      </p:sp>
      <p:graphicFrame>
        <p:nvGraphicFramePr>
          <p:cNvPr id="4" name="对象 3"/>
          <p:cNvGraphicFramePr>
            <a:graphicFrameLocks noChangeAspect="1"/>
          </p:cNvGraphicFramePr>
          <p:nvPr>
            <p:extLst>
              <p:ext uri="{D42A27DB-BD31-4B8C-83A1-F6EECF244321}">
                <p14:modId xmlns:p14="http://schemas.microsoft.com/office/powerpoint/2010/main" val="2380834321"/>
              </p:ext>
            </p:extLst>
          </p:nvPr>
        </p:nvGraphicFramePr>
        <p:xfrm>
          <a:off x="696987" y="3529731"/>
          <a:ext cx="10795000" cy="2995613"/>
        </p:xfrm>
        <a:graphic>
          <a:graphicData uri="http://schemas.openxmlformats.org/presentationml/2006/ole">
            <mc:AlternateContent xmlns:mc="http://schemas.openxmlformats.org/markup-compatibility/2006">
              <mc:Choice xmlns:v="urn:schemas-microsoft-com:vml" Requires="v">
                <p:oleObj spid="_x0000_s19469" name="文档" r:id="rId3" imgW="11172083" imgH="3083905" progId="Word.Document.12">
                  <p:embed/>
                </p:oleObj>
              </mc:Choice>
              <mc:Fallback>
                <p:oleObj name="文档" r:id="rId3" imgW="11172083" imgH="3083905" progId="Word.Document.12">
                  <p:embed/>
                  <p:pic>
                    <p:nvPicPr>
                      <p:cNvPr id="0" name=""/>
                      <p:cNvPicPr/>
                      <p:nvPr/>
                    </p:nvPicPr>
                    <p:blipFill>
                      <a:blip r:embed="rId4"/>
                      <a:stretch>
                        <a:fillRect/>
                      </a:stretch>
                    </p:blipFill>
                    <p:spPr>
                      <a:xfrm>
                        <a:off x="696987" y="3529731"/>
                        <a:ext cx="10795000" cy="2995613"/>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1305256" cy="5472608"/>
          </a:xfrm>
        </p:spPr>
        <p:txBody>
          <a:bodyPr>
            <a:normAutofit/>
          </a:bodyPr>
          <a:lstStyle/>
          <a:p>
            <a:pPr marL="452438" indent="-452438" algn="just">
              <a:tabLst>
                <a:tab pos="2700655" algn="l"/>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两种常见错误及两个决定因素</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要特别注意的两种错误认识如下。</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错误一：认为频率高，光子能量大，光就强，产生的光电流也强。</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错误二：认为光电子的动能大，电子跑得快，光电流就强。</a:t>
            </a:r>
            <a:endParaRPr lang="zh-CN" altLang="zh-CN" sz="1050" kern="100" dirty="0">
              <a:cs typeface="Courier New"/>
            </a:endParaRPr>
          </a:p>
          <a:p>
            <a:pPr marL="452438" indent="0" algn="just">
              <a:tabLst>
                <a:tab pos="2700655" algn="l"/>
                <a:tab pos="5581015" algn="l"/>
              </a:tabLst>
            </a:pPr>
            <a:r>
              <a:rPr lang="zh-CN" altLang="zh-CN" b="1" kern="100" dirty="0">
                <a:latin typeface="Times New Roman"/>
                <a:cs typeface="Times New Roman"/>
              </a:rPr>
              <a:t>我们所研究的光电流是所有光电子都参与了导电，而由爱因斯坦光电效应方程可知一个光电子就对应着一个光子，因而光电流的强弱关键取决于单位时间来了多少个光子，即光强，而光电子的最大初动能与频率有关，它们的关系如下：</a:t>
            </a:r>
            <a:endParaRPr lang="zh-CN" altLang="zh-CN" sz="1050" kern="100" dirty="0">
              <a:cs typeface="Courier New"/>
            </a:endParaRPr>
          </a:p>
          <a:p>
            <a:pPr marL="452438" indent="0"/>
            <a:endParaRPr lang="zh-CN" altLang="en-US" dirty="0"/>
          </a:p>
        </p:txBody>
      </p:sp>
      <p:pic>
        <p:nvPicPr>
          <p:cNvPr id="2050" name="Picture 2" descr="WLXKCXALKXS6-1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001243" y="4694329"/>
            <a:ext cx="6624736" cy="182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gn="just">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由于</a:t>
            </a: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hν</a:t>
            </a:r>
            <a:r>
              <a:rPr lang="en-US" altLang="zh-CN" b="1" kern="100" baseline="-25000" dirty="0">
                <a:latin typeface="Times New Roman"/>
                <a:ea typeface="楷体_GB2312"/>
                <a:cs typeface="Courier New"/>
              </a:rPr>
              <a:t>c</a:t>
            </a:r>
            <a:r>
              <a:rPr lang="zh-CN" altLang="zh-CN" b="1" kern="100" dirty="0">
                <a:latin typeface="Times New Roman"/>
                <a:ea typeface="楷体_GB2312"/>
                <a:cs typeface="Times New Roman"/>
              </a:rPr>
              <a:t>，联立</a:t>
            </a:r>
            <a:r>
              <a:rPr lang="en-US" altLang="zh-CN" b="1" kern="100" dirty="0">
                <a:latin typeface="Times New Roman"/>
                <a:ea typeface="楷体_GB2312"/>
                <a:cs typeface="Courier New"/>
              </a:rPr>
              <a:t>(1)(2)</a:t>
            </a:r>
            <a:r>
              <a:rPr lang="zh-CN" altLang="zh-CN" b="1" kern="100" dirty="0">
                <a:latin typeface="Times New Roman"/>
                <a:ea typeface="楷体_GB2312"/>
                <a:cs typeface="Times New Roman"/>
              </a:rPr>
              <a:t>中的数据可画出</a:t>
            </a:r>
            <a:endParaRPr lang="zh-CN" altLang="zh-CN" sz="1050" kern="100" dirty="0">
              <a:cs typeface="Courier New"/>
            </a:endParaRPr>
          </a:p>
          <a:p>
            <a:pPr indent="612140" algn="just">
              <a:tabLst>
                <a:tab pos="2700655" algn="l"/>
                <a:tab pos="5581015" algn="l"/>
              </a:tabLst>
            </a:pPr>
            <a:r>
              <a:rPr lang="en-US" altLang="zh-CN" b="1" i="1" kern="100" dirty="0">
                <a:latin typeface="Times New Roman"/>
                <a:ea typeface="楷体_GB2312"/>
                <a:cs typeface="Courier New"/>
              </a:rPr>
              <a:t>E</a:t>
            </a:r>
            <a:r>
              <a:rPr lang="en-US" altLang="zh-CN" b="1" kern="100" baseline="-25000" dirty="0">
                <a:latin typeface="Times New Roman"/>
                <a:ea typeface="楷体_GB2312"/>
                <a:cs typeface="Courier New"/>
              </a:rPr>
              <a:t>k</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ν</a:t>
            </a:r>
            <a:r>
              <a:rPr lang="zh-CN" altLang="zh-CN" b="1" kern="100" dirty="0">
                <a:latin typeface="Times New Roman"/>
                <a:ea typeface="楷体_GB2312"/>
                <a:cs typeface="Times New Roman"/>
              </a:rPr>
              <a:t>关系图像如图所示</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612140" algn="just">
              <a:tabLst>
                <a:tab pos="2700655" algn="l"/>
                <a:tab pos="5581015" algn="l"/>
              </a:tabLst>
            </a:pPr>
            <a:endParaRPr lang="en-US" altLang="zh-CN" b="1" kern="100" dirty="0">
              <a:latin typeface="Times New Roman"/>
              <a:ea typeface="楷体_GB2312"/>
              <a:cs typeface="Times New Roman"/>
            </a:endParaRPr>
          </a:p>
          <a:p>
            <a:pPr indent="612140" algn="just">
              <a:tabLst>
                <a:tab pos="2700655" algn="l"/>
                <a:tab pos="5581015" algn="l"/>
              </a:tabLst>
            </a:pPr>
            <a:endParaRPr lang="en-US" altLang="zh-CN" b="1" kern="100" dirty="0" smtClean="0">
              <a:latin typeface="Times New Roman"/>
              <a:ea typeface="楷体_GB2312"/>
              <a:cs typeface="Times New Roman"/>
            </a:endParaRPr>
          </a:p>
          <a:p>
            <a:pPr indent="612140" algn="just">
              <a:tabLst>
                <a:tab pos="2700655" algn="l"/>
                <a:tab pos="5581015" algn="l"/>
              </a:tabLst>
            </a:pPr>
            <a:endParaRPr lang="en-US" altLang="zh-CN" b="1" kern="100" dirty="0">
              <a:latin typeface="Times New Roman"/>
              <a:ea typeface="楷体_GB2312"/>
              <a:cs typeface="Times New Roman"/>
            </a:endParaRPr>
          </a:p>
          <a:p>
            <a:pPr indent="612140" algn="just">
              <a:tabLst>
                <a:tab pos="2700655" algn="l"/>
                <a:tab pos="5581015" algn="l"/>
              </a:tabLst>
            </a:pPr>
            <a:endParaRPr lang="en-US" altLang="zh-CN" b="1" kern="100" dirty="0" smtClean="0">
              <a:latin typeface="Times New Roman"/>
              <a:ea typeface="楷体_GB2312"/>
              <a:cs typeface="Times New Roman"/>
            </a:endParaRPr>
          </a:p>
          <a:p>
            <a:pPr indent="61214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cs typeface="Courier New"/>
              </a:rPr>
              <a:t>(1)4.25</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14</a:t>
            </a:r>
            <a:r>
              <a:rPr lang="en-US" altLang="zh-CN" b="1" kern="100" dirty="0">
                <a:latin typeface="Times New Roman"/>
                <a:cs typeface="Courier New"/>
              </a:rPr>
              <a:t> Hz</a:t>
            </a:r>
            <a:r>
              <a:rPr lang="zh-CN" altLang="zh-CN" b="1" kern="100" dirty="0">
                <a:latin typeface="Times New Roman"/>
                <a:cs typeface="Times New Roman"/>
              </a:rPr>
              <a:t>　</a:t>
            </a:r>
            <a:r>
              <a:rPr lang="en-US" altLang="zh-CN" b="1" kern="100" dirty="0">
                <a:latin typeface="Times New Roman"/>
                <a:cs typeface="Courier New"/>
              </a:rPr>
              <a:t>(2)6.4</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r>
              <a:rPr lang="zh-CN" altLang="zh-CN" b="1" kern="100" dirty="0">
                <a:latin typeface="Times New Roman"/>
                <a:cs typeface="Times New Roman"/>
              </a:rPr>
              <a:t>　</a:t>
            </a:r>
            <a:r>
              <a:rPr lang="en-US" altLang="zh-CN" b="1" kern="100" dirty="0">
                <a:latin typeface="Times New Roman"/>
                <a:cs typeface="Courier New"/>
              </a:rPr>
              <a:t>(3)</a:t>
            </a:r>
            <a:r>
              <a:rPr lang="zh-CN" altLang="zh-CN" b="1" kern="100" dirty="0">
                <a:latin typeface="Times New Roman"/>
                <a:cs typeface="Times New Roman"/>
              </a:rPr>
              <a:t>见解析图</a:t>
            </a:r>
            <a:endParaRPr lang="zh-CN" altLang="zh-CN" sz="1050" kern="100" dirty="0">
              <a:cs typeface="Courier New"/>
            </a:endParaRPr>
          </a:p>
          <a:p>
            <a:pPr indent="612140" algn="just">
              <a:tabLst>
                <a:tab pos="2700655" algn="l"/>
                <a:tab pos="5581015" algn="l"/>
              </a:tabLst>
            </a:pPr>
            <a:endParaRPr lang="en-US" altLang="zh-CN" b="1" kern="100" dirty="0" smtClean="0">
              <a:latin typeface="Times New Roman"/>
              <a:ea typeface="楷体_GB2312"/>
              <a:cs typeface="Times New Roman"/>
            </a:endParaRPr>
          </a:p>
          <a:p>
            <a:pPr indent="612140" algn="just">
              <a:tabLst>
                <a:tab pos="2700655" algn="l"/>
                <a:tab pos="5581015" algn="l"/>
              </a:tabLst>
            </a:pPr>
            <a:endParaRPr lang="zh-CN" altLang="zh-CN" sz="1050" kern="100" dirty="0">
              <a:cs typeface="Courier New"/>
            </a:endParaRPr>
          </a:p>
          <a:p>
            <a:endParaRPr lang="zh-CN" altLang="en-US" dirty="0"/>
          </a:p>
        </p:txBody>
      </p:sp>
      <p:pic>
        <p:nvPicPr>
          <p:cNvPr id="18434" name="Picture 2" descr="WLXKCXALKXS6-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001243" y="2511688"/>
            <a:ext cx="5275832" cy="20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5982" y="1497547"/>
            <a:ext cx="1000275"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9112" y="1469502"/>
            <a:ext cx="10145400"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841003" y="2450212"/>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t>第四章</a:t>
            </a:r>
            <a:r>
              <a:rPr lang="en-US" altLang="zh-CN" sz="2800" b="1" dirty="0"/>
              <a:t>  </a:t>
            </a:r>
            <a:r>
              <a:rPr lang="zh-CN" altLang="zh-CN" sz="2800" b="1" dirty="0"/>
              <a:t>阶段评价查缺</a:t>
            </a:r>
            <a:r>
              <a:rPr lang="zh-CN" altLang="zh-CN" sz="2800" b="1" dirty="0" smtClean="0"/>
              <a:t>漏</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latin typeface="楷体_GB2312" panose="02010609030101010101" pitchFamily="49" charset="-122"/>
                <a:ea typeface="楷体_GB2312" panose="02010609030101010101" pitchFamily="49" charset="-122"/>
              </a:rPr>
              <a:t>第四章</a:t>
            </a:r>
            <a:r>
              <a:rPr lang="en-US" altLang="zh-CN" sz="2800" b="1" dirty="0">
                <a:latin typeface="楷体_GB2312" panose="02010609030101010101" pitchFamily="49" charset="-122"/>
                <a:ea typeface="楷体_GB2312" panose="02010609030101010101" pitchFamily="49" charset="-122"/>
              </a:rPr>
              <a:t>  </a:t>
            </a:r>
            <a:r>
              <a:rPr lang="zh-CN" altLang="zh-CN" sz="2800" b="1" dirty="0">
                <a:latin typeface="楷体_GB2312" panose="02010609030101010101" pitchFamily="49" charset="-122"/>
                <a:ea typeface="楷体_GB2312" panose="02010609030101010101" pitchFamily="49" charset="-122"/>
              </a:rPr>
              <a:t>阶段评价查缺</a:t>
            </a:r>
            <a:r>
              <a:rPr lang="zh-CN" altLang="zh-CN" sz="2800" b="1" dirty="0" smtClean="0">
                <a:latin typeface="楷体_GB2312" panose="02010609030101010101" pitchFamily="49" charset="-122"/>
                <a:ea typeface="楷体_GB2312" panose="02010609030101010101" pitchFamily="49" charset="-122"/>
              </a:rPr>
              <a:t>漏</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0728"/>
            <a:ext cx="10975658" cy="5112568"/>
          </a:xfrm>
        </p:spPr>
        <p:txBody>
          <a:bodyPr>
            <a:normAutofit/>
          </a:bodyPr>
          <a:lstStyle/>
          <a:p>
            <a:pPr marL="452438" indent="-452438"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两个对应关系</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光</a:t>
            </a:r>
            <a:r>
              <a:rPr lang="zh-CN" altLang="zh-CN" b="1" kern="100" dirty="0">
                <a:latin typeface="Times New Roman"/>
                <a:cs typeface="Times New Roman"/>
              </a:rPr>
              <a:t>强大</a:t>
            </a:r>
            <a:r>
              <a:rPr lang="en-US" altLang="zh-CN" b="1" kern="100" dirty="0">
                <a:cs typeface="Times New Roman"/>
              </a:rPr>
              <a:t>→</a:t>
            </a:r>
            <a:r>
              <a:rPr lang="zh-CN" altLang="zh-CN" b="1" kern="100" dirty="0">
                <a:latin typeface="Times New Roman"/>
                <a:cs typeface="Times New Roman"/>
              </a:rPr>
              <a:t>光子数目多</a:t>
            </a:r>
            <a:r>
              <a:rPr lang="en-US" altLang="zh-CN" b="1" kern="100" dirty="0">
                <a:cs typeface="Times New Roman"/>
              </a:rPr>
              <a:t>→</a:t>
            </a:r>
            <a:r>
              <a:rPr lang="zh-CN" altLang="zh-CN" b="1" kern="100" dirty="0">
                <a:latin typeface="Times New Roman"/>
                <a:cs typeface="Times New Roman"/>
              </a:rPr>
              <a:t>发射光电子多</a:t>
            </a:r>
            <a:r>
              <a:rPr lang="en-US" altLang="zh-CN" b="1" kern="100" dirty="0">
                <a:cs typeface="Times New Roman"/>
              </a:rPr>
              <a:t>→</a:t>
            </a:r>
            <a:r>
              <a:rPr lang="zh-CN" altLang="zh-CN" b="1" kern="100" dirty="0">
                <a:latin typeface="Times New Roman"/>
                <a:cs typeface="Times New Roman"/>
              </a:rPr>
              <a:t>光电流大</a:t>
            </a:r>
            <a:r>
              <a:rPr lang="en-US" altLang="zh-CN" b="1" kern="100" dirty="0">
                <a:latin typeface="Times New Roman"/>
                <a:cs typeface="Courier New"/>
              </a:rPr>
              <a:t>(</a:t>
            </a:r>
            <a:r>
              <a:rPr lang="zh-CN" altLang="zh-CN" b="1" kern="100" dirty="0">
                <a:latin typeface="Times New Roman"/>
                <a:cs typeface="Times New Roman"/>
              </a:rPr>
              <a:t>同一种光</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光</a:t>
            </a:r>
            <a:r>
              <a:rPr lang="zh-CN" altLang="zh-CN" b="1" kern="100" dirty="0">
                <a:latin typeface="Times New Roman"/>
                <a:cs typeface="Times New Roman"/>
              </a:rPr>
              <a:t>子频率高</a:t>
            </a:r>
            <a:r>
              <a:rPr lang="en-US" altLang="zh-CN" b="1" kern="100" dirty="0">
                <a:cs typeface="Times New Roman"/>
              </a:rPr>
              <a:t>→</a:t>
            </a:r>
            <a:r>
              <a:rPr lang="zh-CN" altLang="zh-CN" b="1" kern="100" dirty="0">
                <a:latin typeface="Times New Roman"/>
                <a:cs typeface="Times New Roman"/>
              </a:rPr>
              <a:t>光子能量大</a:t>
            </a:r>
            <a:r>
              <a:rPr lang="en-US" altLang="zh-CN" b="1" kern="100" dirty="0">
                <a:cs typeface="Times New Roman"/>
              </a:rPr>
              <a:t>→</a:t>
            </a:r>
            <a:r>
              <a:rPr lang="zh-CN" altLang="zh-CN" b="1" kern="100" dirty="0">
                <a:latin typeface="Times New Roman"/>
                <a:cs typeface="Times New Roman"/>
              </a:rPr>
              <a:t>产生光电子的最大初动能大</a:t>
            </a:r>
            <a:r>
              <a:rPr lang="en-US" altLang="zh-CN" b="1" kern="100" dirty="0">
                <a:latin typeface="Times New Roman"/>
                <a:cs typeface="Courier New"/>
              </a:rPr>
              <a:t>(</a:t>
            </a:r>
            <a:r>
              <a:rPr lang="zh-CN" altLang="zh-CN" b="1" kern="100" dirty="0">
                <a:latin typeface="Times New Roman"/>
                <a:cs typeface="Times New Roman"/>
              </a:rPr>
              <a:t>同一种金属</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四点注意</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能否发生光电效应，不取决于光的强度，而取决于光的频率。</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光电效应中的</a:t>
            </a:r>
            <a:r>
              <a:rPr lang="en-US" altLang="zh-CN" b="1" kern="100" dirty="0">
                <a:cs typeface="Times New Roman"/>
              </a:rPr>
              <a:t>“</a:t>
            </a:r>
            <a:r>
              <a:rPr lang="zh-CN" altLang="zh-CN" b="1" kern="100" dirty="0">
                <a:latin typeface="Times New Roman"/>
                <a:cs typeface="Times New Roman"/>
              </a:rPr>
              <a:t>光</a:t>
            </a:r>
            <a:r>
              <a:rPr lang="en-US" altLang="zh-CN" b="1" kern="100" dirty="0">
                <a:cs typeface="Times New Roman"/>
              </a:rPr>
              <a:t>”</a:t>
            </a:r>
            <a:r>
              <a:rPr lang="zh-CN" altLang="zh-CN" b="1" kern="100" dirty="0">
                <a:latin typeface="Times New Roman"/>
                <a:cs typeface="Times New Roman"/>
              </a:rPr>
              <a:t>不是特指可见光，也包括不可见光。</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逸出功的大小由金属本身决定，与入射光无关。</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(4)</a:t>
            </a:r>
            <a:r>
              <a:rPr lang="zh-CN" altLang="zh-CN" b="1" kern="100" dirty="0">
                <a:latin typeface="Times New Roman"/>
                <a:cs typeface="Times New Roman"/>
              </a:rPr>
              <a:t>光电子不是光子，而是电子。</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69435802"/>
              </p:ext>
            </p:extLst>
          </p:nvPr>
        </p:nvGraphicFramePr>
        <p:xfrm>
          <a:off x="914400" y="1256506"/>
          <a:ext cx="10174288" cy="4476750"/>
        </p:xfrm>
        <a:graphic>
          <a:graphicData uri="http://schemas.openxmlformats.org/presentationml/2006/ole">
            <mc:AlternateContent xmlns:mc="http://schemas.openxmlformats.org/markup-compatibility/2006">
              <mc:Choice xmlns:v="urn:schemas-microsoft-com:vml" Requires="v">
                <p:oleObj spid="_x0000_s5134" name="文档" r:id="rId3" imgW="10287237" imgH="4511759" progId="Word.Document.12">
                  <p:embed/>
                </p:oleObj>
              </mc:Choice>
              <mc:Fallback>
                <p:oleObj name="文档" r:id="rId3" imgW="10287237" imgH="4511759" progId="Word.Document.12">
                  <p:embed/>
                  <p:pic>
                    <p:nvPicPr>
                      <p:cNvPr id="0" name=""/>
                      <p:cNvPicPr/>
                      <p:nvPr/>
                    </p:nvPicPr>
                    <p:blipFill>
                      <a:blip r:embed="rId4"/>
                      <a:stretch>
                        <a:fillRect/>
                      </a:stretch>
                    </p:blipFill>
                    <p:spPr>
                      <a:xfrm>
                        <a:off x="914400" y="1256506"/>
                        <a:ext cx="10174288" cy="447675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常见物理量的求解</a:t>
            </a:r>
            <a:endParaRPr lang="zh-CN" altLang="zh-CN" sz="1050" kern="100" dirty="0">
              <a:cs typeface="Courier New"/>
            </a:endParaRPr>
          </a:p>
          <a:p>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3375842784"/>
              </p:ext>
            </p:extLst>
          </p:nvPr>
        </p:nvGraphicFramePr>
        <p:xfrm>
          <a:off x="336947" y="1916832"/>
          <a:ext cx="10510838" cy="4179887"/>
        </p:xfrm>
        <a:graphic>
          <a:graphicData uri="http://schemas.openxmlformats.org/presentationml/2006/ole">
            <mc:AlternateContent xmlns:mc="http://schemas.openxmlformats.org/markup-compatibility/2006">
              <mc:Choice xmlns:v="urn:schemas-microsoft-com:vml" Requires="v">
                <p:oleObj spid="_x0000_s6158" name="文档" r:id="rId3" imgW="10510966" imgH="4179901" progId="Word.Document.12">
                  <p:embed/>
                </p:oleObj>
              </mc:Choice>
              <mc:Fallback>
                <p:oleObj name="文档" r:id="rId3" imgW="10510966" imgH="4179901" progId="Word.Document.12">
                  <p:embed/>
                  <p:pic>
                    <p:nvPicPr>
                      <p:cNvPr id="0" name=""/>
                      <p:cNvPicPr/>
                      <p:nvPr/>
                    </p:nvPicPr>
                    <p:blipFill>
                      <a:blip r:embed="rId4"/>
                      <a:stretch>
                        <a:fillRect/>
                      </a:stretch>
                    </p:blipFill>
                    <p:spPr>
                      <a:xfrm>
                        <a:off x="336947" y="1916832"/>
                        <a:ext cx="10510838" cy="41798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24744"/>
            <a:ext cx="11377264" cy="5040560"/>
          </a:xfrm>
        </p:spPr>
        <p:txBody>
          <a:bodyPr>
            <a:normAutofit/>
          </a:bodyPr>
          <a:lstStyle/>
          <a:p>
            <a:pPr marL="266700" indent="-266700"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应用光电效应实验规律解题的注意事项</a:t>
            </a:r>
            <a:endParaRPr lang="zh-CN" altLang="zh-CN" sz="1050" kern="100" dirty="0">
              <a:cs typeface="Courier New"/>
            </a:endParaRPr>
          </a:p>
          <a:p>
            <a:pPr marL="266700" indent="0" algn="just">
              <a:tabLst>
                <a:tab pos="2700655" algn="l"/>
                <a:tab pos="5581015" algn="l"/>
              </a:tabLst>
            </a:pPr>
            <a:r>
              <a:rPr lang="zh-CN" altLang="zh-CN" b="1" kern="100" dirty="0">
                <a:cs typeface="宋体"/>
              </a:rPr>
              <a:t>①</a:t>
            </a:r>
            <a:r>
              <a:rPr lang="zh-CN" altLang="zh-CN" b="1" kern="100" dirty="0">
                <a:latin typeface="Times New Roman"/>
                <a:cs typeface="Times New Roman"/>
              </a:rPr>
              <a:t>光电效应规律中</a:t>
            </a:r>
            <a:r>
              <a:rPr lang="en-US" altLang="zh-CN" b="1" kern="100" dirty="0">
                <a:cs typeface="Times New Roman"/>
              </a:rPr>
              <a:t>“</a:t>
            </a:r>
            <a:r>
              <a:rPr lang="zh-CN" altLang="zh-CN" b="1" kern="100" dirty="0">
                <a:latin typeface="Times New Roman"/>
                <a:cs typeface="Times New Roman"/>
              </a:rPr>
              <a:t>光电流的强度</a:t>
            </a:r>
            <a:r>
              <a:rPr lang="en-US" altLang="zh-CN" b="1" kern="100" dirty="0">
                <a:cs typeface="Times New Roman"/>
              </a:rPr>
              <a:t>”</a:t>
            </a:r>
            <a:r>
              <a:rPr lang="zh-CN" altLang="zh-CN" b="1" kern="100" dirty="0">
                <a:latin typeface="Times New Roman"/>
                <a:cs typeface="Times New Roman"/>
              </a:rPr>
              <a:t>指的是光电流的饱和值</a:t>
            </a:r>
            <a:r>
              <a:rPr lang="en-US" altLang="zh-CN" b="1" kern="100" dirty="0">
                <a:latin typeface="Times New Roman"/>
                <a:cs typeface="Courier New"/>
              </a:rPr>
              <a:t>(</a:t>
            </a:r>
            <a:r>
              <a:rPr lang="zh-CN" altLang="zh-CN" b="1" kern="100" dirty="0">
                <a:latin typeface="Times New Roman"/>
                <a:ea typeface="楷体_GB2312"/>
                <a:cs typeface="Times New Roman"/>
              </a:rPr>
              <a:t>对应从阴极发射出的电子全部被拉向阳极的状态</a:t>
            </a:r>
            <a:r>
              <a:rPr lang="en-US" altLang="zh-CN" b="1" kern="100" dirty="0">
                <a:latin typeface="Times New Roman"/>
                <a:cs typeface="Courier New"/>
              </a:rPr>
              <a:t>)</a:t>
            </a:r>
            <a:r>
              <a:rPr lang="zh-CN" altLang="zh-CN" b="1" kern="100" dirty="0">
                <a:latin typeface="Times New Roman"/>
                <a:cs typeface="Times New Roman"/>
              </a:rPr>
              <a:t>。因为光电流未达到饱和值之前，其大小不仅与入射光的强度有关，还与光电管两极间的电压有关。</a:t>
            </a:r>
            <a:endParaRPr lang="zh-CN" altLang="zh-CN" sz="1050" kern="100" dirty="0">
              <a:cs typeface="Courier New"/>
            </a:endParaRPr>
          </a:p>
          <a:p>
            <a:pPr marL="266700" indent="0" algn="just">
              <a:tabLst>
                <a:tab pos="2700655" algn="l"/>
                <a:tab pos="5581015" algn="l"/>
              </a:tabLst>
            </a:pPr>
            <a:r>
              <a:rPr lang="zh-CN" altLang="zh-CN" b="1" kern="100" dirty="0">
                <a:cs typeface="宋体"/>
              </a:rPr>
              <a:t>②</a:t>
            </a:r>
            <a:r>
              <a:rPr lang="zh-CN" altLang="zh-CN" b="1" kern="100" dirty="0">
                <a:latin typeface="Times New Roman"/>
                <a:cs typeface="Times New Roman"/>
              </a:rPr>
              <a:t>明确两个决定关系</a:t>
            </a:r>
            <a:endParaRPr lang="zh-CN" altLang="zh-CN" sz="1050" kern="100" dirty="0">
              <a:cs typeface="Courier New"/>
            </a:endParaRPr>
          </a:p>
          <a:p>
            <a:pPr marL="266700"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．逸出功</a:t>
            </a:r>
            <a:r>
              <a:rPr lang="en-US" altLang="zh-CN" b="1" i="1" kern="100" dirty="0">
                <a:latin typeface="Times New Roman"/>
                <a:cs typeface="Courier New"/>
              </a:rPr>
              <a:t>W</a:t>
            </a:r>
            <a:r>
              <a:rPr lang="zh-CN" altLang="zh-CN" b="1" kern="100" dirty="0">
                <a:latin typeface="Times New Roman"/>
                <a:cs typeface="Times New Roman"/>
              </a:rPr>
              <a:t>一定时，入射光的频率决定着能否产生光电效应以及光电子的最大初动能。</a:t>
            </a:r>
            <a:endParaRPr lang="zh-CN" altLang="zh-CN" sz="1050" kern="100" dirty="0">
              <a:cs typeface="Courier New"/>
            </a:endParaRPr>
          </a:p>
          <a:p>
            <a:pPr marL="266700"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．入射光的频率一定时，入射光的强度决定着单位时间内发射出来的光电子数。</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6"/>
            <a:ext cx="10975658" cy="4464498"/>
          </a:xfrm>
        </p:spPr>
        <p:txBody>
          <a:bodyPr/>
          <a:lstStyle/>
          <a:p>
            <a:pPr indent="612140" algn="just">
              <a:tabLst>
                <a:tab pos="2700655" algn="l"/>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用金属铷作为阴极的光电管，观测光电效应现象，实验装置示意图如图甲所示，实验中测得铷的遏止电压</a:t>
            </a:r>
            <a:r>
              <a:rPr lang="en-US" altLang="zh-CN" b="1" i="1" kern="100" dirty="0">
                <a:latin typeface="Times New Roman"/>
                <a:cs typeface="Courier New"/>
              </a:rPr>
              <a:t>U</a:t>
            </a:r>
            <a:r>
              <a:rPr lang="en-US" altLang="zh-CN" b="1" kern="100" baseline="-25000" dirty="0">
                <a:latin typeface="Times New Roman"/>
                <a:cs typeface="Courier New"/>
              </a:rPr>
              <a:t>c</a:t>
            </a:r>
            <a:r>
              <a:rPr lang="zh-CN" altLang="zh-CN" b="1" kern="100" dirty="0">
                <a:latin typeface="Times New Roman"/>
                <a:cs typeface="Times New Roman"/>
              </a:rPr>
              <a:t>与入射光频率</a:t>
            </a:r>
            <a:r>
              <a:rPr lang="en-US" altLang="zh-CN" b="1" i="1" kern="100" dirty="0">
                <a:latin typeface="Times New Roman"/>
                <a:cs typeface="Courier New"/>
              </a:rPr>
              <a:t>ν</a:t>
            </a:r>
            <a:r>
              <a:rPr lang="zh-CN" altLang="zh-CN" b="1" kern="100" dirty="0">
                <a:latin typeface="Times New Roman"/>
                <a:cs typeface="Times New Roman"/>
              </a:rPr>
              <a:t>之间的关系如图乙所示，图线与横轴交点的横坐标为</a:t>
            </a:r>
            <a:r>
              <a:rPr lang="en-US" altLang="zh-CN" b="1" kern="100" dirty="0">
                <a:latin typeface="Times New Roman"/>
                <a:cs typeface="Courier New"/>
              </a:rPr>
              <a:t>5.15</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14</a:t>
            </a:r>
            <a:r>
              <a:rPr lang="en-US" altLang="zh-CN" b="1" kern="100" dirty="0">
                <a:latin typeface="Times New Roman"/>
                <a:cs typeface="Courier New"/>
              </a:rPr>
              <a:t> Hz</a:t>
            </a:r>
            <a:r>
              <a:rPr lang="zh-CN" altLang="zh-CN" b="1" kern="100" dirty="0">
                <a:latin typeface="Times New Roman"/>
                <a:cs typeface="Times New Roman"/>
              </a:rPr>
              <a:t>。已知普朗克常量</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6.63</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34</a:t>
            </a:r>
            <a:r>
              <a:rPr lang="en-US" altLang="zh-CN" b="1" kern="100" dirty="0">
                <a:latin typeface="Times New Roman"/>
                <a:cs typeface="Courier New"/>
              </a:rPr>
              <a:t> J·s</a:t>
            </a:r>
            <a:r>
              <a:rPr lang="zh-CN" altLang="zh-CN" b="1" kern="100" dirty="0">
                <a:latin typeface="Times New Roman"/>
                <a:cs typeface="Times New Roman"/>
              </a:rPr>
              <a:t>，则下列说法中正确的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endParaRPr lang="zh-CN" altLang="en-US" dirty="0"/>
          </a:p>
        </p:txBody>
      </p:sp>
      <p:pic>
        <p:nvPicPr>
          <p:cNvPr id="3074" name="Picture 2" descr="WLXKCXALKXS6-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217267" y="2996952"/>
            <a:ext cx="5832648" cy="295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452438" indent="-452438"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．欲测遏止电压，应选择电源左端为正极</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．当电源左端为正极时，滑动变阻器的滑片向右滑动，电流表的示数一定持续增大</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．增大入射光的强度，产生的光电子的最大初动能一定增大</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．如果实验中入射光的频率</a:t>
            </a:r>
            <a:r>
              <a:rPr lang="en-US" altLang="zh-CN" b="1" i="1" kern="100" dirty="0">
                <a:latin typeface="Times New Roman"/>
                <a:cs typeface="Courier New"/>
              </a:rPr>
              <a:t>ν</a:t>
            </a:r>
            <a:r>
              <a:rPr lang="zh-CN" altLang="zh-CN" b="1" kern="100" dirty="0">
                <a:latin typeface="Times New Roman"/>
                <a:cs typeface="Times New Roman"/>
              </a:rPr>
              <a:t>＝</a:t>
            </a:r>
            <a:r>
              <a:rPr lang="en-US" altLang="zh-CN" b="1" kern="100" dirty="0">
                <a:latin typeface="Times New Roman"/>
                <a:cs typeface="Courier New"/>
              </a:rPr>
              <a:t>7.00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14</a:t>
            </a:r>
            <a:r>
              <a:rPr lang="en-US" altLang="zh-CN" b="1" kern="100" dirty="0">
                <a:latin typeface="Times New Roman"/>
                <a:cs typeface="Courier New"/>
              </a:rPr>
              <a:t> Hz</a:t>
            </a:r>
            <a:r>
              <a:rPr lang="zh-CN" altLang="zh-CN" b="1" kern="100" dirty="0">
                <a:latin typeface="Times New Roman"/>
                <a:cs typeface="Times New Roman"/>
              </a:rPr>
              <a:t>，则产生的光电子的最大初动能</a:t>
            </a:r>
            <a:r>
              <a:rPr lang="en-US" altLang="zh-CN" b="1" i="1" kern="100" dirty="0">
                <a:latin typeface="Times New Roman"/>
                <a:cs typeface="Courier New"/>
              </a:rPr>
              <a:t>E</a:t>
            </a:r>
            <a:r>
              <a:rPr lang="en-US" altLang="zh-CN" b="1" kern="100" baseline="-25000" dirty="0">
                <a:latin typeface="Times New Roman"/>
                <a:cs typeface="Courier New"/>
              </a:rPr>
              <a:t>k</a:t>
            </a:r>
            <a:r>
              <a:rPr lang="zh-CN" altLang="zh-CN" b="1" kern="100" dirty="0">
                <a:latin typeface="Times New Roman"/>
                <a:cs typeface="Times New Roman"/>
              </a:rPr>
              <a:t>＝</a:t>
            </a:r>
            <a:r>
              <a:rPr lang="en-US" altLang="zh-CN" b="1" kern="100" dirty="0">
                <a:latin typeface="Times New Roman"/>
                <a:cs typeface="Courier New"/>
              </a:rPr>
              <a:t>1.23</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19</a:t>
            </a:r>
            <a:r>
              <a:rPr lang="en-US" altLang="zh-CN" b="1" kern="100" dirty="0">
                <a:latin typeface="Times New Roman"/>
                <a:cs typeface="Courier New"/>
              </a:rPr>
              <a:t> J</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290</TotalTime>
  <Words>1910</Words>
  <Application>Microsoft Office PowerPoint</Application>
  <PresentationFormat>自定义</PresentationFormat>
  <Paragraphs>98</Paragraphs>
  <Slides>32</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32</vt:i4>
      </vt:variant>
    </vt:vector>
  </HeadingPairs>
  <TitlesOfParts>
    <vt:vector size="35"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49</cp:revision>
  <dcterms:created xsi:type="dcterms:W3CDTF">2021-04-02T06:41:31Z</dcterms:created>
  <dcterms:modified xsi:type="dcterms:W3CDTF">2024-10-17T06:54:42Z</dcterms:modified>
</cp:coreProperties>
</file>