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60" r:id="rId2"/>
    <p:sldId id="266" r:id="rId3"/>
    <p:sldId id="267" r:id="rId4"/>
    <p:sldId id="289" r:id="rId5"/>
    <p:sldId id="290" r:id="rId6"/>
    <p:sldId id="291" r:id="rId7"/>
    <p:sldId id="292" r:id="rId8"/>
    <p:sldId id="293" r:id="rId9"/>
    <p:sldId id="294" r:id="rId10"/>
    <p:sldId id="295" r:id="rId11"/>
    <p:sldId id="296" r:id="rId12"/>
    <p:sldId id="297" r:id="rId13"/>
    <p:sldId id="298" r:id="rId14"/>
    <p:sldId id="299" r:id="rId15"/>
    <p:sldId id="300" r:id="rId16"/>
    <p:sldId id="301" r:id="rId17"/>
    <p:sldId id="302" r:id="rId18"/>
    <p:sldId id="303" r:id="rId19"/>
    <p:sldId id="304" r:id="rId20"/>
    <p:sldId id="305" r:id="rId21"/>
    <p:sldId id="306" r:id="rId22"/>
    <p:sldId id="307" r:id="rId23"/>
    <p:sldId id="308" r:id="rId24"/>
    <p:sldId id="309" r:id="rId25"/>
    <p:sldId id="310" r:id="rId26"/>
    <p:sldId id="311" r:id="rId27"/>
    <p:sldId id="312" r:id="rId28"/>
    <p:sldId id="313" r:id="rId29"/>
    <p:sldId id="320" r:id="rId30"/>
    <p:sldId id="321" r:id="rId31"/>
    <p:sldId id="316" r:id="rId32"/>
    <p:sldId id="317" r:id="rId33"/>
    <p:sldId id="318" r:id="rId34"/>
    <p:sldId id="319" r:id="rId35"/>
    <p:sldId id="288" r:id="rId36"/>
    <p:sldId id="287" r:id="rId37"/>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07" autoAdjust="0"/>
  </p:normalViewPr>
  <p:slideViewPr>
    <p:cSldViewPr>
      <p:cViewPr varScale="1">
        <p:scale>
          <a:sx n="99" d="100"/>
          <a:sy n="99" d="100"/>
        </p:scale>
        <p:origin x="-348" y="-102"/>
      </p:cViewPr>
      <p:guideLst>
        <p:guide orient="horz" pos="2160"/>
        <p:guide pos="3841"/>
      </p:guideLst>
    </p:cSldViewPr>
  </p:slideViewPr>
  <p:outlineViewPr>
    <p:cViewPr>
      <p:scale>
        <a:sx n="33" d="100"/>
        <a:sy n="33" d="100"/>
      </p:scale>
      <p:origin x="96" y="869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307C53-A15A-4DEC-9E72-8BEB40FDE1C2}" type="datetimeFigureOut">
              <a:rPr lang="zh-CN" altLang="en-US" smtClean="0"/>
              <a:t>2025-11-5</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C1EF30-7B0C-4F2D-A5CA-1454F4965A54}" type="slidenum">
              <a:rPr lang="zh-CN" altLang="en-US" smtClean="0"/>
              <a:t>‹#›</a:t>
            </a:fld>
            <a:endParaRPr lang="zh-CN" altLang="en-US"/>
          </a:p>
        </p:txBody>
      </p:sp>
    </p:spTree>
    <p:extLst>
      <p:ext uri="{BB962C8B-B14F-4D97-AF65-F5344CB8AC3E}">
        <p14:creationId xmlns:p14="http://schemas.microsoft.com/office/powerpoint/2010/main" val="2572868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35</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96752"/>
            <a:ext cx="10975658" cy="4464498"/>
          </a:xfrm>
        </p:spPr>
        <p:txBody>
          <a:bodyPr>
            <a:normAutofit/>
          </a:bodyPr>
          <a:lstStyle>
            <a:lvl1pPr marL="0" indent="719138">
              <a:lnSpc>
                <a:spcPct val="150000"/>
              </a:lnSpc>
              <a:buFontTx/>
              <a:buNone/>
              <a:defRPr sz="2400">
                <a:latin typeface="+mj-ea"/>
                <a:ea typeface="+mj-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dirty="0"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0XWL4-6.TIF" TargetMode="External"/><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35299;&#39064;&#38182;&#22218;1.TIF" TargetMode="External"/><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0XWL4-7.tif" TargetMode="External"/><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file:///\\Rm-042\&#26412;&#22320;&#30913;&#30424;%20(F)\&#19977;&#32500;&#35774;&#35745;%20&#29289;&#29702;%20&#36873;&#25321;&#24615;&#24517;&#20462;&#31532;&#19977;&#20876;%20&#31908;&#25945;&#29256;\25WLSDGK-1.TIF" TargetMode="External"/><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package" Target="../embeddings/Microsoft_Word_Document444444.docx"/><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image" Target="../media/image11.emf"/></Relationships>
</file>

<file path=ppt/slides/_rels/slide18.xml.rels><?xml version="1.0" encoding="UTF-8" standalone="yes"?>
<Relationships xmlns="http://schemas.openxmlformats.org/package/2006/relationships"><Relationship Id="rId3" Type="http://schemas.openxmlformats.org/officeDocument/2006/relationships/package" Target="../embeddings/Microsoft_Word_Document555555.docx"/><Relationship Id="rId2" Type="http://schemas.openxmlformats.org/officeDocument/2006/relationships/slideLayout" Target="../slideLayouts/slideLayout1.xml"/><Relationship Id="rId1" Type="http://schemas.openxmlformats.org/officeDocument/2006/relationships/vmlDrawing" Target="../drawings/vmlDrawing4.vml"/><Relationship Id="rId4" Type="http://schemas.openxmlformats.org/officeDocument/2006/relationships/image" Target="../media/image12.emf"/></Relationships>
</file>

<file path=ppt/slides/_rels/slide19.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1XRJWL4-4.TIF" TargetMode="External"/><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package" Target="../embeddings/Microsoft_Word_Document111111.docx"/><Relationship Id="rId4" Type="http://schemas.openxmlformats.org/officeDocument/2006/relationships/image" Target="&#26032;&#35838;&#31243;&#23398;&#26696;1&#33258;&#23398;&#26032;&#25945;&#26448;.TIF"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package" Target="../embeddings/Microsoft_Word_Document666666.docx"/><Relationship Id="rId2" Type="http://schemas.openxmlformats.org/officeDocument/2006/relationships/slideLayout" Target="../slideLayouts/slideLayout1.xml"/><Relationship Id="rId1" Type="http://schemas.openxmlformats.org/officeDocument/2006/relationships/vmlDrawing" Target="../drawings/vmlDrawing5.vml"/><Relationship Id="rId4" Type="http://schemas.openxmlformats.org/officeDocument/2006/relationships/image" Target="../media/image14.emf"/></Relationships>
</file>

<file path=ppt/slides/_rels/slide22.xml.rels><?xml version="1.0" encoding="UTF-8" standalone="yes"?>
<Relationships xmlns="http://schemas.openxmlformats.org/package/2006/relationships"><Relationship Id="rId3" Type="http://schemas.openxmlformats.org/officeDocument/2006/relationships/image" Target="20XWL4-9.TIF" TargetMode="External"/><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package" Target="../embeddings/Microsoft_Word_Document777777.docx"/><Relationship Id="rId2" Type="http://schemas.openxmlformats.org/officeDocument/2006/relationships/slideLayout" Target="../slideLayouts/slideLayout1.xml"/><Relationship Id="rId1" Type="http://schemas.openxmlformats.org/officeDocument/2006/relationships/vmlDrawing" Target="../drawings/vmlDrawing6.vml"/><Relationship Id="rId4" Type="http://schemas.openxmlformats.org/officeDocument/2006/relationships/image" Target="../media/image16.emf"/></Relationships>
</file>

<file path=ppt/slides/_rels/slide24.xml.rels><?xml version="1.0" encoding="UTF-8" standalone="yes"?>
<Relationships xmlns="http://schemas.openxmlformats.org/package/2006/relationships"><Relationship Id="rId3" Type="http://schemas.openxmlformats.org/officeDocument/2006/relationships/package" Target="../embeddings/Microsoft_Word_Document888888.docx"/><Relationship Id="rId2" Type="http://schemas.openxmlformats.org/officeDocument/2006/relationships/slideLayout" Target="../slideLayouts/slideLayout1.xml"/><Relationship Id="rId1" Type="http://schemas.openxmlformats.org/officeDocument/2006/relationships/vmlDrawing" Target="../drawings/vmlDrawing7.vml"/><Relationship Id="rId4" Type="http://schemas.openxmlformats.org/officeDocument/2006/relationships/image" Target="../media/image17.emf"/></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1.xml"/><Relationship Id="rId1" Type="http://schemas.openxmlformats.org/officeDocument/2006/relationships/vmlDrawing" Target="../drawings/vmlDrawing8.vml"/><Relationship Id="rId6" Type="http://schemas.openxmlformats.org/officeDocument/2006/relationships/image" Target="../media/image18.emf"/><Relationship Id="rId5" Type="http://schemas.openxmlformats.org/officeDocument/2006/relationships/package" Target="../embeddings/Microsoft_Word_Document999999.docx"/><Relationship Id="rId4" Type="http://schemas.openxmlformats.org/officeDocument/2006/relationships/image" Target="20XWL4-17.TIF"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1.xml"/><Relationship Id="rId1" Type="http://schemas.openxmlformats.org/officeDocument/2006/relationships/vmlDrawing" Target="../drawings/vmlDrawing9.vml"/><Relationship Id="rId6" Type="http://schemas.openxmlformats.org/officeDocument/2006/relationships/image" Target="../media/image20.emf"/><Relationship Id="rId5" Type="http://schemas.openxmlformats.org/officeDocument/2006/relationships/package" Target="../embeddings/Microsoft_Word_Document101010101010.docx"/><Relationship Id="rId4" Type="http://schemas.openxmlformats.org/officeDocument/2006/relationships/image" Target="&#26131;&#38169;&#35686;&#31034;2.tif"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file:///F:\&#24066;&#22330;&#29256;&#31908;&#25945;&#29256;&#29289;&#29702;&#36873;&#25321;&#24615;&#24517;&#20462;&#31532;&#19977;&#20876;\20WLXXS5-19.TIF" TargetMode="External"/><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package" Target="../embeddings/Microsoft_Word_Document111312111111.docx"/><Relationship Id="rId2" Type="http://schemas.openxmlformats.org/officeDocument/2006/relationships/slideLayout" Target="../slideLayouts/slideLayout1.xml"/><Relationship Id="rId1" Type="http://schemas.openxmlformats.org/officeDocument/2006/relationships/vmlDrawing" Target="../drawings/vmlDrawing10.vml"/><Relationship Id="rId4" Type="http://schemas.openxmlformats.org/officeDocument/2006/relationships/image" Target="../media/image23.emf"/></Relationships>
</file>

<file path=ppt/slides/_rels/slide31.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image" Target="../media/image25.png"/><Relationship Id="rId7" Type="http://schemas.openxmlformats.org/officeDocument/2006/relationships/package" Target="../embeddings/Microsoft_Word_Document121413121212.docx"/><Relationship Id="rId2" Type="http://schemas.openxmlformats.org/officeDocument/2006/relationships/slideLayout" Target="../slideLayouts/slideLayout1.xml"/><Relationship Id="rId1" Type="http://schemas.openxmlformats.org/officeDocument/2006/relationships/vmlDrawing" Target="../drawings/vmlDrawing11.vml"/><Relationship Id="rId6" Type="http://schemas.openxmlformats.org/officeDocument/2006/relationships/image" Target="file:///F:\&#31908;&#25945;&#29256;&#29289;&#29702;&#36873;&#25321;&#24615;&#24517;&#20462;&#31532;&#19977;&#20876;\20XWL4-15.TIF" TargetMode="External"/><Relationship Id="rId5" Type="http://schemas.openxmlformats.org/officeDocument/2006/relationships/image" Target="../media/image26.png"/><Relationship Id="rId4" Type="http://schemas.openxmlformats.org/officeDocument/2006/relationships/image" Target="&#26032;&#35838;&#31243;&#23398;&#26696;3&#22521;&#20248;&#39640;&#32032;&#20859;.TIF" TargetMode="External"/></Relationships>
</file>

<file path=ppt/slides/_rels/slide32.xml.rels><?xml version="1.0" encoding="UTF-8" standalone="yes"?>
<Relationships xmlns="http://schemas.openxmlformats.org/package/2006/relationships"><Relationship Id="rId3" Type="http://schemas.openxmlformats.org/officeDocument/2006/relationships/package" Target="../embeddings/Microsoft_Word_Document131514131313.docx"/><Relationship Id="rId2" Type="http://schemas.openxmlformats.org/officeDocument/2006/relationships/slideLayout" Target="../slideLayouts/slideLayout1.xml"/><Relationship Id="rId1" Type="http://schemas.openxmlformats.org/officeDocument/2006/relationships/vmlDrawing" Target="../drawings/vmlDrawing12.vml"/><Relationship Id="rId4" Type="http://schemas.openxmlformats.org/officeDocument/2006/relationships/image" Target="../media/image27.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35838;&#26102;&#36319;&#36394;&#26816;&#27979;word&#25991;&#20214;/&#35838;&#26102;&#36319;&#36394;&#26816;&#27979;&#65288;&#21313;&#20108;&#65289;%20%20&#20809;&#30005;&#25928;&#24212;%20%20&#20809;&#30005;&#25928;&#24212;&#26041;&#31243;&#21450;&#20854;&#24847;&#20041;.DOC" TargetMode="External"/><Relationship Id="rId4" Type="http://schemas.openxmlformats.org/officeDocument/2006/relationships/image" Target="../media/image29.png"/></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package" Target="../embeddings/Microsoft_Word_Document222222.docx"/><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4.emf"/><Relationship Id="rId5" Type="http://schemas.openxmlformats.org/officeDocument/2006/relationships/package" Target="../embeddings/Microsoft_Word_Document333333.docx"/><Relationship Id="rId4" Type="http://schemas.openxmlformats.org/officeDocument/2006/relationships/image" Target="../media/image3.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26032;&#35838;&#31243;&#23398;&#26696;2&#25506;&#31350;&#26032;&#30693;&#33021;.TIF" TargetMode="External"/><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21XRJWL4-3.TIF" TargetMode="Externa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260648"/>
            <a:ext cx="10975658" cy="4464498"/>
          </a:xfrm>
        </p:spPr>
        <p:txBody>
          <a:bodyPr/>
          <a:lstStyle/>
          <a:p>
            <a:pPr indent="0" algn="just">
              <a:tabLst>
                <a:tab pos="2700655" algn="l"/>
                <a:tab pos="5581015" algn="l"/>
              </a:tabLst>
            </a:pPr>
            <a:r>
              <a:rPr lang="zh-CN" altLang="zh-CN" sz="2800" b="1" kern="100" dirty="0">
                <a:solidFill>
                  <a:schemeClr val="accent6">
                    <a:lumMod val="75000"/>
                  </a:schemeClr>
                </a:solidFill>
                <a:latin typeface="Times New Roman"/>
                <a:cs typeface="Times New Roman"/>
              </a:rPr>
              <a:t>第四章</a:t>
            </a:r>
            <a:r>
              <a:rPr lang="zh-CN" altLang="zh-CN" sz="2800" b="1" kern="100" dirty="0">
                <a:solidFill>
                  <a:schemeClr val="accent6">
                    <a:lumMod val="75000"/>
                  </a:schemeClr>
                </a:solidFill>
                <a:ea typeface="Times New Roman"/>
                <a:cs typeface="Courier New"/>
              </a:rPr>
              <a:t> </a:t>
            </a:r>
            <a:r>
              <a:rPr lang="en-US" altLang="zh-CN" sz="2800" b="1" kern="100" dirty="0">
                <a:solidFill>
                  <a:schemeClr val="accent6">
                    <a:lumMod val="75000"/>
                  </a:schemeClr>
                </a:solidFill>
                <a:latin typeface="宋体-方正超大字符集"/>
                <a:cs typeface="宋体-方正超大字符集"/>
              </a:rPr>
              <a:t>|</a:t>
            </a:r>
            <a:r>
              <a:rPr lang="en-US" altLang="zh-CN" sz="2800" b="1" kern="100" dirty="0">
                <a:solidFill>
                  <a:schemeClr val="accent6">
                    <a:lumMod val="75000"/>
                  </a:schemeClr>
                </a:solidFill>
                <a:latin typeface="Times New Roman"/>
                <a:cs typeface="Courier New"/>
              </a:rPr>
              <a:t> </a:t>
            </a:r>
            <a:r>
              <a:rPr lang="zh-CN" altLang="zh-CN" sz="2800" b="1" kern="100" dirty="0">
                <a:solidFill>
                  <a:schemeClr val="accent6">
                    <a:lumMod val="75000"/>
                  </a:schemeClr>
                </a:solidFill>
                <a:latin typeface="Times New Roman"/>
                <a:cs typeface="Times New Roman"/>
              </a:rPr>
              <a:t>波粒二象性</a:t>
            </a:r>
            <a:endParaRPr lang="zh-CN" altLang="zh-CN" sz="2800" kern="100" dirty="0">
              <a:solidFill>
                <a:schemeClr val="accent6">
                  <a:lumMod val="75000"/>
                </a:schemeClr>
              </a:solidFill>
              <a:cs typeface="Courier New"/>
            </a:endParaRPr>
          </a:p>
          <a:p>
            <a:pPr indent="0" algn="ctr">
              <a:tabLst>
                <a:tab pos="2700655" algn="l"/>
                <a:tab pos="5581015" algn="l"/>
              </a:tabLst>
            </a:pPr>
            <a:r>
              <a:rPr lang="zh-CN" altLang="zh-CN" sz="2600" b="1" kern="100" dirty="0">
                <a:solidFill>
                  <a:srgbClr val="0000FF"/>
                </a:solidFill>
                <a:latin typeface="Times New Roman"/>
                <a:cs typeface="Times New Roman"/>
              </a:rPr>
              <a:t>第一、二节　光电效应　光电效应方程及其意义</a:t>
            </a:r>
            <a:endParaRPr lang="zh-CN" altLang="zh-CN" sz="2600" kern="100" dirty="0">
              <a:solidFill>
                <a:srgbClr val="0000FF"/>
              </a:solidFill>
              <a:cs typeface="Courier New"/>
            </a:endParaRPr>
          </a:p>
          <a:p>
            <a:pPr indent="0" algn="just">
              <a:tabLst>
                <a:tab pos="2700655" algn="l"/>
                <a:tab pos="5581015" algn="l"/>
              </a:tabLst>
            </a:pPr>
            <a:r>
              <a:rPr lang="zh-CN" altLang="zh-CN" b="1" kern="100" dirty="0">
                <a:latin typeface="Times New Roman"/>
                <a:ea typeface="黑体"/>
                <a:cs typeface="Times New Roman"/>
              </a:rPr>
              <a:t>核心素养点击</a:t>
            </a:r>
            <a:r>
              <a:rPr lang="en-US" altLang="zh-CN" b="1" kern="100" dirty="0">
                <a:latin typeface="Times New Roman"/>
                <a:cs typeface="Courier New"/>
              </a:rPr>
              <a:t> </a:t>
            </a:r>
            <a:endParaRPr lang="zh-CN" altLang="zh-CN" sz="1050" kern="100" dirty="0">
              <a:cs typeface="Courier New"/>
            </a:endParaRPr>
          </a:p>
          <a:p>
            <a:pPr indent="0"/>
            <a:endParaRPr lang="zh-CN" altLang="en-US" dirty="0"/>
          </a:p>
        </p:txBody>
      </p:sp>
      <p:graphicFrame>
        <p:nvGraphicFramePr>
          <p:cNvPr id="4" name="表格 3"/>
          <p:cNvGraphicFramePr>
            <a:graphicFrameLocks noGrp="1"/>
          </p:cNvGraphicFramePr>
          <p:nvPr>
            <p:extLst>
              <p:ext uri="{D42A27DB-BD31-4B8C-83A1-F6EECF244321}">
                <p14:modId xmlns:p14="http://schemas.microsoft.com/office/powerpoint/2010/main" val="1997908508"/>
              </p:ext>
            </p:extLst>
          </p:nvPr>
        </p:nvGraphicFramePr>
        <p:xfrm>
          <a:off x="1066417" y="2420890"/>
          <a:ext cx="9711690" cy="3840480"/>
        </p:xfrm>
        <a:graphic>
          <a:graphicData uri="http://schemas.openxmlformats.org/drawingml/2006/table">
            <a:tbl>
              <a:tblPr/>
              <a:tblGrid>
                <a:gridCol w="1625600"/>
                <a:gridCol w="8086090"/>
              </a:tblGrid>
              <a:tr h="543560">
                <a:tc>
                  <a:txBody>
                    <a:bodyPr/>
                    <a:lstStyle/>
                    <a:p>
                      <a:pPr algn="ctr">
                        <a:lnSpc>
                          <a:spcPct val="150000"/>
                        </a:lnSpc>
                        <a:spcAft>
                          <a:spcPts val="0"/>
                        </a:spcAft>
                        <a:tabLst>
                          <a:tab pos="2700655" algn="l"/>
                          <a:tab pos="5581015" algn="l"/>
                        </a:tabLst>
                      </a:pPr>
                      <a:r>
                        <a:rPr lang="zh-CN" sz="2400" b="1" kern="100" dirty="0">
                          <a:effectLst/>
                          <a:latin typeface="Times New Roman"/>
                          <a:cs typeface="Times New Roman"/>
                        </a:rPr>
                        <a:t>物理观念</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2700655" algn="l"/>
                          <a:tab pos="5581015" algn="l"/>
                        </a:tabLst>
                      </a:pPr>
                      <a:r>
                        <a:rPr lang="en-US" sz="2400" b="1" kern="100" dirty="0">
                          <a:effectLst/>
                          <a:latin typeface="Times New Roman"/>
                          <a:cs typeface="Courier New"/>
                        </a:rPr>
                        <a:t>(1)</a:t>
                      </a:r>
                      <a:r>
                        <a:rPr lang="zh-CN" sz="2400" b="1" kern="100" dirty="0">
                          <a:effectLst/>
                          <a:latin typeface="Times New Roman"/>
                          <a:cs typeface="Times New Roman"/>
                        </a:rPr>
                        <a:t>知道光电效应现象，了解光电效应的实验规律。</a:t>
                      </a:r>
                      <a:endParaRPr lang="zh-CN" sz="1050" kern="100" dirty="0">
                        <a:effectLst/>
                        <a:latin typeface="宋体"/>
                        <a:cs typeface="Courier New"/>
                      </a:endParaRPr>
                    </a:p>
                    <a:p>
                      <a:pPr algn="l">
                        <a:lnSpc>
                          <a:spcPct val="150000"/>
                        </a:lnSpc>
                        <a:spcAft>
                          <a:spcPts val="0"/>
                        </a:spcAft>
                        <a:tabLst>
                          <a:tab pos="2700655" algn="l"/>
                          <a:tab pos="5581015" algn="l"/>
                        </a:tabLst>
                      </a:pPr>
                      <a:r>
                        <a:rPr lang="en-US" sz="2400" b="1" kern="100" dirty="0">
                          <a:effectLst/>
                          <a:latin typeface="Times New Roman"/>
                          <a:cs typeface="Courier New"/>
                        </a:rPr>
                        <a:t>(2)</a:t>
                      </a:r>
                      <a:r>
                        <a:rPr lang="zh-CN" sz="2400" b="1" kern="100" dirty="0">
                          <a:effectLst/>
                          <a:latin typeface="Times New Roman"/>
                          <a:cs typeface="Times New Roman"/>
                        </a:rPr>
                        <a:t>初步了解能量子假说和光子假说。</a:t>
                      </a:r>
                      <a:endParaRPr lang="zh-CN" sz="1050" kern="100" dirty="0">
                        <a:effectLst/>
                        <a:latin typeface="宋体"/>
                        <a:cs typeface="Courier New"/>
                      </a:endParaRPr>
                    </a:p>
                    <a:p>
                      <a:pPr algn="l">
                        <a:lnSpc>
                          <a:spcPct val="150000"/>
                        </a:lnSpc>
                        <a:spcAft>
                          <a:spcPts val="0"/>
                        </a:spcAft>
                        <a:tabLst>
                          <a:tab pos="2700655" algn="l"/>
                          <a:tab pos="5581015" algn="l"/>
                        </a:tabLst>
                      </a:pPr>
                      <a:r>
                        <a:rPr lang="en-US" sz="2400" b="1" kern="100" dirty="0">
                          <a:effectLst/>
                          <a:latin typeface="Times New Roman"/>
                          <a:cs typeface="Courier New"/>
                        </a:rPr>
                        <a:t>(3)</a:t>
                      </a:r>
                      <a:r>
                        <a:rPr lang="zh-CN" sz="2400" b="1" kern="100" dirty="0">
                          <a:effectLst/>
                          <a:latin typeface="Times New Roman"/>
                          <a:cs typeface="Times New Roman"/>
                        </a:rPr>
                        <a:t>理解掌握光电效应方程。</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0">
                <a:tc>
                  <a:txBody>
                    <a:bodyPr/>
                    <a:lstStyle/>
                    <a:p>
                      <a:pPr algn="ctr">
                        <a:lnSpc>
                          <a:spcPct val="150000"/>
                        </a:lnSpc>
                        <a:spcAft>
                          <a:spcPts val="0"/>
                        </a:spcAft>
                        <a:tabLst>
                          <a:tab pos="2700655" algn="l"/>
                          <a:tab pos="5581015" algn="l"/>
                        </a:tabLst>
                      </a:pPr>
                      <a:r>
                        <a:rPr lang="zh-CN" sz="2400" b="1" kern="100">
                          <a:effectLst/>
                          <a:latin typeface="Times New Roman"/>
                          <a:cs typeface="Times New Roman"/>
                        </a:rPr>
                        <a:t>科学思维</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2700655" algn="l"/>
                          <a:tab pos="5581015" algn="l"/>
                        </a:tabLst>
                      </a:pPr>
                      <a:r>
                        <a:rPr lang="zh-CN" sz="2400" b="1" kern="100" dirty="0">
                          <a:effectLst/>
                          <a:latin typeface="Times New Roman"/>
                          <a:cs typeface="Times New Roman"/>
                        </a:rPr>
                        <a:t>应用光电效应方程解决实际问题。</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0">
                <a:tc>
                  <a:txBody>
                    <a:bodyPr/>
                    <a:lstStyle/>
                    <a:p>
                      <a:pPr algn="ctr">
                        <a:lnSpc>
                          <a:spcPct val="150000"/>
                        </a:lnSpc>
                        <a:spcAft>
                          <a:spcPts val="0"/>
                        </a:spcAft>
                        <a:tabLst>
                          <a:tab pos="2700655" algn="l"/>
                          <a:tab pos="5581015" algn="l"/>
                        </a:tabLst>
                      </a:pPr>
                      <a:r>
                        <a:rPr lang="zh-CN" sz="2400" b="1" kern="100">
                          <a:effectLst/>
                          <a:latin typeface="Times New Roman"/>
                          <a:cs typeface="Times New Roman"/>
                        </a:rPr>
                        <a:t>科学探究</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2700655" algn="l"/>
                          <a:tab pos="5581015" algn="l"/>
                        </a:tabLst>
                      </a:pPr>
                      <a:r>
                        <a:rPr lang="zh-CN" sz="2400" b="1" kern="100">
                          <a:effectLst/>
                          <a:latin typeface="Times New Roman"/>
                          <a:cs typeface="Times New Roman"/>
                        </a:rPr>
                        <a:t>通过实验了解光电效应的实验规律。</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0">
                <a:tc>
                  <a:txBody>
                    <a:bodyPr/>
                    <a:lstStyle/>
                    <a:p>
                      <a:pPr algn="ctr">
                        <a:lnSpc>
                          <a:spcPct val="150000"/>
                        </a:lnSpc>
                        <a:spcAft>
                          <a:spcPts val="0"/>
                        </a:spcAft>
                        <a:tabLst>
                          <a:tab pos="2700655" algn="l"/>
                          <a:tab pos="5581015" algn="l"/>
                        </a:tabLst>
                      </a:pPr>
                      <a:r>
                        <a:rPr lang="zh-CN" sz="2400" b="1" kern="100">
                          <a:effectLst/>
                          <a:latin typeface="Times New Roman"/>
                          <a:cs typeface="Times New Roman"/>
                        </a:rPr>
                        <a:t>科学态度与责任</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2700655" algn="l"/>
                          <a:tab pos="5581015" algn="l"/>
                        </a:tabLst>
                      </a:pPr>
                      <a:r>
                        <a:rPr lang="zh-CN" sz="2400" b="1" kern="100" dirty="0">
                          <a:effectLst/>
                          <a:latin typeface="Times New Roman"/>
                          <a:cs typeface="Times New Roman"/>
                        </a:rPr>
                        <a:t>体会光电效应和量子化知识对人们认识物质世界的影响，领会科学是不断发展永无止境的。</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548680"/>
            <a:ext cx="11305256" cy="6048672"/>
          </a:xfrm>
        </p:spPr>
        <p:txBody>
          <a:bodyPr>
            <a:normAutofit/>
          </a:bodyPr>
          <a:lstStyle/>
          <a:p>
            <a:pPr marL="360363" indent="-360363" algn="just">
              <a:tabLst>
                <a:tab pos="2700338" algn="l"/>
                <a:tab pos="5580063" algn="l"/>
              </a:tabLst>
            </a:pPr>
            <a:r>
              <a:rPr lang="en-US" altLang="zh-CN" b="1" kern="100" dirty="0">
                <a:latin typeface="Times New Roman"/>
                <a:ea typeface="黑体"/>
                <a:cs typeface="Courier New"/>
              </a:rPr>
              <a:t>4</a:t>
            </a:r>
            <a:r>
              <a:rPr lang="zh-CN" altLang="zh-CN" b="1" kern="100" dirty="0">
                <a:latin typeface="Times New Roman"/>
                <a:cs typeface="Times New Roman"/>
              </a:rPr>
              <a:t>．</a:t>
            </a:r>
            <a:r>
              <a:rPr lang="zh-CN" altLang="zh-CN" b="1" kern="100" dirty="0">
                <a:latin typeface="Times New Roman"/>
                <a:ea typeface="黑体"/>
                <a:cs typeface="Times New Roman"/>
              </a:rPr>
              <a:t>光电效应的五组概念</a:t>
            </a:r>
            <a:endParaRPr lang="zh-CN" altLang="zh-CN" sz="1050" kern="100" dirty="0">
              <a:cs typeface="Courier New"/>
            </a:endParaRPr>
          </a:p>
          <a:p>
            <a:pPr marL="360363" indent="-360363" algn="just">
              <a:tabLst>
                <a:tab pos="2700338" algn="l"/>
                <a:tab pos="5580063" algn="l"/>
              </a:tabLst>
            </a:pPr>
            <a:r>
              <a:rPr lang="en-US" altLang="zh-CN" b="1" kern="100" dirty="0" smtClean="0">
                <a:latin typeface="Times New Roman"/>
                <a:cs typeface="Courier New"/>
              </a:rPr>
              <a:t>(1)</a:t>
            </a:r>
            <a:r>
              <a:rPr lang="zh-CN" altLang="zh-CN" b="1" kern="100" dirty="0" smtClean="0">
                <a:latin typeface="Times New Roman"/>
                <a:cs typeface="Times New Roman"/>
              </a:rPr>
              <a:t>光子与光电子：光子指光在空间传播时的每一份能量，光子不带电；光电子是金属表面受到光照射时发射出来的电子，其本质是电子，光子是光电效应的因，光电子是果。</a:t>
            </a:r>
            <a:endParaRPr lang="zh-CN" altLang="zh-CN" sz="1050" kern="100" dirty="0" smtClean="0">
              <a:cs typeface="Courier New"/>
            </a:endParaRPr>
          </a:p>
          <a:p>
            <a:pPr marL="360363" indent="-360363" algn="just">
              <a:tabLst>
                <a:tab pos="2700338" algn="l"/>
                <a:tab pos="5580063" algn="l"/>
              </a:tabLst>
            </a:pPr>
            <a:r>
              <a:rPr lang="en-US" altLang="zh-CN" b="1" kern="100" dirty="0" smtClean="0">
                <a:latin typeface="Times New Roman"/>
                <a:cs typeface="Courier New"/>
              </a:rPr>
              <a:t>(</a:t>
            </a:r>
            <a:r>
              <a:rPr lang="en-US" altLang="zh-CN" b="1" kern="100" dirty="0">
                <a:latin typeface="Times New Roman"/>
                <a:cs typeface="Courier New"/>
              </a:rPr>
              <a:t>2)</a:t>
            </a:r>
            <a:r>
              <a:rPr lang="zh-CN" altLang="zh-CN" b="1" kern="100" dirty="0">
                <a:latin typeface="Times New Roman"/>
                <a:cs typeface="Times New Roman"/>
              </a:rPr>
              <a:t>光电子的初动能与光电子的最大初动能。</a:t>
            </a:r>
            <a:endParaRPr lang="zh-CN" altLang="zh-CN" sz="1050" kern="100" dirty="0">
              <a:cs typeface="Courier New"/>
            </a:endParaRPr>
          </a:p>
          <a:p>
            <a:pPr marL="360363" indent="-360363" algn="just">
              <a:tabLst>
                <a:tab pos="2700338" algn="l"/>
                <a:tab pos="5580063" algn="l"/>
              </a:tabLst>
            </a:pPr>
            <a:r>
              <a:rPr lang="en-US" altLang="zh-CN" b="1" kern="100" dirty="0" smtClean="0">
                <a:cs typeface="宋体"/>
              </a:rPr>
              <a:t>	</a:t>
            </a:r>
            <a:r>
              <a:rPr lang="zh-CN" altLang="zh-CN" b="1" kern="100" dirty="0" smtClean="0">
                <a:cs typeface="宋体"/>
              </a:rPr>
              <a:t>①</a:t>
            </a:r>
            <a:r>
              <a:rPr lang="zh-CN" altLang="zh-CN" b="1" kern="100" dirty="0">
                <a:latin typeface="Times New Roman"/>
                <a:cs typeface="Times New Roman"/>
              </a:rPr>
              <a:t>光照射到金属表面时，光子的能量全部被电子吸收，电子吸收了光子的能量，可能向各个方向运动，需克服原子核和其他原子的阻碍而损失一部分能量，剩余部分为光电子的初动能。</a:t>
            </a:r>
            <a:endParaRPr lang="zh-CN" altLang="zh-CN" sz="1050" kern="100" dirty="0">
              <a:cs typeface="Courier New"/>
            </a:endParaRPr>
          </a:p>
          <a:p>
            <a:pPr marL="360363" indent="-360363" algn="just">
              <a:tabLst>
                <a:tab pos="2700338" algn="l"/>
                <a:tab pos="5580063" algn="l"/>
              </a:tabLst>
            </a:pPr>
            <a:r>
              <a:rPr lang="en-US" altLang="zh-CN" b="1" kern="100" dirty="0" smtClean="0">
                <a:cs typeface="宋体"/>
              </a:rPr>
              <a:t>	</a:t>
            </a:r>
            <a:r>
              <a:rPr lang="zh-CN" altLang="zh-CN" b="1" kern="100" dirty="0" smtClean="0">
                <a:cs typeface="宋体"/>
              </a:rPr>
              <a:t>②</a:t>
            </a:r>
            <a:r>
              <a:rPr lang="zh-CN" altLang="zh-CN" b="1" kern="100" dirty="0">
                <a:latin typeface="Times New Roman"/>
                <a:cs typeface="Times New Roman"/>
              </a:rPr>
              <a:t>只有金属表面的电子直接向外飞出时，只需克服原子核的引力做功，才具有最大初动能。光电子的初动能小于或等于光电子的最大初动能。</a:t>
            </a:r>
            <a:endParaRPr lang="zh-CN" altLang="zh-CN" sz="1050"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548680"/>
            <a:ext cx="10975658" cy="5832648"/>
          </a:xfrm>
        </p:spPr>
        <p:txBody>
          <a:bodyPr>
            <a:normAutofit/>
          </a:bodyPr>
          <a:lstStyle/>
          <a:p>
            <a:pPr marL="360363" indent="-360363" algn="just">
              <a:tabLst>
                <a:tab pos="2700655" algn="l"/>
                <a:tab pos="5581015" algn="l"/>
              </a:tabLst>
            </a:pPr>
            <a:r>
              <a:rPr lang="en-US" altLang="zh-CN" b="1" kern="100" dirty="0">
                <a:latin typeface="Times New Roman"/>
                <a:cs typeface="Courier New"/>
              </a:rPr>
              <a:t>(3)</a:t>
            </a:r>
            <a:r>
              <a:rPr lang="zh-CN" altLang="zh-CN" b="1" kern="100" dirty="0">
                <a:latin typeface="Times New Roman"/>
                <a:cs typeface="Times New Roman"/>
              </a:rPr>
              <a:t>光子的能量与入射光的强度：光子的能量即每个光子的能量，其值为</a:t>
            </a:r>
            <a:r>
              <a:rPr lang="en-US" altLang="zh-CN" b="1" i="1" kern="100" dirty="0">
                <a:latin typeface="Times New Roman"/>
                <a:cs typeface="Courier New"/>
              </a:rPr>
              <a:t>ε</a:t>
            </a:r>
            <a:r>
              <a:rPr lang="zh-CN" altLang="zh-CN" b="1" kern="100" dirty="0">
                <a:latin typeface="Times New Roman"/>
                <a:cs typeface="Times New Roman"/>
              </a:rPr>
              <a:t>＝</a:t>
            </a:r>
            <a:r>
              <a:rPr lang="en-US" altLang="zh-CN" b="1" i="1" kern="100" dirty="0">
                <a:latin typeface="Times New Roman"/>
                <a:cs typeface="Courier New"/>
              </a:rPr>
              <a:t>hν</a:t>
            </a:r>
            <a:r>
              <a:rPr lang="en-US" altLang="zh-CN" b="1" kern="100" dirty="0">
                <a:latin typeface="Times New Roman"/>
                <a:cs typeface="Courier New"/>
              </a:rPr>
              <a:t> </a:t>
            </a:r>
            <a:r>
              <a:rPr lang="en-US" altLang="zh-CN" b="1" kern="100" dirty="0">
                <a:latin typeface="Times New Roman"/>
                <a:ea typeface="楷体_GB2312"/>
                <a:cs typeface="Courier New"/>
              </a:rPr>
              <a:t>(</a:t>
            </a:r>
            <a:r>
              <a:rPr lang="en-US" altLang="zh-CN" b="1" i="1" kern="100" dirty="0">
                <a:latin typeface="Times New Roman"/>
                <a:ea typeface="楷体_GB2312"/>
                <a:cs typeface="Courier New"/>
              </a:rPr>
              <a:t>ν</a:t>
            </a:r>
            <a:r>
              <a:rPr lang="zh-CN" altLang="zh-CN" b="1" kern="100" dirty="0">
                <a:latin typeface="Times New Roman"/>
                <a:ea typeface="楷体_GB2312"/>
                <a:cs typeface="Times New Roman"/>
              </a:rPr>
              <a:t>为光子的频率</a:t>
            </a:r>
            <a:r>
              <a:rPr lang="en-US" altLang="zh-CN" b="1" kern="100" dirty="0">
                <a:latin typeface="Times New Roman"/>
                <a:ea typeface="楷体_GB2312"/>
                <a:cs typeface="Courier New"/>
              </a:rPr>
              <a:t>)</a:t>
            </a:r>
            <a:r>
              <a:rPr lang="zh-CN" altLang="zh-CN" b="1" kern="100" dirty="0">
                <a:latin typeface="Times New Roman"/>
                <a:cs typeface="Times New Roman"/>
              </a:rPr>
              <a:t>，其大小由光的频率决定。入射光的强度指单位时间内照射到金属表面单位面积上的总能量，入射光的强度等于单位时间内光子能量</a:t>
            </a:r>
            <a:r>
              <a:rPr lang="en-US" altLang="zh-CN" b="1" i="1" kern="100" dirty="0">
                <a:latin typeface="Times New Roman"/>
                <a:cs typeface="Courier New"/>
              </a:rPr>
              <a:t>hν</a:t>
            </a:r>
            <a:r>
              <a:rPr lang="zh-CN" altLang="zh-CN" b="1" kern="100" dirty="0">
                <a:latin typeface="Times New Roman"/>
                <a:cs typeface="Times New Roman"/>
              </a:rPr>
              <a:t>与入射光子数</a:t>
            </a:r>
            <a:r>
              <a:rPr lang="en-US" altLang="zh-CN" b="1" i="1" kern="100" dirty="0">
                <a:latin typeface="Times New Roman"/>
                <a:cs typeface="Courier New"/>
              </a:rPr>
              <a:t>n</a:t>
            </a:r>
            <a:r>
              <a:rPr lang="zh-CN" altLang="zh-CN" b="1" kern="100" dirty="0">
                <a:latin typeface="Times New Roman"/>
                <a:cs typeface="Times New Roman"/>
              </a:rPr>
              <a:t>的乘积。即光强等于</a:t>
            </a:r>
            <a:r>
              <a:rPr lang="en-US" altLang="zh-CN" b="1" i="1" kern="100" dirty="0">
                <a:latin typeface="Times New Roman"/>
                <a:cs typeface="Courier New"/>
              </a:rPr>
              <a:t>nhν</a:t>
            </a:r>
            <a:r>
              <a:rPr lang="zh-CN" altLang="zh-CN" b="1" kern="100" dirty="0">
                <a:latin typeface="Times New Roman"/>
                <a:cs typeface="Times New Roman"/>
              </a:rPr>
              <a:t>。</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(4)</a:t>
            </a:r>
            <a:r>
              <a:rPr lang="zh-CN" altLang="zh-CN" b="1" kern="100" dirty="0">
                <a:latin typeface="Times New Roman"/>
                <a:cs typeface="Times New Roman"/>
              </a:rPr>
              <a:t>光电流和饱和光电流：金属板飞出的光电子到达阳极，回路中便产生光电流，随着所加正向电压的增大，光电流趋于一个饱和值，这个饱和值是饱和光电流，在一定的光照条件下，饱和光电流与所加电压大小无关。</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(5)</a:t>
            </a:r>
            <a:r>
              <a:rPr lang="zh-CN" altLang="zh-CN" b="1" kern="100" dirty="0">
                <a:latin typeface="Times New Roman"/>
                <a:cs typeface="Times New Roman"/>
              </a:rPr>
              <a:t>光的强度与饱和光电流：饱和光电流与入射光强度成正比的规律是对频率相同的光照射金属产生光电效应而言的。对于不同频率的光，由于每个光子的能量不同，饱和光电流与入射光强度之间没有简单的正比关系。</a:t>
            </a: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980728"/>
            <a:ext cx="11305256" cy="5229200"/>
          </a:xfrm>
        </p:spPr>
        <p:txBody>
          <a:bodyPr>
            <a:normAutofit/>
          </a:bodyPr>
          <a:lstStyle/>
          <a:p>
            <a:pPr indent="612140">
              <a:tabLst>
                <a:tab pos="2700655" algn="l"/>
                <a:tab pos="5581015" algn="l"/>
              </a:tabLst>
            </a:pPr>
            <a:r>
              <a:rPr lang="zh-CN" altLang="zh-CN" b="1" kern="100" dirty="0">
                <a:latin typeface="Times New Roman"/>
                <a:ea typeface="黑体"/>
                <a:cs typeface="Times New Roman"/>
              </a:rPr>
              <a:t>典</a:t>
            </a:r>
            <a:r>
              <a:rPr lang="zh-CN" altLang="zh-CN" b="1" kern="100" dirty="0" smtClean="0">
                <a:latin typeface="Times New Roman"/>
                <a:ea typeface="黑体"/>
                <a:cs typeface="Times New Roman"/>
              </a:rPr>
              <a:t>例</a:t>
            </a:r>
            <a:r>
              <a:rPr lang="en-US" altLang="zh-CN" b="1" kern="100" dirty="0" smtClean="0">
                <a:latin typeface="Times New Roman"/>
                <a:ea typeface="黑体"/>
                <a:cs typeface="Times New Roman"/>
              </a:rPr>
              <a:t>1</a:t>
            </a:r>
            <a:r>
              <a:rPr lang="zh-CN" altLang="zh-CN" sz="1050" kern="100" dirty="0" smtClean="0">
                <a:cs typeface="Courier New"/>
              </a:rPr>
              <a:t> </a:t>
            </a:r>
            <a:r>
              <a:rPr lang="en-US" altLang="zh-CN" sz="1050" kern="100" dirty="0" smtClean="0">
                <a:cs typeface="Courier New"/>
              </a:rPr>
              <a:t> </a:t>
            </a:r>
            <a:r>
              <a:rPr lang="zh-CN" altLang="zh-CN" b="1" kern="100" dirty="0" smtClean="0">
                <a:latin typeface="Times New Roman"/>
                <a:cs typeface="Times New Roman"/>
              </a:rPr>
              <a:t>如</a:t>
            </a:r>
            <a:r>
              <a:rPr lang="zh-CN" altLang="zh-CN" b="1" kern="100" dirty="0">
                <a:latin typeface="Times New Roman"/>
                <a:cs typeface="Times New Roman"/>
              </a:rPr>
              <a:t>图所示为一个真空光电管的应用电路，其阴极金属材料</a:t>
            </a:r>
            <a:r>
              <a:rPr lang="zh-CN" altLang="zh-CN" b="1" kern="100" dirty="0" smtClean="0">
                <a:latin typeface="Times New Roman"/>
                <a:cs typeface="Times New Roman"/>
              </a:rPr>
              <a:t>的</a:t>
            </a:r>
            <a:endParaRPr lang="en-US" altLang="zh-CN" b="1" kern="100" dirty="0" smtClean="0">
              <a:latin typeface="Times New Roman"/>
              <a:cs typeface="Times New Roman"/>
            </a:endParaRPr>
          </a:p>
          <a:p>
            <a:pPr indent="0">
              <a:tabLst>
                <a:tab pos="2700655" algn="l"/>
                <a:tab pos="5581015" algn="l"/>
              </a:tabLst>
            </a:pPr>
            <a:r>
              <a:rPr lang="zh-CN" altLang="zh-CN" b="1" kern="100" dirty="0" smtClean="0">
                <a:latin typeface="Times New Roman"/>
                <a:cs typeface="Times New Roman"/>
              </a:rPr>
              <a:t>极</a:t>
            </a:r>
            <a:r>
              <a:rPr lang="zh-CN" altLang="zh-CN" b="1" kern="100" dirty="0">
                <a:latin typeface="Times New Roman"/>
                <a:cs typeface="Times New Roman"/>
              </a:rPr>
              <a:t>限频率为</a:t>
            </a:r>
            <a:r>
              <a:rPr lang="en-US" altLang="zh-CN" b="1" kern="100" dirty="0">
                <a:latin typeface="Times New Roman"/>
                <a:cs typeface="Courier New"/>
              </a:rPr>
              <a:t>4.5</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14</a:t>
            </a:r>
            <a:r>
              <a:rPr lang="en-US" altLang="zh-CN" b="1" kern="100" dirty="0">
                <a:latin typeface="Times New Roman"/>
                <a:cs typeface="Courier New"/>
              </a:rPr>
              <a:t> Hz</a:t>
            </a:r>
            <a:r>
              <a:rPr lang="zh-CN" altLang="zh-CN" b="1" kern="100" dirty="0">
                <a:latin typeface="Times New Roman"/>
                <a:cs typeface="Times New Roman"/>
              </a:rPr>
              <a:t>，则以下判断正确的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tabLst>
                <a:tab pos="2700655" algn="l"/>
                <a:tab pos="5581015" algn="l"/>
              </a:tabLst>
            </a:pPr>
            <a:r>
              <a:rPr lang="en-US" altLang="zh-CN" b="1" kern="100" dirty="0">
                <a:latin typeface="Times New Roman"/>
                <a:cs typeface="Courier New"/>
              </a:rPr>
              <a:t>A</a:t>
            </a:r>
            <a:r>
              <a:rPr lang="zh-CN" altLang="zh-CN" b="1" kern="100" dirty="0">
                <a:latin typeface="Times New Roman"/>
                <a:cs typeface="Times New Roman"/>
              </a:rPr>
              <a:t>．无论用怎样频率的单色光照射光电管，只要照射足够的时间都能在电路中产生光电流</a:t>
            </a:r>
            <a:endParaRPr lang="zh-CN" altLang="zh-CN" sz="1050" kern="100" dirty="0">
              <a:cs typeface="Courier New"/>
            </a:endParaRPr>
          </a:p>
          <a:p>
            <a:pPr indent="612140" algn="just">
              <a:tabLst>
                <a:tab pos="2700655" algn="l"/>
                <a:tab pos="5581015" algn="l"/>
              </a:tabLst>
            </a:pPr>
            <a:r>
              <a:rPr lang="en-US" altLang="zh-CN" b="1" kern="100" dirty="0">
                <a:latin typeface="Times New Roman"/>
                <a:cs typeface="Courier New"/>
              </a:rPr>
              <a:t>B</a:t>
            </a:r>
            <a:r>
              <a:rPr lang="zh-CN" altLang="zh-CN" b="1" kern="100" dirty="0">
                <a:latin typeface="Times New Roman"/>
                <a:cs typeface="Times New Roman"/>
              </a:rPr>
              <a:t>．用</a:t>
            </a:r>
            <a:r>
              <a:rPr lang="en-US" altLang="zh-CN" b="1" i="1" kern="100" dirty="0">
                <a:latin typeface="Times New Roman"/>
                <a:cs typeface="Courier New"/>
              </a:rPr>
              <a:t>λ</a:t>
            </a:r>
            <a:r>
              <a:rPr lang="zh-CN" altLang="zh-CN" b="1" kern="100" dirty="0">
                <a:latin typeface="Times New Roman"/>
                <a:cs typeface="Times New Roman"/>
              </a:rPr>
              <a:t>＝</a:t>
            </a:r>
            <a:r>
              <a:rPr lang="en-US" altLang="zh-CN" b="1" kern="100" dirty="0">
                <a:latin typeface="Times New Roman"/>
                <a:cs typeface="Courier New"/>
              </a:rPr>
              <a:t>0.5 μm</a:t>
            </a:r>
            <a:r>
              <a:rPr lang="zh-CN" altLang="zh-CN" b="1" kern="100" dirty="0">
                <a:latin typeface="Times New Roman"/>
                <a:cs typeface="Times New Roman"/>
              </a:rPr>
              <a:t>的光照射光电管时，电路中有光电流产生</a:t>
            </a:r>
            <a:endParaRPr lang="zh-CN" altLang="zh-CN" sz="1050" kern="100" dirty="0">
              <a:cs typeface="Courier New"/>
            </a:endParaRPr>
          </a:p>
          <a:p>
            <a:pPr indent="612140" algn="just">
              <a:tabLst>
                <a:tab pos="2700655" algn="l"/>
                <a:tab pos="5581015" algn="l"/>
              </a:tabLst>
            </a:pPr>
            <a:r>
              <a:rPr lang="en-US" altLang="zh-CN" b="1" kern="100" dirty="0">
                <a:latin typeface="Times New Roman"/>
                <a:cs typeface="Courier New"/>
              </a:rPr>
              <a:t>C</a:t>
            </a:r>
            <a:r>
              <a:rPr lang="zh-CN" altLang="zh-CN" b="1" kern="100" dirty="0">
                <a:latin typeface="Times New Roman"/>
                <a:cs typeface="Times New Roman"/>
              </a:rPr>
              <a:t>．发生光电效应后，增加照射光电管的入射光的频率，电路中的饱和光电流就一定增加</a:t>
            </a:r>
            <a:endParaRPr lang="zh-CN" altLang="zh-CN" sz="1050" kern="100" dirty="0">
              <a:cs typeface="Courier New"/>
            </a:endParaRPr>
          </a:p>
          <a:p>
            <a:pPr indent="612140" algn="just">
              <a:tabLst>
                <a:tab pos="2700655" algn="l"/>
                <a:tab pos="5581015" algn="l"/>
              </a:tabLst>
            </a:pPr>
            <a:r>
              <a:rPr lang="en-US" altLang="zh-CN" b="1" kern="100" dirty="0">
                <a:latin typeface="Times New Roman"/>
                <a:cs typeface="Courier New"/>
              </a:rPr>
              <a:t>D</a:t>
            </a:r>
            <a:r>
              <a:rPr lang="zh-CN" altLang="zh-CN" b="1" kern="100" dirty="0">
                <a:latin typeface="Times New Roman"/>
                <a:cs typeface="Times New Roman"/>
              </a:rPr>
              <a:t>．发生光电效应后，增加电源电压，电路中的光电流一定增加</a:t>
            </a:r>
            <a:endParaRPr lang="zh-CN" altLang="zh-CN" sz="1050" kern="100" dirty="0">
              <a:cs typeface="Courier New"/>
            </a:endParaRPr>
          </a:p>
        </p:txBody>
      </p:sp>
      <p:pic>
        <p:nvPicPr>
          <p:cNvPr id="4098" name="Picture 2" descr="F:\粤教版物理选择性必修第三册\20XWL4-6.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0130035" y="1162722"/>
            <a:ext cx="1656184" cy="1158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772816"/>
            <a:ext cx="10975658" cy="3312368"/>
          </a:xfrm>
        </p:spPr>
        <p:txBody>
          <a:bodyPr/>
          <a:lstStyle/>
          <a:p>
            <a:pPr indent="612140" algn="just">
              <a:tabLst>
                <a:tab pos="2700655" algn="l"/>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楷体_GB2312"/>
                <a:cs typeface="Times New Roman"/>
              </a:rPr>
              <a:t>　入射光的频率小于极限频率时，无论照射多长时间也不能产生光电流，</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错误；根据</a:t>
            </a:r>
            <a:r>
              <a:rPr lang="en-US" altLang="zh-CN" b="1" i="1" kern="100" dirty="0">
                <a:latin typeface="Times New Roman"/>
                <a:ea typeface="楷体_GB2312"/>
                <a:cs typeface="Courier New"/>
              </a:rPr>
              <a:t>c</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λν</a:t>
            </a:r>
            <a:r>
              <a:rPr lang="zh-CN" altLang="zh-CN" b="1" kern="100" dirty="0">
                <a:latin typeface="Times New Roman"/>
                <a:ea typeface="楷体_GB2312"/>
                <a:cs typeface="Times New Roman"/>
              </a:rPr>
              <a:t>，当</a:t>
            </a:r>
            <a:r>
              <a:rPr lang="en-US" altLang="zh-CN" b="1" i="1" kern="100" dirty="0">
                <a:latin typeface="Times New Roman"/>
                <a:ea typeface="楷体_GB2312"/>
                <a:cs typeface="Courier New"/>
              </a:rPr>
              <a:t>λ</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0.5 μm</a:t>
            </a:r>
            <a:r>
              <a:rPr lang="zh-CN" altLang="zh-CN" b="1" kern="100" dirty="0">
                <a:latin typeface="Times New Roman"/>
                <a:ea typeface="楷体_GB2312"/>
                <a:cs typeface="Times New Roman"/>
              </a:rPr>
              <a:t>时，</a:t>
            </a:r>
            <a:r>
              <a:rPr lang="en-US" altLang="zh-CN" b="1" i="1" kern="100" dirty="0">
                <a:latin typeface="Times New Roman"/>
                <a:ea typeface="楷体_GB2312"/>
                <a:cs typeface="Courier New"/>
              </a:rPr>
              <a:t>ν</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6.0</a:t>
            </a:r>
            <a:r>
              <a:rPr lang="en-US" altLang="zh-CN" b="1" kern="100" dirty="0">
                <a:cs typeface="Times New Roman"/>
              </a:rPr>
              <a:t>×</a:t>
            </a:r>
            <a:r>
              <a:rPr lang="en-US" altLang="zh-CN" b="1" kern="100" dirty="0">
                <a:latin typeface="Times New Roman"/>
                <a:ea typeface="楷体_GB2312"/>
                <a:cs typeface="Courier New"/>
              </a:rPr>
              <a:t>10</a:t>
            </a:r>
            <a:r>
              <a:rPr lang="en-US" altLang="zh-CN" b="1" kern="100" baseline="30000" dirty="0">
                <a:latin typeface="Times New Roman"/>
                <a:ea typeface="楷体_GB2312"/>
                <a:cs typeface="Courier New"/>
              </a:rPr>
              <a:t>14</a:t>
            </a:r>
            <a:r>
              <a:rPr lang="en-US" altLang="zh-CN" b="1" kern="100" dirty="0">
                <a:latin typeface="Times New Roman"/>
                <a:ea typeface="楷体_GB2312"/>
                <a:cs typeface="Courier New"/>
              </a:rPr>
              <a:t> Hz</a:t>
            </a:r>
            <a:r>
              <a:rPr lang="zh-CN" altLang="zh-CN" b="1" kern="100" dirty="0">
                <a:latin typeface="Times New Roman"/>
                <a:ea typeface="楷体_GB2312"/>
                <a:cs typeface="Times New Roman"/>
              </a:rPr>
              <a:t>，大于极限频率，能发生光电效应产生光电流，</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正确；饱和光电流和入射光的频率无关，</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错误；增加电源电压，光电流不一定增加，</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a:p>
            <a:pPr indent="612140" algn="just">
              <a:tabLst>
                <a:tab pos="2700338" algn="l"/>
                <a:tab pos="3225800" algn="l"/>
                <a:tab pos="5580063"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答案</a:t>
            </a:r>
            <a:r>
              <a:rPr lang="en-US" altLang="zh-CN" b="1" kern="100" dirty="0">
                <a:solidFill>
                  <a:srgbClr val="FF0000"/>
                </a:solidFill>
                <a:latin typeface="IPAPANNEW"/>
                <a:ea typeface="黑体"/>
                <a:cs typeface="Times New Roman"/>
              </a:rPr>
              <a:t>]</a:t>
            </a:r>
            <a:r>
              <a:rPr lang="zh-CN" altLang="zh-CN" b="1" kern="100" dirty="0">
                <a:latin typeface="Times New Roman"/>
                <a:cs typeface="Times New Roman"/>
              </a:rPr>
              <a:t>　</a:t>
            </a:r>
            <a:r>
              <a:rPr lang="en-US" altLang="zh-CN" b="1" kern="100" dirty="0">
                <a:latin typeface="Times New Roman"/>
                <a:cs typeface="Courier New"/>
              </a:rPr>
              <a:t>B</a:t>
            </a: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985019" y="1772816"/>
            <a:ext cx="10672404" cy="3240360"/>
          </a:xfrm>
        </p:spPr>
        <p:txBody>
          <a:bodyPr/>
          <a:lstStyle/>
          <a:p>
            <a:pPr indent="612140" algn="ctr">
              <a:tabLst>
                <a:tab pos="2700655" algn="l"/>
                <a:tab pos="5581015" algn="l"/>
              </a:tabLst>
            </a:pPr>
            <a:r>
              <a:rPr lang="zh-CN" altLang="zh-CN" b="1" kern="100" dirty="0">
                <a:latin typeface="Times New Roman"/>
                <a:ea typeface="黑体"/>
                <a:cs typeface="Times New Roman"/>
              </a:rPr>
              <a:t>光电效应规律的应用</a:t>
            </a:r>
            <a:endParaRPr lang="zh-CN" altLang="zh-CN" sz="1050" kern="100" dirty="0">
              <a:cs typeface="Courier New"/>
            </a:endParaRPr>
          </a:p>
          <a:p>
            <a:pPr indent="612140" algn="just">
              <a:tabLst>
                <a:tab pos="2700655" algn="l"/>
                <a:tab pos="5581015" algn="l"/>
              </a:tabLst>
            </a:pP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入射光的频率相同，发生光电效应时光电子的最大初动能相同，故遏止电压相同。</a:t>
            </a:r>
            <a:endParaRPr lang="zh-CN" altLang="zh-CN" sz="1050" kern="100" dirty="0">
              <a:cs typeface="Courier New"/>
            </a:endParaRPr>
          </a:p>
          <a:p>
            <a:pPr indent="612140" algn="just">
              <a:tabLst>
                <a:tab pos="2700655" algn="l"/>
                <a:tab pos="5581015" algn="l"/>
              </a:tabLst>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光电流未达到饱和值之前，其大小不仅与入射光的强度有关，还与光电管两极间的电压有关，只有在光电流达到饱和值以后才和入射光的强度成正比。</a:t>
            </a:r>
            <a:endParaRPr lang="zh-CN" altLang="zh-CN" sz="1050" kern="100" dirty="0">
              <a:cs typeface="Courier New"/>
            </a:endParaRPr>
          </a:p>
        </p:txBody>
      </p:sp>
      <p:pic>
        <p:nvPicPr>
          <p:cNvPr id="6146" name="Picture 2" descr="F:\粤教版物理选择性必修第三册\解题锦囊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533028" y="2708920"/>
            <a:ext cx="451991" cy="1934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188640"/>
            <a:ext cx="10975658" cy="6264696"/>
          </a:xfrm>
        </p:spPr>
        <p:txBody>
          <a:bodyPr>
            <a:normAutofit lnSpcReduction="10000"/>
          </a:bodyPr>
          <a:lstStyle/>
          <a:p>
            <a:pPr marL="452438" indent="0" algn="ctr">
              <a:tabLst>
                <a:tab pos="2700655" algn="l"/>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素养训练</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452438" indent="-452438" algn="just">
              <a:tabLst>
                <a:tab pos="2700655" algn="l"/>
                <a:tab pos="5581015" algn="l"/>
              </a:tabLst>
            </a:pPr>
            <a:r>
              <a:rPr lang="en-US" altLang="zh-CN" b="1" kern="100" dirty="0" smtClean="0">
                <a:latin typeface="Times New Roman"/>
                <a:cs typeface="Courier New"/>
              </a:rPr>
              <a:t>1</a:t>
            </a:r>
            <a:r>
              <a:rPr lang="zh-CN" altLang="zh-CN" b="1" kern="100" dirty="0" smtClean="0">
                <a:latin typeface="Times New Roman"/>
                <a:cs typeface="Times New Roman"/>
              </a:rPr>
              <a:t>．</a:t>
            </a:r>
            <a:r>
              <a:rPr lang="en-US" altLang="zh-CN" b="1" kern="100" dirty="0" smtClean="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光电效应实验的装置如图所示，用弧光灯照射锌板，验电</a:t>
            </a:r>
            <a:r>
              <a:rPr lang="zh-CN" altLang="zh-CN" b="1" kern="100" dirty="0" smtClean="0">
                <a:latin typeface="Times New Roman"/>
                <a:cs typeface="Times New Roman"/>
              </a:rPr>
              <a:t>器</a:t>
            </a:r>
            <a:endParaRPr lang="en-US" altLang="zh-CN" b="1" kern="100" dirty="0" smtClean="0">
              <a:latin typeface="Times New Roman"/>
              <a:cs typeface="Times New Roman"/>
            </a:endParaRPr>
          </a:p>
          <a:p>
            <a:pPr marL="452438" indent="-452438" algn="just">
              <a:tabLst>
                <a:tab pos="2700655" algn="l"/>
                <a:tab pos="5581015" algn="l"/>
              </a:tabLst>
            </a:pPr>
            <a:r>
              <a:rPr lang="en-US" altLang="zh-CN" b="1" kern="100" dirty="0">
                <a:latin typeface="Times New Roman"/>
                <a:cs typeface="Times New Roman"/>
              </a:rPr>
              <a:t>	</a:t>
            </a:r>
            <a:r>
              <a:rPr lang="zh-CN" altLang="zh-CN" b="1" kern="100" dirty="0" smtClean="0">
                <a:latin typeface="Times New Roman"/>
                <a:cs typeface="Times New Roman"/>
              </a:rPr>
              <a:t>指</a:t>
            </a:r>
            <a:r>
              <a:rPr lang="zh-CN" altLang="zh-CN" b="1" kern="100" dirty="0">
                <a:latin typeface="Times New Roman"/>
                <a:cs typeface="Times New Roman"/>
              </a:rPr>
              <a:t>针张开一个角度，则下面说法中正确的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A</a:t>
            </a:r>
            <a:r>
              <a:rPr lang="zh-CN" altLang="zh-CN" b="1" kern="100" dirty="0">
                <a:latin typeface="Times New Roman"/>
                <a:cs typeface="Times New Roman"/>
              </a:rPr>
              <a:t>．用紫外线照射锌板，验电器指针会发生偏转</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B</a:t>
            </a:r>
            <a:r>
              <a:rPr lang="zh-CN" altLang="zh-CN" b="1" kern="100" dirty="0">
                <a:latin typeface="Times New Roman"/>
                <a:cs typeface="Times New Roman"/>
              </a:rPr>
              <a:t>．用绿色光照射锌板，验电器指针会发生偏转</a:t>
            </a:r>
            <a:endParaRPr lang="zh-CN" altLang="zh-CN" sz="1050" kern="100" dirty="0">
              <a:cs typeface="Courier New"/>
            </a:endParaRPr>
          </a:p>
          <a:p>
            <a:pPr marL="452438" indent="0" algn="just">
              <a:tabLst>
                <a:tab pos="2700655" algn="l"/>
                <a:tab pos="5581015" algn="l"/>
              </a:tabLst>
            </a:pPr>
            <a:r>
              <a:rPr lang="en-US" altLang="zh-CN" b="1" kern="100" dirty="0" smtClean="0">
                <a:latin typeface="Times New Roman"/>
                <a:cs typeface="Courier New"/>
              </a:rPr>
              <a:t>C</a:t>
            </a:r>
            <a:r>
              <a:rPr lang="zh-CN" altLang="zh-CN" b="1" kern="100" dirty="0" smtClean="0">
                <a:latin typeface="Times New Roman"/>
                <a:cs typeface="Times New Roman"/>
              </a:rPr>
              <a:t>．锌板带的是负电荷</a:t>
            </a:r>
            <a:endParaRPr lang="zh-CN" altLang="zh-CN" sz="1050" kern="100" dirty="0" smtClean="0">
              <a:cs typeface="Courier New"/>
            </a:endParaRPr>
          </a:p>
          <a:p>
            <a:pPr marL="452438" indent="0" algn="just">
              <a:tabLst>
                <a:tab pos="2700655" algn="l"/>
                <a:tab pos="5581015" algn="l"/>
              </a:tabLst>
            </a:pPr>
            <a:r>
              <a:rPr lang="en-US" altLang="zh-CN" b="1" kern="100" dirty="0" smtClean="0">
                <a:latin typeface="Times New Roman"/>
                <a:cs typeface="Courier New"/>
              </a:rPr>
              <a:t>D</a:t>
            </a:r>
            <a:r>
              <a:rPr lang="zh-CN" altLang="zh-CN" b="1" kern="100" dirty="0">
                <a:latin typeface="Times New Roman"/>
                <a:cs typeface="Times New Roman"/>
              </a:rPr>
              <a:t>．使验电器指针发生偏转的是正电荷</a:t>
            </a:r>
            <a:endParaRPr lang="zh-CN" altLang="zh-CN" sz="1050" kern="100" dirty="0">
              <a:cs typeface="Courier New"/>
            </a:endParaRPr>
          </a:p>
          <a:p>
            <a:pPr marL="452438" indent="0" algn="just">
              <a:tabLst>
                <a:tab pos="2700655" algn="l"/>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用</a:t>
            </a:r>
            <a:r>
              <a:rPr lang="zh-CN" altLang="zh-CN" b="1" kern="100" dirty="0">
                <a:latin typeface="Times New Roman"/>
                <a:ea typeface="楷体_GB2312"/>
                <a:cs typeface="Times New Roman"/>
              </a:rPr>
              <a:t>弧光灯照射锌板</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弧光灯发出紫外线</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，验电器指针张开一个角度，说明锌板带了电。在紫外线的照射下，锌板中有一部分自由电子从表面飞出来，锌板中缺少电子，于是带正电荷，选项</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错误；绿光不一定能使锌板发生光电效应，</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52438" indent="0" algn="just">
              <a:tabLst>
                <a:tab pos="2700655" algn="l"/>
                <a:tab pos="5581015" algn="l"/>
              </a:tabLst>
            </a:pPr>
            <a:endParaRPr lang="zh-CN" altLang="zh-CN" sz="1050" kern="100" dirty="0">
              <a:cs typeface="Courier New"/>
            </a:endParaRPr>
          </a:p>
          <a:p>
            <a:pPr marL="452438" indent="0"/>
            <a:endParaRPr lang="zh-CN" altLang="en-US" dirty="0"/>
          </a:p>
        </p:txBody>
      </p:sp>
      <p:pic>
        <p:nvPicPr>
          <p:cNvPr id="7170" name="Picture 2" descr="F:\粤教版物理选择性必修第三册\20XWL4-7.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0001239" y="908720"/>
            <a:ext cx="1800200" cy="1539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p:nvSpPr>
        <p:spPr>
          <a:xfrm>
            <a:off x="5593531" y="5949280"/>
            <a:ext cx="1558440"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solidFill>
                  <a:prstClr val="black"/>
                </a:solidFill>
                <a:latin typeface="Times New Roman"/>
                <a:ea typeface="楷体_GB2312"/>
                <a:cs typeface="Courier New"/>
              </a:rPr>
              <a:t>AD</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animEffect transition="in" filter="randombar(horizontal)">
                                      <p:cBhvr>
                                        <p:cTn id="7" dur="500"/>
                                        <p:tgtEl>
                                          <p:spTgt spid="2">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93735" y="642792"/>
            <a:ext cx="7554555" cy="4464498"/>
          </a:xfrm>
        </p:spPr>
        <p:txBody>
          <a:bodyPr/>
          <a:lstStyle/>
          <a:p>
            <a:pPr indent="0" algn="just">
              <a:tabLst>
                <a:tab pos="4130675" algn="l"/>
              </a:tabLst>
            </a:pPr>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ea typeface="隶书"/>
                <a:cs typeface="Courier New"/>
              </a:rPr>
              <a:t>(2025·</a:t>
            </a:r>
            <a:r>
              <a:rPr lang="zh-CN" altLang="zh-CN" b="1" kern="100" dirty="0">
                <a:latin typeface="Times New Roman"/>
                <a:ea typeface="隶书"/>
                <a:cs typeface="Times New Roman"/>
              </a:rPr>
              <a:t>山东高考</a:t>
            </a:r>
            <a:r>
              <a:rPr lang="en-US" altLang="zh-CN" b="1" kern="100" dirty="0">
                <a:latin typeface="Times New Roman"/>
                <a:ea typeface="隶书"/>
                <a:cs typeface="Courier New"/>
              </a:rPr>
              <a:t>)</a:t>
            </a:r>
            <a:r>
              <a:rPr lang="zh-CN" altLang="zh-CN" b="1" kern="100" dirty="0">
                <a:latin typeface="Times New Roman"/>
                <a:cs typeface="Times New Roman"/>
              </a:rPr>
              <a:t>在光电效应实验中，用频率和强度都相同的单色光分别照射编号为</a:t>
            </a:r>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cs typeface="Courier New"/>
              </a:rPr>
              <a:t>3</a:t>
            </a:r>
            <a:r>
              <a:rPr lang="zh-CN" altLang="zh-CN" b="1" kern="100" dirty="0">
                <a:latin typeface="Times New Roman"/>
                <a:cs typeface="Times New Roman"/>
              </a:rPr>
              <a:t>的金属，所得遏止电压如图所示，关于光电子最大初动能</a:t>
            </a:r>
            <a:r>
              <a:rPr lang="en-US" altLang="zh-CN" b="1" i="1" kern="100" dirty="0">
                <a:latin typeface="Times New Roman"/>
                <a:cs typeface="Courier New"/>
              </a:rPr>
              <a:t>E</a:t>
            </a:r>
            <a:r>
              <a:rPr lang="en-US" altLang="zh-CN" b="1" kern="100" baseline="-25000" dirty="0">
                <a:latin typeface="Times New Roman"/>
                <a:cs typeface="Courier New"/>
              </a:rPr>
              <a:t>k</a:t>
            </a:r>
            <a:r>
              <a:rPr lang="zh-CN" altLang="zh-CN" b="1" kern="100" dirty="0">
                <a:latin typeface="Times New Roman"/>
                <a:cs typeface="Times New Roman"/>
              </a:rPr>
              <a:t>的大小关系正确的是</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cs typeface="Courier New"/>
            </a:endParaRPr>
          </a:p>
          <a:p>
            <a:pPr indent="0" algn="just">
              <a:tabLst>
                <a:tab pos="4130675" algn="l"/>
              </a:tabLst>
            </a:pPr>
            <a:r>
              <a:rPr lang="en-US" altLang="zh-CN" b="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E</a:t>
            </a:r>
            <a:r>
              <a:rPr lang="en-US" altLang="zh-CN" b="1" kern="100" baseline="-25000" dirty="0">
                <a:latin typeface="Times New Roman"/>
                <a:cs typeface="Courier New"/>
              </a:rPr>
              <a:t>k1</a:t>
            </a:r>
            <a:r>
              <a:rPr lang="zh-CN" altLang="zh-CN" b="1" kern="100" dirty="0">
                <a:latin typeface="Times New Roman"/>
                <a:cs typeface="Times New Roman"/>
              </a:rPr>
              <a:t>＞</a:t>
            </a:r>
            <a:r>
              <a:rPr lang="en-US" altLang="zh-CN" b="1" i="1" kern="100" dirty="0">
                <a:latin typeface="Times New Roman"/>
                <a:cs typeface="Courier New"/>
              </a:rPr>
              <a:t>E</a:t>
            </a:r>
            <a:r>
              <a:rPr lang="en-US" altLang="zh-CN" b="1" kern="100" baseline="-25000" dirty="0">
                <a:latin typeface="Times New Roman"/>
                <a:cs typeface="Courier New"/>
              </a:rPr>
              <a:t>k2</a:t>
            </a:r>
            <a:r>
              <a:rPr lang="zh-CN" altLang="zh-CN" b="1" kern="100" dirty="0">
                <a:latin typeface="Times New Roman"/>
                <a:cs typeface="Times New Roman"/>
              </a:rPr>
              <a:t>＞</a:t>
            </a:r>
            <a:r>
              <a:rPr lang="en-US" altLang="zh-CN" b="1" i="1" kern="100" dirty="0">
                <a:latin typeface="Times New Roman"/>
                <a:cs typeface="Courier New"/>
              </a:rPr>
              <a:t>E</a:t>
            </a:r>
            <a:r>
              <a:rPr lang="en-US" altLang="zh-CN" b="1" kern="100" baseline="-25000" dirty="0">
                <a:latin typeface="Times New Roman"/>
                <a:cs typeface="Courier New"/>
              </a:rPr>
              <a:t>k3</a:t>
            </a:r>
            <a:r>
              <a:rPr lang="zh-CN" altLang="zh-CN" b="1" kern="100" dirty="0">
                <a:latin typeface="Times New Roman"/>
                <a:cs typeface="Times New Roman"/>
              </a:rPr>
              <a:t>　　　　</a:t>
            </a:r>
            <a:r>
              <a:rPr lang="en-US" altLang="zh-CN" b="1" kern="100" dirty="0">
                <a:latin typeface="Times New Roman"/>
                <a:cs typeface="Courier New"/>
              </a:rPr>
              <a:t>	B</a:t>
            </a:r>
            <a:r>
              <a:rPr lang="zh-CN" altLang="zh-CN" b="1" kern="100" dirty="0">
                <a:latin typeface="Times New Roman"/>
                <a:cs typeface="Times New Roman"/>
              </a:rPr>
              <a:t>．</a:t>
            </a:r>
            <a:r>
              <a:rPr lang="en-US" altLang="zh-CN" b="1" i="1" kern="100" dirty="0">
                <a:latin typeface="Times New Roman"/>
                <a:cs typeface="Courier New"/>
              </a:rPr>
              <a:t>E</a:t>
            </a:r>
            <a:r>
              <a:rPr lang="en-US" altLang="zh-CN" b="1" kern="100" baseline="-25000" dirty="0">
                <a:latin typeface="Times New Roman"/>
                <a:cs typeface="Courier New"/>
              </a:rPr>
              <a:t>k2</a:t>
            </a:r>
            <a:r>
              <a:rPr lang="zh-CN" altLang="zh-CN" b="1" kern="100" dirty="0">
                <a:latin typeface="Times New Roman"/>
                <a:cs typeface="Times New Roman"/>
              </a:rPr>
              <a:t>＞</a:t>
            </a:r>
            <a:r>
              <a:rPr lang="en-US" altLang="zh-CN" b="1" i="1" kern="100" dirty="0">
                <a:latin typeface="Times New Roman"/>
                <a:cs typeface="Courier New"/>
              </a:rPr>
              <a:t>E</a:t>
            </a:r>
            <a:r>
              <a:rPr lang="en-US" altLang="zh-CN" b="1" kern="100" baseline="-25000" dirty="0">
                <a:latin typeface="Times New Roman"/>
                <a:cs typeface="Courier New"/>
              </a:rPr>
              <a:t>k3</a:t>
            </a:r>
            <a:r>
              <a:rPr lang="zh-CN" altLang="zh-CN" b="1" kern="100" dirty="0">
                <a:latin typeface="Times New Roman"/>
                <a:cs typeface="Times New Roman"/>
              </a:rPr>
              <a:t>＞</a:t>
            </a:r>
            <a:r>
              <a:rPr lang="en-US" altLang="zh-CN" b="1" i="1" kern="100" dirty="0">
                <a:latin typeface="Times New Roman"/>
                <a:cs typeface="Courier New"/>
              </a:rPr>
              <a:t>E</a:t>
            </a:r>
            <a:r>
              <a:rPr lang="en-US" altLang="zh-CN" b="1" kern="100" baseline="-25000" dirty="0">
                <a:latin typeface="Times New Roman"/>
                <a:cs typeface="Courier New"/>
              </a:rPr>
              <a:t>k1</a:t>
            </a:r>
            <a:endParaRPr lang="zh-CN" altLang="zh-CN" kern="100" dirty="0">
              <a:cs typeface="Courier New"/>
            </a:endParaRPr>
          </a:p>
          <a:p>
            <a:pPr indent="0" algn="just">
              <a:tabLst>
                <a:tab pos="4130675" algn="l"/>
              </a:tabLst>
            </a:pPr>
            <a:r>
              <a:rPr lang="en-US" altLang="zh-CN" b="1" kern="100" dirty="0">
                <a:latin typeface="Times New Roman"/>
                <a:cs typeface="Courier New"/>
              </a:rPr>
              <a:t>C</a:t>
            </a:r>
            <a:r>
              <a:rPr lang="zh-CN" altLang="zh-CN" b="1" kern="100" dirty="0">
                <a:latin typeface="Times New Roman"/>
                <a:cs typeface="Times New Roman"/>
              </a:rPr>
              <a:t>．</a:t>
            </a:r>
            <a:r>
              <a:rPr lang="en-US" altLang="zh-CN" b="1" i="1" kern="100" dirty="0">
                <a:latin typeface="Times New Roman"/>
                <a:cs typeface="Courier New"/>
              </a:rPr>
              <a:t>E</a:t>
            </a:r>
            <a:r>
              <a:rPr lang="en-US" altLang="zh-CN" b="1" kern="100" baseline="-25000" dirty="0">
                <a:latin typeface="Times New Roman"/>
                <a:cs typeface="Courier New"/>
              </a:rPr>
              <a:t>k3</a:t>
            </a:r>
            <a:r>
              <a:rPr lang="zh-CN" altLang="zh-CN" b="1" kern="100" dirty="0">
                <a:latin typeface="Times New Roman"/>
                <a:cs typeface="Times New Roman"/>
              </a:rPr>
              <a:t>＞</a:t>
            </a:r>
            <a:r>
              <a:rPr lang="en-US" altLang="zh-CN" b="1" i="1" kern="100" dirty="0">
                <a:latin typeface="Times New Roman"/>
                <a:cs typeface="Courier New"/>
              </a:rPr>
              <a:t>E</a:t>
            </a:r>
            <a:r>
              <a:rPr lang="en-US" altLang="zh-CN" b="1" kern="100" baseline="-25000" dirty="0">
                <a:latin typeface="Times New Roman"/>
                <a:cs typeface="Courier New"/>
              </a:rPr>
              <a:t>k2</a:t>
            </a:r>
            <a:r>
              <a:rPr lang="zh-CN" altLang="zh-CN" b="1" kern="100" dirty="0">
                <a:latin typeface="Times New Roman"/>
                <a:cs typeface="Times New Roman"/>
              </a:rPr>
              <a:t>＞</a:t>
            </a:r>
            <a:r>
              <a:rPr lang="en-US" altLang="zh-CN" b="1" i="1" kern="100" dirty="0">
                <a:latin typeface="Times New Roman"/>
                <a:cs typeface="Courier New"/>
              </a:rPr>
              <a:t>E</a:t>
            </a:r>
            <a:r>
              <a:rPr lang="en-US" altLang="zh-CN" b="1" kern="100" baseline="-25000" dirty="0">
                <a:latin typeface="Times New Roman"/>
                <a:cs typeface="Courier New"/>
              </a:rPr>
              <a:t>k1</a:t>
            </a:r>
            <a:r>
              <a:rPr lang="en-US" altLang="zh-CN" b="1" kern="100" dirty="0">
                <a:latin typeface="Times New Roman"/>
                <a:cs typeface="Courier New"/>
              </a:rPr>
              <a:t>  	</a:t>
            </a:r>
            <a:r>
              <a:rPr lang="en-US" altLang="zh-CN" b="1" kern="100" dirty="0" smtClean="0">
                <a:latin typeface="Times New Roman"/>
                <a:cs typeface="Courier New"/>
              </a:rPr>
              <a:t>D</a:t>
            </a:r>
            <a:r>
              <a:rPr lang="zh-CN" altLang="zh-CN" b="1" kern="100" dirty="0">
                <a:latin typeface="Times New Roman"/>
                <a:cs typeface="Times New Roman"/>
              </a:rPr>
              <a:t>．</a:t>
            </a:r>
            <a:r>
              <a:rPr lang="en-US" altLang="zh-CN" b="1" i="1" kern="100" dirty="0">
                <a:latin typeface="Times New Roman"/>
                <a:cs typeface="Courier New"/>
              </a:rPr>
              <a:t>E</a:t>
            </a:r>
            <a:r>
              <a:rPr lang="en-US" altLang="zh-CN" b="1" kern="100" baseline="-25000" dirty="0">
                <a:latin typeface="Times New Roman"/>
                <a:cs typeface="Courier New"/>
              </a:rPr>
              <a:t>k3</a:t>
            </a:r>
            <a:r>
              <a:rPr lang="zh-CN" altLang="zh-CN" b="1" kern="100" dirty="0">
                <a:latin typeface="Times New Roman"/>
                <a:cs typeface="Times New Roman"/>
              </a:rPr>
              <a:t>＞</a:t>
            </a:r>
            <a:r>
              <a:rPr lang="en-US" altLang="zh-CN" b="1" i="1" kern="100" dirty="0">
                <a:latin typeface="Times New Roman"/>
                <a:cs typeface="Courier New"/>
              </a:rPr>
              <a:t>E</a:t>
            </a:r>
            <a:r>
              <a:rPr lang="en-US" altLang="zh-CN" b="1" kern="100" baseline="-25000" dirty="0">
                <a:latin typeface="Times New Roman"/>
                <a:cs typeface="Courier New"/>
              </a:rPr>
              <a:t>k1</a:t>
            </a:r>
            <a:r>
              <a:rPr lang="zh-CN" altLang="zh-CN" b="1" kern="100" dirty="0">
                <a:latin typeface="Times New Roman"/>
                <a:cs typeface="Times New Roman"/>
              </a:rPr>
              <a:t>＞</a:t>
            </a:r>
            <a:r>
              <a:rPr lang="en-US" altLang="zh-CN" b="1" i="1" kern="100" dirty="0">
                <a:latin typeface="Times New Roman"/>
                <a:cs typeface="Courier New"/>
              </a:rPr>
              <a:t>E</a:t>
            </a:r>
            <a:r>
              <a:rPr lang="en-US" altLang="zh-CN" b="1" kern="100" baseline="-25000" dirty="0">
                <a:latin typeface="Times New Roman"/>
                <a:cs typeface="Courier New"/>
              </a:rPr>
              <a:t>k2</a:t>
            </a:r>
            <a:endParaRPr lang="zh-CN" altLang="zh-CN" kern="100" dirty="0">
              <a:cs typeface="Courier New"/>
            </a:endParaRPr>
          </a:p>
        </p:txBody>
      </p:sp>
      <p:pic>
        <p:nvPicPr>
          <p:cNvPr id="24578" name="Picture 2" descr="\\Rm-042\本地磁盘 (F)\三维设计 物理 选择性必修第三册 粤教版\25WLSDGK-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7948290" y="786808"/>
            <a:ext cx="3765921" cy="2054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p:nvSpPr>
        <p:spPr>
          <a:xfrm>
            <a:off x="505643" y="4266962"/>
            <a:ext cx="10992544" cy="1754326"/>
          </a:xfrm>
          <a:prstGeom prst="rect">
            <a:avLst/>
          </a:prstGeom>
        </p:spPr>
        <p:txBody>
          <a:bodyPr wrap="square">
            <a:spAutoFit/>
          </a:bodyPr>
          <a:lstStyle/>
          <a:p>
            <a:pPr algn="just">
              <a:lnSpc>
                <a:spcPct val="150000"/>
              </a:lnSpc>
              <a:spcAft>
                <a:spcPts val="0"/>
              </a:spcAft>
            </a:pPr>
            <a:r>
              <a:rPr lang="zh-CN" altLang="zh-CN" sz="2400" b="1" kern="100" dirty="0" smtClean="0">
                <a:solidFill>
                  <a:srgbClr val="FF0000"/>
                </a:solidFill>
                <a:latin typeface="Times New Roman"/>
                <a:ea typeface="黑体"/>
                <a:cs typeface="Times New Roman"/>
              </a:rPr>
              <a:t>解析：</a:t>
            </a:r>
            <a:r>
              <a:rPr lang="zh-CN" altLang="zh-CN" sz="2400" b="1" kern="100" dirty="0" smtClean="0">
                <a:latin typeface="Times New Roman"/>
                <a:ea typeface="楷体_GB2312"/>
                <a:cs typeface="Times New Roman"/>
              </a:rPr>
              <a:t>光电子的最大初动能与遏止电压的关系为</a:t>
            </a:r>
            <a:r>
              <a:rPr lang="en-US" altLang="zh-CN" sz="2400" b="1" i="1" kern="100" dirty="0" smtClean="0">
                <a:latin typeface="Times New Roman"/>
                <a:ea typeface="楷体_GB2312"/>
                <a:cs typeface="Courier New"/>
              </a:rPr>
              <a:t>E</a:t>
            </a:r>
            <a:r>
              <a:rPr lang="en-US" altLang="zh-CN" sz="2400" b="1" kern="100" baseline="-25000" dirty="0" smtClean="0">
                <a:latin typeface="Times New Roman"/>
                <a:ea typeface="楷体_GB2312"/>
                <a:cs typeface="Courier New"/>
              </a:rPr>
              <a:t>k</a:t>
            </a:r>
            <a:r>
              <a:rPr lang="zh-CN" altLang="zh-CN" sz="2400" b="1" kern="100" dirty="0" smtClean="0">
                <a:latin typeface="Times New Roman"/>
                <a:ea typeface="楷体_GB2312"/>
                <a:cs typeface="Times New Roman"/>
              </a:rPr>
              <a:t>＝</a:t>
            </a:r>
            <a:r>
              <a:rPr lang="en-US" altLang="zh-CN" sz="2400" b="1" i="1" kern="100" dirty="0" smtClean="0">
                <a:latin typeface="Times New Roman"/>
                <a:ea typeface="楷体_GB2312"/>
                <a:cs typeface="Courier New"/>
              </a:rPr>
              <a:t>eU</a:t>
            </a:r>
            <a:r>
              <a:rPr lang="en-US" altLang="zh-CN" sz="2400" b="1" kern="100" baseline="-25000" dirty="0" smtClean="0">
                <a:latin typeface="Times New Roman"/>
                <a:ea typeface="楷体_GB2312"/>
                <a:cs typeface="Courier New"/>
              </a:rPr>
              <a:t>c</a:t>
            </a:r>
            <a:r>
              <a:rPr lang="zh-CN" altLang="zh-CN" sz="2400" b="1" kern="100" dirty="0" smtClean="0">
                <a:latin typeface="Times New Roman"/>
                <a:ea typeface="楷体_GB2312"/>
                <a:cs typeface="Times New Roman"/>
              </a:rPr>
              <a:t>，由题图可知</a:t>
            </a:r>
            <a:r>
              <a:rPr lang="en-US" altLang="zh-CN" sz="2400" b="1" i="1" kern="100" dirty="0" smtClean="0">
                <a:latin typeface="Times New Roman"/>
                <a:ea typeface="楷体_GB2312"/>
                <a:cs typeface="Courier New"/>
              </a:rPr>
              <a:t>U</a:t>
            </a:r>
            <a:r>
              <a:rPr lang="en-US" altLang="zh-CN" sz="2400" b="1" kern="100" baseline="-25000" dirty="0" smtClean="0">
                <a:latin typeface="Times New Roman"/>
                <a:ea typeface="楷体_GB2312"/>
                <a:cs typeface="Courier New"/>
              </a:rPr>
              <a:t>c2</a:t>
            </a:r>
            <a:r>
              <a:rPr lang="zh-CN" altLang="zh-CN" sz="2400" b="1" kern="100" dirty="0" smtClean="0">
                <a:latin typeface="Times New Roman"/>
                <a:ea typeface="楷体_GB2312"/>
                <a:cs typeface="Times New Roman"/>
              </a:rPr>
              <a:t>＞</a:t>
            </a:r>
            <a:r>
              <a:rPr lang="en-US" altLang="zh-CN" sz="2400" b="1" i="1" kern="100" dirty="0" smtClean="0">
                <a:latin typeface="Times New Roman"/>
                <a:ea typeface="楷体_GB2312"/>
                <a:cs typeface="Courier New"/>
              </a:rPr>
              <a:t>U</a:t>
            </a:r>
            <a:r>
              <a:rPr lang="en-US" altLang="zh-CN" sz="2400" b="1" kern="100" baseline="-25000" dirty="0" smtClean="0">
                <a:latin typeface="Times New Roman"/>
                <a:ea typeface="楷体_GB2312"/>
                <a:cs typeface="Courier New"/>
              </a:rPr>
              <a:t>c3</a:t>
            </a:r>
            <a:r>
              <a:rPr lang="zh-CN" altLang="zh-CN" sz="2400" b="1" kern="100" dirty="0" smtClean="0">
                <a:latin typeface="Times New Roman"/>
                <a:ea typeface="楷体_GB2312"/>
                <a:cs typeface="Times New Roman"/>
              </a:rPr>
              <a:t>＞</a:t>
            </a:r>
            <a:r>
              <a:rPr lang="en-US" altLang="zh-CN" sz="2400" b="1" i="1" kern="100" dirty="0" smtClean="0">
                <a:latin typeface="Times New Roman"/>
                <a:ea typeface="楷体_GB2312"/>
                <a:cs typeface="Courier New"/>
              </a:rPr>
              <a:t>U</a:t>
            </a:r>
            <a:r>
              <a:rPr lang="en-US" altLang="zh-CN" sz="2400" b="1" kern="100" baseline="-25000" dirty="0" smtClean="0">
                <a:latin typeface="Times New Roman"/>
                <a:ea typeface="楷体_GB2312"/>
                <a:cs typeface="Courier New"/>
              </a:rPr>
              <a:t>c1</a:t>
            </a:r>
            <a:r>
              <a:rPr lang="zh-CN" altLang="zh-CN" sz="2400" b="1" kern="100" dirty="0" smtClean="0">
                <a:latin typeface="Times New Roman"/>
                <a:ea typeface="楷体_GB2312"/>
                <a:cs typeface="Times New Roman"/>
              </a:rPr>
              <a:t>，则有</a:t>
            </a:r>
            <a:r>
              <a:rPr lang="en-US" altLang="zh-CN" sz="2400" b="1" i="1" kern="100" dirty="0" smtClean="0">
                <a:latin typeface="Times New Roman"/>
                <a:ea typeface="楷体_GB2312"/>
                <a:cs typeface="Courier New"/>
              </a:rPr>
              <a:t>E</a:t>
            </a:r>
            <a:r>
              <a:rPr lang="en-US" altLang="zh-CN" sz="2400" b="1" kern="100" baseline="-25000" dirty="0" smtClean="0">
                <a:latin typeface="Times New Roman"/>
                <a:ea typeface="楷体_GB2312"/>
                <a:cs typeface="Courier New"/>
              </a:rPr>
              <a:t>k2</a:t>
            </a:r>
            <a:r>
              <a:rPr lang="zh-CN" altLang="zh-CN" sz="2400" b="1" kern="100" dirty="0" smtClean="0">
                <a:latin typeface="Times New Roman"/>
                <a:ea typeface="楷体_GB2312"/>
                <a:cs typeface="Times New Roman"/>
              </a:rPr>
              <a:t>＞</a:t>
            </a:r>
            <a:r>
              <a:rPr lang="en-US" altLang="zh-CN" sz="2400" b="1" i="1" kern="100" dirty="0" smtClean="0">
                <a:latin typeface="Times New Roman"/>
                <a:ea typeface="楷体_GB2312"/>
                <a:cs typeface="Courier New"/>
              </a:rPr>
              <a:t>E</a:t>
            </a:r>
            <a:r>
              <a:rPr lang="en-US" altLang="zh-CN" sz="2400" b="1" kern="100" baseline="-25000" dirty="0" smtClean="0">
                <a:latin typeface="Times New Roman"/>
                <a:ea typeface="楷体_GB2312"/>
                <a:cs typeface="Courier New"/>
              </a:rPr>
              <a:t>k3</a:t>
            </a:r>
            <a:r>
              <a:rPr lang="zh-CN" altLang="zh-CN" sz="2400" b="1" kern="100" dirty="0" smtClean="0">
                <a:latin typeface="Times New Roman"/>
                <a:ea typeface="楷体_GB2312"/>
                <a:cs typeface="Times New Roman"/>
              </a:rPr>
              <a:t>＞</a:t>
            </a:r>
            <a:r>
              <a:rPr lang="en-US" altLang="zh-CN" sz="2400" b="1" i="1" kern="100" dirty="0" smtClean="0">
                <a:latin typeface="Times New Roman"/>
                <a:ea typeface="楷体_GB2312"/>
                <a:cs typeface="Courier New"/>
              </a:rPr>
              <a:t>E</a:t>
            </a:r>
            <a:r>
              <a:rPr lang="en-US" altLang="zh-CN" sz="2400" b="1" kern="100" baseline="-25000" dirty="0" smtClean="0">
                <a:latin typeface="Times New Roman"/>
                <a:ea typeface="楷体_GB2312"/>
                <a:cs typeface="Courier New"/>
              </a:rPr>
              <a:t>k1</a:t>
            </a:r>
            <a:r>
              <a:rPr lang="zh-CN" altLang="zh-CN" sz="2400" b="1" kern="100" dirty="0" smtClean="0">
                <a:latin typeface="Times New Roman"/>
                <a:ea typeface="楷体_GB2312"/>
                <a:cs typeface="Times New Roman"/>
              </a:rPr>
              <a:t>，故</a:t>
            </a:r>
            <a:r>
              <a:rPr lang="en-US" altLang="zh-CN" sz="2400" b="1" kern="100" dirty="0" smtClean="0">
                <a:latin typeface="Times New Roman"/>
                <a:ea typeface="楷体_GB2312"/>
                <a:cs typeface="Courier New"/>
              </a:rPr>
              <a:t>B</a:t>
            </a:r>
            <a:r>
              <a:rPr lang="zh-CN" altLang="zh-CN" sz="2400" b="1" kern="100" dirty="0" smtClean="0">
                <a:latin typeface="Times New Roman"/>
                <a:ea typeface="楷体_GB2312"/>
                <a:cs typeface="Times New Roman"/>
              </a:rPr>
              <a:t>正确，</a:t>
            </a:r>
            <a:r>
              <a:rPr lang="en-US" altLang="zh-CN" sz="2400" b="1" kern="100" dirty="0" smtClean="0">
                <a:latin typeface="Times New Roman"/>
                <a:ea typeface="楷体_GB2312"/>
                <a:cs typeface="Courier New"/>
              </a:rPr>
              <a:t>A</a:t>
            </a:r>
            <a:r>
              <a:rPr lang="zh-CN" altLang="zh-CN" sz="2400" b="1" kern="100" dirty="0" smtClean="0">
                <a:latin typeface="Times New Roman"/>
                <a:ea typeface="楷体_GB2312"/>
                <a:cs typeface="Times New Roman"/>
              </a:rPr>
              <a:t>、</a:t>
            </a:r>
            <a:r>
              <a:rPr lang="en-US" altLang="zh-CN" sz="2400" b="1" kern="100" dirty="0" smtClean="0">
                <a:latin typeface="Times New Roman"/>
                <a:ea typeface="楷体_GB2312"/>
                <a:cs typeface="Courier New"/>
              </a:rPr>
              <a:t>C</a:t>
            </a:r>
            <a:r>
              <a:rPr lang="zh-CN" altLang="zh-CN" sz="2400" b="1" kern="100" dirty="0" smtClean="0">
                <a:latin typeface="Times New Roman"/>
                <a:ea typeface="楷体_GB2312"/>
                <a:cs typeface="Times New Roman"/>
              </a:rPr>
              <a:t>、</a:t>
            </a:r>
            <a:r>
              <a:rPr lang="en-US" altLang="zh-CN" sz="2400" b="1" kern="100" dirty="0" smtClean="0">
                <a:latin typeface="Times New Roman"/>
                <a:ea typeface="楷体_GB2312"/>
                <a:cs typeface="Courier New"/>
              </a:rPr>
              <a:t>D</a:t>
            </a:r>
            <a:r>
              <a:rPr lang="zh-CN" altLang="zh-CN" sz="2400" b="1" kern="100" dirty="0" smtClean="0">
                <a:latin typeface="Times New Roman"/>
                <a:ea typeface="楷体_GB2312"/>
                <a:cs typeface="Times New Roman"/>
              </a:rPr>
              <a:t>错误。</a:t>
            </a:r>
            <a:endParaRPr lang="en-US" altLang="zh-CN" sz="2400" b="1" kern="100" dirty="0" smtClean="0">
              <a:latin typeface="Times New Roman"/>
              <a:ea typeface="楷体_GB2312"/>
              <a:cs typeface="Times New Roman"/>
            </a:endParaRPr>
          </a:p>
          <a:p>
            <a:pPr lvl="0">
              <a:lnSpc>
                <a:spcPct val="150000"/>
              </a:lnSpc>
            </a:pPr>
            <a:r>
              <a:rPr lang="zh-CN" altLang="zh-CN" sz="2400" b="1" kern="100" dirty="0">
                <a:solidFill>
                  <a:srgbClr val="FF0000"/>
                </a:solidFill>
                <a:latin typeface="Times New Roman"/>
                <a:ea typeface="黑体"/>
                <a:cs typeface="Times New Roman"/>
              </a:rPr>
              <a:t>答案</a:t>
            </a:r>
            <a:r>
              <a:rPr lang="zh-CN" altLang="zh-CN" sz="2400" b="1" kern="100" dirty="0" smtClean="0">
                <a:solidFill>
                  <a:srgbClr val="FF0000"/>
                </a:solidFill>
                <a:latin typeface="Times New Roman"/>
                <a:ea typeface="黑体"/>
                <a:cs typeface="Times New Roman"/>
              </a:rPr>
              <a:t>：</a:t>
            </a:r>
            <a:r>
              <a:rPr lang="en-US" altLang="zh-CN" sz="2400" b="1" kern="100" dirty="0">
                <a:solidFill>
                  <a:prstClr val="black"/>
                </a:solidFill>
                <a:latin typeface="Times New Roman"/>
                <a:ea typeface="楷体_GB2312"/>
                <a:cs typeface="Courier New"/>
              </a:rPr>
              <a:t> B</a:t>
            </a:r>
            <a:endParaRPr lang="zh-CN" altLang="zh-CN" sz="2400" kern="100" dirty="0">
              <a:effectLst/>
              <a:latin typeface="宋体"/>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188640"/>
            <a:ext cx="11305256" cy="4464498"/>
          </a:xfrm>
        </p:spPr>
        <p:txBody>
          <a:bodyPr/>
          <a:lstStyle/>
          <a:p>
            <a:pPr marL="452438" indent="-452438" algn="just">
              <a:tabLst>
                <a:tab pos="2700655" algn="l"/>
                <a:tab pos="5581015" algn="l"/>
              </a:tabLst>
            </a:pPr>
            <a:r>
              <a:rPr lang="en-US" altLang="zh-CN" b="1" kern="100" dirty="0">
                <a:latin typeface="Times New Roman"/>
                <a:cs typeface="Courier New"/>
              </a:rPr>
              <a:t>3</a:t>
            </a:r>
            <a:r>
              <a:rPr lang="zh-CN" altLang="zh-CN" b="1" kern="100" dirty="0">
                <a:latin typeface="Times New Roman"/>
                <a:cs typeface="Times New Roman"/>
              </a:rPr>
              <a:t>．激光器是一个特殊的光源，它发出的光便是激光，红宝石激光器发射的激光是不连续的一道一道的闪光，每道闪光称为一个光脉冲，现有一红宝石激光器，发射功率为</a:t>
            </a:r>
            <a:r>
              <a:rPr lang="en-US" altLang="zh-CN" b="1" kern="100" dirty="0">
                <a:latin typeface="Times New Roman"/>
                <a:cs typeface="Courier New"/>
              </a:rPr>
              <a:t>1.0</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10</a:t>
            </a:r>
            <a:r>
              <a:rPr lang="en-US" altLang="zh-CN" b="1" kern="100" dirty="0">
                <a:latin typeface="Times New Roman"/>
                <a:cs typeface="Courier New"/>
              </a:rPr>
              <a:t> W</a:t>
            </a:r>
            <a:r>
              <a:rPr lang="zh-CN" altLang="zh-CN" b="1" kern="100" dirty="0">
                <a:latin typeface="Times New Roman"/>
                <a:cs typeface="Times New Roman"/>
              </a:rPr>
              <a:t>，所发射的每个光脉冲持续的时间</a:t>
            </a:r>
            <a:r>
              <a:rPr lang="en-US" altLang="zh-CN" b="1" kern="100" dirty="0">
                <a:latin typeface="Times New Roman"/>
                <a:cs typeface="Courier New"/>
              </a:rPr>
              <a:t>Δ</a:t>
            </a:r>
            <a:r>
              <a:rPr lang="en-US" altLang="zh-CN" b="1" i="1" kern="100" dirty="0">
                <a:latin typeface="Times New Roman"/>
                <a:cs typeface="Courier New"/>
              </a:rPr>
              <a:t>t</a:t>
            </a:r>
            <a:r>
              <a:rPr lang="zh-CN" altLang="zh-CN" b="1" kern="100" dirty="0">
                <a:latin typeface="Times New Roman"/>
                <a:cs typeface="Times New Roman"/>
              </a:rPr>
              <a:t>＝</a:t>
            </a:r>
            <a:r>
              <a:rPr lang="en-US" altLang="zh-CN" b="1" kern="100" dirty="0">
                <a:latin typeface="Times New Roman"/>
                <a:cs typeface="Courier New"/>
              </a:rPr>
              <a:t>1.0</a:t>
            </a:r>
            <a:r>
              <a:rPr lang="en-US" altLang="zh-CN" b="1" kern="100" dirty="0">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11</a:t>
            </a:r>
            <a:r>
              <a:rPr lang="en-US" altLang="zh-CN" b="1" kern="100" dirty="0">
                <a:latin typeface="Times New Roman"/>
                <a:cs typeface="Courier New"/>
              </a:rPr>
              <a:t> s</a:t>
            </a:r>
            <a:r>
              <a:rPr lang="zh-CN" altLang="zh-CN" b="1" kern="100" dirty="0">
                <a:latin typeface="Times New Roman"/>
                <a:cs typeface="Times New Roman"/>
              </a:rPr>
              <a:t>，波长为</a:t>
            </a:r>
            <a:r>
              <a:rPr lang="en-US" altLang="zh-CN" b="1" kern="100" dirty="0">
                <a:latin typeface="Times New Roman"/>
                <a:cs typeface="Courier New"/>
              </a:rPr>
              <a:t>793.4 nm</a:t>
            </a:r>
            <a:r>
              <a:rPr lang="zh-CN" altLang="zh-CN" b="1" kern="100" dirty="0">
                <a:latin typeface="Times New Roman"/>
                <a:cs typeface="Times New Roman"/>
              </a:rPr>
              <a:t>，问每列光脉冲的长度</a:t>
            </a:r>
            <a:r>
              <a:rPr lang="en-US" altLang="zh-CN" b="1" i="1" kern="100" dirty="0">
                <a:latin typeface="Times New Roman"/>
                <a:cs typeface="Courier New"/>
              </a:rPr>
              <a:t>L</a:t>
            </a:r>
            <a:r>
              <a:rPr lang="zh-CN" altLang="zh-CN" b="1" kern="100" dirty="0">
                <a:latin typeface="Times New Roman"/>
                <a:cs typeface="Times New Roman"/>
              </a:rPr>
              <a:t>是多少？其中含有光子数</a:t>
            </a:r>
            <a:r>
              <a:rPr lang="en-US" altLang="zh-CN" b="1" i="1" kern="100" dirty="0">
                <a:latin typeface="Times New Roman"/>
                <a:cs typeface="Courier New"/>
              </a:rPr>
              <a:t>n</a:t>
            </a:r>
            <a:r>
              <a:rPr lang="zh-CN" altLang="zh-CN" b="1" kern="100" dirty="0">
                <a:latin typeface="Times New Roman"/>
                <a:cs typeface="Times New Roman"/>
              </a:rPr>
              <a:t>是多少？</a:t>
            </a:r>
            <a:endParaRPr lang="zh-CN" altLang="zh-CN" sz="1050" kern="100" dirty="0">
              <a:cs typeface="Courier New"/>
            </a:endParaRPr>
          </a:p>
        </p:txBody>
      </p:sp>
      <p:graphicFrame>
        <p:nvGraphicFramePr>
          <p:cNvPr id="4" name="对象 3"/>
          <p:cNvGraphicFramePr>
            <a:graphicFrameLocks noChangeAspect="1"/>
          </p:cNvGraphicFramePr>
          <p:nvPr>
            <p:extLst>
              <p:ext uri="{D42A27DB-BD31-4B8C-83A1-F6EECF244321}">
                <p14:modId xmlns:p14="http://schemas.microsoft.com/office/powerpoint/2010/main" val="2586404130"/>
              </p:ext>
            </p:extLst>
          </p:nvPr>
        </p:nvGraphicFramePr>
        <p:xfrm>
          <a:off x="1130225" y="2636912"/>
          <a:ext cx="10367962" cy="3875087"/>
        </p:xfrm>
        <a:graphic>
          <a:graphicData uri="http://schemas.openxmlformats.org/presentationml/2006/ole">
            <mc:AlternateContent xmlns:mc="http://schemas.openxmlformats.org/markup-compatibility/2006">
              <mc:Choice xmlns:v="urn:schemas-microsoft-com:vml" Requires="v">
                <p:oleObj spid="_x0000_s12306" name="文档" r:id="rId3" imgW="10367808" imgH="3875398" progId="Word.Document.12">
                  <p:embed/>
                </p:oleObj>
              </mc:Choice>
              <mc:Fallback>
                <p:oleObj name="文档" r:id="rId3" imgW="10367808" imgH="3875398" progId="Word.Document.12">
                  <p:embed/>
                  <p:pic>
                    <p:nvPicPr>
                      <p:cNvPr id="0" name=""/>
                      <p:cNvPicPr/>
                      <p:nvPr/>
                    </p:nvPicPr>
                    <p:blipFill>
                      <a:blip r:embed="rId4"/>
                      <a:stretch>
                        <a:fillRect/>
                      </a:stretch>
                    </p:blipFill>
                    <p:spPr>
                      <a:xfrm>
                        <a:off x="1130225" y="2636912"/>
                        <a:ext cx="10367962" cy="3875087"/>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293003766"/>
              </p:ext>
            </p:extLst>
          </p:nvPr>
        </p:nvGraphicFramePr>
        <p:xfrm>
          <a:off x="548828" y="2348880"/>
          <a:ext cx="10301287" cy="1881188"/>
        </p:xfrm>
        <a:graphic>
          <a:graphicData uri="http://schemas.openxmlformats.org/presentationml/2006/ole">
            <mc:AlternateContent xmlns:mc="http://schemas.openxmlformats.org/markup-compatibility/2006">
              <mc:Choice xmlns:v="urn:schemas-microsoft-com:vml" Requires="v">
                <p:oleObj spid="_x0000_s13330" name="文档" r:id="rId3" imgW="10367808" imgH="1899366" progId="Word.Document.12">
                  <p:embed/>
                </p:oleObj>
              </mc:Choice>
              <mc:Fallback>
                <p:oleObj name="文档" r:id="rId3" imgW="10367808" imgH="1899366" progId="Word.Document.12">
                  <p:embed/>
                  <p:pic>
                    <p:nvPicPr>
                      <p:cNvPr id="0" name=""/>
                      <p:cNvPicPr/>
                      <p:nvPr/>
                    </p:nvPicPr>
                    <p:blipFill>
                      <a:blip r:embed="rId4"/>
                      <a:stretch>
                        <a:fillRect/>
                      </a:stretch>
                    </p:blipFill>
                    <p:spPr>
                      <a:xfrm>
                        <a:off x="548828" y="2348880"/>
                        <a:ext cx="10301287" cy="1881188"/>
                      </a:xfrm>
                      <a:prstGeom prst="rect">
                        <a:avLst/>
                      </a:prstGeom>
                    </p:spPr>
                  </p:pic>
                </p:oleObj>
              </mc:Fallback>
            </mc:AlternateContent>
          </a:graphicData>
        </a:graphic>
      </p:graphicFrame>
      <p:sp>
        <p:nvSpPr>
          <p:cNvPr id="4" name="矩形 3"/>
          <p:cNvSpPr/>
          <p:nvPr/>
        </p:nvSpPr>
        <p:spPr>
          <a:xfrm>
            <a:off x="1072361" y="4230068"/>
            <a:ext cx="4737194" cy="576248"/>
          </a:xfrm>
          <a:prstGeom prst="rect">
            <a:avLst/>
          </a:prstGeom>
        </p:spPr>
        <p:txBody>
          <a:bodyPr wrap="none">
            <a:spAutoFit/>
          </a:bodyPr>
          <a:lstStyle/>
          <a:p>
            <a:pPr algn="just">
              <a:lnSpc>
                <a:spcPct val="150000"/>
              </a:lnSpc>
              <a:spcAft>
                <a:spcPts val="0"/>
              </a:spcAft>
              <a:tabLst>
                <a:tab pos="2700655" algn="l"/>
                <a:tab pos="5581015" algn="l"/>
              </a:tabLst>
            </a:pPr>
            <a:r>
              <a:rPr lang="zh-CN" altLang="zh-CN" sz="2400" b="1" kern="100" dirty="0">
                <a:solidFill>
                  <a:srgbClr val="FF0000"/>
                </a:solidFill>
                <a:latin typeface="Times New Roman"/>
                <a:ea typeface="黑体"/>
                <a:cs typeface="Times New Roman"/>
              </a:rPr>
              <a:t>答案：</a:t>
            </a:r>
            <a:r>
              <a:rPr lang="en-US" altLang="zh-CN" sz="2400" b="1" kern="100" dirty="0">
                <a:latin typeface="Times New Roman"/>
                <a:cs typeface="Courier New"/>
              </a:rPr>
              <a:t>3.0</a:t>
            </a:r>
            <a:r>
              <a:rPr lang="en-US" altLang="zh-CN" sz="2400" b="1" kern="100" dirty="0">
                <a:latin typeface="宋体"/>
                <a:cs typeface="Times New Roman"/>
              </a:rPr>
              <a:t>×</a:t>
            </a:r>
            <a:r>
              <a:rPr lang="en-US" altLang="zh-CN" sz="2400" b="1" kern="100" dirty="0">
                <a:latin typeface="Times New Roman"/>
                <a:cs typeface="Courier New"/>
              </a:rPr>
              <a:t>10</a:t>
            </a:r>
            <a:r>
              <a:rPr lang="zh-CN" altLang="zh-CN" sz="2400" b="1" kern="100" baseline="30000" dirty="0">
                <a:latin typeface="Times New Roman"/>
                <a:cs typeface="Times New Roman"/>
              </a:rPr>
              <a:t>－</a:t>
            </a:r>
            <a:r>
              <a:rPr lang="en-US" altLang="zh-CN" sz="2400" b="1" kern="100" baseline="30000" dirty="0">
                <a:latin typeface="Times New Roman"/>
                <a:cs typeface="Courier New"/>
              </a:rPr>
              <a:t>3</a:t>
            </a:r>
            <a:r>
              <a:rPr lang="en-US" altLang="zh-CN" sz="2400" b="1" kern="100" dirty="0">
                <a:latin typeface="Times New Roman"/>
                <a:cs typeface="Courier New"/>
              </a:rPr>
              <a:t> m</a:t>
            </a:r>
            <a:r>
              <a:rPr lang="zh-CN" altLang="zh-CN" sz="2400" b="1" kern="100" dirty="0">
                <a:latin typeface="Times New Roman"/>
                <a:cs typeface="Times New Roman"/>
              </a:rPr>
              <a:t>　</a:t>
            </a:r>
            <a:r>
              <a:rPr lang="en-US" altLang="zh-CN" sz="2400" b="1" kern="100" dirty="0">
                <a:latin typeface="Times New Roman"/>
                <a:cs typeface="Courier New"/>
              </a:rPr>
              <a:t>3.99</a:t>
            </a:r>
            <a:r>
              <a:rPr lang="en-US" altLang="zh-CN" sz="2400" b="1" kern="100" dirty="0">
                <a:latin typeface="宋体"/>
                <a:cs typeface="Times New Roman"/>
              </a:rPr>
              <a:t>×</a:t>
            </a:r>
            <a:r>
              <a:rPr lang="en-US" altLang="zh-CN" sz="2400" b="1" kern="100" dirty="0">
                <a:latin typeface="Times New Roman"/>
                <a:cs typeface="Courier New"/>
              </a:rPr>
              <a:t>10</a:t>
            </a:r>
            <a:r>
              <a:rPr lang="en-US" altLang="zh-CN" sz="2400" b="1" kern="100" baseline="30000" dirty="0">
                <a:latin typeface="Times New Roman"/>
                <a:cs typeface="Courier New"/>
              </a:rPr>
              <a:t>17</a:t>
            </a:r>
            <a:r>
              <a:rPr lang="zh-CN" altLang="zh-CN" sz="2400" b="1" kern="100" dirty="0">
                <a:latin typeface="Times New Roman"/>
                <a:cs typeface="Times New Roman"/>
              </a:rPr>
              <a:t>个</a:t>
            </a:r>
            <a:endParaRPr lang="zh-CN" altLang="zh-CN" sz="2400" kern="100" dirty="0">
              <a:effectLst/>
              <a:latin typeface="宋体"/>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332656"/>
            <a:ext cx="11233248" cy="6048674"/>
          </a:xfrm>
        </p:spPr>
        <p:txBody>
          <a:bodyPr/>
          <a:lstStyle/>
          <a:p>
            <a:pPr indent="612140" algn="ctr">
              <a:tabLst>
                <a:tab pos="2700655" algn="l"/>
                <a:tab pos="5581015" algn="l"/>
              </a:tabLst>
            </a:pPr>
            <a:r>
              <a:rPr lang="zh-CN" altLang="zh-CN" b="1" kern="100" dirty="0">
                <a:solidFill>
                  <a:srgbClr val="7030A0"/>
                </a:solidFill>
                <a:latin typeface="Times New Roman"/>
                <a:cs typeface="Times New Roman"/>
              </a:rPr>
              <a:t>探究</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二</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　　光电效应方程及应用</a:t>
            </a:r>
            <a:endParaRPr lang="zh-CN" altLang="zh-CN" sz="1050" kern="100" dirty="0">
              <a:solidFill>
                <a:srgbClr val="7030A0"/>
              </a:solidFill>
              <a:cs typeface="Courier New"/>
            </a:endParaRPr>
          </a:p>
          <a:p>
            <a:pPr indent="612140" algn="just">
              <a:tabLst>
                <a:tab pos="2700655" algn="l"/>
                <a:tab pos="5581015" algn="l"/>
              </a:tabLst>
            </a:pPr>
            <a:r>
              <a:rPr lang="en-US" altLang="zh-CN" b="1" kern="100" dirty="0">
                <a:solidFill>
                  <a:srgbClr val="006666"/>
                </a:solidFill>
                <a:latin typeface="Times New Roman"/>
                <a:ea typeface="黑体"/>
                <a:cs typeface="Courier New"/>
              </a:rPr>
              <a:t>[</a:t>
            </a:r>
            <a:r>
              <a:rPr lang="zh-CN" altLang="zh-CN" b="1" kern="100" dirty="0">
                <a:solidFill>
                  <a:srgbClr val="006666"/>
                </a:solidFill>
                <a:latin typeface="Times New Roman"/>
                <a:ea typeface="黑体"/>
                <a:cs typeface="Times New Roman"/>
              </a:rPr>
              <a:t>问题驱动</a:t>
            </a:r>
            <a:r>
              <a:rPr lang="en-US" altLang="zh-CN" b="1" kern="100" dirty="0">
                <a:solidFill>
                  <a:srgbClr val="006666"/>
                </a:solidFill>
                <a:latin typeface="Times New Roman"/>
                <a:ea typeface="黑体"/>
                <a:cs typeface="Courier New"/>
              </a:rPr>
              <a:t>]</a:t>
            </a:r>
            <a:endParaRPr lang="zh-CN" altLang="zh-CN" sz="1050" kern="100" dirty="0">
              <a:cs typeface="Courier New"/>
            </a:endParaRPr>
          </a:p>
          <a:p>
            <a:pPr indent="612140" algn="just">
              <a:tabLst>
                <a:tab pos="2700655" algn="l"/>
                <a:tab pos="5581015" algn="l"/>
              </a:tabLst>
            </a:pPr>
            <a:r>
              <a:rPr lang="zh-CN" altLang="zh-CN" b="1" kern="100" dirty="0">
                <a:latin typeface="Times New Roman"/>
                <a:cs typeface="Times New Roman"/>
              </a:rPr>
              <a:t>光电效应是物理学中一个重要而神奇的现象，在光的照射下</a:t>
            </a:r>
            <a:r>
              <a:rPr lang="zh-CN" altLang="zh-CN" b="1" kern="100" dirty="0" smtClean="0">
                <a:latin typeface="Times New Roman"/>
                <a:cs typeface="Times New Roman"/>
              </a:rPr>
              <a:t>，</a:t>
            </a:r>
            <a:endParaRPr lang="en-US" altLang="zh-CN" b="1" kern="100" dirty="0" smtClean="0">
              <a:latin typeface="Times New Roman"/>
              <a:cs typeface="Times New Roman"/>
            </a:endParaRPr>
          </a:p>
          <a:p>
            <a:pPr indent="0" algn="just">
              <a:tabLst>
                <a:tab pos="2700655" algn="l"/>
                <a:tab pos="5581015" algn="l"/>
              </a:tabLst>
            </a:pPr>
            <a:r>
              <a:rPr lang="zh-CN" altLang="zh-CN" b="1" kern="100" dirty="0" smtClean="0">
                <a:latin typeface="Times New Roman"/>
                <a:cs typeface="Times New Roman"/>
              </a:rPr>
              <a:t>某</a:t>
            </a:r>
            <a:r>
              <a:rPr lang="zh-CN" altLang="zh-CN" b="1" kern="100" dirty="0">
                <a:latin typeface="Times New Roman"/>
                <a:cs typeface="Times New Roman"/>
              </a:rPr>
              <a:t>些物质内部的电子会被光子激发出来而形成电流，即光生电。</a:t>
            </a:r>
            <a:r>
              <a:rPr lang="zh-CN" altLang="zh-CN" b="1" kern="100" dirty="0" smtClean="0">
                <a:latin typeface="Times New Roman"/>
                <a:cs typeface="Times New Roman"/>
              </a:rPr>
              <a:t>光</a:t>
            </a:r>
            <a:endParaRPr lang="en-US" altLang="zh-CN" b="1" kern="100" dirty="0" smtClean="0">
              <a:latin typeface="Times New Roman"/>
              <a:cs typeface="Times New Roman"/>
            </a:endParaRPr>
          </a:p>
          <a:p>
            <a:pPr indent="0" algn="just">
              <a:tabLst>
                <a:tab pos="2700655" algn="l"/>
                <a:tab pos="5581015" algn="l"/>
              </a:tabLst>
            </a:pPr>
            <a:r>
              <a:rPr lang="zh-CN" altLang="zh-CN" b="1" kern="100" dirty="0" smtClean="0">
                <a:latin typeface="Times New Roman"/>
                <a:cs typeface="Times New Roman"/>
              </a:rPr>
              <a:t>电</a:t>
            </a:r>
            <a:r>
              <a:rPr lang="zh-CN" altLang="zh-CN" b="1" kern="100" dirty="0">
                <a:latin typeface="Times New Roman"/>
                <a:cs typeface="Times New Roman"/>
              </a:rPr>
              <a:t>现象由德国物理学家赫兹于</a:t>
            </a:r>
            <a:r>
              <a:rPr lang="en-US" altLang="zh-CN" b="1" kern="100" dirty="0">
                <a:latin typeface="Times New Roman"/>
                <a:cs typeface="Courier New"/>
              </a:rPr>
              <a:t>1887</a:t>
            </a:r>
            <a:r>
              <a:rPr lang="zh-CN" altLang="zh-CN" b="1" kern="100" dirty="0">
                <a:latin typeface="Times New Roman"/>
                <a:cs typeface="Times New Roman"/>
              </a:rPr>
              <a:t>年发现，而正确的解释为爱因</a:t>
            </a:r>
            <a:r>
              <a:rPr lang="zh-CN" altLang="zh-CN" b="1" kern="100" dirty="0" smtClean="0">
                <a:latin typeface="Times New Roman"/>
                <a:cs typeface="Times New Roman"/>
              </a:rPr>
              <a:t>斯坦</a:t>
            </a:r>
            <a:r>
              <a:rPr lang="zh-CN" altLang="zh-CN" b="1" kern="100" dirty="0">
                <a:latin typeface="Times New Roman"/>
                <a:cs typeface="Times New Roman"/>
              </a:rPr>
              <a:t>所提出。科学家们对光电效应的深入研究对发展量子理论起了根本性的作用。光电效应在现代科技中有哪些应用呢？</a:t>
            </a:r>
            <a:endParaRPr lang="zh-CN" altLang="zh-CN" sz="1050" kern="100" dirty="0">
              <a:cs typeface="Courier New"/>
            </a:endParaRPr>
          </a:p>
          <a:p>
            <a:pPr indent="612140" algn="just">
              <a:tabLst>
                <a:tab pos="2700655" algn="l"/>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应用光电效应的产品有很多，主要是两个方面：太阳能电池和光电传感器，使用光电传感器的设备，常见的有：光控路灯、数码照相机、光敏电阻、二极管、三极管等。</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a:p>
            <a:endParaRPr lang="zh-CN" altLang="en-US" dirty="0"/>
          </a:p>
        </p:txBody>
      </p:sp>
      <p:pic>
        <p:nvPicPr>
          <p:cNvPr id="8194" name="Picture 2" descr="F:\粤教版物理选择性必修第三册\21XRJWL4-4.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481963" y="1556792"/>
            <a:ext cx="2160240" cy="122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新课程学案1自学新教材.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981997" y="764704"/>
            <a:ext cx="5089475" cy="61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对象 2"/>
          <p:cNvGraphicFramePr>
            <a:graphicFrameLocks noChangeAspect="1"/>
          </p:cNvGraphicFramePr>
          <p:nvPr>
            <p:extLst>
              <p:ext uri="{D42A27DB-BD31-4B8C-83A1-F6EECF244321}">
                <p14:modId xmlns:p14="http://schemas.microsoft.com/office/powerpoint/2010/main" val="539043053"/>
              </p:ext>
            </p:extLst>
          </p:nvPr>
        </p:nvGraphicFramePr>
        <p:xfrm>
          <a:off x="1012377" y="1401653"/>
          <a:ext cx="9837738" cy="4803775"/>
        </p:xfrm>
        <a:graphic>
          <a:graphicData uri="http://schemas.openxmlformats.org/presentationml/2006/ole">
            <mc:AlternateContent xmlns:mc="http://schemas.openxmlformats.org/markup-compatibility/2006">
              <mc:Choice xmlns:v="urn:schemas-microsoft-com:vml" Requires="v">
                <p:oleObj spid="_x0000_s2067" name="文档" r:id="rId5" imgW="10367808" imgH="5061017" progId="Word.Document.12">
                  <p:embed/>
                </p:oleObj>
              </mc:Choice>
              <mc:Fallback>
                <p:oleObj name="文档" r:id="rId5" imgW="10367808" imgH="5061017" progId="Word.Document.12">
                  <p:embed/>
                  <p:pic>
                    <p:nvPicPr>
                      <p:cNvPr id="0" name=""/>
                      <p:cNvPicPr/>
                      <p:nvPr/>
                    </p:nvPicPr>
                    <p:blipFill>
                      <a:blip r:embed="rId6"/>
                      <a:stretch>
                        <a:fillRect/>
                      </a:stretch>
                    </p:blipFill>
                    <p:spPr>
                      <a:xfrm>
                        <a:off x="1012377" y="1401653"/>
                        <a:ext cx="9837738" cy="4803775"/>
                      </a:xfrm>
                      <a:prstGeom prst="rect">
                        <a:avLst/>
                      </a:prstGeom>
                    </p:spPr>
                  </p:pic>
                </p:oleObj>
              </mc:Fallback>
            </mc:AlternateContent>
          </a:graphicData>
        </a:graphic>
      </p:graphicFrame>
      <p:sp>
        <p:nvSpPr>
          <p:cNvPr id="5" name="矩形 4"/>
          <p:cNvSpPr/>
          <p:nvPr/>
        </p:nvSpPr>
        <p:spPr>
          <a:xfrm>
            <a:off x="4459379" y="2483584"/>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发射电子</a:t>
            </a:r>
            <a:endParaRPr lang="zh-CN" altLang="en-US" sz="2400" dirty="0"/>
          </a:p>
        </p:txBody>
      </p:sp>
      <p:sp>
        <p:nvSpPr>
          <p:cNvPr id="7" name="矩形 6"/>
          <p:cNvSpPr/>
          <p:nvPr/>
        </p:nvSpPr>
        <p:spPr>
          <a:xfrm>
            <a:off x="9546108" y="2483584"/>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光电子</a:t>
            </a:r>
            <a:endParaRPr lang="zh-CN" altLang="en-US" sz="2400" dirty="0"/>
          </a:p>
        </p:txBody>
      </p:sp>
      <p:sp>
        <p:nvSpPr>
          <p:cNvPr id="8" name="矩形 7"/>
          <p:cNvSpPr/>
          <p:nvPr/>
        </p:nvSpPr>
        <p:spPr>
          <a:xfrm>
            <a:off x="2261963" y="3563704"/>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饱和</a:t>
            </a:r>
            <a:endParaRPr lang="zh-CN" altLang="en-US" sz="2400" dirty="0"/>
          </a:p>
        </p:txBody>
      </p:sp>
      <p:sp>
        <p:nvSpPr>
          <p:cNvPr id="9" name="矩形 8"/>
          <p:cNvSpPr/>
          <p:nvPr/>
        </p:nvSpPr>
        <p:spPr>
          <a:xfrm>
            <a:off x="2261963" y="4139768"/>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截止</a:t>
            </a:r>
            <a:endParaRPr lang="zh-CN" altLang="en-US" sz="2400" dirty="0"/>
          </a:p>
        </p:txBody>
      </p:sp>
      <p:sp>
        <p:nvSpPr>
          <p:cNvPr id="10" name="矩形 9"/>
          <p:cNvSpPr/>
          <p:nvPr/>
        </p:nvSpPr>
        <p:spPr>
          <a:xfrm>
            <a:off x="2283256" y="4643824"/>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遏止</a:t>
            </a:r>
            <a:endParaRPr lang="zh-CN" altLang="en-US" sz="2400" dirty="0"/>
          </a:p>
        </p:txBody>
      </p:sp>
      <p:sp>
        <p:nvSpPr>
          <p:cNvPr id="11" name="矩形 10"/>
          <p:cNvSpPr/>
          <p:nvPr/>
        </p:nvSpPr>
        <p:spPr>
          <a:xfrm>
            <a:off x="4878550" y="5363904"/>
            <a:ext cx="635110" cy="461665"/>
          </a:xfrm>
          <a:prstGeom prst="rect">
            <a:avLst/>
          </a:prstGeom>
        </p:spPr>
        <p:txBody>
          <a:bodyPr wrap="none">
            <a:spAutoFit/>
          </a:bodyPr>
          <a:lstStyle/>
          <a:p>
            <a:r>
              <a:rPr lang="en-US" altLang="zh-CN" sz="2400" b="1" i="1" kern="100" dirty="0">
                <a:solidFill>
                  <a:srgbClr val="FF0000"/>
                </a:solidFill>
                <a:latin typeface="Times New Roman"/>
              </a:rPr>
              <a:t>eU</a:t>
            </a:r>
            <a:r>
              <a:rPr lang="en-US" altLang="zh-CN" sz="2400" b="1" kern="100" baseline="-25000" dirty="0">
                <a:solidFill>
                  <a:srgbClr val="FF0000"/>
                </a:solidFill>
                <a:latin typeface="Times New Roman"/>
              </a:rPr>
              <a:t>c</a:t>
            </a:r>
            <a:endParaRPr lang="zh-CN" altLang="en-US" sz="2400" dirty="0">
              <a:solidFill>
                <a:srgbClr val="FF0000"/>
              </a:solidFill>
            </a:endParaRPr>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randombar(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randombar(horizontal)">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692696"/>
            <a:ext cx="11248468" cy="5616626"/>
          </a:xfrm>
        </p:spPr>
        <p:txBody>
          <a:bodyPr>
            <a:normAutofit/>
          </a:bodyPr>
          <a:lstStyle/>
          <a:p>
            <a:pPr marL="360363" indent="-360363" algn="ctr">
              <a:tabLst>
                <a:tab pos="2700655" algn="l"/>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重难释解</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ea typeface="黑体"/>
                <a:cs typeface="Courier New"/>
              </a:rPr>
              <a:t>1</a:t>
            </a:r>
            <a:r>
              <a:rPr lang="zh-CN" altLang="zh-CN" b="1" kern="100" dirty="0" smtClean="0">
                <a:latin typeface="Times New Roman"/>
                <a:cs typeface="Times New Roman"/>
              </a:rPr>
              <a:t>．</a:t>
            </a:r>
            <a:r>
              <a:rPr lang="zh-CN" altLang="en-US" b="1" kern="100" dirty="0" smtClean="0">
                <a:latin typeface="黑体" panose="02010600030101010101" pitchFamily="2" charset="-122"/>
                <a:ea typeface="黑体" panose="02010600030101010101" pitchFamily="2" charset="-122"/>
                <a:cs typeface="Times New Roman"/>
              </a:rPr>
              <a:t>对</a:t>
            </a:r>
            <a:r>
              <a:rPr lang="zh-CN" altLang="zh-CN" b="1" kern="100" dirty="0" smtClean="0">
                <a:latin typeface="Times New Roman"/>
                <a:ea typeface="黑体"/>
                <a:cs typeface="Times New Roman"/>
              </a:rPr>
              <a:t>光</a:t>
            </a:r>
            <a:r>
              <a:rPr lang="zh-CN" altLang="zh-CN" b="1" kern="100" dirty="0">
                <a:latin typeface="Times New Roman"/>
                <a:ea typeface="黑体"/>
                <a:cs typeface="Times New Roman"/>
              </a:rPr>
              <a:t>电效应方程</a:t>
            </a:r>
            <a:r>
              <a:rPr lang="en-US" altLang="zh-CN" b="1" i="1" kern="100" dirty="0">
                <a:latin typeface="Times New Roman"/>
                <a:ea typeface="黑体"/>
                <a:cs typeface="Courier New"/>
              </a:rPr>
              <a:t>hν</a:t>
            </a:r>
            <a:r>
              <a:rPr lang="zh-CN" altLang="zh-CN" b="1" kern="100" dirty="0">
                <a:latin typeface="Times New Roman"/>
                <a:ea typeface="黑体"/>
                <a:cs typeface="Times New Roman"/>
              </a:rPr>
              <a:t>＝</a:t>
            </a:r>
            <a:r>
              <a:rPr lang="en-US" altLang="zh-CN" b="1" i="1" kern="100" dirty="0">
                <a:latin typeface="Times New Roman"/>
                <a:ea typeface="黑体"/>
                <a:cs typeface="Courier New"/>
              </a:rPr>
              <a:t>E</a:t>
            </a:r>
            <a:r>
              <a:rPr lang="en-US" altLang="zh-CN" b="1" kern="100" baseline="-25000" dirty="0">
                <a:latin typeface="Times New Roman"/>
                <a:ea typeface="黑体"/>
                <a:cs typeface="Courier New"/>
              </a:rPr>
              <a:t>k</a:t>
            </a:r>
            <a:r>
              <a:rPr lang="zh-CN" altLang="zh-CN" b="1" kern="100" dirty="0">
                <a:latin typeface="Times New Roman"/>
                <a:ea typeface="黑体"/>
                <a:cs typeface="Times New Roman"/>
              </a:rPr>
              <a:t>＋</a:t>
            </a:r>
            <a:r>
              <a:rPr lang="en-US" altLang="zh-CN" b="1" i="1" kern="100" dirty="0">
                <a:latin typeface="Times New Roman"/>
                <a:ea typeface="黑体"/>
                <a:cs typeface="Courier New"/>
              </a:rPr>
              <a:t>W</a:t>
            </a:r>
            <a:r>
              <a:rPr lang="en-US" altLang="zh-CN" b="1" kern="100" baseline="-25000" dirty="0">
                <a:latin typeface="Times New Roman"/>
                <a:ea typeface="黑体"/>
                <a:cs typeface="Courier New"/>
              </a:rPr>
              <a:t>0</a:t>
            </a:r>
            <a:r>
              <a:rPr lang="zh-CN" altLang="zh-CN" b="1" kern="100" dirty="0">
                <a:latin typeface="Times New Roman"/>
                <a:ea typeface="黑体"/>
                <a:cs typeface="Times New Roman"/>
              </a:rPr>
              <a:t>的四点理解</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式中的</a:t>
            </a:r>
            <a:r>
              <a:rPr lang="en-US" altLang="zh-CN" b="1" i="1" kern="100" dirty="0">
                <a:latin typeface="Times New Roman"/>
                <a:cs typeface="Courier New"/>
              </a:rPr>
              <a:t>E</a:t>
            </a:r>
            <a:r>
              <a:rPr lang="en-US" altLang="zh-CN" b="1" kern="100" baseline="-25000" dirty="0">
                <a:latin typeface="Times New Roman"/>
                <a:cs typeface="Courier New"/>
              </a:rPr>
              <a:t>k</a:t>
            </a:r>
            <a:r>
              <a:rPr lang="zh-CN" altLang="zh-CN" b="1" kern="100" dirty="0">
                <a:latin typeface="Times New Roman"/>
                <a:cs typeface="Times New Roman"/>
              </a:rPr>
              <a:t>是光电子的最大初动能，就某个光电子而言，其离开金属时剩余动能大小可以是</a:t>
            </a:r>
            <a:r>
              <a:rPr lang="en-US" altLang="zh-CN" b="1" kern="100" dirty="0">
                <a:latin typeface="Times New Roman"/>
                <a:cs typeface="Courier New"/>
              </a:rPr>
              <a:t>0</a:t>
            </a:r>
            <a:r>
              <a:rPr lang="zh-CN" altLang="zh-CN" b="1" kern="100" dirty="0">
                <a:latin typeface="Times New Roman"/>
                <a:cs typeface="Times New Roman"/>
              </a:rPr>
              <a:t>～</a:t>
            </a:r>
            <a:r>
              <a:rPr lang="en-US" altLang="zh-CN" b="1" i="1" kern="100" dirty="0">
                <a:latin typeface="Times New Roman"/>
                <a:cs typeface="Courier New"/>
              </a:rPr>
              <a:t>E</a:t>
            </a:r>
            <a:r>
              <a:rPr lang="en-US" altLang="zh-CN" b="1" kern="100" baseline="-25000" dirty="0">
                <a:latin typeface="Times New Roman"/>
                <a:cs typeface="Courier New"/>
              </a:rPr>
              <a:t>k</a:t>
            </a:r>
            <a:r>
              <a:rPr lang="zh-CN" altLang="zh-CN" b="1" kern="100" dirty="0">
                <a:latin typeface="Times New Roman"/>
                <a:cs typeface="Times New Roman"/>
              </a:rPr>
              <a:t>范围内的任何数值。</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光电效应方程实质上是能量守恒方程。</a:t>
            </a:r>
            <a:endParaRPr lang="zh-CN" altLang="zh-CN" sz="1050" kern="100" dirty="0">
              <a:cs typeface="Courier New"/>
            </a:endParaRPr>
          </a:p>
          <a:p>
            <a:pPr marL="360363" indent="-360363" algn="just">
              <a:tabLst>
                <a:tab pos="2700655" algn="l"/>
                <a:tab pos="5581015" algn="l"/>
              </a:tabLst>
            </a:pPr>
            <a:r>
              <a:rPr lang="en-US" altLang="zh-CN" b="1" kern="100" dirty="0" smtClean="0">
                <a:cs typeface="宋体"/>
              </a:rPr>
              <a:t>	</a:t>
            </a:r>
            <a:r>
              <a:rPr lang="zh-CN" altLang="zh-CN" b="1" kern="100" dirty="0" smtClean="0">
                <a:cs typeface="宋体"/>
              </a:rPr>
              <a:t>①</a:t>
            </a:r>
            <a:r>
              <a:rPr lang="zh-CN" altLang="zh-CN" b="1" kern="100" dirty="0">
                <a:latin typeface="Times New Roman"/>
                <a:cs typeface="Times New Roman"/>
              </a:rPr>
              <a:t>能量为</a:t>
            </a:r>
            <a:r>
              <a:rPr lang="en-US" altLang="zh-CN" b="1" i="1" kern="100" dirty="0">
                <a:latin typeface="Times New Roman"/>
                <a:cs typeface="Courier New"/>
              </a:rPr>
              <a:t>ε</a:t>
            </a:r>
            <a:r>
              <a:rPr lang="zh-CN" altLang="zh-CN" b="1" kern="100" dirty="0">
                <a:latin typeface="Times New Roman"/>
                <a:cs typeface="Times New Roman"/>
              </a:rPr>
              <a:t>＝</a:t>
            </a:r>
            <a:r>
              <a:rPr lang="en-US" altLang="zh-CN" b="1" i="1" kern="100" dirty="0">
                <a:latin typeface="Times New Roman"/>
                <a:cs typeface="Courier New"/>
              </a:rPr>
              <a:t>hν</a:t>
            </a:r>
            <a:r>
              <a:rPr lang="zh-CN" altLang="zh-CN" b="1" kern="100" dirty="0">
                <a:latin typeface="Times New Roman"/>
                <a:cs typeface="Times New Roman"/>
              </a:rPr>
              <a:t>的光子被电子吸收，电子把这些能量的一部分用来克服金属表面对它的吸引，另一部分就是电子离开金属表面时的动能。</a:t>
            </a:r>
            <a:endParaRPr lang="zh-CN" altLang="zh-CN" sz="1050" kern="100" dirty="0">
              <a:cs typeface="Courier New"/>
            </a:endParaRPr>
          </a:p>
          <a:p>
            <a:pPr marL="360363" indent="-360363" algn="just">
              <a:tabLst>
                <a:tab pos="2700655" algn="l"/>
                <a:tab pos="5581015" algn="l"/>
              </a:tabLst>
            </a:pPr>
            <a:r>
              <a:rPr lang="en-US" altLang="zh-CN" b="1" kern="100" dirty="0" smtClean="0">
                <a:cs typeface="宋体"/>
              </a:rPr>
              <a:t>	</a:t>
            </a:r>
            <a:r>
              <a:rPr lang="zh-CN" altLang="zh-CN" b="1" kern="100" dirty="0" smtClean="0">
                <a:cs typeface="宋体"/>
              </a:rPr>
              <a:t>②</a:t>
            </a:r>
            <a:r>
              <a:rPr lang="zh-CN" altLang="zh-CN" b="1" kern="100" dirty="0">
                <a:latin typeface="Times New Roman"/>
                <a:cs typeface="Times New Roman"/>
              </a:rPr>
              <a:t>如果克服吸引力做功最少，为</a:t>
            </a:r>
            <a:r>
              <a:rPr lang="en-US" altLang="zh-CN" b="1" i="1" kern="100" dirty="0">
                <a:latin typeface="Times New Roman"/>
                <a:cs typeface="Courier New"/>
              </a:rPr>
              <a:t>W</a:t>
            </a:r>
            <a:r>
              <a:rPr lang="en-US" altLang="zh-CN" b="1" kern="100" baseline="-25000" dirty="0">
                <a:latin typeface="Times New Roman"/>
                <a:cs typeface="Courier New"/>
              </a:rPr>
              <a:t>0</a:t>
            </a:r>
            <a:r>
              <a:rPr lang="zh-CN" altLang="zh-CN" b="1" kern="100" dirty="0">
                <a:latin typeface="Times New Roman"/>
                <a:cs typeface="Times New Roman"/>
              </a:rPr>
              <a:t>，则电子离开金属表面时动能最大，为</a:t>
            </a:r>
            <a:r>
              <a:rPr lang="en-US" altLang="zh-CN" b="1" i="1" kern="100" dirty="0">
                <a:latin typeface="Times New Roman"/>
                <a:cs typeface="Courier New"/>
              </a:rPr>
              <a:t>E</a:t>
            </a:r>
            <a:r>
              <a:rPr lang="en-US" altLang="zh-CN" b="1" kern="100" baseline="-25000" dirty="0">
                <a:latin typeface="Times New Roman"/>
                <a:cs typeface="Courier New"/>
              </a:rPr>
              <a:t>k</a:t>
            </a:r>
            <a:r>
              <a:rPr lang="zh-CN" altLang="zh-CN" b="1" kern="100" dirty="0">
                <a:latin typeface="Times New Roman"/>
                <a:cs typeface="Times New Roman"/>
              </a:rPr>
              <a:t>，根据能量守恒定律可知：</a:t>
            </a:r>
            <a:r>
              <a:rPr lang="en-US" altLang="zh-CN" b="1" i="1" kern="100" dirty="0">
                <a:latin typeface="Times New Roman"/>
                <a:cs typeface="Courier New"/>
              </a:rPr>
              <a:t>E</a:t>
            </a:r>
            <a:r>
              <a:rPr lang="en-US" altLang="zh-CN" b="1" kern="100" baseline="-25000" dirty="0">
                <a:latin typeface="Times New Roman"/>
                <a:cs typeface="Courier New"/>
              </a:rPr>
              <a:t>k</a:t>
            </a:r>
            <a:r>
              <a:rPr lang="zh-CN" altLang="zh-CN" b="1" kern="100" dirty="0">
                <a:latin typeface="Times New Roman"/>
                <a:cs typeface="Times New Roman"/>
              </a:rPr>
              <a:t>＝</a:t>
            </a:r>
            <a:r>
              <a:rPr lang="en-US" altLang="zh-CN" b="1" i="1" kern="100" dirty="0">
                <a:latin typeface="Times New Roman"/>
                <a:cs typeface="Courier New"/>
              </a:rPr>
              <a:t>hν</a:t>
            </a:r>
            <a:r>
              <a:rPr lang="zh-CN" altLang="zh-CN" b="1" kern="100" dirty="0">
                <a:latin typeface="Times New Roman"/>
                <a:cs typeface="Times New Roman"/>
              </a:rPr>
              <a:t>－</a:t>
            </a:r>
            <a:r>
              <a:rPr lang="en-US" altLang="zh-CN" b="1" i="1" kern="100" dirty="0">
                <a:latin typeface="Times New Roman"/>
                <a:cs typeface="Courier New"/>
              </a:rPr>
              <a:t>W</a:t>
            </a:r>
            <a:r>
              <a:rPr lang="en-US" altLang="zh-CN" b="1" kern="100" baseline="-25000" dirty="0">
                <a:latin typeface="Times New Roman"/>
                <a:cs typeface="Courier New"/>
              </a:rPr>
              <a:t>0</a:t>
            </a:r>
            <a:r>
              <a:rPr lang="zh-CN" altLang="zh-CN" b="1" kern="100" dirty="0">
                <a:latin typeface="Times New Roman"/>
                <a:cs typeface="Times New Roman"/>
              </a:rPr>
              <a:t>。</a:t>
            </a:r>
            <a:endParaRPr lang="zh-CN" altLang="zh-CN" sz="1050" kern="100" dirty="0">
              <a:cs typeface="Courier New"/>
            </a:endParaRPr>
          </a:p>
          <a:p>
            <a:pPr marL="360363" indent="-360363"/>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739853755"/>
              </p:ext>
            </p:extLst>
          </p:nvPr>
        </p:nvGraphicFramePr>
        <p:xfrm>
          <a:off x="696987" y="1556792"/>
          <a:ext cx="10437812" cy="4140200"/>
        </p:xfrm>
        <a:graphic>
          <a:graphicData uri="http://schemas.openxmlformats.org/presentationml/2006/ole">
            <mc:AlternateContent xmlns:mc="http://schemas.openxmlformats.org/markup-compatibility/2006">
              <mc:Choice xmlns:v="urn:schemas-microsoft-com:vml" Requires="v">
                <p:oleObj spid="_x0000_s14354" name="文档" r:id="rId3" imgW="10499816" imgH="4221294" progId="Word.Document.12">
                  <p:embed/>
                </p:oleObj>
              </mc:Choice>
              <mc:Fallback>
                <p:oleObj name="文档" r:id="rId3" imgW="10499816" imgH="4221294" progId="Word.Document.12">
                  <p:embed/>
                  <p:pic>
                    <p:nvPicPr>
                      <p:cNvPr id="0" name=""/>
                      <p:cNvPicPr/>
                      <p:nvPr/>
                    </p:nvPicPr>
                    <p:blipFill>
                      <a:blip r:embed="rId4"/>
                      <a:stretch>
                        <a:fillRect/>
                      </a:stretch>
                    </p:blipFill>
                    <p:spPr>
                      <a:xfrm>
                        <a:off x="696987" y="1556792"/>
                        <a:ext cx="10437812" cy="4140200"/>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764704"/>
            <a:ext cx="10975658" cy="5184576"/>
          </a:xfrm>
        </p:spPr>
        <p:txBody>
          <a:bodyPr>
            <a:normAutofit/>
          </a:bodyPr>
          <a:lstStyle/>
          <a:p>
            <a:pPr indent="174625" algn="just">
              <a:tabLst>
                <a:tab pos="2700655" algn="l"/>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光电效应规律中的两条线索、两个关系</a:t>
            </a:r>
            <a:endParaRPr lang="zh-CN" altLang="zh-CN" sz="1050" kern="100" dirty="0">
              <a:cs typeface="Courier New"/>
            </a:endParaRPr>
          </a:p>
          <a:p>
            <a:pPr indent="174625"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两条线索</a:t>
            </a:r>
            <a:endParaRPr lang="zh-CN" altLang="zh-CN" sz="1050" kern="100" dirty="0">
              <a:cs typeface="Courier New"/>
            </a:endParaRPr>
          </a:p>
          <a:p>
            <a:pPr indent="174625" algn="just">
              <a:tabLst>
                <a:tab pos="2700655" algn="l"/>
                <a:tab pos="5581015" algn="l"/>
              </a:tabLst>
            </a:pPr>
            <a:endParaRPr lang="en-US" altLang="zh-CN" b="1" kern="100" dirty="0" smtClean="0">
              <a:latin typeface="Times New Roman"/>
              <a:cs typeface="Courier New"/>
            </a:endParaRPr>
          </a:p>
          <a:p>
            <a:pPr indent="174625" algn="just">
              <a:tabLst>
                <a:tab pos="2700655" algn="l"/>
                <a:tab pos="5581015" algn="l"/>
              </a:tabLst>
            </a:pPr>
            <a:endParaRPr lang="en-US" altLang="zh-CN" b="1" kern="100" dirty="0" smtClean="0">
              <a:latin typeface="Times New Roman"/>
              <a:cs typeface="Courier New"/>
            </a:endParaRPr>
          </a:p>
          <a:p>
            <a:pPr indent="174625" algn="just">
              <a:tabLst>
                <a:tab pos="2700655" algn="l"/>
                <a:tab pos="5581015" algn="l"/>
              </a:tabLst>
            </a:pPr>
            <a:endParaRPr lang="en-US" altLang="zh-CN" b="1" kern="100" dirty="0">
              <a:latin typeface="Times New Roman"/>
              <a:cs typeface="Courier New"/>
            </a:endParaRPr>
          </a:p>
          <a:p>
            <a:pPr indent="174625" algn="just">
              <a:tabLst>
                <a:tab pos="2700655" algn="l"/>
                <a:tab pos="5581015" algn="l"/>
              </a:tabLst>
            </a:pPr>
            <a:r>
              <a:rPr lang="en-US" altLang="zh-CN" b="1" kern="100" dirty="0" smtClean="0">
                <a:latin typeface="Times New Roman"/>
                <a:cs typeface="Courier New"/>
              </a:rPr>
              <a:t>(</a:t>
            </a:r>
            <a:r>
              <a:rPr lang="en-US" altLang="zh-CN" b="1" kern="100" dirty="0">
                <a:latin typeface="Times New Roman"/>
                <a:cs typeface="Courier New"/>
              </a:rPr>
              <a:t>2)</a:t>
            </a:r>
            <a:r>
              <a:rPr lang="zh-CN" altLang="zh-CN" b="1" kern="100" dirty="0">
                <a:latin typeface="Times New Roman"/>
                <a:cs typeface="Times New Roman"/>
              </a:rPr>
              <a:t>两个关系</a:t>
            </a:r>
            <a:endParaRPr lang="zh-CN" altLang="zh-CN" sz="1050" kern="100" dirty="0">
              <a:cs typeface="Courier New"/>
            </a:endParaRPr>
          </a:p>
          <a:p>
            <a:pPr indent="612140" algn="just">
              <a:tabLst>
                <a:tab pos="2700655" algn="l"/>
                <a:tab pos="5581015" algn="l"/>
              </a:tabLst>
            </a:pPr>
            <a:r>
              <a:rPr lang="zh-CN" altLang="zh-CN" b="1" kern="100" dirty="0">
                <a:cs typeface="宋体"/>
              </a:rPr>
              <a:t>①</a:t>
            </a:r>
            <a:r>
              <a:rPr lang="zh-CN" altLang="zh-CN" b="1" kern="100" dirty="0">
                <a:latin typeface="Times New Roman"/>
                <a:cs typeface="Times New Roman"/>
              </a:rPr>
              <a:t>光强大</a:t>
            </a:r>
            <a:r>
              <a:rPr lang="en-US" altLang="zh-CN" b="1" kern="100" dirty="0">
                <a:cs typeface="Times New Roman"/>
              </a:rPr>
              <a:t>→</a:t>
            </a:r>
            <a:r>
              <a:rPr lang="zh-CN" altLang="zh-CN" b="1" kern="100" dirty="0">
                <a:latin typeface="Times New Roman"/>
                <a:cs typeface="Times New Roman"/>
              </a:rPr>
              <a:t>光子数目多</a:t>
            </a:r>
            <a:r>
              <a:rPr lang="en-US" altLang="zh-CN" b="1" kern="100" dirty="0">
                <a:cs typeface="Times New Roman"/>
              </a:rPr>
              <a:t>→</a:t>
            </a:r>
            <a:r>
              <a:rPr lang="zh-CN" altLang="zh-CN" b="1" kern="100" dirty="0">
                <a:latin typeface="Times New Roman"/>
                <a:cs typeface="Times New Roman"/>
              </a:rPr>
              <a:t>发射光电子多</a:t>
            </a:r>
            <a:r>
              <a:rPr lang="en-US" altLang="zh-CN" b="1" kern="100" dirty="0">
                <a:cs typeface="Times New Roman"/>
              </a:rPr>
              <a:t>→</a:t>
            </a:r>
            <a:r>
              <a:rPr lang="zh-CN" altLang="zh-CN" b="1" kern="100" dirty="0">
                <a:latin typeface="Times New Roman"/>
                <a:cs typeface="Times New Roman"/>
              </a:rPr>
              <a:t>光电流大；</a:t>
            </a:r>
            <a:endParaRPr lang="zh-CN" altLang="zh-CN" sz="1050" kern="100" dirty="0">
              <a:cs typeface="Courier New"/>
            </a:endParaRPr>
          </a:p>
          <a:p>
            <a:pPr indent="612140" algn="just">
              <a:tabLst>
                <a:tab pos="2700655" algn="l"/>
                <a:tab pos="5581015" algn="l"/>
              </a:tabLst>
            </a:pPr>
            <a:r>
              <a:rPr lang="zh-CN" altLang="zh-CN" b="1" kern="100" dirty="0">
                <a:cs typeface="宋体"/>
              </a:rPr>
              <a:t>②</a:t>
            </a:r>
            <a:r>
              <a:rPr lang="zh-CN" altLang="zh-CN" b="1" kern="100" dirty="0">
                <a:latin typeface="Times New Roman"/>
                <a:cs typeface="Times New Roman"/>
              </a:rPr>
              <a:t>光子频率高</a:t>
            </a:r>
            <a:r>
              <a:rPr lang="en-US" altLang="zh-CN" b="1" kern="100" dirty="0">
                <a:cs typeface="Times New Roman"/>
              </a:rPr>
              <a:t>→</a:t>
            </a:r>
            <a:r>
              <a:rPr lang="zh-CN" altLang="zh-CN" b="1" kern="100" dirty="0">
                <a:latin typeface="Times New Roman"/>
                <a:cs typeface="Times New Roman"/>
              </a:rPr>
              <a:t>光子能量大</a:t>
            </a:r>
            <a:r>
              <a:rPr lang="en-US" altLang="zh-CN" b="1" kern="100" dirty="0">
                <a:cs typeface="Times New Roman"/>
              </a:rPr>
              <a:t>→</a:t>
            </a:r>
            <a:r>
              <a:rPr lang="zh-CN" altLang="zh-CN" b="1" kern="100" dirty="0">
                <a:latin typeface="Times New Roman"/>
                <a:cs typeface="Times New Roman"/>
              </a:rPr>
              <a:t>光电子的最大初动能大。</a:t>
            </a:r>
            <a:endParaRPr lang="zh-CN" altLang="zh-CN" sz="1050" kern="100" dirty="0">
              <a:cs typeface="Courier New"/>
            </a:endParaRPr>
          </a:p>
          <a:p>
            <a:endParaRPr lang="zh-CN" altLang="en-US" dirty="0"/>
          </a:p>
        </p:txBody>
      </p:sp>
      <p:pic>
        <p:nvPicPr>
          <p:cNvPr id="9218" name="Picture 2" descr="20XWL4-9.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564110" y="2132856"/>
            <a:ext cx="5904656" cy="1443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620688"/>
            <a:ext cx="10975658" cy="5760640"/>
          </a:xfrm>
        </p:spPr>
        <p:txBody>
          <a:bodyPr/>
          <a:lstStyle/>
          <a:p>
            <a:pPr indent="612140" algn="just">
              <a:tabLst>
                <a:tab pos="2700655" algn="l"/>
                <a:tab pos="5581015" algn="l"/>
              </a:tabLst>
            </a:pPr>
            <a:r>
              <a:rPr lang="zh-CN" altLang="zh-CN" b="1" kern="100" dirty="0">
                <a:latin typeface="Times New Roman"/>
                <a:ea typeface="黑体"/>
                <a:cs typeface="Times New Roman"/>
              </a:rPr>
              <a:t>典</a:t>
            </a:r>
            <a:r>
              <a:rPr lang="zh-CN" altLang="zh-CN" b="1" kern="100" dirty="0" smtClean="0">
                <a:latin typeface="Times New Roman"/>
                <a:ea typeface="黑体"/>
                <a:cs typeface="Times New Roman"/>
              </a:rPr>
              <a:t>例</a:t>
            </a:r>
            <a:r>
              <a:rPr lang="en-US" altLang="zh-CN" b="1" kern="100" dirty="0" smtClean="0">
                <a:latin typeface="Times New Roman"/>
                <a:ea typeface="黑体"/>
                <a:cs typeface="Courier New"/>
              </a:rPr>
              <a:t>2</a:t>
            </a:r>
            <a:r>
              <a:rPr lang="zh-CN" altLang="zh-CN" b="1" kern="100" dirty="0">
                <a:latin typeface="Times New Roman"/>
                <a:cs typeface="Times New Roman"/>
              </a:rPr>
              <a:t>　在研究光电效应实验中，光电管的阴极材料为铯</a:t>
            </a:r>
            <a:r>
              <a:rPr lang="en-US" altLang="zh-CN" b="1" kern="100" dirty="0">
                <a:latin typeface="Times New Roman"/>
                <a:cs typeface="Courier New"/>
              </a:rPr>
              <a:t>(Cs)</a:t>
            </a:r>
            <a:r>
              <a:rPr lang="zh-CN" altLang="zh-CN" b="1" kern="100" dirty="0">
                <a:latin typeface="Times New Roman"/>
                <a:cs typeface="Times New Roman"/>
              </a:rPr>
              <a:t>，用某一频率的光照射，实验测得光电流随电压变化的图像如图所示。已知铯的逸出功为</a:t>
            </a:r>
            <a:r>
              <a:rPr lang="en-US" altLang="zh-CN" b="1" kern="100" dirty="0">
                <a:latin typeface="Times New Roman"/>
                <a:cs typeface="Courier New"/>
              </a:rPr>
              <a:t>3.0</a:t>
            </a:r>
            <a:r>
              <a:rPr lang="en-US" altLang="zh-CN" b="1" kern="100" dirty="0">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19</a:t>
            </a:r>
            <a:r>
              <a:rPr lang="en-US" altLang="zh-CN" b="1" kern="100" dirty="0">
                <a:latin typeface="Times New Roman"/>
                <a:cs typeface="Courier New"/>
              </a:rPr>
              <a:t> J</a:t>
            </a:r>
            <a:r>
              <a:rPr lang="zh-CN" altLang="zh-CN" b="1" kern="100" dirty="0" smtClean="0">
                <a:latin typeface="Times New Roman"/>
                <a:cs typeface="Times New Roman"/>
              </a:rPr>
              <a:t>。</a:t>
            </a:r>
            <a:endParaRPr lang="en-US" altLang="zh-CN" b="1" kern="100" dirty="0" smtClean="0">
              <a:latin typeface="Times New Roman"/>
              <a:cs typeface="Times New Roman"/>
            </a:endParaRPr>
          </a:p>
          <a:p>
            <a:pPr indent="612140" algn="just">
              <a:tabLst>
                <a:tab pos="2700655" algn="l"/>
                <a:tab pos="5581015" algn="l"/>
              </a:tabLst>
            </a:pPr>
            <a:endParaRPr lang="en-US" altLang="zh-CN" b="1" kern="100" dirty="0">
              <a:latin typeface="Times New Roman"/>
              <a:cs typeface="Times New Roman"/>
            </a:endParaRPr>
          </a:p>
          <a:p>
            <a:pPr indent="612140" algn="just">
              <a:tabLst>
                <a:tab pos="2700655" algn="l"/>
                <a:tab pos="5581015" algn="l"/>
              </a:tabLst>
            </a:pPr>
            <a:endParaRPr lang="en-US" altLang="zh-CN" b="1" kern="100" dirty="0" smtClean="0">
              <a:latin typeface="Times New Roman"/>
              <a:cs typeface="Times New Roman"/>
            </a:endParaRPr>
          </a:p>
          <a:p>
            <a:pPr indent="612140" algn="just">
              <a:tabLst>
                <a:tab pos="2700655" algn="l"/>
                <a:tab pos="5581015" algn="l"/>
              </a:tabLst>
            </a:pPr>
            <a:endParaRPr lang="en-US" altLang="zh-CN" b="1" kern="100" dirty="0">
              <a:latin typeface="Times New Roman"/>
              <a:cs typeface="Times New Roman"/>
            </a:endParaRPr>
          </a:p>
          <a:p>
            <a:pPr indent="612140" algn="just">
              <a:tabLst>
                <a:tab pos="2700655" algn="l"/>
                <a:tab pos="5581015" algn="l"/>
              </a:tabLst>
            </a:pPr>
            <a:endParaRPr lang="en-US" altLang="zh-CN" b="1" kern="100" dirty="0" smtClean="0">
              <a:latin typeface="Times New Roman"/>
              <a:cs typeface="Times New Roman"/>
            </a:endParaRPr>
          </a:p>
          <a:p>
            <a:pPr indent="612140"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铯发生光电效应的极限频率是多少？</a:t>
            </a:r>
            <a:endParaRPr lang="zh-CN" altLang="zh-CN" sz="1050" kern="100" dirty="0">
              <a:cs typeface="Courier New"/>
            </a:endParaRPr>
          </a:p>
          <a:p>
            <a:pPr indent="612140"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本次实验的入射光频率是多少？</a:t>
            </a:r>
            <a:endParaRPr lang="zh-CN" altLang="zh-CN" sz="1050" kern="100" dirty="0">
              <a:cs typeface="Courier New"/>
            </a:endParaRPr>
          </a:p>
          <a:p>
            <a:pPr indent="612140" algn="just">
              <a:tabLst>
                <a:tab pos="2700655" algn="l"/>
                <a:tab pos="5581015" algn="l"/>
              </a:tabLst>
            </a:pPr>
            <a:endParaRPr lang="en-US" altLang="zh-CN" b="1" kern="100" dirty="0" smtClean="0">
              <a:latin typeface="Times New Roman"/>
              <a:cs typeface="Times New Roman"/>
            </a:endParaRPr>
          </a:p>
          <a:p>
            <a:pPr indent="612140" algn="just">
              <a:tabLst>
                <a:tab pos="2700655" algn="l"/>
                <a:tab pos="5581015" algn="l"/>
              </a:tabLst>
            </a:pPr>
            <a:endParaRPr lang="zh-CN" altLang="zh-CN" sz="1050" kern="100" dirty="0">
              <a:cs typeface="Courier New"/>
            </a:endParaRPr>
          </a:p>
        </p:txBody>
      </p:sp>
      <p:graphicFrame>
        <p:nvGraphicFramePr>
          <p:cNvPr id="3" name="对象 2"/>
          <p:cNvGraphicFramePr>
            <a:graphicFrameLocks noChangeAspect="1"/>
          </p:cNvGraphicFramePr>
          <p:nvPr>
            <p:extLst>
              <p:ext uri="{D42A27DB-BD31-4B8C-83A1-F6EECF244321}">
                <p14:modId xmlns:p14="http://schemas.microsoft.com/office/powerpoint/2010/main" val="3551964156"/>
              </p:ext>
            </p:extLst>
          </p:nvPr>
        </p:nvGraphicFramePr>
        <p:xfrm>
          <a:off x="3232487" y="2060848"/>
          <a:ext cx="5056188" cy="2817813"/>
        </p:xfrm>
        <a:graphic>
          <a:graphicData uri="http://schemas.openxmlformats.org/presentationml/2006/ole">
            <mc:AlternateContent xmlns:mc="http://schemas.openxmlformats.org/markup-compatibility/2006">
              <mc:Choice xmlns:v="urn:schemas-microsoft-com:vml" Requires="v">
                <p:oleObj spid="_x0000_s15378" name="文档" r:id="rId3" imgW="5167503" imgH="2868666" progId="Word.Document.12">
                  <p:embed/>
                </p:oleObj>
              </mc:Choice>
              <mc:Fallback>
                <p:oleObj name="文档" r:id="rId3" imgW="5167503" imgH="2868666" progId="Word.Document.12">
                  <p:embed/>
                  <p:pic>
                    <p:nvPicPr>
                      <p:cNvPr id="0" name=""/>
                      <p:cNvPicPr/>
                      <p:nvPr/>
                    </p:nvPicPr>
                    <p:blipFill>
                      <a:blip r:embed="rId4"/>
                      <a:stretch>
                        <a:fillRect/>
                      </a:stretch>
                    </p:blipFill>
                    <p:spPr>
                      <a:xfrm>
                        <a:off x="3232487" y="2060848"/>
                        <a:ext cx="5056188" cy="2817813"/>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243455400"/>
              </p:ext>
            </p:extLst>
          </p:nvPr>
        </p:nvGraphicFramePr>
        <p:xfrm>
          <a:off x="552971" y="332656"/>
          <a:ext cx="11129962" cy="6064250"/>
        </p:xfrm>
        <a:graphic>
          <a:graphicData uri="http://schemas.openxmlformats.org/presentationml/2006/ole">
            <mc:AlternateContent xmlns:mc="http://schemas.openxmlformats.org/markup-compatibility/2006">
              <mc:Choice xmlns:v="urn:schemas-microsoft-com:vml" Requires="v">
                <p:oleObj spid="_x0000_s16402" name="文档" r:id="rId3" imgW="11254093" imgH="6105183" progId="Word.Document.12">
                  <p:embed/>
                </p:oleObj>
              </mc:Choice>
              <mc:Fallback>
                <p:oleObj name="文档" r:id="rId3" imgW="11254093" imgH="6105183" progId="Word.Document.12">
                  <p:embed/>
                  <p:pic>
                    <p:nvPicPr>
                      <p:cNvPr id="0" name=""/>
                      <p:cNvPicPr/>
                      <p:nvPr/>
                    </p:nvPicPr>
                    <p:blipFill>
                      <a:blip r:embed="rId4"/>
                      <a:stretch>
                        <a:fillRect/>
                      </a:stretch>
                    </p:blipFill>
                    <p:spPr>
                      <a:xfrm>
                        <a:off x="552971" y="332656"/>
                        <a:ext cx="11129962" cy="6064250"/>
                      </a:xfrm>
                      <a:prstGeom prst="rect">
                        <a:avLst/>
                      </a:prstGeom>
                    </p:spPr>
                  </p:pic>
                </p:oleObj>
              </mc:Fallback>
            </mc:AlternateContent>
          </a:graphicData>
        </a:graphic>
      </p:graphicFrame>
      <p:sp>
        <p:nvSpPr>
          <p:cNvPr id="5" name="矩形 4"/>
          <p:cNvSpPr/>
          <p:nvPr/>
        </p:nvSpPr>
        <p:spPr>
          <a:xfrm>
            <a:off x="1057027" y="5733072"/>
            <a:ext cx="6077305" cy="576248"/>
          </a:xfrm>
          <a:prstGeom prst="rect">
            <a:avLst/>
          </a:prstGeom>
        </p:spPr>
        <p:txBody>
          <a:bodyPr wrap="none">
            <a:spAutoFit/>
          </a:bodyPr>
          <a:lstStyle/>
          <a:p>
            <a:pPr algn="just">
              <a:lnSpc>
                <a:spcPct val="150000"/>
              </a:lnSpc>
              <a:spcAft>
                <a:spcPts val="0"/>
              </a:spcAft>
              <a:tabLst>
                <a:tab pos="2700655" algn="l"/>
                <a:tab pos="5581015" algn="l"/>
              </a:tabLst>
            </a:pPr>
            <a:r>
              <a:rPr lang="en-US" altLang="zh-CN" sz="2400" b="1" kern="100" dirty="0" smtClean="0">
                <a:solidFill>
                  <a:srgbClr val="FF0000"/>
                </a:solidFill>
                <a:latin typeface="IPAPANNEW"/>
                <a:ea typeface="黑体"/>
                <a:cs typeface="Times New Roman"/>
              </a:rPr>
              <a:t>[</a:t>
            </a:r>
            <a:r>
              <a:rPr lang="zh-CN" altLang="zh-CN" sz="2400" b="1" kern="100" dirty="0" smtClean="0">
                <a:solidFill>
                  <a:srgbClr val="FF0000"/>
                </a:solidFill>
                <a:latin typeface="IPAPANNEW"/>
                <a:ea typeface="黑体"/>
                <a:cs typeface="Times New Roman"/>
              </a:rPr>
              <a:t>答案</a:t>
            </a:r>
            <a:r>
              <a:rPr lang="en-US" altLang="zh-CN" sz="2400" b="1" kern="100" dirty="0" smtClean="0">
                <a:solidFill>
                  <a:srgbClr val="FF0000"/>
                </a:solidFill>
                <a:latin typeface="IPAPANNEW"/>
                <a:ea typeface="黑体"/>
                <a:cs typeface="Times New Roman"/>
              </a:rPr>
              <a:t>]</a:t>
            </a:r>
            <a:r>
              <a:rPr lang="zh-CN" altLang="zh-CN" sz="2400" b="1" kern="100" dirty="0" smtClean="0">
                <a:latin typeface="Times New Roman"/>
                <a:cs typeface="Times New Roman"/>
              </a:rPr>
              <a:t>　</a:t>
            </a:r>
            <a:r>
              <a:rPr lang="en-US" altLang="zh-CN" sz="2400" b="1" kern="100" dirty="0" smtClean="0">
                <a:latin typeface="Times New Roman"/>
                <a:cs typeface="Courier New"/>
              </a:rPr>
              <a:t>(1)4.52</a:t>
            </a:r>
            <a:r>
              <a:rPr lang="en-US" altLang="zh-CN" sz="2400" b="1" kern="100" dirty="0" smtClean="0">
                <a:latin typeface="宋体"/>
                <a:cs typeface="Times New Roman"/>
              </a:rPr>
              <a:t>×</a:t>
            </a:r>
            <a:r>
              <a:rPr lang="en-US" altLang="zh-CN" sz="2400" b="1" kern="100" dirty="0" smtClean="0">
                <a:latin typeface="Times New Roman"/>
                <a:cs typeface="Courier New"/>
              </a:rPr>
              <a:t>10</a:t>
            </a:r>
            <a:r>
              <a:rPr lang="en-US" altLang="zh-CN" sz="2400" b="1" kern="100" baseline="30000" dirty="0" smtClean="0">
                <a:latin typeface="Times New Roman"/>
                <a:cs typeface="Courier New"/>
              </a:rPr>
              <a:t>14</a:t>
            </a:r>
            <a:r>
              <a:rPr lang="en-US" altLang="zh-CN" sz="2400" b="1" kern="100" dirty="0" smtClean="0">
                <a:latin typeface="Times New Roman"/>
                <a:cs typeface="Courier New"/>
              </a:rPr>
              <a:t> Hz</a:t>
            </a:r>
            <a:r>
              <a:rPr lang="zh-CN" altLang="zh-CN" sz="2400" b="1" kern="100" dirty="0" smtClean="0">
                <a:latin typeface="Times New Roman"/>
                <a:cs typeface="Times New Roman"/>
              </a:rPr>
              <a:t>　</a:t>
            </a:r>
            <a:r>
              <a:rPr lang="en-US" altLang="zh-CN" sz="2400" b="1" kern="100" dirty="0" smtClean="0">
                <a:latin typeface="Times New Roman"/>
                <a:cs typeface="Courier New"/>
              </a:rPr>
              <a:t>(2)1.06</a:t>
            </a:r>
            <a:r>
              <a:rPr lang="en-US" altLang="zh-CN" sz="2400" b="1" kern="100" dirty="0" smtClean="0">
                <a:latin typeface="宋体"/>
                <a:cs typeface="Times New Roman"/>
              </a:rPr>
              <a:t>×</a:t>
            </a:r>
            <a:r>
              <a:rPr lang="en-US" altLang="zh-CN" sz="2400" b="1" kern="100" dirty="0" smtClean="0">
                <a:latin typeface="Times New Roman"/>
                <a:cs typeface="Courier New"/>
              </a:rPr>
              <a:t>10</a:t>
            </a:r>
            <a:r>
              <a:rPr lang="en-US" altLang="zh-CN" sz="2400" b="1" kern="100" baseline="30000" dirty="0" smtClean="0">
                <a:latin typeface="Times New Roman"/>
                <a:cs typeface="Courier New"/>
              </a:rPr>
              <a:t>15</a:t>
            </a:r>
            <a:r>
              <a:rPr lang="en-US" altLang="zh-CN" sz="2400" b="1" kern="100" dirty="0" smtClean="0">
                <a:latin typeface="Times New Roman"/>
                <a:cs typeface="Courier New"/>
              </a:rPr>
              <a:t> Hz</a:t>
            </a:r>
            <a:endParaRPr lang="zh-CN" altLang="zh-CN" sz="2400" kern="100" dirty="0">
              <a:effectLst/>
              <a:latin typeface="宋体"/>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404664"/>
            <a:ext cx="10975658" cy="4464498"/>
          </a:xfrm>
        </p:spPr>
        <p:txBody>
          <a:bodyPr/>
          <a:lstStyle/>
          <a:p>
            <a:pPr indent="612140" algn="ctr">
              <a:tabLst>
                <a:tab pos="2700655" algn="l"/>
                <a:tab pos="5581015" algn="l"/>
              </a:tabLst>
            </a:pPr>
            <a:r>
              <a:rPr lang="en-US" altLang="zh-CN" b="1" kern="100" dirty="0">
                <a:solidFill>
                  <a:srgbClr val="006666"/>
                </a:solidFill>
                <a:latin typeface="Times New Roman"/>
                <a:ea typeface="黑体"/>
                <a:cs typeface="Courier New"/>
              </a:rPr>
              <a:t>[</a:t>
            </a:r>
            <a:r>
              <a:rPr lang="zh-CN" altLang="zh-CN" b="1" kern="100" dirty="0">
                <a:solidFill>
                  <a:srgbClr val="006666"/>
                </a:solidFill>
                <a:latin typeface="Times New Roman"/>
                <a:ea typeface="黑体"/>
                <a:cs typeface="Times New Roman"/>
              </a:rPr>
              <a:t>迁移</a:t>
            </a:r>
            <a:r>
              <a:rPr lang="en-US" altLang="zh-CN" b="1" kern="100" dirty="0">
                <a:solidFill>
                  <a:srgbClr val="006666"/>
                </a:solidFill>
                <a:latin typeface="Times New Roman"/>
                <a:ea typeface="黑体"/>
                <a:cs typeface="Courier New"/>
              </a:rPr>
              <a:t>·</a:t>
            </a:r>
            <a:r>
              <a:rPr lang="zh-CN" altLang="zh-CN" b="1" kern="100" dirty="0">
                <a:solidFill>
                  <a:srgbClr val="006666"/>
                </a:solidFill>
                <a:latin typeface="Times New Roman"/>
                <a:ea typeface="黑体"/>
                <a:cs typeface="Times New Roman"/>
              </a:rPr>
              <a:t>发散</a:t>
            </a:r>
            <a:r>
              <a:rPr lang="en-US" altLang="zh-CN" b="1" kern="100" dirty="0">
                <a:solidFill>
                  <a:srgbClr val="006666"/>
                </a:solidFill>
                <a:latin typeface="Times New Roman"/>
                <a:ea typeface="黑体"/>
                <a:cs typeface="Courier New"/>
              </a:rPr>
              <a:t>]</a:t>
            </a:r>
            <a:endParaRPr lang="zh-CN" altLang="zh-CN" sz="1050" kern="100" dirty="0">
              <a:cs typeface="Courier New"/>
            </a:endParaRPr>
          </a:p>
          <a:p>
            <a:pPr indent="612140" algn="just">
              <a:tabLst>
                <a:tab pos="2700655" algn="l"/>
                <a:tab pos="5581015" algn="l"/>
              </a:tabLst>
            </a:pPr>
            <a:r>
              <a:rPr lang="zh-CN" altLang="zh-CN" b="1" kern="100" dirty="0">
                <a:latin typeface="Times New Roman"/>
                <a:cs typeface="Times New Roman"/>
              </a:rPr>
              <a:t>上述实验中，若用频率相同、强度不同的光分别照射光电管的阴极形成光电流，那么在下列光电流与电压的关系图像中，正确的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endParaRPr lang="zh-CN" altLang="en-US" dirty="0"/>
          </a:p>
        </p:txBody>
      </p:sp>
      <p:pic>
        <p:nvPicPr>
          <p:cNvPr id="10242" name="Picture 2" descr="20XWL4-17.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682300" y="2307784"/>
            <a:ext cx="7344816" cy="1584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对象 2"/>
          <p:cNvGraphicFramePr>
            <a:graphicFrameLocks noChangeAspect="1"/>
          </p:cNvGraphicFramePr>
          <p:nvPr>
            <p:extLst>
              <p:ext uri="{D42A27DB-BD31-4B8C-83A1-F6EECF244321}">
                <p14:modId xmlns:p14="http://schemas.microsoft.com/office/powerpoint/2010/main" val="2784859989"/>
              </p:ext>
            </p:extLst>
          </p:nvPr>
        </p:nvGraphicFramePr>
        <p:xfrm>
          <a:off x="696987" y="4005064"/>
          <a:ext cx="10941050" cy="2668588"/>
        </p:xfrm>
        <a:graphic>
          <a:graphicData uri="http://schemas.openxmlformats.org/presentationml/2006/ole">
            <mc:AlternateContent xmlns:mc="http://schemas.openxmlformats.org/markup-compatibility/2006">
              <mc:Choice xmlns:v="urn:schemas-microsoft-com:vml" Requires="v">
                <p:oleObj spid="_x0000_s10259" name="文档" r:id="rId5" imgW="11063096" imgH="2689779" progId="Word.Document.12">
                  <p:embed/>
                </p:oleObj>
              </mc:Choice>
              <mc:Fallback>
                <p:oleObj name="文档" r:id="rId5" imgW="11063096" imgH="2689779" progId="Word.Document.12">
                  <p:embed/>
                  <p:pic>
                    <p:nvPicPr>
                      <p:cNvPr id="0" name=""/>
                      <p:cNvPicPr/>
                      <p:nvPr/>
                    </p:nvPicPr>
                    <p:blipFill>
                      <a:blip r:embed="rId6"/>
                      <a:stretch>
                        <a:fillRect/>
                      </a:stretch>
                    </p:blipFill>
                    <p:spPr>
                      <a:xfrm>
                        <a:off x="696987" y="4005064"/>
                        <a:ext cx="10941050" cy="2668588"/>
                      </a:xfrm>
                      <a:prstGeom prst="rect">
                        <a:avLst/>
                      </a:prstGeom>
                    </p:spPr>
                  </p:pic>
                </p:oleObj>
              </mc:Fallback>
            </mc:AlternateContent>
          </a:graphicData>
        </a:graphic>
      </p:graphicFrame>
      <p:sp>
        <p:nvSpPr>
          <p:cNvPr id="5" name="矩形 4"/>
          <p:cNvSpPr/>
          <p:nvPr/>
        </p:nvSpPr>
        <p:spPr>
          <a:xfrm>
            <a:off x="3145259" y="6165304"/>
            <a:ext cx="1335622"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rPr>
              <a:t>C</a:t>
            </a:r>
            <a:endParaRPr lang="zh-CN" altLang="en-US" sz="2400"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易错警示2.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201043" y="1916832"/>
            <a:ext cx="1803451" cy="412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对象 2"/>
          <p:cNvGraphicFramePr>
            <a:graphicFrameLocks noChangeAspect="1"/>
          </p:cNvGraphicFramePr>
          <p:nvPr>
            <p:extLst>
              <p:ext uri="{D42A27DB-BD31-4B8C-83A1-F6EECF244321}">
                <p14:modId xmlns:p14="http://schemas.microsoft.com/office/powerpoint/2010/main" val="1942004704"/>
              </p:ext>
            </p:extLst>
          </p:nvPr>
        </p:nvGraphicFramePr>
        <p:xfrm>
          <a:off x="768995" y="2467967"/>
          <a:ext cx="10367962" cy="2689225"/>
        </p:xfrm>
        <a:graphic>
          <a:graphicData uri="http://schemas.openxmlformats.org/presentationml/2006/ole">
            <mc:AlternateContent xmlns:mc="http://schemas.openxmlformats.org/markup-compatibility/2006">
              <mc:Choice xmlns:v="urn:schemas-microsoft-com:vml" Requires="v">
                <p:oleObj spid="_x0000_s11283" name="文档" r:id="rId5" imgW="10371836" imgH="2694137" progId="Word.Document.12">
                  <p:embed/>
                </p:oleObj>
              </mc:Choice>
              <mc:Fallback>
                <p:oleObj name="文档" r:id="rId5" imgW="10371836" imgH="2694137" progId="Word.Document.12">
                  <p:embed/>
                  <p:pic>
                    <p:nvPicPr>
                      <p:cNvPr id="0" name=""/>
                      <p:cNvPicPr/>
                      <p:nvPr/>
                    </p:nvPicPr>
                    <p:blipFill>
                      <a:blip r:embed="rId6"/>
                      <a:stretch>
                        <a:fillRect/>
                      </a:stretch>
                    </p:blipFill>
                    <p:spPr>
                      <a:xfrm>
                        <a:off x="768995" y="2467967"/>
                        <a:ext cx="10367962" cy="2689225"/>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548680"/>
            <a:ext cx="11161240" cy="5832648"/>
          </a:xfrm>
        </p:spPr>
        <p:txBody>
          <a:bodyPr>
            <a:noAutofit/>
          </a:bodyPr>
          <a:lstStyle/>
          <a:p>
            <a:pPr indent="0" algn="ctr">
              <a:lnSpc>
                <a:spcPct val="170000"/>
              </a:lnSpc>
              <a:tabLst>
                <a:tab pos="2700338" algn="l"/>
                <a:tab pos="5580063" algn="l"/>
              </a:tabLst>
            </a:pPr>
            <a:r>
              <a:rPr lang="en-US" altLang="zh-CN" b="1" kern="100" dirty="0">
                <a:solidFill>
                  <a:srgbClr val="006666"/>
                </a:solidFill>
                <a:latin typeface="IPAPANNEW"/>
                <a:ea typeface="黑体"/>
                <a:cs typeface="Times New Roman"/>
              </a:rPr>
              <a:t> [</a:t>
            </a:r>
            <a:r>
              <a:rPr lang="zh-CN" altLang="zh-CN" b="1" kern="100" dirty="0">
                <a:solidFill>
                  <a:srgbClr val="006666"/>
                </a:solidFill>
                <a:latin typeface="IPAPANNEW"/>
                <a:ea typeface="黑体"/>
                <a:cs typeface="Times New Roman"/>
              </a:rPr>
              <a:t>素养训练</a:t>
            </a:r>
            <a:r>
              <a:rPr lang="en-US" altLang="zh-CN" b="1" kern="100" dirty="0" smtClean="0">
                <a:solidFill>
                  <a:srgbClr val="006666"/>
                </a:solidFill>
                <a:latin typeface="IPAPANNEW"/>
                <a:ea typeface="黑体"/>
                <a:cs typeface="Times New Roman"/>
              </a:rPr>
              <a:t>]</a:t>
            </a:r>
          </a:p>
          <a:p>
            <a:pPr indent="0" algn="just">
              <a:lnSpc>
                <a:spcPct val="170000"/>
              </a:lnSpc>
            </a:pPr>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隶书"/>
                <a:cs typeface="Courier New"/>
              </a:rPr>
              <a:t>(2025·</a:t>
            </a:r>
            <a:r>
              <a:rPr lang="zh-CN" altLang="zh-CN" b="1" kern="100" dirty="0">
                <a:latin typeface="Times New Roman"/>
                <a:ea typeface="隶书"/>
                <a:cs typeface="Times New Roman"/>
              </a:rPr>
              <a:t>广东高考</a:t>
            </a:r>
            <a:r>
              <a:rPr lang="en-US" altLang="zh-CN" b="1" kern="100" dirty="0">
                <a:latin typeface="Times New Roman"/>
                <a:ea typeface="隶书"/>
                <a:cs typeface="Courier New"/>
              </a:rPr>
              <a:t>)</a:t>
            </a:r>
            <a:r>
              <a:rPr lang="zh-CN" altLang="zh-CN" b="1" kern="100" dirty="0">
                <a:latin typeface="Times New Roman"/>
                <a:cs typeface="Times New Roman"/>
              </a:rPr>
              <a:t>有甲、乙两种金属，甲的逸出功小于乙的逸出功。使用某频率的光分别照射这两种金属，只有甲发射光电子，其最大初动能为</a:t>
            </a:r>
            <a:r>
              <a:rPr lang="en-US" altLang="zh-CN" b="1" i="1" kern="100" dirty="0">
                <a:latin typeface="Times New Roman"/>
                <a:cs typeface="Courier New"/>
              </a:rPr>
              <a:t>E</a:t>
            </a:r>
            <a:r>
              <a:rPr lang="en-US" altLang="zh-CN" b="1" kern="100" baseline="-25000" dirty="0">
                <a:latin typeface="Times New Roman"/>
                <a:cs typeface="Courier New"/>
              </a:rPr>
              <a:t>k</a:t>
            </a:r>
            <a:r>
              <a:rPr lang="zh-CN" altLang="zh-CN" b="1" kern="100" dirty="0">
                <a:latin typeface="Times New Roman"/>
                <a:cs typeface="Times New Roman"/>
              </a:rPr>
              <a:t>，下列说法正确的是</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cs typeface="Courier New"/>
            </a:endParaRPr>
          </a:p>
          <a:p>
            <a:pPr indent="0" algn="just">
              <a:lnSpc>
                <a:spcPct val="170000"/>
              </a:lnSpc>
            </a:pPr>
            <a:r>
              <a:rPr lang="en-US" altLang="zh-CN" b="1" kern="100" dirty="0">
                <a:latin typeface="Times New Roman"/>
                <a:cs typeface="Courier New"/>
              </a:rPr>
              <a:t>A</a:t>
            </a:r>
            <a:r>
              <a:rPr lang="zh-CN" altLang="zh-CN" b="1" kern="100" dirty="0">
                <a:latin typeface="Times New Roman"/>
                <a:cs typeface="Times New Roman"/>
              </a:rPr>
              <a:t>．使用频率更小的光，可能使乙也发射光电子</a:t>
            </a:r>
            <a:endParaRPr lang="zh-CN" altLang="zh-CN" kern="100" dirty="0">
              <a:cs typeface="Courier New"/>
            </a:endParaRPr>
          </a:p>
          <a:p>
            <a:pPr indent="0" algn="just">
              <a:lnSpc>
                <a:spcPct val="170000"/>
              </a:lnSpc>
            </a:pPr>
            <a:r>
              <a:rPr lang="en-US" altLang="zh-CN" b="1" kern="100" dirty="0">
                <a:latin typeface="Times New Roman"/>
                <a:cs typeface="Courier New"/>
              </a:rPr>
              <a:t>B</a:t>
            </a:r>
            <a:r>
              <a:rPr lang="zh-CN" altLang="zh-CN" b="1" kern="100" dirty="0">
                <a:latin typeface="Times New Roman"/>
                <a:cs typeface="Times New Roman"/>
              </a:rPr>
              <a:t>．使用频率更小的光，若仍能使甲发射光电子，则其最大初动能小于</a:t>
            </a:r>
            <a:r>
              <a:rPr lang="en-US" altLang="zh-CN" b="1" i="1" kern="100" dirty="0">
                <a:latin typeface="Times New Roman"/>
                <a:cs typeface="Courier New"/>
              </a:rPr>
              <a:t>E</a:t>
            </a:r>
            <a:r>
              <a:rPr lang="en-US" altLang="zh-CN" b="1" kern="100" baseline="-25000" dirty="0">
                <a:latin typeface="Times New Roman"/>
                <a:cs typeface="Courier New"/>
              </a:rPr>
              <a:t>k</a:t>
            </a:r>
            <a:endParaRPr lang="zh-CN" altLang="zh-CN" kern="100" dirty="0">
              <a:cs typeface="Courier New"/>
            </a:endParaRPr>
          </a:p>
          <a:p>
            <a:pPr indent="0" algn="just">
              <a:lnSpc>
                <a:spcPct val="170000"/>
              </a:lnSpc>
            </a:pPr>
            <a:r>
              <a:rPr lang="en-US" altLang="zh-CN" b="1" kern="100" dirty="0">
                <a:latin typeface="Times New Roman"/>
                <a:cs typeface="Courier New"/>
              </a:rPr>
              <a:t>C</a:t>
            </a:r>
            <a:r>
              <a:rPr lang="zh-CN" altLang="zh-CN" b="1" kern="100" dirty="0">
                <a:latin typeface="Times New Roman"/>
                <a:cs typeface="Times New Roman"/>
              </a:rPr>
              <a:t>．频率不变，减弱光强，可能使乙也发射光电子</a:t>
            </a:r>
            <a:endParaRPr lang="zh-CN" altLang="zh-CN" kern="100" dirty="0">
              <a:cs typeface="Courier New"/>
            </a:endParaRPr>
          </a:p>
          <a:p>
            <a:pPr indent="0" algn="just">
              <a:lnSpc>
                <a:spcPct val="170000"/>
              </a:lnSpc>
            </a:pPr>
            <a:r>
              <a:rPr lang="en-US" altLang="zh-CN" b="1" kern="100" dirty="0">
                <a:latin typeface="Times New Roman"/>
                <a:cs typeface="Courier New"/>
              </a:rPr>
              <a:t>D</a:t>
            </a:r>
            <a:r>
              <a:rPr lang="zh-CN" altLang="zh-CN" b="1" kern="100" dirty="0">
                <a:latin typeface="Times New Roman"/>
                <a:cs typeface="Times New Roman"/>
              </a:rPr>
              <a:t>．频率不变，减弱光强，若仍能使甲发射光电子，则其最大初动能小于</a:t>
            </a:r>
            <a:r>
              <a:rPr lang="en-US" altLang="zh-CN" b="1" i="1" kern="100" dirty="0" smtClean="0">
                <a:latin typeface="Times New Roman"/>
                <a:cs typeface="Courier New"/>
              </a:rPr>
              <a:t>E</a:t>
            </a:r>
            <a:r>
              <a:rPr lang="en-US" altLang="zh-CN" b="1" kern="100" baseline="-25000" dirty="0" smtClean="0">
                <a:latin typeface="Times New Roman"/>
                <a:cs typeface="Courier New"/>
              </a:rPr>
              <a:t>k</a:t>
            </a:r>
            <a:endParaRPr lang="zh-CN" altLang="zh-CN"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normAutofit lnSpcReduction="10000"/>
          </a:bodyPr>
          <a:lstStyle/>
          <a:p>
            <a:pPr indent="0" algn="just">
              <a:lnSpc>
                <a:spcPct val="200000"/>
              </a:lnSpc>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某</a:t>
            </a:r>
            <a:r>
              <a:rPr lang="zh-CN" altLang="zh-CN" b="1" kern="100" dirty="0">
                <a:latin typeface="Times New Roman"/>
                <a:ea typeface="楷体_GB2312"/>
                <a:cs typeface="Times New Roman"/>
              </a:rPr>
              <a:t>频率的光不能使乙金属发生光电效应，说明此光的频率小于乙金属的截止频率，则使用频率更小的光不能使乙金属发生光电效应，</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错误；由光电效应方程</a:t>
            </a:r>
            <a:r>
              <a:rPr lang="en-US" altLang="zh-CN" b="1" i="1" kern="100" dirty="0">
                <a:latin typeface="Times New Roman"/>
                <a:ea typeface="楷体_GB2312"/>
                <a:cs typeface="Courier New"/>
              </a:rPr>
              <a:t>E</a:t>
            </a:r>
            <a:r>
              <a:rPr lang="en-US" altLang="zh-CN" b="1" kern="100" baseline="-25000" dirty="0">
                <a:latin typeface="Times New Roman"/>
                <a:ea typeface="楷体_GB2312"/>
                <a:cs typeface="Courier New"/>
              </a:rPr>
              <a:t>k</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hν</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W</a:t>
            </a:r>
            <a:r>
              <a:rPr lang="en-US" altLang="zh-CN" b="1" kern="100" baseline="-25000" dirty="0">
                <a:latin typeface="Times New Roman"/>
                <a:ea typeface="楷体_GB2312"/>
                <a:cs typeface="Courier New"/>
              </a:rPr>
              <a:t>0</a:t>
            </a:r>
            <a:r>
              <a:rPr lang="zh-CN" altLang="zh-CN" b="1" kern="100" dirty="0">
                <a:latin typeface="Times New Roman"/>
                <a:ea typeface="楷体_GB2312"/>
                <a:cs typeface="Times New Roman"/>
              </a:rPr>
              <a:t>可知，频率越大，最大初动能越大，使用频率更小的光，最大初动能小于</a:t>
            </a:r>
            <a:r>
              <a:rPr lang="en-US" altLang="zh-CN" b="1" i="1" kern="100" dirty="0">
                <a:latin typeface="Times New Roman"/>
                <a:ea typeface="楷体_GB2312"/>
                <a:cs typeface="Courier New"/>
              </a:rPr>
              <a:t>E</a:t>
            </a:r>
            <a:r>
              <a:rPr lang="en-US" altLang="zh-CN" b="1" kern="100" baseline="-25000" dirty="0">
                <a:latin typeface="Times New Roman"/>
                <a:ea typeface="楷体_GB2312"/>
                <a:cs typeface="Courier New"/>
              </a:rPr>
              <a:t>k</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正确；频率不变，光的频率仍小于乙金属的截止频率，不会发生光电效应，</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错误；由</a:t>
            </a:r>
            <a:r>
              <a:rPr lang="en-US" altLang="zh-CN" b="1" i="1" kern="100" dirty="0">
                <a:latin typeface="Times New Roman"/>
                <a:ea typeface="楷体_GB2312"/>
                <a:cs typeface="Courier New"/>
              </a:rPr>
              <a:t>E</a:t>
            </a:r>
            <a:r>
              <a:rPr lang="en-US" altLang="zh-CN" b="1" kern="100" baseline="-25000" dirty="0">
                <a:latin typeface="Times New Roman"/>
                <a:ea typeface="楷体_GB2312"/>
                <a:cs typeface="Courier New"/>
              </a:rPr>
              <a:t>k</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hν</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W</a:t>
            </a:r>
            <a:r>
              <a:rPr lang="en-US" altLang="zh-CN" b="1" kern="100" baseline="-25000" dirty="0">
                <a:latin typeface="Times New Roman"/>
                <a:ea typeface="楷体_GB2312"/>
                <a:cs typeface="Courier New"/>
              </a:rPr>
              <a:t>0</a:t>
            </a:r>
            <a:r>
              <a:rPr lang="zh-CN" altLang="zh-CN" b="1" kern="100" dirty="0">
                <a:latin typeface="Times New Roman"/>
                <a:ea typeface="楷体_GB2312"/>
                <a:cs typeface="Times New Roman"/>
              </a:rPr>
              <a:t>可知频率不变，最大初动能不变，</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lvl="0" indent="0">
              <a:lnSpc>
                <a:spcPct val="200000"/>
              </a:lnSpc>
              <a:spcBef>
                <a:spcPts val="0"/>
              </a:spcBef>
            </a:pPr>
            <a:r>
              <a:rPr lang="zh-CN" altLang="zh-CN" b="1" kern="100" dirty="0">
                <a:solidFill>
                  <a:srgbClr val="FF0000"/>
                </a:solidFill>
                <a:latin typeface="Times New Roman"/>
                <a:ea typeface="黑体"/>
                <a:cs typeface="Times New Roman"/>
              </a:rPr>
              <a:t>答案</a:t>
            </a:r>
            <a:r>
              <a:rPr lang="zh-CN" altLang="zh-CN" b="1" kern="100" dirty="0" smtClean="0">
                <a:solidFill>
                  <a:srgbClr val="FF0000"/>
                </a:solidFill>
                <a:latin typeface="Times New Roman"/>
                <a:ea typeface="黑体"/>
                <a:cs typeface="Times New Roman"/>
              </a:rPr>
              <a:t>：</a:t>
            </a:r>
            <a:r>
              <a:rPr lang="en-US" altLang="zh-CN" b="1" kern="100" dirty="0">
                <a:latin typeface="Times New Roman"/>
                <a:ea typeface="楷体_GB2312"/>
                <a:cs typeface="Courier New"/>
              </a:rPr>
              <a:t> </a:t>
            </a:r>
            <a:r>
              <a:rPr lang="en-US" altLang="zh-CN" b="1" kern="100" dirty="0" smtClean="0">
                <a:latin typeface="Times New Roman"/>
                <a:ea typeface="楷体_GB2312"/>
                <a:cs typeface="Courier New"/>
              </a:rPr>
              <a:t>B</a:t>
            </a:r>
            <a:endParaRPr lang="zh-CN" altLang="zh-CN"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p:txBody>
          <a:bodyPr/>
          <a:lstStyle/>
          <a:p>
            <a:pPr marL="534988" indent="-534988" algn="just"/>
            <a:r>
              <a:rPr lang="en-US" altLang="zh-CN" b="1" kern="100" dirty="0">
                <a:latin typeface="Times New Roman"/>
                <a:cs typeface="Courier New"/>
              </a:rPr>
              <a:t>2</a:t>
            </a:r>
            <a:r>
              <a:rPr lang="zh-CN" altLang="zh-CN" b="1" kern="100" dirty="0" smtClean="0">
                <a:latin typeface="Times New Roman"/>
                <a:cs typeface="Times New Roman"/>
              </a:rPr>
              <a:t>．如</a:t>
            </a:r>
            <a:r>
              <a:rPr lang="zh-CN" altLang="zh-CN" b="1" kern="100" dirty="0">
                <a:latin typeface="Times New Roman"/>
                <a:cs typeface="Times New Roman"/>
              </a:rPr>
              <a:t>图所示，阴极</a:t>
            </a:r>
            <a:r>
              <a:rPr lang="en-US" altLang="zh-CN" b="1" kern="100" dirty="0">
                <a:latin typeface="Times New Roman"/>
                <a:cs typeface="Courier New"/>
              </a:rPr>
              <a:t>K</a:t>
            </a:r>
            <a:r>
              <a:rPr lang="zh-CN" altLang="zh-CN" b="1" kern="100" dirty="0">
                <a:latin typeface="Times New Roman"/>
                <a:cs typeface="Times New Roman"/>
              </a:rPr>
              <a:t>用极限波长</a:t>
            </a:r>
            <a:r>
              <a:rPr lang="en-US" altLang="zh-CN" b="1" i="1" kern="100" dirty="0">
                <a:latin typeface="Times New Roman"/>
                <a:cs typeface="Courier New"/>
              </a:rPr>
              <a:t>λ</a:t>
            </a:r>
            <a:r>
              <a:rPr lang="en-US" altLang="zh-CN" b="1" kern="100" baseline="-25000" dirty="0">
                <a:latin typeface="Times New Roman"/>
                <a:cs typeface="Courier New"/>
              </a:rPr>
              <a:t>0</a:t>
            </a:r>
            <a:r>
              <a:rPr lang="zh-CN" altLang="zh-CN" b="1" kern="100" dirty="0">
                <a:latin typeface="Times New Roman"/>
                <a:cs typeface="Times New Roman"/>
              </a:rPr>
              <a:t>＝</a:t>
            </a:r>
            <a:r>
              <a:rPr lang="en-US" altLang="zh-CN" b="1" kern="100" dirty="0">
                <a:latin typeface="Times New Roman"/>
                <a:cs typeface="Courier New"/>
              </a:rPr>
              <a:t>0.66 μm</a:t>
            </a:r>
            <a:r>
              <a:rPr lang="zh-CN" altLang="zh-CN" b="1" kern="100" dirty="0">
                <a:latin typeface="Times New Roman"/>
                <a:cs typeface="Times New Roman"/>
              </a:rPr>
              <a:t>的金属线制成，</a:t>
            </a:r>
            <a:r>
              <a:rPr lang="zh-CN" altLang="zh-CN" b="1" kern="100" dirty="0" smtClean="0">
                <a:latin typeface="Times New Roman"/>
                <a:cs typeface="Times New Roman"/>
              </a:rPr>
              <a:t>用</a:t>
            </a:r>
            <a:endParaRPr lang="en-US" altLang="zh-CN" b="1" kern="100" dirty="0" smtClean="0">
              <a:latin typeface="Times New Roman"/>
              <a:cs typeface="Times New Roman"/>
            </a:endParaRPr>
          </a:p>
          <a:p>
            <a:pPr marL="534988" indent="-534988" algn="just"/>
            <a:r>
              <a:rPr lang="en-US" altLang="zh-CN" b="1" kern="100" dirty="0">
                <a:latin typeface="Times New Roman"/>
                <a:cs typeface="Times New Roman"/>
              </a:rPr>
              <a:t>	</a:t>
            </a:r>
            <a:r>
              <a:rPr lang="zh-CN" altLang="zh-CN" b="1" kern="100" dirty="0" smtClean="0">
                <a:latin typeface="Times New Roman"/>
                <a:cs typeface="Times New Roman"/>
              </a:rPr>
              <a:t>波</a:t>
            </a:r>
            <a:r>
              <a:rPr lang="zh-CN" altLang="zh-CN" b="1" kern="100" dirty="0">
                <a:latin typeface="Times New Roman"/>
                <a:cs typeface="Times New Roman"/>
              </a:rPr>
              <a:t>长</a:t>
            </a:r>
            <a:r>
              <a:rPr lang="en-US" altLang="zh-CN" b="1" i="1" kern="100" dirty="0">
                <a:latin typeface="Times New Roman"/>
                <a:cs typeface="Courier New"/>
              </a:rPr>
              <a:t>λ</a:t>
            </a:r>
            <a:r>
              <a:rPr lang="zh-CN" altLang="zh-CN" b="1" kern="100" dirty="0">
                <a:latin typeface="Times New Roman"/>
                <a:cs typeface="Times New Roman"/>
              </a:rPr>
              <a:t>＝</a:t>
            </a:r>
            <a:r>
              <a:rPr lang="en-US" altLang="zh-CN" b="1" kern="100" dirty="0">
                <a:latin typeface="Times New Roman"/>
                <a:cs typeface="Courier New"/>
              </a:rPr>
              <a:t>0.50 μm</a:t>
            </a:r>
            <a:r>
              <a:rPr lang="zh-CN" altLang="zh-CN" b="1" kern="100" dirty="0">
                <a:latin typeface="Times New Roman"/>
                <a:cs typeface="Times New Roman"/>
              </a:rPr>
              <a:t>的绿光照射阴极</a:t>
            </a:r>
            <a:r>
              <a:rPr lang="en-US" altLang="zh-CN" b="1" kern="100" dirty="0">
                <a:latin typeface="Times New Roman"/>
                <a:cs typeface="Courier New"/>
              </a:rPr>
              <a:t>K</a:t>
            </a:r>
            <a:r>
              <a:rPr lang="zh-CN" altLang="zh-CN" b="1" kern="100" dirty="0">
                <a:latin typeface="Times New Roman"/>
                <a:cs typeface="Times New Roman"/>
              </a:rPr>
              <a:t>，调整两个极板电压，</a:t>
            </a:r>
            <a:r>
              <a:rPr lang="zh-CN" altLang="zh-CN" b="1" kern="100" dirty="0" smtClean="0">
                <a:latin typeface="Times New Roman"/>
                <a:cs typeface="Times New Roman"/>
              </a:rPr>
              <a:t>当</a:t>
            </a:r>
            <a:endParaRPr lang="en-US" altLang="zh-CN" b="1" kern="100" dirty="0" smtClean="0">
              <a:latin typeface="Times New Roman"/>
              <a:cs typeface="Times New Roman"/>
            </a:endParaRPr>
          </a:p>
          <a:p>
            <a:pPr marL="534988" indent="-534988" algn="just"/>
            <a:r>
              <a:rPr lang="en-US" altLang="zh-CN" b="1" kern="100" dirty="0">
                <a:latin typeface="Times New Roman"/>
                <a:cs typeface="Times New Roman"/>
              </a:rPr>
              <a:t>	</a:t>
            </a:r>
            <a:r>
              <a:rPr lang="en-US" altLang="zh-CN" b="1" kern="100" dirty="0" smtClean="0">
                <a:latin typeface="Times New Roman"/>
                <a:cs typeface="Courier New"/>
              </a:rPr>
              <a:t>A</a:t>
            </a:r>
            <a:r>
              <a:rPr lang="zh-CN" altLang="zh-CN" b="1" kern="100" dirty="0">
                <a:latin typeface="Times New Roman"/>
                <a:cs typeface="Times New Roman"/>
              </a:rPr>
              <a:t>板电压比阴极高出</a:t>
            </a:r>
            <a:r>
              <a:rPr lang="en-US" altLang="zh-CN" b="1" kern="100" dirty="0">
                <a:latin typeface="Times New Roman"/>
                <a:cs typeface="Courier New"/>
              </a:rPr>
              <a:t>2.5 V</a:t>
            </a:r>
            <a:r>
              <a:rPr lang="zh-CN" altLang="zh-CN" b="1" kern="100" dirty="0">
                <a:latin typeface="Times New Roman"/>
                <a:cs typeface="Times New Roman"/>
              </a:rPr>
              <a:t>时，光电流达到饱和，电流表示</a:t>
            </a:r>
            <a:r>
              <a:rPr lang="zh-CN" altLang="zh-CN" b="1" kern="100" dirty="0" smtClean="0">
                <a:latin typeface="Times New Roman"/>
                <a:cs typeface="Times New Roman"/>
              </a:rPr>
              <a:t>数</a:t>
            </a:r>
            <a:endParaRPr lang="en-US" altLang="zh-CN" b="1" kern="100" dirty="0" smtClean="0">
              <a:latin typeface="Times New Roman"/>
              <a:cs typeface="Times New Roman"/>
            </a:endParaRPr>
          </a:p>
          <a:p>
            <a:pPr marL="534988" indent="-534988" algn="just"/>
            <a:r>
              <a:rPr lang="en-US" altLang="zh-CN" b="1" kern="100" dirty="0">
                <a:latin typeface="Times New Roman"/>
                <a:cs typeface="Times New Roman"/>
              </a:rPr>
              <a:t>	</a:t>
            </a:r>
            <a:r>
              <a:rPr lang="zh-CN" altLang="zh-CN" b="1" kern="100" dirty="0" smtClean="0">
                <a:latin typeface="Times New Roman"/>
                <a:cs typeface="Times New Roman"/>
              </a:rPr>
              <a:t>为</a:t>
            </a:r>
            <a:r>
              <a:rPr lang="en-US" altLang="zh-CN" b="1" kern="100" dirty="0">
                <a:latin typeface="Times New Roman"/>
                <a:cs typeface="Courier New"/>
              </a:rPr>
              <a:t>0.64 μA</a:t>
            </a:r>
            <a:r>
              <a:rPr lang="zh-CN" altLang="zh-CN" b="1" kern="100" dirty="0">
                <a:latin typeface="Times New Roman"/>
                <a:cs typeface="Times New Roman"/>
              </a:rPr>
              <a:t>。求：</a:t>
            </a:r>
            <a:r>
              <a:rPr lang="en-US" altLang="zh-CN" b="1" kern="100" dirty="0">
                <a:latin typeface="Times New Roman"/>
                <a:cs typeface="Courier New"/>
              </a:rPr>
              <a:t>(</a:t>
            </a:r>
            <a:r>
              <a:rPr lang="en-US" altLang="zh-CN" b="1" i="1" kern="100" dirty="0">
                <a:latin typeface="Times New Roman"/>
                <a:cs typeface="Courier New"/>
              </a:rPr>
              <a:t>h</a:t>
            </a:r>
            <a:r>
              <a:rPr lang="zh-CN" altLang="zh-CN" b="1" kern="100" dirty="0">
                <a:latin typeface="Times New Roman"/>
                <a:cs typeface="Times New Roman"/>
              </a:rPr>
              <a:t>＝</a:t>
            </a:r>
            <a:r>
              <a:rPr lang="en-US" altLang="zh-CN" b="1" kern="100" dirty="0">
                <a:latin typeface="Times New Roman"/>
                <a:cs typeface="Courier New"/>
              </a:rPr>
              <a:t>6.63</a:t>
            </a:r>
            <a:r>
              <a:rPr lang="en-US" altLang="zh-CN" b="1" kern="100" dirty="0">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34</a:t>
            </a:r>
            <a:r>
              <a:rPr lang="en-US" altLang="zh-CN" b="1" kern="100" dirty="0">
                <a:latin typeface="Times New Roman"/>
                <a:cs typeface="Courier New"/>
              </a:rPr>
              <a:t> J·s)</a:t>
            </a:r>
            <a:endParaRPr lang="zh-CN" altLang="zh-CN" kern="100" dirty="0">
              <a:cs typeface="Courier New"/>
            </a:endParaRPr>
          </a:p>
          <a:p>
            <a:pPr marL="534988" indent="0" algn="just"/>
            <a:r>
              <a:rPr lang="en-US" altLang="zh-CN" b="1" kern="100" dirty="0">
                <a:latin typeface="Times New Roman"/>
                <a:cs typeface="Courier New"/>
              </a:rPr>
              <a:t>(1)</a:t>
            </a:r>
            <a:r>
              <a:rPr lang="zh-CN" altLang="zh-CN" b="1" kern="100" dirty="0">
                <a:latin typeface="Times New Roman"/>
                <a:cs typeface="Times New Roman"/>
              </a:rPr>
              <a:t>每秒钟阴极发射的光电子数和光电子飞出阴极时的最大初动能；</a:t>
            </a:r>
            <a:endParaRPr lang="zh-CN" altLang="zh-CN" kern="100" dirty="0">
              <a:cs typeface="Courier New"/>
            </a:endParaRPr>
          </a:p>
          <a:p>
            <a:pPr marL="534988" indent="0" algn="just"/>
            <a:r>
              <a:rPr lang="en-US" altLang="zh-CN" b="1" kern="100" dirty="0">
                <a:latin typeface="Times New Roman"/>
                <a:cs typeface="Courier New"/>
              </a:rPr>
              <a:t>(2)</a:t>
            </a:r>
            <a:r>
              <a:rPr lang="zh-CN" altLang="zh-CN" b="1" kern="100" dirty="0">
                <a:latin typeface="Times New Roman"/>
                <a:cs typeface="Times New Roman"/>
              </a:rPr>
              <a:t>如果把照射阴极绿光的光强增大为原来的</a:t>
            </a:r>
            <a:r>
              <a:rPr lang="en-US" altLang="zh-CN" b="1" kern="100" dirty="0">
                <a:latin typeface="Times New Roman"/>
                <a:cs typeface="Courier New"/>
              </a:rPr>
              <a:t>2</a:t>
            </a:r>
            <a:r>
              <a:rPr lang="zh-CN" altLang="zh-CN" b="1" kern="100" dirty="0">
                <a:latin typeface="Times New Roman"/>
                <a:cs typeface="Times New Roman"/>
              </a:rPr>
              <a:t>倍，每秒钟阴极发射的光电子数和光电子飞出阴极的最大初动能。</a:t>
            </a:r>
            <a:endParaRPr lang="zh-CN" altLang="zh-CN" kern="100" dirty="0">
              <a:cs typeface="Courier New"/>
            </a:endParaRPr>
          </a:p>
        </p:txBody>
      </p:sp>
      <p:pic>
        <p:nvPicPr>
          <p:cNvPr id="22530" name="Picture 2" descr="F:\市场版粤教版物理选择性必修第三册\20WLXXS5-19.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409955" y="1177896"/>
            <a:ext cx="1728192" cy="2683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96001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66545" y="1052734"/>
            <a:ext cx="10975658" cy="5256586"/>
          </a:xfrm>
        </p:spPr>
        <p:txBody>
          <a:bodyPr>
            <a:normAutofit/>
          </a:bodyPr>
          <a:lstStyle/>
          <a:p>
            <a:pPr marL="360363" indent="-360363" algn="just">
              <a:tabLst>
                <a:tab pos="2700338" algn="l"/>
                <a:tab pos="5580063" algn="l"/>
                <a:tab pos="10223500" algn="l"/>
              </a:tabLst>
            </a:pPr>
            <a:r>
              <a:rPr lang="en-US" altLang="zh-CN" b="1" kern="100" dirty="0">
                <a:latin typeface="Times New Roman"/>
                <a:cs typeface="Courier New"/>
              </a:rPr>
              <a:t>(3)</a:t>
            </a:r>
            <a:r>
              <a:rPr lang="zh-CN" altLang="zh-CN" b="1" kern="100" dirty="0">
                <a:latin typeface="Times New Roman"/>
                <a:cs typeface="Times New Roman"/>
              </a:rPr>
              <a:t>经典电磁理论解释的困难</a:t>
            </a:r>
            <a:endParaRPr lang="zh-CN" altLang="zh-CN" sz="1050" kern="100" dirty="0">
              <a:cs typeface="Courier New"/>
            </a:endParaRPr>
          </a:p>
          <a:p>
            <a:pPr marL="360363" indent="0" algn="just">
              <a:tabLst>
                <a:tab pos="2700338" algn="l"/>
                <a:tab pos="5580063" algn="l"/>
                <a:tab pos="10223500" algn="l"/>
              </a:tabLst>
            </a:pPr>
            <a:r>
              <a:rPr lang="zh-CN" altLang="zh-CN" b="1" kern="100" dirty="0">
                <a:cs typeface="宋体"/>
              </a:rPr>
              <a:t>①</a:t>
            </a:r>
            <a:r>
              <a:rPr lang="zh-CN" altLang="zh-CN" b="1" kern="100" dirty="0">
                <a:latin typeface="Times New Roman"/>
                <a:cs typeface="Times New Roman"/>
              </a:rPr>
              <a:t>无法解</a:t>
            </a:r>
            <a:r>
              <a:rPr lang="zh-CN" altLang="zh-CN" b="1" kern="100" dirty="0" smtClean="0">
                <a:latin typeface="Times New Roman"/>
                <a:cs typeface="Times New Roman"/>
              </a:rPr>
              <a:t>释</a:t>
            </a:r>
            <a:r>
              <a:rPr lang="en-US" altLang="zh-CN" b="1" kern="100" dirty="0" smtClean="0">
                <a:latin typeface="Times New Roman"/>
                <a:cs typeface="Times New Roman"/>
              </a:rPr>
              <a:t>_____</a:t>
            </a:r>
            <a:r>
              <a:rPr lang="zh-CN" altLang="zh-CN" b="1" kern="100" dirty="0" smtClean="0">
                <a:latin typeface="Times New Roman"/>
                <a:cs typeface="Times New Roman"/>
              </a:rPr>
              <a:t>频</a:t>
            </a:r>
            <a:r>
              <a:rPr lang="zh-CN" altLang="zh-CN" b="1" kern="100" dirty="0">
                <a:latin typeface="Times New Roman"/>
                <a:cs typeface="Times New Roman"/>
              </a:rPr>
              <a:t>率的存在。</a:t>
            </a:r>
            <a:endParaRPr lang="zh-CN" altLang="zh-CN" sz="1050" kern="100" dirty="0">
              <a:cs typeface="Courier New"/>
            </a:endParaRPr>
          </a:p>
          <a:p>
            <a:pPr marL="360363" indent="0" algn="just">
              <a:tabLst>
                <a:tab pos="2700338" algn="l"/>
                <a:tab pos="5580063" algn="l"/>
                <a:tab pos="10223500" algn="l"/>
              </a:tabLst>
            </a:pPr>
            <a:r>
              <a:rPr lang="zh-CN" altLang="zh-CN" b="1" kern="100" dirty="0">
                <a:cs typeface="宋体"/>
              </a:rPr>
              <a:t>②</a:t>
            </a:r>
            <a:r>
              <a:rPr lang="zh-CN" altLang="zh-CN" b="1" kern="100" dirty="0">
                <a:latin typeface="Times New Roman"/>
                <a:cs typeface="Times New Roman"/>
              </a:rPr>
              <a:t>无法解释遏止电压只与入射光</a:t>
            </a:r>
            <a:r>
              <a:rPr lang="zh-CN" altLang="zh-CN" b="1" kern="100" dirty="0" smtClean="0">
                <a:latin typeface="Times New Roman"/>
                <a:cs typeface="Times New Roman"/>
              </a:rPr>
              <a:t>的</a:t>
            </a:r>
            <a:r>
              <a:rPr lang="en-US" altLang="zh-CN" b="1" kern="100" dirty="0" smtClean="0">
                <a:latin typeface="Times New Roman"/>
                <a:cs typeface="Times New Roman"/>
              </a:rPr>
              <a:t>______</a:t>
            </a:r>
            <a:r>
              <a:rPr lang="zh-CN" altLang="zh-CN" b="1" kern="100" dirty="0" smtClean="0">
                <a:latin typeface="Times New Roman"/>
                <a:cs typeface="Times New Roman"/>
              </a:rPr>
              <a:t>有</a:t>
            </a:r>
            <a:r>
              <a:rPr lang="zh-CN" altLang="zh-CN" b="1" kern="100" dirty="0">
                <a:latin typeface="Times New Roman"/>
                <a:cs typeface="Times New Roman"/>
              </a:rPr>
              <a:t>关，与入射光</a:t>
            </a:r>
            <a:r>
              <a:rPr lang="zh-CN" altLang="zh-CN" b="1" kern="100" dirty="0" smtClean="0">
                <a:latin typeface="Times New Roman"/>
                <a:cs typeface="Times New Roman"/>
              </a:rPr>
              <a:t>的</a:t>
            </a:r>
            <a:r>
              <a:rPr lang="en-US" altLang="zh-CN" b="1" kern="100" dirty="0" smtClean="0">
                <a:latin typeface="Times New Roman"/>
                <a:cs typeface="Times New Roman"/>
              </a:rPr>
              <a:t>_____</a:t>
            </a:r>
            <a:r>
              <a:rPr lang="zh-CN" altLang="zh-CN" b="1" kern="100" dirty="0" smtClean="0">
                <a:latin typeface="Times New Roman"/>
                <a:cs typeface="Times New Roman"/>
              </a:rPr>
              <a:t>无</a:t>
            </a:r>
            <a:r>
              <a:rPr lang="zh-CN" altLang="zh-CN" b="1" kern="100" dirty="0">
                <a:latin typeface="Times New Roman"/>
                <a:cs typeface="Times New Roman"/>
              </a:rPr>
              <a:t>关。</a:t>
            </a:r>
            <a:endParaRPr lang="zh-CN" altLang="zh-CN" sz="1050" kern="100" dirty="0">
              <a:cs typeface="Courier New"/>
            </a:endParaRPr>
          </a:p>
          <a:p>
            <a:pPr marL="360363" indent="-360363" algn="just">
              <a:tabLst>
                <a:tab pos="2700338" algn="l"/>
                <a:tab pos="5580063" algn="l"/>
                <a:tab pos="10223500" algn="l"/>
              </a:tabLst>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marL="360363" indent="0" algn="just">
              <a:tabLst>
                <a:tab pos="2700338" algn="l"/>
                <a:tab pos="5580063" algn="l"/>
                <a:tab pos="10223500" algn="l"/>
              </a:tabLst>
            </a:pPr>
            <a:r>
              <a:rPr lang="en-US" altLang="zh-CN" b="1" kern="100" dirty="0">
                <a:latin typeface="Times New Roman"/>
                <a:cs typeface="Courier New"/>
              </a:rPr>
              <a:t>(1)</a:t>
            </a:r>
            <a:r>
              <a:rPr lang="zh-CN" altLang="zh-CN" b="1" kern="100" dirty="0">
                <a:latin typeface="Times New Roman"/>
                <a:cs typeface="Times New Roman"/>
              </a:rPr>
              <a:t>任何频率的光照射到金属表面都可以发生光电效应</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360363" indent="0" algn="just">
              <a:tabLst>
                <a:tab pos="2700338" algn="l"/>
                <a:tab pos="5580063" algn="l"/>
                <a:tab pos="10223500" algn="l"/>
              </a:tabLst>
            </a:pPr>
            <a:r>
              <a:rPr lang="en-US" altLang="zh-CN" b="1" kern="100" dirty="0">
                <a:latin typeface="Times New Roman"/>
                <a:cs typeface="Courier New"/>
              </a:rPr>
              <a:t>(2)</a:t>
            </a:r>
            <a:r>
              <a:rPr lang="zh-CN" altLang="zh-CN" b="1" kern="100" dirty="0">
                <a:latin typeface="Times New Roman"/>
                <a:cs typeface="Times New Roman"/>
              </a:rPr>
              <a:t>金属表面是否发生光电效应与入射光的强弱有关</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719138" indent="-358775" algn="just">
              <a:tabLst>
                <a:tab pos="2700338" algn="l"/>
                <a:tab pos="5580063" algn="l"/>
                <a:tab pos="10223500" algn="l"/>
              </a:tabLst>
            </a:pPr>
            <a:r>
              <a:rPr lang="en-US" altLang="zh-CN" b="1" kern="100" dirty="0">
                <a:latin typeface="Times New Roman"/>
                <a:cs typeface="Courier New"/>
              </a:rPr>
              <a:t>(3)</a:t>
            </a:r>
            <a:r>
              <a:rPr lang="zh-CN" altLang="zh-CN" b="1" kern="100" dirty="0">
                <a:latin typeface="Times New Roman"/>
                <a:cs typeface="Times New Roman"/>
              </a:rPr>
              <a:t>当频率超过截止频率</a:t>
            </a:r>
            <a:r>
              <a:rPr lang="en-US" altLang="zh-CN" b="1" i="1" kern="100" dirty="0">
                <a:latin typeface="Times New Roman"/>
                <a:cs typeface="Courier New"/>
              </a:rPr>
              <a:t>ν</a:t>
            </a:r>
            <a:r>
              <a:rPr lang="en-US" altLang="zh-CN" b="1" kern="100" baseline="-25000" dirty="0">
                <a:latin typeface="Times New Roman"/>
                <a:cs typeface="Courier New"/>
              </a:rPr>
              <a:t>c</a:t>
            </a:r>
            <a:r>
              <a:rPr lang="zh-CN" altLang="zh-CN" b="1" kern="100" dirty="0">
                <a:latin typeface="Times New Roman"/>
                <a:cs typeface="Times New Roman"/>
              </a:rPr>
              <a:t>时，入射光照射到金属表面上时，光电子几乎是瞬时发射的</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p:txBody>
      </p:sp>
      <p:sp>
        <p:nvSpPr>
          <p:cNvPr id="4" name="矩形 3"/>
          <p:cNvSpPr/>
          <p:nvPr/>
        </p:nvSpPr>
        <p:spPr>
          <a:xfrm>
            <a:off x="2682769" y="1743197"/>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截止</a:t>
            </a:r>
            <a:endParaRPr lang="zh-CN" altLang="en-US" dirty="0"/>
          </a:p>
        </p:txBody>
      </p:sp>
      <p:sp>
        <p:nvSpPr>
          <p:cNvPr id="5" name="矩形 4"/>
          <p:cNvSpPr/>
          <p:nvPr/>
        </p:nvSpPr>
        <p:spPr>
          <a:xfrm>
            <a:off x="5839784" y="2348878"/>
            <a:ext cx="803425" cy="461665"/>
          </a:xfrm>
          <a:prstGeom prst="rect">
            <a:avLst/>
          </a:prstGeom>
        </p:spPr>
        <p:txBody>
          <a:bodyPr wrap="none">
            <a:spAutoFit/>
          </a:bodyPr>
          <a:lstStyle/>
          <a:p>
            <a:r>
              <a:rPr lang="zh-CN" altLang="zh-CN" sz="2400" b="1" kern="100" dirty="0" smtClean="0">
                <a:solidFill>
                  <a:srgbClr val="FF0000"/>
                </a:solidFill>
                <a:latin typeface="Times New Roman"/>
                <a:cs typeface="Times New Roman"/>
              </a:rPr>
              <a:t>频率</a:t>
            </a:r>
            <a:endParaRPr lang="zh-CN" altLang="en-US" dirty="0"/>
          </a:p>
        </p:txBody>
      </p:sp>
      <p:sp>
        <p:nvSpPr>
          <p:cNvPr id="6" name="矩形 5"/>
          <p:cNvSpPr/>
          <p:nvPr/>
        </p:nvSpPr>
        <p:spPr>
          <a:xfrm>
            <a:off x="9152152" y="2391269"/>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强度</a:t>
            </a:r>
            <a:endParaRPr lang="zh-CN" altLang="en-US" dirty="0"/>
          </a:p>
        </p:txBody>
      </p:sp>
      <p:sp>
        <p:nvSpPr>
          <p:cNvPr id="8" name="矩形 7"/>
          <p:cNvSpPr/>
          <p:nvPr/>
        </p:nvSpPr>
        <p:spPr>
          <a:xfrm>
            <a:off x="10963689" y="3645022"/>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9" name="矩形 8"/>
          <p:cNvSpPr/>
          <p:nvPr/>
        </p:nvSpPr>
        <p:spPr>
          <a:xfrm>
            <a:off x="10985198" y="4293094"/>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10" name="矩形 9"/>
          <p:cNvSpPr/>
          <p:nvPr/>
        </p:nvSpPr>
        <p:spPr>
          <a:xfrm>
            <a:off x="10985198" y="5445222"/>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randombar(horizontal)">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p:bldP spid="9" grpId="0"/>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4269229417"/>
              </p:ext>
            </p:extLst>
          </p:nvPr>
        </p:nvGraphicFramePr>
        <p:xfrm>
          <a:off x="620885" y="476672"/>
          <a:ext cx="11309350" cy="5413375"/>
        </p:xfrm>
        <a:graphic>
          <a:graphicData uri="http://schemas.openxmlformats.org/presentationml/2006/ole">
            <mc:AlternateContent xmlns:mc="http://schemas.openxmlformats.org/markup-compatibility/2006">
              <mc:Choice xmlns:v="urn:schemas-microsoft-com:vml" Requires="v">
                <p:oleObj spid="_x0000_s23567" name="文档" r:id="rId3" imgW="11706947" imgH="5574628" progId="Word.Document.12">
                  <p:embed/>
                </p:oleObj>
              </mc:Choice>
              <mc:Fallback>
                <p:oleObj name="文档" r:id="rId3" imgW="11706947" imgH="5574628" progId="Word.Document.12">
                  <p:embed/>
                  <p:pic>
                    <p:nvPicPr>
                      <p:cNvPr id="0" name=""/>
                      <p:cNvPicPr/>
                      <p:nvPr/>
                    </p:nvPicPr>
                    <p:blipFill>
                      <a:blip r:embed="rId4"/>
                      <a:stretch>
                        <a:fillRect/>
                      </a:stretch>
                    </p:blipFill>
                    <p:spPr>
                      <a:xfrm>
                        <a:off x="620885" y="476672"/>
                        <a:ext cx="11309350" cy="5413375"/>
                      </a:xfrm>
                      <a:prstGeom prst="rect">
                        <a:avLst/>
                      </a:prstGeom>
                    </p:spPr>
                  </p:pic>
                </p:oleObj>
              </mc:Fallback>
            </mc:AlternateContent>
          </a:graphicData>
        </a:graphic>
      </p:graphicFrame>
      <p:sp>
        <p:nvSpPr>
          <p:cNvPr id="5" name="矩形 4"/>
          <p:cNvSpPr/>
          <p:nvPr/>
        </p:nvSpPr>
        <p:spPr>
          <a:xfrm>
            <a:off x="577651" y="5157192"/>
            <a:ext cx="6096000" cy="1130246"/>
          </a:xfrm>
          <a:prstGeom prst="rect">
            <a:avLst/>
          </a:prstGeom>
        </p:spPr>
        <p:txBody>
          <a:bodyPr>
            <a:spAutoFit/>
          </a:bodyPr>
          <a:lstStyle/>
          <a:p>
            <a:pPr algn="just">
              <a:lnSpc>
                <a:spcPct val="150000"/>
              </a:lnSpc>
              <a:spcAft>
                <a:spcPts val="0"/>
              </a:spcAft>
            </a:pPr>
            <a:r>
              <a:rPr lang="zh-CN" altLang="zh-CN" sz="2400" b="1" kern="100" dirty="0">
                <a:solidFill>
                  <a:srgbClr val="FF0000"/>
                </a:solidFill>
                <a:latin typeface="Times New Roman"/>
                <a:ea typeface="黑体"/>
                <a:cs typeface="Times New Roman"/>
              </a:rPr>
              <a:t>答案：</a:t>
            </a:r>
            <a:r>
              <a:rPr lang="en-US" altLang="zh-CN" sz="2400" b="1" kern="100" dirty="0">
                <a:latin typeface="Times New Roman"/>
                <a:cs typeface="Courier New"/>
              </a:rPr>
              <a:t>(1)4.0</a:t>
            </a:r>
            <a:r>
              <a:rPr lang="en-US" altLang="zh-CN" sz="2400" b="1" kern="100" dirty="0">
                <a:latin typeface="宋体"/>
                <a:cs typeface="Times New Roman"/>
              </a:rPr>
              <a:t>×</a:t>
            </a:r>
            <a:r>
              <a:rPr lang="en-US" altLang="zh-CN" sz="2400" b="1" kern="100" dirty="0">
                <a:latin typeface="Times New Roman"/>
                <a:cs typeface="Courier New"/>
              </a:rPr>
              <a:t>10</a:t>
            </a:r>
            <a:r>
              <a:rPr lang="en-US" altLang="zh-CN" sz="2400" b="1" kern="100" baseline="30000" dirty="0">
                <a:latin typeface="Times New Roman"/>
                <a:cs typeface="Courier New"/>
              </a:rPr>
              <a:t>12</a:t>
            </a:r>
            <a:r>
              <a:rPr lang="zh-CN" altLang="zh-CN" sz="2400" b="1" kern="100" dirty="0">
                <a:latin typeface="Times New Roman"/>
                <a:cs typeface="Times New Roman"/>
              </a:rPr>
              <a:t>个　</a:t>
            </a:r>
            <a:r>
              <a:rPr lang="en-US" altLang="zh-CN" sz="2400" b="1" kern="100" dirty="0">
                <a:latin typeface="Times New Roman"/>
                <a:cs typeface="Courier New"/>
              </a:rPr>
              <a:t>9.6</a:t>
            </a:r>
            <a:r>
              <a:rPr lang="en-US" altLang="zh-CN" sz="2400" b="1" kern="100" dirty="0">
                <a:latin typeface="宋体"/>
                <a:cs typeface="Times New Roman"/>
              </a:rPr>
              <a:t>×</a:t>
            </a:r>
            <a:r>
              <a:rPr lang="en-US" altLang="zh-CN" sz="2400" b="1" kern="100" dirty="0">
                <a:latin typeface="Times New Roman"/>
                <a:cs typeface="Courier New"/>
              </a:rPr>
              <a:t>10</a:t>
            </a:r>
            <a:r>
              <a:rPr lang="zh-CN" altLang="zh-CN" sz="2400" b="1" kern="100" baseline="30000" dirty="0">
                <a:latin typeface="Times New Roman"/>
                <a:cs typeface="Times New Roman"/>
              </a:rPr>
              <a:t>－</a:t>
            </a:r>
            <a:r>
              <a:rPr lang="en-US" altLang="zh-CN" sz="2400" b="1" kern="100" baseline="30000" dirty="0">
                <a:latin typeface="Times New Roman"/>
                <a:cs typeface="Courier New"/>
              </a:rPr>
              <a:t>20</a:t>
            </a:r>
            <a:r>
              <a:rPr lang="en-US" altLang="zh-CN" sz="2400" b="1" kern="100" dirty="0">
                <a:latin typeface="Times New Roman"/>
                <a:cs typeface="Courier New"/>
              </a:rPr>
              <a:t> J</a:t>
            </a:r>
            <a:endParaRPr lang="zh-CN" altLang="zh-CN" sz="2400" kern="100" dirty="0">
              <a:latin typeface="宋体"/>
              <a:cs typeface="Courier New"/>
            </a:endParaRPr>
          </a:p>
          <a:p>
            <a:pPr algn="just">
              <a:lnSpc>
                <a:spcPct val="150000"/>
              </a:lnSpc>
              <a:spcAft>
                <a:spcPts val="0"/>
              </a:spcAft>
            </a:pPr>
            <a:r>
              <a:rPr lang="en-US" altLang="zh-CN" sz="2400" b="1" kern="100" dirty="0">
                <a:latin typeface="Times New Roman"/>
                <a:cs typeface="Courier New"/>
              </a:rPr>
              <a:t>(2)8.0</a:t>
            </a:r>
            <a:r>
              <a:rPr lang="en-US" altLang="zh-CN" sz="2400" b="1" kern="100" dirty="0">
                <a:latin typeface="宋体"/>
                <a:cs typeface="Times New Roman"/>
              </a:rPr>
              <a:t>×</a:t>
            </a:r>
            <a:r>
              <a:rPr lang="en-US" altLang="zh-CN" sz="2400" b="1" kern="100" dirty="0">
                <a:latin typeface="Times New Roman"/>
                <a:cs typeface="Courier New"/>
              </a:rPr>
              <a:t>10</a:t>
            </a:r>
            <a:r>
              <a:rPr lang="en-US" altLang="zh-CN" sz="2400" b="1" kern="100" baseline="30000" dirty="0">
                <a:latin typeface="Times New Roman"/>
                <a:cs typeface="Courier New"/>
              </a:rPr>
              <a:t>12</a:t>
            </a:r>
            <a:r>
              <a:rPr lang="zh-CN" altLang="zh-CN" sz="2400" b="1" kern="100" dirty="0">
                <a:latin typeface="Times New Roman"/>
                <a:cs typeface="Times New Roman"/>
              </a:rPr>
              <a:t>个　</a:t>
            </a:r>
            <a:r>
              <a:rPr lang="en-US" altLang="zh-CN" sz="2400" b="1" kern="100" dirty="0">
                <a:latin typeface="Times New Roman"/>
                <a:cs typeface="Courier New"/>
              </a:rPr>
              <a:t>9.6</a:t>
            </a:r>
            <a:r>
              <a:rPr lang="en-US" altLang="zh-CN" sz="2400" b="1" kern="100" dirty="0">
                <a:latin typeface="宋体"/>
                <a:cs typeface="Times New Roman"/>
              </a:rPr>
              <a:t>×</a:t>
            </a:r>
            <a:r>
              <a:rPr lang="en-US" altLang="zh-CN" sz="2400" b="1" kern="100" dirty="0">
                <a:latin typeface="Times New Roman"/>
                <a:cs typeface="Courier New"/>
              </a:rPr>
              <a:t>10</a:t>
            </a:r>
            <a:r>
              <a:rPr lang="zh-CN" altLang="zh-CN" sz="2400" b="1" kern="100" baseline="30000" dirty="0">
                <a:latin typeface="Times New Roman"/>
                <a:cs typeface="Times New Roman"/>
              </a:rPr>
              <a:t>－</a:t>
            </a:r>
            <a:r>
              <a:rPr lang="en-US" altLang="zh-CN" sz="2400" b="1" kern="100" baseline="30000" dirty="0">
                <a:latin typeface="Times New Roman"/>
                <a:cs typeface="Courier New"/>
              </a:rPr>
              <a:t>20</a:t>
            </a:r>
            <a:r>
              <a:rPr lang="en-US" altLang="zh-CN" sz="2400" b="1" kern="100" dirty="0">
                <a:latin typeface="Times New Roman"/>
                <a:cs typeface="Courier New"/>
              </a:rPr>
              <a:t> J</a:t>
            </a:r>
            <a:endParaRPr lang="zh-CN" altLang="zh-CN" sz="2400" kern="100" dirty="0">
              <a:effectLst/>
              <a:latin typeface="宋体"/>
              <a:cs typeface="Courier New"/>
            </a:endParaRPr>
          </a:p>
        </p:txBody>
      </p:sp>
    </p:spTree>
    <p:extLst>
      <p:ext uri="{BB962C8B-B14F-4D97-AF65-F5344CB8AC3E}">
        <p14:creationId xmlns:p14="http://schemas.microsoft.com/office/powerpoint/2010/main" val="933514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574164"/>
            <a:ext cx="10975658" cy="4464498"/>
          </a:xfrm>
        </p:spPr>
        <p:txBody>
          <a:bodyPr/>
          <a:lstStyle/>
          <a:p>
            <a:pPr indent="0" algn="just">
              <a:tabLst>
                <a:tab pos="2700655" algn="l"/>
                <a:tab pos="5581015" algn="l"/>
              </a:tabLst>
            </a:pPr>
            <a:r>
              <a:rPr lang="zh-CN" altLang="zh-CN" b="1" kern="100" dirty="0">
                <a:solidFill>
                  <a:schemeClr val="accent2">
                    <a:lumMod val="50000"/>
                  </a:schemeClr>
                </a:solidFill>
                <a:latin typeface="Times New Roman"/>
                <a:ea typeface="黑体"/>
                <a:cs typeface="Times New Roman"/>
              </a:rPr>
              <a:t>一、培养创新意识和创新思维</a:t>
            </a:r>
            <a:endParaRPr lang="zh-CN" altLang="zh-CN" sz="1050" kern="100" dirty="0">
              <a:solidFill>
                <a:schemeClr val="accent2">
                  <a:lumMod val="50000"/>
                </a:schemeClr>
              </a:solidFill>
              <a:cs typeface="Courier New"/>
            </a:endParaRPr>
          </a:p>
          <a:p>
            <a:pPr indent="612140" algn="just">
              <a:tabLst>
                <a:tab pos="2700655" algn="l"/>
                <a:tab pos="5581015" algn="l"/>
              </a:tabLst>
            </a:pPr>
            <a:r>
              <a:rPr lang="en-US" altLang="zh-CN" b="1" kern="100" dirty="0">
                <a:latin typeface="Times New Roman"/>
                <a:ea typeface="隶书"/>
                <a:cs typeface="Courier New"/>
              </a:rPr>
              <a:t>(</a:t>
            </a:r>
            <a:r>
              <a:rPr lang="zh-CN" altLang="zh-CN" b="1" kern="100" dirty="0">
                <a:latin typeface="Times New Roman"/>
                <a:ea typeface="隶书"/>
                <a:cs typeface="Times New Roman"/>
              </a:rPr>
              <a:t>选自鲁科</a:t>
            </a:r>
            <a:r>
              <a:rPr lang="zh-CN" altLang="zh-CN" b="1" kern="100" dirty="0" smtClean="0">
                <a:latin typeface="Times New Roman"/>
                <a:ea typeface="隶书"/>
                <a:cs typeface="Times New Roman"/>
              </a:rPr>
              <a:t>版教</a:t>
            </a:r>
            <a:r>
              <a:rPr lang="zh-CN" altLang="zh-CN" b="1" kern="100" dirty="0">
                <a:latin typeface="Times New Roman"/>
                <a:ea typeface="隶书"/>
                <a:cs typeface="Times New Roman"/>
              </a:rPr>
              <a:t>材课后练习</a:t>
            </a:r>
            <a:r>
              <a:rPr lang="en-US" altLang="zh-CN" b="1" kern="100" dirty="0">
                <a:latin typeface="Times New Roman"/>
                <a:ea typeface="隶书"/>
                <a:cs typeface="Courier New"/>
              </a:rPr>
              <a:t>)</a:t>
            </a:r>
            <a:r>
              <a:rPr lang="zh-CN" altLang="zh-CN" sz="1050" kern="100" dirty="0">
                <a:cs typeface="Courier New"/>
              </a:rPr>
              <a:t> </a:t>
            </a:r>
            <a:r>
              <a:rPr lang="zh-CN" altLang="zh-CN" b="1" kern="100" dirty="0">
                <a:latin typeface="Times New Roman"/>
                <a:cs typeface="Times New Roman"/>
              </a:rPr>
              <a:t>在某次光电效应实验中，得到的遏</a:t>
            </a:r>
            <a:r>
              <a:rPr lang="zh-CN" altLang="zh-CN" b="1" kern="100" dirty="0" smtClean="0">
                <a:latin typeface="Times New Roman"/>
                <a:cs typeface="Times New Roman"/>
              </a:rPr>
              <a:t>止</a:t>
            </a:r>
            <a:endParaRPr lang="en-US" altLang="zh-CN" b="1" kern="100" dirty="0" smtClean="0">
              <a:latin typeface="Times New Roman"/>
              <a:cs typeface="Times New Roman"/>
            </a:endParaRPr>
          </a:p>
          <a:p>
            <a:pPr indent="0" algn="just">
              <a:tabLst>
                <a:tab pos="2700655" algn="l"/>
                <a:tab pos="5581015" algn="l"/>
              </a:tabLst>
            </a:pPr>
            <a:r>
              <a:rPr lang="zh-CN" altLang="zh-CN" b="1" kern="100" dirty="0" smtClean="0">
                <a:latin typeface="Times New Roman"/>
                <a:cs typeface="Times New Roman"/>
              </a:rPr>
              <a:t>电</a:t>
            </a:r>
            <a:r>
              <a:rPr lang="zh-CN" altLang="zh-CN" b="1" kern="100" dirty="0">
                <a:latin typeface="Times New Roman"/>
                <a:cs typeface="Times New Roman"/>
              </a:rPr>
              <a:t>压</a:t>
            </a:r>
            <a:r>
              <a:rPr lang="en-US" altLang="zh-CN" b="1" i="1" kern="100" dirty="0">
                <a:latin typeface="Times New Roman"/>
                <a:cs typeface="Courier New"/>
              </a:rPr>
              <a:t>U</a:t>
            </a:r>
            <a:r>
              <a:rPr lang="en-US" altLang="zh-CN" b="1" kern="100" baseline="-25000" dirty="0">
                <a:latin typeface="Times New Roman"/>
                <a:cs typeface="Courier New"/>
              </a:rPr>
              <a:t>c</a:t>
            </a:r>
            <a:r>
              <a:rPr lang="zh-CN" altLang="zh-CN" b="1" kern="100" dirty="0">
                <a:latin typeface="Times New Roman"/>
                <a:cs typeface="Times New Roman"/>
              </a:rPr>
              <a:t>与入射光的频率</a:t>
            </a:r>
            <a:r>
              <a:rPr lang="en-US" altLang="zh-CN" b="1" i="1" kern="100" dirty="0">
                <a:latin typeface="Times New Roman"/>
                <a:cs typeface="Courier New"/>
              </a:rPr>
              <a:t>ν</a:t>
            </a:r>
            <a:r>
              <a:rPr lang="zh-CN" altLang="zh-CN" b="1" kern="100" dirty="0">
                <a:latin typeface="Times New Roman"/>
                <a:cs typeface="Times New Roman"/>
              </a:rPr>
              <a:t>的关系如图所示。若该直线的斜率和纵轴截</a:t>
            </a:r>
            <a:r>
              <a:rPr lang="zh-CN" altLang="zh-CN" b="1" kern="100" dirty="0" smtClean="0">
                <a:latin typeface="Times New Roman"/>
                <a:cs typeface="Times New Roman"/>
              </a:rPr>
              <a:t>距</a:t>
            </a:r>
            <a:endParaRPr lang="en-US" altLang="zh-CN" b="1" kern="100" dirty="0" smtClean="0">
              <a:latin typeface="Times New Roman"/>
              <a:cs typeface="Times New Roman"/>
            </a:endParaRPr>
          </a:p>
          <a:p>
            <a:pPr indent="0" algn="just">
              <a:tabLst>
                <a:tab pos="2700655" algn="l"/>
                <a:tab pos="5581015" algn="l"/>
              </a:tabLst>
            </a:pPr>
            <a:r>
              <a:rPr lang="zh-CN" altLang="zh-CN" b="1" kern="100" dirty="0" smtClean="0">
                <a:latin typeface="Times New Roman"/>
                <a:cs typeface="Times New Roman"/>
              </a:rPr>
              <a:t>分别</a:t>
            </a:r>
            <a:r>
              <a:rPr lang="zh-CN" altLang="zh-CN" b="1" kern="100" dirty="0">
                <a:latin typeface="Times New Roman"/>
                <a:cs typeface="Times New Roman"/>
              </a:rPr>
              <a:t>为</a:t>
            </a:r>
            <a:r>
              <a:rPr lang="en-US" altLang="zh-CN" b="1" i="1" kern="100" dirty="0">
                <a:latin typeface="Times New Roman"/>
                <a:cs typeface="Courier New"/>
              </a:rPr>
              <a:t>k</a:t>
            </a:r>
            <a:r>
              <a:rPr lang="zh-CN" altLang="zh-CN" b="1" kern="100" dirty="0">
                <a:latin typeface="Times New Roman"/>
                <a:cs typeface="Times New Roman"/>
              </a:rPr>
              <a:t>和</a:t>
            </a:r>
            <a:r>
              <a:rPr lang="en-US" altLang="zh-CN" b="1" i="1" kern="100" dirty="0">
                <a:latin typeface="Times New Roman"/>
                <a:cs typeface="Courier New"/>
              </a:rPr>
              <a:t>b</a:t>
            </a:r>
            <a:r>
              <a:rPr lang="zh-CN" altLang="zh-CN" b="1" kern="100" dirty="0">
                <a:latin typeface="Times New Roman"/>
                <a:cs typeface="Times New Roman"/>
              </a:rPr>
              <a:t>，电子电荷量的绝对值为</a:t>
            </a:r>
            <a:r>
              <a:rPr lang="en-US" altLang="zh-CN" b="1" i="1" kern="100" dirty="0">
                <a:latin typeface="Times New Roman"/>
                <a:cs typeface="Courier New"/>
              </a:rPr>
              <a:t>e</a:t>
            </a:r>
            <a:r>
              <a:rPr lang="zh-CN" altLang="zh-CN" b="1" kern="100" dirty="0">
                <a:latin typeface="Times New Roman"/>
                <a:cs typeface="Times New Roman"/>
              </a:rPr>
              <a:t>，试用上述物理量表示普朗克</a:t>
            </a:r>
            <a:r>
              <a:rPr lang="zh-CN" altLang="zh-CN" b="1" kern="100" dirty="0" smtClean="0">
                <a:latin typeface="Times New Roman"/>
                <a:cs typeface="Times New Roman"/>
              </a:rPr>
              <a:t>常</a:t>
            </a:r>
            <a:endParaRPr lang="en-US" altLang="zh-CN" b="1" kern="100" dirty="0" smtClean="0">
              <a:latin typeface="Times New Roman"/>
              <a:cs typeface="Times New Roman"/>
            </a:endParaRPr>
          </a:p>
          <a:p>
            <a:pPr indent="0" algn="just">
              <a:tabLst>
                <a:tab pos="2700655" algn="l"/>
                <a:tab pos="5581015" algn="l"/>
              </a:tabLst>
            </a:pPr>
            <a:r>
              <a:rPr lang="zh-CN" altLang="zh-CN" b="1" kern="100" dirty="0" smtClean="0">
                <a:latin typeface="Times New Roman"/>
                <a:cs typeface="Times New Roman"/>
              </a:rPr>
              <a:t>量</a:t>
            </a:r>
            <a:r>
              <a:rPr lang="zh-CN" altLang="zh-CN" b="1" kern="100" dirty="0">
                <a:latin typeface="Times New Roman"/>
                <a:cs typeface="Times New Roman"/>
              </a:rPr>
              <a:t>和所用材料的逸出功大小。</a:t>
            </a:r>
            <a:endParaRPr lang="zh-CN" altLang="zh-CN" sz="1050" kern="100" dirty="0">
              <a:cs typeface="Courier New"/>
            </a:endParaRPr>
          </a:p>
        </p:txBody>
      </p:sp>
      <p:pic>
        <p:nvPicPr>
          <p:cNvPr id="19458" name="Picture 2" descr="新课程学案3培优高素养.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721323" y="116632"/>
            <a:ext cx="4968552" cy="601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3" descr="F:\粤教版物理选择性必修第三册\20XWL4-15.TIF"/>
          <p:cNvPicPr>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10274051" y="1366252"/>
            <a:ext cx="1656184" cy="1662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对象 2"/>
          <p:cNvGraphicFramePr>
            <a:graphicFrameLocks noChangeAspect="1"/>
          </p:cNvGraphicFramePr>
          <p:nvPr>
            <p:extLst>
              <p:ext uri="{D42A27DB-BD31-4B8C-83A1-F6EECF244321}">
                <p14:modId xmlns:p14="http://schemas.microsoft.com/office/powerpoint/2010/main" val="3330170736"/>
              </p:ext>
            </p:extLst>
          </p:nvPr>
        </p:nvGraphicFramePr>
        <p:xfrm>
          <a:off x="624979" y="3645024"/>
          <a:ext cx="10226675" cy="3016250"/>
        </p:xfrm>
        <a:graphic>
          <a:graphicData uri="http://schemas.openxmlformats.org/presentationml/2006/ole">
            <mc:AlternateContent xmlns:mc="http://schemas.openxmlformats.org/markup-compatibility/2006">
              <mc:Choice xmlns:v="urn:schemas-microsoft-com:vml" Requires="v">
                <p:oleObj spid="_x0000_s19475" name="文档" r:id="rId7" imgW="10585423" imgH="3105501" progId="Word.Document.12">
                  <p:embed/>
                </p:oleObj>
              </mc:Choice>
              <mc:Fallback>
                <p:oleObj name="文档" r:id="rId7" imgW="10585423" imgH="3105501" progId="Word.Document.12">
                  <p:embed/>
                  <p:pic>
                    <p:nvPicPr>
                      <p:cNvPr id="0" name=""/>
                      <p:cNvPicPr/>
                      <p:nvPr/>
                    </p:nvPicPr>
                    <p:blipFill>
                      <a:blip r:embed="rId8"/>
                      <a:stretch>
                        <a:fillRect/>
                      </a:stretch>
                    </p:blipFill>
                    <p:spPr>
                      <a:xfrm>
                        <a:off x="624979" y="3645024"/>
                        <a:ext cx="10226675" cy="3016250"/>
                      </a:xfrm>
                      <a:prstGeom prst="rect">
                        <a:avLst/>
                      </a:prstGeom>
                    </p:spPr>
                  </p:pic>
                </p:oleObj>
              </mc:Fallback>
            </mc:AlternateContent>
          </a:graphicData>
        </a:graphic>
      </p:graphicFrame>
      <p:sp>
        <p:nvSpPr>
          <p:cNvPr id="5" name="矩形 4"/>
          <p:cNvSpPr/>
          <p:nvPr/>
        </p:nvSpPr>
        <p:spPr>
          <a:xfrm>
            <a:off x="4513411" y="5949096"/>
            <a:ext cx="3240952" cy="576248"/>
          </a:xfrm>
          <a:prstGeom prst="rect">
            <a:avLst/>
          </a:prstGeom>
        </p:spPr>
        <p:txBody>
          <a:bodyPr wrap="none">
            <a:spAutoFit/>
          </a:bodyPr>
          <a:lstStyle/>
          <a:p>
            <a:pPr indent="612140" algn="just">
              <a:lnSpc>
                <a:spcPct val="150000"/>
              </a:lnSpc>
              <a:spcAft>
                <a:spcPts val="0"/>
              </a:spcAft>
              <a:tabLst>
                <a:tab pos="2700655" algn="l"/>
                <a:tab pos="5581015" algn="l"/>
              </a:tabLst>
            </a:pPr>
            <a:r>
              <a:rPr lang="en-US" altLang="zh-CN" sz="2400" b="1" kern="100" dirty="0">
                <a:solidFill>
                  <a:srgbClr val="FF0000"/>
                </a:solidFill>
                <a:latin typeface="IPAPANNEW"/>
                <a:ea typeface="黑体"/>
                <a:cs typeface="Times New Roman"/>
              </a:rPr>
              <a:t>[</a:t>
            </a:r>
            <a:r>
              <a:rPr lang="zh-CN" altLang="zh-CN" sz="2400" b="1" kern="100" dirty="0">
                <a:solidFill>
                  <a:srgbClr val="FF0000"/>
                </a:solidFill>
                <a:latin typeface="IPAPANNEW"/>
                <a:ea typeface="黑体"/>
                <a:cs typeface="Times New Roman"/>
              </a:rPr>
              <a:t>答案</a:t>
            </a:r>
            <a:r>
              <a:rPr lang="en-US" altLang="zh-CN" sz="2400" b="1" kern="100" dirty="0">
                <a:solidFill>
                  <a:srgbClr val="FF0000"/>
                </a:solidFill>
                <a:latin typeface="IPAPANNEW"/>
                <a:ea typeface="黑体"/>
                <a:cs typeface="Times New Roman"/>
              </a:rPr>
              <a:t>]</a:t>
            </a:r>
            <a:r>
              <a:rPr lang="zh-CN" altLang="zh-CN" sz="2400" b="1" kern="100" dirty="0">
                <a:latin typeface="Times New Roman"/>
                <a:ea typeface="黑体"/>
                <a:cs typeface="Times New Roman"/>
              </a:rPr>
              <a:t>　</a:t>
            </a:r>
            <a:r>
              <a:rPr lang="en-US" altLang="zh-CN" sz="2400" b="1" i="1" kern="100" dirty="0">
                <a:latin typeface="Times New Roman"/>
                <a:cs typeface="Courier New"/>
              </a:rPr>
              <a:t>ke</a:t>
            </a:r>
            <a:r>
              <a:rPr lang="zh-CN" altLang="zh-CN" sz="2400" b="1" kern="100" dirty="0">
                <a:latin typeface="Times New Roman"/>
                <a:cs typeface="Times New Roman"/>
              </a:rPr>
              <a:t>　－</a:t>
            </a:r>
            <a:r>
              <a:rPr lang="en-US" altLang="zh-CN" sz="2400" b="1" i="1" kern="100" dirty="0">
                <a:latin typeface="Times New Roman"/>
                <a:cs typeface="Courier New"/>
              </a:rPr>
              <a:t>be</a:t>
            </a:r>
            <a:endParaRPr lang="zh-CN" altLang="zh-CN" sz="2400" kern="100" dirty="0">
              <a:effectLst/>
              <a:latin typeface="宋体"/>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20923" y="116632"/>
            <a:ext cx="11930236" cy="5400600"/>
          </a:xfrm>
        </p:spPr>
        <p:txBody>
          <a:bodyPr>
            <a:normAutofit/>
          </a:bodyPr>
          <a:lstStyle/>
          <a:p>
            <a:pPr marL="452438" indent="-452438" algn="just">
              <a:lnSpc>
                <a:spcPct val="130000"/>
              </a:lnSpc>
              <a:tabLst>
                <a:tab pos="2700655" algn="l"/>
                <a:tab pos="5581015" algn="l"/>
              </a:tabLst>
            </a:pPr>
            <a:r>
              <a:rPr lang="zh-CN" altLang="zh-CN" b="1" kern="100" dirty="0">
                <a:solidFill>
                  <a:schemeClr val="accent2">
                    <a:lumMod val="50000"/>
                  </a:schemeClr>
                </a:solidFill>
                <a:latin typeface="Times New Roman" panose="02020603050405020304" pitchFamily="18" charset="0"/>
                <a:ea typeface="黑体"/>
              </a:rPr>
              <a:t>二、注重学以致用和思维建模</a:t>
            </a:r>
            <a:endParaRPr lang="zh-CN" altLang="zh-CN" sz="1050" kern="100" dirty="0">
              <a:solidFill>
                <a:schemeClr val="accent2">
                  <a:lumMod val="50000"/>
                </a:schemeClr>
              </a:solidFill>
              <a:latin typeface="Times New Roman" panose="02020603050405020304" pitchFamily="18" charset="0"/>
            </a:endParaRPr>
          </a:p>
          <a:p>
            <a:pPr marL="452438" indent="-452438" algn="just">
              <a:lnSpc>
                <a:spcPct val="130000"/>
              </a:lnSpc>
              <a:tabLst>
                <a:tab pos="2700655" algn="l"/>
                <a:tab pos="5581015" algn="l"/>
              </a:tabLst>
            </a:pPr>
            <a:r>
              <a:rPr lang="en-US" altLang="zh-CN" b="1" kern="100" dirty="0">
                <a:latin typeface="Times New Roman" panose="02020603050405020304" pitchFamily="18" charset="0"/>
              </a:rPr>
              <a:t>1</a:t>
            </a:r>
            <a:r>
              <a:rPr lang="zh-CN" altLang="zh-CN" b="1" kern="100" dirty="0">
                <a:latin typeface="Times New Roman" panose="02020603050405020304" pitchFamily="18" charset="0"/>
              </a:rPr>
              <a:t>．太阳辐射到地球表面单位面积的电磁波的功率</a:t>
            </a:r>
            <a:r>
              <a:rPr lang="en-US" altLang="zh-CN" b="1" i="1" kern="100" dirty="0">
                <a:latin typeface="Times New Roman" panose="02020603050405020304" pitchFamily="18" charset="0"/>
              </a:rPr>
              <a:t>P</a:t>
            </a:r>
            <a:r>
              <a:rPr lang="en-US" altLang="zh-CN" b="1" kern="100" baseline="-25000" dirty="0">
                <a:latin typeface="Times New Roman" panose="02020603050405020304" pitchFamily="18" charset="0"/>
              </a:rPr>
              <a:t>0</a:t>
            </a:r>
            <a:r>
              <a:rPr lang="zh-CN" altLang="zh-CN" b="1" kern="100" dirty="0">
                <a:latin typeface="Times New Roman" panose="02020603050405020304" pitchFamily="18" charset="0"/>
              </a:rPr>
              <a:t>约为</a:t>
            </a:r>
            <a:r>
              <a:rPr lang="en-US" altLang="zh-CN" b="1" kern="100" dirty="0">
                <a:latin typeface="Times New Roman" panose="02020603050405020304" pitchFamily="18" charset="0"/>
              </a:rPr>
              <a:t>1 400 W/m</a:t>
            </a:r>
            <a:r>
              <a:rPr lang="en-US" altLang="zh-CN" b="1" kern="100" baseline="30000" dirty="0">
                <a:latin typeface="Times New Roman" panose="02020603050405020304" pitchFamily="18" charset="0"/>
              </a:rPr>
              <a:t>2</a:t>
            </a:r>
            <a:r>
              <a:rPr lang="zh-CN" altLang="zh-CN" b="1" kern="100" dirty="0">
                <a:latin typeface="Times New Roman" panose="02020603050405020304" pitchFamily="18" charset="0"/>
              </a:rPr>
              <a:t>。其中包含了各种波长的红外线、可见光、紫外线等，以可见光部分最强。为了研究方便，我们认为太阳光辐射到地球表面的电磁波全部是波长</a:t>
            </a:r>
            <a:r>
              <a:rPr lang="en-US" altLang="zh-CN" b="1" i="1" kern="100" dirty="0">
                <a:latin typeface="Times New Roman" panose="02020603050405020304" pitchFamily="18" charset="0"/>
              </a:rPr>
              <a:t>λ</a:t>
            </a:r>
            <a:r>
              <a:rPr lang="en-US" altLang="zh-CN" b="1" kern="100" baseline="-25000" dirty="0">
                <a:latin typeface="Times New Roman" panose="02020603050405020304" pitchFamily="18" charset="0"/>
              </a:rPr>
              <a:t>0</a:t>
            </a:r>
            <a:r>
              <a:rPr lang="zh-CN" altLang="zh-CN" b="1" kern="100" dirty="0">
                <a:latin typeface="Times New Roman" panose="02020603050405020304" pitchFamily="18" charset="0"/>
              </a:rPr>
              <a:t>约为</a:t>
            </a:r>
            <a:r>
              <a:rPr lang="en-US" altLang="zh-CN" b="1" kern="100" dirty="0">
                <a:latin typeface="Times New Roman" panose="02020603050405020304" pitchFamily="18" charset="0"/>
              </a:rPr>
              <a:t>600 nm(1 nm</a:t>
            </a:r>
            <a:r>
              <a:rPr lang="zh-CN" altLang="zh-CN" b="1" kern="100" dirty="0">
                <a:latin typeface="Times New Roman" panose="02020603050405020304" pitchFamily="18" charset="0"/>
              </a:rPr>
              <a:t>＝</a:t>
            </a:r>
            <a:r>
              <a:rPr lang="en-US" altLang="zh-CN" b="1" kern="100" dirty="0">
                <a:latin typeface="Times New Roman" panose="02020603050405020304" pitchFamily="18" charset="0"/>
              </a:rPr>
              <a:t>10</a:t>
            </a:r>
            <a:r>
              <a:rPr lang="zh-CN" altLang="zh-CN" b="1" kern="100" baseline="30000" dirty="0">
                <a:latin typeface="Times New Roman" panose="02020603050405020304" pitchFamily="18" charset="0"/>
              </a:rPr>
              <a:t>－</a:t>
            </a:r>
            <a:r>
              <a:rPr lang="en-US" altLang="zh-CN" b="1" kern="100" baseline="30000" dirty="0">
                <a:latin typeface="Times New Roman" panose="02020603050405020304" pitchFamily="18" charset="0"/>
              </a:rPr>
              <a:t>9</a:t>
            </a:r>
            <a:r>
              <a:rPr lang="en-US" altLang="zh-CN" b="1" kern="100" dirty="0">
                <a:latin typeface="Times New Roman" panose="02020603050405020304" pitchFamily="18" charset="0"/>
              </a:rPr>
              <a:t> m)</a:t>
            </a:r>
            <a:r>
              <a:rPr lang="zh-CN" altLang="zh-CN" b="1" kern="100" dirty="0">
                <a:latin typeface="Times New Roman" panose="02020603050405020304" pitchFamily="18" charset="0"/>
              </a:rPr>
              <a:t>的可见光，每秒至少有</a:t>
            </a:r>
            <a:r>
              <a:rPr lang="en-US" altLang="zh-CN" b="1" kern="100" dirty="0">
                <a:latin typeface="Times New Roman" panose="02020603050405020304" pitchFamily="18" charset="0"/>
              </a:rPr>
              <a:t>5</a:t>
            </a:r>
            <a:r>
              <a:rPr lang="zh-CN" altLang="zh-CN" b="1" kern="100" dirty="0">
                <a:latin typeface="Times New Roman" panose="02020603050405020304" pitchFamily="18" charset="0"/>
              </a:rPr>
              <a:t>个这样的光子进入人眼才能引起视觉，人眼睛的瞳孔面积约为</a:t>
            </a:r>
            <a:r>
              <a:rPr lang="en-US" altLang="zh-CN" b="1" i="1" kern="100" dirty="0">
                <a:latin typeface="Times New Roman" panose="02020603050405020304" pitchFamily="18" charset="0"/>
              </a:rPr>
              <a:t>S</a:t>
            </a:r>
            <a:r>
              <a:rPr lang="en-US" altLang="zh-CN" b="1" kern="100" baseline="-25000" dirty="0">
                <a:latin typeface="Times New Roman" panose="02020603050405020304" pitchFamily="18" charset="0"/>
              </a:rPr>
              <a:t>0</a:t>
            </a:r>
            <a:r>
              <a:rPr lang="zh-CN" altLang="zh-CN" b="1" kern="100" dirty="0">
                <a:latin typeface="Times New Roman" panose="02020603050405020304" pitchFamily="18" charset="0"/>
              </a:rPr>
              <a:t>＝</a:t>
            </a:r>
            <a:r>
              <a:rPr lang="en-US" altLang="zh-CN" b="1" kern="100" dirty="0">
                <a:latin typeface="Times New Roman" panose="02020603050405020304" pitchFamily="18" charset="0"/>
              </a:rPr>
              <a:t>10 mm</a:t>
            </a:r>
            <a:r>
              <a:rPr lang="en-US" altLang="zh-CN" b="1" kern="100" baseline="30000" dirty="0">
                <a:latin typeface="Times New Roman" panose="02020603050405020304" pitchFamily="18" charset="0"/>
              </a:rPr>
              <a:t>2</a:t>
            </a:r>
            <a:r>
              <a:rPr lang="zh-CN" altLang="zh-CN" b="1" kern="100" dirty="0">
                <a:latin typeface="Times New Roman" panose="02020603050405020304" pitchFamily="18" charset="0"/>
              </a:rPr>
              <a:t>，则人眼能看到的最远的与太阳相同的恒星与地球的距离</a:t>
            </a:r>
            <a:r>
              <a:rPr lang="en-US" altLang="zh-CN" b="1" i="1" kern="100" dirty="0">
                <a:latin typeface="Times New Roman" panose="02020603050405020304" pitchFamily="18" charset="0"/>
              </a:rPr>
              <a:t>R</a:t>
            </a:r>
            <a:r>
              <a:rPr lang="zh-CN" altLang="zh-CN" b="1" kern="100" dirty="0">
                <a:latin typeface="Times New Roman" panose="02020603050405020304" pitchFamily="18" charset="0"/>
              </a:rPr>
              <a:t>与日地距离</a:t>
            </a:r>
            <a:r>
              <a:rPr lang="en-US" altLang="zh-CN" b="1" i="1" kern="100" dirty="0">
                <a:latin typeface="Times New Roman" panose="02020603050405020304" pitchFamily="18" charset="0"/>
              </a:rPr>
              <a:t>r</a:t>
            </a:r>
            <a:r>
              <a:rPr lang="zh-CN" altLang="zh-CN" b="1" kern="100" dirty="0">
                <a:latin typeface="Times New Roman" panose="02020603050405020304" pitchFamily="18" charset="0"/>
              </a:rPr>
              <a:t>的比值约为</a:t>
            </a:r>
            <a:r>
              <a:rPr lang="en-US" altLang="zh-CN" b="1" kern="100" dirty="0">
                <a:latin typeface="Times New Roman" panose="02020603050405020304" pitchFamily="18" charset="0"/>
              </a:rPr>
              <a:t>(</a:t>
            </a:r>
            <a:r>
              <a:rPr lang="zh-CN" altLang="zh-CN" b="1" kern="100" dirty="0">
                <a:latin typeface="Times New Roman" panose="02020603050405020304" pitchFamily="18" charset="0"/>
              </a:rPr>
              <a:t>已知光速</a:t>
            </a:r>
            <a:r>
              <a:rPr lang="en-US" altLang="zh-CN" b="1" i="1" kern="100" dirty="0">
                <a:latin typeface="Times New Roman" panose="02020603050405020304" pitchFamily="18" charset="0"/>
              </a:rPr>
              <a:t>c</a:t>
            </a:r>
            <a:r>
              <a:rPr lang="zh-CN" altLang="zh-CN" b="1" kern="100" dirty="0">
                <a:latin typeface="Times New Roman" panose="02020603050405020304" pitchFamily="18" charset="0"/>
              </a:rPr>
              <a:t>＝</a:t>
            </a:r>
            <a:r>
              <a:rPr lang="en-US" altLang="zh-CN" b="1" kern="100" dirty="0">
                <a:latin typeface="Times New Roman" panose="02020603050405020304" pitchFamily="18" charset="0"/>
              </a:rPr>
              <a:t>3×10</a:t>
            </a:r>
            <a:r>
              <a:rPr lang="en-US" altLang="zh-CN" b="1" kern="100" baseline="30000" dirty="0">
                <a:latin typeface="Times New Roman" panose="02020603050405020304" pitchFamily="18" charset="0"/>
              </a:rPr>
              <a:t>8</a:t>
            </a:r>
            <a:r>
              <a:rPr lang="en-US" altLang="zh-CN" b="1" kern="100" dirty="0">
                <a:latin typeface="Times New Roman" panose="02020603050405020304" pitchFamily="18" charset="0"/>
              </a:rPr>
              <a:t> m/s</a:t>
            </a:r>
            <a:r>
              <a:rPr lang="zh-CN" altLang="zh-CN" b="1" kern="100" dirty="0">
                <a:latin typeface="Times New Roman" panose="02020603050405020304" pitchFamily="18" charset="0"/>
              </a:rPr>
              <a:t>，普朗克常量</a:t>
            </a:r>
            <a:r>
              <a:rPr lang="en-US" altLang="zh-CN" b="1" i="1" kern="100" dirty="0">
                <a:latin typeface="Times New Roman" panose="02020603050405020304" pitchFamily="18" charset="0"/>
              </a:rPr>
              <a:t>h</a:t>
            </a:r>
            <a:r>
              <a:rPr lang="zh-CN" altLang="zh-CN" b="1" kern="100" dirty="0">
                <a:latin typeface="Times New Roman" panose="02020603050405020304" pitchFamily="18" charset="0"/>
              </a:rPr>
              <a:t>＝</a:t>
            </a:r>
            <a:r>
              <a:rPr lang="en-US" altLang="zh-CN" b="1" kern="100" dirty="0">
                <a:latin typeface="Times New Roman" panose="02020603050405020304" pitchFamily="18" charset="0"/>
              </a:rPr>
              <a:t>6.63×10</a:t>
            </a:r>
            <a:r>
              <a:rPr lang="zh-CN" altLang="zh-CN" b="1" kern="100" baseline="30000" dirty="0">
                <a:latin typeface="Times New Roman" panose="02020603050405020304" pitchFamily="18" charset="0"/>
              </a:rPr>
              <a:t>－</a:t>
            </a:r>
            <a:r>
              <a:rPr lang="en-US" altLang="zh-CN" b="1" kern="100" baseline="30000" dirty="0">
                <a:latin typeface="Times New Roman" panose="02020603050405020304" pitchFamily="18" charset="0"/>
              </a:rPr>
              <a:t>34</a:t>
            </a:r>
            <a:r>
              <a:rPr lang="en-US" altLang="zh-CN" b="1" kern="100" dirty="0">
                <a:latin typeface="Times New Roman" panose="02020603050405020304" pitchFamily="18" charset="0"/>
              </a:rPr>
              <a:t> J·s</a:t>
            </a:r>
            <a:r>
              <a:rPr lang="en-US" altLang="zh-CN" b="1" kern="100" dirty="0" smtClean="0">
                <a:latin typeface="Times New Roman" panose="02020603050405020304" pitchFamily="18" charset="0"/>
              </a:rPr>
              <a:t>)				(</a:t>
            </a:r>
            <a:r>
              <a:rPr lang="zh-CN" altLang="zh-CN" b="1" kern="100" dirty="0">
                <a:latin typeface="Times New Roman" panose="02020603050405020304" pitchFamily="18" charset="0"/>
              </a:rPr>
              <a:t>　　</a:t>
            </a:r>
            <a:r>
              <a:rPr lang="en-US" altLang="zh-CN" b="1" kern="100" dirty="0">
                <a:latin typeface="Times New Roman" panose="02020603050405020304" pitchFamily="18" charset="0"/>
              </a:rPr>
              <a:t>)</a:t>
            </a:r>
            <a:endParaRPr lang="zh-CN" altLang="zh-CN" sz="1050" kern="100" dirty="0">
              <a:latin typeface="Times New Roman" panose="02020603050405020304" pitchFamily="18" charset="0"/>
            </a:endParaRPr>
          </a:p>
          <a:p>
            <a:pPr marL="452438" indent="0" algn="just">
              <a:lnSpc>
                <a:spcPct val="130000"/>
              </a:lnSpc>
              <a:tabLst>
                <a:tab pos="2700655" algn="l"/>
                <a:tab pos="5581015" algn="l"/>
              </a:tabLst>
            </a:pPr>
            <a:r>
              <a:rPr lang="en-US" altLang="zh-CN" b="1" kern="100" dirty="0">
                <a:latin typeface="Times New Roman" panose="02020603050405020304" pitchFamily="18" charset="0"/>
              </a:rPr>
              <a:t>A</a:t>
            </a:r>
            <a:r>
              <a:rPr lang="zh-CN" altLang="zh-CN" b="1" kern="100" dirty="0">
                <a:latin typeface="Times New Roman" panose="02020603050405020304" pitchFamily="18" charset="0"/>
              </a:rPr>
              <a:t>．</a:t>
            </a:r>
            <a:r>
              <a:rPr lang="en-US" altLang="zh-CN" b="1" kern="100" dirty="0">
                <a:latin typeface="Times New Roman" panose="02020603050405020304" pitchFamily="18" charset="0"/>
              </a:rPr>
              <a:t>9×10</a:t>
            </a:r>
            <a:r>
              <a:rPr lang="en-US" altLang="zh-CN" b="1" kern="100" baseline="30000" dirty="0">
                <a:latin typeface="Times New Roman" panose="02020603050405020304" pitchFamily="18" charset="0"/>
              </a:rPr>
              <a:t>4</a:t>
            </a:r>
            <a:r>
              <a:rPr lang="zh-CN" altLang="zh-CN" b="1" kern="100" dirty="0">
                <a:latin typeface="Times New Roman" panose="02020603050405020304" pitchFamily="18" charset="0"/>
              </a:rPr>
              <a:t>　　　　　　　　　</a:t>
            </a:r>
            <a:r>
              <a:rPr lang="en-US" altLang="zh-CN" b="1" kern="100" dirty="0">
                <a:latin typeface="Times New Roman" panose="02020603050405020304" pitchFamily="18" charset="0"/>
              </a:rPr>
              <a:t>	B</a:t>
            </a:r>
            <a:r>
              <a:rPr lang="zh-CN" altLang="zh-CN" b="1" kern="100" dirty="0">
                <a:latin typeface="Times New Roman" panose="02020603050405020304" pitchFamily="18" charset="0"/>
              </a:rPr>
              <a:t>．</a:t>
            </a:r>
            <a:r>
              <a:rPr lang="en-US" altLang="zh-CN" b="1" kern="100" dirty="0">
                <a:latin typeface="Times New Roman" panose="02020603050405020304" pitchFamily="18" charset="0"/>
              </a:rPr>
              <a:t>9×10</a:t>
            </a:r>
            <a:r>
              <a:rPr lang="en-US" altLang="zh-CN" b="1" kern="100" baseline="30000" dirty="0">
                <a:latin typeface="Times New Roman" panose="02020603050405020304" pitchFamily="18" charset="0"/>
              </a:rPr>
              <a:t>7</a:t>
            </a:r>
            <a:endParaRPr lang="zh-CN" altLang="zh-CN" sz="1050" kern="100" dirty="0">
              <a:latin typeface="Times New Roman" panose="02020603050405020304" pitchFamily="18" charset="0"/>
            </a:endParaRPr>
          </a:p>
          <a:p>
            <a:pPr marL="452438" indent="0" algn="just">
              <a:lnSpc>
                <a:spcPct val="130000"/>
              </a:lnSpc>
              <a:tabLst>
                <a:tab pos="2700655" algn="l"/>
                <a:tab pos="5581015" algn="l"/>
              </a:tabLst>
            </a:pPr>
            <a:r>
              <a:rPr lang="en-US" altLang="zh-CN" b="1" kern="100" dirty="0">
                <a:latin typeface="Times New Roman" panose="02020603050405020304" pitchFamily="18" charset="0"/>
              </a:rPr>
              <a:t>C</a:t>
            </a:r>
            <a:r>
              <a:rPr lang="zh-CN" altLang="zh-CN" b="1" kern="100" dirty="0">
                <a:latin typeface="Times New Roman" panose="02020603050405020304" pitchFamily="18" charset="0"/>
              </a:rPr>
              <a:t>．</a:t>
            </a:r>
            <a:r>
              <a:rPr lang="en-US" altLang="zh-CN" b="1" kern="100" dirty="0">
                <a:latin typeface="Times New Roman" panose="02020603050405020304" pitchFamily="18" charset="0"/>
              </a:rPr>
              <a:t>9×10</a:t>
            </a:r>
            <a:r>
              <a:rPr lang="en-US" altLang="zh-CN" b="1" kern="100" baseline="30000" dirty="0">
                <a:latin typeface="Times New Roman" panose="02020603050405020304" pitchFamily="18" charset="0"/>
              </a:rPr>
              <a:t>10</a:t>
            </a:r>
            <a:r>
              <a:rPr lang="en-US" altLang="zh-CN" b="1" kern="100" dirty="0">
                <a:latin typeface="Times New Roman" panose="02020603050405020304" pitchFamily="18" charset="0"/>
              </a:rPr>
              <a:t>  		D</a:t>
            </a:r>
            <a:r>
              <a:rPr lang="zh-CN" altLang="zh-CN" b="1" kern="100" dirty="0">
                <a:latin typeface="Times New Roman" panose="02020603050405020304" pitchFamily="18" charset="0"/>
              </a:rPr>
              <a:t>．</a:t>
            </a:r>
            <a:r>
              <a:rPr lang="en-US" altLang="zh-CN" b="1" kern="100" dirty="0">
                <a:latin typeface="Times New Roman" panose="02020603050405020304" pitchFamily="18" charset="0"/>
              </a:rPr>
              <a:t>9×10</a:t>
            </a:r>
            <a:r>
              <a:rPr lang="en-US" altLang="zh-CN" b="1" kern="100" baseline="30000" dirty="0">
                <a:latin typeface="Times New Roman" panose="02020603050405020304" pitchFamily="18" charset="0"/>
              </a:rPr>
              <a:t>14</a:t>
            </a:r>
            <a:endParaRPr lang="zh-CN" altLang="zh-CN" sz="1050" kern="100" dirty="0">
              <a:latin typeface="Times New Roman" panose="02020603050405020304" pitchFamily="18" charset="0"/>
            </a:endParaRPr>
          </a:p>
          <a:p>
            <a:pPr marL="452438" indent="0">
              <a:lnSpc>
                <a:spcPct val="130000"/>
              </a:lnSpc>
            </a:pPr>
            <a:endParaRPr lang="zh-CN" altLang="en-US" dirty="0">
              <a:latin typeface="Times New Roman" panose="02020603050405020304" pitchFamily="18" charset="0"/>
            </a:endParaRPr>
          </a:p>
        </p:txBody>
      </p:sp>
      <p:graphicFrame>
        <p:nvGraphicFramePr>
          <p:cNvPr id="3" name="对象 2"/>
          <p:cNvGraphicFramePr>
            <a:graphicFrameLocks noChangeAspect="1"/>
          </p:cNvGraphicFramePr>
          <p:nvPr>
            <p:extLst>
              <p:ext uri="{D42A27DB-BD31-4B8C-83A1-F6EECF244321}">
                <p14:modId xmlns:p14="http://schemas.microsoft.com/office/powerpoint/2010/main" val="2166259414"/>
              </p:ext>
            </p:extLst>
          </p:nvPr>
        </p:nvGraphicFramePr>
        <p:xfrm>
          <a:off x="624979" y="4702200"/>
          <a:ext cx="10299700" cy="1535112"/>
        </p:xfrm>
        <a:graphic>
          <a:graphicData uri="http://schemas.openxmlformats.org/presentationml/2006/ole">
            <mc:AlternateContent xmlns:mc="http://schemas.openxmlformats.org/markup-compatibility/2006">
              <mc:Choice xmlns:v="urn:schemas-microsoft-com:vml" Requires="v">
                <p:oleObj spid="_x0000_s20497" name="文档" r:id="rId3" imgW="10414568" imgH="1544472" progId="Word.Document.12">
                  <p:embed/>
                </p:oleObj>
              </mc:Choice>
              <mc:Fallback>
                <p:oleObj name="文档" r:id="rId3" imgW="10414568" imgH="1544472" progId="Word.Document.12">
                  <p:embed/>
                  <p:pic>
                    <p:nvPicPr>
                      <p:cNvPr id="0" name=""/>
                      <p:cNvPicPr/>
                      <p:nvPr/>
                    </p:nvPicPr>
                    <p:blipFill>
                      <a:blip r:embed="rId4"/>
                      <a:stretch>
                        <a:fillRect/>
                      </a:stretch>
                    </p:blipFill>
                    <p:spPr>
                      <a:xfrm>
                        <a:off x="624979" y="4702200"/>
                        <a:ext cx="10299700" cy="1535112"/>
                      </a:xfrm>
                      <a:prstGeom prst="rect">
                        <a:avLst/>
                      </a:prstGeom>
                    </p:spPr>
                  </p:pic>
                </p:oleObj>
              </mc:Fallback>
            </mc:AlternateContent>
          </a:graphicData>
        </a:graphic>
      </p:graphicFrame>
      <p:sp>
        <p:nvSpPr>
          <p:cNvPr id="5" name="矩形 4"/>
          <p:cNvSpPr/>
          <p:nvPr/>
        </p:nvSpPr>
        <p:spPr>
          <a:xfrm>
            <a:off x="603133" y="6207695"/>
            <a:ext cx="1317990"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rPr>
              <a:t>B</a:t>
            </a:r>
            <a:endParaRPr lang="zh-CN" altLang="en-US" sz="2400"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1412776"/>
            <a:ext cx="11521280" cy="4392488"/>
          </a:xfrm>
        </p:spPr>
        <p:txBody>
          <a:bodyPr>
            <a:normAutofit/>
          </a:bodyPr>
          <a:lstStyle/>
          <a:p>
            <a:pPr indent="612140" algn="just"/>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ea typeface="隶书"/>
                <a:cs typeface="Courier New"/>
              </a:rPr>
              <a:t>(2024•</a:t>
            </a:r>
            <a:r>
              <a:rPr lang="zh-CN" altLang="en-US" b="1" kern="100" dirty="0">
                <a:latin typeface="Times New Roman"/>
                <a:ea typeface="隶书"/>
                <a:cs typeface="Courier New"/>
              </a:rPr>
              <a:t>黑龙江、吉林、辽宁高考</a:t>
            </a:r>
            <a:r>
              <a:rPr lang="en-US" altLang="zh-CN" b="1" kern="100" dirty="0" smtClean="0">
                <a:latin typeface="Times New Roman"/>
                <a:ea typeface="隶书"/>
                <a:cs typeface="Courier New"/>
              </a:rPr>
              <a:t>)</a:t>
            </a:r>
            <a:r>
              <a:rPr lang="en-US" altLang="zh-CN" b="1" kern="100" dirty="0" smtClean="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en-US" altLang="zh-CN" b="1" kern="100" dirty="0">
                <a:latin typeface="Times New Roman"/>
                <a:cs typeface="Courier New"/>
              </a:rPr>
              <a:t>X</a:t>
            </a:r>
            <a:r>
              <a:rPr lang="zh-CN" altLang="zh-CN" b="1" kern="100" dirty="0">
                <a:latin typeface="Times New Roman"/>
                <a:cs typeface="Times New Roman"/>
              </a:rPr>
              <a:t>射线光电子能谱仪是利用</a:t>
            </a:r>
            <a:r>
              <a:rPr lang="en-US" altLang="zh-CN" b="1" kern="100" dirty="0">
                <a:latin typeface="Times New Roman"/>
                <a:cs typeface="Courier New"/>
              </a:rPr>
              <a:t>X</a:t>
            </a:r>
            <a:r>
              <a:rPr lang="zh-CN" altLang="zh-CN" b="1" kern="100" dirty="0">
                <a:latin typeface="Times New Roman"/>
                <a:cs typeface="Times New Roman"/>
              </a:rPr>
              <a:t>光照射材料表面激发出光电子，并对光电子进行分析的科研仪器。用某一频率的</a:t>
            </a:r>
            <a:r>
              <a:rPr lang="en-US" altLang="zh-CN" b="1" kern="100" dirty="0">
                <a:latin typeface="Times New Roman"/>
                <a:cs typeface="Courier New"/>
              </a:rPr>
              <a:t>X</a:t>
            </a:r>
            <a:r>
              <a:rPr lang="zh-CN" altLang="zh-CN" b="1" kern="100" dirty="0">
                <a:latin typeface="Times New Roman"/>
                <a:cs typeface="Times New Roman"/>
              </a:rPr>
              <a:t>光照射某种金属表面，逸出了光电子，若增加此</a:t>
            </a:r>
            <a:r>
              <a:rPr lang="en-US" altLang="zh-CN" b="1" kern="100" dirty="0">
                <a:latin typeface="Times New Roman"/>
                <a:cs typeface="Courier New"/>
              </a:rPr>
              <a:t>X</a:t>
            </a:r>
            <a:r>
              <a:rPr lang="zh-CN" altLang="zh-CN" b="1" kern="100" dirty="0">
                <a:latin typeface="Times New Roman"/>
                <a:cs typeface="Times New Roman"/>
              </a:rPr>
              <a:t>光的强度，则</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r>
              <a:rPr lang="en-US" altLang="zh-CN" b="1" kern="100" dirty="0">
                <a:latin typeface="Times New Roman"/>
                <a:cs typeface="Courier New"/>
              </a:rPr>
              <a:t>A</a:t>
            </a:r>
            <a:r>
              <a:rPr lang="zh-CN" altLang="zh-CN" b="1" kern="100" dirty="0">
                <a:latin typeface="Times New Roman"/>
                <a:cs typeface="Times New Roman"/>
              </a:rPr>
              <a:t>．该金属的逸出功增大</a:t>
            </a:r>
            <a:endParaRPr lang="zh-CN" altLang="zh-CN" sz="1050" kern="100" dirty="0">
              <a:cs typeface="Courier New"/>
            </a:endParaRPr>
          </a:p>
          <a:p>
            <a:pPr indent="612140" algn="just"/>
            <a:r>
              <a:rPr lang="en-US" altLang="zh-CN" b="1" kern="100" dirty="0">
                <a:latin typeface="Times New Roman"/>
                <a:cs typeface="Courier New"/>
              </a:rPr>
              <a:t>B</a:t>
            </a:r>
            <a:r>
              <a:rPr lang="zh-CN" altLang="zh-CN" b="1" kern="100" dirty="0">
                <a:latin typeface="Times New Roman"/>
                <a:cs typeface="Times New Roman"/>
              </a:rPr>
              <a:t>．</a:t>
            </a:r>
            <a:r>
              <a:rPr lang="en-US" altLang="zh-CN" b="1" kern="100" dirty="0">
                <a:latin typeface="Times New Roman"/>
                <a:cs typeface="Courier New"/>
              </a:rPr>
              <a:t>X</a:t>
            </a:r>
            <a:r>
              <a:rPr lang="zh-CN" altLang="zh-CN" b="1" kern="100" dirty="0">
                <a:latin typeface="Times New Roman"/>
                <a:cs typeface="Times New Roman"/>
              </a:rPr>
              <a:t>光的光子能量不变</a:t>
            </a:r>
            <a:endParaRPr lang="zh-CN" altLang="zh-CN" sz="1050" kern="100" dirty="0">
              <a:cs typeface="Courier New"/>
            </a:endParaRPr>
          </a:p>
          <a:p>
            <a:pPr indent="612140" algn="just"/>
            <a:r>
              <a:rPr lang="en-US" altLang="zh-CN" b="1" kern="100" dirty="0">
                <a:latin typeface="Times New Roman"/>
                <a:cs typeface="Courier New"/>
              </a:rPr>
              <a:t>C</a:t>
            </a:r>
            <a:r>
              <a:rPr lang="zh-CN" altLang="zh-CN" b="1" kern="100" dirty="0">
                <a:latin typeface="Times New Roman"/>
                <a:cs typeface="Times New Roman"/>
              </a:rPr>
              <a:t>．逸出的光电子最大初动能增大</a:t>
            </a:r>
            <a:endParaRPr lang="zh-CN" altLang="zh-CN" sz="1050" kern="100" dirty="0">
              <a:cs typeface="Courier New"/>
            </a:endParaRPr>
          </a:p>
          <a:p>
            <a:pPr indent="612140" algn="just"/>
            <a:r>
              <a:rPr lang="en-US" altLang="zh-CN" b="1" kern="100" dirty="0">
                <a:latin typeface="Times New Roman"/>
                <a:cs typeface="Courier New"/>
              </a:rPr>
              <a:t>D</a:t>
            </a:r>
            <a:r>
              <a:rPr lang="zh-CN" altLang="zh-CN" b="1" kern="100" dirty="0">
                <a:latin typeface="Times New Roman"/>
                <a:cs typeface="Times New Roman"/>
              </a:rPr>
              <a:t>．单位时间逸出的光电子数增多</a:t>
            </a:r>
            <a:endParaRPr lang="zh-CN" altLang="zh-CN" sz="1050" kern="100" dirty="0">
              <a:cs typeface="Courier New"/>
            </a:endParaRPr>
          </a:p>
          <a:p>
            <a:pPr marL="452438" indent="0"/>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624979" y="1628800"/>
            <a:ext cx="10975658" cy="3816424"/>
          </a:xfrm>
        </p:spPr>
        <p:txBody>
          <a:bodyPr/>
          <a:lstStyle/>
          <a:p>
            <a:pPr indent="612140" algn="just"/>
            <a:r>
              <a:rPr lang="zh-CN" altLang="zh-CN" b="1" kern="100" dirty="0">
                <a:solidFill>
                  <a:srgbClr val="FF0000"/>
                </a:solidFill>
                <a:latin typeface="Times New Roman"/>
                <a:ea typeface="黑体"/>
                <a:cs typeface="Times New Roman"/>
              </a:rPr>
              <a:t>解析：</a:t>
            </a:r>
            <a:r>
              <a:rPr lang="zh-CN" altLang="zh-CN" b="1" kern="100" dirty="0">
                <a:latin typeface="Times New Roman"/>
                <a:ea typeface="楷体_GB2312"/>
                <a:cs typeface="Times New Roman"/>
              </a:rPr>
              <a:t>金属的逸出功是金属本身的特性，与照射光的强度无关，</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错误；根据</a:t>
            </a:r>
            <a:r>
              <a:rPr lang="en-US" altLang="zh-CN" b="1" i="1" kern="100" dirty="0">
                <a:latin typeface="Times New Roman"/>
                <a:ea typeface="楷体_GB2312"/>
                <a:cs typeface="Courier New"/>
              </a:rPr>
              <a:t>ε</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hν</a:t>
            </a:r>
            <a:r>
              <a:rPr lang="zh-CN" altLang="zh-CN" b="1" kern="100" dirty="0">
                <a:latin typeface="Times New Roman"/>
                <a:ea typeface="楷体_GB2312"/>
                <a:cs typeface="Times New Roman"/>
              </a:rPr>
              <a:t>可知，</a:t>
            </a:r>
            <a:r>
              <a:rPr lang="en-US" altLang="zh-CN" b="1" kern="100" dirty="0">
                <a:latin typeface="Times New Roman"/>
                <a:ea typeface="楷体_GB2312"/>
                <a:cs typeface="Courier New"/>
              </a:rPr>
              <a:t>X</a:t>
            </a:r>
            <a:r>
              <a:rPr lang="zh-CN" altLang="zh-CN" b="1" kern="100" dirty="0">
                <a:latin typeface="Times New Roman"/>
                <a:ea typeface="楷体_GB2312"/>
                <a:cs typeface="Times New Roman"/>
              </a:rPr>
              <a:t>光的光子能量与其强度无关，</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正确；根据爱因斯坦光电效应方程</a:t>
            </a:r>
            <a:r>
              <a:rPr lang="en-US" altLang="zh-CN" b="1" i="1" kern="100" dirty="0">
                <a:latin typeface="Times New Roman"/>
                <a:ea typeface="楷体_GB2312"/>
                <a:cs typeface="Courier New"/>
              </a:rPr>
              <a:t>E</a:t>
            </a:r>
            <a:r>
              <a:rPr lang="en-US" altLang="zh-CN" b="1" kern="100" baseline="-25000" dirty="0">
                <a:latin typeface="Times New Roman"/>
                <a:ea typeface="楷体_GB2312"/>
                <a:cs typeface="Courier New"/>
              </a:rPr>
              <a:t>k</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hν</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W</a:t>
            </a:r>
            <a:r>
              <a:rPr lang="en-US" altLang="zh-CN" b="1" kern="100" baseline="-25000" dirty="0">
                <a:latin typeface="Times New Roman"/>
                <a:ea typeface="楷体_GB2312"/>
                <a:cs typeface="Courier New"/>
              </a:rPr>
              <a:t>0</a:t>
            </a:r>
            <a:r>
              <a:rPr lang="zh-CN" altLang="zh-CN" b="1" kern="100" dirty="0">
                <a:latin typeface="Times New Roman"/>
                <a:ea typeface="楷体_GB2312"/>
                <a:cs typeface="Times New Roman"/>
              </a:rPr>
              <a:t>，结合以上分析可知，逸出的光电子最大初动能与照射光的强度无关，</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错误；若增加此</a:t>
            </a:r>
            <a:r>
              <a:rPr lang="en-US" altLang="zh-CN" b="1" kern="100" dirty="0">
                <a:latin typeface="Times New Roman"/>
                <a:ea typeface="楷体_GB2312"/>
                <a:cs typeface="Courier New"/>
              </a:rPr>
              <a:t>X</a:t>
            </a:r>
            <a:r>
              <a:rPr lang="zh-CN" altLang="zh-CN" b="1" kern="100" dirty="0">
                <a:latin typeface="Times New Roman"/>
                <a:ea typeface="楷体_GB2312"/>
                <a:cs typeface="Times New Roman"/>
              </a:rPr>
              <a:t>光的强度，则单位时间入射到金属表面的光子数增多，单位时间逸出的光电子数增多，</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endParaRPr lang="zh-CN" altLang="zh-CN" sz="1050" kern="100" dirty="0">
              <a:cs typeface="Courier New"/>
            </a:endParaRPr>
          </a:p>
          <a:p>
            <a:pPr indent="612140" algn="just">
              <a:tabLst>
                <a:tab pos="270065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BD</a:t>
            </a:r>
            <a:r>
              <a:rPr lang="zh-CN" altLang="zh-CN" b="1" kern="100" dirty="0">
                <a:latin typeface="Times New Roman"/>
                <a:ea typeface="楷体_GB2312"/>
                <a:cs typeface="Times New Roman"/>
              </a:rPr>
              <a:t>　</a:t>
            </a:r>
            <a:endParaRPr lang="zh-CN" altLang="zh-CN" sz="1050" kern="100" dirty="0">
              <a:cs typeface="Courier New"/>
            </a:endParaRPr>
          </a:p>
          <a:p>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down)">
                                      <p:cBhvr>
                                        <p:cTn id="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课时跟踪检测</a:t>
            </a: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课时</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跟踪</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检测（</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十二</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343377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79398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620688"/>
            <a:ext cx="10975658" cy="5616626"/>
          </a:xfrm>
        </p:spPr>
        <p:txBody>
          <a:bodyPr>
            <a:normAutofit/>
          </a:bodyPr>
          <a:lstStyle/>
          <a:p>
            <a:pPr marL="452438" indent="-452438" algn="just">
              <a:tabLst>
                <a:tab pos="2700655" algn="l"/>
                <a:tab pos="5581015" algn="l"/>
              </a:tabLst>
            </a:pPr>
            <a:r>
              <a:rPr lang="en-US" altLang="zh-CN" b="1" kern="100" dirty="0">
                <a:latin typeface="Times New Roman"/>
                <a:cs typeface="Courier New"/>
              </a:rPr>
              <a:t>3</a:t>
            </a:r>
            <a:r>
              <a:rPr lang="zh-CN" altLang="zh-CN" b="1" kern="100" dirty="0">
                <a:latin typeface="Times New Roman"/>
                <a:cs typeface="Times New Roman"/>
              </a:rPr>
              <a:t>．选一选</a:t>
            </a:r>
            <a:endParaRPr lang="zh-CN" altLang="zh-CN" sz="1050" kern="100" dirty="0">
              <a:cs typeface="Courier New"/>
            </a:endParaRPr>
          </a:p>
          <a:p>
            <a:pPr marL="452438" indent="0" algn="just">
              <a:tabLst>
                <a:tab pos="2700655" algn="l"/>
                <a:tab pos="5581015" algn="l"/>
              </a:tabLst>
            </a:pPr>
            <a:r>
              <a:rPr lang="zh-CN" altLang="zh-CN" b="1" kern="100" dirty="0">
                <a:latin typeface="Times New Roman"/>
                <a:cs typeface="Times New Roman"/>
              </a:rPr>
              <a:t>当用一束紫外线照射锌板时，发生了光电效应，这</a:t>
            </a:r>
            <a:r>
              <a:rPr lang="zh-CN" altLang="zh-CN" b="1" kern="100" dirty="0" smtClean="0">
                <a:latin typeface="Times New Roman"/>
                <a:cs typeface="Times New Roman"/>
              </a:rPr>
              <a:t>时</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A</a:t>
            </a:r>
            <a:r>
              <a:rPr lang="zh-CN" altLang="zh-CN" b="1" kern="100" dirty="0">
                <a:latin typeface="Times New Roman"/>
                <a:cs typeface="Times New Roman"/>
              </a:rPr>
              <a:t>．锌板带负电</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B</a:t>
            </a:r>
            <a:r>
              <a:rPr lang="zh-CN" altLang="zh-CN" b="1" kern="100" dirty="0">
                <a:latin typeface="Times New Roman"/>
                <a:cs typeface="Times New Roman"/>
              </a:rPr>
              <a:t>．有正离子从锌板逸出</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C</a:t>
            </a:r>
            <a:r>
              <a:rPr lang="zh-CN" altLang="zh-CN" b="1" kern="100" dirty="0">
                <a:latin typeface="Times New Roman"/>
                <a:cs typeface="Times New Roman"/>
              </a:rPr>
              <a:t>．有电子从锌板逸出</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D</a:t>
            </a:r>
            <a:r>
              <a:rPr lang="zh-CN" altLang="zh-CN" b="1" kern="100" dirty="0">
                <a:latin typeface="Times New Roman"/>
                <a:cs typeface="Times New Roman"/>
              </a:rPr>
              <a:t>．锌板会吸附空气中的正离子</a:t>
            </a:r>
            <a:endParaRPr lang="zh-CN" altLang="zh-CN" sz="1050" kern="100" dirty="0">
              <a:cs typeface="Courier New"/>
            </a:endParaRPr>
          </a:p>
          <a:p>
            <a:pPr marL="452438" indent="0" algn="just">
              <a:tabLst>
                <a:tab pos="2700655" algn="l"/>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锌</a:t>
            </a:r>
            <a:r>
              <a:rPr lang="zh-CN" altLang="zh-CN" b="1" kern="100" dirty="0">
                <a:latin typeface="Times New Roman"/>
                <a:ea typeface="楷体_GB2312"/>
                <a:cs typeface="Times New Roman"/>
              </a:rPr>
              <a:t>板在紫外线的照射下发生了光电效应，锌板上有电子逸出，所以锌板带正电，</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a:p>
            <a:pPr marL="452438"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193675"/>
            <a:ext cx="11089232" cy="5544618"/>
          </a:xfrm>
        </p:spPr>
        <p:txBody>
          <a:bodyPr>
            <a:normAutofit/>
          </a:bodyPr>
          <a:lstStyle/>
          <a:p>
            <a:pPr marL="360363" indent="-360363" algn="just">
              <a:tabLst>
                <a:tab pos="2700655" algn="l"/>
                <a:tab pos="5581015" algn="l"/>
              </a:tabLst>
            </a:pPr>
            <a:r>
              <a:rPr lang="zh-CN" altLang="zh-CN" b="1" kern="100" dirty="0" smtClean="0">
                <a:solidFill>
                  <a:schemeClr val="accent2">
                    <a:lumMod val="50000"/>
                  </a:schemeClr>
                </a:solidFill>
                <a:latin typeface="Times New Roman"/>
                <a:ea typeface="黑体"/>
                <a:cs typeface="Times New Roman"/>
              </a:rPr>
              <a:t>二、光电效应方程及其意义</a:t>
            </a:r>
            <a:endParaRPr lang="zh-CN" altLang="zh-CN" sz="1050" kern="100" dirty="0" smtClean="0">
              <a:solidFill>
                <a:schemeClr val="accent2">
                  <a:lumMod val="50000"/>
                </a:schemeClr>
              </a:solidFill>
              <a:cs typeface="Courier New"/>
            </a:endParaRPr>
          </a:p>
          <a:p>
            <a:pPr marL="360363" indent="-360363" algn="just">
              <a:tabLst>
                <a:tab pos="2700655" algn="l"/>
                <a:tab pos="5581015" algn="l"/>
              </a:tabLst>
            </a:pPr>
            <a:r>
              <a:rPr lang="en-US" altLang="zh-CN" b="1" kern="100" dirty="0" smtClean="0">
                <a:latin typeface="Times New Roman"/>
                <a:cs typeface="Courier New"/>
              </a:rPr>
              <a:t>1</a:t>
            </a:r>
            <a:r>
              <a:rPr lang="zh-CN" altLang="zh-CN" b="1" kern="100" dirty="0" smtClean="0">
                <a:latin typeface="Times New Roman"/>
                <a:cs typeface="Times New Roman"/>
              </a:rPr>
              <a:t>．填一填</a:t>
            </a:r>
            <a:endParaRPr lang="zh-CN" altLang="zh-CN" sz="1050" kern="100" dirty="0" smtClean="0">
              <a:cs typeface="Courier New"/>
            </a:endParaRPr>
          </a:p>
          <a:p>
            <a:pPr marL="360363" indent="-360363" algn="just">
              <a:tabLst>
                <a:tab pos="2700655" algn="l"/>
                <a:tab pos="5581015" algn="l"/>
              </a:tabLst>
            </a:pPr>
            <a:r>
              <a:rPr lang="en-US" altLang="zh-CN" b="1" kern="100" dirty="0" smtClean="0">
                <a:latin typeface="Times New Roman"/>
                <a:cs typeface="Courier New"/>
              </a:rPr>
              <a:t>(1)</a:t>
            </a:r>
            <a:r>
              <a:rPr lang="zh-CN" altLang="zh-CN" b="1" kern="100" dirty="0" smtClean="0">
                <a:latin typeface="Times New Roman"/>
                <a:cs typeface="Times New Roman"/>
              </a:rPr>
              <a:t>能量子假说：物体热辐射所发出的电磁波的能量是</a:t>
            </a:r>
            <a:r>
              <a:rPr lang="en-US" altLang="zh-CN" b="1" kern="100" dirty="0" smtClean="0">
                <a:latin typeface="Times New Roman"/>
                <a:cs typeface="Times New Roman"/>
              </a:rPr>
              <a:t>_______</a:t>
            </a:r>
            <a:r>
              <a:rPr lang="zh-CN" altLang="zh-CN" b="1" kern="100" dirty="0" smtClean="0">
                <a:latin typeface="Times New Roman"/>
                <a:cs typeface="Times New Roman"/>
              </a:rPr>
              <a:t>的，只能是</a:t>
            </a:r>
            <a:r>
              <a:rPr lang="en-US" altLang="zh-CN" b="1" kern="100" dirty="0" smtClean="0">
                <a:latin typeface="Times New Roman"/>
                <a:cs typeface="Times New Roman"/>
              </a:rPr>
              <a:t>___</a:t>
            </a:r>
            <a:r>
              <a:rPr lang="zh-CN" altLang="zh-CN" b="1" kern="100" dirty="0" smtClean="0">
                <a:latin typeface="Times New Roman"/>
                <a:cs typeface="Times New Roman"/>
              </a:rPr>
              <a:t>的整数倍。</a:t>
            </a:r>
            <a:endParaRPr lang="zh-CN" altLang="zh-CN" sz="1050" kern="100" dirty="0" smtClean="0">
              <a:cs typeface="Courier New"/>
            </a:endParaRPr>
          </a:p>
          <a:p>
            <a:pPr marL="360363" indent="-360363" algn="just">
              <a:tabLst>
                <a:tab pos="2700655" algn="l"/>
                <a:tab pos="5581015" algn="l"/>
              </a:tabLst>
            </a:pPr>
            <a:r>
              <a:rPr lang="en-US" altLang="zh-CN" b="1" kern="100" dirty="0" smtClean="0">
                <a:latin typeface="Times New Roman"/>
                <a:cs typeface="Courier New"/>
              </a:rPr>
              <a:t>(2)</a:t>
            </a:r>
            <a:r>
              <a:rPr lang="zh-CN" altLang="zh-CN" b="1" kern="100" dirty="0" smtClean="0">
                <a:latin typeface="Times New Roman"/>
                <a:cs typeface="Times New Roman"/>
              </a:rPr>
              <a:t>普朗克常量：</a:t>
            </a:r>
            <a:r>
              <a:rPr lang="en-US" altLang="zh-CN" b="1" i="1" kern="100" dirty="0" smtClean="0">
                <a:latin typeface="Times New Roman"/>
                <a:cs typeface="Courier New"/>
              </a:rPr>
              <a:t>h</a:t>
            </a:r>
            <a:r>
              <a:rPr lang="zh-CN" altLang="zh-CN" b="1" kern="100" dirty="0" smtClean="0">
                <a:latin typeface="Times New Roman"/>
                <a:cs typeface="Times New Roman"/>
              </a:rPr>
              <a:t>＝</a:t>
            </a:r>
            <a:r>
              <a:rPr lang="en-US" altLang="zh-CN" b="1" kern="100" dirty="0" smtClean="0">
                <a:latin typeface="Times New Roman"/>
                <a:cs typeface="Times New Roman"/>
              </a:rPr>
              <a:t>________________</a:t>
            </a:r>
            <a:r>
              <a:rPr lang="zh-CN" altLang="zh-CN" b="1" kern="100" dirty="0" smtClean="0">
                <a:latin typeface="Times New Roman"/>
                <a:cs typeface="Times New Roman"/>
              </a:rPr>
              <a:t>。</a:t>
            </a:r>
            <a:endParaRPr lang="zh-CN" altLang="zh-CN" sz="1050" kern="100" dirty="0" smtClean="0">
              <a:cs typeface="Courier New"/>
            </a:endParaRPr>
          </a:p>
          <a:p>
            <a:pPr marL="360363" indent="-360363" algn="just">
              <a:tabLst>
                <a:tab pos="2700655" algn="l"/>
                <a:tab pos="5581015" algn="l"/>
              </a:tabLst>
            </a:pPr>
            <a:r>
              <a:rPr lang="en-US" altLang="zh-CN" b="1" kern="100" dirty="0" smtClean="0">
                <a:latin typeface="Times New Roman"/>
                <a:cs typeface="Courier New"/>
              </a:rPr>
              <a:t>(3)</a:t>
            </a:r>
            <a:r>
              <a:rPr lang="zh-CN" altLang="zh-CN" b="1" kern="100" dirty="0" smtClean="0">
                <a:latin typeface="Times New Roman"/>
                <a:cs typeface="Times New Roman"/>
              </a:rPr>
              <a:t>量子化：物理量</a:t>
            </a:r>
            <a:r>
              <a:rPr lang="en-US" altLang="zh-CN" b="1" kern="100" dirty="0" smtClean="0">
                <a:latin typeface="Times New Roman"/>
                <a:cs typeface="Times New Roman"/>
              </a:rPr>
              <a:t>__________</a:t>
            </a:r>
            <a:r>
              <a:rPr lang="zh-CN" altLang="zh-CN" b="1" kern="100" dirty="0" smtClean="0">
                <a:latin typeface="Times New Roman"/>
                <a:cs typeface="Times New Roman"/>
              </a:rPr>
              <a:t>的现象。</a:t>
            </a:r>
            <a:endParaRPr lang="zh-CN" altLang="zh-CN" sz="1050" kern="100" dirty="0" smtClean="0">
              <a:cs typeface="Courier New"/>
            </a:endParaRPr>
          </a:p>
          <a:p>
            <a:pPr marL="360363" indent="-360363" algn="just">
              <a:tabLst>
                <a:tab pos="2700655" algn="l"/>
                <a:tab pos="5581015" algn="l"/>
              </a:tabLst>
            </a:pPr>
            <a:r>
              <a:rPr lang="en-US" altLang="zh-CN" b="1" kern="100" dirty="0" smtClean="0">
                <a:latin typeface="Times New Roman"/>
                <a:cs typeface="Courier New"/>
              </a:rPr>
              <a:t>(4)</a:t>
            </a:r>
            <a:r>
              <a:rPr lang="zh-CN" altLang="zh-CN" b="1" kern="100" dirty="0" smtClean="0">
                <a:latin typeface="Times New Roman"/>
                <a:cs typeface="Times New Roman"/>
              </a:rPr>
              <a:t>光量子：</a:t>
            </a:r>
            <a:r>
              <a:rPr lang="en-US" altLang="zh-CN" b="1" kern="100" dirty="0" smtClean="0">
                <a:latin typeface="Times New Roman"/>
                <a:cs typeface="Times New Roman"/>
              </a:rPr>
              <a:t>__________</a:t>
            </a:r>
            <a:r>
              <a:rPr lang="zh-CN" altLang="zh-CN" b="1" kern="100" dirty="0" smtClean="0">
                <a:latin typeface="Times New Roman"/>
                <a:cs typeface="Times New Roman"/>
              </a:rPr>
              <a:t>指出，光的能量不是连续的，而是一份一份的光量子，后来被称为</a:t>
            </a:r>
            <a:r>
              <a:rPr lang="en-US" altLang="zh-CN" b="1" kern="100" dirty="0" smtClean="0">
                <a:latin typeface="Times New Roman"/>
                <a:cs typeface="Times New Roman"/>
              </a:rPr>
              <a:t>______</a:t>
            </a:r>
            <a:r>
              <a:rPr lang="zh-CN" altLang="zh-CN" b="1" kern="100" dirty="0" smtClean="0">
                <a:latin typeface="Times New Roman"/>
                <a:cs typeface="Times New Roman"/>
              </a:rPr>
              <a:t>。一个光子的能量</a:t>
            </a:r>
            <a:r>
              <a:rPr lang="en-US" altLang="zh-CN" b="1" i="1" kern="100" dirty="0" smtClean="0">
                <a:latin typeface="Times New Roman"/>
                <a:cs typeface="Courier New"/>
              </a:rPr>
              <a:t>ε</a:t>
            </a:r>
            <a:r>
              <a:rPr lang="zh-CN" altLang="zh-CN" b="1" kern="100" dirty="0" smtClean="0">
                <a:latin typeface="Times New Roman"/>
                <a:cs typeface="Times New Roman"/>
              </a:rPr>
              <a:t>＝</a:t>
            </a:r>
            <a:r>
              <a:rPr lang="en-US" altLang="zh-CN" b="1" kern="100" dirty="0" smtClean="0">
                <a:latin typeface="Times New Roman"/>
                <a:cs typeface="Times New Roman"/>
              </a:rPr>
              <a:t>_____</a:t>
            </a:r>
            <a:r>
              <a:rPr lang="zh-CN" altLang="zh-CN" b="1" kern="100" dirty="0" smtClean="0">
                <a:latin typeface="Times New Roman"/>
                <a:cs typeface="Times New Roman"/>
              </a:rPr>
              <a:t>。</a:t>
            </a:r>
            <a:endParaRPr lang="zh-CN" altLang="zh-CN" sz="1050" kern="100" dirty="0" smtClean="0">
              <a:cs typeface="Courier New"/>
            </a:endParaRPr>
          </a:p>
          <a:p>
            <a:pPr marL="360363" indent="-360363"/>
            <a:endParaRPr lang="zh-CN" altLang="en-US" dirty="0"/>
          </a:p>
        </p:txBody>
      </p:sp>
      <p:sp>
        <p:nvSpPr>
          <p:cNvPr id="4" name="矩形 3"/>
          <p:cNvSpPr/>
          <p:nvPr/>
        </p:nvSpPr>
        <p:spPr>
          <a:xfrm>
            <a:off x="7753771" y="1532210"/>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不连续</a:t>
            </a:r>
            <a:endParaRPr lang="zh-CN" altLang="en-US" dirty="0"/>
          </a:p>
        </p:txBody>
      </p:sp>
      <p:sp>
        <p:nvSpPr>
          <p:cNvPr id="5" name="矩形 4"/>
          <p:cNvSpPr/>
          <p:nvPr/>
        </p:nvSpPr>
        <p:spPr>
          <a:xfrm>
            <a:off x="10490075" y="1532210"/>
            <a:ext cx="492443" cy="461665"/>
          </a:xfrm>
          <a:prstGeom prst="rect">
            <a:avLst/>
          </a:prstGeom>
        </p:spPr>
        <p:txBody>
          <a:bodyPr wrap="none">
            <a:spAutoFit/>
          </a:bodyPr>
          <a:lstStyle/>
          <a:p>
            <a:r>
              <a:rPr lang="en-US" altLang="zh-CN" sz="2400" b="1" i="1" kern="100" dirty="0">
                <a:solidFill>
                  <a:srgbClr val="FF0000"/>
                </a:solidFill>
                <a:latin typeface="Times New Roman"/>
                <a:cs typeface="Courier New"/>
              </a:rPr>
              <a:t>hν</a:t>
            </a:r>
            <a:endParaRPr lang="zh-CN" altLang="en-US" dirty="0">
              <a:solidFill>
                <a:srgbClr val="FF0000"/>
              </a:solidFill>
            </a:endParaRPr>
          </a:p>
        </p:txBody>
      </p:sp>
      <p:sp>
        <p:nvSpPr>
          <p:cNvPr id="6" name="矩形 5"/>
          <p:cNvSpPr/>
          <p:nvPr/>
        </p:nvSpPr>
        <p:spPr>
          <a:xfrm>
            <a:off x="3361283" y="2684338"/>
            <a:ext cx="2180405" cy="461665"/>
          </a:xfrm>
          <a:prstGeom prst="rect">
            <a:avLst/>
          </a:prstGeom>
        </p:spPr>
        <p:txBody>
          <a:bodyPr wrap="none">
            <a:spAutoFit/>
          </a:bodyPr>
          <a:lstStyle/>
          <a:p>
            <a:r>
              <a:rPr lang="en-US" altLang="zh-CN" sz="2400" b="1" kern="100" dirty="0">
                <a:solidFill>
                  <a:srgbClr val="FF0000"/>
                </a:solidFill>
                <a:latin typeface="Times New Roman"/>
                <a:cs typeface="Courier New"/>
              </a:rPr>
              <a:t>6.63</a:t>
            </a:r>
            <a:r>
              <a:rPr lang="en-US" altLang="zh-CN" sz="2400" b="1" kern="100" dirty="0">
                <a:solidFill>
                  <a:srgbClr val="FF0000"/>
                </a:solidFill>
                <a:cs typeface="Times New Roman"/>
              </a:rPr>
              <a:t>×</a:t>
            </a:r>
            <a:r>
              <a:rPr lang="en-US" altLang="zh-CN" sz="2400" b="1" kern="100" dirty="0">
                <a:solidFill>
                  <a:srgbClr val="FF0000"/>
                </a:solidFill>
                <a:latin typeface="Times New Roman"/>
                <a:cs typeface="Courier New"/>
              </a:rPr>
              <a:t>10</a:t>
            </a:r>
            <a:r>
              <a:rPr lang="zh-CN" altLang="zh-CN" sz="2400" b="1" kern="100" baseline="30000" dirty="0">
                <a:solidFill>
                  <a:srgbClr val="FF0000"/>
                </a:solidFill>
                <a:latin typeface="Times New Roman"/>
                <a:cs typeface="Times New Roman"/>
              </a:rPr>
              <a:t>－</a:t>
            </a:r>
            <a:r>
              <a:rPr lang="en-US" altLang="zh-CN" sz="2400" b="1" kern="100" baseline="30000" dirty="0" smtClean="0">
                <a:solidFill>
                  <a:srgbClr val="FF0000"/>
                </a:solidFill>
                <a:latin typeface="Times New Roman"/>
                <a:cs typeface="Courier New"/>
              </a:rPr>
              <a:t>34</a:t>
            </a:r>
            <a:r>
              <a:rPr lang="en-US" altLang="zh-CN" sz="2400" b="1" kern="100" dirty="0" smtClean="0">
                <a:solidFill>
                  <a:srgbClr val="FF0000"/>
                </a:solidFill>
                <a:latin typeface="Times New Roman"/>
                <a:cs typeface="Courier New"/>
              </a:rPr>
              <a:t> J·s</a:t>
            </a:r>
            <a:endParaRPr lang="zh-CN" altLang="en-US" dirty="0">
              <a:solidFill>
                <a:srgbClr val="FF0000"/>
              </a:solidFill>
            </a:endParaRPr>
          </a:p>
        </p:txBody>
      </p:sp>
      <p:sp>
        <p:nvSpPr>
          <p:cNvPr id="7" name="矩形 6"/>
          <p:cNvSpPr/>
          <p:nvPr/>
        </p:nvSpPr>
        <p:spPr>
          <a:xfrm>
            <a:off x="3235243" y="3290019"/>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分立取值</a:t>
            </a:r>
            <a:endParaRPr lang="zh-CN" altLang="en-US" dirty="0">
              <a:solidFill>
                <a:srgbClr val="FF0000"/>
              </a:solidFill>
            </a:endParaRPr>
          </a:p>
        </p:txBody>
      </p:sp>
      <p:sp>
        <p:nvSpPr>
          <p:cNvPr id="8" name="矩形 7"/>
          <p:cNvSpPr/>
          <p:nvPr/>
        </p:nvSpPr>
        <p:spPr>
          <a:xfrm>
            <a:off x="2281163" y="3908474"/>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爱因斯坦</a:t>
            </a:r>
            <a:endParaRPr lang="zh-CN" altLang="en-US" dirty="0">
              <a:solidFill>
                <a:srgbClr val="FF0000"/>
              </a:solidFill>
            </a:endParaRPr>
          </a:p>
        </p:txBody>
      </p:sp>
      <p:sp>
        <p:nvSpPr>
          <p:cNvPr id="9" name="矩形 8"/>
          <p:cNvSpPr/>
          <p:nvPr/>
        </p:nvSpPr>
        <p:spPr>
          <a:xfrm>
            <a:off x="2281163" y="4442147"/>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光子</a:t>
            </a:r>
            <a:endParaRPr lang="zh-CN" altLang="en-US" dirty="0">
              <a:solidFill>
                <a:srgbClr val="FF0000"/>
              </a:solidFill>
            </a:endParaRPr>
          </a:p>
        </p:txBody>
      </p:sp>
      <p:sp>
        <p:nvSpPr>
          <p:cNvPr id="10" name="矩形 9"/>
          <p:cNvSpPr/>
          <p:nvPr/>
        </p:nvSpPr>
        <p:spPr>
          <a:xfrm>
            <a:off x="6253216" y="4514157"/>
            <a:ext cx="492443" cy="461665"/>
          </a:xfrm>
          <a:prstGeom prst="rect">
            <a:avLst/>
          </a:prstGeom>
        </p:spPr>
        <p:txBody>
          <a:bodyPr wrap="none">
            <a:spAutoFit/>
          </a:bodyPr>
          <a:lstStyle/>
          <a:p>
            <a:r>
              <a:rPr lang="en-US" altLang="zh-CN" sz="2400" b="1" i="1" kern="100" dirty="0">
                <a:solidFill>
                  <a:srgbClr val="FF0000"/>
                </a:solidFill>
                <a:latin typeface="Times New Roman"/>
                <a:cs typeface="Courier New"/>
              </a:rPr>
              <a:t>hν</a:t>
            </a:r>
            <a:endParaRPr lang="zh-CN" altLang="en-US" dirty="0">
              <a:solidFill>
                <a:srgbClr val="FF0000"/>
              </a:solidFill>
            </a:endParaRPr>
          </a:p>
        </p:txBody>
      </p:sp>
      <p:graphicFrame>
        <p:nvGraphicFramePr>
          <p:cNvPr id="11" name="对象 10"/>
          <p:cNvGraphicFramePr>
            <a:graphicFrameLocks noChangeAspect="1"/>
          </p:cNvGraphicFramePr>
          <p:nvPr>
            <p:extLst>
              <p:ext uri="{D42A27DB-BD31-4B8C-83A1-F6EECF244321}">
                <p14:modId xmlns:p14="http://schemas.microsoft.com/office/powerpoint/2010/main" val="26369171"/>
              </p:ext>
            </p:extLst>
          </p:nvPr>
        </p:nvGraphicFramePr>
        <p:xfrm>
          <a:off x="680591" y="5163393"/>
          <a:ext cx="10677525" cy="1577975"/>
        </p:xfrm>
        <a:graphic>
          <a:graphicData uri="http://schemas.openxmlformats.org/presentationml/2006/ole">
            <mc:AlternateContent xmlns:mc="http://schemas.openxmlformats.org/markup-compatibility/2006">
              <mc:Choice xmlns:v="urn:schemas-microsoft-com:vml" Requires="v">
                <p:oleObj spid="_x0000_s5154" name="文档" r:id="rId3" imgW="11053384" imgH="1711121" progId="Word.Document.12">
                  <p:embed/>
                </p:oleObj>
              </mc:Choice>
              <mc:Fallback>
                <p:oleObj name="文档" r:id="rId3" imgW="11053384" imgH="1711121" progId="Word.Document.12">
                  <p:embed/>
                  <p:pic>
                    <p:nvPicPr>
                      <p:cNvPr id="0" name=""/>
                      <p:cNvPicPr/>
                      <p:nvPr/>
                    </p:nvPicPr>
                    <p:blipFill>
                      <a:blip r:embed="rId4"/>
                      <a:stretch>
                        <a:fillRect/>
                      </a:stretch>
                    </p:blipFill>
                    <p:spPr>
                      <a:xfrm>
                        <a:off x="680591" y="5163393"/>
                        <a:ext cx="10677525" cy="1577975"/>
                      </a:xfrm>
                      <a:prstGeom prst="rect">
                        <a:avLst/>
                      </a:prstGeom>
                    </p:spPr>
                  </p:pic>
                </p:oleObj>
              </mc:Fallback>
            </mc:AlternateContent>
          </a:graphicData>
        </a:graphic>
      </p:graphicFrame>
      <p:sp>
        <p:nvSpPr>
          <p:cNvPr id="13" name="矩形 12"/>
          <p:cNvSpPr/>
          <p:nvPr/>
        </p:nvSpPr>
        <p:spPr>
          <a:xfrm>
            <a:off x="3971734" y="4983796"/>
            <a:ext cx="1189749" cy="461665"/>
          </a:xfrm>
          <a:prstGeom prst="rect">
            <a:avLst/>
          </a:prstGeom>
        </p:spPr>
        <p:txBody>
          <a:bodyPr wrap="none">
            <a:spAutoFit/>
          </a:bodyPr>
          <a:lstStyle/>
          <a:p>
            <a:r>
              <a:rPr lang="en-US" altLang="zh-CN" sz="2400" b="1" i="1" kern="100" dirty="0">
                <a:solidFill>
                  <a:srgbClr val="FF0000"/>
                </a:solidFill>
                <a:latin typeface="Times New Roman"/>
              </a:rPr>
              <a:t>E</a:t>
            </a:r>
            <a:r>
              <a:rPr lang="en-US" altLang="zh-CN" sz="2400" b="1" kern="100" baseline="-25000" dirty="0">
                <a:solidFill>
                  <a:srgbClr val="FF0000"/>
                </a:solidFill>
                <a:latin typeface="Times New Roman"/>
              </a:rPr>
              <a:t>k</a:t>
            </a:r>
            <a:r>
              <a:rPr lang="zh-CN" altLang="zh-CN" sz="2400" b="1" kern="100" dirty="0">
                <a:solidFill>
                  <a:srgbClr val="FF0000"/>
                </a:solidFill>
                <a:latin typeface="Times New Roman"/>
                <a:cs typeface="Times New Roman"/>
              </a:rPr>
              <a:t>＋</a:t>
            </a:r>
            <a:r>
              <a:rPr lang="en-US" altLang="zh-CN" sz="2400" b="1" i="1" kern="100" dirty="0" smtClean="0">
                <a:solidFill>
                  <a:srgbClr val="FF0000"/>
                </a:solidFill>
                <a:latin typeface="Times New Roman"/>
              </a:rPr>
              <a:t>W</a:t>
            </a:r>
            <a:r>
              <a:rPr lang="en-US" altLang="zh-CN" sz="2400" b="1" kern="100" baseline="-25000" dirty="0" smtClean="0">
                <a:solidFill>
                  <a:srgbClr val="FF0000"/>
                </a:solidFill>
                <a:latin typeface="Times New Roman"/>
              </a:rPr>
              <a:t>0</a:t>
            </a:r>
            <a:endParaRPr lang="zh-CN" altLang="en-US" sz="2400" dirty="0">
              <a:solidFill>
                <a:srgbClr val="FF0000"/>
              </a:solidFill>
            </a:endParaRPr>
          </a:p>
        </p:txBody>
      </p:sp>
      <p:sp>
        <p:nvSpPr>
          <p:cNvPr id="14" name="矩形 13"/>
          <p:cNvSpPr/>
          <p:nvPr/>
        </p:nvSpPr>
        <p:spPr>
          <a:xfrm>
            <a:off x="8113811" y="5090219"/>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逸出功</a:t>
            </a:r>
            <a:endParaRPr lang="zh-CN" altLang="en-US" sz="2400" dirty="0">
              <a:solidFill>
                <a:srgbClr val="FF0000"/>
              </a:solidFill>
            </a:endParaRPr>
          </a:p>
        </p:txBody>
      </p:sp>
      <p:graphicFrame>
        <p:nvGraphicFramePr>
          <p:cNvPr id="16" name="对象 15"/>
          <p:cNvGraphicFramePr>
            <a:graphicFrameLocks noChangeAspect="1"/>
          </p:cNvGraphicFramePr>
          <p:nvPr>
            <p:extLst>
              <p:ext uri="{D42A27DB-BD31-4B8C-83A1-F6EECF244321}">
                <p14:modId xmlns:p14="http://schemas.microsoft.com/office/powerpoint/2010/main" val="2735902223"/>
              </p:ext>
            </p:extLst>
          </p:nvPr>
        </p:nvGraphicFramePr>
        <p:xfrm>
          <a:off x="3907835" y="5738291"/>
          <a:ext cx="1155700" cy="788987"/>
        </p:xfrm>
        <a:graphic>
          <a:graphicData uri="http://schemas.openxmlformats.org/presentationml/2006/ole">
            <mc:AlternateContent xmlns:mc="http://schemas.openxmlformats.org/markup-compatibility/2006">
              <mc:Choice xmlns:v="urn:schemas-microsoft-com:vml" Requires="v">
                <p:oleObj spid="_x0000_s5155" name="文档" r:id="rId5" imgW="1170218" imgH="793495" progId="Word.Document.12">
                  <p:embed/>
                </p:oleObj>
              </mc:Choice>
              <mc:Fallback>
                <p:oleObj name="文档" r:id="rId5" imgW="1170218" imgH="793495" progId="Word.Document.12">
                  <p:embed/>
                  <p:pic>
                    <p:nvPicPr>
                      <p:cNvPr id="0" name=""/>
                      <p:cNvPicPr/>
                      <p:nvPr/>
                    </p:nvPicPr>
                    <p:blipFill>
                      <a:blip r:embed="rId6"/>
                      <a:stretch>
                        <a:fillRect/>
                      </a:stretch>
                    </p:blipFill>
                    <p:spPr>
                      <a:xfrm>
                        <a:off x="3907835" y="5738291"/>
                        <a:ext cx="1155700" cy="788987"/>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randombar(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randombar(horizont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randombar(horizontal)">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randombar(horizontal)">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randombar(horizontal)">
                                      <p:cBhvr>
                                        <p:cTn id="5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3"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96987" y="692696"/>
            <a:ext cx="10975658" cy="5608712"/>
          </a:xfrm>
        </p:spPr>
        <p:txBody>
          <a:bodyPr>
            <a:normAutofit/>
          </a:bodyPr>
          <a:lstStyle/>
          <a:p>
            <a:pPr indent="0" algn="just">
              <a:tabLst>
                <a:tab pos="2700338" algn="l"/>
                <a:tab pos="5580063" algn="l"/>
                <a:tab pos="9771063" algn="l"/>
              </a:tabLst>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indent="0" algn="just">
              <a:tabLst>
                <a:tab pos="2700338" algn="l"/>
                <a:tab pos="5580063" algn="l"/>
                <a:tab pos="9771063" algn="l"/>
              </a:tabLst>
            </a:pPr>
            <a:r>
              <a:rPr lang="en-US" altLang="zh-CN" b="1" kern="100" dirty="0">
                <a:latin typeface="Times New Roman"/>
                <a:cs typeface="Courier New"/>
              </a:rPr>
              <a:t>(1)</a:t>
            </a:r>
            <a:r>
              <a:rPr lang="zh-CN" altLang="zh-CN" b="1" kern="100" dirty="0">
                <a:latin typeface="Times New Roman"/>
                <a:cs typeface="Times New Roman"/>
              </a:rPr>
              <a:t>看似连续的光实际上是由分立的光子组成的</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0" algn="just">
              <a:tabLst>
                <a:tab pos="2700338" algn="l"/>
                <a:tab pos="5580063" algn="l"/>
                <a:tab pos="9771063" algn="l"/>
              </a:tabLst>
            </a:pPr>
            <a:r>
              <a:rPr lang="en-US" altLang="zh-CN" b="1" kern="100" dirty="0">
                <a:latin typeface="Times New Roman"/>
                <a:cs typeface="Courier New"/>
              </a:rPr>
              <a:t>(2)</a:t>
            </a:r>
            <a:r>
              <a:rPr lang="zh-CN" altLang="zh-CN" b="1" kern="100" dirty="0">
                <a:latin typeface="Times New Roman"/>
                <a:cs typeface="Times New Roman"/>
              </a:rPr>
              <a:t>光电子的最大初动能与入射光的频率成正比</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0" algn="just">
              <a:tabLst>
                <a:tab pos="2700338" algn="l"/>
                <a:tab pos="5580063" algn="l"/>
                <a:tab pos="9771063" algn="l"/>
              </a:tabLst>
            </a:pPr>
            <a:r>
              <a:rPr lang="en-US" altLang="zh-CN" b="1" kern="100" dirty="0">
                <a:latin typeface="Times New Roman"/>
                <a:cs typeface="Courier New"/>
              </a:rPr>
              <a:t>(3)</a:t>
            </a:r>
            <a:r>
              <a:rPr lang="zh-CN" altLang="zh-CN" b="1" kern="100" dirty="0">
                <a:latin typeface="Times New Roman"/>
                <a:cs typeface="Times New Roman"/>
              </a:rPr>
              <a:t>光电子的最大初动能与入射光的强度有关</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0" algn="just">
              <a:tabLst>
                <a:tab pos="2700338" algn="l"/>
                <a:tab pos="5580063" algn="l"/>
                <a:tab pos="9771063" algn="l"/>
              </a:tabLst>
            </a:pPr>
            <a:r>
              <a:rPr lang="en-US" altLang="zh-CN" b="1" kern="100" dirty="0">
                <a:latin typeface="Times New Roman"/>
                <a:cs typeface="Courier New"/>
              </a:rPr>
              <a:t>3</a:t>
            </a:r>
            <a:r>
              <a:rPr lang="zh-CN" altLang="zh-CN" b="1" kern="100" dirty="0">
                <a:latin typeface="Times New Roman"/>
                <a:cs typeface="Times New Roman"/>
              </a:rPr>
              <a:t>．想一想</a:t>
            </a:r>
            <a:endParaRPr lang="zh-CN" altLang="zh-CN" sz="1050" kern="100" dirty="0">
              <a:cs typeface="Courier New"/>
            </a:endParaRPr>
          </a:p>
          <a:p>
            <a:pPr marL="452438" indent="0" algn="just">
              <a:tabLst>
                <a:tab pos="2700338" algn="l"/>
                <a:tab pos="5580063" algn="l"/>
                <a:tab pos="9771063" algn="l"/>
              </a:tabLst>
            </a:pPr>
            <a:r>
              <a:rPr lang="zh-CN" altLang="zh-CN" b="1" kern="100" dirty="0" smtClean="0">
                <a:latin typeface="Times New Roman"/>
                <a:cs typeface="Times New Roman"/>
              </a:rPr>
              <a:t>不</a:t>
            </a:r>
            <a:r>
              <a:rPr lang="zh-CN" altLang="zh-CN" b="1" kern="100" dirty="0">
                <a:latin typeface="Times New Roman"/>
                <a:cs typeface="Times New Roman"/>
              </a:rPr>
              <a:t>同频率的光照射到同一金属表面发生光电效应时，光电子的最大初动能是否相同？</a:t>
            </a:r>
            <a:endParaRPr lang="zh-CN" altLang="zh-CN" sz="1050" kern="100" dirty="0">
              <a:cs typeface="Courier New"/>
            </a:endParaRPr>
          </a:p>
          <a:p>
            <a:pPr marL="452438" indent="0" algn="just">
              <a:tabLst>
                <a:tab pos="2700338" algn="l"/>
                <a:tab pos="5580063" algn="l"/>
                <a:tab pos="9771063"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由于同一金属的逸出功相同，而不同频率的光的光子能量不同，由光电效应方程可知，发生光电效应时，逸出的光电子的最大初动能是不同的。</a:t>
            </a:r>
            <a:endParaRPr lang="zh-CN" altLang="zh-CN" sz="1050" kern="100" dirty="0">
              <a:cs typeface="Courier New"/>
            </a:endParaRPr>
          </a:p>
          <a:p>
            <a:pPr indent="0">
              <a:tabLst>
                <a:tab pos="2700338" algn="l"/>
                <a:tab pos="5580063" algn="l"/>
                <a:tab pos="9771063" algn="l"/>
              </a:tabLst>
            </a:pPr>
            <a:endParaRPr lang="zh-CN" altLang="en-US" dirty="0"/>
          </a:p>
        </p:txBody>
      </p:sp>
      <p:sp>
        <p:nvSpPr>
          <p:cNvPr id="4" name="矩形 3"/>
          <p:cNvSpPr/>
          <p:nvPr/>
        </p:nvSpPr>
        <p:spPr>
          <a:xfrm>
            <a:off x="10664533" y="1412776"/>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5" name="矩形 4"/>
          <p:cNvSpPr/>
          <p:nvPr/>
        </p:nvSpPr>
        <p:spPr>
          <a:xfrm>
            <a:off x="10674543" y="2060848"/>
            <a:ext cx="494046" cy="461665"/>
          </a:xfrm>
          <a:prstGeom prst="rect">
            <a:avLst/>
          </a:prstGeom>
        </p:spPr>
        <p:txBody>
          <a:bodyPr wrap="none">
            <a:spAutoFit/>
          </a:bodyPr>
          <a:lstStyle/>
          <a:p>
            <a:r>
              <a:rPr lang="en-US" altLang="zh-CN" sz="2400" b="1" kern="100" dirty="0">
                <a:solidFill>
                  <a:srgbClr val="FF0000"/>
                </a:solidFill>
                <a:cs typeface="Times New Roman"/>
              </a:rPr>
              <a:t>×</a:t>
            </a:r>
            <a:endParaRPr lang="zh-CN" altLang="en-US" dirty="0">
              <a:solidFill>
                <a:srgbClr val="FF0000"/>
              </a:solidFill>
            </a:endParaRPr>
          </a:p>
        </p:txBody>
      </p:sp>
      <p:sp>
        <p:nvSpPr>
          <p:cNvPr id="6" name="矩形 5"/>
          <p:cNvSpPr/>
          <p:nvPr/>
        </p:nvSpPr>
        <p:spPr>
          <a:xfrm>
            <a:off x="10674543" y="2708920"/>
            <a:ext cx="494046" cy="461665"/>
          </a:xfrm>
          <a:prstGeom prst="rect">
            <a:avLst/>
          </a:prstGeom>
        </p:spPr>
        <p:txBody>
          <a:bodyPr wrap="none">
            <a:spAutoFit/>
          </a:bodyPr>
          <a:lstStyle/>
          <a:p>
            <a:r>
              <a:rPr lang="en-US" altLang="zh-CN" sz="2400" b="1" kern="100" dirty="0" smtClean="0">
                <a:solidFill>
                  <a:srgbClr val="FF0000"/>
                </a:solidFill>
                <a:cs typeface="Times New Roman"/>
              </a:rPr>
              <a:t>×</a:t>
            </a:r>
            <a:endParaRPr lang="zh-CN" altLang="en-US" dirty="0">
              <a:solidFill>
                <a:srgbClr val="FF0000"/>
              </a:solidFill>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2" dur="500"/>
                                        <p:tgtEl>
                                          <p:spTgt spid="2">
                                            <p:txEl>
                                              <p:pRg st="4" end="4"/>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Effect transition="in" filter="randombar(horizontal)">
                                      <p:cBhvr>
                                        <p:cTn id="25" dur="500"/>
                                        <p:tgtEl>
                                          <p:spTgt spid="2">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2">
                                            <p:txEl>
                                              <p:pRg st="6" end="6"/>
                                            </p:txEl>
                                          </p:spTgt>
                                        </p:tgtEl>
                                        <p:attrNameLst>
                                          <p:attrName>style.visibility</p:attrName>
                                        </p:attrNameLst>
                                      </p:cBhvr>
                                      <p:to>
                                        <p:strVal val="visible"/>
                                      </p:to>
                                    </p:set>
                                    <p:animEffect transition="in" filter="randombar(horizontal)">
                                      <p:cBhvr>
                                        <p:cTn id="30"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96987" y="723610"/>
            <a:ext cx="10975658" cy="4464498"/>
          </a:xfrm>
        </p:spPr>
        <p:txBody>
          <a:bodyPr/>
          <a:lstStyle/>
          <a:p>
            <a:pPr indent="612140" algn="ctr">
              <a:tabLst>
                <a:tab pos="2700655" algn="l"/>
                <a:tab pos="5581015" algn="l"/>
              </a:tabLst>
            </a:pPr>
            <a:r>
              <a:rPr lang="zh-CN" altLang="zh-CN" b="1" kern="100" dirty="0">
                <a:solidFill>
                  <a:srgbClr val="7030A0"/>
                </a:solidFill>
                <a:latin typeface="Times New Roman"/>
                <a:cs typeface="Times New Roman"/>
              </a:rPr>
              <a:t>探究</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一</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　　能量的量子化和光电效应</a:t>
            </a:r>
            <a:endParaRPr lang="zh-CN" altLang="zh-CN" sz="1050" kern="100" dirty="0">
              <a:solidFill>
                <a:srgbClr val="7030A0"/>
              </a:solidFill>
              <a:cs typeface="Courier New"/>
            </a:endParaRPr>
          </a:p>
          <a:p>
            <a:pPr indent="612140" algn="just">
              <a:tabLst>
                <a:tab pos="2700655" algn="l"/>
                <a:tab pos="5581015" algn="l"/>
              </a:tabLst>
            </a:pPr>
            <a:r>
              <a:rPr lang="en-US" altLang="zh-CN" b="1" kern="100" dirty="0">
                <a:solidFill>
                  <a:srgbClr val="006666"/>
                </a:solidFill>
                <a:latin typeface="Times New Roman"/>
                <a:ea typeface="黑体"/>
                <a:cs typeface="Courier New"/>
              </a:rPr>
              <a:t>[</a:t>
            </a:r>
            <a:r>
              <a:rPr lang="zh-CN" altLang="zh-CN" b="1" kern="100" dirty="0">
                <a:solidFill>
                  <a:srgbClr val="006666"/>
                </a:solidFill>
                <a:latin typeface="Times New Roman"/>
                <a:ea typeface="黑体"/>
                <a:cs typeface="Times New Roman"/>
              </a:rPr>
              <a:t>问题驱动</a:t>
            </a:r>
            <a:r>
              <a:rPr lang="en-US" altLang="zh-CN" b="1" kern="100" dirty="0">
                <a:solidFill>
                  <a:srgbClr val="006666"/>
                </a:solidFill>
                <a:latin typeface="Times New Roman"/>
                <a:ea typeface="黑体"/>
                <a:cs typeface="Courier New"/>
              </a:rPr>
              <a:t>]</a:t>
            </a:r>
            <a:endParaRPr lang="zh-CN" altLang="zh-CN" sz="1050" kern="100" dirty="0">
              <a:cs typeface="Courier New"/>
            </a:endParaRPr>
          </a:p>
          <a:p>
            <a:pPr indent="612140" algn="just">
              <a:tabLst>
                <a:tab pos="2700655" algn="l"/>
                <a:tab pos="5581015" algn="l"/>
              </a:tabLst>
            </a:pPr>
            <a:r>
              <a:rPr lang="zh-CN" altLang="zh-CN" b="1" kern="100" dirty="0">
                <a:latin typeface="Times New Roman"/>
                <a:cs typeface="Times New Roman"/>
              </a:rPr>
              <a:t>在第二十一届的高交会上</a:t>
            </a:r>
            <a:r>
              <a:rPr lang="zh-CN" altLang="zh-CN" b="1" kern="100" dirty="0" smtClean="0">
                <a:latin typeface="Times New Roman"/>
                <a:cs typeface="Times New Roman"/>
              </a:rPr>
              <a:t>，</a:t>
            </a:r>
            <a:r>
              <a:rPr lang="zh-CN" altLang="zh-CN" b="1" kern="100" dirty="0">
                <a:latin typeface="Times New Roman"/>
                <a:cs typeface="Times New Roman"/>
              </a:rPr>
              <a:t>薛</a:t>
            </a:r>
            <a:r>
              <a:rPr lang="zh-CN" altLang="zh-CN" b="1" kern="100" dirty="0" smtClean="0">
                <a:latin typeface="Times New Roman"/>
                <a:cs typeface="Times New Roman"/>
              </a:rPr>
              <a:t>定</a:t>
            </a:r>
            <a:r>
              <a:rPr lang="zh-CN" altLang="zh-CN" b="1" kern="100" dirty="0">
                <a:latin typeface="Times New Roman"/>
                <a:cs typeface="Times New Roman"/>
              </a:rPr>
              <a:t>谔计算机的现身让很多人都感到震撼，这是中国第一款数字</a:t>
            </a:r>
            <a:r>
              <a:rPr lang="en-US" altLang="zh-CN" b="1" kern="100" dirty="0">
                <a:cs typeface="Times New Roman"/>
              </a:rPr>
              <a:t>“</a:t>
            </a:r>
            <a:r>
              <a:rPr lang="zh-CN" altLang="zh-CN" b="1" kern="100" dirty="0">
                <a:latin typeface="Times New Roman"/>
                <a:cs typeface="Times New Roman"/>
              </a:rPr>
              <a:t>量子计算机</a:t>
            </a:r>
            <a:r>
              <a:rPr lang="en-US" altLang="zh-CN" b="1" kern="100" dirty="0">
                <a:cs typeface="Times New Roman"/>
              </a:rPr>
              <a:t>”</a:t>
            </a:r>
            <a:r>
              <a:rPr lang="zh-CN" altLang="zh-CN" b="1" kern="100" dirty="0">
                <a:latin typeface="Times New Roman"/>
                <a:cs typeface="Times New Roman"/>
              </a:rPr>
              <a:t>，薛定谔量子计算机在量子纠缠和量子测量误差方面处于领先地位。量子这个概念最早是谁提出来的？</a:t>
            </a:r>
            <a:endParaRPr lang="zh-CN" altLang="zh-CN" sz="1050" kern="100" dirty="0">
              <a:cs typeface="Courier New"/>
            </a:endParaRPr>
          </a:p>
          <a:p>
            <a:endParaRPr lang="zh-CN" altLang="en-US" dirty="0"/>
          </a:p>
        </p:txBody>
      </p:sp>
      <p:pic>
        <p:nvPicPr>
          <p:cNvPr id="3074" name="Picture 2" descr="新课程学案2探究新知能.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153371" y="188640"/>
            <a:ext cx="4513411" cy="546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descr="21XRJWL4-3.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4441403" y="3806322"/>
            <a:ext cx="3553225" cy="2118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1136657" y="5877088"/>
            <a:ext cx="3664786" cy="576248"/>
          </a:xfrm>
          <a:prstGeom prst="rect">
            <a:avLst/>
          </a:prstGeom>
        </p:spPr>
        <p:txBody>
          <a:bodyPr wrap="none">
            <a:spAutoFit/>
          </a:bodyPr>
          <a:lstStyle/>
          <a:p>
            <a:pPr algn="just">
              <a:lnSpc>
                <a:spcPct val="150000"/>
              </a:lnSpc>
              <a:spcAft>
                <a:spcPts val="0"/>
              </a:spcAft>
              <a:tabLst>
                <a:tab pos="2700655" algn="l"/>
                <a:tab pos="5581015" algn="l"/>
              </a:tabLst>
            </a:pPr>
            <a:r>
              <a:rPr lang="zh-CN" altLang="zh-CN" sz="2400" b="1" kern="100" dirty="0">
                <a:solidFill>
                  <a:srgbClr val="FF0000"/>
                </a:solidFill>
                <a:latin typeface="Times New Roman"/>
                <a:ea typeface="黑体"/>
                <a:cs typeface="Times New Roman"/>
              </a:rPr>
              <a:t>提示：</a:t>
            </a:r>
            <a:r>
              <a:rPr lang="zh-CN" altLang="zh-CN" sz="2400" b="1" kern="100" dirty="0">
                <a:latin typeface="Times New Roman"/>
                <a:ea typeface="楷体_GB2312"/>
                <a:cs typeface="Times New Roman"/>
              </a:rPr>
              <a:t>普朗克。</a:t>
            </a:r>
            <a:r>
              <a:rPr lang="zh-CN" altLang="zh-CN" sz="2400" b="1" kern="100" dirty="0">
                <a:latin typeface="Times New Roman"/>
                <a:cs typeface="Times New Roman"/>
              </a:rPr>
              <a:t>　　　　</a:t>
            </a:r>
            <a:r>
              <a:rPr lang="en-US" altLang="zh-CN" sz="2400" b="1" kern="100" dirty="0">
                <a:latin typeface="Times New Roman"/>
                <a:cs typeface="Courier New"/>
              </a:rPr>
              <a:t> </a:t>
            </a:r>
            <a:endParaRPr lang="zh-CN" altLang="zh-CN" sz="2400" kern="100" dirty="0">
              <a:effectLst/>
              <a:latin typeface="宋体"/>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052736"/>
            <a:ext cx="10975658" cy="4896544"/>
          </a:xfrm>
        </p:spPr>
        <p:txBody>
          <a:bodyPr>
            <a:normAutofit/>
          </a:bodyPr>
          <a:lstStyle/>
          <a:p>
            <a:pPr marL="360363" indent="-360363" algn="ctr">
              <a:tabLst>
                <a:tab pos="2700655" algn="l"/>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重难释解</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能量子和量子数</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内涵：振动着的带电微粒的能量只能是某一最小能量值</a:t>
            </a:r>
            <a:r>
              <a:rPr lang="en-US" altLang="zh-CN" b="1" i="1" kern="100" dirty="0">
                <a:latin typeface="Times New Roman"/>
                <a:cs typeface="Courier New"/>
              </a:rPr>
              <a:t>ε</a:t>
            </a:r>
            <a:r>
              <a:rPr lang="zh-CN" altLang="zh-CN" b="1" kern="100" dirty="0">
                <a:latin typeface="Times New Roman"/>
                <a:cs typeface="Times New Roman"/>
              </a:rPr>
              <a:t>的整数倍，</a:t>
            </a:r>
            <a:r>
              <a:rPr lang="en-US" altLang="zh-CN" b="1" i="1" kern="100" dirty="0">
                <a:latin typeface="Times New Roman"/>
                <a:cs typeface="Courier New"/>
              </a:rPr>
              <a:t>E</a:t>
            </a:r>
            <a:r>
              <a:rPr lang="zh-CN" altLang="zh-CN" b="1" kern="100" dirty="0">
                <a:latin typeface="Times New Roman"/>
                <a:cs typeface="Times New Roman"/>
              </a:rPr>
              <a:t>＝</a:t>
            </a:r>
            <a:r>
              <a:rPr lang="en-US" altLang="zh-CN" b="1" i="1" kern="100" dirty="0">
                <a:latin typeface="Times New Roman"/>
                <a:cs typeface="Courier New"/>
              </a:rPr>
              <a:t>nε</a:t>
            </a:r>
            <a:r>
              <a:rPr lang="zh-CN" altLang="zh-CN" b="1" kern="100" dirty="0">
                <a:latin typeface="Times New Roman"/>
                <a:cs typeface="Times New Roman"/>
              </a:rPr>
              <a:t>，当带电微粒辐射或吸收能量时，也是以这个最小能量值为单位一份一份地辐射或吸收，这个不可再分的最小能量值</a:t>
            </a:r>
            <a:r>
              <a:rPr lang="en-US" altLang="zh-CN" b="1" i="1" kern="100" dirty="0">
                <a:latin typeface="Times New Roman"/>
                <a:cs typeface="Courier New"/>
              </a:rPr>
              <a:t>ε</a:t>
            </a:r>
            <a:r>
              <a:rPr lang="zh-CN" altLang="zh-CN" b="1" kern="100" dirty="0">
                <a:latin typeface="Times New Roman"/>
                <a:cs typeface="Times New Roman"/>
              </a:rPr>
              <a:t>叫作能量子，</a:t>
            </a:r>
            <a:r>
              <a:rPr lang="en-US" altLang="zh-CN" b="1" i="1" kern="100" dirty="0">
                <a:latin typeface="Times New Roman"/>
                <a:cs typeface="Courier New"/>
              </a:rPr>
              <a:t>n</a:t>
            </a:r>
            <a:r>
              <a:rPr lang="zh-CN" altLang="zh-CN" b="1" kern="100" dirty="0">
                <a:latin typeface="Times New Roman"/>
                <a:cs typeface="Times New Roman"/>
              </a:rPr>
              <a:t>就是量子数。</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特点：辐射或吸收能量时以这个最小能量值为单位一份一份地辐射或吸收，即只能从某一状态</a:t>
            </a:r>
            <a:r>
              <a:rPr lang="en-US" altLang="zh-CN" b="1" kern="100" dirty="0">
                <a:cs typeface="Times New Roman"/>
              </a:rPr>
              <a:t>“</a:t>
            </a:r>
            <a:r>
              <a:rPr lang="zh-CN" altLang="zh-CN" b="1" kern="100" dirty="0">
                <a:latin typeface="Times New Roman"/>
                <a:cs typeface="Times New Roman"/>
              </a:rPr>
              <a:t>飞跃</a:t>
            </a:r>
            <a:r>
              <a:rPr lang="en-US" altLang="zh-CN" b="1" kern="100" dirty="0">
                <a:cs typeface="Times New Roman"/>
              </a:rPr>
              <a:t>”</a:t>
            </a:r>
            <a:r>
              <a:rPr lang="zh-CN" altLang="zh-CN" b="1" kern="100" dirty="0">
                <a:latin typeface="Times New Roman"/>
                <a:cs typeface="Times New Roman"/>
              </a:rPr>
              <a:t>地过渡到另一状态，而不可能停留在不符合这些能量的任何一个中间状态。</a:t>
            </a:r>
            <a:endParaRPr lang="zh-CN" altLang="zh-CN" sz="1050"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41003" y="548680"/>
            <a:ext cx="10975658" cy="5832648"/>
          </a:xfrm>
        </p:spPr>
        <p:txBody>
          <a:bodyPr>
            <a:normAutofit/>
          </a:bodyPr>
          <a:lstStyle/>
          <a:p>
            <a:pPr marL="360363" indent="-360363" algn="just">
              <a:lnSpc>
                <a:spcPct val="200000"/>
              </a:lnSpc>
              <a:tabLst>
                <a:tab pos="2700655" algn="l"/>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能量子的能量公式：</a:t>
            </a:r>
            <a:r>
              <a:rPr lang="en-US" altLang="zh-CN" b="1" i="1" kern="100" dirty="0">
                <a:latin typeface="Times New Roman"/>
                <a:cs typeface="Courier New"/>
              </a:rPr>
              <a:t>ε</a:t>
            </a:r>
            <a:r>
              <a:rPr lang="zh-CN" altLang="zh-CN" b="1" kern="100" dirty="0">
                <a:latin typeface="Times New Roman"/>
                <a:cs typeface="Times New Roman"/>
              </a:rPr>
              <a:t>＝</a:t>
            </a:r>
            <a:r>
              <a:rPr lang="en-US" altLang="zh-CN" b="1" i="1" kern="100" dirty="0">
                <a:latin typeface="Times New Roman"/>
                <a:cs typeface="Courier New"/>
              </a:rPr>
              <a:t>hν</a:t>
            </a:r>
            <a:r>
              <a:rPr lang="zh-CN" altLang="zh-CN" b="1" kern="100" dirty="0">
                <a:latin typeface="Times New Roman"/>
                <a:cs typeface="Times New Roman"/>
              </a:rPr>
              <a:t>，其中</a:t>
            </a:r>
            <a:r>
              <a:rPr lang="en-US" altLang="zh-CN" b="1" i="1" kern="100" dirty="0">
                <a:latin typeface="Times New Roman"/>
                <a:cs typeface="Courier New"/>
              </a:rPr>
              <a:t>ν</a:t>
            </a:r>
            <a:r>
              <a:rPr lang="zh-CN" altLang="zh-CN" b="1" kern="100" dirty="0">
                <a:latin typeface="Times New Roman"/>
                <a:cs typeface="Times New Roman"/>
              </a:rPr>
              <a:t>是电磁波的频率，</a:t>
            </a:r>
            <a:r>
              <a:rPr lang="en-US" altLang="zh-CN" b="1" i="1" kern="100" dirty="0">
                <a:latin typeface="Times New Roman"/>
                <a:cs typeface="Courier New"/>
              </a:rPr>
              <a:t>h</a:t>
            </a:r>
            <a:r>
              <a:rPr lang="zh-CN" altLang="zh-CN" b="1" kern="100" dirty="0">
                <a:latin typeface="Times New Roman"/>
                <a:cs typeface="Times New Roman"/>
              </a:rPr>
              <a:t>称为普朗克常量。</a:t>
            </a:r>
            <a:r>
              <a:rPr lang="en-US" altLang="zh-CN" b="1" i="1" kern="100" dirty="0">
                <a:latin typeface="Times New Roman"/>
                <a:cs typeface="Courier New"/>
              </a:rPr>
              <a:t>h</a:t>
            </a:r>
            <a:r>
              <a:rPr lang="zh-CN" altLang="zh-CN" b="1" kern="100" dirty="0">
                <a:latin typeface="Times New Roman"/>
                <a:cs typeface="Times New Roman"/>
              </a:rPr>
              <a:t>＝</a:t>
            </a:r>
            <a:r>
              <a:rPr lang="en-US" altLang="zh-CN" b="1" kern="100" dirty="0">
                <a:latin typeface="Times New Roman"/>
                <a:cs typeface="Courier New"/>
              </a:rPr>
              <a:t>6.63</a:t>
            </a:r>
            <a:r>
              <a:rPr lang="en-US" altLang="zh-CN" b="1" kern="100" dirty="0">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34</a:t>
            </a:r>
            <a:r>
              <a:rPr lang="en-US" altLang="zh-CN" b="1" kern="100" dirty="0">
                <a:latin typeface="Times New Roman"/>
                <a:cs typeface="Courier New"/>
              </a:rPr>
              <a:t> J·s</a:t>
            </a:r>
            <a:r>
              <a:rPr lang="zh-CN" altLang="zh-CN" b="1" kern="100" dirty="0">
                <a:latin typeface="Times New Roman"/>
                <a:cs typeface="Times New Roman"/>
              </a:rPr>
              <a:t>。</a:t>
            </a:r>
            <a:endParaRPr lang="zh-CN" altLang="zh-CN" sz="1050" kern="100" dirty="0">
              <a:cs typeface="Courier New"/>
            </a:endParaRPr>
          </a:p>
          <a:p>
            <a:pPr marL="360363" indent="-360363" algn="just">
              <a:lnSpc>
                <a:spcPct val="200000"/>
              </a:lnSpc>
              <a:tabLst>
                <a:tab pos="2700655" algn="l"/>
                <a:tab pos="5581015" algn="l"/>
              </a:tabLst>
            </a:pPr>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能量子假说的意义</a:t>
            </a:r>
            <a:endParaRPr lang="zh-CN" altLang="zh-CN" sz="1050" kern="100" dirty="0">
              <a:cs typeface="Courier New"/>
            </a:endParaRPr>
          </a:p>
          <a:p>
            <a:pPr marL="360363" indent="-360363" algn="just">
              <a:lnSpc>
                <a:spcPct val="200000"/>
              </a:lnSpc>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普朗克的能量子假说，使人类对微观世界的本质有了全新的认识，对现代物理学的发展产生了革命性的影响。</a:t>
            </a:r>
            <a:endParaRPr lang="zh-CN" altLang="zh-CN" sz="1050" kern="100" dirty="0">
              <a:cs typeface="Courier New"/>
            </a:endParaRPr>
          </a:p>
          <a:p>
            <a:pPr marL="360363" indent="-360363" algn="just">
              <a:lnSpc>
                <a:spcPct val="200000"/>
              </a:lnSpc>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普朗克常量</a:t>
            </a:r>
            <a:r>
              <a:rPr lang="en-US" altLang="zh-CN" b="1" i="1" kern="100" dirty="0">
                <a:latin typeface="Times New Roman"/>
                <a:cs typeface="Courier New"/>
              </a:rPr>
              <a:t>h</a:t>
            </a:r>
            <a:r>
              <a:rPr lang="zh-CN" altLang="zh-CN" b="1" kern="100" dirty="0">
                <a:latin typeface="Times New Roman"/>
                <a:cs typeface="Times New Roman"/>
              </a:rPr>
              <a:t>是自然界最基本的常量之一，它体现了微观世界的基本特征，架起了电磁波的波动性与粒子性的桥梁。</a:t>
            </a:r>
            <a:endParaRPr lang="zh-CN" altLang="zh-CN" sz="1050" kern="100" dirty="0">
              <a:cs typeface="Courier New"/>
            </a:endParaRPr>
          </a:p>
          <a:p>
            <a:pPr marL="360363" indent="-360363">
              <a:lnSpc>
                <a:spcPct val="200000"/>
              </a:lnSpc>
            </a:pP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322</TotalTime>
  <Words>2953</Words>
  <Application>Microsoft Office PowerPoint</Application>
  <PresentationFormat>自定义</PresentationFormat>
  <Paragraphs>180</Paragraphs>
  <Slides>36</Slides>
  <Notes>1</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36</vt:i4>
      </vt:variant>
    </vt:vector>
  </HeadingPairs>
  <TitlesOfParts>
    <vt:vector size="38" baseType="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54</cp:revision>
  <dcterms:created xsi:type="dcterms:W3CDTF">2021-04-02T06:41:31Z</dcterms:created>
  <dcterms:modified xsi:type="dcterms:W3CDTF">2025-11-05T02:28:33Z</dcterms:modified>
</cp:coreProperties>
</file>