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handoutMasterIdLst>
    <p:handoutMasterId r:id="rId53"/>
  </p:handoutMasterIdLst>
  <p:sldIdLst>
    <p:sldId id="340" r:id="rId2"/>
    <p:sldId id="257" r:id="rId3"/>
    <p:sldId id="341" r:id="rId4"/>
    <p:sldId id="355" r:id="rId5"/>
    <p:sldId id="356" r:id="rId6"/>
    <p:sldId id="357" r:id="rId7"/>
    <p:sldId id="569" r:id="rId8"/>
    <p:sldId id="359" r:id="rId9"/>
    <p:sldId id="572" r:id="rId10"/>
    <p:sldId id="579" r:id="rId11"/>
    <p:sldId id="580" r:id="rId12"/>
    <p:sldId id="576" r:id="rId13"/>
    <p:sldId id="497" r:id="rId14"/>
    <p:sldId id="364" r:id="rId15"/>
    <p:sldId id="365" r:id="rId16"/>
    <p:sldId id="367" r:id="rId17"/>
    <p:sldId id="581" r:id="rId18"/>
    <p:sldId id="582" r:id="rId19"/>
    <p:sldId id="583" r:id="rId20"/>
    <p:sldId id="504" r:id="rId21"/>
    <p:sldId id="584" r:id="rId22"/>
    <p:sldId id="508" r:id="rId23"/>
    <p:sldId id="509" r:id="rId24"/>
    <p:sldId id="510" r:id="rId25"/>
    <p:sldId id="556" r:id="rId26"/>
    <p:sldId id="557" r:id="rId27"/>
    <p:sldId id="378" r:id="rId28"/>
    <p:sldId id="519" r:id="rId29"/>
    <p:sldId id="524" r:id="rId30"/>
    <p:sldId id="400" r:id="rId31"/>
    <p:sldId id="402" r:id="rId32"/>
    <p:sldId id="404" r:id="rId33"/>
    <p:sldId id="406" r:id="rId34"/>
    <p:sldId id="408" r:id="rId35"/>
    <p:sldId id="409" r:id="rId36"/>
    <p:sldId id="410" r:id="rId37"/>
    <p:sldId id="411" r:id="rId38"/>
    <p:sldId id="412" r:id="rId39"/>
    <p:sldId id="414" r:id="rId40"/>
    <p:sldId id="415" r:id="rId41"/>
    <p:sldId id="416" r:id="rId42"/>
    <p:sldId id="418" r:id="rId43"/>
    <p:sldId id="585" r:id="rId44"/>
    <p:sldId id="420" r:id="rId45"/>
    <p:sldId id="421" r:id="rId46"/>
    <p:sldId id="422" r:id="rId47"/>
    <p:sldId id="423" r:id="rId48"/>
    <p:sldId id="424" r:id="rId49"/>
    <p:sldId id="425" r:id="rId50"/>
    <p:sldId id="428" r:id="rId51"/>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6.xml"/><Relationship Id="rId13" Type="http://schemas.openxmlformats.org/officeDocument/2006/relationships/slide" Target="../slides/slide48.xml"/><Relationship Id="rId3" Type="http://schemas.openxmlformats.org/officeDocument/2006/relationships/slide" Target="../slides/slide39.xml"/><Relationship Id="rId7" Type="http://schemas.openxmlformats.org/officeDocument/2006/relationships/slide" Target="../slides/slide34.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3.xml"/><Relationship Id="rId11" Type="http://schemas.openxmlformats.org/officeDocument/2006/relationships/slide" Target="../slides/slide42.xml"/><Relationship Id="rId5" Type="http://schemas.openxmlformats.org/officeDocument/2006/relationships/slide" Target="../slides/slide32.xml"/><Relationship Id="rId15" Type="http://schemas.openxmlformats.org/officeDocument/2006/relationships/slide" Target="../slides/slide46.xml"/><Relationship Id="rId10" Type="http://schemas.openxmlformats.org/officeDocument/2006/relationships/slide" Target="../slides/slide41.xml"/><Relationship Id="rId4" Type="http://schemas.openxmlformats.org/officeDocument/2006/relationships/slide" Target="../slides/slide31.xml"/><Relationship Id="rId9" Type="http://schemas.openxmlformats.org/officeDocument/2006/relationships/slide" Target="../slides/slide38.xml"/><Relationship Id="rId14" Type="http://schemas.openxmlformats.org/officeDocument/2006/relationships/slide" Target="../slides/slide4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406501" y="20619"/>
            <a:ext cx="800219" cy="461665"/>
          </a:xfrm>
          <a:prstGeom prst="rect">
            <a:avLst/>
          </a:prstGeom>
          <a:noFill/>
        </p:spPr>
        <p:txBody>
          <a:bodyPr wrap="none" rtlCol="0">
            <a:spAutoFit/>
          </a:bodyPr>
          <a:lstStyle/>
          <a:p>
            <a:r>
              <a:rPr lang="zh-CN" altLang="en-US" sz="2400" b="1"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6" name="圆角矩形 15">
            <a:hlinkClick r:id="rId13" action="ppaction://hlinksldjump"/>
          </p:cNvPr>
          <p:cNvSpPr/>
          <p:nvPr userDrawn="1"/>
        </p:nvSpPr>
        <p:spPr>
          <a:xfrm>
            <a:off x="8617546"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12</a:t>
            </a:r>
          </a:p>
        </p:txBody>
      </p:sp>
      <p:sp>
        <p:nvSpPr>
          <p:cNvPr id="19" name="圆角矩形 18">
            <a:hlinkClick r:id="rId14"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20" name="圆角矩形 19">
            <a:hlinkClick r:id="rId15" action="ppaction://hlinksldjump"/>
          </p:cNvPr>
          <p:cNvSpPr/>
          <p:nvPr userDrawn="1"/>
        </p:nvSpPr>
        <p:spPr>
          <a:xfrm>
            <a:off x="8112716"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11</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30.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7.xml"/><Relationship Id="rId7" Type="http://schemas.openxmlformats.org/officeDocument/2006/relationships/slide" Target="slide16.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 Id="rId9" Type="http://schemas.openxmlformats.org/officeDocument/2006/relationships/slide" Target="slide27.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4.jpeg"/><Relationship Id="rId1" Type="http://schemas.openxmlformats.org/officeDocument/2006/relationships/slideLayout" Target="../slideLayouts/slideLayout6.xml"/><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272960" y="5157216"/>
            <a:ext cx="6414570"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专题强化一　运动学图像问题</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841121"/>
            <a:ext cx="3021965" cy="2155825"/>
          </a:xfrm>
          <a:prstGeom prst="rect">
            <a:avLst/>
          </a:prstGeom>
          <a:solidFill>
            <a:scrgbClr r="0" g="0" b="0">
              <a:alpha val="0"/>
            </a:scrgbClr>
          </a:solidFill>
          <a:ln>
            <a:noFill/>
          </a:ln>
        </p:spPr>
      </p:pic>
      <p:sp>
        <p:nvSpPr>
          <p:cNvPr id="5" name="矩形 4"/>
          <p:cNvSpPr/>
          <p:nvPr/>
        </p:nvSpPr>
        <p:spPr>
          <a:xfrm>
            <a:off x="292626" y="836676"/>
            <a:ext cx="6666688"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44.2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46.2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内的加速度大小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478504" y="3861054"/>
            <a:ext cx="6060625"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smtClean="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445026" y="1694158"/>
                <a:ext cx="6666688" cy="205714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44.2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46.2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内运动员做匀加速直线运动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由加速度定义可得该段时间内的加速度大小为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45026" y="1694158"/>
                <a:ext cx="6666688" cy="2057142"/>
              </a:xfrm>
              <a:prstGeom prst="rect">
                <a:avLst/>
              </a:prstGeom>
              <a:blipFill rotWithShape="0">
                <a:blip r:embed="rId3"/>
                <a:stretch>
                  <a:fillRect l="-1188" b="-17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0961097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841121"/>
            <a:ext cx="3021965" cy="2155825"/>
          </a:xfrm>
          <a:prstGeom prst="rect">
            <a:avLst/>
          </a:prstGeom>
          <a:solidFill>
            <a:scrgbClr r="0" g="0" b="0">
              <a:alpha val="0"/>
            </a:scrgbClr>
          </a:solidFill>
          <a:ln>
            <a:noFill/>
          </a:ln>
        </p:spPr>
      </p:pic>
      <p:sp>
        <p:nvSpPr>
          <p:cNvPr id="5" name="矩形 4"/>
          <p:cNvSpPr/>
          <p:nvPr/>
        </p:nvSpPr>
        <p:spPr>
          <a:xfrm>
            <a:off x="292626" y="836676"/>
            <a:ext cx="6666688"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44.2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46.2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内的位移大小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478504" y="3861054"/>
            <a:ext cx="6060625"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4.2</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289773" y="1694158"/>
                <a:ext cx="6666688" cy="212594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图像与横坐标轴所围面积表示位移的大小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44.2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46.2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内运动员的位移大小</a:t>
                </a:r>
                <a:r>
                  <a:rPr lang="zh-CN" altLang="zh-CN" sz="2600" b="1" smtClean="0">
                    <a:latin typeface="Times New Roman" panose="02020603050405020304" pitchFamily="18" charset="0"/>
                    <a:cs typeface="Times New Roman" panose="02020603050405020304" pitchFamily="18" charset="0"/>
                  </a:rPr>
                  <a:t>为</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m=4.2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89773" y="1694158"/>
                <a:ext cx="6666688" cy="2125942"/>
              </a:xfrm>
              <a:prstGeom prst="rect">
                <a:avLst/>
              </a:prstGeom>
              <a:blipFill rotWithShape="0">
                <a:blip r:embed="rId3"/>
                <a:stretch>
                  <a:fillRect l="-1189" r="-1098" b="-143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7047357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683978"/>
            <a:ext cx="10270975" cy="623953"/>
          </a:xfrm>
          <a:prstGeom prst="rect">
            <a:avLst/>
          </a:prstGeom>
        </p:spPr>
        <p:txBody>
          <a:bodyPr wrap="square">
            <a:spAutoFit/>
          </a:bodyPr>
          <a:lstStyle/>
          <a:p>
            <a:pPr>
              <a:lnSpc>
                <a:spcPct val="150000"/>
              </a:lnSpc>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a:t>
            </a:r>
            <a:endParaRPr lang="zh-CN" altLang="zh-CN" sz="1000">
              <a:latin typeface="Calibri" panose="020F0502020204030204" pitchFamily="34" charset="0"/>
              <a:cs typeface="Times New Roman" panose="02020603050405020304" pitchFamily="18" charset="0"/>
            </a:endParaRPr>
          </a:p>
        </p:txBody>
      </p:sp>
      <p:pic>
        <p:nvPicPr>
          <p:cNvPr id="3"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204" y="860327"/>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678783"/>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478504" y="1378355"/>
            <a:ext cx="7333356"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广东揭阳部分高中联考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光滑的水平面上有一物体在外力作用下做直线运动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物体的加速度随时间变化的关系如图所示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时物体的速度为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以此时的速度方向为正方向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421582" y="3955137"/>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1700784"/>
            <a:ext cx="3021965" cy="2155825"/>
          </a:xfrm>
          <a:prstGeom prst="rect">
            <a:avLst/>
          </a:prstGeom>
          <a:solidFill>
            <a:scrgbClr r="0" g="0" b="0">
              <a:alpha val="0"/>
            </a:scrgbClr>
          </a:solidFill>
          <a:ln>
            <a:noFill/>
          </a:ln>
        </p:spPr>
      </p:pic>
      <p:sp>
        <p:nvSpPr>
          <p:cNvPr id="8" name="矩形 7"/>
          <p:cNvSpPr/>
          <p:nvPr/>
        </p:nvSpPr>
        <p:spPr>
          <a:xfrm>
            <a:off x="706093" y="4430232"/>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内物体做匀加速直线运动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时物体的速度为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时物体开始反向运动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内物体的速度变化量为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5549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78504" y="825766"/>
                <a:ext cx="8066692" cy="541158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内物体加速度逐渐增大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不是匀加速直线运动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图像与时间轴所围成的面积表示速度的变化量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内速度变化量为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时物体的速度为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时物体的速度为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内物体沿正方向加速运动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末加速度反向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物体将沿原方向做减速运动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内物体的速度变化量为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78504" y="825766"/>
                <a:ext cx="8066692" cy="5411585"/>
              </a:xfrm>
              <a:prstGeom prst="rect">
                <a:avLst/>
              </a:prstGeom>
              <a:blipFill rotWithShape="0">
                <a:blip r:embed="rId2"/>
                <a:stretch>
                  <a:fillRect l="-982" r="-529"/>
                </a:stretch>
              </a:blipFill>
            </p:spPr>
            <p:txBody>
              <a:bodyPr/>
              <a:lstStyle/>
              <a:p>
                <a:r>
                  <a:rPr lang="zh-CN" altLang="en-US">
                    <a:noFill/>
                  </a:rPr>
                  <a:t> </a:t>
                </a:r>
              </a:p>
            </p:txBody>
          </p:sp>
        </mc:Fallback>
      </mc:AlternateContent>
      <p:pic>
        <p:nvPicPr>
          <p:cNvPr id="4" name="image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052703"/>
            <a:ext cx="3021965" cy="2155825"/>
          </a:xfrm>
          <a:prstGeom prst="rect">
            <a:avLst/>
          </a:prstGeom>
          <a:solidFill>
            <a:scrgbClr r="0" g="0" b="0">
              <a:alpha val="0"/>
            </a:scrgbClr>
          </a:solidFill>
          <a:ln>
            <a:noFill/>
          </a:ln>
        </p:spPr>
      </p:pic>
    </p:spTree>
    <p:extLst>
      <p:ext uri="{BB962C8B-B14F-4D97-AF65-F5344CB8AC3E}">
        <p14:creationId xmlns:p14="http://schemas.microsoft.com/office/powerpoint/2010/main" val="42538249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17904" y="836676"/>
            <a:ext cx="11810444" cy="365988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广东清远模拟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铯原子喷泉钟是定标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的装置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在喷泉钟的真空系统中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可视为质点的铯原子团在激光的推动下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获得一定的初速度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随后激光关闭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铯原子团仅在重力的作用下做竖直上抛运动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到达最高点后再做一段自由落体运动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取竖直向上为正方向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下列可能表示激光关闭后铯原子团速度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变化的图像是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9" name="TextBox 1"/>
          <p:cNvSpPr txBox="1"/>
          <p:nvPr/>
        </p:nvSpPr>
        <p:spPr>
          <a:xfrm>
            <a:off x="5029325" y="3955137"/>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266" y="4750308"/>
            <a:ext cx="6913880" cy="1703070"/>
          </a:xfrm>
          <a:prstGeom prst="rect">
            <a:avLst/>
          </a:prstGeom>
          <a:solidFill>
            <a:scrgbClr r="0" g="0" b="0">
              <a:alpha val="0"/>
            </a:scrgbClr>
          </a:solidFill>
          <a:ln>
            <a:noFill/>
          </a:ln>
        </p:spPr>
      </p:pic>
    </p:spTree>
    <p:extLst>
      <p:ext uri="{BB962C8B-B14F-4D97-AF65-F5344CB8AC3E}">
        <p14:creationId xmlns:p14="http://schemas.microsoft.com/office/powerpoint/2010/main" val="3201538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564743"/>
            <a:ext cx="11810444"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铯原子团仅在重力的作用下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竖直向下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大小恒定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斜率表示加速度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故斜率不变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所以图像应该是一条倾斜的直线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因为加速度恒定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且方向竖直向下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所以加速度始终为负值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266" y="836676"/>
            <a:ext cx="6913880" cy="1703070"/>
          </a:xfrm>
          <a:prstGeom prst="rect">
            <a:avLst/>
          </a:prstGeom>
          <a:solidFill>
            <a:scrgbClr r="0" g="0" b="0">
              <a:alpha val="0"/>
            </a:scrgbClr>
          </a:solidFill>
          <a:ln>
            <a:noFill/>
          </a:ln>
        </p:spPr>
      </p:pic>
    </p:spTree>
    <p:extLst>
      <p:ext uri="{BB962C8B-B14F-4D97-AF65-F5344CB8AC3E}">
        <p14:creationId xmlns:p14="http://schemas.microsoft.com/office/powerpoint/2010/main" val="7708970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非常规图像问题</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268730"/>
            <a:ext cx="11658044" cy="192357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对于非常规运动图像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可由运动学公式推导出两个物理量间的函数关系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来分析图像的斜率、截距、面积的含义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常见的非常规图像及分析思路</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555437239"/>
                  </p:ext>
                </p:extLst>
              </p:nvPr>
            </p:nvGraphicFramePr>
            <p:xfrm>
              <a:off x="694531" y="3212972"/>
              <a:ext cx="10514012" cy="2808351"/>
            </p:xfrm>
            <a:graphic>
              <a:graphicData uri="http://schemas.openxmlformats.org/drawingml/2006/table">
                <a:tbl>
                  <a:tblPr firstRow="1" firstCol="1" bandRow="1"/>
                  <a:tblGrid>
                    <a:gridCol w="2115419"/>
                    <a:gridCol w="3385512"/>
                    <a:gridCol w="5013081"/>
                  </a:tblGrid>
                  <a:tr h="740707">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图像种类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示例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分析思路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7644">
                    <a:tc>
                      <a:txBody>
                        <a:bodyPr/>
                        <a:lstStyle/>
                        <a:p>
                          <a:pPr algn="ctr">
                            <a:lnSpc>
                              <a:spcPct val="150000"/>
                            </a:lnSpc>
                            <a:spcAft>
                              <a:spcPts val="0"/>
                            </a:spcAft>
                            <a:tabLst>
                              <a:tab pos="3870960" algn="l"/>
                            </a:tabLst>
                          </a:pP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sz="2600" i="1">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图像的斜率</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截距为初速度</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555437239"/>
                  </p:ext>
                </p:extLst>
              </p:nvPr>
            </p:nvGraphicFramePr>
            <p:xfrm>
              <a:off x="694531" y="3212972"/>
              <a:ext cx="10514012" cy="2808351"/>
            </p:xfrm>
            <a:graphic>
              <a:graphicData uri="http://schemas.openxmlformats.org/drawingml/2006/table">
                <a:tbl>
                  <a:tblPr firstRow="1" firstCol="1" bandRow="1"/>
                  <a:tblGrid>
                    <a:gridCol w="2115419"/>
                    <a:gridCol w="3385512"/>
                    <a:gridCol w="5013081"/>
                  </a:tblGrid>
                  <a:tr h="740707">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图像种类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示例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分析思路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7644">
                    <a:tc>
                      <a:txBody>
                        <a:bodyPr/>
                        <a:lstStyle/>
                        <a:p>
                          <a:endParaRPr lang="zh-CN"/>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88" t="-36283" r="-397983" b="-590"/>
                          </a:stretch>
                        </a:blipFill>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09842" t="-36283" r="-243" b="-590"/>
                          </a:stretch>
                        </a:blipFill>
                      </a:tcPr>
                    </a:tc>
                  </a:tr>
                </a:tbl>
              </a:graphicData>
            </a:graphic>
          </p:graphicFrame>
        </mc:Fallback>
      </mc:AlternateContent>
      <p:pic>
        <p:nvPicPr>
          <p:cNvPr id="2049" name="image352.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4077081"/>
            <a:ext cx="1990725" cy="1790700"/>
          </a:xfrm>
          <a:prstGeom prst="rect">
            <a:avLst/>
          </a:prstGeom>
          <a:solidFill>
            <a:srgbClr val="000000">
              <a:alpha val="0"/>
            </a:srgbClr>
          </a:solidFill>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2603221582"/>
                  </p:ext>
                </p:extLst>
              </p:nvPr>
            </p:nvGraphicFramePr>
            <p:xfrm>
              <a:off x="694531" y="1052703"/>
              <a:ext cx="10514012" cy="4968621"/>
            </p:xfrm>
            <a:graphic>
              <a:graphicData uri="http://schemas.openxmlformats.org/drawingml/2006/table">
                <a:tbl>
                  <a:tblPr firstRow="1" firstCol="1" bandRow="1"/>
                  <a:tblGrid>
                    <a:gridCol w="2115419"/>
                    <a:gridCol w="3385512"/>
                    <a:gridCol w="5013081"/>
                  </a:tblGrid>
                  <a:tr h="20510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图像种类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示例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分析思路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4781">
                    <a:tc>
                      <a:txBody>
                        <a:bodyPr/>
                        <a:lstStyle/>
                        <a:p>
                          <a:pPr algn="ctr">
                            <a:lnSpc>
                              <a:spcPct val="15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图像的斜率</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截距为</a:t>
                          </a:r>
                          <a14:m>
                            <m:oMath xmlns:m="http://schemas.openxmlformats.org/officeDocument/2006/math">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60270">
                    <a:tc>
                      <a:txBody>
                        <a:bodyPr/>
                        <a:lstStyle/>
                        <a:p>
                          <a:pPr algn="ctr">
                            <a:lnSpc>
                              <a:spcPct val="150000"/>
                            </a:lnSpc>
                            <a:spcAft>
                              <a:spcPts val="0"/>
                            </a:spcAft>
                            <a:tabLst>
                              <a:tab pos="3870960" algn="l"/>
                            </a:tabLst>
                          </a:pP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600" i="1">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sz="2600" i="1">
                              <a:effectLst/>
                              <a:latin typeface="Times New Roman" panose="02020603050405020304" pitchFamily="18" charset="0"/>
                              <a:ea typeface="微软雅黑" panose="020B0503020204020204" pitchFamily="34" charset="-122"/>
                              <a:cs typeface="Times New Roman" panose="02020603050405020304" pitchFamily="18" charset="0"/>
                            </a:rPr>
                            <a:t>图</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𝐬</m:t>
                                  </m:r>
                                </m:num>
                                <m:den>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𝐭</m:t>
                                      </m:r>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𝐭</m:t>
                                  </m:r>
                                </m:den>
                              </m:f>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图像的斜率</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截距为</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2603221582"/>
                  </p:ext>
                </p:extLst>
              </p:nvPr>
            </p:nvGraphicFramePr>
            <p:xfrm>
              <a:off x="694531" y="1052703"/>
              <a:ext cx="10514012" cy="4968621"/>
            </p:xfrm>
            <a:graphic>
              <a:graphicData uri="http://schemas.openxmlformats.org/drawingml/2006/table">
                <a:tbl>
                  <a:tblPr firstRow="1" firstCol="1" bandRow="1"/>
                  <a:tblGrid>
                    <a:gridCol w="2115419"/>
                    <a:gridCol w="3385512"/>
                    <a:gridCol w="5013081"/>
                  </a:tblGrid>
                  <a:tr h="62357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图像种类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示例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分析思路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4781">
                    <a:tc>
                      <a:txBody>
                        <a:bodyPr/>
                        <a:lstStyle/>
                        <a:p>
                          <a:pPr algn="ctr">
                            <a:lnSpc>
                              <a:spcPct val="150000"/>
                            </a:lnSpc>
                            <a:spcAft>
                              <a:spcPts val="0"/>
                            </a:spcAft>
                            <a:tabLst>
                              <a:tab pos="3870960" algn="l"/>
                            </a:tabLst>
                          </a:pP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09842" t="-28691" r="-243" b="-99443"/>
                          </a:stretch>
                        </a:blipFill>
                      </a:tcPr>
                    </a:tc>
                  </a:tr>
                  <a:tr h="2160270">
                    <a:tc>
                      <a:txBody>
                        <a:bodyPr/>
                        <a:lstStyle/>
                        <a:p>
                          <a:endParaRPr lang="zh-CN"/>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88" t="-130141" r="-397983" b="-563"/>
                          </a:stretch>
                        </a:blipFill>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09842" t="-130141" r="-243" b="-563"/>
                          </a:stretch>
                        </a:blipFill>
                      </a:tcPr>
                    </a:tc>
                  </a:tr>
                </a:tbl>
              </a:graphicData>
            </a:graphic>
          </p:graphicFrame>
        </mc:Fallback>
      </mc:AlternateContent>
      <p:pic>
        <p:nvPicPr>
          <p:cNvPr id="4098" name="image353.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99791" y="1916811"/>
            <a:ext cx="1905000" cy="1619250"/>
          </a:xfrm>
          <a:prstGeom prst="rect">
            <a:avLst/>
          </a:prstGeom>
          <a:solidFill>
            <a:srgbClr val="000000">
              <a:alpha val="0"/>
            </a:srgbClr>
          </a:solidFill>
        </p:spPr>
      </p:pic>
      <p:pic>
        <p:nvPicPr>
          <p:cNvPr id="4097" name="image354.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67528" y="4077081"/>
            <a:ext cx="2152650" cy="1895475"/>
          </a:xfrm>
          <a:prstGeom prst="rect">
            <a:avLst/>
          </a:prstGeom>
          <a:solidFill>
            <a:srgbClr val="000000">
              <a:alpha val="0"/>
            </a:srgbClr>
          </a:solidFill>
        </p:spPr>
      </p:pic>
    </p:spTree>
    <p:extLst>
      <p:ext uri="{BB962C8B-B14F-4D97-AF65-F5344CB8AC3E}">
        <p14:creationId xmlns:p14="http://schemas.microsoft.com/office/powerpoint/2010/main" val="20848454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3942098027"/>
                  </p:ext>
                </p:extLst>
              </p:nvPr>
            </p:nvGraphicFramePr>
            <p:xfrm>
              <a:off x="910558" y="836675"/>
              <a:ext cx="10049694" cy="4536567"/>
            </p:xfrm>
            <a:graphic>
              <a:graphicData uri="http://schemas.openxmlformats.org/drawingml/2006/table">
                <a:tbl>
                  <a:tblPr firstRow="1" firstCol="1" bandRow="1"/>
                  <a:tblGrid>
                    <a:gridCol w="2021998"/>
                    <a:gridCol w="3236002"/>
                    <a:gridCol w="4791694"/>
                  </a:tblGrid>
                  <a:tr h="956958">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图像种类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示例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分析思路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9609">
                    <a:tc>
                      <a:txBody>
                        <a:bodyPr/>
                        <a:lstStyle/>
                        <a:p>
                          <a:pPr algn="ctr">
                            <a:lnSpc>
                              <a:spcPct val="150000"/>
                            </a:lnSpc>
                            <a:spcAft>
                              <a:spcPts val="0"/>
                            </a:spcAft>
                            <a:tabLst>
                              <a:tab pos="3870960" algn="l"/>
                            </a:tabLst>
                          </a:pP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500">
                              <a:effectLst/>
                              <a:latin typeface="宋体" panose="02010600030101010101" pitchFamily="2" charset="-122"/>
                              <a:ea typeface="微软雅黑" panose="020B0503020204020204" pitchFamily="34" charset="-122"/>
                              <a:cs typeface="Times New Roman" panose="02020603050405020304" pitchFamily="18" charset="0"/>
                            </a:rPr>
                            <a:t>-</a:t>
                          </a: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5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由</a:t>
                          </a:r>
                          <a14:m>
                            <m:oMath xmlns:m="http://schemas.openxmlformats.org/officeDocument/2006/math">
                              <m:sSup>
                                <m:sSup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e>
                                <m:sup>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500" i="1">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5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e>
                                    <m:sup>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sz="25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面积表示速度平方变化量的一半</a:t>
                          </a:r>
                          <a14:m>
                            <m:oMath xmlns:m="http://schemas.openxmlformats.org/officeDocument/2006/math">
                              <m:f>
                                <m:f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e>
                                    <m:sup>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sz="25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3942098027"/>
                  </p:ext>
                </p:extLst>
              </p:nvPr>
            </p:nvGraphicFramePr>
            <p:xfrm>
              <a:off x="910558" y="836675"/>
              <a:ext cx="10049694" cy="4536567"/>
            </p:xfrm>
            <a:graphic>
              <a:graphicData uri="http://schemas.openxmlformats.org/drawingml/2006/table">
                <a:tbl>
                  <a:tblPr firstRow="1" firstCol="1" bandRow="1"/>
                  <a:tblGrid>
                    <a:gridCol w="2021998"/>
                    <a:gridCol w="3236002"/>
                    <a:gridCol w="4791694"/>
                  </a:tblGrid>
                  <a:tr h="956958">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图像种类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示例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分析思路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9609">
                    <a:tc>
                      <a:txBody>
                        <a:bodyPr/>
                        <a:lstStyle/>
                        <a:p>
                          <a:pPr algn="ctr">
                            <a:lnSpc>
                              <a:spcPct val="150000"/>
                            </a:lnSpc>
                            <a:spcAft>
                              <a:spcPts val="0"/>
                            </a:spcAft>
                            <a:tabLst>
                              <a:tab pos="3870960" algn="l"/>
                            </a:tabLst>
                          </a:pP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500">
                              <a:effectLst/>
                              <a:latin typeface="宋体" panose="02010600030101010101" pitchFamily="2" charset="-122"/>
                              <a:ea typeface="微软雅黑" panose="020B0503020204020204" pitchFamily="34" charset="-122"/>
                              <a:cs typeface="Times New Roman" panose="02020603050405020304" pitchFamily="18" charset="0"/>
                            </a:rPr>
                            <a:t>-</a:t>
                          </a: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5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09924" t="-26871" r="-382" b="-340"/>
                          </a:stretch>
                        </a:blipFill>
                      </a:tcPr>
                    </a:tc>
                  </a:tr>
                </a:tbl>
              </a:graphicData>
            </a:graphic>
          </p:graphicFrame>
        </mc:Fallback>
      </mc:AlternateContent>
      <p:pic>
        <p:nvPicPr>
          <p:cNvPr id="5122" name="image355.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2132838"/>
            <a:ext cx="1638300" cy="2971800"/>
          </a:xfrm>
          <a:prstGeom prst="rect">
            <a:avLst/>
          </a:prstGeom>
          <a:solidFill>
            <a:srgbClr val="000000">
              <a:alpha val="0"/>
            </a:srgbClr>
          </a:solidFill>
        </p:spPr>
      </p:pic>
    </p:spTree>
    <p:extLst>
      <p:ext uri="{BB962C8B-B14F-4D97-AF65-F5344CB8AC3E}">
        <p14:creationId xmlns:p14="http://schemas.microsoft.com/office/powerpoint/2010/main" val="7508796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1480607057"/>
                  </p:ext>
                </p:extLst>
              </p:nvPr>
            </p:nvGraphicFramePr>
            <p:xfrm>
              <a:off x="694531" y="836676"/>
              <a:ext cx="10049694" cy="5184648"/>
            </p:xfrm>
            <a:graphic>
              <a:graphicData uri="http://schemas.openxmlformats.org/drawingml/2006/table">
                <a:tbl>
                  <a:tblPr firstRow="1" firstCol="1" bandRow="1"/>
                  <a:tblGrid>
                    <a:gridCol w="2021998"/>
                    <a:gridCol w="3236002"/>
                    <a:gridCol w="4791694"/>
                  </a:tblGrid>
                  <a:tr h="1182122">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图像种类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示例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分析思路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2526">
                    <a:tc>
                      <a:txBody>
                        <a:bodyPr/>
                        <a:lstStyle/>
                        <a:p>
                          <a:pPr algn="ctr">
                            <a:lnSpc>
                              <a:spcPct val="150000"/>
                            </a:lnSpc>
                            <a:spcAft>
                              <a:spcPts val="0"/>
                            </a:spcAft>
                            <a:tabLst>
                              <a:tab pos="3870960" algn="l"/>
                            </a:tabLst>
                          </a:pPr>
                          <a14:m>
                            <m:oMath xmlns:m="http://schemas.openxmlformats.org/officeDocument/2006/math">
                              <m:f>
                                <m:f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sz="2500" i="1">
                              <a:effectLst/>
                              <a:latin typeface="宋体" panose="02010600030101010101" pitchFamily="2" charset="-122"/>
                              <a:ea typeface="微软雅黑" panose="020B0503020204020204" pitchFamily="34" charset="-122"/>
                              <a:cs typeface="Times New Roman" panose="02020603050405020304" pitchFamily="18" charset="0"/>
                            </a:rPr>
                            <a:t>-</a:t>
                          </a: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5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5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5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sz="25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面积表示运动时间</a:t>
                          </a:r>
                          <a:r>
                            <a:rPr lang="en-US" sz="25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1480607057"/>
                  </p:ext>
                </p:extLst>
              </p:nvPr>
            </p:nvGraphicFramePr>
            <p:xfrm>
              <a:off x="694531" y="836676"/>
              <a:ext cx="10049694" cy="5184648"/>
            </p:xfrm>
            <a:graphic>
              <a:graphicData uri="http://schemas.openxmlformats.org/drawingml/2006/table">
                <a:tbl>
                  <a:tblPr firstRow="1" firstCol="1" bandRow="1"/>
                  <a:tblGrid>
                    <a:gridCol w="2021998"/>
                    <a:gridCol w="3236002"/>
                    <a:gridCol w="4791694"/>
                  </a:tblGrid>
                  <a:tr h="1182122">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图像种类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示例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分析思路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2526">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01" t="-29680" r="-397590" b="-304"/>
                          </a:stretch>
                        </a:blipFill>
                      </a:tcPr>
                    </a:tc>
                    <a:tc>
                      <a:txBody>
                        <a:bodyPr/>
                        <a:lstStyle/>
                        <a:p>
                          <a:pPr algn="ctr">
                            <a:lnSpc>
                              <a:spcPct val="150000"/>
                            </a:lnSpc>
                            <a:spcAft>
                              <a:spcPts val="0"/>
                            </a:spcAft>
                            <a:tabLst>
                              <a:tab pos="3870960" algn="l"/>
                            </a:tabLst>
                          </a:pPr>
                          <a:endParaRPr lang="en-US" sz="25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09784" t="-29680" r="-254" b="-304"/>
                          </a:stretch>
                        </a:blipFill>
                      </a:tcPr>
                    </a:tc>
                  </a:tr>
                </a:tbl>
              </a:graphicData>
            </a:graphic>
          </p:graphicFrame>
        </mc:Fallback>
      </mc:AlternateContent>
      <p:pic>
        <p:nvPicPr>
          <p:cNvPr id="5121" name="image356.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2564892"/>
            <a:ext cx="1638300" cy="2971800"/>
          </a:xfrm>
          <a:prstGeom prst="rect">
            <a:avLst/>
          </a:prstGeom>
          <a:solidFill>
            <a:srgbClr val="000000">
              <a:alpha val="0"/>
            </a:srgbClr>
          </a:solidFill>
        </p:spPr>
      </p:pic>
    </p:spTree>
    <p:extLst>
      <p:ext uri="{BB962C8B-B14F-4D97-AF65-F5344CB8AC3E}">
        <p14:creationId xmlns:p14="http://schemas.microsoft.com/office/powerpoint/2010/main" val="21579974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809529" y="2132838"/>
            <a:ext cx="10686352" cy="3397685"/>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知道常见的运动学图像的物理意义</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会分析其截距、斜率、</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面积</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等含义</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会用数学思维分析非常规图像并解决物体的运动情况</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会分析图像并能进行图像间的相互转化</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36462" y="620649"/>
            <a:ext cx="6666687" cy="2869672"/>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利用图像法研究物理量之间的关系是物理学中常用的方法</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如图所示为物体做不同直线运动时各物理量之间的关系图像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分别表示物体的位移、速度、加速度和时间</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5131965" y="2875002"/>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68712" y="652526"/>
            <a:ext cx="5175250" cy="5584825"/>
          </a:xfrm>
          <a:prstGeom prst="rect">
            <a:avLst/>
          </a:prstGeom>
          <a:solidFill>
            <a:scrgbClr r="0" g="0" b="0">
              <a:alpha val="0"/>
            </a:scrgbClr>
          </a:solidFill>
          <a:ln>
            <a:noFill/>
          </a:ln>
        </p:spPr>
      </p:pic>
      <p:sp>
        <p:nvSpPr>
          <p:cNvPr id="5" name="矩形 4"/>
          <p:cNvSpPr/>
          <p:nvPr/>
        </p:nvSpPr>
        <p:spPr>
          <a:xfrm>
            <a:off x="426766" y="3500820"/>
            <a:ext cx="5884467" cy="33239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根据甲图可求出物体的加速度大小为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根据乙图可求出物体的加速度大小为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根据丙图可求出物体的加速度大小为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根据丁图可求出物体在前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内的速度变化量大小为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714976" y="620649"/>
                <a:ext cx="5812284" cy="5981934"/>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图像的斜率为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图像的斜率为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解</a:t>
                </a:r>
                <a:r>
                  <a:rPr lang="zh-CN" altLang="zh-CN" sz="2600" b="1">
                    <a:latin typeface="Times New Roman" panose="02020603050405020304" pitchFamily="18" charset="0"/>
                    <a:cs typeface="Times New Roman" panose="02020603050405020304" pitchFamily="18" charset="0"/>
                  </a:rPr>
                  <a:t>得加速度为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解得加速度大小为</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图线与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轴围成的面积表示速度变化量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714976" y="620649"/>
                <a:ext cx="5812284" cy="5981934"/>
              </a:xfrm>
              <a:prstGeom prst="rect">
                <a:avLst/>
              </a:prstGeom>
              <a:blipFill rotWithShape="0">
                <a:blip r:embed="rId2"/>
                <a:stretch>
                  <a:fillRect l="-1363" r="-314" b="-1427"/>
                </a:stretch>
              </a:blipFill>
            </p:spPr>
            <p:txBody>
              <a:bodyPr/>
              <a:lstStyle/>
              <a:p>
                <a:r>
                  <a:rPr lang="zh-CN" altLang="en-US">
                    <a:noFill/>
                  </a:rPr>
                  <a:t> </a:t>
                </a:r>
              </a:p>
            </p:txBody>
          </p:sp>
        </mc:Fallback>
      </mc:AlternateContent>
      <p:pic>
        <p:nvPicPr>
          <p:cNvPr id="4" name="image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88695" y="652526"/>
            <a:ext cx="5175250" cy="5584825"/>
          </a:xfrm>
          <a:prstGeom prst="rect">
            <a:avLst/>
          </a:prstGeom>
          <a:solidFill>
            <a:scrgbClr r="0" g="0" b="0">
              <a:alpha val="0"/>
            </a:scrgbClr>
          </a:solidFill>
          <a:ln>
            <a:noFill/>
          </a:ln>
        </p:spPr>
      </p:pic>
    </p:spTree>
    <p:extLst>
      <p:ext uri="{BB962C8B-B14F-4D97-AF65-F5344CB8AC3E}">
        <p14:creationId xmlns:p14="http://schemas.microsoft.com/office/powerpoint/2010/main" val="20759842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52023" y="620649"/>
                <a:ext cx="11810444" cy="2657242"/>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广东北江中学月考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智能寻迹小车目前被应用于物流配送等多个领域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为测试不同寻迹小车的刹车性能</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让它们在图甲中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点获得相同的速度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并沿直线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刹车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刹车过程小车做匀减速直线运动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最终得分为刹车停止时越过的最后一条分值线对应的分数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每相邻分值线间距离为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某小车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测试时恰好停止于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分分值线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该车的位移和时间的比值</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之间的关系图像如图乙所示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小车均可视为质点</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52023" y="620649"/>
                <a:ext cx="11810444" cy="2657242"/>
              </a:xfrm>
              <a:prstGeom prst="rect">
                <a:avLst/>
              </a:prstGeom>
              <a:blipFill rotWithShape="0">
                <a:blip r:embed="rId2"/>
                <a:stretch>
                  <a:fillRect l="-671" t="-2064" r="-2117" b="-4128"/>
                </a:stretch>
              </a:blipFill>
            </p:spPr>
            <p:txBody>
              <a:bodyPr/>
              <a:lstStyle/>
              <a:p>
                <a:r>
                  <a:rPr lang="zh-CN" altLang="en-US">
                    <a:noFill/>
                  </a:rPr>
                  <a:t> </a:t>
                </a:r>
              </a:p>
            </p:txBody>
          </p:sp>
        </mc:Fallback>
      </mc:AlternateContent>
      <p:sp>
        <p:nvSpPr>
          <p:cNvPr id="6" name="TextBox 1"/>
          <p:cNvSpPr txBox="1"/>
          <p:nvPr/>
        </p:nvSpPr>
        <p:spPr>
          <a:xfrm>
            <a:off x="6311233" y="273852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72001" y="3411474"/>
            <a:ext cx="6913880" cy="2609850"/>
          </a:xfrm>
          <a:prstGeom prst="rect">
            <a:avLst/>
          </a:prstGeom>
          <a:solidFill>
            <a:scrgbClr r="0" g="0" b="0">
              <a:alpha val="0"/>
            </a:scrgbClr>
          </a:solidFill>
          <a:ln>
            <a:noFill/>
          </a:ln>
        </p:spPr>
      </p:pic>
      <p:sp>
        <p:nvSpPr>
          <p:cNvPr id="5" name="矩形 4"/>
          <p:cNvSpPr/>
          <p:nvPr/>
        </p:nvSpPr>
        <p:spPr>
          <a:xfrm>
            <a:off x="450326" y="3364082"/>
            <a:ext cx="4553437" cy="33239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刹车过程中加速度大小为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分分值线的距离为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时小车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若某小车恰好匀减速停止于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分分值线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则该车的加速度大小为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469795"/>
                <a:ext cx="11810444" cy="2774838"/>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整理可得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结合题图乙可得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即小车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刹车过程中加速度大小为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点距</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b="1">
                    <a:latin typeface="Times New Roman" panose="02020603050405020304" pitchFamily="18" charset="0"/>
                    <a:cs typeface="Times New Roman" panose="02020603050405020304" pitchFamily="18" charset="0"/>
                  </a:rPr>
                  <a:t>分分值线的距离为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时小车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若某小车恰好匀减速停止于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96</a:t>
                </a:r>
                <a:r>
                  <a:rPr lang="zh-CN" altLang="zh-CN" sz="2600" b="1">
                    <a:latin typeface="Times New Roman" panose="02020603050405020304" pitchFamily="18" charset="0"/>
                    <a:cs typeface="Times New Roman" panose="02020603050405020304" pitchFamily="18" charset="0"/>
                  </a:rPr>
                  <a:t>分分值线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则刹车距离为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则该车的加速度大小为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469795"/>
                <a:ext cx="11810444" cy="2774838"/>
              </a:xfrm>
              <a:prstGeom prst="rect">
                <a:avLst/>
              </a:prstGeom>
              <a:blipFill rotWithShape="0">
                <a:blip r:embed="rId2"/>
                <a:stretch>
                  <a:fillRect l="-671" r="-2064" b="-879"/>
                </a:stretch>
              </a:blipFill>
            </p:spPr>
            <p:txBody>
              <a:bodyPr/>
              <a:lstStyle/>
              <a:p>
                <a:r>
                  <a:rPr lang="zh-CN" altLang="en-US">
                    <a:noFill/>
                  </a:rPr>
                  <a:t> </a:t>
                </a:r>
              </a:p>
            </p:txBody>
          </p:sp>
        </mc:Fallback>
      </mc:AlternateContent>
      <p:pic>
        <p:nvPicPr>
          <p:cNvPr id="4" name="image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620649"/>
            <a:ext cx="6913880" cy="2609850"/>
          </a:xfrm>
          <a:prstGeom prst="rect">
            <a:avLst/>
          </a:prstGeom>
          <a:solidFill>
            <a:scrgbClr r="0" g="0" b="0">
              <a:alpha val="0"/>
            </a:scrgbClr>
          </a:solidFill>
          <a:ln>
            <a:noFill/>
          </a:ln>
        </p:spPr>
      </p:pic>
    </p:spTree>
    <p:extLst>
      <p:ext uri="{BB962C8B-B14F-4D97-AF65-F5344CB8AC3E}">
        <p14:creationId xmlns:p14="http://schemas.microsoft.com/office/powerpoint/2010/main" val="3512071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836676"/>
                <a:ext cx="11658044" cy="2257389"/>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拓展</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在</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计算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时间内的位移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能不能利用图像与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轴所围的面积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如果不能</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哪个面积才表示物体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时间内的位移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不能</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836676"/>
                <a:ext cx="11658044" cy="2257389"/>
              </a:xfrm>
              <a:prstGeom prst="rect">
                <a:avLst/>
              </a:prstGeom>
              <a:blipFill rotWithShape="0">
                <a:blip r:embed="rId2"/>
                <a:stretch>
                  <a:fillRect l="-680" r="-314" b="-107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727269" y="3115854"/>
                <a:ext cx="7962601" cy="345585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不是瞬时速度与时间的关系图像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所以物体在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轴所围的面积不表示物体在这段时间内的位移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时刻对应的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值为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时间内的平均速度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故</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时刻的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值与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乘积等于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时间内物体的位移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对应面积如图中阴影所示</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727269" y="3115854"/>
                <a:ext cx="7962601" cy="3455858"/>
              </a:xfrm>
              <a:prstGeom prst="rect">
                <a:avLst/>
              </a:prstGeom>
              <a:blipFill rotWithShape="0">
                <a:blip r:embed="rId3"/>
                <a:stretch>
                  <a:fillRect l="-995" b="-2998"/>
                </a:stretch>
              </a:blipFill>
            </p:spPr>
            <p:txBody>
              <a:bodyPr/>
              <a:lstStyle/>
              <a:p>
                <a:r>
                  <a:rPr lang="zh-CN" altLang="en-US">
                    <a:noFill/>
                  </a:rPr>
                  <a:t> </a:t>
                </a:r>
              </a:p>
            </p:txBody>
          </p:sp>
        </mc:Fallback>
      </mc:AlternateContent>
      <p:pic>
        <p:nvPicPr>
          <p:cNvPr id="7" name="image8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58395" y="3217418"/>
            <a:ext cx="2669540" cy="2155825"/>
          </a:xfrm>
          <a:prstGeom prst="rect">
            <a:avLst/>
          </a:prstGeom>
          <a:solidFill>
            <a:scrgbClr r="0" g="0" b="0">
              <a:alpha val="0"/>
            </a:scrgbClr>
          </a:solidFill>
          <a:ln>
            <a:noFill/>
          </a:ln>
        </p:spPr>
      </p:pic>
    </p:spTree>
    <p:extLst>
      <p:ext uri="{BB962C8B-B14F-4D97-AF65-F5344CB8AC3E}">
        <p14:creationId xmlns:p14="http://schemas.microsoft.com/office/powerpoint/2010/main" val="21934078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17904" y="836676"/>
                <a:ext cx="11810444" cy="2726363"/>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广东深圳中学月考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某同学自己绘制</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研究某趟地铁的某段过程的运动情况</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该过程轨迹是直线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详细运动状态未知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以下说法正确的是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17904" y="836676"/>
                <a:ext cx="11810444" cy="2726363"/>
              </a:xfrm>
              <a:prstGeom prst="rect">
                <a:avLst/>
              </a:prstGeom>
              <a:blipFill rotWithShape="0">
                <a:blip r:embed="rId2"/>
                <a:stretch>
                  <a:fillRect l="-671" b="-4027"/>
                </a:stretch>
              </a:blipFill>
            </p:spPr>
            <p:txBody>
              <a:bodyPr/>
              <a:lstStyle/>
              <a:p>
                <a:r>
                  <a:rPr lang="zh-CN" altLang="en-US">
                    <a:noFill/>
                  </a:rPr>
                  <a:t> </a:t>
                </a:r>
              </a:p>
            </p:txBody>
          </p:sp>
        </mc:Fallback>
      </mc:AlternateContent>
      <p:sp>
        <p:nvSpPr>
          <p:cNvPr id="9" name="TextBox 1"/>
          <p:cNvSpPr txBox="1"/>
          <p:nvPr/>
        </p:nvSpPr>
        <p:spPr>
          <a:xfrm>
            <a:off x="762771" y="3009141"/>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3499104"/>
            <a:ext cx="3021965" cy="2522220"/>
          </a:xfrm>
          <a:prstGeom prst="rect">
            <a:avLst/>
          </a:prstGeom>
          <a:solidFill>
            <a:scrgbClr r="0" g="0" b="0">
              <a:alpha val="0"/>
            </a:scrgbClr>
          </a:solidFill>
          <a:ln>
            <a:noFill/>
          </a:ln>
        </p:spPr>
      </p:pic>
      <p:sp>
        <p:nvSpPr>
          <p:cNvPr id="8" name="矩形 7"/>
          <p:cNvSpPr/>
          <p:nvPr/>
        </p:nvSpPr>
        <p:spPr>
          <a:xfrm>
            <a:off x="478504" y="3645027"/>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该车处于匀减速运动状态</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该车的初速度为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该车的加速度大小为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该车在前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的位移是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28481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33757" y="716541"/>
                <a:ext cx="8066692" cy="5783995"/>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将位移时间公式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变形可得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由数学知识可知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图像的斜率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纵轴的截距</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由此可知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该车处于匀减速运动状态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初速度为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该车处于匀减速运动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速度减为零时所用时间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num>
                      <m:den>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该车在前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的位移就是前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的位移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33757" y="716541"/>
                <a:ext cx="8066692" cy="5783995"/>
              </a:xfrm>
              <a:prstGeom prst="rect">
                <a:avLst/>
              </a:prstGeom>
              <a:blipFill rotWithShape="0">
                <a:blip r:embed="rId2"/>
                <a:stretch>
                  <a:fillRect l="-982" r="-906" b="-1477"/>
                </a:stretch>
              </a:blipFill>
            </p:spPr>
            <p:txBody>
              <a:bodyPr/>
              <a:lstStyle/>
              <a:p>
                <a:r>
                  <a:rPr lang="zh-CN" altLang="en-US">
                    <a:noFill/>
                  </a:rPr>
                  <a:t> </a:t>
                </a:r>
              </a:p>
            </p:txBody>
          </p:sp>
        </mc:Fallback>
      </mc:AlternateContent>
      <p:pic>
        <p:nvPicPr>
          <p:cNvPr id="4" name="image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836676"/>
            <a:ext cx="3021965" cy="2522220"/>
          </a:xfrm>
          <a:prstGeom prst="rect">
            <a:avLst/>
          </a:prstGeom>
          <a:solidFill>
            <a:scrgbClr r="0" g="0" b="0">
              <a:alpha val="0"/>
            </a:scrgbClr>
          </a:solidFill>
          <a:ln>
            <a:noFill/>
          </a:ln>
        </p:spPr>
      </p:pic>
    </p:spTree>
    <p:extLst>
      <p:ext uri="{BB962C8B-B14F-4D97-AF65-F5344CB8AC3E}">
        <p14:creationId xmlns:p14="http://schemas.microsoft.com/office/powerpoint/2010/main" val="26547021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6420645" cy="292385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广东东莞东华高级中学月考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高速公路收费站设有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即不停车收费通道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某汽车通过笔直的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通道时先减速至某一限定速度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然后匀速通过收费区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再加速驶离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则汽车的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图像间的相互转化</a:t>
            </a:r>
            <a:endParaRPr lang="zh-CN" altLang="zh-CN" sz="2800" b="1" kern="1400">
              <a:latin typeface="Calibri Light" panose="020F0302020204030204" pitchFamily="34" charset="0"/>
              <a:cs typeface="Times New Roman" panose="02020603050405020304" pitchFamily="18" charset="0"/>
            </a:endParaRPr>
          </a:p>
        </p:txBody>
      </p:sp>
      <p:sp>
        <p:nvSpPr>
          <p:cNvPr id="5" name="TextBox 1"/>
          <p:cNvSpPr txBox="1"/>
          <p:nvPr/>
        </p:nvSpPr>
        <p:spPr>
          <a:xfrm>
            <a:off x="2093939" y="3672323"/>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4206341"/>
            <a:ext cx="4848407" cy="2112137"/>
          </a:xfrm>
          <a:prstGeom prst="rect">
            <a:avLst/>
          </a:prstGeom>
          <a:solidFill>
            <a:scrgbClr r="0" g="0" b="0">
              <a:alpha val="0"/>
            </a:scrgbClr>
          </a:solidFill>
          <a:ln>
            <a:noFill/>
          </a:ln>
        </p:spPr>
      </p:pic>
      <p:pic>
        <p:nvPicPr>
          <p:cNvPr id="7" name="image8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3904" y="1302448"/>
            <a:ext cx="5175250" cy="5046345"/>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3024093"/>
            <a:ext cx="11810444" cy="2965339"/>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汽车先做正向匀减速直线运动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然后做正向匀速运动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最后做正向匀加速直线运动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图像的斜率表示速度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反映汽车先做负向匀速运动后静止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再做正向匀速运动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反映汽车先做正向匀速运动后静止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再做负向匀速运动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反映汽车先做正向减速直线运动后静止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再做正向加速直线运动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反映汽车先做正向减速直线运动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然后做正向匀速运动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最后做正向加速直线运动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07069" y="836676"/>
            <a:ext cx="4848407" cy="2112137"/>
          </a:xfrm>
          <a:prstGeom prst="rect">
            <a:avLst/>
          </a:prstGeom>
          <a:solidFill>
            <a:scrgbClr r="0" g="0" b="0">
              <a:alpha val="0"/>
            </a:scrgbClr>
          </a:solidFill>
          <a:ln>
            <a:noFill/>
          </a:ln>
        </p:spPr>
      </p:pic>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解决图像转换类问题的一般流程</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image8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2251" y="2132838"/>
            <a:ext cx="6645910" cy="1077595"/>
          </a:xfrm>
          <a:prstGeom prst="rect">
            <a:avLst/>
          </a:prstGeom>
          <a:solidFill>
            <a:scrgbClr r="0" g="0" b="0">
              <a:alpha val="0"/>
            </a:scrgbClr>
          </a:solidFill>
          <a:ln>
            <a:noFill/>
          </a:ln>
        </p:spPr>
      </p:pic>
      <p:sp>
        <p:nvSpPr>
          <p:cNvPr id="7" name="矩形 6"/>
          <p:cNvSpPr/>
          <p:nvPr/>
        </p:nvSpPr>
        <p:spPr>
          <a:xfrm>
            <a:off x="262477" y="3418014"/>
            <a:ext cx="11658044" cy="125948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要注意应用解析法和排除法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两者结合提高选择题图像类题型的解题准确率和速度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89701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5000625" y="2564892"/>
            <a:ext cx="1995409" cy="907941"/>
            <a:chOff x="4999990" y="2962216"/>
            <a:chExt cx="1995564" cy="908344"/>
          </a:xfrm>
        </p:grpSpPr>
        <p:sp>
          <p:nvSpPr>
            <p:cNvPr id="23562" name="TextBox 15">
              <a:hlinkClick r:id="rId3" action="ppaction://hlinksldjump"/>
            </p:cNvPr>
            <p:cNvSpPr txBox="1">
              <a:spLocks noChangeArrowheads="1"/>
            </p:cNvSpPr>
            <p:nvPr/>
          </p:nvSpPr>
          <p:spPr bwMode="auto">
            <a:xfrm>
              <a:off x="5887472" y="3011439"/>
              <a:ext cx="1108082" cy="646618"/>
            </a:xfrm>
            <a:prstGeom prst="rect">
              <a:avLst/>
            </a:prstGeom>
            <a:noFill/>
            <a:ln w="9525">
              <a:noFill/>
              <a:miter lim="800000"/>
            </a:ln>
          </p:spPr>
          <p:txBody>
            <a:bodyPr wrap="none">
              <a:spAutoFit/>
            </a:bodyPr>
            <a:lstStyle/>
            <a:p>
              <a:r>
                <a:rPr lang="zh-CN" altLang="en-US" sz="3600" b="1"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999990" y="2962216"/>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13414" y="3712389"/>
            <a:ext cx="3743325" cy="899904"/>
            <a:chOff x="5713655" y="4109972"/>
            <a:chExt cx="3743838" cy="900304"/>
          </a:xfrm>
        </p:grpSpPr>
        <p:sp>
          <p:nvSpPr>
            <p:cNvPr id="23560" name="TextBox 18">
              <a:hlinkClick r:id="rId4"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2516548" y="3063733"/>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88784" y="1293310"/>
            <a:ext cx="8066692" cy="2309519"/>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运动学图像的理解和应用</a:t>
            </a:r>
            <a:endParaRPr lang="zh-CN" altLang="zh-CN" sz="1000">
              <a:latin typeface="Calibri" panose="020F0502020204030204" pitchFamily="34" charset="0"/>
              <a:cs typeface="Times New Roman" panose="02020603050405020304" pitchFamily="18" charset="0"/>
            </a:endParaRPr>
          </a:p>
          <a:p>
            <a:pPr marL="355600" indent="-355600">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贵州黔南模拟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汽车在一段时间内做匀变速直线运动的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可知该汽车在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8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2493" y="2132838"/>
            <a:ext cx="2939415" cy="25222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432107" y="3550370"/>
                <a:ext cx="8066692" cy="2696355"/>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	B.3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	D.6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汽车做匀变速直线运动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时的速度大小等于前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内的平均速度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32107" y="3550370"/>
                <a:ext cx="8066692" cy="2696355"/>
              </a:xfrm>
              <a:prstGeom prst="rect">
                <a:avLst/>
              </a:prstGeom>
              <a:blipFill rotWithShape="0">
                <a:blip r:embed="rId3"/>
                <a:stretch>
                  <a:fillRect l="-983" r="-76" b="-406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32904" y="1362813"/>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923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海南卷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如图所示是某汽车通过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过程的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8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8381" y="1916811"/>
            <a:ext cx="2857500" cy="2155825"/>
          </a:xfrm>
          <a:prstGeom prst="rect">
            <a:avLst/>
          </a:prstGeom>
          <a:solidFill>
            <a:scrgbClr r="0" g="0" b="0">
              <a:alpha val="0"/>
            </a:scrgbClr>
          </a:solidFill>
          <a:ln>
            <a:noFill/>
          </a:ln>
        </p:spPr>
      </p:pic>
      <p:sp>
        <p:nvSpPr>
          <p:cNvPr id="7" name="矩形 6"/>
          <p:cNvSpPr/>
          <p:nvPr/>
        </p:nvSpPr>
        <p:spPr>
          <a:xfrm>
            <a:off x="410264" y="1916811"/>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汽车做匀减速直线运动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汽车静止</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汽车加速度方向相同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汽车速度方向相反</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333518" y="4486530"/>
            <a:ext cx="11810444" cy="172352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图像的斜率表示加速度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时间内加速度为负且恒定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速度为正</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加速度方向与速度方向相反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汽车做匀减速直线运动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内加速度为负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内加速度为正</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汽车加速度方向相反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但速度方向相同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均为正</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342612" y="261803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76600" y="629665"/>
            <a:ext cx="6666687" cy="252374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3.(2024·</a:t>
            </a:r>
            <a:r>
              <a:rPr lang="zh-CN" altLang="zh-CN" sz="2600" b="1">
                <a:latin typeface="Times New Roman" panose="02020603050405020304" pitchFamily="18" charset="0"/>
                <a:cs typeface="Times New Roman" panose="02020603050405020304" pitchFamily="18" charset="0"/>
              </a:rPr>
              <a:t>河北卷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篮球比赛前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常通过观察篮球从一定高度由静止下落后的反弹情况判断篮球的弹性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某同学拍摄了该过程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并得出了篮球运动的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四点中对应篮球位置最高的是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8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19208" y="836676"/>
            <a:ext cx="5092700" cy="4312920"/>
          </a:xfrm>
          <a:prstGeom prst="rect">
            <a:avLst/>
          </a:prstGeom>
          <a:solidFill>
            <a:scrgbClr r="0" g="0" b="0">
              <a:alpha val="0"/>
            </a:scrgbClr>
          </a:solidFill>
          <a:ln>
            <a:noFill/>
          </a:ln>
        </p:spPr>
      </p:pic>
      <p:sp>
        <p:nvSpPr>
          <p:cNvPr id="5" name="矩形 4"/>
          <p:cNvSpPr/>
          <p:nvPr/>
        </p:nvSpPr>
        <p:spPr>
          <a:xfrm>
            <a:off x="451208" y="3137006"/>
            <a:ext cx="6060625" cy="292385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篮球每一次弹起的最大速度越来越小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则每一次上升的最大高度越来越小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时对应初始高度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点对应第一次上升的最大高度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点对应篮球位置最高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286855" y="1944107"/>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广东揭阳二调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一架无人机从悬停状态开始竖直向上做直线运动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变化的关系图像如图所示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关于该无人机在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内的运动情况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4333" y="2871089"/>
            <a:ext cx="3457575" cy="2070100"/>
          </a:xfrm>
          <a:prstGeom prst="rect">
            <a:avLst/>
          </a:prstGeom>
          <a:solidFill>
            <a:scrgbClr r="0" g="0" b="0">
              <a:alpha val="0"/>
            </a:scrgbClr>
          </a:solidFill>
          <a:ln>
            <a:noFill/>
          </a:ln>
        </p:spPr>
      </p:pic>
      <p:sp>
        <p:nvSpPr>
          <p:cNvPr id="5" name="矩形 4"/>
          <p:cNvSpPr/>
          <p:nvPr/>
        </p:nvSpPr>
        <p:spPr>
          <a:xfrm>
            <a:off x="490066" y="2564892"/>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末无人机的速度大小为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内无人机向下运动了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内无人机向上运动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末无人机的速度大小为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2477" y="904767"/>
                <a:ext cx="7962601" cy="4483639"/>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图像与横轴围成的面积表示速度变化量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题中图像与横轴围成的</a:t>
                </a:r>
                <a:r>
                  <a:rPr lang="zh-CN" altLang="zh-CN" sz="2600" b="1" smtClean="0">
                    <a:latin typeface="Times New Roman" panose="02020603050405020304" pitchFamily="18" charset="0"/>
                    <a:cs typeface="Times New Roman" panose="02020603050405020304" pitchFamily="18" charset="0"/>
                  </a:rPr>
                  <a:t>面积</a:t>
                </a:r>
                <a:endParaRPr lang="en-US" altLang="zh-CN" sz="2600" b="1" smtClean="0">
                  <a:latin typeface="Times New Roman" panose="02020603050405020304" pitchFamily="18" charset="0"/>
                  <a:cs typeface="Times New Roman" panose="02020603050405020304" pitchFamily="18" charset="0"/>
                </a:endParaRPr>
              </a:p>
              <a:p>
                <a:pPr>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无人机的初速度大小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末无人机的速度大小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由于对称性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题中图像与横轴围成的面积为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末无人机的速度大小为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末的速度等于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无人机做匀减速直线运动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末的速度等于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内无人机向上运动的位移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后速度为负值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即无人机开始向下运动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904767"/>
                <a:ext cx="7962601" cy="4483639"/>
              </a:xfrm>
              <a:prstGeom prst="rect">
                <a:avLst/>
              </a:prstGeom>
              <a:blipFill rotWithShape="0">
                <a:blip r:embed="rId2"/>
                <a:stretch>
                  <a:fillRect l="-995" t="-1087" b="-2038"/>
                </a:stretch>
              </a:blipFill>
            </p:spPr>
            <p:txBody>
              <a:bodyPr/>
              <a:lstStyle/>
              <a:p>
                <a:r>
                  <a:rPr lang="zh-CN" altLang="en-US">
                    <a:noFill/>
                  </a:rPr>
                  <a:t> </a:t>
                </a:r>
              </a:p>
            </p:txBody>
          </p:sp>
        </mc:Fallback>
      </mc:AlternateContent>
      <p:pic>
        <p:nvPicPr>
          <p:cNvPr id="3" name="image9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4333" y="836676"/>
            <a:ext cx="345757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363254" y="194265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875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非常规图像问题</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一物块沿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时经过坐标原点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物块的位置坐标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与其速率的平方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关系如图所示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8306" y="2655062"/>
            <a:ext cx="3457575" cy="2070100"/>
          </a:xfrm>
          <a:prstGeom prst="rect">
            <a:avLst/>
          </a:prstGeom>
          <a:solidFill>
            <a:scrgbClr r="0" g="0" b="0">
              <a:alpha val="0"/>
            </a:scrgbClr>
          </a:solidFill>
          <a:ln>
            <a:noFill/>
          </a:ln>
        </p:spPr>
      </p:pic>
      <p:sp>
        <p:nvSpPr>
          <p:cNvPr id="5" name="矩形 4"/>
          <p:cNvSpPr/>
          <p:nvPr/>
        </p:nvSpPr>
        <p:spPr>
          <a:xfrm>
            <a:off x="478504" y="2564892"/>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物块可能做匀速直线运动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物块运动的加速度大小为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时物块的速率为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时物块位于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04144" y="653489"/>
                <a:ext cx="7962601" cy="526667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根据匀变速直线运动位移与速度关系式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ax</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结合题图可知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则该物块做匀加速直线运动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根据题图可得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时物块的速率为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物块的位置坐标为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04144" y="653489"/>
                <a:ext cx="7962601" cy="5266674"/>
              </a:xfrm>
              <a:prstGeom prst="rect">
                <a:avLst/>
              </a:prstGeom>
              <a:blipFill rotWithShape="0">
                <a:blip r:embed="rId2"/>
                <a:stretch>
                  <a:fillRect l="-995" r="-3063" b="-1620"/>
                </a:stretch>
              </a:blipFill>
            </p:spPr>
            <p:txBody>
              <a:bodyPr/>
              <a:lstStyle/>
              <a:p>
                <a:r>
                  <a:rPr lang="zh-CN" altLang="en-US">
                    <a:noFill/>
                  </a:rPr>
                  <a:t> </a:t>
                </a:r>
              </a:p>
            </p:txBody>
          </p:sp>
        </mc:Fallback>
      </mc:AlternateContent>
      <p:pic>
        <p:nvPicPr>
          <p:cNvPr id="3" name="image9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4333" y="710819"/>
            <a:ext cx="345757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259559" y="2172329"/>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62477" y="588721"/>
            <a:ext cx="8066692" cy="212363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6.(2026·</a:t>
            </a:r>
            <a:r>
              <a:rPr lang="zh-CN" altLang="zh-CN" sz="2600" b="1">
                <a:latin typeface="Times New Roman" panose="02020603050405020304" pitchFamily="18" charset="0"/>
                <a:cs typeface="Times New Roman" panose="02020603050405020304" pitchFamily="18" charset="0"/>
              </a:rPr>
              <a:t>广东梅州月考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无人机起飞后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先匀速竖直上升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某时刻开始加速竖直上升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此后其加速度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随加速上升的高度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关系如图所示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已知加速上升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高度时无人机的速度是匀速上升时速度的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则无人机匀速上升的速度大小为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4779" y="836676"/>
            <a:ext cx="2505075" cy="17907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97679" y="2780919"/>
                <a:ext cx="10736767" cy="308877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图像的面积表示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设无人机匀速上升时的速度为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97679" y="2780919"/>
                <a:ext cx="10736767" cy="3088770"/>
              </a:xfrm>
              <a:prstGeom prst="rect">
                <a:avLst/>
              </a:prstGeom>
              <a:blipFill rotWithShape="0">
                <a:blip r:embed="rId3"/>
                <a:stretch>
                  <a:fillRect l="-738" r="-2271" b="-355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9806038" y="1944107"/>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875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图像间的相互转化</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某驾校学员在教练的指导下沿直线路段练习驾驶技术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汽车的位移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则汽车行驶速度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的关系图像可能正确的是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2914396"/>
            <a:ext cx="2669540" cy="2242820"/>
          </a:xfrm>
          <a:prstGeom prst="rect">
            <a:avLst/>
          </a:prstGeom>
          <a:solidFill>
            <a:scrgbClr r="0" g="0" b="0">
              <a:alpha val="0"/>
            </a:scrgbClr>
          </a:solidFill>
          <a:ln>
            <a:noFill/>
          </a:ln>
        </p:spPr>
      </p:pic>
      <p:pic>
        <p:nvPicPr>
          <p:cNvPr id="5" name="image9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15835" y="2956814"/>
            <a:ext cx="6831965" cy="1984375"/>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6356545" y="1269231"/>
            <a:ext cx="2763039" cy="1006242"/>
          </a:xfrm>
          <a:prstGeom prst="rect">
            <a:avLst/>
          </a:prstGeom>
          <a:noFill/>
          <a:ln w="9525">
            <a:noFill/>
            <a:miter lim="800000"/>
          </a:ln>
        </p:spPr>
        <p:txBody>
          <a:bodyPr>
            <a:spAutoFit/>
          </a:bodyPr>
          <a:lstStyle/>
          <a:p>
            <a:r>
              <a:rPr lang="zh-CN" altLang="en-US" sz="6000" b="1"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非常规图像问题</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运动学图像的理解和应用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图像间的相互转化</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48622" y="836527"/>
            <a:ext cx="7962601"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图像的斜率表示速度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图像斜率增大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汽车的速度增大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图像斜率不变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汽车的速度不变且不为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汽车做减速运动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综上所述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项中</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图像可能正确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2368" y="1052703"/>
            <a:ext cx="2669540"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8876261" y="1362813"/>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263142"/>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小车由静止开始沿直线运动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的关系图线如图所示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下列图像描述其加速度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变化的关系正确的是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2132838"/>
            <a:ext cx="2069465" cy="1984375"/>
          </a:xfrm>
          <a:prstGeom prst="rect">
            <a:avLst/>
          </a:prstGeom>
          <a:solidFill>
            <a:scrgbClr r="0" g="0" b="0">
              <a:alpha val="0"/>
            </a:scrgbClr>
          </a:solidFill>
          <a:ln>
            <a:noFill/>
          </a:ln>
        </p:spPr>
      </p:pic>
      <p:pic>
        <p:nvPicPr>
          <p:cNvPr id="5" name="image9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7893" y="2137283"/>
            <a:ext cx="6913880" cy="21558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247140" y="4336790"/>
                <a:ext cx="11810444" cy="190056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a:latin typeface="Times New Roman" panose="02020603050405020304" pitchFamily="18" charset="0"/>
                    <a:cs typeface="Times New Roman" panose="02020603050405020304" pitchFamily="18" charset="0"/>
                  </a:rPr>
                  <a:t>是比例系数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常量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所以加速度与速度成正比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越来越大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图像的斜率越来越大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图像的斜率也越来越大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47140" y="4336790"/>
                <a:ext cx="11810444" cy="1900561"/>
              </a:xfrm>
              <a:prstGeom prst="rect">
                <a:avLst/>
              </a:prstGeom>
              <a:blipFill rotWithShape="0">
                <a:blip r:embed="rId4"/>
                <a:stretch>
                  <a:fillRect l="-671" r="-103" b="-641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4799044" y="314562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188784" y="643313"/>
            <a:ext cx="8066692" cy="3123908"/>
          </a:xfrm>
          <a:prstGeom prst="rect">
            <a:avLst/>
          </a:prstGeom>
        </p:spPr>
        <p:txBody>
          <a:bodyPr wrap="square" lIns="121898" tIns="60948" rIns="121898" bIns="60948">
            <a:spAutoFit/>
          </a:bodyPr>
          <a:lstStyle/>
          <a:p>
            <a:pPr marL="355600" indent="-355600" algn="ct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9.(2025·</a:t>
            </a:r>
            <a:r>
              <a:rPr lang="zh-CN" altLang="zh-CN" sz="2600" b="1">
                <a:latin typeface="Times New Roman" panose="02020603050405020304" pitchFamily="18" charset="0"/>
                <a:cs typeface="Times New Roman" panose="02020603050405020304" pitchFamily="18" charset="0"/>
              </a:rPr>
              <a:t>广东惠州模拟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一辆汽车在平直公路上做匀变速直线运动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其运动的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为图像上一点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点的切线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轴交于点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则汽车运动的加速度大小为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2493" y="1484757"/>
            <a:ext cx="2939415" cy="24364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20838" y="3877678"/>
                <a:ext cx="8066692" cy="1927619"/>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d>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20838" y="3877678"/>
                <a:ext cx="8066692" cy="1927619"/>
              </a:xfrm>
              <a:prstGeom prst="rect">
                <a:avLst/>
              </a:prstGeom>
              <a:blipFill rotWithShape="0">
                <a:blip r:embed="rId3"/>
                <a:stretch>
                  <a:fillRect l="-98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矩形 9"/>
              <p:cNvSpPr/>
              <p:nvPr/>
            </p:nvSpPr>
            <p:spPr>
              <a:xfrm>
                <a:off x="188784" y="999993"/>
                <a:ext cx="8066692" cy="350914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图像的斜率表示速度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根据中间时刻的瞬时速度等于这段时间内的平均速度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a:latin typeface="Times New Roman" panose="02020603050405020304" pitchFamily="18" charset="0"/>
                    <a:cs typeface="Times New Roman" panose="02020603050405020304" pitchFamily="18" charset="0"/>
                  </a:rPr>
                  <a:t>时刻的速度为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10" name="矩形 9"/>
              <p:cNvSpPr>
                <a:spLocks noRot="1" noChangeAspect="1" noMove="1" noResize="1" noEditPoints="1" noAdjustHandles="1" noChangeArrowheads="1" noChangeShapeType="1" noTextEdit="1"/>
              </p:cNvSpPr>
              <p:nvPr/>
            </p:nvSpPr>
            <p:spPr>
              <a:xfrm>
                <a:off x="188784" y="999993"/>
                <a:ext cx="8066692" cy="3509142"/>
              </a:xfrm>
              <a:prstGeom prst="rect">
                <a:avLst/>
              </a:prstGeom>
              <a:blipFill rotWithShape="0">
                <a:blip r:embed="rId2"/>
                <a:stretch>
                  <a:fillRect l="-983" r="-907"/>
                </a:stretch>
              </a:blipFill>
            </p:spPr>
            <p:txBody>
              <a:bodyPr/>
              <a:lstStyle/>
              <a:p>
                <a:r>
                  <a:rPr lang="zh-CN" altLang="en-US">
                    <a:noFill/>
                  </a:rPr>
                  <a:t> </a:t>
                </a:r>
              </a:p>
            </p:txBody>
          </p:sp>
        </mc:Fallback>
      </mc:AlternateContent>
      <p:pic>
        <p:nvPicPr>
          <p:cNvPr id="4" name="image9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2493" y="1484757"/>
            <a:ext cx="2939415" cy="2436495"/>
          </a:xfrm>
          <a:prstGeom prst="rect">
            <a:avLst/>
          </a:prstGeom>
          <a:solidFill>
            <a:scrgbClr r="0" g="0" b="0">
              <a:alpha val="0"/>
            </a:scrgbClr>
          </a:solidFill>
          <a:ln>
            <a:noFill/>
          </a:ln>
        </p:spPr>
      </p:pic>
    </p:spTree>
    <p:extLst>
      <p:ext uri="{BB962C8B-B14F-4D97-AF65-F5344CB8AC3E}">
        <p14:creationId xmlns:p14="http://schemas.microsoft.com/office/powerpoint/2010/main" val="15331281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0440471" y="2564892"/>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17491"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10.(2026·</a:t>
            </a:r>
            <a:r>
              <a:rPr lang="zh-CN" altLang="zh-CN" sz="2600" b="1">
                <a:latin typeface="Times New Roman" panose="02020603050405020304" pitchFamily="18" charset="0"/>
                <a:cs typeface="Times New Roman" panose="02020603050405020304" pitchFamily="18" charset="0"/>
              </a:rPr>
              <a:t>广东湛江高三月考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跳水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米台一直是我国的优势项目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米跳台跳水简化为竖直方向的直线运动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以运动员离开跳台时作为计时起点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取竖直向下为正方向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其运动的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内图线为直线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内图线为曲线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71783" y="3195447"/>
            <a:ext cx="3540125" cy="2609850"/>
          </a:xfrm>
          <a:prstGeom prst="rect">
            <a:avLst/>
          </a:prstGeom>
          <a:solidFill>
            <a:scrgbClr r="0" g="0" b="0">
              <a:alpha val="0"/>
            </a:scrgbClr>
          </a:solidFill>
          <a:ln>
            <a:noFill/>
          </a:ln>
        </p:spPr>
      </p:pic>
      <p:sp>
        <p:nvSpPr>
          <p:cNvPr id="5" name="矩形 4"/>
          <p:cNvSpPr/>
          <p:nvPr/>
        </p:nvSpPr>
        <p:spPr>
          <a:xfrm>
            <a:off x="612898" y="3134070"/>
            <a:ext cx="7333356"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运动员的加速度方向相反</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运动员重心到达最高点</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D.2.2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内运动员处于失重状态</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08386" y="653489"/>
            <a:ext cx="7238728" cy="485585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图线的斜率表示加速度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斜率不变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则加速度不变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运动员到达最高点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运动员向下运动到水面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内运动员向下做匀减速运动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加速度向上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则运动员处于超重状态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71783" y="836676"/>
            <a:ext cx="3540125"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0724738" y="1362813"/>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11.(2026·</a:t>
            </a:r>
            <a:r>
              <a:rPr lang="zh-CN" altLang="zh-CN" sz="2600" b="1">
                <a:latin typeface="Times New Roman" panose="02020603050405020304" pitchFamily="18" charset="0"/>
                <a:cs typeface="Times New Roman" panose="02020603050405020304" pitchFamily="18" charset="0"/>
              </a:rPr>
              <a:t>广东深圳高三月考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如图为甲、乙两物体在同一直线上运动的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两物体经过同一位置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在此后的运动过程中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2245614"/>
            <a:ext cx="3021965" cy="2695575"/>
          </a:xfrm>
          <a:prstGeom prst="rect">
            <a:avLst/>
          </a:prstGeom>
          <a:solidFill>
            <a:scrgbClr r="0" g="0" b="0">
              <a:alpha val="0"/>
            </a:scrgbClr>
          </a:solidFill>
          <a:ln>
            <a:noFill/>
          </a:ln>
        </p:spPr>
      </p:pic>
      <p:sp>
        <p:nvSpPr>
          <p:cNvPr id="5" name="矩形 4"/>
          <p:cNvSpPr/>
          <p:nvPr/>
        </p:nvSpPr>
        <p:spPr>
          <a:xfrm>
            <a:off x="478504" y="1916811"/>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甲、乙经过同一位置</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的某时刻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甲、乙的加速度相等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甲的加速度逐渐增大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乙的加速度不变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甲的平均速度等于乙的平均速度</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28553" y="620649"/>
            <a:ext cx="7962601" cy="545602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根据题意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两物体经过同一位置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即两物体相遇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图线与坐标轴所围区域的面积表示物体发生的位移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内甲的位移小于乙的位移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乙在前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图线切线的斜率表示加速度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甲的斜率减小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乙的斜率不变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即甲的加速度减小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乙的加速度不变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的某时刻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甲、乙的斜率相等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即加速度相等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内甲的位移小于乙的位移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所以甲的平均速度小于乙的平均速度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9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1052703"/>
            <a:ext cx="3021965"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7188758" y="1613698"/>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9" name="矩形 8"/>
              <p:cNvSpPr/>
              <p:nvPr/>
            </p:nvSpPr>
            <p:spPr>
              <a:xfrm>
                <a:off x="94740" y="629665"/>
                <a:ext cx="11810444" cy="152167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广东深圳中学月考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某质点做直线运动</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运动速率的倒数</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与位移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的关系如图所示</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关于质点的运动下列说法正确的是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Choice>
        <mc:Fallback>
          <p:sp>
            <p:nvSpPr>
              <p:cNvPr id="9" name="矩形 8"/>
              <p:cNvSpPr>
                <a:spLocks noRot="1" noChangeAspect="1" noMove="1" noResize="1" noEditPoints="1" noAdjustHandles="1" noChangeArrowheads="1" noChangeShapeType="1" noTextEdit="1"/>
              </p:cNvSpPr>
              <p:nvPr/>
            </p:nvSpPr>
            <p:spPr>
              <a:xfrm>
                <a:off x="94740" y="629665"/>
                <a:ext cx="11810444" cy="1521674"/>
              </a:xfrm>
              <a:prstGeom prst="rect">
                <a:avLst/>
              </a:prstGeom>
              <a:blipFill rotWithShape="0">
                <a:blip r:embed="rId2"/>
                <a:stretch>
                  <a:fillRect l="-671" b="-8000"/>
                </a:stretch>
              </a:blipFill>
            </p:spPr>
            <p:txBody>
              <a:bodyPr/>
              <a:lstStyle/>
              <a:p>
                <a:r>
                  <a:rPr lang="zh-CN" altLang="en-US">
                    <a:noFill/>
                  </a:rPr>
                  <a:t> </a:t>
                </a:r>
              </a:p>
            </p:txBody>
          </p:sp>
        </mc:Fallback>
      </mc:AlternateContent>
      <p:pic>
        <p:nvPicPr>
          <p:cNvPr id="4" name="image10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6327" y="1916811"/>
            <a:ext cx="2857500" cy="2889250"/>
          </a:xfrm>
          <a:prstGeom prst="rect">
            <a:avLst/>
          </a:prstGeom>
          <a:solidFill>
            <a:scrgbClr r="0" g="0" b="0">
              <a:alpha val="0"/>
            </a:scrgbClr>
          </a:solidFill>
          <a:ln>
            <a:noFill/>
          </a:ln>
        </p:spPr>
      </p:pic>
      <mc:AlternateContent xmlns:mc="http://schemas.openxmlformats.org/markup-compatibility/2006">
        <mc:Choice xmlns:a14="http://schemas.microsoft.com/office/drawing/2010/main" Requires="a14">
          <p:sp>
            <p:nvSpPr>
              <p:cNvPr id="5" name="矩形 4"/>
              <p:cNvSpPr/>
              <p:nvPr/>
            </p:nvSpPr>
            <p:spPr>
              <a:xfrm>
                <a:off x="478504" y="2154610"/>
                <a:ext cx="7333356" cy="332678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质点做匀加速直线运动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图线斜率等于质点运动的加速度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质点运动的速度随位移是均匀变化的</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四边形</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BB'C'C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的面积可表示质点从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过程的时间</a:t>
                </a:r>
                <a:endParaRPr lang="zh-CN" altLang="zh-CN" sz="100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478504" y="2154610"/>
                <a:ext cx="7333356" cy="3326784"/>
              </a:xfrm>
              <a:prstGeom prst="rect">
                <a:avLst/>
              </a:prstGeom>
              <a:blipFill rotWithShape="0">
                <a:blip r:embed="rId4"/>
                <a:stretch>
                  <a:fillRect l="-1081" b="-293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96401" y="620649"/>
                <a:ext cx="8758861" cy="538461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图像可知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常数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则质点做减速直线运动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图线斜率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𝒗𝒔</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根据单位可知斜率不等于质点运动的加速度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由图像可得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可知速度与位移成反比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所以不是均匀变化的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r>
                      <a:rPr lang="zh-CN" altLang="zh-CN" sz="2600" b="1">
                        <a:latin typeface="Cambria Math" panose="02040503050406030204" pitchFamily="18" charset="0"/>
                        <a:cs typeface="Times New Roman" panose="02020603050405020304" pitchFamily="18" charset="0"/>
                      </a:rPr>
                      <m:t>可得</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图像与横轴围成的面积表示运动时间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所以四边形</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BB'C'C</a:t>
                </a:r>
                <a:r>
                  <a:rPr lang="zh-CN" altLang="zh-CN" sz="2600" b="1">
                    <a:latin typeface="Times New Roman" panose="02020603050405020304" pitchFamily="18" charset="0"/>
                    <a:cs typeface="Times New Roman" panose="02020603050405020304" pitchFamily="18" charset="0"/>
                  </a:rPr>
                  <a:t>的面积可表示质点从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所用的时间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96401" y="620649"/>
                <a:ext cx="8758861" cy="5384611"/>
              </a:xfrm>
              <a:prstGeom prst="rect">
                <a:avLst/>
              </a:prstGeom>
              <a:blipFill rotWithShape="0">
                <a:blip r:embed="rId2"/>
                <a:stretch>
                  <a:fillRect l="-905" r="-2855" b="-566"/>
                </a:stretch>
              </a:blipFill>
            </p:spPr>
            <p:txBody>
              <a:bodyPr/>
              <a:lstStyle/>
              <a:p>
                <a:r>
                  <a:rPr lang="zh-CN" altLang="en-US">
                    <a:noFill/>
                  </a:rPr>
                  <a:t> </a:t>
                </a:r>
              </a:p>
            </p:txBody>
          </p:sp>
        </mc:Fallback>
      </mc:AlternateContent>
      <p:pic>
        <p:nvPicPr>
          <p:cNvPr id="3" name="image10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0435" y="836676"/>
            <a:ext cx="2857500" cy="28892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20933"/>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运动学图像的理解和应用</a:t>
            </a:r>
            <a:endParaRPr lang="zh-CN" altLang="zh-CN" sz="1800" b="1" kern="1400" dirty="0">
              <a:effectLst/>
              <a:latin typeface="Cambria"/>
              <a:ea typeface="宋体"/>
              <a:cs typeface="Times New Roman"/>
            </a:endParaRPr>
          </a:p>
        </p:txBody>
      </p:sp>
      <p:sp>
        <p:nvSpPr>
          <p:cNvPr id="4" name="矩形 3"/>
          <p:cNvSpPr/>
          <p:nvPr/>
        </p:nvSpPr>
        <p:spPr>
          <a:xfrm>
            <a:off x="106615" y="1221160"/>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对常规运动学图像的理解</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60098706"/>
              </p:ext>
            </p:extLst>
          </p:nvPr>
        </p:nvGraphicFramePr>
        <p:xfrm>
          <a:off x="228964" y="1957755"/>
          <a:ext cx="11017378" cy="3972560"/>
        </p:xfrm>
        <a:graphic>
          <a:graphicData uri="http://schemas.openxmlformats.org/drawingml/2006/table">
            <a:tbl>
              <a:tblPr firstRow="1" firstCol="1" bandRow="1"/>
              <a:tblGrid>
                <a:gridCol w="1773798"/>
                <a:gridCol w="2661799"/>
                <a:gridCol w="2661799"/>
                <a:gridCol w="3919982"/>
              </a:tblGrid>
              <a:tr h="427358">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9971">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意义</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图像表示位移随时间的变化规律</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不是物体运动的轨迹</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图像表示速度随时间变化规律</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不是物体运动的轨迹</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图像表示加速度随时间变化规律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3664">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斜率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各点切线斜率表示对应时刻的速度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各点切线斜率表示对应时刻的加速度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加速度的变化率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358">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纵截距</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初位置</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初速度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起始时刻的加速度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3115227304"/>
              </p:ext>
            </p:extLst>
          </p:nvPr>
        </p:nvGraphicFramePr>
        <p:xfrm>
          <a:off x="478503" y="1052703"/>
          <a:ext cx="11017378" cy="4206240"/>
        </p:xfrm>
        <a:graphic>
          <a:graphicData uri="http://schemas.openxmlformats.org/drawingml/2006/table">
            <a:tbl>
              <a:tblPr firstRow="1" firstCol="1" bandRow="1"/>
              <a:tblGrid>
                <a:gridCol w="1773798"/>
                <a:gridCol w="2661799"/>
                <a:gridCol w="2661799"/>
                <a:gridCol w="3919982"/>
              </a:tblGrid>
              <a:tr h="194126">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9160">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面积</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无实际意义</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图像与时间轴所围面积表示位移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图像与时间轴所围面积表示速度变化量</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9160">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交点</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表示相遇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表示速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度相同</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表示加速度相同</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9160">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拐点</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表示速度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方向改变</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表示加速度方向改变</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r>
            </a:tbl>
          </a:graphicData>
        </a:graphic>
      </p:graphicFrame>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46450" y="1256411"/>
            <a:ext cx="8873361" cy="305536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广东茂名模拟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汽车自动驾驶技术依赖于传感器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实时感知周围环境并进行决策</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在一次测试中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一辆自动驾驶汽车因感知到前方存在障碍物而紧急刹车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刹车过程可看作匀减速直线运动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以开始刹车时为计时零点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自动驾驶汽车的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则自动驾驶汽车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7175341" y="3820110"/>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7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1484757"/>
            <a:ext cx="3021965" cy="2609850"/>
          </a:xfrm>
          <a:prstGeom prst="rect">
            <a:avLst/>
          </a:prstGeom>
          <a:solidFill>
            <a:scrgbClr r="0" g="0" b="0">
              <a:alpha val="0"/>
            </a:scrgbClr>
          </a:solidFill>
          <a:ln>
            <a:noFill/>
          </a:ln>
        </p:spPr>
      </p:pic>
      <p:sp>
        <p:nvSpPr>
          <p:cNvPr id="9" name="矩形 8"/>
          <p:cNvSpPr/>
          <p:nvPr/>
        </p:nvSpPr>
        <p:spPr>
          <a:xfrm>
            <a:off x="287167" y="4268797"/>
            <a:ext cx="8873361"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内平均速度大小为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内平均速度大小相等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内刹车的加速度大小为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26039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73746" y="620649"/>
                <a:ext cx="8873361" cy="479013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内平均速度大小为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根据图像可知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内位移相等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由于时间不等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则平均速度不等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刹车的加速度大小为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末速度为零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将刹车的过程逆向来看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zh-CN" altLang="zh-CN" sz="2600" b="1">
                    <a:latin typeface="Times New Roman" panose="02020603050405020304" pitchFamily="18" charset="0"/>
                    <a:cs typeface="Times New Roman" panose="02020603050405020304" pitchFamily="18" charset="0"/>
                  </a:rPr>
                  <a:t>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73746" y="620649"/>
                <a:ext cx="8873361" cy="4790133"/>
              </a:xfrm>
              <a:prstGeom prst="rect">
                <a:avLst/>
              </a:prstGeom>
              <a:blipFill rotWithShape="0">
                <a:blip r:embed="rId2"/>
                <a:stretch>
                  <a:fillRect l="-893" r="-412" b="-2036"/>
                </a:stretch>
              </a:blipFill>
            </p:spPr>
            <p:txBody>
              <a:bodyPr/>
              <a:lstStyle/>
              <a:p>
                <a:r>
                  <a:rPr lang="zh-CN" altLang="en-US">
                    <a:noFill/>
                  </a:rPr>
                  <a:t> </a:t>
                </a:r>
              </a:p>
            </p:txBody>
          </p:sp>
        </mc:Fallback>
      </mc:AlternateContent>
      <p:pic>
        <p:nvPicPr>
          <p:cNvPr id="4" name="image7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94701" y="836676"/>
            <a:ext cx="3021965" cy="2609850"/>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7672"/>
          </a:xfrm>
          <a:prstGeom prst="rect">
            <a:avLst/>
          </a:prstGeom>
        </p:spPr>
        <p:txBody>
          <a:bodyPr wrap="square">
            <a:spAutoFit/>
          </a:bodyPr>
          <a:lstStyle/>
          <a:p>
            <a:pPr>
              <a:lnSpc>
                <a:spcPct val="150000"/>
              </a:lnSpc>
              <a:spcAft>
                <a:spcPts val="0"/>
              </a:spcAft>
              <a:tabLst>
                <a:tab pos="3870960" algn="l"/>
              </a:tabLst>
            </a:pP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福建卷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某运动员进行游泳训练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他的运动为直线运动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各阶段图像均为直线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2785364"/>
            <a:ext cx="3021965" cy="2155825"/>
          </a:xfrm>
          <a:prstGeom prst="rect">
            <a:avLst/>
          </a:prstGeom>
          <a:solidFill>
            <a:scrgbClr r="0" g="0" b="0">
              <a:alpha val="0"/>
            </a:scrgbClr>
          </a:solidFill>
          <a:ln>
            <a:noFill/>
          </a:ln>
        </p:spPr>
      </p:pic>
      <p:sp>
        <p:nvSpPr>
          <p:cNvPr id="8" name="矩形 7"/>
          <p:cNvSpPr/>
          <p:nvPr/>
        </p:nvSpPr>
        <p:spPr>
          <a:xfrm>
            <a:off x="478504" y="2564892"/>
            <a:ext cx="6060625"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内的平均速度大小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9" name="矩形 8"/>
          <p:cNvSpPr/>
          <p:nvPr/>
        </p:nvSpPr>
        <p:spPr>
          <a:xfrm>
            <a:off x="630904" y="5946154"/>
            <a:ext cx="6060625"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矩形 9"/>
              <p:cNvSpPr/>
              <p:nvPr/>
            </p:nvSpPr>
            <p:spPr>
              <a:xfrm>
                <a:off x="478504" y="3273209"/>
                <a:ext cx="6060625" cy="268410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内运动员做匀减速直线运动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由匀变速直线运动的平均速度公式可得</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10" name="矩形 9"/>
              <p:cNvSpPr>
                <a:spLocks noRot="1" noChangeAspect="1" noMove="1" noResize="1" noEditPoints="1" noAdjustHandles="1" noChangeArrowheads="1" noChangeShapeType="1" noTextEdit="1"/>
              </p:cNvSpPr>
              <p:nvPr/>
            </p:nvSpPr>
            <p:spPr>
              <a:xfrm>
                <a:off x="478504" y="3273209"/>
                <a:ext cx="6060625" cy="2684108"/>
              </a:xfrm>
              <a:prstGeom prst="rect">
                <a:avLst/>
              </a:prstGeom>
              <a:blipFill rotWithShape="0">
                <a:blip r:embed="rId4"/>
                <a:stretch>
                  <a:fillRect l="-1307" r="-1206" b="-113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linds(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linds(horizont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1917</Words>
  <Application>Microsoft Office PowerPoint</Application>
  <PresentationFormat>自定义</PresentationFormat>
  <Paragraphs>232</Paragraphs>
  <Slides>50</Slides>
  <Notes>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50</vt:i4>
      </vt:variant>
    </vt:vector>
  </HeadingPairs>
  <TitlesOfParts>
    <vt:vector size="65"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67</cp:revision>
  <dcterms:created xsi:type="dcterms:W3CDTF">2024-01-15T03:14:15Z</dcterms:created>
  <dcterms:modified xsi:type="dcterms:W3CDTF">2026-03-20T03:47:44Z</dcterms:modified>
</cp:coreProperties>
</file>