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5"/>
  </p:notesMasterIdLst>
  <p:handoutMasterIdLst>
    <p:handoutMasterId r:id="rId46"/>
  </p:handoutMasterIdLst>
  <p:sldIdLst>
    <p:sldId id="340" r:id="rId2"/>
    <p:sldId id="257" r:id="rId3"/>
    <p:sldId id="341" r:id="rId4"/>
    <p:sldId id="356" r:id="rId5"/>
    <p:sldId id="357" r:id="rId6"/>
    <p:sldId id="569" r:id="rId7"/>
    <p:sldId id="359" r:id="rId8"/>
    <p:sldId id="579" r:id="rId9"/>
    <p:sldId id="493" r:id="rId10"/>
    <p:sldId id="491" r:id="rId11"/>
    <p:sldId id="580" r:id="rId12"/>
    <p:sldId id="581" r:id="rId13"/>
    <p:sldId id="582" r:id="rId14"/>
    <p:sldId id="572" r:id="rId15"/>
    <p:sldId id="494" r:id="rId16"/>
    <p:sldId id="583" r:id="rId17"/>
    <p:sldId id="584" r:id="rId18"/>
    <p:sldId id="576" r:id="rId19"/>
    <p:sldId id="497" r:id="rId20"/>
    <p:sldId id="585" r:id="rId21"/>
    <p:sldId id="499" r:id="rId22"/>
    <p:sldId id="400" r:id="rId23"/>
    <p:sldId id="402" r:id="rId24"/>
    <p:sldId id="404" r:id="rId25"/>
    <p:sldId id="405" r:id="rId26"/>
    <p:sldId id="406" r:id="rId27"/>
    <p:sldId id="407" r:id="rId28"/>
    <p:sldId id="408" r:id="rId29"/>
    <p:sldId id="410" r:id="rId30"/>
    <p:sldId id="411" r:id="rId31"/>
    <p:sldId id="412" r:id="rId32"/>
    <p:sldId id="413" r:id="rId33"/>
    <p:sldId id="414" r:id="rId34"/>
    <p:sldId id="415" r:id="rId35"/>
    <p:sldId id="416" r:id="rId36"/>
    <p:sldId id="417" r:id="rId37"/>
    <p:sldId id="418" r:id="rId38"/>
    <p:sldId id="419" r:id="rId39"/>
    <p:sldId id="420" r:id="rId40"/>
    <p:sldId id="423" r:id="rId41"/>
    <p:sldId id="586" r:id="rId42"/>
    <p:sldId id="587" r:id="rId43"/>
    <p:sldId id="428" r:id="rId44"/>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varScale="1">
        <p:scale>
          <a:sx n="87" d="100"/>
          <a:sy n="87" d="100"/>
        </p:scale>
        <p:origin x="186" y="6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2026/3/20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2026/3/20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29.xml"/><Relationship Id="rId13" Type="http://schemas.openxmlformats.org/officeDocument/2006/relationships/slide" Target="../slides/slide39.xml"/><Relationship Id="rId3" Type="http://schemas.openxmlformats.org/officeDocument/2006/relationships/slide" Target="../slides/slide33.xml"/><Relationship Id="rId7" Type="http://schemas.openxmlformats.org/officeDocument/2006/relationships/slide" Target="../slides/slide28.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26.xml"/><Relationship Id="rId11" Type="http://schemas.openxmlformats.org/officeDocument/2006/relationships/slide" Target="../slides/slide37.xml"/><Relationship Id="rId5" Type="http://schemas.openxmlformats.org/officeDocument/2006/relationships/slide" Target="../slides/slide24.xml"/><Relationship Id="rId10" Type="http://schemas.openxmlformats.org/officeDocument/2006/relationships/slide" Target="../slides/slide35.xml"/><Relationship Id="rId4" Type="http://schemas.openxmlformats.org/officeDocument/2006/relationships/slide" Target="../slides/slide23.xml"/><Relationship Id="rId9" Type="http://schemas.openxmlformats.org/officeDocument/2006/relationships/slide" Target="../slides/slide3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77314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21655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7668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336807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9693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5706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5171879"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6372708"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973975"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9" name="圆角矩形 18">
            <a:hlinkClick r:id="rId13" action="ppaction://hlinksldjump"/>
          </p:cNvPr>
          <p:cNvSpPr/>
          <p:nvPr userDrawn="1"/>
        </p:nvSpPr>
        <p:spPr>
          <a:xfrm>
            <a:off x="7596011" y="6450024"/>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10</a:t>
            </a: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40.jpeg"/><Relationship Id="rId1" Type="http://schemas.openxmlformats.org/officeDocument/2006/relationships/slideLayout" Target="../slideLayouts/slideLayout6.xml"/><Relationship Id="rId4" Type="http://schemas.openxmlformats.org/officeDocument/2006/relationships/image" Target="../media/image4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4"/>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2272960" y="5157216"/>
            <a:ext cx="5940082"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专题强化二　追及相遇问题</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6">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593353"/>
            <a:ext cx="11658044" cy="923305"/>
          </a:xfrm>
          <a:prstGeom prst="rect">
            <a:avLst/>
          </a:prstGeom>
        </p:spPr>
        <p:txBody>
          <a:bodyPr wrap="square" lIns="121898" tIns="60948" rIns="121898" bIns="60948">
            <a:spAutoFit/>
          </a:bodyPr>
          <a:lstStyle/>
          <a:p>
            <a:pPr>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总结提升</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情境分析法的基本思路</a:t>
            </a:r>
            <a:endParaRPr lang="zh-CN" altLang="zh-CN" sz="1000">
              <a:latin typeface="Calibri" panose="020F0502020204030204" pitchFamily="34" charset="0"/>
              <a:cs typeface="Times New Roman" panose="02020603050405020304" pitchFamily="18" charset="0"/>
            </a:endParaRPr>
          </a:p>
        </p:txBody>
      </p:sp>
      <p:pic>
        <p:nvPicPr>
          <p:cNvPr id="6" name="image10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504" y="1484757"/>
            <a:ext cx="4968621" cy="5361985"/>
          </a:xfrm>
          <a:prstGeom prst="rect">
            <a:avLst/>
          </a:prstGeom>
          <a:solidFill>
            <a:scrgbClr r="0" g="0" b="0">
              <a:alpha val="0"/>
            </a:scrgbClr>
          </a:solidFill>
          <a:ln>
            <a:noFill/>
          </a:ln>
        </p:spPr>
      </p:pic>
      <p:sp>
        <p:nvSpPr>
          <p:cNvPr id="7" name="矩形 6"/>
          <p:cNvSpPr/>
          <p:nvPr/>
        </p:nvSpPr>
        <p:spPr>
          <a:xfrm>
            <a:off x="6569146" y="745753"/>
            <a:ext cx="4494681" cy="3059981"/>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特别提醒</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若</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被追赶的物体做匀减速直线运动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一定要注意判断被追上前该物体是否已经停止运动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615738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94278" y="620649"/>
            <a:ext cx="7333356" cy="6124729"/>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1.(2026·</a:t>
            </a:r>
            <a:r>
              <a:rPr lang="zh-CN" altLang="zh-CN" sz="2600" b="1">
                <a:latin typeface="Times New Roman" panose="02020603050405020304" pitchFamily="18" charset="0"/>
                <a:cs typeface="Times New Roman" panose="02020603050405020304" pitchFamily="18" charset="0"/>
              </a:rPr>
              <a:t>辽宁葫芦岛高三期末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机器狗已经发展到了应用阶段</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人们开始享受科技带来的效率和成果</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某科技小组在测试中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将甲、乙两机器狗放在平直的路面上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测试距离为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甲、乙同时同地开始测试</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甲以</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的速度匀速行进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乙由静止开始以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的加速度匀加速直线运动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乙能达到的最大速度是</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之后保持最大速度匀速运动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在测试距离内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0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36020" y="1484757"/>
            <a:ext cx="3891915" cy="2242820"/>
          </a:xfrm>
          <a:prstGeom prst="rect">
            <a:avLst/>
          </a:prstGeom>
          <a:solidFill>
            <a:scrgbClr r="0" g="0" b="0">
              <a:alpha val="0"/>
            </a:scrgbClr>
          </a:solidFill>
          <a:ln>
            <a:noFill/>
          </a:ln>
        </p:spPr>
      </p:pic>
    </p:spTree>
    <p:extLst>
      <p:ext uri="{BB962C8B-B14F-4D97-AF65-F5344CB8AC3E}">
        <p14:creationId xmlns:p14="http://schemas.microsoft.com/office/powerpoint/2010/main" val="396666816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366982" y="579705"/>
                <a:ext cx="7333356" cy="6320104"/>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甲、乙相距的最远距离多大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判断到达终点前乙能否超过甲</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若乙能超过甲</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乙到达终点时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与甲的距离多大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若乙不能超过甲</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甲到达终点时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乙还需多长时间到达终点</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不能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当乙达到</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b="1">
                    <a:latin typeface="Times New Roman" panose="02020603050405020304" pitchFamily="18" charset="0"/>
                    <a:cs typeface="Times New Roman" panose="02020603050405020304" pitchFamily="18" charset="0"/>
                  </a:rPr>
                  <a:t>时甲、乙相距最远</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设用时</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最远距离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366982" y="579705"/>
                <a:ext cx="7333356" cy="6320104"/>
              </a:xfrm>
              <a:prstGeom prst="rect">
                <a:avLst/>
              </a:prstGeom>
              <a:blipFill rotWithShape="0">
                <a:blip r:embed="rId2"/>
                <a:stretch>
                  <a:fillRect l="-1081" r="-1995" b="-1254"/>
                </a:stretch>
              </a:blipFill>
            </p:spPr>
            <p:txBody>
              <a:bodyPr/>
              <a:lstStyle/>
              <a:p>
                <a:r>
                  <a:rPr lang="zh-CN" altLang="en-US">
                    <a:noFill/>
                  </a:rPr>
                  <a:t> </a:t>
                </a:r>
              </a:p>
            </p:txBody>
          </p:sp>
        </mc:Fallback>
      </mc:AlternateContent>
      <p:pic>
        <p:nvPicPr>
          <p:cNvPr id="4" name="image10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36020" y="1484757"/>
            <a:ext cx="3891915" cy="2242820"/>
          </a:xfrm>
          <a:prstGeom prst="rect">
            <a:avLst/>
          </a:prstGeom>
          <a:solidFill>
            <a:scrgbClr r="0" g="0" b="0">
              <a:alpha val="0"/>
            </a:scrgbClr>
          </a:solidFill>
          <a:ln>
            <a:noFill/>
          </a:ln>
        </p:spPr>
      </p:pic>
    </p:spTree>
    <p:extLst>
      <p:ext uri="{BB962C8B-B14F-4D97-AF65-F5344CB8AC3E}">
        <p14:creationId xmlns:p14="http://schemas.microsoft.com/office/powerpoint/2010/main" val="10405196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linds(horizontal)">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366982" y="579705"/>
                <a:ext cx="7333356" cy="5314444"/>
              </a:xfrm>
              <a:prstGeom prst="rect">
                <a:avLst/>
              </a:prstGeom>
            </p:spPr>
            <p:txBody>
              <a:bodyPr wrap="square" lIns="121898" tIns="60948" rIns="121898" bIns="60948">
                <a:spAutoFit/>
              </a:bodyPr>
              <a:lstStyle/>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当乙的速度达到</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设用时</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此时甲的位移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此时乙的位移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甲距离终点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乙距离终点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甲、乙分别再用时</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到达终点</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由此可以看出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乙不能超过甲</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甲到达终点时乙还需时间</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366982" y="579705"/>
                <a:ext cx="7333356" cy="5314444"/>
              </a:xfrm>
              <a:prstGeom prst="rect">
                <a:avLst/>
              </a:prstGeom>
              <a:blipFill rotWithShape="0">
                <a:blip r:embed="rId2"/>
                <a:stretch>
                  <a:fillRect l="-1081" t="-344" b="-1606"/>
                </a:stretch>
              </a:blipFill>
            </p:spPr>
            <p:txBody>
              <a:bodyPr/>
              <a:lstStyle/>
              <a:p>
                <a:r>
                  <a:rPr lang="zh-CN" altLang="en-US">
                    <a:noFill/>
                  </a:rPr>
                  <a:t> </a:t>
                </a:r>
              </a:p>
            </p:txBody>
          </p:sp>
        </mc:Fallback>
      </mc:AlternateContent>
      <p:pic>
        <p:nvPicPr>
          <p:cNvPr id="4" name="image10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36020" y="1484757"/>
            <a:ext cx="3891915" cy="2242820"/>
          </a:xfrm>
          <a:prstGeom prst="rect">
            <a:avLst/>
          </a:prstGeom>
          <a:solidFill>
            <a:scrgbClr r="0" g="0" b="0">
              <a:alpha val="0"/>
            </a:scrgbClr>
          </a:solidFill>
          <a:ln>
            <a:noFill/>
          </a:ln>
        </p:spPr>
      </p:pic>
    </p:spTree>
    <p:extLst>
      <p:ext uri="{BB962C8B-B14F-4D97-AF65-F5344CB8AC3E}">
        <p14:creationId xmlns:p14="http://schemas.microsoft.com/office/powerpoint/2010/main" val="331407294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linds(horizontal)">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linds(horizontal)">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blinds(horizontal)">
                                      <p:cBhvr>
                                        <p:cTn id="4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440933" y="562034"/>
            <a:ext cx="10270975" cy="623953"/>
          </a:xfrm>
          <a:prstGeom prst="rect">
            <a:avLst/>
          </a:prstGeom>
        </p:spPr>
        <p:txBody>
          <a:bodyPr wrap="square">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图像分析法</a:t>
            </a:r>
            <a:endParaRPr lang="zh-CN" altLang="zh-CN" sz="1000">
              <a:latin typeface="Calibri" panose="020F0502020204030204" pitchFamily="34" charset="0"/>
              <a:cs typeface="Times New Roman" panose="02020603050405020304" pitchFamily="18" charset="0"/>
            </a:endParaRPr>
          </a:p>
        </p:txBody>
      </p:sp>
      <p:pic>
        <p:nvPicPr>
          <p:cNvPr id="3"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558" y="75876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sp>
        <p:nvSpPr>
          <p:cNvPr id="5" name="矩形 4"/>
          <p:cNvSpPr/>
          <p:nvPr/>
        </p:nvSpPr>
        <p:spPr>
          <a:xfrm>
            <a:off x="106615" y="1256411"/>
            <a:ext cx="11810444" cy="1323415"/>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赛龙舟是端午节的传统活动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图像描述了五条相同的龙舟从同一起点线同时出发、沿长直河道划向同一终点线的运动全过程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其中能反映龙舟甲与其他龙舟在途中出现船头并齐的有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7634691" y="2091078"/>
            <a:ext cx="737747" cy="473814"/>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8" name="image10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20499" y="2655062"/>
            <a:ext cx="6749415" cy="2070100"/>
          </a:xfrm>
          <a:prstGeom prst="rect">
            <a:avLst/>
          </a:prstGeom>
          <a:solidFill>
            <a:scrgbClr r="0" g="0" b="0">
              <a:alpha val="0"/>
            </a:scrgbClr>
          </a:solidFill>
          <a:ln>
            <a:noFill/>
          </a:ln>
        </p:spPr>
      </p:pic>
      <p:sp>
        <p:nvSpPr>
          <p:cNvPr id="9" name="矩形 8"/>
          <p:cNvSpPr/>
          <p:nvPr/>
        </p:nvSpPr>
        <p:spPr>
          <a:xfrm>
            <a:off x="259015" y="4725162"/>
            <a:ext cx="11810444" cy="1323415"/>
          </a:xfrm>
          <a:prstGeom prst="rect">
            <a:avLst/>
          </a:prstGeom>
        </p:spPr>
        <p:txBody>
          <a:bodyPr wrap="square" lIns="121898" tIns="60948" rIns="121898" bIns="60948">
            <a:spAutoFit/>
          </a:bodyPr>
          <a:lstStyle/>
          <a:p>
            <a:pPr>
              <a:spcAft>
                <a:spcPts val="85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从</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图像上看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由于所有龙舟出发点相同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故只要存在甲龙舟与其他龙舟从出发到某时刻图线与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轴所围图形面积相等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就存在船头并齐的情况</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图像上看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图像的交点即代表两龙舟船头并齐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26419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总结提升</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图像法分析追及相遇问题的方法和思路</a:t>
            </a:r>
            <a:endParaRPr lang="zh-CN" altLang="zh-CN" sz="100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314542025"/>
              </p:ext>
            </p:extLst>
          </p:nvPr>
        </p:nvGraphicFramePr>
        <p:xfrm>
          <a:off x="333787" y="1484757"/>
          <a:ext cx="10514013" cy="3653790"/>
        </p:xfrm>
        <a:graphic>
          <a:graphicData uri="http://schemas.openxmlformats.org/drawingml/2006/table">
            <a:tbl>
              <a:tblPr firstRow="1" firstCol="1" bandRow="1"/>
              <a:tblGrid>
                <a:gridCol w="1209111"/>
                <a:gridCol w="9304902"/>
              </a:tblGrid>
              <a:tr h="198755">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方法</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基本思路</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6105">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数理</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转换</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定量画图时</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需根据物体在不同阶段的运动情况</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通过定量计算分阶段、分区间作出</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图像或</a:t>
                      </a: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图像等</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或根据已知的运动图像分析物体的运动情况</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2430">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用图</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利用图像中斜率、面积、截距、交点等的含义进行定性分析或定量计算</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进而解决相关问题</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538794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85875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2.(2026·</a:t>
            </a:r>
            <a:r>
              <a:rPr lang="zh-CN" altLang="zh-CN" sz="2600" b="1">
                <a:latin typeface="Times New Roman" panose="02020603050405020304" pitchFamily="18" charset="0"/>
                <a:cs typeface="Times New Roman" panose="02020603050405020304" pitchFamily="18" charset="0"/>
              </a:rPr>
              <a:t>江苏泰州中学月考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甲、乙两物体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均可视为质点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从同一出发点沿水平面朝同一方向运动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两物体运动的</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10357557" y="1969950"/>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10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3916" y="2956814"/>
            <a:ext cx="3021965" cy="1984375"/>
          </a:xfrm>
          <a:prstGeom prst="rect">
            <a:avLst/>
          </a:prstGeom>
          <a:solidFill>
            <a:scrgbClr r="0" g="0" b="0">
              <a:alpha val="0"/>
            </a:scrgbClr>
          </a:solidFill>
          <a:ln>
            <a:noFill/>
          </a:ln>
        </p:spPr>
      </p:pic>
      <p:sp>
        <p:nvSpPr>
          <p:cNvPr id="5" name="矩形 4"/>
          <p:cNvSpPr/>
          <p:nvPr/>
        </p:nvSpPr>
        <p:spPr>
          <a:xfrm>
            <a:off x="490066" y="2564892"/>
            <a:ext cx="7333356"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甲、乙两物体同时出发</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时甲、乙两物体相遇</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内两物体的平均速度相同</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相遇前甲、乙最远距离为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659053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62477" y="620649"/>
                <a:ext cx="8066692" cy="5745549"/>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由题图可知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乙物体比甲物体延迟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出发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甲、乙两物体的速度相等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甲的位移为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baseline="-25000">
                    <a:latin typeface="Times New Roman" panose="02020603050405020304" pitchFamily="18" charset="0"/>
                    <a:cs typeface="Times New Roman" panose="02020603050405020304" pitchFamily="18" charset="0"/>
                  </a:rPr>
                  <a:t>甲</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乙的位移为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baseline="-25000">
                    <a:latin typeface="Times New Roman" panose="02020603050405020304" pitchFamily="18" charset="0"/>
                    <a:cs typeface="Times New Roman" panose="02020603050405020304" pitchFamily="18" charset="0"/>
                  </a:rPr>
                  <a:t>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可知两物体未相遇</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因为前</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内两物体的位移不同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所以前</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内两物体的平均速度不同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前甲的速度比乙的速度大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在达到相同速度前它们之间的距离在变大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甲、乙的速度相等时二者距离最远</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图线与横轴围成的面积表示位移大小可得</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相遇前甲、乙最远距离为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baseline="-25000">
                    <a:latin typeface="Times New Roman" panose="02020603050405020304" pitchFamily="18" charset="0"/>
                    <a:cs typeface="Times New Roman" panose="02020603050405020304" pitchFamily="18" charset="0"/>
                  </a:rPr>
                  <a:t>甲</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baseline="-25000">
                    <a:latin typeface="Times New Roman" panose="02020603050405020304" pitchFamily="18" charset="0"/>
                    <a:cs typeface="Times New Roman" panose="02020603050405020304" pitchFamily="18" charset="0"/>
                  </a:rPr>
                  <a:t>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62477" y="620649"/>
                <a:ext cx="8066692" cy="5745549"/>
              </a:xfrm>
              <a:prstGeom prst="rect">
                <a:avLst/>
              </a:prstGeom>
              <a:blipFill rotWithShape="0">
                <a:blip r:embed="rId2"/>
                <a:stretch>
                  <a:fillRect l="-983" r="-907" b="-1062"/>
                </a:stretch>
              </a:blipFill>
            </p:spPr>
            <p:txBody>
              <a:bodyPr/>
              <a:lstStyle/>
              <a:p>
                <a:r>
                  <a:rPr lang="zh-CN" altLang="en-US">
                    <a:noFill/>
                  </a:rPr>
                  <a:t> </a:t>
                </a:r>
              </a:p>
            </p:txBody>
          </p:sp>
        </mc:Fallback>
      </mc:AlternateContent>
      <p:pic>
        <p:nvPicPr>
          <p:cNvPr id="4" name="image10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9943" y="1052703"/>
            <a:ext cx="3021965" cy="1984375"/>
          </a:xfrm>
          <a:prstGeom prst="rect">
            <a:avLst/>
          </a:prstGeom>
          <a:solidFill>
            <a:scrgbClr r="0" g="0" b="0">
              <a:alpha val="0"/>
            </a:scrgbClr>
          </a:solidFill>
          <a:ln>
            <a:noFill/>
          </a:ln>
        </p:spPr>
      </p:pic>
    </p:spTree>
    <p:extLst>
      <p:ext uri="{BB962C8B-B14F-4D97-AF65-F5344CB8AC3E}">
        <p14:creationId xmlns:p14="http://schemas.microsoft.com/office/powerpoint/2010/main" val="84539849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440933" y="561146"/>
            <a:ext cx="10270975" cy="623953"/>
          </a:xfrm>
          <a:prstGeom prst="rect">
            <a:avLst/>
          </a:prstGeom>
        </p:spPr>
        <p:txBody>
          <a:bodyPr wrap="square">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函数分析法</a:t>
            </a:r>
            <a:endParaRPr lang="zh-CN" altLang="zh-CN" sz="1000">
              <a:latin typeface="Calibri" panose="020F0502020204030204" pitchFamily="34" charset="0"/>
              <a:cs typeface="Times New Roman" panose="02020603050405020304" pitchFamily="18" charset="0"/>
            </a:endParaRPr>
          </a:p>
        </p:txBody>
      </p:sp>
      <p:pic>
        <p:nvPicPr>
          <p:cNvPr id="3" name="Picture 2" descr="3"/>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1204" y="737495"/>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91606" y="555951"/>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sp>
        <p:nvSpPr>
          <p:cNvPr id="5" name="矩形 4"/>
          <p:cNvSpPr/>
          <p:nvPr/>
        </p:nvSpPr>
        <p:spPr>
          <a:xfrm>
            <a:off x="106615" y="1255523"/>
            <a:ext cx="11810444" cy="252374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广州珠海高三期中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一汽车在直线公路上以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km/h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的速度匀速行驶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突然发现在其正前方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处有一辆自行车以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的速度同向匀速行驶</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经过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的反应时间后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司机开始刹车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为了避免相撞</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汽车的加速度大小至少为多少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矩形 7"/>
              <p:cNvSpPr/>
              <p:nvPr/>
            </p:nvSpPr>
            <p:spPr>
              <a:xfrm>
                <a:off x="374462" y="3642686"/>
                <a:ext cx="11810444" cy="2719118"/>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初速度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baseline="-25000">
                    <a:latin typeface="Times New Roman" panose="02020603050405020304" pitchFamily="18" charset="0"/>
                    <a:cs typeface="Times New Roman" panose="02020603050405020304" pitchFamily="18" charset="0"/>
                  </a:rPr>
                  <a:t>汽</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km/h=15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初始距离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设汽车的加速度大小为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减速时间为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则自行车的位移为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baseline="-25000">
                    <a:latin typeface="Times New Roman" panose="02020603050405020304" pitchFamily="18" charset="0"/>
                    <a:cs typeface="Times New Roman" panose="02020603050405020304" pitchFamily="18" charset="0"/>
                  </a:rPr>
                  <a:t>自</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baseline="-25000">
                    <a:latin typeface="Times New Roman" panose="02020603050405020304" pitchFamily="18" charset="0"/>
                    <a:cs typeface="Times New Roman" panose="02020603050405020304" pitchFamily="18" charset="0"/>
                  </a:rPr>
                  <a:t>自</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汽车的位移为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baseline="-25000">
                    <a:latin typeface="Times New Roman" panose="02020603050405020304" pitchFamily="18" charset="0"/>
                    <a:cs typeface="Times New Roman" panose="02020603050405020304" pitchFamily="18" charset="0"/>
                  </a:rPr>
                  <a:t>汽</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baseline="-25000">
                    <a:latin typeface="Times New Roman" panose="02020603050405020304" pitchFamily="18" charset="0"/>
                    <a:cs typeface="Times New Roman" panose="02020603050405020304" pitchFamily="18" charset="0"/>
                  </a:rPr>
                  <a:t>汽</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假设汽车能追上自行车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baseline="-25000">
                    <a:latin typeface="Times New Roman" panose="02020603050405020304" pitchFamily="18" charset="0"/>
                    <a:cs typeface="Times New Roman" panose="02020603050405020304" pitchFamily="18" charset="0"/>
                  </a:rPr>
                  <a:t>汽</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baseline="-25000">
                    <a:latin typeface="Times New Roman" panose="02020603050405020304" pitchFamily="18" charset="0"/>
                    <a:cs typeface="Times New Roman" panose="02020603050405020304" pitchFamily="18" charset="0"/>
                  </a:rPr>
                  <a:t>自</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d</a:t>
                </a:r>
                <a:endParaRPr lang="zh-CN" altLang="zh-CN" sz="100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374462" y="3642686"/>
                <a:ext cx="11810444" cy="2719118"/>
              </a:xfrm>
              <a:prstGeom prst="rect">
                <a:avLst/>
              </a:prstGeom>
              <a:blipFill rotWithShape="0">
                <a:blip r:embed="rId3"/>
                <a:stretch>
                  <a:fillRect l="-671" b="-426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3555498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linds(horizont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linds(horizont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linds(horizontal)">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blinds(horizontal)">
                                      <p:cBhvr>
                                        <p:cTn id="22"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0649"/>
                <a:ext cx="11810444" cy="3319282"/>
              </a:xfrm>
              <a:prstGeom prst="rect">
                <a:avLst/>
              </a:prstGeom>
            </p:spPr>
            <p:txBody>
              <a:bodyPr wrap="square" lIns="121898" tIns="60948" rIns="121898" bIns="60948">
                <a:spAutoFit/>
              </a:bodyPr>
              <a:lstStyle/>
              <a:p>
                <a:pPr lvl="0">
                  <a:lnSpc>
                    <a:spcPct val="150000"/>
                  </a:lnSpc>
                  <a:tabLst>
                    <a:tab pos="3870960" algn="l"/>
                  </a:tabLst>
                </a:pPr>
                <a:r>
                  <a:rPr lang="zh-CN" altLang="zh-CN" sz="2600" b="1">
                    <a:solidFill>
                      <a:prstClr val="black"/>
                    </a:solidFill>
                    <a:latin typeface="Times New Roman" panose="02020603050405020304" pitchFamily="18" charset="0"/>
                    <a:cs typeface="Times New Roman" panose="02020603050405020304" pitchFamily="18" charset="0"/>
                  </a:rPr>
                  <a:t>代入数据整理得</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+10=0</a:t>
                </a:r>
                <a:endParaRPr lang="zh-CN" altLang="zh-CN" sz="1000">
                  <a:solidFill>
                    <a:prstClr val="black"/>
                  </a:solidFill>
                  <a:latin typeface="Calibri" panose="020F0502020204030204" pitchFamily="34" charset="0"/>
                  <a:cs typeface="Times New Roman" panose="02020603050405020304" pitchFamily="18" charset="0"/>
                </a:endParaRPr>
              </a:p>
              <a:p>
                <a:pPr lvl="0">
                  <a:lnSpc>
                    <a:spcPct val="150000"/>
                  </a:lnSpc>
                  <a:tabLst>
                    <a:tab pos="3870960" algn="l"/>
                  </a:tabLst>
                </a:pPr>
                <a:r>
                  <a:rPr lang="zh-CN" altLang="zh-CN" sz="2600" b="1">
                    <a:solidFill>
                      <a:prstClr val="black"/>
                    </a:solidFill>
                    <a:latin typeface="Times New Roman" panose="02020603050405020304" pitchFamily="18" charset="0"/>
                    <a:cs typeface="Times New Roman" panose="02020603050405020304" pitchFamily="18" charset="0"/>
                  </a:rPr>
                  <a:t>要保证不相撞</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则此方程至多只有一个解</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即</a:t>
                </a:r>
                <a:endParaRPr lang="zh-CN" altLang="zh-CN" sz="1000">
                  <a:solidFill>
                    <a:prstClr val="black"/>
                  </a:solidFill>
                  <a:latin typeface="Calibri" panose="020F0502020204030204" pitchFamily="34" charset="0"/>
                  <a:cs typeface="Times New Roman" panose="02020603050405020304" pitchFamily="18" charset="0"/>
                </a:endParaRPr>
              </a:p>
              <a:p>
                <a:pPr lvl="0">
                  <a:lnSpc>
                    <a:spcPct val="150000"/>
                  </a:lnSpc>
                  <a:tabLst>
                    <a:tab pos="3870960" algn="l"/>
                  </a:tabLst>
                </a:pP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000">
                  <a:solidFill>
                    <a:prstClr val="black"/>
                  </a:solidFill>
                  <a:latin typeface="Calibri" panose="020F0502020204030204" pitchFamily="34" charset="0"/>
                  <a:cs typeface="Times New Roman" panose="02020603050405020304" pitchFamily="18" charset="0"/>
                </a:endParaRPr>
              </a:p>
              <a:p>
                <a:pPr lvl="0">
                  <a:lnSpc>
                    <a:spcPct val="150000"/>
                  </a:lnSpc>
                  <a:tabLst>
                    <a:tab pos="3870960" algn="l"/>
                  </a:tabLst>
                </a:pPr>
                <a:r>
                  <a:rPr lang="zh-CN" altLang="zh-CN" sz="2600" b="1">
                    <a:solidFill>
                      <a:prstClr val="black"/>
                    </a:solidFill>
                    <a:latin typeface="Times New Roman" panose="02020603050405020304" pitchFamily="18" charset="0"/>
                    <a:cs typeface="Times New Roman" panose="02020603050405020304" pitchFamily="18" charset="0"/>
                  </a:rPr>
                  <a:t>解得</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solidFill>
                    <a:prstClr val="black"/>
                  </a:solidFill>
                  <a:latin typeface="Calibri" panose="020F0502020204030204" pitchFamily="34" charset="0"/>
                  <a:cs typeface="Times New Roman" panose="02020603050405020304" pitchFamily="18" charset="0"/>
                </a:endParaRPr>
              </a:p>
              <a:p>
                <a:pPr lvl="0">
                  <a:lnSpc>
                    <a:spcPct val="150000"/>
                  </a:lnSpc>
                  <a:tabLst>
                    <a:tab pos="3870960" algn="l"/>
                  </a:tabLst>
                </a:pPr>
                <a:r>
                  <a:rPr lang="zh-CN" altLang="zh-CN" sz="2600" b="1">
                    <a:solidFill>
                      <a:prstClr val="black"/>
                    </a:solidFill>
                    <a:latin typeface="Times New Roman" panose="02020603050405020304" pitchFamily="18" charset="0"/>
                    <a:cs typeface="Times New Roman" panose="02020603050405020304" pitchFamily="18" charset="0"/>
                  </a:rPr>
                  <a:t>所以</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为了避免相撞</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汽车的加速度大小至少为</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solidFill>
                    <a:prstClr val="black"/>
                  </a:solidFill>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0649"/>
                <a:ext cx="11810444" cy="3319282"/>
              </a:xfrm>
              <a:prstGeom prst="rect">
                <a:avLst/>
              </a:prstGeom>
              <a:blipFill rotWithShape="0">
                <a:blip r:embed="rId2"/>
                <a:stretch>
                  <a:fillRect l="-671" b="-3309"/>
                </a:stretch>
              </a:blipFill>
            </p:spPr>
            <p:txBody>
              <a:bodyPr/>
              <a:lstStyle/>
              <a:p>
                <a:r>
                  <a:rPr lang="zh-CN" altLang="en-US">
                    <a:noFill/>
                  </a:rPr>
                  <a:t> </a:t>
                </a:r>
              </a:p>
            </p:txBody>
          </p:sp>
        </mc:Fallback>
      </mc:AlternateContent>
      <p:sp>
        <p:nvSpPr>
          <p:cNvPr id="4" name="矩形 3"/>
          <p:cNvSpPr/>
          <p:nvPr/>
        </p:nvSpPr>
        <p:spPr>
          <a:xfrm>
            <a:off x="259015" y="4077081"/>
            <a:ext cx="11810444"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smtClean="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5382494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linds(horizontal)">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388975" y="2132838"/>
            <a:ext cx="11754987" cy="2543571"/>
          </a:xfrm>
          <a:prstGeom prst="rect">
            <a:avLst/>
          </a:prstGeom>
          <a:noFill/>
          <a:ln w="9525">
            <a:noFill/>
            <a:miter lim="800000"/>
          </a:ln>
        </p:spPr>
        <p:txBody>
          <a:bodyPr wrap="square" lIns="121878" tIns="60938" rIns="121878" bIns="60938">
            <a:spAutoFit/>
          </a:bodyPr>
          <a:lstStyle/>
          <a:p>
            <a:pPr>
              <a:lnSpc>
                <a:spcPct val="150000"/>
              </a:lnSpc>
              <a:spcAft>
                <a:spcPts val="0"/>
              </a:spcAft>
              <a:tabLst>
                <a:tab pos="387096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会分析追及相遇问题</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掌握追及相遇问题的分析方法和技巧</a:t>
            </a:r>
            <a:r>
              <a:rPr lang="zh-CN" altLang="zh-CN" sz="3200" smtClean="0">
                <a:latin typeface="宋体" panose="02010600030101010101" pitchFamily="2" charset="-122"/>
                <a:ea typeface="微软雅黑" panose="020B0503020204020204" pitchFamily="34" charset="-122"/>
                <a:cs typeface="Times New Roman" panose="02020603050405020304" pitchFamily="18" charset="0"/>
              </a:rPr>
              <a:t>。</a:t>
            </a:r>
            <a:endParaRPr lang="en-US" altLang="zh-CN" sz="3200" smtClean="0">
              <a:latin typeface="宋体" panose="02010600030101010101" pitchFamily="2" charset="-122"/>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r>
              <a:rPr lang="en-US" altLang="zh-CN" sz="3200"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会在图像中分析追及相遇问题</a:t>
            </a:r>
            <a:r>
              <a:rPr lang="zh-CN" altLang="zh-CN" sz="3200" smtClean="0">
                <a:latin typeface="宋体" panose="02010600030101010101" pitchFamily="2" charset="-122"/>
                <a:ea typeface="微软雅黑" panose="020B0503020204020204" pitchFamily="34" charset="-122"/>
                <a:cs typeface="Times New Roman" panose="02020603050405020304" pitchFamily="18" charset="0"/>
              </a:rPr>
              <a:t>。</a:t>
            </a:r>
            <a:endParaRPr lang="en-US" altLang="zh-CN" sz="3200" smtClean="0">
              <a:latin typeface="宋体" panose="02010600030101010101" pitchFamily="2" charset="-122"/>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r>
              <a:rPr lang="en-US" altLang="zh-CN" sz="3200" smtClean="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熟练运用运动学公式结合运动学图像解决追及相遇问题</a:t>
            </a:r>
            <a:r>
              <a:rPr lang="zh-CN" altLang="zh-CN" sz="32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5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25487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若汽车刹车时的加速度为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在汽车开始刹车的同时自行车开始以一定的加速度匀加速行驶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则自行车的加速度至少为多大才能保证两车不相撞</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4" name="矩形 3"/>
          <p:cNvSpPr/>
          <p:nvPr/>
        </p:nvSpPr>
        <p:spPr>
          <a:xfrm>
            <a:off x="259015" y="5157216"/>
            <a:ext cx="11810444"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117491" y="1858709"/>
                <a:ext cx="11810444" cy="3298507"/>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设自行车的加速度为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加速时间为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同理可得</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baseline="-25000">
                    <a:latin typeface="Times New Roman" panose="02020603050405020304" pitchFamily="18" charset="0"/>
                    <a:cs typeface="Times New Roman" panose="02020603050405020304" pitchFamily="18" charset="0"/>
                  </a:rPr>
                  <a:t>汽</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baseline="-25000">
                    <a:latin typeface="Times New Roman" panose="02020603050405020304" pitchFamily="18" charset="0"/>
                    <a:cs typeface="Times New Roman" panose="02020603050405020304" pitchFamily="18" charset="0"/>
                  </a:rPr>
                  <a:t>汽</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baseline="-25000">
                    <a:latin typeface="Times New Roman" panose="02020603050405020304" pitchFamily="18" charset="0"/>
                    <a:cs typeface="Times New Roman" panose="02020603050405020304" pitchFamily="18" charset="0"/>
                  </a:rPr>
                  <a:t>自</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代入数据整理得</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d>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+10=0</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要保证不相撞</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则此方程至多只有一个解</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所以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自行车的加速度至少为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才能保证两车不相撞</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17491" y="1858709"/>
                <a:ext cx="11810444" cy="3298507"/>
              </a:xfrm>
              <a:prstGeom prst="rect">
                <a:avLst/>
              </a:prstGeom>
              <a:blipFill rotWithShape="0">
                <a:blip r:embed="rId2"/>
                <a:stretch>
                  <a:fillRect l="-671" t="-1848" b="-332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1678280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linds(horizont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linds(horizontal)">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blinds(horizontal)">
                                      <p:cBhvr>
                                        <p:cTn id="4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1398378"/>
                <a:ext cx="11658044" cy="3326784"/>
              </a:xfrm>
              <a:prstGeom prst="rect">
                <a:avLst/>
              </a:prstGeom>
            </p:spPr>
            <p:txBody>
              <a:bodyPr wrap="square" lIns="121898" tIns="60948" rIns="121898" bIns="60948">
                <a:spAutoFit/>
              </a:bodyPr>
              <a:lstStyle/>
              <a:p>
                <a:pPr algn="ct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函数分析法讨论追及相遇问题的思路</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设运动时间为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根据条件列方程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得到关于二者之间的距离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的二次函数关系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表示两者相遇</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方程中</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ac</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即有两个解</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说明可以相遇两次</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即有一个解</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说明刚好追上或相遇</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无解</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说明追不上或不能相遇</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𝒃</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函数有极值</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代表两者距离有最大值或最小值</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1398378"/>
                <a:ext cx="11658044" cy="3326784"/>
              </a:xfrm>
              <a:prstGeom prst="rect">
                <a:avLst/>
              </a:prstGeom>
              <a:blipFill rotWithShape="0">
                <a:blip r:embed="rId2"/>
                <a:stretch>
                  <a:fillRect l="-680" b="-549"/>
                </a:stretch>
              </a:blipFill>
            </p:spPr>
            <p:txBody>
              <a:bodyPr/>
              <a:lstStyle/>
              <a:p>
                <a:r>
                  <a:rPr lang="zh-CN" altLang="en-US">
                    <a:noFill/>
                  </a:rPr>
                  <a:t> </a:t>
                </a:r>
              </a:p>
            </p:txBody>
          </p:sp>
        </mc:Fallback>
      </mc:AlternateContent>
      <p:pic>
        <p:nvPicPr>
          <p:cNvPr id="4" name="image1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spTree>
    <p:extLst>
      <p:ext uri="{BB962C8B-B14F-4D97-AF65-F5344CB8AC3E}">
        <p14:creationId xmlns:p14="http://schemas.microsoft.com/office/powerpoint/2010/main" val="359280506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endPar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7837070" y="2658975"/>
            <a:ext cx="554280"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94740" y="1293310"/>
                <a:ext cx="11810444" cy="458815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1.(2025·</a:t>
                </a:r>
                <a:r>
                  <a:rPr lang="zh-CN" altLang="zh-CN" sz="2600" b="1">
                    <a:latin typeface="Times New Roman" panose="02020603050405020304" pitchFamily="18" charset="0"/>
                    <a:cs typeface="Times New Roman" panose="02020603050405020304" pitchFamily="18" charset="0"/>
                  </a:rPr>
                  <a:t>广东中山模拟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在一条平直的公路上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一辆自行车以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的速度匀速经过一辆停在路边的汽车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此时汽车正好启动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并以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的加速度匀加速行驶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则由此刻开始计时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汽车将经过多长时间追上自行车</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A.2</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	B.4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C.6</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	D.8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b="1"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设经过时间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汽车追上自行车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两者同时同地出发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汽车追上自行车时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两者的位移相等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94740" y="1293310"/>
                <a:ext cx="11810444" cy="4588155"/>
              </a:xfrm>
              <a:prstGeom prst="rect">
                <a:avLst/>
              </a:prstGeom>
              <a:blipFill rotWithShape="0">
                <a:blip r:embed="rId2"/>
                <a:stretch>
                  <a:fillRect l="-671" r="-67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blinds(horizontal)">
                                      <p:cBhvr>
                                        <p:cTn id="1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3434642" y="1969950"/>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859396"/>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2.(2026·</a:t>
            </a:r>
            <a:r>
              <a:rPr lang="zh-CN" altLang="zh-CN" sz="2600" b="1">
                <a:latin typeface="Times New Roman" panose="02020603050405020304" pitchFamily="18" charset="0"/>
                <a:cs typeface="Times New Roman" panose="02020603050405020304" pitchFamily="18" charset="0"/>
              </a:rPr>
              <a:t>重庆八中模拟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在一条足够长的水平直道上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汽车甲做匀速直线运动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汽车乙从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时刻由静止开始做匀加速直线运动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时间段内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10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90806" y="2720721"/>
            <a:ext cx="2505075" cy="2436495"/>
          </a:xfrm>
          <a:prstGeom prst="rect">
            <a:avLst/>
          </a:prstGeom>
          <a:solidFill>
            <a:scrgbClr r="0" g="0" b="0">
              <a:alpha val="0"/>
            </a:scrgbClr>
          </a:solidFill>
          <a:ln>
            <a:noFill/>
          </a:ln>
        </p:spPr>
      </p:pic>
      <p:sp>
        <p:nvSpPr>
          <p:cNvPr id="7" name="矩形 6"/>
          <p:cNvSpPr/>
          <p:nvPr/>
        </p:nvSpPr>
        <p:spPr>
          <a:xfrm>
            <a:off x="404811" y="2564892"/>
            <a:ext cx="8066692"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甲在前、乙在后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则乙一定能追上甲</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甲在前、乙在后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则乙可能追上甲</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甲在后、乙在前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则甲一定能追上乙</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甲在后、乙在前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则甲可能追上乙</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68366" y="798717"/>
            <a:ext cx="8758861"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甲在前、乙在后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则乙与甲的距离将越来越大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乙一定不能追上甲</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甲在后、乙在前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当甲、乙的初始距离较小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小于或等于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内的相对位移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甲能追上乙</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反之则不能追上乙</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10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06833" y="1052703"/>
            <a:ext cx="2505075" cy="243649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2502064" y="4077081"/>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188784" y="629665"/>
            <a:ext cx="8066692" cy="3989979"/>
          </a:xfrm>
          <a:prstGeom prst="rect">
            <a:avLst/>
          </a:prstGeom>
        </p:spPr>
        <p:txBody>
          <a:bodyPr wrap="square" lIns="121898" tIns="60948" rIns="121898" bIns="60948">
            <a:spAutoFit/>
          </a:bodyPr>
          <a:lstStyle/>
          <a:p>
            <a:pPr marL="355600" indent="-355600">
              <a:lnSpc>
                <a:spcPct val="14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3.(2025·</a:t>
            </a:r>
            <a:r>
              <a:rPr lang="zh-CN" altLang="zh-CN" sz="2600" b="1">
                <a:latin typeface="Times New Roman" panose="02020603050405020304" pitchFamily="18" charset="0"/>
                <a:cs typeface="Times New Roman" panose="02020603050405020304" pitchFamily="18" charset="0"/>
              </a:rPr>
              <a:t>广东江门模拟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一辆轿车在平直公路上以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的速度行驶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突然发现前方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处旁边车道上的重型货车以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的速度匀速行驶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由于前方路况复杂</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为规避风险轿车刹车做匀减速运动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轿车减速的加速度大小为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轿车与货车在共速前运动的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为位移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为速度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图像如图中</a:t>
            </a: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则轿车与货车共速前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1052703"/>
            <a:ext cx="3540125" cy="2976245"/>
          </a:xfrm>
          <a:prstGeom prst="rect">
            <a:avLst/>
          </a:prstGeom>
          <a:solidFill>
            <a:scrgbClr r="0" g="0" b="0">
              <a:alpha val="0"/>
            </a:scrgbClr>
          </a:solidFill>
          <a:ln>
            <a:noFill/>
          </a:ln>
        </p:spPr>
      </p:pic>
      <p:sp>
        <p:nvSpPr>
          <p:cNvPr id="5" name="矩形 4"/>
          <p:cNvSpPr/>
          <p:nvPr/>
        </p:nvSpPr>
        <p:spPr>
          <a:xfrm>
            <a:off x="620838" y="4550079"/>
            <a:ext cx="8066692" cy="1723525"/>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轿车会超过货车</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轿车刚好能追上货车</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轿车不能追上货车</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两者间的距离先增大后减小</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610765" y="850175"/>
                <a:ext cx="7238728" cy="4212219"/>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由图可知共速时轿车位移为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𝟗𝟎𝟎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m=200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p>
              <a:p>
                <a:pPr>
                  <a:lnSpc>
                    <a:spcPct val="150000"/>
                  </a:lnSpc>
                  <a:spcAft>
                    <a:spcPts val="0"/>
                  </a:spcAft>
                  <a:tabLst>
                    <a:tab pos="3870960" algn="l"/>
                  </a:tabLst>
                </a:pPr>
                <a:r>
                  <a:rPr lang="zh-CN" altLang="zh-CN" sz="2600" b="1" smtClean="0">
                    <a:latin typeface="Times New Roman" panose="02020603050405020304" pitchFamily="18" charset="0"/>
                    <a:cs typeface="Times New Roman" panose="02020603050405020304" pitchFamily="18" charset="0"/>
                  </a:rPr>
                  <a:t>共</a:t>
                </a:r>
                <a:r>
                  <a:rPr lang="zh-CN" altLang="zh-CN" sz="2600" b="1">
                    <a:latin typeface="Times New Roman" panose="02020603050405020304" pitchFamily="18" charset="0"/>
                    <a:cs typeface="Times New Roman" panose="02020603050405020304" pitchFamily="18" charset="0"/>
                  </a:rPr>
                  <a:t>速时间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货车位移为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共速时的位移差为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超过初始距离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故轿车会超过货车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两者间的距离先减小后增大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610765" y="850175"/>
                <a:ext cx="7238728" cy="4212219"/>
              </a:xfrm>
              <a:prstGeom prst="rect">
                <a:avLst/>
              </a:prstGeom>
              <a:blipFill rotWithShape="0">
                <a:blip r:embed="rId2"/>
                <a:stretch>
                  <a:fillRect l="-1094" b="-2315"/>
                </a:stretch>
              </a:blipFill>
            </p:spPr>
            <p:txBody>
              <a:bodyPr/>
              <a:lstStyle/>
              <a:p>
                <a:r>
                  <a:rPr lang="zh-CN" altLang="en-US">
                    <a:noFill/>
                  </a:rPr>
                  <a:t> </a:t>
                </a:r>
              </a:p>
            </p:txBody>
          </p:sp>
        </mc:Fallback>
      </mc:AlternateContent>
      <p:pic>
        <p:nvPicPr>
          <p:cNvPr id="3" name="image11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836676"/>
            <a:ext cx="3540125" cy="297624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10858877" y="2010894"/>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4.(2025·</a:t>
            </a:r>
            <a:r>
              <a:rPr lang="zh-CN" altLang="zh-CN" sz="2600" b="1">
                <a:latin typeface="Times New Roman" panose="02020603050405020304" pitchFamily="18" charset="0"/>
                <a:cs typeface="Times New Roman" panose="02020603050405020304" pitchFamily="18" charset="0"/>
              </a:rPr>
              <a:t>广东深圳调研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一汽车在直线公路段上以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km/h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的速度匀速行驶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突然发现在其正前方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处有一辆自行车以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的速度同向匀速行驶</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经过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的反应时间后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司机开始刹车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则为了避免相撞</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汽车的加速度大小至少为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矩形 3"/>
              <p:cNvSpPr/>
              <p:nvPr/>
            </p:nvSpPr>
            <p:spPr>
              <a:xfrm>
                <a:off x="247140" y="2502208"/>
                <a:ext cx="11810444" cy="3344033"/>
              </a:xfrm>
              <a:prstGeom prst="rect">
                <a:avLst/>
              </a:prstGeom>
            </p:spPr>
            <p:txBody>
              <a:bodyPr wrap="square" lIns="121898" tIns="60948" rIns="121898" bIns="60948">
                <a:spAutoFit/>
              </a:bodyPr>
              <a:lstStyle/>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B.7</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设汽车的加速度大小为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刹车后经时间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与自行车速度相等时刚好追上自行车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baseline="-25000">
                    <a:latin typeface="Times New Roman" panose="02020603050405020304" pitchFamily="18" charset="0"/>
                    <a:cs typeface="Times New Roman" panose="02020603050405020304" pitchFamily="18" charset="0"/>
                  </a:rPr>
                  <a:t>汽</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baseline="-25000">
                    <a:latin typeface="Times New Roman" panose="02020603050405020304" pitchFamily="18" charset="0"/>
                    <a:cs typeface="Times New Roman" panose="02020603050405020304" pitchFamily="18" charset="0"/>
                  </a:rPr>
                  <a:t>自</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自行车的位移为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baseline="-25000">
                    <a:latin typeface="Times New Roman" panose="02020603050405020304" pitchFamily="18" charset="0"/>
                    <a:cs typeface="Times New Roman" panose="02020603050405020304" pitchFamily="18" charset="0"/>
                  </a:rPr>
                  <a:t>自</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baseline="-25000">
                    <a:latin typeface="Times New Roman" panose="02020603050405020304" pitchFamily="18" charset="0"/>
                    <a:cs typeface="Times New Roman" panose="02020603050405020304" pitchFamily="18" charset="0"/>
                  </a:rPr>
                  <a:t>自</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汽车的位移为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baseline="-25000">
                    <a:latin typeface="Times New Roman" panose="02020603050405020304" pitchFamily="18" charset="0"/>
                    <a:cs typeface="Times New Roman" panose="02020603050405020304" pitchFamily="18" charset="0"/>
                  </a:rPr>
                  <a:t>汽</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baseline="-25000">
                    <a:latin typeface="Times New Roman" panose="02020603050405020304" pitchFamily="18" charset="0"/>
                    <a:cs typeface="Times New Roman" panose="02020603050405020304" pitchFamily="18" charset="0"/>
                  </a:rPr>
                  <a:t>汽</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汽</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自</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满足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baseline="-25000">
                    <a:latin typeface="Times New Roman" panose="02020603050405020304" pitchFamily="18" charset="0"/>
                    <a:cs typeface="Times New Roman" panose="02020603050405020304" pitchFamily="18" charset="0"/>
                  </a:rPr>
                  <a:t>汽</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baseline="-25000">
                    <a:latin typeface="Times New Roman" panose="02020603050405020304" pitchFamily="18" charset="0"/>
                    <a:cs typeface="Times New Roman" panose="02020603050405020304" pitchFamily="18" charset="0"/>
                  </a:rPr>
                  <a:t>自</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代入数据解得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所以为了避免相撞</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汽车的加速度大小至少为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2502208"/>
                <a:ext cx="11810444" cy="3344033"/>
              </a:xfrm>
              <a:prstGeom prst="rect">
                <a:avLst/>
              </a:prstGeom>
              <a:blipFill rotWithShape="0">
                <a:blip r:embed="rId2"/>
                <a:stretch>
                  <a:fillRect l="-671" r="-568" b="-309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5056015" y="1991577"/>
            <a:ext cx="892674" cy="57331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广东中山高三月考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甲、乙两辆小车在一条平直的车道上行驶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它们速度随时间变化的</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其中甲的图线为两段相同的圆弧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乙的图线为直线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1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24208" y="2720721"/>
            <a:ext cx="3187700" cy="2436495"/>
          </a:xfrm>
          <a:prstGeom prst="rect">
            <a:avLst/>
          </a:prstGeom>
          <a:solidFill>
            <a:scrgbClr r="0" g="0" b="0">
              <a:alpha val="0"/>
            </a:scrgbClr>
          </a:solidFill>
          <a:ln>
            <a:noFill/>
          </a:ln>
        </p:spPr>
      </p:pic>
      <p:sp>
        <p:nvSpPr>
          <p:cNvPr id="5" name="矩形 4"/>
          <p:cNvSpPr/>
          <p:nvPr/>
        </p:nvSpPr>
        <p:spPr>
          <a:xfrm>
            <a:off x="262477" y="2654100"/>
            <a:ext cx="7333356"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时两车的加速度大小不等</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时两车一定相遇</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两小车的平均速度相同</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甲车的加速度方向改变</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sp>
        <p:nvSpPr>
          <p:cNvPr id="23560" name="TextBox 18">
            <a:hlinkClick r:id="rId3" action="ppaction://hlinksldjump"/>
          </p:cNvPr>
          <p:cNvSpPr txBox="1">
            <a:spLocks noChangeArrowheads="1"/>
          </p:cNvSpPr>
          <p:nvPr/>
        </p:nvSpPr>
        <p:spPr bwMode="auto">
          <a:xfrm>
            <a:off x="5663152" y="3003825"/>
            <a:ext cx="2936875" cy="641202"/>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85347" y="754640"/>
            <a:ext cx="7238728" cy="545602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图像中直线或曲线某处切线的斜率表示加速度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由图像知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时甲车的加速度大小与乙车的加速度大小不等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图像与横轴所围面积表示位移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内两车运动的位移相等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但不知两车的初位置情况</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则不能判断两车在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时是否相遇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两车的平均速度大小相等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方向相同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甲车做加速度先逐渐增大后逐渐减小的加速直线运动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加速度方向不变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11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24208" y="1052703"/>
            <a:ext cx="3187700" cy="243649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5975462" y="2996946"/>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177984" y="629665"/>
            <a:ext cx="8725574" cy="2923853"/>
          </a:xfrm>
          <a:prstGeom prst="rect">
            <a:avLst/>
          </a:prstGeom>
        </p:spPr>
        <p:txBody>
          <a:bodyPr wrap="square" lIns="121898" tIns="60948" rIns="121898" bIns="60948">
            <a:spAutoFit/>
          </a:bodyPr>
          <a:lstStyle/>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某</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平直公路上有一酒驾检测点</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嫌疑车辆匀加速闯卡时</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路旁的测速仪显示车辆的速度大小为</a:t>
            </a:r>
            <a:r>
              <a:rPr lang="en-US" altLang="zh-CN" sz="2600" i="1" dirty="0">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同时检测点旁的警车立即由静止加速追赶</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不计警车的反应时间</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已知警车的加速度大小恒为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若从嫌疑车辆闯卡时开始计时</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测得在警车与嫌疑车辆共速之前的一段时间内</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嫌疑车辆与警车的速度大小之差</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与时间</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的关系图像如图所示</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4" name="image11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88520" y="836676"/>
            <a:ext cx="2939415" cy="2695575"/>
          </a:xfrm>
          <a:prstGeom prst="rect">
            <a:avLst/>
          </a:prstGeom>
          <a:solidFill>
            <a:scrgbClr r="0" g="0" b="0">
              <a:alpha val="0"/>
            </a:scrgbClr>
          </a:solidFill>
          <a:ln>
            <a:noFill/>
          </a:ln>
        </p:spPr>
      </p:pic>
      <p:sp>
        <p:nvSpPr>
          <p:cNvPr id="5" name="矩形 4"/>
          <p:cNvSpPr/>
          <p:nvPr/>
        </p:nvSpPr>
        <p:spPr>
          <a:xfrm>
            <a:off x="576468" y="3429000"/>
            <a:ext cx="8725574"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嫌疑车辆的加速度大小为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两车相距最远的距离为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警车恰好追上嫌疑车辆</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警车追上嫌疑车辆时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警车通过的位移大小为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07885" y="653489"/>
                <a:ext cx="8758861" cy="5310789"/>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嫌疑车辆与警车的速度大小之差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结合图像可知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警车追上嫌疑车辆之前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当两者的速度相等时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其间距最大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由图像可知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两者速度相等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警车追上嫌疑车辆时有</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警车通过的位移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07885" y="653489"/>
                <a:ext cx="8758861" cy="5310789"/>
              </a:xfrm>
              <a:prstGeom prst="rect">
                <a:avLst/>
              </a:prstGeom>
              <a:blipFill rotWithShape="0">
                <a:blip r:embed="rId2"/>
                <a:stretch>
                  <a:fillRect l="-905" r="-2853" b="-115"/>
                </a:stretch>
              </a:blipFill>
            </p:spPr>
            <p:txBody>
              <a:bodyPr/>
              <a:lstStyle/>
              <a:p>
                <a:r>
                  <a:rPr lang="zh-CN" altLang="en-US">
                    <a:noFill/>
                  </a:rPr>
                  <a:t> </a:t>
                </a:r>
              </a:p>
            </p:txBody>
          </p:sp>
        </mc:Fallback>
      </mc:AlternateContent>
      <p:pic>
        <p:nvPicPr>
          <p:cNvPr id="3" name="image11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29464" y="774369"/>
            <a:ext cx="2939415" cy="269557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963144" y="2423631"/>
            <a:ext cx="811522" cy="57331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410264" y="629665"/>
            <a:ext cx="10736767" cy="2309519"/>
          </a:xfrm>
          <a:prstGeom prst="rect">
            <a:avLst/>
          </a:prstGeom>
        </p:spPr>
        <p:txBody>
          <a:bodyPr wrap="square" lIns="121898" tIns="60948" rIns="121898" bIns="60948">
            <a:spAutoFit/>
          </a:bodyPr>
          <a:lstStyle/>
          <a:p>
            <a:pPr marL="355600" indent="-355600">
              <a:lnSpc>
                <a:spcPct val="14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甲、乙两质点沿同一直线运动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其中甲做匀变速直线运动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乙以大小为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速度做匀速直线运动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时两质点相遇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他们的位置随时间变化及相遇时切线数据如图所示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时间内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下列判断正确的是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1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35611" y="3238500"/>
            <a:ext cx="2587625" cy="2350770"/>
          </a:xfrm>
          <a:prstGeom prst="rect">
            <a:avLst/>
          </a:prstGeom>
          <a:solidFill>
            <a:scrgbClr r="0" g="0" b="0">
              <a:alpha val="0"/>
            </a:scrgbClr>
          </a:solidFill>
          <a:ln>
            <a:noFill/>
          </a:ln>
        </p:spPr>
      </p:pic>
      <p:sp>
        <p:nvSpPr>
          <p:cNvPr id="5" name="矩形 4"/>
          <p:cNvSpPr/>
          <p:nvPr/>
        </p:nvSpPr>
        <p:spPr>
          <a:xfrm>
            <a:off x="634486" y="3091020"/>
            <a:ext cx="8066692"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相遇时甲质点的速度大小为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甲质点的初速度大小为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甲质点的加速度大小为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甲、乙两质点相距最远</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444580" y="653489"/>
                <a:ext cx="7962601" cy="3924448"/>
              </a:xfrm>
              <a:prstGeom prst="rect">
                <a:avLst/>
              </a:prstGeom>
            </p:spPr>
            <p:txBody>
              <a:bodyPr wrap="square" lIns="121898" tIns="60948" rIns="121898" bIns="60948">
                <a:spAutoFit/>
              </a:bodyPr>
              <a:lstStyle/>
              <a:p>
                <a:pPr>
                  <a:lnSpc>
                    <a:spcPct val="14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图像的斜率表示速度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可知相遇时甲质点的速度大小为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设甲质点的初速度为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加速度大小为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baseline="-25000">
                    <a:latin typeface="Times New Roman" panose="02020603050405020304" pitchFamily="18" charset="0"/>
                    <a:cs typeface="Times New Roman" panose="02020603050405020304" pitchFamily="18" charset="0"/>
                  </a:rPr>
                  <a:t>甲</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其中</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baseline="-25000">
                    <a:latin typeface="Times New Roman" panose="02020603050405020304" pitchFamily="18" charset="0"/>
                    <a:cs typeface="Times New Roman" panose="02020603050405020304" pitchFamily="18" charset="0"/>
                  </a:rPr>
                  <a:t>甲</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=7</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甲、乙速度相等时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两质点相距最远</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baseline="-25000">
                    <a:latin typeface="Times New Roman" panose="02020603050405020304" pitchFamily="18" charset="0"/>
                    <a:cs typeface="Times New Roman" panose="02020603050405020304" pitchFamily="18" charset="0"/>
                  </a:rPr>
                  <a:t>乙</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444580" y="653489"/>
                <a:ext cx="7962601" cy="3924448"/>
              </a:xfrm>
              <a:prstGeom prst="rect">
                <a:avLst/>
              </a:prstGeom>
              <a:blipFill rotWithShape="0">
                <a:blip r:embed="rId2"/>
                <a:stretch>
                  <a:fillRect l="-995" r="-995" b="-2795"/>
                </a:stretch>
              </a:blipFill>
            </p:spPr>
            <p:txBody>
              <a:bodyPr/>
              <a:lstStyle/>
              <a:p>
                <a:r>
                  <a:rPr lang="zh-CN" altLang="en-US">
                    <a:noFill/>
                  </a:rPr>
                  <a:t> </a:t>
                </a:r>
              </a:p>
            </p:txBody>
          </p:sp>
        </mc:Fallback>
      </mc:AlternateContent>
      <p:pic>
        <p:nvPicPr>
          <p:cNvPr id="3" name="image11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35611" y="1052703"/>
            <a:ext cx="2587625" cy="235077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9902974" y="3291479"/>
            <a:ext cx="1188149" cy="56957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ACD</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9" name="矩形 8"/>
              <p:cNvSpPr/>
              <p:nvPr/>
            </p:nvSpPr>
            <p:spPr>
              <a:xfrm>
                <a:off x="94740" y="575073"/>
                <a:ext cx="11810444" cy="5788483"/>
              </a:xfrm>
              <a:prstGeom prst="rect">
                <a:avLst/>
              </a:prstGeom>
            </p:spPr>
            <p:txBody>
              <a:bodyPr wrap="square" lIns="121898" tIns="60948" rIns="121898" bIns="60948">
                <a:spAutoFit/>
              </a:bodyPr>
              <a:lstStyle/>
              <a:p>
                <a:pPr marL="355600" indent="-355600" algn="ct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effectLst/>
                    <a:latin typeface="Times New Roman" panose="02020603050405020304" pitchFamily="18" charset="0"/>
                    <a:ea typeface="黑体" panose="02010609060101010101" pitchFamily="49" charset="-122"/>
                    <a:cs typeface="Times New Roman" panose="02020603050405020304" pitchFamily="18" charset="0"/>
                  </a:rPr>
                  <a:t>级</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effectLst/>
                    <a:latin typeface="Times New Roman" panose="02020603050405020304" pitchFamily="18" charset="0"/>
                    <a:ea typeface="黑体" panose="02010609060101010101" pitchFamily="49" charset="-122"/>
                    <a:cs typeface="Times New Roman" panose="02020603050405020304" pitchFamily="18" charset="0"/>
                  </a:rPr>
                  <a:t>综合提升练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b="1">
                    <a:latin typeface="Times New Roman" panose="02020603050405020304" pitchFamily="18" charset="0"/>
                    <a:cs typeface="Times New Roman" panose="02020603050405020304" pitchFamily="18" charset="0"/>
                  </a:rPr>
                  <a:t>多选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2026</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广东东莞段考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甲、乙两物体在同一直线上运动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甲从乙前方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处由静止开始做匀加速直线运动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加速度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乙同时做速度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的匀速直线运动</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甲、乙两物体的位移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随时间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的变化关系可分别表示为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甲</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假设它们相遇但不影响继续运动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时两物体速度相等</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时间内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两物体走过的位移相等</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时间内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两物体走过的位移相等</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开始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甲、乙两个物体会相遇两次</a:t>
                </a:r>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94740" y="575073"/>
                <a:ext cx="11810444" cy="5788483"/>
              </a:xfrm>
              <a:prstGeom prst="rect">
                <a:avLst/>
              </a:prstGeom>
              <a:blipFill rotWithShape="0">
                <a:blip r:embed="rId2"/>
                <a:stretch>
                  <a:fillRect l="-671" b="-21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653489"/>
                <a:ext cx="11658044" cy="5047448"/>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甲的速度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则甲、乙两物体速度相等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时间内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甲的位移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乙的位移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时间内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甲的位移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乙的位移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根据以上分析可知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时共速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内甲的位移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乙的位移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说明已经相遇一次</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乙在前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甲在后</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之后甲继续加速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甲的速度大于乙的速度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甲、乙两个物体会再次相遇</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即相遇两次</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653489"/>
                <a:ext cx="11658044" cy="5047448"/>
              </a:xfrm>
              <a:prstGeom prst="rect">
                <a:avLst/>
              </a:prstGeom>
              <a:blipFill rotWithShape="0">
                <a:blip r:embed="rId2"/>
                <a:stretch>
                  <a:fillRect l="-680" r="-471" b="-181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4"/>
          <p:cNvSpPr txBox="1"/>
          <p:nvPr/>
        </p:nvSpPr>
        <p:spPr>
          <a:xfrm>
            <a:off x="5622208" y="2226921"/>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10" name="矩形 9"/>
          <p:cNvSpPr/>
          <p:nvPr/>
        </p:nvSpPr>
        <p:spPr>
          <a:xfrm>
            <a:off x="94740" y="629665"/>
            <a:ext cx="11810444" cy="2123634"/>
          </a:xfrm>
          <a:prstGeom prst="rect">
            <a:avLst/>
          </a:prstGeom>
        </p:spPr>
        <p:txBody>
          <a:bodyPr wrap="square" lIns="121898" tIns="60948" rIns="121898" bIns="60948">
            <a:spAutoFit/>
          </a:bodyPr>
          <a:lstStyle/>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9.(2026·</a:t>
            </a:r>
            <a:r>
              <a:rPr lang="zh-CN" altLang="zh-CN" sz="2600" b="1">
                <a:latin typeface="Times New Roman" panose="02020603050405020304" pitchFamily="18" charset="0"/>
                <a:cs typeface="Times New Roman" panose="02020603050405020304" pitchFamily="18" charset="0"/>
              </a:rPr>
              <a:t>广东广州越秀区统考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)ETC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是高速公路不停车电子收费系统的简称</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甲车通过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ETC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乙车通过人工通道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两车同时到达收费站中心线并开始计时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此时甲车速度为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ETC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自动抬杆放行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乙车停在人工通道中心线处缴费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缴费后乙车开始加速</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过中心线后的最初一段时间内两辆车的</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5" name="image11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14055" y="3045079"/>
            <a:ext cx="6913880" cy="2976245"/>
          </a:xfrm>
          <a:prstGeom prst="rect">
            <a:avLst/>
          </a:prstGeom>
          <a:solidFill>
            <a:scrgbClr r="0" g="0" b="0">
              <a:alpha val="0"/>
            </a:scrgbClr>
          </a:solidFill>
          <a:ln>
            <a:noFill/>
          </a:ln>
        </p:spPr>
      </p:pic>
      <p:sp>
        <p:nvSpPr>
          <p:cNvPr id="6" name="矩形 5"/>
          <p:cNvSpPr/>
          <p:nvPr/>
        </p:nvSpPr>
        <p:spPr>
          <a:xfrm>
            <a:off x="461634" y="2817555"/>
            <a:ext cx="4553437" cy="2923853"/>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乙车在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时追上甲车</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乙车启动时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甲车在其前方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乙车超过甲车后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两车还会再次相遇</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乙车落后甲车的最大距离为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3212973"/>
                <a:ext cx="11658044" cy="3138527"/>
              </a:xfrm>
              <a:prstGeom prst="rect">
                <a:avLst/>
              </a:prstGeom>
            </p:spPr>
            <p:txBody>
              <a:bodyPr wrap="square" lIns="121898" tIns="60948" rIns="121898" bIns="60948">
                <a:spAutoFit/>
              </a:bodyPr>
              <a:lstStyle/>
              <a:p>
                <a:pPr>
                  <a:lnSpc>
                    <a:spcPct val="9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图线与横轴围成图形的面积表示位移可知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乙车启动时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甲车在其前方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m=75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由题图</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乙车启动了</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baseline="-25000">
                    <a:latin typeface="Times New Roman" panose="02020603050405020304" pitchFamily="18" charset="0"/>
                    <a:cs typeface="Times New Roman" panose="02020603050405020304" pitchFamily="18" charset="0"/>
                  </a:rPr>
                  <a:t>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m=200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此时甲车距离中心线的距离为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baseline="-25000">
                    <a:latin typeface="Times New Roman" panose="02020603050405020304" pitchFamily="18" charset="0"/>
                    <a:cs typeface="Times New Roman" panose="02020603050405020304" pitchFamily="18" charset="0"/>
                  </a:rPr>
                  <a:t>甲</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=75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9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m=225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m&gt;200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此时乙车没有追上甲车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由题图</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乙车超过甲车后</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乙车速度一直大于甲车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两车不会再次相遇</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当二者速度相等时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两车相距最远</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此时甲车位移为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baseline="-25000">
                    <a:latin typeface="Times New Roman" panose="02020603050405020304" pitchFamily="18" charset="0"/>
                    <a:cs typeface="Times New Roman" panose="02020603050405020304" pitchFamily="18" charset="0"/>
                  </a:rPr>
                  <a:t>甲</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=75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m=125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乙车位移为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baseline="-25000">
                    <a:latin typeface="Times New Roman" panose="02020603050405020304" pitchFamily="18" charset="0"/>
                    <a:cs typeface="Times New Roman" panose="02020603050405020304" pitchFamily="18" charset="0"/>
                  </a:rPr>
                  <a:t>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则两车最大距离为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baseline="-25000">
                    <a:latin typeface="Times New Roman" panose="02020603050405020304" pitchFamily="18" charset="0"/>
                    <a:cs typeface="Times New Roman" panose="02020603050405020304" pitchFamily="18" charset="0"/>
                  </a:rPr>
                  <a:t>甲</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baseline="-25000">
                    <a:latin typeface="Times New Roman" panose="02020603050405020304" pitchFamily="18" charset="0"/>
                    <a:cs typeface="Times New Roman" panose="02020603050405020304" pitchFamily="18" charset="0"/>
                  </a:rPr>
                  <a:t>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3212973"/>
                <a:ext cx="11658044" cy="3138527"/>
              </a:xfrm>
              <a:prstGeom prst="rect">
                <a:avLst/>
              </a:prstGeom>
              <a:blipFill rotWithShape="0">
                <a:blip r:embed="rId2"/>
                <a:stretch>
                  <a:fillRect l="-680" t="-3301" r="-680" b="-777"/>
                </a:stretch>
              </a:blipFill>
            </p:spPr>
            <p:txBody>
              <a:bodyPr/>
              <a:lstStyle/>
              <a:p>
                <a:r>
                  <a:rPr lang="zh-CN" altLang="en-US">
                    <a:noFill/>
                  </a:rPr>
                  <a:t> </a:t>
                </a:r>
              </a:p>
            </p:txBody>
          </p:sp>
        </mc:Fallback>
      </mc:AlternateContent>
      <p:pic>
        <p:nvPicPr>
          <p:cNvPr id="3" name="image11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70828" y="668783"/>
            <a:ext cx="5832729" cy="2510838"/>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94740" y="629665"/>
            <a:ext cx="11810444" cy="252374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2026</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广东珠海月考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如图甲所示为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两车在两条平行的平直公路上同向运行时的高空俯视图</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此时两车车头平齐</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为了检测两车的刹车与加速性能</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控制平台利用车载速度传感系统分别描绘出了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车刹车过程与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车加速过程中速度的平方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随位移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变化的图像如图乙所示</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8" name="image11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50528" y="2996946"/>
            <a:ext cx="5961380" cy="2522220"/>
          </a:xfrm>
          <a:prstGeom prst="rect">
            <a:avLst/>
          </a:prstGeom>
          <a:solidFill>
            <a:scrgbClr r="0" g="0" b="0">
              <a:alpha val="0"/>
            </a:scrgbClr>
          </a:solidFill>
          <a:ln>
            <a:noFill/>
          </a:ln>
        </p:spPr>
      </p:pic>
      <p:sp>
        <p:nvSpPr>
          <p:cNvPr id="10" name="矩形 9"/>
          <p:cNvSpPr/>
          <p:nvPr/>
        </p:nvSpPr>
        <p:spPr>
          <a:xfrm>
            <a:off x="527408" y="3060573"/>
            <a:ext cx="5008781" cy="1859652"/>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两车相遇前最大距离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两车分别经过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处的时间差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06615" y="836527"/>
            <a:ext cx="11810444" cy="125923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a:latin typeface="Calibri" panose="020F0502020204030204" pitchFamily="34" charset="0"/>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追及相遇问题的实质就是分析两物体在相同时间内能否到达相同的空间位置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追及相遇问题的基本物理模型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以甲追乙为例</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10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84224" y="2132838"/>
            <a:ext cx="3021965" cy="819150"/>
          </a:xfrm>
          <a:prstGeom prst="rect">
            <a:avLst/>
          </a:prstGeom>
          <a:solidFill>
            <a:scrgbClr r="0" g="0" b="0">
              <a:alpha val="0"/>
            </a:scrgbClr>
          </a:solidFill>
          <a:ln>
            <a:noFill/>
          </a:ln>
        </p:spPr>
      </p:pic>
      <p:sp>
        <p:nvSpPr>
          <p:cNvPr id="5" name="矩形 4"/>
          <p:cNvSpPr/>
          <p:nvPr/>
        </p:nvSpPr>
        <p:spPr>
          <a:xfrm>
            <a:off x="259015" y="3033877"/>
            <a:ext cx="11810444" cy="2523744"/>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二者距离变化与速度大小的关系</a:t>
            </a:r>
            <a:endParaRPr lang="zh-CN" altLang="zh-CN" sz="1000">
              <a:latin typeface="Calibri" panose="020F0502020204030204" pitchFamily="34" charset="0"/>
              <a:cs typeface="Times New Roman" panose="02020603050405020304" pitchFamily="18" charset="0"/>
            </a:endParaRPr>
          </a:p>
          <a:p>
            <a:pPr marL="2520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无论</a:t>
            </a:r>
            <a:r>
              <a:rPr lang="en-US" altLang="zh-CN" sz="2600" i="1" smtClean="0">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aseline="-25000" smtClean="0">
                <a:latin typeface="Times New Roman" panose="02020603050405020304" pitchFamily="18" charset="0"/>
                <a:ea typeface="微软雅黑" panose="020B0503020204020204" pitchFamily="34" charset="-122"/>
                <a:cs typeface="Times New Roman" panose="02020603050405020304" pitchFamily="18" charset="0"/>
              </a:rPr>
              <a:t>甲</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增大、减小或不变</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只要</a:t>
            </a:r>
            <a:r>
              <a:rPr lang="en-US" altLang="zh-CN" sz="2600" i="1" smtClean="0">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aseline="-25000" smtClean="0">
                <a:latin typeface="Times New Roman" panose="02020603050405020304" pitchFamily="18" charset="0"/>
                <a:ea typeface="微软雅黑" panose="020B0503020204020204" pitchFamily="34" charset="-122"/>
                <a:cs typeface="Times New Roman" panose="02020603050405020304" pitchFamily="18" charset="0"/>
              </a:rPr>
              <a:t>甲</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smtClean="0">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aseline="-25000" smtClean="0">
                <a:latin typeface="Times New Roman" panose="02020603050405020304" pitchFamily="18" charset="0"/>
                <a:ea typeface="微软雅黑" panose="020B0503020204020204" pitchFamily="34" charset="-122"/>
                <a:cs typeface="Times New Roman" panose="02020603050405020304" pitchFamily="18" charset="0"/>
              </a:rPr>
              <a:t>乙</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甲、乙的距离就不断增大</a:t>
            </a:r>
            <a:r>
              <a:rPr lang="zh-CN" altLang="zh-CN" sz="2600" smtClean="0">
                <a:latin typeface="宋体" panose="02010600030101010101" pitchFamily="2" charset="-122"/>
                <a:ea typeface="微软雅黑" panose="020B0503020204020204" pitchFamily="34" charset="-122"/>
                <a:cs typeface="Times New Roman" panose="02020603050405020304" pitchFamily="18" charset="0"/>
              </a:rPr>
              <a:t>。</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反之</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只要</a:t>
            </a:r>
            <a:r>
              <a:rPr lang="en-US" altLang="zh-CN" sz="2600" i="1" smtClean="0">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aseline="-25000" smtClean="0">
                <a:latin typeface="Times New Roman" panose="02020603050405020304" pitchFamily="18" charset="0"/>
                <a:ea typeface="微软雅黑" panose="020B0503020204020204" pitchFamily="34" charset="-122"/>
                <a:cs typeface="Times New Roman" panose="02020603050405020304" pitchFamily="18" charset="0"/>
              </a:rPr>
              <a:t>甲</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smtClean="0">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aseline="-25000" smtClean="0">
                <a:latin typeface="Times New Roman" panose="02020603050405020304" pitchFamily="18" charset="0"/>
                <a:ea typeface="微软雅黑" panose="020B0503020204020204" pitchFamily="34" charset="-122"/>
                <a:cs typeface="Times New Roman" panose="02020603050405020304" pitchFamily="18" charset="0"/>
              </a:rPr>
              <a:t>乙</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追上之前</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甲、乙的距离就不断减小</a:t>
            </a:r>
            <a:r>
              <a:rPr lang="zh-CN" altLang="zh-CN" sz="2600" smtClean="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smtClean="0">
              <a:latin typeface="Calibri" panose="020F0502020204030204" pitchFamily="34" charset="0"/>
              <a:cs typeface="Times New Roman" panose="02020603050405020304" pitchFamily="18" charset="0"/>
            </a:endParaRPr>
          </a:p>
          <a:p>
            <a:pPr marL="252000">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i="1" smtClean="0">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aseline="-25000" smtClean="0">
                <a:latin typeface="Times New Roman" panose="02020603050405020304" pitchFamily="18" charset="0"/>
                <a:ea typeface="微软雅黑" panose="020B0503020204020204" pitchFamily="34" charset="-122"/>
                <a:cs typeface="Times New Roman" panose="02020603050405020304" pitchFamily="18" charset="0"/>
              </a:rPr>
              <a:t>甲</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smtClean="0">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aseline="-25000" smtClean="0">
                <a:latin typeface="Times New Roman" panose="02020603050405020304" pitchFamily="18" charset="0"/>
                <a:ea typeface="微软雅黑" panose="020B0503020204020204" pitchFamily="34" charset="-122"/>
                <a:cs typeface="Times New Roman" panose="02020603050405020304" pitchFamily="18" charset="0"/>
              </a:rPr>
              <a:t>乙</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甲、乙的距离保持不变</a:t>
            </a:r>
            <a:r>
              <a:rPr lang="zh-CN" altLang="zh-CN" sz="2600" smtClean="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11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50528" y="620649"/>
            <a:ext cx="5961380" cy="252222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51208" y="705240"/>
                <a:ext cx="5008781" cy="5344259"/>
              </a:xfrm>
              <a:prstGeom prst="rect">
                <a:avLst/>
              </a:prstGeom>
            </p:spPr>
            <p:txBody>
              <a:bodyPr wrap="square" lIns="121898" tIns="60948" rIns="121898" bIns="60948">
                <a:spAutoFit/>
              </a:bodyPr>
              <a:lstStyle/>
              <a:p>
                <a:pPr>
                  <a:lnSpc>
                    <a:spcPct val="12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(1)12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根据匀变速直线运动规律</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as</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整理可得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结合图像可知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两车均做匀变速直线运动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𝟏𝟖</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对于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𝟏𝟖</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𝟏𝟖</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smtClean="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51208" y="705240"/>
                <a:ext cx="5008781" cy="5344259"/>
              </a:xfrm>
              <a:prstGeom prst="rect">
                <a:avLst/>
              </a:prstGeom>
              <a:blipFill rotWithShape="0">
                <a:blip r:embed="rId3"/>
                <a:stretch>
                  <a:fillRect l="-1582" t="-342" r="-487" b="-11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linds(horizontal)">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blinds(horizontal)">
                                      <p:cBhvr>
                                        <p:cTn id="3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11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50528" y="620649"/>
            <a:ext cx="5961380" cy="252222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6" name="矩形 5"/>
              <p:cNvSpPr/>
              <p:nvPr/>
            </p:nvSpPr>
            <p:spPr>
              <a:xfrm>
                <a:off x="185445" y="836676"/>
                <a:ext cx="5438564" cy="4442667"/>
              </a:xfrm>
              <a:prstGeom prst="rect">
                <a:avLst/>
              </a:prstGeom>
            </p:spPr>
            <p:txBody>
              <a:bodyPr wrap="square" lIns="121898" tIns="60948" rIns="121898" bIns="60948">
                <a:spAutoFit/>
              </a:bodyPr>
              <a:lstStyle/>
              <a:p>
                <a:pPr lvl="0">
                  <a:lnSpc>
                    <a:spcPct val="110000"/>
                  </a:lnSpc>
                  <a:tabLst>
                    <a:tab pos="3870960" algn="l"/>
                  </a:tabLst>
                </a:pPr>
                <a:r>
                  <a:rPr lang="zh-CN" altLang="zh-CN" sz="2600" b="1">
                    <a:solidFill>
                      <a:prstClr val="black"/>
                    </a:solidFill>
                    <a:latin typeface="Times New Roman" panose="02020603050405020304" pitchFamily="18" charset="0"/>
                    <a:cs typeface="Times New Roman" panose="02020603050405020304" pitchFamily="18" charset="0"/>
                  </a:rPr>
                  <a:t>设经过时间</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solidFill>
                      <a:prstClr val="black"/>
                    </a:solidFill>
                    <a:latin typeface="Times New Roman" panose="02020603050405020304" pitchFamily="18" charset="0"/>
                    <a:cs typeface="Times New Roman" panose="02020603050405020304" pitchFamily="18" charset="0"/>
                  </a:rPr>
                  <a:t>二者速度相等</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此时相距最远</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则有</a:t>
                </a:r>
                <a:r>
                  <a:rPr lang="en-US" altLang="zh-CN" sz="2600" i="1">
                    <a:solidFill>
                      <a:prstClr val="black"/>
                    </a:solidFill>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0A</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t</a:t>
                </a:r>
                <a:endParaRPr lang="zh-CN" altLang="zh-CN" sz="1000">
                  <a:solidFill>
                    <a:prstClr val="black"/>
                  </a:solidFill>
                  <a:latin typeface="Calibri" panose="020F0502020204030204" pitchFamily="34" charset="0"/>
                  <a:cs typeface="Times New Roman" panose="02020603050405020304" pitchFamily="18" charset="0"/>
                </a:endParaRPr>
              </a:p>
              <a:p>
                <a:pPr lvl="0">
                  <a:lnSpc>
                    <a:spcPct val="110000"/>
                  </a:lnSpc>
                  <a:tabLst>
                    <a:tab pos="3870960" algn="l"/>
                  </a:tabLst>
                </a:pPr>
                <a:r>
                  <a:rPr lang="zh-CN" altLang="zh-CN" sz="2600" b="1">
                    <a:solidFill>
                      <a:prstClr val="black"/>
                    </a:solidFill>
                    <a:latin typeface="Times New Roman" panose="02020603050405020304" pitchFamily="18" charset="0"/>
                    <a:cs typeface="Times New Roman" panose="02020603050405020304" pitchFamily="18" charset="0"/>
                  </a:rPr>
                  <a:t>代入数据解得</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solidFill>
                    <a:prstClr val="black"/>
                  </a:solidFill>
                  <a:latin typeface="Calibri" panose="020F0502020204030204" pitchFamily="34" charset="0"/>
                  <a:cs typeface="Times New Roman" panose="02020603050405020304" pitchFamily="18" charset="0"/>
                </a:endParaRPr>
              </a:p>
              <a:p>
                <a:pPr lvl="0">
                  <a:lnSpc>
                    <a:spcPct val="110000"/>
                  </a:lnSpc>
                  <a:tabLst>
                    <a:tab pos="3870960" algn="l"/>
                  </a:tabLst>
                </a:pP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solidFill>
                      <a:prstClr val="black"/>
                    </a:solidFill>
                    <a:latin typeface="Times New Roman" panose="02020603050405020304" pitchFamily="18" charset="0"/>
                    <a:cs typeface="Times New Roman" panose="02020603050405020304" pitchFamily="18" charset="0"/>
                  </a:rPr>
                  <a: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solidFill>
                      <a:prstClr val="black"/>
                    </a:solidFill>
                    <a:latin typeface="Times New Roman" panose="02020603050405020304" pitchFamily="18" charset="0"/>
                    <a:cs typeface="Times New Roman" panose="02020603050405020304" pitchFamily="18" charset="0"/>
                  </a:rPr>
                  <a:t>两车共同运动的</a:t>
                </a:r>
                <a:r>
                  <a:rPr lang="zh-CN" altLang="zh-CN" sz="2600" b="1" smtClean="0">
                    <a:solidFill>
                      <a:prstClr val="black"/>
                    </a:solidFill>
                    <a:latin typeface="Times New Roman" panose="02020603050405020304" pitchFamily="18" charset="0"/>
                    <a:cs typeface="Times New Roman" panose="02020603050405020304" pitchFamily="18" charset="0"/>
                  </a:rPr>
                  <a:t>速度</a:t>
                </a:r>
                <a:endParaRPr lang="en-US" altLang="zh-CN" sz="2600" b="1" smtClean="0">
                  <a:solidFill>
                    <a:prstClr val="black"/>
                  </a:solidFill>
                  <a:latin typeface="Times New Roman" panose="02020603050405020304" pitchFamily="18" charset="0"/>
                  <a:cs typeface="Times New Roman" panose="02020603050405020304" pitchFamily="18" charset="0"/>
                </a:endParaRPr>
              </a:p>
              <a:p>
                <a:pPr lvl="0">
                  <a:lnSpc>
                    <a:spcPct val="110000"/>
                  </a:lnSpc>
                  <a:tabLst>
                    <a:tab pos="3870960" algn="l"/>
                  </a:tabLst>
                </a:pPr>
                <a:r>
                  <a:rPr lang="en-US" altLang="zh-CN" sz="2600" i="1" smtClean="0">
                    <a:solidFill>
                      <a:prstClr val="black"/>
                    </a:solidFill>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smtClean="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smtClean="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smtClean="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smtClean="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smtClean="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smtClean="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solidFill>
                    <a:prstClr val="black"/>
                  </a:solidFill>
                  <a:latin typeface="Calibri" panose="020F0502020204030204" pitchFamily="34" charset="0"/>
                  <a:cs typeface="Times New Roman" panose="02020603050405020304" pitchFamily="18" charset="0"/>
                </a:endParaRPr>
              </a:p>
              <a:p>
                <a:pPr lvl="0">
                  <a:lnSpc>
                    <a:spcPct val="110000"/>
                  </a:lnSpc>
                  <a:tabLst>
                    <a:tab pos="3870960" algn="l"/>
                  </a:tabLst>
                </a:pP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solidFill>
                      <a:prstClr val="black"/>
                    </a:solidFill>
                    <a:latin typeface="Times New Roman" panose="02020603050405020304" pitchFamily="18" charset="0"/>
                    <a:cs typeface="Times New Roman" panose="02020603050405020304" pitchFamily="18" charset="0"/>
                  </a:rPr>
                  <a:t>车的位移</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0A</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=16</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solidFill>
                    <a:prstClr val="black"/>
                  </a:solidFill>
                  <a:latin typeface="Calibri" panose="020F0502020204030204" pitchFamily="34" charset="0"/>
                  <a:cs typeface="Times New Roman" panose="02020603050405020304" pitchFamily="18" charset="0"/>
                </a:endParaRPr>
              </a:p>
              <a:p>
                <a:pPr lvl="0">
                  <a:lnSpc>
                    <a:spcPct val="110000"/>
                  </a:lnSpc>
                  <a:tabLst>
                    <a:tab pos="3870960" algn="l"/>
                  </a:tabLst>
                </a:pP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solidFill>
                      <a:prstClr val="black"/>
                    </a:solidFill>
                    <a:latin typeface="Times New Roman" panose="02020603050405020304" pitchFamily="18" charset="0"/>
                    <a:cs typeface="Times New Roman" panose="02020603050405020304" pitchFamily="18" charset="0"/>
                  </a:rPr>
                  <a:t>车的位移</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solidFill>
                      <a:prstClr val="black"/>
                    </a:solidFill>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solidFill>
                    <a:prstClr val="black"/>
                  </a:solidFill>
                  <a:latin typeface="Calibri" panose="020F0502020204030204" pitchFamily="34" charset="0"/>
                  <a:cs typeface="Times New Roman" panose="02020603050405020304" pitchFamily="18" charset="0"/>
                </a:endParaRPr>
              </a:p>
              <a:p>
                <a:pPr lvl="0">
                  <a:lnSpc>
                    <a:spcPct val="110000"/>
                  </a:lnSpc>
                  <a:tabLst>
                    <a:tab pos="3870960" algn="l"/>
                  </a:tabLst>
                </a:pPr>
                <a:r>
                  <a:rPr lang="zh-CN" altLang="zh-CN" sz="2600" b="1">
                    <a:solidFill>
                      <a:prstClr val="black"/>
                    </a:solidFill>
                    <a:latin typeface="Times New Roman" panose="02020603050405020304" pitchFamily="18" charset="0"/>
                    <a:cs typeface="Times New Roman" panose="02020603050405020304" pitchFamily="18" charset="0"/>
                  </a:rPr>
                  <a:t>故二者之间的最大</a:t>
                </a:r>
                <a:r>
                  <a:rPr lang="zh-CN" altLang="zh-CN" sz="2600" b="1" smtClean="0">
                    <a:solidFill>
                      <a:prstClr val="black"/>
                    </a:solidFill>
                    <a:latin typeface="Times New Roman" panose="02020603050405020304" pitchFamily="18" charset="0"/>
                    <a:cs typeface="Times New Roman" panose="02020603050405020304" pitchFamily="18" charset="0"/>
                  </a:rPr>
                  <a:t>距离</a:t>
                </a:r>
                <a:endParaRPr lang="en-US" altLang="zh-CN" sz="2600" b="1" smtClean="0">
                  <a:solidFill>
                    <a:prstClr val="black"/>
                  </a:solidFill>
                  <a:latin typeface="Times New Roman" panose="02020603050405020304" pitchFamily="18" charset="0"/>
                  <a:cs typeface="Times New Roman" panose="02020603050405020304" pitchFamily="18" charset="0"/>
                </a:endParaRPr>
              </a:p>
              <a:p>
                <a:pPr lvl="0">
                  <a:lnSpc>
                    <a:spcPct val="110000"/>
                  </a:lnSpc>
                  <a:tabLst>
                    <a:tab pos="3870960" algn="l"/>
                  </a:tabLst>
                </a:pPr>
                <a:r>
                  <a:rPr lang="en-US" altLang="zh-CN" sz="2600" smtClean="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smtClean="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smtClean="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max</a:t>
                </a:r>
                <a:r>
                  <a:rPr lang="en-US" altLang="zh-CN" sz="2600" smtClean="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smtClean="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smtClean="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smtClean="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smtClean="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smtClean="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smtClean="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smtClean="0">
                    <a:solidFill>
                      <a:prstClr val="black"/>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solidFill>
                    <a:prstClr val="black"/>
                  </a:solidFill>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185445" y="836676"/>
                <a:ext cx="5438564" cy="4442667"/>
              </a:xfrm>
              <a:prstGeom prst="rect">
                <a:avLst/>
              </a:prstGeom>
              <a:blipFill rotWithShape="0">
                <a:blip r:embed="rId3"/>
                <a:stretch>
                  <a:fillRect l="-1456" t="-1097" b="-219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21401002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linds(horizontal)">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linds(horizontal)">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blinds(horizontal)">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blinds(horizontal)">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blinds(horizontal)">
                                      <p:cBhvr>
                                        <p:cTn id="27" dur="500"/>
                                        <p:tgtEl>
                                          <p:spTgt spid="6">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6">
                                            <p:txEl>
                                              <p:pRg st="6" end="6"/>
                                            </p:txEl>
                                          </p:spTgt>
                                        </p:tgtEl>
                                        <p:attrNameLst>
                                          <p:attrName>style.visibility</p:attrName>
                                        </p:attrNameLst>
                                      </p:cBhvr>
                                      <p:to>
                                        <p:strVal val="visible"/>
                                      </p:to>
                                    </p:set>
                                    <p:animEffect transition="in" filter="blinds(horizontal)">
                                      <p:cBhvr>
                                        <p:cTn id="32" dur="500"/>
                                        <p:tgtEl>
                                          <p:spTgt spid="6">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6">
                                            <p:txEl>
                                              <p:pRg st="7" end="7"/>
                                            </p:txEl>
                                          </p:spTgt>
                                        </p:tgtEl>
                                        <p:attrNameLst>
                                          <p:attrName>style.visibility</p:attrName>
                                        </p:attrNameLst>
                                      </p:cBhvr>
                                      <p:to>
                                        <p:strVal val="visible"/>
                                      </p:to>
                                    </p:set>
                                    <p:animEffect transition="in" filter="blinds(horizontal)">
                                      <p:cBhvr>
                                        <p:cTn id="37"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11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50528" y="620649"/>
            <a:ext cx="5961380" cy="252222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6" name="矩形 5"/>
              <p:cNvSpPr/>
              <p:nvPr/>
            </p:nvSpPr>
            <p:spPr>
              <a:xfrm>
                <a:off x="185445" y="836676"/>
                <a:ext cx="5438564" cy="4075963"/>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设</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车经过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的时间为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车经过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的时间为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对于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另一解</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车已停止运动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舍去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对于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两车分别经过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处的</a:t>
                </a:r>
                <a:r>
                  <a:rPr lang="zh-CN" altLang="zh-CN" sz="2600" b="1" smtClean="0">
                    <a:latin typeface="Times New Roman" panose="02020603050405020304" pitchFamily="18" charset="0"/>
                    <a:cs typeface="Times New Roman" panose="02020603050405020304" pitchFamily="18" charset="0"/>
                  </a:rPr>
                  <a:t>时间差</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185445" y="836676"/>
                <a:ext cx="5438564" cy="4075963"/>
              </a:xfrm>
              <a:prstGeom prst="rect">
                <a:avLst/>
              </a:prstGeom>
              <a:blipFill rotWithShape="0">
                <a:blip r:embed="rId3"/>
                <a:stretch>
                  <a:fillRect l="-1456" t="-1345" r="-1120" b="-239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38853118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linds(horizontal)">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linds(horizontal)">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blinds(horizontal)">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blinds(horizontal)">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blinds(horizontal)">
                                      <p:cBhvr>
                                        <p:cTn id="27"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解答追及相遇问题的三种方法</a:t>
            </a:r>
            <a:endParaRPr lang="zh-CN" altLang="zh-CN" sz="100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865623516"/>
              </p:ext>
            </p:extLst>
          </p:nvPr>
        </p:nvGraphicFramePr>
        <p:xfrm>
          <a:off x="478504" y="1484757"/>
          <a:ext cx="10514013" cy="3653790"/>
        </p:xfrm>
        <a:graphic>
          <a:graphicData uri="http://schemas.openxmlformats.org/drawingml/2006/table">
            <a:tbl>
              <a:tblPr firstRow="1" firstCol="1" bandRow="1"/>
              <a:tblGrid>
                <a:gridCol w="1480373"/>
                <a:gridCol w="9033640"/>
              </a:tblGrid>
              <a:tr h="605155">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情境</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分析法</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抓住</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两物体能否同时到达空间某位置</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这一关键</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认真审题</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挖掘题目中的隐含条件</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建立一幅物体运动关系的情境图</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5155">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图像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分析法</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将两个物体运动的速度</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时间关系或位移</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时间关系画在同一坐标系中</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然后利用图像分析求解相关问题</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5155">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函数</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分析法</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设相遇时间为</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根据条件列方程</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得到关于位移</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与时间</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的函数关系</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由此判断两物体追及或相遇情况</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503563" y="562034"/>
            <a:ext cx="10270975" cy="623953"/>
          </a:xfrm>
          <a:prstGeom prst="rect">
            <a:avLst/>
          </a:prstGeom>
        </p:spPr>
        <p:txBody>
          <a:bodyPr wrap="square">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情境分析法</a:t>
            </a:r>
            <a:endParaRPr lang="zh-CN" altLang="zh-CN" sz="1000">
              <a:latin typeface="Calibri" panose="020F0502020204030204" pitchFamily="34" charset="0"/>
              <a:cs typeface="Times New Roman" panose="02020603050405020304" pitchFamily="18" charset="0"/>
            </a:endParaRPr>
          </a:p>
        </p:txBody>
      </p:sp>
      <p:grpSp>
        <p:nvGrpSpPr>
          <p:cNvPr id="3" name="组合 2"/>
          <p:cNvGrpSpPr/>
          <p:nvPr/>
        </p:nvGrpSpPr>
        <p:grpSpPr>
          <a:xfrm>
            <a:off x="91606" y="556839"/>
            <a:ext cx="1446306" cy="692497"/>
            <a:chOff x="91606" y="556839"/>
            <a:chExt cx="1446306" cy="692497"/>
          </a:xfrm>
        </p:grpSpPr>
        <p:sp>
          <p:nvSpPr>
            <p:cNvPr id="4" name="矩形 3"/>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pic>
          <p:nvPicPr>
            <p:cNvPr id="5"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矩形 5"/>
          <p:cNvSpPr/>
          <p:nvPr/>
        </p:nvSpPr>
        <p:spPr>
          <a:xfrm>
            <a:off x="106615" y="1256411"/>
            <a:ext cx="11810444" cy="4255693"/>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广东佛山高三期中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无人驾驶汽车依靠先进的传感器、算法和人工智能技术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能够实现自主导航、避障、决策等功能</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极大地提高了交通的效率和安全性</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在平直公路上有两辆无人驾驶汽车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均可看作质点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在不同车道沿同一方向做匀速直线运动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车在前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车在后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车速度大小为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车速度大小为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当两车沿车道方向距离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车因突发情况紧急刹车做匀减速直线运动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加速度大小为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从刹车时开始计时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8" name="image10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50963" y="5373243"/>
            <a:ext cx="3622040" cy="1077595"/>
          </a:xfrm>
          <a:prstGeom prst="rect">
            <a:avLst/>
          </a:prstGeom>
          <a:solidFill>
            <a:scrgbClr r="0" g="0" b="0">
              <a:alpha val="0"/>
            </a:scrgbClr>
          </a:solidFill>
          <a:ln>
            <a:noFill/>
          </a:ln>
        </p:spPr>
      </p:pic>
    </p:spTree>
    <p:extLst>
      <p:ext uri="{BB962C8B-B14F-4D97-AF65-F5344CB8AC3E}">
        <p14:creationId xmlns:p14="http://schemas.microsoft.com/office/powerpoint/2010/main" val="184260391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55672" y="620649"/>
            <a:ext cx="7333356"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两车在运动方向上的最远距离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0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89868" y="836676"/>
            <a:ext cx="3622040" cy="107759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259015" y="2041054"/>
                <a:ext cx="11810444" cy="2684108"/>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当两车速度相等时距离最远</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两车在运动方向上的最远距离</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2041054"/>
                <a:ext cx="11810444" cy="2684108"/>
              </a:xfrm>
              <a:prstGeom prst="rect">
                <a:avLst/>
              </a:prstGeom>
              <a:blipFill rotWithShape="0">
                <a:blip r:embed="rId3"/>
                <a:stretch>
                  <a:fillRect l="-671" b="-1591"/>
                </a:stretch>
              </a:blipFill>
            </p:spPr>
            <p:txBody>
              <a:bodyPr/>
              <a:lstStyle/>
              <a:p>
                <a:r>
                  <a:rPr lang="zh-CN" altLang="en-US">
                    <a:noFill/>
                  </a:rPr>
                  <a:t> </a:t>
                </a:r>
              </a:p>
            </p:txBody>
          </p:sp>
        </mc:Fallback>
      </mc:AlternateContent>
      <p:sp>
        <p:nvSpPr>
          <p:cNvPr id="7" name="矩形 6"/>
          <p:cNvSpPr/>
          <p:nvPr/>
        </p:nvSpPr>
        <p:spPr>
          <a:xfrm>
            <a:off x="262477" y="4725162"/>
            <a:ext cx="7333356"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125</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55672" y="620649"/>
            <a:ext cx="7333356"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车开始减速到两车相遇所用的时间</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0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89868" y="836676"/>
            <a:ext cx="3622040" cy="107759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259015" y="1916811"/>
                <a:ext cx="11810444" cy="3983952"/>
              </a:xfrm>
              <a:prstGeom prst="rect">
                <a:avLst/>
              </a:prstGeom>
            </p:spPr>
            <p:txBody>
              <a:bodyPr wrap="square" lIns="121898" tIns="60948" rIns="121898" bIns="60948">
                <a:spAutoFit/>
              </a:bodyPr>
              <a:lstStyle/>
              <a:p>
                <a:pPr>
                  <a:lnSpc>
                    <a:spcPct val="12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车停止运动需要时间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前进的距离为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此时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此时两车相距</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相遇时还需要用时间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𝟐𝟎</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s=1.25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车开始减速到两车相遇所用的时间</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=16.25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1916811"/>
                <a:ext cx="11810444" cy="3983952"/>
              </a:xfrm>
              <a:prstGeom prst="rect">
                <a:avLst/>
              </a:prstGeom>
              <a:blipFill rotWithShape="0">
                <a:blip r:embed="rId3"/>
                <a:stretch>
                  <a:fillRect l="-671" b="-2446"/>
                </a:stretch>
              </a:blipFill>
            </p:spPr>
            <p:txBody>
              <a:bodyPr/>
              <a:lstStyle/>
              <a:p>
                <a:r>
                  <a:rPr lang="zh-CN" altLang="en-US">
                    <a:noFill/>
                  </a:rPr>
                  <a:t> </a:t>
                </a:r>
              </a:p>
            </p:txBody>
          </p:sp>
        </mc:Fallback>
      </mc:AlternateContent>
      <p:sp>
        <p:nvSpPr>
          <p:cNvPr id="6" name="矩形 5"/>
          <p:cNvSpPr/>
          <p:nvPr/>
        </p:nvSpPr>
        <p:spPr>
          <a:xfrm>
            <a:off x="262477" y="5946154"/>
            <a:ext cx="7333356" cy="72325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16.25</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137732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linds(horizont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linds(horizontal)">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blinds(horizontal)">
                                      <p:cBhvr>
                                        <p:cTn id="4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0649"/>
                <a:ext cx="11810444" cy="5328742"/>
              </a:xfrm>
              <a:prstGeom prst="rect">
                <a:avLst/>
              </a:prstGeom>
            </p:spPr>
            <p:txBody>
              <a:bodyPr wrap="square" lIns="121898" tIns="60948" rIns="121898" bIns="60948">
                <a:spAutoFit/>
              </a:bodyPr>
              <a:lstStyle/>
              <a:p>
                <a:pPr marL="355600" indent="-355600">
                  <a:lnSpc>
                    <a:spcPct val="11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拓展</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两车相遇时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车恢复正常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立刻以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的加速度加速行驶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但速度只能加速到原来的</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两车再经多长时间第二次相遇</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252000" indent="-355600">
                  <a:lnSpc>
                    <a:spcPct val="110000"/>
                  </a:lnSpc>
                  <a:spcAft>
                    <a:spcPts val="0"/>
                  </a:spcAft>
                  <a:tabLst>
                    <a:tab pos="3870960" algn="l"/>
                  </a:tabLst>
                </a:pPr>
                <a:r>
                  <a:rPr lang="en-US" altLang="zh-CN" sz="2600" b="1" smtClean="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smtClean="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11.25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marL="252000" indent="-355600">
                  <a:lnSpc>
                    <a:spcPct val="110000"/>
                  </a:lnSpc>
                  <a:spcAft>
                    <a:spcPts val="0"/>
                  </a:spcAft>
                  <a:tabLst>
                    <a:tab pos="3870960" algn="l"/>
                  </a:tabLst>
                </a:pPr>
                <a:r>
                  <a:rPr lang="en-US" altLang="zh-CN" sz="2600" b="1"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b="1"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车经过时间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加速到</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endParaRPr lang="zh-CN" altLang="zh-CN" sz="1000">
                  <a:latin typeface="Calibri" panose="020F0502020204030204" pitchFamily="34" charset="0"/>
                  <a:cs typeface="Times New Roman" panose="02020603050405020304" pitchFamily="18" charset="0"/>
                </a:endParaRPr>
              </a:p>
              <a:p>
                <a:pPr marL="252000" indent="-355600">
                  <a:lnSpc>
                    <a:spcPct val="110000"/>
                  </a:lnSpc>
                  <a:spcAft>
                    <a:spcPts val="0"/>
                  </a:spcAft>
                  <a:tabLst>
                    <a:tab pos="3870960" algn="l"/>
                  </a:tabLst>
                </a:pP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	t</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=7.5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marL="252000" indent="-355600">
                  <a:lnSpc>
                    <a:spcPct val="11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A</a:t>
                </a:r>
                <a:r>
                  <a:rPr lang="zh-CN" altLang="zh-CN" sz="2600" b="1">
                    <a:latin typeface="Times New Roman" panose="02020603050405020304" pitchFamily="18" charset="0"/>
                    <a:cs typeface="Times New Roman" panose="02020603050405020304" pitchFamily="18" charset="0"/>
                  </a:rPr>
                  <a:t>车前进的距离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=112.5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marL="252000" indent="-355600">
                  <a:lnSpc>
                    <a:spcPct val="11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B</a:t>
                </a:r>
                <a:r>
                  <a:rPr lang="zh-CN" altLang="zh-CN" sz="2600" b="1">
                    <a:latin typeface="Times New Roman" panose="02020603050405020304" pitchFamily="18" charset="0"/>
                    <a:cs typeface="Times New Roman" panose="02020603050405020304" pitchFamily="18" charset="0"/>
                  </a:rPr>
                  <a:t>车前进的距离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=150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marL="252000" indent="-355600">
                  <a:lnSpc>
                    <a:spcPct val="110000"/>
                  </a:lnSpc>
                  <a:spcAft>
                    <a:spcPts val="0"/>
                  </a:spcAft>
                  <a:tabLst>
                    <a:tab pos="3870960" algn="l"/>
                  </a:tabLst>
                </a:pPr>
                <a:r>
                  <a:rPr lang="en-US" altLang="zh-CN" sz="2600" b="1" smtClean="0">
                    <a:latin typeface="Times New Roman" panose="02020603050405020304" pitchFamily="18" charset="0"/>
                    <a:cs typeface="Times New Roman" panose="02020603050405020304" pitchFamily="18" charset="0"/>
                  </a:rPr>
                  <a:t>	</a:t>
                </a:r>
                <a:r>
                  <a:rPr lang="zh-CN" altLang="zh-CN" sz="2600" b="1" smtClean="0">
                    <a:latin typeface="Times New Roman" panose="02020603050405020304" pitchFamily="18" charset="0"/>
                    <a:cs typeface="Times New Roman" panose="02020603050405020304" pitchFamily="18" charset="0"/>
                  </a:rPr>
                  <a:t>之后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车以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b="1">
                    <a:latin typeface="Times New Roman" panose="02020603050405020304" pitchFamily="18" charset="0"/>
                    <a:cs typeface="Times New Roman" panose="02020603050405020304" pitchFamily="18" charset="0"/>
                  </a:rPr>
                  <a:t>的速度匀速行驶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设再经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追上</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endParaRPr lang="zh-CN" altLang="zh-CN" sz="1000">
                  <a:latin typeface="Calibri" panose="020F0502020204030204" pitchFamily="34" charset="0"/>
                  <a:cs typeface="Times New Roman" panose="02020603050405020304" pitchFamily="18" charset="0"/>
                </a:endParaRPr>
              </a:p>
              <a:p>
                <a:pPr marL="252000" indent="-355600">
                  <a:lnSpc>
                    <a:spcPct val="110000"/>
                  </a:lnSpc>
                  <a:spcAft>
                    <a:spcPts val="0"/>
                  </a:spcAft>
                  <a:tabLst>
                    <a:tab pos="3870960" algn="l"/>
                  </a:tabLst>
                </a:pPr>
                <a:r>
                  <a:rPr lang="en-US" altLang="zh-CN" sz="2600" i="1" smtClean="0">
                    <a:effectLst/>
                    <a:latin typeface="Book Antiqua" panose="02040602050305030304" pitchFamily="18" charset="0"/>
                    <a:ea typeface="微软雅黑" panose="020B0503020204020204" pitchFamily="34" charset="-122"/>
                    <a:cs typeface="Times New Roman" panose="02020603050405020304" pitchFamily="18" charset="0"/>
                  </a:rPr>
                  <a:t>	v</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endParaRPr lang="zh-CN" altLang="zh-CN" sz="1000">
                  <a:latin typeface="Calibri" panose="020F0502020204030204" pitchFamily="34" charset="0"/>
                  <a:cs typeface="Times New Roman" panose="02020603050405020304" pitchFamily="18" charset="0"/>
                </a:endParaRPr>
              </a:p>
              <a:p>
                <a:pPr marL="252000" indent="-355600">
                  <a:lnSpc>
                    <a:spcPct val="110000"/>
                  </a:lnSpc>
                  <a:spcAft>
                    <a:spcPts val="0"/>
                  </a:spcAft>
                  <a:tabLst>
                    <a:tab pos="3870960" algn="l"/>
                  </a:tabLst>
                </a:pPr>
                <a:r>
                  <a:rPr lang="en-US" altLang="zh-CN" sz="2600" b="1" smtClean="0">
                    <a:latin typeface="Times New Roman" panose="02020603050405020304" pitchFamily="18" charset="0"/>
                    <a:cs typeface="Times New Roman" panose="02020603050405020304" pitchFamily="18" charset="0"/>
                  </a:rPr>
                  <a:t>	</a:t>
                </a:r>
                <a:r>
                  <a:rPr lang="zh-CN" altLang="zh-CN" sz="2600" b="1" smtClean="0">
                    <a:latin typeface="Times New Roman" panose="02020603050405020304" pitchFamily="18" charset="0"/>
                    <a:cs typeface="Times New Roman" panose="02020603050405020304" pitchFamily="18" charset="0"/>
                  </a:rPr>
                  <a:t>解</a:t>
                </a:r>
                <a:r>
                  <a:rPr lang="zh-CN" altLang="zh-CN" sz="2600" b="1">
                    <a:latin typeface="Times New Roman" panose="02020603050405020304" pitchFamily="18" charset="0"/>
                    <a:cs typeface="Times New Roman" panose="02020603050405020304" pitchFamily="18" charset="0"/>
                  </a:rPr>
                  <a:t>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=3.75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marL="252000" indent="-355600">
                  <a:lnSpc>
                    <a:spcPct val="110000"/>
                  </a:lnSpc>
                  <a:spcAft>
                    <a:spcPts val="850"/>
                  </a:spcAft>
                  <a:tabLst>
                    <a:tab pos="3870960" algn="l"/>
                  </a:tabLst>
                </a:pPr>
                <a:r>
                  <a:rPr lang="en-US" altLang="zh-CN" sz="2600" b="1" smtClean="0">
                    <a:latin typeface="Times New Roman" panose="02020603050405020304" pitchFamily="18" charset="0"/>
                    <a:cs typeface="Times New Roman" panose="02020603050405020304" pitchFamily="18" charset="0"/>
                  </a:rPr>
                  <a:t>	</a:t>
                </a:r>
                <a:r>
                  <a:rPr lang="zh-CN" altLang="zh-CN" sz="2600" b="1" smtClean="0">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=11.25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即再经过</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11.25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两车第二次相遇</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0649"/>
                <a:ext cx="11810444" cy="5328742"/>
              </a:xfrm>
              <a:prstGeom prst="rect">
                <a:avLst/>
              </a:prstGeom>
              <a:blipFill rotWithShape="0">
                <a:blip r:embed="rId2"/>
                <a:stretch>
                  <a:fillRect l="-671" t="-915" b="-160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4225378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linds(horizontal)">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linds(horizontal)">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blinds(horizontal)">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blinds(horizontal)">
                                      <p:cBhvr>
                                        <p:cTn id="4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253</TotalTime>
  <Words>2278</Words>
  <Application>Microsoft Office PowerPoint</Application>
  <PresentationFormat>自定义</PresentationFormat>
  <Paragraphs>210</Paragraphs>
  <Slides>43</Slides>
  <Notes>1</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43</vt:i4>
      </vt:variant>
    </vt:vector>
  </HeadingPairs>
  <TitlesOfParts>
    <vt:vector size="55" baseType="lpstr">
      <vt:lpstr>等线</vt:lpstr>
      <vt:lpstr>黑体</vt:lpstr>
      <vt:lpstr>华文细黑</vt:lpstr>
      <vt:lpstr>宋体</vt:lpstr>
      <vt:lpstr>微软雅黑</vt:lpstr>
      <vt:lpstr>Arial</vt:lpstr>
      <vt:lpstr>Book Antiqua</vt:lpstr>
      <vt:lpstr>Calibri</vt:lpstr>
      <vt:lpstr>Cambria Math</vt:lpstr>
      <vt:lpstr>Courier New</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69</cp:revision>
  <dcterms:created xsi:type="dcterms:W3CDTF">2024-01-15T03:14:15Z</dcterms:created>
  <dcterms:modified xsi:type="dcterms:W3CDTF">2026-03-20T03:48:42Z</dcterms:modified>
</cp:coreProperties>
</file>