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40" r:id="rId2"/>
    <p:sldId id="341" r:id="rId3"/>
    <p:sldId id="342" r:id="rId4"/>
    <p:sldId id="343" r:id="rId5"/>
    <p:sldId id="579" r:id="rId6"/>
    <p:sldId id="355" r:id="rId7"/>
    <p:sldId id="356" r:id="rId8"/>
    <p:sldId id="357" r:id="rId9"/>
    <p:sldId id="581" r:id="rId10"/>
    <p:sldId id="580" r:id="rId11"/>
    <p:sldId id="492" r:id="rId12"/>
    <p:sldId id="582" r:id="rId13"/>
    <p:sldId id="359" r:id="rId14"/>
    <p:sldId id="493" r:id="rId15"/>
    <p:sldId id="583" r:id="rId16"/>
    <p:sldId id="367" r:id="rId17"/>
    <p:sldId id="501" r:id="rId18"/>
    <p:sldId id="584" r:id="rId19"/>
    <p:sldId id="502" r:id="rId20"/>
    <p:sldId id="585" r:id="rId21"/>
    <p:sldId id="587" r:id="rId22"/>
    <p:sldId id="504" r:id="rId23"/>
    <p:sldId id="505" r:id="rId24"/>
    <p:sldId id="588" r:id="rId25"/>
    <p:sldId id="400" r:id="rId26"/>
    <p:sldId id="402" r:id="rId27"/>
    <p:sldId id="403" r:id="rId28"/>
    <p:sldId id="589" r:id="rId29"/>
    <p:sldId id="590" r:id="rId30"/>
    <p:sldId id="591" r:id="rId31"/>
    <p:sldId id="404" r:id="rId32"/>
    <p:sldId id="405" r:id="rId33"/>
    <p:sldId id="595" r:id="rId34"/>
    <p:sldId id="592" r:id="rId35"/>
    <p:sldId id="406" r:id="rId36"/>
    <p:sldId id="407" r:id="rId37"/>
    <p:sldId id="596" r:id="rId38"/>
    <p:sldId id="598" r:id="rId39"/>
    <p:sldId id="408" r:id="rId40"/>
    <p:sldId id="409" r:id="rId41"/>
    <p:sldId id="599" r:id="rId42"/>
    <p:sldId id="600" r:id="rId43"/>
    <p:sldId id="603" r:id="rId44"/>
    <p:sldId id="428" r:id="rId4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2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6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7" Type="http://schemas.openxmlformats.org/officeDocument/2006/relationships/slide" Target="../slides/slide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9.xml"/><Relationship Id="rId5" Type="http://schemas.openxmlformats.org/officeDocument/2006/relationships/slide" Target="../slides/slide35.xml"/><Relationship Id="rId4" Type="http://schemas.openxmlformats.org/officeDocument/2006/relationships/slide" Target="../slides/slide3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7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package" Target="../embeddings/Microsoft_Word___1.doc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package" Target="../embeddings/Microsoft_Word___2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tags" Target="../tags/tag9.xml"/><Relationship Id="rId7" Type="http://schemas.openxmlformats.org/officeDocument/2006/relationships/slide" Target="slide16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412704" y="5157216"/>
            <a:ext cx="878701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实验一　测量做直线运动物体的瞬时速度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935015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74122" y="660804"/>
            <a:ext cx="4553437" cy="186330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图乙中相邻计数点间的时间间隔为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点时小车的速度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=____________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26522" y="5647111"/>
                <a:ext cx="4553437" cy="9206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22" y="5647111"/>
                <a:ext cx="4553437" cy="920612"/>
              </a:xfrm>
              <a:prstGeom prst="rect">
                <a:avLst/>
              </a:prstGeom>
              <a:blipFill rotWithShape="0">
                <a:blip r:embed="rId3"/>
                <a:stretch>
                  <a:fillRect l="-1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58282" y="2429802"/>
                <a:ext cx="4553437" cy="32548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匀变速直线运动中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中间时刻的瞬时速度等于该段时间内的平均速度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的中间时刻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间位移为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时间间隔为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82" y="2429802"/>
                <a:ext cx="4553437" cy="3254841"/>
              </a:xfrm>
              <a:prstGeom prst="rect">
                <a:avLst/>
              </a:prstGeom>
              <a:blipFill rotWithShape="0">
                <a:blip r:embed="rId4"/>
                <a:stretch>
                  <a:fillRect l="-1740" r="-134" b="-1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652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3021" y="620649"/>
            <a:ext cx="6060625" cy="5280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某同学用打点计时器来研究圆周运动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将纸带的一端固定在圆盘边缘处的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另一端穿过打点计时器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实验时圆盘从静止开始转动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选取部分纸带如图丁所示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相邻计数点间的时间间隔为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圆盘半径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则这部分纸带通过打点计时器的加速度大小为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打点计时器打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点时圆盘上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点的向心加速度大小为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结果均保留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102" y="905827"/>
            <a:ext cx="5610860" cy="5046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03021" y="620649"/>
                <a:ext cx="6060625" cy="51612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逐差法可知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𝑪𝑬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𝑨𝑪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𝟎𝟖𝟎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𝟎𝟖𝟎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点是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的中间时刻点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𝑨𝑪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𝟎𝟖𝟎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m/s=0.4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此时向心加速度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021" y="620649"/>
                <a:ext cx="6060625" cy="5161260"/>
              </a:xfrm>
              <a:prstGeom prst="rect">
                <a:avLst/>
              </a:prstGeom>
              <a:blipFill rotWithShape="0">
                <a:blip r:embed="rId2"/>
                <a:stretch>
                  <a:fillRect l="-1307" b="-17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2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102" y="905827"/>
            <a:ext cx="5610860" cy="5046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5607" y="5805297"/>
            <a:ext cx="4553437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0.81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1.6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3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广东肇庆模拟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利用如图甲装置探究匀变速直线运动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43" y="2210752"/>
            <a:ext cx="397446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1958102"/>
            <a:ext cx="7333356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除图中所示器材外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下列装置必要的是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电压适当的交流电源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秒表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天平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刻度尺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51848" y="4713920"/>
            <a:ext cx="1595952" cy="65932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6637" y="3633732"/>
            <a:ext cx="7333356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实验中打点周期为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纸带宽为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小新实验小组得到如图乙纸带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个计时点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点时纸带的速度为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纸带加速度为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2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4" y="5805297"/>
            <a:ext cx="5092700" cy="9918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5879179" y="6010082"/>
            <a:ext cx="1595952" cy="65932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12122" y="620649"/>
            <a:ext cx="8873361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小路实验小组每隔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取一个计数点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并按相邻计数点把纸带逐段剪下如图丙放好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纸带左上端点连成一条直线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如图连接后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用刻度尺测出其斜率为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已知纸带宽为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则纸带加速度为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020" y="836676"/>
            <a:ext cx="1986915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10331983" y="4293108"/>
            <a:ext cx="1595952" cy="65932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2362513"/>
                <a:ext cx="8873361" cy="440515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(1)AD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(2)1.5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(3)1.2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该实验不需要秒表与天平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需要通过打点计时器记录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而打点计时器需要接到交流电源上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处理数据时需要利用刻度尺测量长度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由匀变速直线运动某点瞬时速度等于该段时间内的平均速度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𝑨𝑪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𝑨𝑪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m/s=1.5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同理有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𝑫𝑬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𝑫𝑬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m/s=1.6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pos m:val="top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</m:ba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𝑫𝑬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2362513"/>
                <a:ext cx="8873361" cy="4405156"/>
              </a:xfrm>
              <a:prstGeom prst="rect">
                <a:avLst/>
              </a:prstGeom>
              <a:blipFill rotWithShape="0">
                <a:blip r:embed="rId3"/>
                <a:stretch>
                  <a:fillRect l="-893" t="-1385" r="-824" b="-2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12122" y="1268730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因为通过剪断的纸带所用的时间都是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两个相等时间内的位移差为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则根据题意有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m=1.2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再由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aT'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020" y="836676"/>
            <a:ext cx="1986915" cy="33210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10331983" y="4293108"/>
            <a:ext cx="1595952" cy="65932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0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考点二　创新拓展实验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14138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情景拓展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实验器材及速度的测量方法的改进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2635631"/>
            <a:ext cx="6913880" cy="36017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171362"/>
              </p:ext>
            </p:extLst>
          </p:nvPr>
        </p:nvGraphicFramePr>
        <p:xfrm>
          <a:off x="262477" y="836676"/>
          <a:ext cx="11325225" cy="224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文档" r:id="rId4" imgW="11325824" imgH="2248901" progId="Word.Document.12">
                  <p:embed/>
                </p:oleObj>
              </mc:Choice>
              <mc:Fallback>
                <p:oleObj name="文档" r:id="rId4" imgW="11325824" imgH="224890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477" y="836676"/>
                        <a:ext cx="11325225" cy="2249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126.jpeg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161" y="3212973"/>
            <a:ext cx="6562090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2991627"/>
              </p:ext>
            </p:extLst>
          </p:nvPr>
        </p:nvGraphicFramePr>
        <p:xfrm>
          <a:off x="433388" y="1052703"/>
          <a:ext cx="11325225" cy="155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文档" r:id="rId4" imgW="11325824" imgH="1556959" progId="Word.Document.12">
                  <p:embed/>
                </p:oleObj>
              </mc:Choice>
              <mc:Fallback>
                <p:oleObj name="文档" r:id="rId4" imgW="11325824" imgH="15569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388" y="1052703"/>
                        <a:ext cx="11325225" cy="1557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128.jpeg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31" y="2780919"/>
            <a:ext cx="6913880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99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89773" y="620649"/>
            <a:ext cx="8873361" cy="317539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1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为了测定斜面上小车下滑的加速度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某实验小组利用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DIS(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数字化信息系统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技术进行实验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当装有宽度为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的遮光条的小车经过光电门时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系统就会自动记录挡光时间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并由相应软件计算遮光条经过光电门的平均速度来表示瞬时速度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某次实验中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小车从距离光电门中心为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遮光条经过光电门的挡光时间为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1052703"/>
            <a:ext cx="250507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78277" y="3861054"/>
            <a:ext cx="8873361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计算经过光电门时小车的速度为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____________m/s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8277" y="5818945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678277" y="4705802"/>
                <a:ext cx="8873361" cy="11052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遮光条经过光电门时的平均速度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得到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7" y="4705802"/>
                <a:ext cx="8873361" cy="1105278"/>
              </a:xfrm>
              <a:prstGeom prst="rect">
                <a:avLst/>
              </a:prstGeom>
              <a:blipFill rotWithShape="0">
                <a:blip r:embed="rId3"/>
                <a:stretch>
                  <a:fillRect l="-893" b="-12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2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1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555" y="836676"/>
            <a:ext cx="250507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07885" y="782084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试写出计算小车下滑的加速度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的表达式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60285" y="3645027"/>
                <a:ext cx="8873361" cy="107680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85" y="3645027"/>
                <a:ext cx="8873361" cy="1076809"/>
              </a:xfrm>
              <a:prstGeom prst="rect">
                <a:avLst/>
              </a:prstGeom>
              <a:blipFill rotWithShape="0">
                <a:blip r:embed="rId3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60285" y="1953742"/>
                <a:ext cx="8873361" cy="15975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依据匀变速直线运动的速度与位移的关系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85" y="1953742"/>
                <a:ext cx="8873361" cy="1597529"/>
              </a:xfrm>
              <a:prstGeom prst="rect">
                <a:avLst/>
              </a:prstGeom>
              <a:blipFill rotWithShape="0">
                <a:blip r:embed="rId4"/>
                <a:stretch>
                  <a:fillRect l="-893" r="-687" b="-26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282554" y="4649992"/>
            <a:ext cx="8873361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则小车下滑的加速度为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34954" y="6000746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0.25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9850" y="5355327"/>
            <a:ext cx="8873361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中的表达式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代入数据可以得到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1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555" y="836676"/>
            <a:ext cx="250507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07885" y="782084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测量计算出来的加速度比真实的加速度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0285" y="5239986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2046" y="2212733"/>
            <a:ext cx="8873361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由于光电门测速度只是测量平均速度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在匀变速直线运动中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平均速度与中间时刻的瞬时速度相等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却又小于中间位置的瞬时速度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而在测量位移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测的是光电门中间位置与遮光条之间的距离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大于中间时刻所在位置与遮光条之间的距离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所以测量计算出来的加速度比真实的加速度偏小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67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93353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广东湛江一中模拟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一辆小车上装有一个滴墨水的容器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每分钟滴出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滴墨水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重物通过滑轮用细绳牵引小车向右做匀加速直线运动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结果在水平桌面上留下一串墨滴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结果均保留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位小数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3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16" y="3800856"/>
            <a:ext cx="302196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44658" y="3609681"/>
            <a:ext cx="7333356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请回答下列问题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墨滴刚滴下时小车的速度分别是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小车运动的加速度为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墨水刚离开容器的位置距离桌面有一定的高度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这一因素会导致速度的测量值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、加速度的测量值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11836" y="620649"/>
                <a:ext cx="8066692" cy="59362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(1)0.26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0.34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(2)0.16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偏大　不变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每分钟滴出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滴墨水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则时间间隔为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墨滴刚滴下时小车的瞬时速度为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m/s=0.26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墨滴刚滴下时小车的瞬时速度为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𝒃𝒄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𝐜𝐝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m/s=0.34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36" y="620649"/>
                <a:ext cx="8066692" cy="5936281"/>
              </a:xfrm>
              <a:prstGeom prst="rect">
                <a:avLst/>
              </a:prstGeom>
              <a:blipFill rotWithShape="0">
                <a:blip r:embed="rId2"/>
                <a:stretch>
                  <a:fillRect l="-9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836676"/>
            <a:ext cx="302196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1836" y="620649"/>
            <a:ext cx="8066692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考虑墨滴在空中做平抛运动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相邻两滴墨水之间的距离大于车的实际位移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从而会导致速度的测量值偏大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但相邻两段位移之差不变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所以加速度的测量值不受上述因素的影响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即加速度不变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3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836676"/>
            <a:ext cx="302196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61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836676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某班同学利用如图甲所示装置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探究小车速度随时间变化的规律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电火花计时器使用的是频率为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Hz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的交流电源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3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2038350"/>
            <a:ext cx="517525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526091" y="2146833"/>
            <a:ext cx="5509659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电火花计时器的工作电压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安装纸带时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需要将纸带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置于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复写纸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墨粉纸盘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557953"/>
            <a:ext cx="11658044" cy="412418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先释放纸带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再接通电源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先接通电源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待打点稳定后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再释放纸带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先接通电源或先释放纸带都可以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纸带上打点越密集说明纸带运动速度越大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个实验小组所得纸带上打出的部分计数点如图乙所示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每相邻两个计数点间还有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个点图中未画出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=3.59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=4.41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=5.19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=5.97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=6.78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=7.64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则小车的加速度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=____________m/s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要求充分利用测量的数据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打点计时器在打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点时小车的速度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=____________m/s(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结果均保留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3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4641191"/>
            <a:ext cx="5006975" cy="1745126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05365" y="653489"/>
            <a:ext cx="6580662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个实验小组计算出所得纸带上各计数点对应的速度后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在坐标系中描出的点如图丙所示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请根据这些点在图丙中作出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并根据图像计算出小车运动的加速度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=____________m/s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3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493" y="836676"/>
            <a:ext cx="4844415" cy="53054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4" name="矩形 3"/>
          <p:cNvSpPr/>
          <p:nvPr/>
        </p:nvSpPr>
        <p:spPr>
          <a:xfrm>
            <a:off x="262477" y="3065526"/>
            <a:ext cx="6580662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(1)220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墨粉纸盘　下方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(3)0.80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见解析图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1.53(1.52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电火花计时器的工作电压为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安装纸带时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应将纸带置于墨粉纸盘的下方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8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653489"/>
                <a:ext cx="11658044" cy="487900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实验中为了在纸带上打出更多的点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具体操作中要求先接通打点计时器的电源然后释放小车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纸带上打点越密集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说明纸带的运动速度越小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相邻两个计数点间的时间间隔为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由逐差法得小车的加速度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打点计时器在打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点时小车的速度为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𝟓𝟗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m/s=0.40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879004"/>
              </a:xfrm>
              <a:prstGeom prst="rect">
                <a:avLst/>
              </a:prstGeom>
              <a:blipFill rotWithShape="0">
                <a:blip r:embed="rId2"/>
                <a:stretch>
                  <a:fillRect l="-680" b="-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92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观察这些点大致落在一条直线上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所以将这些点连成一条直线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3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835" y="1384681"/>
            <a:ext cx="4844415" cy="48526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28813" y="1268730"/>
                <a:ext cx="5982420" cy="15179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根据图线可求出小车的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≈1.53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13" y="1268730"/>
                <a:ext cx="5982420" cy="1517955"/>
              </a:xfrm>
              <a:prstGeom prst="rect">
                <a:avLst/>
              </a:prstGeom>
              <a:blipFill rotWithShape="0">
                <a:blip r:embed="rId3"/>
                <a:stretch>
                  <a:fillRect l="-1325" b="-24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88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042" y="629665"/>
            <a:ext cx="5509659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广东潮阳实验学校高三阶段测试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如图甲所示为在气垫导轨上研究匀变速直线运动的示意图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滑块上装有宽度为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的遮光条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滑块在钩码作用下先后通过两个光电门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用光电计时器记录遮光条通过光电门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的时间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及遮光条从光电门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运动到光电门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用刻度尺测出两个光电门之间的距离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13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79" y="862965"/>
            <a:ext cx="6045200" cy="5132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24112" y="4377955"/>
            <a:ext cx="5509659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用游标卡尺测量遮光条的宽度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示数如图乙所示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=_____cm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3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79" y="862965"/>
            <a:ext cx="6045200" cy="5132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836676"/>
                <a:ext cx="5509659" cy="44602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保持其他实验条件不变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只调节光电门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的位置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滑块每次都从同一位置由静止释放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若记录几组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及对应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的数据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图像如图丙所示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其斜率为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则滑块的加速度大小为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);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836676"/>
                <a:ext cx="5509659" cy="4460299"/>
              </a:xfrm>
              <a:prstGeom prst="rect">
                <a:avLst/>
              </a:prstGeom>
              <a:blipFill rotWithShape="0">
                <a:blip r:embed="rId3"/>
                <a:stretch>
                  <a:fillRect l="-1438" r="-996" b="-20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624923"/>
                <a:ext cx="6060625" cy="28040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若记录几组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及对应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的数据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图像如图丁所示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其斜率为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则滑块的加速度大小为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4923"/>
                <a:ext cx="6060625" cy="2804077"/>
              </a:xfrm>
              <a:prstGeom prst="rect">
                <a:avLst/>
              </a:prstGeom>
              <a:blipFill rotWithShape="0">
                <a:blip r:embed="rId2"/>
                <a:stretch>
                  <a:fillRect l="-1308" r="-4326" b="-39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3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779" y="620649"/>
            <a:ext cx="44100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3383261"/>
                <a:ext cx="9760698" cy="271995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(1)1.14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遮光条的宽度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mm=11.4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mm=1.14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滑块从光电门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运动到光电门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由位移公式有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变化得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3383261"/>
                <a:ext cx="9760698" cy="2719951"/>
              </a:xfrm>
              <a:prstGeom prst="rect">
                <a:avLst/>
              </a:prstGeom>
              <a:blipFill rotWithShape="0">
                <a:blip r:embed="rId4"/>
                <a:stretch>
                  <a:fillRect l="-812" r="-562" b="-1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43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3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79" y="862965"/>
            <a:ext cx="6045200" cy="5132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836676"/>
                <a:ext cx="5509659" cy="420003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滑块从光电门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运动到光电门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速度与位移关系式有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𝚫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变化得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836676"/>
                <a:ext cx="5509659" cy="4200036"/>
              </a:xfrm>
              <a:prstGeom prst="rect">
                <a:avLst/>
              </a:prstGeom>
              <a:blipFill rotWithShape="0">
                <a:blip r:embed="rId3"/>
                <a:stretch>
                  <a:fillRect l="-14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61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6450" y="629665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某同学利用如图所示的装置测量重力加速度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其中光栅板上交替排列着等宽度的遮光带和透光带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宽度用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实验时将光栅板置于光电传感器上方某高度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令其自由下落穿过光电传感器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光电传感器所连接的计算机可连续记录遮光带、透光带通过光电传感器的时间间隔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3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708" y="1052703"/>
            <a:ext cx="223520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36244" y="3699619"/>
            <a:ext cx="10736767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除图中所用的实验器材外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该实验还需要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天平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刻度尺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653489"/>
            <a:ext cx="116580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该同学测得遮光带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透光带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的宽度为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记录时间间隔的数据如下表所示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678933"/>
              </p:ext>
            </p:extLst>
          </p:nvPr>
        </p:nvGraphicFramePr>
        <p:xfrm>
          <a:off x="549814" y="1965833"/>
          <a:ext cx="10514013" cy="1247140"/>
        </p:xfrm>
        <a:graphic>
          <a:graphicData uri="http://schemas.openxmlformats.org/drawingml/2006/table">
            <a:tbl>
              <a:tblPr firstRow="1" firstCol="1" bandRow="1"/>
              <a:tblGrid>
                <a:gridCol w="2962849"/>
                <a:gridCol w="1692756"/>
                <a:gridCol w="1692756"/>
                <a:gridCol w="1692756"/>
                <a:gridCol w="2472896"/>
              </a:tblGrid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编号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遮光带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遮光带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遮光带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t/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×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600" baseline="30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baseline="30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s)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73.04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38.67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30.00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…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99540" y="3438378"/>
            <a:ext cx="116580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根据上述实验数据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可得编号为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的遮光带通过光电传感器的平均速度大小为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=____________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94862" y="680785"/>
            <a:ext cx="875886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某相邻遮光带和透光带先后通过光电传感器的时间间隔为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该同学发现所得实验结果小于当地的重力加速度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请写出一条可能的原因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:____________________________________________________________________________________________________</a:t>
            </a:r>
            <a:r>
              <a:rPr lang="zh-CN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3" name="image13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735" y="733425"/>
            <a:ext cx="223520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647262" y="3281553"/>
                <a:ext cx="8758861" cy="28110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刻度尺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(2)1.5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光栅板受到空气阻力的作用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该实验测量重力加速度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不需要天平测质量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需要用刻度尺测量遮光带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透光带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的宽度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62" y="3281553"/>
                <a:ext cx="8758861" cy="2811066"/>
              </a:xfrm>
              <a:prstGeom prst="rect">
                <a:avLst/>
              </a:prstGeom>
              <a:blipFill rotWithShape="0">
                <a:blip r:embed="rId3"/>
                <a:stretch>
                  <a:fillRect l="-905" b="-39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892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94862" y="680785"/>
                <a:ext cx="8758861" cy="55008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2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根据平均速度的计算公式可知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2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m/s=1.5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2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根据匀变速直线运动的平均速度等于中间时刻的瞬时速度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2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2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2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光栅板下落过程中受到空气阻力的影响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所以竖直向下的加速度小于当地的重力加速度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62" y="680785"/>
                <a:ext cx="8758861" cy="5500841"/>
              </a:xfrm>
              <a:prstGeom prst="rect">
                <a:avLst/>
              </a:prstGeom>
              <a:blipFill rotWithShape="0">
                <a:blip r:embed="rId2"/>
                <a:stretch>
                  <a:fillRect l="-905" r="-905" b="-15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735" y="733425"/>
            <a:ext cx="223520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4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94740" y="629665"/>
            <a:ext cx="11810444" cy="245981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某同学利用如图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所示的实验装置探究物体做直线运动时平均速度与时间的关系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让小车左端和纸带相连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右端用细绳跨过定滑轮和钩码相连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钩码下落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带动小车运动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打点计时器打出纸带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某次实验得到的纸带和相关数据如图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3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4" y="3197401"/>
            <a:ext cx="4535461" cy="2107659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5" name="image14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98" y="3861054"/>
            <a:ext cx="6183884" cy="138633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6738608" y="4941189"/>
            <a:ext cx="173289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666002"/>
              </p:ext>
            </p:extLst>
          </p:nvPr>
        </p:nvGraphicFramePr>
        <p:xfrm>
          <a:off x="262477" y="1052703"/>
          <a:ext cx="11449431" cy="4450080"/>
        </p:xfrm>
        <a:graphic>
          <a:graphicData uri="http://schemas.openxmlformats.org/drawingml/2006/table">
            <a:tbl>
              <a:tblPr firstRow="1" firstCol="1" bandRow="1"/>
              <a:tblGrid>
                <a:gridCol w="3672459"/>
                <a:gridCol w="3456432"/>
                <a:gridCol w="4320540"/>
              </a:tblGrid>
              <a:tr h="3306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原理装置图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操作要求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注意事项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78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0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不需要平衡摩擦力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不需要满足悬挂钩码质量远小于小车质量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按原理图安装好实验装置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打点计时器固定在长木板无滑轮的一端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细绳一端拴在小车上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另一端跨过滑轮挂上钩码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纸带穿过打点计时器固定在小车的后面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把小车停在靠近打点计时器处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接通电源后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释放小车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断开电源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取下纸带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增减钩码的质量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按以上步骤再做两次实验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平行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细绳、纸带与长木板平行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靠近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小车从靠近打点计时器的位置释放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先后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先接通电源后释放小车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先关闭电源后取下纸带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防撞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在到达长木板末端前让小车停止运动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防止钩码落地及小车与滑轮相撞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适当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悬挂的钩码要适当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避免纸带上打出的点太少或过于密集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image357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4" y="1916811"/>
            <a:ext cx="3399794" cy="216027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348865"/>
                <a:ext cx="11658044" cy="17235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已知打出图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中相邻两个计数点的时间间隔均为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以打出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点时小车的位置为初始位置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将打出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各点时小车的位移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填到表中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小车发生对应位移所用时间和平均速度分别为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=____________cm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𝑨𝑫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=____________cm/s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348865"/>
                <a:ext cx="11658044" cy="1723525"/>
              </a:xfrm>
              <a:prstGeom prst="rect">
                <a:avLst/>
              </a:prstGeom>
              <a:blipFill rotWithShape="0">
                <a:blip r:embed="rId2"/>
                <a:stretch>
                  <a:fillRect l="-680" t="-1767" b="-70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14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28" y="620649"/>
            <a:ext cx="6183884" cy="138633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4578338" y="1700784"/>
            <a:ext cx="173289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0517483"/>
                  </p:ext>
                </p:extLst>
              </p:nvPr>
            </p:nvGraphicFramePr>
            <p:xfrm>
              <a:off x="478504" y="4366641"/>
              <a:ext cx="10514009" cy="187071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427119"/>
                    <a:gridCol w="1617378"/>
                    <a:gridCol w="1617378"/>
                    <a:gridCol w="1617378"/>
                    <a:gridCol w="1617378"/>
                    <a:gridCol w="1617378"/>
                  </a:tblGrid>
                  <a:tr h="4051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位移区间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AB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AC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AD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AE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AF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051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(cm)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6.60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14.60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600" i="1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AD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34.90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47.30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0701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𝒗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(cm/s)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66.0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73.0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bar>
                                      <m:barPr>
                                        <m:pos m:val="top"/>
                                        <m:ctrlPr>
                                          <a:rPr 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barPr>
                                      <m:e>
                                        <m:r>
                                          <a:rPr lang="en-US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𝒗</m:t>
                                        </m:r>
                                      </m:e>
                                    </m:bar>
                                  </m:e>
                                  <m:sub>
                                    <m:r>
                                      <a:rPr lang="en-US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𝑨𝑫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sz="1000" i="1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87.3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94.6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10517483"/>
                  </p:ext>
                </p:extLst>
              </p:nvPr>
            </p:nvGraphicFramePr>
            <p:xfrm>
              <a:off x="478504" y="4366641"/>
              <a:ext cx="10514009" cy="187071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427119"/>
                    <a:gridCol w="1617378"/>
                    <a:gridCol w="1617378"/>
                    <a:gridCol w="1617378"/>
                    <a:gridCol w="1617378"/>
                    <a:gridCol w="1617378"/>
                  </a:tblGrid>
                  <a:tr h="6235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位移区间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AB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AC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AD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AE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AF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235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(cm)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6.60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14.60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600" i="1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AD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34.90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47.30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2357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51" t="-200000" r="-334171" b="-17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66.0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73.0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349624" t="-200000" r="-200376" b="-17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87.3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94.6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9233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根据表中数据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得到小车平均速度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随时间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的变化关系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(c)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在所给的图中补全实验点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图线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923305"/>
              </a:xfrm>
              <a:prstGeom prst="rect">
                <a:avLst/>
              </a:prstGeom>
              <a:blipFill rotWithShape="0">
                <a:blip r:embed="rId2"/>
                <a:stretch>
                  <a:fillRect l="-680" t="-6579" r="-471" b="-138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4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658" y="1534795"/>
            <a:ext cx="5175250" cy="40544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8293534" y="5578284"/>
            <a:ext cx="190618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(c)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1641587"/>
                <a:ext cx="5982420" cy="41241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从实验结果可知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小车运动的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图线可视为一条直线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此直线用方程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=____________cm/s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=____________cm/s(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结果均保留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中的直线方程可以判定小车做匀加速直线运动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得到打出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点时小车的速度大小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小车的加速度大小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=____________(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结果用字母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641587"/>
                <a:ext cx="5982420" cy="4124182"/>
              </a:xfrm>
              <a:prstGeom prst="rect">
                <a:avLst/>
              </a:prstGeom>
              <a:blipFill rotWithShape="0">
                <a:blip r:embed="rId4"/>
                <a:stretch>
                  <a:fillRect l="-1325" t="-1182" r="-815" b="-2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177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52640" y="680785"/>
                <a:ext cx="7238728" cy="51911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(1)24.00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80.0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　</a:t>
                </a:r>
                <a:endParaRPr lang="en-US" altLang="zh-CN" sz="260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3)71.5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59.0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中纸带的相关数据可知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=6.60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cm+8.00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cm+9.40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cm=24.00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由平均速度的定义可知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𝑨𝑫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𝑨𝑫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cm/s=80.0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将坐标点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(0.3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80.0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cm/s)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在图中描点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40" y="680785"/>
                <a:ext cx="7238728" cy="5191140"/>
              </a:xfrm>
              <a:prstGeom prst="rect">
                <a:avLst/>
              </a:prstGeom>
              <a:blipFill rotWithShape="0">
                <a:blip r:embed="rId2"/>
                <a:stretch>
                  <a:fillRect l="-1095" r="-1095" b="-4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4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79" y="1052703"/>
            <a:ext cx="4687634" cy="3672459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8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52640" y="680785"/>
                <a:ext cx="7238728" cy="53141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将图中的实验点用直线拟合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可知斜率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=71.5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截距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=59.0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小车做匀变速直线运动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变形可得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故小车在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即打出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点时小车的速度大小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满足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40" y="680785"/>
                <a:ext cx="7238728" cy="5314187"/>
              </a:xfrm>
              <a:prstGeom prst="rect">
                <a:avLst/>
              </a:prstGeom>
              <a:blipFill rotWithShape="0">
                <a:blip r:embed="rId2"/>
                <a:stretch>
                  <a:fillRect l="-1095" b="-17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4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79" y="1052703"/>
            <a:ext cx="4687634" cy="3672459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21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1623274"/>
                  </p:ext>
                </p:extLst>
              </p:nvPr>
            </p:nvGraphicFramePr>
            <p:xfrm>
              <a:off x="262476" y="836676"/>
              <a:ext cx="11449431" cy="538416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864109"/>
                    <a:gridCol w="10585322"/>
                  </a:tblGrid>
                  <a:tr h="435133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处理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79" marR="8479" marT="8479" marB="8479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匀变速直线运动的速度测量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在匀变速直线运动中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某段时间中间时刻的瞬时速度等于该段时间的平均速度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故打第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个点时纸带的瞬时速度为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i="1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𝐬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𝐬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sz="24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𝟐𝐓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利用纸带求物体加速度的两种方法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逐差法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=3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aT</a:t>
                          </a:r>
                          <a:r>
                            <a:rPr lang="en-US" sz="24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为相邻计数点之间的时间间隔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求出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𝟒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𝟓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 i="1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𝟔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 i="1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然后取平均值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𝟒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𝟓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𝟔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)−(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𝟑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𝟗</m:t>
                                  </m:r>
                                  <m:sSup>
                                    <m:sSup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p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即为物体的加速度</a:t>
                          </a:r>
                          <a:r>
                            <a:rPr lang="zh-CN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图像法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利用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i="1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𝒔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求出打各点时纸带的瞬时速度</a:t>
                          </a:r>
                          <a:r>
                            <a:rPr lang="en-US" sz="2400" smtClean="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然后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作出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图像的斜率求物体运动的加速度</a:t>
                          </a:r>
                          <a:r>
                            <a:rPr lang="zh-CN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5483" marR="15483" marT="8479" marB="8479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1623274"/>
                  </p:ext>
                </p:extLst>
              </p:nvPr>
            </p:nvGraphicFramePr>
            <p:xfrm>
              <a:off x="262476" y="836676"/>
              <a:ext cx="11449431" cy="535241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864109"/>
                    <a:gridCol w="10585322"/>
                  </a:tblGrid>
                  <a:tr h="535241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处理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8479" marR="8479" marT="8479" marB="8479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15483" marR="15483" marT="8479" marB="8479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8233" t="-910" r="-115" b="-329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49" name="image358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4347700"/>
            <a:ext cx="1728216" cy="1728216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51918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创新拓展实验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教材原型实验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教材原型实验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北京卷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利用打点计时器研究匀变速直线运动的规律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实验装置如图甲所示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1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3109722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74122" y="2753623"/>
            <a:ext cx="4553437" cy="39302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按照图甲安装好器材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下列实验步骤正确的操作顺序为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填各实验步骤前的字母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释放小车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接通打点计时器的电源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调整滑轮位置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使细线与木板平行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935015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74122" y="660804"/>
            <a:ext cx="4553437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实验步骤中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首先调整滑轮位置使细线与木板平行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接着接通打点计时器电源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让计时器先工作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最后释放小车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故正确的操作顺序为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CBA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2477" y="3861054"/>
            <a:ext cx="4553437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CBA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935015"/>
            <a:ext cx="691388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74122" y="660804"/>
            <a:ext cx="4553437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实验中打出的一条纸带如图乙所示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为依次选取的三个计数点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相邻计数点间有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个点未画出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可以判断纸带的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与小车相连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6522" y="5157216"/>
            <a:ext cx="4553437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左端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2477" y="3861054"/>
            <a:ext cx="10736768" cy="129577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小车做匀加速直线运动时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速度越来越大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纸带上点间距逐渐增大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图乙中纸带左端间距小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右端间距大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说明纸带左端与小车相连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51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2107</Words>
  <Application>Microsoft Office PowerPoint</Application>
  <PresentationFormat>自定义</PresentationFormat>
  <Paragraphs>224</Paragraphs>
  <Slides>44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9" baseType="lpstr">
      <vt:lpstr>等线</vt:lpstr>
      <vt:lpstr>黑体</vt:lpstr>
      <vt:lpstr>宋体</vt:lpstr>
      <vt:lpstr>微软雅黑</vt:lpstr>
      <vt:lpstr>Arial</vt:lpstr>
      <vt:lpstr>Book Antiqua</vt:lpstr>
      <vt:lpstr>Calibri</vt:lpstr>
      <vt:lpstr>Calibri Light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65</cp:revision>
  <dcterms:created xsi:type="dcterms:W3CDTF">2024-01-15T03:14:15Z</dcterms:created>
  <dcterms:modified xsi:type="dcterms:W3CDTF">2026-03-20T03:49:07Z</dcterms:modified>
</cp:coreProperties>
</file>