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handoutMasterIdLst>
    <p:handoutMasterId r:id="rId54"/>
  </p:handoutMasterIdLst>
  <p:sldIdLst>
    <p:sldId id="340" r:id="rId2"/>
    <p:sldId id="257" r:id="rId3"/>
    <p:sldId id="341" r:id="rId4"/>
    <p:sldId id="342" r:id="rId5"/>
    <p:sldId id="343" r:id="rId6"/>
    <p:sldId id="344" r:id="rId7"/>
    <p:sldId id="351" r:id="rId8"/>
    <p:sldId id="352" r:id="rId9"/>
    <p:sldId id="490" r:id="rId10"/>
    <p:sldId id="355" r:id="rId11"/>
    <p:sldId id="356" r:id="rId12"/>
    <p:sldId id="358" r:id="rId13"/>
    <p:sldId id="359" r:id="rId14"/>
    <p:sldId id="361" r:id="rId15"/>
    <p:sldId id="494" r:id="rId16"/>
    <p:sldId id="555" r:id="rId17"/>
    <p:sldId id="556" r:id="rId18"/>
    <p:sldId id="364" r:id="rId19"/>
    <p:sldId id="365" r:id="rId20"/>
    <p:sldId id="367" r:id="rId21"/>
    <p:sldId id="503" r:id="rId22"/>
    <p:sldId id="504" r:id="rId23"/>
    <p:sldId id="507" r:id="rId24"/>
    <p:sldId id="508" r:id="rId25"/>
    <p:sldId id="512" r:id="rId26"/>
    <p:sldId id="513" r:id="rId27"/>
    <p:sldId id="514" r:id="rId28"/>
    <p:sldId id="515" r:id="rId29"/>
    <p:sldId id="516" r:id="rId30"/>
    <p:sldId id="400" r:id="rId31"/>
    <p:sldId id="402" r:id="rId32"/>
    <p:sldId id="404" r:id="rId33"/>
    <p:sldId id="406" r:id="rId34"/>
    <p:sldId id="407" r:id="rId35"/>
    <p:sldId id="408" r:id="rId36"/>
    <p:sldId id="409" r:id="rId37"/>
    <p:sldId id="410" r:id="rId38"/>
    <p:sldId id="411" r:id="rId39"/>
    <p:sldId id="412" r:id="rId40"/>
    <p:sldId id="413" r:id="rId41"/>
    <p:sldId id="414" r:id="rId42"/>
    <p:sldId id="416" r:id="rId43"/>
    <p:sldId id="417" r:id="rId44"/>
    <p:sldId id="418" r:id="rId45"/>
    <p:sldId id="419" r:id="rId46"/>
    <p:sldId id="420" r:id="rId47"/>
    <p:sldId id="421" r:id="rId48"/>
    <p:sldId id="422" r:id="rId49"/>
    <p:sldId id="425" r:id="rId50"/>
    <p:sldId id="557" r:id="rId51"/>
    <p:sldId id="428" r:id="rId52"/>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10</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37.xml"/><Relationship Id="rId13" Type="http://schemas.openxmlformats.org/officeDocument/2006/relationships/slide" Target="../slides/slide46.xml"/><Relationship Id="rId3" Type="http://schemas.openxmlformats.org/officeDocument/2006/relationships/slide" Target="../slides/slide41.xml"/><Relationship Id="rId7" Type="http://schemas.openxmlformats.org/officeDocument/2006/relationships/slide" Target="../slides/slide35.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3.xml"/><Relationship Id="rId11" Type="http://schemas.openxmlformats.org/officeDocument/2006/relationships/slide" Target="../slides/slide44.xml"/><Relationship Id="rId5" Type="http://schemas.openxmlformats.org/officeDocument/2006/relationships/slide" Target="../slides/slide32.xml"/><Relationship Id="rId10" Type="http://schemas.openxmlformats.org/officeDocument/2006/relationships/slide" Target="../slides/slide42.xml"/><Relationship Id="rId4" Type="http://schemas.openxmlformats.org/officeDocument/2006/relationships/slide" Target="../slides/slide31.xml"/><Relationship Id="rId9" Type="http://schemas.openxmlformats.org/officeDocument/2006/relationships/slide" Target="../slides/slide39.xml"/><Relationship Id="rId14" Type="http://schemas.openxmlformats.org/officeDocument/2006/relationships/slide" Target="../slides/slide4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77314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5706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1718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6372708"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973975"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596011"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20" name="圆角矩形 19">
            <a:hlinkClick r:id="rId14" action="ppaction://hlinksldjump"/>
          </p:cNvPr>
          <p:cNvSpPr/>
          <p:nvPr userDrawn="1"/>
        </p:nvSpPr>
        <p:spPr>
          <a:xfrm>
            <a:off x="8112716" y="6461895"/>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11</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tags" Target="../tags/tag11.xml"/><Relationship Id="rId7" Type="http://schemas.openxmlformats.org/officeDocument/2006/relationships/slide" Target="slide20.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slide" Target="slide10.xml"/></Relationships>
</file>

<file path=ppt/slides/_rels/slide30.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slideLayout" Target="../slideLayouts/slideLayout2.xml"/><Relationship Id="rId4" Type="http://schemas.openxmlformats.org/officeDocument/2006/relationships/tags" Target="../tags/tag16.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3.png"/><Relationship Id="rId1" Type="http://schemas.openxmlformats.org/officeDocument/2006/relationships/slideLayout" Target="../slideLayouts/slideLayout5.xml"/><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tif"/><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49.jpeg"/><Relationship Id="rId1" Type="http://schemas.openxmlformats.org/officeDocument/2006/relationships/slideLayout" Target="../slideLayouts/slideLayout6.xml"/><Relationship Id="rId4" Type="http://schemas.openxmlformats.org/officeDocument/2006/relationships/image" Target="../media/image51.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ti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157216"/>
            <a:ext cx="6707921"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匀变速直线运动的规律</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匀变速直线运动的推论及应用</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匀变速直线运动的基本规律及应用</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匀变速直线运动的基本规律及应用</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公式选用技巧</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3527350616"/>
                  </p:ext>
                </p:extLst>
              </p:nvPr>
            </p:nvGraphicFramePr>
            <p:xfrm>
              <a:off x="451208" y="2146486"/>
              <a:ext cx="10514013" cy="3143838"/>
            </p:xfrm>
            <a:graphic>
              <a:graphicData uri="http://schemas.openxmlformats.org/drawingml/2006/table">
                <a:tbl>
                  <a:tblPr firstRow="1" firstCol="1" bandRow="1"/>
                  <a:tblGrid>
                    <a:gridCol w="3808938"/>
                    <a:gridCol w="2115842"/>
                    <a:gridCol w="4589233"/>
                  </a:tblGrid>
                  <a:tr h="903807">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题目中所涉及的物理量</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包括已知量、待求量</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没有涉及</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的物理量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适宜选</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用公式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7968">
                    <a:tc>
                      <a:txBody>
                        <a:bodyPr/>
                        <a:lstStyle/>
                        <a:p>
                          <a:pPr algn="ctr">
                            <a:lnSpc>
                              <a:spcPct val="100000"/>
                            </a:lnSpc>
                            <a:spcAft>
                              <a:spcPts val="0"/>
                            </a:spcAft>
                            <a:tabLst>
                              <a:tab pos="3870960" algn="l"/>
                            </a:tabLst>
                          </a:pP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i="1"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i="1"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9625">
                    <a:tc>
                      <a:txBody>
                        <a:bodyPr/>
                        <a:lstStyle/>
                        <a:p>
                          <a:pPr algn="ctr">
                            <a:lnSpc>
                              <a:spcPct val="100000"/>
                            </a:lnSpc>
                            <a:spcAft>
                              <a:spcPts val="0"/>
                            </a:spcAft>
                            <a:tabLst>
                              <a:tab pos="3870960" algn="l"/>
                            </a:tabLst>
                          </a:pP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i="1" baseline="-25000">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7817">
                    <a:tc>
                      <a:txBody>
                        <a:bodyPr/>
                        <a:lstStyle/>
                        <a:p>
                          <a:pPr algn="ctr">
                            <a:lnSpc>
                              <a:spcPct val="100000"/>
                            </a:lnSpc>
                            <a:spcAft>
                              <a:spcPts val="0"/>
                            </a:spcAft>
                            <a:tabLst>
                              <a:tab pos="3870960" algn="l"/>
                            </a:tabLst>
                          </a:pP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i="1"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14:m>
                            <m:oMath xmlns:m="http://schemas.openxmlformats.org/officeDocument/2006/math">
                              <m:sSup>
                                <m:sSup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𝒕</m:t>
                                      </m:r>
                                    </m:sub>
                                  </m:sSub>
                                </m:e>
                                <m:sup>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sz="2600" i="1">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sSup>
                                <m:sSup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as</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4621">
                    <a:tc>
                      <a:txBody>
                        <a:bodyPr/>
                        <a:lstStyle/>
                        <a:p>
                          <a:pPr algn="ctr">
                            <a:lnSpc>
                              <a:spcPct val="100000"/>
                            </a:lnSpc>
                            <a:spcAft>
                              <a:spcPts val="0"/>
                            </a:spcAft>
                            <a:tabLst>
                              <a:tab pos="3870960" algn="l"/>
                            </a:tabLst>
                          </a:pP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i="1"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𝒕</m:t>
                                      </m:r>
                                    </m:sub>
                                  </m:sSub>
                                  <m:r>
                                    <a:rPr lang="en-US"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3527350616"/>
                  </p:ext>
                </p:extLst>
              </p:nvPr>
            </p:nvGraphicFramePr>
            <p:xfrm>
              <a:off x="451208" y="2146486"/>
              <a:ext cx="10514013" cy="3143838"/>
            </p:xfrm>
            <a:graphic>
              <a:graphicData uri="http://schemas.openxmlformats.org/drawingml/2006/table">
                <a:tbl>
                  <a:tblPr firstRow="1" firstCol="1" bandRow="1"/>
                  <a:tblGrid>
                    <a:gridCol w="3808938"/>
                    <a:gridCol w="2115842"/>
                    <a:gridCol w="4589233"/>
                  </a:tblGrid>
                  <a:tr h="903807">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题目中所涉及的物理量</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包括已知量、待求量</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没有涉及</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的物理量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适宜选</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用公式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7968">
                    <a:tc>
                      <a:txBody>
                        <a:bodyPr/>
                        <a:lstStyle/>
                        <a:p>
                          <a:pPr algn="ctr">
                            <a:lnSpc>
                              <a:spcPct val="100000"/>
                            </a:lnSpc>
                            <a:spcAft>
                              <a:spcPts val="0"/>
                            </a:spcAft>
                            <a:tabLst>
                              <a:tab pos="3870960" algn="l"/>
                            </a:tabLst>
                          </a:pP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i="1"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i="1"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9625">
                    <a:tc>
                      <a:txBody>
                        <a:bodyPr/>
                        <a:lstStyle/>
                        <a:p>
                          <a:pPr algn="ctr">
                            <a:lnSpc>
                              <a:spcPct val="100000"/>
                            </a:lnSpc>
                            <a:spcAft>
                              <a:spcPts val="0"/>
                            </a:spcAft>
                            <a:tabLst>
                              <a:tab pos="3870960" algn="l"/>
                            </a:tabLst>
                          </a:pP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i="1" baseline="-25000">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29349" t="-216667" r="-266" b="-181481"/>
                          </a:stretch>
                        </a:blipFill>
                      </a:tcPr>
                    </a:tc>
                  </a:tr>
                  <a:tr h="477817">
                    <a:tc>
                      <a:txBody>
                        <a:bodyPr/>
                        <a:lstStyle/>
                        <a:p>
                          <a:pPr algn="ctr">
                            <a:lnSpc>
                              <a:spcPct val="100000"/>
                            </a:lnSpc>
                            <a:spcAft>
                              <a:spcPts val="0"/>
                            </a:spcAft>
                            <a:tabLst>
                              <a:tab pos="3870960" algn="l"/>
                            </a:tabLst>
                          </a:pP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i="1"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29349" t="-432911" r="-266" b="-148101"/>
                          </a:stretch>
                        </a:blipFill>
                      </a:tcPr>
                    </a:tc>
                  </a:tr>
                  <a:tr h="634621">
                    <a:tc>
                      <a:txBody>
                        <a:bodyPr/>
                        <a:lstStyle/>
                        <a:p>
                          <a:pPr algn="ctr">
                            <a:lnSpc>
                              <a:spcPct val="100000"/>
                            </a:lnSpc>
                            <a:spcAft>
                              <a:spcPts val="0"/>
                            </a:spcAft>
                            <a:tabLst>
                              <a:tab pos="3870960" algn="l"/>
                            </a:tabLst>
                          </a:pP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i="1"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29349" t="-404808" r="-266" b="-12500"/>
                          </a:stretch>
                        </a:blipFill>
                      </a:tcPr>
                    </a:tc>
                  </a:tr>
                </a:tbl>
              </a:graphicData>
            </a:graphic>
          </p:graphicFrame>
        </mc:Fallback>
      </mc:AlternateContent>
      <p:sp>
        <p:nvSpPr>
          <p:cNvPr id="5" name="矩形 4"/>
          <p:cNvSpPr/>
          <p:nvPr/>
        </p:nvSpPr>
        <p:spPr>
          <a:xfrm>
            <a:off x="106615" y="5290324"/>
            <a:ext cx="11810444" cy="923305"/>
          </a:xfrm>
          <a:prstGeom prst="rect">
            <a:avLst/>
          </a:prstGeom>
        </p:spPr>
        <p:txBody>
          <a:bodyPr wrap="square" lIns="121898" tIns="60948" rIns="121898" bIns="60948">
            <a:spAutoFit/>
          </a:bodyPr>
          <a:lstStyle/>
          <a:p>
            <a:pPr>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除时间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均为矢量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所以需要确定正方向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一般以</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的方向为正方向</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一般选加速度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的方向为正方向</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pic>
        <p:nvPicPr>
          <p:cNvPr id="2050"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305536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广东阳江高三期中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冰壶运动是以团队为单位在冰上进行的一种投掷性竞赛项目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被喻为冰上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国际象棋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冰壶运动既能考验参赛者的体能与脑力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又能展现动静之美、取舍之智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在某次比赛中冰壶被投出后可视为没有转动的匀减速直线运动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滑行距离为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已知冰壶最后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内的位移大小为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11" name="TextBox 1"/>
          <p:cNvSpPr txBox="1"/>
          <p:nvPr/>
        </p:nvSpPr>
        <p:spPr>
          <a:xfrm>
            <a:off x="5015071" y="3820110"/>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7" name="矩形 6"/>
          <p:cNvSpPr/>
          <p:nvPr/>
        </p:nvSpPr>
        <p:spPr>
          <a:xfrm>
            <a:off x="1440933" y="562034"/>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基本公式的应用</a:t>
            </a:r>
            <a:endParaRPr lang="zh-CN" altLang="zh-CN" sz="1000">
              <a:latin typeface="Calibri" panose="020F0502020204030204" pitchFamily="34" charset="0"/>
              <a:cs typeface="Times New Roman" panose="02020603050405020304" pitchFamily="18" charset="0"/>
            </a:endParaRPr>
          </a:p>
        </p:txBody>
      </p:sp>
      <p:pic>
        <p:nvPicPr>
          <p:cNvPr id="8" name="image3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6202" y="4340606"/>
            <a:ext cx="2587625" cy="1896745"/>
          </a:xfrm>
          <a:prstGeom prst="rect">
            <a:avLst/>
          </a:prstGeom>
          <a:solidFill>
            <a:scrgbClr r="0" g="0" b="0">
              <a:alpha val="0"/>
            </a:scrgbClr>
          </a:solidFill>
          <a:ln>
            <a:noFill/>
          </a:ln>
        </p:spPr>
      </p:pic>
      <p:sp>
        <p:nvSpPr>
          <p:cNvPr id="9" name="矩形 8"/>
          <p:cNvSpPr/>
          <p:nvPr/>
        </p:nvSpPr>
        <p:spPr>
          <a:xfrm>
            <a:off x="478504" y="4289418"/>
            <a:ext cx="7333356"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冰壶的初速度大小为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冰壶的加速度大小为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冰壶被投出后第</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初的速度大小为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第一个</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与第二个</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内位移之比为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74092" y="620649"/>
                <a:ext cx="8629466" cy="5500841"/>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冰壶做匀减速直线运动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末速度为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运用逆向思维方法</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解得冰壶的加速度大小为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冰壶滑行距离为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根据运动学公式可得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解得冰壶的初速度大小为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𝒂𝒔</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初即第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末</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则冰壶被投出后第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初的速度大小为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m/s=1.6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冰壶滑行至停下用时</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则第一个</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的位移大小为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m=8.4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第二个</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实际仅滑行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则第二个</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内的位移大小为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m=1.6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则第一个</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与第二个</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内位移之比为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=8.4</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1.6=21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74092" y="620649"/>
                <a:ext cx="8629466" cy="5500841"/>
              </a:xfrm>
              <a:prstGeom prst="rect">
                <a:avLst/>
              </a:prstGeom>
              <a:blipFill rotWithShape="0">
                <a:blip r:embed="rId2"/>
                <a:stretch>
                  <a:fillRect l="-918" t="-998" r="-2754" b="-1552"/>
                </a:stretch>
              </a:blipFill>
            </p:spPr>
            <p:txBody>
              <a:bodyPr/>
              <a:lstStyle/>
              <a:p>
                <a:r>
                  <a:rPr lang="zh-CN" altLang="en-US">
                    <a:noFill/>
                  </a:rPr>
                  <a:t> </a:t>
                </a:r>
              </a:p>
            </p:txBody>
          </p:sp>
        </mc:Fallback>
      </mc:AlternateContent>
      <p:pic>
        <p:nvPicPr>
          <p:cNvPr id="4" name="image3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1052703"/>
            <a:ext cx="2587625" cy="1896745"/>
          </a:xfrm>
          <a:prstGeom prst="rect">
            <a:avLst/>
          </a:prstGeom>
          <a:solidFill>
            <a:scrgbClr r="0" g="0" b="0">
              <a:alpha val="0"/>
            </a:scrgbClr>
          </a:solidFill>
          <a:ln>
            <a:noFill/>
          </a:ln>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75876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11" name="矩形 10"/>
          <p:cNvSpPr/>
          <p:nvPr/>
        </p:nvSpPr>
        <p:spPr>
          <a:xfrm>
            <a:off x="46450" y="1256411"/>
            <a:ext cx="8873361" cy="365552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广东江门七校联考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如图所示为道路交通中的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保持车距</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标志</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司机从发现前方异常情况到紧急刹车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汽车仍将前进一段距离才能停下来</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通常情况下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人的反应时间和汽车系统的反应时间之和为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这段时间内汽车仍保持原速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晴天</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汽车在干燥沥青路面上以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的速度行驶时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安全距离为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13" name="矩形 12"/>
          <p:cNvSpPr/>
          <p:nvPr/>
        </p:nvSpPr>
        <p:spPr>
          <a:xfrm>
            <a:off x="1440933" y="562034"/>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逆向思维处理刹车类问题</a:t>
            </a:r>
            <a:endParaRPr lang="zh-CN" altLang="zh-CN" sz="1000">
              <a:latin typeface="Calibri" panose="020F0502020204030204" pitchFamily="34" charset="0"/>
              <a:cs typeface="Times New Roman" panose="02020603050405020304" pitchFamily="18" charset="0"/>
            </a:endParaRPr>
          </a:p>
        </p:txBody>
      </p:sp>
      <p:pic>
        <p:nvPicPr>
          <p:cNvPr id="8" name="image3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55118" y="1700784"/>
            <a:ext cx="2256790" cy="2070100"/>
          </a:xfrm>
          <a:prstGeom prst="rect">
            <a:avLst/>
          </a:prstGeom>
          <a:solidFill>
            <a:scrgbClr r="0" g="0" b="0">
              <a:alpha val="0"/>
            </a:scrgbClr>
          </a:solidFill>
          <a:ln>
            <a:noFill/>
          </a:ln>
        </p:spPr>
      </p:pic>
      <p:sp>
        <p:nvSpPr>
          <p:cNvPr id="9" name="矩形 8"/>
          <p:cNvSpPr/>
          <p:nvPr/>
        </p:nvSpPr>
        <p:spPr>
          <a:xfrm>
            <a:off x="396351" y="4930203"/>
            <a:ext cx="8873361"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该车刹车时的加速度大小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60690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71145" y="836676"/>
            <a:ext cx="2256790" cy="20701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218928" y="768437"/>
                <a:ext cx="8873361" cy="466657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将速度单位转换为国际单位制</a:t>
                </a:r>
                <a:r>
                  <a:rPr lang="zh-CN" altLang="zh-CN" sz="2600" b="1" smtClean="0">
                    <a:latin typeface="Times New Roman" panose="02020603050405020304" pitchFamily="18" charset="0"/>
                    <a:cs typeface="Times New Roman" panose="02020603050405020304" pitchFamily="18" charset="0"/>
                  </a:rPr>
                  <a:t>单位</a:t>
                </a:r>
                <a:endParaRPr lang="en-US" altLang="zh-CN" sz="2600" b="1" smtClean="0">
                  <a:latin typeface="Times New Roman" panose="02020603050405020304" pitchFamily="18" charset="0"/>
                  <a:cs typeface="Times New Roman" panose="02020603050405020304" pitchFamily="18" charset="0"/>
                </a:endParaRPr>
              </a:p>
              <a:p>
                <a:pPr>
                  <a:lnSpc>
                    <a:spcPct val="150000"/>
                  </a:lnSpc>
                  <a:spcAft>
                    <a:spcPts val="0"/>
                  </a:spcAft>
                  <a:tabLst>
                    <a:tab pos="3870960" algn="l"/>
                  </a:tabLst>
                </a:pPr>
                <a:r>
                  <a:rPr lang="en-US" altLang="zh-CN" sz="2600" i="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=72</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km/h=20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反应时间内的位移</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m=20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接下来汽车做末速度为零的匀减速运动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匀减速的位移大小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m=40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利用逆向思维法</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解得该车刹车时的加速度大小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18928" y="768437"/>
                <a:ext cx="8873361" cy="4666574"/>
              </a:xfrm>
              <a:prstGeom prst="rect">
                <a:avLst/>
              </a:prstGeom>
              <a:blipFill rotWithShape="0">
                <a:blip r:embed="rId3"/>
                <a:stretch>
                  <a:fillRect l="-893"/>
                </a:stretch>
              </a:blipFill>
            </p:spPr>
            <p:txBody>
              <a:bodyPr/>
              <a:lstStyle/>
              <a:p>
                <a:r>
                  <a:rPr lang="zh-CN" altLang="en-US">
                    <a:noFill/>
                  </a:rPr>
                  <a:t> </a:t>
                </a:r>
              </a:p>
            </p:txBody>
          </p:sp>
        </mc:Fallback>
      </mc:AlternateContent>
      <p:sp>
        <p:nvSpPr>
          <p:cNvPr id="7" name="矩形 6"/>
          <p:cNvSpPr/>
          <p:nvPr/>
        </p:nvSpPr>
        <p:spPr>
          <a:xfrm>
            <a:off x="371328" y="5578284"/>
            <a:ext cx="8873361"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3879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887172" y="795732"/>
            <a:ext cx="2256790" cy="20701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88855" y="618310"/>
                <a:ext cx="9760697" cy="175740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设雨天时汽车轮胎与沥青路面间的动摩擦因数为晴天时的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若要求安全距离为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汽车在雨天安全行驶的最大速度</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88855" y="618310"/>
                <a:ext cx="9760697" cy="1757401"/>
              </a:xfrm>
              <a:prstGeom prst="rect">
                <a:avLst/>
              </a:prstGeom>
              <a:blipFill rotWithShape="0">
                <a:blip r:embed="rId3"/>
                <a:stretch>
                  <a:fillRect l="-812"/>
                </a:stretch>
              </a:blipFill>
            </p:spPr>
            <p:txBody>
              <a:bodyPr/>
              <a:lstStyle/>
              <a:p>
                <a:r>
                  <a:rPr lang="zh-CN" altLang="en-US">
                    <a:noFill/>
                  </a:rPr>
                  <a:t> </a:t>
                </a:r>
              </a:p>
            </p:txBody>
          </p:sp>
        </mc:Fallback>
      </mc:AlternateContent>
      <p:sp>
        <p:nvSpPr>
          <p:cNvPr id="6" name="矩形 5"/>
          <p:cNvSpPr/>
          <p:nvPr/>
        </p:nvSpPr>
        <p:spPr>
          <a:xfrm>
            <a:off x="218928" y="5362257"/>
            <a:ext cx="8873361"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87394" y="2128608"/>
                <a:ext cx="9760697" cy="315603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雨天刹车时加速度大小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设雨天安全行驶最大速度为</a:t>
                </a:r>
                <a:r>
                  <a:rPr lang="zh-CN" altLang="zh-CN" sz="2600">
                    <a:latin typeface="Calibri" panose="020F0502020204030204" pitchFamily="34" charset="0"/>
                    <a:cs typeface="Times New Roman" panose="02020603050405020304" pitchFamily="18" charset="0"/>
                  </a:rPr>
                  <a:t> </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安全距离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则</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87394" y="2128608"/>
                <a:ext cx="9760697" cy="3156033"/>
              </a:xfrm>
              <a:prstGeom prst="rect">
                <a:avLst/>
              </a:prstGeom>
              <a:blipFill rotWithShape="0">
                <a:blip r:embed="rId4"/>
                <a:stretch>
                  <a:fillRect l="-811" b="-366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7622822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18928" y="768437"/>
            <a:ext cx="8873361"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总结提升</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两类特殊的匀减速直线运动的对比</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957105313"/>
              </p:ext>
            </p:extLst>
          </p:nvPr>
        </p:nvGraphicFramePr>
        <p:xfrm>
          <a:off x="648725" y="1700784"/>
          <a:ext cx="9334967" cy="4351339"/>
        </p:xfrm>
        <a:graphic>
          <a:graphicData uri="http://schemas.openxmlformats.org/drawingml/2006/table">
            <a:tbl>
              <a:tblPr firstRow="1" firstCol="1" bandRow="1"/>
              <a:tblGrid>
                <a:gridCol w="1127664"/>
                <a:gridCol w="3005859"/>
                <a:gridCol w="5201444"/>
              </a:tblGrid>
              <a:tr h="553643">
                <a:tc>
                  <a:txBody>
                    <a:bodyPr/>
                    <a:lstStyle/>
                    <a:p>
                      <a:pPr algn="ct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项目</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12967" marR="12967" marT="12967" marB="12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刹车类问题</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23679" marR="23679" marT="12967" marB="12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双向可逆类问题</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23679" marR="23679" marT="12967" marB="12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1351">
                <a:tc>
                  <a:txBody>
                    <a:bodyPr/>
                    <a:lstStyle/>
                    <a:p>
                      <a:pPr algn="ct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运动</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情况</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12967" marR="12967" marT="12967" marB="12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匀减速直线运动</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23679" marR="23679" marT="12967" marB="12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先做匀减速直线运动</a:t>
                      </a:r>
                      <a:r>
                        <a:rPr lang="en-US" sz="2300">
                          <a:effectLst/>
                          <a:latin typeface="宋体" panose="02010600030101010101" pitchFamily="2" charset="-122"/>
                          <a:ea typeface="微软雅黑" panose="020B0503020204020204" pitchFamily="34"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后做反向匀加速直线运动</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23679" marR="23679" marT="12967" marB="12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1351">
                <a:tc>
                  <a:txBody>
                    <a:bodyPr/>
                    <a:lstStyle/>
                    <a:p>
                      <a:pPr algn="ct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处理</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方法</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12967" marR="12967" marT="12967" marB="12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可看作反向匀加速直线运动</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23679" marR="23679" marT="12967" marB="12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可分过程列式</a:t>
                      </a:r>
                      <a:r>
                        <a:rPr lang="en-US" sz="2300">
                          <a:effectLst/>
                          <a:latin typeface="宋体" panose="02010600030101010101" pitchFamily="2" charset="-122"/>
                          <a:ea typeface="微软雅黑" panose="020B0503020204020204" pitchFamily="34"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也可全过程列式</a:t>
                      </a:r>
                      <a:r>
                        <a:rPr lang="en-US" sz="2300">
                          <a:effectLst/>
                          <a:latin typeface="宋体" panose="02010600030101010101" pitchFamily="2" charset="-122"/>
                          <a:ea typeface="微软雅黑" panose="020B0503020204020204" pitchFamily="34"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但要注意</a:t>
                      </a: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3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等矢量的正、负号问题</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23679" marR="23679" marT="12967" marB="12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1351">
                <a:tc>
                  <a:txBody>
                    <a:bodyPr/>
                    <a:lstStyle/>
                    <a:p>
                      <a:pPr algn="ct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时间</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问题</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12967" marR="12967" marT="12967" marB="12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要注意确定实际运动时间</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23679" marR="23679" marT="12967" marB="12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不必考虑时间问题</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23679" marR="23679" marT="12967" marB="12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3643">
                <a:tc>
                  <a:txBody>
                    <a:bodyPr/>
                    <a:lstStyle/>
                    <a:p>
                      <a:pPr algn="ct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实例</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12967" marR="12967" marT="12967" marB="12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汽车刹车、飞机着陆等</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23679" marR="23679" marT="12967" marB="12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竖直上抛、沿光滑斜面向上运动等</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23679" marR="23679" marT="12967" marB="12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08520255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117904" y="604663"/>
                <a:ext cx="11810444" cy="5717247"/>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广东佛山联考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我国载人深潜器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奋斗者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号在马里亚纳海沟成功坐底</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创造了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的我国载人深潜新纪录</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假设</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奋斗者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号完成海底任务后竖直上浮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从上浮速度为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开始计时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此后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奋斗者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号匀减速上浮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经过时间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上浮到海面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速度恰好减为零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奋斗者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号在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时刻距离海平面的深度为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i="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t</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e>
                    </m: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1000" smtClean="0">
                    <a:latin typeface="Calibri" panose="020F0502020204030204" pitchFamily="34" charset="0"/>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17904" y="604663"/>
                <a:ext cx="11810444" cy="5717247"/>
              </a:xfrm>
              <a:prstGeom prst="rect">
                <a:avLst/>
              </a:prstGeom>
              <a:blipFill rotWithShape="0">
                <a:blip r:embed="rId2"/>
                <a:stretch>
                  <a:fillRect l="-671"/>
                </a:stretch>
              </a:blipFill>
            </p:spPr>
            <p:txBody>
              <a:bodyPr/>
              <a:lstStyle/>
              <a:p>
                <a:r>
                  <a:rPr lang="zh-CN" altLang="en-US">
                    <a:noFill/>
                  </a:rPr>
                  <a:t> </a:t>
                </a:r>
              </a:p>
            </p:txBody>
          </p:sp>
        </mc:Fallback>
      </mc:AlternateContent>
      <p:sp>
        <p:nvSpPr>
          <p:cNvPr id="9" name="TextBox 1"/>
          <p:cNvSpPr txBox="1"/>
          <p:nvPr/>
        </p:nvSpPr>
        <p:spPr>
          <a:xfrm>
            <a:off x="1112937" y="3739110"/>
            <a:ext cx="554280"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32015381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716541"/>
                <a:ext cx="11810444" cy="3306074"/>
              </a:xfrm>
              <a:prstGeom prst="rect">
                <a:avLst/>
              </a:prstGeom>
            </p:spPr>
            <p:txBody>
              <a:bodyPr wrap="square" lIns="121898" tIns="60948" rIns="121898" bIns="60948">
                <a:spAutoFit/>
              </a:bodyPr>
              <a:lstStyle/>
              <a:p>
                <a:pPr algn="just">
                  <a:lnSpc>
                    <a:spcPct val="150000"/>
                  </a:lnSpc>
                  <a:spcAft>
                    <a:spcPts val="0"/>
                  </a:spcAft>
                  <a:tabLst>
                    <a:tab pos="2700655"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奋斗者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号匀减速上浮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经过时间</a:t>
                </a:r>
                <a:r>
                  <a:rPr lang="en-US" altLang="zh-CN" sz="2600" i="1">
                    <a:effectLst/>
                    <a:latin typeface="Times New Roman" panose="02020603050405020304" pitchFamily="18" charset="0"/>
                    <a:ea typeface="微软雅黑" panose="020B0503020204020204" pitchFamily="34" charset="-122"/>
                  </a:rPr>
                  <a:t>t</a:t>
                </a:r>
                <a:r>
                  <a:rPr lang="en-US" altLang="zh-CN" sz="2600" baseline="-25000">
                    <a:effectLst/>
                    <a:latin typeface="Times New Roman" panose="02020603050405020304" pitchFamily="18" charset="0"/>
                    <a:ea typeface="微软雅黑" panose="020B0503020204020204" pitchFamily="34" charset="-122"/>
                  </a:rPr>
                  <a:t>0</a:t>
                </a:r>
                <a:r>
                  <a:rPr lang="zh-CN" altLang="zh-CN" sz="2600" b="1">
                    <a:latin typeface="Times New Roman" panose="02020603050405020304" pitchFamily="18" charset="0"/>
                    <a:cs typeface="Times New Roman" panose="02020603050405020304" pitchFamily="18" charset="0"/>
                  </a:rPr>
                  <a:t>上浮到海面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速度恰好减为零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加速度为</a:t>
                </a:r>
                <a:r>
                  <a:rPr lang="en-US" altLang="zh-CN" sz="2600" i="1">
                    <a:effectLst/>
                    <a:latin typeface="Times New Roman" panose="02020603050405020304" pitchFamily="18" charset="0"/>
                    <a:ea typeface="微软雅黑" panose="020B0503020204020204" pitchFamily="34" charset="-122"/>
                  </a:rPr>
                  <a:t>a</a:t>
                </a:r>
                <a:r>
                  <a:rPr lang="en-US" altLang="zh-CN" sz="2600">
                    <a:effectLst/>
                    <a:latin typeface="Times New Roman" panose="02020603050405020304" pitchFamily="18" charset="0"/>
                    <a:ea typeface="微软雅黑" panose="020B0503020204020204" pitchFamily="34" charset="-122"/>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sSub>
                          <m:sSubPr>
                            <m:ctrlPr>
                              <a:rPr lang="zh-CN" altLang="zh-CN" sz="2600" i="1">
                                <a:effectLst/>
                                <a:latin typeface="Cambria Math" panose="02040503050406030204" pitchFamily="18" charset="0"/>
                                <a:ea typeface="Cambria Math" panose="020405030504060302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Times New Roman" panose="02020603050405020304" pitchFamily="18" charset="0"/>
                    <a:ea typeface="微软雅黑" panose="020B0503020204020204" pitchFamily="34" charset="-122"/>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sSub>
                          <m:sSubPr>
                            <m:ctrlPr>
                              <a:rPr lang="zh-CN" altLang="zh-CN" sz="2600" i="1">
                                <a:effectLst/>
                                <a:latin typeface="Cambria Math" panose="02040503050406030204" pitchFamily="18" charset="0"/>
                                <a:ea typeface="Cambria Math" panose="020405030504060302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则可得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奋斗者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号在</a:t>
                </a:r>
                <a:r>
                  <a:rPr lang="en-US" altLang="zh-CN" sz="2600" i="1">
                    <a:effectLst/>
                    <a:latin typeface="Times New Roman" panose="02020603050405020304" pitchFamily="18" charset="0"/>
                    <a:ea typeface="微软雅黑" panose="020B0503020204020204" pitchFamily="34" charset="-122"/>
                  </a:rPr>
                  <a:t>t</a:t>
                </a:r>
                <a:r>
                  <a:rPr lang="zh-CN" altLang="zh-CN" sz="2600" b="1">
                    <a:latin typeface="Times New Roman" panose="02020603050405020304" pitchFamily="18" charset="0"/>
                    <a:cs typeface="Times New Roman" panose="02020603050405020304" pitchFamily="18" charset="0"/>
                  </a:rPr>
                  <a:t>时刻的速度为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rPr>
                  <a:t>'</a:t>
                </a:r>
                <a:r>
                  <a:rPr lang="en-US" altLang="zh-CN" sz="2600">
                    <a:effectLst/>
                    <a:latin typeface="Times New Roman" panose="02020603050405020304" pitchFamily="18" charset="0"/>
                    <a:ea typeface="微软雅黑" panose="020B0503020204020204" pitchFamily="34" charset="-122"/>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rPr>
                  <a:t>+</a:t>
                </a:r>
                <a:r>
                  <a:rPr lang="en-US" altLang="zh-CN" sz="2600" i="1">
                    <a:effectLst/>
                    <a:latin typeface="Times New Roman" panose="02020603050405020304" pitchFamily="18" charset="0"/>
                    <a:ea typeface="微软雅黑" panose="020B0503020204020204" pitchFamily="34" charset="-122"/>
                  </a:rPr>
                  <a:t>at</a:t>
                </a:r>
                <a:r>
                  <a:rPr lang="en-US" altLang="zh-CN" sz="2600">
                    <a:effectLst/>
                    <a:latin typeface="Times New Roman" panose="02020603050405020304" pitchFamily="18" charset="0"/>
                    <a:ea typeface="微软雅黑" panose="020B0503020204020204" pitchFamily="34" charset="-122"/>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sSub>
                          <m:sSubPr>
                            <m:ctrlPr>
                              <a:rPr lang="zh-CN" altLang="zh-CN" sz="2600" i="1">
                                <a:effectLst/>
                                <a:latin typeface="Cambria Math" panose="02040503050406030204" pitchFamily="18" charset="0"/>
                                <a:ea typeface="Cambria Math" panose="020405030504060302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设在</a:t>
                </a:r>
                <a:r>
                  <a:rPr lang="en-US" altLang="zh-CN" sz="2600" i="1">
                    <a:effectLst/>
                    <a:latin typeface="Times New Roman" panose="02020603050405020304" pitchFamily="18" charset="0"/>
                    <a:ea typeface="微软雅黑" panose="020B0503020204020204" pitchFamily="34" charset="-122"/>
                  </a:rPr>
                  <a:t>t</a:t>
                </a:r>
                <a:r>
                  <a:rPr lang="zh-CN" altLang="zh-CN" sz="2600" b="1">
                    <a:latin typeface="Times New Roman" panose="02020603050405020304" pitchFamily="18" charset="0"/>
                    <a:cs typeface="Times New Roman" panose="02020603050405020304" pitchFamily="18" charset="0"/>
                  </a:rPr>
                  <a:t>时刻距离海平面的深度为</a:t>
                </a:r>
                <a:r>
                  <a:rPr lang="en-US" altLang="zh-CN" sz="2600" i="1">
                    <a:effectLst/>
                    <a:latin typeface="Times New Roman" panose="02020603050405020304" pitchFamily="18" charset="0"/>
                    <a:ea typeface="微软雅黑" panose="020B0503020204020204" pitchFamily="34" charset="-122"/>
                  </a:rPr>
                  <a:t>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根据匀变速直线运动的规律可得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rPr>
                  <a:t>'</a:t>
                </a:r>
                <a:r>
                  <a:rPr lang="en-US" altLang="zh-CN" sz="2600" baseline="30000">
                    <a:effectLst/>
                    <a:latin typeface="Times New Roman" panose="02020603050405020304" pitchFamily="18" charset="0"/>
                    <a:ea typeface="微软雅黑" panose="020B0503020204020204" pitchFamily="34" charset="-122"/>
                  </a:rPr>
                  <a:t>2</a:t>
                </a:r>
                <a:r>
                  <a:rPr lang="en-US" altLang="zh-CN" sz="2600">
                    <a:effectLst/>
                    <a:latin typeface="Times New Roman" panose="02020603050405020304" pitchFamily="18" charset="0"/>
                    <a:ea typeface="微软雅黑" panose="020B0503020204020204" pitchFamily="34" charset="-122"/>
                  </a:rPr>
                  <a:t>=2</a:t>
                </a:r>
                <a:r>
                  <a:rPr lang="en-US" altLang="zh-CN" sz="2600" i="1">
                    <a:effectLst/>
                    <a:latin typeface="Times New Roman" panose="02020603050405020304" pitchFamily="18" charset="0"/>
                    <a:ea typeface="微软雅黑" panose="020B0503020204020204" pitchFamily="34" charset="-122"/>
                  </a:rPr>
                  <a:t>ah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rPr>
                  <a:t>h</a:t>
                </a:r>
                <a:r>
                  <a:rPr lang="en-US" altLang="zh-CN" sz="2600">
                    <a:effectLst/>
                    <a:latin typeface="Times New Roman" panose="02020603050405020304" pitchFamily="18" charset="0"/>
                    <a:ea typeface="微软雅黑" panose="020B0503020204020204" pitchFamily="34" charset="-122"/>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p>
                          <m:sSupPr>
                            <m:ctrlPr>
                              <a:rPr lang="zh-CN" altLang="zh-CN" sz="2600" i="1">
                                <a:effectLst/>
                                <a:latin typeface="Cambria Math" panose="02040503050406030204" pitchFamily="18" charset="0"/>
                                <a:ea typeface="Cambria Math" panose="02040503050406030204" pitchFamily="18" charset="0"/>
                              </a:rPr>
                            </m:ctrlPr>
                          </m:sSupPr>
                          <m:e>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rPr>
                  <a:t>B</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kern="100" dirty="0">
                  <a:effectLst/>
                  <a:latin typeface="宋体"/>
                  <a:cs typeface="Courier New"/>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716541"/>
                <a:ext cx="11810444" cy="3306074"/>
              </a:xfrm>
              <a:prstGeom prst="rect">
                <a:avLst/>
              </a:prstGeom>
              <a:blipFill rotWithShape="0">
                <a:blip r:embed="rId2"/>
                <a:stretch>
                  <a:fillRect l="-671" r="-619" b="-129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7708970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593502" y="2162748"/>
            <a:ext cx="10686352" cy="1516140"/>
          </a:xfrm>
          <a:prstGeom prst="rect">
            <a:avLst/>
          </a:prstGeom>
          <a:noFill/>
          <a:ln w="9525">
            <a:noFill/>
            <a:miter lim="800000"/>
          </a:ln>
        </p:spPr>
        <p:txBody>
          <a:bodyPr wrap="square" lIns="121878" tIns="60938" rIns="121878" bIns="60938">
            <a:spAutoFit/>
          </a:bodyPr>
          <a:lstStyle/>
          <a:p>
            <a:pPr>
              <a:lnSpc>
                <a:spcPct val="150000"/>
              </a:lnSpc>
              <a:spcAft>
                <a:spcPts val="0"/>
              </a:spcAft>
              <a:tabLst>
                <a:tab pos="387096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理解匀变速直线运动的基本公式</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并能熟练灵活应用</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掌握匀变速直线运动的推论</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并能应用解题</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考点二　匀变速直线运动的推论及应用</a:t>
            </a:r>
            <a:endParaRPr lang="zh-CN" altLang="zh-CN" sz="2800" b="1" kern="1400">
              <a:latin typeface="Calibri Light" panose="020F0302020204030204" pitchFamily="34" charset="0"/>
              <a:cs typeface="Times New Roman" panose="02020603050405020304" pitchFamily="18" charset="0"/>
            </a:endParaRPr>
          </a:p>
        </p:txBody>
      </p:sp>
      <p:sp>
        <p:nvSpPr>
          <p:cNvPr id="5" name="矩形 4"/>
          <p:cNvSpPr/>
          <p:nvPr/>
        </p:nvSpPr>
        <p:spPr>
          <a:xfrm>
            <a:off x="259015" y="1268730"/>
            <a:ext cx="116580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解决匀变速直线运动的常用推论</a:t>
            </a:r>
            <a:endParaRPr lang="zh-CN" altLang="zh-CN" sz="1000">
              <a:latin typeface="Calibri" panose="020F0502020204030204" pitchFamily="34" charset="0"/>
              <a:cs typeface="Times New Roman" panose="02020603050405020304" pitchFamily="18" charset="0"/>
            </a:endParaRPr>
          </a:p>
        </p:txBody>
      </p:sp>
      <p:pic>
        <p:nvPicPr>
          <p:cNvPr id="4" name="image3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774" y="1948381"/>
            <a:ext cx="4536567" cy="4485318"/>
          </a:xfrm>
          <a:prstGeom prst="rect">
            <a:avLst/>
          </a:prstGeom>
          <a:solidFill>
            <a:scrgbClr r="0" g="0" b="0">
              <a:alpha val="0"/>
            </a:scrgbClr>
          </a:solidFill>
          <a:ln>
            <a:noFill/>
          </a:ln>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pic>
        <p:nvPicPr>
          <p:cNvPr id="2050"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2123634"/>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广东惠州中学月考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根据海水中的盐分高低可将海水分成不同密度的区域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当潜艇从海水高密度区域驶入低密度区域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浮力顿减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称之为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掉深</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我国南海舰队某潜艇在高密度海水区域沿水平方向缓慢航行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该潜艇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掉深</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随后采取措施自救脱险</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内潜艇竖直方向的</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图像如图乙所示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设竖直向下为正方向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11" name="TextBox 1"/>
          <p:cNvSpPr txBox="1"/>
          <p:nvPr/>
        </p:nvSpPr>
        <p:spPr>
          <a:xfrm>
            <a:off x="6311233" y="2875002"/>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7" name="矩形 6"/>
          <p:cNvSpPr/>
          <p:nvPr/>
        </p:nvSpPr>
        <p:spPr>
          <a:xfrm>
            <a:off x="1440933" y="562034"/>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图像法的应用</a:t>
            </a:r>
            <a:endParaRPr lang="zh-CN" altLang="zh-CN" sz="1000">
              <a:latin typeface="Calibri" panose="020F0502020204030204" pitchFamily="34" charset="0"/>
              <a:cs typeface="Times New Roman" panose="02020603050405020304" pitchFamily="18" charset="0"/>
            </a:endParaRPr>
          </a:p>
        </p:txBody>
      </p:sp>
      <p:pic>
        <p:nvPicPr>
          <p:cNvPr id="8" name="image3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477" y="3544366"/>
            <a:ext cx="6913880" cy="2609850"/>
          </a:xfrm>
          <a:prstGeom prst="rect">
            <a:avLst/>
          </a:prstGeom>
          <a:solidFill>
            <a:scrgbClr r="0" g="0" b="0">
              <a:alpha val="0"/>
            </a:scrgbClr>
          </a:solidFill>
          <a:ln>
            <a:noFill/>
          </a:ln>
        </p:spPr>
      </p:pic>
      <p:sp>
        <p:nvSpPr>
          <p:cNvPr id="9" name="矩形 8"/>
          <p:cNvSpPr/>
          <p:nvPr/>
        </p:nvSpPr>
        <p:spPr>
          <a:xfrm>
            <a:off x="7333554" y="3351791"/>
            <a:ext cx="4796760" cy="292385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潜艇在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时下沉到最低点</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潜艇在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掉深</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和自救时的位移大小之比为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潜艇竖直向下的最大位移为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潜艇在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掉深</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和自救时的加速度大小之比为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51409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3212824"/>
                <a:ext cx="11810444" cy="2968096"/>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由潜艇竖直方向的</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向下做匀加速直线运动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向下做匀减速直线运动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则潜艇在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时下沉到最低点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潜艇竖直向下的最大位移为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潜艇在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掉深</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时做加速运动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自救时做减速运动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位移大小分别为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则位移大小之比为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潜艇在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掉深</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和自救时的加速度大小之比为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3212824"/>
                <a:ext cx="11810444" cy="2968096"/>
              </a:xfrm>
              <a:prstGeom prst="rect">
                <a:avLst/>
              </a:prstGeom>
              <a:blipFill rotWithShape="0">
                <a:blip r:embed="rId2"/>
                <a:stretch>
                  <a:fillRect l="-671" t="-2259" r="-361"/>
                </a:stretch>
              </a:blipFill>
            </p:spPr>
            <p:txBody>
              <a:bodyPr/>
              <a:lstStyle/>
              <a:p>
                <a:r>
                  <a:rPr lang="zh-CN" altLang="en-US">
                    <a:noFill/>
                  </a:rPr>
                  <a:t> </a:t>
                </a:r>
              </a:p>
            </p:txBody>
          </p:sp>
        </mc:Fallback>
      </mc:AlternateContent>
      <p:pic>
        <p:nvPicPr>
          <p:cNvPr id="4" name="image3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69812" y="620649"/>
            <a:ext cx="6913880" cy="2609850"/>
          </a:xfrm>
          <a:prstGeom prst="rect">
            <a:avLst/>
          </a:prstGeom>
          <a:solidFill>
            <a:scrgbClr r="0" g="0" b="0">
              <a:alpha val="0"/>
            </a:scrgbClr>
          </a:solidFill>
          <a:ln>
            <a:noFill/>
          </a:ln>
        </p:spPr>
      </p:pic>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75876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11" name="矩形 10"/>
          <p:cNvSpPr/>
          <p:nvPr/>
        </p:nvSpPr>
        <p:spPr>
          <a:xfrm>
            <a:off x="106615" y="1256411"/>
            <a:ext cx="11810444" cy="305972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广东湛江一中模拟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因前方路段有塌方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一汽车在收到信号后立即开始刹车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刹车过程中汽车途经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最终汽车停在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已知汽车经过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段和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段所用时间相等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段的平均速度大小为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汽车刹车过程中加速度不变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12" name="TextBox 1"/>
          <p:cNvSpPr txBox="1"/>
          <p:nvPr/>
        </p:nvSpPr>
        <p:spPr>
          <a:xfrm>
            <a:off x="735475" y="3806462"/>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13" name="矩形 12"/>
          <p:cNvSpPr/>
          <p:nvPr/>
        </p:nvSpPr>
        <p:spPr>
          <a:xfrm>
            <a:off x="1440933" y="562034"/>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推论的应用</a:t>
            </a:r>
            <a:endParaRPr lang="zh-CN" altLang="zh-CN" sz="1000">
              <a:latin typeface="Calibri" panose="020F0502020204030204" pitchFamily="34" charset="0"/>
              <a:cs typeface="Times New Roman" panose="02020603050405020304" pitchFamily="18" charset="0"/>
            </a:endParaRPr>
          </a:p>
        </p:txBody>
      </p:sp>
      <p:pic>
        <p:nvPicPr>
          <p:cNvPr id="8" name="image3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06048" y="4941189"/>
            <a:ext cx="3705860" cy="539750"/>
          </a:xfrm>
          <a:prstGeom prst="rect">
            <a:avLst/>
          </a:prstGeom>
          <a:solidFill>
            <a:scrgbClr r="0" g="0" b="0">
              <a:alpha val="0"/>
            </a:scrgbClr>
          </a:solidFill>
          <a:ln>
            <a:noFill/>
          </a:ln>
        </p:spPr>
      </p:pic>
      <p:sp>
        <p:nvSpPr>
          <p:cNvPr id="9" name="矩形 8"/>
          <p:cNvSpPr/>
          <p:nvPr/>
        </p:nvSpPr>
        <p:spPr>
          <a:xfrm>
            <a:off x="490066" y="4446493"/>
            <a:ext cx="7333356"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汽车刹车时加速度大小为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段的平均速度大小为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191363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1484757"/>
                <a:ext cx="11810444" cy="434398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因汽车经过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a:latin typeface="Times New Roman" panose="02020603050405020304" pitchFamily="18" charset="0"/>
                    <a:cs typeface="Times New Roman" panose="02020603050405020304" pitchFamily="18" charset="0"/>
                  </a:rPr>
                  <a:t>段和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b="1">
                    <a:latin typeface="Times New Roman" panose="02020603050405020304" pitchFamily="18" charset="0"/>
                    <a:cs typeface="Times New Roman" panose="02020603050405020304" pitchFamily="18" charset="0"/>
                  </a:rPr>
                  <a:t>段所用时间相等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则由位移差公式有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可知汽车刹车时加速度大小为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由匀变速直线运动的推论可知汽车在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b="1">
                    <a:latin typeface="Times New Roman" panose="02020603050405020304" pitchFamily="18" charset="0"/>
                    <a:cs typeface="Times New Roman" panose="02020603050405020304" pitchFamily="18" charset="0"/>
                  </a:rPr>
                  <a:t>段的平均速度</a:t>
                </a:r>
                <a14:m>
                  <m:oMath xmlns:m="http://schemas.openxmlformats.org/officeDocument/2006/math">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𝑪𝑫</m:t>
                        </m:r>
                      </m:sub>
                    </m:sSub>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𝑫</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的运动利用逆向思维分析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则汽车在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a:latin typeface="Times New Roman" panose="02020603050405020304" pitchFamily="18" charset="0"/>
                    <a:cs typeface="Times New Roman" panose="02020603050405020304" pitchFamily="18" charset="0"/>
                  </a:rPr>
                  <a:t>段的平均速度大小为</a:t>
                </a:r>
                <a14:m>
                  <m:oMath xmlns:m="http://schemas.openxmlformats.org/officeDocument/2006/math">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𝑨𝑩</m:t>
                        </m:r>
                      </m:sub>
                    </m:sSub>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𝑨𝑩</m:t>
                        </m:r>
                      </m:sub>
                    </m:sSub>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1484757"/>
                <a:ext cx="11810444" cy="4343985"/>
              </a:xfrm>
              <a:prstGeom prst="rect">
                <a:avLst/>
              </a:prstGeom>
              <a:blipFill rotWithShape="0">
                <a:blip r:embed="rId2"/>
                <a:stretch>
                  <a:fillRect l="-671" b="-2247"/>
                </a:stretch>
              </a:blipFill>
            </p:spPr>
            <p:txBody>
              <a:bodyPr/>
              <a:lstStyle/>
              <a:p>
                <a:r>
                  <a:rPr lang="zh-CN" altLang="en-US">
                    <a:noFill/>
                  </a:rPr>
                  <a:t> </a:t>
                </a:r>
              </a:p>
            </p:txBody>
          </p:sp>
        </mc:Fallback>
      </mc:AlternateContent>
      <p:pic>
        <p:nvPicPr>
          <p:cNvPr id="4" name="image3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83017" y="620649"/>
            <a:ext cx="3705860" cy="539750"/>
          </a:xfrm>
          <a:prstGeom prst="rect">
            <a:avLst/>
          </a:prstGeom>
          <a:solidFill>
            <a:scrgbClr r="0" g="0" b="0">
              <a:alpha val="0"/>
            </a:scrgbClr>
          </a:solidFill>
          <a:ln>
            <a:noFill/>
          </a:ln>
        </p:spPr>
      </p:pic>
    </p:spTree>
    <p:extLst>
      <p:ext uri="{BB962C8B-B14F-4D97-AF65-F5344CB8AC3E}">
        <p14:creationId xmlns:p14="http://schemas.microsoft.com/office/powerpoint/2010/main" val="25897791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593353"/>
            <a:ext cx="11810444" cy="2923853"/>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广东河源高三月考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有一种叫作</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滚钱</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的游戏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具体操作是在桌面上放置不同金额的纸币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让瓶子在桌面上滚动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最终停到哪张纸币上就可以赢取这张纸币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为了便于分析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我们用图乙来描述这个模型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滚瓶从水平桌面上</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点出发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途中经过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相邻两个位置的距离均为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已知滚瓶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点出发后做匀减速直线运动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的速度推出滚瓶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最后刚好停在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已知滚瓶由位置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运动到位置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所用的时间为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4324040" y="2977367"/>
            <a:ext cx="811522" cy="430740"/>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3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4656" y="3645027"/>
            <a:ext cx="6913880" cy="20701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7316796" y="3522484"/>
                <a:ext cx="5008781" cy="2720785"/>
              </a:xfrm>
              <a:prstGeom prst="rect">
                <a:avLst/>
              </a:prstGeom>
            </p:spPr>
            <p:txBody>
              <a:bodyPr wrap="square" lIns="121898" tIns="60948" rIns="121898" bIns="60948">
                <a:spAutoFit/>
              </a:bodyPr>
              <a:lstStyle/>
              <a:p>
                <a:pPr>
                  <a:lnSpc>
                    <a:spcPct val="8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滚瓶由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所用的时间等于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8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滚瓶由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所用的时间等于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8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滚瓶由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所用的时间等于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8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滚瓶经过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时的速度是经过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时的速度的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倍</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7316796" y="3522484"/>
                <a:ext cx="5008781" cy="2720785"/>
              </a:xfrm>
              <a:prstGeom prst="rect">
                <a:avLst/>
              </a:prstGeom>
              <a:blipFill rotWithShape="0">
                <a:blip r:embed="rId3"/>
                <a:stretch>
                  <a:fillRect l="-1582" t="-4484" r="-122" b="-403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3370843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3037741"/>
                <a:ext cx="11810444" cy="2862426"/>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滚瓶最后刚好停在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利用逆向思维法</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由于相邻两个位置的距离相等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DE</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滚瓶由位置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运动到位置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所用的时间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DE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滚瓶由位置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运动到位置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所用的时间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DE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CD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1)s+(</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滚瓶由位置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运动到位置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所用的时间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CE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DE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CD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利用逆向思维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AE</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CE</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3037741"/>
                <a:ext cx="11810444" cy="2862426"/>
              </a:xfrm>
              <a:prstGeom prst="rect">
                <a:avLst/>
              </a:prstGeom>
              <a:blipFill rotWithShape="0">
                <a:blip r:embed="rId2"/>
                <a:stretch>
                  <a:fillRect l="-671" t="-1702" r="-1393"/>
                </a:stretch>
              </a:blipFill>
            </p:spPr>
            <p:txBody>
              <a:bodyPr/>
              <a:lstStyle/>
              <a:p>
                <a:r>
                  <a:rPr lang="zh-CN" altLang="en-US">
                    <a:noFill/>
                  </a:rPr>
                  <a:t> </a:t>
                </a:r>
              </a:p>
            </p:txBody>
          </p:sp>
        </mc:Fallback>
      </mc:AlternateContent>
      <p:pic>
        <p:nvPicPr>
          <p:cNvPr id="4" name="image3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7758" y="926846"/>
            <a:ext cx="6913880" cy="2070100"/>
          </a:xfrm>
          <a:prstGeom prst="rect">
            <a:avLst/>
          </a:prstGeom>
          <a:solidFill>
            <a:scrgbClr r="0" g="0" b="0">
              <a:alpha val="0"/>
            </a:scrgbClr>
          </a:solidFill>
          <a:ln>
            <a:noFill/>
          </a:ln>
        </p:spPr>
      </p:pic>
    </p:spTree>
    <p:extLst>
      <p:ext uri="{BB962C8B-B14F-4D97-AF65-F5344CB8AC3E}">
        <p14:creationId xmlns:p14="http://schemas.microsoft.com/office/powerpoint/2010/main" val="20486897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375720"/>
            <a:ext cx="11658044" cy="1859396"/>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匀变速直线运动公式及推论一般可分为两大类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一类是涉及时间的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一类是不涉及时间的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可根据题目的已知条件和问题快速选择合适的公式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具体的分析思路如下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pic>
        <p:nvPicPr>
          <p:cNvPr id="6" name="image3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4801" y="3627501"/>
            <a:ext cx="6313805" cy="2609850"/>
          </a:xfrm>
          <a:prstGeom prst="rect">
            <a:avLst/>
          </a:prstGeom>
          <a:solidFill>
            <a:scrgbClr r="0" g="0" b="0">
              <a:alpha val="0"/>
            </a:scrgbClr>
          </a:solidFill>
          <a:ln>
            <a:noFill/>
          </a:ln>
        </p:spPr>
      </p:pic>
    </p:spTree>
    <p:extLst>
      <p:ext uri="{BB962C8B-B14F-4D97-AF65-F5344CB8AC3E}">
        <p14:creationId xmlns:p14="http://schemas.microsoft.com/office/powerpoint/2010/main" val="39850391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17904" y="1335030"/>
            <a:ext cx="11810444" cy="1859396"/>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广东汕头模拟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一可视为质点的物体沿一足够长的光滑斜面向上滑行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从某时刻开始计时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第一个</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内的位移为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第三个</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内的位移为零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9" name="TextBox 1"/>
          <p:cNvSpPr txBox="1"/>
          <p:nvPr/>
        </p:nvSpPr>
        <p:spPr>
          <a:xfrm>
            <a:off x="2936689" y="2639658"/>
            <a:ext cx="892674"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6" name="image4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20068" y="3690239"/>
            <a:ext cx="3291840" cy="12509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8" name="矩形 7"/>
              <p:cNvSpPr/>
              <p:nvPr/>
            </p:nvSpPr>
            <p:spPr>
              <a:xfrm>
                <a:off x="560905" y="3212973"/>
                <a:ext cx="7333356" cy="339712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第二个</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内该物体的位移为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该物体的加速度大小为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计时起点物体的速度大小为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该物体第二个</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末的速度大小为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560905" y="3212973"/>
                <a:ext cx="7333356" cy="3397124"/>
              </a:xfrm>
              <a:prstGeom prst="rect">
                <a:avLst/>
              </a:prstGeom>
              <a:blipFill rotWithShape="0">
                <a:blip r:embed="rId3"/>
                <a:stretch>
                  <a:fillRect l="-1081" b="-53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07761763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88784" y="716541"/>
                <a:ext cx="8066692" cy="567172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第三个</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内的位移为零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说明物体前</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b="1">
                    <a:latin typeface="Times New Roman" panose="02020603050405020304" pitchFamily="18" charset="0"/>
                    <a:cs typeface="Times New Roman" panose="02020603050405020304" pitchFamily="18" charset="0"/>
                  </a:rPr>
                  <a:t>沿斜面向上滑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b="1">
                    <a:latin typeface="Times New Roman" panose="02020603050405020304" pitchFamily="18" charset="0"/>
                    <a:cs typeface="Times New Roman" panose="02020603050405020304" pitchFamily="18" charset="0"/>
                  </a:rPr>
                  <a:t>沿斜面下滑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将上滑过程分为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个</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根据匀变速直线运动规律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其位移之比为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则第二个</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内的位移为第一个</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内位移的一半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物体的加速度大小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计时起点物体的速度大小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第二个</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末的速度大小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88784" y="716541"/>
                <a:ext cx="8066692" cy="5671721"/>
              </a:xfrm>
              <a:prstGeom prst="rect">
                <a:avLst/>
              </a:prstGeom>
              <a:blipFill rotWithShape="0">
                <a:blip r:embed="rId2"/>
                <a:stretch>
                  <a:fillRect l="-983" r="-756"/>
                </a:stretch>
              </a:blipFill>
            </p:spPr>
            <p:txBody>
              <a:bodyPr/>
              <a:lstStyle/>
              <a:p>
                <a:r>
                  <a:rPr lang="zh-CN" altLang="en-US">
                    <a:noFill/>
                  </a:rPr>
                  <a:t> </a:t>
                </a:r>
              </a:p>
            </p:txBody>
          </p:sp>
        </mc:Fallback>
      </mc:AlternateContent>
      <p:pic>
        <p:nvPicPr>
          <p:cNvPr id="4" name="image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36095" y="836676"/>
            <a:ext cx="3291840" cy="1250950"/>
          </a:xfrm>
          <a:prstGeom prst="rect">
            <a:avLst/>
          </a:prstGeom>
          <a:solidFill>
            <a:scrgbClr r="0" g="0" b="0">
              <a:alpha val="0"/>
            </a:scrgbClr>
          </a:solidFill>
          <a:ln>
            <a:noFill/>
          </a:ln>
        </p:spPr>
      </p:pic>
    </p:spTree>
    <p:extLst>
      <p:ext uri="{BB962C8B-B14F-4D97-AF65-F5344CB8AC3E}">
        <p14:creationId xmlns:p14="http://schemas.microsoft.com/office/powerpoint/2010/main" val="147806881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735475" y="3091029"/>
            <a:ext cx="554280"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94740" y="1211422"/>
                <a:ext cx="11810444" cy="512464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匀变速直线运动的基本规律及应用</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a:latin typeface="Times New Roman" panose="02020603050405020304" pitchFamily="18" charset="0"/>
                    <a:cs typeface="Times New Roman" panose="02020603050405020304" pitchFamily="18" charset="0"/>
                  </a:rPr>
                  <a:t>江苏卷</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新能源汽车在辅助驾驶系统测试时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感应到前方有障碍物立刻制动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做匀减速直线运动</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内速度由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该过程中加速度大小为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A.2</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C.6</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由速度与时间的关系式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zh-CN" altLang="zh-CN" sz="2600" b="1">
                    <a:latin typeface="Times New Roman" panose="02020603050405020304" pitchFamily="18" charset="0"/>
                    <a:cs typeface="Times New Roman" panose="02020603050405020304" pitchFamily="18" charset="0"/>
                  </a:rPr>
                  <a:t>得匀减速直线运动的</a:t>
                </a:r>
                <a:r>
                  <a:rPr lang="zh-CN" altLang="zh-CN" sz="2600" b="1" smtClean="0">
                    <a:latin typeface="Times New Roman" panose="02020603050405020304" pitchFamily="18" charset="0"/>
                    <a:cs typeface="Times New Roman" panose="02020603050405020304" pitchFamily="18" charset="0"/>
                  </a:rPr>
                  <a:t>加速度</a:t>
                </a:r>
                <a:endParaRPr lang="en-US" altLang="zh-CN" sz="2600" b="1" smtClean="0">
                  <a:latin typeface="Times New Roman" panose="02020603050405020304" pitchFamily="18" charset="0"/>
                  <a:cs typeface="Times New Roman" panose="02020603050405020304" pitchFamily="18" charset="0"/>
                </a:endParaRPr>
              </a:p>
              <a:p>
                <a:pPr marL="355600" indent="-355600">
                  <a:lnSpc>
                    <a:spcPct val="150000"/>
                  </a:lnSpc>
                  <a:spcAft>
                    <a:spcPts val="0"/>
                  </a:spcAft>
                  <a:tabLst>
                    <a:tab pos="3870960" algn="l"/>
                  </a:tabLst>
                </a:pPr>
                <a:r>
                  <a:rPr lang="en-US" altLang="zh-CN" sz="2600" b="1" i="1">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即加速度大小为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94740" y="1211422"/>
                <a:ext cx="11810444" cy="5124648"/>
              </a:xfrm>
              <a:prstGeom prst="rect">
                <a:avLst/>
              </a:prstGeom>
              <a:blipFill rotWithShape="0">
                <a:blip r:embed="rId2"/>
                <a:stretch>
                  <a:fillRect l="-67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blinds(horizontal)">
                                      <p:cBhvr>
                                        <p:cTn id="12" dur="500"/>
                                        <p:tgtEl>
                                          <p:spTgt spid="6">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animEffect transition="in" filter="blinds(horizontal)">
                                      <p:cBhvr>
                                        <p:cTn id="1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531343" y="2564892"/>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94740" y="629665"/>
                <a:ext cx="11810444" cy="5552073"/>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2.(2025·</a:t>
                </a:r>
                <a:r>
                  <a:rPr lang="zh-CN" altLang="zh-CN" sz="2600" b="1">
                    <a:latin typeface="Times New Roman" panose="02020603050405020304" pitchFamily="18" charset="0"/>
                    <a:cs typeface="Times New Roman" panose="02020603050405020304" pitchFamily="18" charset="0"/>
                  </a:rPr>
                  <a:t>山东济宁模拟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)AEB(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自动紧急制动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功能可使汽车实现自动刹车</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某汽车与正前方障碍物距离为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AEB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功能立即启动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之后做匀减速直线运动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加速度大小为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经过时间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正好在距离障碍物</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处停下</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则汽车的刹车时间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A.1</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	B.2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	</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	D.</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逆向分析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汽车做初速度为零、加速度为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的匀加速直线运动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解得汽车的刹车时间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94740" y="629665"/>
                <a:ext cx="11810444" cy="5552073"/>
              </a:xfrm>
              <a:prstGeom prst="rect">
                <a:avLst/>
              </a:prstGeom>
              <a:blipFill rotWithShape="0">
                <a:blip r:embed="rId2"/>
                <a:stretch>
                  <a:fillRect l="-67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blinds(horizontal)">
                                      <p:cBhvr>
                                        <p:cTn id="1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4033130" y="2564892"/>
            <a:ext cx="981941"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广东金太阳联考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一辆汽车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在平直公路上行驶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汽车自</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点开始匀减速滑行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先后经过电线杆</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两处的电线杆间的距离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=27</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汽车经过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点时的速度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以及从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所用的时间均为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4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3321304"/>
            <a:ext cx="5175250" cy="539750"/>
          </a:xfrm>
          <a:prstGeom prst="rect">
            <a:avLst/>
          </a:prstGeom>
          <a:solidFill>
            <a:scrgbClr r="0" g="0" b="0">
              <a:alpha val="0"/>
            </a:scrgbClr>
          </a:solidFill>
          <a:ln>
            <a:noFill/>
          </a:ln>
        </p:spPr>
      </p:pic>
      <p:sp>
        <p:nvSpPr>
          <p:cNvPr id="5" name="矩形 4"/>
          <p:cNvSpPr/>
          <p:nvPr/>
        </p:nvSpPr>
        <p:spPr>
          <a:xfrm>
            <a:off x="247140" y="3861054"/>
            <a:ext cx="11810444"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汽车滑行过程中的加速度大小为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汽车滑行过程中的加速度大小为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汽车停止时到电线杆</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汽车停止时到电线杆</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1700635"/>
                <a:ext cx="11658044" cy="299509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根据匀变速运动规律可知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OP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OQ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依题意有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OQ</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OP</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设汽车到达电线杆</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时的速度为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根据匀变速直线运动速度与时间的关系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根据匀变速运动规律可知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1700635"/>
                <a:ext cx="11658044" cy="2995091"/>
              </a:xfrm>
              <a:prstGeom prst="rect">
                <a:avLst/>
              </a:prstGeom>
              <a:blipFill rotWithShape="0">
                <a:blip r:embed="rId2"/>
                <a:stretch>
                  <a:fillRect l="-680" b="-3666"/>
                </a:stretch>
              </a:blipFill>
            </p:spPr>
            <p:txBody>
              <a:bodyPr/>
              <a:lstStyle/>
              <a:p>
                <a:r>
                  <a:rPr lang="zh-CN" altLang="en-US">
                    <a:noFill/>
                  </a:rPr>
                  <a:t> </a:t>
                </a:r>
              </a:p>
            </p:txBody>
          </p:sp>
        </mc:Fallback>
      </mc:AlternateContent>
      <p:pic>
        <p:nvPicPr>
          <p:cNvPr id="3" name="image4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28307" y="836676"/>
            <a:ext cx="5175250" cy="5397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6836252" y="2604383"/>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365552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匀变速直线运动的推论及应用</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4.(2025·</a:t>
            </a:r>
            <a:r>
              <a:rPr lang="zh-CN" altLang="zh-CN" sz="2600" b="1">
                <a:latin typeface="Times New Roman" panose="02020603050405020304" pitchFamily="18" charset="0"/>
                <a:cs typeface="Times New Roman" panose="02020603050405020304" pitchFamily="18" charset="0"/>
              </a:rPr>
              <a:t>广西卷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某乘客乘坐的动车进站时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动车速度从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减小为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此过程可视为匀减速直线运动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期间该乘客的脉搏跳动了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次</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已知他的脉搏跳动每分钟约为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则此过程动车行驶距离约为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A.216</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	B.350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C.600</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	D.700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7140" y="653489"/>
            <a:ext cx="116580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3" name="image4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266" y="1700784"/>
            <a:ext cx="6913880" cy="25222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3286855" y="1944107"/>
            <a:ext cx="737747"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859396"/>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如图所示为某小球做匀变速直线运动的频闪照片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相邻像之间的时间间隔为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小球之间的距离为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小球之间的距离为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4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2079" y="2780919"/>
            <a:ext cx="4326255" cy="991870"/>
          </a:xfrm>
          <a:prstGeom prst="rect">
            <a:avLst/>
          </a:prstGeom>
          <a:solidFill>
            <a:scrgbClr r="0" g="0" b="0">
              <a:alpha val="0"/>
            </a:scrgbClr>
          </a:solidFill>
          <a:ln>
            <a:noFill/>
          </a:ln>
        </p:spPr>
      </p:pic>
      <p:sp>
        <p:nvSpPr>
          <p:cNvPr id="5" name="矩形 4"/>
          <p:cNvSpPr/>
          <p:nvPr/>
        </p:nvSpPr>
        <p:spPr>
          <a:xfrm>
            <a:off x="247140" y="3888350"/>
            <a:ext cx="11810444"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小球运动的加速度大小为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小球运动的加速度大小为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小球之间的距离为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小球之间的距离为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77051" y="2132838"/>
            <a:ext cx="10598222" cy="185503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根据逐差法</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可得小球运动的加速度大小为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小球之间的距离为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4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2079" y="836676"/>
            <a:ext cx="4326255" cy="99187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815022" y="2564892"/>
            <a:ext cx="1188149" cy="5177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117491" y="629665"/>
            <a:ext cx="11810444" cy="252374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广东云浮月考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一物体自某点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图中未标出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开始做匀减速直线运动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依次经过最后的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四点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最后停在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的间距为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的间距为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且物体通过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段与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段所用的时间均为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2" y="3185677"/>
            <a:ext cx="4926965" cy="539750"/>
          </a:xfrm>
          <a:prstGeom prst="rect">
            <a:avLst/>
          </a:prstGeom>
          <a:solidFill>
            <a:scrgbClr r="0" g="0" b="0">
              <a:alpha val="0"/>
            </a:scrgbClr>
          </a:solidFill>
          <a:ln>
            <a:noFill/>
          </a:ln>
        </p:spPr>
      </p:pic>
      <p:sp>
        <p:nvSpPr>
          <p:cNvPr id="5" name="矩形 4"/>
          <p:cNvSpPr/>
          <p:nvPr/>
        </p:nvSpPr>
        <p:spPr>
          <a:xfrm>
            <a:off x="269891" y="3777791"/>
            <a:ext cx="11810444" cy="24595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间的距离为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1484608"/>
                <a:ext cx="11658044" cy="348573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𝑩𝑪</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𝑨𝑩</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𝑨𝑪</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m/s=4.5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点的速度为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间的距离为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CD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m=0.375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1484608"/>
                <a:ext cx="11658044" cy="3485738"/>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3" name="image4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2" y="728980"/>
            <a:ext cx="4926965" cy="5397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6119931" y="1052703"/>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9" name="矩形 8"/>
              <p:cNvSpPr/>
              <p:nvPr/>
            </p:nvSpPr>
            <p:spPr>
              <a:xfrm>
                <a:off x="94740" y="684257"/>
                <a:ext cx="11810444" cy="5227304"/>
              </a:xfrm>
              <a:prstGeom prst="rect">
                <a:avLst/>
              </a:prstGeom>
            </p:spPr>
            <p:txBody>
              <a:bodyPr wrap="square" lIns="121898" tIns="60948" rIns="121898" bIns="60948">
                <a:spAutoFit/>
              </a:bodyPr>
              <a:lstStyle/>
              <a:p>
                <a:pPr marL="355600" indent="-355600">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7.(2026·</a:t>
                </a:r>
                <a:r>
                  <a:rPr lang="zh-CN" altLang="zh-CN" sz="2600" b="1">
                    <a:latin typeface="Times New Roman" panose="02020603050405020304" pitchFamily="18" charset="0"/>
                    <a:cs typeface="Times New Roman" panose="02020603050405020304" pitchFamily="18" charset="0"/>
                  </a:rPr>
                  <a:t>广东汕头月考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一质点做匀加速直线运动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内的位移是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内的位移是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则以下说法正确的是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2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内的位移是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1.75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marL="355600" indent="-355600">
                  <a:lnSpc>
                    <a:spcPct val="12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质点的加速度是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marL="355600" indent="-355600">
                  <a:lnSpc>
                    <a:spcPct val="12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末的瞬时速度是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marL="355600" indent="-355600">
                  <a:lnSpc>
                    <a:spcPct val="12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末的瞬时速度为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2.75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marL="355600" indent="-355600">
                  <a:lnSpc>
                    <a:spcPct val="120000"/>
                  </a:lnSpc>
                  <a:spcAft>
                    <a:spcPts val="0"/>
                  </a:spcAft>
                  <a:tabLst>
                    <a:tab pos="3870960" algn="l"/>
                  </a:tabLst>
                </a:pPr>
                <a:r>
                  <a:rPr lang="en-US"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则质点在第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质点的加速度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末的瞬时速度是</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𝟐𝟒</m:t>
                        </m:r>
                      </m:sub>
                    </m:sSub>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末的瞬时速度为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=2.75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94740" y="684257"/>
                <a:ext cx="11810444" cy="5227304"/>
              </a:xfrm>
              <a:prstGeom prst="rect">
                <a:avLst/>
              </a:prstGeom>
              <a:blipFill rotWithShape="0">
                <a:blip r:embed="rId2"/>
                <a:stretch>
                  <a:fillRect l="-671" t="-350" b="-163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xEl>
                                              <p:pRg st="5" end="5"/>
                                            </p:txEl>
                                          </p:spTgt>
                                        </p:tgtEl>
                                        <p:attrNameLst>
                                          <p:attrName>style.visibility</p:attrName>
                                        </p:attrNameLst>
                                      </p:cBhvr>
                                      <p:to>
                                        <p:strVal val="visible"/>
                                      </p:to>
                                    </p:set>
                                    <p:animEffect transition="in" filter="blinds(horizontal)">
                                      <p:cBhvr>
                                        <p:cTn id="12"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4514777" y="3632267"/>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9" name="矩形 8"/>
              <p:cNvSpPr/>
              <p:nvPr/>
            </p:nvSpPr>
            <p:spPr>
              <a:xfrm>
                <a:off x="262477" y="629665"/>
                <a:ext cx="9760697" cy="3644691"/>
              </a:xfrm>
              <a:prstGeom prst="rect">
                <a:avLst/>
              </a:prstGeom>
            </p:spPr>
            <p:txBody>
              <a:bodyPr wrap="square" lIns="121898" tIns="60948" rIns="121898" bIns="60948">
                <a:spAutoFit/>
              </a:bodyPr>
              <a:lstStyle/>
              <a:p>
                <a:pPr marL="355600" indent="-355600">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8.(2026·</a:t>
                </a:r>
                <a:r>
                  <a:rPr lang="zh-CN" altLang="zh-CN" sz="2600" b="1">
                    <a:latin typeface="Times New Roman" panose="02020603050405020304" pitchFamily="18" charset="0"/>
                    <a:cs typeface="Times New Roman" panose="02020603050405020304" pitchFamily="18" charset="0"/>
                  </a:rPr>
                  <a:t>江苏如皋中学段考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蹦极是一项刺激的户外休闲活动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可以使蹦极者在空中体验几秒钟的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自由落体</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蹦极者站在高塔顶端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将一端固定的弹性长绳绑在踝关节处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然后双臂伸开</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双腿并拢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头朝下跳离高塔</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设弹性绳的原长为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蹦极者下落第一个</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时速度的增加量为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下落第五个</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时速度的增加量为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把蹦极者视为质点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认为蹦极者离开塔顶时的速度为零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满足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262477" y="629665"/>
                <a:ext cx="9760697" cy="3644691"/>
              </a:xfrm>
              <a:prstGeom prst="rect">
                <a:avLst/>
              </a:prstGeom>
              <a:blipFill rotWithShape="0">
                <a:blip r:embed="rId2"/>
                <a:stretch>
                  <a:fillRect l="-812" t="-1171" r="-1624"/>
                </a:stretch>
              </a:blipFill>
            </p:spPr>
            <p:txBody>
              <a:bodyPr/>
              <a:lstStyle/>
              <a:p>
                <a:r>
                  <a:rPr lang="zh-CN" altLang="en-US">
                    <a:noFill/>
                  </a:rPr>
                  <a:t> </a:t>
                </a:r>
              </a:p>
            </p:txBody>
          </p:sp>
        </mc:Fallback>
      </mc:AlternateContent>
      <p:pic>
        <p:nvPicPr>
          <p:cNvPr id="4" name="image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22935" y="1052703"/>
            <a:ext cx="1905000" cy="27813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14877" y="4101720"/>
                <a:ext cx="9760697" cy="191960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A.1&lt;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&lt;2	B.2&lt;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&lt;3</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C.3&lt;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&lt;4	D.4&lt;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&lt;5</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14877" y="4101720"/>
                <a:ext cx="9760697" cy="1919604"/>
              </a:xfrm>
              <a:prstGeom prst="rect">
                <a:avLst/>
              </a:prstGeom>
              <a:blipFill rotWithShape="0">
                <a:blip r:embed="rId4"/>
                <a:stretch>
                  <a:fillRect l="-81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694531" y="836527"/>
                <a:ext cx="8758861" cy="4018896"/>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蹦极者下落高度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a:latin typeface="Times New Roman" panose="02020603050405020304" pitchFamily="18" charset="0"/>
                    <a:cs typeface="Times New Roman" panose="02020603050405020304" pitchFamily="18" charset="0"/>
                  </a:rPr>
                  <a:t>的过程为初速度为零的匀加速直线运动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通过连续相等位移的时间之比为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设蹦极者下落第一个</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zh-CN" altLang="zh-CN" sz="2600" b="1">
                    <a:latin typeface="Times New Roman" panose="02020603050405020304" pitchFamily="18" charset="0"/>
                    <a:cs typeface="Times New Roman" panose="02020603050405020304" pitchFamily="18" charset="0"/>
                  </a:rPr>
                  <a:t>所用时间为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下落第五个</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zh-CN" altLang="zh-CN" sz="2600" b="1">
                    <a:latin typeface="Times New Roman" panose="02020603050405020304" pitchFamily="18" charset="0"/>
                    <a:cs typeface="Times New Roman" panose="02020603050405020304" pitchFamily="18" charset="0"/>
                  </a:rPr>
                  <a:t>所用时间为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rad>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4&lt;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4&lt;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694531" y="836527"/>
                <a:ext cx="8758861" cy="4018896"/>
              </a:xfrm>
              <a:prstGeom prst="rect">
                <a:avLst/>
              </a:prstGeom>
              <a:blipFill rotWithShape="0">
                <a:blip r:embed="rId2"/>
                <a:stretch>
                  <a:fillRect l="-905" r="-696"/>
                </a:stretch>
              </a:blipFill>
            </p:spPr>
            <p:txBody>
              <a:bodyPr/>
              <a:lstStyle/>
              <a:p>
                <a:r>
                  <a:rPr lang="zh-CN" altLang="en-US">
                    <a:noFill/>
                  </a:rPr>
                  <a:t> </a:t>
                </a:r>
              </a:p>
            </p:txBody>
          </p:sp>
        </mc:Fallback>
      </mc:AlternateContent>
      <p:pic>
        <p:nvPicPr>
          <p:cNvPr id="3" name="image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22935" y="836676"/>
            <a:ext cx="1905000" cy="27813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p:cNvSpPr txBox="1"/>
          <p:nvPr/>
        </p:nvSpPr>
        <p:spPr>
          <a:xfrm>
            <a:off x="2422747" y="3118325"/>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10" name="矩形 9"/>
          <p:cNvSpPr/>
          <p:nvPr/>
        </p:nvSpPr>
        <p:spPr>
          <a:xfrm>
            <a:off x="94740" y="629665"/>
            <a:ext cx="11810444" cy="5456021"/>
          </a:xfrm>
          <a:prstGeom prst="rect">
            <a:avLst/>
          </a:prstGeom>
        </p:spPr>
        <p:txBody>
          <a:bodyPr wrap="square" lIns="121898" tIns="60948" rIns="121898" bIns="60948">
            <a:spAutoFit/>
          </a:bodyPr>
          <a:lstStyle/>
          <a:p>
            <a:pPr marL="355600" indent="-355600" algn="ct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级</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综合提升练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9.(2026·</a:t>
            </a:r>
            <a:r>
              <a:rPr lang="zh-CN" altLang="zh-CN" sz="2600" b="1">
                <a:latin typeface="Times New Roman" panose="02020603050405020304" pitchFamily="18" charset="0"/>
                <a:cs typeface="Times New Roman" panose="02020603050405020304" pitchFamily="18" charset="0"/>
              </a:rPr>
              <a:t>云南昆明模拟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考驾照需要进行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定点停车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的考核</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路旁有一标志杆</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在车以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的速度匀速行驶的过程中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当车头与标志杆的距离为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学员刹车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车立即做匀减速直线运动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车头恰好停在标志杆处</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则汽车从刹车到停下的过程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运动时间为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平均速度大小为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车头距标志杆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车的速度大小为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7140" y="653489"/>
            <a:ext cx="116580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3" name="image4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266" y="1620520"/>
            <a:ext cx="6913880" cy="39687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6784231" y="2604383"/>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117491" y="629665"/>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10.(2026·</a:t>
            </a:r>
            <a:r>
              <a:rPr lang="zh-CN" altLang="zh-CN" sz="2600" b="1">
                <a:latin typeface="Times New Roman" panose="02020603050405020304" pitchFamily="18" charset="0"/>
                <a:cs typeface="Times New Roman" panose="02020603050405020304" pitchFamily="18" charset="0"/>
              </a:rPr>
              <a:t>广东中山一中月考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学校组织高中生进行体能测试</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其中有一项是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米跑</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假设某同学在测试中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点由静止开始做匀加速直线运动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通过连续四段相等的位移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已知他通过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处时的瞬时速度大小为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段的时间为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可将该同学视为质点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4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85653" y="3321304"/>
            <a:ext cx="4326255" cy="5397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535950" y="3212973"/>
                <a:ext cx="6666687" cy="2964634"/>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该同学通过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段的时间为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该同学通过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处时的速度大小为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该同学通过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CE</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段和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段所用时间之比为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该同学通过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处时的瞬时速度等于通过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AE</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段的平均速度</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535950" y="3212973"/>
                <a:ext cx="6666687" cy="2964634"/>
              </a:xfrm>
              <a:prstGeom prst="rect">
                <a:avLst/>
              </a:prstGeom>
              <a:blipFill rotWithShape="0">
                <a:blip r:embed="rId3"/>
                <a:stretch>
                  <a:fillRect l="-1188" b="-370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1700635"/>
                <a:ext cx="11658044" cy="3961381"/>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由题意知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该同学做初速度为零的匀加速直线运动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则该同学通过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处时的速度大小为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根据初速度为零的匀加速直线运动的推论可知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该同学通过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DE</a:t>
                </a:r>
                <a:r>
                  <a:rPr lang="zh-CN" altLang="zh-CN" sz="2600" b="1">
                    <a:latin typeface="Times New Roman" panose="02020603050405020304" pitchFamily="18" charset="0"/>
                    <a:cs typeface="Times New Roman" panose="02020603050405020304" pitchFamily="18" charset="0"/>
                  </a:rPr>
                  <a:t>段所用时间之比为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则该同学通过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CE</a:t>
                </a:r>
                <a:r>
                  <a:rPr lang="zh-CN" altLang="zh-CN" sz="2600" b="1">
                    <a:latin typeface="Times New Roman" panose="02020603050405020304" pitchFamily="18" charset="0"/>
                    <a:cs typeface="Times New Roman" panose="02020603050405020304" pitchFamily="18" charset="0"/>
                  </a:rPr>
                  <a:t>段和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b="1">
                    <a:latin typeface="Times New Roman" panose="02020603050405020304" pitchFamily="18" charset="0"/>
                    <a:cs typeface="Times New Roman" panose="02020603050405020304" pitchFamily="18" charset="0"/>
                  </a:rPr>
                  <a:t>段所用时间之比为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由分析可知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AE</a:t>
                </a:r>
                <a:r>
                  <a:rPr lang="zh-CN" altLang="zh-CN" sz="2600" b="1">
                    <a:latin typeface="Times New Roman" panose="02020603050405020304" pitchFamily="18" charset="0"/>
                    <a:cs typeface="Times New Roman" panose="02020603050405020304" pitchFamily="18" charset="0"/>
                  </a:rPr>
                  <a:t>的中间时刻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可知该同学通过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处时的瞬时速度等于通过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AE</a:t>
                </a:r>
                <a:r>
                  <a:rPr lang="zh-CN" altLang="zh-CN" sz="2600" b="1">
                    <a:latin typeface="Times New Roman" panose="02020603050405020304" pitchFamily="18" charset="0"/>
                    <a:cs typeface="Times New Roman" panose="02020603050405020304" pitchFamily="18" charset="0"/>
                  </a:rPr>
                  <a:t>段的平均速度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因为该同学做匀加速运动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处时的瞬时速度大于通过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AE</a:t>
                </a:r>
                <a:r>
                  <a:rPr lang="zh-CN" altLang="zh-CN" sz="2600" b="1">
                    <a:latin typeface="Times New Roman" panose="02020603050405020304" pitchFamily="18" charset="0"/>
                    <a:cs typeface="Times New Roman" panose="02020603050405020304" pitchFamily="18" charset="0"/>
                  </a:rPr>
                  <a:t>段的平均速度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1700635"/>
                <a:ext cx="11658044" cy="3961381"/>
              </a:xfrm>
              <a:prstGeom prst="rect">
                <a:avLst/>
              </a:prstGeom>
              <a:blipFill rotWithShape="0">
                <a:blip r:embed="rId2"/>
                <a:stretch>
                  <a:fillRect l="-680" t="-462" r="-680" b="-2462"/>
                </a:stretch>
              </a:blipFill>
            </p:spPr>
            <p:txBody>
              <a:bodyPr/>
              <a:lstStyle/>
              <a:p>
                <a:r>
                  <a:rPr lang="zh-CN" altLang="en-US">
                    <a:noFill/>
                  </a:rPr>
                  <a:t> </a:t>
                </a:r>
              </a:p>
            </p:txBody>
          </p:sp>
        </mc:Fallback>
      </mc:AlternateContent>
      <p:pic>
        <p:nvPicPr>
          <p:cNvPr id="4" name="image4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45248" y="836676"/>
            <a:ext cx="4326255" cy="5397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4740" y="629665"/>
            <a:ext cx="11810444" cy="1923579"/>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dirty="0">
                <a:latin typeface="Times New Roman" panose="02020603050405020304" pitchFamily="18" charset="0"/>
                <a:cs typeface="Times New Roman" panose="02020603050405020304" pitchFamily="18" charset="0"/>
              </a:rPr>
              <a:t>广西卷</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轮滑训练场沿直线等间距地摆放着若干个定位锥筒</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锥筒间距</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=0.9</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某同学穿着轮滑鞋向右匀减速滑行</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现测出他从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号锥筒运动到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号锥筒用时</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号锥筒运动到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号锥筒用时</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求该同学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5" name="image5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9776" y="2996946"/>
            <a:ext cx="5610860" cy="1250950"/>
          </a:xfrm>
          <a:prstGeom prst="rect">
            <a:avLst/>
          </a:prstGeom>
          <a:solidFill>
            <a:scrgbClr r="0" g="0" b="0">
              <a:alpha val="0"/>
            </a:scrgbClr>
          </a:solidFill>
          <a:ln>
            <a:noFill/>
          </a:ln>
        </p:spPr>
      </p:pic>
      <p:sp>
        <p:nvSpPr>
          <p:cNvPr id="6" name="矩形 5"/>
          <p:cNvSpPr/>
          <p:nvPr/>
        </p:nvSpPr>
        <p:spPr>
          <a:xfrm>
            <a:off x="247140" y="4319153"/>
            <a:ext cx="11810444" cy="125923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滑行的加速度大小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最远能经过几号锥筒</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1916811"/>
                <a:ext cx="11658044" cy="426646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(2)4</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根据匀变速直线运动的推论某段时间内的平均速度等于中间时刻的瞬时速度可知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间中间时刻的速度为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间中间时刻的速度为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故可得加速度大小为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1916811"/>
                <a:ext cx="11658044" cy="4266465"/>
              </a:xfrm>
              <a:prstGeom prst="rect">
                <a:avLst/>
              </a:prstGeom>
              <a:blipFill rotWithShape="0">
                <a:blip r:embed="rId2"/>
                <a:stretch>
                  <a:fillRect l="-680" r="-157"/>
                </a:stretch>
              </a:blipFill>
            </p:spPr>
            <p:txBody>
              <a:bodyPr/>
              <a:lstStyle/>
              <a:p>
                <a:r>
                  <a:rPr lang="zh-CN" altLang="en-US">
                    <a:noFill/>
                  </a:rPr>
                  <a:t> </a:t>
                </a:r>
              </a:p>
            </p:txBody>
          </p:sp>
        </mc:Fallback>
      </mc:AlternateContent>
      <p:pic>
        <p:nvPicPr>
          <p:cNvPr id="3" name="image5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9776" y="665861"/>
            <a:ext cx="5610860" cy="12509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854801" y="1494306"/>
            <a:ext cx="877135"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加速度</a:t>
            </a:r>
            <a:endParaRPr lang="zh-CN" altLang="en-US" dirty="0">
              <a:solidFill>
                <a:srgbClr val="C00000"/>
              </a:solidFill>
              <a:latin typeface="微软雅黑" pitchFamily="34" charset="-122"/>
              <a:ea typeface="微软雅黑" pitchFamily="34" charset="-122"/>
            </a:endParaRPr>
          </a:p>
        </p:txBody>
      </p:sp>
      <p:sp>
        <p:nvSpPr>
          <p:cNvPr id="3" name="矩形 2"/>
          <p:cNvSpPr/>
          <p:nvPr/>
        </p:nvSpPr>
        <p:spPr>
          <a:xfrm>
            <a:off x="121606" y="658227"/>
            <a:ext cx="9721215" cy="721796"/>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匀变速直线运动</a:t>
            </a:r>
            <a:endParaRPr lang="zh-CN" altLang="zh-CN" sz="1000">
              <a:latin typeface="Calibri" panose="020F0502020204030204" pitchFamily="34" charset="0"/>
              <a:cs typeface="Times New Roman" panose="02020603050405020304" pitchFamily="18" charset="0"/>
            </a:endParaRPr>
          </a:p>
        </p:txBody>
      </p:sp>
      <p:pic>
        <p:nvPicPr>
          <p:cNvPr id="4" name="图片 3"/>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10558" y="1383061"/>
            <a:ext cx="7171843" cy="5286344"/>
          </a:xfrm>
          <a:prstGeom prst="rect">
            <a:avLst/>
          </a:prstGeom>
        </p:spPr>
      </p:pic>
      <p:sp>
        <p:nvSpPr>
          <p:cNvPr id="5" name="矩形 4"/>
          <p:cNvSpPr/>
          <p:nvPr/>
        </p:nvSpPr>
        <p:spPr>
          <a:xfrm>
            <a:off x="5880957" y="1916811"/>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相同</a:t>
            </a:r>
            <a:endParaRPr lang="zh-CN" altLang="en-US" dirty="0">
              <a:solidFill>
                <a:srgbClr val="C00000"/>
              </a:solidFill>
              <a:latin typeface="微软雅黑" pitchFamily="34" charset="-122"/>
              <a:ea typeface="微软雅黑" pitchFamily="34" charset="-122"/>
            </a:endParaRPr>
          </a:p>
        </p:txBody>
      </p:sp>
      <p:sp>
        <p:nvSpPr>
          <p:cNvPr id="7" name="矩形 6"/>
          <p:cNvSpPr/>
          <p:nvPr/>
        </p:nvSpPr>
        <p:spPr>
          <a:xfrm>
            <a:off x="5825990" y="2436655"/>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相反</a:t>
            </a:r>
            <a:endParaRPr lang="zh-CN" altLang="en-US" dirty="0">
              <a:solidFill>
                <a:srgbClr val="C00000"/>
              </a:solidFill>
              <a:latin typeface="微软雅黑" pitchFamily="34" charset="-122"/>
              <a:ea typeface="微软雅黑" pitchFamily="34" charset="-122"/>
            </a:endParaRPr>
          </a:p>
        </p:txBody>
      </p:sp>
      <p:sp>
        <p:nvSpPr>
          <p:cNvPr id="8" name="矩形 7"/>
          <p:cNvSpPr/>
          <p:nvPr/>
        </p:nvSpPr>
        <p:spPr>
          <a:xfrm>
            <a:off x="4366990" y="2996946"/>
            <a:ext cx="673554" cy="369316"/>
          </a:xfrm>
          <a:prstGeom prst="rect">
            <a:avLst/>
          </a:prstGeom>
        </p:spPr>
        <p:txBody>
          <a:bodyPr wrap="none" lIns="91426" tIns="45712" rIns="91426" bIns="45712">
            <a:spAutoFit/>
          </a:bodyPr>
          <a:lstStyle/>
          <a:p>
            <a:r>
              <a:rPr lang="en-US" altLang="zh-CN" i="1">
                <a:solidFill>
                  <a:srgbClr val="C00000"/>
                </a:solidFill>
                <a:latin typeface="Times New Roman" panose="02020603050405020304" pitchFamily="18" charset="0"/>
                <a:ea typeface="微软雅黑" panose="020B0503020204020204" pitchFamily="34" charset="-122"/>
              </a:rPr>
              <a:t>v</a:t>
            </a:r>
            <a:r>
              <a:rPr lang="en-US" altLang="zh-CN" baseline="-25000">
                <a:solidFill>
                  <a:srgbClr val="C00000"/>
                </a:solidFill>
                <a:latin typeface="Times New Roman" panose="02020603050405020304" pitchFamily="18" charset="0"/>
                <a:ea typeface="微软雅黑" panose="020B0503020204020204" pitchFamily="34" charset="-122"/>
              </a:rPr>
              <a:t>0</a:t>
            </a:r>
            <a:r>
              <a:rPr lang="en-US" altLang="zh-CN">
                <a:solidFill>
                  <a:srgbClr val="C00000"/>
                </a:solidFill>
                <a:latin typeface="Times New Roman" panose="02020603050405020304" pitchFamily="18" charset="0"/>
                <a:ea typeface="微软雅黑" panose="020B0503020204020204" pitchFamily="34" charset="-122"/>
              </a:rPr>
              <a:t>+</a:t>
            </a:r>
            <a:r>
              <a:rPr lang="en-US" altLang="zh-CN" i="1">
                <a:solidFill>
                  <a:srgbClr val="C00000"/>
                </a:solidFill>
                <a:latin typeface="Times New Roman" panose="02020603050405020304" pitchFamily="18" charset="0"/>
                <a:ea typeface="微软雅黑" panose="020B0503020204020204" pitchFamily="34" charset="-122"/>
              </a:rPr>
              <a:t>at</a:t>
            </a:r>
            <a:endParaRPr lang="zh-CN" altLang="en-US" dirty="0">
              <a:solidFill>
                <a:srgbClr val="C00000"/>
              </a:solidFill>
              <a:latin typeface="微软雅黑" pitchFamily="34" charset="-122"/>
              <a:ea typeface="微软雅黑" pitchFamily="34" charset="-122"/>
            </a:endParaRPr>
          </a:p>
        </p:txBody>
      </p:sp>
      <mc:AlternateContent xmlns:mc="http://schemas.openxmlformats.org/markup-compatibility/2006" xmlns:a14="http://schemas.microsoft.com/office/drawing/2010/main">
        <mc:Choice Requires="a14">
          <p:sp>
            <p:nvSpPr>
              <p:cNvPr id="9" name="矩形 8"/>
              <p:cNvSpPr/>
              <p:nvPr/>
            </p:nvSpPr>
            <p:spPr>
              <a:xfrm>
                <a:off x="4163489" y="3429000"/>
                <a:ext cx="912401" cy="483450"/>
              </a:xfrm>
              <a:prstGeom prst="rect">
                <a:avLst/>
              </a:prstGeom>
            </p:spPr>
            <p:txBody>
              <a:bodyPr wrap="none" lIns="91426" tIns="45712" rIns="91426" bIns="45712">
                <a:spAutoFit/>
              </a:bodyPr>
              <a:lstStyle/>
              <a:p>
                <a:r>
                  <a:rPr lang="en-US" altLang="zh-CN" i="1">
                    <a:solidFill>
                      <a:srgbClr val="C00000"/>
                    </a:solidFill>
                    <a:latin typeface="Times New Roman" panose="02020603050405020304" pitchFamily="18" charset="0"/>
                    <a:ea typeface="微软雅黑" panose="020B0503020204020204" pitchFamily="34" charset="-122"/>
                  </a:rPr>
                  <a:t>v</a:t>
                </a:r>
                <a:r>
                  <a:rPr lang="en-US" altLang="zh-CN" baseline="-25000">
                    <a:solidFill>
                      <a:srgbClr val="C00000"/>
                    </a:solidFill>
                    <a:effectLst/>
                    <a:latin typeface="Times New Roman" panose="02020603050405020304" pitchFamily="18" charset="0"/>
                    <a:ea typeface="微软雅黑" panose="020B0503020204020204" pitchFamily="34" charset="-122"/>
                  </a:rPr>
                  <a:t>0</a:t>
                </a:r>
                <a:r>
                  <a:rPr lang="en-US" altLang="zh-CN" i="1">
                    <a:solidFill>
                      <a:srgbClr val="C00000"/>
                    </a:solidFill>
                    <a:effectLst/>
                    <a:latin typeface="Times New Roman" panose="02020603050405020304" pitchFamily="18" charset="0"/>
                    <a:ea typeface="微软雅黑" panose="020B0503020204020204" pitchFamily="34" charset="-122"/>
                  </a:rPr>
                  <a:t>t</a:t>
                </a:r>
                <a:r>
                  <a:rPr lang="en-US" altLang="zh-CN">
                    <a:solidFill>
                      <a:srgbClr val="C00000"/>
                    </a:solidFill>
                    <a:effectLst/>
                    <a:latin typeface="Times New Roman" panose="02020603050405020304" pitchFamily="18" charset="0"/>
                    <a:ea typeface="微软雅黑" panose="020B0503020204020204" pitchFamily="34" charset="-122"/>
                  </a:rPr>
                  <a:t>+</a:t>
                </a:r>
                <a14:m>
                  <m:oMath xmlns:m="http://schemas.openxmlformats.org/officeDocument/2006/math">
                    <m:f>
                      <m:fPr>
                        <m:ctrlPr>
                          <a:rPr lang="zh-CN" altLang="zh-CN" i="1">
                            <a:solidFill>
                              <a:srgbClr val="C00000"/>
                            </a:solidFill>
                            <a:effectLst/>
                            <a:latin typeface="Cambria Math" panose="02040503050406030204" pitchFamily="18" charset="0"/>
                            <a:ea typeface="Cambria Math" panose="02040503050406030204" pitchFamily="18" charset="0"/>
                          </a:rPr>
                        </m:ctrlPr>
                      </m:fPr>
                      <m:num>
                        <m:r>
                          <a:rPr lang="en-US" altLang="zh-CN">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1</m:t>
                        </m:r>
                      </m:num>
                      <m:den>
                        <m:r>
                          <a:rPr lang="en-US" altLang="zh-CN">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den>
                    </m:f>
                  </m:oMath>
                </a14:m>
                <a:r>
                  <a:rPr lang="en-US" altLang="zh-CN" i="1">
                    <a:solidFill>
                      <a:srgbClr val="C00000"/>
                    </a:solidFill>
                    <a:effectLst/>
                    <a:latin typeface="Times New Roman" panose="02020603050405020304" pitchFamily="18" charset="0"/>
                    <a:ea typeface="微软雅黑" panose="020B0503020204020204" pitchFamily="34" charset="-122"/>
                  </a:rPr>
                  <a:t>at</a:t>
                </a:r>
                <a:r>
                  <a:rPr lang="en-US" altLang="zh-CN" baseline="30000">
                    <a:solidFill>
                      <a:srgbClr val="C00000"/>
                    </a:solidFill>
                    <a:effectLst/>
                    <a:latin typeface="Times New Roman" panose="02020603050405020304" pitchFamily="18" charset="0"/>
                    <a:ea typeface="微软雅黑" panose="020B0503020204020204" pitchFamily="34" charset="-122"/>
                  </a:rPr>
                  <a:t>2</a:t>
                </a:r>
                <a:endParaRPr lang="zh-CN" altLang="en-US" dirty="0">
                  <a:solidFill>
                    <a:srgbClr val="C00000"/>
                  </a:solidFill>
                  <a:latin typeface="微软雅黑" pitchFamily="34" charset="-122"/>
                  <a:ea typeface="微软雅黑" pitchFamily="34" charset="-122"/>
                </a:endParaRPr>
              </a:p>
            </p:txBody>
          </p:sp>
        </mc:Choice>
        <mc:Fallback xmlns="">
          <p:sp>
            <p:nvSpPr>
              <p:cNvPr id="9" name="矩形 8"/>
              <p:cNvSpPr>
                <a:spLocks noRot="1" noChangeAspect="1" noMove="1" noResize="1" noEditPoints="1" noAdjustHandles="1" noChangeArrowheads="1" noChangeShapeType="1" noTextEdit="1"/>
              </p:cNvSpPr>
              <p:nvPr/>
            </p:nvSpPr>
            <p:spPr>
              <a:xfrm>
                <a:off x="4163489" y="3429000"/>
                <a:ext cx="912401" cy="483450"/>
              </a:xfrm>
              <a:prstGeom prst="rect">
                <a:avLst/>
              </a:prstGeom>
              <a:blipFill rotWithShape="0">
                <a:blip r:embed="rId3"/>
                <a:stretch>
                  <a:fillRect l="-6000" b="-6329"/>
                </a:stretch>
              </a:blipFill>
            </p:spPr>
            <p:txBody>
              <a:bodyPr/>
              <a:lstStyle/>
              <a:p>
                <a:r>
                  <a:rPr lang="zh-CN" altLang="en-US">
                    <a:noFill/>
                  </a:rPr>
                  <a:t> </a:t>
                </a:r>
              </a:p>
            </p:txBody>
          </p:sp>
        </mc:Fallback>
      </mc:AlternateContent>
      <p:sp>
        <p:nvSpPr>
          <p:cNvPr id="10" name="矩形 9"/>
          <p:cNvSpPr/>
          <p:nvPr/>
        </p:nvSpPr>
        <p:spPr>
          <a:xfrm>
            <a:off x="5879179" y="3923792"/>
            <a:ext cx="505238" cy="369316"/>
          </a:xfrm>
          <a:prstGeom prst="rect">
            <a:avLst/>
          </a:prstGeom>
        </p:spPr>
        <p:txBody>
          <a:bodyPr wrap="none" lIns="91426" tIns="45712" rIns="91426" bIns="45712">
            <a:spAutoFit/>
          </a:bodyPr>
          <a:lstStyle/>
          <a:p>
            <a:r>
              <a:rPr lang="en-US" altLang="zh-CN">
                <a:solidFill>
                  <a:srgbClr val="C00000"/>
                </a:solidFill>
                <a:latin typeface="Times New Roman" panose="02020603050405020304" pitchFamily="18" charset="0"/>
                <a:ea typeface="微软雅黑" panose="020B0503020204020204" pitchFamily="34" charset="-122"/>
              </a:rPr>
              <a:t>2</a:t>
            </a:r>
            <a:r>
              <a:rPr lang="en-US" altLang="zh-CN" i="1">
                <a:solidFill>
                  <a:srgbClr val="C00000"/>
                </a:solidFill>
                <a:latin typeface="Times New Roman" panose="02020603050405020304" pitchFamily="18" charset="0"/>
                <a:ea typeface="微软雅黑" panose="020B0503020204020204" pitchFamily="34" charset="-122"/>
              </a:rPr>
              <a:t>as</a:t>
            </a:r>
            <a:endParaRPr lang="zh-CN" altLang="en-US" dirty="0">
              <a:solidFill>
                <a:srgbClr val="C00000"/>
              </a:solidFill>
              <a:latin typeface="微软雅黑" pitchFamily="34" charset="-122"/>
              <a:ea typeface="微软雅黑" pitchFamily="34" charset="-122"/>
            </a:endParaRPr>
          </a:p>
        </p:txBody>
      </p:sp>
      <p:sp>
        <p:nvSpPr>
          <p:cNvPr id="11" name="矩形 10"/>
          <p:cNvSpPr/>
          <p:nvPr/>
        </p:nvSpPr>
        <p:spPr>
          <a:xfrm>
            <a:off x="5231098" y="4697133"/>
            <a:ext cx="505238" cy="369316"/>
          </a:xfrm>
          <a:prstGeom prst="rect">
            <a:avLst/>
          </a:prstGeom>
        </p:spPr>
        <p:txBody>
          <a:bodyPr wrap="none" lIns="91426" tIns="45712" rIns="91426" bIns="45712">
            <a:spAutoFit/>
          </a:bodyPr>
          <a:lstStyle/>
          <a:p>
            <a:r>
              <a:rPr lang="en-US" altLang="zh-CN" i="1">
                <a:solidFill>
                  <a:srgbClr val="C00000"/>
                </a:solidFill>
                <a:latin typeface="Times New Roman" panose="02020603050405020304" pitchFamily="18" charset="0"/>
                <a:ea typeface="微软雅黑" panose="020B0503020204020204" pitchFamily="34" charset="-122"/>
              </a:rPr>
              <a:t>aT</a:t>
            </a:r>
            <a:r>
              <a:rPr lang="en-US" altLang="zh-CN" baseline="30000">
                <a:solidFill>
                  <a:srgbClr val="C00000"/>
                </a:solidFill>
                <a:latin typeface="Times New Roman" panose="02020603050405020304" pitchFamily="18" charset="0"/>
                <a:ea typeface="微软雅黑" panose="020B0503020204020204" pitchFamily="34" charset="-122"/>
              </a:rPr>
              <a:t>2</a:t>
            </a:r>
            <a:endParaRPr lang="zh-CN" altLang="en-US" dirty="0">
              <a:solidFill>
                <a:srgbClr val="C00000"/>
              </a:solidFill>
              <a:latin typeface="微软雅黑" pitchFamily="34" charset="-122"/>
              <a:ea typeface="微软雅黑" pitchFamily="34" charset="-122"/>
            </a:endParaRPr>
          </a:p>
        </p:txBody>
      </p:sp>
      <p:sp>
        <p:nvSpPr>
          <p:cNvPr id="12" name="矩形 11"/>
          <p:cNvSpPr/>
          <p:nvPr/>
        </p:nvSpPr>
        <p:spPr>
          <a:xfrm>
            <a:off x="7034470" y="4659555"/>
            <a:ext cx="1018199" cy="369316"/>
          </a:xfrm>
          <a:prstGeom prst="rect">
            <a:avLst/>
          </a:prstGeom>
        </p:spPr>
        <p:txBody>
          <a:bodyPr wrap="none" lIns="91426" tIns="45712" rIns="91426" bIns="45712">
            <a:spAutoFit/>
          </a:bodyPr>
          <a:lstStyle/>
          <a:p>
            <a:r>
              <a:rPr lang="en-US" altLang="zh-CN">
                <a:solidFill>
                  <a:srgbClr val="C00000"/>
                </a:solidFill>
                <a:latin typeface="Times New Roman" panose="02020603050405020304" pitchFamily="18" charset="0"/>
                <a:ea typeface="微软雅黑" panose="020B0503020204020204" pitchFamily="34" charset="-122"/>
              </a:rPr>
              <a:t>(</a:t>
            </a:r>
            <a:r>
              <a:rPr lang="en-US" altLang="zh-CN" i="1">
                <a:solidFill>
                  <a:srgbClr val="C00000"/>
                </a:solidFill>
                <a:latin typeface="Times New Roman" panose="02020603050405020304" pitchFamily="18" charset="0"/>
                <a:ea typeface="微软雅黑" panose="020B0503020204020204" pitchFamily="34" charset="-122"/>
              </a:rPr>
              <a:t>m</a:t>
            </a:r>
            <a:r>
              <a:rPr lang="en-US" altLang="zh-CN">
                <a:solidFill>
                  <a:srgbClr val="C00000"/>
                </a:solidFill>
                <a:latin typeface="Times New Roman" panose="02020603050405020304" pitchFamily="18" charset="0"/>
                <a:ea typeface="微软雅黑" panose="020B0503020204020204" pitchFamily="34" charset="-122"/>
              </a:rPr>
              <a:t>-</a:t>
            </a:r>
            <a:r>
              <a:rPr lang="en-US" altLang="zh-CN" i="1">
                <a:solidFill>
                  <a:srgbClr val="C00000"/>
                </a:solidFill>
                <a:latin typeface="Times New Roman" panose="02020603050405020304" pitchFamily="18" charset="0"/>
                <a:ea typeface="微软雅黑" panose="020B0503020204020204" pitchFamily="34" charset="-122"/>
              </a:rPr>
              <a:t>n</a:t>
            </a:r>
            <a:r>
              <a:rPr lang="en-US" altLang="zh-CN">
                <a:solidFill>
                  <a:srgbClr val="C00000"/>
                </a:solidFill>
                <a:latin typeface="Times New Roman" panose="02020603050405020304" pitchFamily="18" charset="0"/>
                <a:ea typeface="微软雅黑" panose="020B0503020204020204" pitchFamily="34" charset="-122"/>
              </a:rPr>
              <a:t>)</a:t>
            </a:r>
            <a:r>
              <a:rPr lang="en-US" altLang="zh-CN" i="1">
                <a:solidFill>
                  <a:srgbClr val="C00000"/>
                </a:solidFill>
                <a:latin typeface="Times New Roman" panose="02020603050405020304" pitchFamily="18" charset="0"/>
                <a:ea typeface="微软雅黑" panose="020B0503020204020204" pitchFamily="34" charset="-122"/>
              </a:rPr>
              <a:t>aT</a:t>
            </a:r>
            <a:r>
              <a:rPr lang="en-US" altLang="zh-CN" baseline="30000">
                <a:solidFill>
                  <a:srgbClr val="C00000"/>
                </a:solidFill>
                <a:latin typeface="Times New Roman" panose="02020603050405020304" pitchFamily="18" charset="0"/>
                <a:ea typeface="微软雅黑" panose="020B0503020204020204" pitchFamily="34" charset="-122"/>
              </a:rPr>
              <a:t>2</a:t>
            </a:r>
            <a:endParaRPr lang="zh-CN" altLang="en-US" dirty="0">
              <a:solidFill>
                <a:srgbClr val="C00000"/>
              </a:solidFill>
              <a:latin typeface="微软雅黑" pitchFamily="34" charset="-122"/>
              <a:ea typeface="微软雅黑" pitchFamily="34" charset="-122"/>
            </a:endParaRPr>
          </a:p>
        </p:txBody>
      </p:sp>
      <mc:AlternateContent xmlns:mc="http://schemas.openxmlformats.org/markup-compatibility/2006" xmlns:a14="http://schemas.microsoft.com/office/drawing/2010/main">
        <mc:Choice Requires="a14">
          <p:sp>
            <p:nvSpPr>
              <p:cNvPr id="13" name="矩形 12"/>
              <p:cNvSpPr/>
              <p:nvPr/>
            </p:nvSpPr>
            <p:spPr>
              <a:xfrm>
                <a:off x="3887903" y="5345278"/>
                <a:ext cx="740366" cy="426511"/>
              </a:xfrm>
              <a:prstGeom prst="rect">
                <a:avLst/>
              </a:prstGeom>
            </p:spPr>
            <p:txBody>
              <a:bodyPr wrap="none" lIns="91426" tIns="45712" rIns="91426" bIns="45712">
                <a:spAutoFit/>
              </a:bodyPr>
              <a:lstStyle/>
              <a:p>
                <a:pPr algn="just">
                  <a:spcAft>
                    <a:spcPts val="0"/>
                  </a:spcAft>
                </a:pPr>
                <a14:m>
                  <m:oMathPara xmlns:m="http://schemas.openxmlformats.org/officeDocument/2006/math">
                    <m:oMathParaPr>
                      <m:jc m:val="centerGroup"/>
                    </m:oMathParaPr>
                    <m:oMath xmlns:m="http://schemas.openxmlformats.org/officeDocument/2006/math">
                      <m:f>
                        <m:fPr>
                          <m:ctrlPr>
                            <a:rPr lang="zh-CN" altLang="zh-CN" sz="120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1200" i="1">
                                  <a:solidFill>
                                    <a:srgbClr val="C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2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𝑣</m:t>
                              </m:r>
                            </m:e>
                            <m:sub>
                              <m:r>
                                <a:rPr lang="en-US" altLang="zh-CN" sz="12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0</m:t>
                              </m:r>
                            </m:sub>
                          </m:sSub>
                          <m:r>
                            <a:rPr lang="en-US" altLang="zh-CN" sz="12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1200" i="1">
                                  <a:solidFill>
                                    <a:srgbClr val="C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2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𝑣</m:t>
                              </m:r>
                            </m:e>
                            <m:sub>
                              <m:r>
                                <a:rPr lang="en-US" altLang="zh-CN" sz="12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𝑡</m:t>
                              </m:r>
                            </m:sub>
                          </m:sSub>
                        </m:num>
                        <m:den>
                          <m:r>
                            <a:rPr lang="en-US" altLang="zh-CN" sz="12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den>
                      </m:f>
                    </m:oMath>
                  </m:oMathPara>
                </a14:m>
                <a:endParaRPr lang="zh-CN" altLang="zh-CN" sz="1200">
                  <a:solidFill>
                    <a:srgbClr val="000000"/>
                  </a:solidFill>
                  <a:effectLst/>
                  <a:latin typeface="NEU-BZ"/>
                  <a:ea typeface="方正书宋_GBK" panose="03000509000000000000" pitchFamily="65" charset="-122"/>
                  <a:cs typeface="Times New Roman" panose="02020603050405020304" pitchFamily="18" charset="0"/>
                </a:endParaRPr>
              </a:p>
            </p:txBody>
          </p:sp>
        </mc:Choice>
        <mc:Fallback xmlns="">
          <p:sp>
            <p:nvSpPr>
              <p:cNvPr id="13" name="矩形 12"/>
              <p:cNvSpPr>
                <a:spLocks noRot="1" noChangeAspect="1" noMove="1" noResize="1" noEditPoints="1" noAdjustHandles="1" noChangeArrowheads="1" noChangeShapeType="1" noTextEdit="1"/>
              </p:cNvSpPr>
              <p:nvPr/>
            </p:nvSpPr>
            <p:spPr>
              <a:xfrm>
                <a:off x="3887903" y="5345278"/>
                <a:ext cx="740366" cy="426511"/>
              </a:xfrm>
              <a:prstGeom prst="rect">
                <a:avLst/>
              </a:prstGeom>
              <a:blipFill rotWithShape="0">
                <a:blip r:embed="rId4"/>
                <a:stretch>
                  <a:fillRect b="-142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linds(horizont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linds(horizontal)">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9" grpId="0"/>
      <p:bldP spid="10" grpId="0"/>
      <p:bldP spid="11" grpId="0"/>
      <p:bldP spid="12" grpId="0"/>
      <p:bldP spid="1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2132689"/>
                <a:ext cx="11658044" cy="3675726"/>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设到达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号锥筒时的速度为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根据匀变速直线运动规律得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代入数值解得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=2.45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号锥筒开始到停止时通过的位移大小为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m≈3.33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故可知最远能经过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号锥筒</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2132689"/>
                <a:ext cx="11658044" cy="3675726"/>
              </a:xfrm>
              <a:prstGeom prst="rect">
                <a:avLst/>
              </a:prstGeom>
              <a:blipFill rotWithShape="0">
                <a:blip r:embed="rId2"/>
                <a:stretch>
                  <a:fillRect l="-680" b="-2819"/>
                </a:stretch>
              </a:blipFill>
            </p:spPr>
            <p:txBody>
              <a:bodyPr/>
              <a:lstStyle/>
              <a:p>
                <a:r>
                  <a:rPr lang="zh-CN" altLang="en-US">
                    <a:noFill/>
                  </a:rPr>
                  <a:t> </a:t>
                </a:r>
              </a:p>
            </p:txBody>
          </p:sp>
        </mc:Fallback>
      </mc:AlternateContent>
      <p:pic>
        <p:nvPicPr>
          <p:cNvPr id="3" name="image5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9776" y="665861"/>
            <a:ext cx="5610860" cy="1250950"/>
          </a:xfrm>
          <a:prstGeom prst="rect">
            <a:avLst/>
          </a:prstGeom>
          <a:solidFill>
            <a:scrgbClr r="0" g="0" b="0">
              <a:alpha val="0"/>
            </a:scrgbClr>
          </a:solidFill>
          <a:ln>
            <a:noFill/>
          </a:ln>
        </p:spPr>
      </p:pic>
    </p:spTree>
    <p:extLst>
      <p:ext uri="{BB962C8B-B14F-4D97-AF65-F5344CB8AC3E}">
        <p14:creationId xmlns:p14="http://schemas.microsoft.com/office/powerpoint/2010/main" val="218933290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blinds(horizontal)">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175341" y="1854181"/>
            <a:ext cx="2005649" cy="430871"/>
          </a:xfrm>
          <a:prstGeom prst="rect">
            <a:avLst/>
          </a:prstGeom>
        </p:spPr>
        <p:txBody>
          <a:bodyPr wrap="none" lIns="91426" tIns="45712" rIns="91426" bIns="45712">
            <a:spAutoFit/>
          </a:bodyPr>
          <a:lstStyle/>
          <a:p>
            <a:r>
              <a:rPr lang="en-US" altLang="zh-CN" sz="2200">
                <a:solidFill>
                  <a:srgbClr val="C00000"/>
                </a:solidFill>
                <a:latin typeface="Times New Roman" panose="02020603050405020304" pitchFamily="18" charset="0"/>
                <a:ea typeface="微软雅黑" panose="020B0503020204020204" pitchFamily="34" charset="-122"/>
              </a:rPr>
              <a:t>1</a:t>
            </a:r>
            <a:r>
              <a:rPr lang="zh-CN" altLang="zh-CN" sz="2200">
                <a:solidFill>
                  <a:srgbClr val="C00000"/>
                </a:solidFill>
                <a:cs typeface="宋体" panose="02010600030101010101" pitchFamily="2" charset="-122"/>
              </a:rPr>
              <a:t>∶</a:t>
            </a:r>
            <a:r>
              <a:rPr lang="en-US" altLang="zh-CN" sz="2200">
                <a:solidFill>
                  <a:srgbClr val="C00000"/>
                </a:solidFill>
                <a:latin typeface="Times New Roman" panose="02020603050405020304" pitchFamily="18" charset="0"/>
                <a:ea typeface="微软雅黑" panose="020B0503020204020204" pitchFamily="34" charset="-122"/>
              </a:rPr>
              <a:t>2</a:t>
            </a:r>
            <a:r>
              <a:rPr lang="zh-CN" altLang="zh-CN" sz="2200">
                <a:solidFill>
                  <a:srgbClr val="C00000"/>
                </a:solidFill>
                <a:cs typeface="宋体" panose="02010600030101010101" pitchFamily="2" charset="-122"/>
              </a:rPr>
              <a:t>∶</a:t>
            </a:r>
            <a:r>
              <a:rPr lang="en-US" altLang="zh-CN" sz="2200">
                <a:solidFill>
                  <a:srgbClr val="C00000"/>
                </a:solidFill>
                <a:latin typeface="Times New Roman" panose="02020603050405020304" pitchFamily="18" charset="0"/>
                <a:ea typeface="微软雅黑" panose="020B0503020204020204" pitchFamily="34" charset="-122"/>
              </a:rPr>
              <a:t>3</a:t>
            </a:r>
            <a:r>
              <a:rPr lang="zh-CN" altLang="zh-CN" sz="2200">
                <a:solidFill>
                  <a:srgbClr val="C00000"/>
                </a:solidFill>
                <a:cs typeface="宋体" panose="02010600030101010101" pitchFamily="2" charset="-122"/>
              </a:rPr>
              <a:t>∶</a:t>
            </a:r>
            <a:r>
              <a:rPr lang="en-US" altLang="zh-CN" sz="2200">
                <a:solidFill>
                  <a:srgbClr val="C00000"/>
                </a:solidFill>
                <a:latin typeface="Times New Roman" panose="02020603050405020304" pitchFamily="18" charset="0"/>
                <a:ea typeface="微软雅黑" panose="020B0503020204020204" pitchFamily="34" charset="-122"/>
              </a:rPr>
              <a:t>…</a:t>
            </a:r>
            <a:r>
              <a:rPr lang="zh-CN" altLang="zh-CN" sz="2200">
                <a:solidFill>
                  <a:srgbClr val="C00000"/>
                </a:solidFill>
                <a:cs typeface="宋体" panose="02010600030101010101" pitchFamily="2" charset="-122"/>
              </a:rPr>
              <a:t>∶</a:t>
            </a:r>
            <a:r>
              <a:rPr lang="en-US" altLang="zh-CN" sz="2200" i="1">
                <a:solidFill>
                  <a:srgbClr val="C00000"/>
                </a:solidFill>
                <a:latin typeface="Times New Roman" panose="02020603050405020304" pitchFamily="18" charset="0"/>
                <a:ea typeface="微软雅黑" panose="020B0503020204020204" pitchFamily="34" charset="-122"/>
              </a:rPr>
              <a:t>n</a:t>
            </a:r>
            <a:endParaRPr lang="zh-CN" altLang="en-US" sz="2200" dirty="0">
              <a:solidFill>
                <a:srgbClr val="C00000"/>
              </a:solidFill>
              <a:latin typeface="微软雅黑" pitchFamily="34" charset="-122"/>
              <a:ea typeface="微软雅黑" pitchFamily="34" charset="-122"/>
            </a:endParaRPr>
          </a:p>
        </p:txBody>
      </p:sp>
      <p:sp>
        <p:nvSpPr>
          <p:cNvPr id="5" name="矩形 4"/>
          <p:cNvSpPr/>
          <p:nvPr/>
        </p:nvSpPr>
        <p:spPr>
          <a:xfrm>
            <a:off x="121606" y="608123"/>
            <a:ext cx="9721215"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初速度为零的匀加速直线运动的推论</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69579" y="1421539"/>
            <a:ext cx="8911912" cy="4592509"/>
          </a:xfrm>
          <a:prstGeom prst="rect">
            <a:avLst/>
          </a:prstGeom>
        </p:spPr>
      </p:pic>
      <p:sp>
        <p:nvSpPr>
          <p:cNvPr id="6" name="矩形 5"/>
          <p:cNvSpPr/>
          <p:nvPr/>
        </p:nvSpPr>
        <p:spPr>
          <a:xfrm>
            <a:off x="7175341" y="2996946"/>
            <a:ext cx="2383958" cy="430871"/>
          </a:xfrm>
          <a:prstGeom prst="rect">
            <a:avLst/>
          </a:prstGeom>
        </p:spPr>
        <p:txBody>
          <a:bodyPr wrap="none" lIns="91426" tIns="45712" rIns="91426" bIns="45712">
            <a:spAutoFit/>
          </a:bodyPr>
          <a:lstStyle/>
          <a:p>
            <a:r>
              <a:rPr lang="en-US" altLang="zh-CN" sz="2200">
                <a:solidFill>
                  <a:srgbClr val="C00000"/>
                </a:solidFill>
                <a:latin typeface="Times New Roman" panose="02020603050405020304" pitchFamily="18" charset="0"/>
                <a:ea typeface="微软雅黑" panose="020B0503020204020204" pitchFamily="34" charset="-122"/>
              </a:rPr>
              <a:t>1</a:t>
            </a:r>
            <a:r>
              <a:rPr lang="en-US" altLang="zh-CN" sz="2200" baseline="30000">
                <a:solidFill>
                  <a:srgbClr val="C00000"/>
                </a:solidFill>
                <a:latin typeface="Times New Roman" panose="02020603050405020304" pitchFamily="18" charset="0"/>
                <a:ea typeface="微软雅黑" panose="020B0503020204020204" pitchFamily="34" charset="-122"/>
              </a:rPr>
              <a:t>2</a:t>
            </a:r>
            <a:r>
              <a:rPr lang="zh-CN" altLang="zh-CN" sz="2200">
                <a:solidFill>
                  <a:srgbClr val="C00000"/>
                </a:solidFill>
                <a:cs typeface="宋体" panose="02010600030101010101" pitchFamily="2" charset="-122"/>
              </a:rPr>
              <a:t>∶</a:t>
            </a:r>
            <a:r>
              <a:rPr lang="en-US" altLang="zh-CN" sz="2200">
                <a:solidFill>
                  <a:srgbClr val="C00000"/>
                </a:solidFill>
                <a:latin typeface="Times New Roman" panose="02020603050405020304" pitchFamily="18" charset="0"/>
                <a:ea typeface="微软雅黑" panose="020B0503020204020204" pitchFamily="34" charset="-122"/>
              </a:rPr>
              <a:t>2</a:t>
            </a:r>
            <a:r>
              <a:rPr lang="en-US" altLang="zh-CN" sz="2200" baseline="30000">
                <a:solidFill>
                  <a:srgbClr val="C00000"/>
                </a:solidFill>
                <a:latin typeface="Times New Roman" panose="02020603050405020304" pitchFamily="18" charset="0"/>
                <a:ea typeface="微软雅黑" panose="020B0503020204020204" pitchFamily="34" charset="-122"/>
              </a:rPr>
              <a:t>2</a:t>
            </a:r>
            <a:r>
              <a:rPr lang="zh-CN" altLang="zh-CN" sz="2200">
                <a:solidFill>
                  <a:srgbClr val="C00000"/>
                </a:solidFill>
                <a:cs typeface="宋体" panose="02010600030101010101" pitchFamily="2" charset="-122"/>
              </a:rPr>
              <a:t>∶</a:t>
            </a:r>
            <a:r>
              <a:rPr lang="en-US" altLang="zh-CN" sz="2200">
                <a:solidFill>
                  <a:srgbClr val="C00000"/>
                </a:solidFill>
                <a:latin typeface="Times New Roman" panose="02020603050405020304" pitchFamily="18" charset="0"/>
                <a:ea typeface="微软雅黑" panose="020B0503020204020204" pitchFamily="34" charset="-122"/>
              </a:rPr>
              <a:t>3</a:t>
            </a:r>
            <a:r>
              <a:rPr lang="en-US" altLang="zh-CN" sz="2200" baseline="30000">
                <a:solidFill>
                  <a:srgbClr val="C00000"/>
                </a:solidFill>
                <a:latin typeface="Times New Roman" panose="02020603050405020304" pitchFamily="18" charset="0"/>
                <a:ea typeface="微软雅黑" panose="020B0503020204020204" pitchFamily="34" charset="-122"/>
              </a:rPr>
              <a:t>2</a:t>
            </a:r>
            <a:r>
              <a:rPr lang="zh-CN" altLang="zh-CN" sz="2200">
                <a:solidFill>
                  <a:srgbClr val="C00000"/>
                </a:solidFill>
                <a:cs typeface="宋体" panose="02010600030101010101" pitchFamily="2" charset="-122"/>
              </a:rPr>
              <a:t>∶</a:t>
            </a:r>
            <a:r>
              <a:rPr lang="en-US" altLang="zh-CN" sz="2200">
                <a:solidFill>
                  <a:srgbClr val="C00000"/>
                </a:solidFill>
                <a:latin typeface="Times New Roman" panose="02020603050405020304" pitchFamily="18" charset="0"/>
                <a:ea typeface="微软雅黑" panose="020B0503020204020204" pitchFamily="34" charset="-122"/>
              </a:rPr>
              <a:t>…</a:t>
            </a:r>
            <a:r>
              <a:rPr lang="zh-CN" altLang="zh-CN" sz="2200">
                <a:solidFill>
                  <a:srgbClr val="C00000"/>
                </a:solidFill>
                <a:cs typeface="宋体" panose="02010600030101010101" pitchFamily="2" charset="-122"/>
              </a:rPr>
              <a:t>∶</a:t>
            </a:r>
            <a:r>
              <a:rPr lang="en-US" altLang="zh-CN" sz="2200" i="1">
                <a:solidFill>
                  <a:srgbClr val="C00000"/>
                </a:solidFill>
                <a:latin typeface="Times New Roman" panose="02020603050405020304" pitchFamily="18" charset="0"/>
                <a:ea typeface="微软雅黑" panose="020B0503020204020204" pitchFamily="34" charset="-122"/>
              </a:rPr>
              <a:t>n</a:t>
            </a:r>
            <a:r>
              <a:rPr lang="en-US" altLang="zh-CN" sz="2200" baseline="30000">
                <a:solidFill>
                  <a:srgbClr val="C00000"/>
                </a:solidFill>
                <a:latin typeface="Times New Roman" panose="02020603050405020304" pitchFamily="18" charset="0"/>
                <a:ea typeface="微软雅黑" panose="020B0503020204020204" pitchFamily="34" charset="-122"/>
              </a:rPr>
              <a:t>2</a:t>
            </a:r>
            <a:endParaRPr lang="zh-CN" altLang="en-US" sz="2200" dirty="0">
              <a:solidFill>
                <a:srgbClr val="C00000"/>
              </a:solidFill>
              <a:latin typeface="微软雅黑" pitchFamily="34" charset="-122"/>
              <a:ea typeface="微软雅黑" pitchFamily="34" charset="-122"/>
            </a:endParaRPr>
          </a:p>
        </p:txBody>
      </p:sp>
      <p:sp>
        <p:nvSpPr>
          <p:cNvPr id="7" name="矩形 6"/>
          <p:cNvSpPr/>
          <p:nvPr/>
        </p:nvSpPr>
        <p:spPr>
          <a:xfrm>
            <a:off x="7756668" y="4189923"/>
            <a:ext cx="2634026" cy="430871"/>
          </a:xfrm>
          <a:prstGeom prst="rect">
            <a:avLst/>
          </a:prstGeom>
        </p:spPr>
        <p:txBody>
          <a:bodyPr wrap="none" lIns="91426" tIns="45712" rIns="91426" bIns="45712">
            <a:spAutoFit/>
          </a:bodyPr>
          <a:lstStyle/>
          <a:p>
            <a:r>
              <a:rPr lang="en-US" altLang="zh-CN" sz="2200">
                <a:solidFill>
                  <a:srgbClr val="C00000"/>
                </a:solidFill>
                <a:latin typeface="Times New Roman" panose="02020603050405020304" pitchFamily="18" charset="0"/>
                <a:ea typeface="微软雅黑" panose="020B0503020204020204" pitchFamily="34" charset="-122"/>
              </a:rPr>
              <a:t>1</a:t>
            </a:r>
            <a:r>
              <a:rPr lang="zh-CN" altLang="zh-CN" sz="2200">
                <a:solidFill>
                  <a:srgbClr val="C00000"/>
                </a:solidFill>
                <a:cs typeface="宋体" panose="02010600030101010101" pitchFamily="2" charset="-122"/>
              </a:rPr>
              <a:t>∶</a:t>
            </a:r>
            <a:r>
              <a:rPr lang="en-US" altLang="zh-CN" sz="2200">
                <a:solidFill>
                  <a:srgbClr val="C00000"/>
                </a:solidFill>
                <a:latin typeface="Times New Roman" panose="02020603050405020304" pitchFamily="18" charset="0"/>
                <a:ea typeface="微软雅黑" panose="020B0503020204020204" pitchFamily="34" charset="-122"/>
              </a:rPr>
              <a:t>3</a:t>
            </a:r>
            <a:r>
              <a:rPr lang="zh-CN" altLang="zh-CN" sz="2200">
                <a:solidFill>
                  <a:srgbClr val="C00000"/>
                </a:solidFill>
                <a:cs typeface="宋体" panose="02010600030101010101" pitchFamily="2" charset="-122"/>
              </a:rPr>
              <a:t>∶</a:t>
            </a:r>
            <a:r>
              <a:rPr lang="en-US" altLang="zh-CN" sz="2200">
                <a:solidFill>
                  <a:srgbClr val="C00000"/>
                </a:solidFill>
                <a:latin typeface="Times New Roman" panose="02020603050405020304" pitchFamily="18" charset="0"/>
                <a:ea typeface="微软雅黑" panose="020B0503020204020204" pitchFamily="34" charset="-122"/>
              </a:rPr>
              <a:t>5</a:t>
            </a:r>
            <a:r>
              <a:rPr lang="zh-CN" altLang="zh-CN" sz="2200">
                <a:solidFill>
                  <a:srgbClr val="C00000"/>
                </a:solidFill>
                <a:cs typeface="宋体" panose="02010600030101010101" pitchFamily="2" charset="-122"/>
              </a:rPr>
              <a:t>∶</a:t>
            </a:r>
            <a:r>
              <a:rPr lang="en-US" altLang="zh-CN" sz="2200">
                <a:solidFill>
                  <a:srgbClr val="C00000"/>
                </a:solidFill>
                <a:latin typeface="Times New Roman" panose="02020603050405020304" pitchFamily="18" charset="0"/>
                <a:ea typeface="微软雅黑" panose="020B0503020204020204" pitchFamily="34" charset="-122"/>
              </a:rPr>
              <a:t>…</a:t>
            </a:r>
            <a:r>
              <a:rPr lang="zh-CN" altLang="zh-CN" sz="2200">
                <a:solidFill>
                  <a:srgbClr val="C00000"/>
                </a:solidFill>
                <a:cs typeface="宋体" panose="02010600030101010101" pitchFamily="2" charset="-122"/>
              </a:rPr>
              <a:t>∶</a:t>
            </a:r>
            <a:r>
              <a:rPr lang="en-US" altLang="zh-CN" sz="2200">
                <a:solidFill>
                  <a:srgbClr val="C00000"/>
                </a:solidFill>
                <a:latin typeface="Times New Roman" panose="02020603050405020304" pitchFamily="18" charset="0"/>
                <a:ea typeface="微软雅黑" panose="020B0503020204020204" pitchFamily="34" charset="-122"/>
              </a:rPr>
              <a:t>(2N-1)</a:t>
            </a:r>
            <a:endParaRPr lang="zh-CN" altLang="en-US" sz="2200" dirty="0">
              <a:solidFill>
                <a:srgbClr val="C00000"/>
              </a:solidFill>
              <a:latin typeface="微软雅黑" pitchFamily="34" charset="-122"/>
              <a:ea typeface="微软雅黑" pitchFamily="34" charset="-122"/>
            </a:endParaRPr>
          </a:p>
        </p:txBody>
      </p:sp>
      <mc:AlternateContent xmlns:mc="http://schemas.openxmlformats.org/markup-compatibility/2006" xmlns:a14="http://schemas.microsoft.com/office/drawing/2010/main">
        <mc:Choice Requires="a14">
          <p:sp>
            <p:nvSpPr>
              <p:cNvPr id="8" name="矩形 7"/>
              <p:cNvSpPr/>
              <p:nvPr/>
            </p:nvSpPr>
            <p:spPr>
              <a:xfrm>
                <a:off x="5409547" y="5485977"/>
                <a:ext cx="4792053" cy="463957"/>
              </a:xfrm>
              <a:prstGeom prst="rect">
                <a:avLst/>
              </a:prstGeom>
            </p:spPr>
            <p:txBody>
              <a:bodyPr wrap="none" lIns="91426" tIns="45712" rIns="91426" bIns="45712">
                <a:spAutoFit/>
              </a:bodyPr>
              <a:lstStyle/>
              <a:p>
                <a:r>
                  <a:rPr lang="en-US" altLang="zh-CN" sz="2200">
                    <a:solidFill>
                      <a:srgbClr val="C00000"/>
                    </a:solidFill>
                    <a:latin typeface="Times New Roman" panose="02020603050405020304" pitchFamily="18" charset="0"/>
                    <a:ea typeface="微软雅黑" panose="020B0503020204020204" pitchFamily="34" charset="-122"/>
                  </a:rPr>
                  <a:t>1</a:t>
                </a:r>
                <a:r>
                  <a:rPr lang="zh-CN" altLang="zh-CN" sz="2200">
                    <a:solidFill>
                      <a:srgbClr val="C00000"/>
                    </a:solidFill>
                    <a:cs typeface="宋体" panose="02010600030101010101" pitchFamily="2" charset="-122"/>
                  </a:rPr>
                  <a:t>∶</a:t>
                </a:r>
                <a:r>
                  <a:rPr lang="en-US" altLang="zh-CN" sz="2200">
                    <a:solidFill>
                      <a:srgbClr val="C00000"/>
                    </a:solidFill>
                    <a:effectLst/>
                    <a:latin typeface="Times New Roman" panose="02020603050405020304" pitchFamily="18" charset="0"/>
                    <a:ea typeface="微软雅黑" panose="020B0503020204020204" pitchFamily="34" charset="-122"/>
                  </a:rPr>
                  <a:t>(</a:t>
                </a:r>
                <a14:m>
                  <m:oMath xmlns:m="http://schemas.openxmlformats.org/officeDocument/2006/math">
                    <m:rad>
                      <m:radPr>
                        <m:degHide m:val="on"/>
                        <m:ctrlPr>
                          <a:rPr lang="zh-CN" altLang="zh-CN" sz="2200" i="1">
                            <a:solidFill>
                              <a:srgbClr val="C00000"/>
                            </a:solidFill>
                            <a:effectLst/>
                            <a:latin typeface="Cambria Math" panose="02040503050406030204" pitchFamily="18" charset="0"/>
                            <a:ea typeface="Cambria Math" panose="02040503050406030204" pitchFamily="18" charset="0"/>
                          </a:rPr>
                        </m:ctrlPr>
                      </m:radPr>
                      <m:deg/>
                      <m:e>
                        <m:r>
                          <a:rPr lang="en-US" altLang="zh-CN" sz="22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e>
                    </m:rad>
                  </m:oMath>
                </a14:m>
                <a:r>
                  <a:rPr lang="en-US" altLang="zh-CN" sz="2200">
                    <a:solidFill>
                      <a:srgbClr val="C00000"/>
                    </a:solidFill>
                    <a:effectLst/>
                    <a:latin typeface="Times New Roman" panose="02020603050405020304" pitchFamily="18" charset="0"/>
                    <a:ea typeface="微软雅黑" panose="020B0503020204020204" pitchFamily="34" charset="-122"/>
                  </a:rPr>
                  <a:t>-1)</a:t>
                </a:r>
                <a:r>
                  <a:rPr lang="zh-CN" altLang="zh-CN" sz="2200">
                    <a:solidFill>
                      <a:srgbClr val="C00000"/>
                    </a:solidFill>
                    <a:cs typeface="宋体" panose="02010600030101010101" pitchFamily="2" charset="-122"/>
                  </a:rPr>
                  <a:t>∶</a:t>
                </a:r>
                <a:r>
                  <a:rPr lang="en-US" altLang="zh-CN" sz="2200">
                    <a:solidFill>
                      <a:srgbClr val="C00000"/>
                    </a:solidFill>
                    <a:effectLst/>
                    <a:latin typeface="Times New Roman" panose="02020603050405020304" pitchFamily="18" charset="0"/>
                    <a:ea typeface="微软雅黑" panose="020B0503020204020204" pitchFamily="34" charset="-122"/>
                  </a:rPr>
                  <a:t>(</a:t>
                </a:r>
                <a14:m>
                  <m:oMath xmlns:m="http://schemas.openxmlformats.org/officeDocument/2006/math">
                    <m:rad>
                      <m:radPr>
                        <m:degHide m:val="on"/>
                        <m:ctrlPr>
                          <a:rPr lang="zh-CN" altLang="zh-CN" sz="2200" i="1">
                            <a:solidFill>
                              <a:srgbClr val="C00000"/>
                            </a:solidFill>
                            <a:effectLst/>
                            <a:latin typeface="Cambria Math" panose="02040503050406030204" pitchFamily="18" charset="0"/>
                            <a:ea typeface="Cambria Math" panose="02040503050406030204" pitchFamily="18" charset="0"/>
                          </a:rPr>
                        </m:ctrlPr>
                      </m:radPr>
                      <m:deg/>
                      <m:e>
                        <m:r>
                          <a:rPr lang="en-US" altLang="zh-CN" sz="22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3</m:t>
                        </m:r>
                      </m:e>
                    </m:rad>
                  </m:oMath>
                </a14:m>
                <a:r>
                  <a:rPr lang="en-US" altLang="zh-CN" sz="2200">
                    <a:solidFill>
                      <a:srgbClr val="C00000"/>
                    </a:solidFill>
                    <a:effectLst/>
                    <a:latin typeface="Times New Roman" panose="02020603050405020304" pitchFamily="18" charset="0"/>
                    <a:ea typeface="微软雅黑" panose="020B0503020204020204" pitchFamily="34" charset="-122"/>
                  </a:rPr>
                  <a:t>-</a:t>
                </a:r>
                <a14:m>
                  <m:oMath xmlns:m="http://schemas.openxmlformats.org/officeDocument/2006/math">
                    <m:rad>
                      <m:radPr>
                        <m:degHide m:val="on"/>
                        <m:ctrlPr>
                          <a:rPr lang="zh-CN" altLang="zh-CN" sz="2200" i="1">
                            <a:solidFill>
                              <a:srgbClr val="C00000"/>
                            </a:solidFill>
                            <a:effectLst/>
                            <a:latin typeface="Cambria Math" panose="02040503050406030204" pitchFamily="18" charset="0"/>
                            <a:ea typeface="Cambria Math" panose="02040503050406030204" pitchFamily="18" charset="0"/>
                          </a:rPr>
                        </m:ctrlPr>
                      </m:radPr>
                      <m:deg/>
                      <m:e>
                        <m:r>
                          <a:rPr lang="en-US" altLang="zh-CN" sz="22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e>
                    </m:rad>
                  </m:oMath>
                </a14:m>
                <a:r>
                  <a:rPr lang="en-US" altLang="zh-CN" sz="2200">
                    <a:solidFill>
                      <a:srgbClr val="C00000"/>
                    </a:solidFill>
                    <a:effectLst/>
                    <a:latin typeface="Times New Roman" panose="02020603050405020304" pitchFamily="18" charset="0"/>
                    <a:ea typeface="微软雅黑" panose="020B0503020204020204" pitchFamily="34" charset="-122"/>
                  </a:rPr>
                  <a:t>)</a:t>
                </a:r>
                <a:r>
                  <a:rPr lang="zh-CN" altLang="zh-CN" sz="2200">
                    <a:solidFill>
                      <a:srgbClr val="C00000"/>
                    </a:solidFill>
                    <a:cs typeface="宋体" panose="02010600030101010101" pitchFamily="2" charset="-122"/>
                  </a:rPr>
                  <a:t>∶</a:t>
                </a:r>
                <a:r>
                  <a:rPr lang="en-US" altLang="zh-CN" sz="2200">
                    <a:solidFill>
                      <a:srgbClr val="C00000"/>
                    </a:solidFill>
                    <a:effectLst/>
                    <a:latin typeface="Times New Roman" panose="02020603050405020304" pitchFamily="18" charset="0"/>
                    <a:ea typeface="微软雅黑" panose="020B0503020204020204" pitchFamily="34" charset="-122"/>
                  </a:rPr>
                  <a:t>…</a:t>
                </a:r>
                <a:r>
                  <a:rPr lang="zh-CN" altLang="zh-CN" sz="2200">
                    <a:solidFill>
                      <a:srgbClr val="C00000"/>
                    </a:solidFill>
                    <a:cs typeface="宋体" panose="02010600030101010101" pitchFamily="2" charset="-122"/>
                  </a:rPr>
                  <a:t>∶</a:t>
                </a:r>
                <a:r>
                  <a:rPr lang="en-US" altLang="zh-CN" sz="2200">
                    <a:solidFill>
                      <a:srgbClr val="C00000"/>
                    </a:solidFill>
                    <a:effectLst/>
                    <a:latin typeface="Times New Roman" panose="02020603050405020304" pitchFamily="18" charset="0"/>
                    <a:ea typeface="微软雅黑" panose="020B0503020204020204" pitchFamily="34" charset="-122"/>
                  </a:rPr>
                  <a:t>(</a:t>
                </a:r>
                <a14:m>
                  <m:oMath xmlns:m="http://schemas.openxmlformats.org/officeDocument/2006/math">
                    <m:rad>
                      <m:radPr>
                        <m:degHide m:val="on"/>
                        <m:ctrlPr>
                          <a:rPr lang="zh-CN" altLang="zh-CN" sz="2200" i="1">
                            <a:solidFill>
                              <a:srgbClr val="C00000"/>
                            </a:solidFill>
                            <a:effectLst/>
                            <a:latin typeface="Cambria Math" panose="02040503050406030204" pitchFamily="18" charset="0"/>
                            <a:ea typeface="Cambria Math" panose="02040503050406030204" pitchFamily="18" charset="0"/>
                          </a:rPr>
                        </m:ctrlPr>
                      </m:radPr>
                      <m:deg/>
                      <m:e>
                        <m:r>
                          <a:rPr lang="en-US" altLang="zh-CN" sz="22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𝑛</m:t>
                        </m:r>
                      </m:e>
                    </m:rad>
                  </m:oMath>
                </a14:m>
                <a:r>
                  <a:rPr lang="en-US" altLang="zh-CN" sz="2200">
                    <a:solidFill>
                      <a:srgbClr val="C00000"/>
                    </a:solidFill>
                    <a:effectLst/>
                    <a:latin typeface="Times New Roman" panose="02020603050405020304" pitchFamily="18" charset="0"/>
                    <a:ea typeface="微软雅黑" panose="020B0503020204020204" pitchFamily="34" charset="-122"/>
                  </a:rPr>
                  <a:t>-</a:t>
                </a:r>
                <a14:m>
                  <m:oMath xmlns:m="http://schemas.openxmlformats.org/officeDocument/2006/math">
                    <m:rad>
                      <m:radPr>
                        <m:degHide m:val="on"/>
                        <m:ctrlPr>
                          <a:rPr lang="zh-CN" altLang="zh-CN" sz="2200" i="1">
                            <a:solidFill>
                              <a:srgbClr val="C00000"/>
                            </a:solidFill>
                            <a:effectLst/>
                            <a:latin typeface="Cambria Math" panose="02040503050406030204" pitchFamily="18" charset="0"/>
                            <a:ea typeface="Cambria Math" panose="02040503050406030204" pitchFamily="18" charset="0"/>
                          </a:rPr>
                        </m:ctrlPr>
                      </m:radPr>
                      <m:deg/>
                      <m:e>
                        <m:r>
                          <a:rPr lang="en-US" altLang="zh-CN" sz="22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𝑛</m:t>
                        </m:r>
                        <m:r>
                          <a:rPr lang="en-US" altLang="zh-CN" sz="22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2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1</m:t>
                        </m:r>
                      </m:e>
                    </m:rad>
                  </m:oMath>
                </a14:m>
                <a:r>
                  <a:rPr lang="en-US" altLang="zh-CN" sz="2200">
                    <a:solidFill>
                      <a:srgbClr val="C00000"/>
                    </a:solidFill>
                    <a:effectLst/>
                    <a:latin typeface="Times New Roman" panose="02020603050405020304" pitchFamily="18" charset="0"/>
                    <a:ea typeface="微软雅黑" panose="020B0503020204020204" pitchFamily="34" charset="-122"/>
                  </a:rPr>
                  <a:t>)</a:t>
                </a:r>
                <a:endParaRPr lang="zh-CN" altLang="en-US" sz="2200" dirty="0">
                  <a:solidFill>
                    <a:srgbClr val="C00000"/>
                  </a:solidFill>
                  <a:latin typeface="微软雅黑" pitchFamily="34" charset="-122"/>
                  <a:ea typeface="微软雅黑" pitchFamily="34" charset="-122"/>
                </a:endParaRPr>
              </a:p>
            </p:txBody>
          </p:sp>
        </mc:Choice>
        <mc:Fallback xmlns="">
          <p:sp>
            <p:nvSpPr>
              <p:cNvPr id="8" name="矩形 7"/>
              <p:cNvSpPr>
                <a:spLocks noRot="1" noChangeAspect="1" noMove="1" noResize="1" noEditPoints="1" noAdjustHandles="1" noChangeArrowheads="1" noChangeShapeType="1" noTextEdit="1"/>
              </p:cNvSpPr>
              <p:nvPr/>
            </p:nvSpPr>
            <p:spPr>
              <a:xfrm>
                <a:off x="5409547" y="5485977"/>
                <a:ext cx="4792053" cy="463957"/>
              </a:xfrm>
              <a:prstGeom prst="rect">
                <a:avLst/>
              </a:prstGeom>
              <a:blipFill rotWithShape="0">
                <a:blip r:embed="rId3"/>
                <a:stretch>
                  <a:fillRect l="-1654" t="-1316" r="-382" b="-2631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647332"/>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a:latin typeface="Times New Roman"/>
                <a:ea typeface="微软雅黑"/>
                <a:cs typeface="Courier New"/>
              </a:rPr>
              <a:t>1.</a:t>
            </a:r>
            <a:r>
              <a:rPr lang="zh-CN" altLang="zh-CN" sz="2600" b="1" kern="100" dirty="0">
                <a:latin typeface="Times New Roman"/>
                <a:ea typeface="黑体"/>
                <a:cs typeface="Times New Roman"/>
              </a:rPr>
              <a:t>思考</a:t>
            </a:r>
            <a:r>
              <a:rPr lang="zh-CN" altLang="zh-CN" sz="2600" b="1" kern="100" dirty="0" smtClean="0">
                <a:latin typeface="Times New Roman"/>
                <a:ea typeface="黑体"/>
                <a:cs typeface="Times New Roman"/>
              </a:rPr>
              <a:t>判断</a:t>
            </a:r>
            <a:endParaRPr lang="zh-CN" altLang="zh-CN" sz="1050" kern="100" dirty="0">
              <a:latin typeface="宋体"/>
              <a:cs typeface="Courier New"/>
            </a:endParaRPr>
          </a:p>
        </p:txBody>
      </p:sp>
      <p:sp>
        <p:nvSpPr>
          <p:cNvPr id="3" name="矩形 2"/>
          <p:cNvSpPr/>
          <p:nvPr/>
        </p:nvSpPr>
        <p:spPr>
          <a:xfrm>
            <a:off x="8001871" y="1322412"/>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4" name="矩形 3"/>
          <p:cNvSpPr/>
          <p:nvPr/>
        </p:nvSpPr>
        <p:spPr>
          <a:xfrm>
            <a:off x="9500489" y="2505087"/>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5" name="矩形 4"/>
          <p:cNvSpPr/>
          <p:nvPr/>
        </p:nvSpPr>
        <p:spPr>
          <a:xfrm>
            <a:off x="351701" y="1269479"/>
            <a:ext cx="11658044" cy="305972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匀变速直线运动是加速度均匀变化的直线运动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匀变速直线运动的位移是均匀增加的</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匀变速直线运动是加速度不变而速度均匀变化的直线运动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在匀变速直线运动中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中间时刻的速度一定小于该段时间内位移中点的速度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6552312" y="1916811"/>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7" name="矩形 6"/>
          <p:cNvSpPr/>
          <p:nvPr/>
        </p:nvSpPr>
        <p:spPr>
          <a:xfrm>
            <a:off x="478504" y="3748060"/>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6" grpId="0" autoUpdateAnimBg="0"/>
      <p:bldP spid="7"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833564" y="1904051"/>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06615" y="620649"/>
            <a:ext cx="11810444" cy="305536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中国第三艘航母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福建舰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已成功下水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该航母上有帮助飞机起飞的电磁弹射系统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若经过弹射后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飞机依靠自身动力以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的加速度匀加速滑行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达到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的起飞速度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则弹射系统使飞机具有的初速度大小为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A.20</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C.30</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D.35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270289" y="1350618"/>
            <a:ext cx="737747"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06615" y="620649"/>
            <a:ext cx="11810444" cy="365552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物体做匀减速直线运动直到停止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已知第</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末的速度是</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末的速度是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则下列结论正确的是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物体的加速度大小是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物体的加速度大小是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时刻的速度是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物体第</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末的速度大小是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55024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TotalTime>
  <Words>2399</Words>
  <Application>Microsoft Office PowerPoint</Application>
  <PresentationFormat>自定义</PresentationFormat>
  <Paragraphs>248</Paragraphs>
  <Slides>51</Slides>
  <Notes>3</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51</vt:i4>
      </vt:variant>
    </vt:vector>
  </HeadingPairs>
  <TitlesOfParts>
    <vt:vector size="68" baseType="lpstr">
      <vt:lpstr>NEU-BZ</vt:lpstr>
      <vt:lpstr>等线</vt:lpstr>
      <vt:lpstr>方正书宋_GBK</vt:lpstr>
      <vt:lpstr>黑体</vt:lpstr>
      <vt:lpstr>华文细黑</vt:lpstr>
      <vt:lpstr>宋体</vt:lpstr>
      <vt:lpstr>微软雅黑</vt:lpstr>
      <vt:lpstr>Arial</vt:lpstr>
      <vt:lpstr>Book Antiqua</vt:lpstr>
      <vt:lpstr>Calibri</vt:lpstr>
      <vt:lpstr>Calibri Light</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61</cp:revision>
  <dcterms:created xsi:type="dcterms:W3CDTF">2024-01-15T03:14:15Z</dcterms:created>
  <dcterms:modified xsi:type="dcterms:W3CDTF">2026-03-20T03:44:40Z</dcterms:modified>
</cp:coreProperties>
</file>