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1" r:id="rId8"/>
    <p:sldId id="572" r:id="rId9"/>
    <p:sldId id="355" r:id="rId10"/>
    <p:sldId id="356" r:id="rId11"/>
    <p:sldId id="358" r:id="rId12"/>
    <p:sldId id="359" r:id="rId13"/>
    <p:sldId id="493" r:id="rId14"/>
    <p:sldId id="568" r:id="rId15"/>
    <p:sldId id="569" r:id="rId16"/>
    <p:sldId id="491" r:id="rId17"/>
    <p:sldId id="364" r:id="rId18"/>
    <p:sldId id="365" r:id="rId19"/>
    <p:sldId id="367" r:id="rId20"/>
    <p:sldId id="501" r:id="rId21"/>
    <p:sldId id="504" r:id="rId22"/>
    <p:sldId id="505" r:id="rId23"/>
    <p:sldId id="556" r:id="rId24"/>
    <p:sldId id="557" r:id="rId25"/>
    <p:sldId id="378" r:id="rId26"/>
    <p:sldId id="519" r:id="rId27"/>
    <p:sldId id="522" r:id="rId28"/>
    <p:sldId id="523" r:id="rId29"/>
    <p:sldId id="524" r:id="rId30"/>
    <p:sldId id="570" r:id="rId31"/>
    <p:sldId id="525" r:id="rId32"/>
    <p:sldId id="526" r:id="rId33"/>
    <p:sldId id="560" r:id="rId34"/>
    <p:sldId id="561" r:id="rId35"/>
    <p:sldId id="400" r:id="rId36"/>
    <p:sldId id="402" r:id="rId37"/>
    <p:sldId id="404" r:id="rId38"/>
    <p:sldId id="571" r:id="rId39"/>
    <p:sldId id="406" r:id="rId40"/>
    <p:sldId id="407" r:id="rId41"/>
    <p:sldId id="408" r:id="rId42"/>
    <p:sldId id="410" r:id="rId43"/>
    <p:sldId id="411" r:id="rId44"/>
    <p:sldId id="412" r:id="rId45"/>
    <p:sldId id="413" r:id="rId46"/>
    <p:sldId id="414" r:id="rId47"/>
    <p:sldId id="415" r:id="rId48"/>
    <p:sldId id="416" r:id="rId49"/>
    <p:sldId id="417" r:id="rId50"/>
    <p:sldId id="418" r:id="rId51"/>
    <p:sldId id="419" r:id="rId52"/>
    <p:sldId id="420" r:id="rId53"/>
    <p:sldId id="423" r:id="rId54"/>
    <p:sldId id="428" r:id="rId55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9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13" Type="http://schemas.openxmlformats.org/officeDocument/2006/relationships/slide" Target="../slides/slide52.xml"/><Relationship Id="rId3" Type="http://schemas.openxmlformats.org/officeDocument/2006/relationships/slide" Target="../slides/slide46.xml"/><Relationship Id="rId7" Type="http://schemas.openxmlformats.org/officeDocument/2006/relationships/slide" Target="../slides/slide41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9.xml"/><Relationship Id="rId11" Type="http://schemas.openxmlformats.org/officeDocument/2006/relationships/slide" Target="../slides/slide50.xml"/><Relationship Id="rId5" Type="http://schemas.openxmlformats.org/officeDocument/2006/relationships/slide" Target="../slides/slide37.xml"/><Relationship Id="rId10" Type="http://schemas.openxmlformats.org/officeDocument/2006/relationships/slide" Target="../slides/slide48.xml"/><Relationship Id="rId4" Type="http://schemas.openxmlformats.org/officeDocument/2006/relationships/slide" Target="../slides/slide36.xml"/><Relationship Id="rId9" Type="http://schemas.openxmlformats.org/officeDocument/2006/relationships/slide" Target="../slides/slide4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5.xml"/><Relationship Id="rId4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tags" Target="../tags/tag11.xml"/><Relationship Id="rId7" Type="http://schemas.openxmlformats.org/officeDocument/2006/relationships/slide" Target="slide19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Relationship Id="rId9" Type="http://schemas.openxmlformats.org/officeDocument/2006/relationships/slide" Target="slide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131043" y="5157216"/>
            <a:ext cx="9716757" cy="595480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0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0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30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自由落体运动和竖直上抛运动　多运动过程问题</a:t>
            </a:r>
            <a:endParaRPr lang="zh-CN" altLang="en-US" sz="30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自由落体运动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河北邢台高三期末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一矿井深为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在井口每隔相同的时间由静止释放一小球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视为质点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个小球刚从井口开始下落时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个小球恰好到达井底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则与第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个小球相距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个小球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个小球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2045285" y="3307056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06615" y="1256411"/>
                <a:ext cx="11810444" cy="26460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设每个球释放时间间隔为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由自由落体运动规律有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设与第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个小球相距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的小球下落时间为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则与第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个小球相距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的小球为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256411"/>
                <a:ext cx="11810444" cy="2646021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12" b="-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907313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广东韶关高三月考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某校物理兴趣小组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为了了解高空坠物的危害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将一个鸡蛋从离地面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高的高楼面由静止释放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下落途中用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的时间通过一个窗口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窗口的高度为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5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65" y="836676"/>
            <a:ext cx="2256790" cy="38608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3212973"/>
            <a:ext cx="8873361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鸡蛋落地时的速度大小和落地前最后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内的位移大小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65" y="836676"/>
            <a:ext cx="2256790" cy="38608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89773" y="768436"/>
                <a:ext cx="8873361" cy="402216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根据速度与位移关系式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解得鸡蛋落地时速度大小为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设鸡蛋自由下落时间为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根据速度与时间关系式得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鸡蛋在第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内的位移为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则鸡蛋落地前最后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内的位移大小为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73" y="768436"/>
                <a:ext cx="8873361" cy="4022167"/>
              </a:xfrm>
              <a:prstGeom prst="rect">
                <a:avLst/>
              </a:prstGeom>
              <a:blipFill rotWithShape="0">
                <a:blip r:embed="rId3"/>
                <a:stretch>
                  <a:fillRect l="-893" t="-1061" r="-893" b="-24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262477" y="4941189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65" y="836676"/>
            <a:ext cx="2256790" cy="38608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89773" y="768436"/>
            <a:ext cx="8873361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高楼面离窗的上边框的高度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9773" y="5409917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4.05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35181" y="1478131"/>
                <a:ext cx="8873361" cy="39194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窗口的高度为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设高楼面离窗的上边框的高度为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鸡蛋从高楼面运动到窗的上边框的时间为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=4.05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81" y="1478131"/>
                <a:ext cx="8873361" cy="3919447"/>
              </a:xfrm>
              <a:prstGeom prst="rect">
                <a:avLst/>
              </a:prstGeom>
              <a:blipFill rotWithShape="0">
                <a:blip r:embed="rId3"/>
                <a:stretch>
                  <a:fillRect l="-893" b="-2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46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65" y="836676"/>
            <a:ext cx="2256790" cy="38608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89773" y="768436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先后释放两个鸡蛋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试分析在鸡蛋落地前两鸡蛋之间的距离如何变化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2250" y="5373243"/>
            <a:ext cx="8873361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鸡蛋之间的距离均匀增大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462250" y="1953742"/>
                <a:ext cx="8873361" cy="345169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未落地前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设第二个鸡蛋运动了时间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则第一个鸡蛋运动了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第一个鸡蛋下落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高度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第二个鸡蛋下落高度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二者之间的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距离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t·T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为一次函数关系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故在鸡蛋落地前两鸡蛋之间的距离均匀增大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0" y="1953742"/>
                <a:ext cx="8873361" cy="3451690"/>
              </a:xfrm>
              <a:prstGeom prst="rect">
                <a:avLst/>
              </a:prstGeom>
              <a:blipFill rotWithShape="0">
                <a:blip r:embed="rId3"/>
                <a:stretch>
                  <a:fillRect l="-893" t="-1411" b="-29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54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362072"/>
            <a:ext cx="11658044" cy="412418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初速度为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的匀变速直线运动规律对自由落体运动都适用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从开始下落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连续相等时间内下落的高度之比为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相等时间内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速度变化量相同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连续相等时间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内下落的高度之差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物体由静止开始的自由下落过程才是自由落体运动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从中间截取的一段运动过程不是自由落体运动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等效于竖直下抛运动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应该用初速度不为零的匀变速直线运动规律去解决此类问题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自由落体运动的两个物体相隔一定时间从同一高度先、后下落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两物体的加速度相同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故先下落物体相对后下落物体做匀速直线运动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两者的距离随时间均匀增大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7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450" y="1335030"/>
            <a:ext cx="8873361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广东惠州四校联考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摄影师利用微缩景观拍摄视觉震撼的电影画面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在一次拍摄中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一座真山被按照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的比例缩小制成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拍摄一个石块从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上高度为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处自由下落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为使影片中石块的下落时间看起来与真实世界中的一致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放映时应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4826340" y="3861054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5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23" y="1700784"/>
            <a:ext cx="2153285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246223" y="4546066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慢放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慢放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53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4" y="716541"/>
                <a:ext cx="8066692" cy="36764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根据自由落体运动规律有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∝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由于缩小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倍拍摄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则真实世界中石块下落的高度应该是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所以为防止穿帮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放映的时间应该是拍摄过程中石块实际下落时间的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即以慢放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倍的速度播放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716541"/>
                <a:ext cx="8066692" cy="3676495"/>
              </a:xfrm>
              <a:prstGeom prst="rect">
                <a:avLst/>
              </a:prstGeom>
              <a:blipFill rotWithShape="0">
                <a:blip r:embed="rId2"/>
                <a:stretch>
                  <a:fillRect l="-982" r="-755" b="-28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5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23" y="1052703"/>
            <a:ext cx="2153285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08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考点二　竖直上抛运动</a:t>
            </a:r>
            <a:r>
              <a:rPr lang="zh-CN" altLang="zh-CN" sz="2800" kern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　　　　　　　　　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5404137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竖直上抛运动的对称性和多解性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对称性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5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381" y="1916811"/>
            <a:ext cx="5617718" cy="3802588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62477" y="2564892"/>
            <a:ext cx="5404137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多解性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当物体经过抛出点上方某个位置时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可能处于上升阶段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也可能处于下降阶段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造成多解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9714865" cy="23390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掌握自由落体运动和竖直上抛运动的特点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理解竖直上抛运动的对称性和多解性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灵活运用匀变速直线运动的规律处理多过程问题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705496"/>
            <a:ext cx="10736767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天津南开高三阶段考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在某一高度以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的初速度竖直上抛一个小球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当小球速度大小为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以下判断正确的是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4531" y="2564892"/>
            <a:ext cx="1073676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小球在这段时间内的平均速度大小可能为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方向竖直向上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小球在这段时间内的速度变化率是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方向竖直向下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小球的位移大小可能是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方向竖直向上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小球在这段时间内的路程一定是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3286855" y="1944107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558131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选取竖直向上为正方向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小球初速度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当小球的末速度大小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方向竖直向下时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小球在这段时间的平均速度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方向竖直向上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当小球的末速度大小为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方向竖直向上时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小球在这段时间的平均速度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小球在这段时间内的速度变化率等于重力加速度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小球的位移大小一定为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小球上升的最大高度为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通过的路程为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5581312"/>
              </a:xfrm>
              <a:prstGeom prst="rect">
                <a:avLst/>
              </a:prstGeom>
              <a:blipFill rotWithShape="0">
                <a:blip r:embed="rId2"/>
                <a:stretch>
                  <a:fillRect l="-671" b="-15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竖直上抛运动的研究方法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21145424"/>
                  </p:ext>
                </p:extLst>
              </p:nvPr>
            </p:nvGraphicFramePr>
            <p:xfrm>
              <a:off x="262477" y="1484757"/>
              <a:ext cx="10514013" cy="388594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92756"/>
                    <a:gridCol w="8821257"/>
                  </a:tblGrid>
                  <a:tr h="4051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分段法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上升阶段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的匀减速直线运动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下降阶段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自由落体运动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3347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全程法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初速度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向上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加速度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向下的匀变速直线运动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gt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h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gt</a:t>
                          </a:r>
                          <a:r>
                            <a:rPr lang="en-US" sz="2600" baseline="30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以竖直向上为正方向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&gt;0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物体上升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</a:t>
                          </a:r>
                          <a:r>
                            <a:rPr lang="en-US" sz="26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&lt;0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物体下落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h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&gt;0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物体在抛出点上方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h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&lt;0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物体在抛出点下方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21145424"/>
                  </p:ext>
                </p:extLst>
              </p:nvPr>
            </p:nvGraphicFramePr>
            <p:xfrm>
              <a:off x="262477" y="1484757"/>
              <a:ext cx="10514013" cy="388594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92756"/>
                    <a:gridCol w="8821257"/>
                  </a:tblGrid>
                  <a:tr h="12179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分段法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上升阶段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的匀减速直线运动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下降阶段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自由落体运动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66801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全程法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9281" t="-45786" r="-138" b="-432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131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1631" y="1196776"/>
            <a:ext cx="8873361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广东潮州段考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体育课同学们在练习排球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某同学在一次练习中用手把排球以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的速度竖直向上垫起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然后排球落地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该同学垫球时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手距离地面的高度为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250" y="608317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341447" y="3728630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5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662" y="1327791"/>
            <a:ext cx="2587625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475898" y="4202027"/>
                <a:ext cx="8873361" cy="250598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排球上升的时间为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排球上升到最高点时距地面的高度为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排球下落的时间为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排球落地的速度大小为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98" y="4202027"/>
                <a:ext cx="8873361" cy="2505983"/>
              </a:xfrm>
              <a:prstGeom prst="rect">
                <a:avLst/>
              </a:prstGeom>
              <a:blipFill rotWithShape="0">
                <a:blip r:embed="rId3"/>
                <a:stretch>
                  <a:fillRect l="-893" b="-43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84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6450" y="716541"/>
                <a:ext cx="8873361" cy="51960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排球上升的时间为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排球上升的高度为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m=1.25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则排球上升到最高点时距地面的高度为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m+1.25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m=2.25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可得排球下落的时间为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𝑯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𝟐𝟓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则排球落地的速度大小为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716541"/>
                <a:ext cx="8873361" cy="5196078"/>
              </a:xfrm>
              <a:prstGeom prst="rect">
                <a:avLst/>
              </a:prstGeom>
              <a:blipFill rotWithShape="0">
                <a:blip r:embed="rId2"/>
                <a:stretch>
                  <a:fillRect l="-893" r="-206" b="-1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5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662" y="836676"/>
            <a:ext cx="2587625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470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一般的解题步骤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考点三　多运动过程问题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9015" y="1910185"/>
            <a:ext cx="11810444" cy="366014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准确选取研究对象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根据题意画出物体在各阶段运动的示意图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直观呈现物体运动的全过程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明确物体在各阶段的运动性质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找出题目给定的已知量、待求未知量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设出中间量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合理选择运动学公式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列出物体在各阶段的运动方程及物体各阶段间的关联方程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解题关键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262104"/>
            <a:ext cx="118104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多运动过程的连接点的速度是联系两个运动过程的纽带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因此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对连接点速度的求解往往是解题的关键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9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485957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某平直公路上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有相距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的甲、乙两公交车站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公交车从甲站匀加速出发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达到某一速度后匀速运动一段时间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再以大小为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的加速度做匀减速直线运动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到达乙站时速度恰好为零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从甲站到乙站所用时间为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则该公交车匀速运动时的速度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及加速度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的大小可能是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C.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=36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=0.75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9997340" y="2516695"/>
            <a:ext cx="737747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0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413072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已知甲、乙两公交车站相距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公交车运行时间为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=180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则全程的平均速度大小为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𝟏𝟖𝟎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如果匀速运动时间为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则公交车的最大速度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则公交车匀速运动的速度一定大于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且小于等于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设匀加速和匀减速的时间均为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匀速运动的速度为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如果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代入公式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4130722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4" b="-26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683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5007" y="620649"/>
                <a:ext cx="7238728" cy="519505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一题多解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图像法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全程的平均速度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𝟏𝟖𝟎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若匀速运动时间为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则公交车的最大速度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所以公交车匀加速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→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→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匀减速运动时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匀速运动的速度一定是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图像与横轴所围面积表示位移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2+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07" y="620649"/>
                <a:ext cx="7238728" cy="5195052"/>
              </a:xfrm>
              <a:prstGeom prst="rect">
                <a:avLst/>
              </a:prstGeom>
              <a:blipFill rotWithShape="0">
                <a:blip r:embed="rId2"/>
                <a:stretch>
                  <a:fillRect l="-1094" t="-352" r="-33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6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68" y="1916811"/>
            <a:ext cx="424434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897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375720"/>
            <a:ext cx="11658044" cy="305908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多过程问题的处理方法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不同过程之间衔接的关键物理量是衔接速度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充分借助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图像反映物体运动过程经历的不同阶段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可获得的重要信息有加速度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、位移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面积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多过程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6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4469003"/>
            <a:ext cx="6562090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50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106615" y="620649"/>
                <a:ext cx="11810444" cy="54177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特点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全程初、末速度为零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匀加速直线运动过程和匀减速直线运动过程平均速度相等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设匀加速运动的时间为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匀减速运动时间为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速度与时间关系公式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速度与位移关系公式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平均速度与位移关系公式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全程的最大速度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5417741"/>
              </a:xfrm>
              <a:prstGeom prst="rect">
                <a:avLst/>
              </a:prstGeom>
              <a:blipFill rotWithShape="0">
                <a:blip r:embed="rId2"/>
                <a:stretch>
                  <a:fillRect l="-671" b="-2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502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842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多过程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77" y="1484757"/>
            <a:ext cx="3705860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5" name="image6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893" y="1484757"/>
            <a:ext cx="691388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59015" y="3808460"/>
                <a:ext cx="11810444" cy="91670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车较之匀速行驶耽搁的距离为阴影面积表示的位移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的大小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耽搁的时间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3808460"/>
                <a:ext cx="11810444" cy="916702"/>
              </a:xfrm>
              <a:prstGeom prst="rect">
                <a:avLst/>
              </a:prstGeom>
              <a:blipFill rotWithShape="0">
                <a:blip r:embed="rId4"/>
                <a:stretch>
                  <a:fillRect l="-671" b="-4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17904" y="1335030"/>
                <a:ext cx="11810444" cy="495742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广东东莞期中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蛟龙号是我国首台自主研制的作业型深海载人潜水器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假设某次海试活动中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蛟龙号完成海底任务后竖直上浮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蛟龙号从静止开始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经历匀加速、匀速、匀减速至零后成功上浮到海面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已知匀加速阶段的加速度大小为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匀速阶段的速度大小为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若匀加速、匀速、匀减速三个阶段的运动时间相等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则蛟龙号上浮前到海面的距离为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04" y="1335030"/>
                <a:ext cx="11810444" cy="4957423"/>
              </a:xfrm>
              <a:prstGeom prst="rect">
                <a:avLst/>
              </a:prstGeom>
              <a:blipFill rotWithShape="0">
                <a:blip r:embed="rId2"/>
                <a:stretch>
                  <a:fillRect l="-671" b="-1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6568204" y="3916533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2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716541"/>
                <a:ext cx="11810444" cy="337205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法一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设每个阶段的时间均为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匀加速阶段末速度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位移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匀速阶段位移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匀减速阶段的位移大小等于匀加速阶段的位移大小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总位移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法二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由题意作出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716541"/>
                <a:ext cx="11810444" cy="3372053"/>
              </a:xfrm>
              <a:prstGeom prst="rect">
                <a:avLst/>
              </a:prstGeom>
              <a:blipFill rotWithShape="0">
                <a:blip r:embed="rId2"/>
                <a:stretch>
                  <a:fillRect l="-671" b="-34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6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806" y="4318254"/>
            <a:ext cx="250507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16080" y="3989138"/>
                <a:ext cx="8066692" cy="24642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图像与横轴所包围的面积表示位移知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80" y="3989138"/>
                <a:ext cx="8066692" cy="2464240"/>
              </a:xfrm>
              <a:prstGeom prst="rect">
                <a:avLst/>
              </a:prstGeom>
              <a:blipFill rotWithShape="0">
                <a:blip r:embed="rId4"/>
                <a:stretch>
                  <a:fillRect l="-982" r="-2946" b="-9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87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08627" y="3200213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293310"/>
            <a:ext cx="118104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自由落体运动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广西卷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的石块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从足够高处自由下落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在下落的第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末速度大小为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的石块绑为一个整体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从原高度自由下落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在下落的第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末速度大小为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	B.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C.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	D.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b="1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zh-CN" sz="2600" b="1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重物做自由落体运动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下落速度与质量无关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则下落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后速度为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715991" y="1944107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450" y="629665"/>
            <a:ext cx="9760697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广东松山湖未来学校月考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甲突然释放刻度尺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乙迅速夹住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由此判断乙的反应时间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现在尺上贴上间隔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的刻度制成反应时间尺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783" y="1052703"/>
            <a:ext cx="1635125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384430" y="2564892"/>
            <a:ext cx="9760697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反应时间尺的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刻度位于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反应时间尺的刻度疏密均匀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反应时间尺的刻度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处较密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反应时间尺的刻度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处较密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450" y="629665"/>
            <a:ext cx="9760697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反应时间为零指的是甲一释放刻度尺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乙就夹住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刻度尺并未下落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故反应时间尺的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刻度应位于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做匀加速直线运动的物体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相同时间内的位移逐渐增大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即随着刻度尺的下落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每隔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的位移逐渐增大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可知反应时间尺的刻度疏密不均匀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反应时间尺的刻度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处较密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处较疏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783" y="1052703"/>
            <a:ext cx="1635125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041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0670146" y="136281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甲、乙两物体距水平地面的高度之比为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所受重力之比为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某时刻两物体同时由静止开始下落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不计空气阻力的影响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1916811"/>
                <a:ext cx="11810444" cy="25136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甲、乙落地时的速度大小之比为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所受重力较大的乙物体先落地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在两物体均未落地前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甲、乙的加速度大小之比为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在两物体均未落地前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甲、乙之间的距离越来越近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1916811"/>
                <a:ext cx="11810444" cy="2513677"/>
              </a:xfrm>
              <a:prstGeom prst="rect">
                <a:avLst/>
              </a:prstGeom>
              <a:blipFill rotWithShape="0">
                <a:blip r:embed="rId2"/>
                <a:stretch>
                  <a:fillRect l="-671" b="-43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440336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由于不计空气阻力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则两物体均做自由落体运动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所以甲、乙落地时的速度大小之比为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所以物体做自由落体运动的时间取决于下落高度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与物体所受重力的大小无关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即甲物体先落地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由于两物体都做自由落体运动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加速度均为重力加速度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由于两物体都做自由落体运动且同时下落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则在两物体均未落地前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甲、乙之间的距离不变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403361"/>
              </a:xfrm>
              <a:prstGeom prst="rect">
                <a:avLst/>
              </a:prstGeom>
              <a:blipFill rotWithShape="0">
                <a:blip r:embed="rId2"/>
                <a:stretch>
                  <a:fillRect l="-680" r="-2249" b="-20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4541843" y="2564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477" y="629665"/>
            <a:ext cx="976069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的竖直杆从竖直管道正上方由静止释放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它完全通过这一竖直管道的时间为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已知竖直杆释放时其下端到竖直管道上端的高度为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则这个管道长为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751" y="1052703"/>
            <a:ext cx="786130" cy="31476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48206" y="3092533"/>
                <a:ext cx="9760697" cy="29287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B.36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C.32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	D.30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设竖直杆的下端运动到管道上端的时间为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竖直杆的上端运动到管道下端的时间为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由自由落体运动公式得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联立解得这个管道长为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06" y="3092533"/>
                <a:ext cx="9760697" cy="2928791"/>
              </a:xfrm>
              <a:prstGeom prst="rect">
                <a:avLst/>
              </a:prstGeom>
              <a:blipFill rotWithShape="0">
                <a:blip r:embed="rId3"/>
                <a:stretch>
                  <a:fillRect l="-812" t="-832" b="-37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5447125" y="3172917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35181" y="629665"/>
                <a:ext cx="8066692" cy="308325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竖直上抛运动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广东珠海五校联考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利用频闪照相仪研究小球的竖直上抛运动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频闪仪的频率为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Hz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如图甲所示是频闪仪拍到小球上升过程中的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个位置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时刻对应第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个位置为小球的抛出点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绘制出小球的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图像如图乙所示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个位置对应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则下列说法正确的是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81" y="629665"/>
                <a:ext cx="8066692" cy="3083256"/>
              </a:xfrm>
              <a:prstGeom prst="rect">
                <a:avLst/>
              </a:prstGeom>
              <a:blipFill rotWithShape="0">
                <a:blip r:embed="rId2"/>
                <a:stretch>
                  <a:fillRect l="-983" t="-1779" b="-3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6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1484757"/>
            <a:ext cx="3457575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34486" y="3658675"/>
            <a:ext cx="8066692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小球到达第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个位置前后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速度方向不变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个位置与第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个位置之间距离为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0.002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小球上升过程中距抛出点的最大距离为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47945"/>
                <a:ext cx="7962601" cy="55498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竖直上抛运动是匀变速运动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个位置对应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个位置的速度为零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即到达第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个位置前后速度方向改变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相邻位置时间间隔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s=0.02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则上升到最高点的时间为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个位置与第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个位置之间的距离为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小球上升过程中距抛出点的最大距离为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=0.032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47945"/>
                <a:ext cx="7962601" cy="5549893"/>
              </a:xfrm>
              <a:prstGeom prst="rect">
                <a:avLst/>
              </a:prstGeom>
              <a:blipFill rotWithShape="0">
                <a:blip r:embed="rId2"/>
                <a:stretch>
                  <a:fillRect l="-995" r="-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6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836676"/>
            <a:ext cx="3457575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760200" y="3131085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17491" y="629665"/>
                <a:ext cx="11810444" cy="48581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多运动过程问题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安徽卷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汽车由静止开始沿直线从甲站开往乙站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先做加速度大小为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的匀加速运动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位移大小为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接着在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时间内做匀速运动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最后做加速度大小也为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的匀减速运动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到达乙站时速度恰好为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已知甲、乙两站之间的距离为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A.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C.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1" y="629665"/>
                <a:ext cx="11810444" cy="485810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23821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设汽车匀加速运动的时间为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则汽车匀速运动的位移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由对称性可知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汽车匀加速运动过程和匀减速运动过程的位移均为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382166"/>
              </a:xfrm>
              <a:prstGeom prst="rect">
                <a:avLst/>
              </a:prstGeom>
              <a:blipFill rotWithShape="0">
                <a:blip r:embed="rId2"/>
                <a:stretch>
                  <a:fillRect l="-680" r="-575" b="-10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2247664" y="3091029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477" y="629665"/>
            <a:ext cx="8873361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某跳伞运动员做低空跳伞表演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从该运动员离开悬停的飞机开始计时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运动员先做自由落体运动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当速度达到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时打开降落伞做匀减速直线运动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到达地面时速度为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7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416" y="836676"/>
            <a:ext cx="2069465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78277" y="3645027"/>
            <a:ext cx="8873361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运动员离开飞机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后打开降落伞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运动员在空中下落过程用时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运动员距离地面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时打开降落伞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悬停的飞机距离地面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372.5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836527"/>
                <a:ext cx="8758861" cy="414893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由速度与时间关系式有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减速时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由速度与时间关系式有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下落时间为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打开降落伞时距地面高度为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=247.5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运动员自由下落高度为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悬停飞机距地面高度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=372.5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836527"/>
                <a:ext cx="8758861" cy="4148932"/>
              </a:xfrm>
              <a:prstGeom prst="rect">
                <a:avLst/>
              </a:prstGeom>
              <a:blipFill rotWithShape="0">
                <a:blip r:embed="rId2"/>
                <a:stretch>
                  <a:fillRect l="-905" r="-557" b="-23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7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443" y="836676"/>
            <a:ext cx="2069465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5701525" y="2889779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450" y="684095"/>
            <a:ext cx="8873361" cy="270841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4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.(2025·</a:t>
            </a:r>
            <a:r>
              <a:rPr lang="zh-CN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北京师范大学附属实验中学月考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在游乐场中有一种大型游戏项目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垂直极限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参加游戏的游客被安全带固定在座椅上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由电动机将座椅沿竖直轨道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可视为光滑轨道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提升到离地面一定高度处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然后由静止释放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可以认为座椅沿轨道做自由落体运动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下落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后座椅受到压缩空气提供的恒定阻力作用而立即做匀减速运动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再经历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座椅速度恰好减为零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关于座椅的运动情况</a:t>
            </a:r>
            <a:r>
              <a:rPr lang="en-US" altLang="zh-CN" sz="24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7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118" y="1755214"/>
            <a:ext cx="2256790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462250" y="3332719"/>
                <a:ext cx="8873361" cy="23390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4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自由落体阶段和匀减速阶段的平均速度大小之比为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自由落体阶段和匀减速阶段的平均速度大小之比为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4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4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自由落体阶段和匀减速阶段的位移大小之比为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自由落体阶段和匀减速阶段的加速度大小之比为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4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0" y="3332719"/>
                <a:ext cx="8873361" cy="2339078"/>
              </a:xfrm>
              <a:prstGeom prst="rect">
                <a:avLst/>
              </a:prstGeom>
              <a:blipFill rotWithShape="0">
                <a:blip r:embed="rId3"/>
                <a:stretch>
                  <a:fillRect l="-756" t="-1567" b="-44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44696" y="836527"/>
                <a:ext cx="8758861" cy="32761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设全过程最大速度为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根据匀变速直线运动推论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自由落体阶段和匀减速阶段的平均速度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bar>
                          <m:barPr>
                            <m:pos m:val="top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</m:bar>
                      </m:e>
                      <m: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  <m:r>
                      <a:rPr lang="zh-CN" altLang="zh-CN" sz="26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可知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96" y="836527"/>
                <a:ext cx="8758861" cy="3276194"/>
              </a:xfrm>
              <a:prstGeom prst="rect">
                <a:avLst/>
              </a:prstGeom>
              <a:blipFill rotWithShape="0">
                <a:blip r:embed="rId2"/>
                <a:stretch>
                  <a:fillRect l="-905" r="-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7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118" y="620649"/>
            <a:ext cx="2256790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756935" y="1916811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自由落体运动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04" y="1772354"/>
            <a:ext cx="10783413" cy="331329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663152" y="2926407"/>
            <a:ext cx="423486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gt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5778365" y="3692886"/>
                <a:ext cx="655921" cy="613870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400" i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gt</a:t>
                </a:r>
                <a:r>
                  <a:rPr lang="en-US" altLang="zh-CN" sz="2400" baseline="300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2</a:t>
                </a:r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365" y="3692886"/>
                <a:ext cx="655921" cy="613870"/>
              </a:xfrm>
              <a:prstGeom prst="rect">
                <a:avLst/>
              </a:prstGeom>
              <a:blipFill rotWithShape="0">
                <a:blip r:embed="rId3"/>
                <a:stretch>
                  <a:fillRect r="-4673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7317737" y="4550079"/>
            <a:ext cx="612640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gs</a:t>
            </a:r>
            <a:endParaRPr lang="zh-CN" altLang="zh-CN" sz="1100">
              <a:solidFill>
                <a:srgbClr val="000000"/>
              </a:solidFill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/>
          <p:nvPr/>
        </p:nvSpPr>
        <p:spPr>
          <a:xfrm>
            <a:off x="3380385" y="2401860"/>
            <a:ext cx="811522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94740" y="1167298"/>
                <a:ext cx="11810444" cy="470331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9.(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广东汕尾月考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一物体由静止开始沿一直线运动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先后经过匀加速、匀速和匀减速运动过程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已知物体在这三个运动过程中的位移均为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所用时间分别为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物体做匀加速运动的加速度大小为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物体做匀减速运动的加速度大小为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物体在这三个运动过程中的平均速度大小为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物体做匀减速运动的末速度大小为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167298"/>
                <a:ext cx="11810444" cy="4703315"/>
              </a:xfrm>
              <a:prstGeom prst="rect">
                <a:avLst/>
              </a:prstGeom>
              <a:blipFill rotWithShape="0">
                <a:blip r:embed="rId2"/>
                <a:stretch>
                  <a:fillRect l="-671" r="-413" b="-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4718876" y="672486"/>
            <a:ext cx="275107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indent="-355600" algn="ctr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2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395663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对匀加速运动过程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匀速运动的速度为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设匀减速直线运动的末速度为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根据匀变速直线运动的平均速度公式有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匀减速直线运动的加速度大小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物体在这三个运动过程中的平均速度大小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956636"/>
              </a:xfrm>
              <a:prstGeom prst="rect">
                <a:avLst/>
              </a:prstGeom>
              <a:blipFill rotWithShape="0">
                <a:blip r:embed="rId2"/>
                <a:stretch>
                  <a:fillRect l="-680" r="-4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广东汕头模拟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在离地面高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处以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的速度竖直向上抛出一个小球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地面上有一长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的小车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其前端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距离抛出点的正下方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小球抛出的同时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小车由静止开始向右做匀加速直线运动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忽略空气阻力及小车的高度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7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327" y="2996946"/>
            <a:ext cx="2857500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478504" y="3147657"/>
            <a:ext cx="7333356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小球经多长时间落地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要使小车接住小球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小车加速度的范围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836527"/>
                <a:ext cx="7962601" cy="465201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1.125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小球从抛出到落到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地面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若小球落地时恰落在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若小球落地时恰落在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=1.125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可知小车加速度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范围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1.125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836527"/>
                <a:ext cx="7962601" cy="4652019"/>
              </a:xfrm>
              <a:prstGeom prst="rect">
                <a:avLst/>
              </a:prstGeom>
              <a:blipFill rotWithShape="0">
                <a:blip r:embed="rId2"/>
                <a:stretch>
                  <a:fillRect l="-995" t="-1311" b="-20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7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435" y="836676"/>
            <a:ext cx="2857500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621664" y="1449940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向上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竖直上抛运动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0" y="1507116"/>
            <a:ext cx="10783413" cy="384376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402719" y="1484757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930272" y="3113997"/>
            <a:ext cx="813015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6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v</a:t>
            </a:r>
            <a:r>
              <a:rPr lang="en-US" altLang="zh-CN" sz="26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0</a:t>
            </a:r>
            <a:r>
              <a:rPr lang="en-US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-</a:t>
            </a:r>
            <a:r>
              <a:rPr lang="en-US" altLang="zh-CN" sz="26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gt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5973976" y="3851855"/>
                <a:ext cx="1157661" cy="657280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altLang="zh-CN" sz="26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6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>
                  <a:solidFill>
                    <a:srgbClr val="000000"/>
                  </a:solidFill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976" y="3851855"/>
                <a:ext cx="1157661" cy="657280"/>
              </a:xfrm>
              <a:prstGeom prst="rect">
                <a:avLst/>
              </a:prstGeom>
              <a:blipFill rotWithShape="0">
                <a:blip r:embed="rId3"/>
                <a:stretch>
                  <a:fillRect l="-9474" r="-2632" b="-92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7823422" y="4752458"/>
            <a:ext cx="758513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-2</a:t>
            </a:r>
            <a:r>
              <a:rPr lang="en-US" altLang="zh-CN" sz="26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gs</a:t>
            </a:r>
            <a:endParaRPr lang="zh-CN" altLang="zh-CN" sz="1150">
              <a:solidFill>
                <a:srgbClr val="000000"/>
              </a:solidFill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b="1" kern="100" dirty="0" smtClean="0">
                <a:latin typeface="Times New Roman"/>
                <a:ea typeface="黑体"/>
                <a:cs typeface="Times New Roman"/>
              </a:rPr>
              <a:t>1.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72732" y="1904239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50130" y="1304707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701" y="1269479"/>
            <a:ext cx="116580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同一地点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轻重不同的物体的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值一样大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物体做竖直上抛运动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速度为负值时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位移也一定为负值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做竖直上抛运动的物体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在上升过程中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速度变化量方向是竖直向下的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45715" y="2505087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270" y="608809"/>
            <a:ext cx="12047833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70000" indent="-457200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人教版必修第一册第二章第</a:t>
            </a: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节［科学漫步］中，伽利略的斜面实验中如何测量时间的？如何由斜面上的运动规律推出自由落体的运动规律？</a:t>
            </a:r>
          </a:p>
          <a:p>
            <a:pPr marL="270000" indent="-457200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zh-CN" sz="2600" b="1" dirty="0">
                <a:latin typeface="+mj-ea"/>
                <a:ea typeface="+mj-ea"/>
                <a:cs typeface="Times New Roman" panose="02020603050405020304" pitchFamily="18" charset="0"/>
              </a:rPr>
              <a:t>当时只能靠滴水计时，让铜球沿阻力很小的斜面滚下，</a:t>
            </a:r>
            <a:r>
              <a:rPr lang="en-US" altLang="zh-CN" sz="2600" b="1" dirty="0">
                <a:latin typeface="+mj-ea"/>
                <a:ea typeface="+mj-ea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+mj-ea"/>
                <a:ea typeface="+mj-ea"/>
                <a:cs typeface="Times New Roman" panose="02020603050405020304" pitchFamily="18" charset="0"/>
              </a:rPr>
              <a:t>冲淡</a:t>
            </a:r>
            <a:r>
              <a:rPr lang="en-US" altLang="zh-CN" sz="2600" b="1" dirty="0">
                <a:latin typeface="+mj-ea"/>
                <a:ea typeface="+mj-ea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+mj-ea"/>
                <a:ea typeface="+mj-ea"/>
                <a:cs typeface="Times New Roman" panose="02020603050405020304" pitchFamily="18" charset="0"/>
              </a:rPr>
              <a:t>了重力，使加速度变小，时间变长，更容易测量。合理外推将斜面的倾角增大到</a:t>
            </a:r>
            <a:r>
              <a:rPr lang="en-US" altLang="zh-CN" sz="2600" b="1" dirty="0">
                <a:latin typeface="+mj-ea"/>
                <a:ea typeface="+mj-ea"/>
                <a:cs typeface="Times New Roman" panose="02020603050405020304" pitchFamily="18" charset="0"/>
              </a:rPr>
              <a:t>90°</a:t>
            </a:r>
            <a:r>
              <a:rPr lang="zh-CN" altLang="zh-CN" sz="2600" b="1" dirty="0">
                <a:latin typeface="+mj-ea"/>
                <a:ea typeface="+mj-ea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976417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竖直上抛运动　　　　　　　　　　　　　　　　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自由落体运动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多运动过程问题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2098</Words>
  <Application>Microsoft Office PowerPoint</Application>
  <PresentationFormat>自定义</PresentationFormat>
  <Paragraphs>233</Paragraphs>
  <Slides>54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70" baseType="lpstr">
      <vt:lpstr>NEU-BZ</vt:lpstr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64</cp:revision>
  <dcterms:created xsi:type="dcterms:W3CDTF">2024-01-15T03:14:15Z</dcterms:created>
  <dcterms:modified xsi:type="dcterms:W3CDTF">2026-03-20T03:47:05Z</dcterms:modified>
</cp:coreProperties>
</file>