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8"/>
  </p:notesMasterIdLst>
  <p:handoutMasterIdLst>
    <p:handoutMasterId r:id="rId49"/>
  </p:handoutMasterIdLst>
  <p:sldIdLst>
    <p:sldId id="340" r:id="rId2"/>
    <p:sldId id="341" r:id="rId3"/>
    <p:sldId id="342" r:id="rId4"/>
    <p:sldId id="343" r:id="rId5"/>
    <p:sldId id="581" r:id="rId6"/>
    <p:sldId id="355" r:id="rId7"/>
    <p:sldId id="356" r:id="rId8"/>
    <p:sldId id="582" r:id="rId9"/>
    <p:sldId id="359" r:id="rId10"/>
    <p:sldId id="583" r:id="rId11"/>
    <p:sldId id="491" r:id="rId12"/>
    <p:sldId id="494" r:id="rId13"/>
    <p:sldId id="495" r:id="rId14"/>
    <p:sldId id="496" r:id="rId15"/>
    <p:sldId id="497" r:id="rId16"/>
    <p:sldId id="584" r:id="rId17"/>
    <p:sldId id="367" r:id="rId18"/>
    <p:sldId id="501" r:id="rId19"/>
    <p:sldId id="585" r:id="rId20"/>
    <p:sldId id="502" r:id="rId21"/>
    <p:sldId id="586" r:id="rId22"/>
    <p:sldId id="504" r:id="rId23"/>
    <p:sldId id="505" r:id="rId24"/>
    <p:sldId id="587" r:id="rId25"/>
    <p:sldId id="588" r:id="rId26"/>
    <p:sldId id="400" r:id="rId27"/>
    <p:sldId id="402" r:id="rId28"/>
    <p:sldId id="403" r:id="rId29"/>
    <p:sldId id="589" r:id="rId30"/>
    <p:sldId id="590" r:id="rId31"/>
    <p:sldId id="404" r:id="rId32"/>
    <p:sldId id="405" r:id="rId33"/>
    <p:sldId id="591" r:id="rId34"/>
    <p:sldId id="592" r:id="rId35"/>
    <p:sldId id="595" r:id="rId36"/>
    <p:sldId id="406" r:id="rId37"/>
    <p:sldId id="596" r:id="rId38"/>
    <p:sldId id="597" r:id="rId39"/>
    <p:sldId id="598" r:id="rId40"/>
    <p:sldId id="408" r:id="rId41"/>
    <p:sldId id="409" r:id="rId42"/>
    <p:sldId id="599" r:id="rId43"/>
    <p:sldId id="600" r:id="rId44"/>
    <p:sldId id="601" r:id="rId45"/>
    <p:sldId id="602" r:id="rId46"/>
    <p:sldId id="428" r:id="rId47"/>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varScale="1">
        <p:scale>
          <a:sx n="87" d="100"/>
          <a:sy n="87" d="100"/>
        </p:scale>
        <p:origin x="186" y="6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2026/3/20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2026/3/20</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2</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6</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slide" Target="../slides/slide27.xml"/><Relationship Id="rId7"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40.xml"/><Relationship Id="rId5" Type="http://schemas.openxmlformats.org/officeDocument/2006/relationships/slide" Target="../slides/slide36.xml"/><Relationship Id="rId4" Type="http://schemas.openxmlformats.org/officeDocument/2006/relationships/slide" Target="../slides/slide3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1" name="圆角矩形 50">
            <a:hlinkClick r:id="rId3" action="ppaction://hlinksldjump"/>
          </p:cNvPr>
          <p:cNvSpPr/>
          <p:nvPr userDrawn="1"/>
        </p:nvSpPr>
        <p:spPr>
          <a:xfrm>
            <a:off x="21655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4" action="ppaction://hlinksldjump"/>
          </p:cNvPr>
          <p:cNvSpPr/>
          <p:nvPr userDrawn="1"/>
        </p:nvSpPr>
        <p:spPr>
          <a:xfrm>
            <a:off x="27668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5" action="ppaction://hlinksldjump"/>
          </p:cNvPr>
          <p:cNvSpPr/>
          <p:nvPr userDrawn="1"/>
        </p:nvSpPr>
        <p:spPr>
          <a:xfrm>
            <a:off x="336807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6" action="ppaction://hlinksldjump"/>
          </p:cNvPr>
          <p:cNvSpPr/>
          <p:nvPr userDrawn="1"/>
        </p:nvSpPr>
        <p:spPr>
          <a:xfrm>
            <a:off x="39693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7"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png"/><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4.png"/><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26.xml"/><Relationship Id="rId4" Type="http://schemas.openxmlformats.org/officeDocument/2006/relationships/slide" Target="slide6.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2.png"/><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3.png"/><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slideLayout" Target="../slideLayouts/slideLayout2.xml"/><Relationship Id="rId4" Type="http://schemas.openxmlformats.org/officeDocument/2006/relationships/tags" Target="../tags/tag14.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6.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7.png"/><Relationship Id="rId1" Type="http://schemas.openxmlformats.org/officeDocument/2006/relationships/slideLayout" Target="../slideLayouts/slideLayout5.xml"/><Relationship Id="rId4" Type="http://schemas.openxmlformats.org/officeDocument/2006/relationships/image" Target="../media/image45.png"/></Relationships>
</file>

<file path=ppt/slides/_rels/slide4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8.png"/><Relationship Id="rId1" Type="http://schemas.openxmlformats.org/officeDocument/2006/relationships/slideLayout" Target="../slideLayouts/slideLayout5.xml"/><Relationship Id="rId4" Type="http://schemas.openxmlformats.org/officeDocument/2006/relationships/image" Target="../media/image45.png"/></Relationships>
</file>

<file path=ppt/slides/_rels/slide4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9.png"/><Relationship Id="rId1" Type="http://schemas.openxmlformats.org/officeDocument/2006/relationships/slideLayout" Target="../slideLayouts/slideLayout5.xml"/><Relationship Id="rId4" Type="http://schemas.openxmlformats.org/officeDocument/2006/relationships/image" Target="../media/image45.png"/></Relationships>
</file>

<file path=ppt/slides/_rels/slide4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46.jpeg"/><Relationship Id="rId1" Type="http://schemas.openxmlformats.org/officeDocument/2006/relationships/slideLayout" Target="../slideLayouts/slideLayout6.xml"/><Relationship Id="rId4" Type="http://schemas.openxmlformats.org/officeDocument/2006/relationships/image" Target="../media/image50.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tags" Target="../tags/tag9.xml"/><Relationship Id="rId7" Type="http://schemas.openxmlformats.org/officeDocument/2006/relationships/slide" Target="slide17.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0.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4"/>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1671166" y="5157216"/>
            <a:ext cx="8312526"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实验九　用单摆测量重力加速度的大小</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6">
            <a:lum bright="-8000" contrast="52000"/>
          </a:blip>
          <a:srcRect b="27240"/>
          <a:stretch>
            <a:fillRect/>
          </a:stretch>
        </p:blipFill>
        <p:spPr>
          <a:xfrm>
            <a:off x="-5195" y="105853"/>
            <a:ext cx="1113340" cy="810422"/>
          </a:xfrm>
          <a:prstGeom prst="rect">
            <a:avLst/>
          </a:prstGeom>
        </p:spPr>
      </p:pic>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94237" y="620649"/>
                <a:ext cx="8873361" cy="4750572"/>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①</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=2π</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r>
                  <a:rPr lang="zh-CN" altLang="zh-CN" sz="2600" b="1">
                    <a:latin typeface="Times New Roman" panose="02020603050405020304" pitchFamily="18" charset="0"/>
                    <a:cs typeface="Times New Roman" panose="02020603050405020304" pitchFamily="18" charset="0"/>
                  </a:rPr>
                  <a:t>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结合题图乙图像斜率可知</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②</a:t>
                </a:r>
                <a:r>
                  <a:rPr lang="zh-CN" altLang="zh-CN" sz="2600" b="1">
                    <a:latin typeface="Times New Roman" panose="02020603050405020304" pitchFamily="18" charset="0"/>
                    <a:cs typeface="Times New Roman" panose="02020603050405020304" pitchFamily="18" charset="0"/>
                  </a:rPr>
                  <a:t>由于</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只考虑摆长增大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则对图像斜率</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b="1">
                    <a:latin typeface="Times New Roman" panose="02020603050405020304" pitchFamily="18" charset="0"/>
                    <a:cs typeface="Times New Roman" panose="02020603050405020304" pitchFamily="18" charset="0"/>
                  </a:rPr>
                  <a:t>无影响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因此计算得到的重力加速度的测量值等于真实值</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smtClean="0">
                    <a:effectLst/>
                    <a:latin typeface="宋体" panose="02010600030101010101" pitchFamily="2" charset="-122"/>
                    <a:ea typeface="微软雅黑" panose="020B0503020204020204" pitchFamily="34" charset="-122"/>
                    <a:cs typeface="宋体" panose="02010600030101010101" pitchFamily="2" charset="-122"/>
                  </a:rPr>
                  <a:t>①</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②</a:t>
                </a:r>
                <a:r>
                  <a:rPr lang="zh-CN"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等于</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94237" y="620649"/>
                <a:ext cx="8873361" cy="4750572"/>
              </a:xfrm>
              <a:prstGeom prst="rect">
                <a:avLst/>
              </a:prstGeom>
              <a:blipFill rotWithShape="0">
                <a:blip r:embed="rId2"/>
                <a:stretch>
                  <a:fillRect l="-893"/>
                </a:stretch>
              </a:blipFill>
            </p:spPr>
            <p:txBody>
              <a:bodyPr/>
              <a:lstStyle/>
              <a:p>
                <a:r>
                  <a:rPr lang="zh-CN" altLang="en-US">
                    <a:noFill/>
                  </a:rPr>
                  <a:t> </a:t>
                </a:r>
              </a:p>
            </p:txBody>
          </p:sp>
        </mc:Fallback>
      </mc:AlternateContent>
      <p:pic>
        <p:nvPicPr>
          <p:cNvPr id="4" name="image4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32335" y="744492"/>
            <a:ext cx="2895600" cy="3061970"/>
          </a:xfrm>
          <a:prstGeom prst="rect">
            <a:avLst/>
          </a:prstGeom>
          <a:solidFill>
            <a:scrgbClr r="0" g="0" b="0">
              <a:alpha val="0"/>
            </a:scrgbClr>
          </a:solidFill>
          <a:ln>
            <a:noFill/>
          </a:ln>
        </p:spPr>
      </p:pic>
    </p:spTree>
    <p:extLst>
      <p:ext uri="{BB962C8B-B14F-4D97-AF65-F5344CB8AC3E}">
        <p14:creationId xmlns:p14="http://schemas.microsoft.com/office/powerpoint/2010/main" val="2405834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484393" y="620649"/>
                <a:ext cx="7514577" cy="5338488"/>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关于摩擦力可以忽略的斜面上的单摆</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某同学猜想单摆做小角度摆动时周期满足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=2π</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𝜶</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如图丙所示</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为了验证猜想正确与否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他设计了如下实验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如图丁所示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铁架台上装一根重垂线</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在铁架台的立柱跟重垂线平行的情况下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将小球、摆线、摆杆组成的</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杆线摆</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装在立柱上</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调节摆线的长度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使摆杆与立柱垂直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摆杆可绕着立柱自由转动</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且不计其间的摩擦</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如图戊所示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把铁架台底座的一侧垫高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立柱倾斜</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静止时摆杆与重垂线的夹角为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β</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小球实际上相当于是在一倾斜平面上运动</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下列图像能直观地验证猜想是否正确的是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84393" y="620649"/>
                <a:ext cx="7514577" cy="5338488"/>
              </a:xfrm>
              <a:prstGeom prst="rect">
                <a:avLst/>
              </a:prstGeom>
              <a:blipFill rotWithShape="0">
                <a:blip r:embed="rId2"/>
                <a:stretch>
                  <a:fillRect l="-1054" t="-1027" r="-649" b="-1484"/>
                </a:stretch>
              </a:blipFill>
            </p:spPr>
            <p:txBody>
              <a:bodyPr/>
              <a:lstStyle/>
              <a:p>
                <a:r>
                  <a:rPr lang="zh-CN" altLang="en-US">
                    <a:noFill/>
                  </a:rPr>
                  <a:t> </a:t>
                </a:r>
              </a:p>
            </p:txBody>
          </p:sp>
        </mc:Fallback>
      </mc:AlternateContent>
      <p:pic>
        <p:nvPicPr>
          <p:cNvPr id="6" name="image4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3557" y="686039"/>
            <a:ext cx="2895600" cy="2070100"/>
          </a:xfrm>
          <a:prstGeom prst="rect">
            <a:avLst/>
          </a:prstGeom>
          <a:solidFill>
            <a:scrgbClr r="0" g="0" b="0">
              <a:alpha val="0"/>
            </a:scrgbClr>
          </a:solidFill>
          <a:ln>
            <a:noFill/>
          </a:ln>
        </p:spPr>
      </p:pic>
      <p:pic>
        <p:nvPicPr>
          <p:cNvPr id="7" name="image43.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98970" y="2996946"/>
            <a:ext cx="4095242" cy="2974163"/>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8" name="矩形 7"/>
              <p:cNvSpPr/>
              <p:nvPr/>
            </p:nvSpPr>
            <p:spPr>
              <a:xfrm>
                <a:off x="500313" y="5970263"/>
                <a:ext cx="7514577" cy="699142"/>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β</a:t>
                </a:r>
                <a:r>
                  <a:rPr lang="zh-CN"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β</a:t>
                </a:r>
                <a:r>
                  <a:rPr lang="zh-CN"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β</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图像</a:t>
                </a:r>
                <a:endParaRPr lang="zh-CN" altLang="zh-CN" sz="100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500313" y="5970263"/>
                <a:ext cx="7514577" cy="699142"/>
              </a:xfrm>
              <a:prstGeom prst="rect">
                <a:avLst/>
              </a:prstGeom>
              <a:blipFill rotWithShape="0">
                <a:blip r:embed="rId5"/>
                <a:stretch>
                  <a:fillRect l="-1054" b="-608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4615738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20649"/>
                <a:ext cx="11810444" cy="1842788"/>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小球摆动示意图如图所示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等效重力加速度为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β</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结合单摆的周期公式有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=2π</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𝜷</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变形得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β</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20649"/>
                <a:ext cx="11810444" cy="1842788"/>
              </a:xfrm>
              <a:prstGeom prst="rect">
                <a:avLst/>
              </a:prstGeom>
              <a:blipFill rotWithShape="0">
                <a:blip r:embed="rId2"/>
                <a:stretch>
                  <a:fillRect l="-671"/>
                </a:stretch>
              </a:blipFill>
            </p:spPr>
            <p:txBody>
              <a:bodyPr/>
              <a:lstStyle/>
              <a:p>
                <a:r>
                  <a:rPr lang="zh-CN" altLang="en-US">
                    <a:noFill/>
                  </a:rPr>
                  <a:t> </a:t>
                </a:r>
              </a:p>
            </p:txBody>
          </p:sp>
        </mc:Fallback>
      </mc:AlternateContent>
      <p:pic>
        <p:nvPicPr>
          <p:cNvPr id="4" name="image4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99121" y="2441575"/>
            <a:ext cx="3392170" cy="3147695"/>
          </a:xfrm>
          <a:prstGeom prst="rect">
            <a:avLst/>
          </a:prstGeom>
          <a:solidFill>
            <a:scrgbClr r="0" g="0" b="0">
              <a:alpha val="0"/>
            </a:scrgbClr>
          </a:solidFill>
          <a:ln>
            <a:noFill/>
          </a:ln>
        </p:spPr>
      </p:pic>
      <p:sp>
        <p:nvSpPr>
          <p:cNvPr id="5" name="矩形 4"/>
          <p:cNvSpPr/>
          <p:nvPr/>
        </p:nvSpPr>
        <p:spPr>
          <a:xfrm>
            <a:off x="222995" y="5798671"/>
            <a:ext cx="9760697"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B</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538794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254871"/>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1.(2026·</a:t>
            </a:r>
            <a:r>
              <a:rPr lang="zh-CN" altLang="zh-CN" sz="2600" b="1">
                <a:latin typeface="Times New Roman" panose="02020603050405020304" pitchFamily="18" charset="0"/>
                <a:cs typeface="Times New Roman" panose="02020603050405020304" pitchFamily="18" charset="0"/>
              </a:rPr>
              <a:t>广东惠州高三期末</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利用单摆可以测量当地的重力加速度</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4" name="矩形 3"/>
          <p:cNvSpPr/>
          <p:nvPr/>
        </p:nvSpPr>
        <p:spPr>
          <a:xfrm>
            <a:off x="259015" y="1910185"/>
            <a:ext cx="11810444"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为了较精确地进行测量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以下两种单摆组装方式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应选择</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5" name="image4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13334" y="2564892"/>
            <a:ext cx="4563745" cy="2155825"/>
          </a:xfrm>
          <a:prstGeom prst="rect">
            <a:avLst/>
          </a:prstGeom>
          <a:solidFill>
            <a:scrgbClr r="0" g="0" b="0">
              <a:alpha val="0"/>
            </a:scrgbClr>
          </a:solidFill>
          <a:ln>
            <a:noFill/>
          </a:ln>
        </p:spPr>
      </p:pic>
      <p:sp>
        <p:nvSpPr>
          <p:cNvPr id="6" name="矩形 5"/>
          <p:cNvSpPr/>
          <p:nvPr/>
        </p:nvSpPr>
        <p:spPr>
          <a:xfrm>
            <a:off x="411415" y="4745832"/>
            <a:ext cx="11810444" cy="1414915"/>
          </a:xfrm>
          <a:prstGeom prst="rect">
            <a:avLst/>
          </a:prstGeom>
        </p:spPr>
        <p:txBody>
          <a:bodyPr wrap="square" lIns="121898" tIns="60948" rIns="121898" bIns="60948">
            <a:spAutoFit/>
          </a:bodyPr>
          <a:lstStyle/>
          <a:p>
            <a:pPr>
              <a:lnSpc>
                <a:spcPct val="11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组装好单摆</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先用刻度尺测量摆线长度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再用游标卡尺测量小球的直径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其示数如图甲</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则小球直径为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摆球在竖直平面内稳定摆动后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用秒表记录单摆经历多次全振动所用的时间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____________s</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9187203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42550" y="836676"/>
            <a:ext cx="5636629" cy="1723525"/>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测量出多组单摆的摆长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和运动周期</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作出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由此可求出重力加速度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(π</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保留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6" name="image4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33837" y="645795"/>
            <a:ext cx="3729990" cy="1703070"/>
          </a:xfrm>
          <a:prstGeom prst="rect">
            <a:avLst/>
          </a:prstGeom>
          <a:solidFill>
            <a:scrgbClr r="0" g="0" b="0">
              <a:alpha val="0"/>
            </a:scrgbClr>
          </a:solidFill>
          <a:ln>
            <a:noFill/>
          </a:ln>
        </p:spPr>
      </p:pic>
      <p:pic>
        <p:nvPicPr>
          <p:cNvPr id="7" name="image4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17773" y="2564892"/>
            <a:ext cx="5762117" cy="3056379"/>
          </a:xfrm>
          <a:prstGeom prst="rect">
            <a:avLst/>
          </a:prstGeom>
          <a:solidFill>
            <a:scrgbClr r="0" g="0" b="0">
              <a:alpha val="0"/>
            </a:scrgbClr>
          </a:solidFill>
          <a:ln>
            <a:noFill/>
          </a:ln>
        </p:spPr>
      </p:pic>
      <p:sp>
        <p:nvSpPr>
          <p:cNvPr id="8" name="矩形 7"/>
          <p:cNvSpPr/>
          <p:nvPr/>
        </p:nvSpPr>
        <p:spPr>
          <a:xfrm>
            <a:off x="258470" y="2610527"/>
            <a:ext cx="5636629" cy="3323963"/>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丙图像不过坐标原点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原因可能是将</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______________________________</a:t>
            </a:r>
          </a:p>
          <a:p>
            <a:pPr>
              <a:spcAft>
                <a:spcPts val="0"/>
              </a:spcAft>
              <a:tabLst>
                <a:tab pos="378079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______________________________</a:t>
            </a:r>
            <a:r>
              <a:rPr lang="en-US" altLang="zh-CN" sz="2600" i="1" u="sng">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摆线长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摆线长加小球直径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作为摆长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上述操作在使用图像法求解重力加速度时会使测量值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偏大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偏小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无影响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7590043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2918043"/>
            <a:ext cx="11810444" cy="2455200"/>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(2)9.3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100.0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(3)10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摆线长　无影响</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根据单摆模型可知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单摆的悬点要固定</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小球直径为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mm+3</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mm=9.3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单摆经历多次全振动所用的时间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s+40.0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s=100.0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4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13334" y="620649"/>
            <a:ext cx="4563745" cy="2155825"/>
          </a:xfrm>
          <a:prstGeom prst="rect">
            <a:avLst/>
          </a:prstGeom>
          <a:solidFill>
            <a:scrgbClr r="0" g="0" b="0">
              <a:alpha val="0"/>
            </a:scrgbClr>
          </a:solidFill>
          <a:ln>
            <a:noFill/>
          </a:ln>
        </p:spPr>
      </p:pic>
    </p:spTree>
    <p:extLst>
      <p:ext uri="{BB962C8B-B14F-4D97-AF65-F5344CB8AC3E}">
        <p14:creationId xmlns:p14="http://schemas.microsoft.com/office/powerpoint/2010/main" val="425382494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42550" y="563720"/>
                <a:ext cx="5636629" cy="5483400"/>
              </a:xfrm>
              <a:prstGeom prst="rect">
                <a:avLst/>
              </a:prstGeom>
            </p:spPr>
            <p:txBody>
              <a:bodyPr wrap="square" lIns="121898" tIns="60948" rIns="121898" bIns="60948">
                <a:spAutoFit/>
              </a:bodyPr>
              <a:lstStyle/>
              <a:p>
                <a:pPr>
                  <a:spcAft>
                    <a:spcPts val="0"/>
                  </a:spcAft>
                  <a:tabLst>
                    <a:tab pos="3780790" algn="l"/>
                  </a:tabLst>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400" b="1">
                    <a:latin typeface="Times New Roman" panose="02020603050405020304" pitchFamily="18" charset="0"/>
                    <a:cs typeface="Times New Roman" panose="02020603050405020304" pitchFamily="18" charset="0"/>
                  </a:rPr>
                  <a:t>根据单摆周期公式</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=2π</a:t>
                </a:r>
                <a14:m>
                  <m:oMath xmlns:m="http://schemas.openxmlformats.org/officeDocument/2006/math">
                    <m:rad>
                      <m:radPr>
                        <m:degHide m:val="on"/>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r>
                  <a:rPr lang="en-US" altLang="zh-CN" sz="2400" smtClean="0">
                    <a:effectLst/>
                    <a:latin typeface="宋体" panose="02010600030101010101" pitchFamily="2" charset="-122"/>
                    <a:ea typeface="微软雅黑" panose="020B0503020204020204" pitchFamily="34" charset="-122"/>
                    <a:cs typeface="Times New Roman" panose="02020603050405020304" pitchFamily="18" charset="0"/>
                  </a:rPr>
                  <a:t>,</a:t>
                </a:r>
              </a:p>
              <a:p>
                <a:pPr>
                  <a:spcAft>
                    <a:spcPts val="0"/>
                  </a:spcAft>
                  <a:tabLst>
                    <a:tab pos="3780790" algn="l"/>
                  </a:tabLst>
                </a:pPr>
                <a:r>
                  <a:rPr lang="zh-CN" altLang="zh-CN" sz="2400" b="1" smtClean="0">
                    <a:latin typeface="Times New Roman" panose="02020603050405020304" pitchFamily="18" charset="0"/>
                    <a:cs typeface="Times New Roman" panose="02020603050405020304" pitchFamily="18" charset="0"/>
                  </a:rPr>
                  <a:t>整理</a:t>
                </a:r>
                <a:r>
                  <a:rPr lang="zh-CN" altLang="zh-CN" sz="2400" b="1">
                    <a:latin typeface="Times New Roman" panose="02020603050405020304" pitchFamily="18" charset="0"/>
                    <a:cs typeface="Times New Roman" panose="02020603050405020304" pitchFamily="18" charset="0"/>
                  </a:rPr>
                  <a:t>得</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4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则斜率为</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4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𝟗𝟗</m:t>
                        </m:r>
                        <m:r>
                          <a:rPr lang="en-US" altLang="zh-CN" sz="24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4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4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4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4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4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/m=4</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4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解得</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4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4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24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400" b="1">
                    <a:latin typeface="Times New Roman" panose="02020603050405020304" pitchFamily="18" charset="0"/>
                    <a:cs typeface="Times New Roman" panose="02020603050405020304" pitchFamily="18" charset="0"/>
                  </a:rPr>
                  <a:t>根据上述分析可知</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理论上图像应该为过原点的直线</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题中图像相对理论图像在相同周期下</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所测摆长比实际值偏小</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则原因可能是将摆线长作为摆长</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根据</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=2π</a:t>
                </a:r>
                <a14:m>
                  <m:oMath xmlns:m="http://schemas.openxmlformats.org/officeDocument/2006/math">
                    <m:rad>
                      <m:radPr>
                        <m:degHide m:val="on"/>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𝑳</m:t>
                            </m:r>
                            <m:r>
                              <a:rPr lang="en-US" altLang="zh-CN" sz="24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𝒓</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整理得</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4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𝒓</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endParaRPr lang="zh-CN" altLang="zh-CN" sz="24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400" b="1">
                    <a:latin typeface="Times New Roman" panose="02020603050405020304" pitchFamily="18" charset="0"/>
                    <a:cs typeface="Times New Roman" panose="02020603050405020304" pitchFamily="18" charset="0"/>
                  </a:rPr>
                  <a:t>由于斜率不变</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所以使用图像法求解重力加速度时会对测量值无影响</a:t>
                </a:r>
                <a:r>
                  <a:rPr lang="zh-CN" altLang="zh-CN" sz="24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24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42550" y="563720"/>
                <a:ext cx="5636629" cy="5483400"/>
              </a:xfrm>
              <a:prstGeom prst="rect">
                <a:avLst/>
              </a:prstGeom>
              <a:blipFill rotWithShape="0">
                <a:blip r:embed="rId2"/>
                <a:stretch>
                  <a:fillRect l="-1190" r="-866" b="-1333"/>
                </a:stretch>
              </a:blipFill>
            </p:spPr>
            <p:txBody>
              <a:bodyPr/>
              <a:lstStyle/>
              <a:p>
                <a:r>
                  <a:rPr lang="zh-CN" altLang="en-US">
                    <a:noFill/>
                  </a:rPr>
                  <a:t> </a:t>
                </a:r>
              </a:p>
            </p:txBody>
          </p:sp>
        </mc:Fallback>
      </mc:AlternateContent>
      <p:pic>
        <p:nvPicPr>
          <p:cNvPr id="6" name="image4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33837" y="645795"/>
            <a:ext cx="3729990" cy="1703070"/>
          </a:xfrm>
          <a:prstGeom prst="rect">
            <a:avLst/>
          </a:prstGeom>
          <a:solidFill>
            <a:scrgbClr r="0" g="0" b="0">
              <a:alpha val="0"/>
            </a:scrgbClr>
          </a:solidFill>
          <a:ln>
            <a:noFill/>
          </a:ln>
        </p:spPr>
      </p:pic>
      <p:pic>
        <p:nvPicPr>
          <p:cNvPr id="7" name="image47.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17773" y="2564892"/>
            <a:ext cx="5762117" cy="3056379"/>
          </a:xfrm>
          <a:prstGeom prst="rect">
            <a:avLst/>
          </a:prstGeom>
          <a:solidFill>
            <a:scrgbClr r="0" g="0" b="0">
              <a:alpha val="0"/>
            </a:scrgbClr>
          </a:solidFill>
          <a:ln>
            <a:noFill/>
          </a:ln>
        </p:spPr>
      </p:pic>
    </p:spTree>
    <p:extLst>
      <p:ext uri="{BB962C8B-B14F-4D97-AF65-F5344CB8AC3E}">
        <p14:creationId xmlns:p14="http://schemas.microsoft.com/office/powerpoint/2010/main" val="138495533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78079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考点二　创新拓展实验</a:t>
            </a:r>
            <a:endParaRPr lang="zh-CN" altLang="zh-CN" sz="2800" b="1" kern="1400">
              <a:latin typeface="Calibri Light" panose="020F0302020204030204" pitchFamily="34" charset="0"/>
              <a:cs typeface="Times New Roman" panose="02020603050405020304" pitchFamily="18" charset="0"/>
            </a:endParaRPr>
          </a:p>
        </p:txBody>
      </p:sp>
      <p:sp>
        <p:nvSpPr>
          <p:cNvPr id="5" name="矩形 4"/>
          <p:cNvSpPr/>
          <p:nvPr/>
        </p:nvSpPr>
        <p:spPr>
          <a:xfrm>
            <a:off x="160214" y="1282378"/>
            <a:ext cx="9634747" cy="1859396"/>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(2024·</a:t>
            </a:r>
            <a:r>
              <a:rPr lang="zh-CN" altLang="zh-CN" sz="2600" b="1">
                <a:latin typeface="Times New Roman" panose="02020603050405020304" pitchFamily="18" charset="0"/>
                <a:cs typeface="Times New Roman" panose="02020603050405020304" pitchFamily="18" charset="0"/>
              </a:rPr>
              <a:t>湖北卷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某同学设计了一个测量重力加速度大小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的实验方案</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所用器材有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砝码若干、托盘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个、轻质弹簧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根、米尺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把、光电门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个、数字计时器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台等</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4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65125" y="1489837"/>
            <a:ext cx="2162810" cy="3235325"/>
          </a:xfrm>
          <a:prstGeom prst="rect">
            <a:avLst/>
          </a:prstGeom>
          <a:solidFill>
            <a:scrgbClr r="0" g="0" b="0">
              <a:alpha val="0"/>
            </a:scrgbClr>
          </a:solidFill>
          <a:ln>
            <a:noFill/>
          </a:ln>
        </p:spPr>
      </p:pic>
      <p:sp>
        <p:nvSpPr>
          <p:cNvPr id="6" name="矩形 5"/>
          <p:cNvSpPr/>
          <p:nvPr/>
        </p:nvSpPr>
        <p:spPr>
          <a:xfrm>
            <a:off x="451208" y="3122737"/>
            <a:ext cx="8758861" cy="3323963"/>
          </a:xfrm>
          <a:prstGeom prst="rect">
            <a:avLst/>
          </a:prstGeom>
        </p:spPr>
        <p:txBody>
          <a:bodyPr wrap="square" lIns="121898" tIns="60948" rIns="121898" bIns="60948">
            <a:spAutoFit/>
          </a:bodyPr>
          <a:lstStyle/>
          <a:p>
            <a:pPr>
              <a:spcAft>
                <a:spcPts val="0"/>
              </a:spcAft>
              <a:tabLst>
                <a:tab pos="378079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具体步骤如下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将弹簧竖直悬挂在固定支架上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弹簧下面挂上装有遮光片的托盘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在托盘内放入一个砝码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用米尺测量平衡时弹簧的长度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并安装光电门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③</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将弹簧在弹性限度内拉伸一定长度后释放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使其在竖直方向振动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④</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用数字计时器记录</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次全振动所用时间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⑤</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逐次增加托盘内砝码的数量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重复</a:t>
            </a:r>
            <a:r>
              <a:rPr lang="zh-CN" altLang="zh-CN" sz="2600">
                <a:latin typeface="宋体" panose="02010600030101010101" pitchFamily="2" charset="-122"/>
                <a:ea typeface="微软雅黑" panose="020B0503020204020204" pitchFamily="34" charset="-122"/>
                <a:cs typeface="宋体" panose="02010600030101010101" pitchFamily="2" charset="-122"/>
              </a:rPr>
              <a:t>②③④</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的操作</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62477" y="620649"/>
                <a:ext cx="8873361" cy="2476166"/>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该同学将振动系统理想化为弹簧振子</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已知弹簧振子的振动周期</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=2π</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为弹簧的劲度系数</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为振子的质量</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由步骤</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④</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可知振动周期</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62477" y="620649"/>
                <a:ext cx="8873361" cy="2476166"/>
              </a:xfrm>
              <a:prstGeom prst="rect">
                <a:avLst/>
              </a:prstGeom>
              <a:blipFill rotWithShape="0">
                <a:blip r:embed="rId2"/>
                <a:stretch>
                  <a:fillRect l="-893" r="-69" b="-4680"/>
                </a:stretch>
              </a:blipFill>
            </p:spPr>
            <p:txBody>
              <a:bodyPr/>
              <a:lstStyle/>
              <a:p>
                <a:r>
                  <a:rPr lang="zh-CN" altLang="en-US">
                    <a:noFill/>
                  </a:rPr>
                  <a:t> </a:t>
                </a:r>
              </a:p>
            </p:txBody>
          </p:sp>
        </mc:Fallback>
      </mc:AlternateContent>
      <p:pic>
        <p:nvPicPr>
          <p:cNvPr id="4" name="image4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65125" y="620649"/>
            <a:ext cx="2162810" cy="323532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14877" y="3113104"/>
                <a:ext cx="8873361" cy="2337282"/>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600" b="1">
                    <a:latin typeface="Times New Roman" panose="02020603050405020304" pitchFamily="18" charset="0"/>
                    <a:cs typeface="Times New Roman" panose="02020603050405020304" pitchFamily="18" charset="0"/>
                  </a:rPr>
                  <a:t>次全振动所用的时间为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次全振动的时间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即振动周期</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𝟑𝟎</m:t>
                        </m:r>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𝟑𝟎</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14877" y="3113104"/>
                <a:ext cx="8873361" cy="2337282"/>
              </a:xfrm>
              <a:prstGeom prst="rect">
                <a:avLst/>
              </a:prstGeom>
              <a:blipFill rotWithShape="0">
                <a:blip r:embed="rId4"/>
                <a:stretch>
                  <a:fillRect l="-893" r="-137" b="-52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34819601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62477" y="620649"/>
            <a:ext cx="8873361" cy="1259231"/>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设弹簧的原长为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的关系式为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4" name="image4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65125" y="620649"/>
            <a:ext cx="2162810" cy="323532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14877" y="1953742"/>
                <a:ext cx="8873361" cy="2716489"/>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弹簧振子平衡时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由力的平衡条件有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=2π</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smtClean="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14877" y="1953742"/>
                <a:ext cx="8873361" cy="2716489"/>
              </a:xfrm>
              <a:prstGeom prst="rect">
                <a:avLst/>
              </a:prstGeom>
              <a:blipFill rotWithShape="0">
                <a:blip r:embed="rId3"/>
                <a:stretch>
                  <a:fillRect l="-89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69534084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62477" y="620649"/>
            <a:ext cx="6666687" cy="1745005"/>
          </a:xfrm>
          <a:prstGeom prst="rect">
            <a:avLst/>
          </a:prstGeom>
        </p:spPr>
        <p:txBody>
          <a:bodyPr wrap="square" lIns="121898" tIns="60948" rIns="121898" bIns="60948">
            <a:spAutoFit/>
          </a:bodyPr>
          <a:lstStyle/>
          <a:p>
            <a:pPr>
              <a:lnSpc>
                <a:spcPct val="14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由实验数据作出的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图线如图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保留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π</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9.87)</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4" name="image4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80217" y="593090"/>
            <a:ext cx="4563745" cy="567182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262477" y="2332076"/>
                <a:ext cx="6666687" cy="2799396"/>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结合</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问分析可知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图线的斜率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由题图</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𝟓𝟒𝟎</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𝟒𝟕𝟒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𝟓𝟕</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𝟑𝟎</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=9.65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9.65</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62477" y="2332076"/>
                <a:ext cx="6666687" cy="2799396"/>
              </a:xfrm>
              <a:prstGeom prst="rect">
                <a:avLst/>
              </a:prstGeom>
              <a:blipFill rotWithShape="0">
                <a:blip r:embed="rId3"/>
                <a:stretch>
                  <a:fillRect l="-1188" b="-152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50125860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62477" y="620649"/>
            <a:ext cx="6666687" cy="1815857"/>
          </a:xfrm>
          <a:prstGeom prst="rect">
            <a:avLst/>
          </a:prstGeom>
        </p:spPr>
        <p:txBody>
          <a:bodyPr wrap="square" lIns="121898" tIns="60948" rIns="121898" bIns="60948">
            <a:spAutoFit/>
          </a:bodyPr>
          <a:lstStyle/>
          <a:p>
            <a:pPr>
              <a:spcAft>
                <a:spcPts val="0"/>
              </a:spcAft>
              <a:tabLst>
                <a:tab pos="3780790" algn="l"/>
              </a:tabLst>
            </a:pPr>
            <a:r>
              <a:rPr lang="en-US" altLang="zh-CN" sz="22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本实验的误差来源包括</a:t>
            </a:r>
            <a:r>
              <a:rPr lang="en-US" altLang="zh-CN" sz="2200">
                <a:latin typeface="Times New Roman" panose="02020603050405020304" pitchFamily="18" charset="0"/>
                <a:ea typeface="微软雅黑" panose="020B0503020204020204" pitchFamily="34" charset="-122"/>
                <a:cs typeface="Times New Roman" panose="02020603050405020304" pitchFamily="18" charset="0"/>
              </a:rPr>
              <a:t>_______________(</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双选</a:t>
            </a:r>
            <a:r>
              <a:rPr lang="en-US" altLang="zh-CN" sz="2200">
                <a:latin typeface="宋体" panose="02010600030101010101" pitchFamily="2" charset="-122"/>
                <a:ea typeface="微软雅黑" panose="020B0503020204020204" pitchFamily="34" charset="-122"/>
                <a:cs typeface="Times New Roman" panose="02020603050405020304" pitchFamily="18" charset="0"/>
              </a:rPr>
              <a:t>,</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填标号</a:t>
            </a:r>
            <a:r>
              <a:rPr lang="en-US" altLang="zh-CN" sz="2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200">
                <a:latin typeface="宋体" panose="02010600030101010101" pitchFamily="2" charset="-122"/>
                <a:ea typeface="微软雅黑" panose="020B0503020204020204" pitchFamily="34" charset="-122"/>
                <a:cs typeface="Times New Roman" panose="02020603050405020304" pitchFamily="18" charset="0"/>
              </a:rPr>
              <a:t>。</a:t>
            </a:r>
            <a:r>
              <a:rPr lang="en-US" altLang="zh-CN" sz="22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22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2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空气阻力</a:t>
            </a:r>
            <a:endParaRPr lang="zh-CN" altLang="zh-CN" sz="22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2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弹簧质量不为零</a:t>
            </a:r>
            <a:endParaRPr lang="zh-CN" altLang="zh-CN" sz="22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2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光电门的位置稍微偏离托盘的平衡位置</a:t>
            </a:r>
            <a:endParaRPr lang="zh-CN" altLang="zh-CN" sz="2200">
              <a:latin typeface="Calibri" panose="020F0502020204030204" pitchFamily="34" charset="0"/>
              <a:cs typeface="Times New Roman" panose="02020603050405020304" pitchFamily="18" charset="0"/>
            </a:endParaRPr>
          </a:p>
        </p:txBody>
      </p:sp>
      <p:pic>
        <p:nvPicPr>
          <p:cNvPr id="4" name="image4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80217" y="593090"/>
            <a:ext cx="4563745" cy="5671820"/>
          </a:xfrm>
          <a:prstGeom prst="rect">
            <a:avLst/>
          </a:prstGeom>
          <a:solidFill>
            <a:scrgbClr r="0" g="0" b="0">
              <a:alpha val="0"/>
            </a:scrgbClr>
          </a:solidFill>
          <a:ln>
            <a:noFill/>
          </a:ln>
        </p:spPr>
      </p:pic>
      <p:sp>
        <p:nvSpPr>
          <p:cNvPr id="5" name="矩形 4"/>
          <p:cNvSpPr/>
          <p:nvPr/>
        </p:nvSpPr>
        <p:spPr>
          <a:xfrm>
            <a:off x="262476" y="2518541"/>
            <a:ext cx="7128891" cy="3929317"/>
          </a:xfrm>
          <a:prstGeom prst="rect">
            <a:avLst/>
          </a:prstGeom>
        </p:spPr>
        <p:txBody>
          <a:bodyPr wrap="square" lIns="121898" tIns="60948" rIns="121898" bIns="60948">
            <a:spAutoFit/>
          </a:bodyPr>
          <a:lstStyle/>
          <a:p>
            <a:pPr>
              <a:lnSpc>
                <a:spcPct val="90000"/>
              </a:lnSpc>
              <a:spcAft>
                <a:spcPts val="0"/>
              </a:spcAft>
              <a:tabLst>
                <a:tab pos="3780790" algn="l"/>
              </a:tabLst>
            </a:pPr>
            <a:r>
              <a:rPr lang="zh-CN" altLang="zh-CN" sz="22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2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200" b="1">
                <a:latin typeface="Times New Roman" panose="02020603050405020304" pitchFamily="18" charset="0"/>
                <a:cs typeface="Times New Roman" panose="02020603050405020304" pitchFamily="18" charset="0"/>
              </a:rPr>
              <a:t>空气阻力会使本实验中的振动系统做阻尼振动</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即本实验中的振动系统并不是理想化的弹簧振子</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而本实验中是将振动系统理想化为弹簧振子</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从而测出重力加速度的</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所以空气阻力是本实验的一个误差来源</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200" b="1">
                <a:latin typeface="Times New Roman" panose="02020603050405020304" pitchFamily="18" charset="0"/>
                <a:cs typeface="Times New Roman" panose="02020603050405020304" pitchFamily="18" charset="0"/>
              </a:rPr>
              <a:t>正确</a:t>
            </a:r>
            <a:r>
              <a:rPr lang="en-US" altLang="zh-CN" sz="220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90000"/>
              </a:lnSpc>
              <a:spcAft>
                <a:spcPts val="0"/>
              </a:spcAft>
              <a:tabLst>
                <a:tab pos="3780790" algn="l"/>
              </a:tabLst>
            </a:pPr>
            <a:r>
              <a:rPr lang="en-US" altLang="zh-CN" sz="22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200" b="1">
                <a:latin typeface="Times New Roman" panose="02020603050405020304" pitchFamily="18" charset="0"/>
                <a:cs typeface="Times New Roman" panose="02020603050405020304" pitchFamily="18" charset="0"/>
              </a:rPr>
              <a:t>问分析中将弹簧振子的质量等效为托盘及其上砝码的总质量</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但是实际上弹簧振子的质量为弹簧的质量和托盘及其上砝码的总质量之和</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所以弹簧质量不为零是本实验的一个误差来源</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200" b="1">
                <a:latin typeface="Times New Roman" panose="02020603050405020304" pitchFamily="18" charset="0"/>
                <a:cs typeface="Times New Roman" panose="02020603050405020304" pitchFamily="18" charset="0"/>
              </a:rPr>
              <a:t>正确</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由于数字计时器记录的是</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200" b="1">
                <a:latin typeface="Times New Roman" panose="02020603050405020304" pitchFamily="18" charset="0"/>
                <a:cs typeface="Times New Roman" panose="02020603050405020304" pitchFamily="18" charset="0"/>
              </a:rPr>
              <a:t>次全振动的时间</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所以光电门的位置只要在托盘经过的位置均可</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即光电门的位置稍微偏离托盘的平衡位置不是本实验的误差来源</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200" b="1">
                <a:latin typeface="Times New Roman" panose="02020603050405020304" pitchFamily="18" charset="0"/>
                <a:cs typeface="Times New Roman" panose="02020603050405020304" pitchFamily="18" charset="0"/>
              </a:rPr>
              <a:t>错误</a:t>
            </a:r>
            <a:r>
              <a:rPr lang="zh-CN" altLang="zh-CN" sz="22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2200">
              <a:latin typeface="Calibri" panose="020F0502020204030204" pitchFamily="34" charset="0"/>
              <a:cs typeface="Times New Roman" panose="02020603050405020304" pitchFamily="18" charset="0"/>
            </a:endParaRPr>
          </a:p>
          <a:p>
            <a:pPr>
              <a:lnSpc>
                <a:spcPct val="90000"/>
              </a:lnSpc>
              <a:spcAft>
                <a:spcPts val="0"/>
              </a:spcAft>
              <a:tabLst>
                <a:tab pos="3780790" algn="l"/>
              </a:tabLst>
            </a:pPr>
            <a:r>
              <a:rPr lang="zh-CN" altLang="zh-CN" sz="2200" b="1">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2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200" smtClean="0">
                <a:effectLst/>
                <a:latin typeface="Times New Roman" panose="02020603050405020304" pitchFamily="18" charset="0"/>
                <a:ea typeface="微软雅黑" panose="020B0503020204020204" pitchFamily="34" charset="-122"/>
                <a:cs typeface="Times New Roman" panose="02020603050405020304" pitchFamily="18" charset="0"/>
              </a:rPr>
              <a:t>AB</a:t>
            </a:r>
            <a:endParaRPr lang="zh-CN" altLang="zh-CN" sz="22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3722168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323415"/>
          </a:xfrm>
          <a:prstGeom prst="rect">
            <a:avLst/>
          </a:prstGeom>
        </p:spPr>
        <p:txBody>
          <a:bodyPr wrap="square" lIns="121898" tIns="60948" rIns="121898" bIns="60948">
            <a:spAutoFit/>
          </a:bodyPr>
          <a:lstStyle/>
          <a:p>
            <a:pPr marL="355600" indent="-355600">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2.(2025·</a:t>
            </a:r>
            <a:r>
              <a:rPr lang="zh-CN" altLang="zh-CN" sz="2600" b="1">
                <a:latin typeface="Times New Roman" panose="02020603050405020304" pitchFamily="18" charset="0"/>
                <a:cs typeface="Times New Roman" panose="02020603050405020304" pitchFamily="18" charset="0"/>
              </a:rPr>
              <a:t>广东广州模拟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某同学利用双线摆和光传感器测量当地的重力加速度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为激光笔</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为光传感器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5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8504" y="2072640"/>
            <a:ext cx="4959350" cy="2436495"/>
          </a:xfrm>
          <a:prstGeom prst="rect">
            <a:avLst/>
          </a:prstGeom>
          <a:solidFill>
            <a:scrgbClr r="0" g="0" b="0">
              <a:alpha val="0"/>
            </a:scrgbClr>
          </a:solidFill>
          <a:ln>
            <a:noFill/>
          </a:ln>
        </p:spPr>
      </p:pic>
      <p:pic>
        <p:nvPicPr>
          <p:cNvPr id="5" name="image5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20504" y="1916811"/>
            <a:ext cx="4959350" cy="2781300"/>
          </a:xfrm>
          <a:prstGeom prst="rect">
            <a:avLst/>
          </a:prstGeom>
          <a:solidFill>
            <a:scrgbClr r="0" g="0" b="0">
              <a:alpha val="0"/>
            </a:scrgbClr>
          </a:solidFill>
          <a:ln>
            <a:noFill/>
          </a:ln>
        </p:spPr>
      </p:pic>
      <p:sp>
        <p:nvSpPr>
          <p:cNvPr id="7" name="矩形 6"/>
          <p:cNvSpPr/>
          <p:nvPr/>
        </p:nvSpPr>
        <p:spPr>
          <a:xfrm>
            <a:off x="27296" y="4859301"/>
            <a:ext cx="11810444" cy="1323415"/>
          </a:xfrm>
          <a:prstGeom prst="rect">
            <a:avLst/>
          </a:prstGeom>
        </p:spPr>
        <p:txBody>
          <a:bodyPr wrap="square" lIns="121898" tIns="60948" rIns="121898" bIns="60948">
            <a:spAutoFit/>
          </a:bodyPr>
          <a:lstStyle/>
          <a:p>
            <a:pPr>
              <a:spcAft>
                <a:spcPts val="0"/>
              </a:spcAft>
              <a:tabLst>
                <a:tab pos="378079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实验过程如下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分度的游标卡尺测量小球的直径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如图乙</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则小球的直径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=____________mm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474042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3290553"/>
            <a:ext cx="11810444" cy="2123634"/>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测出两悬点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两悬点位于同一水平高度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间的距离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和摆线长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两摆线等长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使悬线偏离竖直方向一个较小角度并将摆球由静止释放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同时启动光传感器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得到光照强度随时间变化的图像如图丙</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则双线摆摆动的周期</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根据上述数据可得当地重力加速度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表示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4" name="image5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8504" y="776478"/>
            <a:ext cx="4959350" cy="2436495"/>
          </a:xfrm>
          <a:prstGeom prst="rect">
            <a:avLst/>
          </a:prstGeom>
          <a:solidFill>
            <a:scrgbClr r="0" g="0" b="0">
              <a:alpha val="0"/>
            </a:scrgbClr>
          </a:solidFill>
          <a:ln>
            <a:noFill/>
          </a:ln>
        </p:spPr>
      </p:pic>
      <p:pic>
        <p:nvPicPr>
          <p:cNvPr id="5" name="image5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20504" y="431673"/>
            <a:ext cx="4959350" cy="2781300"/>
          </a:xfrm>
          <a:prstGeom prst="rect">
            <a:avLst/>
          </a:prstGeom>
          <a:solidFill>
            <a:scrgbClr r="0" g="0" b="0">
              <a:alpha val="0"/>
            </a:scrgbClr>
          </a:solidFill>
          <a:ln>
            <a:noFill/>
          </a:ln>
        </p:spPr>
      </p:pic>
      <p:sp>
        <p:nvSpPr>
          <p:cNvPr id="6" name="矩形 5"/>
          <p:cNvSpPr/>
          <p:nvPr/>
        </p:nvSpPr>
        <p:spPr>
          <a:xfrm>
            <a:off x="141985" y="5373243"/>
            <a:ext cx="11810444" cy="923305"/>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该双线摆装置测重力加速度较传统的单摆实验优势在于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____________________________________(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回答一点即可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1313949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3644878"/>
                <a:ext cx="11810444" cy="2235139"/>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(1)20.80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(2)2Δ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e>
                        </m:rad>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oMath>
                </a14:m>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使小球更好地在同一竖直平面内摆动</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该游标卡尺的分度值为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则小球的直径为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0.95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mm=20.80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3644878"/>
                <a:ext cx="11810444" cy="2235139"/>
              </a:xfrm>
              <a:prstGeom prst="rect">
                <a:avLst/>
              </a:prstGeom>
              <a:blipFill rotWithShape="0">
                <a:blip r:embed="rId2"/>
                <a:stretch>
                  <a:fillRect l="-671" b="-5177"/>
                </a:stretch>
              </a:blipFill>
            </p:spPr>
            <p:txBody>
              <a:bodyPr/>
              <a:lstStyle/>
              <a:p>
                <a:r>
                  <a:rPr lang="zh-CN" altLang="en-US">
                    <a:noFill/>
                  </a:rPr>
                  <a:t> </a:t>
                </a:r>
              </a:p>
            </p:txBody>
          </p:sp>
        </mc:Fallback>
      </mc:AlternateContent>
      <p:pic>
        <p:nvPicPr>
          <p:cNvPr id="4" name="image5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8504" y="776478"/>
            <a:ext cx="4959350" cy="2436495"/>
          </a:xfrm>
          <a:prstGeom prst="rect">
            <a:avLst/>
          </a:prstGeom>
          <a:solidFill>
            <a:scrgbClr r="0" g="0" b="0">
              <a:alpha val="0"/>
            </a:scrgbClr>
          </a:solidFill>
          <a:ln>
            <a:noFill/>
          </a:ln>
        </p:spPr>
      </p:pic>
      <p:pic>
        <p:nvPicPr>
          <p:cNvPr id="5" name="image51.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20504" y="620649"/>
            <a:ext cx="4959350" cy="2781300"/>
          </a:xfrm>
          <a:prstGeom prst="rect">
            <a:avLst/>
          </a:prstGeom>
          <a:solidFill>
            <a:scrgbClr r="0" g="0" b="0">
              <a:alpha val="0"/>
            </a:scrgbClr>
          </a:solidFill>
          <a:ln>
            <a:noFill/>
          </a:ln>
        </p:spPr>
      </p:pic>
    </p:spTree>
    <p:extLst>
      <p:ext uri="{BB962C8B-B14F-4D97-AF65-F5344CB8AC3E}">
        <p14:creationId xmlns:p14="http://schemas.microsoft.com/office/powerpoint/2010/main" val="302388858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451208" y="3306168"/>
                <a:ext cx="9760697" cy="3463424"/>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因为每半个周期小球挡光一次</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故双线摆摆动的周期</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根据几何关系可得摆长为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b="1">
                    <a:latin typeface="Times New Roman" panose="02020603050405020304" pitchFamily="18" charset="0"/>
                    <a:cs typeface="Times New Roman" panose="02020603050405020304" pitchFamily="18" charset="0"/>
                  </a:rPr>
                  <a:t>根据单摆周期公式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=2π</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e>
                        </m:rad>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该装置测重力加速度可使小球更好地在同一竖直平面内摆动</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451208" y="3306168"/>
                <a:ext cx="9760697" cy="3463424"/>
              </a:xfrm>
              <a:prstGeom prst="rect">
                <a:avLst/>
              </a:prstGeom>
              <a:blipFill rotWithShape="0">
                <a:blip r:embed="rId2"/>
                <a:stretch>
                  <a:fillRect l="-812" t="-1585" b="-2993"/>
                </a:stretch>
              </a:blipFill>
            </p:spPr>
            <p:txBody>
              <a:bodyPr/>
              <a:lstStyle/>
              <a:p>
                <a:r>
                  <a:rPr lang="zh-CN" altLang="en-US">
                    <a:noFill/>
                  </a:rPr>
                  <a:t> </a:t>
                </a:r>
              </a:p>
            </p:txBody>
          </p:sp>
        </mc:Fallback>
      </mc:AlternateContent>
      <p:pic>
        <p:nvPicPr>
          <p:cNvPr id="4" name="image5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8504" y="680942"/>
            <a:ext cx="4959350" cy="2436495"/>
          </a:xfrm>
          <a:prstGeom prst="rect">
            <a:avLst/>
          </a:prstGeom>
          <a:solidFill>
            <a:scrgbClr r="0" g="0" b="0">
              <a:alpha val="0"/>
            </a:scrgbClr>
          </a:solidFill>
          <a:ln>
            <a:noFill/>
          </a:ln>
        </p:spPr>
      </p:pic>
      <p:pic>
        <p:nvPicPr>
          <p:cNvPr id="5" name="image51.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20504" y="525113"/>
            <a:ext cx="4959350" cy="2781300"/>
          </a:xfrm>
          <a:prstGeom prst="rect">
            <a:avLst/>
          </a:prstGeom>
          <a:solidFill>
            <a:scrgbClr r="0" g="0" b="0">
              <a:alpha val="0"/>
            </a:scrgbClr>
          </a:solidFill>
          <a:ln>
            <a:noFill/>
          </a:ln>
        </p:spPr>
      </p:pic>
    </p:spTree>
    <p:extLst>
      <p:ext uri="{BB962C8B-B14F-4D97-AF65-F5344CB8AC3E}">
        <p14:creationId xmlns:p14="http://schemas.microsoft.com/office/powerpoint/2010/main" val="160543931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94740" y="620649"/>
            <a:ext cx="11810444"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1.(2026·</a:t>
            </a:r>
            <a:r>
              <a:rPr lang="zh-CN" altLang="zh-CN" sz="2600" b="1">
                <a:latin typeface="Times New Roman" panose="02020603050405020304" pitchFamily="18" charset="0"/>
                <a:cs typeface="Times New Roman" panose="02020603050405020304" pitchFamily="18" charset="0"/>
              </a:rPr>
              <a:t>广东惠州月考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单摆可作为研究简谐运动的理想模型</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7" name="矩形 6"/>
          <p:cNvSpPr/>
          <p:nvPr/>
        </p:nvSpPr>
        <p:spPr>
          <a:xfrm>
            <a:off x="247140" y="1262104"/>
            <a:ext cx="11810444" cy="1259231"/>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制作单摆时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在图甲、图乙两种单摆的悬挂方式中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选择图甲方式的目的是要保持摆动中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不变</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8" name="image5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69735" y="2700020"/>
            <a:ext cx="5217795" cy="2889250"/>
          </a:xfrm>
          <a:prstGeom prst="rect">
            <a:avLst/>
          </a:prstGeom>
          <a:solidFill>
            <a:scrgbClr r="0" g="0" b="0">
              <a:alpha val="0"/>
            </a:scrgbClr>
          </a:solidFill>
          <a:ln>
            <a:noFill/>
          </a:ln>
        </p:spPr>
      </p:pic>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47140" y="653489"/>
            <a:ext cx="11658044" cy="1259231"/>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用游标卡尺测量摆球直径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测得读数如图丙所示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则摆球直径为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____________cm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3" name="image5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18655" y="2132838"/>
            <a:ext cx="3888740" cy="3601720"/>
          </a:xfrm>
          <a:prstGeom prst="rect">
            <a:avLst/>
          </a:prstGeom>
          <a:solidFill>
            <a:scrgbClr r="0" g="0" b="0">
              <a:alpha val="0"/>
            </a:scrgbClr>
          </a:solidFill>
          <a:ln>
            <a:noFill/>
          </a:ln>
        </p:spPr>
      </p:pic>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32918" y="653489"/>
            <a:ext cx="9634747" cy="2309519"/>
          </a:xfrm>
          <a:prstGeom prst="rect">
            <a:avLst/>
          </a:prstGeom>
        </p:spPr>
        <p:txBody>
          <a:bodyPr wrap="square" lIns="121898" tIns="60948" rIns="121898" bIns="60948">
            <a:spAutoFit/>
          </a:bodyPr>
          <a:lstStyle/>
          <a:p>
            <a:pPr>
              <a:lnSpc>
                <a:spcPct val="14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某同学多次改变单摆的摆长并测得相应的周期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他根据测量数据作出了如图丁所示的图像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横坐标为摆长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纵坐标为周期的平方</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若图线斜率为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则当地的重力加速度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用含</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表达式来表示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3" name="image5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67665" y="836676"/>
            <a:ext cx="1983105" cy="243649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4" name="矩形 3"/>
              <p:cNvSpPr/>
              <p:nvPr/>
            </p:nvSpPr>
            <p:spPr>
              <a:xfrm>
                <a:off x="262477" y="2996946"/>
                <a:ext cx="9634747" cy="2811643"/>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摆长　</a:t>
                </a:r>
                <a:r>
                  <a:rPr lang="zh-CN" altLang="zh-CN" sz="2600">
                    <a:latin typeface="Calibri" panose="020F0502020204030204" pitchFamily="34"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(2)1.06</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latin typeface="Calibri" panose="020F0502020204030204" pitchFamily="34"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选择图甲方式的目的是要保持摆动中摆长不变</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游标尺为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zh-CN" altLang="zh-CN" sz="2600" b="1">
                    <a:latin typeface="Times New Roman" panose="02020603050405020304" pitchFamily="18" charset="0"/>
                    <a:cs typeface="Times New Roman" panose="02020603050405020304" pitchFamily="18" charset="0"/>
                  </a:rPr>
                  <a:t>分度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其精确度为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则小球的直径为</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mm+6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mm=10.6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mm=1.06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62477" y="2996946"/>
                <a:ext cx="9634747" cy="2811643"/>
              </a:xfrm>
              <a:prstGeom prst="rect">
                <a:avLst/>
              </a:prstGeom>
              <a:blipFill rotWithShape="0">
                <a:blip r:embed="rId3"/>
                <a:stretch>
                  <a:fillRect l="-822" b="-412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95317598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linds(horizont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linds(horizontal)">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47140" y="620649"/>
                <a:ext cx="11658044" cy="4888430"/>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根据单摆的周期</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=2π</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整理可得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b="1">
                    <a:latin typeface="Times New Roman" panose="02020603050405020304" pitchFamily="18" charset="0"/>
                    <a:cs typeface="Times New Roman" panose="02020603050405020304" pitchFamily="18" charset="0"/>
                  </a:rPr>
                  <a:t>图像中</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其斜率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47140" y="620649"/>
                <a:ext cx="11658044" cy="4888430"/>
              </a:xfrm>
              <a:prstGeom prst="rect">
                <a:avLst/>
              </a:prstGeom>
              <a:blipFill rotWithShape="0">
                <a:blip r:embed="rId2"/>
                <a:stretch>
                  <a:fillRect l="-680" b="-125"/>
                </a:stretch>
              </a:blipFill>
            </p:spPr>
            <p:txBody>
              <a:bodyPr/>
              <a:lstStyle/>
              <a:p>
                <a:r>
                  <a:rPr lang="zh-CN" altLang="en-US">
                    <a:noFill/>
                  </a:rPr>
                  <a:t> </a:t>
                </a:r>
              </a:p>
            </p:txBody>
          </p:sp>
        </mc:Fallback>
      </mc:AlternateContent>
      <p:pic>
        <p:nvPicPr>
          <p:cNvPr id="3" name="image5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67665" y="1208532"/>
            <a:ext cx="1983105" cy="2436495"/>
          </a:xfrm>
          <a:prstGeom prst="rect">
            <a:avLst/>
          </a:prstGeom>
          <a:solidFill>
            <a:scrgbClr r="0" g="0" b="0">
              <a:alpha val="0"/>
            </a:scrgbClr>
          </a:solidFill>
          <a:ln>
            <a:noFill/>
          </a:ln>
        </p:spPr>
      </p:pic>
    </p:spTree>
    <p:extLst>
      <p:ext uri="{BB962C8B-B14F-4D97-AF65-F5344CB8AC3E}">
        <p14:creationId xmlns:p14="http://schemas.microsoft.com/office/powerpoint/2010/main" val="19571493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6450" y="629665"/>
            <a:ext cx="8873361" cy="1859396"/>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2.(2026·</a:t>
            </a:r>
            <a:r>
              <a:rPr lang="zh-CN" altLang="zh-CN" sz="2600" b="1">
                <a:latin typeface="Times New Roman" panose="02020603050405020304" pitchFamily="18" charset="0"/>
                <a:cs typeface="Times New Roman" panose="02020603050405020304" pitchFamily="18" charset="0"/>
              </a:rPr>
              <a:t>天津南开一模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某同学使用如图甲所示装置测量重力加速度</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摆线上端固定在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下端悬挂一小钢球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通过光电门传感器采集摆动周期</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请完成以下问题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6" name="image5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97046" y="620649"/>
            <a:ext cx="2479675" cy="4506595"/>
          </a:xfrm>
          <a:prstGeom prst="rect">
            <a:avLst/>
          </a:prstGeom>
          <a:solidFill>
            <a:scrgbClr r="0" g="0" b="0">
              <a:alpha val="0"/>
            </a:scrgbClr>
          </a:solidFill>
          <a:ln>
            <a:noFill/>
          </a:ln>
        </p:spPr>
      </p:pic>
      <p:sp>
        <p:nvSpPr>
          <p:cNvPr id="7" name="矩形 6"/>
          <p:cNvSpPr/>
          <p:nvPr/>
        </p:nvSpPr>
        <p:spPr>
          <a:xfrm>
            <a:off x="9587696" y="5157216"/>
            <a:ext cx="2124212" cy="659323"/>
          </a:xfrm>
          <a:prstGeom prst="rect">
            <a:avLst/>
          </a:prstGeom>
        </p:spPr>
        <p:txBody>
          <a:bodyPr wrap="square" lIns="121898" tIns="60948" rIns="121898" bIns="60948">
            <a:spAutoFit/>
          </a:bodyPr>
          <a:lstStyle/>
          <a:p>
            <a:pPr algn="ctr">
              <a:lnSpc>
                <a:spcPct val="150000"/>
              </a:lnSpc>
              <a:spcAft>
                <a:spcPts val="0"/>
              </a:spcAft>
              <a:tabLst>
                <a:tab pos="378079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a:t>
            </a:r>
            <a:endParaRPr lang="zh-CN" altLang="zh-CN" sz="1000">
              <a:latin typeface="Calibri" panose="020F0502020204030204" pitchFamily="34" charset="0"/>
              <a:cs typeface="Times New Roman" panose="02020603050405020304" pitchFamily="18" charset="0"/>
            </a:endParaRPr>
          </a:p>
        </p:txBody>
      </p:sp>
      <p:sp>
        <p:nvSpPr>
          <p:cNvPr id="8" name="矩形 7"/>
          <p:cNvSpPr/>
          <p:nvPr/>
        </p:nvSpPr>
        <p:spPr>
          <a:xfrm>
            <a:off x="335330" y="2474656"/>
            <a:ext cx="8873361" cy="3059724"/>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为了减小测量误差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下列做法正确的是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摆的振幅越大越好</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摆球质量和体积都要小些</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摆线尽量细些、短些、伸缩性小些</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实验时须使摆球在同一竖直面内摆动</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5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97046" y="620649"/>
            <a:ext cx="2479675" cy="4506595"/>
          </a:xfrm>
          <a:prstGeom prst="rect">
            <a:avLst/>
          </a:prstGeom>
          <a:solidFill>
            <a:scrgbClr r="0" g="0" b="0">
              <a:alpha val="0"/>
            </a:scrgbClr>
          </a:solidFill>
          <a:ln>
            <a:noFill/>
          </a:ln>
        </p:spPr>
      </p:pic>
      <p:sp>
        <p:nvSpPr>
          <p:cNvPr id="5" name="矩形 4"/>
          <p:cNvSpPr/>
          <p:nvPr/>
        </p:nvSpPr>
        <p:spPr>
          <a:xfrm>
            <a:off x="9587696" y="5157216"/>
            <a:ext cx="2124212" cy="659323"/>
          </a:xfrm>
          <a:prstGeom prst="rect">
            <a:avLst/>
          </a:prstGeom>
        </p:spPr>
        <p:txBody>
          <a:bodyPr wrap="square" lIns="121898" tIns="60948" rIns="121898" bIns="60948">
            <a:spAutoFit/>
          </a:bodyPr>
          <a:lstStyle/>
          <a:p>
            <a:pPr algn="ctr">
              <a:lnSpc>
                <a:spcPct val="150000"/>
              </a:lnSpc>
              <a:spcAft>
                <a:spcPts val="0"/>
              </a:spcAft>
              <a:tabLst>
                <a:tab pos="378079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a:t>
            </a:r>
            <a:endParaRPr lang="zh-CN" altLang="zh-CN" sz="1000">
              <a:latin typeface="Calibri" panose="020F0502020204030204" pitchFamily="34" charset="0"/>
              <a:cs typeface="Times New Roman" panose="02020603050405020304" pitchFamily="18" charset="0"/>
            </a:endParaRPr>
          </a:p>
        </p:txBody>
      </p:sp>
      <p:sp>
        <p:nvSpPr>
          <p:cNvPr id="6" name="矩形 5"/>
          <p:cNvSpPr/>
          <p:nvPr/>
        </p:nvSpPr>
        <p:spPr>
          <a:xfrm>
            <a:off x="335330" y="620649"/>
            <a:ext cx="8873361" cy="2523744"/>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某次摆球在最高点接通数据采集器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当摆球第一次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通过光电门时开始计时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数据采集器记录</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次小球通过光电门时间为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则该单摆的周期为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设该单摆摆长为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则重力加速度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π</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表示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9335611" y="3645027"/>
            <a:ext cx="2124212" cy="659323"/>
          </a:xfrm>
          <a:prstGeom prst="rect">
            <a:avLst/>
          </a:prstGeom>
        </p:spPr>
        <p:txBody>
          <a:bodyPr wrap="square" lIns="121898" tIns="60948" rIns="121898" bIns="60948">
            <a:spAutoFit/>
          </a:bodyPr>
          <a:lstStyle/>
          <a:p>
            <a:pPr algn="ctr">
              <a:lnSpc>
                <a:spcPct val="150000"/>
              </a:lnSpc>
              <a:spcAft>
                <a:spcPts val="0"/>
              </a:spcAft>
              <a:tabLst>
                <a:tab pos="378079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乙</a:t>
            </a:r>
            <a:endParaRPr lang="zh-CN" altLang="zh-CN" sz="1000">
              <a:latin typeface="Calibri" panose="020F0502020204030204" pitchFamily="34" charset="0"/>
              <a:cs typeface="Times New Roman" panose="02020603050405020304" pitchFamily="18" charset="0"/>
            </a:endParaRPr>
          </a:p>
        </p:txBody>
      </p:sp>
      <p:sp>
        <p:nvSpPr>
          <p:cNvPr id="6" name="矩形 5"/>
          <p:cNvSpPr/>
          <p:nvPr/>
        </p:nvSpPr>
        <p:spPr>
          <a:xfrm>
            <a:off x="262477" y="620649"/>
            <a:ext cx="8066692" cy="2455200"/>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该同学用标准的实验器材和正确的实验方法测量出几组不同摆长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和周期</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的数值</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画出如图乙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图像中的实线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如果实验中测量摆长时忘了加上摆球的半径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则该同学作出的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7" name="image5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836676"/>
            <a:ext cx="2895600" cy="2781300"/>
          </a:xfrm>
          <a:prstGeom prst="rect">
            <a:avLst/>
          </a:prstGeom>
          <a:solidFill>
            <a:scrgbClr r="0" g="0" b="0">
              <a:alpha val="0"/>
            </a:scrgbClr>
          </a:solidFill>
          <a:ln>
            <a:noFill/>
          </a:ln>
        </p:spPr>
      </p:pic>
      <p:sp>
        <p:nvSpPr>
          <p:cNvPr id="8" name="矩形 7"/>
          <p:cNvSpPr/>
          <p:nvPr/>
        </p:nvSpPr>
        <p:spPr>
          <a:xfrm>
            <a:off x="216080" y="3086154"/>
            <a:ext cx="8066692" cy="1855035"/>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虚线</a:t>
            </a: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不平行实线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虚线</a:t>
            </a: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平行实线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虚线</a:t>
            </a:r>
            <a:r>
              <a:rPr lang="zh-CN" altLang="zh-CN" sz="2600">
                <a:latin typeface="宋体" panose="02010600030101010101" pitchFamily="2" charset="-122"/>
                <a:ea typeface="微软雅黑" panose="020B0503020204020204" pitchFamily="34" charset="-122"/>
                <a:cs typeface="宋体" panose="02010600030101010101" pitchFamily="2" charset="-122"/>
              </a:rPr>
              <a:t>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平行实线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OM</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34051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5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97046" y="620649"/>
            <a:ext cx="2479675" cy="4506595"/>
          </a:xfrm>
          <a:prstGeom prst="rect">
            <a:avLst/>
          </a:prstGeom>
          <a:solidFill>
            <a:scrgbClr r="0" g="0" b="0">
              <a:alpha val="0"/>
            </a:scrgbClr>
          </a:solidFill>
          <a:ln>
            <a:noFill/>
          </a:ln>
        </p:spPr>
      </p:pic>
      <p:sp>
        <p:nvSpPr>
          <p:cNvPr id="5" name="矩形 4"/>
          <p:cNvSpPr/>
          <p:nvPr/>
        </p:nvSpPr>
        <p:spPr>
          <a:xfrm>
            <a:off x="9587696" y="5157216"/>
            <a:ext cx="2124212" cy="659323"/>
          </a:xfrm>
          <a:prstGeom prst="rect">
            <a:avLst/>
          </a:prstGeom>
        </p:spPr>
        <p:txBody>
          <a:bodyPr wrap="square" lIns="121898" tIns="60948" rIns="121898" bIns="60948">
            <a:spAutoFit/>
          </a:bodyPr>
          <a:lstStyle/>
          <a:p>
            <a:pPr algn="ctr">
              <a:lnSpc>
                <a:spcPct val="150000"/>
              </a:lnSpc>
              <a:spcAft>
                <a:spcPts val="0"/>
              </a:spcAft>
              <a:tabLst>
                <a:tab pos="378079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335330" y="620649"/>
                <a:ext cx="8873361" cy="4613418"/>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(3)B</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单摆在摆角小于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a:latin typeface="Times New Roman" panose="02020603050405020304" pitchFamily="18" charset="0"/>
                    <a:cs typeface="Times New Roman" panose="02020603050405020304" pitchFamily="18" charset="0"/>
                  </a:rPr>
                  <a:t>时的振动为简谐运动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为减小空气阻力对实验的影响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摆球应质量大些、体积小些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为保证摆长不变且减小周期测量的误差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摆线尽量细些、长些、伸缩性小些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实验时须使摆球在同一竖直面内摆动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不能使单摆成为圆锥摆</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小球第一次通过光电门开始计时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依次每通过两次为一周期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时间为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altLang="zh-CN" sz="2600" b="1">
                    <a:latin typeface="Times New Roman" panose="02020603050405020304" pitchFamily="18" charset="0"/>
                    <a:cs typeface="Times New Roman" panose="02020603050405020304" pitchFamily="18" charset="0"/>
                  </a:rPr>
                  <a:t>个周期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所以周期</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=2π</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335330" y="620649"/>
                <a:ext cx="8873361" cy="4613418"/>
              </a:xfrm>
              <a:prstGeom prst="rect">
                <a:avLst/>
              </a:prstGeom>
              <a:blipFill rotWithShape="0">
                <a:blip r:embed="rId3"/>
                <a:stretch>
                  <a:fillRect l="-893" r="-824" b="-13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98247810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linds(horizontal)">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linds(horizontal)">
                                      <p:cBhvr>
                                        <p:cTn id="12"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9335611" y="3645027"/>
            <a:ext cx="2124212" cy="659323"/>
          </a:xfrm>
          <a:prstGeom prst="rect">
            <a:avLst/>
          </a:prstGeom>
        </p:spPr>
        <p:txBody>
          <a:bodyPr wrap="square" lIns="121898" tIns="60948" rIns="121898" bIns="60948">
            <a:spAutoFit/>
          </a:bodyPr>
          <a:lstStyle/>
          <a:p>
            <a:pPr algn="ctr">
              <a:lnSpc>
                <a:spcPct val="150000"/>
              </a:lnSpc>
              <a:spcAft>
                <a:spcPts val="0"/>
              </a:spcAft>
              <a:tabLst>
                <a:tab pos="378079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乙</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262477" y="620649"/>
                <a:ext cx="8066692" cy="2288359"/>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测量摆长时忘了加上摆球的半径</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也就是将摆线的长度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b="1">
                    <a:latin typeface="Times New Roman" panose="02020603050405020304" pitchFamily="18" charset="0"/>
                    <a:cs typeface="Times New Roman" panose="02020603050405020304" pitchFamily="18" charset="0"/>
                  </a:rPr>
                  <a:t>作为摆长</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斜率未受影响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62477" y="620649"/>
                <a:ext cx="8066692" cy="2288359"/>
              </a:xfrm>
              <a:prstGeom prst="rect">
                <a:avLst/>
              </a:prstGeom>
              <a:blipFill rotWithShape="0">
                <a:blip r:embed="rId2"/>
                <a:stretch>
                  <a:fillRect l="-983" r="-680" b="-5333"/>
                </a:stretch>
              </a:blipFill>
            </p:spPr>
            <p:txBody>
              <a:bodyPr/>
              <a:lstStyle/>
              <a:p>
                <a:r>
                  <a:rPr lang="zh-CN" altLang="en-US">
                    <a:noFill/>
                  </a:rPr>
                  <a:t> </a:t>
                </a:r>
              </a:p>
            </p:txBody>
          </p:sp>
        </mc:Fallback>
      </mc:AlternateContent>
      <p:pic>
        <p:nvPicPr>
          <p:cNvPr id="7" name="image5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836676"/>
            <a:ext cx="2895600" cy="2781300"/>
          </a:xfrm>
          <a:prstGeom prst="rect">
            <a:avLst/>
          </a:prstGeom>
          <a:solidFill>
            <a:scrgbClr r="0" g="0" b="0">
              <a:alpha val="0"/>
            </a:scrgbClr>
          </a:solidFill>
          <a:ln>
            <a:noFill/>
          </a:ln>
        </p:spPr>
      </p:pic>
    </p:spTree>
    <p:extLst>
      <p:ext uri="{BB962C8B-B14F-4D97-AF65-F5344CB8AC3E}">
        <p14:creationId xmlns:p14="http://schemas.microsoft.com/office/powerpoint/2010/main" val="263063764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94740" y="629665"/>
            <a:ext cx="6432520" cy="1254871"/>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一学生小组做</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用单摆测量重力加速度的大小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4" name="矩形 3"/>
          <p:cNvSpPr/>
          <p:nvPr/>
        </p:nvSpPr>
        <p:spPr>
          <a:xfrm>
            <a:off x="326009" y="1916811"/>
            <a:ext cx="6983471" cy="3929962"/>
          </a:xfrm>
          <a:prstGeom prst="rect">
            <a:avLst/>
          </a:prstGeom>
        </p:spPr>
        <p:txBody>
          <a:bodyPr wrap="square" lIns="121898" tIns="60948" rIns="121898" bIns="60948">
            <a:spAutoFit/>
          </a:bodyPr>
          <a:lstStyle/>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用实验室提供的螺旋测微器测量摆球直径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首先</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调节螺旋测微器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拧动微调旋钮使测微螺杆和测砧相触时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发现固定刻度的横线与可动刻度上的零刻度线未对齐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该示数为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_____________________mm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螺旋测微器在夹有摆球时示数如图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该示数为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____________mm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则摆球的直径为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_______________mm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5" name="image5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30611" y="629665"/>
            <a:ext cx="4804519" cy="5395722"/>
          </a:xfrm>
          <a:prstGeom prst="rect">
            <a:avLst/>
          </a:prstGeom>
          <a:solidFill>
            <a:scrgbClr r="0" g="0" b="0">
              <a:alpha val="0"/>
            </a:scrgbClr>
          </a:solid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94740" y="629665"/>
            <a:ext cx="6432520" cy="5324510"/>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单摆实验的装置示意图如图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其中角度盘需要固定在杆上的确定点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摆线在角度盘上所指的示数为摆角的大小</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若将角度盘固定在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点上方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则摆线在角度盘上所指的示数为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实际摆角</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大于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某次实验所用单摆的摆线长度为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81.50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则摆长为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____________cm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实验中观测到从摆球第</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次经过最低点到第</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次经过最低点的时间间隔为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54.60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则此单摆周期为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该小组测得的重力加速度大小为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结果均保留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π</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9.870)</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5" name="image5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30611" y="629665"/>
            <a:ext cx="4804519" cy="5395722"/>
          </a:xfrm>
          <a:prstGeom prst="rect">
            <a:avLst/>
          </a:prstGeom>
          <a:solidFill>
            <a:scrgbClr r="0" g="0" b="0">
              <a:alpha val="0"/>
            </a:scrgbClr>
          </a:solidFill>
          <a:ln>
            <a:noFill/>
          </a:ln>
        </p:spPr>
      </p:pic>
    </p:spTree>
    <p:extLst>
      <p:ext uri="{BB962C8B-B14F-4D97-AF65-F5344CB8AC3E}">
        <p14:creationId xmlns:p14="http://schemas.microsoft.com/office/powerpoint/2010/main" val="385576498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94739" y="629665"/>
            <a:ext cx="7080601" cy="4524291"/>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(1)0.006</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20.035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20.029</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大于　</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(3)82.5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1.82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9.83</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题图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螺旋测微器固定刻度读数为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可动刻度部分读数</a:t>
            </a:r>
            <a:r>
              <a:rPr lang="zh-CN" altLang="zh-CN" sz="2600" b="1" smtClean="0">
                <a:latin typeface="Times New Roman" panose="02020603050405020304" pitchFamily="18" charset="0"/>
                <a:cs typeface="Times New Roman" panose="02020603050405020304" pitchFamily="18" charset="0"/>
              </a:rPr>
              <a:t>为</a:t>
            </a:r>
            <a:endParaRPr lang="en-US" altLang="zh-CN" sz="2600" b="1" smtClean="0">
              <a:latin typeface="Times New Roman" panose="02020603050405020304" pitchFamily="18" charset="0"/>
              <a:cs typeface="Times New Roman" panose="02020603050405020304" pitchFamily="18" charset="0"/>
            </a:endParaRPr>
          </a:p>
          <a:p>
            <a:pPr>
              <a:spcAft>
                <a:spcPts val="0"/>
              </a:spcAft>
              <a:tabLst>
                <a:tab pos="378079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0.6</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0.01</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mm=0.006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mm</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a:t>
            </a:r>
          </a:p>
          <a:p>
            <a:pPr>
              <a:spcAft>
                <a:spcPts val="0"/>
              </a:spcAft>
              <a:tabLst>
                <a:tab pos="3780790" algn="l"/>
              </a:tabLst>
            </a:pPr>
            <a:r>
              <a:rPr lang="zh-CN" altLang="zh-CN" sz="2600" b="1" smtClean="0">
                <a:latin typeface="Times New Roman" panose="02020603050405020304" pitchFamily="18" charset="0"/>
                <a:cs typeface="Times New Roman" panose="02020603050405020304" pitchFamily="18" charset="0"/>
              </a:rPr>
              <a:t>所</a:t>
            </a:r>
            <a:r>
              <a:rPr lang="zh-CN" altLang="zh-CN" sz="2600" b="1">
                <a:latin typeface="Times New Roman" panose="02020603050405020304" pitchFamily="18" charset="0"/>
                <a:cs typeface="Times New Roman" panose="02020603050405020304" pitchFamily="18" charset="0"/>
              </a:rPr>
              <a:t>以示数为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0.006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mm</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p>
          <a:p>
            <a:pPr>
              <a:spcAft>
                <a:spcPts val="0"/>
              </a:spcAft>
              <a:tabLst>
                <a:tab pos="3780790" algn="l"/>
              </a:tabLst>
            </a:pPr>
            <a:r>
              <a:rPr lang="zh-CN" altLang="zh-CN" sz="2600" b="1" smtClean="0">
                <a:latin typeface="Times New Roman" panose="02020603050405020304" pitchFamily="18" charset="0"/>
                <a:cs typeface="Times New Roman" panose="02020603050405020304" pitchFamily="18" charset="0"/>
              </a:rPr>
              <a:t>题</a:t>
            </a:r>
            <a:r>
              <a:rPr lang="zh-CN" altLang="zh-CN" sz="2600" b="1">
                <a:latin typeface="Times New Roman" panose="02020603050405020304" pitchFamily="18" charset="0"/>
                <a:cs typeface="Times New Roman" panose="02020603050405020304" pitchFamily="18" charset="0"/>
              </a:rPr>
              <a:t>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螺旋测微器固定刻度读数为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可动刻度部分读数为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3.5</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0.01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mm=0.035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所以示数为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20.035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mm</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a:t>
            </a:r>
          </a:p>
          <a:p>
            <a:pPr>
              <a:spcAft>
                <a:spcPts val="0"/>
              </a:spcAft>
              <a:tabLst>
                <a:tab pos="3780790" algn="l"/>
              </a:tabLst>
            </a:pPr>
            <a:r>
              <a:rPr lang="zh-CN" altLang="zh-CN" sz="2600" b="1" smtClean="0">
                <a:latin typeface="Times New Roman" panose="02020603050405020304" pitchFamily="18" charset="0"/>
                <a:cs typeface="Times New Roman" panose="02020603050405020304" pitchFamily="18" charset="0"/>
              </a:rPr>
              <a:t>摆</a:t>
            </a:r>
            <a:r>
              <a:rPr lang="zh-CN" altLang="zh-CN" sz="2600" b="1">
                <a:latin typeface="Times New Roman" panose="02020603050405020304" pitchFamily="18" charset="0"/>
                <a:cs typeface="Times New Roman" panose="02020603050405020304" pitchFamily="18" charset="0"/>
              </a:rPr>
              <a:t>球的</a:t>
            </a:r>
            <a:r>
              <a:rPr lang="zh-CN" altLang="zh-CN" sz="2600" b="1" smtClean="0">
                <a:latin typeface="Times New Roman" panose="02020603050405020304" pitchFamily="18" charset="0"/>
                <a:cs typeface="Times New Roman" panose="02020603050405020304" pitchFamily="18" charset="0"/>
              </a:rPr>
              <a:t>直径</a:t>
            </a:r>
            <a:endParaRPr lang="en-US" altLang="zh-CN" sz="2600" b="1" smtClean="0">
              <a:latin typeface="Times New Roman" panose="02020603050405020304" pitchFamily="18" charset="0"/>
              <a:cs typeface="Times New Roman" panose="02020603050405020304" pitchFamily="18" charset="0"/>
            </a:endParaRPr>
          </a:p>
          <a:p>
            <a:pPr>
              <a:spcAft>
                <a:spcPts val="0"/>
              </a:spcAft>
              <a:tabLst>
                <a:tab pos="3780790" algn="l"/>
              </a:tabLst>
            </a:pPr>
            <a:r>
              <a:rPr lang="en-US" altLang="zh-CN" sz="2600" i="1" smtClean="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=20.035</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0.006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mm=20.029</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5" name="image5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30611" y="629665"/>
            <a:ext cx="4804519" cy="5395722"/>
          </a:xfrm>
          <a:prstGeom prst="rect">
            <a:avLst/>
          </a:prstGeom>
          <a:solidFill>
            <a:scrgbClr r="0" g="0" b="0">
              <a:alpha val="0"/>
            </a:scrgbClr>
          </a:solidFill>
          <a:ln>
            <a:noFill/>
          </a:ln>
        </p:spPr>
      </p:pic>
    </p:spTree>
    <p:extLst>
      <p:ext uri="{BB962C8B-B14F-4D97-AF65-F5344CB8AC3E}">
        <p14:creationId xmlns:p14="http://schemas.microsoft.com/office/powerpoint/2010/main" val="153388707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blinds(horizontal)">
                                      <p:cBhvr>
                                        <p:cTn id="7" dur="500"/>
                                        <p:tgtEl>
                                          <p:spTgt spid="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9">
                                            <p:txEl>
                                              <p:pRg st="2" end="2"/>
                                            </p:txEl>
                                          </p:spTgt>
                                        </p:tgtEl>
                                        <p:attrNameLst>
                                          <p:attrName>style.visibility</p:attrName>
                                        </p:attrNameLst>
                                      </p:cBhvr>
                                      <p:to>
                                        <p:strVal val="visible"/>
                                      </p:to>
                                    </p:set>
                                    <p:animEffect transition="in" filter="blinds(horizontal)">
                                      <p:cBhvr>
                                        <p:cTn id="12" dur="500"/>
                                        <p:tgtEl>
                                          <p:spTgt spid="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9">
                                            <p:txEl>
                                              <p:pRg st="3" end="3"/>
                                            </p:txEl>
                                          </p:spTgt>
                                        </p:tgtEl>
                                        <p:attrNameLst>
                                          <p:attrName>style.visibility</p:attrName>
                                        </p:attrNameLst>
                                      </p:cBhvr>
                                      <p:to>
                                        <p:strVal val="visible"/>
                                      </p:to>
                                    </p:set>
                                    <p:animEffect transition="in" filter="blinds(horizontal)">
                                      <p:cBhvr>
                                        <p:cTn id="17" dur="500"/>
                                        <p:tgtEl>
                                          <p:spTgt spid="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9">
                                            <p:txEl>
                                              <p:pRg st="4" end="4"/>
                                            </p:txEl>
                                          </p:spTgt>
                                        </p:tgtEl>
                                        <p:attrNameLst>
                                          <p:attrName>style.visibility</p:attrName>
                                        </p:attrNameLst>
                                      </p:cBhvr>
                                      <p:to>
                                        <p:strVal val="visible"/>
                                      </p:to>
                                    </p:set>
                                    <p:animEffect transition="in" filter="blinds(horizontal)">
                                      <p:cBhvr>
                                        <p:cTn id="22" dur="500"/>
                                        <p:tgtEl>
                                          <p:spTgt spid="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animEffect transition="in" filter="blinds(horizontal)">
                                      <p:cBhvr>
                                        <p:cTn id="27" dur="500"/>
                                        <p:tgtEl>
                                          <p:spTgt spid="9">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9">
                                            <p:txEl>
                                              <p:pRg st="6" end="6"/>
                                            </p:txEl>
                                          </p:spTgt>
                                        </p:tgtEl>
                                        <p:attrNameLst>
                                          <p:attrName>style.visibility</p:attrName>
                                        </p:attrNameLst>
                                      </p:cBhvr>
                                      <p:to>
                                        <p:strVal val="visible"/>
                                      </p:to>
                                    </p:set>
                                    <p:animEffect transition="in" filter="blinds(horizontal)">
                                      <p:cBhvr>
                                        <p:cTn id="32" dur="500"/>
                                        <p:tgtEl>
                                          <p:spTgt spid="9">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9">
                                            <p:txEl>
                                              <p:pRg st="7" end="7"/>
                                            </p:txEl>
                                          </p:spTgt>
                                        </p:tgtEl>
                                        <p:attrNameLst>
                                          <p:attrName>style.visibility</p:attrName>
                                        </p:attrNameLst>
                                      </p:cBhvr>
                                      <p:to>
                                        <p:strVal val="visible"/>
                                      </p:to>
                                    </p:set>
                                    <p:animEffect transition="in" filter="blinds(horizontal)">
                                      <p:cBhvr>
                                        <p:cTn id="37" dur="500"/>
                                        <p:tgtEl>
                                          <p:spTgt spid="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 name="矩形 8"/>
              <p:cNvSpPr/>
              <p:nvPr/>
            </p:nvSpPr>
            <p:spPr>
              <a:xfrm>
                <a:off x="94739" y="629665"/>
                <a:ext cx="7080601" cy="4955948"/>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角度盘固定在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摆线在角度盘上所指角度为摆角大小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若将角度盘固定在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点上方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即角度盘到悬点的距离变短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同样的角度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摆线在刻度盘上扫过的弧长变短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故摆线在角度盘上所指的示数为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实际摆角大于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单摆的摆长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b="1">
                    <a:latin typeface="Times New Roman" panose="02020603050405020304" pitchFamily="18" charset="0"/>
                    <a:cs typeface="Times New Roman" panose="02020603050405020304" pitchFamily="18" charset="0"/>
                  </a:rPr>
                  <a:t>等于摆线长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b="1">
                    <a:latin typeface="Times New Roman" panose="02020603050405020304" pitchFamily="18" charset="0"/>
                    <a:cs typeface="Times New Roman" panose="02020603050405020304" pitchFamily="18" charset="0"/>
                  </a:rPr>
                  <a:t>与摆球半径之和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a:t>
                </a:r>
                <a:r>
                  <a:rPr lang="zh-CN" altLang="zh-CN" sz="2600" b="1">
                    <a:latin typeface="Times New Roman" panose="02020603050405020304" pitchFamily="18" charset="0"/>
                    <a:cs typeface="Times New Roman" panose="02020603050405020304" pitchFamily="18" charset="0"/>
                  </a:rPr>
                  <a:t>从摆球第</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次经过最低点到第</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61</a:t>
                </a:r>
                <a:r>
                  <a:rPr lang="zh-CN" altLang="zh-CN" sz="2600" b="1">
                    <a:latin typeface="Times New Roman" panose="02020603050405020304" pitchFamily="18" charset="0"/>
                    <a:cs typeface="Times New Roman" panose="02020603050405020304" pitchFamily="18" charset="0"/>
                  </a:rPr>
                  <a:t>次经过最低点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单摆完成</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600" b="1">
                    <a:latin typeface="Times New Roman" panose="02020603050405020304" pitchFamily="18" charset="0"/>
                    <a:cs typeface="Times New Roman" panose="02020603050405020304" pitchFamily="18" charset="0"/>
                  </a:rPr>
                  <a:t>次全振动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故单摆的周期</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𝟓𝟒</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𝟑𝟎</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s=1.82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由单摆的周期公式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=2π</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代入相关数据解得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=9.83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94739" y="629665"/>
                <a:ext cx="7080601" cy="4955948"/>
              </a:xfrm>
              <a:prstGeom prst="rect">
                <a:avLst/>
              </a:prstGeom>
              <a:blipFill rotWithShape="0">
                <a:blip r:embed="rId2"/>
                <a:stretch>
                  <a:fillRect l="-1120" t="-984" r="-947" b="-123"/>
                </a:stretch>
              </a:blipFill>
            </p:spPr>
            <p:txBody>
              <a:bodyPr/>
              <a:lstStyle/>
              <a:p>
                <a:r>
                  <a:rPr lang="zh-CN" altLang="en-US">
                    <a:noFill/>
                  </a:rPr>
                  <a:t> </a:t>
                </a:r>
              </a:p>
            </p:txBody>
          </p:sp>
        </mc:Fallback>
      </mc:AlternateContent>
      <p:pic>
        <p:nvPicPr>
          <p:cNvPr id="5" name="image5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30611" y="629665"/>
            <a:ext cx="4804519" cy="5395722"/>
          </a:xfrm>
          <a:prstGeom prst="rect">
            <a:avLst/>
          </a:prstGeom>
          <a:solidFill>
            <a:scrgbClr r="0" g="0" b="0">
              <a:alpha val="0"/>
            </a:scrgbClr>
          </a:solidFill>
          <a:ln>
            <a:noFill/>
          </a:ln>
        </p:spPr>
      </p:pic>
    </p:spTree>
    <p:extLst>
      <p:ext uri="{BB962C8B-B14F-4D97-AF65-F5344CB8AC3E}">
        <p14:creationId xmlns:p14="http://schemas.microsoft.com/office/powerpoint/2010/main" val="8063365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blinds(horizontal)">
                                      <p:cBhvr>
                                        <p:cTn id="7"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3" name="表格 2"/>
              <p:cNvGraphicFramePr>
                <a:graphicFrameLocks noGrp="1"/>
              </p:cNvGraphicFramePr>
              <p:nvPr>
                <p:extLst>
                  <p:ext uri="{D42A27DB-BD31-4B8C-83A1-F6EECF244321}">
                    <p14:modId xmlns:p14="http://schemas.microsoft.com/office/powerpoint/2010/main" val="2377674864"/>
                  </p:ext>
                </p:extLst>
              </p:nvPr>
            </p:nvGraphicFramePr>
            <p:xfrm>
              <a:off x="694921" y="1052703"/>
              <a:ext cx="11233014" cy="4765548"/>
            </p:xfrm>
            <a:graphic>
              <a:graphicData uri="http://schemas.openxmlformats.org/drawingml/2006/table">
                <a:tbl>
                  <a:tblPr firstRow="1" firstCol="1" bandRow="1"/>
                  <a:tblGrid>
                    <a:gridCol w="3240015"/>
                    <a:gridCol w="5184648"/>
                    <a:gridCol w="2808351"/>
                  </a:tblGrid>
                  <a:tr h="227143">
                    <a:tc>
                      <a:txBody>
                        <a:bodyPr/>
                        <a:lstStyle/>
                        <a:p>
                          <a:pPr algn="ctr">
                            <a:lnSpc>
                              <a:spcPct val="100000"/>
                            </a:lnSpc>
                            <a:spcAft>
                              <a:spcPts val="0"/>
                            </a:spcAft>
                            <a:tabLst>
                              <a:tab pos="378079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原理装置图</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78079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实验步骤</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78079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注意事项</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24195">
                    <a:tc>
                      <a:txBody>
                        <a:bodyPr/>
                        <a:lstStyle/>
                        <a:p>
                          <a:pPr algn="ctr">
                            <a:lnSpc>
                              <a:spcPct val="100000"/>
                            </a:lnSpc>
                            <a:spcAft>
                              <a:spcPts val="0"/>
                            </a:spcAft>
                            <a:tabLst>
                              <a:tab pos="3780790" algn="l"/>
                            </a:tabLst>
                          </a:pPr>
                          <a:endParaRPr lang="en-US" sz="200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780790" algn="l"/>
                            </a:tabLst>
                          </a:pPr>
                          <a:endParaRPr lang="en-US" altLang="zh-CN"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780790" algn="l"/>
                            </a:tabLst>
                          </a:pPr>
                          <a:endParaRPr lang="en-US" altLang="zh-CN"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780790" algn="l"/>
                            </a:tabLst>
                          </a:pPr>
                          <a:endParaRPr lang="en-US" altLang="zh-CN"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780790" algn="l"/>
                            </a:tabLst>
                          </a:pPr>
                          <a:endParaRPr lang="en-US" altLang="zh-CN"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780790" algn="l"/>
                            </a:tabLst>
                          </a:pPr>
                          <a:endParaRPr lang="en-US" altLang="zh-CN"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780790" algn="l"/>
                            </a:tabLst>
                          </a:pPr>
                          <a:endParaRPr lang="en-US" altLang="zh-CN"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780790" algn="l"/>
                            </a:tabLst>
                          </a:pPr>
                          <a:endParaRPr lang="en-US" altLang="zh-CN"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780790" algn="l"/>
                            </a:tabLst>
                          </a:pPr>
                          <a:endParaRPr lang="en-US" altLang="zh-CN"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780790" algn="l"/>
                            </a:tabLst>
                          </a:pPr>
                          <a:endParaRPr lang="en-US" altLang="zh-CN"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780790" algn="l"/>
                            </a:tabLst>
                          </a:pPr>
                          <a:endParaRPr lang="en-US" altLang="zh-CN"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780790" algn="l"/>
                            </a:tabLst>
                          </a:pPr>
                          <a:r>
                            <a:rPr lang="zh-CN" sz="2000" smtClean="0">
                              <a:effectLst/>
                              <a:latin typeface="Times New Roman" panose="02020603050405020304" pitchFamily="18" charset="0"/>
                              <a:ea typeface="微软雅黑" panose="020B0503020204020204" pitchFamily="34" charset="-122"/>
                              <a:cs typeface="Times New Roman" panose="02020603050405020304" pitchFamily="18" charset="0"/>
                            </a:rPr>
                            <a:t>测</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摆长</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和周期</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由</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780790" algn="l"/>
                            </a:tabLst>
                          </a:pP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=2π</a:t>
                          </a:r>
                          <a14:m>
                            <m:oMath xmlns:m="http://schemas.openxmlformats.org/officeDocument/2006/math">
                              <m:rad>
                                <m:radPr>
                                  <m:degHide m:val="on"/>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得</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sSup>
                                    <m:sSup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78079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做单摆</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78079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将细线穿过带中心孔的小钢球</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并打一个比小孔大一些的结</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然后把线的另一端用铁夹固定在铁架台上</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让摆球自然下垂</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78079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测摆长</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78079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用米尺量出摆线长</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精确到毫米</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用游标卡尺测出小球直径</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则单摆的摆长</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𝑫</m:t>
                                  </m:r>
                                </m:num>
                                <m:den>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78079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测周期</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78079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将单摆从平衡位置拉开一个角度</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小于</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然后释放小球</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记下单摆摆动</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50</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次的总时间</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算出一次全振动的时间</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即为单摆的周期</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78079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改变摆长</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重做几次实验</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78079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摆线要选</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sz="2000">
                              <a:effectLst/>
                              <a:latin typeface="宋体" panose="02010600030101010101" pitchFamily="2" charset="-122"/>
                              <a:ea typeface="微软雅黑" panose="020B0503020204020204" pitchFamily="34" charset="-122"/>
                              <a:cs typeface="Times New Roman" panose="02020603050405020304" pitchFamily="18" charset="0"/>
                            </a:rPr>
                            <a:t> </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左右、柔软不易伸长的细线</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不要过长或过短</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78079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悬线长要待悬挂好摆球后再测</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计算摆长时要将悬线长加上摆球半径</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78079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单摆要在竖直平面内摆动</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不要形成圆锥摆</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78079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要从平衡位置开始计时</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并数准全振动的次数</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3" name="表格 2"/>
              <p:cNvGraphicFramePr>
                <a:graphicFrameLocks noGrp="1"/>
              </p:cNvGraphicFramePr>
              <p:nvPr>
                <p:extLst>
                  <p:ext uri="{D42A27DB-BD31-4B8C-83A1-F6EECF244321}">
                    <p14:modId xmlns:p14="http://schemas.microsoft.com/office/powerpoint/2010/main" val="2377674864"/>
                  </p:ext>
                </p:extLst>
              </p:nvPr>
            </p:nvGraphicFramePr>
            <p:xfrm>
              <a:off x="694921" y="1052703"/>
              <a:ext cx="11233014" cy="4765548"/>
            </p:xfrm>
            <a:graphic>
              <a:graphicData uri="http://schemas.openxmlformats.org/drawingml/2006/table">
                <a:tbl>
                  <a:tblPr firstRow="1" firstCol="1" bandRow="1"/>
                  <a:tblGrid>
                    <a:gridCol w="3240015"/>
                    <a:gridCol w="5184648"/>
                    <a:gridCol w="2808351"/>
                  </a:tblGrid>
                  <a:tr h="396240">
                    <a:tc>
                      <a:txBody>
                        <a:bodyPr/>
                        <a:lstStyle/>
                        <a:p>
                          <a:pPr algn="ctr">
                            <a:lnSpc>
                              <a:spcPct val="100000"/>
                            </a:lnSpc>
                            <a:spcAft>
                              <a:spcPts val="0"/>
                            </a:spcAft>
                            <a:tabLst>
                              <a:tab pos="378079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原理装置图</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78079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实验步骤</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78079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注意事项</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69308">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88" t="-9889" r="-246992" b="-279"/>
                          </a:stretch>
                        </a:blipFill>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62632" t="-9889" r="-54407" b="-279"/>
                          </a:stretch>
                        </a:blipFill>
                      </a:tcPr>
                    </a:tc>
                    <a:tc>
                      <a:txBody>
                        <a:bodyPr/>
                        <a:lstStyle/>
                        <a:p>
                          <a:pPr>
                            <a:lnSpc>
                              <a:spcPct val="100000"/>
                            </a:lnSpc>
                            <a:spcAft>
                              <a:spcPts val="0"/>
                            </a:spcAft>
                            <a:tabLst>
                              <a:tab pos="378079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摆线要选</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sz="2000">
                              <a:effectLst/>
                              <a:latin typeface="宋体" panose="02010600030101010101" pitchFamily="2" charset="-122"/>
                              <a:ea typeface="微软雅黑" panose="020B0503020204020204" pitchFamily="34" charset="-122"/>
                              <a:cs typeface="Times New Roman" panose="02020603050405020304" pitchFamily="18" charset="0"/>
                            </a:rPr>
                            <a:t> </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左右、柔软不易伸长的细线</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不要过长或过短</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78079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悬线长要待悬挂好摆球后再测</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计算摆长时要将悬线长加上摆球半径</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78079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单摆要在竖直平面内摆动</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不要形成圆锥摆</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78079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要从平衡位置开始计时</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并数准全振动的次数</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Fallback>
      </mc:AlternateContent>
      <p:pic>
        <p:nvPicPr>
          <p:cNvPr id="1025" name="image293.jpeg"/>
          <p:cNvPicPr>
            <a:picLocks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26585" y="1700784"/>
            <a:ext cx="2238375" cy="2781300"/>
          </a:xfrm>
          <a:prstGeom prst="rect">
            <a:avLst/>
          </a:prstGeom>
          <a:solidFill>
            <a:srgbClr val="000000">
              <a:alpha val="0"/>
            </a:srgbClr>
          </a:solidFill>
        </p:spPr>
      </p:pic>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46450" y="629665"/>
            <a:ext cx="8873361" cy="1254871"/>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4.(2026·</a:t>
            </a:r>
            <a:r>
              <a:rPr lang="zh-CN" altLang="zh-CN" sz="2600" b="1">
                <a:latin typeface="Times New Roman" panose="02020603050405020304" pitchFamily="18" charset="0"/>
                <a:cs typeface="Times New Roman" panose="02020603050405020304" pitchFamily="18" charset="0"/>
              </a:rPr>
              <a:t>广东江门期末</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实验小组的同学用如图甲所示的装置做</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用单摆测量重力加速度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的实验</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5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07645" y="836676"/>
            <a:ext cx="2320290" cy="3147695"/>
          </a:xfrm>
          <a:prstGeom prst="rect">
            <a:avLst/>
          </a:prstGeom>
          <a:solidFill>
            <a:scrgbClr r="0" g="0" b="0">
              <a:alpha val="0"/>
            </a:scrgbClr>
          </a:solidFill>
          <a:ln>
            <a:noFill/>
          </a:ln>
        </p:spPr>
      </p:pic>
      <p:sp>
        <p:nvSpPr>
          <p:cNvPr id="5" name="矩形 4"/>
          <p:cNvSpPr/>
          <p:nvPr/>
        </p:nvSpPr>
        <p:spPr>
          <a:xfrm>
            <a:off x="396351" y="1958102"/>
            <a:ext cx="8873361" cy="2123634"/>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将细线一端拴接小球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另一端固定在拉力传感器上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用刻度尺测量摆线长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将摆线长与摆球的半径之和记为摆长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用游标卡尺测量摆球的直径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可读出摆球的直径为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=____________mm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6" name="image6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70828" y="4060431"/>
            <a:ext cx="5971540" cy="2242820"/>
          </a:xfrm>
          <a:prstGeom prst="rect">
            <a:avLst/>
          </a:prstGeom>
          <a:solidFill>
            <a:scrgbClr r="0" g="0" b="0">
              <a:alpha val="0"/>
            </a:scrgbClr>
          </a:solid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47140" y="653489"/>
            <a:ext cx="11658044" cy="5460381"/>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拉动小球使摆线与竖直方向成一个很小的角度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将小球由静止释放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电脑显示拉力传感器的拉力随时间的变化关系如图丙所示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单摆运动的回复力是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摆球的重力</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摆球重力在垂直摆线方向上的分力</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摆线对摆球的拉力</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摆球所受重力和摆线对摆球拉力的合力</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由图丙可知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单摆运动的周期是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可得当地的重力加速度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3" name="image6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04096" y="2132838"/>
            <a:ext cx="5971540" cy="224282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74436" y="3861394"/>
            <a:ext cx="11658044" cy="2523744"/>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某同学测得的重力加速度数值大于当地的重力加速度的实际值</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造成这一情况的原因可能是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开始摆动时振幅较小</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开始计时时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过早按下停表</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测量周期时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误将摆球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次全振动的时间记为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次全振动的时间</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测量摆长时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以悬点到小球下端边缘的距离为摆长</a:t>
            </a:r>
            <a:endParaRPr lang="zh-CN" altLang="zh-CN" sz="1000">
              <a:latin typeface="Calibri" panose="020F0502020204030204" pitchFamily="34" charset="0"/>
              <a:cs typeface="Times New Roman" panose="02020603050405020304" pitchFamily="18" charset="0"/>
            </a:endParaRPr>
          </a:p>
        </p:txBody>
      </p:sp>
      <p:pic>
        <p:nvPicPr>
          <p:cNvPr id="3" name="image5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26585" y="647945"/>
            <a:ext cx="2320290" cy="3147695"/>
          </a:xfrm>
          <a:prstGeom prst="rect">
            <a:avLst/>
          </a:prstGeom>
          <a:solidFill>
            <a:scrgbClr r="0" g="0" b="0">
              <a:alpha val="0"/>
            </a:scrgbClr>
          </a:solidFill>
          <a:ln>
            <a:noFill/>
          </a:ln>
        </p:spPr>
      </p:pic>
      <p:pic>
        <p:nvPicPr>
          <p:cNvPr id="5" name="image6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28179" y="836676"/>
            <a:ext cx="5971540" cy="2242820"/>
          </a:xfrm>
          <a:prstGeom prst="rect">
            <a:avLst/>
          </a:prstGeom>
          <a:solidFill>
            <a:scrgbClr r="0" g="0" b="0">
              <a:alpha val="0"/>
            </a:scrgbClr>
          </a:solidFill>
          <a:ln>
            <a:noFill/>
          </a:ln>
        </p:spPr>
      </p:pic>
    </p:spTree>
    <p:extLst>
      <p:ext uri="{BB962C8B-B14F-4D97-AF65-F5344CB8AC3E}">
        <p14:creationId xmlns:p14="http://schemas.microsoft.com/office/powerpoint/2010/main" val="6656852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74436" y="3861394"/>
                <a:ext cx="11658044" cy="2289192"/>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(1)19.0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①</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②</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(4)CD</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摆球的直径为</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mm+10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mm=19.0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74436" y="3861394"/>
                <a:ext cx="11658044" cy="2289192"/>
              </a:xfrm>
              <a:prstGeom prst="rect">
                <a:avLst/>
              </a:prstGeom>
              <a:blipFill rotWithShape="0">
                <a:blip r:embed="rId2"/>
                <a:stretch>
                  <a:fillRect l="-680" b="-5053"/>
                </a:stretch>
              </a:blipFill>
            </p:spPr>
            <p:txBody>
              <a:bodyPr/>
              <a:lstStyle/>
              <a:p>
                <a:r>
                  <a:rPr lang="zh-CN" altLang="en-US">
                    <a:noFill/>
                  </a:rPr>
                  <a:t> </a:t>
                </a:r>
              </a:p>
            </p:txBody>
          </p:sp>
        </mc:Fallback>
      </mc:AlternateContent>
      <p:pic>
        <p:nvPicPr>
          <p:cNvPr id="3" name="image5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26585" y="647945"/>
            <a:ext cx="2320290" cy="3147695"/>
          </a:xfrm>
          <a:prstGeom prst="rect">
            <a:avLst/>
          </a:prstGeom>
          <a:solidFill>
            <a:scrgbClr r="0" g="0" b="0">
              <a:alpha val="0"/>
            </a:scrgbClr>
          </a:solidFill>
          <a:ln>
            <a:noFill/>
          </a:ln>
        </p:spPr>
      </p:pic>
      <p:pic>
        <p:nvPicPr>
          <p:cNvPr id="5" name="image60.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28179" y="836676"/>
            <a:ext cx="5971540" cy="2242820"/>
          </a:xfrm>
          <a:prstGeom prst="rect">
            <a:avLst/>
          </a:prstGeom>
          <a:solidFill>
            <a:scrgbClr r="0" g="0" b="0">
              <a:alpha val="0"/>
            </a:scrgbClr>
          </a:solidFill>
          <a:ln>
            <a:noFill/>
          </a:ln>
        </p:spPr>
      </p:pic>
    </p:spTree>
    <p:extLst>
      <p:ext uri="{BB962C8B-B14F-4D97-AF65-F5344CB8AC3E}">
        <p14:creationId xmlns:p14="http://schemas.microsoft.com/office/powerpoint/2010/main" val="185118016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74436" y="3820450"/>
                <a:ext cx="11658044" cy="2544711"/>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①</a:t>
                </a:r>
                <a:r>
                  <a:rPr lang="zh-CN" altLang="zh-CN" sz="2600" b="1">
                    <a:latin typeface="Times New Roman" panose="02020603050405020304" pitchFamily="18" charset="0"/>
                    <a:cs typeface="Times New Roman" panose="02020603050405020304" pitchFamily="18" charset="0"/>
                  </a:rPr>
                  <a:t>单摆运动的回复力是摆球重力在垂直摆线方向上的分力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a:effectLst/>
                    <a:latin typeface="宋体" panose="02010600030101010101" pitchFamily="2" charset="-122"/>
                    <a:ea typeface="微软雅黑" panose="020B0503020204020204" pitchFamily="34" charset="-122"/>
                    <a:cs typeface="宋体" panose="02010600030101010101" pitchFamily="2" charset="-122"/>
                  </a:rPr>
                  <a:t>②</a:t>
                </a:r>
                <a:r>
                  <a:rPr lang="zh-CN" altLang="zh-CN" sz="2600" b="1">
                    <a:latin typeface="Times New Roman" panose="02020603050405020304" pitchFamily="18" charset="0"/>
                    <a:cs typeface="Times New Roman" panose="02020603050405020304" pitchFamily="18" charset="0"/>
                  </a:rPr>
                  <a:t>由图丙可知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单摆运动的周期</a:t>
                </a:r>
                <a:r>
                  <a:rPr lang="zh-CN" altLang="zh-CN" sz="2600" b="1" smtClean="0">
                    <a:latin typeface="Times New Roman" panose="02020603050405020304" pitchFamily="18" charset="0"/>
                    <a:cs typeface="Times New Roman" panose="02020603050405020304" pitchFamily="18" charset="0"/>
                  </a:rPr>
                  <a:t>是</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smtClean="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smtClean="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=2π</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可得当地的</a:t>
                </a:r>
                <a:r>
                  <a:rPr lang="zh-CN" altLang="zh-CN" sz="2600" b="1" smtClean="0">
                    <a:latin typeface="Times New Roman" panose="02020603050405020304" pitchFamily="18" charset="0"/>
                    <a:cs typeface="Times New Roman" panose="02020603050405020304" pitchFamily="18" charset="0"/>
                  </a:rPr>
                  <a:t>重力加速度</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74436" y="3820450"/>
                <a:ext cx="11658044" cy="2544711"/>
              </a:xfrm>
              <a:prstGeom prst="rect">
                <a:avLst/>
              </a:prstGeom>
              <a:blipFill rotWithShape="0">
                <a:blip r:embed="rId2"/>
                <a:stretch>
                  <a:fillRect l="-680"/>
                </a:stretch>
              </a:blipFill>
            </p:spPr>
            <p:txBody>
              <a:bodyPr/>
              <a:lstStyle/>
              <a:p>
                <a:r>
                  <a:rPr lang="zh-CN" altLang="en-US">
                    <a:noFill/>
                  </a:rPr>
                  <a:t> </a:t>
                </a:r>
              </a:p>
            </p:txBody>
          </p:sp>
        </mc:Fallback>
      </mc:AlternateContent>
      <p:pic>
        <p:nvPicPr>
          <p:cNvPr id="3" name="image5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26585" y="647945"/>
            <a:ext cx="2320290" cy="3147695"/>
          </a:xfrm>
          <a:prstGeom prst="rect">
            <a:avLst/>
          </a:prstGeom>
          <a:solidFill>
            <a:scrgbClr r="0" g="0" b="0">
              <a:alpha val="0"/>
            </a:scrgbClr>
          </a:solidFill>
          <a:ln>
            <a:noFill/>
          </a:ln>
        </p:spPr>
      </p:pic>
      <p:pic>
        <p:nvPicPr>
          <p:cNvPr id="5" name="image60.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28179" y="836676"/>
            <a:ext cx="5971540" cy="2242820"/>
          </a:xfrm>
          <a:prstGeom prst="rect">
            <a:avLst/>
          </a:prstGeom>
          <a:solidFill>
            <a:scrgbClr r="0" g="0" b="0">
              <a:alpha val="0"/>
            </a:scrgbClr>
          </a:solidFill>
          <a:ln>
            <a:noFill/>
          </a:ln>
        </p:spPr>
      </p:pic>
    </p:spTree>
    <p:extLst>
      <p:ext uri="{BB962C8B-B14F-4D97-AF65-F5344CB8AC3E}">
        <p14:creationId xmlns:p14="http://schemas.microsoft.com/office/powerpoint/2010/main" val="274767602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74436" y="3820450"/>
                <a:ext cx="11658044" cy="2359340"/>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某同学测得的重力加速度数值大于当地的重力加速度的实际值</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b="1">
                    <a:latin typeface="Times New Roman" panose="02020603050405020304" pitchFamily="18" charset="0"/>
                    <a:cs typeface="Times New Roman" panose="02020603050405020304" pitchFamily="18" charset="0"/>
                  </a:rPr>
                  <a:t>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单摆的振幅大小对实验无影响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开始计时时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过早按下停表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则周期测量值偏大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b="1">
                    <a:latin typeface="Times New Roman" panose="02020603050405020304" pitchFamily="18" charset="0"/>
                    <a:cs typeface="Times New Roman" panose="02020603050405020304" pitchFamily="18" charset="0"/>
                  </a:rPr>
                  <a:t>测量值偏小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测量周期时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误将摆球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次全振动的时间记为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次全振动的时间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周期测量值偏小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b="1">
                    <a:latin typeface="Times New Roman" panose="02020603050405020304" pitchFamily="18" charset="0"/>
                    <a:cs typeface="Times New Roman" panose="02020603050405020304" pitchFamily="18" charset="0"/>
                  </a:rPr>
                  <a:t>测量值偏大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测量摆长时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以悬点到小球下端边缘的距离为摆长</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摆长偏大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b="1">
                    <a:latin typeface="Times New Roman" panose="02020603050405020304" pitchFamily="18" charset="0"/>
                    <a:cs typeface="Times New Roman" panose="02020603050405020304" pitchFamily="18" charset="0"/>
                  </a:rPr>
                  <a:t>测量值偏大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74436" y="3820450"/>
                <a:ext cx="11658044" cy="2359340"/>
              </a:xfrm>
              <a:prstGeom prst="rect">
                <a:avLst/>
              </a:prstGeom>
              <a:blipFill rotWithShape="0">
                <a:blip r:embed="rId2"/>
                <a:stretch>
                  <a:fillRect l="-680" r="-262" b="-4910"/>
                </a:stretch>
              </a:blipFill>
            </p:spPr>
            <p:txBody>
              <a:bodyPr/>
              <a:lstStyle/>
              <a:p>
                <a:r>
                  <a:rPr lang="zh-CN" altLang="en-US">
                    <a:noFill/>
                  </a:rPr>
                  <a:t> </a:t>
                </a:r>
              </a:p>
            </p:txBody>
          </p:sp>
        </mc:Fallback>
      </mc:AlternateContent>
      <p:pic>
        <p:nvPicPr>
          <p:cNvPr id="3" name="image5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26585" y="647945"/>
            <a:ext cx="2320290" cy="3147695"/>
          </a:xfrm>
          <a:prstGeom prst="rect">
            <a:avLst/>
          </a:prstGeom>
          <a:solidFill>
            <a:scrgbClr r="0" g="0" b="0">
              <a:alpha val="0"/>
            </a:scrgbClr>
          </a:solidFill>
          <a:ln>
            <a:noFill/>
          </a:ln>
        </p:spPr>
      </p:pic>
      <p:pic>
        <p:nvPicPr>
          <p:cNvPr id="5" name="image60.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28179" y="836676"/>
            <a:ext cx="5971540" cy="2242820"/>
          </a:xfrm>
          <a:prstGeom prst="rect">
            <a:avLst/>
          </a:prstGeom>
          <a:solidFill>
            <a:scrgbClr r="0" g="0" b="0">
              <a:alpha val="0"/>
            </a:scrgbClr>
          </a:solidFill>
          <a:ln>
            <a:noFill/>
          </a:ln>
        </p:spPr>
      </p:pic>
    </p:spTree>
    <p:extLst>
      <p:ext uri="{BB962C8B-B14F-4D97-AF65-F5344CB8AC3E}">
        <p14:creationId xmlns:p14="http://schemas.microsoft.com/office/powerpoint/2010/main" val="205857302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4185805637"/>
              </p:ext>
            </p:extLst>
          </p:nvPr>
        </p:nvGraphicFramePr>
        <p:xfrm>
          <a:off x="838200" y="1052703"/>
          <a:ext cx="10514013" cy="4893415"/>
        </p:xfrm>
        <a:graphic>
          <a:graphicData uri="http://schemas.openxmlformats.org/drawingml/2006/table">
            <a:tbl>
              <a:tblPr firstRow="1" firstCol="1" bandRow="1"/>
              <a:tblGrid>
                <a:gridCol w="1303738"/>
                <a:gridCol w="9210275"/>
              </a:tblGrid>
              <a:tr h="4893415">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数据</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处理</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780790" algn="l"/>
                        </a:tabLst>
                      </a:pP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2049" name="image294.jpeg"/>
          <p:cNvPicPr>
            <a:picLocks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3557" y="1525929"/>
            <a:ext cx="2143125" cy="1981200"/>
          </a:xfrm>
          <a:prstGeom prst="rect">
            <a:avLst/>
          </a:prstGeom>
          <a:solidFill>
            <a:srgbClr val="000000">
              <a:alpha val="0"/>
            </a:srgbClr>
          </a:solidFill>
        </p:spPr>
      </p:pic>
      <mc:AlternateContent xmlns:mc="http://schemas.openxmlformats.org/markup-compatibility/2006" xmlns:a14="http://schemas.microsoft.com/office/drawing/2010/main">
        <mc:Choice Requires="a14">
          <p:sp>
            <p:nvSpPr>
              <p:cNvPr id="4" name="矩形 3"/>
              <p:cNvSpPr/>
              <p:nvPr/>
            </p:nvSpPr>
            <p:spPr>
              <a:xfrm>
                <a:off x="2206720" y="1068140"/>
                <a:ext cx="6696837" cy="4877978"/>
              </a:xfrm>
              <a:prstGeom prst="rect">
                <a:avLst/>
              </a:prstGeom>
            </p:spPr>
            <p:txBody>
              <a:bodyPr wrap="square" lIns="121898" tIns="60948" rIns="121898" bIns="60948">
                <a:spAutoFit/>
              </a:bodyPr>
              <a:lstStyle/>
              <a:p>
                <a:pPr marL="355600" lvl="0" indent="-355600">
                  <a:lnSpc>
                    <a:spcPct val="150000"/>
                  </a:lnSpc>
                  <a:tabLst>
                    <a:tab pos="3780790" algn="l"/>
                  </a:tabLst>
                </a:pP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公式法</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en-US"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en-US"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𝑳</m:t>
                        </m:r>
                      </m:num>
                      <m:den>
                        <m:sSup>
                          <m:sSupPr>
                            <m:ctrlPr>
                              <a:rPr lang="zh-CN" altLang="en-US"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en-US"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算出重力加速度</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g</a:t>
                </a:r>
                <a:r>
                  <a:rPr lang="zh-CN" altLang="en-US"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的值</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en-US"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再求出</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g</a:t>
                </a:r>
                <a:r>
                  <a:rPr lang="zh-CN" altLang="en-US"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的平均值</a:t>
                </a:r>
                <a:r>
                  <a:rPr lang="zh-CN" altLang="en-US"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endParaRPr lang="zh-CN" altLang="en-US" sz="1000">
                  <a:solidFill>
                    <a:prstClr val="black"/>
                  </a:solidFill>
                  <a:latin typeface="Calibri" panose="020F0502020204030204" pitchFamily="34" charset="0"/>
                  <a:cs typeface="Times New Roman" panose="02020603050405020304" pitchFamily="18" charset="0"/>
                </a:endParaRPr>
              </a:p>
              <a:p>
                <a:pPr marL="355600" lvl="0" indent="-355600">
                  <a:lnSpc>
                    <a:spcPct val="150000"/>
                  </a:lnSpc>
                  <a:tabLst>
                    <a:tab pos="3780790" algn="l"/>
                  </a:tabLst>
                </a:pP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图像法</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根据测出的一系列摆长</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L</a:t>
                </a:r>
                <a:r>
                  <a:rPr lang="zh-CN" altLang="en-US"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对应的周期</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en-US"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作</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30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的图像</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en-US"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由单摆周期公式得</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en-US"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en-US"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30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en-US"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图像应是一条通过原点的直线</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en-US"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en-US"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求出图线的斜率</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en-US"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即可利用</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=4π</a:t>
                </a:r>
                <a:r>
                  <a:rPr lang="en-US" altLang="zh-CN" sz="2600" baseline="30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k</a:t>
                </a:r>
                <a:r>
                  <a:rPr lang="zh-CN" altLang="en-US"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求重力加速度</a:t>
                </a:r>
                <a:r>
                  <a:rPr lang="zh-CN" altLang="en-US"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endParaRPr lang="zh-CN" altLang="en-US" sz="1000">
                  <a:solidFill>
                    <a:prstClr val="black"/>
                  </a:solidFill>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206720" y="1068140"/>
                <a:ext cx="6696837" cy="4877978"/>
              </a:xfrm>
              <a:prstGeom prst="rect">
                <a:avLst/>
              </a:prstGeom>
              <a:blipFill rotWithShape="0">
                <a:blip r:embed="rId3"/>
                <a:stretch>
                  <a:fillRect l="-1183" r="-91" b="-50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4125672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创新拓展实验</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教材原型实验</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教材原型实验</a:t>
            </a:r>
            <a:endParaRPr lang="zh-CN" altLang="zh-CN" sz="1800" b="1" kern="1400" dirty="0">
              <a:effectLst/>
              <a:latin typeface="Cambria"/>
              <a:ea typeface="宋体"/>
              <a:cs typeface="Times New Roman"/>
            </a:endParaRPr>
          </a:p>
        </p:txBody>
      </p:sp>
      <p:sp>
        <p:nvSpPr>
          <p:cNvPr id="4" name="矩形 3"/>
          <p:cNvSpPr/>
          <p:nvPr/>
        </p:nvSpPr>
        <p:spPr>
          <a:xfrm>
            <a:off x="106615" y="1472438"/>
            <a:ext cx="11810444"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北京海淀区高三期末</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某同学用图甲所示装置测量当地重力加速度</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5" name="image4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91618" y="2331339"/>
            <a:ext cx="2320290" cy="2609850"/>
          </a:xfrm>
          <a:prstGeom prst="rect">
            <a:avLst/>
          </a:prstGeom>
          <a:solidFill>
            <a:scrgbClr r="0" g="0" b="0">
              <a:alpha val="0"/>
            </a:scrgbClr>
          </a:solidFill>
          <a:ln>
            <a:noFill/>
          </a:ln>
        </p:spPr>
      </p:pic>
      <p:sp>
        <p:nvSpPr>
          <p:cNvPr id="6" name="矩形 5"/>
          <p:cNvSpPr/>
          <p:nvPr/>
        </p:nvSpPr>
        <p:spPr>
          <a:xfrm>
            <a:off x="236605" y="1953447"/>
            <a:ext cx="8873361" cy="2123634"/>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关于器材选择及测量时的一些实验操作</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摆线尽量选择细些、伸缩性小些且适当长一些的</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摆球尽量选择质量大些、体积小些的</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为了使单摆的周期大一些以方便测量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应使摆角大一些</a:t>
            </a:r>
            <a:endParaRPr lang="zh-CN" altLang="zh-CN" sz="1000">
              <a:latin typeface="Calibri" panose="020F0502020204030204" pitchFamily="34" charset="0"/>
              <a:cs typeface="Times New Roman" panose="02020603050405020304" pitchFamily="18" charset="0"/>
            </a:endParaRPr>
          </a:p>
        </p:txBody>
      </p:sp>
      <p:sp>
        <p:nvSpPr>
          <p:cNvPr id="7" name="矩形 6"/>
          <p:cNvSpPr/>
          <p:nvPr/>
        </p:nvSpPr>
        <p:spPr>
          <a:xfrm>
            <a:off x="262477" y="4077081"/>
            <a:ext cx="8873361" cy="2123634"/>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单摆的摆长不能改变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摆球的机械能守恒</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因此摆线需要选择细且伸缩性较小的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摆球需要选择质量较大、体积较小的以减小空气阻力的影响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单摆的摆角不能超过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AB</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linds(horizontal)">
                                      <p:cBhvr>
                                        <p:cTn id="12"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49784" y="620649"/>
            <a:ext cx="8066692" cy="1749365"/>
          </a:xfrm>
          <a:prstGeom prst="rect">
            <a:avLst/>
          </a:prstGeom>
        </p:spPr>
        <p:txBody>
          <a:bodyPr wrap="square" lIns="121898" tIns="60948" rIns="121898" bIns="60948">
            <a:spAutoFit/>
          </a:bodyPr>
          <a:lstStyle/>
          <a:p>
            <a:pPr>
              <a:lnSpc>
                <a:spcPct val="14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在某次实验中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测得单摆摆长为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、单摆完成</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次全振动的时间为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则利用上述测量量可得重力加速度的表达式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4" name="image4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91618" y="620649"/>
            <a:ext cx="2320290" cy="260985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602184" y="2327716"/>
                <a:ext cx="8066692" cy="3063443"/>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该单摆的周期为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结合单摆的周期公式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=2π</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602184" y="2327716"/>
                <a:ext cx="8066692" cy="3063443"/>
              </a:xfrm>
              <a:prstGeom prst="rect">
                <a:avLst/>
              </a:prstGeom>
              <a:blipFill rotWithShape="0">
                <a:blip r:embed="rId3"/>
                <a:stretch>
                  <a:fillRect l="-983" b="-19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95548497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94237" y="620649"/>
            <a:ext cx="8873361" cy="1259488"/>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实验时改变摆长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测出几组摆长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和对应的周期</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的数据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作出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如图乙所示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4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32335" y="744492"/>
            <a:ext cx="2895600" cy="3061970"/>
          </a:xfrm>
          <a:prstGeom prst="rect">
            <a:avLst/>
          </a:prstGeom>
          <a:solidFill>
            <a:scrgbClr r="0" g="0" b="0">
              <a:alpha val="0"/>
            </a:scrgbClr>
          </a:solidFill>
          <a:ln>
            <a:noFill/>
          </a:ln>
        </p:spPr>
      </p:pic>
      <p:sp>
        <p:nvSpPr>
          <p:cNvPr id="5" name="矩形 4"/>
          <p:cNvSpPr/>
          <p:nvPr/>
        </p:nvSpPr>
        <p:spPr>
          <a:xfrm>
            <a:off x="235181" y="1889515"/>
            <a:ext cx="8066692" cy="3655528"/>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利用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两点的坐标可得重力加速度的表达式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因摆球质量分布不均匀</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小球的重心位于其几何中心的正下方</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若只考虑摆长测量偏小造成的影响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则由</a:t>
            </a: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计算得到的重力加速度的测量值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真实值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大于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等于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303</TotalTime>
  <Words>2028</Words>
  <Application>Microsoft Office PowerPoint</Application>
  <PresentationFormat>自定义</PresentationFormat>
  <Paragraphs>198</Paragraphs>
  <Slides>46</Slides>
  <Notes>3</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46</vt:i4>
      </vt:variant>
    </vt:vector>
  </HeadingPairs>
  <TitlesOfParts>
    <vt:vector size="58" baseType="lpstr">
      <vt:lpstr>等线</vt:lpstr>
      <vt:lpstr>黑体</vt:lpstr>
      <vt:lpstr>宋体</vt:lpstr>
      <vt:lpstr>微软雅黑</vt:lpstr>
      <vt:lpstr>Arial</vt:lpstr>
      <vt:lpstr>Calibri</vt:lpstr>
      <vt:lpstr>Calibri Light</vt:lpstr>
      <vt:lpstr>Cambria</vt:lpstr>
      <vt:lpstr>Cambria Math</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68</cp:revision>
  <dcterms:created xsi:type="dcterms:W3CDTF">2024-01-15T03:14:15Z</dcterms:created>
  <dcterms:modified xsi:type="dcterms:W3CDTF">2026-03-20T06:49:13Z</dcterms:modified>
</cp:coreProperties>
</file>